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86" r:id="rId3"/>
  </p:sldMasterIdLst>
  <p:notesMasterIdLst>
    <p:notesMasterId r:id="rId63"/>
  </p:notesMasterIdLst>
  <p:sldIdLst>
    <p:sldId id="258" r:id="rId4"/>
    <p:sldId id="267" r:id="rId5"/>
    <p:sldId id="275" r:id="rId6"/>
    <p:sldId id="281" r:id="rId7"/>
    <p:sldId id="270" r:id="rId8"/>
    <p:sldId id="287" r:id="rId9"/>
    <p:sldId id="271" r:id="rId10"/>
    <p:sldId id="288" r:id="rId11"/>
    <p:sldId id="272" r:id="rId12"/>
    <p:sldId id="289" r:id="rId13"/>
    <p:sldId id="290" r:id="rId14"/>
    <p:sldId id="291" r:id="rId15"/>
    <p:sldId id="292" r:id="rId16"/>
    <p:sldId id="293" r:id="rId17"/>
    <p:sldId id="274" r:id="rId18"/>
    <p:sldId id="294" r:id="rId19"/>
    <p:sldId id="296" r:id="rId20"/>
    <p:sldId id="297" r:id="rId21"/>
    <p:sldId id="269" r:id="rId22"/>
    <p:sldId id="298" r:id="rId23"/>
    <p:sldId id="299" r:id="rId24"/>
    <p:sldId id="300" r:id="rId25"/>
    <p:sldId id="301" r:id="rId26"/>
    <p:sldId id="302" r:id="rId27"/>
    <p:sldId id="303" r:id="rId28"/>
    <p:sldId id="305" r:id="rId29"/>
    <p:sldId id="306" r:id="rId30"/>
    <p:sldId id="307" r:id="rId31"/>
    <p:sldId id="273" r:id="rId32"/>
    <p:sldId id="308" r:id="rId33"/>
    <p:sldId id="309" r:id="rId34"/>
    <p:sldId id="310" r:id="rId35"/>
    <p:sldId id="311" r:id="rId36"/>
    <p:sldId id="312" r:id="rId37"/>
    <p:sldId id="313" r:id="rId38"/>
    <p:sldId id="2928" r:id="rId39"/>
    <p:sldId id="2953" r:id="rId40"/>
    <p:sldId id="2929" r:id="rId41"/>
    <p:sldId id="2930" r:id="rId42"/>
    <p:sldId id="2931" r:id="rId43"/>
    <p:sldId id="2932" r:id="rId44"/>
    <p:sldId id="2933" r:id="rId45"/>
    <p:sldId id="2934" r:id="rId46"/>
    <p:sldId id="2935" r:id="rId47"/>
    <p:sldId id="2936" r:id="rId48"/>
    <p:sldId id="2937" r:id="rId49"/>
    <p:sldId id="2952" r:id="rId50"/>
    <p:sldId id="2939" r:id="rId51"/>
    <p:sldId id="2940" r:id="rId52"/>
    <p:sldId id="2943" r:id="rId53"/>
    <p:sldId id="2941" r:id="rId54"/>
    <p:sldId id="2543" r:id="rId55"/>
    <p:sldId id="2945" r:id="rId56"/>
    <p:sldId id="2944" r:id="rId57"/>
    <p:sldId id="2946" r:id="rId58"/>
    <p:sldId id="2947" r:id="rId59"/>
    <p:sldId id="2948" r:id="rId60"/>
    <p:sldId id="280" r:id="rId61"/>
    <p:sldId id="283"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E2E8F1"/>
    <a:srgbClr val="E84A99"/>
    <a:srgbClr val="FFE900"/>
    <a:srgbClr val="00C0F3"/>
    <a:srgbClr val="66C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43" autoAdjust="0"/>
    <p:restoredTop sz="94815" autoAdjust="0"/>
  </p:normalViewPr>
  <p:slideViewPr>
    <p:cSldViewPr snapToGrid="0" snapToObjects="1">
      <p:cViewPr varScale="1">
        <p:scale>
          <a:sx n="90" d="100"/>
          <a:sy n="90" d="100"/>
        </p:scale>
        <p:origin x="738" y="90"/>
      </p:cViewPr>
      <p:guideLst/>
    </p:cSldViewPr>
  </p:slideViewPr>
  <p:notesTextViewPr>
    <p:cViewPr>
      <p:scale>
        <a:sx n="1" d="1"/>
        <a:sy n="1" d="1"/>
      </p:scale>
      <p:origin x="0" y="0"/>
    </p:cViewPr>
  </p:notesTextViewPr>
  <p:sorterViewPr>
    <p:cViewPr>
      <p:scale>
        <a:sx n="70" d="100"/>
        <a:sy n="70" d="100"/>
      </p:scale>
      <p:origin x="0" y="-3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DTC Products You're Likely to Try</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Financial Services</c:v>
                </c:pt>
                <c:pt idx="1">
                  <c:v>Marketplace and Retail Chains</c:v>
                </c:pt>
                <c:pt idx="2">
                  <c:v>Travel and Transportation</c:v>
                </c:pt>
                <c:pt idx="3">
                  <c:v>Home and Furnishings</c:v>
                </c:pt>
                <c:pt idx="4">
                  <c:v>Pet Care</c:v>
                </c:pt>
                <c:pt idx="5">
                  <c:v>Food and Drink</c:v>
                </c:pt>
                <c:pt idx="6">
                  <c:v>Personal Care and Beauty</c:v>
                </c:pt>
                <c:pt idx="7">
                  <c:v>Clothing and Apparel</c:v>
                </c:pt>
              </c:strCache>
            </c:strRef>
          </c:cat>
          <c:val>
            <c:numRef>
              <c:f>Sheet1!$B$2:$B$9</c:f>
              <c:numCache>
                <c:formatCode>0%</c:formatCode>
                <c:ptCount val="8"/>
                <c:pt idx="0">
                  <c:v>0.14699999999999999</c:v>
                </c:pt>
                <c:pt idx="1">
                  <c:v>0.30499999999999999</c:v>
                </c:pt>
                <c:pt idx="2">
                  <c:v>0.38400000000000001</c:v>
                </c:pt>
                <c:pt idx="3">
                  <c:v>0.35599999999999998</c:v>
                </c:pt>
                <c:pt idx="4">
                  <c:v>0.36</c:v>
                </c:pt>
                <c:pt idx="5">
                  <c:v>0.45400000000000001</c:v>
                </c:pt>
                <c:pt idx="6">
                  <c:v>0.53900000000000003</c:v>
                </c:pt>
                <c:pt idx="7">
                  <c:v>0.57099999999999995</c:v>
                </c:pt>
              </c:numCache>
            </c:numRef>
          </c:val>
          <c:extLst>
            <c:ext xmlns:c16="http://schemas.microsoft.com/office/drawing/2014/chart" uri="{C3380CC4-5D6E-409C-BE32-E72D297353CC}">
              <c16:uniqueId val="{00000000-C0CB-D64E-8C70-2BF5A5C40D01}"/>
            </c:ext>
          </c:extLst>
        </c:ser>
        <c:ser>
          <c:idx val="1"/>
          <c:order val="1"/>
          <c:tx>
            <c:strRef>
              <c:f>Sheet1!$C$1</c:f>
              <c:strCache>
                <c:ptCount val="1"/>
                <c:pt idx="0">
                  <c:v>DTC Products You've Used</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Financial Services</c:v>
                </c:pt>
                <c:pt idx="1">
                  <c:v>Marketplace and Retail Chains</c:v>
                </c:pt>
                <c:pt idx="2">
                  <c:v>Travel and Transportation</c:v>
                </c:pt>
                <c:pt idx="3">
                  <c:v>Home and Furnishings</c:v>
                </c:pt>
                <c:pt idx="4">
                  <c:v>Pet Care</c:v>
                </c:pt>
                <c:pt idx="5">
                  <c:v>Food and Drink</c:v>
                </c:pt>
                <c:pt idx="6">
                  <c:v>Personal Care and Beauty</c:v>
                </c:pt>
                <c:pt idx="7">
                  <c:v>Clothing and Apparel</c:v>
                </c:pt>
              </c:strCache>
            </c:strRef>
          </c:cat>
          <c:val>
            <c:numRef>
              <c:f>Sheet1!$C$2:$C$9</c:f>
              <c:numCache>
                <c:formatCode>0%</c:formatCode>
                <c:ptCount val="8"/>
                <c:pt idx="0">
                  <c:v>0.11799999999999999</c:v>
                </c:pt>
                <c:pt idx="1">
                  <c:v>0.29099999999999998</c:v>
                </c:pt>
                <c:pt idx="2">
                  <c:v>0.36399999999999999</c:v>
                </c:pt>
                <c:pt idx="3">
                  <c:v>0.29099999999999998</c:v>
                </c:pt>
                <c:pt idx="4">
                  <c:v>0.29099999999999998</c:v>
                </c:pt>
                <c:pt idx="5">
                  <c:v>0.39800000000000002</c:v>
                </c:pt>
                <c:pt idx="6">
                  <c:v>0.52100000000000002</c:v>
                </c:pt>
                <c:pt idx="7">
                  <c:v>0.49</c:v>
                </c:pt>
              </c:numCache>
            </c:numRef>
          </c:val>
          <c:extLst>
            <c:ext xmlns:c16="http://schemas.microsoft.com/office/drawing/2014/chart" uri="{C3380CC4-5D6E-409C-BE32-E72D297353CC}">
              <c16:uniqueId val="{00000001-C0CB-D64E-8C70-2BF5A5C40D01}"/>
            </c:ext>
          </c:extLst>
        </c:ser>
        <c:dLbls>
          <c:showLegendKey val="0"/>
          <c:showVal val="0"/>
          <c:showCatName val="0"/>
          <c:showSerName val="0"/>
          <c:showPercent val="0"/>
          <c:showBubbleSize val="0"/>
        </c:dLbls>
        <c:gapWidth val="150"/>
        <c:axId val="1362724383"/>
        <c:axId val="1362911695"/>
      </c:barChart>
      <c:catAx>
        <c:axId val="1362724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Light" panose="020B0403020202020204" pitchFamily="34" charset="0"/>
                <a:ea typeface="+mn-ea"/>
                <a:cs typeface="+mn-cs"/>
              </a:defRPr>
            </a:pPr>
            <a:endParaRPr lang="en-US"/>
          </a:p>
        </c:txPr>
        <c:crossAx val="1362911695"/>
        <c:crosses val="autoZero"/>
        <c:auto val="1"/>
        <c:lblAlgn val="ctr"/>
        <c:lblOffset val="100"/>
        <c:noMultiLvlLbl val="0"/>
      </c:catAx>
      <c:valAx>
        <c:axId val="1362911695"/>
        <c:scaling>
          <c:orientation val="minMax"/>
        </c:scaling>
        <c:delete val="1"/>
        <c:axPos val="b"/>
        <c:majorGridlines>
          <c:spPr>
            <a:ln w="9525" cap="flat" cmpd="sng" algn="ctr">
              <a:solidFill>
                <a:srgbClr val="E2E8F1"/>
              </a:solidFill>
              <a:round/>
            </a:ln>
            <a:effectLst/>
          </c:spPr>
        </c:majorGridlines>
        <c:numFmt formatCode="0%" sourceLinked="1"/>
        <c:majorTickMark val="none"/>
        <c:minorTickMark val="none"/>
        <c:tickLblPos val="nextTo"/>
        <c:crossAx val="13627243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Light"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8709295018652"/>
          <c:y val="0.12214716397395919"/>
          <c:w val="0.52465131521071595"/>
          <c:h val="0.84868203196358838"/>
        </c:manualLayout>
      </c:layout>
      <c:pieChart>
        <c:varyColors val="1"/>
        <c:ser>
          <c:idx val="0"/>
          <c:order val="0"/>
          <c:tx>
            <c:strRef>
              <c:f>Sheet1!$B$1</c:f>
              <c:strCache>
                <c:ptCount val="1"/>
                <c:pt idx="0">
                  <c:v>Sales</c:v>
                </c:pt>
              </c:strCache>
            </c:strRef>
          </c:tx>
          <c:spPr>
            <a:effectLst/>
          </c:spPr>
          <c:dPt>
            <c:idx val="0"/>
            <c:bubble3D val="0"/>
            <c:spPr>
              <a:solidFill>
                <a:srgbClr val="1F1A62"/>
              </a:solidFill>
              <a:ln>
                <a:noFill/>
              </a:ln>
              <a:effectLst/>
            </c:spPr>
            <c:extLst>
              <c:ext xmlns:c16="http://schemas.microsoft.com/office/drawing/2014/chart" uri="{C3380CC4-5D6E-409C-BE32-E72D297353CC}">
                <c16:uniqueId val="{00000001-23BB-4059-A704-30EF13CA79D3}"/>
              </c:ext>
            </c:extLst>
          </c:dPt>
          <c:dPt>
            <c:idx val="1"/>
            <c:bubble3D val="0"/>
            <c:spPr>
              <a:solidFill>
                <a:srgbClr val="00C0F3"/>
              </a:solidFill>
              <a:ln>
                <a:noFill/>
              </a:ln>
              <a:effectLst/>
            </c:spPr>
            <c:extLst>
              <c:ext xmlns:c16="http://schemas.microsoft.com/office/drawing/2014/chart" uri="{C3380CC4-5D6E-409C-BE32-E72D297353CC}">
                <c16:uniqueId val="{00000003-23BB-4059-A704-30EF13CA79D3}"/>
              </c:ext>
            </c:extLst>
          </c:dPt>
          <c:dPt>
            <c:idx val="2"/>
            <c:bubble3D val="0"/>
            <c:spPr>
              <a:solidFill>
                <a:srgbClr val="E84A99"/>
              </a:solidFill>
              <a:ln>
                <a:noFill/>
              </a:ln>
              <a:effectLst/>
            </c:spPr>
            <c:extLst>
              <c:ext xmlns:c16="http://schemas.microsoft.com/office/drawing/2014/chart" uri="{C3380CC4-5D6E-409C-BE32-E72D297353CC}">
                <c16:uniqueId val="{00000005-23BB-4059-A704-30EF13CA79D3}"/>
              </c:ext>
            </c:extLst>
          </c:dPt>
          <c:dPt>
            <c:idx val="3"/>
            <c:bubble3D val="0"/>
            <c:spPr>
              <a:solidFill>
                <a:srgbClr val="66C5AD"/>
              </a:solidFill>
              <a:ln>
                <a:noFill/>
              </a:ln>
              <a:effectLst/>
            </c:spPr>
            <c:extLst>
              <c:ext xmlns:c16="http://schemas.microsoft.com/office/drawing/2014/chart" uri="{C3380CC4-5D6E-409C-BE32-E72D297353CC}">
                <c16:uniqueId val="{00000007-23BB-4059-A704-30EF13CA79D3}"/>
              </c:ext>
            </c:extLst>
          </c:dPt>
          <c:dPt>
            <c:idx val="4"/>
            <c:bubble3D val="0"/>
            <c:spPr>
              <a:solidFill>
                <a:srgbClr val="FFE900"/>
              </a:solidFill>
              <a:ln>
                <a:noFill/>
              </a:ln>
              <a:effectLst/>
            </c:spPr>
            <c:extLst>
              <c:ext xmlns:c16="http://schemas.microsoft.com/office/drawing/2014/chart" uri="{C3380CC4-5D6E-409C-BE32-E72D297353CC}">
                <c16:uniqueId val="{00000009-23BB-4059-A704-30EF13CA79D3}"/>
              </c:ext>
            </c:extLst>
          </c:dPt>
          <c:dLbls>
            <c:dLbl>
              <c:idx val="0"/>
              <c:layout>
                <c:manualLayout>
                  <c:x val="-0.19040214689664856"/>
                  <c:y val="0.10098108995967021"/>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fld id="{D4A169FD-7C0A-4392-ADD9-C0135F078B08}" type="CATEGORYNAME">
                      <a:rPr lang="en-US" sz="1200">
                        <a:solidFill>
                          <a:schemeClr val="bg1"/>
                        </a:solidFill>
                        <a:latin typeface="Helvetica" pitchFamily="2" charset="0"/>
                      </a:rPr>
                      <a:pPr>
                        <a:defRPr sz="1200">
                          <a:solidFill>
                            <a:schemeClr val="bg1"/>
                          </a:solidFill>
                          <a:latin typeface="Helvetica" pitchFamily="2" charset="0"/>
                        </a:defRPr>
                      </a:pPr>
                      <a:t>[CATEGORY NAME]</a:t>
                    </a:fld>
                    <a:r>
                      <a:rPr lang="en-US" sz="1200">
                        <a:solidFill>
                          <a:schemeClr val="bg1"/>
                        </a:solidFill>
                        <a:latin typeface="Helvetica" pitchFamily="2" charset="0"/>
                      </a:rPr>
                      <a:t>
(</a:t>
                    </a:r>
                    <a:fld id="{4AAD290C-51D5-410F-99CF-2DF34C2A08C6}" type="PERCENTAGE">
                      <a:rPr lang="en-US" sz="1200">
                        <a:solidFill>
                          <a:schemeClr val="bg1"/>
                        </a:solidFill>
                        <a:latin typeface="Helvetica" pitchFamily="2" charset="0"/>
                      </a:rPr>
                      <a:pPr>
                        <a:defRPr sz="1200">
                          <a:solidFill>
                            <a:schemeClr val="bg1"/>
                          </a:solidFill>
                          <a:latin typeface="Helvetica" pitchFamily="2" charset="0"/>
                        </a:defRPr>
                      </a:pPr>
                      <a:t>[PERCENTAGE]</a:t>
                    </a:fld>
                    <a:r>
                      <a:rPr lang="en-US" sz="1200">
                        <a:solidFill>
                          <a:schemeClr val="bg1"/>
                        </a:solidFill>
                        <a:latin typeface="Helvetica" pitchFamily="2" charset="0"/>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3BB-4059-A704-30EF13CA79D3}"/>
                </c:ext>
              </c:extLst>
            </c:dLbl>
            <c:dLbl>
              <c:idx val="1"/>
              <c:layout>
                <c:manualLayout>
                  <c:x val="-4.3067152274241918E-2"/>
                  <c:y val="-0.1530016514540457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fld id="{8F889965-5896-4853-95E7-361B8D71A7C7}" type="CATEGORYNAME">
                      <a:rPr lang="en-US">
                        <a:solidFill>
                          <a:schemeClr val="bg1"/>
                        </a:solidFill>
                      </a:rPr>
                      <a:pPr>
                        <a:defRPr sz="1200">
                          <a:solidFill>
                            <a:schemeClr val="bg1"/>
                          </a:solidFill>
                          <a:latin typeface="Helvetica" pitchFamily="2" charset="0"/>
                        </a:defRPr>
                      </a:pPr>
                      <a:t>[CATEGORY NAME]</a:t>
                    </a:fld>
                    <a:r>
                      <a:rPr lang="en-US">
                        <a:solidFill>
                          <a:schemeClr val="bg1"/>
                        </a:solidFill>
                      </a:rPr>
                      <a:t>
(</a:t>
                    </a:r>
                    <a:fld id="{34674824-447A-400A-ACE0-E9638060A839}" type="PERCENTAGE">
                      <a:rPr lang="en-US">
                        <a:solidFill>
                          <a:schemeClr val="bg1"/>
                        </a:solidFill>
                      </a:rPr>
                      <a:pPr>
                        <a:defRPr sz="1200">
                          <a:solidFill>
                            <a:schemeClr val="bg1"/>
                          </a:solidFill>
                          <a:latin typeface="Helvetica" pitchFamily="2" charset="0"/>
                        </a:defRPr>
                      </a:pPr>
                      <a:t>[PERCENTAGE]</a:t>
                    </a:fld>
                    <a:r>
                      <a:rPr lang="en-US">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3BB-4059-A704-30EF13CA79D3}"/>
                </c:ext>
              </c:extLst>
            </c:dLbl>
            <c:dLbl>
              <c:idx val="2"/>
              <c:layout>
                <c:manualLayout>
                  <c:x val="0.21080237692128939"/>
                  <c:y val="-6.1200660581618306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fld id="{54693435-90CA-4CC1-A66D-9CF297611BD0}" type="CATEGORYNAME">
                      <a:rPr lang="en-US">
                        <a:solidFill>
                          <a:schemeClr val="bg1"/>
                        </a:solidFill>
                      </a:rPr>
                      <a:pPr>
                        <a:defRPr sz="1200">
                          <a:solidFill>
                            <a:schemeClr val="bg1"/>
                          </a:solidFill>
                          <a:latin typeface="Helvetica" pitchFamily="2" charset="0"/>
                        </a:defRPr>
                      </a:pPr>
                      <a:t>[CATEGORY NAME]</a:t>
                    </a:fld>
                    <a:r>
                      <a:rPr lang="en-US">
                        <a:solidFill>
                          <a:schemeClr val="bg1"/>
                        </a:solidFill>
                      </a:rPr>
                      <a:t>
(</a:t>
                    </a:r>
                    <a:fld id="{98A72FBF-C024-422A-AC3A-C8763D88B7C8}" type="PERCENTAGE">
                      <a:rPr lang="en-US">
                        <a:solidFill>
                          <a:schemeClr val="bg1"/>
                        </a:solidFill>
                      </a:rPr>
                      <a:pPr>
                        <a:defRPr sz="1200">
                          <a:solidFill>
                            <a:schemeClr val="bg1"/>
                          </a:solidFill>
                          <a:latin typeface="Helvetica" pitchFamily="2" charset="0"/>
                        </a:defRPr>
                      </a:pPr>
                      <a:t>[PERCENTAGE]</a:t>
                    </a:fld>
                    <a:r>
                      <a:rPr lang="en-US">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3BB-4059-A704-30EF13CA79D3}"/>
                </c:ext>
              </c:extLst>
            </c:dLbl>
            <c:dLbl>
              <c:idx val="3"/>
              <c:layout>
                <c:manualLayout>
                  <c:x val="-4.5333844499202015E-3"/>
                  <c:y val="2.7540297261728238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rgbClr val="1F1A62"/>
                        </a:solidFill>
                        <a:latin typeface="Helvetica" pitchFamily="2" charset="0"/>
                        <a:ea typeface="+mn-ea"/>
                        <a:cs typeface="+mn-cs"/>
                      </a:defRPr>
                    </a:pPr>
                    <a:fld id="{26846218-040B-499A-98C0-1957557B1B4A}" type="CATEGORYNAME">
                      <a:rPr lang="en-US"/>
                      <a:pPr>
                        <a:defRPr sz="1200">
                          <a:solidFill>
                            <a:srgbClr val="1F1A62"/>
                          </a:solidFill>
                          <a:latin typeface="Helvetica" pitchFamily="2" charset="0"/>
                        </a:defRPr>
                      </a:pPr>
                      <a:t>[CATEGORY NAME]</a:t>
                    </a:fld>
                    <a:r>
                      <a:rPr lang="en-US" dirty="0"/>
                      <a:t>
(</a:t>
                    </a:r>
                    <a:fld id="{EFB9A9F4-7E89-4E90-BF8C-5D79E6814409}" type="PERCENTAGE">
                      <a:rPr lang="en-US"/>
                      <a:pPr>
                        <a:defRPr sz="1200">
                          <a:solidFill>
                            <a:srgbClr val="1F1A62"/>
                          </a:solidFill>
                          <a:latin typeface="Helvetica" pitchFamily="2" charset="0"/>
                        </a:defRPr>
                      </a:pPr>
                      <a:t>[PERCENTAGE]</a:t>
                    </a:fld>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1F1A62"/>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3BB-4059-A704-30EF13CA79D3}"/>
                </c:ext>
              </c:extLst>
            </c:dLbl>
            <c:dLbl>
              <c:idx val="4"/>
              <c:layout>
                <c:manualLayout>
                  <c:x val="4.3067241514093295E-2"/>
                  <c:y val="-3.059912555339613E-3"/>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rgbClr val="1F1A62"/>
                        </a:solidFill>
                        <a:latin typeface="Helvetica" pitchFamily="2" charset="0"/>
                        <a:ea typeface="+mn-ea"/>
                        <a:cs typeface="+mn-cs"/>
                      </a:defRPr>
                    </a:pPr>
                    <a:fld id="{DDA1CE26-D14A-4C17-9F57-0364144B5834}" type="CATEGORYNAME">
                      <a:rPr lang="en-US" sz="1200"/>
                      <a:pPr>
                        <a:defRPr sz="1200">
                          <a:solidFill>
                            <a:srgbClr val="1F1A62"/>
                          </a:solidFill>
                          <a:latin typeface="Helvetica" pitchFamily="2" charset="0"/>
                        </a:defRPr>
                      </a:pPr>
                      <a:t>[CATEGORY NAME]</a:t>
                    </a:fld>
                    <a:r>
                      <a:rPr lang="en-US" sz="1200"/>
                      <a:t>
(</a:t>
                    </a:r>
                    <a:fld id="{483E4488-D63B-4C78-A3F8-4CF944E46DA5}" type="PERCENTAGE">
                      <a:rPr lang="en-US" sz="1200"/>
                      <a:pPr>
                        <a:defRPr sz="1200">
                          <a:solidFill>
                            <a:srgbClr val="1F1A62"/>
                          </a:solidFill>
                          <a:latin typeface="Helvetica" pitchFamily="2" charset="0"/>
                        </a:defRPr>
                      </a:pPr>
                      <a:t>[PERCENTAGE]</a:t>
                    </a:fld>
                    <a:r>
                      <a:rPr lang="en-US" sz="1200"/>
                      <a:t>)</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1F1A62"/>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930636005281567"/>
                      <c:h val="0.16034573072383995"/>
                    </c:manualLayout>
                  </c15:layout>
                  <c15:dlblFieldTable/>
                  <c15:showDataLabelsRange val="0"/>
                </c:ext>
                <c:ext xmlns:c16="http://schemas.microsoft.com/office/drawing/2014/chart" uri="{C3380CC4-5D6E-409C-BE32-E72D297353CC}">
                  <c16:uniqueId val="{00000009-23BB-4059-A704-30EF13CA79D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1F1A62"/>
                    </a:solidFill>
                    <a:latin typeface="Helvetica"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 - 19% of Purchases</c:v>
                </c:pt>
                <c:pt idx="1">
                  <c:v>20% - 39% of Purchases</c:v>
                </c:pt>
                <c:pt idx="2">
                  <c:v>40% - 59% of Purchases</c:v>
                </c:pt>
                <c:pt idx="3">
                  <c:v>60% - 79% of Purchases</c:v>
                </c:pt>
                <c:pt idx="4">
                  <c:v>80% - 100% of Purchases</c:v>
                </c:pt>
              </c:strCache>
            </c:strRef>
          </c:cat>
          <c:val>
            <c:numRef>
              <c:f>Sheet1!$B$2:$B$6</c:f>
              <c:numCache>
                <c:formatCode>0%</c:formatCode>
                <c:ptCount val="5"/>
                <c:pt idx="0">
                  <c:v>0.36</c:v>
                </c:pt>
                <c:pt idx="1">
                  <c:v>0.24</c:v>
                </c:pt>
                <c:pt idx="2">
                  <c:v>0.22</c:v>
                </c:pt>
                <c:pt idx="3">
                  <c:v>0.13</c:v>
                </c:pt>
                <c:pt idx="4">
                  <c:v>0.05</c:v>
                </c:pt>
              </c:numCache>
            </c:numRef>
          </c:val>
          <c:extLst>
            <c:ext xmlns:c16="http://schemas.microsoft.com/office/drawing/2014/chart" uri="{C3380CC4-5D6E-409C-BE32-E72D297353CC}">
              <c16:uniqueId val="{0000000A-23BB-4059-A704-30EF13CA79D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r>
              <a:rPr lang="en-US" sz="1300" b="1" i="0" u="sng" dirty="0">
                <a:solidFill>
                  <a:srgbClr val="1F1A62"/>
                </a:solidFill>
                <a:latin typeface="Helvetica Light" panose="020B0403020202020204" pitchFamily="34" charset="0"/>
              </a:rPr>
              <a:t>Which of the Following Would Most Compel You to Consider Trying a New DTC Brand?</a:t>
            </a:r>
          </a:p>
        </c:rich>
      </c:tx>
      <c:overlay val="0"/>
      <c:spPr>
        <a:noFill/>
        <a:ln>
          <a:noFill/>
        </a:ln>
        <a:effectLst/>
      </c:spPr>
      <c:txPr>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Which of the Following Would Most Compel You to Consider Trying a New DTC Brand?</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Other</c:v>
                </c:pt>
                <c:pt idx="1">
                  <c:v>New Member Gifts</c:v>
                </c:pt>
                <c:pt idx="2">
                  <c:v>Same-day Delivery</c:v>
                </c:pt>
                <c:pt idx="3">
                  <c:v>Sign-up Discount</c:v>
                </c:pt>
                <c:pt idx="4">
                  <c:v>Loyalty Benefits</c:v>
                </c:pt>
                <c:pt idx="5">
                  <c:v>An Appealing Online Presence</c:v>
                </c:pt>
                <c:pt idx="6">
                  <c:v>Free Trial Period</c:v>
                </c:pt>
              </c:strCache>
            </c:strRef>
          </c:cat>
          <c:val>
            <c:numRef>
              <c:f>Sheet1!$B$2:$B$8</c:f>
              <c:numCache>
                <c:formatCode>0%</c:formatCode>
                <c:ptCount val="7"/>
                <c:pt idx="0">
                  <c:v>0.03</c:v>
                </c:pt>
                <c:pt idx="1">
                  <c:v>8.2000000000000003E-2</c:v>
                </c:pt>
                <c:pt idx="2">
                  <c:v>8.5000000000000006E-2</c:v>
                </c:pt>
                <c:pt idx="3">
                  <c:v>0.14799999999999999</c:v>
                </c:pt>
                <c:pt idx="4">
                  <c:v>0.16700000000000001</c:v>
                </c:pt>
                <c:pt idx="5">
                  <c:v>0.214</c:v>
                </c:pt>
                <c:pt idx="6">
                  <c:v>0.27400000000000002</c:v>
                </c:pt>
              </c:numCache>
            </c:numRef>
          </c:val>
          <c:extLst>
            <c:ext xmlns:c16="http://schemas.microsoft.com/office/drawing/2014/chart" uri="{C3380CC4-5D6E-409C-BE32-E72D297353CC}">
              <c16:uniqueId val="{00000000-E15D-0543-B30C-909E56F0DA65}"/>
            </c:ext>
          </c:extLst>
        </c:ser>
        <c:dLbls>
          <c:showLegendKey val="0"/>
          <c:showVal val="0"/>
          <c:showCatName val="0"/>
          <c:showSerName val="0"/>
          <c:showPercent val="0"/>
          <c:showBubbleSize val="0"/>
        </c:dLbls>
        <c:gapWidth val="182"/>
        <c:axId val="1359389359"/>
        <c:axId val="1393598271"/>
      </c:barChart>
      <c:catAx>
        <c:axId val="1359389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Light" panose="020B0403020202020204" pitchFamily="34" charset="0"/>
                <a:ea typeface="+mn-ea"/>
                <a:cs typeface="+mn-cs"/>
              </a:defRPr>
            </a:pPr>
            <a:endParaRPr lang="en-US"/>
          </a:p>
        </c:txPr>
        <c:crossAx val="1393598271"/>
        <c:crosses val="autoZero"/>
        <c:auto val="1"/>
        <c:lblAlgn val="ctr"/>
        <c:lblOffset val="100"/>
        <c:noMultiLvlLbl val="0"/>
      </c:catAx>
      <c:valAx>
        <c:axId val="1393598271"/>
        <c:scaling>
          <c:orientation val="minMax"/>
        </c:scaling>
        <c:delete val="1"/>
        <c:axPos val="b"/>
        <c:numFmt formatCode="0%" sourceLinked="1"/>
        <c:majorTickMark val="none"/>
        <c:minorTickMark val="none"/>
        <c:tickLblPos val="nextTo"/>
        <c:crossAx val="1359389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8709295018652"/>
          <c:y val="0.12214716397395919"/>
          <c:w val="0.52465131521071595"/>
          <c:h val="0.84868203196358838"/>
        </c:manualLayout>
      </c:layout>
      <c:pieChart>
        <c:varyColors val="1"/>
        <c:ser>
          <c:idx val="0"/>
          <c:order val="0"/>
          <c:tx>
            <c:strRef>
              <c:f>Sheet1!$B$1</c:f>
              <c:strCache>
                <c:ptCount val="1"/>
                <c:pt idx="0">
                  <c:v>Have you ever bought from a DTC brand?</c:v>
                </c:pt>
              </c:strCache>
            </c:strRef>
          </c:tx>
          <c:spPr>
            <a:effectLst/>
          </c:spPr>
          <c:dPt>
            <c:idx val="0"/>
            <c:bubble3D val="0"/>
            <c:spPr>
              <a:solidFill>
                <a:srgbClr val="1F1A62"/>
              </a:solidFill>
              <a:ln>
                <a:noFill/>
              </a:ln>
              <a:effectLst/>
            </c:spPr>
            <c:extLst>
              <c:ext xmlns:c16="http://schemas.microsoft.com/office/drawing/2014/chart" uri="{C3380CC4-5D6E-409C-BE32-E72D297353CC}">
                <c16:uniqueId val="{00000001-D67D-4094-894C-2A5815C4E6BA}"/>
              </c:ext>
            </c:extLst>
          </c:dPt>
          <c:dPt>
            <c:idx val="1"/>
            <c:bubble3D val="0"/>
            <c:spPr>
              <a:solidFill>
                <a:srgbClr val="E84A99"/>
              </a:solidFill>
              <a:ln>
                <a:noFill/>
              </a:ln>
              <a:effectLst/>
            </c:spPr>
            <c:extLst>
              <c:ext xmlns:c16="http://schemas.microsoft.com/office/drawing/2014/chart" uri="{C3380CC4-5D6E-409C-BE32-E72D297353CC}">
                <c16:uniqueId val="{00000003-D67D-4094-894C-2A5815C4E6BA}"/>
              </c:ext>
            </c:extLst>
          </c:dPt>
          <c:dLbls>
            <c:dLbl>
              <c:idx val="0"/>
              <c:layout>
                <c:manualLayout>
                  <c:x val="-0.18311147774892617"/>
                  <c:y val="-3.5618205262018955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fld id="{4AAD290C-51D5-410F-99CF-2DF34C2A08C6}" type="PERCENTAGE">
                      <a:rPr lang="en-US" sz="2400" smtClean="0">
                        <a:solidFill>
                          <a:schemeClr val="bg1"/>
                        </a:solidFill>
                        <a:latin typeface="Helvetica" pitchFamily="2" charset="0"/>
                      </a:rPr>
                      <a:pPr>
                        <a:defRPr sz="2400">
                          <a:solidFill>
                            <a:schemeClr val="bg1"/>
                          </a:solidFill>
                          <a:latin typeface="Helvetica" pitchFamily="2"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67D-4094-894C-2A5815C4E6BA}"/>
                </c:ext>
              </c:extLst>
            </c:dLbl>
            <c:dLbl>
              <c:idx val="1"/>
              <c:layout>
                <c:manualLayout>
                  <c:x val="0.1949355313465686"/>
                  <c:y val="-5.5080594523456476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fld id="{34674824-447A-400A-ACE0-E9638060A839}" type="PERCENTAGE">
                      <a:rPr lang="en-US" sz="2400" smtClean="0">
                        <a:solidFill>
                          <a:schemeClr val="bg1"/>
                        </a:solidFill>
                      </a:rPr>
                      <a:pPr>
                        <a:defRPr sz="2400">
                          <a:solidFill>
                            <a:schemeClr val="bg1"/>
                          </a:solidFill>
                          <a:latin typeface="Helvetica" pitchFamily="2"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7D-4094-894C-2A5815C4E6B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1F1A62"/>
                    </a:solidFill>
                    <a:latin typeface="Helvetica"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0.0%</c:formatCode>
                <c:ptCount val="2"/>
                <c:pt idx="0">
                  <c:v>0.45</c:v>
                </c:pt>
                <c:pt idx="1">
                  <c:v>0.55000000000000004</c:v>
                </c:pt>
              </c:numCache>
            </c:numRef>
          </c:val>
          <c:extLst>
            <c:ext xmlns:c16="http://schemas.microsoft.com/office/drawing/2014/chart" uri="{C3380CC4-5D6E-409C-BE32-E72D297353CC}">
              <c16:uniqueId val="{0000000A-D67D-4094-894C-2A5815C4E6B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r>
              <a:rPr lang="en-US" sz="1300" b="1" i="0" u="sng" dirty="0">
                <a:solidFill>
                  <a:srgbClr val="1F1A62"/>
                </a:solidFill>
                <a:latin typeface="Helvetica Light" panose="020B0403020202020204" pitchFamily="34" charset="0"/>
              </a:rPr>
              <a:t>Projected Spend Plans Next 12 Months</a:t>
            </a:r>
          </a:p>
        </c:rich>
      </c:tx>
      <c:overlay val="0"/>
      <c:spPr>
        <a:noFill/>
        <a:ln>
          <a:noFill/>
        </a:ln>
        <a:effectLst/>
      </c:spPr>
      <c:txPr>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barChart>
        <c:barDir val="bar"/>
        <c:grouping val="stacked"/>
        <c:varyColors val="0"/>
        <c:ser>
          <c:idx val="0"/>
          <c:order val="0"/>
          <c:tx>
            <c:strRef>
              <c:f>Sheet1!$B$1</c:f>
              <c:strCache>
                <c:ptCount val="1"/>
                <c:pt idx="0">
                  <c:v>Increase</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Cable/Satellite VOD</c:v>
                </c:pt>
                <c:pt idx="1">
                  <c:v>Full Episode Player</c:v>
                </c:pt>
                <c:pt idx="2">
                  <c:v>Addressable Linear TV</c:v>
                </c:pt>
                <c:pt idx="3">
                  <c:v>OTT/Connected TV</c:v>
                </c:pt>
                <c:pt idx="4">
                  <c:v>Data-enabled Linear TV</c:v>
                </c:pt>
              </c:strCache>
            </c:strRef>
          </c:cat>
          <c:val>
            <c:numRef>
              <c:f>Sheet1!$B$2:$B$6</c:f>
              <c:numCache>
                <c:formatCode>0%</c:formatCode>
                <c:ptCount val="5"/>
                <c:pt idx="0">
                  <c:v>0.27</c:v>
                </c:pt>
                <c:pt idx="1">
                  <c:v>0.41</c:v>
                </c:pt>
                <c:pt idx="2">
                  <c:v>0.53</c:v>
                </c:pt>
                <c:pt idx="3">
                  <c:v>0.53</c:v>
                </c:pt>
                <c:pt idx="4">
                  <c:v>0.56000000000000005</c:v>
                </c:pt>
              </c:numCache>
            </c:numRef>
          </c:val>
          <c:extLst>
            <c:ext xmlns:c16="http://schemas.microsoft.com/office/drawing/2014/chart" uri="{C3380CC4-5D6E-409C-BE32-E72D297353CC}">
              <c16:uniqueId val="{00000000-2689-4860-B0E2-B3F8277AF1EA}"/>
            </c:ext>
          </c:extLst>
        </c:ser>
        <c:ser>
          <c:idx val="1"/>
          <c:order val="1"/>
          <c:tx>
            <c:strRef>
              <c:f>Sheet1!$C$1</c:f>
              <c:strCache>
                <c:ptCount val="1"/>
                <c:pt idx="0">
                  <c:v>Stay the Same</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Cable/Satellite VOD</c:v>
                </c:pt>
                <c:pt idx="1">
                  <c:v>Full Episode Player</c:v>
                </c:pt>
                <c:pt idx="2">
                  <c:v>Addressable Linear TV</c:v>
                </c:pt>
                <c:pt idx="3">
                  <c:v>OTT/Connected TV</c:v>
                </c:pt>
                <c:pt idx="4">
                  <c:v>Data-enabled Linear TV</c:v>
                </c:pt>
              </c:strCache>
            </c:strRef>
          </c:cat>
          <c:val>
            <c:numRef>
              <c:f>Sheet1!$C$2:$C$6</c:f>
              <c:numCache>
                <c:formatCode>0%</c:formatCode>
                <c:ptCount val="5"/>
                <c:pt idx="0">
                  <c:v>0.68</c:v>
                </c:pt>
                <c:pt idx="1">
                  <c:v>0.53</c:v>
                </c:pt>
                <c:pt idx="2">
                  <c:v>0.47</c:v>
                </c:pt>
                <c:pt idx="3">
                  <c:v>0.44</c:v>
                </c:pt>
                <c:pt idx="4">
                  <c:v>0.4</c:v>
                </c:pt>
              </c:numCache>
            </c:numRef>
          </c:val>
          <c:extLst>
            <c:ext xmlns:c16="http://schemas.microsoft.com/office/drawing/2014/chart" uri="{C3380CC4-5D6E-409C-BE32-E72D297353CC}">
              <c16:uniqueId val="{00000001-2689-4860-B0E2-B3F8277AF1EA}"/>
            </c:ext>
          </c:extLst>
        </c:ser>
        <c:ser>
          <c:idx val="2"/>
          <c:order val="2"/>
          <c:tx>
            <c:strRef>
              <c:f>Sheet1!$D$1</c:f>
              <c:strCache>
                <c:ptCount val="1"/>
                <c:pt idx="0">
                  <c:v>Decrease</c:v>
                </c:pt>
              </c:strCache>
            </c:strRef>
          </c:tx>
          <c:spPr>
            <a:solidFill>
              <a:srgbClr val="E84A99"/>
            </a:solidFill>
            <a:ln>
              <a:noFill/>
            </a:ln>
            <a:effectLst/>
          </c:spPr>
          <c:invertIfNegative val="0"/>
          <c:dLbls>
            <c:dLbl>
              <c:idx val="2"/>
              <c:layout>
                <c:manualLayout>
                  <c:x val="1.4706148622843397E-2"/>
                  <c:y val="-6.7886358236312417E-3"/>
                </c:manualLayout>
              </c:layout>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89-4860-B0E2-B3F8277AF1EA}"/>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Cable/Satellite VOD</c:v>
                </c:pt>
                <c:pt idx="1">
                  <c:v>Full Episode Player</c:v>
                </c:pt>
                <c:pt idx="2">
                  <c:v>Addressable Linear TV</c:v>
                </c:pt>
                <c:pt idx="3">
                  <c:v>OTT/Connected TV</c:v>
                </c:pt>
                <c:pt idx="4">
                  <c:v>Data-enabled Linear TV</c:v>
                </c:pt>
              </c:strCache>
            </c:strRef>
          </c:cat>
          <c:val>
            <c:numRef>
              <c:f>Sheet1!$D$2:$D$6</c:f>
              <c:numCache>
                <c:formatCode>0%</c:formatCode>
                <c:ptCount val="5"/>
                <c:pt idx="0">
                  <c:v>0.05</c:v>
                </c:pt>
                <c:pt idx="1">
                  <c:v>7.0000000000000007E-2</c:v>
                </c:pt>
                <c:pt idx="2">
                  <c:v>0</c:v>
                </c:pt>
                <c:pt idx="3">
                  <c:v>0.03</c:v>
                </c:pt>
                <c:pt idx="4">
                  <c:v>0.04</c:v>
                </c:pt>
              </c:numCache>
            </c:numRef>
          </c:val>
          <c:extLst>
            <c:ext xmlns:c16="http://schemas.microsoft.com/office/drawing/2014/chart" uri="{C3380CC4-5D6E-409C-BE32-E72D297353CC}">
              <c16:uniqueId val="{00000002-2689-4860-B0E2-B3F8277AF1EA}"/>
            </c:ext>
          </c:extLst>
        </c:ser>
        <c:dLbls>
          <c:showLegendKey val="0"/>
          <c:showVal val="0"/>
          <c:showCatName val="0"/>
          <c:showSerName val="0"/>
          <c:showPercent val="0"/>
          <c:showBubbleSize val="0"/>
        </c:dLbls>
        <c:gapWidth val="182"/>
        <c:overlap val="100"/>
        <c:axId val="1359389359"/>
        <c:axId val="1393598271"/>
      </c:barChart>
      <c:catAx>
        <c:axId val="1359389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Light" panose="020B0403020202020204" pitchFamily="34" charset="0"/>
                <a:ea typeface="+mn-ea"/>
                <a:cs typeface="+mn-cs"/>
              </a:defRPr>
            </a:pPr>
            <a:endParaRPr lang="en-US"/>
          </a:p>
        </c:txPr>
        <c:crossAx val="1393598271"/>
        <c:crosses val="autoZero"/>
        <c:auto val="1"/>
        <c:lblAlgn val="ctr"/>
        <c:lblOffset val="100"/>
        <c:noMultiLvlLbl val="0"/>
      </c:catAx>
      <c:valAx>
        <c:axId val="1393598271"/>
        <c:scaling>
          <c:orientation val="minMax"/>
        </c:scaling>
        <c:delete val="1"/>
        <c:axPos val="b"/>
        <c:numFmt formatCode="0%" sourceLinked="1"/>
        <c:majorTickMark val="none"/>
        <c:minorTickMark val="none"/>
        <c:tickLblPos val="nextTo"/>
        <c:crossAx val="13593893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0.082</cdr:x>
      <cdr:y>0.57511</cdr:y>
    </cdr:from>
    <cdr:to>
      <cdr:x>0.20837</cdr:x>
      <cdr:y>0.66494</cdr:y>
    </cdr:to>
    <cdr:sp macro="" textlink="">
      <cdr:nvSpPr>
        <cdr:cNvPr id="2" name="TextBox 1">
          <a:extLst xmlns:a="http://schemas.openxmlformats.org/drawingml/2006/main">
            <a:ext uri="{FF2B5EF4-FFF2-40B4-BE49-F238E27FC236}">
              <a16:creationId xmlns:a16="http://schemas.microsoft.com/office/drawing/2014/main" id="{87E81191-3E01-456E-835C-280B477EC08B}"/>
            </a:ext>
          </a:extLst>
        </cdr:cNvPr>
        <cdr:cNvSpPr txBox="1"/>
      </cdr:nvSpPr>
      <cdr:spPr>
        <a:xfrm xmlns:a="http://schemas.openxmlformats.org/drawingml/2006/main">
          <a:off x="571377" y="2673465"/>
          <a:ext cx="880533" cy="4176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solidFill>
                <a:srgbClr val="1F1A62"/>
              </a:solidFill>
              <a:latin typeface="Helvetica" pitchFamily="2" charset="0"/>
            </a:rPr>
            <a:t>No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4/27/2020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94140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2BD8C34-F302-47F5-AE56-A4BAE5B7FA94}" type="slidenum">
              <a:rPr lang="en-US">
                <a:solidFill>
                  <a:prstClr val="black"/>
                </a:solidFill>
                <a:latin typeface="Calibri" panose="020F0502020204030204"/>
              </a:rPr>
              <a:pPr defTabSz="931774">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1714764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287948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26225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329970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73390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41839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15</a:t>
            </a:fld>
            <a:endParaRPr lang="en-US"/>
          </a:p>
        </p:txBody>
      </p:sp>
    </p:spTree>
    <p:extLst>
      <p:ext uri="{BB962C8B-B14F-4D97-AF65-F5344CB8AC3E}">
        <p14:creationId xmlns:p14="http://schemas.microsoft.com/office/powerpoint/2010/main" val="288940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74389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2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75A4C3B-DE44-485B-877F-EEC7CFCF5830}"/>
              </a:ext>
            </a:extLst>
          </p:cNvPr>
          <p:cNvSpPr>
            <a:spLocks noGrp="1"/>
          </p:cNvSpPr>
          <p:nvPr>
            <p:ph type="sldNum" sz="quarter" idx="4"/>
          </p:nvPr>
        </p:nvSpPr>
        <p:spPr>
          <a:xfrm>
            <a:off x="9221076" y="6469449"/>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641621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1647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0220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30876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4"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00287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91128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4854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5" y="273052"/>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70418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82621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86692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486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81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56104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54634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0749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29896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57616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35363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61094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23650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0774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3669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4/27/2020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4/27/2020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4/27/2020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21076" y="6469449"/>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119889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2"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5"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7"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2"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4"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4/27/2020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8853771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hyperlink" Target="https://beautyandmoneysummit.com/events/beauty-and-money-ny-2018" TargetMode="External"/><Relationship Id="rId13" Type="http://schemas.openxmlformats.org/officeDocument/2006/relationships/image" Target="../media/image33.png"/><Relationship Id="rId3" Type="http://schemas.openxmlformats.org/officeDocument/2006/relationships/hyperlink" Target="https://www.emarketer.com/content/premium-pet-food-drives-sales" TargetMode="External"/><Relationship Id="rId7" Type="http://schemas.openxmlformats.org/officeDocument/2006/relationships/hyperlink" Target="https://www.forbes.com/sites/richardkestenbaum/2018/09/09/beauty-industry-biggest-trends-skin-care-loreal-shiseido-lauder/#9b79d2469823" TargetMode="External"/><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digitalcommerce360.com/article/beauty-ecommerce-sales/" TargetMode="External"/><Relationship Id="rId11" Type="http://schemas.openxmlformats.org/officeDocument/2006/relationships/image" Target="../media/image31.png"/><Relationship Id="rId5" Type="http://schemas.openxmlformats.org/officeDocument/2006/relationships/hyperlink" Target="https://www.vox.com/the-goods/2018/9/12/17831948/rover-wag-dog-walking-app" TargetMode="External"/><Relationship Id="rId10" Type="http://schemas.openxmlformats.org/officeDocument/2006/relationships/hyperlink" Target="https://www.statista.com/outlook/17000000/109/furniture/united-states#market-arpu" TargetMode="External"/><Relationship Id="rId4" Type="http://schemas.openxmlformats.org/officeDocument/2006/relationships/hyperlink" Target="https://www.americanpetproducts.org/press_industrytrends.asp" TargetMode="External"/><Relationship Id="rId9" Type="http://schemas.openxmlformats.org/officeDocument/2006/relationships/hyperlink" Target="https://www.statista.com/outlook/17000000/109/furniture/united-states" TargetMode="External"/><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www.forbes.com/sites/maggiegermano/2019/03/27/women-are-working-more-than-ever-but-they-still-take-on-most-household-responsibilities/#1d5e200652e9" TargetMode="External"/><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hyperlink" Target="https://www.bain.com/about/media-center/press-releases/2018/fall-luxury-goods-market-study/" TargetMode="External"/><Relationship Id="rId3" Type="http://schemas.openxmlformats.org/officeDocument/2006/relationships/image" Target="../media/image36.png"/><Relationship Id="rId7" Type="http://schemas.openxmlformats.org/officeDocument/2006/relationships/hyperlink" Target="https://markets.businessinsider.com/news/stocks/stitch-fix-stock-price-climbs-on-analyst-buy-rating-2019-7-1028372461"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ibisworld.com/industry-trends/market-research-reports/retail-trade/general-merchandise-stores/department-stores.html" TargetMode="External"/><Relationship Id="rId11" Type="http://schemas.openxmlformats.org/officeDocument/2006/relationships/image" Target="../media/image4.png"/><Relationship Id="rId5" Type="http://schemas.openxmlformats.org/officeDocument/2006/relationships/image" Target="../media/image38.png"/><Relationship Id="rId10" Type="http://schemas.openxmlformats.org/officeDocument/2006/relationships/hyperlink" Target="https://www.npd.com/wps/portal/npd/us/blog/2018/luggage-takes-flight/" TargetMode="External"/><Relationship Id="rId4" Type="http://schemas.openxmlformats.org/officeDocument/2006/relationships/image" Target="../media/image37.png"/><Relationship Id="rId9" Type="http://schemas.openxmlformats.org/officeDocument/2006/relationships/hyperlink" Target="https://www.rakutenintelligence.com/blog/2018/running-away-smart-luggage-company-sees-sales-growth-of-nearly-200-perce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www.adweek.com/brand-marketing/infographic-what-people-want-from-direct-to-consumer-brand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adweek.com/brand-marketing/infographic-what-people-want-from-direct-to-consumer-brands/" TargetMode="Externa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3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businessinsider.com/snapchat-dynamic-product-ads-are-driving-returns-for-dtc-brands-2019-10?IR=T"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4.png"/><Relationship Id="rId2" Type="http://schemas.openxmlformats.org/officeDocument/2006/relationships/slide" Target="slide3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 Target="slide3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4.png"/><Relationship Id="rId2" Type="http://schemas.openxmlformats.org/officeDocument/2006/relationships/slide" Target="slide3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25.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image" Target="../media/image106.jpe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image" Target="../media/image105.jpe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3.png"/><Relationship Id="rId5" Type="http://schemas.openxmlformats.org/officeDocument/2006/relationships/image" Target="../media/image108.png"/><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7.png"/><Relationship Id="rId9" Type="http://schemas.openxmlformats.org/officeDocument/2006/relationships/image" Target="../media/image111.png"/><Relationship Id="rId14" Type="http://schemas.openxmlformats.org/officeDocument/2006/relationships/image" Target="../media/image116.png"/></Relationships>
</file>

<file path=ppt/slides/_rels/slide47.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png"/><Relationship Id="rId7" Type="http://schemas.openxmlformats.org/officeDocument/2006/relationships/image" Target="../media/image126.jpe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4.png"/><Relationship Id="rId16" Type="http://schemas.openxmlformats.org/officeDocument/2006/relationships/image" Target="../media/image135.jpeg"/><Relationship Id="rId20"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png"/><Relationship Id="rId15" Type="http://schemas.openxmlformats.org/officeDocument/2006/relationships/image" Target="../media/image134.jpe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jpeg"/><Relationship Id="rId1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1.png"/><Relationship Id="rId7" Type="http://schemas.openxmlformats.org/officeDocument/2006/relationships/image" Target="../media/image88.png"/><Relationship Id="rId2" Type="http://schemas.openxmlformats.org/officeDocument/2006/relationships/slide" Target="slide35.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18" Type="http://schemas.openxmlformats.org/officeDocument/2006/relationships/image" Target="../media/image163.png"/><Relationship Id="rId26" Type="http://schemas.openxmlformats.org/officeDocument/2006/relationships/image" Target="../media/image171.png"/><Relationship Id="rId3" Type="http://schemas.openxmlformats.org/officeDocument/2006/relationships/image" Target="../media/image148.jpeg"/><Relationship Id="rId21" Type="http://schemas.openxmlformats.org/officeDocument/2006/relationships/image" Target="../media/image166.png"/><Relationship Id="rId7" Type="http://schemas.openxmlformats.org/officeDocument/2006/relationships/image" Target="../media/image152.jpeg"/><Relationship Id="rId12" Type="http://schemas.openxmlformats.org/officeDocument/2006/relationships/image" Target="../media/image157.png"/><Relationship Id="rId17" Type="http://schemas.openxmlformats.org/officeDocument/2006/relationships/image" Target="../media/image162.png"/><Relationship Id="rId25" Type="http://schemas.openxmlformats.org/officeDocument/2006/relationships/image" Target="../media/image170.png"/><Relationship Id="rId2" Type="http://schemas.openxmlformats.org/officeDocument/2006/relationships/image" Target="../media/image147.jpeg"/><Relationship Id="rId16" Type="http://schemas.openxmlformats.org/officeDocument/2006/relationships/image" Target="../media/image161.png"/><Relationship Id="rId20" Type="http://schemas.openxmlformats.org/officeDocument/2006/relationships/image" Target="../media/image165.png"/><Relationship Id="rId29"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51.jpeg"/><Relationship Id="rId11" Type="http://schemas.openxmlformats.org/officeDocument/2006/relationships/image" Target="../media/image156.png"/><Relationship Id="rId24" Type="http://schemas.openxmlformats.org/officeDocument/2006/relationships/image" Target="../media/image169.png"/><Relationship Id="rId5" Type="http://schemas.openxmlformats.org/officeDocument/2006/relationships/image" Target="../media/image150.jpeg"/><Relationship Id="rId15" Type="http://schemas.openxmlformats.org/officeDocument/2006/relationships/image" Target="../media/image160.png"/><Relationship Id="rId23" Type="http://schemas.openxmlformats.org/officeDocument/2006/relationships/image" Target="../media/image168.png"/><Relationship Id="rId28" Type="http://schemas.openxmlformats.org/officeDocument/2006/relationships/image" Target="../media/image173.png"/><Relationship Id="rId10" Type="http://schemas.openxmlformats.org/officeDocument/2006/relationships/image" Target="../media/image155.png"/><Relationship Id="rId19" Type="http://schemas.openxmlformats.org/officeDocument/2006/relationships/image" Target="../media/image164.jpeg"/><Relationship Id="rId4" Type="http://schemas.openxmlformats.org/officeDocument/2006/relationships/image" Target="../media/image149.jpeg"/><Relationship Id="rId9" Type="http://schemas.openxmlformats.org/officeDocument/2006/relationships/image" Target="../media/image154.png"/><Relationship Id="rId14" Type="http://schemas.openxmlformats.org/officeDocument/2006/relationships/image" Target="../media/image159.png"/><Relationship Id="rId22" Type="http://schemas.openxmlformats.org/officeDocument/2006/relationships/image" Target="../media/image167.png"/><Relationship Id="rId27" Type="http://schemas.openxmlformats.org/officeDocument/2006/relationships/image" Target="../media/image172.png"/></Relationships>
</file>

<file path=ppt/slides/_rels/slide53.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185.jpeg"/><Relationship Id="rId3" Type="http://schemas.openxmlformats.org/officeDocument/2006/relationships/image" Target="../media/image175.jpeg"/><Relationship Id="rId7" Type="http://schemas.openxmlformats.org/officeDocument/2006/relationships/image" Target="../media/image179.jpeg"/><Relationship Id="rId12" Type="http://schemas.openxmlformats.org/officeDocument/2006/relationships/image" Target="../media/image184.jpe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78.jpeg"/><Relationship Id="rId11" Type="http://schemas.openxmlformats.org/officeDocument/2006/relationships/image" Target="../media/image183.jpeg"/><Relationship Id="rId5" Type="http://schemas.openxmlformats.org/officeDocument/2006/relationships/image" Target="../media/image177.jpeg"/><Relationship Id="rId10" Type="http://schemas.openxmlformats.org/officeDocument/2006/relationships/image" Target="../media/image182.jpeg"/><Relationship Id="rId4" Type="http://schemas.openxmlformats.org/officeDocument/2006/relationships/image" Target="../media/image176.jpeg"/><Relationship Id="rId9" Type="http://schemas.openxmlformats.org/officeDocument/2006/relationships/image" Target="../media/image181.jpeg"/><Relationship Id="rId14" Type="http://schemas.openxmlformats.org/officeDocument/2006/relationships/image" Target="../media/image4.png"/></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4.png"/><Relationship Id="rId4" Type="http://schemas.openxmlformats.org/officeDocument/2006/relationships/image" Target="../media/image189.jpeg"/><Relationship Id="rId9" Type="http://schemas.openxmlformats.org/officeDocument/2006/relationships/image" Target="../media/image194.png"/></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6.png"/><Relationship Id="rId7" Type="http://schemas.openxmlformats.org/officeDocument/2006/relationships/image" Target="../media/image200.gif"/><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png"/></Relationships>
</file>

<file path=ppt/slides/_rels/slide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59.xml.rels><?xml version="1.0" encoding="UTF-8" standalone="yes"?>
<Relationships xmlns="http://schemas.openxmlformats.org/package/2006/relationships"><Relationship Id="rId8" Type="http://schemas.openxmlformats.org/officeDocument/2006/relationships/hyperlink" Target="http://www.thevab.com/" TargetMode="External"/><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hyperlink" Target="https://twitter.com/VABintel" TargetMode="External"/><Relationship Id="rId5" Type="http://schemas.openxmlformats.org/officeDocument/2006/relationships/image" Target="../media/image207.png"/><Relationship Id="rId4" Type="http://schemas.openxmlformats.org/officeDocument/2006/relationships/hyperlink" Target="https://thevab.com/" TargetMode="External"/><Relationship Id="rId9" Type="http://schemas.openxmlformats.org/officeDocument/2006/relationships/image" Target="../media/image20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4.png"/><Relationship Id="rId3" Type="http://schemas.openxmlformats.org/officeDocument/2006/relationships/chart" Target="../charts/chart1.xml"/><Relationship Id="rId7" Type="http://schemas.openxmlformats.org/officeDocument/2006/relationships/image" Target="../media/image14.jpeg"/><Relationship Id="rId12" Type="http://schemas.openxmlformats.org/officeDocument/2006/relationships/hyperlink" Target="https://www.adweek.com/brand-marketing/infographic-what-people-want-from-direct-to-consumer-brand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0F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E52FD-E65E-40F9-8429-4972C59596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2" cy="6860314"/>
          </a:xfrm>
          <a:prstGeom prst="rect">
            <a:avLst/>
          </a:prstGeom>
        </p:spPr>
      </p:pic>
      <p:pic>
        <p:nvPicPr>
          <p:cNvPr id="10" name="Picture 9" descr="A picture containing computer&#10;&#10;Description automatically generated">
            <a:extLst>
              <a:ext uri="{FF2B5EF4-FFF2-40B4-BE49-F238E27FC236}">
                <a16:creationId xmlns:a16="http://schemas.microsoft.com/office/drawing/2014/main" id="{8C575144-C6A1-4BDE-94FA-CD29091BEF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 y="0"/>
            <a:ext cx="12191271" cy="6858000"/>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020319"/>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55743" y="2940040"/>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98447" y="3943988"/>
            <a:ext cx="8781784" cy="1015663"/>
          </a:xfrm>
          <a:prstGeom prst="rect">
            <a:avLst/>
          </a:prstGeom>
          <a:noFill/>
        </p:spPr>
        <p:txBody>
          <a:bodyPr wrap="square" rtlCol="0">
            <a:spAutoFit/>
          </a:bodyPr>
          <a:lstStyle/>
          <a:p>
            <a:pPr lvl="0"/>
            <a:r>
              <a:rPr lang="en-US" sz="3400" b="1" dirty="0">
                <a:solidFill>
                  <a:srgbClr val="E84A99"/>
                </a:solidFill>
                <a:latin typeface="Helvetica" pitchFamily="2" charset="0"/>
              </a:rPr>
              <a:t>Deciphering Direct-to-Consumer</a:t>
            </a:r>
          </a:p>
          <a:p>
            <a:pPr lvl="0"/>
            <a:r>
              <a:rPr lang="en-US" sz="2600" dirty="0">
                <a:solidFill>
                  <a:prstClr val="white"/>
                </a:solidFill>
                <a:latin typeface="Helvetica" pitchFamily="2" charset="0"/>
              </a:rPr>
              <a:t>An Insider’s Guide to America’s Fastest Growing Brands</a:t>
            </a:r>
          </a:p>
        </p:txBody>
      </p:sp>
      <p:pic>
        <p:nvPicPr>
          <p:cNvPr id="13" name="Picture 12" descr="A picture containing drawing&#10;&#10;Description automatically generated">
            <a:extLst>
              <a:ext uri="{FF2B5EF4-FFF2-40B4-BE49-F238E27FC236}">
                <a16:creationId xmlns:a16="http://schemas.microsoft.com/office/drawing/2014/main" id="{AE48BEAA-6F89-4A7E-AF49-9319DE7C24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3469" y="5777977"/>
            <a:ext cx="2085727" cy="660480"/>
          </a:xfrm>
          <a:prstGeom prst="rect">
            <a:avLst/>
          </a:prstGeom>
        </p:spPr>
      </p:pic>
    </p:spTree>
    <p:extLst>
      <p:ext uri="{BB962C8B-B14F-4D97-AF65-F5344CB8AC3E}">
        <p14:creationId xmlns:p14="http://schemas.microsoft.com/office/powerpoint/2010/main" val="93211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0" y="163841"/>
            <a:ext cx="11872159" cy="1384995"/>
          </a:xfrm>
          <a:prstGeom prst="rect">
            <a:avLst/>
          </a:prstGeom>
        </p:spPr>
        <p:txBody>
          <a:bodyPr wrap="square">
            <a:spAutoFit/>
          </a:bodyPr>
          <a:lstStyle/>
          <a:p>
            <a:pPr lvl="0"/>
            <a:r>
              <a:rPr lang="en-US" sz="2800" b="1" dirty="0">
                <a:solidFill>
                  <a:srgbClr val="1F1A62"/>
                </a:solidFill>
                <a:latin typeface="Helvetica" pitchFamily="2" charset="0"/>
              </a:rPr>
              <a:t>DTC startups that were only founded within the last decade have been siphoning market share from legacy brands who have existed for over 70 years</a:t>
            </a:r>
          </a:p>
        </p:txBody>
      </p:sp>
      <p:sp>
        <p:nvSpPr>
          <p:cNvPr id="10" name="Text Placeholder 3">
            <a:extLst>
              <a:ext uri="{FF2B5EF4-FFF2-40B4-BE49-F238E27FC236}">
                <a16:creationId xmlns:a16="http://schemas.microsoft.com/office/drawing/2014/main" id="{B410E38D-CFB1-452F-BC35-B39919EDC07B}"/>
              </a:ext>
            </a:extLst>
          </p:cNvPr>
          <p:cNvSpPr txBox="1">
            <a:spLocks/>
          </p:cNvSpPr>
          <p:nvPr/>
        </p:nvSpPr>
        <p:spPr>
          <a:xfrm>
            <a:off x="459846" y="6347690"/>
            <a:ext cx="1668305" cy="20607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Luma</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Partners, 2019.</a:t>
            </a:r>
          </a:p>
        </p:txBody>
      </p:sp>
      <p:sp>
        <p:nvSpPr>
          <p:cNvPr id="11" name="TextBox 10">
            <a:extLst>
              <a:ext uri="{FF2B5EF4-FFF2-40B4-BE49-F238E27FC236}">
                <a16:creationId xmlns:a16="http://schemas.microsoft.com/office/drawing/2014/main" id="{21746898-C9CE-43BC-9DAD-6FAAA4CE2E0B}"/>
              </a:ext>
            </a:extLst>
          </p:cNvPr>
          <p:cNvSpPr txBox="1"/>
          <p:nvPr/>
        </p:nvSpPr>
        <p:spPr>
          <a:xfrm>
            <a:off x="5149590" y="6278147"/>
            <a:ext cx="1892820" cy="276999"/>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(XXXX) = Year Founded</a:t>
            </a:r>
          </a:p>
        </p:txBody>
      </p:sp>
      <p:sp>
        <p:nvSpPr>
          <p:cNvPr id="3" name="Rectangle 2">
            <a:extLst>
              <a:ext uri="{FF2B5EF4-FFF2-40B4-BE49-F238E27FC236}">
                <a16:creationId xmlns:a16="http://schemas.microsoft.com/office/drawing/2014/main" id="{0F1752EB-F639-4940-958E-53A72AF4DB36}"/>
              </a:ext>
            </a:extLst>
          </p:cNvPr>
          <p:cNvSpPr/>
          <p:nvPr/>
        </p:nvSpPr>
        <p:spPr>
          <a:xfrm>
            <a:off x="637822" y="1750664"/>
            <a:ext cx="10916356" cy="1212646"/>
          </a:xfrm>
          <a:prstGeom prst="rect">
            <a:avLst/>
          </a:prstGeom>
          <a:no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D55499-39A0-4AC5-B338-7001101CC5BA}"/>
              </a:ext>
            </a:extLst>
          </p:cNvPr>
          <p:cNvSpPr/>
          <p:nvPr/>
        </p:nvSpPr>
        <p:spPr>
          <a:xfrm>
            <a:off x="637822" y="1752620"/>
            <a:ext cx="2788356" cy="1212646"/>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Category</a:t>
            </a:r>
          </a:p>
        </p:txBody>
      </p:sp>
      <p:sp>
        <p:nvSpPr>
          <p:cNvPr id="17" name="Rectangle 16">
            <a:extLst>
              <a:ext uri="{FF2B5EF4-FFF2-40B4-BE49-F238E27FC236}">
                <a16:creationId xmlns:a16="http://schemas.microsoft.com/office/drawing/2014/main" id="{5E25E11C-8E49-4A7E-9D95-EBDE7A046FE5}"/>
              </a:ext>
            </a:extLst>
          </p:cNvPr>
          <p:cNvSpPr/>
          <p:nvPr/>
        </p:nvSpPr>
        <p:spPr>
          <a:xfrm>
            <a:off x="637822" y="3135496"/>
            <a:ext cx="10916356" cy="752957"/>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F723D0-FEFB-4F8C-B235-A8A63A90277E}"/>
              </a:ext>
            </a:extLst>
          </p:cNvPr>
          <p:cNvSpPr/>
          <p:nvPr/>
        </p:nvSpPr>
        <p:spPr>
          <a:xfrm>
            <a:off x="637822" y="3137452"/>
            <a:ext cx="2788356" cy="752957"/>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DTC Brand Market Share</a:t>
            </a:r>
          </a:p>
        </p:txBody>
      </p:sp>
      <p:sp>
        <p:nvSpPr>
          <p:cNvPr id="23" name="Rectangle 22">
            <a:extLst>
              <a:ext uri="{FF2B5EF4-FFF2-40B4-BE49-F238E27FC236}">
                <a16:creationId xmlns:a16="http://schemas.microsoft.com/office/drawing/2014/main" id="{EA376F91-E217-4439-A8B8-B3B861513C02}"/>
              </a:ext>
            </a:extLst>
          </p:cNvPr>
          <p:cNvSpPr/>
          <p:nvPr/>
        </p:nvSpPr>
        <p:spPr>
          <a:xfrm>
            <a:off x="637822" y="4060639"/>
            <a:ext cx="10916356" cy="1002186"/>
          </a:xfrm>
          <a:prstGeom prst="rect">
            <a:avLst/>
          </a:prstGeom>
          <a:no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02D230-4B10-4122-B495-21915752E424}"/>
              </a:ext>
            </a:extLst>
          </p:cNvPr>
          <p:cNvSpPr/>
          <p:nvPr/>
        </p:nvSpPr>
        <p:spPr>
          <a:xfrm>
            <a:off x="637822" y="4062595"/>
            <a:ext cx="2788356" cy="1002186"/>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Sampling of </a:t>
            </a:r>
          </a:p>
          <a:p>
            <a:pPr algn="ctr"/>
            <a:r>
              <a:rPr lang="en-US" sz="2400" b="1" dirty="0">
                <a:latin typeface="Helvetica" pitchFamily="2" charset="0"/>
              </a:rPr>
              <a:t>DTC Brands</a:t>
            </a:r>
          </a:p>
        </p:txBody>
      </p:sp>
      <p:sp>
        <p:nvSpPr>
          <p:cNvPr id="28" name="Rectangle 27">
            <a:extLst>
              <a:ext uri="{FF2B5EF4-FFF2-40B4-BE49-F238E27FC236}">
                <a16:creationId xmlns:a16="http://schemas.microsoft.com/office/drawing/2014/main" id="{22E33394-C4ED-4B87-872A-BE4C83BAB3D4}"/>
              </a:ext>
            </a:extLst>
          </p:cNvPr>
          <p:cNvSpPr/>
          <p:nvPr/>
        </p:nvSpPr>
        <p:spPr>
          <a:xfrm>
            <a:off x="637822" y="5235989"/>
            <a:ext cx="10916356" cy="1002186"/>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18A6B70-37A2-4C3B-9448-6ECEA0B0E8AA}"/>
              </a:ext>
            </a:extLst>
          </p:cNvPr>
          <p:cNvSpPr/>
          <p:nvPr/>
        </p:nvSpPr>
        <p:spPr>
          <a:xfrm>
            <a:off x="637822" y="5235989"/>
            <a:ext cx="2788356" cy="1002186"/>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Category Incumbents</a:t>
            </a:r>
          </a:p>
        </p:txBody>
      </p:sp>
      <p:pic>
        <p:nvPicPr>
          <p:cNvPr id="7" name="Picture 6">
            <a:extLst>
              <a:ext uri="{FF2B5EF4-FFF2-40B4-BE49-F238E27FC236}">
                <a16:creationId xmlns:a16="http://schemas.microsoft.com/office/drawing/2014/main" id="{6AE2BC8A-DB4B-4F95-AF6D-8D391FEB04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865695">
            <a:off x="4439547" y="1760197"/>
            <a:ext cx="939991" cy="939991"/>
          </a:xfrm>
          <a:prstGeom prst="rect">
            <a:avLst/>
          </a:prstGeom>
        </p:spPr>
      </p:pic>
      <p:pic>
        <p:nvPicPr>
          <p:cNvPr id="9" name="Picture 8">
            <a:extLst>
              <a:ext uri="{FF2B5EF4-FFF2-40B4-BE49-F238E27FC236}">
                <a16:creationId xmlns:a16="http://schemas.microsoft.com/office/drawing/2014/main" id="{F00F199F-50A8-4B60-8379-2E9B18F060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4053" y="1760197"/>
            <a:ext cx="939991" cy="939991"/>
          </a:xfrm>
          <a:prstGeom prst="rect">
            <a:avLst/>
          </a:prstGeom>
        </p:spPr>
      </p:pic>
      <p:pic>
        <p:nvPicPr>
          <p:cNvPr id="35" name="Picture 34">
            <a:extLst>
              <a:ext uri="{FF2B5EF4-FFF2-40B4-BE49-F238E27FC236}">
                <a16:creationId xmlns:a16="http://schemas.microsoft.com/office/drawing/2014/main" id="{F20F8DAA-10DA-4831-B3AD-5BFBCDDE05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34967" y="1841766"/>
            <a:ext cx="776852" cy="776852"/>
          </a:xfrm>
          <a:prstGeom prst="rect">
            <a:avLst/>
          </a:prstGeom>
        </p:spPr>
      </p:pic>
      <p:sp>
        <p:nvSpPr>
          <p:cNvPr id="36" name="TextBox 35">
            <a:extLst>
              <a:ext uri="{FF2B5EF4-FFF2-40B4-BE49-F238E27FC236}">
                <a16:creationId xmlns:a16="http://schemas.microsoft.com/office/drawing/2014/main" id="{28FFF0AF-9181-4114-8693-90F0C19BB0A8}"/>
              </a:ext>
            </a:extLst>
          </p:cNvPr>
          <p:cNvSpPr txBox="1"/>
          <p:nvPr/>
        </p:nvSpPr>
        <p:spPr>
          <a:xfrm>
            <a:off x="4402946" y="2599371"/>
            <a:ext cx="1013193" cy="369332"/>
          </a:xfrm>
          <a:prstGeom prst="rect">
            <a:avLst/>
          </a:prstGeom>
          <a:noFill/>
        </p:spPr>
        <p:txBody>
          <a:bodyPr wrap="square" rtlCol="0">
            <a:spAutoFit/>
          </a:bodyPr>
          <a:lstStyle/>
          <a:p>
            <a:pPr algn="ctr"/>
            <a:r>
              <a:rPr lang="en-US" b="1" dirty="0">
                <a:solidFill>
                  <a:srgbClr val="1F1A62"/>
                </a:solidFill>
                <a:latin typeface="Helvetica" pitchFamily="2" charset="0"/>
              </a:rPr>
              <a:t>Razors</a:t>
            </a:r>
          </a:p>
        </p:txBody>
      </p:sp>
      <p:sp>
        <p:nvSpPr>
          <p:cNvPr id="37" name="TextBox 36">
            <a:extLst>
              <a:ext uri="{FF2B5EF4-FFF2-40B4-BE49-F238E27FC236}">
                <a16:creationId xmlns:a16="http://schemas.microsoft.com/office/drawing/2014/main" id="{C372034C-1C66-40F8-8B5F-1A742FCCF27F}"/>
              </a:ext>
            </a:extLst>
          </p:cNvPr>
          <p:cNvSpPr txBox="1"/>
          <p:nvPr/>
        </p:nvSpPr>
        <p:spPr>
          <a:xfrm>
            <a:off x="6977452" y="2599371"/>
            <a:ext cx="1013193" cy="369332"/>
          </a:xfrm>
          <a:prstGeom prst="rect">
            <a:avLst/>
          </a:prstGeom>
          <a:noFill/>
        </p:spPr>
        <p:txBody>
          <a:bodyPr wrap="square" rtlCol="0">
            <a:spAutoFit/>
          </a:bodyPr>
          <a:lstStyle/>
          <a:p>
            <a:pPr algn="ctr"/>
            <a:r>
              <a:rPr lang="en-US" b="1" dirty="0">
                <a:solidFill>
                  <a:srgbClr val="1F1A62"/>
                </a:solidFill>
                <a:latin typeface="Helvetica" pitchFamily="2" charset="0"/>
              </a:rPr>
              <a:t>Shoes</a:t>
            </a:r>
          </a:p>
        </p:txBody>
      </p:sp>
      <p:sp>
        <p:nvSpPr>
          <p:cNvPr id="38" name="TextBox 37">
            <a:extLst>
              <a:ext uri="{FF2B5EF4-FFF2-40B4-BE49-F238E27FC236}">
                <a16:creationId xmlns:a16="http://schemas.microsoft.com/office/drawing/2014/main" id="{E498AEE6-912A-404D-A7F0-092059C9A1C0}"/>
              </a:ext>
            </a:extLst>
          </p:cNvPr>
          <p:cNvSpPr txBox="1"/>
          <p:nvPr/>
        </p:nvSpPr>
        <p:spPr>
          <a:xfrm>
            <a:off x="9306680" y="2599371"/>
            <a:ext cx="1433426" cy="369332"/>
          </a:xfrm>
          <a:prstGeom prst="rect">
            <a:avLst/>
          </a:prstGeom>
          <a:noFill/>
        </p:spPr>
        <p:txBody>
          <a:bodyPr wrap="square" rtlCol="0">
            <a:spAutoFit/>
          </a:bodyPr>
          <a:lstStyle/>
          <a:p>
            <a:pPr algn="ctr"/>
            <a:r>
              <a:rPr lang="en-US" b="1" dirty="0">
                <a:solidFill>
                  <a:srgbClr val="1F1A62"/>
                </a:solidFill>
                <a:latin typeface="Helvetica" pitchFamily="2" charset="0"/>
              </a:rPr>
              <a:t>Mattresses</a:t>
            </a:r>
          </a:p>
        </p:txBody>
      </p:sp>
      <p:sp>
        <p:nvSpPr>
          <p:cNvPr id="39" name="TextBox 38">
            <a:extLst>
              <a:ext uri="{FF2B5EF4-FFF2-40B4-BE49-F238E27FC236}">
                <a16:creationId xmlns:a16="http://schemas.microsoft.com/office/drawing/2014/main" id="{5381BAD5-36A5-475A-9C1C-A90F305D1A8E}"/>
              </a:ext>
            </a:extLst>
          </p:cNvPr>
          <p:cNvSpPr txBox="1"/>
          <p:nvPr/>
        </p:nvSpPr>
        <p:spPr>
          <a:xfrm>
            <a:off x="4423038" y="3250549"/>
            <a:ext cx="973009" cy="523220"/>
          </a:xfrm>
          <a:prstGeom prst="rect">
            <a:avLst/>
          </a:prstGeom>
          <a:noFill/>
        </p:spPr>
        <p:txBody>
          <a:bodyPr wrap="square" rtlCol="0">
            <a:spAutoFit/>
          </a:bodyPr>
          <a:lstStyle/>
          <a:p>
            <a:pPr algn="ctr"/>
            <a:r>
              <a:rPr lang="en-US" sz="2800" b="1" dirty="0">
                <a:solidFill>
                  <a:srgbClr val="1F1A62"/>
                </a:solidFill>
                <a:latin typeface="Helvetica" pitchFamily="2" charset="0"/>
              </a:rPr>
              <a:t>12%</a:t>
            </a:r>
          </a:p>
        </p:txBody>
      </p:sp>
      <p:sp>
        <p:nvSpPr>
          <p:cNvPr id="40" name="TextBox 39">
            <a:extLst>
              <a:ext uri="{FF2B5EF4-FFF2-40B4-BE49-F238E27FC236}">
                <a16:creationId xmlns:a16="http://schemas.microsoft.com/office/drawing/2014/main" id="{190EE5A5-9BE9-4CC6-BB72-FC72A95A694A}"/>
              </a:ext>
            </a:extLst>
          </p:cNvPr>
          <p:cNvSpPr txBox="1"/>
          <p:nvPr/>
        </p:nvSpPr>
        <p:spPr>
          <a:xfrm>
            <a:off x="6997544" y="3256261"/>
            <a:ext cx="973009" cy="523220"/>
          </a:xfrm>
          <a:prstGeom prst="rect">
            <a:avLst/>
          </a:prstGeom>
          <a:noFill/>
        </p:spPr>
        <p:txBody>
          <a:bodyPr wrap="square" rtlCol="0">
            <a:spAutoFit/>
          </a:bodyPr>
          <a:lstStyle/>
          <a:p>
            <a:pPr algn="ctr"/>
            <a:r>
              <a:rPr lang="en-US" sz="2800" b="1" dirty="0">
                <a:solidFill>
                  <a:srgbClr val="1F1A62"/>
                </a:solidFill>
                <a:latin typeface="Helvetica" pitchFamily="2" charset="0"/>
              </a:rPr>
              <a:t>15%</a:t>
            </a:r>
          </a:p>
        </p:txBody>
      </p:sp>
      <p:sp>
        <p:nvSpPr>
          <p:cNvPr id="41" name="TextBox 40">
            <a:extLst>
              <a:ext uri="{FF2B5EF4-FFF2-40B4-BE49-F238E27FC236}">
                <a16:creationId xmlns:a16="http://schemas.microsoft.com/office/drawing/2014/main" id="{037A1F20-AA7A-487E-A611-CD4AE6BCA01F}"/>
              </a:ext>
            </a:extLst>
          </p:cNvPr>
          <p:cNvSpPr txBox="1"/>
          <p:nvPr/>
        </p:nvSpPr>
        <p:spPr>
          <a:xfrm>
            <a:off x="9536889" y="3256261"/>
            <a:ext cx="973009" cy="523220"/>
          </a:xfrm>
          <a:prstGeom prst="rect">
            <a:avLst/>
          </a:prstGeom>
          <a:noFill/>
        </p:spPr>
        <p:txBody>
          <a:bodyPr wrap="square" rtlCol="0">
            <a:spAutoFit/>
          </a:bodyPr>
          <a:lstStyle/>
          <a:p>
            <a:pPr algn="ctr"/>
            <a:r>
              <a:rPr lang="en-US" sz="2800" b="1" dirty="0">
                <a:solidFill>
                  <a:srgbClr val="1F1A62"/>
                </a:solidFill>
                <a:latin typeface="Helvetica" pitchFamily="2" charset="0"/>
              </a:rPr>
              <a:t>20%</a:t>
            </a:r>
          </a:p>
        </p:txBody>
      </p:sp>
      <p:pic>
        <p:nvPicPr>
          <p:cNvPr id="42" name="Picture 2" descr="Image result for dollar shave club logo">
            <a:extLst>
              <a:ext uri="{FF2B5EF4-FFF2-40B4-BE49-F238E27FC236}">
                <a16:creationId xmlns:a16="http://schemas.microsoft.com/office/drawing/2014/main" id="{7837E45A-221D-47CD-992C-AEA431B2FAE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63999" y="4094912"/>
            <a:ext cx="1691087" cy="3109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harry's logo">
            <a:extLst>
              <a:ext uri="{FF2B5EF4-FFF2-40B4-BE49-F238E27FC236}">
                <a16:creationId xmlns:a16="http://schemas.microsoft.com/office/drawing/2014/main" id="{6B196569-4A19-45E9-8926-AD598C0B0A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98054" y="4641519"/>
            <a:ext cx="1022976" cy="175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 result for m. gemi logo">
            <a:extLst>
              <a:ext uri="{FF2B5EF4-FFF2-40B4-BE49-F238E27FC236}">
                <a16:creationId xmlns:a16="http://schemas.microsoft.com/office/drawing/2014/main" id="{5E0AA831-5C5D-4D85-AE4B-212438A552D4}"/>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48779" y="4163355"/>
            <a:ext cx="1270539" cy="1740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allbirds logo png">
            <a:extLst>
              <a:ext uri="{FF2B5EF4-FFF2-40B4-BE49-F238E27FC236}">
                <a16:creationId xmlns:a16="http://schemas.microsoft.com/office/drawing/2014/main" id="{F4730E24-E5E4-4D5F-A64A-EDC44E08AEC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22692" y="4594463"/>
            <a:ext cx="922713" cy="3442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CE4E139-2CDA-463A-93C4-0DFABCF0BEF6}"/>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20362" y="4119926"/>
            <a:ext cx="1206062" cy="260955"/>
          </a:xfrm>
          <a:prstGeom prst="rect">
            <a:avLst/>
          </a:prstGeom>
        </p:spPr>
      </p:pic>
      <p:pic>
        <p:nvPicPr>
          <p:cNvPr id="47" name="Picture 10" descr="Image result for casper logo">
            <a:extLst>
              <a:ext uri="{FF2B5EF4-FFF2-40B4-BE49-F238E27FC236}">
                <a16:creationId xmlns:a16="http://schemas.microsoft.com/office/drawing/2014/main" id="{6345B658-D722-414A-A291-AA032615C8A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609808" y="4589758"/>
            <a:ext cx="827171" cy="26373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29250B7-BCE0-4561-A7B6-3B48EF4EDE7F}"/>
              </a:ext>
            </a:extLst>
          </p:cNvPr>
          <p:cNvSpPr txBox="1"/>
          <p:nvPr/>
        </p:nvSpPr>
        <p:spPr>
          <a:xfrm>
            <a:off x="4544660" y="4308573"/>
            <a:ext cx="729765" cy="216206"/>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(2011)</a:t>
            </a:r>
          </a:p>
        </p:txBody>
      </p:sp>
      <p:sp>
        <p:nvSpPr>
          <p:cNvPr id="49" name="TextBox 48">
            <a:extLst>
              <a:ext uri="{FF2B5EF4-FFF2-40B4-BE49-F238E27FC236}">
                <a16:creationId xmlns:a16="http://schemas.microsoft.com/office/drawing/2014/main" id="{13B7977B-71BA-4513-B1B0-5764A7CC9F89}"/>
              </a:ext>
            </a:extLst>
          </p:cNvPr>
          <p:cNvSpPr txBox="1"/>
          <p:nvPr/>
        </p:nvSpPr>
        <p:spPr>
          <a:xfrm>
            <a:off x="4544660" y="4824365"/>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(2012)</a:t>
            </a:r>
          </a:p>
        </p:txBody>
      </p:sp>
      <p:sp>
        <p:nvSpPr>
          <p:cNvPr id="50" name="TextBox 49">
            <a:extLst>
              <a:ext uri="{FF2B5EF4-FFF2-40B4-BE49-F238E27FC236}">
                <a16:creationId xmlns:a16="http://schemas.microsoft.com/office/drawing/2014/main" id="{2D87FAF4-3518-4E26-92BC-C0B783837D6B}"/>
              </a:ext>
            </a:extLst>
          </p:cNvPr>
          <p:cNvSpPr txBox="1"/>
          <p:nvPr/>
        </p:nvSpPr>
        <p:spPr>
          <a:xfrm>
            <a:off x="7119166" y="4308573"/>
            <a:ext cx="729765" cy="216206"/>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(2014)</a:t>
            </a:r>
          </a:p>
        </p:txBody>
      </p:sp>
      <p:sp>
        <p:nvSpPr>
          <p:cNvPr id="51" name="TextBox 50">
            <a:extLst>
              <a:ext uri="{FF2B5EF4-FFF2-40B4-BE49-F238E27FC236}">
                <a16:creationId xmlns:a16="http://schemas.microsoft.com/office/drawing/2014/main" id="{DA88614C-1FB1-4FA8-80D5-329B9B021547}"/>
              </a:ext>
            </a:extLst>
          </p:cNvPr>
          <p:cNvSpPr txBox="1"/>
          <p:nvPr/>
        </p:nvSpPr>
        <p:spPr>
          <a:xfrm>
            <a:off x="9658511" y="4308573"/>
            <a:ext cx="729765" cy="216206"/>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(2012)</a:t>
            </a:r>
          </a:p>
        </p:txBody>
      </p:sp>
      <p:sp>
        <p:nvSpPr>
          <p:cNvPr id="52" name="TextBox 51">
            <a:extLst>
              <a:ext uri="{FF2B5EF4-FFF2-40B4-BE49-F238E27FC236}">
                <a16:creationId xmlns:a16="http://schemas.microsoft.com/office/drawing/2014/main" id="{E83DA8DE-B6DC-498C-B6DA-4989765842E9}"/>
              </a:ext>
            </a:extLst>
          </p:cNvPr>
          <p:cNvSpPr txBox="1"/>
          <p:nvPr/>
        </p:nvSpPr>
        <p:spPr>
          <a:xfrm>
            <a:off x="7119166" y="4830632"/>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(2015)</a:t>
            </a:r>
          </a:p>
        </p:txBody>
      </p:sp>
      <p:sp>
        <p:nvSpPr>
          <p:cNvPr id="53" name="TextBox 52">
            <a:extLst>
              <a:ext uri="{FF2B5EF4-FFF2-40B4-BE49-F238E27FC236}">
                <a16:creationId xmlns:a16="http://schemas.microsoft.com/office/drawing/2014/main" id="{7538847D-B44A-48B6-9C03-5447FE0DEFCD}"/>
              </a:ext>
            </a:extLst>
          </p:cNvPr>
          <p:cNvSpPr txBox="1"/>
          <p:nvPr/>
        </p:nvSpPr>
        <p:spPr>
          <a:xfrm>
            <a:off x="9658511" y="4797654"/>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(2013)</a:t>
            </a:r>
          </a:p>
        </p:txBody>
      </p:sp>
      <p:pic>
        <p:nvPicPr>
          <p:cNvPr id="54" name="Picture 14" descr="Image result for gillette logo">
            <a:extLst>
              <a:ext uri="{FF2B5EF4-FFF2-40B4-BE49-F238E27FC236}">
                <a16:creationId xmlns:a16="http://schemas.microsoft.com/office/drawing/2014/main" id="{B3D12519-1572-47E3-836E-F2B170064D16}"/>
              </a:ext>
            </a:extLst>
          </p:cNvPr>
          <p:cNvPicPr>
            <a:picLocks noChangeAspect="1" noChangeArrowheads="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183145" y="5437507"/>
            <a:ext cx="1452794" cy="46368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Image result for adidas logo">
            <a:extLst>
              <a:ext uri="{FF2B5EF4-FFF2-40B4-BE49-F238E27FC236}">
                <a16:creationId xmlns:a16="http://schemas.microsoft.com/office/drawing/2014/main" id="{ED4A0901-8D93-48A9-9D6D-277BA6D94316}"/>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07814" y="5293114"/>
            <a:ext cx="752468" cy="75246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Image result for sealy logo">
            <a:extLst>
              <a:ext uri="{FF2B5EF4-FFF2-40B4-BE49-F238E27FC236}">
                <a16:creationId xmlns:a16="http://schemas.microsoft.com/office/drawing/2014/main" id="{4450C566-B621-43F2-AEBE-1B81775C77E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680762" y="5393686"/>
            <a:ext cx="685263" cy="551325"/>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13323BA0-9DA6-43B3-BA30-29F230888BC8}"/>
              </a:ext>
            </a:extLst>
          </p:cNvPr>
          <p:cNvSpPr txBox="1"/>
          <p:nvPr/>
        </p:nvSpPr>
        <p:spPr>
          <a:xfrm>
            <a:off x="4544660" y="5925031"/>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(1901)</a:t>
            </a:r>
          </a:p>
        </p:txBody>
      </p:sp>
      <p:sp>
        <p:nvSpPr>
          <p:cNvPr id="58" name="TextBox 57">
            <a:extLst>
              <a:ext uri="{FF2B5EF4-FFF2-40B4-BE49-F238E27FC236}">
                <a16:creationId xmlns:a16="http://schemas.microsoft.com/office/drawing/2014/main" id="{7B384DE5-F4DD-4155-81DB-29D6F9531F98}"/>
              </a:ext>
            </a:extLst>
          </p:cNvPr>
          <p:cNvSpPr txBox="1"/>
          <p:nvPr/>
        </p:nvSpPr>
        <p:spPr>
          <a:xfrm>
            <a:off x="7119166" y="5931298"/>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(1949)</a:t>
            </a:r>
          </a:p>
        </p:txBody>
      </p:sp>
      <p:sp>
        <p:nvSpPr>
          <p:cNvPr id="59" name="TextBox 58">
            <a:extLst>
              <a:ext uri="{FF2B5EF4-FFF2-40B4-BE49-F238E27FC236}">
                <a16:creationId xmlns:a16="http://schemas.microsoft.com/office/drawing/2014/main" id="{BA9945E3-E8FA-48EA-B0AD-978CC4CCC41A}"/>
              </a:ext>
            </a:extLst>
          </p:cNvPr>
          <p:cNvSpPr txBox="1"/>
          <p:nvPr/>
        </p:nvSpPr>
        <p:spPr>
          <a:xfrm>
            <a:off x="9658511" y="5898320"/>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(1883)</a:t>
            </a:r>
          </a:p>
        </p:txBody>
      </p:sp>
      <p:pic>
        <p:nvPicPr>
          <p:cNvPr id="63" name="Picture 62">
            <a:extLst>
              <a:ext uri="{FF2B5EF4-FFF2-40B4-BE49-F238E27FC236}">
                <a16:creationId xmlns:a16="http://schemas.microsoft.com/office/drawing/2014/main" id="{2BBFAA65-A72C-477C-A57A-E89E2ED94A5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64" name="Slide Number Placeholder 5">
            <a:extLst>
              <a:ext uri="{FF2B5EF4-FFF2-40B4-BE49-F238E27FC236}">
                <a16:creationId xmlns:a16="http://schemas.microsoft.com/office/drawing/2014/main" id="{2DF152C9-0596-40FF-9921-7A0BEFE82C7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10</a:t>
            </a:fld>
            <a:endParaRPr lang="en-US" dirty="0"/>
          </a:p>
        </p:txBody>
      </p:sp>
      <p:sp>
        <p:nvSpPr>
          <p:cNvPr id="65" name="Rectangle 64">
            <a:extLst>
              <a:ext uri="{FF2B5EF4-FFF2-40B4-BE49-F238E27FC236}">
                <a16:creationId xmlns:a16="http://schemas.microsoft.com/office/drawing/2014/main" id="{7A102D9E-A326-4BC6-AA0E-9583E7CE49D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7399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69460"/>
            <a:ext cx="11872159" cy="1384995"/>
          </a:xfrm>
          <a:prstGeom prst="rect">
            <a:avLst/>
          </a:prstGeom>
        </p:spPr>
        <p:txBody>
          <a:bodyPr wrap="square">
            <a:spAutoFit/>
          </a:bodyPr>
          <a:lstStyle/>
          <a:p>
            <a:pPr lvl="0"/>
            <a:r>
              <a:rPr lang="en-US" sz="2800" b="1" dirty="0">
                <a:solidFill>
                  <a:srgbClr val="1F1A62"/>
                </a:solidFill>
                <a:latin typeface="Helvetica" pitchFamily="2" charset="0"/>
              </a:rPr>
              <a:t>DTC brands are finding success across categories with their ability to evolve with consumers and fulfill a need that may not have been met previously by other brands</a:t>
            </a:r>
          </a:p>
        </p:txBody>
      </p:sp>
      <p:sp>
        <p:nvSpPr>
          <p:cNvPr id="60" name="TextBox 59">
            <a:extLst>
              <a:ext uri="{FF2B5EF4-FFF2-40B4-BE49-F238E27FC236}">
                <a16:creationId xmlns:a16="http://schemas.microsoft.com/office/drawing/2014/main" id="{12111497-3582-41A9-8BE6-32BC7140EE24}"/>
              </a:ext>
            </a:extLst>
          </p:cNvPr>
          <p:cNvSpPr txBox="1"/>
          <p:nvPr/>
        </p:nvSpPr>
        <p:spPr>
          <a:xfrm>
            <a:off x="435228" y="5636816"/>
            <a:ext cx="10797155" cy="938719"/>
          </a:xfrm>
          <a:prstGeom prst="rect">
            <a:avLst/>
          </a:prstGeom>
          <a:noFill/>
          <a:ln>
            <a:noFill/>
          </a:ln>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Sources: </a:t>
            </a:r>
          </a:p>
          <a:p>
            <a:pPr lvl="0">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MRI-Simmons, 2019 Doublebase, U.S Adults 18+.</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Ownership: American Pet Products Association via The Washington Post, 1/31/2019; reflects most recent available data from 2016.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Care: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https://www.emarketer.com/content/premium-pet-food-drives-sales</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 American Pet Products Associate (APPA) as cited in press release, March 22, 2018,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https://www.americanpetproducts.org/press_industrytrends.asp</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Care: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https://www.vox.com/the-goods/2018/9/12/17831948/rover-wag-dog-walking-app</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 transactional data provided by Earnest Research</a:t>
            </a:r>
          </a:p>
          <a:p>
            <a:pPr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Personal Care &amp; Beauty Products: </a:t>
            </a:r>
            <a:r>
              <a:rPr lang="en-US" sz="500" u="sng" dirty="0">
                <a:solidFill>
                  <a:srgbClr val="1F1A62"/>
                </a:solidFill>
                <a:latin typeface="Helvetica" pitchFamily="2" charset="0"/>
                <a:ea typeface="Open Sans" panose="020B0606030504020204" pitchFamily="34" charset="0"/>
                <a:cs typeface="Open Sans" panose="020B0606030504020204" pitchFamily="34" charset="0"/>
              </a:rPr>
              <a:t>https://www.thinkwithgoogle.com/data/beauty-youtuber-video-watch-time-data/</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Personal Care &amp; Beauty Products: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https://www.digitalcommerce360.com/article/beauty-ecommerce-sales/</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Personal Care &amp; Beauty Products: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https://www.forbes.com/sites/richardkestenbaum/2018/09/09/beauty-industry-biggest-trends-skin-care-loreal-shiseido-lauder/#9b79d2469823</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Personal Care &amp; Beauty Products: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https://beautyandmoneysummit.com/events/beauty-and-money-ny-2018</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Furniture: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https://www.statista.com/outlook/17000000/109/furniture/united-states</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 CAGR 2019-2023</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Furniture: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https://www.statista.com/outlook/17000000/109/furniture/united-states#market-arpu</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6EDC76E5-F996-4B8B-819D-7CA3D4D2AE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1482" y="2337466"/>
            <a:ext cx="706229" cy="706229"/>
          </a:xfrm>
          <a:prstGeom prst="rect">
            <a:avLst/>
          </a:prstGeom>
        </p:spPr>
      </p:pic>
      <p:sp>
        <p:nvSpPr>
          <p:cNvPr id="22" name="TextBox 21">
            <a:extLst>
              <a:ext uri="{FF2B5EF4-FFF2-40B4-BE49-F238E27FC236}">
                <a16:creationId xmlns:a16="http://schemas.microsoft.com/office/drawing/2014/main" id="{9AD6669E-A015-496B-B73D-EBA269504093}"/>
              </a:ext>
            </a:extLst>
          </p:cNvPr>
          <p:cNvSpPr txBox="1"/>
          <p:nvPr/>
        </p:nvSpPr>
        <p:spPr>
          <a:xfrm>
            <a:off x="-14726" y="2042050"/>
            <a:ext cx="1618645" cy="276999"/>
          </a:xfrm>
          <a:prstGeom prst="rect">
            <a:avLst/>
          </a:prstGeom>
          <a:noFill/>
        </p:spPr>
        <p:txBody>
          <a:bodyPr wrap="square" rtlCol="0">
            <a:spAutoFit/>
          </a:bodyPr>
          <a:lstStyle/>
          <a:p>
            <a:pPr algn="ctr"/>
            <a:r>
              <a:rPr lang="en-US" sz="1200" b="1" u="sng" dirty="0">
                <a:solidFill>
                  <a:srgbClr val="1F1A62"/>
                </a:solidFill>
                <a:latin typeface="Helvetica" pitchFamily="2" charset="0"/>
              </a:rPr>
              <a:t>Pet Care</a:t>
            </a:r>
          </a:p>
        </p:txBody>
      </p:sp>
      <p:pic>
        <p:nvPicPr>
          <p:cNvPr id="19" name="Picture 18">
            <a:extLst>
              <a:ext uri="{FF2B5EF4-FFF2-40B4-BE49-F238E27FC236}">
                <a16:creationId xmlns:a16="http://schemas.microsoft.com/office/drawing/2014/main" id="{44865970-74F1-4C06-B8CB-8BC3C25BB0F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3584" y="3742167"/>
            <a:ext cx="642026" cy="642026"/>
          </a:xfrm>
          <a:prstGeom prst="rect">
            <a:avLst/>
          </a:prstGeom>
        </p:spPr>
      </p:pic>
      <p:sp>
        <p:nvSpPr>
          <p:cNvPr id="61" name="TextBox 60">
            <a:extLst>
              <a:ext uri="{FF2B5EF4-FFF2-40B4-BE49-F238E27FC236}">
                <a16:creationId xmlns:a16="http://schemas.microsoft.com/office/drawing/2014/main" id="{2AD6EB5E-5BAD-4367-9F8C-3198684B7002}"/>
              </a:ext>
            </a:extLst>
          </p:cNvPr>
          <p:cNvSpPr txBox="1"/>
          <p:nvPr/>
        </p:nvSpPr>
        <p:spPr>
          <a:xfrm>
            <a:off x="-14725" y="3274049"/>
            <a:ext cx="1618645" cy="461665"/>
          </a:xfrm>
          <a:prstGeom prst="rect">
            <a:avLst/>
          </a:prstGeom>
          <a:noFill/>
        </p:spPr>
        <p:txBody>
          <a:bodyPr wrap="square" rtlCol="0">
            <a:spAutoFit/>
          </a:bodyPr>
          <a:lstStyle/>
          <a:p>
            <a:pPr algn="ctr"/>
            <a:r>
              <a:rPr lang="en-US" sz="1200" b="1" u="sng" dirty="0">
                <a:solidFill>
                  <a:srgbClr val="1F1A62"/>
                </a:solidFill>
                <a:latin typeface="Helvetica" pitchFamily="2" charset="0"/>
              </a:rPr>
              <a:t>Personal Care &amp; Beauty Products</a:t>
            </a:r>
          </a:p>
        </p:txBody>
      </p:sp>
      <p:pic>
        <p:nvPicPr>
          <p:cNvPr id="21" name="Picture 20">
            <a:extLst>
              <a:ext uri="{FF2B5EF4-FFF2-40B4-BE49-F238E27FC236}">
                <a16:creationId xmlns:a16="http://schemas.microsoft.com/office/drawing/2014/main" id="{4A222242-87C7-4B21-B31F-1CE5AD164D7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3584" y="4976694"/>
            <a:ext cx="642026" cy="642026"/>
          </a:xfrm>
          <a:prstGeom prst="rect">
            <a:avLst/>
          </a:prstGeom>
        </p:spPr>
      </p:pic>
      <p:sp>
        <p:nvSpPr>
          <p:cNvPr id="62" name="TextBox 61">
            <a:extLst>
              <a:ext uri="{FF2B5EF4-FFF2-40B4-BE49-F238E27FC236}">
                <a16:creationId xmlns:a16="http://schemas.microsoft.com/office/drawing/2014/main" id="{CF8FF70D-EB77-4B15-B145-D9ADC3AB0BA0}"/>
              </a:ext>
            </a:extLst>
          </p:cNvPr>
          <p:cNvSpPr txBox="1"/>
          <p:nvPr/>
        </p:nvSpPr>
        <p:spPr>
          <a:xfrm>
            <a:off x="-14725" y="4665762"/>
            <a:ext cx="1618645" cy="276999"/>
          </a:xfrm>
          <a:prstGeom prst="rect">
            <a:avLst/>
          </a:prstGeom>
          <a:noFill/>
        </p:spPr>
        <p:txBody>
          <a:bodyPr wrap="square" rtlCol="0">
            <a:spAutoFit/>
          </a:bodyPr>
          <a:lstStyle/>
          <a:p>
            <a:pPr algn="ctr"/>
            <a:r>
              <a:rPr lang="en-US" sz="1200" b="1" u="sng" dirty="0">
                <a:solidFill>
                  <a:srgbClr val="1F1A62"/>
                </a:solidFill>
                <a:latin typeface="Helvetica" pitchFamily="2" charset="0"/>
              </a:rPr>
              <a:t>Furniture</a:t>
            </a:r>
          </a:p>
        </p:txBody>
      </p:sp>
      <p:sp>
        <p:nvSpPr>
          <p:cNvPr id="63" name="TextBox 62">
            <a:extLst>
              <a:ext uri="{FF2B5EF4-FFF2-40B4-BE49-F238E27FC236}">
                <a16:creationId xmlns:a16="http://schemas.microsoft.com/office/drawing/2014/main" id="{C51C07E0-0CE0-460A-9915-ECCB72835574}"/>
              </a:ext>
            </a:extLst>
          </p:cNvPr>
          <p:cNvSpPr txBox="1"/>
          <p:nvPr/>
        </p:nvSpPr>
        <p:spPr>
          <a:xfrm>
            <a:off x="3369114" y="1698867"/>
            <a:ext cx="2299378" cy="307777"/>
          </a:xfrm>
          <a:prstGeom prst="rect">
            <a:avLst/>
          </a:prstGeom>
          <a:noFill/>
        </p:spPr>
        <p:txBody>
          <a:bodyPr wrap="square" rtlCol="0">
            <a:spAutoFit/>
          </a:bodyPr>
          <a:lstStyle/>
          <a:p>
            <a:pPr algn="ctr"/>
            <a:r>
              <a:rPr lang="en-US" sz="1400" b="1" u="sng" dirty="0">
                <a:solidFill>
                  <a:srgbClr val="1F1A62"/>
                </a:solidFill>
                <a:latin typeface="Helvetica" pitchFamily="2" charset="0"/>
              </a:rPr>
              <a:t>Category Insights</a:t>
            </a:r>
          </a:p>
        </p:txBody>
      </p:sp>
      <p:sp>
        <p:nvSpPr>
          <p:cNvPr id="65" name="TextBox 64">
            <a:extLst>
              <a:ext uri="{FF2B5EF4-FFF2-40B4-BE49-F238E27FC236}">
                <a16:creationId xmlns:a16="http://schemas.microsoft.com/office/drawing/2014/main" id="{B86955FC-487D-43C5-A9C9-7E04B334E225}"/>
              </a:ext>
            </a:extLst>
          </p:cNvPr>
          <p:cNvSpPr txBox="1"/>
          <p:nvPr/>
        </p:nvSpPr>
        <p:spPr>
          <a:xfrm>
            <a:off x="8190761" y="1698867"/>
            <a:ext cx="3219421" cy="307777"/>
          </a:xfrm>
          <a:prstGeom prst="rect">
            <a:avLst/>
          </a:prstGeom>
          <a:noFill/>
        </p:spPr>
        <p:txBody>
          <a:bodyPr wrap="square" rtlCol="0">
            <a:spAutoFit/>
          </a:bodyPr>
          <a:lstStyle/>
          <a:p>
            <a:pPr algn="ctr"/>
            <a:r>
              <a:rPr lang="en-US" sz="1400" b="1" u="sng" dirty="0">
                <a:solidFill>
                  <a:srgbClr val="1F1A62"/>
                </a:solidFill>
                <a:latin typeface="Helvetica" pitchFamily="2" charset="0"/>
              </a:rPr>
              <a:t>How the Category is Evolving</a:t>
            </a:r>
          </a:p>
        </p:txBody>
      </p:sp>
      <p:sp>
        <p:nvSpPr>
          <p:cNvPr id="66" name="Rectangle 65">
            <a:extLst>
              <a:ext uri="{FF2B5EF4-FFF2-40B4-BE49-F238E27FC236}">
                <a16:creationId xmlns:a16="http://schemas.microsoft.com/office/drawing/2014/main" id="{88D7483F-4F6A-45BB-8215-CA5FFD909DC8}"/>
              </a:ext>
            </a:extLst>
          </p:cNvPr>
          <p:cNvSpPr/>
          <p:nvPr/>
        </p:nvSpPr>
        <p:spPr>
          <a:xfrm>
            <a:off x="1507918" y="3231543"/>
            <a:ext cx="6021771"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An abundance of make-up / skincare online tutorials and beauty-obsessed social influencers inspire consumers to splurge on personal maintenance. In fact, watch time for beauty YouTuber videos increased </a:t>
            </a:r>
            <a:r>
              <a:rPr lang="en-US" sz="1200" b="1" i="1" u="sng" dirty="0">
                <a:solidFill>
                  <a:srgbClr val="1F1A62"/>
                </a:solidFill>
                <a:latin typeface="Helvetica" pitchFamily="2" charset="0"/>
                <a:ea typeface="Open Sans" panose="020B0606030504020204" pitchFamily="34" charset="0"/>
                <a:cs typeface="Open Sans" panose="020B0606030504020204" pitchFamily="34" charset="0"/>
              </a:rPr>
              <a:t>75%</a:t>
            </a:r>
            <a:r>
              <a:rPr lang="en-US" sz="1200" b="1" i="1" dirty="0">
                <a:solidFill>
                  <a:srgbClr val="1F1A62"/>
                </a:solidFill>
                <a:latin typeface="Helvetica" pitchFamily="2" charset="0"/>
                <a:ea typeface="Open Sans" panose="020B0606030504020204" pitchFamily="34" charset="0"/>
                <a:cs typeface="Open Sans" panose="020B0606030504020204" pitchFamily="34" charset="0"/>
              </a:rPr>
              <a:t> b/t 2017 &amp; 2018</a:t>
            </a:r>
          </a:p>
          <a:p>
            <a:pPr algn="ctr">
              <a:defRPr/>
            </a:pPr>
            <a:endParaRPr lang="en-US" sz="8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80%</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feel it is important to be well-groomed and</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54%</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prioritize maintaining a youthful appearance</a:t>
            </a:r>
          </a:p>
        </p:txBody>
      </p:sp>
      <p:sp>
        <p:nvSpPr>
          <p:cNvPr id="67" name="Rectangle 66">
            <a:extLst>
              <a:ext uri="{FF2B5EF4-FFF2-40B4-BE49-F238E27FC236}">
                <a16:creationId xmlns:a16="http://schemas.microsoft.com/office/drawing/2014/main" id="{C3C4CEBB-654D-45F6-A908-536D31BA5905}"/>
              </a:ext>
            </a:extLst>
          </p:cNvPr>
          <p:cNvSpPr/>
          <p:nvPr/>
        </p:nvSpPr>
        <p:spPr>
          <a:xfrm>
            <a:off x="1507918" y="4585716"/>
            <a:ext cx="6021771"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DTC brands’ customization abilities allow consumers to ‘build’ a home that truly reflects their personal style</a:t>
            </a:r>
          </a:p>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67%</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feel their home is an expression of their personal style and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46%</a:t>
            </a:r>
            <a:r>
              <a:rPr lang="en-US" sz="1100" b="1" dirty="0">
                <a:solidFill>
                  <a:srgbClr val="00C0F3"/>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are more willing to purchase a product if they are able to customize it </a:t>
            </a:r>
          </a:p>
        </p:txBody>
      </p:sp>
      <p:sp>
        <p:nvSpPr>
          <p:cNvPr id="72" name="Rectangle 71">
            <a:extLst>
              <a:ext uri="{FF2B5EF4-FFF2-40B4-BE49-F238E27FC236}">
                <a16:creationId xmlns:a16="http://schemas.microsoft.com/office/drawing/2014/main" id="{B6C48093-424E-4710-84C0-459DFB556344}"/>
              </a:ext>
            </a:extLst>
          </p:cNvPr>
          <p:cNvSpPr/>
          <p:nvPr/>
        </p:nvSpPr>
        <p:spPr>
          <a:xfrm>
            <a:off x="7665155" y="3226043"/>
            <a:ext cx="4270633" cy="1234292"/>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U.S. personal care &amp; beauty products sales grew 4.5% in 2018</a:t>
            </a:r>
          </a:p>
          <a:p>
            <a:pPr marL="171450" indent="-171450">
              <a:buFont typeface="Arial" panose="020B0604020202020204" pitchFamily="34" charset="0"/>
              <a:buChar char="•"/>
              <a:defRPr/>
            </a:pPr>
            <a:endParaRPr lang="en-US" sz="3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Online personal care &amp; beauty sales grew 24%</a:t>
            </a:r>
          </a:p>
          <a:p>
            <a:pPr marL="171450" indent="-171450">
              <a:buFont typeface="Arial" panose="020B0604020202020204" pitchFamily="34" charset="0"/>
              <a:buChar char="•"/>
              <a:defRPr/>
            </a:pPr>
            <a:endParaRPr lang="en-US" sz="3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Direct brand </a:t>
            </a:r>
            <a:r>
              <a:rPr lang="en-US" sz="1100" dirty="0" err="1">
                <a:solidFill>
                  <a:schemeClr val="bg1"/>
                </a:solidFill>
                <a:latin typeface="Helvetica" pitchFamily="2" charset="0"/>
                <a:ea typeface="Open Sans" panose="020B0606030504020204" pitchFamily="34" charset="0"/>
                <a:cs typeface="Open Sans" panose="020B0606030504020204" pitchFamily="34" charset="0"/>
              </a:rPr>
              <a:t>SiO</a:t>
            </a:r>
            <a:r>
              <a:rPr lang="en-US" sz="1100" dirty="0">
                <a:solidFill>
                  <a:schemeClr val="bg1"/>
                </a:solidFill>
                <a:latin typeface="Helvetica" pitchFamily="2" charset="0"/>
                <a:ea typeface="Open Sans" panose="020B0606030504020204" pitchFamily="34" charset="0"/>
                <a:cs typeface="Open Sans" panose="020B0606030504020204" pitchFamily="34" charset="0"/>
              </a:rPr>
              <a:t> Beauty tripled sales in 2018, while Kylie Cosmetics generated $420MM in revenue in its first 18 months</a:t>
            </a:r>
          </a:p>
        </p:txBody>
      </p:sp>
      <p:sp>
        <p:nvSpPr>
          <p:cNvPr id="73" name="Rectangle 72">
            <a:extLst>
              <a:ext uri="{FF2B5EF4-FFF2-40B4-BE49-F238E27FC236}">
                <a16:creationId xmlns:a16="http://schemas.microsoft.com/office/drawing/2014/main" id="{8E91FE4E-B7A4-4901-BC1D-FC8CED47EBEC}"/>
              </a:ext>
            </a:extLst>
          </p:cNvPr>
          <p:cNvSpPr/>
          <p:nvPr/>
        </p:nvSpPr>
        <p:spPr>
          <a:xfrm>
            <a:off x="7665155" y="4580216"/>
            <a:ext cx="4270633"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The total U.S. furniture market was flat from 2017 to 2018 and expected to grow annually by only </a:t>
            </a:r>
            <a:r>
              <a:rPr lang="en-US" sz="1100" b="1" u="sng" dirty="0">
                <a:solidFill>
                  <a:schemeClr val="bg1"/>
                </a:solidFill>
                <a:latin typeface="Helvetica" pitchFamily="2" charset="0"/>
                <a:ea typeface="Open Sans" panose="020B0606030504020204" pitchFamily="34" charset="0"/>
                <a:cs typeface="Open Sans" panose="020B0606030504020204" pitchFamily="34" charset="0"/>
              </a:rPr>
              <a:t>0.7%</a:t>
            </a:r>
            <a:r>
              <a:rPr lang="en-US" sz="1100" dirty="0">
                <a:solidFill>
                  <a:schemeClr val="bg1"/>
                </a:solidFill>
                <a:latin typeface="Helvetica" pitchFamily="2" charset="0"/>
                <a:ea typeface="Open Sans" panose="020B0606030504020204" pitchFamily="34" charset="0"/>
                <a:cs typeface="Open Sans" panose="020B0606030504020204" pitchFamily="34" charset="0"/>
              </a:rPr>
              <a:t> through 2023</a:t>
            </a:r>
          </a:p>
          <a:p>
            <a:pPr marL="171450" indent="-171450">
              <a:buFont typeface="Arial" panose="020B0604020202020204" pitchFamily="34" charset="0"/>
              <a:buChar char="•"/>
              <a:defRPr/>
            </a:pPr>
            <a:endParaRPr lang="en-US" sz="3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However, digital sales accounted for a quarter of all dollars spent on home goods &amp; furniture in 2018 and are projected to account for </a:t>
            </a:r>
            <a:r>
              <a:rPr lang="en-US" sz="1100" b="1" u="sng" dirty="0">
                <a:solidFill>
                  <a:schemeClr val="bg1"/>
                </a:solidFill>
                <a:latin typeface="Helvetica" pitchFamily="2" charset="0"/>
                <a:ea typeface="Open Sans" panose="020B0606030504020204" pitchFamily="34" charset="0"/>
                <a:cs typeface="Open Sans" panose="020B0606030504020204" pitchFamily="34" charset="0"/>
              </a:rPr>
              <a:t>38%</a:t>
            </a:r>
            <a:r>
              <a:rPr lang="en-US" sz="1100" dirty="0">
                <a:solidFill>
                  <a:schemeClr val="bg1"/>
                </a:solidFill>
                <a:latin typeface="Helvetica" pitchFamily="2" charset="0"/>
                <a:ea typeface="Open Sans" panose="020B0606030504020204" pitchFamily="34" charset="0"/>
                <a:cs typeface="Open Sans" panose="020B0606030504020204" pitchFamily="34" charset="0"/>
              </a:rPr>
              <a:t> of sales in 2022</a:t>
            </a:r>
          </a:p>
        </p:txBody>
      </p:sp>
      <p:sp>
        <p:nvSpPr>
          <p:cNvPr id="76" name="Rectangle 75">
            <a:extLst>
              <a:ext uri="{FF2B5EF4-FFF2-40B4-BE49-F238E27FC236}">
                <a16:creationId xmlns:a16="http://schemas.microsoft.com/office/drawing/2014/main" id="{9DEEC388-DEEB-423A-9388-FF8CA2126611}"/>
              </a:ext>
            </a:extLst>
          </p:cNvPr>
          <p:cNvSpPr/>
          <p:nvPr/>
        </p:nvSpPr>
        <p:spPr>
          <a:xfrm>
            <a:off x="1507918" y="1987539"/>
            <a:ext cx="6021771"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ownership is at an all-time high and while adults continually find themselves pressed for time they rely on DTC services to help care for, and spoil, their pets</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58%</a:t>
            </a: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own a pet and </a:t>
            </a:r>
            <a:r>
              <a:rPr kumimoji="0" lang="en-US" sz="1100"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67%</a:t>
            </a:r>
            <a:r>
              <a:rPr kumimoji="0" lang="en-US" sz="1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rPr>
              <a:t>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believe pets deserve to be pampered </a:t>
            </a:r>
            <a:endParaRPr kumimoji="0" lang="en-US" sz="11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77" name="Rectangle 76">
            <a:extLst>
              <a:ext uri="{FF2B5EF4-FFF2-40B4-BE49-F238E27FC236}">
                <a16:creationId xmlns:a16="http://schemas.microsoft.com/office/drawing/2014/main" id="{46910D7A-089D-42BC-95F1-36B6073182C0}"/>
              </a:ext>
            </a:extLst>
          </p:cNvPr>
          <p:cNvSpPr/>
          <p:nvPr/>
        </p:nvSpPr>
        <p:spPr>
          <a:xfrm>
            <a:off x="7665155" y="1982039"/>
            <a:ext cx="4270633"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U.S. pet industry sales grew by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4%</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in 2018</a:t>
            </a: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Online pet product sales were up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30%</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in the first half of 2018</a:t>
            </a: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Sales for direct brand dog walking services Rover &amp; Wag! grew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30%</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and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165%</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respectively</a:t>
            </a:r>
          </a:p>
        </p:txBody>
      </p:sp>
      <p:pic>
        <p:nvPicPr>
          <p:cNvPr id="23" name="Picture 22">
            <a:extLst>
              <a:ext uri="{FF2B5EF4-FFF2-40B4-BE49-F238E27FC236}">
                <a16:creationId xmlns:a16="http://schemas.microsoft.com/office/drawing/2014/main" id="{B3A21263-56E3-4BF4-A550-10B50A59F76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D222EBD3-B887-4CCE-8713-90E7015C748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11</a:t>
            </a:fld>
            <a:endParaRPr lang="en-US" dirty="0"/>
          </a:p>
        </p:txBody>
      </p:sp>
      <p:sp>
        <p:nvSpPr>
          <p:cNvPr id="26" name="Rectangle 25">
            <a:extLst>
              <a:ext uri="{FF2B5EF4-FFF2-40B4-BE49-F238E27FC236}">
                <a16:creationId xmlns:a16="http://schemas.microsoft.com/office/drawing/2014/main" id="{3C3B8EF1-8C8C-4744-9BF8-937E5259559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0837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165156"/>
            <a:ext cx="11375087" cy="1384995"/>
          </a:xfrm>
          <a:prstGeom prst="rect">
            <a:avLst/>
          </a:prstGeom>
        </p:spPr>
        <p:txBody>
          <a:bodyPr wrap="square">
            <a:spAutoFit/>
          </a:bodyPr>
          <a:lstStyle/>
          <a:p>
            <a:pPr lvl="0"/>
            <a:r>
              <a:rPr lang="en-US" sz="2800" b="1" dirty="0">
                <a:solidFill>
                  <a:srgbClr val="1F1A62"/>
                </a:solidFill>
                <a:latin typeface="Helvetica" pitchFamily="2" charset="0"/>
              </a:rPr>
              <a:t>DTC brands are attentive to consumers’ modern needs even within ‘necessity’ categories such as food preparation, eyewear and mattresses</a:t>
            </a:r>
          </a:p>
        </p:txBody>
      </p:sp>
      <p:sp>
        <p:nvSpPr>
          <p:cNvPr id="60" name="TextBox 59">
            <a:extLst>
              <a:ext uri="{FF2B5EF4-FFF2-40B4-BE49-F238E27FC236}">
                <a16:creationId xmlns:a16="http://schemas.microsoft.com/office/drawing/2014/main" id="{12111497-3582-41A9-8BE6-32BC7140EE24}"/>
              </a:ext>
            </a:extLst>
          </p:cNvPr>
          <p:cNvSpPr txBox="1"/>
          <p:nvPr/>
        </p:nvSpPr>
        <p:spPr>
          <a:xfrm>
            <a:off x="430703" y="5941596"/>
            <a:ext cx="10797155" cy="630942"/>
          </a:xfrm>
          <a:prstGeom prst="rect">
            <a:avLst/>
          </a:prstGeom>
          <a:noFill/>
          <a:ln>
            <a:noFill/>
          </a:ln>
        </p:spPr>
        <p:txBody>
          <a:bodyPr wrap="square" rtlCol="0">
            <a:spAutoFit/>
          </a:bodyPr>
          <a:lstStyle/>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Sources: </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MRI-Simmons, 2019 Doublebase, U.S. Adults 18+.</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Meal Kits: Forbes, </a:t>
            </a:r>
            <a:r>
              <a:rPr lang="en-US" sz="500" i="1" dirty="0">
                <a:solidFill>
                  <a:srgbClr val="1F1A62"/>
                </a:solidFill>
                <a:latin typeface="Helvetica"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Women Are Working More Than Ever, But They Still Take On Most Household Responsibilities</a:t>
            </a:r>
            <a:r>
              <a:rPr lang="en-US" sz="500" i="1" dirty="0">
                <a:solidFill>
                  <a:srgbClr val="1F1A62"/>
                </a:solidFill>
                <a:latin typeface="Helvetica" pitchFamily="2" charset="0"/>
                <a:ea typeface="Open Sans" panose="020B0606030504020204" pitchFamily="34" charset="0"/>
                <a:cs typeface="Open Sans" panose="020B0606030504020204" pitchFamily="34" charset="0"/>
              </a:rPr>
              <a:t>, 5/27/19</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Meal Kits: https://www.adroitmarketresearch.com/industry-reports/us-meal-kit-market</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Meal Kits: https://globalnewsclip.com/2019/07/30/u-s-meal-kit-market-size-2019-industry-analysis-share-trends-growing-demand-segmentation-and-forecasts-2025/</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Eyewear: https://www.prnewswire.com/news-releases/us-online-eyewear-market-size-worth-usd-5054-million-by-2025-hexa-research-678739483.html</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Mattresses: https://www.usatoday.com/story/money/2018/08/07/mattress-firm-mattress-wars-casper-leesa-steinhoff-international/921721002</a:t>
            </a:r>
          </a:p>
        </p:txBody>
      </p:sp>
      <p:sp>
        <p:nvSpPr>
          <p:cNvPr id="22" name="TextBox 21">
            <a:extLst>
              <a:ext uri="{FF2B5EF4-FFF2-40B4-BE49-F238E27FC236}">
                <a16:creationId xmlns:a16="http://schemas.microsoft.com/office/drawing/2014/main" id="{9AD6669E-A015-496B-B73D-EBA269504093}"/>
              </a:ext>
            </a:extLst>
          </p:cNvPr>
          <p:cNvSpPr txBox="1"/>
          <p:nvPr/>
        </p:nvSpPr>
        <p:spPr>
          <a:xfrm>
            <a:off x="-229216" y="2121073"/>
            <a:ext cx="161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Meal Kits</a:t>
            </a:r>
          </a:p>
        </p:txBody>
      </p:sp>
      <p:sp>
        <p:nvSpPr>
          <p:cNvPr id="61" name="TextBox 60">
            <a:extLst>
              <a:ext uri="{FF2B5EF4-FFF2-40B4-BE49-F238E27FC236}">
                <a16:creationId xmlns:a16="http://schemas.microsoft.com/office/drawing/2014/main" id="{2AD6EB5E-5BAD-4367-9F8C-3198684B7002}"/>
              </a:ext>
            </a:extLst>
          </p:cNvPr>
          <p:cNvSpPr txBox="1"/>
          <p:nvPr/>
        </p:nvSpPr>
        <p:spPr>
          <a:xfrm>
            <a:off x="-229216" y="3454673"/>
            <a:ext cx="161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Eyewear</a:t>
            </a:r>
          </a:p>
        </p:txBody>
      </p:sp>
      <p:sp>
        <p:nvSpPr>
          <p:cNvPr id="62" name="TextBox 61">
            <a:extLst>
              <a:ext uri="{FF2B5EF4-FFF2-40B4-BE49-F238E27FC236}">
                <a16:creationId xmlns:a16="http://schemas.microsoft.com/office/drawing/2014/main" id="{CF8FF70D-EB77-4B15-B145-D9ADC3AB0BA0}"/>
              </a:ext>
            </a:extLst>
          </p:cNvPr>
          <p:cNvSpPr txBox="1"/>
          <p:nvPr/>
        </p:nvSpPr>
        <p:spPr>
          <a:xfrm>
            <a:off x="-229216" y="4738591"/>
            <a:ext cx="161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Mattresses</a:t>
            </a:r>
          </a:p>
        </p:txBody>
      </p:sp>
      <p:sp>
        <p:nvSpPr>
          <p:cNvPr id="63" name="TextBox 62">
            <a:extLst>
              <a:ext uri="{FF2B5EF4-FFF2-40B4-BE49-F238E27FC236}">
                <a16:creationId xmlns:a16="http://schemas.microsoft.com/office/drawing/2014/main" id="{C51C07E0-0CE0-460A-9915-ECCB72835574}"/>
              </a:ext>
            </a:extLst>
          </p:cNvPr>
          <p:cNvSpPr txBox="1"/>
          <p:nvPr/>
        </p:nvSpPr>
        <p:spPr>
          <a:xfrm>
            <a:off x="2858293" y="1767257"/>
            <a:ext cx="22993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Category Insights</a:t>
            </a:r>
          </a:p>
        </p:txBody>
      </p:sp>
      <p:sp>
        <p:nvSpPr>
          <p:cNvPr id="64" name="Rectangle 63">
            <a:extLst>
              <a:ext uri="{FF2B5EF4-FFF2-40B4-BE49-F238E27FC236}">
                <a16:creationId xmlns:a16="http://schemas.microsoft.com/office/drawing/2014/main" id="{23D4CD66-3A53-4293-8594-5D6296A5B90F}"/>
              </a:ext>
            </a:extLst>
          </p:cNvPr>
          <p:cNvSpPr/>
          <p:nvPr/>
        </p:nvSpPr>
        <p:spPr>
          <a:xfrm>
            <a:off x="1195799" y="2066562"/>
            <a:ext cx="6221001"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Often times, hectic work &amp; personal lives don’t leave much room for meal planning or grocery shopping, especially for the </a:t>
            </a:r>
            <a:r>
              <a:rPr lang="en-US" sz="1200" b="1" i="1" u="sng" dirty="0">
                <a:solidFill>
                  <a:srgbClr val="1F1A62"/>
                </a:solidFill>
                <a:latin typeface="Helvetica" pitchFamily="2" charset="0"/>
                <a:ea typeface="Open Sans" panose="020B0606030504020204" pitchFamily="34" charset="0"/>
                <a:cs typeface="Open Sans" panose="020B0606030504020204" pitchFamily="34" charset="0"/>
              </a:rPr>
              <a:t>49%</a:t>
            </a:r>
            <a:r>
              <a:rPr lang="en-US" sz="1200" b="1" i="1" dirty="0">
                <a:solidFill>
                  <a:srgbClr val="1F1A62"/>
                </a:solidFill>
                <a:latin typeface="Helvetica" pitchFamily="2" charset="0"/>
                <a:ea typeface="Open Sans" panose="020B0606030504020204" pitchFamily="34" charset="0"/>
                <a:cs typeface="Open Sans" panose="020B0606030504020204" pitchFamily="34" charset="0"/>
              </a:rPr>
              <a:t> of employed U.S. women who are their household’s primary breadwinner</a:t>
            </a:r>
            <a:endParaRPr kumimoji="0" lang="en-US" sz="7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defTabSz="1172398">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66%</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often too busy to finish everything they need to do in a day and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73%</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always on the lookout for quick and easy meal options</a:t>
            </a:r>
          </a:p>
        </p:txBody>
      </p:sp>
      <p:sp>
        <p:nvSpPr>
          <p:cNvPr id="65" name="TextBox 64">
            <a:extLst>
              <a:ext uri="{FF2B5EF4-FFF2-40B4-BE49-F238E27FC236}">
                <a16:creationId xmlns:a16="http://schemas.microsoft.com/office/drawing/2014/main" id="{B86955FC-487D-43C5-A9C9-7E04B334E225}"/>
              </a:ext>
            </a:extLst>
          </p:cNvPr>
          <p:cNvSpPr txBox="1"/>
          <p:nvPr/>
        </p:nvSpPr>
        <p:spPr>
          <a:xfrm>
            <a:off x="8094657" y="1767257"/>
            <a:ext cx="321942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How the Category is Evolving</a:t>
            </a:r>
          </a:p>
        </p:txBody>
      </p:sp>
      <p:sp>
        <p:nvSpPr>
          <p:cNvPr id="66" name="Rectangle 65">
            <a:extLst>
              <a:ext uri="{FF2B5EF4-FFF2-40B4-BE49-F238E27FC236}">
                <a16:creationId xmlns:a16="http://schemas.microsoft.com/office/drawing/2014/main" id="{88D7483F-4F6A-45BB-8215-CA5FFD909DC8}"/>
              </a:ext>
            </a:extLst>
          </p:cNvPr>
          <p:cNvSpPr/>
          <p:nvPr/>
        </p:nvSpPr>
        <p:spPr>
          <a:xfrm>
            <a:off x="1195799" y="3310566"/>
            <a:ext cx="6221001"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DTC eyewear brands typically offer more cost-efficient eyewear (frames / contact lenses) than an optician and, as an added bonus, they can be delivered right to your door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1"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62%</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wear eyeglasses, contact lenses and / or sunglasses and </a:t>
            </a: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56%</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willing to use the Internet to shop for fashion products</a:t>
            </a:r>
          </a:p>
        </p:txBody>
      </p:sp>
      <p:sp>
        <p:nvSpPr>
          <p:cNvPr id="67" name="Rectangle 66">
            <a:extLst>
              <a:ext uri="{FF2B5EF4-FFF2-40B4-BE49-F238E27FC236}">
                <a16:creationId xmlns:a16="http://schemas.microsoft.com/office/drawing/2014/main" id="{C3C4CEBB-654D-45F6-A908-536D31BA5905}"/>
              </a:ext>
            </a:extLst>
          </p:cNvPr>
          <p:cNvSpPr/>
          <p:nvPr/>
        </p:nvSpPr>
        <p:spPr>
          <a:xfrm>
            <a:off x="1195799" y="4661988"/>
            <a:ext cx="6221001" cy="1355903"/>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1"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Many consumers prefer shopping online for mattresses over the potentially awkward in-store experiences of trying out mattresses and dealing with over-bearing salespeople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1"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55%</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medium-heavy sleepers (7+ hours / night),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53%</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would rather shop online than go to a store</a:t>
            </a:r>
          </a:p>
        </p:txBody>
      </p:sp>
      <p:sp>
        <p:nvSpPr>
          <p:cNvPr id="71" name="Rectangle 70">
            <a:extLst>
              <a:ext uri="{FF2B5EF4-FFF2-40B4-BE49-F238E27FC236}">
                <a16:creationId xmlns:a16="http://schemas.microsoft.com/office/drawing/2014/main" id="{0CB4374D-0060-4C50-8E86-D7F2BD2CECA0}"/>
              </a:ext>
            </a:extLst>
          </p:cNvPr>
          <p:cNvSpPr/>
          <p:nvPr/>
        </p:nvSpPr>
        <p:spPr>
          <a:xfrm>
            <a:off x="7521595" y="2061062"/>
            <a:ext cx="4365545"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U.S. meal kit market generated around $2.2 billion in 2017 and has continued to increase each year</a:t>
            </a:r>
          </a:p>
          <a:p>
            <a:pPr marL="171450" lvl="0" indent="-171450" defTabSz="1172398">
              <a:buFont typeface="Arial" panose="020B0604020202020204" pitchFamily="34" charset="0"/>
              <a:buChar char="•"/>
              <a:defRPr/>
            </a:pPr>
            <a:endParaRPr lang="en-US" sz="1100" dirty="0">
              <a:solidFill>
                <a:prstClr val="white"/>
              </a:solidFill>
              <a:latin typeface="Helvetica" pitchFamily="2" charset="0"/>
              <a:ea typeface="Open Sans" panose="020B0606030504020204" pitchFamily="34" charset="0"/>
              <a:cs typeface="Open Sans" panose="020B0606030504020204" pitchFamily="34" charset="0"/>
            </a:endParaRPr>
          </a:p>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market is projected to reach $14.2 billion by 2025</a:t>
            </a:r>
          </a:p>
        </p:txBody>
      </p:sp>
      <p:sp>
        <p:nvSpPr>
          <p:cNvPr id="72" name="Rectangle 71">
            <a:extLst>
              <a:ext uri="{FF2B5EF4-FFF2-40B4-BE49-F238E27FC236}">
                <a16:creationId xmlns:a16="http://schemas.microsoft.com/office/drawing/2014/main" id="{B6C48093-424E-4710-84C0-459DFB556344}"/>
              </a:ext>
            </a:extLst>
          </p:cNvPr>
          <p:cNvSpPr/>
          <p:nvPr/>
        </p:nvSpPr>
        <p:spPr>
          <a:xfrm>
            <a:off x="7521595" y="3305066"/>
            <a:ext cx="4365545" cy="1234292"/>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U.S. online eyewear market was valued at $338 million in 2017, a 16% increase compared to 2016 </a:t>
            </a:r>
          </a:p>
          <a:p>
            <a:pPr marL="171450" lvl="0" indent="-171450">
              <a:buFont typeface="Arial" panose="020B0604020202020204" pitchFamily="34" charset="0"/>
              <a:buChar char="•"/>
              <a:defRPr/>
            </a:pPr>
            <a:endParaRPr lang="en-US" sz="1100" dirty="0">
              <a:solidFill>
                <a:prstClr val="white"/>
              </a:solidFill>
              <a:latin typeface="Helvetica" pitchFamily="2"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market is expected to reach $505.4 million by 2025</a:t>
            </a:r>
          </a:p>
        </p:txBody>
      </p:sp>
      <p:sp>
        <p:nvSpPr>
          <p:cNvPr id="73" name="Rectangle 72">
            <a:extLst>
              <a:ext uri="{FF2B5EF4-FFF2-40B4-BE49-F238E27FC236}">
                <a16:creationId xmlns:a16="http://schemas.microsoft.com/office/drawing/2014/main" id="{8E91FE4E-B7A4-4901-BC1D-FC8CED47EBEC}"/>
              </a:ext>
            </a:extLst>
          </p:cNvPr>
          <p:cNvSpPr/>
          <p:nvPr/>
        </p:nvSpPr>
        <p:spPr>
          <a:xfrm>
            <a:off x="7521595" y="4659238"/>
            <a:ext cx="4365545" cy="1361403"/>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More than 100 ‘bed-in-a-box’ companies like Casper, Leesa and Purple collectively doubled their U.S. market share between 2016-2018 as leading legacy brand </a:t>
            </a:r>
            <a:r>
              <a:rPr lang="en-US" sz="1100" dirty="0" err="1">
                <a:solidFill>
                  <a:prstClr val="white"/>
                </a:solidFill>
                <a:latin typeface="Helvetica" pitchFamily="2" charset="0"/>
                <a:ea typeface="Open Sans" panose="020B0606030504020204" pitchFamily="34" charset="0"/>
                <a:cs typeface="Open Sans" panose="020B0606030504020204" pitchFamily="34" charset="0"/>
              </a:rPr>
              <a:t>Tempur</a:t>
            </a:r>
            <a:r>
              <a:rPr lang="en-US" sz="1100" dirty="0">
                <a:solidFill>
                  <a:prstClr val="white"/>
                </a:solidFill>
                <a:latin typeface="Helvetica" pitchFamily="2" charset="0"/>
                <a:ea typeface="Open Sans" panose="020B0606030504020204" pitchFamily="34" charset="0"/>
                <a:cs typeface="Open Sans" panose="020B0606030504020204" pitchFamily="34" charset="0"/>
              </a:rPr>
              <a:t> Sealy saw sales decline 4.6% in the first half of 2018 and Mattress Firm declared bankruptcy</a:t>
            </a:r>
          </a:p>
        </p:txBody>
      </p:sp>
      <p:pic>
        <p:nvPicPr>
          <p:cNvPr id="4" name="Picture 3">
            <a:extLst>
              <a:ext uri="{FF2B5EF4-FFF2-40B4-BE49-F238E27FC236}">
                <a16:creationId xmlns:a16="http://schemas.microsoft.com/office/drawing/2014/main" id="{3BDF3A4B-A5AE-48CE-A601-E3E2B3E60A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680" y="2410390"/>
            <a:ext cx="776852" cy="776852"/>
          </a:xfrm>
          <a:prstGeom prst="rect">
            <a:avLst/>
          </a:prstGeom>
        </p:spPr>
      </p:pic>
      <p:pic>
        <p:nvPicPr>
          <p:cNvPr id="6" name="Picture 5">
            <a:extLst>
              <a:ext uri="{FF2B5EF4-FFF2-40B4-BE49-F238E27FC236}">
                <a16:creationId xmlns:a16="http://schemas.microsoft.com/office/drawing/2014/main" id="{802E4A20-1CCC-4BF3-90EA-47A342E642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11" y="3511122"/>
            <a:ext cx="939991" cy="939991"/>
          </a:xfrm>
          <a:prstGeom prst="rect">
            <a:avLst/>
          </a:prstGeom>
        </p:spPr>
      </p:pic>
      <p:pic>
        <p:nvPicPr>
          <p:cNvPr id="27" name="Picture 26">
            <a:extLst>
              <a:ext uri="{FF2B5EF4-FFF2-40B4-BE49-F238E27FC236}">
                <a16:creationId xmlns:a16="http://schemas.microsoft.com/office/drawing/2014/main" id="{C483E22D-7908-4A1F-A5F9-2B2564555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9093" y="5018926"/>
            <a:ext cx="642026" cy="642026"/>
          </a:xfrm>
          <a:prstGeom prst="rect">
            <a:avLst/>
          </a:prstGeom>
        </p:spPr>
      </p:pic>
      <p:pic>
        <p:nvPicPr>
          <p:cNvPr id="23" name="Picture 22">
            <a:extLst>
              <a:ext uri="{FF2B5EF4-FFF2-40B4-BE49-F238E27FC236}">
                <a16:creationId xmlns:a16="http://schemas.microsoft.com/office/drawing/2014/main" id="{2AA603E9-5853-4A33-845C-2E18D7220D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469B3E44-D019-4989-8891-60F5C7C6035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sp>
        <p:nvSpPr>
          <p:cNvPr id="26" name="Rectangle 25">
            <a:extLst>
              <a:ext uri="{FF2B5EF4-FFF2-40B4-BE49-F238E27FC236}">
                <a16:creationId xmlns:a16="http://schemas.microsoft.com/office/drawing/2014/main" id="{DD96A80B-22C8-445D-86E3-ADF48D6576AF}"/>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3382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35627" y="173483"/>
            <a:ext cx="11385719" cy="1384995"/>
          </a:xfrm>
          <a:prstGeom prst="rect">
            <a:avLst/>
          </a:prstGeom>
        </p:spPr>
        <p:txBody>
          <a:bodyPr wrap="square">
            <a:spAutoFit/>
          </a:bodyPr>
          <a:lstStyle/>
          <a:p>
            <a:pPr lvl="0"/>
            <a:r>
              <a:rPr lang="en-US" sz="2800" b="1" dirty="0">
                <a:solidFill>
                  <a:srgbClr val="1F1A62"/>
                </a:solidFill>
                <a:latin typeface="Helvetica" pitchFamily="2" charset="0"/>
              </a:rPr>
              <a:t>Style and luxury is even becoming more accessible through </a:t>
            </a:r>
          </a:p>
          <a:p>
            <a:pPr lvl="0"/>
            <a:r>
              <a:rPr lang="en-US" sz="2800" b="1" dirty="0">
                <a:solidFill>
                  <a:srgbClr val="1F1A62"/>
                </a:solidFill>
                <a:latin typeface="Helvetica" pitchFamily="2" charset="0"/>
              </a:rPr>
              <a:t>DTC brands who are tailoring high-end goods to the needs </a:t>
            </a:r>
          </a:p>
          <a:p>
            <a:pPr lvl="0"/>
            <a:r>
              <a:rPr lang="en-US" sz="2800" b="1" dirty="0">
                <a:solidFill>
                  <a:srgbClr val="1F1A62"/>
                </a:solidFill>
                <a:latin typeface="Helvetica" pitchFamily="2" charset="0"/>
              </a:rPr>
              <a:t>of individual consumers</a:t>
            </a:r>
          </a:p>
        </p:txBody>
      </p:sp>
      <p:sp>
        <p:nvSpPr>
          <p:cNvPr id="22" name="TextBox 21">
            <a:extLst>
              <a:ext uri="{FF2B5EF4-FFF2-40B4-BE49-F238E27FC236}">
                <a16:creationId xmlns:a16="http://schemas.microsoft.com/office/drawing/2014/main" id="{9AD6669E-A015-496B-B73D-EBA269504093}"/>
              </a:ext>
            </a:extLst>
          </p:cNvPr>
          <p:cNvSpPr txBox="1"/>
          <p:nvPr/>
        </p:nvSpPr>
        <p:spPr>
          <a:xfrm>
            <a:off x="47147" y="2119409"/>
            <a:ext cx="11055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Department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Stores</a:t>
            </a:r>
          </a:p>
        </p:txBody>
      </p:sp>
      <p:sp>
        <p:nvSpPr>
          <p:cNvPr id="61" name="TextBox 60">
            <a:extLst>
              <a:ext uri="{FF2B5EF4-FFF2-40B4-BE49-F238E27FC236}">
                <a16:creationId xmlns:a16="http://schemas.microsoft.com/office/drawing/2014/main" id="{2AD6EB5E-5BAD-4367-9F8C-3198684B7002}"/>
              </a:ext>
            </a:extLst>
          </p:cNvPr>
          <p:cNvSpPr txBox="1"/>
          <p:nvPr/>
        </p:nvSpPr>
        <p:spPr>
          <a:xfrm>
            <a:off x="-68936" y="3441720"/>
            <a:ext cx="133772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Luxury Goods</a:t>
            </a:r>
          </a:p>
        </p:txBody>
      </p:sp>
      <p:sp>
        <p:nvSpPr>
          <p:cNvPr id="62" name="TextBox 61">
            <a:extLst>
              <a:ext uri="{FF2B5EF4-FFF2-40B4-BE49-F238E27FC236}">
                <a16:creationId xmlns:a16="http://schemas.microsoft.com/office/drawing/2014/main" id="{CF8FF70D-EB77-4B15-B145-D9ADC3AB0BA0}"/>
              </a:ext>
            </a:extLst>
          </p:cNvPr>
          <p:cNvSpPr txBox="1"/>
          <p:nvPr/>
        </p:nvSpPr>
        <p:spPr>
          <a:xfrm>
            <a:off x="97400" y="4738591"/>
            <a:ext cx="10050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Luggage</a:t>
            </a:r>
          </a:p>
        </p:txBody>
      </p:sp>
      <p:pic>
        <p:nvPicPr>
          <p:cNvPr id="5" name="Picture 4">
            <a:extLst>
              <a:ext uri="{FF2B5EF4-FFF2-40B4-BE49-F238E27FC236}">
                <a16:creationId xmlns:a16="http://schemas.microsoft.com/office/drawing/2014/main" id="{70BE7D51-938E-44A6-8F34-515A166D4E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052" y="2593392"/>
            <a:ext cx="530600" cy="530600"/>
          </a:xfrm>
          <a:prstGeom prst="rect">
            <a:avLst/>
          </a:prstGeom>
        </p:spPr>
      </p:pic>
      <p:pic>
        <p:nvPicPr>
          <p:cNvPr id="8" name="Picture 7">
            <a:extLst>
              <a:ext uri="{FF2B5EF4-FFF2-40B4-BE49-F238E27FC236}">
                <a16:creationId xmlns:a16="http://schemas.microsoft.com/office/drawing/2014/main" id="{2C80ED6B-14AC-4059-81E2-E2855A6E78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237" y="3708195"/>
            <a:ext cx="706229" cy="706229"/>
          </a:xfrm>
          <a:prstGeom prst="rect">
            <a:avLst/>
          </a:prstGeom>
        </p:spPr>
      </p:pic>
      <p:pic>
        <p:nvPicPr>
          <p:cNvPr id="10" name="Picture 9">
            <a:extLst>
              <a:ext uri="{FF2B5EF4-FFF2-40B4-BE49-F238E27FC236}">
                <a16:creationId xmlns:a16="http://schemas.microsoft.com/office/drawing/2014/main" id="{B857C266-1F03-4680-BD71-02EC3117B7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521" y="5083505"/>
            <a:ext cx="583660" cy="583660"/>
          </a:xfrm>
          <a:prstGeom prst="rect">
            <a:avLst/>
          </a:prstGeom>
        </p:spPr>
      </p:pic>
      <p:sp>
        <p:nvSpPr>
          <p:cNvPr id="63" name="TextBox 62">
            <a:extLst>
              <a:ext uri="{FF2B5EF4-FFF2-40B4-BE49-F238E27FC236}">
                <a16:creationId xmlns:a16="http://schemas.microsoft.com/office/drawing/2014/main" id="{C51C07E0-0CE0-460A-9915-ECCB72835574}"/>
              </a:ext>
            </a:extLst>
          </p:cNvPr>
          <p:cNvSpPr txBox="1"/>
          <p:nvPr/>
        </p:nvSpPr>
        <p:spPr>
          <a:xfrm>
            <a:off x="3311776" y="1767257"/>
            <a:ext cx="22993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Category Insights</a:t>
            </a:r>
          </a:p>
        </p:txBody>
      </p:sp>
      <p:sp>
        <p:nvSpPr>
          <p:cNvPr id="65" name="TextBox 64">
            <a:extLst>
              <a:ext uri="{FF2B5EF4-FFF2-40B4-BE49-F238E27FC236}">
                <a16:creationId xmlns:a16="http://schemas.microsoft.com/office/drawing/2014/main" id="{B86955FC-487D-43C5-A9C9-7E04B334E225}"/>
              </a:ext>
            </a:extLst>
          </p:cNvPr>
          <p:cNvSpPr txBox="1"/>
          <p:nvPr/>
        </p:nvSpPr>
        <p:spPr>
          <a:xfrm>
            <a:off x="8324292" y="1731324"/>
            <a:ext cx="321942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How the Category is Evolving</a:t>
            </a:r>
          </a:p>
        </p:txBody>
      </p:sp>
      <p:sp>
        <p:nvSpPr>
          <p:cNvPr id="29" name="Rectangle 28">
            <a:extLst>
              <a:ext uri="{FF2B5EF4-FFF2-40B4-BE49-F238E27FC236}">
                <a16:creationId xmlns:a16="http://schemas.microsoft.com/office/drawing/2014/main" id="{6C7D0830-379C-4611-8728-FF17D6B42CE7}"/>
              </a:ext>
            </a:extLst>
          </p:cNvPr>
          <p:cNvSpPr/>
          <p:nvPr/>
        </p:nvSpPr>
        <p:spPr>
          <a:xfrm>
            <a:off x="1155032" y="3309546"/>
            <a:ext cx="6612866"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Time-pressed, affluent consumers are looking for luxury &amp; convenience. </a:t>
            </a: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A greater level of comfort with online shopping has led to an increase in their willingness to purchase even expensive luxury items via the Internet</a:t>
            </a:r>
          </a:p>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64%</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typically willing to pay more for high-quality items and </a:t>
            </a: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71%</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of adults with a $100K+ HHI are so busy, they often can’t finish everything they need to do</a:t>
            </a:r>
          </a:p>
        </p:txBody>
      </p:sp>
      <p:sp>
        <p:nvSpPr>
          <p:cNvPr id="31" name="Rectangle 30">
            <a:extLst>
              <a:ext uri="{FF2B5EF4-FFF2-40B4-BE49-F238E27FC236}">
                <a16:creationId xmlns:a16="http://schemas.microsoft.com/office/drawing/2014/main" id="{86EE3AA0-58D6-44E7-8C5D-66E596299CDD}"/>
              </a:ext>
            </a:extLst>
          </p:cNvPr>
          <p:cNvSpPr/>
          <p:nvPr/>
        </p:nvSpPr>
        <p:spPr>
          <a:xfrm>
            <a:off x="7842582" y="3309546"/>
            <a:ext cx="4182841" cy="1234292"/>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U.S. personal luxury goods brick-and-mortar sales grew 4% in 2018 while online luxury sales grew 22%</a:t>
            </a:r>
          </a:p>
        </p:txBody>
      </p:sp>
      <p:sp>
        <p:nvSpPr>
          <p:cNvPr id="30" name="Rectangle 29">
            <a:extLst>
              <a:ext uri="{FF2B5EF4-FFF2-40B4-BE49-F238E27FC236}">
                <a16:creationId xmlns:a16="http://schemas.microsoft.com/office/drawing/2014/main" id="{DDF29B35-C462-4E95-A852-4A1B95492342}"/>
              </a:ext>
            </a:extLst>
          </p:cNvPr>
          <p:cNvSpPr/>
          <p:nvPr/>
        </p:nvSpPr>
        <p:spPr>
          <a:xfrm>
            <a:off x="1155033" y="4664739"/>
            <a:ext cx="6612865"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A need for quality, cost-efficient, smart luggage is on the rise as </a:t>
            </a: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record-breaking levels of Americans are traveling each year</a:t>
            </a:r>
          </a:p>
          <a:p>
            <a:pPr algn="ctr">
              <a:defRPr/>
            </a:pPr>
            <a:endParaRPr lang="en-US" sz="5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43%</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planning on traveling in the next year,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67%</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would rather book a trip over the Internet than meet with a travel agent &amp;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64%</a:t>
            </a:r>
            <a:r>
              <a:rPr lang="en-US" sz="1100" b="1" dirty="0">
                <a:solidFill>
                  <a:srgbClr val="00C0F3"/>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feel technology helps make their lives more organized</a:t>
            </a:r>
          </a:p>
        </p:txBody>
      </p:sp>
      <p:sp>
        <p:nvSpPr>
          <p:cNvPr id="32" name="Rectangle 31">
            <a:extLst>
              <a:ext uri="{FF2B5EF4-FFF2-40B4-BE49-F238E27FC236}">
                <a16:creationId xmlns:a16="http://schemas.microsoft.com/office/drawing/2014/main" id="{37996DBD-74C4-4F42-8C9F-2ADA9905E40C}"/>
              </a:ext>
            </a:extLst>
          </p:cNvPr>
          <p:cNvSpPr/>
          <p:nvPr/>
        </p:nvSpPr>
        <p:spPr>
          <a:xfrm>
            <a:off x="7842582" y="4664740"/>
            <a:ext cx="4182841" cy="1234291"/>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The smart luggage company, Away, grew 198% year over year in revenue</a:t>
            </a:r>
          </a:p>
          <a:p>
            <a:pPr marL="171450" indent="-171450">
              <a:buFont typeface="Arial" panose="020B0604020202020204" pitchFamily="34" charset="0"/>
              <a:buChar char="•"/>
              <a:defRPr/>
            </a:pPr>
            <a:endParaRPr lang="en-US" sz="11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By 2018, 80% of incremental dollars in luggage sales were generated online</a:t>
            </a:r>
          </a:p>
        </p:txBody>
      </p:sp>
      <p:sp>
        <p:nvSpPr>
          <p:cNvPr id="33" name="Rectangle 32">
            <a:extLst>
              <a:ext uri="{FF2B5EF4-FFF2-40B4-BE49-F238E27FC236}">
                <a16:creationId xmlns:a16="http://schemas.microsoft.com/office/drawing/2014/main" id="{AB0F1281-5708-4907-9574-ECE2B9A1B462}"/>
              </a:ext>
            </a:extLst>
          </p:cNvPr>
          <p:cNvSpPr/>
          <p:nvPr/>
        </p:nvSpPr>
        <p:spPr>
          <a:xfrm>
            <a:off x="1155033" y="2066562"/>
            <a:ext cx="6612865"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Many consumers don’t like to spend their free time shopping &amp; prefer brands that provide customizable products that convey the right image</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defTabSz="1172398">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57%</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don’t think that shopping is a great way to relax and </a:t>
            </a:r>
          </a:p>
          <a:p>
            <a:pPr lvl="0" algn="ctr" defTabSz="1172398">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48%</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feel you can tell a lot about a person by the clothes they wear</a:t>
            </a:r>
          </a:p>
        </p:txBody>
      </p:sp>
      <p:sp>
        <p:nvSpPr>
          <p:cNvPr id="34" name="Rectangle 33">
            <a:extLst>
              <a:ext uri="{FF2B5EF4-FFF2-40B4-BE49-F238E27FC236}">
                <a16:creationId xmlns:a16="http://schemas.microsoft.com/office/drawing/2014/main" id="{54A56D03-BE24-4400-B732-5933C7E77A47}"/>
              </a:ext>
            </a:extLst>
          </p:cNvPr>
          <p:cNvSpPr/>
          <p:nvPr/>
        </p:nvSpPr>
        <p:spPr>
          <a:xfrm>
            <a:off x="7842582" y="2066562"/>
            <a:ext cx="4182841"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American department stores continued a long-term decline over five years through 2018, with revenue falling at an annualized rate of 4.1%</a:t>
            </a:r>
          </a:p>
          <a:p>
            <a:pPr marL="171450" lvl="0" indent="-171450" defTabSz="1172398">
              <a:buFont typeface="Arial" panose="020B0604020202020204" pitchFamily="34" charset="0"/>
              <a:buChar char="•"/>
              <a:defRPr/>
            </a:pPr>
            <a:endParaRPr lang="en-US" sz="1100" dirty="0">
              <a:solidFill>
                <a:prstClr val="white"/>
              </a:solidFill>
              <a:latin typeface="Helvetica" pitchFamily="2" charset="0"/>
              <a:ea typeface="Open Sans" panose="020B0606030504020204" pitchFamily="34" charset="0"/>
              <a:cs typeface="Open Sans" panose="020B0606030504020204" pitchFamily="34" charset="0"/>
            </a:endParaRPr>
          </a:p>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Several clothing subscription services have seen double-digit growth, like ‘stylist-in-a-box,’ Stitch Fix, which expects to increase revenues 20-25% in 2019</a:t>
            </a:r>
          </a:p>
        </p:txBody>
      </p:sp>
      <p:sp>
        <p:nvSpPr>
          <p:cNvPr id="35" name="TextBox 34">
            <a:extLst>
              <a:ext uri="{FF2B5EF4-FFF2-40B4-BE49-F238E27FC236}">
                <a16:creationId xmlns:a16="http://schemas.microsoft.com/office/drawing/2014/main" id="{D4A61AB0-775E-48A5-82D0-6785019307A2}"/>
              </a:ext>
            </a:extLst>
          </p:cNvPr>
          <p:cNvSpPr txBox="1"/>
          <p:nvPr/>
        </p:nvSpPr>
        <p:spPr>
          <a:xfrm>
            <a:off x="442235" y="5854251"/>
            <a:ext cx="6038013" cy="707886"/>
          </a:xfrm>
          <a:prstGeom prst="rect">
            <a:avLst/>
          </a:prstGeom>
          <a:noFill/>
          <a:ln>
            <a:noFill/>
          </a:ln>
        </p:spPr>
        <p:txBody>
          <a:bodyPr wrap="square" rtlCol="0">
            <a:spAutoFit/>
          </a:bodyPr>
          <a:lstStyle>
            <a:defPPr>
              <a:defRPr lang="en-US"/>
            </a:defPPr>
            <a:lvl1pPr marR="0" lvl="0" indent="0" defTabSz="1172398" fontAlgn="auto">
              <a:lnSpc>
                <a:spcPct val="100000"/>
              </a:lnSpc>
              <a:spcBef>
                <a:spcPts val="0"/>
              </a:spcBef>
              <a:spcAft>
                <a:spcPts val="0"/>
              </a:spcAft>
              <a:buClrTx/>
              <a:buSzTx/>
              <a:buFontTx/>
              <a:buNone/>
              <a:tabLst/>
              <a:defRPr kumimoji="0" sz="500" b="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r>
              <a:rPr lang="en-US" dirty="0"/>
              <a:t>Sources: </a:t>
            </a:r>
          </a:p>
          <a:p>
            <a:r>
              <a:rPr lang="en-US" dirty="0"/>
              <a:t>MRI-Simmons, 2019 Doublebase, U.S. Adults 18+.</a:t>
            </a:r>
          </a:p>
          <a:p>
            <a:r>
              <a:rPr lang="en-US" dirty="0"/>
              <a:t>Department Stores: </a:t>
            </a:r>
            <a:r>
              <a:rPr lang="en-US" dirty="0">
                <a:hlinkClick r:id="rId6">
                  <a:extLst>
                    <a:ext uri="{A12FA001-AC4F-418D-AE19-62706E023703}">
                      <ahyp:hlinkClr xmlns:ahyp="http://schemas.microsoft.com/office/drawing/2018/hyperlinkcolor" val="tx"/>
                    </a:ext>
                  </a:extLst>
                </a:hlinkClick>
              </a:rPr>
              <a:t>https://www.ibisworld.com/industry-trends/market-research-reports/retail-trade/general-merchandise-stores/department-stores.html</a:t>
            </a:r>
            <a:endParaRPr lang="en-US" dirty="0"/>
          </a:p>
          <a:p>
            <a:r>
              <a:rPr lang="en-US" dirty="0"/>
              <a:t>Department Stores: </a:t>
            </a:r>
            <a:r>
              <a:rPr lang="en-US" dirty="0">
                <a:hlinkClick r:id="rId7">
                  <a:extLst>
                    <a:ext uri="{A12FA001-AC4F-418D-AE19-62706E023703}">
                      <ahyp:hlinkClr xmlns:ahyp="http://schemas.microsoft.com/office/drawing/2018/hyperlinkcolor" val="tx"/>
                    </a:ext>
                  </a:extLst>
                </a:hlinkClick>
              </a:rPr>
              <a:t>https://markets.businessinsider.com/news/stocks/stitch-fix-stock-price-climbs-on-analyst-buy-rating-2019-7-1028372461</a:t>
            </a:r>
            <a:endParaRPr lang="en-US" dirty="0"/>
          </a:p>
          <a:p>
            <a:r>
              <a:rPr lang="en-US" dirty="0"/>
              <a:t>Luxury Goods: </a:t>
            </a:r>
            <a:r>
              <a:rPr lang="en-US" dirty="0">
                <a:hlinkClick r:id="rId8">
                  <a:extLst>
                    <a:ext uri="{A12FA001-AC4F-418D-AE19-62706E023703}">
                      <ahyp:hlinkClr xmlns:ahyp="http://schemas.microsoft.com/office/drawing/2018/hyperlinkcolor" val="tx"/>
                    </a:ext>
                  </a:extLst>
                </a:hlinkClick>
              </a:rPr>
              <a:t>https://www.bain.com/about/media-center/press-releases/2018/fall-luxury-goods-market-study/</a:t>
            </a:r>
            <a:endParaRPr lang="en-US" dirty="0"/>
          </a:p>
          <a:p>
            <a:r>
              <a:rPr lang="en-US" dirty="0"/>
              <a:t>Luggage: </a:t>
            </a:r>
            <a:r>
              <a:rPr lang="en-US" dirty="0">
                <a:hlinkClick r:id="rId9">
                  <a:extLst>
                    <a:ext uri="{A12FA001-AC4F-418D-AE19-62706E023703}">
                      <ahyp:hlinkClr xmlns:ahyp="http://schemas.microsoft.com/office/drawing/2018/hyperlinkcolor" val="tx"/>
                    </a:ext>
                  </a:extLst>
                </a:hlinkClick>
              </a:rPr>
              <a:t>https://www.rakutenintelligence.com/blog/2018/running-away-smart-luggage-company-sees-sales-growth-of-nearly-200-percent</a:t>
            </a:r>
            <a:endParaRPr lang="en-US" dirty="0"/>
          </a:p>
          <a:p>
            <a:r>
              <a:rPr lang="en-US" dirty="0"/>
              <a:t>Luggage: </a:t>
            </a:r>
            <a:r>
              <a:rPr lang="en-US" dirty="0">
                <a:hlinkClick r:id="rId10">
                  <a:extLst>
                    <a:ext uri="{A12FA001-AC4F-418D-AE19-62706E023703}">
                      <ahyp:hlinkClr xmlns:ahyp="http://schemas.microsoft.com/office/drawing/2018/hyperlinkcolor" val="tx"/>
                    </a:ext>
                  </a:extLst>
                </a:hlinkClick>
              </a:rPr>
              <a:t>https://www.npd.com/wps/portal/npd/us/blog/2018/luggage-takes-flight/</a:t>
            </a:r>
            <a:endParaRPr lang="en-US" dirty="0"/>
          </a:p>
          <a:p>
            <a:r>
              <a:rPr lang="en-US" dirty="0"/>
              <a:t>Travel: AAA Newsroom, AAA Says 115.6 Million Travelers will Break Holiday Records, 12/12/2019.</a:t>
            </a:r>
          </a:p>
        </p:txBody>
      </p:sp>
      <p:pic>
        <p:nvPicPr>
          <p:cNvPr id="23" name="Picture 22">
            <a:extLst>
              <a:ext uri="{FF2B5EF4-FFF2-40B4-BE49-F238E27FC236}">
                <a16:creationId xmlns:a16="http://schemas.microsoft.com/office/drawing/2014/main" id="{C65827F9-E552-4B7B-9A63-BC6EEC2DCC7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4" name="Slide Number Placeholder 5">
            <a:extLst>
              <a:ext uri="{FF2B5EF4-FFF2-40B4-BE49-F238E27FC236}">
                <a16:creationId xmlns:a16="http://schemas.microsoft.com/office/drawing/2014/main" id="{0E2CDD8E-4BEB-4B3D-91AD-4CBFD19C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13</a:t>
            </a:fld>
            <a:endParaRPr lang="en-US" dirty="0"/>
          </a:p>
        </p:txBody>
      </p:sp>
      <p:sp>
        <p:nvSpPr>
          <p:cNvPr id="26" name="Rectangle 25">
            <a:extLst>
              <a:ext uri="{FF2B5EF4-FFF2-40B4-BE49-F238E27FC236}">
                <a16:creationId xmlns:a16="http://schemas.microsoft.com/office/drawing/2014/main" id="{58B384CF-A139-4CEB-988E-3F4667BF5EC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2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0607" y="189883"/>
            <a:ext cx="11872159" cy="1384995"/>
          </a:xfrm>
          <a:prstGeom prst="rect">
            <a:avLst/>
          </a:prstGeom>
        </p:spPr>
        <p:txBody>
          <a:bodyPr wrap="square">
            <a:spAutoFit/>
          </a:bodyPr>
          <a:lstStyle/>
          <a:p>
            <a:pPr lvl="0"/>
            <a:r>
              <a:rPr lang="en-US" sz="2800" b="1" dirty="0">
                <a:solidFill>
                  <a:srgbClr val="1F1A62"/>
                </a:solidFill>
                <a:latin typeface="Helvetica" pitchFamily="2" charset="0"/>
              </a:rPr>
              <a:t>DTC brands continue to grow and are nearly everywhere (CPG, </a:t>
            </a:r>
          </a:p>
          <a:p>
            <a:pPr lvl="0"/>
            <a:r>
              <a:rPr lang="en-US" sz="2800" b="1" dirty="0">
                <a:solidFill>
                  <a:srgbClr val="1F1A62"/>
                </a:solidFill>
                <a:latin typeface="Helvetica" pitchFamily="2" charset="0"/>
              </a:rPr>
              <a:t>‘on-demand services,’ ‘subscription boxes’), thriving in even the most niche categories</a:t>
            </a:r>
          </a:p>
        </p:txBody>
      </p:sp>
      <p:sp>
        <p:nvSpPr>
          <p:cNvPr id="139" name="TextBox 138">
            <a:extLst>
              <a:ext uri="{FF2B5EF4-FFF2-40B4-BE49-F238E27FC236}">
                <a16:creationId xmlns:a16="http://schemas.microsoft.com/office/drawing/2014/main" id="{D97FDE5D-F80F-4E50-B290-3782B1FB094E}"/>
              </a:ext>
            </a:extLst>
          </p:cNvPr>
          <p:cNvSpPr txBox="1"/>
          <p:nvPr/>
        </p:nvSpPr>
        <p:spPr>
          <a:xfrm>
            <a:off x="526244" y="6276476"/>
            <a:ext cx="22669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(year) = year founded</a:t>
            </a:r>
          </a:p>
        </p:txBody>
      </p:sp>
      <p:pic>
        <p:nvPicPr>
          <p:cNvPr id="7" name="Picture 6">
            <a:extLst>
              <a:ext uri="{FF2B5EF4-FFF2-40B4-BE49-F238E27FC236}">
                <a16:creationId xmlns:a16="http://schemas.microsoft.com/office/drawing/2014/main" id="{46F3221E-CB43-43CF-B35F-1822B56E48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182" y="1795085"/>
            <a:ext cx="11083636" cy="4432865"/>
          </a:xfrm>
          <a:prstGeom prst="rect">
            <a:avLst/>
          </a:prstGeom>
        </p:spPr>
      </p:pic>
      <p:pic>
        <p:nvPicPr>
          <p:cNvPr id="9" name="Picture 8">
            <a:extLst>
              <a:ext uri="{FF2B5EF4-FFF2-40B4-BE49-F238E27FC236}">
                <a16:creationId xmlns:a16="http://schemas.microsoft.com/office/drawing/2014/main" id="{29C52CED-422B-4330-A3EC-49565DB07B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A4157988-09D7-4EBB-AFEF-98E4F065406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11" name="Rectangle 10">
            <a:extLst>
              <a:ext uri="{FF2B5EF4-FFF2-40B4-BE49-F238E27FC236}">
                <a16:creationId xmlns:a16="http://schemas.microsoft.com/office/drawing/2014/main" id="{3F3EF394-AABA-4263-B291-280FB07ABE8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72297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28252" y="152654"/>
            <a:ext cx="5957807" cy="1815882"/>
          </a:xfrm>
          <a:prstGeom prst="rect">
            <a:avLst/>
          </a:prstGeom>
        </p:spPr>
        <p:txBody>
          <a:bodyPr wrap="square">
            <a:spAutoFit/>
          </a:bodyPr>
          <a:lstStyle/>
          <a:p>
            <a:r>
              <a:rPr lang="en-US" sz="2800" b="1" dirty="0">
                <a:solidFill>
                  <a:schemeClr val="bg1"/>
                </a:solidFill>
                <a:latin typeface="Helvetica" pitchFamily="2" charset="0"/>
              </a:rPr>
              <a:t>‘Direct-to-Consumer’ is not only here to stay but is projected to account for a significant portion of purchases in the near future</a:t>
            </a:r>
          </a:p>
        </p:txBody>
      </p:sp>
      <p:sp>
        <p:nvSpPr>
          <p:cNvPr id="13" name="Rectangle 12">
            <a:extLst>
              <a:ext uri="{FF2B5EF4-FFF2-40B4-BE49-F238E27FC236}">
                <a16:creationId xmlns:a16="http://schemas.microsoft.com/office/drawing/2014/main" id="{5E0E3964-DCE0-4920-80C3-C607BFBA9E71}"/>
              </a:ext>
            </a:extLst>
          </p:cNvPr>
          <p:cNvSpPr/>
          <p:nvPr/>
        </p:nvSpPr>
        <p:spPr>
          <a:xfrm>
            <a:off x="534371" y="2708959"/>
            <a:ext cx="5038016" cy="2000548"/>
          </a:xfrm>
          <a:prstGeom prst="rect">
            <a:avLst/>
          </a:prstGeom>
        </p:spPr>
        <p:txBody>
          <a:bodyPr wrap="square">
            <a:spAutoFit/>
          </a:bodyPr>
          <a:lstStyle/>
          <a:p>
            <a:pPr algn="ctr"/>
            <a:r>
              <a:rPr lang="en-US" sz="2000" b="1" dirty="0">
                <a:solidFill>
                  <a:schemeClr val="bg1"/>
                </a:solidFill>
                <a:latin typeface="Helvetica" pitchFamily="2" charset="0"/>
              </a:rPr>
              <a:t>Two-thirds of Internet Users expect that </a:t>
            </a:r>
          </a:p>
          <a:p>
            <a:pPr algn="ctr"/>
            <a:r>
              <a:rPr lang="en-US" sz="3200" b="1" dirty="0">
                <a:solidFill>
                  <a:srgbClr val="FFE900"/>
                </a:solidFill>
                <a:latin typeface="Helvetica" pitchFamily="2" charset="0"/>
              </a:rPr>
              <a:t>20% or more </a:t>
            </a:r>
          </a:p>
          <a:p>
            <a:pPr algn="ctr"/>
            <a:r>
              <a:rPr lang="en-US" sz="3200" b="1" dirty="0">
                <a:solidFill>
                  <a:srgbClr val="FFE900"/>
                </a:solidFill>
                <a:latin typeface="Helvetica" pitchFamily="2" charset="0"/>
              </a:rPr>
              <a:t>of their total purchases </a:t>
            </a:r>
          </a:p>
          <a:p>
            <a:pPr algn="ctr"/>
            <a:r>
              <a:rPr lang="en-US" sz="2000" b="1" dirty="0">
                <a:solidFill>
                  <a:schemeClr val="bg1"/>
                </a:solidFill>
                <a:latin typeface="Helvetica" pitchFamily="2" charset="0"/>
              </a:rPr>
              <a:t>will be through DTC brands </a:t>
            </a:r>
          </a:p>
          <a:p>
            <a:pPr algn="ctr"/>
            <a:r>
              <a:rPr lang="en-US" sz="2000" b="1" dirty="0">
                <a:solidFill>
                  <a:srgbClr val="FFE900"/>
                </a:solidFill>
                <a:latin typeface="Helvetica" pitchFamily="2" charset="0"/>
              </a:rPr>
              <a:t>within the next five years</a:t>
            </a:r>
          </a:p>
        </p:txBody>
      </p:sp>
      <p:sp>
        <p:nvSpPr>
          <p:cNvPr id="3" name="Rectangle 2">
            <a:extLst>
              <a:ext uri="{FF2B5EF4-FFF2-40B4-BE49-F238E27FC236}">
                <a16:creationId xmlns:a16="http://schemas.microsoft.com/office/drawing/2014/main" id="{BB9FB98D-96A4-4F8B-9CA7-7C208DE3DFFD}"/>
              </a:ext>
            </a:extLst>
          </p:cNvPr>
          <p:cNvSpPr/>
          <p:nvPr/>
        </p:nvSpPr>
        <p:spPr>
          <a:xfrm>
            <a:off x="441904" y="6350932"/>
            <a:ext cx="4580015"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Diffusion, “2018 Direct-to-Consumer Purchase Intent Index” conducted by YouGov, October 4</a:t>
            </a:r>
            <a:r>
              <a:rPr lang="en-US" sz="700" baseline="30000" dirty="0">
                <a:solidFill>
                  <a:srgbClr val="1F1A62"/>
                </a:solidFill>
                <a:latin typeface="Helvetica" pitchFamily="2" charset="0"/>
                <a:ea typeface="Open Sans" panose="020B0606030504020204" pitchFamily="34" charset="0"/>
                <a:cs typeface="Open Sans" panose="020B0606030504020204" pitchFamily="34" charset="0"/>
              </a:rPr>
              <a:t>th</a:t>
            </a:r>
            <a:r>
              <a:rPr lang="en-US" sz="700" dirty="0">
                <a:solidFill>
                  <a:srgbClr val="1F1A62"/>
                </a:solidFill>
                <a:latin typeface="Helvetica" pitchFamily="2" charset="0"/>
                <a:ea typeface="Open Sans" panose="020B0606030504020204" pitchFamily="34" charset="0"/>
                <a:cs typeface="Open Sans" panose="020B0606030504020204" pitchFamily="34" charset="0"/>
              </a:rPr>
              <a:t>, 2018</a:t>
            </a:r>
          </a:p>
        </p:txBody>
      </p:sp>
      <p:graphicFrame>
        <p:nvGraphicFramePr>
          <p:cNvPr id="15" name="Chart 14">
            <a:extLst>
              <a:ext uri="{FF2B5EF4-FFF2-40B4-BE49-F238E27FC236}">
                <a16:creationId xmlns:a16="http://schemas.microsoft.com/office/drawing/2014/main" id="{5BFFC3CE-B650-4F93-B93B-1A1CB54D03B8}"/>
              </a:ext>
            </a:extLst>
          </p:cNvPr>
          <p:cNvGraphicFramePr/>
          <p:nvPr>
            <p:extLst>
              <p:ext uri="{D42A27DB-BD31-4B8C-83A1-F6EECF244321}">
                <p14:modId xmlns:p14="http://schemas.microsoft.com/office/powerpoint/2010/main" val="3623550731"/>
              </p:ext>
            </p:extLst>
          </p:nvPr>
        </p:nvGraphicFramePr>
        <p:xfrm>
          <a:off x="6352503" y="1511903"/>
          <a:ext cx="5602878" cy="415028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F917AB82-F29F-4DF1-86C0-E273C234A220}"/>
              </a:ext>
            </a:extLst>
          </p:cNvPr>
          <p:cNvSpPr/>
          <p:nvPr/>
        </p:nvSpPr>
        <p:spPr>
          <a:xfrm>
            <a:off x="6105942" y="845295"/>
            <a:ext cx="6096000" cy="665439"/>
          </a:xfrm>
          <a:prstGeom prst="rect">
            <a:avLst/>
          </a:prstGeom>
        </p:spPr>
        <p:txBody>
          <a:bodyPr>
            <a:spAutoFit/>
          </a:bodyPr>
          <a:lstStyle/>
          <a:p>
            <a:pPr algn="ctr">
              <a:defRPr sz="1862" b="0" i="0" u="none" strike="noStrike" kern="1200" spc="0" baseline="0">
                <a:solidFill>
                  <a:srgbClr val="1F1A62"/>
                </a:solidFill>
                <a:latin typeface="+mn-lt"/>
                <a:ea typeface="+mn-ea"/>
                <a:cs typeface="+mn-cs"/>
              </a:defRPr>
            </a:pPr>
            <a:r>
              <a:rPr lang="en-US" b="1" dirty="0">
                <a:solidFill>
                  <a:srgbClr val="1F1A62"/>
                </a:solidFill>
                <a:latin typeface="Helvetica Light" panose="020B0403020202020204" pitchFamily="34" charset="0"/>
              </a:rPr>
              <a:t>How Much Do US Internet Users Expect to Purchase </a:t>
            </a:r>
          </a:p>
          <a:p>
            <a:pPr algn="ctr">
              <a:defRPr sz="1862" b="0" i="0" u="none" strike="noStrike" kern="1200" spc="0" baseline="0">
                <a:solidFill>
                  <a:srgbClr val="1F1A62"/>
                </a:solidFill>
                <a:latin typeface="+mn-lt"/>
                <a:ea typeface="+mn-ea"/>
                <a:cs typeface="+mn-cs"/>
              </a:defRPr>
            </a:pPr>
            <a:r>
              <a:rPr lang="en-US" b="1" dirty="0">
                <a:solidFill>
                  <a:srgbClr val="1F1A62"/>
                </a:solidFill>
                <a:latin typeface="Helvetica Light" panose="020B0403020202020204" pitchFamily="34" charset="0"/>
              </a:rPr>
              <a:t>from DTC Companies in the Next 5 Years?</a:t>
            </a:r>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15</a:t>
            </a:fld>
            <a:endParaRPr lang="en-US" dirty="0"/>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885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539417" cy="1692771"/>
          </a:xfrm>
          <a:prstGeom prst="rect">
            <a:avLst/>
          </a:prstGeom>
          <a:noFill/>
        </p:spPr>
        <p:txBody>
          <a:bodyPr wrap="square" rtlCol="0">
            <a:spAutoFit/>
          </a:bodyPr>
          <a:lstStyle/>
          <a:p>
            <a:pPr lvl="0"/>
            <a:r>
              <a:rPr lang="en-US" sz="4000" b="1" dirty="0">
                <a:solidFill>
                  <a:prstClr val="white"/>
                </a:solidFill>
                <a:latin typeface="Helvetica" pitchFamily="2" charset="0"/>
              </a:rPr>
              <a:t>The DNA of DTC Brands</a:t>
            </a:r>
          </a:p>
          <a:p>
            <a:pPr lvl="0"/>
            <a:r>
              <a:rPr lang="en-US" sz="3200" dirty="0">
                <a:solidFill>
                  <a:srgbClr val="FFE900"/>
                </a:solidFill>
                <a:latin typeface="Helvetica" pitchFamily="2" charset="0"/>
              </a:rPr>
              <a:t>Their Innovative Approach to Growth and the Consumer</a:t>
            </a:r>
            <a:endParaRPr lang="en-US" sz="3600" dirty="0">
              <a:solidFill>
                <a:srgbClr val="FFE900"/>
              </a:solidFill>
              <a:latin typeface="Helvetica" pitchFamily="2" charset="0"/>
            </a:endParaRPr>
          </a:p>
        </p:txBody>
      </p:sp>
    </p:spTree>
    <p:extLst>
      <p:ext uri="{BB962C8B-B14F-4D97-AF65-F5344CB8AC3E}">
        <p14:creationId xmlns:p14="http://schemas.microsoft.com/office/powerpoint/2010/main" val="156536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198813" y="263113"/>
            <a:ext cx="10638520" cy="1107996"/>
          </a:xfrm>
          <a:prstGeom prst="rect">
            <a:avLst/>
          </a:prstGeom>
        </p:spPr>
        <p:txBody>
          <a:bodyPr wrap="square">
            <a:spAutoFit/>
          </a:bodyPr>
          <a:lstStyle/>
          <a:p>
            <a:pPr lvl="0"/>
            <a:r>
              <a:rPr lang="en-US" sz="3300" b="1" dirty="0">
                <a:solidFill>
                  <a:srgbClr val="1F1A62"/>
                </a:solidFill>
                <a:latin typeface="Helvetica" pitchFamily="2" charset="0"/>
              </a:rPr>
              <a:t>DTC brands build themselves around the needs </a:t>
            </a:r>
          </a:p>
          <a:p>
            <a:pPr lvl="0"/>
            <a:r>
              <a:rPr lang="en-US" sz="3300" b="1" dirty="0">
                <a:solidFill>
                  <a:srgbClr val="1F1A62"/>
                </a:solidFill>
                <a:latin typeface="Helvetica" pitchFamily="2" charset="0"/>
              </a:rPr>
              <a:t>of the modern consumer</a:t>
            </a:r>
          </a:p>
        </p:txBody>
      </p:sp>
      <p:pic>
        <p:nvPicPr>
          <p:cNvPr id="23" name="Picture 22">
            <a:extLst>
              <a:ext uri="{FF2B5EF4-FFF2-40B4-BE49-F238E27FC236}">
                <a16:creationId xmlns:a16="http://schemas.microsoft.com/office/drawing/2014/main" id="{8C6211B6-87D3-407C-89E0-FDEB21B392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96162"/>
            <a:ext cx="4204842" cy="3973161"/>
          </a:xfrm>
          <a:prstGeom prst="rect">
            <a:avLst/>
          </a:prstGeom>
        </p:spPr>
      </p:pic>
      <p:sp>
        <p:nvSpPr>
          <p:cNvPr id="27" name="TextBox 26">
            <a:extLst>
              <a:ext uri="{FF2B5EF4-FFF2-40B4-BE49-F238E27FC236}">
                <a16:creationId xmlns:a16="http://schemas.microsoft.com/office/drawing/2014/main" id="{B2F1CF90-9D11-4033-B444-A418D2410002}"/>
              </a:ext>
            </a:extLst>
          </p:cNvPr>
          <p:cNvSpPr txBox="1"/>
          <p:nvPr/>
        </p:nvSpPr>
        <p:spPr>
          <a:xfrm>
            <a:off x="5274984" y="1835527"/>
            <a:ext cx="5838095" cy="43088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b="1" u="sng" dirty="0">
                <a:solidFill>
                  <a:srgbClr val="1F1A62"/>
                </a:solidFill>
                <a:latin typeface="Helvetica" pitchFamily="2" charset="0"/>
              </a:rPr>
              <a:t>How Are DTC Brands Attracting Consumers?</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400" b="1" dirty="0">
              <a:solidFill>
                <a:srgbClr val="00C0F3"/>
              </a:solidFill>
              <a:latin typeface="Helvetica" pitchFamily="2" charset="0"/>
            </a:endParaRPr>
          </a:p>
        </p:txBody>
      </p:sp>
      <p:pic>
        <p:nvPicPr>
          <p:cNvPr id="28" name="Picture 27">
            <a:extLst>
              <a:ext uri="{FF2B5EF4-FFF2-40B4-BE49-F238E27FC236}">
                <a16:creationId xmlns:a16="http://schemas.microsoft.com/office/drawing/2014/main" id="{49180432-2F84-48A7-8B96-5697119E03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3643" y="2512341"/>
            <a:ext cx="776852" cy="776852"/>
          </a:xfrm>
          <a:prstGeom prst="rect">
            <a:avLst/>
          </a:prstGeom>
        </p:spPr>
      </p:pic>
      <p:pic>
        <p:nvPicPr>
          <p:cNvPr id="29" name="Picture 28">
            <a:extLst>
              <a:ext uri="{FF2B5EF4-FFF2-40B4-BE49-F238E27FC236}">
                <a16:creationId xmlns:a16="http://schemas.microsoft.com/office/drawing/2014/main" id="{597AEE6B-BB8C-4B34-954D-C5550555E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4719" y="2512341"/>
            <a:ext cx="776852" cy="776852"/>
          </a:xfrm>
          <a:prstGeom prst="rect">
            <a:avLst/>
          </a:prstGeom>
        </p:spPr>
      </p:pic>
      <p:pic>
        <p:nvPicPr>
          <p:cNvPr id="34" name="Picture 33">
            <a:extLst>
              <a:ext uri="{FF2B5EF4-FFF2-40B4-BE49-F238E27FC236}">
                <a16:creationId xmlns:a16="http://schemas.microsoft.com/office/drawing/2014/main" id="{54473537-86EC-4088-9630-8A277336B0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9126" y="2473499"/>
            <a:ext cx="854537" cy="854537"/>
          </a:xfrm>
          <a:prstGeom prst="rect">
            <a:avLst/>
          </a:prstGeom>
        </p:spPr>
      </p:pic>
      <p:sp>
        <p:nvSpPr>
          <p:cNvPr id="35" name="TextBox 34">
            <a:extLst>
              <a:ext uri="{FF2B5EF4-FFF2-40B4-BE49-F238E27FC236}">
                <a16:creationId xmlns:a16="http://schemas.microsoft.com/office/drawing/2014/main" id="{1C051819-360E-4DD0-9339-EA5C92844D65}"/>
              </a:ext>
            </a:extLst>
          </p:cNvPr>
          <p:cNvSpPr txBox="1"/>
          <p:nvPr/>
        </p:nvSpPr>
        <p:spPr>
          <a:xfrm>
            <a:off x="4686332" y="3315507"/>
            <a:ext cx="2333626" cy="461665"/>
          </a:xfrm>
          <a:prstGeom prst="rect">
            <a:avLst/>
          </a:prstGeom>
          <a:noFill/>
        </p:spPr>
        <p:txBody>
          <a:bodyPr wrap="square" rtlCol="0">
            <a:spAutoFit/>
          </a:bodyPr>
          <a:lstStyle/>
          <a:p>
            <a:pPr algn="ctr"/>
            <a:r>
              <a:rPr lang="en-US" sz="1200" b="1" dirty="0">
                <a:solidFill>
                  <a:srgbClr val="E84A99"/>
                </a:solidFill>
                <a:latin typeface="Helvetica" pitchFamily="2" charset="0"/>
              </a:rPr>
              <a:t>Deliver On A Specific Consumer Need</a:t>
            </a:r>
          </a:p>
        </p:txBody>
      </p:sp>
      <p:sp>
        <p:nvSpPr>
          <p:cNvPr id="37" name="TextBox 36">
            <a:extLst>
              <a:ext uri="{FF2B5EF4-FFF2-40B4-BE49-F238E27FC236}">
                <a16:creationId xmlns:a16="http://schemas.microsoft.com/office/drawing/2014/main" id="{218745C7-6FF2-4D17-B78E-912452C7AC08}"/>
              </a:ext>
            </a:extLst>
          </p:cNvPr>
          <p:cNvSpPr txBox="1"/>
          <p:nvPr/>
        </p:nvSpPr>
        <p:spPr>
          <a:xfrm>
            <a:off x="9805137" y="3315507"/>
            <a:ext cx="1762514" cy="461665"/>
          </a:xfrm>
          <a:prstGeom prst="rect">
            <a:avLst/>
          </a:prstGeom>
          <a:noFill/>
        </p:spPr>
        <p:txBody>
          <a:bodyPr wrap="square" rtlCol="0">
            <a:spAutoFit/>
          </a:bodyPr>
          <a:lstStyle/>
          <a:p>
            <a:pPr algn="ctr"/>
            <a:r>
              <a:rPr lang="en-US" sz="1200" b="1" dirty="0">
                <a:solidFill>
                  <a:srgbClr val="E84A99"/>
                </a:solidFill>
                <a:latin typeface="Helvetica" pitchFamily="2" charset="0"/>
              </a:rPr>
              <a:t>Offer Their Product At A Fair Price</a:t>
            </a:r>
          </a:p>
        </p:txBody>
      </p:sp>
      <p:sp>
        <p:nvSpPr>
          <p:cNvPr id="38" name="TextBox 37">
            <a:extLst>
              <a:ext uri="{FF2B5EF4-FFF2-40B4-BE49-F238E27FC236}">
                <a16:creationId xmlns:a16="http://schemas.microsoft.com/office/drawing/2014/main" id="{BF6EB623-9BE5-4FBE-BDAF-5E04DC0DD83D}"/>
              </a:ext>
            </a:extLst>
          </p:cNvPr>
          <p:cNvSpPr txBox="1"/>
          <p:nvPr/>
        </p:nvSpPr>
        <p:spPr>
          <a:xfrm>
            <a:off x="7274624" y="3315507"/>
            <a:ext cx="1960132" cy="646331"/>
          </a:xfrm>
          <a:prstGeom prst="rect">
            <a:avLst/>
          </a:prstGeom>
          <a:noFill/>
        </p:spPr>
        <p:txBody>
          <a:bodyPr wrap="square" rtlCol="0">
            <a:spAutoFit/>
          </a:bodyPr>
          <a:lstStyle/>
          <a:p>
            <a:pPr algn="ctr"/>
            <a:r>
              <a:rPr lang="en-US" sz="1200" b="1" dirty="0">
                <a:solidFill>
                  <a:srgbClr val="E84A99"/>
                </a:solidFill>
                <a:latin typeface="Helvetica" pitchFamily="2" charset="0"/>
              </a:rPr>
              <a:t>Ensure That Their Products Are Designed &amp; Executed Well</a:t>
            </a:r>
          </a:p>
        </p:txBody>
      </p:sp>
      <p:pic>
        <p:nvPicPr>
          <p:cNvPr id="30" name="Picture 29">
            <a:extLst>
              <a:ext uri="{FF2B5EF4-FFF2-40B4-BE49-F238E27FC236}">
                <a16:creationId xmlns:a16="http://schemas.microsoft.com/office/drawing/2014/main" id="{9BFA5A5B-401C-4469-9426-364B2515A4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8523" y="4031367"/>
            <a:ext cx="854537" cy="854537"/>
          </a:xfrm>
          <a:prstGeom prst="rect">
            <a:avLst/>
          </a:prstGeom>
        </p:spPr>
      </p:pic>
      <p:pic>
        <p:nvPicPr>
          <p:cNvPr id="33" name="Picture 32">
            <a:extLst>
              <a:ext uri="{FF2B5EF4-FFF2-40B4-BE49-F238E27FC236}">
                <a16:creationId xmlns:a16="http://schemas.microsoft.com/office/drawing/2014/main" id="{FF65C5B2-442F-41DE-8392-667D3EB313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78410" y="4070209"/>
            <a:ext cx="776852" cy="776852"/>
          </a:xfrm>
          <a:prstGeom prst="rect">
            <a:avLst/>
          </a:prstGeom>
        </p:spPr>
      </p:pic>
      <p:sp>
        <p:nvSpPr>
          <p:cNvPr id="36" name="TextBox 35">
            <a:extLst>
              <a:ext uri="{FF2B5EF4-FFF2-40B4-BE49-F238E27FC236}">
                <a16:creationId xmlns:a16="http://schemas.microsoft.com/office/drawing/2014/main" id="{1196D85D-B1BB-4F52-91E0-83007AB52B6D}"/>
              </a:ext>
            </a:extLst>
          </p:cNvPr>
          <p:cNvSpPr txBox="1"/>
          <p:nvPr/>
        </p:nvSpPr>
        <p:spPr>
          <a:xfrm>
            <a:off x="5888978" y="4846706"/>
            <a:ext cx="2333626" cy="646331"/>
          </a:xfrm>
          <a:prstGeom prst="rect">
            <a:avLst/>
          </a:prstGeom>
          <a:noFill/>
        </p:spPr>
        <p:txBody>
          <a:bodyPr wrap="square" rtlCol="0">
            <a:spAutoFit/>
          </a:bodyPr>
          <a:lstStyle/>
          <a:p>
            <a:pPr algn="ctr"/>
            <a:r>
              <a:rPr lang="en-US" sz="1200" b="1" dirty="0">
                <a:solidFill>
                  <a:srgbClr val="E84A99"/>
                </a:solidFill>
                <a:latin typeface="Helvetica" pitchFamily="2" charset="0"/>
              </a:rPr>
              <a:t>Take Pride In Excellent Customer Service / Experience</a:t>
            </a:r>
          </a:p>
        </p:txBody>
      </p:sp>
      <p:sp>
        <p:nvSpPr>
          <p:cNvPr id="39" name="TextBox 38">
            <a:extLst>
              <a:ext uri="{FF2B5EF4-FFF2-40B4-BE49-F238E27FC236}">
                <a16:creationId xmlns:a16="http://schemas.microsoft.com/office/drawing/2014/main" id="{AAABF92C-CD68-4511-A899-1034C90CC5E8}"/>
              </a:ext>
            </a:extLst>
          </p:cNvPr>
          <p:cNvSpPr txBox="1"/>
          <p:nvPr/>
        </p:nvSpPr>
        <p:spPr>
          <a:xfrm>
            <a:off x="8434587" y="4898987"/>
            <a:ext cx="2064498" cy="646331"/>
          </a:xfrm>
          <a:prstGeom prst="rect">
            <a:avLst/>
          </a:prstGeom>
          <a:noFill/>
        </p:spPr>
        <p:txBody>
          <a:bodyPr wrap="square" rtlCol="0">
            <a:spAutoFit/>
          </a:bodyPr>
          <a:lstStyle/>
          <a:p>
            <a:pPr algn="ctr"/>
            <a:r>
              <a:rPr lang="en-US" sz="1200" b="1" dirty="0">
                <a:solidFill>
                  <a:srgbClr val="E84A99"/>
                </a:solidFill>
                <a:latin typeface="Helvetica" pitchFamily="2" charset="0"/>
              </a:rPr>
              <a:t>Simplify The Buying / Returning / Exchanging Process</a:t>
            </a:r>
          </a:p>
        </p:txBody>
      </p:sp>
      <p:pic>
        <p:nvPicPr>
          <p:cNvPr id="20" name="Picture 19">
            <a:extLst>
              <a:ext uri="{FF2B5EF4-FFF2-40B4-BE49-F238E27FC236}">
                <a16:creationId xmlns:a16="http://schemas.microsoft.com/office/drawing/2014/main" id="{CC1C9B9A-8205-4E75-A901-C209633651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1" name="Slide Number Placeholder 5">
            <a:extLst>
              <a:ext uri="{FF2B5EF4-FFF2-40B4-BE49-F238E27FC236}">
                <a16:creationId xmlns:a16="http://schemas.microsoft.com/office/drawing/2014/main" id="{198BB3DC-0A7A-4666-BEDB-ECC0567DBEF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17</a:t>
            </a:fld>
            <a:endParaRPr lang="en-US" dirty="0"/>
          </a:p>
        </p:txBody>
      </p:sp>
      <p:sp>
        <p:nvSpPr>
          <p:cNvPr id="22" name="Rectangle 21">
            <a:extLst>
              <a:ext uri="{FF2B5EF4-FFF2-40B4-BE49-F238E27FC236}">
                <a16:creationId xmlns:a16="http://schemas.microsoft.com/office/drawing/2014/main" id="{878588EF-4A88-4C72-B882-BB9428AD653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57154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1384995"/>
          </a:xfrm>
          <a:prstGeom prst="rect">
            <a:avLst/>
          </a:prstGeom>
        </p:spPr>
        <p:txBody>
          <a:bodyPr wrap="square">
            <a:spAutoFit/>
          </a:bodyPr>
          <a:lstStyle/>
          <a:p>
            <a:pPr lvl="0"/>
            <a:r>
              <a:rPr lang="en-US" sz="2800" b="1" dirty="0">
                <a:solidFill>
                  <a:srgbClr val="1F1A62"/>
                </a:solidFill>
                <a:latin typeface="Helvetica" pitchFamily="2" charset="0"/>
              </a:rPr>
              <a:t>DTC brand’s modern business models deliver many benefits to consumers over traditional retailers, especially when it comes </a:t>
            </a:r>
          </a:p>
          <a:p>
            <a:pPr lvl="0"/>
            <a:r>
              <a:rPr lang="en-US" sz="2800" b="1" dirty="0">
                <a:solidFill>
                  <a:srgbClr val="1F1A62"/>
                </a:solidFill>
                <a:latin typeface="Helvetica" pitchFamily="2" charset="0"/>
              </a:rPr>
              <a:t>to cost, flexibility and customer service</a:t>
            </a:r>
          </a:p>
        </p:txBody>
      </p:sp>
      <p:sp>
        <p:nvSpPr>
          <p:cNvPr id="3" name="Rectangle 2">
            <a:extLst>
              <a:ext uri="{FF2B5EF4-FFF2-40B4-BE49-F238E27FC236}">
                <a16:creationId xmlns:a16="http://schemas.microsoft.com/office/drawing/2014/main" id="{CF4F22EE-086C-4484-8F96-8EE1BC009259}"/>
              </a:ext>
            </a:extLst>
          </p:cNvPr>
          <p:cNvSpPr/>
          <p:nvPr/>
        </p:nvSpPr>
        <p:spPr>
          <a:xfrm>
            <a:off x="462845" y="6328634"/>
            <a:ext cx="6096000"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Diffusion, </a:t>
            </a:r>
            <a:r>
              <a:rPr lang="en-US" sz="700" i="1" dirty="0">
                <a:solidFill>
                  <a:srgbClr val="1F1A62"/>
                </a:solidFill>
                <a:latin typeface="Helvetica" pitchFamily="2" charset="0"/>
                <a:ea typeface="Open Sans" panose="020B0606030504020204" pitchFamily="34" charset="0"/>
                <a:cs typeface="Open Sans" panose="020B0606030504020204" pitchFamily="34" charset="0"/>
              </a:rPr>
              <a:t>2020 Direct-To-Consumer Purchase Intent Index</a:t>
            </a:r>
            <a:r>
              <a:rPr lang="en-US" sz="700" dirty="0">
                <a:solidFill>
                  <a:srgbClr val="1F1A62"/>
                </a:solidFill>
                <a:latin typeface="Helvetica" pitchFamily="2" charset="0"/>
                <a:ea typeface="Open Sans" panose="020B0606030504020204" pitchFamily="34" charset="0"/>
                <a:cs typeface="Open Sans" panose="020B0606030504020204" pitchFamily="34" charset="0"/>
              </a:rPr>
              <a:t>, 2019; respondents able to select multiple options.</a:t>
            </a:r>
          </a:p>
        </p:txBody>
      </p:sp>
      <p:sp>
        <p:nvSpPr>
          <p:cNvPr id="10" name="TextBox 9">
            <a:extLst>
              <a:ext uri="{FF2B5EF4-FFF2-40B4-BE49-F238E27FC236}">
                <a16:creationId xmlns:a16="http://schemas.microsoft.com/office/drawing/2014/main" id="{A9CC0AEE-384A-4B22-9C10-BF5E2ACEF349}"/>
              </a:ext>
            </a:extLst>
          </p:cNvPr>
          <p:cNvSpPr txBox="1"/>
          <p:nvPr/>
        </p:nvSpPr>
        <p:spPr>
          <a:xfrm>
            <a:off x="2747393" y="1969495"/>
            <a:ext cx="6697215"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Primary Reasons For Purchasing DTC Over Traditional Retailers</a:t>
            </a:r>
          </a:p>
        </p:txBody>
      </p:sp>
      <p:sp>
        <p:nvSpPr>
          <p:cNvPr id="11" name="TextBox 10">
            <a:extLst>
              <a:ext uri="{FF2B5EF4-FFF2-40B4-BE49-F238E27FC236}">
                <a16:creationId xmlns:a16="http://schemas.microsoft.com/office/drawing/2014/main" id="{CBE9C1F8-1E63-487C-ADAB-0A86CF996FF8}"/>
              </a:ext>
            </a:extLst>
          </p:cNvPr>
          <p:cNvSpPr txBox="1"/>
          <p:nvPr/>
        </p:nvSpPr>
        <p:spPr>
          <a:xfrm>
            <a:off x="836808" y="3383569"/>
            <a:ext cx="1357902" cy="49244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48%</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Cheaper Cost</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2CC222F3-7C74-4D33-8C90-E0BEDA76B19A}"/>
              </a:ext>
            </a:extLst>
          </p:cNvPr>
          <p:cNvSpPr txBox="1"/>
          <p:nvPr/>
        </p:nvSpPr>
        <p:spPr>
          <a:xfrm>
            <a:off x="517189" y="5270905"/>
            <a:ext cx="1997141" cy="49244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22%</a:t>
            </a:r>
            <a:endPar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Better Product Design</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9B97D8A-9517-4F59-A68F-CDDE6822B6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764" y="2412832"/>
            <a:ext cx="939991" cy="939991"/>
          </a:xfrm>
          <a:prstGeom prst="rect">
            <a:avLst/>
          </a:prstGeom>
        </p:spPr>
      </p:pic>
      <p:pic>
        <p:nvPicPr>
          <p:cNvPr id="28" name="Picture 27">
            <a:extLst>
              <a:ext uri="{FF2B5EF4-FFF2-40B4-BE49-F238E27FC236}">
                <a16:creationId xmlns:a16="http://schemas.microsoft.com/office/drawing/2014/main" id="{53795E3A-4D8F-4D0D-8B22-65AA4B281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7333" y="4441943"/>
            <a:ext cx="776852" cy="776852"/>
          </a:xfrm>
          <a:prstGeom prst="rect">
            <a:avLst/>
          </a:prstGeom>
        </p:spPr>
      </p:pic>
      <p:sp>
        <p:nvSpPr>
          <p:cNvPr id="14" name="TextBox 13">
            <a:extLst>
              <a:ext uri="{FF2B5EF4-FFF2-40B4-BE49-F238E27FC236}">
                <a16:creationId xmlns:a16="http://schemas.microsoft.com/office/drawing/2014/main" id="{F35A36BC-D382-43A0-8B81-4778C471270B}"/>
              </a:ext>
            </a:extLst>
          </p:cNvPr>
          <p:cNvSpPr txBox="1"/>
          <p:nvPr/>
        </p:nvSpPr>
        <p:spPr>
          <a:xfrm>
            <a:off x="3815226" y="3383569"/>
            <a:ext cx="1807367" cy="67710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43%</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Fast, Free Shipping &amp; Easy Returns</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656FEE1-5424-4726-B947-5225A9249C7E}"/>
              </a:ext>
            </a:extLst>
          </p:cNvPr>
          <p:cNvSpPr txBox="1"/>
          <p:nvPr/>
        </p:nvSpPr>
        <p:spPr>
          <a:xfrm>
            <a:off x="3897379" y="5270905"/>
            <a:ext cx="1643061" cy="65544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16%</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Better Company &amp; Brand Design</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275EA9DA-88F0-4B34-95DC-B12EDFE215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914" y="2412832"/>
            <a:ext cx="939991" cy="939991"/>
          </a:xfrm>
          <a:prstGeom prst="rect">
            <a:avLst/>
          </a:prstGeom>
        </p:spPr>
      </p:pic>
      <p:pic>
        <p:nvPicPr>
          <p:cNvPr id="30" name="Picture 29">
            <a:extLst>
              <a:ext uri="{FF2B5EF4-FFF2-40B4-BE49-F238E27FC236}">
                <a16:creationId xmlns:a16="http://schemas.microsoft.com/office/drawing/2014/main" id="{ABD04BEB-A00A-4649-A85C-3453653E28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0483" y="4441943"/>
            <a:ext cx="776852" cy="776852"/>
          </a:xfrm>
          <a:prstGeom prst="rect">
            <a:avLst/>
          </a:prstGeom>
        </p:spPr>
      </p:pic>
      <p:sp>
        <p:nvSpPr>
          <p:cNvPr id="15" name="TextBox 14">
            <a:extLst>
              <a:ext uri="{FF2B5EF4-FFF2-40B4-BE49-F238E27FC236}">
                <a16:creationId xmlns:a16="http://schemas.microsoft.com/office/drawing/2014/main" id="{B882D022-30F9-40A4-9BBA-92CB2A9A45FB}"/>
              </a:ext>
            </a:extLst>
          </p:cNvPr>
          <p:cNvSpPr txBox="1"/>
          <p:nvPr/>
        </p:nvSpPr>
        <p:spPr>
          <a:xfrm>
            <a:off x="6923489" y="3383569"/>
            <a:ext cx="1807367" cy="67710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26%</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Positive Media Coverage Or Reviews</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5A82761B-C639-409D-8C5D-A4F9F4C18969}"/>
              </a:ext>
            </a:extLst>
          </p:cNvPr>
          <p:cNvSpPr txBox="1"/>
          <p:nvPr/>
        </p:nvSpPr>
        <p:spPr>
          <a:xfrm>
            <a:off x="6923489" y="5270905"/>
            <a:ext cx="1807367" cy="9012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15%</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Company Donates To People In Need With A Product Purchase</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3" name="Picture 22">
            <a:extLst>
              <a:ext uri="{FF2B5EF4-FFF2-40B4-BE49-F238E27FC236}">
                <a16:creationId xmlns:a16="http://schemas.microsoft.com/office/drawing/2014/main" id="{6D8FB8ED-3F52-41CD-A61D-401F18AEB8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8746" y="2494401"/>
            <a:ext cx="776852" cy="776852"/>
          </a:xfrm>
          <a:prstGeom prst="rect">
            <a:avLst/>
          </a:prstGeom>
        </p:spPr>
      </p:pic>
      <p:pic>
        <p:nvPicPr>
          <p:cNvPr id="128" name="Picture 127">
            <a:extLst>
              <a:ext uri="{FF2B5EF4-FFF2-40B4-BE49-F238E27FC236}">
                <a16:creationId xmlns:a16="http://schemas.microsoft.com/office/drawing/2014/main" id="{B9D094FC-1422-4B99-87C1-28BEC66CE1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8746" y="4441943"/>
            <a:ext cx="776852" cy="776852"/>
          </a:xfrm>
          <a:prstGeom prst="rect">
            <a:avLst/>
          </a:prstGeom>
        </p:spPr>
      </p:pic>
      <p:sp>
        <p:nvSpPr>
          <p:cNvPr id="17" name="TextBox 16">
            <a:extLst>
              <a:ext uri="{FF2B5EF4-FFF2-40B4-BE49-F238E27FC236}">
                <a16:creationId xmlns:a16="http://schemas.microsoft.com/office/drawing/2014/main" id="{1F7040FD-D33E-4617-853F-569C701DAC18}"/>
              </a:ext>
            </a:extLst>
          </p:cNvPr>
          <p:cNvSpPr txBox="1"/>
          <p:nvPr/>
        </p:nvSpPr>
        <p:spPr>
          <a:xfrm>
            <a:off x="10031751" y="3383569"/>
            <a:ext cx="1643061" cy="67710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26%</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Superior Customer Service</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AAC7F5F0-EAB9-4D29-907A-44649E008CE8}"/>
              </a:ext>
            </a:extLst>
          </p:cNvPr>
          <p:cNvSpPr txBox="1"/>
          <p:nvPr/>
        </p:nvSpPr>
        <p:spPr>
          <a:xfrm>
            <a:off x="10031751" y="5270905"/>
            <a:ext cx="1643061" cy="81930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12%</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Ability To Subscribe To Automatic Refills Of Product</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2231FF51-3702-41D6-96E2-76905B3BD0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26013" y="2455559"/>
            <a:ext cx="854537" cy="854537"/>
          </a:xfrm>
          <a:prstGeom prst="rect">
            <a:avLst/>
          </a:prstGeom>
        </p:spPr>
      </p:pic>
      <p:pic>
        <p:nvPicPr>
          <p:cNvPr id="130" name="Picture 129">
            <a:extLst>
              <a:ext uri="{FF2B5EF4-FFF2-40B4-BE49-F238E27FC236}">
                <a16:creationId xmlns:a16="http://schemas.microsoft.com/office/drawing/2014/main" id="{EBCCE4CB-7B5E-4595-ABC2-AEF4021540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00167" y="4477255"/>
            <a:ext cx="706229" cy="706229"/>
          </a:xfrm>
          <a:prstGeom prst="rect">
            <a:avLst/>
          </a:prstGeom>
        </p:spPr>
      </p:pic>
      <p:pic>
        <p:nvPicPr>
          <p:cNvPr id="27" name="Picture 26">
            <a:extLst>
              <a:ext uri="{FF2B5EF4-FFF2-40B4-BE49-F238E27FC236}">
                <a16:creationId xmlns:a16="http://schemas.microsoft.com/office/drawing/2014/main" id="{654CEF6A-FEC4-4AEB-B73C-A1D3FBD1B6E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9" name="Slide Number Placeholder 5">
            <a:extLst>
              <a:ext uri="{FF2B5EF4-FFF2-40B4-BE49-F238E27FC236}">
                <a16:creationId xmlns:a16="http://schemas.microsoft.com/office/drawing/2014/main" id="{9F5D268A-77B3-4EA2-B876-5219F6D6F8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18</a:t>
            </a:fld>
            <a:endParaRPr lang="en-US" dirty="0"/>
          </a:p>
        </p:txBody>
      </p:sp>
      <p:sp>
        <p:nvSpPr>
          <p:cNvPr id="31" name="Rectangle 30">
            <a:extLst>
              <a:ext uri="{FF2B5EF4-FFF2-40B4-BE49-F238E27FC236}">
                <a16:creationId xmlns:a16="http://schemas.microsoft.com/office/drawing/2014/main" id="{60A02DA7-ECE8-4AD7-852D-69BA893549E9}"/>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96672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80A65C4-9089-4EDD-9E79-D7F7C32273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99174"/>
            <a:ext cx="4204841" cy="3965974"/>
          </a:xfrm>
          <a:prstGeom prst="rect">
            <a:avLst/>
          </a:prstGeom>
        </p:spPr>
      </p:pic>
      <p:sp>
        <p:nvSpPr>
          <p:cNvPr id="14" name="Rectangle 13">
            <a:extLst>
              <a:ext uri="{FF2B5EF4-FFF2-40B4-BE49-F238E27FC236}">
                <a16:creationId xmlns:a16="http://schemas.microsoft.com/office/drawing/2014/main" id="{F229A92C-3573-4996-A911-2B3918494B04}"/>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8" name="Chart 37">
            <a:extLst>
              <a:ext uri="{FF2B5EF4-FFF2-40B4-BE49-F238E27FC236}">
                <a16:creationId xmlns:a16="http://schemas.microsoft.com/office/drawing/2014/main" id="{9705DDE3-98B5-C942-99C2-33AEDE0EF13B}"/>
              </a:ext>
            </a:extLst>
          </p:cNvPr>
          <p:cNvGraphicFramePr/>
          <p:nvPr>
            <p:extLst>
              <p:ext uri="{D42A27DB-BD31-4B8C-83A1-F6EECF244321}">
                <p14:modId xmlns:p14="http://schemas.microsoft.com/office/powerpoint/2010/main" val="323428887"/>
              </p:ext>
            </p:extLst>
          </p:nvPr>
        </p:nvGraphicFramePr>
        <p:xfrm>
          <a:off x="4798577" y="1811969"/>
          <a:ext cx="6790908" cy="3741547"/>
        </p:xfrm>
        <a:graphic>
          <a:graphicData uri="http://schemas.openxmlformats.org/drawingml/2006/chart">
            <c:chart xmlns:c="http://schemas.openxmlformats.org/drawingml/2006/chart" xmlns:r="http://schemas.openxmlformats.org/officeDocument/2006/relationships" r:id="rId3"/>
          </a:graphicData>
        </a:graphic>
      </p:graphicFrame>
      <p:sp>
        <p:nvSpPr>
          <p:cNvPr id="40" name="Rectangle 39">
            <a:extLst>
              <a:ext uri="{FF2B5EF4-FFF2-40B4-BE49-F238E27FC236}">
                <a16:creationId xmlns:a16="http://schemas.microsoft.com/office/drawing/2014/main" id="{F5DF2A03-D5AD-0F42-B014-1D18EEE5BA11}"/>
              </a:ext>
            </a:extLst>
          </p:cNvPr>
          <p:cNvSpPr/>
          <p:nvPr/>
        </p:nvSpPr>
        <p:spPr>
          <a:xfrm>
            <a:off x="252950" y="169370"/>
            <a:ext cx="11602352" cy="1384995"/>
          </a:xfrm>
          <a:prstGeom prst="rect">
            <a:avLst/>
          </a:prstGeom>
        </p:spPr>
        <p:txBody>
          <a:bodyPr wrap="square">
            <a:spAutoFit/>
          </a:bodyPr>
          <a:lstStyle/>
          <a:p>
            <a:r>
              <a:rPr lang="en-US" sz="2800" b="1" dirty="0">
                <a:solidFill>
                  <a:srgbClr val="1F1A62"/>
                </a:solidFill>
                <a:latin typeface="Helvetica" pitchFamily="2" charset="0"/>
              </a:rPr>
              <a:t>Being digital-native, DTC brands can more easily lure in prospective customers through ‘free trials’ and other online-based acquisition methods</a:t>
            </a:r>
          </a:p>
        </p:txBody>
      </p:sp>
      <p:sp>
        <p:nvSpPr>
          <p:cNvPr id="2" name="Rectangle 1">
            <a:extLst>
              <a:ext uri="{FF2B5EF4-FFF2-40B4-BE49-F238E27FC236}">
                <a16:creationId xmlns:a16="http://schemas.microsoft.com/office/drawing/2014/main" id="{2357124B-7491-446E-A778-9FD8C99D1567}"/>
              </a:ext>
            </a:extLst>
          </p:cNvPr>
          <p:cNvSpPr/>
          <p:nvPr/>
        </p:nvSpPr>
        <p:spPr>
          <a:xfrm>
            <a:off x="458458" y="6328173"/>
            <a:ext cx="6096000"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Adweek, May 19,2019</a:t>
            </a:r>
            <a:r>
              <a:rPr lang="en-US" sz="700" i="1" dirty="0">
                <a:solidFill>
                  <a:srgbClr val="1F1A62"/>
                </a:solidFill>
                <a:latin typeface="Helvetica" pitchFamily="2" charset="0"/>
                <a:ea typeface="Open Sans" panose="020B0606030504020204" pitchFamily="34" charset="0"/>
                <a:cs typeface="Open Sans" panose="020B0606030504020204" pitchFamily="34" charset="0"/>
              </a:rPr>
              <a:t>: </a:t>
            </a:r>
            <a:r>
              <a:rPr lang="en-US" sz="700" i="1" dirty="0">
                <a:solidFill>
                  <a:srgbClr val="1F1A62"/>
                </a:solidFill>
                <a:latin typeface="Helvetica" pitchFamily="2"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Infographic: What People Want From Direct-to-Consumer Brands</a:t>
            </a:r>
            <a:r>
              <a:rPr lang="en-US" sz="700" i="1" dirty="0">
                <a:solidFill>
                  <a:srgbClr val="1F1A62"/>
                </a:solidFill>
                <a:latin typeface="Helvetica" pitchFamily="2" charset="0"/>
                <a:ea typeface="Open Sans" panose="020B0606030504020204" pitchFamily="34" charset="0"/>
                <a:cs typeface="Open Sans" panose="020B0606030504020204" pitchFamily="34" charset="0"/>
              </a:rPr>
              <a:t>,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Toluna</a:t>
            </a:r>
            <a:r>
              <a:rPr lang="en-US" sz="700" dirty="0">
                <a:solidFill>
                  <a:srgbClr val="1F1A62"/>
                </a:solidFill>
                <a:latin typeface="Helvetica" pitchFamily="2" charset="0"/>
                <a:ea typeface="Open Sans" panose="020B0606030504020204" pitchFamily="34" charset="0"/>
                <a:cs typeface="Open Sans" panose="020B0606030504020204" pitchFamily="34" charset="0"/>
              </a:rPr>
              <a:t> &amp; Unmetric, 2019.</a:t>
            </a:r>
          </a:p>
        </p:txBody>
      </p:sp>
      <p:pic>
        <p:nvPicPr>
          <p:cNvPr id="11" name="Picture 10">
            <a:extLst>
              <a:ext uri="{FF2B5EF4-FFF2-40B4-BE49-F238E27FC236}">
                <a16:creationId xmlns:a16="http://schemas.microsoft.com/office/drawing/2014/main" id="{EDFB2663-F3ED-4726-AD09-C58E7BE351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866F9BEE-B69F-47D4-B892-18D3F0B4D7E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19</a:t>
            </a:fld>
            <a:endParaRPr lang="en-US" dirty="0"/>
          </a:p>
        </p:txBody>
      </p:sp>
      <p:sp>
        <p:nvSpPr>
          <p:cNvPr id="17" name="Rectangle 16">
            <a:extLst>
              <a:ext uri="{FF2B5EF4-FFF2-40B4-BE49-F238E27FC236}">
                <a16:creationId xmlns:a16="http://schemas.microsoft.com/office/drawing/2014/main" id="{3BE642FA-CA69-4EB8-AB00-1B6C6D68019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17306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36793B1-C19B-BC47-95B1-8F4270432328}"/>
              </a:ext>
            </a:extLst>
          </p:cNvPr>
          <p:cNvSpPr/>
          <p:nvPr/>
        </p:nvSpPr>
        <p:spPr>
          <a:xfrm>
            <a:off x="6122323" y="3279892"/>
            <a:ext cx="5489106"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6F3323B-C0D2-B244-8820-35DA09C08CEB}"/>
              </a:ext>
            </a:extLst>
          </p:cNvPr>
          <p:cNvSpPr/>
          <p:nvPr/>
        </p:nvSpPr>
        <p:spPr>
          <a:xfrm>
            <a:off x="6122323" y="2356337"/>
            <a:ext cx="5489106"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3C11BC9-BE1E-5F45-92D8-4391AD866E85}"/>
              </a:ext>
            </a:extLst>
          </p:cNvPr>
          <p:cNvSpPr/>
          <p:nvPr/>
        </p:nvSpPr>
        <p:spPr>
          <a:xfrm>
            <a:off x="689513" y="235633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0FDEDB4-DE11-934A-916B-1DC2748F1E64}"/>
              </a:ext>
            </a:extLst>
          </p:cNvPr>
          <p:cNvSpPr/>
          <p:nvPr/>
        </p:nvSpPr>
        <p:spPr>
          <a:xfrm>
            <a:off x="689513" y="327989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AF5643B-6830-6F4F-B741-B54FE1EC451A}"/>
              </a:ext>
            </a:extLst>
          </p:cNvPr>
          <p:cNvSpPr/>
          <p:nvPr/>
        </p:nvSpPr>
        <p:spPr>
          <a:xfrm>
            <a:off x="689513" y="420344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599924" y="462813"/>
            <a:ext cx="2538387" cy="707886"/>
          </a:xfrm>
          <a:prstGeom prst="rect">
            <a:avLst/>
          </a:prstGeom>
        </p:spPr>
        <p:txBody>
          <a:bodyPr wrap="square">
            <a:spAutoFit/>
          </a:bodyPr>
          <a:lstStyle/>
          <a:p>
            <a:r>
              <a:rPr lang="en-US" sz="4000" b="1" dirty="0">
                <a:solidFill>
                  <a:srgbClr val="1F1A62"/>
                </a:solidFill>
                <a:latin typeface="Helvetica" pitchFamily="2" charset="0"/>
              </a:rPr>
              <a:t>Agenda</a:t>
            </a:r>
          </a:p>
        </p:txBody>
      </p:sp>
      <p:sp>
        <p:nvSpPr>
          <p:cNvPr id="9" name="TextBox 8">
            <a:extLst>
              <a:ext uri="{FF2B5EF4-FFF2-40B4-BE49-F238E27FC236}">
                <a16:creationId xmlns:a16="http://schemas.microsoft.com/office/drawing/2014/main" id="{0D37D6EE-750C-B748-B21D-3C9E7A162282}"/>
              </a:ext>
            </a:extLst>
          </p:cNvPr>
          <p:cNvSpPr txBox="1"/>
          <p:nvPr/>
        </p:nvSpPr>
        <p:spPr>
          <a:xfrm>
            <a:off x="773083" y="2456410"/>
            <a:ext cx="436418" cy="677108"/>
          </a:xfrm>
          <a:prstGeom prst="rect">
            <a:avLst/>
          </a:prstGeom>
          <a:noFill/>
        </p:spPr>
        <p:txBody>
          <a:bodyPr wrap="square" rtlCol="0">
            <a:spAutoFit/>
          </a:bodyPr>
          <a:lstStyle/>
          <a:p>
            <a:r>
              <a:rPr lang="en-US" sz="3800" dirty="0">
                <a:solidFill>
                  <a:srgbClr val="E84A99"/>
                </a:solidFill>
                <a:latin typeface="Helvetica" pitchFamily="2" charset="0"/>
              </a:rPr>
              <a:t>1</a:t>
            </a:r>
          </a:p>
        </p:txBody>
      </p:sp>
      <p:sp>
        <p:nvSpPr>
          <p:cNvPr id="10" name="TextBox 9">
            <a:extLst>
              <a:ext uri="{FF2B5EF4-FFF2-40B4-BE49-F238E27FC236}">
                <a16:creationId xmlns:a16="http://schemas.microsoft.com/office/drawing/2014/main" id="{43E27DD2-F298-9047-BAB4-D62C431042EC}"/>
              </a:ext>
            </a:extLst>
          </p:cNvPr>
          <p:cNvSpPr txBox="1"/>
          <p:nvPr/>
        </p:nvSpPr>
        <p:spPr>
          <a:xfrm>
            <a:off x="773083" y="3383407"/>
            <a:ext cx="436418" cy="677108"/>
          </a:xfrm>
          <a:prstGeom prst="rect">
            <a:avLst/>
          </a:prstGeom>
          <a:noFill/>
        </p:spPr>
        <p:txBody>
          <a:bodyPr wrap="square" rtlCol="0">
            <a:spAutoFit/>
          </a:bodyPr>
          <a:lstStyle/>
          <a:p>
            <a:r>
              <a:rPr lang="en-US" sz="3800" dirty="0">
                <a:solidFill>
                  <a:srgbClr val="E84A99"/>
                </a:solidFill>
                <a:latin typeface="Helvetica" pitchFamily="2" charset="0"/>
              </a:rPr>
              <a:t>2</a:t>
            </a:r>
          </a:p>
        </p:txBody>
      </p:sp>
      <p:sp>
        <p:nvSpPr>
          <p:cNvPr id="11" name="TextBox 10">
            <a:extLst>
              <a:ext uri="{FF2B5EF4-FFF2-40B4-BE49-F238E27FC236}">
                <a16:creationId xmlns:a16="http://schemas.microsoft.com/office/drawing/2014/main" id="{F5DE9768-68EE-2A49-AF97-8DE4FE3B9E57}"/>
              </a:ext>
            </a:extLst>
          </p:cNvPr>
          <p:cNvSpPr txBox="1"/>
          <p:nvPr/>
        </p:nvSpPr>
        <p:spPr>
          <a:xfrm>
            <a:off x="773083" y="4296022"/>
            <a:ext cx="436418" cy="677108"/>
          </a:xfrm>
          <a:prstGeom prst="rect">
            <a:avLst/>
          </a:prstGeom>
          <a:noFill/>
        </p:spPr>
        <p:txBody>
          <a:bodyPr wrap="square" rtlCol="0">
            <a:spAutoFit/>
          </a:bodyPr>
          <a:lstStyle/>
          <a:p>
            <a:r>
              <a:rPr lang="en-US" sz="3800" dirty="0">
                <a:solidFill>
                  <a:srgbClr val="E84A99"/>
                </a:solidFill>
                <a:latin typeface="Helvetica" pitchFamily="2" charset="0"/>
              </a:rPr>
              <a:t>3</a:t>
            </a:r>
          </a:p>
        </p:txBody>
      </p:sp>
      <p:sp>
        <p:nvSpPr>
          <p:cNvPr id="13" name="Rectangle 12">
            <a:extLst>
              <a:ext uri="{FF2B5EF4-FFF2-40B4-BE49-F238E27FC236}">
                <a16:creationId xmlns:a16="http://schemas.microsoft.com/office/drawing/2014/main" id="{1FDC5439-10E4-374F-9775-602E388D219A}"/>
              </a:ext>
            </a:extLst>
          </p:cNvPr>
          <p:cNvSpPr/>
          <p:nvPr/>
        </p:nvSpPr>
        <p:spPr>
          <a:xfrm>
            <a:off x="1136436" y="2397137"/>
            <a:ext cx="5168376" cy="830997"/>
          </a:xfrm>
          <a:prstGeom prst="rect">
            <a:avLst/>
          </a:prstGeom>
        </p:spPr>
        <p:txBody>
          <a:bodyPr wrap="square">
            <a:spAutoFit/>
          </a:bodyPr>
          <a:lstStyle/>
          <a:p>
            <a:r>
              <a:rPr lang="en-US" sz="1600" b="1" dirty="0">
                <a:solidFill>
                  <a:srgbClr val="1F1A62"/>
                </a:solidFill>
                <a:latin typeface="Helvetica" pitchFamily="2" charset="0"/>
              </a:rPr>
              <a:t>America’s Fastest Growing Sector</a:t>
            </a:r>
          </a:p>
          <a:p>
            <a:r>
              <a:rPr lang="en-US" sz="1600" dirty="0">
                <a:solidFill>
                  <a:srgbClr val="1F1A62"/>
                </a:solidFill>
                <a:latin typeface="Helvetica" pitchFamily="2" charset="0"/>
              </a:rPr>
              <a:t>Digital-Native, Data-Driven, Outcomes-Obsessed Companies</a:t>
            </a:r>
          </a:p>
        </p:txBody>
      </p:sp>
      <p:sp>
        <p:nvSpPr>
          <p:cNvPr id="35" name="TextBox 34">
            <a:extLst>
              <a:ext uri="{FF2B5EF4-FFF2-40B4-BE49-F238E27FC236}">
                <a16:creationId xmlns:a16="http://schemas.microsoft.com/office/drawing/2014/main" id="{06AD5014-02D5-B349-AEC6-E424CECD321C}"/>
              </a:ext>
            </a:extLst>
          </p:cNvPr>
          <p:cNvSpPr txBox="1"/>
          <p:nvPr/>
        </p:nvSpPr>
        <p:spPr>
          <a:xfrm>
            <a:off x="6119241" y="2474766"/>
            <a:ext cx="436418" cy="677108"/>
          </a:xfrm>
          <a:prstGeom prst="rect">
            <a:avLst/>
          </a:prstGeom>
          <a:noFill/>
        </p:spPr>
        <p:txBody>
          <a:bodyPr wrap="square" rtlCol="0">
            <a:spAutoFit/>
          </a:bodyPr>
          <a:lstStyle/>
          <a:p>
            <a:r>
              <a:rPr lang="en-US" sz="3800" dirty="0">
                <a:solidFill>
                  <a:srgbClr val="E84A99"/>
                </a:solidFill>
                <a:latin typeface="Helvetica" pitchFamily="2" charset="0"/>
              </a:rPr>
              <a:t>4</a:t>
            </a:r>
          </a:p>
        </p:txBody>
      </p:sp>
      <p:sp>
        <p:nvSpPr>
          <p:cNvPr id="36" name="TextBox 35">
            <a:extLst>
              <a:ext uri="{FF2B5EF4-FFF2-40B4-BE49-F238E27FC236}">
                <a16:creationId xmlns:a16="http://schemas.microsoft.com/office/drawing/2014/main" id="{93083DF6-3998-374D-B321-BCFDDBB4F7F2}"/>
              </a:ext>
            </a:extLst>
          </p:cNvPr>
          <p:cNvSpPr txBox="1"/>
          <p:nvPr/>
        </p:nvSpPr>
        <p:spPr>
          <a:xfrm>
            <a:off x="6119241" y="3403000"/>
            <a:ext cx="436418" cy="677108"/>
          </a:xfrm>
          <a:prstGeom prst="rect">
            <a:avLst/>
          </a:prstGeom>
          <a:noFill/>
        </p:spPr>
        <p:txBody>
          <a:bodyPr wrap="square" rtlCol="0">
            <a:spAutoFit/>
          </a:bodyPr>
          <a:lstStyle/>
          <a:p>
            <a:r>
              <a:rPr lang="en-US" sz="3800" dirty="0">
                <a:solidFill>
                  <a:srgbClr val="E84A99"/>
                </a:solidFill>
                <a:latin typeface="Helvetica" pitchFamily="2" charset="0"/>
              </a:rPr>
              <a:t>5</a:t>
            </a:r>
          </a:p>
        </p:txBody>
      </p:sp>
      <p:sp>
        <p:nvSpPr>
          <p:cNvPr id="43" name="Rectangle 42">
            <a:extLst>
              <a:ext uri="{FF2B5EF4-FFF2-40B4-BE49-F238E27FC236}">
                <a16:creationId xmlns:a16="http://schemas.microsoft.com/office/drawing/2014/main" id="{BB8AA359-2F31-4E87-B9F3-8C1816A17801}"/>
              </a:ext>
            </a:extLst>
          </p:cNvPr>
          <p:cNvSpPr/>
          <p:nvPr/>
        </p:nvSpPr>
        <p:spPr>
          <a:xfrm>
            <a:off x="1136436" y="3289430"/>
            <a:ext cx="5168376" cy="830997"/>
          </a:xfrm>
          <a:prstGeom prst="rect">
            <a:avLst/>
          </a:prstGeom>
        </p:spPr>
        <p:txBody>
          <a:bodyPr wrap="square">
            <a:spAutoFit/>
          </a:bodyPr>
          <a:lstStyle/>
          <a:p>
            <a:r>
              <a:rPr lang="en-US" sz="1600" b="1" dirty="0">
                <a:solidFill>
                  <a:srgbClr val="1F1A62"/>
                </a:solidFill>
                <a:latin typeface="Helvetica" pitchFamily="2" charset="0"/>
              </a:rPr>
              <a:t>The DNA of DTC Brands</a:t>
            </a:r>
          </a:p>
          <a:p>
            <a:r>
              <a:rPr lang="en-US" sz="1600" dirty="0">
                <a:solidFill>
                  <a:srgbClr val="1F1A62"/>
                </a:solidFill>
                <a:latin typeface="Helvetica" pitchFamily="2" charset="0"/>
              </a:rPr>
              <a:t>Their Innovative Approach to Growth and the Consumer </a:t>
            </a:r>
          </a:p>
        </p:txBody>
      </p:sp>
      <p:sp>
        <p:nvSpPr>
          <p:cNvPr id="44" name="Rectangle 43">
            <a:extLst>
              <a:ext uri="{FF2B5EF4-FFF2-40B4-BE49-F238E27FC236}">
                <a16:creationId xmlns:a16="http://schemas.microsoft.com/office/drawing/2014/main" id="{305C5447-3780-491D-AF5D-E2A21D0011A0}"/>
              </a:ext>
            </a:extLst>
          </p:cNvPr>
          <p:cNvSpPr/>
          <p:nvPr/>
        </p:nvSpPr>
        <p:spPr>
          <a:xfrm>
            <a:off x="1107903" y="4342188"/>
            <a:ext cx="5168376" cy="584775"/>
          </a:xfrm>
          <a:prstGeom prst="rect">
            <a:avLst/>
          </a:prstGeom>
        </p:spPr>
        <p:txBody>
          <a:bodyPr wrap="square">
            <a:spAutoFit/>
          </a:bodyPr>
          <a:lstStyle/>
          <a:p>
            <a:r>
              <a:rPr lang="en-US" sz="1600" b="1" dirty="0">
                <a:solidFill>
                  <a:srgbClr val="1F1A62"/>
                </a:solidFill>
                <a:latin typeface="Helvetica" pitchFamily="2" charset="0"/>
              </a:rPr>
              <a:t>The ‘Direct-to-Consumer’ Shopper Profile</a:t>
            </a:r>
          </a:p>
          <a:p>
            <a:r>
              <a:rPr lang="en-US" sz="1600" dirty="0">
                <a:solidFill>
                  <a:srgbClr val="1F1A62"/>
                </a:solidFill>
                <a:latin typeface="Helvetica" pitchFamily="2" charset="0"/>
              </a:rPr>
              <a:t>Who Are They And What Motivates Them?</a:t>
            </a:r>
          </a:p>
        </p:txBody>
      </p:sp>
      <p:sp>
        <p:nvSpPr>
          <p:cNvPr id="45" name="Rectangle 44">
            <a:extLst>
              <a:ext uri="{FF2B5EF4-FFF2-40B4-BE49-F238E27FC236}">
                <a16:creationId xmlns:a16="http://schemas.microsoft.com/office/drawing/2014/main" id="{BD6F5066-8A99-469F-9BEF-DF58930DD856}"/>
              </a:ext>
            </a:extLst>
          </p:cNvPr>
          <p:cNvSpPr/>
          <p:nvPr/>
        </p:nvSpPr>
        <p:spPr>
          <a:xfrm>
            <a:off x="6555659" y="2497359"/>
            <a:ext cx="5168376" cy="584775"/>
          </a:xfrm>
          <a:prstGeom prst="rect">
            <a:avLst/>
          </a:prstGeom>
        </p:spPr>
        <p:txBody>
          <a:bodyPr wrap="square">
            <a:spAutoFit/>
          </a:bodyPr>
          <a:lstStyle/>
          <a:p>
            <a:r>
              <a:rPr lang="en-US" sz="1600" b="1" dirty="0">
                <a:solidFill>
                  <a:srgbClr val="1F1A62"/>
                </a:solidFill>
                <a:latin typeface="Helvetica" pitchFamily="2" charset="0"/>
              </a:rPr>
              <a:t>From Rebellious Kids To Responsible Adults</a:t>
            </a:r>
          </a:p>
          <a:p>
            <a:r>
              <a:rPr lang="en-US" sz="1600" dirty="0">
                <a:solidFill>
                  <a:srgbClr val="1F1A62"/>
                </a:solidFill>
                <a:latin typeface="Helvetica" pitchFamily="2" charset="0"/>
              </a:rPr>
              <a:t>A Deeper Look At The Evolution Of DTC Brands</a:t>
            </a:r>
          </a:p>
        </p:txBody>
      </p:sp>
      <p:sp>
        <p:nvSpPr>
          <p:cNvPr id="46" name="Rectangle 45">
            <a:extLst>
              <a:ext uri="{FF2B5EF4-FFF2-40B4-BE49-F238E27FC236}">
                <a16:creationId xmlns:a16="http://schemas.microsoft.com/office/drawing/2014/main" id="{200E1C93-DD95-494D-89B0-A630A2E41CAA}"/>
              </a:ext>
            </a:extLst>
          </p:cNvPr>
          <p:cNvSpPr/>
          <p:nvPr/>
        </p:nvSpPr>
        <p:spPr>
          <a:xfrm>
            <a:off x="6555659" y="3412540"/>
            <a:ext cx="5168376" cy="584775"/>
          </a:xfrm>
          <a:prstGeom prst="rect">
            <a:avLst/>
          </a:prstGeom>
        </p:spPr>
        <p:txBody>
          <a:bodyPr wrap="square">
            <a:spAutoFit/>
          </a:bodyPr>
          <a:lstStyle/>
          <a:p>
            <a:r>
              <a:rPr lang="en-US" sz="1600" b="1" dirty="0">
                <a:solidFill>
                  <a:srgbClr val="1F1A62"/>
                </a:solidFill>
                <a:latin typeface="Helvetica" pitchFamily="2" charset="0"/>
              </a:rPr>
              <a:t>Blurring The Lines Between ‘Legacy’ &amp; ‘Direct’</a:t>
            </a:r>
          </a:p>
          <a:p>
            <a:r>
              <a:rPr lang="en-US" sz="1600" dirty="0">
                <a:solidFill>
                  <a:srgbClr val="1F1A62"/>
                </a:solidFill>
                <a:latin typeface="Helvetica" pitchFamily="2" charset="0"/>
              </a:rPr>
              <a:t>How DTC Tactics Are Inspiring Traditional Companies</a:t>
            </a:r>
          </a:p>
        </p:txBody>
      </p:sp>
    </p:spTree>
    <p:extLst>
      <p:ext uri="{BB962C8B-B14F-4D97-AF65-F5344CB8AC3E}">
        <p14:creationId xmlns:p14="http://schemas.microsoft.com/office/powerpoint/2010/main" val="136918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7" name="Chart 26">
            <a:extLst>
              <a:ext uri="{FF2B5EF4-FFF2-40B4-BE49-F238E27FC236}">
                <a16:creationId xmlns:a16="http://schemas.microsoft.com/office/drawing/2014/main" id="{BB73E868-6F9A-4439-BAF2-2897B76AFE98}"/>
              </a:ext>
            </a:extLst>
          </p:cNvPr>
          <p:cNvGraphicFramePr/>
          <p:nvPr>
            <p:extLst>
              <p:ext uri="{D42A27DB-BD31-4B8C-83A1-F6EECF244321}">
                <p14:modId xmlns:p14="http://schemas.microsoft.com/office/powerpoint/2010/main" val="3875125342"/>
              </p:ext>
            </p:extLst>
          </p:nvPr>
        </p:nvGraphicFramePr>
        <p:xfrm>
          <a:off x="2612090" y="1609190"/>
          <a:ext cx="6967821" cy="4648634"/>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1384995"/>
          </a:xfrm>
          <a:prstGeom prst="rect">
            <a:avLst/>
          </a:prstGeom>
        </p:spPr>
        <p:txBody>
          <a:bodyPr wrap="square">
            <a:spAutoFit/>
          </a:bodyPr>
          <a:lstStyle/>
          <a:p>
            <a:pPr lvl="0"/>
            <a:r>
              <a:rPr lang="en-US" sz="2800" b="1" dirty="0">
                <a:solidFill>
                  <a:srgbClr val="1F1A62"/>
                </a:solidFill>
                <a:latin typeface="Helvetica" pitchFamily="2" charset="0"/>
              </a:rPr>
              <a:t>With the influx of new entrants across categories &amp; the ability </a:t>
            </a:r>
          </a:p>
          <a:p>
            <a:pPr lvl="0"/>
            <a:r>
              <a:rPr lang="en-US" sz="2800" b="1" dirty="0">
                <a:solidFill>
                  <a:srgbClr val="1F1A62"/>
                </a:solidFill>
                <a:latin typeface="Helvetica" pitchFamily="2" charset="0"/>
              </a:rPr>
              <a:t>to convert free-trial users into paying customers, almost half </a:t>
            </a:r>
          </a:p>
          <a:p>
            <a:pPr lvl="0"/>
            <a:r>
              <a:rPr lang="en-US" sz="2800" b="1" dirty="0">
                <a:solidFill>
                  <a:srgbClr val="1F1A62"/>
                </a:solidFill>
                <a:latin typeface="Helvetica" pitchFamily="2" charset="0"/>
              </a:rPr>
              <a:t>of consumers have now purchased a product from a DTC brand</a:t>
            </a:r>
          </a:p>
        </p:txBody>
      </p:sp>
      <p:sp>
        <p:nvSpPr>
          <p:cNvPr id="3" name="Rectangle 2">
            <a:extLst>
              <a:ext uri="{FF2B5EF4-FFF2-40B4-BE49-F238E27FC236}">
                <a16:creationId xmlns:a16="http://schemas.microsoft.com/office/drawing/2014/main" id="{CF4F22EE-086C-4484-8F96-8EE1BC009259}"/>
              </a:ext>
            </a:extLst>
          </p:cNvPr>
          <p:cNvSpPr/>
          <p:nvPr/>
        </p:nvSpPr>
        <p:spPr>
          <a:xfrm>
            <a:off x="462845" y="6328634"/>
            <a:ext cx="6096000"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Adweek, May 19,2019: </a:t>
            </a:r>
            <a:r>
              <a:rPr lang="en-US" sz="700" dirty="0">
                <a:solidFill>
                  <a:srgbClr val="1F1A62"/>
                </a:solidFill>
                <a:latin typeface="Helvetica"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Infographic: What People Want From Direct-to-Consumer Brands</a:t>
            </a:r>
            <a:r>
              <a:rPr lang="en-US" sz="700" dirty="0">
                <a:solidFill>
                  <a:srgbClr val="1F1A62"/>
                </a:solidFill>
                <a:latin typeface="Helvetica" pitchFamily="2" charset="0"/>
                <a:ea typeface="Open Sans" panose="020B0606030504020204" pitchFamily="34" charset="0"/>
                <a:cs typeface="Open Sans" panose="020B0606030504020204" pitchFamily="34" charset="0"/>
              </a:rPr>
              <a:t>,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Toluna</a:t>
            </a:r>
            <a:r>
              <a:rPr lang="en-US" sz="700" dirty="0">
                <a:solidFill>
                  <a:srgbClr val="1F1A62"/>
                </a:solidFill>
                <a:latin typeface="Helvetica" pitchFamily="2" charset="0"/>
                <a:ea typeface="Open Sans" panose="020B0606030504020204" pitchFamily="34" charset="0"/>
                <a:cs typeface="Open Sans" panose="020B0606030504020204" pitchFamily="34" charset="0"/>
              </a:rPr>
              <a:t> &amp; Unmetric, 2019.</a:t>
            </a:r>
          </a:p>
        </p:txBody>
      </p:sp>
      <p:sp>
        <p:nvSpPr>
          <p:cNvPr id="10" name="TextBox 9">
            <a:extLst>
              <a:ext uri="{FF2B5EF4-FFF2-40B4-BE49-F238E27FC236}">
                <a16:creationId xmlns:a16="http://schemas.microsoft.com/office/drawing/2014/main" id="{A9CC0AEE-384A-4B22-9C10-BF5E2ACEF349}"/>
              </a:ext>
            </a:extLst>
          </p:cNvPr>
          <p:cNvSpPr txBox="1"/>
          <p:nvPr/>
        </p:nvSpPr>
        <p:spPr>
          <a:xfrm>
            <a:off x="2747393" y="1819172"/>
            <a:ext cx="6697215" cy="338554"/>
          </a:xfrm>
          <a:prstGeom prst="rect">
            <a:avLst/>
          </a:prstGeom>
          <a:noFill/>
        </p:spPr>
        <p:txBody>
          <a:bodyPr wrap="square" rtlCol="0">
            <a:spAutoFit/>
          </a:bodyPr>
          <a:lstStyle/>
          <a:p>
            <a:pPr lvl="0" algn="ctr" defTabSz="1172398">
              <a:defRPr/>
            </a:pPr>
            <a:r>
              <a:rPr lang="en-US" sz="1600" b="1" u="sng" dirty="0">
                <a:solidFill>
                  <a:srgbClr val="1F1A62"/>
                </a:solidFill>
                <a:latin typeface="Helvetica" pitchFamily="2" charset="0"/>
                <a:ea typeface="Open Sans" panose="020B0606030504020204" pitchFamily="34" charset="0"/>
                <a:cs typeface="Open Sans" panose="020B0606030504020204" pitchFamily="34" charset="0"/>
              </a:rPr>
              <a:t>Have you ever bought from a DTC brand?</a:t>
            </a:r>
          </a:p>
        </p:txBody>
      </p:sp>
      <p:sp>
        <p:nvSpPr>
          <p:cNvPr id="29" name="TextBox 1">
            <a:extLst>
              <a:ext uri="{FF2B5EF4-FFF2-40B4-BE49-F238E27FC236}">
                <a16:creationId xmlns:a16="http://schemas.microsoft.com/office/drawing/2014/main" id="{7A36D0BD-32C7-41A5-9C88-F6D6561E4475}"/>
              </a:ext>
            </a:extLst>
          </p:cNvPr>
          <p:cNvSpPr txBox="1"/>
          <p:nvPr/>
        </p:nvSpPr>
        <p:spPr>
          <a:xfrm>
            <a:off x="8026400" y="3121447"/>
            <a:ext cx="880533" cy="4176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srgbClr val="1F1A62"/>
                </a:solidFill>
                <a:latin typeface="Helvetica" pitchFamily="2" charset="0"/>
              </a:rPr>
              <a:t>Yes</a:t>
            </a:r>
          </a:p>
        </p:txBody>
      </p:sp>
      <p:pic>
        <p:nvPicPr>
          <p:cNvPr id="11" name="Picture 10">
            <a:extLst>
              <a:ext uri="{FF2B5EF4-FFF2-40B4-BE49-F238E27FC236}">
                <a16:creationId xmlns:a16="http://schemas.microsoft.com/office/drawing/2014/main" id="{ACCB2CBC-A579-40AA-A279-44A070004D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4" name="Slide Number Placeholder 5">
            <a:extLst>
              <a:ext uri="{FF2B5EF4-FFF2-40B4-BE49-F238E27FC236}">
                <a16:creationId xmlns:a16="http://schemas.microsoft.com/office/drawing/2014/main" id="{5A730CB2-F152-433B-A839-43A4ABDB206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20</a:t>
            </a:fld>
            <a:endParaRPr lang="en-US" dirty="0"/>
          </a:p>
        </p:txBody>
      </p:sp>
      <p:sp>
        <p:nvSpPr>
          <p:cNvPr id="15" name="Rectangle 14">
            <a:extLst>
              <a:ext uri="{FF2B5EF4-FFF2-40B4-BE49-F238E27FC236}">
                <a16:creationId xmlns:a16="http://schemas.microsoft.com/office/drawing/2014/main" id="{7776167D-4962-4DE4-9ACB-F59E5A83681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9202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67454" y="2315194"/>
            <a:ext cx="5761091" cy="2000548"/>
          </a:xfrm>
          <a:prstGeom prst="rect">
            <a:avLst/>
          </a:prstGeom>
        </p:spPr>
        <p:txBody>
          <a:bodyPr wrap="square">
            <a:spAutoFit/>
          </a:bodyPr>
          <a:lstStyle/>
          <a:p>
            <a:pPr lvl="0" algn="ctr"/>
            <a:r>
              <a:rPr lang="en-US" sz="3100" b="1" dirty="0">
                <a:solidFill>
                  <a:prstClr val="white"/>
                </a:solidFill>
                <a:latin typeface="Helvetica" pitchFamily="2" charset="0"/>
              </a:rPr>
              <a:t>Even though DTC brands sell directly to the consumer, </a:t>
            </a:r>
          </a:p>
          <a:p>
            <a:pPr lvl="0" algn="ctr"/>
            <a:r>
              <a:rPr lang="en-US" sz="3100" b="1" dirty="0">
                <a:solidFill>
                  <a:prstClr val="white"/>
                </a:solidFill>
                <a:latin typeface="Helvetica" pitchFamily="2" charset="0"/>
              </a:rPr>
              <a:t>they are </a:t>
            </a:r>
            <a:r>
              <a:rPr lang="en-US" sz="3100" b="1" i="1" u="sng" dirty="0">
                <a:solidFill>
                  <a:srgbClr val="FFE900"/>
                </a:solidFill>
                <a:latin typeface="Helvetica" pitchFamily="2" charset="0"/>
              </a:rPr>
              <a:t>not</a:t>
            </a:r>
            <a:r>
              <a:rPr lang="en-US" sz="3100" b="1" dirty="0">
                <a:solidFill>
                  <a:prstClr val="white"/>
                </a:solidFill>
                <a:latin typeface="Helvetica" pitchFamily="2" charset="0"/>
              </a:rPr>
              <a:t> traditional </a:t>
            </a:r>
          </a:p>
          <a:p>
            <a:pPr lvl="0" algn="ctr"/>
            <a:r>
              <a:rPr lang="en-US" sz="3100" b="1" dirty="0">
                <a:solidFill>
                  <a:prstClr val="white"/>
                </a:solidFill>
                <a:latin typeface="Helvetica" pitchFamily="2" charset="0"/>
              </a:rPr>
              <a:t>Direct Response products</a:t>
            </a:r>
          </a:p>
        </p:txBody>
      </p:sp>
      <p:cxnSp>
        <p:nvCxnSpPr>
          <p:cNvPr id="14" name="Straight Connector 13">
            <a:extLst>
              <a:ext uri="{FF2B5EF4-FFF2-40B4-BE49-F238E27FC236}">
                <a16:creationId xmlns:a16="http://schemas.microsoft.com/office/drawing/2014/main" id="{1B9587D3-1EBF-45D8-92BE-7D7C1F8ED9AA}"/>
              </a:ext>
            </a:extLst>
          </p:cNvPr>
          <p:cNvCxnSpPr>
            <a:cxnSpLocks/>
          </p:cNvCxnSpPr>
          <p:nvPr/>
        </p:nvCxnSpPr>
        <p:spPr>
          <a:xfrm>
            <a:off x="6338857" y="3460993"/>
            <a:ext cx="5633458" cy="0"/>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3A763EC-63B6-4EE1-9C55-7455BE8C4D06}"/>
              </a:ext>
            </a:extLst>
          </p:cNvPr>
          <p:cNvSpPr txBox="1"/>
          <p:nvPr/>
        </p:nvSpPr>
        <p:spPr>
          <a:xfrm>
            <a:off x="6117518" y="131165"/>
            <a:ext cx="3401121" cy="400110"/>
          </a:xfrm>
          <a:prstGeom prst="rect">
            <a:avLst/>
          </a:prstGeom>
          <a:noFill/>
        </p:spPr>
        <p:txBody>
          <a:bodyPr wrap="square" rtlCol="0">
            <a:spAutoFit/>
          </a:bodyPr>
          <a:lstStyle/>
          <a:p>
            <a:pPr marL="0" marR="0" lvl="0" indent="0" algn="l" defTabSz="116612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Direct-to-Consumer Brands</a:t>
            </a:r>
          </a:p>
        </p:txBody>
      </p:sp>
      <p:pic>
        <p:nvPicPr>
          <p:cNvPr id="6" name="Picture 5">
            <a:extLst>
              <a:ext uri="{FF2B5EF4-FFF2-40B4-BE49-F238E27FC236}">
                <a16:creationId xmlns:a16="http://schemas.microsoft.com/office/drawing/2014/main" id="{7ECD6034-8212-4DB4-A7F9-85E62E947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0287" y="676800"/>
            <a:ext cx="5170598" cy="2638668"/>
          </a:xfrm>
          <a:prstGeom prst="rect">
            <a:avLst/>
          </a:prstGeom>
        </p:spPr>
      </p:pic>
      <p:sp>
        <p:nvSpPr>
          <p:cNvPr id="17" name="TextBox 16">
            <a:extLst>
              <a:ext uri="{FF2B5EF4-FFF2-40B4-BE49-F238E27FC236}">
                <a16:creationId xmlns:a16="http://schemas.microsoft.com/office/drawing/2014/main" id="{0714D9AB-497F-4D50-867F-339A6463EF96}"/>
              </a:ext>
            </a:extLst>
          </p:cNvPr>
          <p:cNvSpPr txBox="1"/>
          <p:nvPr/>
        </p:nvSpPr>
        <p:spPr>
          <a:xfrm>
            <a:off x="6117518" y="3606518"/>
            <a:ext cx="3401121" cy="400110"/>
          </a:xfrm>
          <a:prstGeom prst="rect">
            <a:avLst/>
          </a:prstGeom>
          <a:noFill/>
        </p:spPr>
        <p:txBody>
          <a:bodyPr wrap="square" rtlCol="0">
            <a:spAutoFit/>
          </a:bodyPr>
          <a:lstStyle>
            <a:defPPr>
              <a:defRPr lang="en-US"/>
            </a:defPPr>
            <a:lvl1pPr marR="0" lvl="0" indent="0" defTabSz="1166122" fontAlgn="auto">
              <a:lnSpc>
                <a:spcPct val="100000"/>
              </a:lnSpc>
              <a:spcBef>
                <a:spcPts val="0"/>
              </a:spcBef>
              <a:spcAft>
                <a:spcPts val="0"/>
              </a:spcAft>
              <a:buClrTx/>
              <a:buSzTx/>
              <a:buFontTx/>
              <a:buNone/>
              <a:tabLst/>
              <a:defRPr kumimoji="0" sz="2400" b="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r>
              <a:rPr lang="en-US" sz="2000" dirty="0"/>
              <a:t>Direct Response Products</a:t>
            </a:r>
          </a:p>
        </p:txBody>
      </p:sp>
      <p:pic>
        <p:nvPicPr>
          <p:cNvPr id="8" name="Picture 7">
            <a:extLst>
              <a:ext uri="{FF2B5EF4-FFF2-40B4-BE49-F238E27FC236}">
                <a16:creationId xmlns:a16="http://schemas.microsoft.com/office/drawing/2014/main" id="{610C3E47-6B10-4572-BE24-1BD7B6AFAD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0287" y="4152153"/>
            <a:ext cx="5170598" cy="2089868"/>
          </a:xfrm>
          <a:prstGeom prst="rect">
            <a:avLst/>
          </a:prstGeom>
        </p:spPr>
      </p:pic>
      <p:pic>
        <p:nvPicPr>
          <p:cNvPr id="13" name="Picture 12">
            <a:extLst>
              <a:ext uri="{FF2B5EF4-FFF2-40B4-BE49-F238E27FC236}">
                <a16:creationId xmlns:a16="http://schemas.microsoft.com/office/drawing/2014/main" id="{5F69993C-4110-4998-A203-4C4128D293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F9D590DE-77FC-4B2F-B780-87DEA0241A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21</a:t>
            </a:fld>
            <a:endParaRPr lang="en-US" dirty="0"/>
          </a:p>
        </p:txBody>
      </p:sp>
      <p:sp>
        <p:nvSpPr>
          <p:cNvPr id="18" name="Rectangle 17">
            <a:extLst>
              <a:ext uri="{FF2B5EF4-FFF2-40B4-BE49-F238E27FC236}">
                <a16:creationId xmlns:a16="http://schemas.microsoft.com/office/drawing/2014/main" id="{3233F22D-74A6-4DBC-80C7-31C52864DE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7287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3705649" y="1147427"/>
            <a:ext cx="8486351" cy="456314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C3047A5-DC4D-4A18-8FB9-E90B993FE3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47427"/>
            <a:ext cx="3705649" cy="4563146"/>
          </a:xfrm>
          <a:prstGeom prst="rect">
            <a:avLst/>
          </a:prstGeom>
        </p:spPr>
      </p:pic>
      <p:sp>
        <p:nvSpPr>
          <p:cNvPr id="3" name="Rectangle 2">
            <a:extLst>
              <a:ext uri="{FF2B5EF4-FFF2-40B4-BE49-F238E27FC236}">
                <a16:creationId xmlns:a16="http://schemas.microsoft.com/office/drawing/2014/main" id="{484FDB4A-6F5F-4A7E-8B31-B5848227807E}"/>
              </a:ext>
            </a:extLst>
          </p:cNvPr>
          <p:cNvSpPr/>
          <p:nvPr/>
        </p:nvSpPr>
        <p:spPr>
          <a:xfrm>
            <a:off x="4150836" y="2151727"/>
            <a:ext cx="7595975" cy="2554545"/>
          </a:xfrm>
          <a:prstGeom prst="rect">
            <a:avLst/>
          </a:prstGeom>
        </p:spPr>
        <p:txBody>
          <a:bodyPr wrap="square">
            <a:spAutoFit/>
          </a:bodyPr>
          <a:lstStyle/>
          <a:p>
            <a:pPr lvl="0" algn="ctr" defTabSz="1172398">
              <a:defRPr/>
            </a:pPr>
            <a:r>
              <a:rPr lang="en-US" sz="3200" b="1" dirty="0">
                <a:solidFill>
                  <a:srgbClr val="1F1A62"/>
                </a:solidFill>
                <a:latin typeface="Helvetica" pitchFamily="2" charset="0"/>
                <a:ea typeface="Open Sans" panose="020B0606030504020204" pitchFamily="34" charset="0"/>
                <a:cs typeface="Open Sans" panose="020B0606030504020204" pitchFamily="34" charset="0"/>
              </a:rPr>
              <a:t>DTC brands differentiate themselves from Direct Response products and their incumbent competitors by adhering to a common set </a:t>
            </a:r>
          </a:p>
          <a:p>
            <a:pPr lvl="0" algn="ctr" defTabSz="1172398">
              <a:defRPr/>
            </a:pPr>
            <a:r>
              <a:rPr lang="en-US" sz="3200" b="1" dirty="0">
                <a:solidFill>
                  <a:srgbClr val="1F1A62"/>
                </a:solidFill>
                <a:latin typeface="Helvetica" pitchFamily="2" charset="0"/>
                <a:ea typeface="Open Sans" panose="020B0606030504020204" pitchFamily="34" charset="0"/>
                <a:cs typeface="Open Sans" panose="020B0606030504020204" pitchFamily="34" charset="0"/>
              </a:rPr>
              <a:t>of core principles…</a:t>
            </a:r>
          </a:p>
        </p:txBody>
      </p:sp>
      <p:pic>
        <p:nvPicPr>
          <p:cNvPr id="10" name="Picture 9">
            <a:extLst>
              <a:ext uri="{FF2B5EF4-FFF2-40B4-BE49-F238E27FC236}">
                <a16:creationId xmlns:a16="http://schemas.microsoft.com/office/drawing/2014/main" id="{6ED2BED9-A28F-4D03-AEEC-34F8D45DF7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4FADC3FB-7F03-42E8-9E30-56787C4D5B7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22</a:t>
            </a:fld>
            <a:endParaRPr lang="en-US" dirty="0"/>
          </a:p>
        </p:txBody>
      </p:sp>
      <p:sp>
        <p:nvSpPr>
          <p:cNvPr id="12" name="Rectangle 11">
            <a:extLst>
              <a:ext uri="{FF2B5EF4-FFF2-40B4-BE49-F238E27FC236}">
                <a16:creationId xmlns:a16="http://schemas.microsoft.com/office/drawing/2014/main" id="{D70A70A0-B63A-465D-B839-CA1EF4674213}"/>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43191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180711" y="357425"/>
            <a:ext cx="5982933" cy="523220"/>
          </a:xfrm>
          <a:prstGeom prst="rect">
            <a:avLst/>
          </a:prstGeom>
        </p:spPr>
        <p:txBody>
          <a:bodyPr wrap="square">
            <a:spAutoFit/>
          </a:bodyPr>
          <a:lstStyle/>
          <a:p>
            <a:pPr lvl="0"/>
            <a:r>
              <a:rPr lang="en-US" sz="2800" b="1" dirty="0">
                <a:solidFill>
                  <a:srgbClr val="1F1A62"/>
                </a:solidFill>
                <a:latin typeface="Helvetica" pitchFamily="2" charset="0"/>
              </a:rPr>
              <a:t>DTC Brands’ Core Principles</a:t>
            </a:r>
            <a:endParaRPr kumimoji="0" lang="en-US" sz="2800" b="1"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C125487D-901E-41F9-A030-34878DB04C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8797" y="40539"/>
            <a:ext cx="5683930" cy="6465994"/>
          </a:xfrm>
          <a:prstGeom prst="rect">
            <a:avLst/>
          </a:prstGeom>
        </p:spPr>
      </p:pic>
      <p:sp>
        <p:nvSpPr>
          <p:cNvPr id="4" name="Rectangle 3">
            <a:extLst>
              <a:ext uri="{FF2B5EF4-FFF2-40B4-BE49-F238E27FC236}">
                <a16:creationId xmlns:a16="http://schemas.microsoft.com/office/drawing/2014/main" id="{91CAB802-C65F-4081-AA12-A81B57DC4275}"/>
              </a:ext>
            </a:extLst>
          </p:cNvPr>
          <p:cNvSpPr/>
          <p:nvPr/>
        </p:nvSpPr>
        <p:spPr>
          <a:xfrm>
            <a:off x="485514" y="1257535"/>
            <a:ext cx="5734578" cy="4893647"/>
          </a:xfrm>
          <a:prstGeom prst="rect">
            <a:avLst/>
          </a:prstGeom>
          <a:noFill/>
        </p:spPr>
        <p:txBody>
          <a:bodyPr wrap="square" rtlCol="0">
            <a:spAutoFit/>
          </a:bodyPr>
          <a:lstStyle/>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E-commerce</a:t>
            </a:r>
            <a:r>
              <a:rPr lang="en-US" sz="2400" b="1" dirty="0">
                <a:solidFill>
                  <a:srgbClr val="1F1A62"/>
                </a:solidFill>
                <a:latin typeface="Helvetica" pitchFamily="2" charset="0"/>
                <a:ea typeface="Open Sans" panose="020B0606030504020204" pitchFamily="34" charset="0"/>
                <a:cs typeface="Open Sans" panose="020B0606030504020204" pitchFamily="34" charset="0"/>
              </a:rPr>
              <a:t> </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Data-Obsessed</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Socially-Interactive</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Design-Focused</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Consumer-Centric</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Customer-Led</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Mission-Driven</a:t>
            </a:r>
          </a:p>
        </p:txBody>
      </p:sp>
      <p:pic>
        <p:nvPicPr>
          <p:cNvPr id="9" name="Picture 8">
            <a:extLst>
              <a:ext uri="{FF2B5EF4-FFF2-40B4-BE49-F238E27FC236}">
                <a16:creationId xmlns:a16="http://schemas.microsoft.com/office/drawing/2014/main" id="{EF9DAEAD-35CA-4CE7-AD08-E2DFAB0797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84CE30B2-2D13-4B36-907C-46B9CD6CF41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23</a:t>
            </a:fld>
            <a:endParaRPr lang="en-US" dirty="0"/>
          </a:p>
        </p:txBody>
      </p:sp>
      <p:sp>
        <p:nvSpPr>
          <p:cNvPr id="12" name="Rectangle 11">
            <a:extLst>
              <a:ext uri="{FF2B5EF4-FFF2-40B4-BE49-F238E27FC236}">
                <a16:creationId xmlns:a16="http://schemas.microsoft.com/office/drawing/2014/main" id="{D2214F91-AB38-4EBD-BD9E-8DB393067A33}"/>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514866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lang="en-US" sz="2800" b="1" dirty="0">
                <a:solidFill>
                  <a:srgbClr val="1F1A62"/>
                </a:solidFill>
                <a:latin typeface="Helvetica" pitchFamily="2" charset="0"/>
              </a:rPr>
              <a:t>They’re </a:t>
            </a:r>
            <a:r>
              <a:rPr lang="en-US" sz="2800" b="1" dirty="0">
                <a:solidFill>
                  <a:srgbClr val="E84A99"/>
                </a:solidFill>
                <a:latin typeface="Helvetica" pitchFamily="2" charset="0"/>
              </a:rPr>
              <a:t>Data-Obsessed</a:t>
            </a: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969496"/>
          </a:xfrm>
          <a:prstGeom prst="rect">
            <a:avLst/>
          </a:prstGeom>
          <a:noFill/>
        </p:spPr>
        <p:txBody>
          <a:bodyPr wrap="square" rtlCol="0">
            <a:spAutoFit/>
          </a:bodyPr>
          <a:lstStyle/>
          <a:p>
            <a:r>
              <a:rPr lang="en-US" sz="1900" dirty="0">
                <a:solidFill>
                  <a:srgbClr val="1F1A62"/>
                </a:solidFill>
                <a:latin typeface="Helvetica Light" panose="020B0403020202020204" pitchFamily="34" charset="0"/>
              </a:rPr>
              <a:t>DTC brands capitalize on their direct relationship with their customers online, which gives them the ability to collect and analyze first-party data internally and use it to continually build a better product and enhance the customer experience.</a:t>
            </a:r>
          </a:p>
        </p:txBody>
      </p:sp>
      <p:sp>
        <p:nvSpPr>
          <p:cNvPr id="15" name="TextBox 14">
            <a:extLst>
              <a:ext uri="{FF2B5EF4-FFF2-40B4-BE49-F238E27FC236}">
                <a16:creationId xmlns:a16="http://schemas.microsoft.com/office/drawing/2014/main" id="{F2A8B2FD-ED11-4F71-B18B-4B801C004322}"/>
              </a:ext>
            </a:extLst>
          </p:cNvPr>
          <p:cNvSpPr txBox="1"/>
          <p:nvPr/>
        </p:nvSpPr>
        <p:spPr>
          <a:xfrm>
            <a:off x="546751" y="5328517"/>
            <a:ext cx="2945034" cy="692497"/>
          </a:xfrm>
          <a:prstGeom prst="rect">
            <a:avLst/>
          </a:prstGeom>
          <a:solidFill>
            <a:schemeClr val="bg1"/>
          </a:solidFill>
          <a:ln w="38100">
            <a:solidFill>
              <a:srgbClr val="E84A99"/>
            </a:solidFill>
          </a:ln>
        </p:spPr>
        <p:txBody>
          <a:bodyPr wrap="square" rtlCol="0">
            <a:spAutoFit/>
          </a:bodyPr>
          <a:lstStyle/>
          <a:p>
            <a:pPr algn="ctr"/>
            <a:r>
              <a:rPr lang="en-US" sz="1100" b="1" i="1" dirty="0">
                <a:solidFill>
                  <a:srgbClr val="1F1A62"/>
                </a:solidFill>
                <a:latin typeface="Helvetica" pitchFamily="2" charset="0"/>
                <a:ea typeface="Open Sans" panose="020B0606030504020204" pitchFamily="34" charset="0"/>
                <a:cs typeface="Open Sans" panose="020B0606030504020204" pitchFamily="34" charset="0"/>
              </a:rPr>
              <a:t>Bonus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Consumer Insight</a:t>
            </a:r>
          </a:p>
          <a:p>
            <a:pPr algn="ctr"/>
            <a:endParaRPr lang="en-US" sz="50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74%</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t>
            </a:r>
            <a:r>
              <a:rPr lang="en-US" sz="1100" dirty="0">
                <a:solidFill>
                  <a:srgbClr val="1F1A62"/>
                </a:solidFill>
                <a:latin typeface="Helvetica" pitchFamily="2" charset="0"/>
                <a:ea typeface="Open Sans" panose="020B0606030504020204" pitchFamily="34" charset="0"/>
                <a:cs typeface="Open Sans" panose="020B0606030504020204" pitchFamily="34" charset="0"/>
              </a:rPr>
              <a:t>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feel that technology has an impact on their daily life</a:t>
            </a:r>
          </a:p>
        </p:txBody>
      </p:sp>
      <p:pic>
        <p:nvPicPr>
          <p:cNvPr id="17" name="Picture 4" descr="Image result for casper sleep logo">
            <a:extLst>
              <a:ext uri="{FF2B5EF4-FFF2-40B4-BE49-F238E27FC236}">
                <a16:creationId xmlns:a16="http://schemas.microsoft.com/office/drawing/2014/main" id="{AD777F7A-6913-4EF4-AF05-0D414F75E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5088" y="4210289"/>
            <a:ext cx="1189983" cy="37714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8D3FC9B-923D-481B-8D71-27C19D108BB1}"/>
              </a:ext>
            </a:extLst>
          </p:cNvPr>
          <p:cNvSpPr/>
          <p:nvPr/>
        </p:nvSpPr>
        <p:spPr>
          <a:xfrm>
            <a:off x="4552950" y="5605736"/>
            <a:ext cx="3086101" cy="523220"/>
          </a:xfrm>
          <a:prstGeom prst="rect">
            <a:avLst/>
          </a:prstGeom>
        </p:spPr>
        <p:txBody>
          <a:bodyPr wrap="none">
            <a:spAutoFit/>
          </a:bodyPr>
          <a:lstStyle/>
          <a:p>
            <a:pPr defTabSz="1828800"/>
            <a:r>
              <a:rPr lang="en-US" sz="1400" b="1" dirty="0">
                <a:solidFill>
                  <a:srgbClr val="1F1A62"/>
                </a:solidFill>
                <a:latin typeface="Helvetica" pitchFamily="2" charset="0"/>
                <a:ea typeface="Open Sans" panose="020B0606030504020204" pitchFamily="34" charset="0"/>
                <a:cs typeface="Open Sans" panose="020B0606030504020204" pitchFamily="34" charset="0"/>
              </a:rPr>
              <a:t>- Constantin </a:t>
            </a:r>
            <a:r>
              <a:rPr lang="en-US" sz="1400" b="1" dirty="0" err="1">
                <a:solidFill>
                  <a:srgbClr val="1F1A62"/>
                </a:solidFill>
                <a:latin typeface="Helvetica" pitchFamily="2" charset="0"/>
                <a:ea typeface="Open Sans" panose="020B0606030504020204" pitchFamily="34" charset="0"/>
                <a:cs typeface="Open Sans" panose="020B0606030504020204" pitchFamily="34" charset="0"/>
              </a:rPr>
              <a:t>Eis</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Co-Founder &amp; </a:t>
            </a:r>
          </a:p>
          <a:p>
            <a:pPr defTabSz="1828800"/>
            <a:r>
              <a:rPr lang="en-US" sz="1400" b="1" dirty="0">
                <a:solidFill>
                  <a:srgbClr val="1F1A62"/>
                </a:solidFill>
                <a:latin typeface="Helvetica" pitchFamily="2" charset="0"/>
                <a:ea typeface="Open Sans" panose="020B0606030504020204" pitchFamily="34" charset="0"/>
                <a:cs typeface="Open Sans" panose="020B0606030504020204" pitchFamily="34" charset="0"/>
              </a:rPr>
              <a:t>Global Managing Director, Casper</a:t>
            </a:r>
          </a:p>
        </p:txBody>
      </p:sp>
      <p:sp>
        <p:nvSpPr>
          <p:cNvPr id="24" name="Speech Bubble: Rectangle 23">
            <a:extLst>
              <a:ext uri="{FF2B5EF4-FFF2-40B4-BE49-F238E27FC236}">
                <a16:creationId xmlns:a16="http://schemas.microsoft.com/office/drawing/2014/main" id="{3550B8EB-C1C2-43E6-A79C-F43EEC10D968}"/>
              </a:ext>
            </a:extLst>
          </p:cNvPr>
          <p:cNvSpPr/>
          <p:nvPr/>
        </p:nvSpPr>
        <p:spPr>
          <a:xfrm>
            <a:off x="3767724" y="4658445"/>
            <a:ext cx="5004709" cy="754406"/>
          </a:xfrm>
          <a:prstGeom prst="wedgeRectCallout">
            <a:avLst>
              <a:gd name="adj1" fmla="val -9814"/>
              <a:gd name="adj2" fmla="val 69572"/>
            </a:avLst>
          </a:prstGeom>
          <a:solidFill>
            <a:schemeClr val="bg1"/>
          </a:solidFill>
          <a:ln w="57150" cap="flat" cmpd="sng" algn="ctr">
            <a:solidFill>
              <a:srgbClr val="1F1A6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 understand online very well, we also understand consumer behavior and </a:t>
            </a:r>
            <a:r>
              <a:rPr kumimoji="0" lang="en-US" sz="1200" b="1" i="0" u="none" strike="noStrike" kern="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we’re a very data driven company</a:t>
            </a: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Those are all advantages we have, because that is basically where we came from.”</a:t>
            </a:r>
          </a:p>
        </p:txBody>
      </p:sp>
      <p:pic>
        <p:nvPicPr>
          <p:cNvPr id="18" name="Picture 107" descr="Image result for peloton logo">
            <a:extLst>
              <a:ext uri="{FF2B5EF4-FFF2-40B4-BE49-F238E27FC236}">
                <a16:creationId xmlns:a16="http://schemas.microsoft.com/office/drawing/2014/main" id="{57696FE8-A5C1-4E68-A184-D284081164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1920" y="1648662"/>
            <a:ext cx="1561172" cy="6168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thirdlove logo">
            <a:extLst>
              <a:ext uri="{FF2B5EF4-FFF2-40B4-BE49-F238E27FC236}">
                <a16:creationId xmlns:a16="http://schemas.microsoft.com/office/drawing/2014/main" id="{7917B086-79EE-4BE1-8637-4DDFA5CF2E23}"/>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3572" y="1846839"/>
            <a:ext cx="1711716" cy="27011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7B31A96-E887-41A8-AEB6-272C5C9B247A}"/>
              </a:ext>
            </a:extLst>
          </p:cNvPr>
          <p:cNvSpPr/>
          <p:nvPr/>
        </p:nvSpPr>
        <p:spPr>
          <a:xfrm>
            <a:off x="6988746" y="3613050"/>
            <a:ext cx="4187520" cy="523220"/>
          </a:xfrm>
          <a:prstGeom prst="rect">
            <a:avLst/>
          </a:prstGeom>
        </p:spPr>
        <p:txBody>
          <a:bodyPr wrap="square">
            <a:spAutoFit/>
          </a:bodyPr>
          <a:lstStyle/>
          <a:p>
            <a:pPr defTabSz="1828800"/>
            <a:r>
              <a:rPr lang="en-US" sz="1400" b="1" dirty="0">
                <a:solidFill>
                  <a:srgbClr val="1F1A62"/>
                </a:solidFill>
                <a:latin typeface="Helvetica" pitchFamily="2" charset="0"/>
                <a:ea typeface="Open Sans" panose="020B0606030504020204" pitchFamily="34" charset="0"/>
                <a:cs typeface="Open Sans" panose="020B0606030504020204" pitchFamily="34" charset="0"/>
              </a:rPr>
              <a:t>-Graham Stanton, Co-Founder &amp; SVP Global Marketing &amp; Sales, Peloton</a:t>
            </a:r>
          </a:p>
        </p:txBody>
      </p:sp>
      <p:sp>
        <p:nvSpPr>
          <p:cNvPr id="22" name="Speech Bubble: Rectangle 21">
            <a:extLst>
              <a:ext uri="{FF2B5EF4-FFF2-40B4-BE49-F238E27FC236}">
                <a16:creationId xmlns:a16="http://schemas.microsoft.com/office/drawing/2014/main" id="{AE4A8DFB-ACD1-4021-ABD2-5A3608B4D7B6}"/>
              </a:ext>
            </a:extLst>
          </p:cNvPr>
          <p:cNvSpPr/>
          <p:nvPr/>
        </p:nvSpPr>
        <p:spPr>
          <a:xfrm>
            <a:off x="756327" y="2210877"/>
            <a:ext cx="5106207" cy="1104526"/>
          </a:xfrm>
          <a:prstGeom prst="wedgeRectCallout">
            <a:avLst>
              <a:gd name="adj1" fmla="val -6330"/>
              <a:gd name="adj2" fmla="val 79635"/>
            </a:avLst>
          </a:prstGeom>
          <a:solidFill>
            <a:schemeClr val="bg1"/>
          </a:solidFill>
          <a:ln w="57150" cap="flat" cmpd="sng" algn="ctr">
            <a:solidFill>
              <a:srgbClr val="1F1A6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r>
              <a:rPr kumimoji="0" lang="en-US" sz="1200" b="1" i="0" u="none" strike="noStrike" kern="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When you see our data making a direct impact on a customer’s happiness, it really shows that using data isn’t cold or impersonal</a:t>
            </a: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It’s the best way to get to know our customers and figure out how we can give them exactly what they want — a perfectly fitting bra.”</a:t>
            </a:r>
          </a:p>
        </p:txBody>
      </p:sp>
      <p:sp>
        <p:nvSpPr>
          <p:cNvPr id="23" name="Rectangle 22">
            <a:extLst>
              <a:ext uri="{FF2B5EF4-FFF2-40B4-BE49-F238E27FC236}">
                <a16:creationId xmlns:a16="http://schemas.microsoft.com/office/drawing/2014/main" id="{CADA2EF4-8260-491A-86B5-5BEDAB4D9A8A}"/>
              </a:ext>
            </a:extLst>
          </p:cNvPr>
          <p:cNvSpPr/>
          <p:nvPr/>
        </p:nvSpPr>
        <p:spPr>
          <a:xfrm>
            <a:off x="1266243" y="3701883"/>
            <a:ext cx="4086375" cy="307777"/>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Heidi Zak, Co-Founder &amp; Co-CEO, </a:t>
            </a:r>
            <a:r>
              <a:rPr kumimoji="0" lang="en-US" sz="14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ThirdLove</a:t>
            </a:r>
          </a:p>
        </p:txBody>
      </p:sp>
      <p:sp>
        <p:nvSpPr>
          <p:cNvPr id="26" name="Speech Bubble: Rectangle 25">
            <a:extLst>
              <a:ext uri="{FF2B5EF4-FFF2-40B4-BE49-F238E27FC236}">
                <a16:creationId xmlns:a16="http://schemas.microsoft.com/office/drawing/2014/main" id="{EE4667D5-176F-48B3-AA54-3DA53D962742}"/>
              </a:ext>
            </a:extLst>
          </p:cNvPr>
          <p:cNvSpPr/>
          <p:nvPr/>
        </p:nvSpPr>
        <p:spPr>
          <a:xfrm>
            <a:off x="6729339" y="2210877"/>
            <a:ext cx="4706335" cy="1104526"/>
          </a:xfrm>
          <a:prstGeom prst="wedgeRectCallout">
            <a:avLst>
              <a:gd name="adj1" fmla="val -31363"/>
              <a:gd name="adj2" fmla="val 70896"/>
            </a:avLst>
          </a:prstGeom>
          <a:solidFill>
            <a:schemeClr val="bg1"/>
          </a:solidFill>
          <a:ln w="57150" cap="flat" cmpd="sng" algn="ctr">
            <a:solidFill>
              <a:srgbClr val="1F1A6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“Internally, </a:t>
            </a:r>
            <a:r>
              <a:rPr kumimoji="0" lang="en-US" sz="1200" b="1" i="0" u="none" strike="noStrike" kern="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 are a tech company first and foremost</a:t>
            </a: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Outwardly, we focus on the product, the experience and the community, but everything comes together because of serious technology we have behind the scenes.”</a:t>
            </a:r>
          </a:p>
        </p:txBody>
      </p:sp>
      <p:pic>
        <p:nvPicPr>
          <p:cNvPr id="27" name="Picture 26">
            <a:extLst>
              <a:ext uri="{FF2B5EF4-FFF2-40B4-BE49-F238E27FC236}">
                <a16:creationId xmlns:a16="http://schemas.microsoft.com/office/drawing/2014/main" id="{B9031E43-A73E-4C74-B8A1-B6F2DBC477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8" name="Slide Number Placeholder 5">
            <a:extLst>
              <a:ext uri="{FF2B5EF4-FFF2-40B4-BE49-F238E27FC236}">
                <a16:creationId xmlns:a16="http://schemas.microsoft.com/office/drawing/2014/main" id="{4695DB9F-8293-4824-96C3-4E0FB960443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24</a:t>
            </a:fld>
            <a:endParaRPr lang="en-US" dirty="0"/>
          </a:p>
        </p:txBody>
      </p:sp>
      <p:sp>
        <p:nvSpPr>
          <p:cNvPr id="29" name="Rectangle 28">
            <a:extLst>
              <a:ext uri="{FF2B5EF4-FFF2-40B4-BE49-F238E27FC236}">
                <a16:creationId xmlns:a16="http://schemas.microsoft.com/office/drawing/2014/main" id="{50453EEB-F794-4FEE-9CF2-8BF1978A056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B7CB679A-6A39-4A71-B97D-A998B2554264}"/>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412106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C67252-3907-4AE6-B78C-278A4788C4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96163"/>
            <a:ext cx="4246748" cy="3976750"/>
          </a:xfrm>
          <a:prstGeom prst="rect">
            <a:avLst/>
          </a:prstGeom>
        </p:spPr>
      </p:pic>
      <p:sp>
        <p:nvSpPr>
          <p:cNvPr id="42" name="Rectangle 41">
            <a:extLst>
              <a:ext uri="{FF2B5EF4-FFF2-40B4-BE49-F238E27FC236}">
                <a16:creationId xmlns:a16="http://schemas.microsoft.com/office/drawing/2014/main" id="{8937DC85-2997-4DA5-817F-DB9E0B8C46A6}"/>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98813" y="368175"/>
            <a:ext cx="11699962" cy="954107"/>
          </a:xfrm>
          <a:prstGeom prst="rect">
            <a:avLst/>
          </a:prstGeom>
        </p:spPr>
        <p:txBody>
          <a:bodyPr wrap="square">
            <a:spAutoFit/>
          </a:bodyPr>
          <a:lstStyle/>
          <a:p>
            <a:pPr lvl="0"/>
            <a:r>
              <a:rPr lang="en-US" sz="2800" b="1" dirty="0">
                <a:solidFill>
                  <a:srgbClr val="1F1A62"/>
                </a:solidFill>
                <a:latin typeface="Helvetica" pitchFamily="2" charset="0"/>
              </a:rPr>
              <a:t>With data science a core competency, most DTC companies rely on data &amp; analytics for their media decision-making</a:t>
            </a:r>
            <a:endPar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1" name="Title 1">
            <a:extLst>
              <a:ext uri="{FF2B5EF4-FFF2-40B4-BE49-F238E27FC236}">
                <a16:creationId xmlns:a16="http://schemas.microsoft.com/office/drawing/2014/main" id="{27854A52-B121-4136-B657-EAB847A3D99C}"/>
              </a:ext>
            </a:extLst>
          </p:cNvPr>
          <p:cNvSpPr txBox="1">
            <a:spLocks/>
          </p:cNvSpPr>
          <p:nvPr/>
        </p:nvSpPr>
        <p:spPr>
          <a:xfrm>
            <a:off x="4476434" y="1694948"/>
            <a:ext cx="7435195" cy="3950823"/>
          </a:xfrm>
          <a:prstGeom prst="rect">
            <a:avLst/>
          </a:prstGeom>
        </p:spPr>
        <p:txBody>
          <a:bodyPr vert="horz" lIns="233312" tIns="116622" rIns="233312" bIns="116622"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defTabSz="1166356">
              <a:defRPr/>
            </a:pPr>
            <a:r>
              <a:rPr lang="en-US" sz="1800" dirty="0">
                <a:solidFill>
                  <a:srgbClr val="1F1A62"/>
                </a:solidFill>
                <a:latin typeface="Helvetica" pitchFamily="2" charset="0"/>
                <a:ea typeface="Open Sans" panose="020B0606030504020204" pitchFamily="34" charset="0"/>
                <a:cs typeface="Open Sans" panose="020B0606030504020204" pitchFamily="34" charset="0"/>
              </a:rPr>
              <a:t>Performance is their currency and DTC companies know exactly what media works for growing and perhaps, more importantly, retaining their customer base</a:t>
            </a: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defTabSz="1166356">
              <a:defRPr/>
            </a:pPr>
            <a:endParaRPr lang="en-US" sz="1800" dirty="0">
              <a:solidFill>
                <a:srgbClr val="1F1A62"/>
              </a:solidFill>
              <a:latin typeface="Helvetica" pitchFamily="2" charset="0"/>
              <a:ea typeface="Open Sans" panose="020B0606030504020204" pitchFamily="34" charset="0"/>
              <a:cs typeface="Open Sans" panose="020B0606030504020204" pitchFamily="34" charset="0"/>
            </a:endParaRPr>
          </a:p>
          <a:p>
            <a:pPr lvl="0" defTabSz="1166356">
              <a:defRPr/>
            </a:pPr>
            <a:r>
              <a:rPr lang="en-US" sz="1800" dirty="0">
                <a:solidFill>
                  <a:srgbClr val="1F1A62"/>
                </a:solidFill>
                <a:latin typeface="Helvetica" pitchFamily="2" charset="0"/>
                <a:ea typeface="Open Sans" panose="020B0606030504020204" pitchFamily="34" charset="0"/>
                <a:cs typeface="Open Sans" panose="020B0606030504020204" pitchFamily="34" charset="0"/>
              </a:rPr>
              <a:t>DTC’s top KPIs are focused on growth metrics like sales, customer acquisition, conversion rates and website traffic</a:t>
            </a: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endParaRPr lang="en-US" sz="1800" dirty="0">
              <a:solidFill>
                <a:srgbClr val="1F1A62"/>
              </a:solidFill>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Through their own analytics, these brands can quickly </a:t>
            </a:r>
          </a:p>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‘test &amp; learn’ how their media placements (and creative content) are performing and their agility allows them to react / optimize swiftly and scale up when necessary</a:t>
            </a:r>
            <a:endParaRPr lang="en-US" sz="1800"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22" name="Straight Connector 21">
            <a:extLst>
              <a:ext uri="{FF2B5EF4-FFF2-40B4-BE49-F238E27FC236}">
                <a16:creationId xmlns:a16="http://schemas.microsoft.com/office/drawing/2014/main" id="{3870D48B-703A-4F8D-81A5-7EA6DAC0A7C1}"/>
              </a:ext>
            </a:extLst>
          </p:cNvPr>
          <p:cNvCxnSpPr>
            <a:cxnSpLocks/>
          </p:cNvCxnSpPr>
          <p:nvPr/>
        </p:nvCxnSpPr>
        <p:spPr>
          <a:xfrm>
            <a:off x="5500104" y="2935646"/>
            <a:ext cx="5387855" cy="0"/>
          </a:xfrm>
          <a:prstGeom prst="line">
            <a:avLst/>
          </a:prstGeom>
          <a:ln w="38100">
            <a:solidFill>
              <a:srgbClr val="E84A99"/>
            </a:solidFill>
            <a:prstDash val="dash"/>
          </a:ln>
          <a:effectLst/>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6C15908F-D9DA-4148-8501-58C28A93A309}"/>
              </a:ext>
            </a:extLst>
          </p:cNvPr>
          <p:cNvCxnSpPr>
            <a:cxnSpLocks/>
          </p:cNvCxnSpPr>
          <p:nvPr/>
        </p:nvCxnSpPr>
        <p:spPr>
          <a:xfrm>
            <a:off x="5500104" y="4057734"/>
            <a:ext cx="5387855" cy="0"/>
          </a:xfrm>
          <a:prstGeom prst="line">
            <a:avLst/>
          </a:prstGeom>
          <a:ln w="38100">
            <a:solidFill>
              <a:srgbClr val="E84A99"/>
            </a:solidFill>
            <a:prstDash val="dash"/>
          </a:ln>
          <a:effectLst/>
        </p:spPr>
        <p:style>
          <a:lnRef idx="2">
            <a:schemeClr val="dk1"/>
          </a:lnRef>
          <a:fillRef idx="0">
            <a:schemeClr val="dk1"/>
          </a:fillRef>
          <a:effectRef idx="1">
            <a:schemeClr val="dk1"/>
          </a:effectRef>
          <a:fontRef idx="minor">
            <a:schemeClr val="tx1"/>
          </a:fontRef>
        </p:style>
      </p:cxnSp>
      <p:pic>
        <p:nvPicPr>
          <p:cNvPr id="12" name="Picture 11">
            <a:extLst>
              <a:ext uri="{FF2B5EF4-FFF2-40B4-BE49-F238E27FC236}">
                <a16:creationId xmlns:a16="http://schemas.microsoft.com/office/drawing/2014/main" id="{E197A277-DF7F-4CA4-B6F1-9925E2487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Slide Number Placeholder 5">
            <a:extLst>
              <a:ext uri="{FF2B5EF4-FFF2-40B4-BE49-F238E27FC236}">
                <a16:creationId xmlns:a16="http://schemas.microsoft.com/office/drawing/2014/main" id="{86FE6414-221C-4FA2-8558-2D791D806E8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25</a:t>
            </a:fld>
            <a:endParaRPr lang="en-US" dirty="0"/>
          </a:p>
        </p:txBody>
      </p:sp>
      <p:sp>
        <p:nvSpPr>
          <p:cNvPr id="14" name="Rectangle 13">
            <a:extLst>
              <a:ext uri="{FF2B5EF4-FFF2-40B4-BE49-F238E27FC236}">
                <a16:creationId xmlns:a16="http://schemas.microsoft.com/office/drawing/2014/main" id="{2A3ADABD-AFF4-4281-BB46-5C471562AD5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60523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0718" y="241127"/>
            <a:ext cx="11950563" cy="523220"/>
          </a:xfrm>
          <a:prstGeom prst="rect">
            <a:avLst/>
          </a:prstGeom>
        </p:spPr>
        <p:txBody>
          <a:bodyPr wrap="square">
            <a:spAutoFit/>
          </a:bodyPr>
          <a:lstStyle/>
          <a:p>
            <a:pPr lvl="0"/>
            <a:r>
              <a:rPr lang="en-US" sz="2800" b="1" dirty="0">
                <a:solidFill>
                  <a:srgbClr val="1F1A62"/>
                </a:solidFill>
                <a:latin typeface="Helvetica" pitchFamily="2" charset="0"/>
              </a:rPr>
              <a:t>DTC brands are embracing advanced TV for its ‘digital-like’ targeting</a:t>
            </a:r>
          </a:p>
        </p:txBody>
      </p:sp>
      <p:sp>
        <p:nvSpPr>
          <p:cNvPr id="3" name="Rectangle 2">
            <a:extLst>
              <a:ext uri="{FF2B5EF4-FFF2-40B4-BE49-F238E27FC236}">
                <a16:creationId xmlns:a16="http://schemas.microsoft.com/office/drawing/2014/main" id="{CF4F22EE-086C-4484-8F96-8EE1BC009259}"/>
              </a:ext>
            </a:extLst>
          </p:cNvPr>
          <p:cNvSpPr/>
          <p:nvPr/>
        </p:nvSpPr>
        <p:spPr>
          <a:xfrm>
            <a:off x="452929" y="6361024"/>
            <a:ext cx="5161023" cy="307777"/>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Amobee</a:t>
            </a:r>
            <a:r>
              <a:rPr lang="en-US" sz="700" dirty="0">
                <a:solidFill>
                  <a:srgbClr val="1F1A62"/>
                </a:solidFill>
                <a:latin typeface="Helvetica" pitchFamily="2" charset="0"/>
                <a:ea typeface="Open Sans" panose="020B0606030504020204" pitchFamily="34" charset="0"/>
                <a:cs typeface="Open Sans" panose="020B0606030504020204" pitchFamily="34" charset="0"/>
              </a:rPr>
              <a:t>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Videology</a:t>
            </a:r>
            <a:r>
              <a:rPr lang="en-US" sz="700" dirty="0">
                <a:solidFill>
                  <a:srgbClr val="1F1A62"/>
                </a:solidFill>
                <a:latin typeface="Helvetica" pitchFamily="2" charset="0"/>
                <a:ea typeface="Open Sans" panose="020B0606030504020204" pitchFamily="34" charset="0"/>
                <a:cs typeface="Open Sans" panose="020B0606030504020204" pitchFamily="34" charset="0"/>
              </a:rPr>
              <a:t>) Ad Perceptions Survey April 2018. IAB, How To Build a 21st Century Brand, 2019-2020; February 2019. </a:t>
            </a:r>
          </a:p>
        </p:txBody>
      </p:sp>
      <p:sp>
        <p:nvSpPr>
          <p:cNvPr id="18" name="Triangle 30">
            <a:extLst>
              <a:ext uri="{FF2B5EF4-FFF2-40B4-BE49-F238E27FC236}">
                <a16:creationId xmlns:a16="http://schemas.microsoft.com/office/drawing/2014/main" id="{BCF93E67-1C13-48CE-ABBF-FC60D7EB9A7A}"/>
              </a:ext>
            </a:extLst>
          </p:cNvPr>
          <p:cNvSpPr/>
          <p:nvPr/>
        </p:nvSpPr>
        <p:spPr>
          <a:xfrm rot="5400000">
            <a:off x="344765" y="87525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38D239D-E6E2-45FA-88AF-BB78DD6BA1E3}"/>
              </a:ext>
            </a:extLst>
          </p:cNvPr>
          <p:cNvSpPr txBox="1"/>
          <p:nvPr/>
        </p:nvSpPr>
        <p:spPr>
          <a:xfrm>
            <a:off x="546751" y="774777"/>
            <a:ext cx="11446658" cy="677108"/>
          </a:xfrm>
          <a:prstGeom prst="rect">
            <a:avLst/>
          </a:prstGeom>
          <a:noFill/>
        </p:spPr>
        <p:txBody>
          <a:bodyPr wrap="square" rtlCol="0">
            <a:spAutoFit/>
          </a:bodyPr>
          <a:lstStyle/>
          <a:p>
            <a:r>
              <a:rPr lang="en-US" sz="1900" dirty="0">
                <a:solidFill>
                  <a:srgbClr val="1F1A62"/>
                </a:solidFill>
                <a:latin typeface="Helvetica Light" panose="020B0403020202020204" pitchFamily="34" charset="0"/>
              </a:rPr>
              <a:t>In fact, DTC brands who value performance &amp; branding are planning to increase their spend in advanced / addressable TV data solutions</a:t>
            </a:r>
          </a:p>
        </p:txBody>
      </p:sp>
      <p:graphicFrame>
        <p:nvGraphicFramePr>
          <p:cNvPr id="20" name="Chart 19">
            <a:extLst>
              <a:ext uri="{FF2B5EF4-FFF2-40B4-BE49-F238E27FC236}">
                <a16:creationId xmlns:a16="http://schemas.microsoft.com/office/drawing/2014/main" id="{EEA573C0-5712-40CD-BB62-774A2312CA2F}"/>
              </a:ext>
            </a:extLst>
          </p:cNvPr>
          <p:cNvGraphicFramePr/>
          <p:nvPr>
            <p:extLst>
              <p:ext uri="{D42A27DB-BD31-4B8C-83A1-F6EECF244321}">
                <p14:modId xmlns:p14="http://schemas.microsoft.com/office/powerpoint/2010/main" val="3679569872"/>
              </p:ext>
            </p:extLst>
          </p:nvPr>
        </p:nvGraphicFramePr>
        <p:xfrm>
          <a:off x="782253" y="2121329"/>
          <a:ext cx="9499428" cy="374154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B51510E3-BFAA-429A-A0C8-B053AEEFB292}"/>
              </a:ext>
            </a:extLst>
          </p:cNvPr>
          <p:cNvSpPr/>
          <p:nvPr/>
        </p:nvSpPr>
        <p:spPr>
          <a:xfrm>
            <a:off x="9388077" y="3317775"/>
            <a:ext cx="2585299" cy="1846659"/>
          </a:xfrm>
          <a:prstGeom prst="rect">
            <a:avLst/>
          </a:prstGeom>
          <a:solidFill>
            <a:schemeClr val="bg1"/>
          </a:solidFill>
          <a:ln w="38100">
            <a:solidFill>
              <a:srgbClr val="66C5AD"/>
            </a:solidFill>
          </a:ln>
        </p:spPr>
        <p:txBody>
          <a:bodyPr wrap="square" rtlCol="0">
            <a:spAutoFit/>
          </a:bodyPr>
          <a:lstStyle/>
          <a:p>
            <a:pPr algn="ctr"/>
            <a:endParaRPr lang="en-US" sz="1200" b="1" i="1"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200" b="1" i="1" dirty="0">
                <a:solidFill>
                  <a:srgbClr val="1F1A62"/>
                </a:solidFill>
                <a:latin typeface="Helvetica" pitchFamily="2" charset="0"/>
                <a:ea typeface="Open Sans" panose="020B0606030504020204" pitchFamily="34" charset="0"/>
                <a:cs typeface="Open Sans" panose="020B0606030504020204" pitchFamily="34" charset="0"/>
              </a:rPr>
              <a:t>Real-World Example:</a:t>
            </a:r>
          </a:p>
          <a:p>
            <a:pPr algn="ctr"/>
            <a:endParaRPr lang="en-US" sz="500" b="1" i="1"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200" i="1" dirty="0">
                <a:solidFill>
                  <a:srgbClr val="1F1A62"/>
                </a:solidFill>
                <a:latin typeface="Helvetica" pitchFamily="2" charset="0"/>
                <a:ea typeface="Open Sans" panose="020B0606030504020204" pitchFamily="34" charset="0"/>
                <a:cs typeface="Open Sans" panose="020B0606030504020204" pitchFamily="34" charset="0"/>
              </a:rPr>
              <a:t>ThirdLove </a:t>
            </a:r>
            <a:r>
              <a:rPr lang="en-US" sz="1200" dirty="0">
                <a:solidFill>
                  <a:srgbClr val="1F1A62"/>
                </a:solidFill>
                <a:latin typeface="Helvetica" pitchFamily="2" charset="0"/>
                <a:ea typeface="Open Sans" panose="020B0606030504020204" pitchFamily="34" charset="0"/>
                <a:cs typeface="Open Sans" panose="020B0606030504020204" pitchFamily="34" charset="0"/>
              </a:rPr>
              <a:t>buys a mix of traditional TV and addressable TV ads, and measures traditional TV ads and addressable TV spots by website visits, conversions and cost-per-actions using third party-party TV analytics software.</a:t>
            </a:r>
          </a:p>
        </p:txBody>
      </p:sp>
      <p:pic>
        <p:nvPicPr>
          <p:cNvPr id="14" name="Picture 13">
            <a:extLst>
              <a:ext uri="{FF2B5EF4-FFF2-40B4-BE49-F238E27FC236}">
                <a16:creationId xmlns:a16="http://schemas.microsoft.com/office/drawing/2014/main" id="{BE375D3E-FF90-4F3E-B433-EA8AAA4B96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E7FD6E71-F3C5-4777-8E71-A66B3C479AB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26</a:t>
            </a:fld>
            <a:endParaRPr lang="en-US" dirty="0"/>
          </a:p>
        </p:txBody>
      </p:sp>
      <p:sp>
        <p:nvSpPr>
          <p:cNvPr id="17" name="Rectangle 16">
            <a:extLst>
              <a:ext uri="{FF2B5EF4-FFF2-40B4-BE49-F238E27FC236}">
                <a16:creationId xmlns:a16="http://schemas.microsoft.com/office/drawing/2014/main" id="{373BA2DE-F344-41B3-A564-1E66D9DED66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297168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Socially-Interactive</a:t>
            </a:r>
            <a:endPar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b="1" dirty="0">
                <a:solidFill>
                  <a:srgbClr val="E84A99"/>
                </a:solidFill>
                <a:latin typeface="Helvetica Light" panose="020B0403020202020204" pitchFamily="34" charset="0"/>
              </a:rPr>
              <a:t>27%</a:t>
            </a:r>
            <a:r>
              <a:rPr lang="en-US" sz="1600" dirty="0">
                <a:solidFill>
                  <a:srgbClr val="1F1A62"/>
                </a:solidFill>
                <a:latin typeface="Helvetica Light" panose="020B0403020202020204" pitchFamily="34" charset="0"/>
              </a:rPr>
              <a:t> of </a:t>
            </a:r>
            <a:r>
              <a:rPr lang="en-US" sz="1600" dirty="0">
                <a:solidFill>
                  <a:srgbClr val="1F1A62"/>
                </a:solidFill>
                <a:latin typeface="Helvetica Light" panose="020B0403020202020204" pitchFamily="34" charset="0"/>
                <a:hlinkClick r:id="rId2" action="ppaction://hlinksldjump"/>
              </a:rPr>
              <a:t>DTC shoppers</a:t>
            </a:r>
            <a:r>
              <a:rPr lang="en-US" sz="1600" dirty="0">
                <a:solidFill>
                  <a:srgbClr val="1F1A62"/>
                </a:solidFill>
                <a:latin typeface="Helvetica Light" panose="020B0403020202020204" pitchFamily="34" charset="0"/>
              </a:rPr>
              <a:t> like to connect with brands on social media – by maintaining a strong presence online, DTC brands are able to directly engage with customers through a two-way ‘feedback and response’ conversation in real-time which aids in cultivating brand ambassadors and retaining recent purchasers</a:t>
            </a:r>
          </a:p>
        </p:txBody>
      </p:sp>
      <p:pic>
        <p:nvPicPr>
          <p:cNvPr id="4" name="Picture 3">
            <a:extLst>
              <a:ext uri="{FF2B5EF4-FFF2-40B4-BE49-F238E27FC236}">
                <a16:creationId xmlns:a16="http://schemas.microsoft.com/office/drawing/2014/main" id="{F687009A-D257-4717-AB80-1B7B5F34F2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82" y="1670761"/>
            <a:ext cx="11083636" cy="4491901"/>
          </a:xfrm>
          <a:prstGeom prst="rect">
            <a:avLst/>
          </a:prstGeom>
        </p:spPr>
      </p:pic>
      <p:pic>
        <p:nvPicPr>
          <p:cNvPr id="15" name="Picture 14">
            <a:extLst>
              <a:ext uri="{FF2B5EF4-FFF2-40B4-BE49-F238E27FC236}">
                <a16:creationId xmlns:a16="http://schemas.microsoft.com/office/drawing/2014/main" id="{E63CAA4F-BC50-442C-A893-C931A1C92C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E3505D38-D6DD-40D7-9EC8-6FC6DC298D4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27</a:t>
            </a:fld>
            <a:endParaRPr lang="en-US" dirty="0"/>
          </a:p>
        </p:txBody>
      </p:sp>
      <p:sp>
        <p:nvSpPr>
          <p:cNvPr id="18" name="Rectangle 17">
            <a:extLst>
              <a:ext uri="{FF2B5EF4-FFF2-40B4-BE49-F238E27FC236}">
                <a16:creationId xmlns:a16="http://schemas.microsoft.com/office/drawing/2014/main" id="{384DF48F-A2ED-4B7D-840B-E3B9E2D8A22C}"/>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3BDF18BD-1751-496D-B5DC-69D98A7403EE}"/>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3390621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724F5C8-075D-4FDB-B6FE-142BA9FF3E97}"/>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83531" y="133729"/>
            <a:ext cx="11821735" cy="769441"/>
          </a:xfrm>
          <a:prstGeom prst="rect">
            <a:avLst/>
          </a:prstGeom>
        </p:spPr>
        <p:txBody>
          <a:bodyPr wrap="square">
            <a:spAutoFit/>
          </a:bodyPr>
          <a:lstStyle/>
          <a:p>
            <a:pPr lvl="0"/>
            <a:r>
              <a:rPr lang="en-US" sz="2200" b="1" dirty="0">
                <a:solidFill>
                  <a:srgbClr val="1F1A62"/>
                </a:solidFill>
                <a:latin typeface="Helvetica" pitchFamily="2" charset="0"/>
              </a:rPr>
              <a:t>Inherently digital, DTC brands reap benefits from advertising on social platforms through which they can engage directly with avid &amp; loyal customers in real-time</a:t>
            </a:r>
          </a:p>
        </p:txBody>
      </p:sp>
      <p:sp>
        <p:nvSpPr>
          <p:cNvPr id="31" name="Triangle 30">
            <a:extLst>
              <a:ext uri="{FF2B5EF4-FFF2-40B4-BE49-F238E27FC236}">
                <a16:creationId xmlns:a16="http://schemas.microsoft.com/office/drawing/2014/main" id="{C9CEFC29-273F-C343-B0D7-891692770E93}"/>
              </a:ext>
            </a:extLst>
          </p:cNvPr>
          <p:cNvSpPr/>
          <p:nvPr/>
        </p:nvSpPr>
        <p:spPr>
          <a:xfrm rot="5400000">
            <a:off x="543356" y="100753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86E92E9-F1E6-6145-8CF8-5E0BE4886E97}"/>
              </a:ext>
            </a:extLst>
          </p:cNvPr>
          <p:cNvSpPr txBox="1"/>
          <p:nvPr/>
        </p:nvSpPr>
        <p:spPr>
          <a:xfrm>
            <a:off x="745341" y="907058"/>
            <a:ext cx="10910769"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For example, DTC brands have seen success from utilizing Snapchat’s Dynamic Ads format, which allows advertisers to automatically create ads from their own product catalogs &amp; serve them to users on the platform based on interest they have shown in the brand online</a:t>
            </a:r>
          </a:p>
        </p:txBody>
      </p:sp>
      <p:sp>
        <p:nvSpPr>
          <p:cNvPr id="19" name="Rectangle 18">
            <a:extLst>
              <a:ext uri="{FF2B5EF4-FFF2-40B4-BE49-F238E27FC236}">
                <a16:creationId xmlns:a16="http://schemas.microsoft.com/office/drawing/2014/main" id="{0E92E470-1EF3-449D-BF6B-61830B8447B1}"/>
              </a:ext>
            </a:extLst>
          </p:cNvPr>
          <p:cNvSpPr/>
          <p:nvPr/>
        </p:nvSpPr>
        <p:spPr>
          <a:xfrm>
            <a:off x="462844" y="6351118"/>
            <a:ext cx="11063111" cy="200055"/>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Business Insider, </a:t>
            </a:r>
            <a:r>
              <a:rPr lang="en-US" sz="700" i="1" dirty="0">
                <a:solidFill>
                  <a:srgbClr val="1F1A62"/>
                </a:solidFill>
                <a:latin typeface="Helvetica" pitchFamily="2"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Direct-to-consumer brands that have tested Snapchat's latest ad format say it's helping drive returns while bringing their cost-per-purchase down</a:t>
            </a:r>
            <a:r>
              <a:rPr lang="en-US" sz="700" dirty="0">
                <a:solidFill>
                  <a:srgbClr val="1F1A62"/>
                </a:solidFill>
                <a:latin typeface="Helvetica" pitchFamily="2" charset="0"/>
                <a:ea typeface="Open Sans" panose="020B0606030504020204" pitchFamily="34" charset="0"/>
                <a:cs typeface="Open Sans" panose="020B0606030504020204" pitchFamily="34" charset="0"/>
              </a:rPr>
              <a:t>, 10/17/2019.</a:t>
            </a:r>
          </a:p>
        </p:txBody>
      </p:sp>
      <p:sp>
        <p:nvSpPr>
          <p:cNvPr id="38" name="Rectangle 37">
            <a:extLst>
              <a:ext uri="{FF2B5EF4-FFF2-40B4-BE49-F238E27FC236}">
                <a16:creationId xmlns:a16="http://schemas.microsoft.com/office/drawing/2014/main" id="{B7F486A8-2576-4665-92D2-8D80BB8913E5}"/>
              </a:ext>
            </a:extLst>
          </p:cNvPr>
          <p:cNvSpPr/>
          <p:nvPr/>
        </p:nvSpPr>
        <p:spPr>
          <a:xfrm>
            <a:off x="143899" y="2070009"/>
            <a:ext cx="11904201" cy="673462"/>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By targeting consumers who have already expressed interest in their brand with personalized ads, these brands were able to </a:t>
            </a:r>
            <a:r>
              <a:rPr kumimoji="0" lang="en-US"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decrease</a:t>
            </a: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their </a:t>
            </a:r>
            <a:r>
              <a:rPr kumimoji="0" lang="en-US"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cost per purchase</a:t>
            </a:r>
            <a:r>
              <a:rPr kumimoji="0" lang="en-US"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 </a:t>
            </a: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while </a:t>
            </a:r>
            <a:r>
              <a:rPr kumimoji="0" lang="en-US"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increasing</a:t>
            </a: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their </a:t>
            </a:r>
            <a:r>
              <a:rPr kumimoji="0" lang="en-US"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return on ad spend</a:t>
            </a:r>
          </a:p>
        </p:txBody>
      </p:sp>
      <p:grpSp>
        <p:nvGrpSpPr>
          <p:cNvPr id="9" name="Group 8">
            <a:extLst>
              <a:ext uri="{FF2B5EF4-FFF2-40B4-BE49-F238E27FC236}">
                <a16:creationId xmlns:a16="http://schemas.microsoft.com/office/drawing/2014/main" id="{5A18EA0A-F514-4AA9-BFB6-45BA87C7EB36}"/>
              </a:ext>
            </a:extLst>
          </p:cNvPr>
          <p:cNvGrpSpPr/>
          <p:nvPr/>
        </p:nvGrpSpPr>
        <p:grpSpPr>
          <a:xfrm>
            <a:off x="535890" y="3213750"/>
            <a:ext cx="3433404" cy="2578176"/>
            <a:chOff x="477088" y="3213750"/>
            <a:chExt cx="3433404" cy="2578176"/>
          </a:xfrm>
        </p:grpSpPr>
        <p:sp>
          <p:nvSpPr>
            <p:cNvPr id="49" name="Rectangle: Rounded Corners 48">
              <a:extLst>
                <a:ext uri="{FF2B5EF4-FFF2-40B4-BE49-F238E27FC236}">
                  <a16:creationId xmlns:a16="http://schemas.microsoft.com/office/drawing/2014/main" id="{77846CE1-DBF2-48A8-9521-CDA29817DE0B}"/>
                </a:ext>
              </a:extLst>
            </p:cNvPr>
            <p:cNvSpPr/>
            <p:nvPr/>
          </p:nvSpPr>
          <p:spPr>
            <a:xfrm>
              <a:off x="485684" y="4150444"/>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51" name="Rectangle: Rounded Corners 50">
              <a:extLst>
                <a:ext uri="{FF2B5EF4-FFF2-40B4-BE49-F238E27FC236}">
                  <a16:creationId xmlns:a16="http://schemas.microsoft.com/office/drawing/2014/main" id="{4B8B468F-BEB1-4641-AA91-59DF1DB415D3}"/>
                </a:ext>
              </a:extLst>
            </p:cNvPr>
            <p:cNvSpPr/>
            <p:nvPr/>
          </p:nvSpPr>
          <p:spPr>
            <a:xfrm>
              <a:off x="485684" y="5115263"/>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pic>
          <p:nvPicPr>
            <p:cNvPr id="20" name="Picture 2" descr="Image result for vitaly design logo">
              <a:extLst>
                <a:ext uri="{FF2B5EF4-FFF2-40B4-BE49-F238E27FC236}">
                  <a16:creationId xmlns:a16="http://schemas.microsoft.com/office/drawing/2014/main" id="{18B10C11-68C1-4326-AE0B-6E6F6D1C2924}"/>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0745" y="3213750"/>
              <a:ext cx="2666090" cy="666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64A871-0B02-4AE8-B544-734788FA3B9C}"/>
                </a:ext>
              </a:extLst>
            </p:cNvPr>
            <p:cNvSpPr txBox="1"/>
            <p:nvPr/>
          </p:nvSpPr>
          <p:spPr>
            <a:xfrm>
              <a:off x="1399616" y="3706999"/>
              <a:ext cx="1750415" cy="369332"/>
            </a:xfrm>
            <a:prstGeom prst="rect">
              <a:avLst/>
            </a:prstGeom>
            <a:noFill/>
          </p:spPr>
          <p:txBody>
            <a:bodyPr wrap="square" rtlCol="0">
              <a:spAutoFit/>
            </a:bodyPr>
            <a:lstStyle/>
            <a:p>
              <a:r>
                <a:rPr lang="en-US" dirty="0">
                  <a:solidFill>
                    <a:srgbClr val="1F1A62"/>
                  </a:solidFill>
                  <a:latin typeface="Helvetica" pitchFamily="2" charset="0"/>
                </a:rPr>
                <a:t>(Accessories)</a:t>
              </a:r>
            </a:p>
          </p:txBody>
        </p:sp>
        <p:sp>
          <p:nvSpPr>
            <p:cNvPr id="39" name="TextBox 38">
              <a:extLst>
                <a:ext uri="{FF2B5EF4-FFF2-40B4-BE49-F238E27FC236}">
                  <a16:creationId xmlns:a16="http://schemas.microsoft.com/office/drawing/2014/main" id="{BDDD5024-4CE5-4FEF-8FA9-E59489773209}"/>
                </a:ext>
              </a:extLst>
            </p:cNvPr>
            <p:cNvSpPr txBox="1"/>
            <p:nvPr/>
          </p:nvSpPr>
          <p:spPr>
            <a:xfrm>
              <a:off x="477088" y="4319498"/>
              <a:ext cx="3433404"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-21%</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cost-per-purchase</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7EA80CD3-41B8-4ACA-9B70-D132730C6569}"/>
                </a:ext>
              </a:extLst>
            </p:cNvPr>
            <p:cNvSpPr txBox="1"/>
            <p:nvPr/>
          </p:nvSpPr>
          <p:spPr>
            <a:xfrm>
              <a:off x="477088" y="5146020"/>
              <a:ext cx="3433404" cy="615148"/>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+29%</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ROAS vs. other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cross-platform e-commerce ads</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82CA95A7-0B28-40E4-A8CE-86882737EC00}"/>
              </a:ext>
            </a:extLst>
          </p:cNvPr>
          <p:cNvGrpSpPr/>
          <p:nvPr/>
        </p:nvGrpSpPr>
        <p:grpSpPr>
          <a:xfrm>
            <a:off x="8222706" y="3335051"/>
            <a:ext cx="3433404" cy="2456875"/>
            <a:chOff x="8163904" y="3335051"/>
            <a:chExt cx="3433404" cy="2456875"/>
          </a:xfrm>
        </p:grpSpPr>
        <p:sp>
          <p:nvSpPr>
            <p:cNvPr id="54" name="Rectangle: Rounded Corners 53">
              <a:extLst>
                <a:ext uri="{FF2B5EF4-FFF2-40B4-BE49-F238E27FC236}">
                  <a16:creationId xmlns:a16="http://schemas.microsoft.com/office/drawing/2014/main" id="{01F96235-4C18-4D1A-BC0A-99DB23C608BE}"/>
                </a:ext>
              </a:extLst>
            </p:cNvPr>
            <p:cNvSpPr/>
            <p:nvPr/>
          </p:nvSpPr>
          <p:spPr>
            <a:xfrm>
              <a:off x="8172500" y="4150444"/>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55" name="Rectangle: Rounded Corners 54">
              <a:extLst>
                <a:ext uri="{FF2B5EF4-FFF2-40B4-BE49-F238E27FC236}">
                  <a16:creationId xmlns:a16="http://schemas.microsoft.com/office/drawing/2014/main" id="{3EC5C7DF-B05D-4A0E-887C-C48F1DB4433D}"/>
                </a:ext>
              </a:extLst>
            </p:cNvPr>
            <p:cNvSpPr/>
            <p:nvPr/>
          </p:nvSpPr>
          <p:spPr>
            <a:xfrm>
              <a:off x="8172500" y="5115263"/>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pic>
          <p:nvPicPr>
            <p:cNvPr id="21" name="Picture 4" descr="Image result for shady rays logo">
              <a:extLst>
                <a:ext uri="{FF2B5EF4-FFF2-40B4-BE49-F238E27FC236}">
                  <a16:creationId xmlns:a16="http://schemas.microsoft.com/office/drawing/2014/main" id="{7111A32F-A2F7-42AF-970D-C8929A50DF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13806" y="3335051"/>
              <a:ext cx="2933601" cy="2506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DA01271-2C02-40D0-B584-90428AC50FFA}"/>
                </a:ext>
              </a:extLst>
            </p:cNvPr>
            <p:cNvSpPr txBox="1"/>
            <p:nvPr/>
          </p:nvSpPr>
          <p:spPr>
            <a:xfrm>
              <a:off x="9086432" y="3706999"/>
              <a:ext cx="1588349" cy="369332"/>
            </a:xfrm>
            <a:prstGeom prst="rect">
              <a:avLst/>
            </a:prstGeom>
            <a:noFill/>
          </p:spPr>
          <p:txBody>
            <a:bodyPr wrap="square" rtlCol="0">
              <a:spAutoFit/>
            </a:bodyPr>
            <a:lstStyle/>
            <a:p>
              <a:r>
                <a:rPr lang="en-US" dirty="0">
                  <a:solidFill>
                    <a:srgbClr val="1F1A62"/>
                  </a:solidFill>
                  <a:latin typeface="Helvetica" pitchFamily="2" charset="0"/>
                </a:rPr>
                <a:t>(Sunglasses)</a:t>
              </a:r>
            </a:p>
          </p:txBody>
        </p:sp>
        <p:sp>
          <p:nvSpPr>
            <p:cNvPr id="47" name="TextBox 46">
              <a:extLst>
                <a:ext uri="{FF2B5EF4-FFF2-40B4-BE49-F238E27FC236}">
                  <a16:creationId xmlns:a16="http://schemas.microsoft.com/office/drawing/2014/main" id="{3365191A-1BA8-400F-A177-73FAA45D3F39}"/>
                </a:ext>
              </a:extLst>
            </p:cNvPr>
            <p:cNvSpPr txBox="1"/>
            <p:nvPr/>
          </p:nvSpPr>
          <p:spPr>
            <a:xfrm>
              <a:off x="8163904" y="4319498"/>
              <a:ext cx="3433404"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-66%</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cost-per-purchase</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57697827-14AB-49DD-A5E5-D4D3F7D38AEF}"/>
                </a:ext>
              </a:extLst>
            </p:cNvPr>
            <p:cNvSpPr txBox="1"/>
            <p:nvPr/>
          </p:nvSpPr>
          <p:spPr>
            <a:xfrm>
              <a:off x="8319968" y="5173982"/>
              <a:ext cx="3121276" cy="559225"/>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+286%</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ROAS vs. other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cross-platform e-commerce ads</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31F1A845-703B-4077-B085-8967311D59FA}"/>
              </a:ext>
            </a:extLst>
          </p:cNvPr>
          <p:cNvGrpSpPr/>
          <p:nvPr/>
        </p:nvGrpSpPr>
        <p:grpSpPr>
          <a:xfrm>
            <a:off x="4379298" y="3284034"/>
            <a:ext cx="3433404" cy="2507892"/>
            <a:chOff x="4245755" y="3284034"/>
            <a:chExt cx="3433404" cy="2507892"/>
          </a:xfrm>
        </p:grpSpPr>
        <p:sp>
          <p:nvSpPr>
            <p:cNvPr id="52" name="Rectangle: Rounded Corners 51">
              <a:extLst>
                <a:ext uri="{FF2B5EF4-FFF2-40B4-BE49-F238E27FC236}">
                  <a16:creationId xmlns:a16="http://schemas.microsoft.com/office/drawing/2014/main" id="{19F4CD41-159C-4325-9F7D-EA4C8920550B}"/>
                </a:ext>
              </a:extLst>
            </p:cNvPr>
            <p:cNvSpPr/>
            <p:nvPr/>
          </p:nvSpPr>
          <p:spPr>
            <a:xfrm>
              <a:off x="4254351" y="4150444"/>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53" name="Rectangle: Rounded Corners 52">
              <a:extLst>
                <a:ext uri="{FF2B5EF4-FFF2-40B4-BE49-F238E27FC236}">
                  <a16:creationId xmlns:a16="http://schemas.microsoft.com/office/drawing/2014/main" id="{BADD695E-6A4A-4DD6-AC3A-E208278260E3}"/>
                </a:ext>
              </a:extLst>
            </p:cNvPr>
            <p:cNvSpPr/>
            <p:nvPr/>
          </p:nvSpPr>
          <p:spPr>
            <a:xfrm>
              <a:off x="4254351" y="5115263"/>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43" name="TextBox 42">
              <a:extLst>
                <a:ext uri="{FF2B5EF4-FFF2-40B4-BE49-F238E27FC236}">
                  <a16:creationId xmlns:a16="http://schemas.microsoft.com/office/drawing/2014/main" id="{72F63735-1371-410F-9D65-AF3125F4B4D7}"/>
                </a:ext>
              </a:extLst>
            </p:cNvPr>
            <p:cNvSpPr txBox="1"/>
            <p:nvPr/>
          </p:nvSpPr>
          <p:spPr>
            <a:xfrm>
              <a:off x="4245755" y="4319498"/>
              <a:ext cx="3433404"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-60%</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cost-per-purchase</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2091D7A5-62C1-4653-8286-8F5071B14ED4}"/>
                </a:ext>
              </a:extLst>
            </p:cNvPr>
            <p:cNvSpPr txBox="1"/>
            <p:nvPr/>
          </p:nvSpPr>
          <p:spPr>
            <a:xfrm>
              <a:off x="4245755" y="5173982"/>
              <a:ext cx="3433404" cy="559225"/>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+171%</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ROAS vs. similar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product-focused campaigns</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2" name="Picture 6" descr="Princess Polly USA">
              <a:extLst>
                <a:ext uri="{FF2B5EF4-FFF2-40B4-BE49-F238E27FC236}">
                  <a16:creationId xmlns:a16="http://schemas.microsoft.com/office/drawing/2014/main" id="{E75E527C-5A39-42EF-9DB8-5897073531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33707" y="3284034"/>
              <a:ext cx="2857500" cy="4762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E404947-EC28-484B-8C4A-99C26B2B0488}"/>
                </a:ext>
              </a:extLst>
            </p:cNvPr>
            <p:cNvSpPr txBox="1"/>
            <p:nvPr/>
          </p:nvSpPr>
          <p:spPr>
            <a:xfrm>
              <a:off x="4787643" y="3706999"/>
              <a:ext cx="2349629" cy="369332"/>
            </a:xfrm>
            <a:prstGeom prst="rect">
              <a:avLst/>
            </a:prstGeom>
            <a:noFill/>
          </p:spPr>
          <p:txBody>
            <a:bodyPr wrap="square" rtlCol="0">
              <a:spAutoFit/>
            </a:bodyPr>
            <a:lstStyle/>
            <a:p>
              <a:r>
                <a:rPr lang="en-US" dirty="0">
                  <a:solidFill>
                    <a:srgbClr val="1F1A62"/>
                  </a:solidFill>
                  <a:latin typeface="Helvetica" pitchFamily="2" charset="0"/>
                </a:rPr>
                <a:t>(Women’s Apparel)</a:t>
              </a:r>
            </a:p>
          </p:txBody>
        </p:sp>
      </p:grpSp>
      <p:pic>
        <p:nvPicPr>
          <p:cNvPr id="36" name="Picture 35">
            <a:extLst>
              <a:ext uri="{FF2B5EF4-FFF2-40B4-BE49-F238E27FC236}">
                <a16:creationId xmlns:a16="http://schemas.microsoft.com/office/drawing/2014/main" id="{06ECA046-031A-4AC8-A0EC-4CBC69E1E8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7" name="Slide Number Placeholder 5">
            <a:extLst>
              <a:ext uri="{FF2B5EF4-FFF2-40B4-BE49-F238E27FC236}">
                <a16:creationId xmlns:a16="http://schemas.microsoft.com/office/drawing/2014/main" id="{1DD9639E-9F38-4DCC-8BA9-7279384BFA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28</a:t>
            </a:fld>
            <a:endParaRPr lang="en-US" dirty="0"/>
          </a:p>
        </p:txBody>
      </p:sp>
      <p:sp>
        <p:nvSpPr>
          <p:cNvPr id="41" name="Rectangle 40">
            <a:extLst>
              <a:ext uri="{FF2B5EF4-FFF2-40B4-BE49-F238E27FC236}">
                <a16:creationId xmlns:a16="http://schemas.microsoft.com/office/drawing/2014/main" id="{AF02924D-E5CC-4E3C-8CC2-D08EAEB53F6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0276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321548"/>
            <a:ext cx="4199477" cy="485050"/>
          </a:xfrm>
          <a:prstGeom prst="rect">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The Category: </a:t>
            </a:r>
            <a:r>
              <a:rPr lang="en-US" dirty="0">
                <a:solidFill>
                  <a:schemeClr val="bg1"/>
                </a:solidFill>
                <a:latin typeface="Helvetica" pitchFamily="2" charset="0"/>
              </a:rPr>
              <a:t>Mobile Banking</a:t>
            </a:r>
          </a:p>
        </p:txBody>
      </p:sp>
      <p:sp>
        <p:nvSpPr>
          <p:cNvPr id="4" name="Rectangle 3">
            <a:extLst>
              <a:ext uri="{FF2B5EF4-FFF2-40B4-BE49-F238E27FC236}">
                <a16:creationId xmlns:a16="http://schemas.microsoft.com/office/drawing/2014/main" id="{3ED54650-E124-0942-8B03-A438165B55A6}"/>
              </a:ext>
            </a:extLst>
          </p:cNvPr>
          <p:cNvSpPr/>
          <p:nvPr/>
        </p:nvSpPr>
        <p:spPr>
          <a:xfrm>
            <a:off x="87922" y="78625"/>
            <a:ext cx="11959277" cy="1107996"/>
          </a:xfrm>
          <a:prstGeom prst="rect">
            <a:avLst/>
          </a:prstGeom>
        </p:spPr>
        <p:txBody>
          <a:bodyPr wrap="square">
            <a:spAutoFit/>
          </a:bodyPr>
          <a:lstStyle/>
          <a:p>
            <a:r>
              <a:rPr lang="en-US" sz="2200" b="1" dirty="0">
                <a:solidFill>
                  <a:srgbClr val="1F1A62"/>
                </a:solidFill>
                <a:latin typeface="Helvetica" pitchFamily="2" charset="0"/>
              </a:rPr>
              <a:t>Multiscreen TV companies can also provide brands an opportunity to partner with ‘Influencers’ and create branded content which is distributed across their portfolio </a:t>
            </a:r>
          </a:p>
          <a:p>
            <a:r>
              <a:rPr lang="en-US" sz="2200" b="1" dirty="0">
                <a:solidFill>
                  <a:srgbClr val="1F1A62"/>
                </a:solidFill>
                <a:latin typeface="Helvetica" pitchFamily="2" charset="0"/>
              </a:rPr>
              <a:t>of social and digital platforms</a:t>
            </a:r>
          </a:p>
        </p:txBody>
      </p:sp>
      <p:grpSp>
        <p:nvGrpSpPr>
          <p:cNvPr id="3" name="Group 2">
            <a:extLst>
              <a:ext uri="{FF2B5EF4-FFF2-40B4-BE49-F238E27FC236}">
                <a16:creationId xmlns:a16="http://schemas.microsoft.com/office/drawing/2014/main" id="{9F46394B-2BBF-4107-A79D-C07B445696B0}"/>
              </a:ext>
            </a:extLst>
          </p:cNvPr>
          <p:cNvGrpSpPr/>
          <p:nvPr/>
        </p:nvGrpSpPr>
        <p:grpSpPr>
          <a:xfrm>
            <a:off x="5488881" y="1308848"/>
            <a:ext cx="5421314" cy="523220"/>
            <a:chOff x="5257442" y="2431144"/>
            <a:chExt cx="5421314" cy="523220"/>
          </a:xfrm>
        </p:grpSpPr>
        <p:pic>
          <p:nvPicPr>
            <p:cNvPr id="29" name="Picture 2" descr="Image result for viacomcbs logo">
              <a:extLst>
                <a:ext uri="{FF2B5EF4-FFF2-40B4-BE49-F238E27FC236}">
                  <a16:creationId xmlns:a16="http://schemas.microsoft.com/office/drawing/2014/main" id="{0F671403-ADB2-415B-A0DE-9DA0E6CD9ABA}"/>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51961" t="38656" b="40155"/>
            <a:stretch/>
          </p:blipFill>
          <p:spPr bwMode="auto">
            <a:xfrm>
              <a:off x="5257442" y="2491765"/>
              <a:ext cx="2190785" cy="4019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F61D43C-3369-4CE3-84DF-0CFD11360113}"/>
                </a:ext>
              </a:extLst>
            </p:cNvPr>
            <p:cNvSpPr txBox="1"/>
            <p:nvPr/>
          </p:nvSpPr>
          <p:spPr>
            <a:xfrm>
              <a:off x="6783724" y="2431144"/>
              <a:ext cx="3895032" cy="52322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Partnership</a:t>
              </a:r>
            </a:p>
          </p:txBody>
        </p:sp>
        <p:pic>
          <p:nvPicPr>
            <p:cNvPr id="33" name="Picture 2" descr="Image result for n26 logo">
              <a:extLst>
                <a:ext uri="{FF2B5EF4-FFF2-40B4-BE49-F238E27FC236}">
                  <a16:creationId xmlns:a16="http://schemas.microsoft.com/office/drawing/2014/main" id="{B8BB12BC-E11A-4896-B3F3-38F14C7F5F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75454" y="2525222"/>
              <a:ext cx="492139" cy="33506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40AE78B0-89A7-41BB-A5A1-D2E1FECAD8C6}"/>
              </a:ext>
            </a:extLst>
          </p:cNvPr>
          <p:cNvSpPr/>
          <p:nvPr/>
        </p:nvSpPr>
        <p:spPr>
          <a:xfrm>
            <a:off x="5578860" y="1321548"/>
            <a:ext cx="4916494" cy="485050"/>
          </a:xfrm>
          <a:prstGeom prst="rect">
            <a:avLst/>
          </a:prstGeom>
          <a:noFill/>
          <a:ln w="1270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C4F9A882-03F1-4E8C-9546-1FD9C9A75016}"/>
              </a:ext>
            </a:extLst>
          </p:cNvPr>
          <p:cNvSpPr/>
          <p:nvPr/>
        </p:nvSpPr>
        <p:spPr>
          <a:xfrm>
            <a:off x="-1" y="1898305"/>
            <a:ext cx="4199477" cy="1692218"/>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pitchFamily="2" charset="0"/>
              </a:rPr>
              <a:t>The Objective:</a:t>
            </a:r>
          </a:p>
          <a:p>
            <a:pPr marL="171450" indent="-171450" algn="ctr">
              <a:buBlip>
                <a:blip r:embed="rId4"/>
              </a:buBlip>
            </a:pPr>
            <a:endParaRPr lang="en-US" sz="500" dirty="0">
              <a:solidFill>
                <a:schemeClr val="bg1"/>
              </a:solidFill>
              <a:latin typeface="Helvetica" pitchFamily="2" charset="0"/>
            </a:endParaRPr>
          </a:p>
          <a:p>
            <a:pPr marL="285750" indent="-285750">
              <a:buClr>
                <a:srgbClr val="E84A99"/>
              </a:buClr>
              <a:buBlip>
                <a:blip r:embed="rId4"/>
              </a:buBlip>
            </a:pPr>
            <a:r>
              <a:rPr lang="en-US" sz="1200" dirty="0">
                <a:solidFill>
                  <a:schemeClr val="bg1"/>
                </a:solidFill>
                <a:latin typeface="Helvetica" pitchFamily="2" charset="0"/>
              </a:rPr>
              <a:t>Boost </a:t>
            </a:r>
            <a:r>
              <a:rPr lang="en-US" sz="1200" b="1" dirty="0">
                <a:solidFill>
                  <a:schemeClr val="bg1"/>
                </a:solidFill>
                <a:latin typeface="Helvetica" pitchFamily="2" charset="0"/>
              </a:rPr>
              <a:t>Brand Awareness </a:t>
            </a:r>
            <a:r>
              <a:rPr lang="en-US" sz="1200" dirty="0">
                <a:solidFill>
                  <a:schemeClr val="bg1"/>
                </a:solidFill>
                <a:latin typeface="Helvetica" pitchFamily="2" charset="0"/>
              </a:rPr>
              <a:t>&amp; </a:t>
            </a:r>
            <a:r>
              <a:rPr lang="en-US" sz="1200" b="1" dirty="0">
                <a:solidFill>
                  <a:schemeClr val="bg1"/>
                </a:solidFill>
                <a:latin typeface="Helvetica" pitchFamily="2" charset="0"/>
              </a:rPr>
              <a:t>Positive Association </a:t>
            </a:r>
            <a:r>
              <a:rPr lang="en-US" sz="1200" dirty="0">
                <a:solidFill>
                  <a:schemeClr val="bg1"/>
                </a:solidFill>
                <a:latin typeface="Helvetica" pitchFamily="2" charset="0"/>
              </a:rPr>
              <a:t>Among U.S. Millennials &amp; Gen Z</a:t>
            </a:r>
          </a:p>
          <a:p>
            <a:pPr marL="285750" indent="-285750">
              <a:buClr>
                <a:srgbClr val="E84A99"/>
              </a:buClr>
              <a:buBlip>
                <a:blip r:embed="rId4"/>
              </a:buBlip>
            </a:pPr>
            <a:endParaRPr lang="en-US" sz="600" dirty="0">
              <a:solidFill>
                <a:schemeClr val="bg1"/>
              </a:solidFill>
              <a:latin typeface="Helvetica" pitchFamily="2" charset="0"/>
            </a:endParaRPr>
          </a:p>
          <a:p>
            <a:pPr marL="285750" indent="-285750">
              <a:buClr>
                <a:srgbClr val="E84A99"/>
              </a:buClr>
              <a:buBlip>
                <a:blip r:embed="rId4"/>
              </a:buBlip>
            </a:pPr>
            <a:r>
              <a:rPr lang="en-US" sz="1200" dirty="0">
                <a:solidFill>
                  <a:schemeClr val="bg1"/>
                </a:solidFill>
                <a:latin typeface="Helvetica" pitchFamily="2" charset="0"/>
              </a:rPr>
              <a:t>Build </a:t>
            </a:r>
            <a:r>
              <a:rPr lang="en-US" sz="1200" b="1" dirty="0">
                <a:solidFill>
                  <a:schemeClr val="bg1"/>
                </a:solidFill>
                <a:latin typeface="Helvetica" pitchFamily="2" charset="0"/>
              </a:rPr>
              <a:t>Brand Reinforcement</a:t>
            </a:r>
          </a:p>
          <a:p>
            <a:pPr marL="285750" indent="-285750">
              <a:buClr>
                <a:srgbClr val="E84A99"/>
              </a:buClr>
              <a:buBlip>
                <a:blip r:embed="rId4"/>
              </a:buBlip>
            </a:pPr>
            <a:endParaRPr lang="en-US" sz="600" dirty="0">
              <a:solidFill>
                <a:schemeClr val="bg1"/>
              </a:solidFill>
              <a:latin typeface="Helvetica" pitchFamily="2" charset="0"/>
            </a:endParaRPr>
          </a:p>
          <a:p>
            <a:pPr marL="285750" indent="-285750">
              <a:buClr>
                <a:srgbClr val="E84A99"/>
              </a:buClr>
              <a:buBlip>
                <a:blip r:embed="rId4"/>
              </a:buBlip>
            </a:pPr>
            <a:r>
              <a:rPr lang="en-US" sz="1200" dirty="0">
                <a:solidFill>
                  <a:schemeClr val="bg1"/>
                </a:solidFill>
                <a:latin typeface="Helvetica" pitchFamily="2" charset="0"/>
              </a:rPr>
              <a:t>Drive </a:t>
            </a:r>
            <a:r>
              <a:rPr lang="en-US" sz="1200" b="1" dirty="0">
                <a:solidFill>
                  <a:schemeClr val="bg1"/>
                </a:solidFill>
                <a:latin typeface="Helvetica" pitchFamily="2" charset="0"/>
              </a:rPr>
              <a:t>Brand Conversion </a:t>
            </a:r>
            <a:r>
              <a:rPr lang="en-US" sz="1200" dirty="0">
                <a:solidFill>
                  <a:schemeClr val="bg1"/>
                </a:solidFill>
                <a:latin typeface="Helvetica" pitchFamily="2" charset="0"/>
              </a:rPr>
              <a:t>&amp; </a:t>
            </a:r>
            <a:r>
              <a:rPr lang="en-US" sz="1200" b="1" dirty="0">
                <a:solidFill>
                  <a:schemeClr val="bg1"/>
                </a:solidFill>
                <a:latin typeface="Helvetica" pitchFamily="2" charset="0"/>
              </a:rPr>
              <a:t>Consumer Sign-Up</a:t>
            </a:r>
          </a:p>
        </p:txBody>
      </p:sp>
      <p:sp>
        <p:nvSpPr>
          <p:cNvPr id="36" name="Rectangle 35">
            <a:extLst>
              <a:ext uri="{FF2B5EF4-FFF2-40B4-BE49-F238E27FC236}">
                <a16:creationId xmlns:a16="http://schemas.microsoft.com/office/drawing/2014/main" id="{EA820CAB-E3B2-48DF-93BA-01383DFE5BE4}"/>
              </a:ext>
            </a:extLst>
          </p:cNvPr>
          <p:cNvSpPr/>
          <p:nvPr/>
        </p:nvSpPr>
        <p:spPr>
          <a:xfrm>
            <a:off x="-1" y="3682230"/>
            <a:ext cx="4199477" cy="2521441"/>
          </a:xfrm>
          <a:prstGeom prst="rect">
            <a:avLst/>
          </a:prstGeom>
          <a:solidFill>
            <a:srgbClr val="E84A99"/>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pitchFamily="2" charset="0"/>
              </a:rPr>
              <a:t>The Strategy:</a:t>
            </a:r>
          </a:p>
          <a:p>
            <a:pPr marL="171450" indent="-171450" algn="ctr">
              <a:buBlip>
                <a:blip r:embed="rId5"/>
              </a:buBlip>
            </a:pPr>
            <a:endParaRPr lang="en-US" sz="400" dirty="0">
              <a:solidFill>
                <a:schemeClr val="bg1"/>
              </a:solidFill>
              <a:latin typeface="Helvetica" pitchFamily="2" charset="0"/>
            </a:endParaRPr>
          </a:p>
          <a:p>
            <a:pPr marL="285750" indent="-285750">
              <a:buClr>
                <a:schemeClr val="bg1"/>
              </a:buClr>
              <a:buBlip>
                <a:blip r:embed="rId5"/>
              </a:buBlip>
            </a:pPr>
            <a:r>
              <a:rPr lang="en-US" sz="1200" dirty="0">
                <a:solidFill>
                  <a:schemeClr val="bg1"/>
                </a:solidFill>
                <a:latin typeface="Helvetica" pitchFamily="2" charset="0"/>
              </a:rPr>
              <a:t>Create custom video content to tell the brand’s story &amp; forge a meaningful connection with brands</a:t>
            </a:r>
          </a:p>
          <a:p>
            <a:pPr marL="285750" indent="-285750">
              <a:buClr>
                <a:schemeClr val="bg1"/>
              </a:buClr>
              <a:buBlip>
                <a:blip r:embed="rId5"/>
              </a:buBlip>
            </a:pPr>
            <a:endParaRPr lang="en-US" sz="600" dirty="0">
              <a:solidFill>
                <a:schemeClr val="bg1"/>
              </a:solidFill>
              <a:latin typeface="Helvetica" pitchFamily="2" charset="0"/>
            </a:endParaRPr>
          </a:p>
          <a:p>
            <a:pPr marL="285750" indent="-285750">
              <a:buClr>
                <a:schemeClr val="bg1"/>
              </a:buClr>
              <a:buBlip>
                <a:blip r:embed="rId5"/>
              </a:buBlip>
            </a:pPr>
            <a:r>
              <a:rPr lang="en-US" sz="1200" dirty="0">
                <a:solidFill>
                  <a:schemeClr val="bg1"/>
                </a:solidFill>
                <a:latin typeface="Helvetica" pitchFamily="2" charset="0"/>
              </a:rPr>
              <a:t>Leveraging Viacom’s extensive reach &amp; engaged audience base, </a:t>
            </a:r>
            <a:r>
              <a:rPr lang="en-US" sz="1200" b="1" dirty="0">
                <a:solidFill>
                  <a:schemeClr val="bg1"/>
                </a:solidFill>
                <a:latin typeface="Helvetica" pitchFamily="2" charset="0"/>
              </a:rPr>
              <a:t>distribute content </a:t>
            </a:r>
            <a:r>
              <a:rPr lang="en-US" sz="1200" dirty="0">
                <a:solidFill>
                  <a:schemeClr val="bg1"/>
                </a:solidFill>
                <a:latin typeface="Helvetica" pitchFamily="2" charset="0"/>
              </a:rPr>
              <a:t>across the content ecosystem:</a:t>
            </a:r>
          </a:p>
          <a:p>
            <a:pPr marL="742950" lvl="1" indent="-285750">
              <a:buClr>
                <a:schemeClr val="bg1"/>
              </a:buClr>
              <a:buBlip>
                <a:blip r:embed="rId5"/>
              </a:buBlip>
            </a:pPr>
            <a:r>
              <a:rPr lang="en-US" sz="1200" dirty="0">
                <a:solidFill>
                  <a:schemeClr val="bg1"/>
                </a:solidFill>
                <a:latin typeface="Helvetica" pitchFamily="2" charset="0"/>
              </a:rPr>
              <a:t>Viacom O&amp;O platforms</a:t>
            </a:r>
          </a:p>
          <a:p>
            <a:pPr marL="742950" lvl="1" indent="-285750">
              <a:buClr>
                <a:schemeClr val="bg1"/>
              </a:buClr>
              <a:buBlip>
                <a:blip r:embed="rId5"/>
              </a:buBlip>
            </a:pPr>
            <a:r>
              <a:rPr lang="en-US" sz="1200" dirty="0">
                <a:solidFill>
                  <a:schemeClr val="bg1"/>
                </a:solidFill>
                <a:latin typeface="Helvetica" pitchFamily="2" charset="0"/>
              </a:rPr>
              <a:t>N26’s social footprint &amp; 3rd party platforms</a:t>
            </a:r>
          </a:p>
          <a:p>
            <a:pPr marL="628650" lvl="1" indent="-171450">
              <a:buClr>
                <a:schemeClr val="bg1"/>
              </a:buClr>
              <a:buBlip>
                <a:blip r:embed="rId5"/>
              </a:buBlip>
            </a:pPr>
            <a:endParaRPr lang="en-US" sz="600" dirty="0">
              <a:solidFill>
                <a:schemeClr val="bg1"/>
              </a:solidFill>
              <a:latin typeface="Helvetica" pitchFamily="2" charset="0"/>
            </a:endParaRPr>
          </a:p>
          <a:p>
            <a:pPr marL="285750" indent="-285750">
              <a:buClr>
                <a:schemeClr val="bg1"/>
              </a:buClr>
              <a:buBlip>
                <a:blip r:embed="rId5"/>
              </a:buBlip>
            </a:pPr>
            <a:r>
              <a:rPr lang="en-US" sz="1200" dirty="0">
                <a:solidFill>
                  <a:schemeClr val="bg1"/>
                </a:solidFill>
                <a:latin typeface="Helvetica" pitchFamily="2" charset="0"/>
              </a:rPr>
              <a:t>Tap ‘</a:t>
            </a:r>
            <a:r>
              <a:rPr lang="en-US" sz="1200" b="1" dirty="0">
                <a:solidFill>
                  <a:schemeClr val="bg1"/>
                </a:solidFill>
                <a:latin typeface="Helvetica" pitchFamily="2" charset="0"/>
              </a:rPr>
              <a:t>influencers</a:t>
            </a:r>
            <a:r>
              <a:rPr lang="en-US" sz="1200" dirty="0">
                <a:solidFill>
                  <a:schemeClr val="bg1"/>
                </a:solidFill>
                <a:latin typeface="Helvetica" pitchFamily="2" charset="0"/>
              </a:rPr>
              <a:t>’ to call consumers to action by either </a:t>
            </a:r>
            <a:r>
              <a:rPr lang="en-US" sz="1200" b="1" dirty="0">
                <a:solidFill>
                  <a:schemeClr val="bg1"/>
                </a:solidFill>
                <a:latin typeface="Helvetica" pitchFamily="2" charset="0"/>
              </a:rPr>
              <a:t>downloading the N26 app </a:t>
            </a:r>
            <a:r>
              <a:rPr lang="en-US" sz="1200" dirty="0">
                <a:solidFill>
                  <a:schemeClr val="bg1"/>
                </a:solidFill>
                <a:latin typeface="Helvetica" pitchFamily="2" charset="0"/>
              </a:rPr>
              <a:t>or </a:t>
            </a:r>
            <a:r>
              <a:rPr lang="en-US" sz="1200" b="1" dirty="0">
                <a:solidFill>
                  <a:schemeClr val="bg1"/>
                </a:solidFill>
                <a:latin typeface="Helvetica" pitchFamily="2" charset="0"/>
              </a:rPr>
              <a:t>signing up on their website</a:t>
            </a:r>
          </a:p>
        </p:txBody>
      </p:sp>
      <p:sp>
        <p:nvSpPr>
          <p:cNvPr id="37" name="TextBox 36">
            <a:extLst>
              <a:ext uri="{FF2B5EF4-FFF2-40B4-BE49-F238E27FC236}">
                <a16:creationId xmlns:a16="http://schemas.microsoft.com/office/drawing/2014/main" id="{6169CC6E-3ADA-47BB-AA6C-311762CB86F0}"/>
              </a:ext>
            </a:extLst>
          </p:cNvPr>
          <p:cNvSpPr txBox="1"/>
          <p:nvPr/>
        </p:nvSpPr>
        <p:spPr>
          <a:xfrm>
            <a:off x="6593141" y="1965036"/>
            <a:ext cx="3212795" cy="36933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Content Ecosystem</a:t>
            </a:r>
          </a:p>
        </p:txBody>
      </p:sp>
      <p:grpSp>
        <p:nvGrpSpPr>
          <p:cNvPr id="8" name="Group 7">
            <a:extLst>
              <a:ext uri="{FF2B5EF4-FFF2-40B4-BE49-F238E27FC236}">
                <a16:creationId xmlns:a16="http://schemas.microsoft.com/office/drawing/2014/main" id="{AA8EB96F-020C-438F-ACDA-CA366B6F3727}"/>
              </a:ext>
            </a:extLst>
          </p:cNvPr>
          <p:cNvGrpSpPr/>
          <p:nvPr/>
        </p:nvGrpSpPr>
        <p:grpSpPr>
          <a:xfrm>
            <a:off x="4304252" y="2325393"/>
            <a:ext cx="7742947" cy="4176012"/>
            <a:chOff x="4151852" y="2274593"/>
            <a:chExt cx="7742947" cy="4176012"/>
          </a:xfrm>
        </p:grpSpPr>
        <p:pic>
          <p:nvPicPr>
            <p:cNvPr id="7" name="Picture 6">
              <a:extLst>
                <a:ext uri="{FF2B5EF4-FFF2-40B4-BE49-F238E27FC236}">
                  <a16:creationId xmlns:a16="http://schemas.microsoft.com/office/drawing/2014/main" id="{2CBEE200-9766-4640-8133-6EAE2154D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8693" y="2274593"/>
              <a:ext cx="6116105" cy="3519237"/>
            </a:xfrm>
            <a:prstGeom prst="rect">
              <a:avLst/>
            </a:prstGeom>
          </p:spPr>
        </p:pic>
        <p:sp>
          <p:nvSpPr>
            <p:cNvPr id="38" name="TextBox 37">
              <a:extLst>
                <a:ext uri="{FF2B5EF4-FFF2-40B4-BE49-F238E27FC236}">
                  <a16:creationId xmlns:a16="http://schemas.microsoft.com/office/drawing/2014/main" id="{C6C71395-2611-4B88-908D-5E0C1AA9CA36}"/>
                </a:ext>
              </a:extLst>
            </p:cNvPr>
            <p:cNvSpPr txBox="1"/>
            <p:nvPr/>
          </p:nvSpPr>
          <p:spPr>
            <a:xfrm>
              <a:off x="4151852" y="5774680"/>
              <a:ext cx="3793045" cy="61447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Enlist trusted influencers that the audience looks to for guidance to show, rather than tell, the many benefits of N26 and drive users to take action</a:t>
              </a:r>
            </a:p>
          </p:txBody>
        </p:sp>
        <p:sp>
          <p:nvSpPr>
            <p:cNvPr id="39" name="TextBox 38">
              <a:extLst>
                <a:ext uri="{FF2B5EF4-FFF2-40B4-BE49-F238E27FC236}">
                  <a16:creationId xmlns:a16="http://schemas.microsoft.com/office/drawing/2014/main" id="{B5A39E7D-3871-43A0-8E7B-B1A11D0A9CC8}"/>
                </a:ext>
              </a:extLst>
            </p:cNvPr>
            <p:cNvSpPr txBox="1"/>
            <p:nvPr/>
          </p:nvSpPr>
          <p:spPr>
            <a:xfrm>
              <a:off x="8446576" y="5774680"/>
              <a:ext cx="3448223" cy="67592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Targeted cross-platform distribution of N26 brand creative across Viacom Digital properties including, Sites, Apps, and VOD/OTT</a:t>
              </a:r>
            </a:p>
          </p:txBody>
        </p:sp>
        <p:sp>
          <p:nvSpPr>
            <p:cNvPr id="40" name="TextBox 39">
              <a:extLst>
                <a:ext uri="{FF2B5EF4-FFF2-40B4-BE49-F238E27FC236}">
                  <a16:creationId xmlns:a16="http://schemas.microsoft.com/office/drawing/2014/main" id="{C21A1BDA-E5EA-4247-ADBC-004C2FAB9A9E}"/>
                </a:ext>
              </a:extLst>
            </p:cNvPr>
            <p:cNvSpPr txBox="1"/>
            <p:nvPr/>
          </p:nvSpPr>
          <p:spPr>
            <a:xfrm>
              <a:off x="6861838" y="4414040"/>
              <a:ext cx="2141075" cy="89378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N26 ownership &amp; usage rights to distribute branded content on their O&amp;O, social platforms, and 3</a:t>
              </a:r>
              <a:r>
                <a:rPr kumimoji="0" lang="en-US" sz="1050" b="0" i="0" u="none" strike="noStrike" kern="1200" cap="none" spc="0" normalizeH="0" baseline="3000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rd</a:t>
              </a:r>
              <a:r>
                <a:rPr kumimoji="0" lang="en-US" sz="105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party platforms &amp; publishers through both organic and paid</a:t>
              </a:r>
            </a:p>
          </p:txBody>
        </p:sp>
      </p:grpSp>
      <p:pic>
        <p:nvPicPr>
          <p:cNvPr id="21" name="Picture 20">
            <a:extLst>
              <a:ext uri="{FF2B5EF4-FFF2-40B4-BE49-F238E27FC236}">
                <a16:creationId xmlns:a16="http://schemas.microsoft.com/office/drawing/2014/main" id="{A18D5FB2-1CD3-4788-89BB-698D4ABE41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2" name="Slide Number Placeholder 5">
            <a:extLst>
              <a:ext uri="{FF2B5EF4-FFF2-40B4-BE49-F238E27FC236}">
                <a16:creationId xmlns:a16="http://schemas.microsoft.com/office/drawing/2014/main" id="{E5EEA89A-86D9-4914-A5CD-6D51C61B9D7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29</a:t>
            </a:fld>
            <a:endParaRPr lang="en-US" dirty="0"/>
          </a:p>
        </p:txBody>
      </p:sp>
      <p:sp>
        <p:nvSpPr>
          <p:cNvPr id="27" name="Rectangle 26">
            <a:extLst>
              <a:ext uri="{FF2B5EF4-FFF2-40B4-BE49-F238E27FC236}">
                <a16:creationId xmlns:a16="http://schemas.microsoft.com/office/drawing/2014/main" id="{F51469E0-C5CE-4789-A5DE-7B013900342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9570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33223" y="1799894"/>
            <a:ext cx="11125555" cy="4524315"/>
          </a:xfrm>
          <a:prstGeom prst="rect">
            <a:avLst/>
          </a:prstGeom>
          <a:noFill/>
        </p:spPr>
        <p:txBody>
          <a:bodyPr wrap="square" rtlCol="0">
            <a:spAutoFit/>
          </a:bodyPr>
          <a:lstStyle/>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While the world’s biggest marketers are all searching for growth, </a:t>
            </a:r>
            <a:r>
              <a:rPr lang="en-US" b="1" dirty="0">
                <a:solidFill>
                  <a:srgbClr val="E84A99"/>
                </a:solidFill>
                <a:latin typeface="Helvetica Light" panose="020B0403020202020204" pitchFamily="34" charset="0"/>
              </a:rPr>
              <a:t>a new growth sector </a:t>
            </a:r>
            <a:r>
              <a:rPr lang="en-US" dirty="0">
                <a:solidFill>
                  <a:srgbClr val="1F1A62"/>
                </a:solidFill>
                <a:latin typeface="Helvetica Light" panose="020B0403020202020204" pitchFamily="34" charset="0"/>
              </a:rPr>
              <a:t>within the American economy has quickly emerged over the last few years: </a:t>
            </a:r>
            <a:r>
              <a:rPr lang="en-US" b="1" dirty="0">
                <a:solidFill>
                  <a:srgbClr val="E84A99"/>
                </a:solidFill>
                <a:latin typeface="Helvetica Light" panose="020B0403020202020204" pitchFamily="34" charset="0"/>
              </a:rPr>
              <a:t>Direct-to-Consumer</a:t>
            </a:r>
            <a:r>
              <a:rPr lang="en-US" dirty="0">
                <a:solidFill>
                  <a:srgbClr val="1F1A62"/>
                </a:solidFill>
                <a:latin typeface="Helvetica Light" panose="020B0403020202020204" pitchFamily="34" charset="0"/>
              </a:rPr>
              <a:t>.  </a:t>
            </a:r>
          </a:p>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As a rising segment within e-commerce, Direct-to-Consumer (DTC) companies </a:t>
            </a:r>
            <a:r>
              <a:rPr lang="en-US" b="1" dirty="0">
                <a:solidFill>
                  <a:srgbClr val="E84A99"/>
                </a:solidFill>
                <a:latin typeface="Helvetica Light" panose="020B0403020202020204" pitchFamily="34" charset="0"/>
              </a:rPr>
              <a:t>bypass traditional sales models</a:t>
            </a:r>
            <a:r>
              <a:rPr lang="en-US" dirty="0">
                <a:solidFill>
                  <a:srgbClr val="1F1A62"/>
                </a:solidFill>
                <a:latin typeface="Helvetica Light" panose="020B0403020202020204" pitchFamily="34" charset="0"/>
              </a:rPr>
              <a:t> by selling their product directly to end customers. </a:t>
            </a:r>
          </a:p>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DTC brands have been a disruptive force throughout society and have </a:t>
            </a:r>
            <a:r>
              <a:rPr lang="en-US" b="1" dirty="0">
                <a:solidFill>
                  <a:srgbClr val="E84A99"/>
                </a:solidFill>
                <a:latin typeface="Helvetica Light" panose="020B0403020202020204" pitchFamily="34" charset="0"/>
              </a:rPr>
              <a:t>rapidly taken market share from legacy companies</a:t>
            </a:r>
            <a:r>
              <a:rPr lang="en-US" dirty="0">
                <a:solidFill>
                  <a:srgbClr val="1F1A62"/>
                </a:solidFill>
                <a:latin typeface="Helvetica Light" panose="020B0403020202020204" pitchFamily="34" charset="0"/>
              </a:rPr>
              <a:t> in even the most established categories like razors, shoes and mattresses.  Direct-to-Consumer </a:t>
            </a:r>
            <a:r>
              <a:rPr lang="en-US" b="1" dirty="0">
                <a:solidFill>
                  <a:srgbClr val="E84A99"/>
                </a:solidFill>
                <a:latin typeface="Helvetica Light" panose="020B0403020202020204" pitchFamily="34" charset="0"/>
              </a:rPr>
              <a:t>isn’t a fad </a:t>
            </a:r>
            <a:r>
              <a:rPr lang="en-US" dirty="0">
                <a:solidFill>
                  <a:srgbClr val="1F1A62"/>
                </a:solidFill>
                <a:latin typeface="Helvetica Light" panose="020B0403020202020204" pitchFamily="34" charset="0"/>
              </a:rPr>
              <a:t>either as consumer acceptance and, most importantly, purchases continue to increase.</a:t>
            </a:r>
          </a:p>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Within this guide, you’ll see the </a:t>
            </a:r>
            <a:r>
              <a:rPr lang="en-US" b="1" dirty="0">
                <a:solidFill>
                  <a:srgbClr val="E84A99"/>
                </a:solidFill>
                <a:latin typeface="Helvetica Light" panose="020B0403020202020204" pitchFamily="34" charset="0"/>
              </a:rPr>
              <a:t>impact</a:t>
            </a:r>
            <a:r>
              <a:rPr lang="en-US" dirty="0">
                <a:solidFill>
                  <a:srgbClr val="1F1A62"/>
                </a:solidFill>
                <a:latin typeface="Helvetica Light" panose="020B0403020202020204" pitchFamily="34" charset="0"/>
              </a:rPr>
              <a:t> the DTC segment is having within specific categories, learn about the </a:t>
            </a:r>
            <a:r>
              <a:rPr lang="en-US" b="1" dirty="0">
                <a:solidFill>
                  <a:srgbClr val="E84A99"/>
                </a:solidFill>
                <a:latin typeface="Helvetica Light" panose="020B0403020202020204" pitchFamily="34" charset="0"/>
              </a:rPr>
              <a:t>DNA of DTC brands </a:t>
            </a:r>
            <a:r>
              <a:rPr lang="en-US" dirty="0">
                <a:solidFill>
                  <a:srgbClr val="1F1A62"/>
                </a:solidFill>
                <a:latin typeface="Helvetica Light" panose="020B0403020202020204" pitchFamily="34" charset="0"/>
              </a:rPr>
              <a:t>and their customers, discover their </a:t>
            </a:r>
            <a:r>
              <a:rPr lang="en-US" b="1" dirty="0">
                <a:solidFill>
                  <a:srgbClr val="E84A99"/>
                </a:solidFill>
                <a:latin typeface="Helvetica Light" panose="020B0403020202020204" pitchFamily="34" charset="0"/>
              </a:rPr>
              <a:t>innovative approaches to growth </a:t>
            </a:r>
            <a:r>
              <a:rPr lang="en-US" dirty="0">
                <a:solidFill>
                  <a:srgbClr val="1F1A62"/>
                </a:solidFill>
                <a:latin typeface="Helvetica Light" panose="020B0403020202020204" pitchFamily="34" charset="0"/>
              </a:rPr>
              <a:t>and </a:t>
            </a:r>
            <a:r>
              <a:rPr lang="en-US" b="1" dirty="0">
                <a:solidFill>
                  <a:srgbClr val="E84A99"/>
                </a:solidFill>
                <a:latin typeface="Helvetica Light" panose="020B0403020202020204" pitchFamily="34" charset="0"/>
              </a:rPr>
              <a:t>how they’re evolving</a:t>
            </a:r>
            <a:r>
              <a:rPr lang="en-US" dirty="0">
                <a:solidFill>
                  <a:srgbClr val="1F1A62"/>
                </a:solidFill>
                <a:latin typeface="Helvetica Light" panose="020B0403020202020204" pitchFamily="34" charset="0"/>
              </a:rPr>
              <a:t> as they mature, and see </a:t>
            </a:r>
            <a:r>
              <a:rPr lang="en-US" b="1" dirty="0">
                <a:solidFill>
                  <a:srgbClr val="E84A99"/>
                </a:solidFill>
                <a:latin typeface="Helvetica Light" panose="020B0403020202020204" pitchFamily="34" charset="0"/>
              </a:rPr>
              <a:t>why incumbent brands are looking to DTC companies </a:t>
            </a:r>
            <a:r>
              <a:rPr lang="en-US" dirty="0">
                <a:solidFill>
                  <a:srgbClr val="1F1A62"/>
                </a:solidFill>
                <a:latin typeface="Helvetica Light" panose="020B0403020202020204" pitchFamily="34" charset="0"/>
              </a:rPr>
              <a:t>for inspiration on how to evolve their business for today’s world. </a:t>
            </a:r>
          </a:p>
        </p:txBody>
      </p:sp>
      <p:sp>
        <p:nvSpPr>
          <p:cNvPr id="12" name="Rectangle 11">
            <a:extLst>
              <a:ext uri="{FF2B5EF4-FFF2-40B4-BE49-F238E27FC236}">
                <a16:creationId xmlns:a16="http://schemas.microsoft.com/office/drawing/2014/main" id="{FCBDB492-9443-3D4A-8E9D-B3CECB95DCD7}"/>
              </a:ext>
            </a:extLst>
          </p:cNvPr>
          <p:cNvSpPr/>
          <p:nvPr/>
        </p:nvSpPr>
        <p:spPr>
          <a:xfrm>
            <a:off x="413301" y="571902"/>
            <a:ext cx="7467955" cy="600164"/>
          </a:xfrm>
          <a:prstGeom prst="rect">
            <a:avLst/>
          </a:prstGeom>
        </p:spPr>
        <p:txBody>
          <a:bodyPr wrap="square">
            <a:spAutoFit/>
          </a:bodyPr>
          <a:lstStyle/>
          <a:p>
            <a:r>
              <a:rPr lang="en-US" sz="3300" b="1" dirty="0">
                <a:solidFill>
                  <a:srgbClr val="1F1A62"/>
                </a:solidFill>
                <a:latin typeface="Helvetica" pitchFamily="2" charset="0"/>
              </a:rPr>
              <a:t>Deciphering Direct-to-Consumer</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a:t>
            </a:fld>
            <a:endParaRPr lang="en-US" dirty="0"/>
          </a:p>
        </p:txBody>
      </p:sp>
      <p:sp>
        <p:nvSpPr>
          <p:cNvPr id="15" name="Rectangle 14">
            <a:extLst>
              <a:ext uri="{FF2B5EF4-FFF2-40B4-BE49-F238E27FC236}">
                <a16:creationId xmlns:a16="http://schemas.microsoft.com/office/drawing/2014/main" id="{CED9186F-5E83-4D49-830F-5289517B09DE}"/>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529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Design-Focused</a:t>
            </a: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brands often pride themselves on having a sleek, recognizable yet simple style for both product functionality and as ‘talk value’ across social media. Product design is becoming even more important as a way for DTC brands to differentiate themselves from similar new brand entrants crowding the marketplace.</a:t>
            </a:r>
          </a:p>
        </p:txBody>
      </p:sp>
      <p:sp>
        <p:nvSpPr>
          <p:cNvPr id="15" name="TextBox 14">
            <a:extLst>
              <a:ext uri="{FF2B5EF4-FFF2-40B4-BE49-F238E27FC236}">
                <a16:creationId xmlns:a16="http://schemas.microsoft.com/office/drawing/2014/main" id="{1E5F8E92-57D8-4561-91CC-3A88E50F8848}"/>
              </a:ext>
            </a:extLst>
          </p:cNvPr>
          <p:cNvSpPr txBox="1"/>
          <p:nvPr/>
        </p:nvSpPr>
        <p:spPr>
          <a:xfrm>
            <a:off x="546751" y="5432579"/>
            <a:ext cx="2945034" cy="692497"/>
          </a:xfrm>
          <a:prstGeom prst="rect">
            <a:avLst/>
          </a:prstGeom>
          <a:solidFill>
            <a:schemeClr val="bg1"/>
          </a:solidFill>
          <a:ln w="38100">
            <a:solidFill>
              <a:srgbClr val="E84A99"/>
            </a:solidFill>
          </a:ln>
        </p:spPr>
        <p:txBody>
          <a:bodyPr wrap="square" rtlCol="0">
            <a:spAutoFit/>
          </a:bodyPr>
          <a:lstStyle/>
          <a:p>
            <a:pPr algn="ctr"/>
            <a:r>
              <a:rPr lang="en-US" sz="1100" b="1" i="1" dirty="0">
                <a:solidFill>
                  <a:srgbClr val="1F1A62"/>
                </a:solidFill>
                <a:latin typeface="Helvetica" pitchFamily="2" charset="0"/>
                <a:ea typeface="Open Sans" panose="020B0606030504020204" pitchFamily="34" charset="0"/>
                <a:cs typeface="Open Sans" panose="020B0606030504020204" pitchFamily="34" charset="0"/>
              </a:rPr>
              <a:t>Bonus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Consumer Insight</a:t>
            </a:r>
          </a:p>
          <a:p>
            <a:pPr algn="ctr"/>
            <a:endParaRPr lang="en-US" sz="50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72%</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FF0000"/>
                </a:solidFill>
                <a:latin typeface="Helvetica" pitchFamily="2" charset="0"/>
                <a:ea typeface="Open Sans" panose="020B0606030504020204" pitchFamily="34" charset="0"/>
                <a:cs typeface="Open Sans" panose="020B0606030504020204" pitchFamily="34" charset="0"/>
              </a:rPr>
              <a:t> </a:t>
            </a:r>
            <a:r>
              <a:rPr lang="en-US" sz="1100" dirty="0">
                <a:solidFill>
                  <a:srgbClr val="1F1A62"/>
                </a:solidFill>
                <a:latin typeface="Helvetica" pitchFamily="2" charset="0"/>
                <a:ea typeface="Open Sans" panose="020B0606030504020204" pitchFamily="34" charset="0"/>
                <a:cs typeface="Open Sans" panose="020B0606030504020204" pitchFamily="34" charset="0"/>
              </a:rPr>
              <a:t>say they buy brands that reflect their style</a:t>
            </a:r>
          </a:p>
        </p:txBody>
      </p:sp>
      <p:pic>
        <p:nvPicPr>
          <p:cNvPr id="19" name="Picture 4" descr="Image result for allbirds shoes">
            <a:extLst>
              <a:ext uri="{FF2B5EF4-FFF2-40B4-BE49-F238E27FC236}">
                <a16:creationId xmlns:a16="http://schemas.microsoft.com/office/drawing/2014/main" id="{BAC0ABF0-791A-4E50-B890-64E40AFCAA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6313" y="2112799"/>
            <a:ext cx="3333500" cy="1666750"/>
          </a:xfrm>
          <a:prstGeom prst="roundRect">
            <a:avLst/>
          </a:prstGeom>
          <a:noFill/>
          <a:ln>
            <a:solidFill>
              <a:srgbClr val="1F1A62"/>
            </a:solidFill>
          </a:ln>
          <a:extLst>
            <a:ext uri="{909E8E84-426E-40DD-AFC4-6F175D3DCCD1}">
              <a14:hiddenFill xmlns:a14="http://schemas.microsoft.com/office/drawing/2010/main">
                <a:solidFill>
                  <a:srgbClr val="FFFFFF"/>
                </a:solidFill>
              </a14:hiddenFill>
            </a:ext>
          </a:extLst>
        </p:spPr>
      </p:pic>
      <p:pic>
        <p:nvPicPr>
          <p:cNvPr id="20" name="Picture 4" descr="Image result for allbirds logo png">
            <a:extLst>
              <a:ext uri="{FF2B5EF4-FFF2-40B4-BE49-F238E27FC236}">
                <a16:creationId xmlns:a16="http://schemas.microsoft.com/office/drawing/2014/main" id="{BA5F672C-A484-4C99-9C57-D9BAFD7088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4822" y="1712637"/>
            <a:ext cx="1116482" cy="416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6C429AA-5912-44E9-BB0A-09FA387328D2}"/>
              </a:ext>
            </a:extLst>
          </p:cNvPr>
          <p:cNvSpPr/>
          <p:nvPr/>
        </p:nvSpPr>
        <p:spPr>
          <a:xfrm>
            <a:off x="571638" y="3933918"/>
            <a:ext cx="4822851" cy="1117545"/>
          </a:xfrm>
          <a:prstGeom prst="rect">
            <a:avLst/>
          </a:prstGeom>
          <a:solidFill>
            <a:schemeClr val="bg1"/>
          </a:solidFill>
          <a:ln w="38100">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pitchFamily="2" charset="0"/>
            </a:endParaRPr>
          </a:p>
        </p:txBody>
      </p:sp>
      <p:sp>
        <p:nvSpPr>
          <p:cNvPr id="22" name="Rectangle 21">
            <a:extLst>
              <a:ext uri="{FF2B5EF4-FFF2-40B4-BE49-F238E27FC236}">
                <a16:creationId xmlns:a16="http://schemas.microsoft.com/office/drawing/2014/main" id="{881F3A2F-053E-48C4-98CF-D036B242C2B9}"/>
              </a:ext>
            </a:extLst>
          </p:cNvPr>
          <p:cNvSpPr/>
          <p:nvPr/>
        </p:nvSpPr>
        <p:spPr>
          <a:xfrm>
            <a:off x="724687" y="3985828"/>
            <a:ext cx="4516752" cy="1076849"/>
          </a:xfrm>
          <a:prstGeom prst="rect">
            <a:avLst/>
          </a:prstGeom>
        </p:spPr>
        <p:txBody>
          <a:bodyPr>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insight that kicked this whole journey off was, ‘</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Could you make a very, very simple sneaker that wasn’t adorned with branding?</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It felt like it was very, very hard to find.”</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-Tim Brown, Co-Founder, </a:t>
            </a:r>
            <a:r>
              <a:rPr kumimoji="0" lang="en-US" sz="1200" b="1" i="1" u="none" strike="noStrike" kern="1200" cap="none" spc="0" normalizeH="0" baseline="0" noProof="0" dirty="0" err="1">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Allbirds</a:t>
            </a:r>
            <a:endParaRPr kumimoji="0" lang="en-US" sz="1200" b="1" i="1"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7" name="Picture 2" descr="Image result for harry's product design">
            <a:extLst>
              <a:ext uri="{FF2B5EF4-FFF2-40B4-BE49-F238E27FC236}">
                <a16:creationId xmlns:a16="http://schemas.microsoft.com/office/drawing/2014/main" id="{1AD6E18A-D71A-4E9F-BC94-C15FCE25ED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2021" y="2077474"/>
            <a:ext cx="3562130" cy="1652535"/>
          </a:xfrm>
          <a:prstGeom prst="roundRect">
            <a:avLst/>
          </a:prstGeom>
          <a:noFill/>
          <a:ln>
            <a:solidFill>
              <a:srgbClr val="1F1A62"/>
            </a:solidFill>
          </a:ln>
          <a:extLst>
            <a:ext uri="{909E8E84-426E-40DD-AFC4-6F175D3DCCD1}">
              <a14:hiddenFill xmlns:a14="http://schemas.microsoft.com/office/drawing/2010/main">
                <a:solidFill>
                  <a:srgbClr val="FFFFFF"/>
                </a:solidFill>
              </a14:hiddenFill>
            </a:ext>
          </a:extLst>
        </p:spPr>
      </p:pic>
      <p:pic>
        <p:nvPicPr>
          <p:cNvPr id="18" name="Picture 32" descr="Image result for harry's logo">
            <a:extLst>
              <a:ext uri="{FF2B5EF4-FFF2-40B4-BE49-F238E27FC236}">
                <a16:creationId xmlns:a16="http://schemas.microsoft.com/office/drawing/2014/main" id="{5F0E2F80-7223-4CE3-AA98-39A597742A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33882" y="1750987"/>
            <a:ext cx="1158409" cy="3398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13E996A-09CA-4D13-ABA9-54548B12B9CC}"/>
              </a:ext>
            </a:extLst>
          </p:cNvPr>
          <p:cNvSpPr/>
          <p:nvPr/>
        </p:nvSpPr>
        <p:spPr>
          <a:xfrm>
            <a:off x="5805809" y="3937212"/>
            <a:ext cx="5919465" cy="1384995"/>
          </a:xfrm>
          <a:prstGeom prst="rect">
            <a:avLst/>
          </a:prstGeom>
          <a:solidFill>
            <a:schemeClr val="bg1"/>
          </a:solidFill>
          <a:ln w="38100">
            <a:solidFill>
              <a:srgbClr val="1F1A62"/>
            </a:solidFill>
          </a:ln>
          <a:effectLst/>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“Unlike the big brands that overdesign and overcharge, we make a high-quality shave that’s made by real guys for real guys… We’ve built Harry’s to reflect our passions and values: </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affinity for simple design, appreciation of well-made things, and a belief that companies should make the world a better place.</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CB Insights</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'We Analyzed 14 Of The Biggest Direct-to-Consumer Success Stories To Figure Out The Secrets To Their Growth — Here’s What We Learned,’ 9/19/2019</a:t>
            </a:r>
          </a:p>
        </p:txBody>
      </p:sp>
      <p:pic>
        <p:nvPicPr>
          <p:cNvPr id="24" name="Picture 23">
            <a:extLst>
              <a:ext uri="{FF2B5EF4-FFF2-40B4-BE49-F238E27FC236}">
                <a16:creationId xmlns:a16="http://schemas.microsoft.com/office/drawing/2014/main" id="{AE4C6816-5A45-4C45-9B6C-B3BC232F6C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Slide Number Placeholder 5">
            <a:extLst>
              <a:ext uri="{FF2B5EF4-FFF2-40B4-BE49-F238E27FC236}">
                <a16:creationId xmlns:a16="http://schemas.microsoft.com/office/drawing/2014/main" id="{0827C404-30AA-4F74-A0A6-BE81EF75636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30</a:t>
            </a:fld>
            <a:endParaRPr lang="en-US" dirty="0"/>
          </a:p>
        </p:txBody>
      </p:sp>
      <p:sp>
        <p:nvSpPr>
          <p:cNvPr id="27" name="Rectangle 26">
            <a:extLst>
              <a:ext uri="{FF2B5EF4-FFF2-40B4-BE49-F238E27FC236}">
                <a16:creationId xmlns:a16="http://schemas.microsoft.com/office/drawing/2014/main" id="{269802D5-2625-4C99-A450-86708FF0359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5D2279D8-9268-4326-A512-6D8347B15125}"/>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355255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Consumer-Centric</a:t>
            </a:r>
            <a:endPar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Many DTC companies are founded on the desire to make peoples’ lives easier by solving a common problem. They recognize that their customers lead busy lives and by tapping into that mindset, they are able to simplify the shopping experience and make the customer their primary focus.</a:t>
            </a:r>
          </a:p>
        </p:txBody>
      </p:sp>
      <p:sp>
        <p:nvSpPr>
          <p:cNvPr id="15" name="TextBox 14">
            <a:extLst>
              <a:ext uri="{FF2B5EF4-FFF2-40B4-BE49-F238E27FC236}">
                <a16:creationId xmlns:a16="http://schemas.microsoft.com/office/drawing/2014/main" id="{1E5F8E92-57D8-4561-91CC-3A88E50F8848}"/>
              </a:ext>
            </a:extLst>
          </p:cNvPr>
          <p:cNvSpPr txBox="1"/>
          <p:nvPr/>
        </p:nvSpPr>
        <p:spPr>
          <a:xfrm>
            <a:off x="546751" y="5432579"/>
            <a:ext cx="2945034" cy="692497"/>
          </a:xfrm>
          <a:prstGeom prst="rect">
            <a:avLst/>
          </a:prstGeom>
          <a:solidFill>
            <a:schemeClr val="bg1"/>
          </a:solidFill>
          <a:ln w="38100">
            <a:solidFill>
              <a:srgbClr val="E84A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Bonus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Consumer Insight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78%</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purchase products to help organize their life</a:t>
            </a:r>
          </a:p>
        </p:txBody>
      </p:sp>
      <p:sp>
        <p:nvSpPr>
          <p:cNvPr id="17" name="Speech Bubble: Rectangle with Corners Rounded 16">
            <a:extLst>
              <a:ext uri="{FF2B5EF4-FFF2-40B4-BE49-F238E27FC236}">
                <a16:creationId xmlns:a16="http://schemas.microsoft.com/office/drawing/2014/main" id="{9B80DF8D-970A-4EA0-B06C-70E630201794}"/>
              </a:ext>
            </a:extLst>
          </p:cNvPr>
          <p:cNvSpPr/>
          <p:nvPr/>
        </p:nvSpPr>
        <p:spPr>
          <a:xfrm>
            <a:off x="7536254" y="2178500"/>
            <a:ext cx="4021605" cy="1206507"/>
          </a:xfrm>
          <a:prstGeom prst="wedgeRoundRectCallout">
            <a:avLst>
              <a:gd name="adj1" fmla="val -29843"/>
              <a:gd name="adj2" fmla="val 68880"/>
              <a:gd name="adj3" fmla="val 16667"/>
            </a:avLst>
          </a:prstGeom>
          <a:solidFill>
            <a:schemeClr val="bg1">
              <a:lumMod val="95000"/>
            </a:schemeClr>
          </a:solidFill>
          <a:ln w="57150" cap="flat" cmpd="sng" algn="ctr">
            <a:solidFill>
              <a:srgbClr val="1F1A62"/>
            </a:solidFill>
            <a:prstDash val="dash"/>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From inception, customer service was incredibly important to us</a:t>
            </a: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 were building Warby Parker as an antidote to the poor customer service we experienced, and the high prices we saw, while shopping for glasses.”</a:t>
            </a:r>
          </a:p>
        </p:txBody>
      </p:sp>
      <p:sp>
        <p:nvSpPr>
          <p:cNvPr id="18" name="Rectangle 17">
            <a:extLst>
              <a:ext uri="{FF2B5EF4-FFF2-40B4-BE49-F238E27FC236}">
                <a16:creationId xmlns:a16="http://schemas.microsoft.com/office/drawing/2014/main" id="{ACED3994-3C0A-4288-86F0-8D4FAF7A6D62}"/>
              </a:ext>
            </a:extLst>
          </p:cNvPr>
          <p:cNvSpPr/>
          <p:nvPr/>
        </p:nvSpPr>
        <p:spPr>
          <a:xfrm>
            <a:off x="1216183" y="3628335"/>
            <a:ext cx="3798686" cy="27699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Kelli Durkin, VP of Customer Service, </a:t>
            </a: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Chewy</a:t>
            </a:r>
          </a:p>
        </p:txBody>
      </p:sp>
      <p:pic>
        <p:nvPicPr>
          <p:cNvPr id="19" name="Picture 4" descr="Image result for chewy logo">
            <a:extLst>
              <a:ext uri="{FF2B5EF4-FFF2-40B4-BE49-F238E27FC236}">
                <a16:creationId xmlns:a16="http://schemas.microsoft.com/office/drawing/2014/main" id="{382C9B0E-21AD-4390-A914-C7F2C7DDB982}"/>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66028" y="1927047"/>
            <a:ext cx="1698996" cy="430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lated image">
            <a:extLst>
              <a:ext uri="{FF2B5EF4-FFF2-40B4-BE49-F238E27FC236}">
                <a16:creationId xmlns:a16="http://schemas.microsoft.com/office/drawing/2014/main" id="{04B13F78-1E9D-40C7-9C69-95035DD6E126}"/>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38769" b="37822"/>
          <a:stretch/>
        </p:blipFill>
        <p:spPr bwMode="auto">
          <a:xfrm>
            <a:off x="8145384" y="1784911"/>
            <a:ext cx="2803344" cy="3645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E007CD3-349B-4929-9D56-B0E4AD01EB3C}"/>
              </a:ext>
            </a:extLst>
          </p:cNvPr>
          <p:cNvSpPr/>
          <p:nvPr/>
        </p:nvSpPr>
        <p:spPr>
          <a:xfrm>
            <a:off x="7133176" y="3628335"/>
            <a:ext cx="4827761" cy="27699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Neil Blumenthal, Co-Founder &amp; Co-CEO, </a:t>
            </a: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Warby Parker</a:t>
            </a:r>
          </a:p>
        </p:txBody>
      </p:sp>
      <p:sp>
        <p:nvSpPr>
          <p:cNvPr id="22" name="Rectangle 21">
            <a:extLst>
              <a:ext uri="{FF2B5EF4-FFF2-40B4-BE49-F238E27FC236}">
                <a16:creationId xmlns:a16="http://schemas.microsoft.com/office/drawing/2014/main" id="{3B30FC97-06E1-4A63-8A8D-80BE0A103345}"/>
              </a:ext>
            </a:extLst>
          </p:cNvPr>
          <p:cNvSpPr/>
          <p:nvPr/>
        </p:nvSpPr>
        <p:spPr>
          <a:xfrm>
            <a:off x="4097374" y="5749378"/>
            <a:ext cx="3997253" cy="27699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Niraj Shah, Co-Founder &amp; Co-CEO, </a:t>
            </a: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Wayfair</a:t>
            </a:r>
          </a:p>
        </p:txBody>
      </p:sp>
      <p:pic>
        <p:nvPicPr>
          <p:cNvPr id="23" name="Picture 4" descr="Image result for wayfair logo">
            <a:extLst>
              <a:ext uri="{FF2B5EF4-FFF2-40B4-BE49-F238E27FC236}">
                <a16:creationId xmlns:a16="http://schemas.microsoft.com/office/drawing/2014/main" id="{39820640-44FE-4F63-956D-05055F0465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69454" y="3757854"/>
            <a:ext cx="1453090" cy="428663"/>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23">
            <a:extLst>
              <a:ext uri="{FF2B5EF4-FFF2-40B4-BE49-F238E27FC236}">
                <a16:creationId xmlns:a16="http://schemas.microsoft.com/office/drawing/2014/main" id="{C1B67A38-14D9-4BE4-8CC4-19F0CAA08E37}"/>
              </a:ext>
            </a:extLst>
          </p:cNvPr>
          <p:cNvSpPr/>
          <p:nvPr/>
        </p:nvSpPr>
        <p:spPr>
          <a:xfrm>
            <a:off x="705335" y="2411881"/>
            <a:ext cx="4820382" cy="817983"/>
          </a:xfrm>
          <a:prstGeom prst="wedgeRectCallout">
            <a:avLst>
              <a:gd name="adj1" fmla="val -6330"/>
              <a:gd name="adj2" fmla="val 79635"/>
            </a:avLst>
          </a:prstGeom>
          <a:solidFill>
            <a:schemeClr val="bg1">
              <a:lumMod val="95000"/>
            </a:schemeClr>
          </a:solidFill>
          <a:ln w="57150" cap="flat" cmpd="sng" algn="ctr">
            <a:solidFill>
              <a:srgbClr val="1F1A62"/>
            </a:solidFill>
            <a:prstDash val="dash"/>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 have folks in customer service that are dedicated to reading and responding to reviews. </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 are proactive about responding to our customer reviews to show them that we care</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p>
        </p:txBody>
      </p:sp>
      <p:sp>
        <p:nvSpPr>
          <p:cNvPr id="26" name="Speech Bubble: Oval 25">
            <a:extLst>
              <a:ext uri="{FF2B5EF4-FFF2-40B4-BE49-F238E27FC236}">
                <a16:creationId xmlns:a16="http://schemas.microsoft.com/office/drawing/2014/main" id="{9B6E8D5C-D78A-4E5E-9E49-674EFDD8B26D}"/>
              </a:ext>
            </a:extLst>
          </p:cNvPr>
          <p:cNvSpPr/>
          <p:nvPr/>
        </p:nvSpPr>
        <p:spPr>
          <a:xfrm>
            <a:off x="4212653" y="4257842"/>
            <a:ext cx="3766694" cy="1232415"/>
          </a:xfrm>
          <a:prstGeom prst="wedgeEllipseCallout">
            <a:avLst/>
          </a:prstGeom>
          <a:solidFill>
            <a:schemeClr val="bg1">
              <a:lumMod val="95000"/>
            </a:schemeClr>
          </a:solidFill>
          <a:ln w="57150" cap="flat" cmpd="sng" algn="ctr">
            <a:solidFill>
              <a:srgbClr val="1F1A62"/>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We're very customer-oriented</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….We've always built our own technology, so we've been able to do creative things that help customers get what they want.”</a:t>
            </a:r>
          </a:p>
        </p:txBody>
      </p:sp>
      <p:pic>
        <p:nvPicPr>
          <p:cNvPr id="27" name="Picture 26">
            <a:extLst>
              <a:ext uri="{FF2B5EF4-FFF2-40B4-BE49-F238E27FC236}">
                <a16:creationId xmlns:a16="http://schemas.microsoft.com/office/drawing/2014/main" id="{0F09346A-EE51-4995-A009-33F39E6F9E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8" name="Slide Number Placeholder 5">
            <a:extLst>
              <a:ext uri="{FF2B5EF4-FFF2-40B4-BE49-F238E27FC236}">
                <a16:creationId xmlns:a16="http://schemas.microsoft.com/office/drawing/2014/main" id="{BADFEA4B-5204-4C57-8946-1CEB6ECFBFA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31</a:t>
            </a:fld>
            <a:endParaRPr lang="en-US" dirty="0"/>
          </a:p>
        </p:txBody>
      </p:sp>
      <p:sp>
        <p:nvSpPr>
          <p:cNvPr id="29" name="Rectangle 28">
            <a:extLst>
              <a:ext uri="{FF2B5EF4-FFF2-40B4-BE49-F238E27FC236}">
                <a16:creationId xmlns:a16="http://schemas.microsoft.com/office/drawing/2014/main" id="{9ACDEE9A-E2DE-477D-9B70-DEF3CF6042F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B9B7E558-B37E-4FFD-A351-50ED454C146D}"/>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2023316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Customer</a:t>
            </a: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-Led</a:t>
            </a: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1077218"/>
          </a:xfrm>
          <a:prstGeom prst="rect">
            <a:avLst/>
          </a:prstGeom>
          <a:noFill/>
        </p:spPr>
        <p:txBody>
          <a:bodyPr wrap="square" rtlCol="0">
            <a:spAutoFit/>
          </a:bodyPr>
          <a:lstStyle/>
          <a:p>
            <a:pPr lvl="0"/>
            <a:r>
              <a:rPr lang="en-US" sz="1600" b="1" dirty="0">
                <a:solidFill>
                  <a:srgbClr val="E84A99"/>
                </a:solidFill>
                <a:latin typeface="Helvetica Light" panose="020B0403020202020204" pitchFamily="34" charset="0"/>
              </a:rPr>
              <a:t>83%</a:t>
            </a:r>
            <a:r>
              <a:rPr lang="en-US" sz="1600" b="1" dirty="0">
                <a:solidFill>
                  <a:srgbClr val="1F1A62"/>
                </a:solidFill>
                <a:latin typeface="Helvetica Light" panose="020B0403020202020204" pitchFamily="34" charset="0"/>
              </a:rPr>
              <a:t> </a:t>
            </a:r>
            <a:r>
              <a:rPr lang="en-US" sz="1600" dirty="0">
                <a:solidFill>
                  <a:srgbClr val="1F1A62"/>
                </a:solidFill>
                <a:latin typeface="Helvetica Light" panose="020B0403020202020204" pitchFamily="34" charset="0"/>
              </a:rPr>
              <a:t>of </a:t>
            </a:r>
            <a:r>
              <a:rPr lang="en-US" sz="1600" dirty="0">
                <a:solidFill>
                  <a:srgbClr val="1F1A62"/>
                </a:solidFill>
                <a:latin typeface="Helvetica Light" panose="020B0403020202020204" pitchFamily="34" charset="0"/>
                <a:hlinkClick r:id="rId2" action="ppaction://hlinksldjump"/>
              </a:rPr>
              <a:t>DTC shoppers</a:t>
            </a:r>
            <a:r>
              <a:rPr lang="en-US" sz="1600" dirty="0">
                <a:solidFill>
                  <a:srgbClr val="1F1A62"/>
                </a:solidFill>
                <a:latin typeface="Helvetica Light" panose="020B0403020202020204" pitchFamily="34" charset="0"/>
              </a:rPr>
              <a:t> rely on the reviews of others before buying a product and </a:t>
            </a:r>
            <a:r>
              <a:rPr lang="en-US" sz="1600" b="1" dirty="0">
                <a:solidFill>
                  <a:srgbClr val="E84A99"/>
                </a:solidFill>
                <a:latin typeface="Helvetica Light" panose="020B0403020202020204" pitchFamily="34" charset="0"/>
              </a:rPr>
              <a:t>33% </a:t>
            </a:r>
            <a:r>
              <a:rPr lang="en-US" sz="1600" dirty="0">
                <a:solidFill>
                  <a:srgbClr val="1F1A62"/>
                </a:solidFill>
                <a:latin typeface="Helvetica Light" panose="020B0403020202020204" pitchFamily="34" charset="0"/>
              </a:rPr>
              <a:t>often write product reviews themselves. Due to their e-commerce business model, DTC brands can not only tackle issues directly from consumers in real time, and typically faster than their more traditional competitors, but they can also use customer feedback to quickly enhance their product offering.</a:t>
            </a:r>
          </a:p>
        </p:txBody>
      </p:sp>
      <p:sp>
        <p:nvSpPr>
          <p:cNvPr id="17" name="Rectangle 16">
            <a:extLst>
              <a:ext uri="{FF2B5EF4-FFF2-40B4-BE49-F238E27FC236}">
                <a16:creationId xmlns:a16="http://schemas.microsoft.com/office/drawing/2014/main" id="{EF652F72-4279-48DF-B032-CD5988409FF5}"/>
              </a:ext>
            </a:extLst>
          </p:cNvPr>
          <p:cNvSpPr/>
          <p:nvPr/>
        </p:nvSpPr>
        <p:spPr>
          <a:xfrm>
            <a:off x="3547756" y="2206745"/>
            <a:ext cx="5246272" cy="1112997"/>
          </a:xfrm>
          <a:prstGeom prst="rect">
            <a:avLst/>
          </a:prstGeom>
          <a:solidFill>
            <a:schemeClr val="bg1"/>
          </a:solidFill>
          <a:ln w="38100">
            <a:solidFill>
              <a:srgbClr val="1F1A62"/>
            </a:solidFill>
          </a:ln>
        </p:spPr>
        <p:txBody>
          <a:bodyPr>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“Your customers will tell you very loudly when you’re doing a good job and when you’re not doing a good job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of hitting your mission, and </a:t>
            </a: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it’s an incredibly motivating feedback loop to have</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6512097B-743A-4691-9D85-C4F5C1A523AC}"/>
              </a:ext>
            </a:extLst>
          </p:cNvPr>
          <p:cNvSpPr txBox="1"/>
          <p:nvPr/>
        </p:nvSpPr>
        <p:spPr>
          <a:xfrm>
            <a:off x="4408689" y="3332935"/>
            <a:ext cx="35244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Hilary Coles, Co-Founder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Hims</a:t>
            </a: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&amp; 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Business of Fashion, 5/8/19</a:t>
            </a:r>
          </a:p>
        </p:txBody>
      </p:sp>
      <p:grpSp>
        <p:nvGrpSpPr>
          <p:cNvPr id="19" name="Group 18">
            <a:extLst>
              <a:ext uri="{FF2B5EF4-FFF2-40B4-BE49-F238E27FC236}">
                <a16:creationId xmlns:a16="http://schemas.microsoft.com/office/drawing/2014/main" id="{C0D0A1E2-6445-4F63-95E3-F6EB92A1C1BC}"/>
              </a:ext>
            </a:extLst>
          </p:cNvPr>
          <p:cNvGrpSpPr/>
          <p:nvPr/>
        </p:nvGrpSpPr>
        <p:grpSpPr>
          <a:xfrm>
            <a:off x="5496905" y="1909961"/>
            <a:ext cx="1347974" cy="304228"/>
            <a:chOff x="4614197" y="3382890"/>
            <a:chExt cx="3178451" cy="717354"/>
          </a:xfrm>
        </p:grpSpPr>
        <p:pic>
          <p:nvPicPr>
            <p:cNvPr id="20" name="Picture 2" descr="Image result for hims logo">
              <a:extLst>
                <a:ext uri="{FF2B5EF4-FFF2-40B4-BE49-F238E27FC236}">
                  <a16:creationId xmlns:a16="http://schemas.microsoft.com/office/drawing/2014/main" id="{96860DE0-4A1E-4FE4-84E5-BE4FBE368C1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4197" y="3411852"/>
              <a:ext cx="1575416" cy="5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hers logo">
              <a:extLst>
                <a:ext uri="{FF2B5EF4-FFF2-40B4-BE49-F238E27FC236}">
                  <a16:creationId xmlns:a16="http://schemas.microsoft.com/office/drawing/2014/main" id="{1DBCD40B-FA28-4E83-910F-37B9D999C27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0013" y="3382890"/>
              <a:ext cx="1412635" cy="71735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Image result for allbirds logo png">
            <a:extLst>
              <a:ext uri="{FF2B5EF4-FFF2-40B4-BE49-F238E27FC236}">
                <a16:creationId xmlns:a16="http://schemas.microsoft.com/office/drawing/2014/main" id="{9EACCB64-3235-4156-99C8-7578CE29C0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52937" y="3805128"/>
            <a:ext cx="1116482" cy="416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good american logo">
            <a:extLst>
              <a:ext uri="{FF2B5EF4-FFF2-40B4-BE49-F238E27FC236}">
                <a16:creationId xmlns:a16="http://schemas.microsoft.com/office/drawing/2014/main" id="{6FEED1C4-7C72-4BD2-905D-52C037D5F633}"/>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66575" y="3721894"/>
            <a:ext cx="1759620" cy="58165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AA1022C-F5B9-4157-A667-276B9D800CE2}"/>
              </a:ext>
            </a:extLst>
          </p:cNvPr>
          <p:cNvSpPr/>
          <p:nvPr/>
        </p:nvSpPr>
        <p:spPr>
          <a:xfrm>
            <a:off x="326596" y="4204632"/>
            <a:ext cx="5569165" cy="1230751"/>
          </a:xfrm>
          <a:prstGeom prst="rect">
            <a:avLst/>
          </a:prstGeom>
          <a:solidFill>
            <a:schemeClr val="bg1"/>
          </a:solidFill>
          <a:ln w="38100">
            <a:solidFill>
              <a:srgbClr val="1F1A62"/>
            </a:solidFill>
          </a:ln>
        </p:spPr>
        <p:txBody>
          <a:bodyPr>
            <a:noAutofit/>
          </a:bodyPr>
          <a:lstStyle/>
          <a:p>
            <a:pPr lvl="0" algn="ctr" defTabSz="1172398">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“We don’t have to wait for the wholesalers to feed [responses] back to us or wait for ‘open to buy’ windows;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we can make those changes in real time</a:t>
            </a:r>
            <a:r>
              <a:rPr lang="en-US" sz="16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and we’ve done that from the beginning,” said Brown.</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600" dirty="0">
                <a:solidFill>
                  <a:srgbClr val="E84A99"/>
                </a:solidFill>
                <a:latin typeface="Helvetica" pitchFamily="2" charset="0"/>
                <a:ea typeface="Open Sans" panose="020B0606030504020204" pitchFamily="34" charset="0"/>
                <a:cs typeface="Open Sans" panose="020B0606030504020204" pitchFamily="34" charset="0"/>
              </a:rPr>
              <a:t>“</a:t>
            </a:r>
            <a:r>
              <a:rPr lang="en-US" sz="1600" b="1" dirty="0">
                <a:solidFill>
                  <a:srgbClr val="E84A99"/>
                </a:solidFill>
                <a:latin typeface="Helvetica" pitchFamily="2" charset="0"/>
                <a:ea typeface="Open Sans" panose="020B0606030504020204" pitchFamily="34" charset="0"/>
                <a:cs typeface="Open Sans" panose="020B0606030504020204" pitchFamily="34" charset="0"/>
              </a:rPr>
              <a:t>[Customers] are a part of this journey </a:t>
            </a:r>
            <a:r>
              <a:rPr lang="en-US" sz="1400" dirty="0">
                <a:solidFill>
                  <a:srgbClr val="1F1A62"/>
                </a:solidFill>
                <a:latin typeface="Helvetica" pitchFamily="2" charset="0"/>
                <a:ea typeface="Open Sans" panose="020B0606030504020204" pitchFamily="34" charset="0"/>
                <a:cs typeface="Open Sans" panose="020B0606030504020204" pitchFamily="34" charset="0"/>
              </a:rPr>
              <a:t>and I think its been an enormous business advantage for us.”</a:t>
            </a:r>
          </a:p>
        </p:txBody>
      </p:sp>
      <p:sp>
        <p:nvSpPr>
          <p:cNvPr id="27" name="TextBox 26">
            <a:extLst>
              <a:ext uri="{FF2B5EF4-FFF2-40B4-BE49-F238E27FC236}">
                <a16:creationId xmlns:a16="http://schemas.microsoft.com/office/drawing/2014/main" id="{1D9717FB-82F9-49CE-A327-6347A2E52C93}"/>
              </a:ext>
            </a:extLst>
          </p:cNvPr>
          <p:cNvSpPr txBox="1"/>
          <p:nvPr/>
        </p:nvSpPr>
        <p:spPr>
          <a:xfrm>
            <a:off x="1966283" y="5453510"/>
            <a:ext cx="228979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Tim Brown, Co-Founder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Allbirds</a:t>
            </a:r>
            <a:endPar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Business of Fashion, 5/8/19</a:t>
            </a:r>
          </a:p>
        </p:txBody>
      </p:sp>
      <p:sp>
        <p:nvSpPr>
          <p:cNvPr id="28" name="Rectangle 27">
            <a:extLst>
              <a:ext uri="{FF2B5EF4-FFF2-40B4-BE49-F238E27FC236}">
                <a16:creationId xmlns:a16="http://schemas.microsoft.com/office/drawing/2014/main" id="{1C56EE39-BEA1-49F1-8346-AD53B2F1E9D4}"/>
              </a:ext>
            </a:extLst>
          </p:cNvPr>
          <p:cNvSpPr/>
          <p:nvPr/>
        </p:nvSpPr>
        <p:spPr>
          <a:xfrm>
            <a:off x="6296240" y="4204632"/>
            <a:ext cx="5569165" cy="1017150"/>
          </a:xfrm>
          <a:prstGeom prst="rect">
            <a:avLst/>
          </a:prstGeom>
          <a:solidFill>
            <a:schemeClr val="bg1"/>
          </a:solidFill>
          <a:ln w="38100">
            <a:solidFill>
              <a:srgbClr val="1F1A62"/>
            </a:solidFill>
          </a:ln>
        </p:spPr>
        <p:txBody>
          <a:bodyPr>
            <a:noAutofit/>
          </a:bodyPr>
          <a:lstStyle/>
          <a:p>
            <a:pPr lvl="0" algn="ctr" defTabSz="1172398">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“You learn the hard way, right,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because if you ask for customer feedback, my god, you’re going to get it </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good or bad or ugly….Size 15 is now my third best selling size, and it didn’t exist [before].”</a:t>
            </a:r>
          </a:p>
        </p:txBody>
      </p:sp>
      <p:sp>
        <p:nvSpPr>
          <p:cNvPr id="29" name="TextBox 28">
            <a:extLst>
              <a:ext uri="{FF2B5EF4-FFF2-40B4-BE49-F238E27FC236}">
                <a16:creationId xmlns:a16="http://schemas.microsoft.com/office/drawing/2014/main" id="{340B4F49-C1D1-420C-ADE9-306AE44A7170}"/>
              </a:ext>
            </a:extLst>
          </p:cNvPr>
          <p:cNvSpPr txBox="1"/>
          <p:nvPr/>
        </p:nvSpPr>
        <p:spPr>
          <a:xfrm>
            <a:off x="7624456" y="5250310"/>
            <a:ext cx="291273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Emma </a:t>
            </a:r>
            <a:r>
              <a:rPr kumimoji="0" lang="en-US" sz="1200" b="1" i="0" u="none" strike="noStrike" kern="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Grede</a:t>
            </a: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Founder &amp; CEO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Good American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Business of Fashion, 5/8/19</a:t>
            </a:r>
          </a:p>
        </p:txBody>
      </p:sp>
      <p:pic>
        <p:nvPicPr>
          <p:cNvPr id="26" name="Picture 25">
            <a:extLst>
              <a:ext uri="{FF2B5EF4-FFF2-40B4-BE49-F238E27FC236}">
                <a16:creationId xmlns:a16="http://schemas.microsoft.com/office/drawing/2014/main" id="{CEEBC71A-B137-40AF-812D-B933548576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0" name="Slide Number Placeholder 5">
            <a:extLst>
              <a:ext uri="{FF2B5EF4-FFF2-40B4-BE49-F238E27FC236}">
                <a16:creationId xmlns:a16="http://schemas.microsoft.com/office/drawing/2014/main" id="{63869972-1A6F-4691-87E1-A29F55CAC18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32</a:t>
            </a:fld>
            <a:endParaRPr lang="en-US" dirty="0"/>
          </a:p>
        </p:txBody>
      </p:sp>
      <p:sp>
        <p:nvSpPr>
          <p:cNvPr id="31" name="Rectangle 30">
            <a:extLst>
              <a:ext uri="{FF2B5EF4-FFF2-40B4-BE49-F238E27FC236}">
                <a16:creationId xmlns:a16="http://schemas.microsoft.com/office/drawing/2014/main" id="{045BD704-9096-4CA9-A324-418BF452CB4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21525D78-E6D6-49BE-BB15-71AF5D97D633}"/>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1385832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4E77B4-6C5A-474F-B6EE-7479A0B939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7983" y="1896525"/>
            <a:ext cx="10076033" cy="4289985"/>
          </a:xfrm>
          <a:prstGeom prst="rect">
            <a:avLst/>
          </a:prstGeom>
        </p:spPr>
      </p:pic>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Mission-Driven</a:t>
            </a:r>
            <a:endPar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Today, more and more consumers are looking to buy brands with a purpose. In fact, </a:t>
            </a:r>
            <a:r>
              <a:rPr lang="en-US" sz="1600" b="1" dirty="0">
                <a:solidFill>
                  <a:srgbClr val="E84A99"/>
                </a:solidFill>
                <a:latin typeface="Helvetica Light" panose="020B0403020202020204" pitchFamily="34" charset="0"/>
              </a:rPr>
              <a:t>37%</a:t>
            </a:r>
            <a:r>
              <a:rPr lang="en-US" sz="1600" dirty="0">
                <a:solidFill>
                  <a:srgbClr val="1F1A62"/>
                </a:solidFill>
                <a:latin typeface="Helvetica Light" panose="020B0403020202020204" pitchFamily="34" charset="0"/>
              </a:rPr>
              <a:t> of </a:t>
            </a:r>
            <a:r>
              <a:rPr lang="en-US" sz="1600" dirty="0">
                <a:solidFill>
                  <a:srgbClr val="1F1A62"/>
                </a:solidFill>
                <a:latin typeface="Helvetica Light" panose="020B0403020202020204" pitchFamily="34" charset="0"/>
                <a:hlinkClick r:id="rId3" action="ppaction://hlinksldjump"/>
              </a:rPr>
              <a:t>DTC shoppers</a:t>
            </a:r>
            <a:r>
              <a:rPr lang="en-US" sz="1600" dirty="0">
                <a:solidFill>
                  <a:srgbClr val="FF0000"/>
                </a:solidFill>
                <a:latin typeface="Helvetica Light" panose="020B0403020202020204" pitchFamily="34" charset="0"/>
              </a:rPr>
              <a:t> </a:t>
            </a:r>
            <a:r>
              <a:rPr lang="en-US" sz="1600" dirty="0">
                <a:solidFill>
                  <a:srgbClr val="1F1A62"/>
                </a:solidFill>
                <a:latin typeface="Helvetica Light" panose="020B0403020202020204" pitchFamily="34" charset="0"/>
              </a:rPr>
              <a:t>shop with the expectation that a brand should support social causes. By actively taking steps to improve the world, DTC brands are able to increase brand loyalty and build more of an emotional connection with their customers.</a:t>
            </a:r>
          </a:p>
        </p:txBody>
      </p:sp>
      <p:sp>
        <p:nvSpPr>
          <p:cNvPr id="26" name="TextBox 25">
            <a:extLst>
              <a:ext uri="{FF2B5EF4-FFF2-40B4-BE49-F238E27FC236}">
                <a16:creationId xmlns:a16="http://schemas.microsoft.com/office/drawing/2014/main" id="{61D53556-BE50-4750-9776-AFE5C1A94500}"/>
              </a:ext>
            </a:extLst>
          </p:cNvPr>
          <p:cNvSpPr txBox="1"/>
          <p:nvPr/>
        </p:nvSpPr>
        <p:spPr>
          <a:xfrm>
            <a:off x="353701" y="5413750"/>
            <a:ext cx="3105095" cy="677108"/>
          </a:xfrm>
          <a:prstGeom prst="rect">
            <a:avLst/>
          </a:prstGeom>
          <a:solidFill>
            <a:schemeClr val="bg1"/>
          </a:solidFill>
          <a:ln w="38100">
            <a:solidFill>
              <a:srgbClr val="E84A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Bonus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Consumer Insight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63%</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3"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are willing to pay more for a product that is environmentally safe</a:t>
            </a:r>
          </a:p>
        </p:txBody>
      </p:sp>
      <p:pic>
        <p:nvPicPr>
          <p:cNvPr id="6" name="Picture 5">
            <a:extLst>
              <a:ext uri="{FF2B5EF4-FFF2-40B4-BE49-F238E27FC236}">
                <a16:creationId xmlns:a16="http://schemas.microsoft.com/office/drawing/2014/main" id="{99E96CC0-2045-450D-9FF0-335D2B9AE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3364" y="4566593"/>
            <a:ext cx="2422635" cy="1561656"/>
          </a:xfrm>
          <a:prstGeom prst="rect">
            <a:avLst/>
          </a:prstGeom>
        </p:spPr>
      </p:pic>
      <p:pic>
        <p:nvPicPr>
          <p:cNvPr id="15" name="Picture 14">
            <a:extLst>
              <a:ext uri="{FF2B5EF4-FFF2-40B4-BE49-F238E27FC236}">
                <a16:creationId xmlns:a16="http://schemas.microsoft.com/office/drawing/2014/main" id="{C5630F2E-4075-4261-8C22-81A8D1B669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45702AA1-F1CE-4BF1-B887-7C100F5BADF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33</a:t>
            </a:fld>
            <a:endParaRPr lang="en-US" dirty="0"/>
          </a:p>
        </p:txBody>
      </p:sp>
      <p:sp>
        <p:nvSpPr>
          <p:cNvPr id="18" name="Rectangle 17">
            <a:extLst>
              <a:ext uri="{FF2B5EF4-FFF2-40B4-BE49-F238E27FC236}">
                <a16:creationId xmlns:a16="http://schemas.microsoft.com/office/drawing/2014/main" id="{90BFABB6-02F4-4069-9D48-2F6AEDD05D98}"/>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Rectangle 12">
            <a:extLst>
              <a:ext uri="{FF2B5EF4-FFF2-40B4-BE49-F238E27FC236}">
                <a16:creationId xmlns:a16="http://schemas.microsoft.com/office/drawing/2014/main" id="{CF36D4CD-9300-49FF-A402-FC22F26215D2}"/>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3437173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6162411" y="357425"/>
            <a:ext cx="598293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1F1A62"/>
                </a:solidFill>
                <a:effectLst/>
                <a:uLnTx/>
                <a:uFillTx/>
                <a:latin typeface="Helvetica" pitchFamily="2" charset="0"/>
                <a:ea typeface="+mn-ea"/>
                <a:cs typeface="+mn-cs"/>
              </a:rPr>
              <a:t>DTC Brands’ Core Principles</a:t>
            </a:r>
          </a:p>
        </p:txBody>
      </p:sp>
      <p:sp>
        <p:nvSpPr>
          <p:cNvPr id="4" name="Rectangle 3">
            <a:extLst>
              <a:ext uri="{FF2B5EF4-FFF2-40B4-BE49-F238E27FC236}">
                <a16:creationId xmlns:a16="http://schemas.microsoft.com/office/drawing/2014/main" id="{91CAB802-C65F-4081-AA12-A81B57DC4275}"/>
              </a:ext>
            </a:extLst>
          </p:cNvPr>
          <p:cNvSpPr/>
          <p:nvPr/>
        </p:nvSpPr>
        <p:spPr>
          <a:xfrm>
            <a:off x="6467214" y="1257535"/>
            <a:ext cx="5734578" cy="4893647"/>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E-commerce</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Data-Obsessed</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Socially-Interactive</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Design-Focused</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Consumer-Centric</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Customer-Led</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Mission-Driven</a:t>
            </a:r>
          </a:p>
        </p:txBody>
      </p:sp>
      <p:sp>
        <p:nvSpPr>
          <p:cNvPr id="9" name="Rectangle 8">
            <a:extLst>
              <a:ext uri="{FF2B5EF4-FFF2-40B4-BE49-F238E27FC236}">
                <a16:creationId xmlns:a16="http://schemas.microsoft.com/office/drawing/2014/main" id="{E4D025AA-C882-4DD1-8633-3E117C06D9E3}"/>
              </a:ext>
            </a:extLst>
          </p:cNvPr>
          <p:cNvSpPr/>
          <p:nvPr/>
        </p:nvSpPr>
        <p:spPr>
          <a:xfrm>
            <a:off x="180711" y="357425"/>
            <a:ext cx="5734578" cy="34163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By adhering to a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core set of principles</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DTC brands have tapped into a rising class of consumers who are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time-pressed</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&amp;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tech savvy</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p>
          <a:p>
            <a:pPr marL="0" marR="0" lvl="0" indent="0" algn="l" defTabSz="1172398" rtl="0" eaLnBrk="1" fontAlgn="auto" latinLnBrk="0" hangingPunct="1">
              <a:lnSpc>
                <a:spcPct val="100000"/>
              </a:lnSpc>
              <a:spcBef>
                <a:spcPts val="0"/>
              </a:spcBef>
              <a:spcAft>
                <a:spcPts val="0"/>
              </a:spcAft>
              <a:buClrTx/>
              <a:buSzTx/>
              <a:buFontTx/>
              <a:buNone/>
              <a:tabLst/>
              <a:defRPr/>
            </a:pPr>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Unlike legacy brands who were built around last-century values, DTC brands have been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shaped to fit today’s lifestyle</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34</a:t>
            </a:fld>
            <a:endParaRPr lang="en-US" dirty="0"/>
          </a:p>
        </p:txBody>
      </p:sp>
      <p:sp>
        <p:nvSpPr>
          <p:cNvPr id="14" name="Rectangle 13">
            <a:extLst>
              <a:ext uri="{FF2B5EF4-FFF2-40B4-BE49-F238E27FC236}">
                <a16:creationId xmlns:a16="http://schemas.microsoft.com/office/drawing/2014/main" id="{76AE6CC5-AB03-47AE-954D-FDA74AE47D7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5252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7451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t>The ‘Direct-to-Consumer’ Shopper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900"/>
                </a:solidFill>
                <a:effectLst/>
                <a:uLnTx/>
                <a:uFillTx/>
                <a:latin typeface="Helvetica" pitchFamily="2" charset="0"/>
                <a:ea typeface="+mn-ea"/>
                <a:cs typeface="+mn-cs"/>
              </a:rPr>
              <a:t>Who Are They And What Motivates Them?</a:t>
            </a:r>
            <a:endParaRPr kumimoji="0" lang="en-US" sz="3600" b="0"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Tree>
    <p:extLst>
      <p:ext uri="{BB962C8B-B14F-4D97-AF65-F5344CB8AC3E}">
        <p14:creationId xmlns:p14="http://schemas.microsoft.com/office/powerpoint/2010/main" val="406746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4525418" y="1504640"/>
            <a:ext cx="7666583" cy="458472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18B8055-AB98-4E3A-A49C-8B5F4D4BA2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9EB6A7EF-C308-4EA3-8897-7DAAA34BFC3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36</a:t>
            </a:fld>
            <a:endParaRPr lang="en-US" dirty="0"/>
          </a:p>
        </p:txBody>
      </p:sp>
      <p:sp>
        <p:nvSpPr>
          <p:cNvPr id="13" name="Rectangle 12">
            <a:extLst>
              <a:ext uri="{FF2B5EF4-FFF2-40B4-BE49-F238E27FC236}">
                <a16:creationId xmlns:a16="http://schemas.microsoft.com/office/drawing/2014/main" id="{17E509E1-9C11-4435-9360-538CFA2FE9C2}"/>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 name="Picture 4">
            <a:extLst>
              <a:ext uri="{FF2B5EF4-FFF2-40B4-BE49-F238E27FC236}">
                <a16:creationId xmlns:a16="http://schemas.microsoft.com/office/drawing/2014/main" id="{BC891EB8-2242-4DCE-92C4-FD6E37323C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50754"/>
            <a:ext cx="2238750" cy="1492500"/>
          </a:xfrm>
          <a:prstGeom prst="rect">
            <a:avLst/>
          </a:prstGeom>
        </p:spPr>
      </p:pic>
      <p:pic>
        <p:nvPicPr>
          <p:cNvPr id="7" name="Picture 6">
            <a:extLst>
              <a:ext uri="{FF2B5EF4-FFF2-40B4-BE49-F238E27FC236}">
                <a16:creationId xmlns:a16="http://schemas.microsoft.com/office/drawing/2014/main" id="{B65553A4-4D9F-4DD7-9D19-8E9BCCDEE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04641"/>
            <a:ext cx="2238750" cy="1492500"/>
          </a:xfrm>
          <a:prstGeom prst="rect">
            <a:avLst/>
          </a:prstGeom>
        </p:spPr>
      </p:pic>
      <p:pic>
        <p:nvPicPr>
          <p:cNvPr id="9" name="Picture 8">
            <a:extLst>
              <a:ext uri="{FF2B5EF4-FFF2-40B4-BE49-F238E27FC236}">
                <a16:creationId xmlns:a16="http://schemas.microsoft.com/office/drawing/2014/main" id="{6B522879-18A6-4E5F-8A0B-B30E95D2A7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7231" y="3050754"/>
            <a:ext cx="2238750" cy="1492500"/>
          </a:xfrm>
          <a:prstGeom prst="rect">
            <a:avLst/>
          </a:prstGeom>
        </p:spPr>
      </p:pic>
      <p:pic>
        <p:nvPicPr>
          <p:cNvPr id="15" name="Picture 14">
            <a:extLst>
              <a:ext uri="{FF2B5EF4-FFF2-40B4-BE49-F238E27FC236}">
                <a16:creationId xmlns:a16="http://schemas.microsoft.com/office/drawing/2014/main" id="{692A9DDC-E6A3-4286-9EB4-1E250FE173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7794" y="1504641"/>
            <a:ext cx="2237624" cy="1492500"/>
          </a:xfrm>
          <a:prstGeom prst="rect">
            <a:avLst/>
          </a:prstGeom>
        </p:spPr>
      </p:pic>
      <p:pic>
        <p:nvPicPr>
          <p:cNvPr id="17" name="Picture 16">
            <a:extLst>
              <a:ext uri="{FF2B5EF4-FFF2-40B4-BE49-F238E27FC236}">
                <a16:creationId xmlns:a16="http://schemas.microsoft.com/office/drawing/2014/main" id="{C6CD3314-D763-4FDE-83FF-0E0CF2CBEA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40" y="4596866"/>
            <a:ext cx="2238750" cy="1492500"/>
          </a:xfrm>
          <a:prstGeom prst="rect">
            <a:avLst/>
          </a:prstGeom>
        </p:spPr>
      </p:pic>
      <p:pic>
        <p:nvPicPr>
          <p:cNvPr id="19" name="Picture 18">
            <a:extLst>
              <a:ext uri="{FF2B5EF4-FFF2-40B4-BE49-F238E27FC236}">
                <a16:creationId xmlns:a16="http://schemas.microsoft.com/office/drawing/2014/main" id="{77C641C1-48AB-430F-97C4-6A8138A4B7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7231" y="4596866"/>
            <a:ext cx="2238750" cy="1492500"/>
          </a:xfrm>
          <a:prstGeom prst="rect">
            <a:avLst/>
          </a:prstGeom>
        </p:spPr>
      </p:pic>
      <p:sp>
        <p:nvSpPr>
          <p:cNvPr id="27" name="Rectangle 26">
            <a:extLst>
              <a:ext uri="{FF2B5EF4-FFF2-40B4-BE49-F238E27FC236}">
                <a16:creationId xmlns:a16="http://schemas.microsoft.com/office/drawing/2014/main" id="{E50ED09F-E35C-46D0-A711-6C16744BD964}"/>
              </a:ext>
            </a:extLst>
          </p:cNvPr>
          <p:cNvSpPr/>
          <p:nvPr/>
        </p:nvSpPr>
        <p:spPr>
          <a:xfrm>
            <a:off x="198813" y="179592"/>
            <a:ext cx="7179887" cy="600164"/>
          </a:xfrm>
          <a:prstGeom prst="rect">
            <a:avLst/>
          </a:prstGeom>
        </p:spPr>
        <p:txBody>
          <a:bodyPr wrap="square">
            <a:spAutoFit/>
          </a:bodyPr>
          <a:lstStyle/>
          <a:p>
            <a:pPr lvl="0"/>
            <a:r>
              <a:rPr lang="en-US" sz="3300" b="1" dirty="0">
                <a:solidFill>
                  <a:srgbClr val="1F1A62"/>
                </a:solidFill>
                <a:latin typeface="Helvetica" pitchFamily="2" charset="0"/>
              </a:rPr>
              <a:t>Who is the DTC Shopper?</a:t>
            </a:r>
          </a:p>
        </p:txBody>
      </p:sp>
      <p:sp>
        <p:nvSpPr>
          <p:cNvPr id="28" name="Triangle 30">
            <a:extLst>
              <a:ext uri="{FF2B5EF4-FFF2-40B4-BE49-F238E27FC236}">
                <a16:creationId xmlns:a16="http://schemas.microsoft.com/office/drawing/2014/main" id="{811A672F-D1DA-457D-A3F6-4B8FF4B49739}"/>
              </a:ext>
            </a:extLst>
          </p:cNvPr>
          <p:cNvSpPr/>
          <p:nvPr/>
        </p:nvSpPr>
        <p:spPr>
          <a:xfrm rot="5400000">
            <a:off x="344765" y="9096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3B9C293-BF19-40E7-9246-03172357D458}"/>
              </a:ext>
            </a:extLst>
          </p:cNvPr>
          <p:cNvSpPr txBox="1"/>
          <p:nvPr/>
        </p:nvSpPr>
        <p:spPr>
          <a:xfrm>
            <a:off x="546751" y="809124"/>
            <a:ext cx="11446658" cy="584775"/>
          </a:xfrm>
          <a:prstGeom prst="rect">
            <a:avLst/>
          </a:prstGeom>
          <a:noFill/>
        </p:spPr>
        <p:txBody>
          <a:bodyPr wrap="square" rtlCol="0">
            <a:spAutoFit/>
          </a:bodyPr>
          <a:lstStyle/>
          <a:p>
            <a:pPr lvl="0"/>
            <a:r>
              <a:rPr lang="en-US" sz="1600" dirty="0">
                <a:solidFill>
                  <a:srgbClr val="1F1A62"/>
                </a:solidFill>
                <a:latin typeface="Helvetica" pitchFamily="2" charset="0"/>
              </a:rPr>
              <a:t>DTC shoppers are more likely to be </a:t>
            </a:r>
            <a:r>
              <a:rPr lang="en-US" sz="1600" b="1" dirty="0">
                <a:solidFill>
                  <a:srgbClr val="E84A99"/>
                </a:solidFill>
                <a:latin typeface="Helvetica" pitchFamily="2" charset="0"/>
              </a:rPr>
              <a:t>educated</a:t>
            </a:r>
            <a:r>
              <a:rPr lang="en-US" sz="1600" dirty="0">
                <a:solidFill>
                  <a:srgbClr val="1F1A62"/>
                </a:solidFill>
                <a:latin typeface="Helvetica" pitchFamily="2" charset="0"/>
              </a:rPr>
              <a:t>, </a:t>
            </a:r>
            <a:r>
              <a:rPr lang="en-US" sz="1600" b="1" dirty="0">
                <a:solidFill>
                  <a:srgbClr val="E84A99"/>
                </a:solidFill>
                <a:latin typeface="Helvetica" pitchFamily="2" charset="0"/>
              </a:rPr>
              <a:t>affluent</a:t>
            </a:r>
            <a:r>
              <a:rPr lang="en-US" sz="1600" dirty="0">
                <a:solidFill>
                  <a:srgbClr val="1F1A62"/>
                </a:solidFill>
                <a:latin typeface="Helvetica" pitchFamily="2" charset="0"/>
              </a:rPr>
              <a:t>, </a:t>
            </a:r>
            <a:r>
              <a:rPr lang="en-US" sz="1600" b="1" dirty="0">
                <a:solidFill>
                  <a:srgbClr val="E84A99"/>
                </a:solidFill>
                <a:latin typeface="Helvetica" pitchFamily="2" charset="0"/>
              </a:rPr>
              <a:t>young professionals </a:t>
            </a:r>
            <a:r>
              <a:rPr lang="en-US" sz="1600" dirty="0">
                <a:solidFill>
                  <a:srgbClr val="1F1A62"/>
                </a:solidFill>
                <a:latin typeface="Helvetica" pitchFamily="2" charset="0"/>
              </a:rPr>
              <a:t>living in </a:t>
            </a:r>
            <a:r>
              <a:rPr lang="en-US" sz="1600" b="1" dirty="0">
                <a:solidFill>
                  <a:srgbClr val="E84A99"/>
                </a:solidFill>
                <a:latin typeface="Helvetica" pitchFamily="2" charset="0"/>
              </a:rPr>
              <a:t>metropolitan areas </a:t>
            </a:r>
            <a:r>
              <a:rPr lang="en-US" sz="1600" dirty="0">
                <a:solidFill>
                  <a:srgbClr val="1F1A62"/>
                </a:solidFill>
                <a:latin typeface="Helvetica" pitchFamily="2" charset="0"/>
              </a:rPr>
              <a:t>who are focused on their </a:t>
            </a:r>
            <a:r>
              <a:rPr lang="en-US" sz="1600" b="1" dirty="0">
                <a:solidFill>
                  <a:srgbClr val="E84A99"/>
                </a:solidFill>
                <a:latin typeface="Helvetica" pitchFamily="2" charset="0"/>
              </a:rPr>
              <a:t>careers</a:t>
            </a:r>
            <a:r>
              <a:rPr lang="en-US" sz="1600" dirty="0">
                <a:solidFill>
                  <a:srgbClr val="1F1A62"/>
                </a:solidFill>
                <a:latin typeface="Helvetica" pitchFamily="2" charset="0"/>
              </a:rPr>
              <a:t> and </a:t>
            </a:r>
            <a:r>
              <a:rPr lang="en-US" sz="1600" b="1" dirty="0">
                <a:solidFill>
                  <a:srgbClr val="E84A99"/>
                </a:solidFill>
                <a:latin typeface="Helvetica" pitchFamily="2" charset="0"/>
              </a:rPr>
              <a:t>family</a:t>
            </a:r>
          </a:p>
        </p:txBody>
      </p:sp>
      <p:sp>
        <p:nvSpPr>
          <p:cNvPr id="30" name="Rectangle 29">
            <a:extLst>
              <a:ext uri="{FF2B5EF4-FFF2-40B4-BE49-F238E27FC236}">
                <a16:creationId xmlns:a16="http://schemas.microsoft.com/office/drawing/2014/main" id="{E747A0CB-D749-4568-BFED-5588899F7A20}"/>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31" name="TextBox 30">
            <a:extLst>
              <a:ext uri="{FF2B5EF4-FFF2-40B4-BE49-F238E27FC236}">
                <a16:creationId xmlns:a16="http://schemas.microsoft.com/office/drawing/2014/main" id="{7187D0C1-0FDD-459A-A349-2BAC46409C0E}"/>
              </a:ext>
            </a:extLst>
          </p:cNvPr>
          <p:cNvSpPr txBox="1"/>
          <p:nvPr/>
        </p:nvSpPr>
        <p:spPr>
          <a:xfrm>
            <a:off x="4768272" y="1657529"/>
            <a:ext cx="7180111" cy="4031873"/>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
                <a:srgbClr val="E84A99"/>
              </a:buClr>
              <a:buSzTx/>
              <a:tabLst/>
              <a:defRPr/>
            </a:pPr>
            <a:r>
              <a:rPr kumimoji="0" lang="en-US" sz="16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‘DTC Shopper’ Key Characteristics</a:t>
            </a:r>
          </a:p>
          <a:p>
            <a:pPr marR="0" lvl="0" algn="l" defTabSz="1172398" rtl="0" eaLnBrk="1" fontAlgn="auto" latinLnBrk="0" hangingPunct="1">
              <a:lnSpc>
                <a:spcPct val="100000"/>
              </a:lnSpc>
              <a:spcBef>
                <a:spcPts val="0"/>
              </a:spcBef>
              <a:spcAft>
                <a:spcPts val="0"/>
              </a:spcAft>
              <a:buClr>
                <a:srgbClr val="E84A99"/>
              </a:buClr>
              <a:buSzTx/>
              <a:tabLst/>
              <a:defRPr/>
            </a:pPr>
            <a:endParaRPr kumimoji="0" lang="en-US" sz="6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9"/>
              </a:buBlip>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Affluent young professionals who lead busy, time-pressed lives</a:t>
            </a:r>
          </a:p>
          <a:p>
            <a:pPr marR="0" lvl="0" algn="l" defTabSz="1172398" rtl="0" eaLnBrk="1" fontAlgn="auto" latinLnBrk="0" hangingPunct="1">
              <a:lnSpc>
                <a:spcPct val="100000"/>
              </a:lnSpc>
              <a:spcBef>
                <a:spcPts val="0"/>
              </a:spcBef>
              <a:spcAft>
                <a:spcPts val="0"/>
              </a:spcAft>
              <a:buClr>
                <a:srgbClr val="E84A99"/>
              </a:buClr>
              <a:buSzTx/>
              <a:tabLst/>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a household income of $100K - $150K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137</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700" b="1"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56%</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consider their work to be a career, not just a job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124</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70%</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so busy, they often can’t finish everything they need to in a day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106</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R="0" lvl="0" algn="l" defTabSz="1172398" rtl="0" eaLnBrk="1" fontAlgn="auto" latinLnBrk="0" hangingPunct="1">
              <a:lnSpc>
                <a:spcPct val="100000"/>
              </a:lnSpc>
              <a:spcBef>
                <a:spcPts val="0"/>
              </a:spcBef>
              <a:spcAft>
                <a:spcPts val="0"/>
              </a:spcAft>
              <a:buClr>
                <a:srgbClr val="E84A99"/>
              </a:buClr>
              <a:buSzTx/>
              <a:tabLst/>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9"/>
              </a:buBlip>
              <a:tabLst/>
              <a:defRPr/>
            </a:pPr>
            <a:r>
              <a:rPr kumimoji="0" lang="en-US" sz="14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Tech-savvy and eager to adopt new technologies / media</a:t>
            </a:r>
          </a:p>
          <a:p>
            <a:pPr marR="0" lvl="0" algn="l" defTabSz="1172398" rtl="0" eaLnBrk="1" fontAlgn="auto" latinLnBrk="0" hangingPunct="1">
              <a:lnSpc>
                <a:spcPct val="100000"/>
              </a:lnSpc>
              <a:spcBef>
                <a:spcPts val="0"/>
              </a:spcBef>
              <a:spcAft>
                <a:spcPts val="0"/>
              </a:spcAft>
              <a:buClr>
                <a:srgbClr val="E84A99"/>
              </a:buClr>
              <a:buSzTx/>
              <a:tabLst/>
              <a:defRPr/>
            </a:pPr>
            <a:endParaRPr kumimoji="0" lang="en-US" sz="7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70%</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fascinated by new technology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20%</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listened to podcasts on their phone in the last 30 days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149</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R="0" lvl="0" algn="l" defTabSz="1172398" rtl="0" eaLnBrk="1" fontAlgn="auto" latinLnBrk="0" hangingPunct="1">
              <a:lnSpc>
                <a:spcPct val="100000"/>
              </a:lnSpc>
              <a:spcBef>
                <a:spcPts val="0"/>
              </a:spcBef>
              <a:spcAft>
                <a:spcPts val="0"/>
              </a:spcAft>
              <a:buClr>
                <a:srgbClr val="E84A99"/>
              </a:buClr>
              <a:buSzTx/>
              <a:tabLst/>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9"/>
              </a:buBlip>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Distinguished by a mindset rather than their life-stage or age group</a:t>
            </a:r>
          </a:p>
          <a:p>
            <a:pPr marR="0" lvl="0" algn="l" defTabSz="1172398" rtl="0" eaLnBrk="1" fontAlgn="auto" latinLnBrk="0" hangingPunct="1">
              <a:lnSpc>
                <a:spcPct val="100000"/>
              </a:lnSpc>
              <a:spcBef>
                <a:spcPts val="0"/>
              </a:spcBef>
              <a:spcAft>
                <a:spcPts val="0"/>
              </a:spcAft>
              <a:buClr>
                <a:srgbClr val="E84A99"/>
              </a:buClr>
              <a:buSzTx/>
              <a:tabLst/>
              <a:defRPr/>
            </a:pPr>
            <a:endParaRPr lang="en-US" sz="7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23%</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between the ages of 25 and 34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126</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700" b="1"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29%</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between the ages of 35 and 49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118</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43%</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children living at home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112</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endParaRPr lang="en-US" sz="1400" b="1" dirty="0">
              <a:solidFill>
                <a:srgbClr val="1F1A62"/>
              </a:solidFill>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84D4FB-DDF1-4D72-B2D5-8AE228A45CEA}"/>
              </a:ext>
            </a:extLst>
          </p:cNvPr>
          <p:cNvSpPr txBox="1"/>
          <p:nvPr/>
        </p:nvSpPr>
        <p:spPr>
          <a:xfrm>
            <a:off x="6345858" y="5781688"/>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113904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67300" y="1874728"/>
            <a:ext cx="5776299" cy="31085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pitchFamily="2" charset="0"/>
              </a:rPr>
              <a:t>To understand the mindset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pitchFamily="2" charset="0"/>
              </a:rPr>
              <a:t>of the DTC Shopper,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sng" dirty="0">
                <a:solidFill>
                  <a:schemeClr val="bg1"/>
                </a:solidFill>
                <a:latin typeface="Helvetica" pitchFamily="2" charset="0"/>
              </a:rPr>
              <a:t>VAB</a:t>
            </a:r>
            <a:r>
              <a:rPr lang="en-US" sz="2800" b="1" dirty="0">
                <a:solidFill>
                  <a:schemeClr val="bg1"/>
                </a:solidFill>
                <a:latin typeface="Helvetica" pitchFamily="2" charset="0"/>
              </a:rPr>
              <a:t> explored their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E900"/>
                </a:solidFill>
                <a:latin typeface="Helvetica" pitchFamily="2" charset="0"/>
              </a:rPr>
              <a:t>core characteristics</a:t>
            </a:r>
            <a:r>
              <a:rPr lang="en-US" sz="2800" b="1" dirty="0">
                <a:solidFill>
                  <a:schemeClr val="bg1"/>
                </a:solidFill>
                <a:latin typeface="Helvetica" pitchFamily="2" charset="0"/>
              </a:rPr>
              <a:t> </a:t>
            </a:r>
            <a:r>
              <a:rPr lang="en-US" sz="2800" b="1" dirty="0">
                <a:solidFill>
                  <a:prstClr val="white"/>
                </a:solidFill>
                <a:latin typeface="Helvetica" pitchFamily="2" charset="0"/>
              </a:rPr>
              <a:t>and developed </a:t>
            </a:r>
            <a:r>
              <a:rPr lang="en-US" sz="2800" b="1" dirty="0">
                <a:solidFill>
                  <a:srgbClr val="FFE900"/>
                </a:solidFill>
                <a:latin typeface="Helvetica" pitchFamily="2" charset="0"/>
              </a:rPr>
              <a:t>4 custom archetypes</a:t>
            </a:r>
            <a:r>
              <a:rPr lang="en-US" sz="2800" b="1" dirty="0">
                <a:solidFill>
                  <a:prstClr val="white"/>
                </a:solidFill>
                <a:latin typeface="Helvetica"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pitchFamily="2" charset="0"/>
              </a:rPr>
              <a:t>based on </a:t>
            </a:r>
            <a:r>
              <a:rPr lang="en-US" sz="2800" b="1" i="1" dirty="0">
                <a:solidFill>
                  <a:prstClr val="white"/>
                </a:solidFill>
                <a:latin typeface="Helvetica" pitchFamily="2" charset="0"/>
              </a:rPr>
              <a:t>who they are </a:t>
            </a:r>
            <a:r>
              <a:rPr lang="en-US" sz="2800" b="1" dirty="0">
                <a:solidFill>
                  <a:prstClr val="white"/>
                </a:solidFill>
                <a:latin typeface="Helvetica" pitchFamily="2" charset="0"/>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prstClr val="white"/>
                </a:solidFill>
                <a:latin typeface="Helvetica" pitchFamily="2" charset="0"/>
              </a:rPr>
              <a:t>what motivates them </a:t>
            </a:r>
            <a:endParaRPr kumimoji="0" lang="en-US" sz="2800" b="1" i="1"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13" name="Picture 12">
            <a:extLst>
              <a:ext uri="{FF2B5EF4-FFF2-40B4-BE49-F238E27FC236}">
                <a16:creationId xmlns:a16="http://schemas.microsoft.com/office/drawing/2014/main" id="{5F69993C-4110-4998-A203-4C4128D293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F9D590DE-77FC-4B2F-B780-87DEA0241A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3233F22D-74A6-4DBC-80C7-31C52864DE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E385056F-4C62-44DD-AE30-A96FEF15E1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5742" y="1167529"/>
            <a:ext cx="5768958" cy="4522943"/>
          </a:xfrm>
          <a:prstGeom prst="rect">
            <a:avLst/>
          </a:prstGeom>
        </p:spPr>
      </p:pic>
    </p:spTree>
    <p:extLst>
      <p:ext uri="{BB962C8B-B14F-4D97-AF65-F5344CB8AC3E}">
        <p14:creationId xmlns:p14="http://schemas.microsoft.com/office/powerpoint/2010/main" val="2669297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98813" y="203029"/>
            <a:ext cx="11699962" cy="1384995"/>
          </a:xfrm>
          <a:prstGeom prst="rect">
            <a:avLst/>
          </a:prstGeom>
        </p:spPr>
        <p:txBody>
          <a:bodyPr wrap="square">
            <a:spAutoFit/>
          </a:bodyPr>
          <a:lstStyle/>
          <a:p>
            <a:pPr lvl="0"/>
            <a:r>
              <a:rPr lang="en-US" sz="2800" b="1" dirty="0">
                <a:solidFill>
                  <a:srgbClr val="1F1A62"/>
                </a:solidFill>
                <a:latin typeface="Helvetica" pitchFamily="2" charset="0"/>
              </a:rPr>
              <a:t>Mobility, early technology adoption, convenience, comfort, knowledge and advocacy highlight the main characteristics </a:t>
            </a:r>
          </a:p>
          <a:p>
            <a:pPr lvl="0"/>
            <a:r>
              <a:rPr lang="en-US" sz="2800" b="1" dirty="0">
                <a:solidFill>
                  <a:srgbClr val="1F1A62"/>
                </a:solidFill>
                <a:latin typeface="Helvetica" pitchFamily="2" charset="0"/>
              </a:rPr>
              <a:t>of the DTC shopper</a:t>
            </a:r>
          </a:p>
        </p:txBody>
      </p:sp>
      <p:sp>
        <p:nvSpPr>
          <p:cNvPr id="4" name="TextBox 3">
            <a:extLst>
              <a:ext uri="{FF2B5EF4-FFF2-40B4-BE49-F238E27FC236}">
                <a16:creationId xmlns:a16="http://schemas.microsoft.com/office/drawing/2014/main" id="{B7A81C59-3296-49FD-8A17-1140FCD9ADD6}"/>
              </a:ext>
            </a:extLst>
          </p:cNvPr>
          <p:cNvSpPr txBox="1"/>
          <p:nvPr/>
        </p:nvSpPr>
        <p:spPr>
          <a:xfrm>
            <a:off x="285427" y="1905000"/>
            <a:ext cx="11621146" cy="369332"/>
          </a:xfrm>
          <a:prstGeom prst="rect">
            <a:avLst/>
          </a:prstGeom>
          <a:noFill/>
        </p:spPr>
        <p:txBody>
          <a:bodyPr wrap="square" rtlCol="0">
            <a:spAutoFit/>
          </a:bodyPr>
          <a:lstStyle/>
          <a:p>
            <a:pPr algn="ctr"/>
            <a:r>
              <a:rPr lang="en-US" b="1" dirty="0">
                <a:solidFill>
                  <a:srgbClr val="1F1A62"/>
                </a:solidFill>
                <a:latin typeface="Helvetica" pitchFamily="2" charset="0"/>
              </a:rPr>
              <a:t>VAB’s Four DTC Shopper Archetypes</a:t>
            </a:r>
          </a:p>
        </p:txBody>
      </p:sp>
      <p:cxnSp>
        <p:nvCxnSpPr>
          <p:cNvPr id="33" name="Straight Connector 32">
            <a:extLst>
              <a:ext uri="{FF2B5EF4-FFF2-40B4-BE49-F238E27FC236}">
                <a16:creationId xmlns:a16="http://schemas.microsoft.com/office/drawing/2014/main" id="{FD73DABD-0305-4C46-A814-A4622265A434}"/>
              </a:ext>
            </a:extLst>
          </p:cNvPr>
          <p:cNvCxnSpPr>
            <a:cxnSpLocks/>
          </p:cNvCxnSpPr>
          <p:nvPr/>
        </p:nvCxnSpPr>
        <p:spPr>
          <a:xfrm>
            <a:off x="252518" y="2089666"/>
            <a:ext cx="3592651"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542FA7-B314-4E79-9EBC-0AE084F508DC}"/>
              </a:ext>
            </a:extLst>
          </p:cNvPr>
          <p:cNvCxnSpPr>
            <a:cxnSpLocks/>
          </p:cNvCxnSpPr>
          <p:nvPr/>
        </p:nvCxnSpPr>
        <p:spPr>
          <a:xfrm>
            <a:off x="8288215" y="2089666"/>
            <a:ext cx="3733332"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9739777-C21B-46EF-B921-07E39D9774BD}"/>
              </a:ext>
            </a:extLst>
          </p:cNvPr>
          <p:cNvSpPr txBox="1"/>
          <p:nvPr/>
        </p:nvSpPr>
        <p:spPr>
          <a:xfrm>
            <a:off x="363083" y="4011583"/>
            <a:ext cx="2479150" cy="1938992"/>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They are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constantly connected</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rPr>
              <a:t>and</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use the Internet for exploration</a:t>
            </a:r>
            <a:r>
              <a:rPr lang="en-US" sz="1200" dirty="0">
                <a:solidFill>
                  <a:srgbClr val="1F1A62"/>
                </a:solidFill>
                <a:latin typeface="Helvetica" pitchFamily="2" charset="0"/>
                <a:ea typeface="Open Sans" panose="020B0606030504020204" pitchFamily="34" charset="0"/>
                <a:cs typeface="Open Sans" panose="020B0606030504020204" pitchFamily="34" charset="0"/>
              </a:rPr>
              <a:t>, whether it’s to buy an otherwise ‘hard-to-find’ product, conduct price comparisons or shop for their personal needs. They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make great use of their mobile device </a:t>
            </a:r>
            <a:r>
              <a:rPr lang="en-US" sz="1200" dirty="0">
                <a:solidFill>
                  <a:srgbClr val="1F1A62"/>
                </a:solidFill>
                <a:latin typeface="Helvetica" pitchFamily="2" charset="0"/>
                <a:ea typeface="Open Sans" panose="020B0606030504020204" pitchFamily="34" charset="0"/>
                <a:cs typeface="Open Sans" panose="020B0606030504020204" pitchFamily="34" charset="0"/>
              </a:rPr>
              <a:t>for both functional reasons and shopping.</a:t>
            </a:r>
          </a:p>
        </p:txBody>
      </p:sp>
      <p:pic>
        <p:nvPicPr>
          <p:cNvPr id="10" name="Picture 9">
            <a:extLst>
              <a:ext uri="{FF2B5EF4-FFF2-40B4-BE49-F238E27FC236}">
                <a16:creationId xmlns:a16="http://schemas.microsoft.com/office/drawing/2014/main" id="{C00B24CC-9A01-4927-8802-9202F50678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663" y="2453892"/>
            <a:ext cx="939991" cy="939991"/>
          </a:xfrm>
          <a:prstGeom prst="rect">
            <a:avLst/>
          </a:prstGeom>
        </p:spPr>
      </p:pic>
      <p:sp>
        <p:nvSpPr>
          <p:cNvPr id="36" name="TextBox 35">
            <a:extLst>
              <a:ext uri="{FF2B5EF4-FFF2-40B4-BE49-F238E27FC236}">
                <a16:creationId xmlns:a16="http://schemas.microsoft.com/office/drawing/2014/main" id="{C8EBC933-23B5-4E72-A8ED-0FAA56DB0E5B}"/>
              </a:ext>
            </a:extLst>
          </p:cNvPr>
          <p:cNvSpPr txBox="1"/>
          <p:nvPr/>
        </p:nvSpPr>
        <p:spPr>
          <a:xfrm>
            <a:off x="817741" y="3458306"/>
            <a:ext cx="1569834"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Internet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Idolizers</a:t>
            </a:r>
          </a:p>
        </p:txBody>
      </p:sp>
      <p:cxnSp>
        <p:nvCxnSpPr>
          <p:cNvPr id="47" name="Straight Connector 46">
            <a:extLst>
              <a:ext uri="{FF2B5EF4-FFF2-40B4-BE49-F238E27FC236}">
                <a16:creationId xmlns:a16="http://schemas.microsoft.com/office/drawing/2014/main" id="{171AB82F-DA81-47EF-AFF0-2480EEE8BE4F}"/>
              </a:ext>
            </a:extLst>
          </p:cNvPr>
          <p:cNvCxnSpPr/>
          <p:nvPr/>
        </p:nvCxnSpPr>
        <p:spPr>
          <a:xfrm>
            <a:off x="285427"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5538A6-7F99-4ECB-B015-5A388CEA9E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1224" y="2406892"/>
            <a:ext cx="1033990" cy="1033990"/>
          </a:xfrm>
          <a:prstGeom prst="rect">
            <a:avLst/>
          </a:prstGeom>
        </p:spPr>
      </p:pic>
      <p:sp>
        <p:nvSpPr>
          <p:cNvPr id="37" name="TextBox 36">
            <a:extLst>
              <a:ext uri="{FF2B5EF4-FFF2-40B4-BE49-F238E27FC236}">
                <a16:creationId xmlns:a16="http://schemas.microsoft.com/office/drawing/2014/main" id="{3E6F7477-5C1A-49CE-B2CA-FC426CD3B008}"/>
              </a:ext>
            </a:extLst>
          </p:cNvPr>
          <p:cNvSpPr txBox="1"/>
          <p:nvPr/>
        </p:nvSpPr>
        <p:spPr>
          <a:xfrm>
            <a:off x="3553495" y="3458306"/>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Technology Tastemakers</a:t>
            </a:r>
          </a:p>
        </p:txBody>
      </p:sp>
      <p:sp>
        <p:nvSpPr>
          <p:cNvPr id="49" name="TextBox 48">
            <a:extLst>
              <a:ext uri="{FF2B5EF4-FFF2-40B4-BE49-F238E27FC236}">
                <a16:creationId xmlns:a16="http://schemas.microsoft.com/office/drawing/2014/main" id="{2A0E5DB2-14C8-40F6-91AD-4217305F73B1}"/>
              </a:ext>
            </a:extLst>
          </p:cNvPr>
          <p:cNvSpPr txBox="1"/>
          <p:nvPr/>
        </p:nvSpPr>
        <p:spPr>
          <a:xfrm>
            <a:off x="3334103" y="4011583"/>
            <a:ext cx="2528233" cy="1757402"/>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They are busy professionals who see technology as a way to better organize and streamline their lives. They have their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finger on the pulse of the latest technology</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and these early adopters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own a lot of gadgets that feature the latest tech innovations.  </a:t>
            </a:r>
          </a:p>
        </p:txBody>
      </p:sp>
      <p:cxnSp>
        <p:nvCxnSpPr>
          <p:cNvPr id="52" name="Straight Connector 51">
            <a:extLst>
              <a:ext uri="{FF2B5EF4-FFF2-40B4-BE49-F238E27FC236}">
                <a16:creationId xmlns:a16="http://schemas.microsoft.com/office/drawing/2014/main" id="{2CF83DB9-2140-4373-9DE2-EFFE89883D61}"/>
              </a:ext>
            </a:extLst>
          </p:cNvPr>
          <p:cNvCxnSpPr/>
          <p:nvPr/>
        </p:nvCxnSpPr>
        <p:spPr>
          <a:xfrm>
            <a:off x="3280988"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2E71F84-1998-46DF-8D6A-BCE6FE7CC4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785" y="2453892"/>
            <a:ext cx="939991" cy="939991"/>
          </a:xfrm>
          <a:prstGeom prst="rect">
            <a:avLst/>
          </a:prstGeom>
        </p:spPr>
      </p:pic>
      <p:sp>
        <p:nvSpPr>
          <p:cNvPr id="38" name="TextBox 37">
            <a:extLst>
              <a:ext uri="{FF2B5EF4-FFF2-40B4-BE49-F238E27FC236}">
                <a16:creationId xmlns:a16="http://schemas.microsoft.com/office/drawing/2014/main" id="{179D5ABE-B87B-4D1A-9770-71EA82349AB6}"/>
              </a:ext>
            </a:extLst>
          </p:cNvPr>
          <p:cNvSpPr txBox="1"/>
          <p:nvPr/>
        </p:nvSpPr>
        <p:spPr>
          <a:xfrm>
            <a:off x="6549056" y="3458306"/>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Convenience Conquerors</a:t>
            </a:r>
          </a:p>
        </p:txBody>
      </p:sp>
      <p:sp>
        <p:nvSpPr>
          <p:cNvPr id="50" name="TextBox 49">
            <a:extLst>
              <a:ext uri="{FF2B5EF4-FFF2-40B4-BE49-F238E27FC236}">
                <a16:creationId xmlns:a16="http://schemas.microsoft.com/office/drawing/2014/main" id="{B57E313F-1B52-4615-8F16-934E6FA1A3E1}"/>
              </a:ext>
            </a:extLst>
          </p:cNvPr>
          <p:cNvSpPr txBox="1"/>
          <p:nvPr/>
        </p:nvSpPr>
        <p:spPr>
          <a:xfrm>
            <a:off x="6295022" y="4011583"/>
            <a:ext cx="2597516" cy="1754326"/>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Due to their busy lifestyles, convenience is key for DTC shoppers. They have a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strong comfort level with conducting even their most sensitive transactions online</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and they use this to their advantage to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gain cost efficiencies</a:t>
            </a:r>
            <a:r>
              <a:rPr lang="en-US" sz="1200" dirty="0">
                <a:solidFill>
                  <a:srgbClr val="1F1A62"/>
                </a:solidFill>
                <a:latin typeface="Helvetica" pitchFamily="2" charset="0"/>
                <a:ea typeface="Open Sans" panose="020B0606030504020204" pitchFamily="34" charset="0"/>
                <a:cs typeface="Open Sans" panose="020B0606030504020204" pitchFamily="34" charset="0"/>
              </a:rPr>
              <a:t> when shopping and making purchases.</a:t>
            </a:r>
            <a:endParaRPr lang="en-US" sz="1200" b="1"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53" name="Straight Connector 52">
            <a:extLst>
              <a:ext uri="{FF2B5EF4-FFF2-40B4-BE49-F238E27FC236}">
                <a16:creationId xmlns:a16="http://schemas.microsoft.com/office/drawing/2014/main" id="{B149E0BD-6753-4562-A409-101D194F7A62}"/>
              </a:ext>
            </a:extLst>
          </p:cNvPr>
          <p:cNvCxnSpPr/>
          <p:nvPr/>
        </p:nvCxnSpPr>
        <p:spPr>
          <a:xfrm>
            <a:off x="6276549"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BADB7B7-41C5-4898-BFD1-BA21F828C7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9346" y="2453892"/>
            <a:ext cx="939991" cy="939991"/>
          </a:xfrm>
          <a:prstGeom prst="rect">
            <a:avLst/>
          </a:prstGeom>
        </p:spPr>
      </p:pic>
      <p:sp>
        <p:nvSpPr>
          <p:cNvPr id="39" name="TextBox 38">
            <a:extLst>
              <a:ext uri="{FF2B5EF4-FFF2-40B4-BE49-F238E27FC236}">
                <a16:creationId xmlns:a16="http://schemas.microsoft.com/office/drawing/2014/main" id="{ED2A14C2-36F3-45A9-9505-8E15014C92CE}"/>
              </a:ext>
            </a:extLst>
          </p:cNvPr>
          <p:cNvSpPr txBox="1"/>
          <p:nvPr/>
        </p:nvSpPr>
        <p:spPr>
          <a:xfrm>
            <a:off x="9725933" y="3458306"/>
            <a:ext cx="1726817"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Perceptive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Purchasers</a:t>
            </a:r>
          </a:p>
        </p:txBody>
      </p:sp>
      <p:sp>
        <p:nvSpPr>
          <p:cNvPr id="51" name="TextBox 50">
            <a:extLst>
              <a:ext uri="{FF2B5EF4-FFF2-40B4-BE49-F238E27FC236}">
                <a16:creationId xmlns:a16="http://schemas.microsoft.com/office/drawing/2014/main" id="{A286DE14-B4D8-456E-82B2-E1B0922B3829}"/>
              </a:ext>
            </a:extLst>
          </p:cNvPr>
          <p:cNvSpPr txBox="1"/>
          <p:nvPr/>
        </p:nvSpPr>
        <p:spPr>
          <a:xfrm>
            <a:off x="9308838" y="4011583"/>
            <a:ext cx="2561006" cy="1938992"/>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They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seek quality </a:t>
            </a:r>
            <a:r>
              <a:rPr lang="en-US" sz="1200" dirty="0">
                <a:solidFill>
                  <a:srgbClr val="1F1A62"/>
                </a:solidFill>
                <a:latin typeface="Helvetica" pitchFamily="2" charset="0"/>
                <a:ea typeface="Open Sans" panose="020B0606030504020204" pitchFamily="34" charset="0"/>
                <a:cs typeface="Open Sans" panose="020B0606030504020204" pitchFamily="34" charset="0"/>
              </a:rPr>
              <a:t>and are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willing to pay</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for it. As they explore products to enhance their lives, these shoppers do their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due diligence through research </a:t>
            </a:r>
          </a:p>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to make sure they are making the right purchase. Once they do use a product, they will </a:t>
            </a:r>
            <a:r>
              <a:rPr lang="en-US" sz="1200" b="1" dirty="0">
                <a:solidFill>
                  <a:srgbClr val="E84A99"/>
                </a:solidFill>
                <a:latin typeface="Helvetica" pitchFamily="2" charset="0"/>
              </a:rPr>
              <a:t>use their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voice as an advocate</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if they have a positive experience.</a:t>
            </a:r>
          </a:p>
        </p:txBody>
      </p:sp>
      <p:cxnSp>
        <p:nvCxnSpPr>
          <p:cNvPr id="54" name="Straight Connector 53">
            <a:extLst>
              <a:ext uri="{FF2B5EF4-FFF2-40B4-BE49-F238E27FC236}">
                <a16:creationId xmlns:a16="http://schemas.microsoft.com/office/drawing/2014/main" id="{39024A4B-390B-4135-A0A7-857841D9A630}"/>
              </a:ext>
            </a:extLst>
          </p:cNvPr>
          <p:cNvCxnSpPr/>
          <p:nvPr/>
        </p:nvCxnSpPr>
        <p:spPr>
          <a:xfrm>
            <a:off x="9272110"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168FEB1-C6BA-44CF-8BD6-9CA7AE872B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8" name="Slide Number Placeholder 5">
            <a:extLst>
              <a:ext uri="{FF2B5EF4-FFF2-40B4-BE49-F238E27FC236}">
                <a16:creationId xmlns:a16="http://schemas.microsoft.com/office/drawing/2014/main" id="{00E9DBDF-EABB-4573-874E-46F75FEB25E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38</a:t>
            </a:fld>
            <a:endParaRPr lang="en-US" dirty="0"/>
          </a:p>
        </p:txBody>
      </p:sp>
      <p:sp>
        <p:nvSpPr>
          <p:cNvPr id="29" name="Rectangle 28">
            <a:extLst>
              <a:ext uri="{FF2B5EF4-FFF2-40B4-BE49-F238E27FC236}">
                <a16:creationId xmlns:a16="http://schemas.microsoft.com/office/drawing/2014/main" id="{6762B482-FA14-48A4-B2F5-DF6B7B260A99}"/>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6751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518188" y="218209"/>
            <a:ext cx="42315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Internet Idolizers</a:t>
            </a:r>
          </a:p>
        </p:txBody>
      </p:sp>
      <p:pic>
        <p:nvPicPr>
          <p:cNvPr id="10" name="Picture 9">
            <a:extLst>
              <a:ext uri="{FF2B5EF4-FFF2-40B4-BE49-F238E27FC236}">
                <a16:creationId xmlns:a16="http://schemas.microsoft.com/office/drawing/2014/main" id="{C00B24CC-9A01-4927-8802-9202F50678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284" y="499293"/>
            <a:ext cx="776852" cy="776852"/>
          </a:xfrm>
          <a:prstGeom prst="rect">
            <a:avLst/>
          </a:prstGeom>
        </p:spPr>
      </p:pic>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4E04CF9-48FF-4A2C-AF67-D6D3DE585A8F}"/>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shoppers are </a:t>
            </a:r>
            <a:r>
              <a:rPr lang="en-US" sz="1600" b="1" dirty="0">
                <a:solidFill>
                  <a:srgbClr val="E84A99"/>
                </a:solidFill>
                <a:latin typeface="Helvetica Light" panose="020B0403020202020204" pitchFamily="34" charset="0"/>
              </a:rPr>
              <a:t>constantly connected</a:t>
            </a:r>
            <a:r>
              <a:rPr lang="en-US" sz="1600" b="1" dirty="0">
                <a:solidFill>
                  <a:srgbClr val="1F1A62"/>
                </a:solidFill>
                <a:latin typeface="Helvetica Light" panose="020B0403020202020204" pitchFamily="34" charset="0"/>
              </a:rPr>
              <a:t> </a:t>
            </a:r>
            <a:r>
              <a:rPr lang="en-US" sz="1600" dirty="0">
                <a:solidFill>
                  <a:srgbClr val="1F1A62"/>
                </a:solidFill>
                <a:latin typeface="Helvetica Light" panose="020B0403020202020204" pitchFamily="34" charset="0"/>
              </a:rPr>
              <a:t>and they </a:t>
            </a:r>
            <a:r>
              <a:rPr lang="en-US" sz="1600" b="1" dirty="0">
                <a:solidFill>
                  <a:srgbClr val="E84A99"/>
                </a:solidFill>
                <a:latin typeface="Helvetica Light" panose="020B0403020202020204" pitchFamily="34" charset="0"/>
              </a:rPr>
              <a:t>use the Internet for exploration</a:t>
            </a:r>
            <a:r>
              <a:rPr lang="en-US" sz="1600" dirty="0">
                <a:solidFill>
                  <a:srgbClr val="1F1A62"/>
                </a:solidFill>
                <a:latin typeface="Helvetica Light" panose="020B0403020202020204" pitchFamily="34" charset="0"/>
              </a:rPr>
              <a:t>, whether it’s to buy an otherwise ‘hard-to-find’ product, conduct price comparisons or shop for their personal needs. They </a:t>
            </a:r>
            <a:r>
              <a:rPr lang="en-US" sz="1600" b="1" dirty="0">
                <a:solidFill>
                  <a:srgbClr val="E84A99"/>
                </a:solidFill>
                <a:latin typeface="Helvetica Light" panose="020B0403020202020204" pitchFamily="34" charset="0"/>
              </a:rPr>
              <a:t>make great use of their mobile device</a:t>
            </a:r>
            <a:r>
              <a:rPr lang="en-US" sz="1600" dirty="0">
                <a:solidFill>
                  <a:srgbClr val="1F1A62"/>
                </a:solidFill>
                <a:latin typeface="Helvetica Light" panose="020B0403020202020204" pitchFamily="34" charset="0"/>
              </a:rPr>
              <a:t> in particular for both functional reasons (like getting directions) and shopping.</a:t>
            </a:r>
          </a:p>
        </p:txBody>
      </p:sp>
      <p:sp>
        <p:nvSpPr>
          <p:cNvPr id="32" name="Rectangle 31">
            <a:extLst>
              <a:ext uri="{FF2B5EF4-FFF2-40B4-BE49-F238E27FC236}">
                <a16:creationId xmlns:a16="http://schemas.microsoft.com/office/drawing/2014/main" id="{62195E6B-E511-45ED-BEB7-9EB82BEBDF00}"/>
              </a:ext>
            </a:extLst>
          </p:cNvPr>
          <p:cNvSpPr/>
          <p:nvPr/>
        </p:nvSpPr>
        <p:spPr>
          <a:xfrm>
            <a:off x="78489" y="2995019"/>
            <a:ext cx="3900105" cy="2668830"/>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334162"/>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Constantly Connected</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3184629"/>
            <a:ext cx="3912499" cy="1723549"/>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Blip>
                <a:blip r:embed="rId3"/>
              </a:buBlip>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70%</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would feel disconnected without the Internet </a:t>
            </a: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(123)</a:t>
            </a:r>
          </a:p>
          <a:p>
            <a:pPr marL="685800" marR="0" lvl="0" indent="-685800" algn="l" defTabSz="1172398" rtl="0" eaLnBrk="1" fontAlgn="auto" latinLnBrk="0" hangingPunct="1">
              <a:lnSpc>
                <a:spcPct val="100000"/>
              </a:lnSpc>
              <a:spcBef>
                <a:spcPts val="0"/>
              </a:spcBef>
              <a:spcAft>
                <a:spcPts val="0"/>
              </a:spcAft>
              <a:buClr>
                <a:srgbClr val="E84A99"/>
              </a:buClr>
              <a:buSzTx/>
              <a:buBlip>
                <a:blip r:embed="rId3"/>
              </a:buBlip>
              <a:tabLst/>
              <a:defRPr/>
            </a:pPr>
            <a:endParaRPr kumimoji="0" lang="en-US" sz="11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3"/>
              </a:buBlip>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69% </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say going online is one of </a:t>
            </a:r>
            <a:r>
              <a:rPr lang="en-US" sz="1400" dirty="0">
                <a:solidFill>
                  <a:srgbClr val="1F1A62"/>
                </a:solidFill>
                <a:latin typeface="Helvetica" pitchFamily="2" charset="0"/>
                <a:ea typeface="Open Sans" panose="020B0606030504020204" pitchFamily="34" charset="0"/>
                <a:cs typeface="Open Sans" panose="020B0606030504020204" pitchFamily="34" charset="0"/>
              </a:rPr>
              <a:t>their</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favorite things to do with </a:t>
            </a:r>
            <a:r>
              <a:rPr lang="en-US" sz="1400" dirty="0">
                <a:solidFill>
                  <a:srgbClr val="1F1A62"/>
                </a:solidFill>
                <a:latin typeface="Helvetica" pitchFamily="2" charset="0"/>
                <a:ea typeface="Open Sans" panose="020B0606030504020204" pitchFamily="34" charset="0"/>
                <a:cs typeface="Open Sans" panose="020B0606030504020204" pitchFamily="34" charset="0"/>
              </a:rPr>
              <a:t>their</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free time </a:t>
            </a: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(119)</a:t>
            </a:r>
          </a:p>
          <a:p>
            <a:pPr marL="685800" marR="0" lvl="0" indent="-685800" algn="l" defTabSz="1172398" rtl="0" eaLnBrk="1" fontAlgn="auto" latinLnBrk="0" hangingPunct="1">
              <a:lnSpc>
                <a:spcPct val="100000"/>
              </a:lnSpc>
              <a:spcBef>
                <a:spcPts val="0"/>
              </a:spcBef>
              <a:spcAft>
                <a:spcPts val="0"/>
              </a:spcAft>
              <a:buClr>
                <a:srgbClr val="E84A99"/>
              </a:buClr>
              <a:buSzTx/>
              <a:buBlip>
                <a:blip r:embed="rId3"/>
              </a:buBlip>
              <a:tabLst/>
              <a:defRPr/>
            </a:pPr>
            <a:endParaRPr kumimoji="0" lang="en-US" sz="11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3"/>
              </a:buBlip>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65% </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like to be connected, either by phone or Internet, at all times </a:t>
            </a: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(118)</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334162"/>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Online Explorers</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2995019"/>
            <a:ext cx="3868437" cy="2668830"/>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334162"/>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Anytime, Anywhere Accessibility</a:t>
            </a:r>
          </a:p>
        </p:txBody>
      </p:sp>
      <p:sp>
        <p:nvSpPr>
          <p:cNvPr id="46" name="Rectangle 45">
            <a:extLst>
              <a:ext uri="{FF2B5EF4-FFF2-40B4-BE49-F238E27FC236}">
                <a16:creationId xmlns:a16="http://schemas.microsoft.com/office/drawing/2014/main" id="{72E509D1-8666-439E-8F3A-A370B90AC98B}"/>
              </a:ext>
            </a:extLst>
          </p:cNvPr>
          <p:cNvSpPr/>
          <p:nvPr/>
        </p:nvSpPr>
        <p:spPr>
          <a:xfrm>
            <a:off x="8169028" y="2995019"/>
            <a:ext cx="3900108" cy="2668830"/>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ndParaRP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3184629"/>
            <a:ext cx="3912499" cy="2031325"/>
          </a:xfrm>
          <a:prstGeom prst="rect">
            <a:avLst/>
          </a:prstGeom>
          <a:noFill/>
        </p:spPr>
        <p:txBody>
          <a:bodyPr wrap="square" rtlCol="0">
            <a:spAutoFit/>
          </a:bodyPr>
          <a:lstStyle/>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87% </a:t>
            </a:r>
            <a:r>
              <a:rPr lang="en-US" sz="1400" dirty="0">
                <a:solidFill>
                  <a:srgbClr val="1F1A62"/>
                </a:solidFill>
                <a:latin typeface="Helvetica" pitchFamily="2" charset="0"/>
                <a:ea typeface="Open Sans" panose="020B0606030504020204" pitchFamily="34" charset="0"/>
                <a:cs typeface="Open Sans" panose="020B0606030504020204" pitchFamily="34" charset="0"/>
              </a:rPr>
              <a:t>use the Internet to buy hard-to-find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(125)</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81%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compare prices across different sites before purchasing something online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72%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willing to use the Internet to shop for fashion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(129)</a:t>
            </a: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3184629"/>
            <a:ext cx="3912499" cy="2462213"/>
          </a:xfrm>
          <a:prstGeom prst="rect">
            <a:avLst/>
          </a:prstGeom>
          <a:noFill/>
        </p:spPr>
        <p:txBody>
          <a:bodyPr wrap="square" rtlCol="0">
            <a:spAutoFit/>
          </a:bodyPr>
          <a:lstStyle/>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79%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whenever they are going somewhere new, they rely on their phone / mobile device to help get them there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(115)</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68% </a:t>
            </a:r>
            <a:r>
              <a:rPr lang="en-US" sz="1400" dirty="0">
                <a:solidFill>
                  <a:srgbClr val="1F1A62"/>
                </a:solidFill>
                <a:latin typeface="Helvetica" pitchFamily="2" charset="0"/>
                <a:ea typeface="Open Sans" panose="020B0606030504020204" pitchFamily="34" charset="0"/>
                <a:cs typeface="Open Sans" panose="020B0606030504020204" pitchFamily="34" charset="0"/>
              </a:rPr>
              <a:t>often use their mobile device to compare prices before making a purchase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61% </a:t>
            </a:r>
            <a:r>
              <a:rPr lang="en-US" sz="1400" dirty="0">
                <a:solidFill>
                  <a:srgbClr val="1F1A62"/>
                </a:solidFill>
                <a:latin typeface="Helvetica" pitchFamily="2" charset="0"/>
                <a:ea typeface="Open Sans" panose="020B0606030504020204" pitchFamily="34" charset="0"/>
                <a:cs typeface="Open Sans" panose="020B0606030504020204" pitchFamily="34" charset="0"/>
              </a:rPr>
              <a:t>often use their mobile device inside a store to help them make a purchase decision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(124)</a:t>
            </a:r>
          </a:p>
        </p:txBody>
      </p:sp>
      <p:pic>
        <p:nvPicPr>
          <p:cNvPr id="22" name="Picture 21">
            <a:extLst>
              <a:ext uri="{FF2B5EF4-FFF2-40B4-BE49-F238E27FC236}">
                <a16:creationId xmlns:a16="http://schemas.microsoft.com/office/drawing/2014/main" id="{08327F65-8D9B-4D06-ACAD-C15E350B73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FD787638-C6CE-47F1-BC09-644D0A069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39</a:t>
            </a:fld>
            <a:endParaRPr lang="en-US" dirty="0"/>
          </a:p>
        </p:txBody>
      </p:sp>
      <p:sp>
        <p:nvSpPr>
          <p:cNvPr id="24" name="Rectangle 23">
            <a:extLst>
              <a:ext uri="{FF2B5EF4-FFF2-40B4-BE49-F238E27FC236}">
                <a16:creationId xmlns:a16="http://schemas.microsoft.com/office/drawing/2014/main" id="{8FC7CC5F-1B99-4DE4-8C03-2C33AE023C7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3232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3" y="3434080"/>
            <a:ext cx="6483174" cy="2185214"/>
          </a:xfrm>
          <a:prstGeom prst="rect">
            <a:avLst/>
          </a:prstGeom>
          <a:noFill/>
        </p:spPr>
        <p:txBody>
          <a:bodyPr wrap="square" rtlCol="0">
            <a:spAutoFit/>
          </a:bodyPr>
          <a:lstStyle/>
          <a:p>
            <a:r>
              <a:rPr lang="en-US" sz="4000" b="1" dirty="0">
                <a:solidFill>
                  <a:schemeClr val="bg1"/>
                </a:solidFill>
                <a:latin typeface="Helvetica" pitchFamily="2" charset="0"/>
              </a:rPr>
              <a:t>America’s Fastest Growing Sector</a:t>
            </a:r>
          </a:p>
          <a:p>
            <a:r>
              <a:rPr lang="en-US" sz="2800" dirty="0">
                <a:solidFill>
                  <a:srgbClr val="FFE900"/>
                </a:solidFill>
                <a:latin typeface="Helvetica" pitchFamily="2" charset="0"/>
              </a:rPr>
              <a:t>Digital-Native, Data-Driven, </a:t>
            </a:r>
          </a:p>
          <a:p>
            <a:r>
              <a:rPr lang="en-US" sz="2800" dirty="0">
                <a:solidFill>
                  <a:srgbClr val="FFE900"/>
                </a:solidFill>
                <a:latin typeface="Helvetica" pitchFamily="2" charset="0"/>
              </a:rPr>
              <a:t>Outcomes-Obsessed Companies</a:t>
            </a:r>
          </a:p>
        </p:txBody>
      </p:sp>
    </p:spTree>
    <p:extLst>
      <p:ext uri="{BB962C8B-B14F-4D97-AF65-F5344CB8AC3E}">
        <p14:creationId xmlns:p14="http://schemas.microsoft.com/office/powerpoint/2010/main" val="3653639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(34%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588394" y="227924"/>
            <a:ext cx="5898618" cy="523220"/>
          </a:xfrm>
          <a:prstGeom prst="rect">
            <a:avLst/>
          </a:prstGeom>
        </p:spPr>
        <p:txBody>
          <a:bodyPr wrap="square">
            <a:spAutoFit/>
          </a:bodyPr>
          <a:lstStyle/>
          <a:p>
            <a:pPr lvl="0"/>
            <a:r>
              <a:rPr lang="en-US" sz="2800" b="1" dirty="0">
                <a:solidFill>
                  <a:srgbClr val="1F1A62"/>
                </a:solidFill>
                <a:latin typeface="Helvetica" pitchFamily="2" charset="0"/>
              </a:rPr>
              <a:t>Technology Tastemakers</a:t>
            </a:r>
          </a:p>
        </p:txBody>
      </p:sp>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1077218"/>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shoppers are busy professionals who see technology as a way to better organize and streamline their lives. They have their </a:t>
            </a:r>
            <a:r>
              <a:rPr lang="en-US" sz="1600" b="1" dirty="0">
                <a:solidFill>
                  <a:srgbClr val="E84A99"/>
                </a:solidFill>
                <a:latin typeface="Helvetica Light" panose="020B0403020202020204" pitchFamily="34" charset="0"/>
              </a:rPr>
              <a:t>finger on the pulse of the latest technology </a:t>
            </a:r>
            <a:r>
              <a:rPr lang="en-US" sz="1600" dirty="0">
                <a:solidFill>
                  <a:srgbClr val="1F1A62"/>
                </a:solidFill>
                <a:latin typeface="Helvetica Light" panose="020B0403020202020204" pitchFamily="34" charset="0"/>
              </a:rPr>
              <a:t>and these early adopters </a:t>
            </a:r>
            <a:r>
              <a:rPr lang="en-US" sz="1600" b="1" dirty="0">
                <a:solidFill>
                  <a:srgbClr val="E84A99"/>
                </a:solidFill>
                <a:latin typeface="Helvetica Light" panose="020B0403020202020204" pitchFamily="34" charset="0"/>
              </a:rPr>
              <a:t>own a lot of gadgets that feature the latest tech innovations</a:t>
            </a:r>
            <a:r>
              <a:rPr lang="en-US" sz="1600" dirty="0">
                <a:solidFill>
                  <a:srgbClr val="1F1A62"/>
                </a:solidFill>
                <a:latin typeface="Helvetica Light" panose="020B0403020202020204" pitchFamily="34" charset="0"/>
              </a:rPr>
              <a:t>. Often they are the </a:t>
            </a:r>
            <a:r>
              <a:rPr lang="en-US" sz="1600" b="1" dirty="0">
                <a:solidFill>
                  <a:srgbClr val="E84A99"/>
                </a:solidFill>
                <a:latin typeface="Helvetica Light" panose="020B0403020202020204" pitchFamily="34" charset="0"/>
              </a:rPr>
              <a:t>first of their friends to try new products </a:t>
            </a:r>
            <a:r>
              <a:rPr lang="en-US" sz="1600" dirty="0">
                <a:solidFill>
                  <a:srgbClr val="1F1A62"/>
                </a:solidFill>
                <a:latin typeface="Helvetica Light" panose="020B0403020202020204" pitchFamily="34" charset="0"/>
              </a:rPr>
              <a:t>which extends to emerging media like podcasts and online video steaming services as well.</a:t>
            </a:r>
          </a:p>
        </p:txBody>
      </p:sp>
      <p:sp>
        <p:nvSpPr>
          <p:cNvPr id="32" name="Rectangle 31">
            <a:extLst>
              <a:ext uri="{FF2B5EF4-FFF2-40B4-BE49-F238E27FC236}">
                <a16:creationId xmlns:a16="http://schemas.microsoft.com/office/drawing/2014/main" id="{62195E6B-E511-45ED-BEB7-9EB82BEBDF00}"/>
              </a:ext>
            </a:extLst>
          </p:cNvPr>
          <p:cNvSpPr/>
          <p:nvPr/>
        </p:nvSpPr>
        <p:spPr>
          <a:xfrm>
            <a:off x="78489" y="3037542"/>
            <a:ext cx="3900105" cy="2196361"/>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376685"/>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Tech Junkies</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3227152"/>
            <a:ext cx="3912499" cy="1600438"/>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70%</a:t>
            </a:r>
            <a:r>
              <a:rPr lang="en-US" sz="1400" dirty="0">
                <a:solidFill>
                  <a:srgbClr val="1F1A62"/>
                </a:solidFill>
                <a:latin typeface="Helvetica" pitchFamily="2" charset="0"/>
                <a:ea typeface="Open Sans" panose="020B0606030504020204" pitchFamily="34" charset="0"/>
                <a:cs typeface="Open Sans" panose="020B0606030504020204" pitchFamily="34" charset="0"/>
              </a:rPr>
              <a:t> are fascinated by new technology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63%</a:t>
            </a:r>
            <a:r>
              <a:rPr lang="en-US" sz="1400" dirty="0">
                <a:solidFill>
                  <a:srgbClr val="1F1A62"/>
                </a:solidFill>
                <a:latin typeface="Helvetica" pitchFamily="2" charset="0"/>
                <a:ea typeface="Open Sans" panose="020B0606030504020204" pitchFamily="34" charset="0"/>
                <a:cs typeface="Open Sans" panose="020B0606030504020204" pitchFamily="34" charset="0"/>
              </a:rPr>
              <a:t> enjoy reading about new technology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37%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have a lot of gadgets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(117)</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376685"/>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On The Cutting Edge</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3037542"/>
            <a:ext cx="3868437" cy="2196361"/>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376685"/>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Emerging Media Adopters</a:t>
            </a:r>
          </a:p>
        </p:txBody>
      </p:sp>
      <p:sp>
        <p:nvSpPr>
          <p:cNvPr id="46" name="Rectangle 45">
            <a:extLst>
              <a:ext uri="{FF2B5EF4-FFF2-40B4-BE49-F238E27FC236}">
                <a16:creationId xmlns:a16="http://schemas.microsoft.com/office/drawing/2014/main" id="{72E509D1-8666-439E-8F3A-A370B90AC98B}"/>
              </a:ext>
            </a:extLst>
          </p:cNvPr>
          <p:cNvSpPr/>
          <p:nvPr/>
        </p:nvSpPr>
        <p:spPr>
          <a:xfrm>
            <a:off x="8169028" y="3037542"/>
            <a:ext cx="3900108" cy="2196361"/>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3386645"/>
            <a:ext cx="3912499" cy="1384995"/>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60%</a:t>
            </a:r>
            <a:r>
              <a:rPr lang="en-US" sz="1400" dirty="0">
                <a:solidFill>
                  <a:srgbClr val="1F1A62"/>
                </a:solidFill>
                <a:latin typeface="Helvetica" pitchFamily="2" charset="0"/>
                <a:ea typeface="Open Sans" panose="020B0606030504020204" pitchFamily="34" charset="0"/>
                <a:cs typeface="Open Sans" panose="020B0606030504020204" pitchFamily="34" charset="0"/>
              </a:rPr>
              <a:t> say they prefer products that offer the latest in new technology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(115)</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35%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they are among the first of their friends and colleagues to try new technology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3227152"/>
            <a:ext cx="3912499" cy="1815882"/>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60%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that online access to TV programs means always something to watch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52%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that subscribing to online video services is totally worth the money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(124)</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20%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listened to podcasts on their phone in the last 30 days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(149)</a:t>
            </a:r>
          </a:p>
        </p:txBody>
      </p:sp>
      <p:pic>
        <p:nvPicPr>
          <p:cNvPr id="22" name="Picture 21">
            <a:extLst>
              <a:ext uri="{FF2B5EF4-FFF2-40B4-BE49-F238E27FC236}">
                <a16:creationId xmlns:a16="http://schemas.microsoft.com/office/drawing/2014/main" id="{2690FECC-1470-48B1-A943-B346ADC3CB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494" y="493498"/>
            <a:ext cx="854537" cy="854537"/>
          </a:xfrm>
          <a:prstGeom prst="rect">
            <a:avLst/>
          </a:prstGeom>
        </p:spPr>
      </p:pic>
      <p:pic>
        <p:nvPicPr>
          <p:cNvPr id="23" name="Picture 22">
            <a:extLst>
              <a:ext uri="{FF2B5EF4-FFF2-40B4-BE49-F238E27FC236}">
                <a16:creationId xmlns:a16="http://schemas.microsoft.com/office/drawing/2014/main" id="{E8C8CD06-FC3A-42FD-BDD4-5910687746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B92A553A-702E-4FFD-B3D6-7DEB160B779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40</a:t>
            </a:fld>
            <a:endParaRPr lang="en-US" dirty="0"/>
          </a:p>
        </p:txBody>
      </p:sp>
      <p:sp>
        <p:nvSpPr>
          <p:cNvPr id="30" name="Rectangle 29">
            <a:extLst>
              <a:ext uri="{FF2B5EF4-FFF2-40B4-BE49-F238E27FC236}">
                <a16:creationId xmlns:a16="http://schemas.microsoft.com/office/drawing/2014/main" id="{0A12A030-648B-4569-918A-F40E2617F77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TextBox 24">
            <a:extLst>
              <a:ext uri="{FF2B5EF4-FFF2-40B4-BE49-F238E27FC236}">
                <a16:creationId xmlns:a16="http://schemas.microsoft.com/office/drawing/2014/main" id="{74494CA6-EA14-4695-98DB-FCBF736A0705}"/>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808553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477494" y="183004"/>
            <a:ext cx="6241146" cy="523220"/>
          </a:xfrm>
          <a:prstGeom prst="rect">
            <a:avLst/>
          </a:prstGeom>
        </p:spPr>
        <p:txBody>
          <a:bodyPr wrap="square">
            <a:spAutoFit/>
          </a:bodyPr>
          <a:lstStyle/>
          <a:p>
            <a:pPr lvl="0"/>
            <a:r>
              <a:rPr lang="en-US" sz="2800" b="1" dirty="0">
                <a:solidFill>
                  <a:srgbClr val="1F1A62"/>
                </a:solidFill>
                <a:latin typeface="Helvetica" pitchFamily="2" charset="0"/>
              </a:rPr>
              <a:t>Convenience Conquerors</a:t>
            </a:r>
          </a:p>
        </p:txBody>
      </p:sp>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1077218"/>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Due to their busy lifestyles, </a:t>
            </a:r>
            <a:r>
              <a:rPr lang="en-US" sz="1600" b="1" dirty="0">
                <a:solidFill>
                  <a:srgbClr val="E84A99"/>
                </a:solidFill>
                <a:latin typeface="Helvetica Light" panose="020B0403020202020204" pitchFamily="34" charset="0"/>
              </a:rPr>
              <a:t>convenience is key </a:t>
            </a:r>
            <a:r>
              <a:rPr lang="en-US" sz="1600" dirty="0">
                <a:solidFill>
                  <a:srgbClr val="1F1A62"/>
                </a:solidFill>
                <a:latin typeface="Helvetica Light" panose="020B0403020202020204" pitchFamily="34" charset="0"/>
              </a:rPr>
              <a:t>for DTC shoppers.  Because they are tech tastemakers and Internet idolizers, these consumers have a </a:t>
            </a:r>
            <a:r>
              <a:rPr lang="en-US" sz="1600" b="1" dirty="0">
                <a:solidFill>
                  <a:srgbClr val="E84A99"/>
                </a:solidFill>
                <a:latin typeface="Helvetica Light" panose="020B0403020202020204" pitchFamily="34" charset="0"/>
              </a:rPr>
              <a:t>strong comfort level with conducting even their most sensitive transactions online</a:t>
            </a:r>
            <a:r>
              <a:rPr lang="en-US" sz="1600" b="1" dirty="0">
                <a:solidFill>
                  <a:srgbClr val="1F1A62"/>
                </a:solidFill>
                <a:latin typeface="Helvetica Light" panose="020B0403020202020204" pitchFamily="34" charset="0"/>
              </a:rPr>
              <a:t> </a:t>
            </a:r>
            <a:r>
              <a:rPr lang="en-US" sz="1600" dirty="0">
                <a:solidFill>
                  <a:srgbClr val="1F1A62"/>
                </a:solidFill>
                <a:latin typeface="Helvetica Light" panose="020B0403020202020204" pitchFamily="34" charset="0"/>
              </a:rPr>
              <a:t>and they use this to their advantage to </a:t>
            </a:r>
            <a:r>
              <a:rPr lang="en-US" sz="1600" b="1" dirty="0">
                <a:solidFill>
                  <a:srgbClr val="E84A99"/>
                </a:solidFill>
                <a:latin typeface="Helvetica Light" panose="020B0403020202020204" pitchFamily="34" charset="0"/>
              </a:rPr>
              <a:t>gain cost efficiencies </a:t>
            </a:r>
            <a:r>
              <a:rPr lang="en-US" sz="1600" dirty="0">
                <a:solidFill>
                  <a:srgbClr val="1F1A62"/>
                </a:solidFill>
                <a:latin typeface="Helvetica Light" panose="020B0403020202020204" pitchFamily="34" charset="0"/>
              </a:rPr>
              <a:t>for themselves, like their desire for ‘free shipping’ when making purchases. </a:t>
            </a:r>
            <a:endPar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
        <p:nvSpPr>
          <p:cNvPr id="32" name="Rectangle 31">
            <a:extLst>
              <a:ext uri="{FF2B5EF4-FFF2-40B4-BE49-F238E27FC236}">
                <a16:creationId xmlns:a16="http://schemas.microsoft.com/office/drawing/2014/main" id="{62195E6B-E511-45ED-BEB7-9EB82BEBDF00}"/>
              </a:ext>
            </a:extLst>
          </p:cNvPr>
          <p:cNvSpPr/>
          <p:nvPr/>
        </p:nvSpPr>
        <p:spPr>
          <a:xfrm>
            <a:off x="78489" y="3154501"/>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493644"/>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Mobile Enabling ‘Ease of Use’</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3344111"/>
            <a:ext cx="3912499" cy="523220"/>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72%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that mobile apps have made their life so much more convenient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493644"/>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Comfortable Making Online Transactions</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3154501"/>
            <a:ext cx="3868437" cy="239309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493644"/>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Utilizing Internet For Cost Efficiencies</a:t>
            </a:r>
          </a:p>
        </p:txBody>
      </p:sp>
      <p:sp>
        <p:nvSpPr>
          <p:cNvPr id="46" name="Rectangle 45">
            <a:extLst>
              <a:ext uri="{FF2B5EF4-FFF2-40B4-BE49-F238E27FC236}">
                <a16:creationId xmlns:a16="http://schemas.microsoft.com/office/drawing/2014/main" id="{72E509D1-8666-439E-8F3A-A370B90AC98B}"/>
              </a:ext>
            </a:extLst>
          </p:cNvPr>
          <p:cNvSpPr/>
          <p:nvPr/>
        </p:nvSpPr>
        <p:spPr>
          <a:xfrm>
            <a:off x="8169028" y="3154501"/>
            <a:ext cx="3900108" cy="896509"/>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3344111"/>
            <a:ext cx="3912499" cy="2031325"/>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82% </a:t>
            </a:r>
            <a:r>
              <a:rPr lang="en-US" sz="1400" dirty="0">
                <a:solidFill>
                  <a:srgbClr val="1F1A62"/>
                </a:solidFill>
                <a:latin typeface="Helvetica" pitchFamily="2" charset="0"/>
                <a:ea typeface="Open Sans" panose="020B0606030504020204" pitchFamily="34" charset="0"/>
                <a:cs typeface="Open Sans" panose="020B0606030504020204" pitchFamily="34" charset="0"/>
              </a:rPr>
              <a:t>would be happy to use the internet to carry out their day-to-day banking transactions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(128)</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80% </a:t>
            </a:r>
            <a:r>
              <a:rPr lang="en-US" sz="1400" dirty="0">
                <a:solidFill>
                  <a:srgbClr val="1F1A62"/>
                </a:solidFill>
                <a:latin typeface="Helvetica" pitchFamily="2" charset="0"/>
                <a:ea typeface="Open Sans" panose="020B0606030504020204" pitchFamily="34" charset="0"/>
                <a:cs typeface="Open Sans" panose="020B0606030504020204" pitchFamily="34" charset="0"/>
              </a:rPr>
              <a:t>would rather book a trip over the Internet than meet with a travel agent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73%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paid bills online in the last 12 months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(142)</a:t>
            </a: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3344111"/>
            <a:ext cx="3912499" cy="523220"/>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84%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the offer of ‘free shipping’ attracts me to a shopping website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(118)</a:t>
            </a:r>
          </a:p>
        </p:txBody>
      </p:sp>
      <p:pic>
        <p:nvPicPr>
          <p:cNvPr id="22" name="Picture 21">
            <a:extLst>
              <a:ext uri="{FF2B5EF4-FFF2-40B4-BE49-F238E27FC236}">
                <a16:creationId xmlns:a16="http://schemas.microsoft.com/office/drawing/2014/main" id="{1C9E4BC4-B418-4F43-8914-E6CDCEC9E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090" y="529412"/>
            <a:ext cx="776852" cy="776852"/>
          </a:xfrm>
          <a:prstGeom prst="rect">
            <a:avLst/>
          </a:prstGeom>
        </p:spPr>
      </p:pic>
      <p:pic>
        <p:nvPicPr>
          <p:cNvPr id="23" name="Picture 22">
            <a:extLst>
              <a:ext uri="{FF2B5EF4-FFF2-40B4-BE49-F238E27FC236}">
                <a16:creationId xmlns:a16="http://schemas.microsoft.com/office/drawing/2014/main" id="{B5068697-8ECE-4D1C-A7AA-EDA9A02F3B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766FD7E6-94C3-4C78-9BAC-972BAA3C14D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30" name="Rectangle 29">
            <a:extLst>
              <a:ext uri="{FF2B5EF4-FFF2-40B4-BE49-F238E27FC236}">
                <a16:creationId xmlns:a16="http://schemas.microsoft.com/office/drawing/2014/main" id="{73655305-94D2-43CC-9A7F-47512A80D93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TextBox 24">
            <a:extLst>
              <a:ext uri="{FF2B5EF4-FFF2-40B4-BE49-F238E27FC236}">
                <a16:creationId xmlns:a16="http://schemas.microsoft.com/office/drawing/2014/main" id="{9E7470B3-AC82-43D7-8DD1-B6369E1B55DB}"/>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645277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1998"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72E509D1-8666-439E-8F3A-A370B90AC98B}"/>
              </a:ext>
            </a:extLst>
          </p:cNvPr>
          <p:cNvSpPr/>
          <p:nvPr/>
        </p:nvSpPr>
        <p:spPr>
          <a:xfrm>
            <a:off x="8169028" y="2792992"/>
            <a:ext cx="3900108" cy="3323987"/>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2812478"/>
            <a:ext cx="3912499" cy="3323987"/>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66%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when they find a technology or electronic product they like, they typically recommend it to people they know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(123)</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42% </a:t>
            </a:r>
            <a:r>
              <a:rPr lang="en-US" sz="1400" dirty="0">
                <a:solidFill>
                  <a:srgbClr val="1F1A62"/>
                </a:solidFill>
                <a:latin typeface="Helvetica" pitchFamily="2" charset="0"/>
                <a:ea typeface="Open Sans" panose="020B0606030504020204" pitchFamily="34" charset="0"/>
                <a:cs typeface="Open Sans" panose="020B0606030504020204" pitchFamily="34" charset="0"/>
              </a:rPr>
              <a:t>give others advice when they are looking to buy technology or electronic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(120)</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41% </a:t>
            </a:r>
            <a:r>
              <a:rPr lang="en-US" sz="1400" dirty="0">
                <a:solidFill>
                  <a:srgbClr val="1F1A62"/>
                </a:solidFill>
                <a:latin typeface="Helvetica" pitchFamily="2" charset="0"/>
                <a:ea typeface="Open Sans" panose="020B0606030504020204" pitchFamily="34" charset="0"/>
                <a:cs typeface="Open Sans" panose="020B0606030504020204" pitchFamily="34" charset="0"/>
              </a:rPr>
              <a:t>often take the opportunity to discuss their knowledge of technology or electronic products with others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(118)</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33%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share their opinions about products and services by posting reviews and ratings online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(106)</a:t>
            </a: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466190" y="218702"/>
            <a:ext cx="5377617" cy="523220"/>
          </a:xfrm>
          <a:prstGeom prst="rect">
            <a:avLst/>
          </a:prstGeom>
        </p:spPr>
        <p:txBody>
          <a:bodyPr wrap="square">
            <a:spAutoFit/>
          </a:bodyPr>
          <a:lstStyle/>
          <a:p>
            <a:pPr lvl="0"/>
            <a:r>
              <a:rPr lang="en-US" sz="2800" b="1" dirty="0">
                <a:solidFill>
                  <a:srgbClr val="1F1A62"/>
                </a:solidFill>
                <a:latin typeface="Helvetica" pitchFamily="2" charset="0"/>
              </a:rPr>
              <a:t>Perceptive Purchasers</a:t>
            </a:r>
          </a:p>
        </p:txBody>
      </p:sp>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1077218"/>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shoppers </a:t>
            </a:r>
            <a:r>
              <a:rPr lang="en-US" sz="1600" b="1" dirty="0">
                <a:solidFill>
                  <a:srgbClr val="E84A99"/>
                </a:solidFill>
                <a:latin typeface="Helvetica Light" panose="020B0403020202020204" pitchFamily="34" charset="0"/>
              </a:rPr>
              <a:t>seek quality </a:t>
            </a:r>
            <a:r>
              <a:rPr lang="en-US" sz="1600" dirty="0">
                <a:solidFill>
                  <a:srgbClr val="1F1A62"/>
                </a:solidFill>
                <a:latin typeface="Helvetica Light" panose="020B0403020202020204" pitchFamily="34" charset="0"/>
              </a:rPr>
              <a:t>and are </a:t>
            </a:r>
            <a:r>
              <a:rPr lang="en-US" sz="1600" b="1" dirty="0">
                <a:solidFill>
                  <a:srgbClr val="E84A99"/>
                </a:solidFill>
                <a:latin typeface="Helvetica Light" panose="020B0403020202020204" pitchFamily="34" charset="0"/>
              </a:rPr>
              <a:t>willing to pay a premium </a:t>
            </a:r>
            <a:r>
              <a:rPr lang="en-US" sz="1600" dirty="0">
                <a:solidFill>
                  <a:srgbClr val="1F1A62"/>
                </a:solidFill>
                <a:latin typeface="Helvetica Light" panose="020B0403020202020204" pitchFamily="34" charset="0"/>
              </a:rPr>
              <a:t>for it.  As they explore products to enhance their lives, these shoppers do their </a:t>
            </a:r>
            <a:r>
              <a:rPr lang="en-US" sz="1600" b="1" dirty="0">
                <a:solidFill>
                  <a:srgbClr val="E84A99"/>
                </a:solidFill>
                <a:latin typeface="Helvetica Light" panose="020B0403020202020204" pitchFamily="34" charset="0"/>
              </a:rPr>
              <a:t>due diligence through research </a:t>
            </a:r>
            <a:r>
              <a:rPr lang="en-US" sz="1600" dirty="0">
                <a:solidFill>
                  <a:srgbClr val="1F1A62"/>
                </a:solidFill>
                <a:latin typeface="Helvetica Light" panose="020B0403020202020204" pitchFamily="34" charset="0"/>
              </a:rPr>
              <a:t>online and amongst friends to make sure they are making the right purchase. Once they do use a product, they will </a:t>
            </a:r>
            <a:r>
              <a:rPr lang="en-US" sz="1600" b="1" dirty="0">
                <a:solidFill>
                  <a:srgbClr val="E84A99"/>
                </a:solidFill>
                <a:latin typeface="Helvetica Light" panose="020B0403020202020204" pitchFamily="34" charset="0"/>
              </a:rPr>
              <a:t>use their voice as an advocate </a:t>
            </a:r>
            <a:r>
              <a:rPr lang="en-US" sz="1600" dirty="0">
                <a:solidFill>
                  <a:srgbClr val="1F1A62"/>
                </a:solidFill>
                <a:latin typeface="Helvetica Light" panose="020B0403020202020204" pitchFamily="34" charset="0"/>
              </a:rPr>
              <a:t>if they have a positive brand and consumer experience…or they will do the opposite if they have a bad experience.</a:t>
            </a:r>
          </a:p>
        </p:txBody>
      </p:sp>
      <p:sp>
        <p:nvSpPr>
          <p:cNvPr id="32" name="Rectangle 31">
            <a:extLst>
              <a:ext uri="{FF2B5EF4-FFF2-40B4-BE49-F238E27FC236}">
                <a16:creationId xmlns:a16="http://schemas.microsoft.com/office/drawing/2014/main" id="{62195E6B-E511-45ED-BEB7-9EB82BEBDF00}"/>
              </a:ext>
            </a:extLst>
          </p:cNvPr>
          <p:cNvSpPr/>
          <p:nvPr/>
        </p:nvSpPr>
        <p:spPr>
          <a:xfrm>
            <a:off x="78489" y="2792993"/>
            <a:ext cx="3900105" cy="1554547"/>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132136"/>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Quality Seekers Willing To Pay A Premium</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2971970"/>
            <a:ext cx="3912499" cy="1169551"/>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74%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typically willing to pay more for high-quality items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(115)</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71%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willing to pay more for top quality electronics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(123)</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132136"/>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Avid Researchers</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2792994"/>
            <a:ext cx="3868437" cy="27826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132136"/>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Vocal Customers</a:t>
            </a: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2812478"/>
            <a:ext cx="3912499" cy="2677656"/>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83%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before purchasing a product online, they typically read online reviews submitted by others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(120)</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79%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read reviews before buying technology or electronics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79%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before buying electronics, they do as much research as possible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67% </a:t>
            </a:r>
            <a:r>
              <a:rPr lang="en-US" sz="1400" dirty="0">
                <a:solidFill>
                  <a:srgbClr val="1F1A62"/>
                </a:solidFill>
                <a:latin typeface="Helvetica" pitchFamily="2" charset="0"/>
                <a:ea typeface="Open Sans" panose="020B0606030504020204" pitchFamily="34" charset="0"/>
                <a:cs typeface="Open Sans" panose="020B0606030504020204" pitchFamily="34" charset="0"/>
              </a:rPr>
              <a:t>enjoy learning about technology or electronic products from others</a:t>
            </a:r>
            <a:r>
              <a:rPr lang="en-US" sz="1400" b="1" dirty="0">
                <a:solidFill>
                  <a:srgbClr val="E84A99"/>
                </a:solidFill>
                <a:latin typeface="Helvetica" pitchFamily="2" charset="0"/>
                <a:ea typeface="Open Sans" panose="020B0606030504020204" pitchFamily="34" charset="0"/>
                <a:cs typeface="Open Sans" panose="020B0606030504020204" pitchFamily="34" charset="0"/>
              </a:rPr>
              <a:t> (122)</a:t>
            </a:r>
          </a:p>
        </p:txBody>
      </p:sp>
      <p:pic>
        <p:nvPicPr>
          <p:cNvPr id="22" name="Picture 21">
            <a:extLst>
              <a:ext uri="{FF2B5EF4-FFF2-40B4-BE49-F238E27FC236}">
                <a16:creationId xmlns:a16="http://schemas.microsoft.com/office/drawing/2014/main" id="{63139326-0A43-4656-A148-D63771E935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955" y="534604"/>
            <a:ext cx="706229" cy="706229"/>
          </a:xfrm>
          <a:prstGeom prst="rect">
            <a:avLst/>
          </a:prstGeom>
        </p:spPr>
      </p:pic>
      <p:pic>
        <p:nvPicPr>
          <p:cNvPr id="23" name="Picture 22">
            <a:extLst>
              <a:ext uri="{FF2B5EF4-FFF2-40B4-BE49-F238E27FC236}">
                <a16:creationId xmlns:a16="http://schemas.microsoft.com/office/drawing/2014/main" id="{746F3C8C-826D-4767-9A41-42C1BE8E32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B575FDDF-CF44-496E-91A4-2B1BDE8F777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42</a:t>
            </a:fld>
            <a:endParaRPr lang="en-US" dirty="0"/>
          </a:p>
        </p:txBody>
      </p:sp>
      <p:sp>
        <p:nvSpPr>
          <p:cNvPr id="30" name="Rectangle 29">
            <a:extLst>
              <a:ext uri="{FF2B5EF4-FFF2-40B4-BE49-F238E27FC236}">
                <a16:creationId xmlns:a16="http://schemas.microsoft.com/office/drawing/2014/main" id="{3E6A10E1-D1FA-4FEC-BFC1-98308DBF9F2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TextBox 24">
            <a:extLst>
              <a:ext uri="{FF2B5EF4-FFF2-40B4-BE49-F238E27FC236}">
                <a16:creationId xmlns:a16="http://schemas.microsoft.com/office/drawing/2014/main" id="{8E8424D6-90CB-43FF-B58E-EFA53D5255E9}"/>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299912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9E8C4E4-3A0B-40D0-9969-FFD0BACA6328}"/>
              </a:ext>
            </a:extLst>
          </p:cNvPr>
          <p:cNvSpPr/>
          <p:nvPr/>
        </p:nvSpPr>
        <p:spPr>
          <a:xfrm>
            <a:off x="0" y="1666721"/>
            <a:ext cx="5671820" cy="400715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99FAE1A-6F6A-4B10-AD6F-46C206EBCDA3}"/>
              </a:ext>
            </a:extLst>
          </p:cNvPr>
          <p:cNvSpPr/>
          <p:nvPr/>
        </p:nvSpPr>
        <p:spPr>
          <a:xfrm>
            <a:off x="6520180" y="1666721"/>
            <a:ext cx="5671820" cy="400715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98813" y="263113"/>
            <a:ext cx="106385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Why do marketers covet DTC shoppers?</a:t>
            </a:r>
          </a:p>
        </p:txBody>
      </p:sp>
      <p:pic>
        <p:nvPicPr>
          <p:cNvPr id="8" name="Picture 7">
            <a:extLst>
              <a:ext uri="{FF2B5EF4-FFF2-40B4-BE49-F238E27FC236}">
                <a16:creationId xmlns:a16="http://schemas.microsoft.com/office/drawing/2014/main" id="{7E2E452D-7A58-4762-A9E1-AD5C294AE3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Slide Number Placeholder 5">
            <a:extLst>
              <a:ext uri="{FF2B5EF4-FFF2-40B4-BE49-F238E27FC236}">
                <a16:creationId xmlns:a16="http://schemas.microsoft.com/office/drawing/2014/main" id="{99060F19-4B7E-450A-B4D1-4AA02C1EEA8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43</a:t>
            </a:fld>
            <a:endParaRPr lang="en-US" dirty="0"/>
          </a:p>
        </p:txBody>
      </p:sp>
      <p:sp>
        <p:nvSpPr>
          <p:cNvPr id="10" name="Rectangle 9">
            <a:extLst>
              <a:ext uri="{FF2B5EF4-FFF2-40B4-BE49-F238E27FC236}">
                <a16:creationId xmlns:a16="http://schemas.microsoft.com/office/drawing/2014/main" id="{40DEFEDC-0A77-4B72-B8B7-F602F5E0CE5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riangle 30">
            <a:extLst>
              <a:ext uri="{FF2B5EF4-FFF2-40B4-BE49-F238E27FC236}">
                <a16:creationId xmlns:a16="http://schemas.microsoft.com/office/drawing/2014/main" id="{AE0D7CB5-7DB2-45DB-A5AC-243A9D5AAE66}"/>
              </a:ext>
            </a:extLst>
          </p:cNvPr>
          <p:cNvSpPr/>
          <p:nvPr/>
        </p:nvSpPr>
        <p:spPr>
          <a:xfrm rot="5400000">
            <a:off x="344765" y="103541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D1290D1-FAA8-4B63-9F4D-11743F939D6D}"/>
              </a:ext>
            </a:extLst>
          </p:cNvPr>
          <p:cNvSpPr txBox="1"/>
          <p:nvPr/>
        </p:nvSpPr>
        <p:spPr>
          <a:xfrm>
            <a:off x="546751" y="934937"/>
            <a:ext cx="11446658" cy="338554"/>
          </a:xfrm>
          <a:prstGeom prst="rect">
            <a:avLst/>
          </a:prstGeom>
          <a:noFill/>
        </p:spPr>
        <p:txBody>
          <a:bodyPr wrap="square" rtlCol="0">
            <a:spAutoFit/>
          </a:bodyPr>
          <a:lstStyle/>
          <a:p>
            <a:r>
              <a:rPr lang="en-US" sz="1600" dirty="0">
                <a:solidFill>
                  <a:srgbClr val="1F1A62"/>
                </a:solidFill>
                <a:latin typeface="Helvetica" pitchFamily="2" charset="0"/>
                <a:ea typeface="Open Sans" panose="020B0606030504020204" pitchFamily="34" charset="0"/>
                <a:cs typeface="Open Sans" panose="020B0606030504020204" pitchFamily="34" charset="0"/>
              </a:rPr>
              <a:t>DTC shoppers have an outsized influence on the mass market and are predicted to be the </a:t>
            </a:r>
            <a:r>
              <a:rPr lang="en-US" sz="1600" dirty="0">
                <a:solidFill>
                  <a:srgbClr val="E84A99"/>
                </a:solidFill>
                <a:latin typeface="Helvetica" pitchFamily="2" charset="0"/>
                <a:ea typeface="Open Sans" panose="020B0606030504020204" pitchFamily="34" charset="0"/>
                <a:cs typeface="Open Sans" panose="020B0606030504020204" pitchFamily="34" charset="0"/>
              </a:rPr>
              <a:t>“shoppers of tomorrow”</a:t>
            </a:r>
          </a:p>
        </p:txBody>
      </p:sp>
      <p:sp>
        <p:nvSpPr>
          <p:cNvPr id="3" name="Plus Sign 2">
            <a:extLst>
              <a:ext uri="{FF2B5EF4-FFF2-40B4-BE49-F238E27FC236}">
                <a16:creationId xmlns:a16="http://schemas.microsoft.com/office/drawing/2014/main" id="{71B0C38E-07CB-40F7-AEA2-8F217EF834FA}"/>
              </a:ext>
            </a:extLst>
          </p:cNvPr>
          <p:cNvSpPr/>
          <p:nvPr/>
        </p:nvSpPr>
        <p:spPr>
          <a:xfrm>
            <a:off x="5690524" y="3079626"/>
            <a:ext cx="810952" cy="6987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91905D-3878-4259-8CC3-7164BFE4DE4B}"/>
              </a:ext>
            </a:extLst>
          </p:cNvPr>
          <p:cNvGrpSpPr/>
          <p:nvPr/>
        </p:nvGrpSpPr>
        <p:grpSpPr>
          <a:xfrm>
            <a:off x="490896" y="2486820"/>
            <a:ext cx="4174408" cy="2583108"/>
            <a:chOff x="340167" y="2310095"/>
            <a:chExt cx="4174408" cy="2583108"/>
          </a:xfrm>
        </p:grpSpPr>
        <p:pic>
          <p:nvPicPr>
            <p:cNvPr id="29" name="Picture 28">
              <a:extLst>
                <a:ext uri="{FF2B5EF4-FFF2-40B4-BE49-F238E27FC236}">
                  <a16:creationId xmlns:a16="http://schemas.microsoft.com/office/drawing/2014/main" id="{CC568E57-CA44-4273-A344-F666FABD8C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591" y="2336625"/>
              <a:ext cx="530600" cy="530600"/>
            </a:xfrm>
            <a:prstGeom prst="rect">
              <a:avLst/>
            </a:prstGeom>
          </p:spPr>
        </p:pic>
        <p:sp>
          <p:nvSpPr>
            <p:cNvPr id="30" name="TextBox 29">
              <a:extLst>
                <a:ext uri="{FF2B5EF4-FFF2-40B4-BE49-F238E27FC236}">
                  <a16:creationId xmlns:a16="http://schemas.microsoft.com/office/drawing/2014/main" id="{5D647EFB-FB35-4A50-8CF2-B7D976DFD81B}"/>
                </a:ext>
              </a:extLst>
            </p:cNvPr>
            <p:cNvSpPr txBox="1"/>
            <p:nvPr/>
          </p:nvSpPr>
          <p:spPr>
            <a:xfrm>
              <a:off x="599974" y="2841156"/>
              <a:ext cx="1569834"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Internet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Idolizers</a:t>
              </a:r>
            </a:p>
          </p:txBody>
        </p:sp>
        <p:pic>
          <p:nvPicPr>
            <p:cNvPr id="31" name="Picture 30">
              <a:extLst>
                <a:ext uri="{FF2B5EF4-FFF2-40B4-BE49-F238E27FC236}">
                  <a16:creationId xmlns:a16="http://schemas.microsoft.com/office/drawing/2014/main" id="{13D697CF-18D6-4B47-AD13-0020A0371E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8020" y="2310095"/>
              <a:ext cx="583660" cy="583660"/>
            </a:xfrm>
            <a:prstGeom prst="rect">
              <a:avLst/>
            </a:prstGeom>
          </p:spPr>
        </p:pic>
        <p:sp>
          <p:nvSpPr>
            <p:cNvPr id="32" name="TextBox 31">
              <a:extLst>
                <a:ext uri="{FF2B5EF4-FFF2-40B4-BE49-F238E27FC236}">
                  <a16:creationId xmlns:a16="http://schemas.microsoft.com/office/drawing/2014/main" id="{F338161B-84FD-4B7A-AA60-B35E055CF341}"/>
                </a:ext>
              </a:extLst>
            </p:cNvPr>
            <p:cNvSpPr txBox="1"/>
            <p:nvPr/>
          </p:nvSpPr>
          <p:spPr>
            <a:xfrm>
              <a:off x="2425126" y="2841156"/>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Technology Tastemakers</a:t>
              </a:r>
            </a:p>
          </p:txBody>
        </p:sp>
        <p:pic>
          <p:nvPicPr>
            <p:cNvPr id="33" name="Picture 32">
              <a:extLst>
                <a:ext uri="{FF2B5EF4-FFF2-40B4-BE49-F238E27FC236}">
                  <a16:creationId xmlns:a16="http://schemas.microsoft.com/office/drawing/2014/main" id="{51ED6EC1-86C2-49E7-8419-C89FB0D518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591" y="3739391"/>
              <a:ext cx="530600" cy="530600"/>
            </a:xfrm>
            <a:prstGeom prst="rect">
              <a:avLst/>
            </a:prstGeom>
          </p:spPr>
        </p:pic>
        <p:sp>
          <p:nvSpPr>
            <p:cNvPr id="34" name="TextBox 33">
              <a:extLst>
                <a:ext uri="{FF2B5EF4-FFF2-40B4-BE49-F238E27FC236}">
                  <a16:creationId xmlns:a16="http://schemas.microsoft.com/office/drawing/2014/main" id="{3D6F9ECB-E076-40EA-84A1-6FAF6C63F7B7}"/>
                </a:ext>
              </a:extLst>
            </p:cNvPr>
            <p:cNvSpPr txBox="1"/>
            <p:nvPr/>
          </p:nvSpPr>
          <p:spPr>
            <a:xfrm>
              <a:off x="340167" y="4308428"/>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Convenience Conquerors</a:t>
              </a:r>
            </a:p>
          </p:txBody>
        </p:sp>
        <p:pic>
          <p:nvPicPr>
            <p:cNvPr id="35" name="Picture 34">
              <a:extLst>
                <a:ext uri="{FF2B5EF4-FFF2-40B4-BE49-F238E27FC236}">
                  <a16:creationId xmlns:a16="http://schemas.microsoft.com/office/drawing/2014/main" id="{969A0472-C408-4144-B2D1-07961953FB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550" y="3775520"/>
              <a:ext cx="530600" cy="530600"/>
            </a:xfrm>
            <a:prstGeom prst="rect">
              <a:avLst/>
            </a:prstGeom>
          </p:spPr>
        </p:pic>
        <p:sp>
          <p:nvSpPr>
            <p:cNvPr id="36" name="TextBox 35">
              <a:extLst>
                <a:ext uri="{FF2B5EF4-FFF2-40B4-BE49-F238E27FC236}">
                  <a16:creationId xmlns:a16="http://schemas.microsoft.com/office/drawing/2014/main" id="{8D9145FD-83F8-45DA-ABDC-4B98D32A1596}"/>
                </a:ext>
              </a:extLst>
            </p:cNvPr>
            <p:cNvSpPr txBox="1"/>
            <p:nvPr/>
          </p:nvSpPr>
          <p:spPr>
            <a:xfrm>
              <a:off x="2606442" y="4308428"/>
              <a:ext cx="1726817"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Perceptive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Purchasers</a:t>
              </a:r>
            </a:p>
          </p:txBody>
        </p:sp>
      </p:grpSp>
      <p:sp>
        <p:nvSpPr>
          <p:cNvPr id="6" name="TextBox 5">
            <a:extLst>
              <a:ext uri="{FF2B5EF4-FFF2-40B4-BE49-F238E27FC236}">
                <a16:creationId xmlns:a16="http://schemas.microsoft.com/office/drawing/2014/main" id="{9864C3A4-F129-4B54-AFC5-DA9674FFCDA5}"/>
              </a:ext>
            </a:extLst>
          </p:cNvPr>
          <p:cNvSpPr txBox="1"/>
          <p:nvPr/>
        </p:nvSpPr>
        <p:spPr>
          <a:xfrm>
            <a:off x="929345" y="1822810"/>
            <a:ext cx="3302000" cy="400110"/>
          </a:xfrm>
          <a:prstGeom prst="rect">
            <a:avLst/>
          </a:prstGeom>
          <a:noFill/>
        </p:spPr>
        <p:txBody>
          <a:bodyPr wrap="square" rtlCol="0">
            <a:spAutoFit/>
          </a:bodyPr>
          <a:lstStyle/>
          <a:p>
            <a:pPr algn="ctr"/>
            <a:r>
              <a:rPr lang="en-US" sz="2000" b="1" dirty="0">
                <a:solidFill>
                  <a:srgbClr val="1F1A62"/>
                </a:solidFill>
                <a:latin typeface="Helvetica" pitchFamily="2" charset="0"/>
              </a:rPr>
              <a:t>Vocal Early Adopters</a:t>
            </a:r>
          </a:p>
        </p:txBody>
      </p:sp>
      <p:sp>
        <p:nvSpPr>
          <p:cNvPr id="37" name="TextBox 36">
            <a:extLst>
              <a:ext uri="{FF2B5EF4-FFF2-40B4-BE49-F238E27FC236}">
                <a16:creationId xmlns:a16="http://schemas.microsoft.com/office/drawing/2014/main" id="{77B66143-6B2D-4D5F-A284-3ADD55FD52D2}"/>
              </a:ext>
            </a:extLst>
          </p:cNvPr>
          <p:cNvSpPr txBox="1"/>
          <p:nvPr/>
        </p:nvSpPr>
        <p:spPr>
          <a:xfrm>
            <a:off x="7028038" y="1668922"/>
            <a:ext cx="4656105" cy="707886"/>
          </a:xfrm>
          <a:prstGeom prst="rect">
            <a:avLst/>
          </a:prstGeom>
          <a:noFill/>
        </p:spPr>
        <p:txBody>
          <a:bodyPr wrap="square" rtlCol="0">
            <a:spAutoFit/>
          </a:bodyPr>
          <a:lstStyle/>
          <a:p>
            <a:pPr algn="ctr"/>
            <a:r>
              <a:rPr lang="en-US" sz="2000" b="1" dirty="0">
                <a:solidFill>
                  <a:srgbClr val="1F1A62"/>
                </a:solidFill>
                <a:latin typeface="Helvetica" pitchFamily="2" charset="0"/>
              </a:rPr>
              <a:t>Hard-to-Reach Audience With Above-Average Household Income</a:t>
            </a:r>
          </a:p>
        </p:txBody>
      </p:sp>
      <p:sp>
        <p:nvSpPr>
          <p:cNvPr id="40" name="TextBox 39">
            <a:extLst>
              <a:ext uri="{FF2B5EF4-FFF2-40B4-BE49-F238E27FC236}">
                <a16:creationId xmlns:a16="http://schemas.microsoft.com/office/drawing/2014/main" id="{D71F0348-9A8C-448A-B4AB-8FD713AD8848}"/>
              </a:ext>
            </a:extLst>
          </p:cNvPr>
          <p:cNvSpPr txBox="1"/>
          <p:nvPr/>
        </p:nvSpPr>
        <p:spPr>
          <a:xfrm>
            <a:off x="7659200" y="3490403"/>
            <a:ext cx="3393780" cy="2031325"/>
          </a:xfrm>
          <a:prstGeom prst="rect">
            <a:avLst/>
          </a:prstGeom>
          <a:noFill/>
          <a:ln>
            <a:noFill/>
          </a:ln>
        </p:spPr>
        <p:txBody>
          <a:bodyPr wrap="square" rtlCol="0">
            <a:spAutoFit/>
          </a:bodyPr>
          <a:lstStyle/>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Median HH Income: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$97K</a:t>
            </a:r>
          </a:p>
          <a:p>
            <a:pPr algn="ctr" defTabSz="586082">
              <a:defRPr/>
            </a:pPr>
            <a:endParaRPr lang="en-US" sz="600" b="1" dirty="0">
              <a:solidFill>
                <a:prstClr val="black"/>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Under $50K: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20% </a:t>
            </a:r>
            <a:r>
              <a:rPr lang="en-US" sz="1600" b="1" dirty="0">
                <a:solidFill>
                  <a:srgbClr val="FF0000"/>
                </a:solidFill>
                <a:latin typeface="Helvetica" pitchFamily="2" charset="0"/>
                <a:ea typeface="Open Sans" panose="020B0606030504020204" pitchFamily="34" charset="0"/>
                <a:cs typeface="Open Sans" panose="020B0606030504020204" pitchFamily="34" charset="0"/>
              </a:rPr>
              <a:t>(58)</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$50K - $75K:</a:t>
            </a:r>
            <a:r>
              <a:rPr lang="en-US" sz="1600" b="1" dirty="0">
                <a:solidFill>
                  <a:prstClr val="black"/>
                </a:solidFill>
                <a:latin typeface="Helvetica" pitchFamily="2" charset="0"/>
                <a:ea typeface="Open Sans" panose="020B0606030504020204" pitchFamily="34" charset="0"/>
                <a:cs typeface="Open Sans" panose="020B0606030504020204" pitchFamily="34" charset="0"/>
              </a:rPr>
              <a:t>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16%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(94)</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$75K - $99K: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15%</a:t>
            </a:r>
            <a:r>
              <a:rPr lang="en-US" sz="1600" b="1" dirty="0">
                <a:solidFill>
                  <a:srgbClr val="009296"/>
                </a:solidFill>
                <a:latin typeface="Helvetica" pitchFamily="2" charset="0"/>
                <a:ea typeface="Open Sans" panose="020B0606030504020204" pitchFamily="34" charset="0"/>
                <a:cs typeface="Open Sans" panose="020B0606030504020204" pitchFamily="34" charset="0"/>
              </a:rPr>
              <a:t>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(111)</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$100K - $150K:</a:t>
            </a:r>
            <a:r>
              <a:rPr lang="en-US" sz="1600" b="1" dirty="0">
                <a:solidFill>
                  <a:prstClr val="black"/>
                </a:solidFill>
                <a:latin typeface="Helvetica" pitchFamily="2" charset="0"/>
                <a:ea typeface="Open Sans" panose="020B0606030504020204" pitchFamily="34" charset="0"/>
                <a:cs typeface="Open Sans" panose="020B0606030504020204" pitchFamily="34" charset="0"/>
              </a:rPr>
              <a:t>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600" b="1" dirty="0">
                <a:solidFill>
                  <a:srgbClr val="009296"/>
                </a:solidFill>
                <a:latin typeface="Helvetica" pitchFamily="2" charset="0"/>
                <a:ea typeface="Open Sans" panose="020B0606030504020204" pitchFamily="34" charset="0"/>
                <a:cs typeface="Open Sans" panose="020B0606030504020204" pitchFamily="34" charset="0"/>
              </a:rPr>
              <a:t>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(137)</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$150K+: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600" b="1" dirty="0">
                <a:solidFill>
                  <a:srgbClr val="009296"/>
                </a:solidFill>
                <a:latin typeface="Helvetica" pitchFamily="2" charset="0"/>
                <a:ea typeface="Open Sans" panose="020B0606030504020204" pitchFamily="34" charset="0"/>
                <a:cs typeface="Open Sans" panose="020B0606030504020204" pitchFamily="34" charset="0"/>
              </a:rPr>
              <a:t>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(146)</a:t>
            </a:r>
          </a:p>
        </p:txBody>
      </p:sp>
      <p:pic>
        <p:nvPicPr>
          <p:cNvPr id="41" name="Picture 40">
            <a:extLst>
              <a:ext uri="{FF2B5EF4-FFF2-40B4-BE49-F238E27FC236}">
                <a16:creationId xmlns:a16="http://schemas.microsoft.com/office/drawing/2014/main" id="{1F9171A2-DF2D-424F-81B6-FF4E069055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28822" y="2409746"/>
            <a:ext cx="854537" cy="854537"/>
          </a:xfrm>
          <a:prstGeom prst="rect">
            <a:avLst/>
          </a:prstGeom>
        </p:spPr>
      </p:pic>
      <p:sp>
        <p:nvSpPr>
          <p:cNvPr id="44" name="Rectangle 43">
            <a:extLst>
              <a:ext uri="{FF2B5EF4-FFF2-40B4-BE49-F238E27FC236}">
                <a16:creationId xmlns:a16="http://schemas.microsoft.com/office/drawing/2014/main" id="{F8D46FF2-3766-4C3C-9334-0E4B60F8DD5B}"/>
              </a:ext>
            </a:extLst>
          </p:cNvPr>
          <p:cNvSpPr/>
          <p:nvPr/>
        </p:nvSpPr>
        <p:spPr>
          <a:xfrm>
            <a:off x="462744" y="6128945"/>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red indicates indices below 90;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116483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7451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t>From Rebellious Kids To Responsible Adults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900"/>
                </a:solidFill>
                <a:effectLst/>
                <a:uLnTx/>
                <a:uFillTx/>
                <a:latin typeface="Helvetica" pitchFamily="2" charset="0"/>
                <a:ea typeface="+mn-ea"/>
                <a:cs typeface="+mn-cs"/>
              </a:rPr>
              <a:t>A Deeper Look At The Evolution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900"/>
                </a:solidFill>
                <a:effectLst/>
                <a:uLnTx/>
                <a:uFillTx/>
                <a:latin typeface="Helvetica" pitchFamily="2" charset="0"/>
                <a:ea typeface="+mn-ea"/>
                <a:cs typeface="+mn-cs"/>
              </a:rPr>
              <a:t>of DTC Brands</a:t>
            </a:r>
            <a:endParaRPr kumimoji="0" lang="en-US" sz="3600" b="0"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886597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167348"/>
            <a:ext cx="11872159" cy="1384995"/>
          </a:xfrm>
          <a:prstGeom prst="rect">
            <a:avLst/>
          </a:prstGeom>
        </p:spPr>
        <p:txBody>
          <a:bodyPr wrap="square">
            <a:spAutoFit/>
          </a:bodyPr>
          <a:lstStyle/>
          <a:p>
            <a:pPr lvl="0"/>
            <a:r>
              <a:rPr lang="en-US" sz="2800" b="1" dirty="0">
                <a:solidFill>
                  <a:srgbClr val="1F1A62"/>
                </a:solidFill>
                <a:latin typeface="Helvetica" pitchFamily="2" charset="0"/>
              </a:rPr>
              <a:t>At inception, many DTC concepts start as a kernel of idea, or at least the desire to fulfill a consumer need through data &amp; technology, and evolve into a brand</a:t>
            </a:r>
          </a:p>
        </p:txBody>
      </p:sp>
      <p:sp>
        <p:nvSpPr>
          <p:cNvPr id="10" name="Speech Bubble: Rectangle 9">
            <a:extLst>
              <a:ext uri="{FF2B5EF4-FFF2-40B4-BE49-F238E27FC236}">
                <a16:creationId xmlns:a16="http://schemas.microsoft.com/office/drawing/2014/main" id="{B1616AB9-99A0-4F8D-87BB-5A1629601EFE}"/>
              </a:ext>
            </a:extLst>
          </p:cNvPr>
          <p:cNvSpPr/>
          <p:nvPr/>
        </p:nvSpPr>
        <p:spPr>
          <a:xfrm>
            <a:off x="1054433" y="4590664"/>
            <a:ext cx="3752665" cy="711884"/>
          </a:xfrm>
          <a:prstGeom prst="wedgeRectCallout">
            <a:avLst>
              <a:gd name="adj1" fmla="val -35119"/>
              <a:gd name="adj2" fmla="val 96496"/>
            </a:avLst>
          </a:prstGeom>
          <a:solidFill>
            <a:schemeClr val="bg1"/>
          </a:solidFill>
          <a:ln w="57150" cap="flat" cmpd="sng" algn="ctr">
            <a:solidFill>
              <a:srgbClr val="E84A99"/>
            </a:solidFill>
            <a:prstDash val="solid"/>
          </a:ln>
          <a:effectLst/>
        </p:spPr>
        <p:txBody>
          <a:bodyPr rtlCol="0" anchor="ctr"/>
          <a:lstStyle/>
          <a:p>
            <a:pPr algn="ctr"/>
            <a:r>
              <a:rPr lang="en-US" sz="1200" kern="0" dirty="0">
                <a:solidFill>
                  <a:srgbClr val="1F1A62"/>
                </a:solidFill>
                <a:latin typeface="Helvetica" pitchFamily="2" charset="0"/>
                <a:ea typeface="Open Sans" panose="020B0606030504020204" pitchFamily="34" charset="0"/>
                <a:cs typeface="Open Sans" panose="020B0606030504020204" pitchFamily="34" charset="0"/>
              </a:rPr>
              <a:t>“It was never a pivot, (it) was a </a:t>
            </a:r>
            <a:r>
              <a:rPr lang="en-US" sz="1100" b="1" kern="0" dirty="0">
                <a:solidFill>
                  <a:srgbClr val="E84A99"/>
                </a:solidFill>
                <a:latin typeface="Helvetica" pitchFamily="2" charset="0"/>
              </a:rPr>
              <a:t>total evolution</a:t>
            </a:r>
            <a:r>
              <a:rPr lang="en-US" sz="1200" b="1" kern="0" dirty="0">
                <a:solidFill>
                  <a:srgbClr val="1F1A62"/>
                </a:solidFill>
                <a:latin typeface="Helvetica" pitchFamily="2" charset="0"/>
                <a:ea typeface="Open Sans" panose="020B0606030504020204" pitchFamily="34" charset="0"/>
                <a:cs typeface="Open Sans" panose="020B0606030504020204" pitchFamily="34" charset="0"/>
              </a:rPr>
              <a:t> </a:t>
            </a:r>
            <a:r>
              <a:rPr lang="en-US" sz="1200" kern="0" dirty="0">
                <a:solidFill>
                  <a:srgbClr val="1F1A62"/>
                </a:solidFill>
                <a:latin typeface="Helvetica" pitchFamily="2" charset="0"/>
                <a:ea typeface="Open Sans" panose="020B0606030504020204" pitchFamily="34" charset="0"/>
                <a:cs typeface="Open Sans" panose="020B0606030504020204" pitchFamily="34" charset="0"/>
              </a:rPr>
              <a:t>of the same mission, but with tactile content.”</a:t>
            </a:r>
          </a:p>
        </p:txBody>
      </p:sp>
      <p:pic>
        <p:nvPicPr>
          <p:cNvPr id="14" name="Picture 10" descr="Image result for glossier logo">
            <a:extLst>
              <a:ext uri="{FF2B5EF4-FFF2-40B4-BE49-F238E27FC236}">
                <a16:creationId xmlns:a16="http://schemas.microsoft.com/office/drawing/2014/main" id="{E892E037-1DBA-40EB-911F-4B216A16645D}"/>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22559" b="25904"/>
          <a:stretch/>
        </p:blipFill>
        <p:spPr bwMode="auto">
          <a:xfrm>
            <a:off x="2404217" y="6022295"/>
            <a:ext cx="1053096" cy="3015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50E36A-9831-4F51-9032-FB10734F1255}"/>
              </a:ext>
            </a:extLst>
          </p:cNvPr>
          <p:cNvSpPr/>
          <p:nvPr/>
        </p:nvSpPr>
        <p:spPr>
          <a:xfrm>
            <a:off x="1612936" y="5703925"/>
            <a:ext cx="2635658" cy="276999"/>
          </a:xfrm>
          <a:prstGeom prst="rect">
            <a:avLst/>
          </a:prstGeom>
        </p:spPr>
        <p:txBody>
          <a:bodyPr wrap="none">
            <a:spAutoFit/>
          </a:bodyPr>
          <a:lstStyle/>
          <a:p>
            <a:pPr algn="ctr"/>
            <a:r>
              <a:rPr lang="en-US" sz="1200" dirty="0">
                <a:solidFill>
                  <a:srgbClr val="1F1A62"/>
                </a:solidFill>
                <a:latin typeface="Helvetica" pitchFamily="2" charset="0"/>
              </a:rPr>
              <a:t> - </a:t>
            </a:r>
            <a:r>
              <a:rPr lang="en-US" sz="1200" b="1" dirty="0">
                <a:solidFill>
                  <a:srgbClr val="1F1A62"/>
                </a:solidFill>
                <a:latin typeface="Helvetica" pitchFamily="2" charset="0"/>
              </a:rPr>
              <a:t>Emily Weiss, Founder, </a:t>
            </a:r>
            <a:r>
              <a:rPr lang="en-US" sz="1200" b="1" i="1" dirty="0">
                <a:solidFill>
                  <a:srgbClr val="1F1A62"/>
                </a:solidFill>
                <a:latin typeface="Helvetica" pitchFamily="2" charset="0"/>
              </a:rPr>
              <a:t>Glossier</a:t>
            </a:r>
            <a:endParaRPr lang="en-US" sz="1200" kern="0" dirty="0">
              <a:solidFill>
                <a:srgbClr val="1F1A62"/>
              </a:solidFill>
              <a:latin typeface="Helvetica" pitchFamily="2"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6C2C84F2-A8A0-4BDE-AB1B-D297ED95C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815" y="1918126"/>
            <a:ext cx="4181495" cy="2498555"/>
          </a:xfrm>
          <a:prstGeom prst="rect">
            <a:avLst/>
          </a:prstGeom>
        </p:spPr>
      </p:pic>
      <p:pic>
        <p:nvPicPr>
          <p:cNvPr id="6" name="Picture 5">
            <a:extLst>
              <a:ext uri="{FF2B5EF4-FFF2-40B4-BE49-F238E27FC236}">
                <a16:creationId xmlns:a16="http://schemas.microsoft.com/office/drawing/2014/main" id="{D002A77E-136B-43B0-920F-5EFAFAC173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6203" y="1918126"/>
            <a:ext cx="5485138" cy="2672538"/>
          </a:xfrm>
          <a:prstGeom prst="rect">
            <a:avLst/>
          </a:prstGeom>
        </p:spPr>
      </p:pic>
      <p:sp>
        <p:nvSpPr>
          <p:cNvPr id="17" name="Speech Bubble: Rectangle 16">
            <a:extLst>
              <a:ext uri="{FF2B5EF4-FFF2-40B4-BE49-F238E27FC236}">
                <a16:creationId xmlns:a16="http://schemas.microsoft.com/office/drawing/2014/main" id="{4E279204-42BC-4631-855B-D72A31E5CED6}"/>
              </a:ext>
            </a:extLst>
          </p:cNvPr>
          <p:cNvSpPr/>
          <p:nvPr/>
        </p:nvSpPr>
        <p:spPr>
          <a:xfrm>
            <a:off x="5810359" y="4656281"/>
            <a:ext cx="5616827" cy="1004115"/>
          </a:xfrm>
          <a:prstGeom prst="wedgeRectCallout">
            <a:avLst>
              <a:gd name="adj1" fmla="val -8123"/>
              <a:gd name="adj2" fmla="val 63358"/>
            </a:avLst>
          </a:prstGeom>
          <a:solidFill>
            <a:schemeClr val="bg1"/>
          </a:solidFill>
          <a:ln w="57150" cap="flat" cmpd="sng" algn="ctr">
            <a:solidFill>
              <a:srgbClr val="E84A99"/>
            </a:solidFill>
            <a:prstDash val="solid"/>
          </a:ln>
          <a:effectLst/>
        </p:spPr>
        <p:txBody>
          <a:bodyPr rtlCol="0" anchor="ctr"/>
          <a:lstStyle/>
          <a:p>
            <a:pPr algn="ctr"/>
            <a:r>
              <a:rPr lang="en-US" sz="1100" kern="0" dirty="0">
                <a:solidFill>
                  <a:srgbClr val="1F1A62"/>
                </a:solidFill>
                <a:latin typeface="Helvetica" pitchFamily="2" charset="0"/>
                <a:ea typeface="Open Sans" panose="020B0606030504020204" pitchFamily="34" charset="0"/>
                <a:cs typeface="Open Sans" panose="020B0606030504020204" pitchFamily="34" charset="0"/>
              </a:rPr>
              <a:t>“So seven years ago, </a:t>
            </a:r>
            <a:r>
              <a:rPr lang="en-US" sz="1100" b="1" kern="0" dirty="0">
                <a:solidFill>
                  <a:srgbClr val="E84A99"/>
                </a:solidFill>
                <a:latin typeface="Helvetica" pitchFamily="2" charset="0"/>
                <a:ea typeface="Open Sans" panose="020B0606030504020204" pitchFamily="34" charset="0"/>
                <a:cs typeface="Open Sans" panose="020B0606030504020204" pitchFamily="34" charset="0"/>
              </a:rPr>
              <a:t>we were thinking about using data and tech to build a business with a strong economics unit that would positively impact the lives of consumers….And we did a bunch of analysis, </a:t>
            </a:r>
            <a:r>
              <a:rPr lang="en-US" sz="1100" kern="0" dirty="0">
                <a:solidFill>
                  <a:srgbClr val="1F1A62"/>
                </a:solidFill>
                <a:latin typeface="Helvetica" pitchFamily="2" charset="0"/>
                <a:ea typeface="Open Sans" panose="020B0606030504020204" pitchFamily="34" charset="0"/>
                <a:cs typeface="Open Sans" panose="020B0606030504020204" pitchFamily="34" charset="0"/>
              </a:rPr>
              <a:t>and found that apparel wasn’t working well online and hasn’t to date – and it seemed like a massive opportunity on the tech side to build something really disruptive.”</a:t>
            </a:r>
          </a:p>
        </p:txBody>
      </p:sp>
      <p:pic>
        <p:nvPicPr>
          <p:cNvPr id="18" name="Picture 2" descr="Image result for gwynnie bee logo">
            <a:extLst>
              <a:ext uri="{FF2B5EF4-FFF2-40B4-BE49-F238E27FC236}">
                <a16:creationId xmlns:a16="http://schemas.microsoft.com/office/drawing/2014/main" id="{3867E0FD-DAEB-49D7-BD2F-5E657FAABDDC}"/>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78721" y="6198515"/>
            <a:ext cx="1280099" cy="2153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40B4D96-C0D8-43CB-B6DF-421C55DE1C81}"/>
              </a:ext>
            </a:extLst>
          </p:cNvPr>
          <p:cNvSpPr/>
          <p:nvPr/>
        </p:nvSpPr>
        <p:spPr>
          <a:xfrm>
            <a:off x="6594018" y="5896055"/>
            <a:ext cx="4049507" cy="276999"/>
          </a:xfrm>
          <a:prstGeom prst="rect">
            <a:avLst/>
          </a:prstGeom>
        </p:spPr>
        <p:txBody>
          <a:bodyPr wrap="none">
            <a:spAutoFit/>
          </a:bodyPr>
          <a:lstStyle/>
          <a:p>
            <a:pPr algn="ctr"/>
            <a:r>
              <a:rPr lang="en-US" sz="1200" b="1" dirty="0">
                <a:solidFill>
                  <a:srgbClr val="1F1A62"/>
                </a:solidFill>
                <a:latin typeface="Helvetica" pitchFamily="2" charset="0"/>
              </a:rPr>
              <a:t>- Christine Hunsicker, Founder &amp; CEO, </a:t>
            </a:r>
            <a:r>
              <a:rPr lang="en-US" sz="1200" b="1" dirty="0" err="1">
                <a:solidFill>
                  <a:srgbClr val="1F1A62"/>
                </a:solidFill>
                <a:latin typeface="Helvetica" pitchFamily="2" charset="0"/>
              </a:rPr>
              <a:t>Gwynnie</a:t>
            </a:r>
            <a:r>
              <a:rPr lang="en-US" sz="1200" b="1" dirty="0">
                <a:solidFill>
                  <a:srgbClr val="1F1A62"/>
                </a:solidFill>
                <a:latin typeface="Helvetica" pitchFamily="2" charset="0"/>
              </a:rPr>
              <a:t> Bee</a:t>
            </a:r>
          </a:p>
        </p:txBody>
      </p:sp>
      <p:pic>
        <p:nvPicPr>
          <p:cNvPr id="15" name="Picture 14">
            <a:extLst>
              <a:ext uri="{FF2B5EF4-FFF2-40B4-BE49-F238E27FC236}">
                <a16:creationId xmlns:a16="http://schemas.microsoft.com/office/drawing/2014/main" id="{64328243-CF52-45C5-AAAF-5857C7B08E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5D14ECD2-C4E7-4555-AEB9-29D0E0606FE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45</a:t>
            </a:fld>
            <a:endParaRPr lang="en-US" dirty="0"/>
          </a:p>
        </p:txBody>
      </p:sp>
      <p:sp>
        <p:nvSpPr>
          <p:cNvPr id="21" name="Rectangle 20">
            <a:extLst>
              <a:ext uri="{FF2B5EF4-FFF2-40B4-BE49-F238E27FC236}">
                <a16:creationId xmlns:a16="http://schemas.microsoft.com/office/drawing/2014/main" id="{D97EB5AB-B68A-4FB1-AC04-C9CFD2B3ED73}"/>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2587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3470101" y="1602379"/>
            <a:ext cx="8721899" cy="437756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BC867FB-DFB0-4EE6-ACAD-D587A154E03D}"/>
              </a:ext>
            </a:extLst>
          </p:cNvPr>
          <p:cNvSpPr/>
          <p:nvPr/>
        </p:nvSpPr>
        <p:spPr>
          <a:xfrm>
            <a:off x="4478380" y="2229480"/>
            <a:ext cx="6705338" cy="915480"/>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18031" y="96431"/>
            <a:ext cx="11764587" cy="1384995"/>
          </a:xfrm>
          <a:prstGeom prst="rect">
            <a:avLst/>
          </a:prstGeom>
        </p:spPr>
        <p:txBody>
          <a:bodyPr wrap="square">
            <a:spAutoFit/>
          </a:bodyPr>
          <a:lstStyle/>
          <a:p>
            <a:pPr lvl="0"/>
            <a:r>
              <a:rPr lang="en-US" sz="2800" b="1" dirty="0">
                <a:solidFill>
                  <a:srgbClr val="1F1A62"/>
                </a:solidFill>
                <a:latin typeface="Helvetica" pitchFamily="2" charset="0"/>
              </a:rPr>
              <a:t>As an idea becomes a business, many DTC brands set up point-of-sale &amp; distribution systems through e-commerce platforms like Shopify, which is built specifically for online retailers</a:t>
            </a:r>
          </a:p>
        </p:txBody>
      </p:sp>
      <p:pic>
        <p:nvPicPr>
          <p:cNvPr id="20" name="Picture 19">
            <a:extLst>
              <a:ext uri="{FF2B5EF4-FFF2-40B4-BE49-F238E27FC236}">
                <a16:creationId xmlns:a16="http://schemas.microsoft.com/office/drawing/2014/main" id="{EFE01233-4867-4685-A1BF-FF5FB41014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6" y="1601742"/>
            <a:ext cx="3472677" cy="4377567"/>
          </a:xfrm>
          <a:prstGeom prst="rect">
            <a:avLst/>
          </a:prstGeom>
        </p:spPr>
      </p:pic>
      <p:pic>
        <p:nvPicPr>
          <p:cNvPr id="21" name="Picture 6" descr="Image result for shopify logo">
            <a:extLst>
              <a:ext uri="{FF2B5EF4-FFF2-40B4-BE49-F238E27FC236}">
                <a16:creationId xmlns:a16="http://schemas.microsoft.com/office/drawing/2014/main" id="{C2A2DE65-640B-49A0-8DE7-AC306E3D234F}"/>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9203880">
            <a:off x="-96490" y="3501694"/>
            <a:ext cx="1337959" cy="5776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834DB8D-BE59-4C36-8463-6040C1E79C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3169" y="2575511"/>
            <a:ext cx="6095761" cy="514097"/>
          </a:xfrm>
          <a:prstGeom prst="rect">
            <a:avLst/>
          </a:prstGeom>
          <a:ln>
            <a:noFill/>
          </a:ln>
        </p:spPr>
      </p:pic>
      <p:pic>
        <p:nvPicPr>
          <p:cNvPr id="32" name="Picture 4" descr="Image result for digiday logo">
            <a:extLst>
              <a:ext uri="{FF2B5EF4-FFF2-40B4-BE49-F238E27FC236}">
                <a16:creationId xmlns:a16="http://schemas.microsoft.com/office/drawing/2014/main" id="{D838532A-C36A-4DF3-BA49-BF80629A6C7D}"/>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3127" y="2340784"/>
            <a:ext cx="1075844" cy="20107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EB303E5-5D1E-46F3-A4B8-9E4DAF990BF7}"/>
              </a:ext>
            </a:extLst>
          </p:cNvPr>
          <p:cNvSpPr/>
          <p:nvPr/>
        </p:nvSpPr>
        <p:spPr>
          <a:xfrm>
            <a:off x="4478380" y="3216982"/>
            <a:ext cx="6705337" cy="2206368"/>
          </a:xfrm>
          <a:prstGeom prst="rect">
            <a:avLst/>
          </a:prstGeom>
          <a:solidFill>
            <a:schemeClr val="bg1">
              <a:lumMod val="95000"/>
            </a:schemeClr>
          </a:solidFill>
          <a:ln>
            <a:solidFill>
              <a:srgbClr val="1F1A62"/>
            </a:solidFill>
          </a:ln>
        </p:spPr>
        <p:txBody>
          <a:bodyPr wrap="square">
            <a:noAutofit/>
          </a:bodyPr>
          <a:lstStyle/>
          <a:p>
            <a:pPr algn="ctr"/>
            <a:endParaRPr lang="en-US" sz="200" dirty="0">
              <a:solidFill>
                <a:srgbClr val="1F1A62"/>
              </a:solidFill>
              <a:latin typeface="Helvetica" pitchFamily="2" charset="0"/>
            </a:endParaRPr>
          </a:p>
          <a:p>
            <a:pPr algn="ctr"/>
            <a:r>
              <a:rPr lang="en-US" dirty="0">
                <a:solidFill>
                  <a:srgbClr val="1F1A62"/>
                </a:solidFill>
                <a:latin typeface="Helvetica" pitchFamily="2" charset="0"/>
              </a:rPr>
              <a:t>“The 21st-century brand is the direct-to-consumer brand,” said Jeff Weiser, chief marketing officer at Shopify. “</a:t>
            </a:r>
            <a:r>
              <a:rPr lang="en-US" b="1" dirty="0">
                <a:solidFill>
                  <a:srgbClr val="E84A99"/>
                </a:solidFill>
                <a:latin typeface="Helvetica" pitchFamily="2" charset="0"/>
              </a:rPr>
              <a:t>A couple of things have enabled the rise of the DTC, which is the ability to outsource the supply chain.</a:t>
            </a:r>
            <a:r>
              <a:rPr lang="en-US" b="1" dirty="0">
                <a:solidFill>
                  <a:srgbClr val="1F1A62"/>
                </a:solidFill>
                <a:latin typeface="Helvetica" pitchFamily="2" charset="0"/>
              </a:rPr>
              <a:t>”</a:t>
            </a:r>
            <a:r>
              <a:rPr lang="en-US" dirty="0">
                <a:solidFill>
                  <a:srgbClr val="1F1A62"/>
                </a:solidFill>
                <a:latin typeface="Helvetica" pitchFamily="2" charset="0"/>
              </a:rPr>
              <a:t> For Weiser, who described himself as “loving” anything to do with DTC, what Shopify does is power all of that ability — from selling to payments to marketing. “We run the gamut of a retail operating system.” </a:t>
            </a:r>
          </a:p>
        </p:txBody>
      </p:sp>
      <p:pic>
        <p:nvPicPr>
          <p:cNvPr id="17" name="Picture 16">
            <a:extLst>
              <a:ext uri="{FF2B5EF4-FFF2-40B4-BE49-F238E27FC236}">
                <a16:creationId xmlns:a16="http://schemas.microsoft.com/office/drawing/2014/main" id="{9D1939D7-0A6F-4B59-8889-C4EFE4D62B3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E8BBD0A1-F851-4F04-8BB8-166B984400F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46</a:t>
            </a:fld>
            <a:endParaRPr lang="en-US" dirty="0"/>
          </a:p>
        </p:txBody>
      </p:sp>
      <p:sp>
        <p:nvSpPr>
          <p:cNvPr id="19" name="Rectangle 18">
            <a:extLst>
              <a:ext uri="{FF2B5EF4-FFF2-40B4-BE49-F238E27FC236}">
                <a16:creationId xmlns:a16="http://schemas.microsoft.com/office/drawing/2014/main" id="{2D335244-0B9C-4B91-82C6-09BD34C2BAF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3" name="Picture 4" descr="Image result for leesa logo&quot;">
            <a:extLst>
              <a:ext uri="{FF2B5EF4-FFF2-40B4-BE49-F238E27FC236}">
                <a16:creationId xmlns:a16="http://schemas.microsoft.com/office/drawing/2014/main" id="{5E450016-8BAE-4648-A135-DFD2AA7B0A4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18930"/>
          <a:stretch/>
        </p:blipFill>
        <p:spPr bwMode="auto">
          <a:xfrm>
            <a:off x="3428687" y="2724196"/>
            <a:ext cx="1124212" cy="782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tesla logo&quot;">
            <a:extLst>
              <a:ext uri="{FF2B5EF4-FFF2-40B4-BE49-F238E27FC236}">
                <a16:creationId xmlns:a16="http://schemas.microsoft.com/office/drawing/2014/main" id="{E7FD134B-4819-4497-9035-69D2D144B03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83070" y="4135552"/>
            <a:ext cx="815447" cy="8154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mage result for mvmt logo&quot;">
            <a:extLst>
              <a:ext uri="{FF2B5EF4-FFF2-40B4-BE49-F238E27FC236}">
                <a16:creationId xmlns:a16="http://schemas.microsoft.com/office/drawing/2014/main" id="{F351F554-74AD-4713-85C7-1F4022F753E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09295" y="1732180"/>
            <a:ext cx="1125595" cy="3482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result for colour pop logo&quot;">
            <a:extLst>
              <a:ext uri="{FF2B5EF4-FFF2-40B4-BE49-F238E27FC236}">
                <a16:creationId xmlns:a16="http://schemas.microsoft.com/office/drawing/2014/main" id="{B9D3E023-DD97-42F8-B23F-D75FB9D8550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81406" y="1742418"/>
            <a:ext cx="1456781" cy="3277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mage result for bombas logo&quot;">
            <a:extLst>
              <a:ext uri="{FF2B5EF4-FFF2-40B4-BE49-F238E27FC236}">
                <a16:creationId xmlns:a16="http://schemas.microsoft.com/office/drawing/2014/main" id="{93573D34-1779-4058-AD66-8E64462591F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59998" y="2608573"/>
            <a:ext cx="1060195" cy="10601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Image result for chubbies logo&quot;">
            <a:extLst>
              <a:ext uri="{FF2B5EF4-FFF2-40B4-BE49-F238E27FC236}">
                <a16:creationId xmlns:a16="http://schemas.microsoft.com/office/drawing/2014/main" id="{193F1F84-BB1A-4BE3-A6C8-9068324B091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789186" y="5576758"/>
            <a:ext cx="1225095" cy="2777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Image result for allbirds logo&quot;">
            <a:extLst>
              <a:ext uri="{FF2B5EF4-FFF2-40B4-BE49-F238E27FC236}">
                <a16:creationId xmlns:a16="http://schemas.microsoft.com/office/drawing/2014/main" id="{EFF85950-0335-4E79-BF49-19BCE0D2FB03}"/>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80363" y="5434229"/>
            <a:ext cx="829981" cy="5628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0" descr="Image result for boll &amp; branch logo&quot;">
            <a:extLst>
              <a:ext uri="{FF2B5EF4-FFF2-40B4-BE49-F238E27FC236}">
                <a16:creationId xmlns:a16="http://schemas.microsoft.com/office/drawing/2014/main" id="{71F9DBF8-1BC1-44BB-9A9D-F706107F74B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074104" y="1391744"/>
            <a:ext cx="1720923" cy="10291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4" descr="Image result for pura vida logo&quot;">
            <a:extLst>
              <a:ext uri="{FF2B5EF4-FFF2-40B4-BE49-F238E27FC236}">
                <a16:creationId xmlns:a16="http://schemas.microsoft.com/office/drawing/2014/main" id="{2CECD8EB-1631-4F48-B424-347D98D6777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846480" y="5543929"/>
            <a:ext cx="1076624" cy="3434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8" descr="Image result for parachute logo home goods&quot;">
            <a:extLst>
              <a:ext uri="{FF2B5EF4-FFF2-40B4-BE49-F238E27FC236}">
                <a16:creationId xmlns:a16="http://schemas.microsoft.com/office/drawing/2014/main" id="{1710C8E5-14DE-446D-9C45-DB61B29D3F1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070807" y="1542111"/>
            <a:ext cx="1274682" cy="72838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2" descr="Image result for tommy john logo&quot;">
            <a:extLst>
              <a:ext uri="{FF2B5EF4-FFF2-40B4-BE49-F238E27FC236}">
                <a16:creationId xmlns:a16="http://schemas.microsoft.com/office/drawing/2014/main" id="{D39C3A25-01F2-4E00-A817-B6EDAD77EB9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9930944" y="1677753"/>
            <a:ext cx="2143025" cy="45710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pipcorn logo&quot;">
            <a:extLst>
              <a:ext uri="{FF2B5EF4-FFF2-40B4-BE49-F238E27FC236}">
                <a16:creationId xmlns:a16="http://schemas.microsoft.com/office/drawing/2014/main" id="{7671226D-7AE7-4E5A-A3B3-A87286716131}"/>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1183718" y="4285611"/>
            <a:ext cx="1029800" cy="5153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2" descr="Image result for desmond &amp; dempsey logo&quot;">
            <a:extLst>
              <a:ext uri="{FF2B5EF4-FFF2-40B4-BE49-F238E27FC236}">
                <a16:creationId xmlns:a16="http://schemas.microsoft.com/office/drawing/2014/main" id="{D45558ED-1B2C-496B-A008-700790B9F66F}"/>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576425" y="5633212"/>
            <a:ext cx="2113670" cy="16486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AB06638-6886-48BD-909E-CECA9E251A52}"/>
              </a:ext>
            </a:extLst>
          </p:cNvPr>
          <p:cNvSpPr txBox="1"/>
          <p:nvPr/>
        </p:nvSpPr>
        <p:spPr>
          <a:xfrm>
            <a:off x="483207" y="6265362"/>
            <a:ext cx="4937466" cy="276999"/>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Brands above represent a sampling of DTC brands who use Shopify </a:t>
            </a:r>
          </a:p>
        </p:txBody>
      </p:sp>
    </p:spTree>
    <p:extLst>
      <p:ext uri="{BB962C8B-B14F-4D97-AF65-F5344CB8AC3E}">
        <p14:creationId xmlns:p14="http://schemas.microsoft.com/office/powerpoint/2010/main" val="1749585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5068697-8ECE-4D1C-A7AA-EDA9A02F3B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766FD7E6-94C3-4C78-9BAC-972BAA3C14D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73655305-94D2-43CC-9A7F-47512A80D93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7219393D-AD8A-4413-919A-AA8A9C0F2501}"/>
              </a:ext>
            </a:extLst>
          </p:cNvPr>
          <p:cNvSpPr/>
          <p:nvPr/>
        </p:nvSpPr>
        <p:spPr>
          <a:xfrm>
            <a:off x="198813" y="263113"/>
            <a:ext cx="11699020" cy="1384995"/>
          </a:xfrm>
          <a:prstGeom prst="rect">
            <a:avLst/>
          </a:prstGeom>
        </p:spPr>
        <p:txBody>
          <a:bodyPr wrap="square">
            <a:spAutoFit/>
          </a:bodyPr>
          <a:lstStyle/>
          <a:p>
            <a:pPr lvl="0" defTabSz="1172398">
              <a:defRPr/>
            </a:pPr>
            <a:r>
              <a:rPr lang="en-US" sz="2800" b="1" dirty="0">
                <a:solidFill>
                  <a:srgbClr val="1F1A62"/>
                </a:solidFill>
                <a:latin typeface="Helvetica" pitchFamily="2" charset="0"/>
              </a:rPr>
              <a:t>DTC brands establish their customer base through social media, but to grow beyond their initial loyal, niche consumers they must add platforms that provide a broader audience</a:t>
            </a:r>
            <a:endParaRPr lang="en-US" sz="2800" b="1"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36" name="Straight Arrow Connector 35">
            <a:extLst>
              <a:ext uri="{FF2B5EF4-FFF2-40B4-BE49-F238E27FC236}">
                <a16:creationId xmlns:a16="http://schemas.microsoft.com/office/drawing/2014/main" id="{61713C99-C649-4ABC-A7C7-FD0F25C2024A}"/>
              </a:ext>
            </a:extLst>
          </p:cNvPr>
          <p:cNvCxnSpPr>
            <a:cxnSpLocks/>
          </p:cNvCxnSpPr>
          <p:nvPr/>
        </p:nvCxnSpPr>
        <p:spPr>
          <a:xfrm>
            <a:off x="202553" y="5390608"/>
            <a:ext cx="11690411" cy="0"/>
          </a:xfrm>
          <a:prstGeom prst="straightConnector1">
            <a:avLst/>
          </a:prstGeom>
          <a:ln w="762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3A7E778-D04F-4195-AE57-621A10538CFA}"/>
              </a:ext>
            </a:extLst>
          </p:cNvPr>
          <p:cNvSpPr txBox="1"/>
          <p:nvPr/>
        </p:nvSpPr>
        <p:spPr>
          <a:xfrm>
            <a:off x="184172" y="5454178"/>
            <a:ext cx="11708792" cy="400110"/>
          </a:xfrm>
          <a:prstGeom prst="rect">
            <a:avLst/>
          </a:prstGeom>
          <a:noFill/>
        </p:spPr>
        <p:txBody>
          <a:bodyPr wrap="square" rtlCol="0">
            <a:spAutoFit/>
          </a:bodyPr>
          <a:lstStyle/>
          <a:p>
            <a:pPr algn="ctr"/>
            <a:r>
              <a:rPr lang="en-US" sz="2000" b="1" dirty="0">
                <a:solidFill>
                  <a:srgbClr val="1F1A62"/>
                </a:solidFill>
                <a:latin typeface="Helvetica" pitchFamily="2" charset="0"/>
              </a:rPr>
              <a:t>DTC Brand Maturity</a:t>
            </a:r>
          </a:p>
        </p:txBody>
      </p:sp>
      <p:sp>
        <p:nvSpPr>
          <p:cNvPr id="38" name="TextBox 37">
            <a:extLst>
              <a:ext uri="{FF2B5EF4-FFF2-40B4-BE49-F238E27FC236}">
                <a16:creationId xmlns:a16="http://schemas.microsoft.com/office/drawing/2014/main" id="{07F1E47B-2983-4430-A0F0-92A4BFF3DFC3}"/>
              </a:ext>
            </a:extLst>
          </p:cNvPr>
          <p:cNvSpPr txBox="1"/>
          <p:nvPr/>
        </p:nvSpPr>
        <p:spPr>
          <a:xfrm>
            <a:off x="4055709" y="1995771"/>
            <a:ext cx="4080582" cy="400110"/>
          </a:xfrm>
          <a:prstGeom prst="rect">
            <a:avLst/>
          </a:prstGeom>
          <a:noFill/>
        </p:spPr>
        <p:txBody>
          <a:bodyPr wrap="square" rtlCol="0">
            <a:spAutoFit/>
          </a:bodyPr>
          <a:lstStyle/>
          <a:p>
            <a:pPr algn="ctr"/>
            <a:r>
              <a:rPr lang="en-US" sz="2000" b="1" u="sng" dirty="0">
                <a:solidFill>
                  <a:srgbClr val="1F1A62"/>
                </a:solidFill>
                <a:latin typeface="Helvetica" pitchFamily="2" charset="0"/>
              </a:rPr>
              <a:t>DTC Advertising Evolution</a:t>
            </a:r>
          </a:p>
        </p:txBody>
      </p:sp>
      <p:sp>
        <p:nvSpPr>
          <p:cNvPr id="39" name="TextBox 38">
            <a:extLst>
              <a:ext uri="{FF2B5EF4-FFF2-40B4-BE49-F238E27FC236}">
                <a16:creationId xmlns:a16="http://schemas.microsoft.com/office/drawing/2014/main" id="{80EB9669-0C5C-4EC7-9177-9D602B327202}"/>
              </a:ext>
            </a:extLst>
          </p:cNvPr>
          <p:cNvSpPr txBox="1"/>
          <p:nvPr/>
        </p:nvSpPr>
        <p:spPr>
          <a:xfrm>
            <a:off x="220079" y="2725575"/>
            <a:ext cx="3607642" cy="646331"/>
          </a:xfrm>
          <a:prstGeom prst="rect">
            <a:avLst/>
          </a:prstGeom>
          <a:noFill/>
        </p:spPr>
        <p:txBody>
          <a:bodyPr wrap="square" rtlCol="0">
            <a:spAutoFit/>
          </a:bodyPr>
          <a:lstStyle/>
          <a:p>
            <a:pPr algn="ctr"/>
            <a:r>
              <a:rPr lang="en-US" sz="1400" b="1" u="sng" dirty="0">
                <a:solidFill>
                  <a:srgbClr val="1F1A62"/>
                </a:solidFill>
                <a:latin typeface="Helvetica" pitchFamily="2" charset="0"/>
              </a:rPr>
              <a:t>Social Media</a:t>
            </a:r>
          </a:p>
          <a:p>
            <a:pPr algn="ctr"/>
            <a:r>
              <a:rPr lang="en-US" sz="1100" b="1" dirty="0">
                <a:solidFill>
                  <a:srgbClr val="1F1A62"/>
                </a:solidFill>
                <a:latin typeface="Helvetica" pitchFamily="2" charset="0"/>
              </a:rPr>
              <a:t>Sampling of brands that are primarily advertising in this channel</a:t>
            </a:r>
          </a:p>
        </p:txBody>
      </p:sp>
      <p:sp>
        <p:nvSpPr>
          <p:cNvPr id="40" name="Rectangle 39">
            <a:extLst>
              <a:ext uri="{FF2B5EF4-FFF2-40B4-BE49-F238E27FC236}">
                <a16:creationId xmlns:a16="http://schemas.microsoft.com/office/drawing/2014/main" id="{EC19A47B-3D1B-47E6-AC49-9AF76D33FC53}"/>
              </a:ext>
            </a:extLst>
          </p:cNvPr>
          <p:cNvSpPr/>
          <p:nvPr/>
        </p:nvSpPr>
        <p:spPr>
          <a:xfrm>
            <a:off x="202553"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44198C5-0BC5-4F0C-9741-EC584356835F}"/>
              </a:ext>
            </a:extLst>
          </p:cNvPr>
          <p:cNvSpPr/>
          <p:nvPr/>
        </p:nvSpPr>
        <p:spPr>
          <a:xfrm>
            <a:off x="4285286"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lus Sign 59">
            <a:extLst>
              <a:ext uri="{FF2B5EF4-FFF2-40B4-BE49-F238E27FC236}">
                <a16:creationId xmlns:a16="http://schemas.microsoft.com/office/drawing/2014/main" id="{C52A0F33-D318-4E7D-92AE-0B99A423463F}"/>
              </a:ext>
            </a:extLst>
          </p:cNvPr>
          <p:cNvSpPr/>
          <p:nvPr/>
        </p:nvSpPr>
        <p:spPr>
          <a:xfrm>
            <a:off x="3840916"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3D0558AC-18B8-4B98-9AFC-C35681894629}"/>
              </a:ext>
            </a:extLst>
          </p:cNvPr>
          <p:cNvSpPr txBox="1"/>
          <p:nvPr/>
        </p:nvSpPr>
        <p:spPr>
          <a:xfrm>
            <a:off x="4297481" y="2701819"/>
            <a:ext cx="3612973" cy="646331"/>
          </a:xfrm>
          <a:prstGeom prst="rect">
            <a:avLst/>
          </a:prstGeom>
          <a:noFill/>
        </p:spPr>
        <p:txBody>
          <a:bodyPr wrap="square" rtlCol="0">
            <a:spAutoFit/>
          </a:bodyPr>
          <a:lstStyle/>
          <a:p>
            <a:pPr algn="ctr"/>
            <a:r>
              <a:rPr lang="en-US" sz="1400" b="1" u="sng" dirty="0">
                <a:solidFill>
                  <a:srgbClr val="1F1A62"/>
                </a:solidFill>
                <a:latin typeface="Helvetica" pitchFamily="2" charset="0"/>
              </a:rPr>
              <a:t>Podcasts, Out-of-Home, Satellite Radio</a:t>
            </a:r>
          </a:p>
          <a:p>
            <a:pPr algn="ctr"/>
            <a:r>
              <a:rPr lang="en-US" sz="1100" b="1" dirty="0">
                <a:solidFill>
                  <a:srgbClr val="1F1A62"/>
                </a:solidFill>
                <a:latin typeface="Helvetica" pitchFamily="2" charset="0"/>
              </a:rPr>
              <a:t>Sampling of brands that have added these channels to their media mix</a:t>
            </a:r>
            <a:endParaRPr lang="en-US" sz="1050" b="1" dirty="0">
              <a:solidFill>
                <a:srgbClr val="1F1A62"/>
              </a:solidFill>
              <a:latin typeface="Helvetica" pitchFamily="2" charset="0"/>
            </a:endParaRPr>
          </a:p>
        </p:txBody>
      </p:sp>
      <p:sp>
        <p:nvSpPr>
          <p:cNvPr id="62" name="Rectangle 61">
            <a:extLst>
              <a:ext uri="{FF2B5EF4-FFF2-40B4-BE49-F238E27FC236}">
                <a16:creationId xmlns:a16="http://schemas.microsoft.com/office/drawing/2014/main" id="{AB2DD853-A6B7-4C2F-A9A1-ADCB6FC4A6F6}"/>
              </a:ext>
            </a:extLst>
          </p:cNvPr>
          <p:cNvSpPr/>
          <p:nvPr/>
        </p:nvSpPr>
        <p:spPr>
          <a:xfrm>
            <a:off x="8380214"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lus Sign 62">
            <a:extLst>
              <a:ext uri="{FF2B5EF4-FFF2-40B4-BE49-F238E27FC236}">
                <a16:creationId xmlns:a16="http://schemas.microsoft.com/office/drawing/2014/main" id="{B8F8B4A4-3FF4-44C9-8FE2-4B53AAE69FCE}"/>
              </a:ext>
            </a:extLst>
          </p:cNvPr>
          <p:cNvSpPr/>
          <p:nvPr/>
        </p:nvSpPr>
        <p:spPr>
          <a:xfrm>
            <a:off x="7941174"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A17E6A36-7494-41BC-B305-2B5D47FA7140}"/>
              </a:ext>
            </a:extLst>
          </p:cNvPr>
          <p:cNvSpPr txBox="1"/>
          <p:nvPr/>
        </p:nvSpPr>
        <p:spPr>
          <a:xfrm>
            <a:off x="8392411" y="2711643"/>
            <a:ext cx="3612972" cy="646331"/>
          </a:xfrm>
          <a:prstGeom prst="rect">
            <a:avLst/>
          </a:prstGeom>
          <a:noFill/>
        </p:spPr>
        <p:txBody>
          <a:bodyPr wrap="square" rtlCol="0">
            <a:spAutoFit/>
          </a:bodyPr>
          <a:lstStyle/>
          <a:p>
            <a:pPr algn="ctr"/>
            <a:r>
              <a:rPr lang="en-US" sz="1400" b="1" u="sng" dirty="0">
                <a:solidFill>
                  <a:srgbClr val="1F1A62"/>
                </a:solidFill>
                <a:latin typeface="Helvetica" pitchFamily="2" charset="0"/>
              </a:rPr>
              <a:t>Multiscreen TV</a:t>
            </a:r>
          </a:p>
          <a:p>
            <a:pPr algn="ctr"/>
            <a:r>
              <a:rPr lang="en-US" sz="1100" b="1" dirty="0">
                <a:solidFill>
                  <a:srgbClr val="1F1A62"/>
                </a:solidFill>
                <a:latin typeface="Helvetica" pitchFamily="2" charset="0"/>
              </a:rPr>
              <a:t>Sampling of brands that have added TV to their media mix</a:t>
            </a:r>
          </a:p>
        </p:txBody>
      </p:sp>
      <p:pic>
        <p:nvPicPr>
          <p:cNvPr id="42" name="Picture 28" descr="Image result for territory foods logo&quot;">
            <a:extLst>
              <a:ext uri="{FF2B5EF4-FFF2-40B4-BE49-F238E27FC236}">
                <a16:creationId xmlns:a16="http://schemas.microsoft.com/office/drawing/2014/main" id="{3E75FDB7-CCF7-45E8-96FE-F741BF14FA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0079" y="3673476"/>
            <a:ext cx="942235" cy="3428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0" descr="Image result for nextdoor&quot;">
            <a:extLst>
              <a:ext uri="{FF2B5EF4-FFF2-40B4-BE49-F238E27FC236}">
                <a16:creationId xmlns:a16="http://schemas.microsoft.com/office/drawing/2014/main" id="{AFEB79B1-D9B3-4BF0-B3EF-7DF163970BD6}"/>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12363" t="31035" r="13118" b="43742"/>
          <a:stretch/>
        </p:blipFill>
        <p:spPr bwMode="auto">
          <a:xfrm>
            <a:off x="1129740" y="3727271"/>
            <a:ext cx="1313014" cy="2352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2" descr="Image result for inkbox logo&quot;">
            <a:extLst>
              <a:ext uri="{FF2B5EF4-FFF2-40B4-BE49-F238E27FC236}">
                <a16:creationId xmlns:a16="http://schemas.microsoft.com/office/drawing/2014/main" id="{F819C233-F074-42D8-817D-1B8DF72B6E1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10180" y="3712999"/>
            <a:ext cx="1349695" cy="2638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4" descr="Image result for numi logo undershirts&quot;">
            <a:extLst>
              <a:ext uri="{FF2B5EF4-FFF2-40B4-BE49-F238E27FC236}">
                <a16:creationId xmlns:a16="http://schemas.microsoft.com/office/drawing/2014/main" id="{643E1F67-2100-42ED-913B-53731BFD8EF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7220" y="4353474"/>
            <a:ext cx="908895" cy="3661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descr="Image result for payoff&quot;">
            <a:extLst>
              <a:ext uri="{FF2B5EF4-FFF2-40B4-BE49-F238E27FC236}">
                <a16:creationId xmlns:a16="http://schemas.microsoft.com/office/drawing/2014/main" id="{2FD76A4D-B378-466E-BFC8-1B1E7DFDBE40}"/>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43384" y="4349570"/>
            <a:ext cx="1254116" cy="374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eals logo&quot;">
            <a:extLst>
              <a:ext uri="{FF2B5EF4-FFF2-40B4-BE49-F238E27FC236}">
                <a16:creationId xmlns:a16="http://schemas.microsoft.com/office/drawing/2014/main" id="{D73CFD9A-BE5F-4F0C-9EDA-4174668D8093}"/>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1689" y="4340677"/>
            <a:ext cx="976705" cy="3917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he logo image of the website you are visiting">
            <a:extLst>
              <a:ext uri="{FF2B5EF4-FFF2-40B4-BE49-F238E27FC236}">
                <a16:creationId xmlns:a16="http://schemas.microsoft.com/office/drawing/2014/main" id="{1E7422A5-0DAD-4F5B-BFC5-80A63CD9805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98548" y="3611694"/>
            <a:ext cx="918075" cy="37457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article furniture logo&quot;">
            <a:extLst>
              <a:ext uri="{FF2B5EF4-FFF2-40B4-BE49-F238E27FC236}">
                <a16:creationId xmlns:a16="http://schemas.microsoft.com/office/drawing/2014/main" id="{E85749BE-6C35-449D-8A5B-1A6E098B01B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66553" y="3605848"/>
            <a:ext cx="1284214" cy="3862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Image result for hourglass cosmetics logo&quot;">
            <a:extLst>
              <a:ext uri="{FF2B5EF4-FFF2-40B4-BE49-F238E27FC236}">
                <a16:creationId xmlns:a16="http://schemas.microsoft.com/office/drawing/2014/main" id="{E646CAAB-9A62-49CB-98DB-C0B3433DB1E2}"/>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0697" y="3723964"/>
            <a:ext cx="1125274" cy="1500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Image result for sugar bear hair logo&quot;">
            <a:extLst>
              <a:ext uri="{FF2B5EF4-FFF2-40B4-BE49-F238E27FC236}">
                <a16:creationId xmlns:a16="http://schemas.microsoft.com/office/drawing/2014/main" id="{7D0A40B3-DA44-4653-838C-EA227488285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28324" y="4181190"/>
            <a:ext cx="632965" cy="6189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SuperFat - Amazing Nut Butters">
            <a:extLst>
              <a:ext uri="{FF2B5EF4-FFF2-40B4-BE49-F238E27FC236}">
                <a16:creationId xmlns:a16="http://schemas.microsoft.com/office/drawing/2014/main" id="{CAA2008C-3940-422E-A6F2-6E8DDF44E91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699201" y="4233667"/>
            <a:ext cx="505382" cy="513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gs logo&quot;">
            <a:extLst>
              <a:ext uri="{FF2B5EF4-FFF2-40B4-BE49-F238E27FC236}">
                <a16:creationId xmlns:a16="http://schemas.microsoft.com/office/drawing/2014/main" id="{476F7387-18C1-4752-BA76-F6A4A82B3A79}"/>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496" y="4224707"/>
            <a:ext cx="957360" cy="5318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chewy logo&quot;">
            <a:extLst>
              <a:ext uri="{FF2B5EF4-FFF2-40B4-BE49-F238E27FC236}">
                <a16:creationId xmlns:a16="http://schemas.microsoft.com/office/drawing/2014/main" id="{57630B7F-B6A1-4D50-9938-F79BF2305A0E}"/>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614173" y="3667190"/>
            <a:ext cx="1394593" cy="3360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vanalogo&quot;">
            <a:extLst>
              <a:ext uri="{FF2B5EF4-FFF2-40B4-BE49-F238E27FC236}">
                <a16:creationId xmlns:a16="http://schemas.microsoft.com/office/drawing/2014/main" id="{685DA14C-3B34-4DBB-8416-8FC12F437123}"/>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51646" y="4311902"/>
            <a:ext cx="1237801" cy="4125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rothys logo">
            <a:extLst>
              <a:ext uri="{FF2B5EF4-FFF2-40B4-BE49-F238E27FC236}">
                <a16:creationId xmlns:a16="http://schemas.microsoft.com/office/drawing/2014/main" id="{E97F81D4-E610-4FBF-B287-1B49FB48AD3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465182" y="4381447"/>
            <a:ext cx="1237801" cy="273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boxed">
            <a:extLst>
              <a:ext uri="{FF2B5EF4-FFF2-40B4-BE49-F238E27FC236}">
                <a16:creationId xmlns:a16="http://schemas.microsoft.com/office/drawing/2014/main" id="{348AC2F3-10C3-45F7-B5FD-4817618332C9}"/>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8502619" y="3633314"/>
            <a:ext cx="1061334" cy="305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tecovas logo">
            <a:extLst>
              <a:ext uri="{FF2B5EF4-FFF2-40B4-BE49-F238E27FC236}">
                <a16:creationId xmlns:a16="http://schemas.microsoft.com/office/drawing/2014/main" id="{F2B08C0F-F063-44BA-B3AF-D0AA798A27A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632743" y="3737502"/>
            <a:ext cx="1022976" cy="140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classpass logo">
            <a:extLst>
              <a:ext uri="{FF2B5EF4-FFF2-40B4-BE49-F238E27FC236}">
                <a16:creationId xmlns:a16="http://schemas.microsoft.com/office/drawing/2014/main" id="{26582F90-97ED-4AC4-A50A-A5780CC0F35E}"/>
              </a:ext>
            </a:extLst>
          </p:cNvPr>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87316" y="4261939"/>
            <a:ext cx="879997" cy="51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40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14472E-3875-4C47-9A2F-A83CAE535C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92089" y="0"/>
            <a:ext cx="6199911" cy="6858000"/>
          </a:xfrm>
          <a:prstGeom prst="rect">
            <a:avLst/>
          </a:prstGeom>
        </p:spPr>
      </p:pic>
      <p:sp>
        <p:nvSpPr>
          <p:cNvPr id="11" name="Rectangle 10">
            <a:extLst>
              <a:ext uri="{FF2B5EF4-FFF2-40B4-BE49-F238E27FC236}">
                <a16:creationId xmlns:a16="http://schemas.microsoft.com/office/drawing/2014/main" id="{9A16D91E-6C01-474A-8460-785CC5D560A2}"/>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D661397-B208-407A-A819-244AEEC0409C}"/>
              </a:ext>
            </a:extLst>
          </p:cNvPr>
          <p:cNvSpPr/>
          <p:nvPr/>
        </p:nvSpPr>
        <p:spPr>
          <a:xfrm>
            <a:off x="372612" y="334962"/>
            <a:ext cx="5824635" cy="5693866"/>
          </a:xfrm>
          <a:prstGeom prst="rect">
            <a:avLst/>
          </a:prstGeom>
        </p:spPr>
        <p:txBody>
          <a:bodyPr wrap="square">
            <a:spAutoFit/>
          </a:bodyPr>
          <a:lstStyle/>
          <a:p>
            <a:pPr lvl="0"/>
            <a:r>
              <a:rPr lang="en-US" sz="2600" b="1" dirty="0">
                <a:solidFill>
                  <a:prstClr val="white"/>
                </a:solidFill>
                <a:latin typeface="Helvetica" pitchFamily="2" charset="0"/>
              </a:rPr>
              <a:t>To become “</a:t>
            </a:r>
            <a:r>
              <a:rPr lang="en-US" sz="2600" b="1" dirty="0">
                <a:solidFill>
                  <a:srgbClr val="FFE900"/>
                </a:solidFill>
                <a:latin typeface="Helvetica" pitchFamily="2" charset="0"/>
              </a:rPr>
              <a:t>main-stream</a:t>
            </a:r>
            <a:r>
              <a:rPr lang="en-US" sz="2600" b="1" dirty="0">
                <a:solidFill>
                  <a:prstClr val="white"/>
                </a:solidFill>
                <a:latin typeface="Helvetica" pitchFamily="2" charset="0"/>
              </a:rPr>
              <a:t>” and grow into a household name, </a:t>
            </a:r>
          </a:p>
          <a:p>
            <a:pPr lvl="0"/>
            <a:r>
              <a:rPr lang="en-US" sz="2600" b="1" dirty="0">
                <a:solidFill>
                  <a:prstClr val="white"/>
                </a:solidFill>
                <a:latin typeface="Helvetica" pitchFamily="2" charset="0"/>
              </a:rPr>
              <a:t>DTC brands </a:t>
            </a:r>
            <a:r>
              <a:rPr lang="en-US" sz="2600" b="1" dirty="0">
                <a:solidFill>
                  <a:srgbClr val="FFE900"/>
                </a:solidFill>
                <a:latin typeface="Helvetica" pitchFamily="2" charset="0"/>
              </a:rPr>
              <a:t>must attract </a:t>
            </a:r>
          </a:p>
          <a:p>
            <a:pPr lvl="0"/>
            <a:r>
              <a:rPr lang="en-US" sz="2600" b="1" dirty="0">
                <a:solidFill>
                  <a:srgbClr val="FFE900"/>
                </a:solidFill>
                <a:latin typeface="Helvetica" pitchFamily="2" charset="0"/>
              </a:rPr>
              <a:t>consumers beyond the typical </a:t>
            </a:r>
          </a:p>
          <a:p>
            <a:pPr lvl="0"/>
            <a:r>
              <a:rPr lang="en-US" sz="2600" b="1" dirty="0">
                <a:solidFill>
                  <a:srgbClr val="FFE900"/>
                </a:solidFill>
                <a:latin typeface="Helvetica" pitchFamily="2" charset="0"/>
              </a:rPr>
              <a:t>DTC shopper</a:t>
            </a:r>
            <a:r>
              <a:rPr lang="en-US" sz="2600" b="1" dirty="0">
                <a:solidFill>
                  <a:prstClr val="white"/>
                </a:solidFill>
                <a:latin typeface="Helvetica" pitchFamily="2" charset="0"/>
              </a:rPr>
              <a:t>.</a:t>
            </a:r>
          </a:p>
          <a:p>
            <a:pPr lvl="0"/>
            <a:endParaRPr lang="en-US" sz="2600" b="1" dirty="0">
              <a:solidFill>
                <a:prstClr val="white"/>
              </a:solidFill>
              <a:latin typeface="Helvetica" pitchFamily="2" charset="0"/>
            </a:endParaRPr>
          </a:p>
          <a:p>
            <a:pPr lvl="0"/>
            <a:r>
              <a:rPr lang="en-US" sz="2600" b="1" dirty="0">
                <a:solidFill>
                  <a:prstClr val="white"/>
                </a:solidFill>
                <a:latin typeface="Helvetica" pitchFamily="2" charset="0"/>
              </a:rPr>
              <a:t>These customers </a:t>
            </a:r>
            <a:r>
              <a:rPr lang="en-US" sz="2600" b="1" dirty="0">
                <a:solidFill>
                  <a:srgbClr val="FFE900"/>
                </a:solidFill>
                <a:latin typeface="Helvetica" pitchFamily="2" charset="0"/>
              </a:rPr>
              <a:t>may</a:t>
            </a:r>
            <a:r>
              <a:rPr lang="en-US" sz="2600" b="1" dirty="0">
                <a:solidFill>
                  <a:prstClr val="white"/>
                </a:solidFill>
                <a:latin typeface="Helvetica" pitchFamily="2" charset="0"/>
              </a:rPr>
              <a:t> </a:t>
            </a:r>
            <a:r>
              <a:rPr lang="en-US" sz="2600" b="1" dirty="0">
                <a:solidFill>
                  <a:srgbClr val="FFE900"/>
                </a:solidFill>
                <a:latin typeface="Helvetica" pitchFamily="2" charset="0"/>
              </a:rPr>
              <a:t>not be </a:t>
            </a:r>
          </a:p>
          <a:p>
            <a:pPr lvl="0"/>
            <a:r>
              <a:rPr lang="en-US" sz="2600" b="1" dirty="0">
                <a:solidFill>
                  <a:srgbClr val="FFE900"/>
                </a:solidFill>
                <a:latin typeface="Helvetica" pitchFamily="2" charset="0"/>
              </a:rPr>
              <a:t>as comfortable purchasing products online</a:t>
            </a:r>
            <a:r>
              <a:rPr lang="en-US" sz="2600" b="1" dirty="0">
                <a:solidFill>
                  <a:prstClr val="white"/>
                </a:solidFill>
                <a:latin typeface="Helvetica" pitchFamily="2" charset="0"/>
              </a:rPr>
              <a:t> or making </a:t>
            </a:r>
          </a:p>
          <a:p>
            <a:pPr lvl="0"/>
            <a:r>
              <a:rPr lang="en-US" sz="2600" b="1" dirty="0">
                <a:solidFill>
                  <a:prstClr val="white"/>
                </a:solidFill>
                <a:latin typeface="Helvetica" pitchFamily="2" charset="0"/>
              </a:rPr>
              <a:t>a purchase without testing, </a:t>
            </a:r>
          </a:p>
          <a:p>
            <a:pPr lvl="0"/>
            <a:r>
              <a:rPr lang="en-US" sz="2600" b="1" dirty="0">
                <a:solidFill>
                  <a:prstClr val="white"/>
                </a:solidFill>
                <a:latin typeface="Helvetica" pitchFamily="2" charset="0"/>
              </a:rPr>
              <a:t>or touching, it first.</a:t>
            </a:r>
          </a:p>
          <a:p>
            <a:pPr lvl="0"/>
            <a:endParaRPr lang="en-US" sz="2600" b="1" dirty="0">
              <a:solidFill>
                <a:prstClr val="white"/>
              </a:solidFill>
              <a:latin typeface="Helvetica" pitchFamily="2" charset="0"/>
            </a:endParaRPr>
          </a:p>
          <a:p>
            <a:pPr lvl="0"/>
            <a:r>
              <a:rPr lang="en-US" sz="2600" b="1" dirty="0">
                <a:solidFill>
                  <a:prstClr val="white"/>
                </a:solidFill>
                <a:latin typeface="Helvetica" pitchFamily="2" charset="0"/>
              </a:rPr>
              <a:t>For these brands, it’s </a:t>
            </a:r>
            <a:r>
              <a:rPr lang="en-US" sz="2600" b="1" dirty="0">
                <a:solidFill>
                  <a:srgbClr val="FFE900"/>
                </a:solidFill>
                <a:latin typeface="Helvetica" pitchFamily="2" charset="0"/>
              </a:rPr>
              <a:t>time to </a:t>
            </a:r>
          </a:p>
          <a:p>
            <a:pPr lvl="0"/>
            <a:r>
              <a:rPr lang="en-US" sz="2600" b="1" dirty="0">
                <a:solidFill>
                  <a:srgbClr val="FFE900"/>
                </a:solidFill>
                <a:latin typeface="Helvetica" pitchFamily="2" charset="0"/>
              </a:rPr>
              <a:t>get physical…</a:t>
            </a:r>
          </a:p>
        </p:txBody>
      </p:sp>
      <p:pic>
        <p:nvPicPr>
          <p:cNvPr id="8" name="Picture 7">
            <a:extLst>
              <a:ext uri="{FF2B5EF4-FFF2-40B4-BE49-F238E27FC236}">
                <a16:creationId xmlns:a16="http://schemas.microsoft.com/office/drawing/2014/main" id="{4B61FE8E-FE9B-4B5F-BC66-6E73D697AB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0D2E8B16-16D4-40C8-9791-2CE6797FCC0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48</a:t>
            </a:fld>
            <a:endParaRPr lang="en-US" dirty="0"/>
          </a:p>
        </p:txBody>
      </p:sp>
      <p:sp>
        <p:nvSpPr>
          <p:cNvPr id="10" name="Rectangle 9">
            <a:extLst>
              <a:ext uri="{FF2B5EF4-FFF2-40B4-BE49-F238E27FC236}">
                <a16:creationId xmlns:a16="http://schemas.microsoft.com/office/drawing/2014/main" id="{054CCA78-2DB4-4728-92A0-09FAB4E169D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747366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379972"/>
            <a:ext cx="12192001" cy="548917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4251"/>
            <a:ext cx="12075116" cy="830997"/>
          </a:xfrm>
          <a:prstGeom prst="rect">
            <a:avLst/>
          </a:prstGeom>
        </p:spPr>
        <p:txBody>
          <a:bodyPr wrap="square">
            <a:spAutoFit/>
          </a:bodyPr>
          <a:lstStyle/>
          <a:p>
            <a:pPr lvl="0"/>
            <a:r>
              <a:rPr lang="en-US" sz="2400" b="1" dirty="0">
                <a:solidFill>
                  <a:srgbClr val="1F1A62"/>
                </a:solidFill>
                <a:latin typeface="Helvetica" pitchFamily="2" charset="0"/>
              </a:rPr>
              <a:t>Many DTC brands create pop-up shops to directly connect with consumers and provide them with immersive, shareable, ‘on-brand’ experiences</a:t>
            </a:r>
          </a:p>
        </p:txBody>
      </p:sp>
      <p:sp>
        <p:nvSpPr>
          <p:cNvPr id="15" name="TextBox 14">
            <a:extLst>
              <a:ext uri="{FF2B5EF4-FFF2-40B4-BE49-F238E27FC236}">
                <a16:creationId xmlns:a16="http://schemas.microsoft.com/office/drawing/2014/main" id="{0C363CF7-CD89-4F96-8526-0DA7B7FD0767}"/>
              </a:ext>
            </a:extLst>
          </p:cNvPr>
          <p:cNvSpPr txBox="1"/>
          <p:nvPr/>
        </p:nvSpPr>
        <p:spPr>
          <a:xfrm>
            <a:off x="557597" y="5689381"/>
            <a:ext cx="5320649" cy="507831"/>
          </a:xfrm>
          <a:prstGeom prst="rect">
            <a:avLst/>
          </a:prstGeom>
          <a:solidFill>
            <a:schemeClr val="bg1"/>
          </a:solidFill>
          <a:ln w="38100">
            <a:solidFill>
              <a:srgbClr val="E84A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Bonus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Consumer Insight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72%</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feel it is very important to have stimulating experiences</a:t>
            </a:r>
          </a:p>
        </p:txBody>
      </p:sp>
      <p:sp>
        <p:nvSpPr>
          <p:cNvPr id="20" name="Rectangle 19">
            <a:extLst>
              <a:ext uri="{FF2B5EF4-FFF2-40B4-BE49-F238E27FC236}">
                <a16:creationId xmlns:a16="http://schemas.microsoft.com/office/drawing/2014/main" id="{A3375FE5-E43E-4CD6-9D0E-9A7AE7632192}"/>
              </a:ext>
            </a:extLst>
          </p:cNvPr>
          <p:cNvSpPr/>
          <p:nvPr/>
        </p:nvSpPr>
        <p:spPr>
          <a:xfrm>
            <a:off x="462844" y="6198718"/>
            <a:ext cx="11063111" cy="369332"/>
          </a:xfrm>
          <a:prstGeom prst="rect">
            <a:avLst/>
          </a:prstGeom>
        </p:spPr>
        <p:txBody>
          <a:bodyPr wrap="square">
            <a:spAutoFit/>
          </a:bodyPr>
          <a:lstStyle/>
          <a:p>
            <a:pPr lvl="0">
              <a:spcBef>
                <a:spcPct val="20000"/>
              </a:spcBef>
              <a:defRPr/>
            </a:pPr>
            <a:r>
              <a:rPr lang="en-US" sz="600" dirty="0">
                <a:solidFill>
                  <a:srgbClr val="1F1A62"/>
                </a:solidFill>
                <a:latin typeface="Helvetica" pitchFamily="2" charset="0"/>
                <a:ea typeface="Open Sans" panose="020B0606030504020204" pitchFamily="34" charset="0"/>
                <a:cs typeface="Open Sans" panose="020B0606030504020204" pitchFamily="34" charset="0"/>
              </a:rPr>
              <a:t>Source: Forbes – DTC Healthy Food Brand Hungryroot Launches New York Pop-Up, March 26, 2019. Fortune – </a:t>
            </a:r>
            <a:r>
              <a:rPr lang="en-US" sz="600" dirty="0" err="1">
                <a:solidFill>
                  <a:srgbClr val="1F1A62"/>
                </a:solidFill>
                <a:latin typeface="Helvetica" pitchFamily="2" charset="0"/>
                <a:ea typeface="Open Sans" panose="020B0606030504020204" pitchFamily="34" charset="0"/>
                <a:cs typeface="Open Sans" panose="020B0606030504020204" pitchFamily="34" charset="0"/>
              </a:rPr>
              <a:t>BarkBox</a:t>
            </a:r>
            <a:r>
              <a:rPr lang="en-US" sz="600" dirty="0">
                <a:solidFill>
                  <a:srgbClr val="1F1A62"/>
                </a:solidFill>
                <a:latin typeface="Helvetica" pitchFamily="2" charset="0"/>
                <a:ea typeface="Open Sans" panose="020B0606030504020204" pitchFamily="34" charset="0"/>
                <a:cs typeface="Open Sans" panose="020B0606030504020204" pitchFamily="34" charset="0"/>
              </a:rPr>
              <a:t> Is Thinking Outside the Box With a New Experimental Retail Concept, August 16, 201; MRI-Simmons, 2019 Doublebase; Index vs. A18+, DTC Brand Shopper Target (34%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7" name="Triangle 30">
            <a:extLst>
              <a:ext uri="{FF2B5EF4-FFF2-40B4-BE49-F238E27FC236}">
                <a16:creationId xmlns:a16="http://schemas.microsoft.com/office/drawing/2014/main" id="{1A38A128-18F2-4F99-A383-FFF87A96F176}"/>
              </a:ext>
            </a:extLst>
          </p:cNvPr>
          <p:cNvSpPr/>
          <p:nvPr/>
        </p:nvSpPr>
        <p:spPr>
          <a:xfrm rot="5400000">
            <a:off x="344765" y="87031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7EBE98D-1037-4776-AB4E-6525800F632D}"/>
              </a:ext>
            </a:extLst>
          </p:cNvPr>
          <p:cNvSpPr txBox="1"/>
          <p:nvPr/>
        </p:nvSpPr>
        <p:spPr>
          <a:xfrm>
            <a:off x="546751" y="807937"/>
            <a:ext cx="11666766" cy="584775"/>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Over 150+ DTC brands have opened temporary pop-up shops throughout the country, especially in trendy neighborhoods where they can attract attention and clientele who will happily provide free PR by spreading the word to their social following </a:t>
            </a:r>
          </a:p>
        </p:txBody>
      </p:sp>
      <p:pic>
        <p:nvPicPr>
          <p:cNvPr id="22" name="Picture 4" descr="Related image">
            <a:extLst>
              <a:ext uri="{FF2B5EF4-FFF2-40B4-BE49-F238E27FC236}">
                <a16:creationId xmlns:a16="http://schemas.microsoft.com/office/drawing/2014/main" id="{267B874E-778A-4F14-8237-D1A53CAD8DE3}"/>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00681" y="1239819"/>
            <a:ext cx="910487" cy="6980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9AFC5DE-3DFB-4124-9B3D-D407D3521D79}"/>
              </a:ext>
            </a:extLst>
          </p:cNvPr>
          <p:cNvSpPr txBox="1"/>
          <p:nvPr/>
        </p:nvSpPr>
        <p:spPr>
          <a:xfrm>
            <a:off x="2225148" y="1733717"/>
            <a:ext cx="1461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(meal kit)</a:t>
            </a:r>
            <a:endPar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2664AFC7-128B-4BA2-BE63-EB880037F156}"/>
              </a:ext>
            </a:extLst>
          </p:cNvPr>
          <p:cNvSpPr txBox="1"/>
          <p:nvPr/>
        </p:nvSpPr>
        <p:spPr>
          <a:xfrm>
            <a:off x="7909912" y="1730672"/>
            <a:ext cx="18455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(dog products)</a:t>
            </a:r>
            <a:endPar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6" name="Picture 104" descr="Image result for bark box logo">
            <a:extLst>
              <a:ext uri="{FF2B5EF4-FFF2-40B4-BE49-F238E27FC236}">
                <a16:creationId xmlns:a16="http://schemas.microsoft.com/office/drawing/2014/main" id="{C1AB2310-FD19-4F14-9ABA-025DAD07B24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52370" y="1544018"/>
            <a:ext cx="960589" cy="2183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3625C6D-B01A-4BEA-9C6A-2672063177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35763" y="3597031"/>
            <a:ext cx="5393802" cy="1670610"/>
          </a:xfrm>
          <a:prstGeom prst="rect">
            <a:avLst/>
          </a:prstGeom>
        </p:spPr>
      </p:pic>
      <p:pic>
        <p:nvPicPr>
          <p:cNvPr id="29" name="Picture 2" descr="Hungryroot offers the next easiest thing to takeout, but made of clean ingredients and filled with... [+] nutrition">
            <a:extLst>
              <a:ext uri="{FF2B5EF4-FFF2-40B4-BE49-F238E27FC236}">
                <a16:creationId xmlns:a16="http://schemas.microsoft.com/office/drawing/2014/main" id="{6DE2BA95-2308-4B16-A9D3-ED35A6CC254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8157" y="3767974"/>
            <a:ext cx="4581257" cy="1715339"/>
          </a:xfrm>
          <a:prstGeom prst="rect">
            <a:avLst/>
          </a:prstGeom>
          <a:ln>
            <a:solidFill>
              <a:srgbClr val="1F1A62"/>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5AEFE5C-63F7-45B4-A251-BD97AC144983}"/>
              </a:ext>
            </a:extLst>
          </p:cNvPr>
          <p:cNvSpPr txBox="1"/>
          <p:nvPr/>
        </p:nvSpPr>
        <p:spPr>
          <a:xfrm>
            <a:off x="662435" y="1964264"/>
            <a:ext cx="4586979" cy="1785104"/>
          </a:xfrm>
          <a:prstGeom prst="rect">
            <a:avLst/>
          </a:prstGeom>
          <a:solidFill>
            <a:schemeClr val="bg1"/>
          </a:solidFill>
          <a:ln>
            <a:solidFill>
              <a:srgbClr val="1F1A62"/>
            </a:solidFill>
          </a:ln>
        </p:spPr>
        <p:txBody>
          <a:bodyPr wrap="square" rtlCol="0">
            <a:spAutoFit/>
          </a:bodyPr>
          <a:lstStyle/>
          <a:p>
            <a:pPr marL="171450" lvl="0" indent="-171450" defTabSz="914400">
              <a:buBlip>
                <a:blip r:embed="rId7"/>
              </a:buBlip>
              <a:defRPr/>
            </a:pPr>
            <a:r>
              <a:rPr lang="en-US" sz="1100" kern="0" dirty="0">
                <a:solidFill>
                  <a:srgbClr val="1F1A62"/>
                </a:solidFill>
                <a:latin typeface="Helvetica" pitchFamily="2" charset="0"/>
                <a:ea typeface="Open Sans" panose="020B0606030504020204" pitchFamily="34" charset="0"/>
                <a:cs typeface="Open Sans" panose="020B0606030504020204" pitchFamily="34" charset="0"/>
              </a:rPr>
              <a:t>Hungryroot opened a pop-up in New York’s Flatiron neighborhood</a:t>
            </a:r>
            <a:r>
              <a:rPr lang="en-US" sz="1100" kern="0" baseline="30000" dirty="0">
                <a:solidFill>
                  <a:srgbClr val="1F1A62"/>
                </a:solidFill>
                <a:latin typeface="Helvetica" pitchFamily="2" charset="0"/>
                <a:ea typeface="Open Sans" panose="020B0606030504020204" pitchFamily="34" charset="0"/>
                <a:cs typeface="Open Sans" panose="020B0606030504020204" pitchFamily="34" charset="0"/>
              </a:rPr>
              <a:t> </a:t>
            </a:r>
            <a:r>
              <a:rPr lang="en-US" sz="1100" kern="0" dirty="0">
                <a:solidFill>
                  <a:srgbClr val="1F1A62"/>
                </a:solidFill>
                <a:latin typeface="Helvetica" pitchFamily="2" charset="0"/>
                <a:ea typeface="Open Sans" panose="020B0606030504020204" pitchFamily="34" charset="0"/>
                <a:cs typeface="Open Sans" panose="020B0606030504020204" pitchFamily="34" charset="0"/>
              </a:rPr>
              <a:t>for New Yorkers looking for nutrient-rich, vegan friendly, ready-made meals</a:t>
            </a:r>
          </a:p>
          <a:p>
            <a:pPr marL="171450" lvl="0" indent="-171450" defTabSz="914400">
              <a:buBlip>
                <a:blip r:embed="rId7"/>
              </a:buBlip>
              <a:defRPr/>
            </a:pPr>
            <a:endParaRPr lang="en-US" sz="1100" kern="0"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914400">
              <a:buBlip>
                <a:blip r:embed="rId7"/>
              </a:buBlip>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brand refers to it as a ‘modern convenience store’ where customers can purchase customized Hungryroot oat cups, along with over 60 other Hungryroot products</a:t>
            </a:r>
          </a:p>
          <a:p>
            <a:pPr marL="171450" lvl="0" indent="-171450" defTabSz="914400">
              <a:buBlip>
                <a:blip r:embed="rId7"/>
              </a:buBlip>
              <a:defRPr/>
            </a:pPr>
            <a:endParaRPr lang="en-US" sz="1100" kern="0"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914400">
              <a:buBlip>
                <a:blip r:embed="rId7"/>
              </a:buBlip>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pop-up also hosted a rotating series of events like weekend workouts and happy hours</a:t>
            </a:r>
          </a:p>
        </p:txBody>
      </p:sp>
      <p:sp>
        <p:nvSpPr>
          <p:cNvPr id="31" name="TextBox 30">
            <a:extLst>
              <a:ext uri="{FF2B5EF4-FFF2-40B4-BE49-F238E27FC236}">
                <a16:creationId xmlns:a16="http://schemas.microsoft.com/office/drawing/2014/main" id="{F836389C-041F-47DF-BF5E-6CB4F90D722B}"/>
              </a:ext>
            </a:extLst>
          </p:cNvPr>
          <p:cNvSpPr txBox="1"/>
          <p:nvPr/>
        </p:nvSpPr>
        <p:spPr>
          <a:xfrm>
            <a:off x="6135763" y="1964264"/>
            <a:ext cx="5393802" cy="1625061"/>
          </a:xfrm>
          <a:prstGeom prst="rect">
            <a:avLst/>
          </a:prstGeom>
          <a:solidFill>
            <a:schemeClr val="bg1"/>
          </a:solidFill>
          <a:ln>
            <a:solidFill>
              <a:srgbClr val="1F1A62"/>
            </a:solidFill>
          </a:ln>
        </p:spPr>
        <p:txBody>
          <a:bodyPr wrap="square" rtlCol="0">
            <a:spAutoFit/>
          </a:bodyPr>
          <a:lstStyle>
            <a:defPPr>
              <a:defRPr lang="en-US"/>
            </a:defPPr>
            <a:lvl1pPr marL="171450" lvl="0" indent="-171450">
              <a:buBlip>
                <a:blip r:embed="rId7"/>
              </a:buBlip>
              <a:defRPr sz="1200" kern="0">
                <a:solidFill>
                  <a:srgbClr val="1F1A62"/>
                </a:solidFill>
                <a:latin typeface="Helvetica" pitchFamily="2" charset="0"/>
                <a:ea typeface="Open Sans" panose="020B0606030504020204" pitchFamily="34" charset="0"/>
                <a:cs typeface="Open Sans" panose="020B0606030504020204" pitchFamily="34" charset="0"/>
              </a:defRPr>
            </a:lvl1pPr>
          </a:lstStyle>
          <a:p>
            <a:r>
              <a:rPr lang="en-US" sz="1100" dirty="0"/>
              <a:t>Barkbox opened BarkPark in September 2018 in Nashville, encompassing a landscaped green space designed for dogs to run around as well as access to Bark-branded toys and treats</a:t>
            </a:r>
          </a:p>
          <a:p>
            <a:endParaRPr lang="en-US" sz="1100" dirty="0"/>
          </a:p>
          <a:p>
            <a:r>
              <a:rPr lang="en-US" sz="1100" dirty="0"/>
              <a:t>BarkPark will have trained professionals or ‘hosts’ that will monitor dog play and ensure safety with events like ‘Downward Dog Yoga’ and ‘</a:t>
            </a:r>
            <a:r>
              <a:rPr lang="en-US" sz="1100" dirty="0" err="1"/>
              <a:t>Okto</a:t>
            </a:r>
            <a:r>
              <a:rPr lang="en-US" sz="1100" dirty="0"/>
              <a:t>-Bark-Fest’</a:t>
            </a:r>
          </a:p>
          <a:p>
            <a:endParaRPr lang="en-US" sz="1100" dirty="0"/>
          </a:p>
          <a:p>
            <a:r>
              <a:rPr lang="en-US" sz="1100" dirty="0"/>
              <a:t>This followed the brand’s launch in more than 1,800 Target stores nationwide in August 2018.  The brand was also introduced inside Urban Outfitters.</a:t>
            </a:r>
          </a:p>
        </p:txBody>
      </p:sp>
      <p:pic>
        <p:nvPicPr>
          <p:cNvPr id="19" name="Picture 18">
            <a:extLst>
              <a:ext uri="{FF2B5EF4-FFF2-40B4-BE49-F238E27FC236}">
                <a16:creationId xmlns:a16="http://schemas.microsoft.com/office/drawing/2014/main" id="{3F658DBF-739A-4AF5-A3F6-CA46147652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1" name="Slide Number Placeholder 5">
            <a:extLst>
              <a:ext uri="{FF2B5EF4-FFF2-40B4-BE49-F238E27FC236}">
                <a16:creationId xmlns:a16="http://schemas.microsoft.com/office/drawing/2014/main" id="{C3E99F81-B460-4A4E-84ED-912E44509F4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49</a:t>
            </a:fld>
            <a:endParaRPr lang="en-US" dirty="0"/>
          </a:p>
        </p:txBody>
      </p:sp>
      <p:sp>
        <p:nvSpPr>
          <p:cNvPr id="32" name="Rectangle 31">
            <a:extLst>
              <a:ext uri="{FF2B5EF4-FFF2-40B4-BE49-F238E27FC236}">
                <a16:creationId xmlns:a16="http://schemas.microsoft.com/office/drawing/2014/main" id="{E87AC2EA-BF83-42B9-9E32-E5AB101A915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0216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C034C-CAA8-4D02-9AA2-923AF6E4C9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8700" y="0"/>
            <a:ext cx="6084008" cy="6863575"/>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1" y="0"/>
            <a:ext cx="6262577"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529899-950F-C14F-99A5-896AC3170183}"/>
              </a:ext>
            </a:extLst>
          </p:cNvPr>
          <p:cNvSpPr/>
          <p:nvPr/>
        </p:nvSpPr>
        <p:spPr>
          <a:xfrm>
            <a:off x="218027" y="357425"/>
            <a:ext cx="5683930" cy="1615827"/>
          </a:xfrm>
          <a:prstGeom prst="rect">
            <a:avLst/>
          </a:prstGeom>
        </p:spPr>
        <p:txBody>
          <a:bodyPr wrap="square">
            <a:spAutoFit/>
          </a:bodyPr>
          <a:lstStyle/>
          <a:p>
            <a:r>
              <a:rPr lang="en-US" sz="3300" b="1" dirty="0">
                <a:solidFill>
                  <a:srgbClr val="1F1A62"/>
                </a:solidFill>
                <a:latin typeface="Helvetica" pitchFamily="2" charset="0"/>
              </a:rPr>
              <a:t>What is the top priority </a:t>
            </a:r>
          </a:p>
          <a:p>
            <a:r>
              <a:rPr lang="en-US" sz="3300" b="1" dirty="0">
                <a:solidFill>
                  <a:srgbClr val="1F1A62"/>
                </a:solidFill>
                <a:latin typeface="Helvetica" pitchFamily="2" charset="0"/>
              </a:rPr>
              <a:t>of the world’s largest marketers?</a:t>
            </a:r>
          </a:p>
        </p:txBody>
      </p:sp>
      <p:pic>
        <p:nvPicPr>
          <p:cNvPr id="12" name="Picture 2" descr="Top Topics on Earnings Call of World's Largest Markets">
            <a:extLst>
              <a:ext uri="{FF2B5EF4-FFF2-40B4-BE49-F238E27FC236}">
                <a16:creationId xmlns:a16="http://schemas.microsoft.com/office/drawing/2014/main" id="{AE5CE074-8A71-48CB-B497-57EC717E23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0184" y="1509404"/>
            <a:ext cx="5108864" cy="3833616"/>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054A06E-1031-452E-B0DF-86CE53861060}"/>
              </a:ext>
            </a:extLst>
          </p:cNvPr>
          <p:cNvSpPr txBox="1"/>
          <p:nvPr/>
        </p:nvSpPr>
        <p:spPr>
          <a:xfrm>
            <a:off x="403441" y="6250055"/>
            <a:ext cx="5859135" cy="307777"/>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Groupm</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What Marketers Are Thinking About: Growth, Growth and More Growth</a:t>
            </a:r>
            <a:r>
              <a:rPr kumimoji="0" lang="en-US" sz="700" b="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9/16/2019, Brian Wieser</a:t>
            </a:r>
            <a:r>
              <a:rPr lang="en-US" sz="700" dirty="0">
                <a:solidFill>
                  <a:srgbClr val="1F1A62"/>
                </a:solidFill>
                <a:latin typeface="Helvetica" pitchFamily="2" charset="0"/>
                <a:ea typeface="Open Sans" panose="020B0606030504020204" pitchFamily="34" charset="0"/>
                <a:cs typeface="Open Sans" panose="020B0606030504020204" pitchFamily="34" charset="0"/>
              </a:rPr>
              <a:t> (based on 35 companies with more than $1.5bn in annual spending and that also allocated 4% or more of annual revenue to advertising, excluding major media owners.</a:t>
            </a:r>
            <a:endPar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2A58A76-B16B-4DDF-BC99-806C9C5F6C72}"/>
              </a:ext>
            </a:extLst>
          </p:cNvPr>
          <p:cNvSpPr txBox="1"/>
          <p:nvPr/>
        </p:nvSpPr>
        <p:spPr>
          <a:xfrm>
            <a:off x="130424" y="2574880"/>
            <a:ext cx="5859135" cy="255454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According to a GroupM analysis of recent earning call transcripts, the word </a:t>
            </a:r>
            <a:r>
              <a:rPr lang="en-US" sz="1600" b="1" dirty="0">
                <a:solidFill>
                  <a:srgbClr val="00C0F3"/>
                </a:solidFill>
                <a:latin typeface="Helvetica" pitchFamily="2" charset="0"/>
                <a:ea typeface="Open Sans" panose="020B0606030504020204" pitchFamily="34" charset="0"/>
                <a:cs typeface="Open Sans" panose="020B0606030504020204" pitchFamily="34" charset="0"/>
              </a:rPr>
              <a:t>‘grow’ </a:t>
            </a:r>
            <a:r>
              <a:rPr lang="en-US" sz="1600" dirty="0">
                <a:solidFill>
                  <a:srgbClr val="1F1A62"/>
                </a:solidFill>
                <a:latin typeface="Helvetica" pitchFamily="2" charset="0"/>
                <a:ea typeface="Open Sans" panose="020B0606030504020204" pitchFamily="34" charset="0"/>
                <a:cs typeface="Open Sans" panose="020B0606030504020204" pitchFamily="34" charset="0"/>
              </a:rPr>
              <a:t>(or </a:t>
            </a:r>
            <a:r>
              <a:rPr lang="en-US" sz="1600" b="1" dirty="0">
                <a:solidFill>
                  <a:srgbClr val="00C0F3"/>
                </a:solidFill>
                <a:latin typeface="Helvetica" pitchFamily="2" charset="0"/>
              </a:rPr>
              <a:t>‘growing’</a:t>
            </a:r>
            <a:r>
              <a:rPr lang="en-US" sz="1600" dirty="0">
                <a:solidFill>
                  <a:srgbClr val="00C0F3"/>
                </a:solidFill>
                <a:latin typeface="Helvetica" pitchFamily="2" charset="0"/>
                <a:ea typeface="Open Sans" panose="020B0606030504020204" pitchFamily="34" charset="0"/>
                <a:cs typeface="Open Sans" panose="020B0606030504020204" pitchFamily="34" charset="0"/>
              </a:rPr>
              <a:t> </a:t>
            </a:r>
            <a:r>
              <a:rPr lang="en-US" sz="1600" dirty="0">
                <a:solidFill>
                  <a:srgbClr val="1F1A62"/>
                </a:solidFill>
                <a:latin typeface="Helvetica" pitchFamily="2" charset="0"/>
                <a:ea typeface="Open Sans" panose="020B0606030504020204" pitchFamily="34" charset="0"/>
                <a:cs typeface="Open Sans" panose="020B0606030504020204" pitchFamily="34" charset="0"/>
              </a:rPr>
              <a:t>&amp;</a:t>
            </a:r>
            <a:r>
              <a:rPr lang="en-US" sz="1600" dirty="0">
                <a:solidFill>
                  <a:prstClr val="black"/>
                </a:solidFill>
                <a:latin typeface="Helvetica" pitchFamily="2" charset="0"/>
                <a:ea typeface="Open Sans" panose="020B0606030504020204" pitchFamily="34" charset="0"/>
                <a:cs typeface="Open Sans" panose="020B0606030504020204" pitchFamily="34" charset="0"/>
              </a:rPr>
              <a:t> </a:t>
            </a:r>
            <a:r>
              <a:rPr lang="en-US" sz="1600" b="1" dirty="0">
                <a:solidFill>
                  <a:srgbClr val="00C0F3"/>
                </a:solidFill>
                <a:latin typeface="Helvetica" pitchFamily="2" charset="0"/>
              </a:rPr>
              <a:t>‘growth’</a:t>
            </a:r>
            <a:r>
              <a:rPr lang="en-US" sz="1600" dirty="0">
                <a:solidFill>
                  <a:prstClr val="black"/>
                </a:solidFill>
                <a:latin typeface="Helvetica" pitchFamily="2" charset="0"/>
                <a:ea typeface="Open Sans" panose="020B0606030504020204" pitchFamily="34" charset="0"/>
                <a:cs typeface="Open Sans" panose="020B0606030504020204" pitchFamily="34" charset="0"/>
              </a:rPr>
              <a:t>) </a:t>
            </a:r>
            <a:r>
              <a:rPr lang="en-US" sz="1600" dirty="0">
                <a:solidFill>
                  <a:srgbClr val="1F1A62"/>
                </a:solidFill>
                <a:latin typeface="Helvetica" pitchFamily="2" charset="0"/>
                <a:ea typeface="Open Sans" panose="020B0606030504020204" pitchFamily="34" charset="0"/>
                <a:cs typeface="Open Sans" panose="020B0606030504020204" pitchFamily="34" charset="0"/>
              </a:rPr>
              <a:t>was cited almost </a:t>
            </a:r>
            <a:r>
              <a:rPr lang="en-US" sz="1600" b="1" i="1" dirty="0">
                <a:solidFill>
                  <a:srgbClr val="1F1A62"/>
                </a:solidFill>
                <a:latin typeface="Helvetica" pitchFamily="2" charset="0"/>
                <a:ea typeface="Open Sans" panose="020B0606030504020204" pitchFamily="34" charset="0"/>
                <a:cs typeface="Open Sans" panose="020B0606030504020204" pitchFamily="34" charset="0"/>
              </a:rPr>
              <a:t>three times more often</a:t>
            </a:r>
            <a:r>
              <a:rPr lang="en-US" sz="1600" dirty="0">
                <a:solidFill>
                  <a:srgbClr val="1F1A62"/>
                </a:solidFill>
                <a:latin typeface="Helvetica" pitchFamily="2" charset="0"/>
                <a:ea typeface="Open Sans" panose="020B0606030504020204" pitchFamily="34" charset="0"/>
                <a:cs typeface="Open Sans" panose="020B0606030504020204" pitchFamily="34" charset="0"/>
              </a:rPr>
              <a:t> by top management than anything else among a data set of more than 300,000 words. </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Also worth noting,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‘consumers’</a:t>
            </a:r>
            <a:r>
              <a:rPr lang="en-US" sz="1600" b="1" dirty="0">
                <a:solidFill>
                  <a:srgbClr val="00A9AC"/>
                </a:solidFill>
                <a:latin typeface="Helvetica" pitchFamily="2" charset="0"/>
                <a:ea typeface="Open Sans" panose="020B0606030504020204" pitchFamily="34" charset="0"/>
                <a:cs typeface="Open Sans" panose="020B0606030504020204" pitchFamily="34" charset="0"/>
              </a:rPr>
              <a:t> </a:t>
            </a:r>
            <a:r>
              <a:rPr lang="en-US" sz="1600" dirty="0">
                <a:solidFill>
                  <a:srgbClr val="1F1A62"/>
                </a:solidFill>
                <a:latin typeface="Helvetica" pitchFamily="2" charset="0"/>
                <a:ea typeface="Open Sans" panose="020B0606030504020204" pitchFamily="34" charset="0"/>
                <a:cs typeface="Open Sans" panose="020B0606030504020204" pitchFamily="34" charset="0"/>
              </a:rPr>
              <a:t>(or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‘customers’</a:t>
            </a:r>
            <a:r>
              <a:rPr lang="en-US" sz="1600" dirty="0">
                <a:solidFill>
                  <a:srgbClr val="1F1A62"/>
                </a:solidFill>
                <a:latin typeface="Helvetica" pitchFamily="2" charset="0"/>
                <a:ea typeface="Open Sans" panose="020B0606030504020204" pitchFamily="34" charset="0"/>
                <a:cs typeface="Open Sans" panose="020B0606030504020204" pitchFamily="34" charset="0"/>
              </a:rPr>
              <a:t>) –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the key to supporting growth – ranked #2.</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While almost all marketers are talking about growth,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what is the real growth sector in the American economy?</a:t>
            </a:r>
            <a:endParaRPr kumimoji="0" lang="en-US" sz="1600" b="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4532D95C-97C6-40AF-9CAD-7AEBFAAADF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8" name="Slide Number Placeholder 5">
            <a:extLst>
              <a:ext uri="{FF2B5EF4-FFF2-40B4-BE49-F238E27FC236}">
                <a16:creationId xmlns:a16="http://schemas.microsoft.com/office/drawing/2014/main" id="{97829801-C9D9-475A-B941-87C7452149A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19" name="Rectangle 18">
            <a:extLst>
              <a:ext uri="{FF2B5EF4-FFF2-40B4-BE49-F238E27FC236}">
                <a16:creationId xmlns:a16="http://schemas.microsoft.com/office/drawing/2014/main" id="{A56AAB3D-F26E-46E6-8F97-664A213CB53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99891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89353" y="1859743"/>
            <a:ext cx="11600068" cy="3672295"/>
          </a:xfrm>
          <a:prstGeom prst="rect">
            <a:avLst/>
          </a:prstGeom>
          <a:solidFill>
            <a:srgbClr val="E2E8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5965"/>
            <a:endParaRPr lang="en-US" sz="2300">
              <a:solidFill>
                <a:prstClr val="white"/>
              </a:solidFill>
              <a:latin typeface="Helvetica" pitchFamily="2" charset="0"/>
              <a:ea typeface="Open Sans" panose="020B0606030504020204" pitchFamily="34" charset="0"/>
              <a:cs typeface="Open Sans" panose="020B0606030504020204" pitchFamily="34" charset="0"/>
            </a:endParaRPr>
          </a:p>
        </p:txBody>
      </p:sp>
      <p:sp>
        <p:nvSpPr>
          <p:cNvPr id="2" name="TextBox 1"/>
          <p:cNvSpPr txBox="1"/>
          <p:nvPr/>
        </p:nvSpPr>
        <p:spPr>
          <a:xfrm>
            <a:off x="9648282" y="3560061"/>
            <a:ext cx="184731" cy="446276"/>
          </a:xfrm>
          <a:prstGeom prst="rect">
            <a:avLst/>
          </a:prstGeom>
          <a:noFill/>
        </p:spPr>
        <p:txBody>
          <a:bodyPr wrap="none" rtlCol="0">
            <a:spAutoFit/>
          </a:bodyPr>
          <a:lstStyle/>
          <a:p>
            <a:pPr defTabSz="585965"/>
            <a:endParaRPr lang="en-US" sz="2300" dirty="0">
              <a:solidFill>
                <a:prstClr val="black"/>
              </a:solidFill>
              <a:latin typeface="Helvetica" pitchFamily="2" charset="0"/>
              <a:ea typeface="Open Sans" panose="020B0606030504020204" pitchFamily="34" charset="0"/>
              <a:cs typeface="Open Sans" panose="020B0606030504020204" pitchFamily="34" charset="0"/>
            </a:endParaRPr>
          </a:p>
        </p:txBody>
      </p:sp>
      <p:cxnSp>
        <p:nvCxnSpPr>
          <p:cNvPr id="20" name="Straight Connector 19"/>
          <p:cNvCxnSpPr>
            <a:cxnSpLocks/>
          </p:cNvCxnSpPr>
          <p:nvPr/>
        </p:nvCxnSpPr>
        <p:spPr>
          <a:xfrm>
            <a:off x="4249329" y="2128531"/>
            <a:ext cx="0" cy="3134718"/>
          </a:xfrm>
          <a:prstGeom prst="line">
            <a:avLst/>
          </a:prstGeom>
          <a:ln w="41275">
            <a:solidFill>
              <a:srgbClr val="00C0F3"/>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0526" y="2248628"/>
            <a:ext cx="3858801" cy="2977738"/>
          </a:xfrm>
          <a:prstGeom prst="rect">
            <a:avLst/>
          </a:prstGeom>
          <a:noFill/>
        </p:spPr>
        <p:txBody>
          <a:bodyPr wrap="square" rtlCol="0">
            <a:spAutoFit/>
          </a:bodyPr>
          <a:lstStyle/>
          <a:p>
            <a:pPr defTabSz="585965">
              <a:lnSpc>
                <a:spcPts val="2500"/>
              </a:lnSpc>
            </a:pPr>
            <a:r>
              <a:rPr lang="en-US" sz="2200" b="1" dirty="0">
                <a:solidFill>
                  <a:srgbClr val="1F1A62"/>
                </a:solidFill>
                <a:latin typeface="Helvetica" pitchFamily="2" charset="0"/>
                <a:ea typeface="Open Sans" panose="020B0606030504020204" pitchFamily="34" charset="0"/>
                <a:cs typeface="Open Sans" panose="020B0606030504020204" pitchFamily="34" charset="0"/>
              </a:rPr>
              <a:t>The concept of a ‘DTC neighborhood’ is starting to take shape as more digital-native brands flock to the same areas within a metro area when opening up pop-up shops or permanent brick-and-mortar locations</a:t>
            </a:r>
          </a:p>
        </p:txBody>
      </p:sp>
      <p:sp>
        <p:nvSpPr>
          <p:cNvPr id="9" name="TextBox 8"/>
          <p:cNvSpPr txBox="1"/>
          <p:nvPr/>
        </p:nvSpPr>
        <p:spPr>
          <a:xfrm>
            <a:off x="4641241" y="2123816"/>
            <a:ext cx="7016902" cy="1546577"/>
          </a:xfrm>
          <a:prstGeom prst="rect">
            <a:avLst/>
          </a:prstGeom>
          <a:noFill/>
        </p:spPr>
        <p:txBody>
          <a:bodyPr wrap="square" rtlCol="0">
            <a:spAutoFit/>
          </a:bodyPr>
          <a:lstStyle/>
          <a:p>
            <a:pPr defTabSz="585965"/>
            <a:r>
              <a:rPr lang="en-US" sz="1400" b="1" u="sng" dirty="0">
                <a:solidFill>
                  <a:srgbClr val="1F1A62"/>
                </a:solidFill>
                <a:latin typeface="Helvetica" pitchFamily="2" charset="0"/>
                <a:ea typeface="Open Sans" panose="020B0606030504020204" pitchFamily="34" charset="0"/>
                <a:cs typeface="Open Sans" panose="020B0606030504020204" pitchFamily="34" charset="0"/>
              </a:rPr>
              <a:t>Similar Client Base</a:t>
            </a:r>
            <a:r>
              <a:rPr lang="en-US" sz="1400" b="1" dirty="0">
                <a:solidFill>
                  <a:srgbClr val="1F1A62"/>
                </a:solidFill>
                <a:latin typeface="Helvetica" pitchFamily="2" charset="0"/>
                <a:ea typeface="Open Sans" panose="020B0606030504020204" pitchFamily="34" charset="0"/>
                <a:cs typeface="Open Sans" panose="020B0606030504020204" pitchFamily="34" charset="0"/>
              </a:rPr>
              <a:t>:</a:t>
            </a:r>
          </a:p>
          <a:p>
            <a:pPr defTabSz="585965"/>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endParaRPr lang="en-US" sz="200" b="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400" i="1" dirty="0">
                <a:solidFill>
                  <a:srgbClr val="1F1A62"/>
                </a:solidFill>
                <a:latin typeface="Helvetica" pitchFamily="2" charset="0"/>
                <a:ea typeface="Open Sans" panose="020B0606030504020204" pitchFamily="34" charset="0"/>
                <a:cs typeface="Open Sans" panose="020B0606030504020204" pitchFamily="34" charset="0"/>
              </a:rPr>
              <a:t>“People who shop digitally native brands look similar….the category might change – clothing, home furnishing, menswear — but </a:t>
            </a:r>
            <a:r>
              <a:rPr lang="en-US" sz="1400" b="1" i="1" dirty="0">
                <a:solidFill>
                  <a:srgbClr val="E84A99"/>
                </a:solidFill>
                <a:latin typeface="Helvetica" pitchFamily="2" charset="0"/>
                <a:ea typeface="Open Sans" panose="020B0606030504020204" pitchFamily="34" charset="0"/>
                <a:cs typeface="Open Sans" panose="020B0606030504020204" pitchFamily="34" charset="0"/>
              </a:rPr>
              <a:t>these digital brands attract similar shoppers</a:t>
            </a:r>
            <a:r>
              <a:rPr lang="en-US" sz="1400" i="1" dirty="0">
                <a:solidFill>
                  <a:srgbClr val="E84A99"/>
                </a:solidFill>
                <a:latin typeface="Helvetica" pitchFamily="2" charset="0"/>
                <a:ea typeface="Open Sans" panose="020B0606030504020204" pitchFamily="34" charset="0"/>
                <a:cs typeface="Open Sans" panose="020B0606030504020204" pitchFamily="34" charset="0"/>
              </a:rPr>
              <a:t>….</a:t>
            </a:r>
            <a:r>
              <a:rPr lang="en-US" sz="1400" b="1" i="1" dirty="0">
                <a:solidFill>
                  <a:srgbClr val="E84A99"/>
                </a:solidFill>
                <a:latin typeface="Helvetica" pitchFamily="2" charset="0"/>
                <a:ea typeface="Open Sans" panose="020B0606030504020204" pitchFamily="34" charset="0"/>
                <a:cs typeface="Open Sans" panose="020B0606030504020204" pitchFamily="34" charset="0"/>
              </a:rPr>
              <a:t>Now these digital brands are coming to the same place because their shopper is very similar</a:t>
            </a:r>
            <a:r>
              <a:rPr lang="en-US" sz="1400" i="1" dirty="0">
                <a:solidFill>
                  <a:srgbClr val="1F1A62"/>
                </a:solidFill>
                <a:latin typeface="Helvetica" pitchFamily="2" charset="0"/>
                <a:ea typeface="Open Sans" panose="020B0606030504020204" pitchFamily="34" charset="0"/>
                <a:cs typeface="Open Sans" panose="020B0606030504020204" pitchFamily="34" charset="0"/>
              </a:rPr>
              <a:t>,” </a:t>
            </a:r>
          </a:p>
          <a:p>
            <a:pPr defTabSz="585965"/>
            <a:endParaRPr lang="en-US" sz="250" i="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400" i="1" dirty="0">
                <a:solidFill>
                  <a:srgbClr val="1F1A62"/>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Jon Levy, VP of Brand Management, Leap</a:t>
            </a:r>
            <a:endParaRPr lang="en-US" sz="1200" i="1"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4" name="Straight Connector 3"/>
          <p:cNvCxnSpPr/>
          <p:nvPr/>
        </p:nvCxnSpPr>
        <p:spPr>
          <a:xfrm>
            <a:off x="4595321" y="3834372"/>
            <a:ext cx="7040406" cy="0"/>
          </a:xfrm>
          <a:prstGeom prst="line">
            <a:avLst/>
          </a:prstGeom>
          <a:ln w="41275">
            <a:solidFill>
              <a:srgbClr val="E84A99"/>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F6AA5C5-25EE-4767-912C-8EACD07C39B9}"/>
              </a:ext>
            </a:extLst>
          </p:cNvPr>
          <p:cNvSpPr txBox="1"/>
          <p:nvPr/>
        </p:nvSpPr>
        <p:spPr>
          <a:xfrm>
            <a:off x="4574757" y="4044713"/>
            <a:ext cx="7016902" cy="1269578"/>
          </a:xfrm>
          <a:prstGeom prst="rect">
            <a:avLst/>
          </a:prstGeom>
          <a:noFill/>
        </p:spPr>
        <p:txBody>
          <a:bodyPr wrap="square" rtlCol="0">
            <a:spAutoFit/>
          </a:bodyPr>
          <a:lstStyle/>
          <a:p>
            <a:pPr defTabSz="585965"/>
            <a:r>
              <a:rPr lang="en-US" sz="1400" b="1" u="sng" dirty="0">
                <a:solidFill>
                  <a:srgbClr val="1F1A62"/>
                </a:solidFill>
                <a:latin typeface="Helvetica" pitchFamily="2" charset="0"/>
                <a:ea typeface="Open Sans" panose="020B0606030504020204" pitchFamily="34" charset="0"/>
                <a:cs typeface="Open Sans" panose="020B0606030504020204" pitchFamily="34" charset="0"/>
              </a:rPr>
              <a:t>Centralized Where Consumers Reside</a:t>
            </a:r>
            <a:r>
              <a:rPr lang="en-US" sz="1400" b="1" dirty="0">
                <a:solidFill>
                  <a:srgbClr val="1F1A62"/>
                </a:solidFill>
                <a:latin typeface="Helvetica" pitchFamily="2" charset="0"/>
                <a:ea typeface="Open Sans" panose="020B0606030504020204" pitchFamily="34" charset="0"/>
                <a:cs typeface="Open Sans" panose="020B0606030504020204" pitchFamily="34" charset="0"/>
              </a:rPr>
              <a:t>:</a:t>
            </a:r>
          </a:p>
          <a:p>
            <a:pPr defTabSz="585965"/>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400" i="1" dirty="0">
                <a:solidFill>
                  <a:srgbClr val="1F1A62"/>
                </a:solidFill>
                <a:latin typeface="Helvetica" pitchFamily="2" charset="0"/>
                <a:ea typeface="Open Sans" panose="020B0606030504020204" pitchFamily="34" charset="0"/>
                <a:cs typeface="Open Sans" panose="020B0606030504020204" pitchFamily="34" charset="0"/>
              </a:rPr>
              <a:t>“When brands are starting to look at e-commerce data, they see where their customers live and shop. Brands have the billing zip codes, shipping zip codes and IP addresses where people come from,”</a:t>
            </a:r>
          </a:p>
          <a:p>
            <a:pPr defTabSz="585965"/>
            <a:endParaRPr lang="en-US" sz="250" i="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200" dirty="0">
                <a:solidFill>
                  <a:srgbClr val="1F1A62"/>
                </a:solidFill>
                <a:latin typeface="Helvetica" pitchFamily="2" charset="0"/>
                <a:ea typeface="Open Sans" panose="020B0606030504020204" pitchFamily="34" charset="0"/>
                <a:cs typeface="Open Sans" panose="020B0606030504020204" pitchFamily="34" charset="0"/>
              </a:rPr>
              <a:t>- Jon Levy, VP of Brand Management, Leap</a:t>
            </a:r>
          </a:p>
        </p:txBody>
      </p:sp>
      <p:sp>
        <p:nvSpPr>
          <p:cNvPr id="24" name="Rectangle 23">
            <a:extLst>
              <a:ext uri="{FF2B5EF4-FFF2-40B4-BE49-F238E27FC236}">
                <a16:creationId xmlns:a16="http://schemas.microsoft.com/office/drawing/2014/main" id="{CC2826FC-12CB-4CC2-861D-AFC5F867E19D}"/>
              </a:ext>
            </a:extLst>
          </p:cNvPr>
          <p:cNvSpPr/>
          <p:nvPr/>
        </p:nvSpPr>
        <p:spPr>
          <a:xfrm>
            <a:off x="487496" y="6335543"/>
            <a:ext cx="3307667" cy="215444"/>
          </a:xfrm>
          <a:prstGeom prst="rect">
            <a:avLst/>
          </a:prstGeom>
          <a:noFill/>
        </p:spPr>
        <p:txBody>
          <a:bodyPr wrap="square" rtlCol="0">
            <a:spAutoFit/>
          </a:bodyPr>
          <a:lstStyle/>
          <a:p>
            <a:pPr defTabSz="914217">
              <a:defRPr/>
            </a:pPr>
            <a:r>
              <a:rPr lang="en-US" sz="800" kern="0" dirty="0">
                <a:solidFill>
                  <a:prstClr val="white"/>
                </a:solidFill>
                <a:latin typeface="Helvetica" pitchFamily="2" charset="0"/>
                <a:ea typeface="Open Sans" panose="020B0606030504020204" pitchFamily="34" charset="0"/>
                <a:cs typeface="Open Sans" panose="020B0606030504020204" pitchFamily="34" charset="0"/>
              </a:rPr>
              <a:t>Source: Glossy, </a:t>
            </a:r>
            <a:r>
              <a:rPr lang="en-US" sz="800" i="1" kern="0" dirty="0">
                <a:solidFill>
                  <a:prstClr val="white"/>
                </a:solidFill>
                <a:latin typeface="Helvetica" pitchFamily="2" charset="0"/>
                <a:ea typeface="Open Sans" panose="020B0606030504020204" pitchFamily="34" charset="0"/>
                <a:cs typeface="Open Sans" panose="020B0606030504020204" pitchFamily="34" charset="0"/>
              </a:rPr>
              <a:t>The Rise of the DTC Neighborhood</a:t>
            </a:r>
            <a:r>
              <a:rPr lang="en-US" sz="800" kern="0" dirty="0">
                <a:solidFill>
                  <a:prstClr val="white"/>
                </a:solidFill>
                <a:latin typeface="Helvetica" pitchFamily="2" charset="0"/>
                <a:ea typeface="Open Sans" panose="020B0606030504020204" pitchFamily="34" charset="0"/>
                <a:cs typeface="Open Sans" panose="020B0606030504020204" pitchFamily="34" charset="0"/>
              </a:rPr>
              <a:t>, 12/16/2019.</a:t>
            </a:r>
          </a:p>
        </p:txBody>
      </p:sp>
      <p:pic>
        <p:nvPicPr>
          <p:cNvPr id="13" name="Picture 12">
            <a:extLst>
              <a:ext uri="{FF2B5EF4-FFF2-40B4-BE49-F238E27FC236}">
                <a16:creationId xmlns:a16="http://schemas.microsoft.com/office/drawing/2014/main" id="{AF5208B5-8F56-4CFF-B006-04F708408D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4" name="Slide Number Placeholder 5">
            <a:extLst>
              <a:ext uri="{FF2B5EF4-FFF2-40B4-BE49-F238E27FC236}">
                <a16:creationId xmlns:a16="http://schemas.microsoft.com/office/drawing/2014/main" id="{97849BC4-D813-4F39-8C3D-7621223FF10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50</a:t>
            </a:fld>
            <a:endParaRPr lang="en-US" dirty="0"/>
          </a:p>
        </p:txBody>
      </p:sp>
      <p:sp>
        <p:nvSpPr>
          <p:cNvPr id="18" name="Rectangle 17">
            <a:extLst>
              <a:ext uri="{FF2B5EF4-FFF2-40B4-BE49-F238E27FC236}">
                <a16:creationId xmlns:a16="http://schemas.microsoft.com/office/drawing/2014/main" id="{CC6AC193-D9C3-487B-A659-4A12DE7E1CB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64832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BD1D7B-CFFD-AB40-AE04-379262D9E97A}"/>
              </a:ext>
            </a:extLst>
          </p:cNvPr>
          <p:cNvSpPr/>
          <p:nvPr/>
        </p:nvSpPr>
        <p:spPr>
          <a:xfrm>
            <a:off x="129341" y="127517"/>
            <a:ext cx="11872159" cy="707886"/>
          </a:xfrm>
          <a:prstGeom prst="rect">
            <a:avLst/>
          </a:prstGeom>
        </p:spPr>
        <p:txBody>
          <a:bodyPr wrap="square">
            <a:spAutoFit/>
          </a:bodyPr>
          <a:lstStyle/>
          <a:p>
            <a:pPr lvl="0"/>
            <a:r>
              <a:rPr lang="en-US" sz="2000" b="1" dirty="0">
                <a:solidFill>
                  <a:srgbClr val="1F1A62"/>
                </a:solidFill>
                <a:latin typeface="Helvetica" pitchFamily="2" charset="0"/>
              </a:rPr>
              <a:t>Established brands looking to expand significantly are opening permanent brick-and-mortar stores, many of which are meant to create experiences almost as much as sales</a:t>
            </a:r>
          </a:p>
        </p:txBody>
      </p:sp>
      <p:sp>
        <p:nvSpPr>
          <p:cNvPr id="20" name="Rectangle 19">
            <a:extLst>
              <a:ext uri="{FF2B5EF4-FFF2-40B4-BE49-F238E27FC236}">
                <a16:creationId xmlns:a16="http://schemas.microsoft.com/office/drawing/2014/main" id="{A3375FE5-E43E-4CD6-9D0E-9A7AE7632192}"/>
              </a:ext>
            </a:extLst>
          </p:cNvPr>
          <p:cNvSpPr/>
          <p:nvPr/>
        </p:nvSpPr>
        <p:spPr>
          <a:xfrm>
            <a:off x="462844" y="6378579"/>
            <a:ext cx="11063111" cy="200055"/>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JLL Retail Research Point of View, U.S., 2018. Year represents when the first store opened for each brand.</a:t>
            </a:r>
          </a:p>
        </p:txBody>
      </p:sp>
      <p:sp>
        <p:nvSpPr>
          <p:cNvPr id="27" name="Triangle 30">
            <a:extLst>
              <a:ext uri="{FF2B5EF4-FFF2-40B4-BE49-F238E27FC236}">
                <a16:creationId xmlns:a16="http://schemas.microsoft.com/office/drawing/2014/main" id="{1A38A128-18F2-4F99-A383-FFF87A96F176}"/>
              </a:ext>
            </a:extLst>
          </p:cNvPr>
          <p:cNvSpPr/>
          <p:nvPr/>
        </p:nvSpPr>
        <p:spPr>
          <a:xfrm rot="5400000">
            <a:off x="312905" y="915522"/>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7EBE98D-1037-4776-AB4E-6525800F632D}"/>
              </a:ext>
            </a:extLst>
          </p:cNvPr>
          <p:cNvSpPr txBox="1"/>
          <p:nvPr/>
        </p:nvSpPr>
        <p:spPr>
          <a:xfrm>
            <a:off x="514891" y="815041"/>
            <a:ext cx="11446658" cy="584775"/>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In fact, digitally-native brands will open </a:t>
            </a:r>
            <a:r>
              <a:rPr lang="en-US" sz="1600" u="sng" dirty="0">
                <a:solidFill>
                  <a:srgbClr val="1F1A62"/>
                </a:solidFill>
                <a:latin typeface="Helvetica Light" panose="020B0403020202020204" pitchFamily="34" charset="0"/>
              </a:rPr>
              <a:t>850 stores in the next five years</a:t>
            </a:r>
            <a:r>
              <a:rPr lang="en-US" sz="1600" dirty="0">
                <a:solidFill>
                  <a:srgbClr val="1F1A62"/>
                </a:solidFill>
                <a:latin typeface="Helvetica Light" panose="020B0403020202020204" pitchFamily="34" charset="0"/>
              </a:rPr>
              <a:t>, with Casper opening 200 stores within three years and Adore Me planning to open 300 stores in five years</a:t>
            </a:r>
          </a:p>
        </p:txBody>
      </p:sp>
      <p:sp>
        <p:nvSpPr>
          <p:cNvPr id="21" name="Rectangle 20">
            <a:extLst>
              <a:ext uri="{FF2B5EF4-FFF2-40B4-BE49-F238E27FC236}">
                <a16:creationId xmlns:a16="http://schemas.microsoft.com/office/drawing/2014/main" id="{EAB0FE5A-3F4B-4150-B1A7-499428DA24EB}"/>
              </a:ext>
            </a:extLst>
          </p:cNvPr>
          <p:cNvSpPr/>
          <p:nvPr/>
        </p:nvSpPr>
        <p:spPr>
          <a:xfrm>
            <a:off x="554182" y="5762180"/>
            <a:ext cx="11083636" cy="637406"/>
          </a:xfrm>
          <a:prstGeom prst="rect">
            <a:avLst/>
          </a:prstGeom>
          <a:solidFill>
            <a:srgbClr val="E2E8F1"/>
          </a:solidFill>
          <a:ln>
            <a:solidFill>
              <a:schemeClr val="tx1"/>
            </a:solidFill>
          </a:ln>
        </p:spPr>
        <p:txBody>
          <a:bodyPr wrap="square" rtlCol="0">
            <a:no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a:t>
            </a:r>
            <a:r>
              <a:rPr lang="en-US" sz="1200" b="1" dirty="0">
                <a:solidFill>
                  <a:srgbClr val="E84A99"/>
                </a:solidFill>
                <a:latin typeface="Helvetica" pitchFamily="2" charset="0"/>
                <a:ea typeface="Open Sans" panose="020B0606030504020204" pitchFamily="34" charset="0"/>
                <a:cs typeface="Open Sans" panose="020B0606030504020204" pitchFamily="34" charset="0"/>
              </a:rPr>
              <a:t>Many digitally-natives view (store) rent basically as search</a:t>
            </a:r>
            <a:r>
              <a:rPr lang="en-US" sz="1200" dirty="0">
                <a:solidFill>
                  <a:srgbClr val="1F1A62"/>
                </a:solidFill>
                <a:latin typeface="Helvetica" pitchFamily="2" charset="0"/>
                <a:ea typeface="Open Sans" panose="020B0606030504020204" pitchFamily="34" charset="0"/>
                <a:cs typeface="Open Sans" panose="020B0606030504020204" pitchFamily="34" charset="0"/>
              </a:rPr>
              <a:t>….What's the number of shoppers that come into my door divided by rent, which is basically what they'd be doing for Google Ad Words and things like that.“ </a:t>
            </a:r>
          </a:p>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 Ray Hartjen, Marketing Director, </a:t>
            </a:r>
            <a:r>
              <a:rPr lang="en-US" sz="1200" i="1" dirty="0">
                <a:solidFill>
                  <a:srgbClr val="1F1A62"/>
                </a:solidFill>
                <a:latin typeface="Helvetica" pitchFamily="2" charset="0"/>
                <a:ea typeface="Open Sans" panose="020B0606030504020204" pitchFamily="34" charset="0"/>
                <a:cs typeface="Open Sans" panose="020B0606030504020204" pitchFamily="34" charset="0"/>
              </a:rPr>
              <a:t>RetailNext</a:t>
            </a:r>
            <a:r>
              <a:rPr lang="en-US" sz="1200" dirty="0">
                <a:solidFill>
                  <a:srgbClr val="1F1A62"/>
                </a:solidFill>
                <a:latin typeface="Helvetica" pitchFamily="2" charset="0"/>
                <a:ea typeface="Open Sans" panose="020B0606030504020204" pitchFamily="34" charset="0"/>
                <a:cs typeface="Open Sans" panose="020B0606030504020204" pitchFamily="34" charset="0"/>
              </a:rPr>
              <a:t> (Retail Dive, 4/18/19)</a:t>
            </a:r>
          </a:p>
        </p:txBody>
      </p:sp>
      <p:pic>
        <p:nvPicPr>
          <p:cNvPr id="11" name="Picture 10">
            <a:extLst>
              <a:ext uri="{FF2B5EF4-FFF2-40B4-BE49-F238E27FC236}">
                <a16:creationId xmlns:a16="http://schemas.microsoft.com/office/drawing/2014/main" id="{F09C0AAE-61D3-4110-B949-325A7F97F0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4" name="Slide Number Placeholder 5">
            <a:extLst>
              <a:ext uri="{FF2B5EF4-FFF2-40B4-BE49-F238E27FC236}">
                <a16:creationId xmlns:a16="http://schemas.microsoft.com/office/drawing/2014/main" id="{E9F398C8-26AE-4BE2-91B8-DA169FB27BD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51</a:t>
            </a:fld>
            <a:endParaRPr lang="en-US" dirty="0"/>
          </a:p>
        </p:txBody>
      </p:sp>
      <p:sp>
        <p:nvSpPr>
          <p:cNvPr id="15" name="Rectangle 14">
            <a:extLst>
              <a:ext uri="{FF2B5EF4-FFF2-40B4-BE49-F238E27FC236}">
                <a16:creationId xmlns:a16="http://schemas.microsoft.com/office/drawing/2014/main" id="{6C7C682E-4505-497F-907D-4EB879AF94A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a:extLst>
              <a:ext uri="{FF2B5EF4-FFF2-40B4-BE49-F238E27FC236}">
                <a16:creationId xmlns:a16="http://schemas.microsoft.com/office/drawing/2014/main" id="{F999EF84-A4B0-4D75-BB93-7FBA674DF1B0}"/>
              </a:ext>
            </a:extLst>
          </p:cNvPr>
          <p:cNvPicPr>
            <a:picLocks noChangeAspect="1"/>
          </p:cNvPicPr>
          <p:nvPr/>
        </p:nvPicPr>
        <p:blipFill>
          <a:blip r:embed="rId3"/>
          <a:stretch>
            <a:fillRect/>
          </a:stretch>
        </p:blipFill>
        <p:spPr>
          <a:xfrm>
            <a:off x="249430" y="1384887"/>
            <a:ext cx="11693141" cy="4237087"/>
          </a:xfrm>
          <a:prstGeom prst="rect">
            <a:avLst/>
          </a:prstGeom>
        </p:spPr>
      </p:pic>
    </p:spTree>
    <p:extLst>
      <p:ext uri="{BB962C8B-B14F-4D97-AF65-F5344CB8AC3E}">
        <p14:creationId xmlns:p14="http://schemas.microsoft.com/office/powerpoint/2010/main" val="43541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F59945B-13CA-4C30-8419-6722C4B18CEF}"/>
              </a:ext>
            </a:extLst>
          </p:cNvPr>
          <p:cNvSpPr/>
          <p:nvPr/>
        </p:nvSpPr>
        <p:spPr>
          <a:xfrm>
            <a:off x="0" y="839001"/>
            <a:ext cx="12192000" cy="603014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4" name="TextBox 3">
            <a:extLst>
              <a:ext uri="{FF2B5EF4-FFF2-40B4-BE49-F238E27FC236}">
                <a16:creationId xmlns:a16="http://schemas.microsoft.com/office/drawing/2014/main" id="{A03A2147-577F-468E-9E2A-DAF46376A007}"/>
              </a:ext>
            </a:extLst>
          </p:cNvPr>
          <p:cNvSpPr txBox="1"/>
          <p:nvPr/>
        </p:nvSpPr>
        <p:spPr>
          <a:xfrm>
            <a:off x="95161" y="83443"/>
            <a:ext cx="12096839" cy="725707"/>
          </a:xfrm>
          <a:prstGeom prst="rect">
            <a:avLst/>
          </a:prstGeom>
        </p:spPr>
        <p:txBody>
          <a:bodyPr wrap="square">
            <a:spAutoFit/>
          </a:bodyPr>
          <a:lstStyle>
            <a:defPPr>
              <a:defRPr lang="en-US"/>
            </a:defPPr>
            <a:lvl1pPr lvl="0">
              <a:defRPr sz="2000" b="1">
                <a:solidFill>
                  <a:srgbClr val="1F1A62"/>
                </a:solidFill>
                <a:latin typeface="Helvetica" pitchFamily="2" charset="0"/>
              </a:defRPr>
            </a:lvl1pPr>
          </a:lstStyle>
          <a:p>
            <a:r>
              <a:rPr lang="en-US" dirty="0"/>
              <a:t>DTC brands have further increased their reach by developing partnerships with big retailers </a:t>
            </a:r>
          </a:p>
          <a:p>
            <a:r>
              <a:rPr lang="en-US" dirty="0"/>
              <a:t>in order to get shelf space in front of more consumers</a:t>
            </a:r>
          </a:p>
        </p:txBody>
      </p:sp>
      <p:sp>
        <p:nvSpPr>
          <p:cNvPr id="23" name="TextBox 22">
            <a:extLst>
              <a:ext uri="{FF2B5EF4-FFF2-40B4-BE49-F238E27FC236}">
                <a16:creationId xmlns:a16="http://schemas.microsoft.com/office/drawing/2014/main" id="{69207B3B-0D21-4360-AE0F-7795C9A26ED5}"/>
              </a:ext>
            </a:extLst>
          </p:cNvPr>
          <p:cNvSpPr txBox="1"/>
          <p:nvPr/>
        </p:nvSpPr>
        <p:spPr>
          <a:xfrm>
            <a:off x="237163" y="3219583"/>
            <a:ext cx="11488967" cy="769441"/>
          </a:xfrm>
          <a:prstGeom prst="rect">
            <a:avLst/>
          </a:prstGeom>
          <a:noFill/>
        </p:spPr>
        <p:txBody>
          <a:bodyPr wrap="square" rtlCol="0">
            <a:spAutoFit/>
          </a:bodyPr>
          <a:lstStyle/>
          <a:p>
            <a:pPr algn="ctr" defTabSz="586082">
              <a:defRPr/>
            </a:pPr>
            <a:r>
              <a:rPr lang="en-US" sz="1600" dirty="0">
                <a:solidFill>
                  <a:srgbClr val="1F1A62"/>
                </a:solidFill>
                <a:latin typeface="Helvetica" pitchFamily="2" charset="0"/>
                <a:cs typeface="Trebuchet MS"/>
              </a:rPr>
              <a:t>It’s a complementary relationship as physical retailers need new, interesting product selections in stores </a:t>
            </a:r>
          </a:p>
          <a:p>
            <a:pPr algn="ctr" defTabSz="586082">
              <a:defRPr/>
            </a:pPr>
            <a:r>
              <a:rPr lang="en-US" sz="1600" dirty="0">
                <a:solidFill>
                  <a:srgbClr val="1F1A62"/>
                </a:solidFill>
                <a:latin typeface="Helvetica" pitchFamily="2" charset="0"/>
                <a:cs typeface="Trebuchet MS"/>
              </a:rPr>
              <a:t>while digital brands need new distribution points to acquire new customers more efficiently and build profitability</a:t>
            </a:r>
          </a:p>
          <a:p>
            <a:pPr marL="1457856" lvl="2" indent="-285693" defTabSz="586082">
              <a:buFont typeface="Arial" panose="020B0604020202020204" pitchFamily="34" charset="0"/>
              <a:buChar char="•"/>
              <a:defRPr/>
            </a:pPr>
            <a:r>
              <a:rPr lang="en-US" sz="1200" dirty="0">
                <a:solidFill>
                  <a:srgbClr val="1F1A62"/>
                </a:solidFill>
                <a:latin typeface="Helvetica" pitchFamily="2" charset="0"/>
                <a:cs typeface="Trebuchet MS"/>
              </a:rPr>
              <a:t>For example, </a:t>
            </a:r>
            <a:r>
              <a:rPr lang="en-US" sz="1200" b="1" u="sng" dirty="0">
                <a:solidFill>
                  <a:srgbClr val="E84A99"/>
                </a:solidFill>
                <a:latin typeface="Helvetica" pitchFamily="2" charset="0"/>
                <a:cs typeface="Trebuchet MS"/>
              </a:rPr>
              <a:t>65%</a:t>
            </a:r>
            <a:r>
              <a:rPr lang="en-US" sz="1200" dirty="0">
                <a:solidFill>
                  <a:srgbClr val="E84A99"/>
                </a:solidFill>
                <a:latin typeface="Helvetica" pitchFamily="2" charset="0"/>
                <a:cs typeface="Trebuchet MS"/>
              </a:rPr>
              <a:t> </a:t>
            </a:r>
            <a:r>
              <a:rPr lang="en-US" sz="1200" dirty="0">
                <a:solidFill>
                  <a:srgbClr val="1F1A62"/>
                </a:solidFill>
                <a:latin typeface="Helvetica" pitchFamily="2" charset="0"/>
                <a:cs typeface="Trebuchet MS"/>
              </a:rPr>
              <a:t>of Walmart Shoppers, </a:t>
            </a:r>
            <a:r>
              <a:rPr lang="en-US" sz="1200" b="1" u="sng" dirty="0">
                <a:solidFill>
                  <a:srgbClr val="E84A99"/>
                </a:solidFill>
                <a:latin typeface="Helvetica" pitchFamily="2" charset="0"/>
                <a:cs typeface="Trebuchet MS"/>
              </a:rPr>
              <a:t>54%</a:t>
            </a:r>
            <a:r>
              <a:rPr lang="en-US" sz="1200" dirty="0">
                <a:solidFill>
                  <a:srgbClr val="1F1A62"/>
                </a:solidFill>
                <a:latin typeface="Helvetica" pitchFamily="2" charset="0"/>
                <a:cs typeface="Trebuchet MS"/>
              </a:rPr>
              <a:t> of Target shoppers and </a:t>
            </a:r>
            <a:r>
              <a:rPr lang="en-US" sz="1200" b="1" u="sng" dirty="0">
                <a:solidFill>
                  <a:srgbClr val="E84A99"/>
                </a:solidFill>
                <a:latin typeface="Helvetica" pitchFamily="2" charset="0"/>
                <a:cs typeface="Trebuchet MS"/>
              </a:rPr>
              <a:t>47%</a:t>
            </a:r>
            <a:r>
              <a:rPr lang="en-US" sz="1200" dirty="0">
                <a:solidFill>
                  <a:srgbClr val="1F1A62"/>
                </a:solidFill>
                <a:latin typeface="Helvetica" pitchFamily="2" charset="0"/>
                <a:cs typeface="Trebuchet MS"/>
              </a:rPr>
              <a:t> of Nordstrom shoppers do not fall within the DTC shopper target</a:t>
            </a:r>
          </a:p>
        </p:txBody>
      </p:sp>
      <p:grpSp>
        <p:nvGrpSpPr>
          <p:cNvPr id="2" name="Group 1">
            <a:extLst>
              <a:ext uri="{FF2B5EF4-FFF2-40B4-BE49-F238E27FC236}">
                <a16:creationId xmlns:a16="http://schemas.microsoft.com/office/drawing/2014/main" id="{9F7ED27E-E9D0-4A37-82C0-0092E1117BB2}"/>
              </a:ext>
            </a:extLst>
          </p:cNvPr>
          <p:cNvGrpSpPr/>
          <p:nvPr/>
        </p:nvGrpSpPr>
        <p:grpSpPr>
          <a:xfrm>
            <a:off x="867011" y="4241837"/>
            <a:ext cx="10457978" cy="1777162"/>
            <a:chOff x="1734248" y="7642161"/>
            <a:chExt cx="20918679" cy="3554786"/>
          </a:xfrm>
        </p:grpSpPr>
        <p:pic>
          <p:nvPicPr>
            <p:cNvPr id="40" name="Picture 39">
              <a:extLst>
                <a:ext uri="{FF2B5EF4-FFF2-40B4-BE49-F238E27FC236}">
                  <a16:creationId xmlns:a16="http://schemas.microsoft.com/office/drawing/2014/main" id="{E1C29E94-566A-4479-8069-96AFD6DC02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1421" y="7710266"/>
              <a:ext cx="2563934" cy="3418576"/>
            </a:xfrm>
            <a:prstGeom prst="roundRect">
              <a:avLst/>
            </a:prstGeom>
            <a:ln w="12700">
              <a:solidFill>
                <a:srgbClr val="1F1A62"/>
              </a:solidFill>
            </a:ln>
          </p:spPr>
        </p:pic>
        <p:pic>
          <p:nvPicPr>
            <p:cNvPr id="48" name="Picture 47">
              <a:extLst>
                <a:ext uri="{FF2B5EF4-FFF2-40B4-BE49-F238E27FC236}">
                  <a16:creationId xmlns:a16="http://schemas.microsoft.com/office/drawing/2014/main" id="{0EE499A6-9C56-4FEB-82D6-E8D95FC65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5453" y="7710266"/>
              <a:ext cx="2563934" cy="3418576"/>
            </a:xfrm>
            <a:prstGeom prst="roundRect">
              <a:avLst/>
            </a:prstGeom>
            <a:ln w="12700">
              <a:solidFill>
                <a:srgbClr val="1F1A62"/>
              </a:solidFill>
            </a:ln>
          </p:spPr>
        </p:pic>
        <p:pic>
          <p:nvPicPr>
            <p:cNvPr id="49" name="Picture 2" descr="Image result for native deodorant in-store">
              <a:extLst>
                <a:ext uri="{FF2B5EF4-FFF2-40B4-BE49-F238E27FC236}">
                  <a16:creationId xmlns:a16="http://schemas.microsoft.com/office/drawing/2014/main" id="{75C7A2FC-0A1F-4AF8-AADF-7BC540214C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6190" y="7642161"/>
              <a:ext cx="1955132" cy="3554786"/>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pic>
          <p:nvPicPr>
            <p:cNvPr id="50" name="Picture 4" descr="Related image">
              <a:extLst>
                <a:ext uri="{FF2B5EF4-FFF2-40B4-BE49-F238E27FC236}">
                  <a16:creationId xmlns:a16="http://schemas.microsoft.com/office/drawing/2014/main" id="{0FD47FB8-DA68-4358-8C7C-091125AC15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109485" y="7739110"/>
              <a:ext cx="3029648" cy="3360888"/>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pic>
          <p:nvPicPr>
            <p:cNvPr id="6146" name="Picture 2" descr="Related image">
              <a:extLst>
                <a:ext uri="{FF2B5EF4-FFF2-40B4-BE49-F238E27FC236}">
                  <a16:creationId xmlns:a16="http://schemas.microsoft.com/office/drawing/2014/main" id="{681740F8-921A-4228-A247-93E0F50F813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734248" y="7642161"/>
              <a:ext cx="3371843" cy="3554786"/>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pic>
          <p:nvPicPr>
            <p:cNvPr id="25" name="Picture 6" descr="Image result for west elm leesa in store">
              <a:extLst>
                <a:ext uri="{FF2B5EF4-FFF2-40B4-BE49-F238E27FC236}">
                  <a16:creationId xmlns:a16="http://schemas.microsoft.com/office/drawing/2014/main" id="{800472CB-AACB-4633-B95B-AABF27AE5A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19233" y="7739110"/>
              <a:ext cx="5033694" cy="3360888"/>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EFD63B8F-FE18-4BEB-934F-7B49B309A5DD}"/>
              </a:ext>
            </a:extLst>
          </p:cNvPr>
          <p:cNvGrpSpPr/>
          <p:nvPr/>
        </p:nvGrpSpPr>
        <p:grpSpPr>
          <a:xfrm>
            <a:off x="95161" y="1030986"/>
            <a:ext cx="11983289" cy="1904230"/>
            <a:chOff x="190346" y="1969477"/>
            <a:chExt cx="23969698" cy="3808955"/>
          </a:xfrm>
        </p:grpSpPr>
        <p:sp>
          <p:nvSpPr>
            <p:cNvPr id="45" name="Oval 44">
              <a:extLst>
                <a:ext uri="{FF2B5EF4-FFF2-40B4-BE49-F238E27FC236}">
                  <a16:creationId xmlns:a16="http://schemas.microsoft.com/office/drawing/2014/main" id="{6A164099-DBB5-40B2-B91B-3754F46F1FF5}"/>
                </a:ext>
              </a:extLst>
            </p:cNvPr>
            <p:cNvSpPr/>
            <p:nvPr/>
          </p:nvSpPr>
          <p:spPr>
            <a:xfrm>
              <a:off x="16233634"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sp>
          <p:nvSpPr>
            <p:cNvPr id="44" name="Oval 43">
              <a:extLst>
                <a:ext uri="{FF2B5EF4-FFF2-40B4-BE49-F238E27FC236}">
                  <a16:creationId xmlns:a16="http://schemas.microsoft.com/office/drawing/2014/main" id="{15B656E8-979C-46EE-887E-DA511EE2250C}"/>
                </a:ext>
              </a:extLst>
            </p:cNvPr>
            <p:cNvSpPr/>
            <p:nvPr/>
          </p:nvSpPr>
          <p:spPr>
            <a:xfrm>
              <a:off x="12222812"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dirty="0">
                <a:solidFill>
                  <a:prstClr val="white"/>
                </a:solidFill>
                <a:latin typeface="Helvetica" pitchFamily="2" charset="0"/>
              </a:endParaRPr>
            </a:p>
          </p:txBody>
        </p:sp>
        <p:pic>
          <p:nvPicPr>
            <p:cNvPr id="9" name="Picture 2" descr="Image result for birchbox logo">
              <a:extLst>
                <a:ext uri="{FF2B5EF4-FFF2-40B4-BE49-F238E27FC236}">
                  <a16:creationId xmlns:a16="http://schemas.microsoft.com/office/drawing/2014/main" id="{6BC31D11-0633-484B-8EEF-5012646E2A8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071407" y="4128521"/>
              <a:ext cx="2290955" cy="4490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algreens logo png">
              <a:extLst>
                <a:ext uri="{FF2B5EF4-FFF2-40B4-BE49-F238E27FC236}">
                  <a16:creationId xmlns:a16="http://schemas.microsoft.com/office/drawing/2014/main" id="{FAA2FC1A-597B-450B-A5F0-1B1807D7B9A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044944" y="2711199"/>
              <a:ext cx="2271325" cy="65111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0A50E86-7BCD-44CB-A907-05954CCD8633}"/>
                </a:ext>
              </a:extLst>
            </p:cNvPr>
            <p:cNvCxnSpPr>
              <a:cxnSpLocks/>
            </p:cNvCxnSpPr>
            <p:nvPr/>
          </p:nvCxnSpPr>
          <p:spPr>
            <a:xfrm>
              <a:off x="12578303" y="3631870"/>
              <a:ext cx="3249145" cy="0"/>
            </a:xfrm>
            <a:prstGeom prst="line">
              <a:avLst/>
            </a:prstGeom>
            <a:noFill/>
            <a:ln w="38100" cap="flat" cmpd="sng" algn="ctr">
              <a:solidFill>
                <a:srgbClr val="E84A99"/>
              </a:solidFill>
              <a:prstDash val="dash"/>
            </a:ln>
            <a:effectLst/>
          </p:spPr>
        </p:cxnSp>
        <p:sp>
          <p:nvSpPr>
            <p:cNvPr id="43" name="Oval 42">
              <a:extLst>
                <a:ext uri="{FF2B5EF4-FFF2-40B4-BE49-F238E27FC236}">
                  <a16:creationId xmlns:a16="http://schemas.microsoft.com/office/drawing/2014/main" id="{BC52CB59-6603-4AD2-8A63-A3243D2F8CB6}"/>
                </a:ext>
              </a:extLst>
            </p:cNvPr>
            <p:cNvSpPr/>
            <p:nvPr/>
          </p:nvSpPr>
          <p:spPr>
            <a:xfrm>
              <a:off x="8211990"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cxnSp>
          <p:nvCxnSpPr>
            <p:cNvPr id="19" name="Straight Connector 18">
              <a:extLst>
                <a:ext uri="{FF2B5EF4-FFF2-40B4-BE49-F238E27FC236}">
                  <a16:creationId xmlns:a16="http://schemas.microsoft.com/office/drawing/2014/main" id="{9AF1DC73-025B-4632-A0C9-0230AD84EA2C}"/>
                </a:ext>
              </a:extLst>
            </p:cNvPr>
            <p:cNvCxnSpPr>
              <a:cxnSpLocks/>
            </p:cNvCxnSpPr>
            <p:nvPr/>
          </p:nvCxnSpPr>
          <p:spPr>
            <a:xfrm>
              <a:off x="8602140" y="3619510"/>
              <a:ext cx="3104582" cy="24720"/>
            </a:xfrm>
            <a:prstGeom prst="line">
              <a:avLst/>
            </a:prstGeom>
            <a:noFill/>
            <a:ln w="38100" cap="flat" cmpd="sng" algn="ctr">
              <a:solidFill>
                <a:srgbClr val="E84A99"/>
              </a:solidFill>
              <a:prstDash val="dash"/>
            </a:ln>
            <a:effectLst/>
          </p:spPr>
        </p:cxnSp>
        <p:pic>
          <p:nvPicPr>
            <p:cNvPr id="21" name="Picture 2" descr="Image result for purple mattress logo">
              <a:extLst>
                <a:ext uri="{FF2B5EF4-FFF2-40B4-BE49-F238E27FC236}">
                  <a16:creationId xmlns:a16="http://schemas.microsoft.com/office/drawing/2014/main" id="{518069CF-50EC-4EBB-84F6-1FC82F1B9AC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417336" y="4366078"/>
              <a:ext cx="1458675" cy="479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7D5C7A0-7735-4A4C-9413-501D90CFBF5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556312" y="2563824"/>
              <a:ext cx="1330013" cy="808395"/>
            </a:xfrm>
            <a:prstGeom prst="rect">
              <a:avLst/>
            </a:prstGeom>
          </p:spPr>
        </p:pic>
        <p:sp>
          <p:nvSpPr>
            <p:cNvPr id="3" name="Oval 2">
              <a:extLst>
                <a:ext uri="{FF2B5EF4-FFF2-40B4-BE49-F238E27FC236}">
                  <a16:creationId xmlns:a16="http://schemas.microsoft.com/office/drawing/2014/main" id="{85FE294B-630A-4630-9286-1FE3F3DB3E40}"/>
                </a:ext>
              </a:extLst>
            </p:cNvPr>
            <p:cNvSpPr/>
            <p:nvPr/>
          </p:nvSpPr>
          <p:spPr>
            <a:xfrm>
              <a:off x="190346"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pic>
          <p:nvPicPr>
            <p:cNvPr id="5" name="Picture 12" descr="Image result for target logo png">
              <a:extLst>
                <a:ext uri="{FF2B5EF4-FFF2-40B4-BE49-F238E27FC236}">
                  <a16:creationId xmlns:a16="http://schemas.microsoft.com/office/drawing/2014/main" id="{FFC322FA-901E-4323-9776-684F6CA8417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178909" y="2827185"/>
              <a:ext cx="1935951" cy="411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native deodorant logo png">
              <a:extLst>
                <a:ext uri="{FF2B5EF4-FFF2-40B4-BE49-F238E27FC236}">
                  <a16:creationId xmlns:a16="http://schemas.microsoft.com/office/drawing/2014/main" id="{93444043-8C31-4E3E-A82C-6355BF66B7A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525929" y="5190697"/>
              <a:ext cx="1244420" cy="3449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quip logo">
              <a:extLst>
                <a:ext uri="{FF2B5EF4-FFF2-40B4-BE49-F238E27FC236}">
                  <a16:creationId xmlns:a16="http://schemas.microsoft.com/office/drawing/2014/main" id="{F494CC24-3801-4C5A-A419-E11433774888}"/>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19965" b="23665"/>
            <a:stretch/>
          </p:blipFill>
          <p:spPr bwMode="auto">
            <a:xfrm>
              <a:off x="911768" y="3943417"/>
              <a:ext cx="825130" cy="46511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B29D202-1F5B-4F70-80E1-634AAF394861}"/>
                </a:ext>
              </a:extLst>
            </p:cNvPr>
            <p:cNvCxnSpPr>
              <a:cxnSpLocks/>
            </p:cNvCxnSpPr>
            <p:nvPr/>
          </p:nvCxnSpPr>
          <p:spPr>
            <a:xfrm>
              <a:off x="354068" y="3631870"/>
              <a:ext cx="3556289" cy="0"/>
            </a:xfrm>
            <a:prstGeom prst="line">
              <a:avLst/>
            </a:prstGeom>
            <a:noFill/>
            <a:ln w="38100" cap="flat" cmpd="sng" algn="ctr">
              <a:solidFill>
                <a:srgbClr val="E84A99"/>
              </a:solidFill>
              <a:prstDash val="dash"/>
            </a:ln>
            <a:effectLst/>
          </p:spPr>
        </p:cxnSp>
        <p:pic>
          <p:nvPicPr>
            <p:cNvPr id="16" name="Picture 148" descr="Image result for harrys logo">
              <a:extLst>
                <a:ext uri="{FF2B5EF4-FFF2-40B4-BE49-F238E27FC236}">
                  <a16:creationId xmlns:a16="http://schemas.microsoft.com/office/drawing/2014/main" id="{06522062-679F-4D25-B80E-490327760A5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458320" y="4165051"/>
              <a:ext cx="1192315" cy="2080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4" descr="Image result for bark box logo">
              <a:extLst>
                <a:ext uri="{FF2B5EF4-FFF2-40B4-BE49-F238E27FC236}">
                  <a16:creationId xmlns:a16="http://schemas.microsoft.com/office/drawing/2014/main" id="{1BC18E5F-BF03-4293-8945-E17885330F5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303678" y="4688356"/>
              <a:ext cx="1244420" cy="2829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asper logo">
              <a:extLst>
                <a:ext uri="{FF2B5EF4-FFF2-40B4-BE49-F238E27FC236}">
                  <a16:creationId xmlns:a16="http://schemas.microsoft.com/office/drawing/2014/main" id="{B992DADC-49C5-4F7D-ADE5-3FA1738C85E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49490" y="4649986"/>
              <a:ext cx="969871" cy="30961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D11711C0-54EA-4CC7-992F-0B6D54CD23DB}"/>
                </a:ext>
              </a:extLst>
            </p:cNvPr>
            <p:cNvCxnSpPr>
              <a:cxnSpLocks/>
            </p:cNvCxnSpPr>
            <p:nvPr/>
          </p:nvCxnSpPr>
          <p:spPr>
            <a:xfrm>
              <a:off x="16628697" y="3646154"/>
              <a:ext cx="3249145" cy="0"/>
            </a:xfrm>
            <a:prstGeom prst="line">
              <a:avLst/>
            </a:prstGeom>
            <a:noFill/>
            <a:ln w="38100" cap="flat" cmpd="sng" algn="ctr">
              <a:solidFill>
                <a:srgbClr val="E84A99"/>
              </a:solidFill>
              <a:prstDash val="dash"/>
            </a:ln>
            <a:effectLst/>
          </p:spPr>
        </p:cxnSp>
        <p:sp>
          <p:nvSpPr>
            <p:cNvPr id="46" name="Oval 45">
              <a:extLst>
                <a:ext uri="{FF2B5EF4-FFF2-40B4-BE49-F238E27FC236}">
                  <a16:creationId xmlns:a16="http://schemas.microsoft.com/office/drawing/2014/main" id="{7F270C48-8E5F-441E-9B8B-BE122FA4E95E}"/>
                </a:ext>
              </a:extLst>
            </p:cNvPr>
            <p:cNvSpPr/>
            <p:nvPr/>
          </p:nvSpPr>
          <p:spPr>
            <a:xfrm>
              <a:off x="20244456"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cxnSp>
          <p:nvCxnSpPr>
            <p:cNvPr id="41" name="Straight Connector 40">
              <a:extLst>
                <a:ext uri="{FF2B5EF4-FFF2-40B4-BE49-F238E27FC236}">
                  <a16:creationId xmlns:a16="http://schemas.microsoft.com/office/drawing/2014/main" id="{0B87861D-45E4-427D-B90C-9504D8F1D786}"/>
                </a:ext>
              </a:extLst>
            </p:cNvPr>
            <p:cNvCxnSpPr>
              <a:cxnSpLocks/>
            </p:cNvCxnSpPr>
            <p:nvPr/>
          </p:nvCxnSpPr>
          <p:spPr>
            <a:xfrm>
              <a:off x="20577678" y="3631870"/>
              <a:ext cx="3249145" cy="0"/>
            </a:xfrm>
            <a:prstGeom prst="line">
              <a:avLst/>
            </a:prstGeom>
            <a:noFill/>
            <a:ln w="38100" cap="flat" cmpd="sng" algn="ctr">
              <a:solidFill>
                <a:srgbClr val="E84A99"/>
              </a:solidFill>
              <a:prstDash val="dash"/>
            </a:ln>
            <a:effectLst/>
          </p:spPr>
        </p:cxnSp>
        <p:pic>
          <p:nvPicPr>
            <p:cNvPr id="2056" name="Picture 8" descr="Image result for walmart logo">
              <a:extLst>
                <a:ext uri="{FF2B5EF4-FFF2-40B4-BE49-F238E27FC236}">
                  <a16:creationId xmlns:a16="http://schemas.microsoft.com/office/drawing/2014/main" id="{83DA4E2A-56AA-4163-95D1-61122125897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1220933" y="2801565"/>
              <a:ext cx="1962635" cy="5608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llswell logo">
              <a:extLst>
                <a:ext uri="{FF2B5EF4-FFF2-40B4-BE49-F238E27FC236}">
                  <a16:creationId xmlns:a16="http://schemas.microsoft.com/office/drawing/2014/main" id="{E9175AAD-5BC3-4B05-9027-15D0582D606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0577678" y="3869650"/>
              <a:ext cx="1541137" cy="3117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eloquii logo">
              <a:extLst>
                <a:ext uri="{FF2B5EF4-FFF2-40B4-BE49-F238E27FC236}">
                  <a16:creationId xmlns:a16="http://schemas.microsoft.com/office/drawing/2014/main" id="{00081812-0316-405A-A157-4E059D51898E}"/>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21160389" y="4400093"/>
              <a:ext cx="2301170" cy="458758"/>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09971FE9-7499-4506-B8BD-23422B3B159E}"/>
                </a:ext>
              </a:extLst>
            </p:cNvPr>
            <p:cNvSpPr/>
            <p:nvPr/>
          </p:nvSpPr>
          <p:spPr>
            <a:xfrm>
              <a:off x="4201168"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pic>
          <p:nvPicPr>
            <p:cNvPr id="8" name="Picture 28" descr="Image result for nordstrom logo png">
              <a:extLst>
                <a:ext uri="{FF2B5EF4-FFF2-40B4-BE49-F238E27FC236}">
                  <a16:creationId xmlns:a16="http://schemas.microsoft.com/office/drawing/2014/main" id="{32433EAB-73AE-49B9-8872-1014919363AA}"/>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4909248" y="2813619"/>
              <a:ext cx="2550315" cy="4032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4" descr="Image result for warby parker logo">
              <a:extLst>
                <a:ext uri="{FF2B5EF4-FFF2-40B4-BE49-F238E27FC236}">
                  <a16:creationId xmlns:a16="http://schemas.microsoft.com/office/drawing/2014/main" id="{8A9FA80F-4433-4C26-98EA-DA839B899160}"/>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4953306" y="3662255"/>
              <a:ext cx="2410121" cy="45988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0B8E1BD1-6FB6-4418-876A-1776A248DD6B}"/>
                </a:ext>
              </a:extLst>
            </p:cNvPr>
            <p:cNvCxnSpPr>
              <a:cxnSpLocks/>
            </p:cNvCxnSpPr>
            <p:nvPr/>
          </p:nvCxnSpPr>
          <p:spPr>
            <a:xfrm>
              <a:off x="4542542" y="3631870"/>
              <a:ext cx="3283723" cy="0"/>
            </a:xfrm>
            <a:prstGeom prst="line">
              <a:avLst/>
            </a:prstGeom>
            <a:noFill/>
            <a:ln w="38100" cap="flat" cmpd="sng" algn="ctr">
              <a:solidFill>
                <a:srgbClr val="E84A99"/>
              </a:solidFill>
              <a:prstDash val="dash"/>
            </a:ln>
            <a:effectLst/>
          </p:spPr>
        </p:cxnSp>
        <p:pic>
          <p:nvPicPr>
            <p:cNvPr id="12" name="Picture 70" descr="Image result for bonobos logo">
              <a:extLst>
                <a:ext uri="{FF2B5EF4-FFF2-40B4-BE49-F238E27FC236}">
                  <a16:creationId xmlns:a16="http://schemas.microsoft.com/office/drawing/2014/main" id="{37083FD3-1C18-4687-BAEA-83ADDC13C461}"/>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5472360" y="4384267"/>
              <a:ext cx="1424087" cy="1998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reformation logo">
              <a:extLst>
                <a:ext uri="{FF2B5EF4-FFF2-40B4-BE49-F238E27FC236}">
                  <a16:creationId xmlns:a16="http://schemas.microsoft.com/office/drawing/2014/main" id="{1B8B09EA-E374-4220-8A3D-2483D5B2AA88}"/>
                </a:ext>
              </a:extLst>
            </p:cNvPr>
            <p:cNvPicPr>
              <a:picLocks noChangeAspect="1" noChangeArrowheads="1"/>
            </p:cNvPicPr>
            <p:nvPr/>
          </p:nvPicPr>
          <p:blipFill rotWithShape="1">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56816" y="4833699"/>
              <a:ext cx="1746085" cy="2976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allbirds logo">
              <a:extLst>
                <a:ext uri="{FF2B5EF4-FFF2-40B4-BE49-F238E27FC236}">
                  <a16:creationId xmlns:a16="http://schemas.microsoft.com/office/drawing/2014/main" id="{60709D11-5755-4FE5-96DC-D71DEF8D8C1B}"/>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619406" y="5250726"/>
              <a:ext cx="1207914" cy="38240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8" descr="Image result for harrys logo">
              <a:extLst>
                <a:ext uri="{FF2B5EF4-FFF2-40B4-BE49-F238E27FC236}">
                  <a16:creationId xmlns:a16="http://schemas.microsoft.com/office/drawing/2014/main" id="{E01A2F12-2EC5-4CEE-9AB5-38FA92F48BE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2490046" y="3871695"/>
              <a:ext cx="1192315" cy="2080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west elm logo">
              <a:extLst>
                <a:ext uri="{FF2B5EF4-FFF2-40B4-BE49-F238E27FC236}">
                  <a16:creationId xmlns:a16="http://schemas.microsoft.com/office/drawing/2014/main" id="{C138228C-BB7B-4F2A-A75F-7564279F3F71}"/>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6999153" y="2116889"/>
              <a:ext cx="2508231" cy="1672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leesa logo">
              <a:extLst>
                <a:ext uri="{FF2B5EF4-FFF2-40B4-BE49-F238E27FC236}">
                  <a16:creationId xmlns:a16="http://schemas.microsoft.com/office/drawing/2014/main" id="{CBF2F131-66DA-4F74-B30D-93C58F867896}"/>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7365487" y="3928646"/>
              <a:ext cx="1836150" cy="914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8E2BFDB9-A27D-47DB-B2C9-7EBD0B2DD6F1}"/>
                </a:ext>
              </a:extLst>
            </p:cNvPr>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634004" y="4893094"/>
              <a:ext cx="1227242" cy="823872"/>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Rectangle 57">
            <a:extLst>
              <a:ext uri="{FF2B5EF4-FFF2-40B4-BE49-F238E27FC236}">
                <a16:creationId xmlns:a16="http://schemas.microsoft.com/office/drawing/2014/main" id="{BEB92BE6-9100-41EC-869D-2885F2F8BECA}"/>
              </a:ext>
            </a:extLst>
          </p:cNvPr>
          <p:cNvSpPr/>
          <p:nvPr/>
        </p:nvSpPr>
        <p:spPr>
          <a:xfrm>
            <a:off x="450090" y="6119327"/>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MRI-Simmons, 2019 Doublebase;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pic>
        <p:nvPicPr>
          <p:cNvPr id="52" name="Picture 51">
            <a:extLst>
              <a:ext uri="{FF2B5EF4-FFF2-40B4-BE49-F238E27FC236}">
                <a16:creationId xmlns:a16="http://schemas.microsoft.com/office/drawing/2014/main" id="{8A738D28-7046-4A2F-ABBB-B680C56327F0}"/>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3" name="Slide Number Placeholder 5">
            <a:extLst>
              <a:ext uri="{FF2B5EF4-FFF2-40B4-BE49-F238E27FC236}">
                <a16:creationId xmlns:a16="http://schemas.microsoft.com/office/drawing/2014/main" id="{0792B105-60C5-4119-BBBF-233C7D0C7ED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52</a:t>
            </a:fld>
            <a:endParaRPr lang="en-US" dirty="0"/>
          </a:p>
        </p:txBody>
      </p:sp>
      <p:sp>
        <p:nvSpPr>
          <p:cNvPr id="54" name="Rectangle 53">
            <a:extLst>
              <a:ext uri="{FF2B5EF4-FFF2-40B4-BE49-F238E27FC236}">
                <a16:creationId xmlns:a16="http://schemas.microsoft.com/office/drawing/2014/main" id="{1B3BD8BD-B971-4C1D-99DA-7FA5DD2F594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13155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311778"/>
            <a:ext cx="12192000" cy="555737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763" y="201791"/>
            <a:ext cx="12105696" cy="954107"/>
          </a:xfrm>
          <a:prstGeom prst="rect">
            <a:avLst/>
          </a:prstGeom>
        </p:spPr>
        <p:txBody>
          <a:bodyPr wrap="square">
            <a:spAutoFit/>
          </a:bodyPr>
          <a:lstStyle/>
          <a:p>
            <a:pPr lvl="0"/>
            <a:r>
              <a:rPr lang="en-US" sz="2800" b="1" dirty="0">
                <a:solidFill>
                  <a:srgbClr val="1F1A62"/>
                </a:solidFill>
                <a:latin typeface="Helvetica" pitchFamily="2" charset="0"/>
              </a:rPr>
              <a:t>DTC brands often follow a similar trajectory when looking to grow from a rebellious kid to a responsible adult</a:t>
            </a:r>
          </a:p>
        </p:txBody>
      </p:sp>
      <p:grpSp>
        <p:nvGrpSpPr>
          <p:cNvPr id="64" name="Group 63">
            <a:extLst>
              <a:ext uri="{FF2B5EF4-FFF2-40B4-BE49-F238E27FC236}">
                <a16:creationId xmlns:a16="http://schemas.microsoft.com/office/drawing/2014/main" id="{DF5FB2C3-018C-4167-A1CB-369F4BAA947B}"/>
              </a:ext>
            </a:extLst>
          </p:cNvPr>
          <p:cNvGrpSpPr/>
          <p:nvPr/>
        </p:nvGrpSpPr>
        <p:grpSpPr>
          <a:xfrm>
            <a:off x="1063775" y="3371933"/>
            <a:ext cx="1370297" cy="2292802"/>
            <a:chOff x="18365429" y="1454667"/>
            <a:chExt cx="2466002" cy="4126153"/>
          </a:xfrm>
        </p:grpSpPr>
        <p:pic>
          <p:nvPicPr>
            <p:cNvPr id="65" name="Picture 64">
              <a:extLst>
                <a:ext uri="{FF2B5EF4-FFF2-40B4-BE49-F238E27FC236}">
                  <a16:creationId xmlns:a16="http://schemas.microsoft.com/office/drawing/2014/main" id="{A6C62804-2DCD-47E8-AE69-0A6285974574}"/>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365429" y="1454667"/>
              <a:ext cx="1335805" cy="4126153"/>
            </a:xfrm>
            <a:prstGeom prst="rect">
              <a:avLst/>
            </a:prstGeom>
          </p:spPr>
        </p:pic>
        <p:pic>
          <p:nvPicPr>
            <p:cNvPr id="66" name="Picture 65">
              <a:extLst>
                <a:ext uri="{FF2B5EF4-FFF2-40B4-BE49-F238E27FC236}">
                  <a16:creationId xmlns:a16="http://schemas.microsoft.com/office/drawing/2014/main" id="{AEEE71AD-07D7-4F2C-AC72-CFFC0AC7559C}"/>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733102" y="1454667"/>
              <a:ext cx="1098329" cy="4126153"/>
            </a:xfrm>
            <a:prstGeom prst="rect">
              <a:avLst/>
            </a:prstGeom>
          </p:spPr>
        </p:pic>
      </p:grpSp>
      <p:grpSp>
        <p:nvGrpSpPr>
          <p:cNvPr id="5" name="Group 4">
            <a:extLst>
              <a:ext uri="{FF2B5EF4-FFF2-40B4-BE49-F238E27FC236}">
                <a16:creationId xmlns:a16="http://schemas.microsoft.com/office/drawing/2014/main" id="{E7B89D15-BCF2-41C4-A36D-12CD25878B91}"/>
              </a:ext>
            </a:extLst>
          </p:cNvPr>
          <p:cNvGrpSpPr/>
          <p:nvPr/>
        </p:nvGrpSpPr>
        <p:grpSpPr>
          <a:xfrm>
            <a:off x="1001205" y="1506877"/>
            <a:ext cx="1495436" cy="1440026"/>
            <a:chOff x="908800" y="1736087"/>
            <a:chExt cx="1555139" cy="1497517"/>
          </a:xfrm>
        </p:grpSpPr>
        <p:pic>
          <p:nvPicPr>
            <p:cNvPr id="59" name="Picture 58">
              <a:extLst>
                <a:ext uri="{FF2B5EF4-FFF2-40B4-BE49-F238E27FC236}">
                  <a16:creationId xmlns:a16="http://schemas.microsoft.com/office/drawing/2014/main" id="{43D98C66-EF86-4F33-8BB5-E884C667CA70}"/>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56230" y="1736087"/>
              <a:ext cx="907709" cy="1497517"/>
            </a:xfrm>
            <a:prstGeom prst="rect">
              <a:avLst/>
            </a:prstGeom>
          </p:spPr>
        </p:pic>
        <p:pic>
          <p:nvPicPr>
            <p:cNvPr id="70" name="Picture 69">
              <a:extLst>
                <a:ext uri="{FF2B5EF4-FFF2-40B4-BE49-F238E27FC236}">
                  <a16:creationId xmlns:a16="http://schemas.microsoft.com/office/drawing/2014/main" id="{003EB809-0D8B-4A5B-B788-1C0C3396B6A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8800" y="1919485"/>
              <a:ext cx="858644" cy="1130720"/>
            </a:xfrm>
            <a:prstGeom prst="rect">
              <a:avLst/>
            </a:prstGeom>
          </p:spPr>
        </p:pic>
      </p:grpSp>
      <p:sp>
        <p:nvSpPr>
          <p:cNvPr id="74" name="TextBox 73">
            <a:extLst>
              <a:ext uri="{FF2B5EF4-FFF2-40B4-BE49-F238E27FC236}">
                <a16:creationId xmlns:a16="http://schemas.microsoft.com/office/drawing/2014/main" id="{F8983173-D23C-4E8D-94A9-505A1487064E}"/>
              </a:ext>
            </a:extLst>
          </p:cNvPr>
          <p:cNvSpPr txBox="1"/>
          <p:nvPr/>
        </p:nvSpPr>
        <p:spPr>
          <a:xfrm>
            <a:off x="159763" y="5467110"/>
            <a:ext cx="3178320" cy="704340"/>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These experiments with temporary, physical spaces can morph into more permanent brick-and-mortar locations</a:t>
            </a:r>
          </a:p>
        </p:txBody>
      </p:sp>
      <p:sp>
        <p:nvSpPr>
          <p:cNvPr id="73" name="TextBox 72">
            <a:extLst>
              <a:ext uri="{FF2B5EF4-FFF2-40B4-BE49-F238E27FC236}">
                <a16:creationId xmlns:a16="http://schemas.microsoft.com/office/drawing/2014/main" id="{2081FD6D-795D-4C4B-813E-E965749D9D5E}"/>
              </a:ext>
            </a:extLst>
          </p:cNvPr>
          <p:cNvSpPr txBox="1"/>
          <p:nvPr/>
        </p:nvSpPr>
        <p:spPr>
          <a:xfrm>
            <a:off x="159763" y="2680388"/>
            <a:ext cx="3178320" cy="533976"/>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At inception, many DTC brands start as a kernel of an idea</a:t>
            </a:r>
          </a:p>
        </p:txBody>
      </p:sp>
      <p:grpSp>
        <p:nvGrpSpPr>
          <p:cNvPr id="3" name="Group 2">
            <a:extLst>
              <a:ext uri="{FF2B5EF4-FFF2-40B4-BE49-F238E27FC236}">
                <a16:creationId xmlns:a16="http://schemas.microsoft.com/office/drawing/2014/main" id="{490E5AFD-0F75-4FBC-A86F-5A1DB41A7047}"/>
              </a:ext>
            </a:extLst>
          </p:cNvPr>
          <p:cNvGrpSpPr/>
          <p:nvPr/>
        </p:nvGrpSpPr>
        <p:grpSpPr>
          <a:xfrm>
            <a:off x="4809751" y="3384633"/>
            <a:ext cx="1562551" cy="2316030"/>
            <a:chOff x="5391888" y="3717359"/>
            <a:chExt cx="1562551" cy="2316030"/>
          </a:xfrm>
        </p:grpSpPr>
        <p:pic>
          <p:nvPicPr>
            <p:cNvPr id="63" name="Picture 62">
              <a:extLst>
                <a:ext uri="{FF2B5EF4-FFF2-40B4-BE49-F238E27FC236}">
                  <a16:creationId xmlns:a16="http://schemas.microsoft.com/office/drawing/2014/main" id="{FC1F2491-F599-4552-829E-3E6A6DA72FD4}"/>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31864" y="3717359"/>
              <a:ext cx="822575" cy="2316030"/>
            </a:xfrm>
            <a:prstGeom prst="rect">
              <a:avLst/>
            </a:prstGeom>
          </p:spPr>
        </p:pic>
        <p:pic>
          <p:nvPicPr>
            <p:cNvPr id="69" name="Picture 68">
              <a:extLst>
                <a:ext uri="{FF2B5EF4-FFF2-40B4-BE49-F238E27FC236}">
                  <a16:creationId xmlns:a16="http://schemas.microsoft.com/office/drawing/2014/main" id="{07288BE3-5974-40B8-A235-601CE526EAD6}"/>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91888" y="3756066"/>
              <a:ext cx="807343" cy="2182796"/>
            </a:xfrm>
            <a:prstGeom prst="rect">
              <a:avLst/>
            </a:prstGeom>
          </p:spPr>
        </p:pic>
      </p:grpSp>
      <p:grpSp>
        <p:nvGrpSpPr>
          <p:cNvPr id="4" name="Group 3">
            <a:extLst>
              <a:ext uri="{FF2B5EF4-FFF2-40B4-BE49-F238E27FC236}">
                <a16:creationId xmlns:a16="http://schemas.microsoft.com/office/drawing/2014/main" id="{902ABC82-4140-4D5A-AA41-B266CA8C674D}"/>
              </a:ext>
            </a:extLst>
          </p:cNvPr>
          <p:cNvGrpSpPr/>
          <p:nvPr/>
        </p:nvGrpSpPr>
        <p:grpSpPr>
          <a:xfrm>
            <a:off x="4769875" y="1473367"/>
            <a:ext cx="1642303" cy="1246228"/>
            <a:chOff x="3890828" y="1881819"/>
            <a:chExt cx="1725473" cy="1309340"/>
          </a:xfrm>
        </p:grpSpPr>
        <p:pic>
          <p:nvPicPr>
            <p:cNvPr id="68" name="Picture 67">
              <a:extLst>
                <a:ext uri="{FF2B5EF4-FFF2-40B4-BE49-F238E27FC236}">
                  <a16:creationId xmlns:a16="http://schemas.microsoft.com/office/drawing/2014/main" id="{DA91AFFA-6D43-4FBF-93C6-C95C65267A1E}"/>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90828" y="1881819"/>
              <a:ext cx="1025913" cy="1293542"/>
            </a:xfrm>
            <a:prstGeom prst="rect">
              <a:avLst/>
            </a:prstGeom>
          </p:spPr>
        </p:pic>
        <p:pic>
          <p:nvPicPr>
            <p:cNvPr id="72" name="Picture 71">
              <a:extLst>
                <a:ext uri="{FF2B5EF4-FFF2-40B4-BE49-F238E27FC236}">
                  <a16:creationId xmlns:a16="http://schemas.microsoft.com/office/drawing/2014/main" id="{F400D350-28CF-47B6-93C8-6059625B65FA}"/>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3412" y="1942222"/>
              <a:ext cx="802889" cy="1248937"/>
            </a:xfrm>
            <a:prstGeom prst="rect">
              <a:avLst/>
            </a:prstGeom>
          </p:spPr>
        </p:pic>
      </p:grpSp>
      <p:sp>
        <p:nvSpPr>
          <p:cNvPr id="76" name="TextBox 75">
            <a:extLst>
              <a:ext uri="{FF2B5EF4-FFF2-40B4-BE49-F238E27FC236}">
                <a16:creationId xmlns:a16="http://schemas.microsoft.com/office/drawing/2014/main" id="{BA5200C6-A740-476D-9566-0E89E321A7A0}"/>
              </a:ext>
            </a:extLst>
          </p:cNvPr>
          <p:cNvSpPr txBox="1"/>
          <p:nvPr/>
        </p:nvSpPr>
        <p:spPr>
          <a:xfrm>
            <a:off x="3765465" y="5467110"/>
            <a:ext cx="3651123" cy="800010"/>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To increase their exposure among new customers, DTC brands are entering partnerships with major retailers to gain shelf space and moving into multiscreen TV advertising</a:t>
            </a:r>
          </a:p>
        </p:txBody>
      </p:sp>
      <p:sp>
        <p:nvSpPr>
          <p:cNvPr id="75" name="TextBox 74">
            <a:extLst>
              <a:ext uri="{FF2B5EF4-FFF2-40B4-BE49-F238E27FC236}">
                <a16:creationId xmlns:a16="http://schemas.microsoft.com/office/drawing/2014/main" id="{0FB2D955-EA49-4AD8-A315-54CAE48188B5}"/>
              </a:ext>
            </a:extLst>
          </p:cNvPr>
          <p:cNvSpPr txBox="1"/>
          <p:nvPr/>
        </p:nvSpPr>
        <p:spPr>
          <a:xfrm>
            <a:off x="3951334" y="2680388"/>
            <a:ext cx="3390224" cy="656169"/>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As an idea grows into a business,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DTC brands establish themselves online through an e-commerce platform</a:t>
            </a:r>
          </a:p>
        </p:txBody>
      </p:sp>
      <p:grpSp>
        <p:nvGrpSpPr>
          <p:cNvPr id="6" name="Group 5">
            <a:extLst>
              <a:ext uri="{FF2B5EF4-FFF2-40B4-BE49-F238E27FC236}">
                <a16:creationId xmlns:a16="http://schemas.microsoft.com/office/drawing/2014/main" id="{54E720C5-716C-46BE-9ADF-494D61D3D6FA}"/>
              </a:ext>
            </a:extLst>
          </p:cNvPr>
          <p:cNvGrpSpPr/>
          <p:nvPr/>
        </p:nvGrpSpPr>
        <p:grpSpPr>
          <a:xfrm>
            <a:off x="9118692" y="3369683"/>
            <a:ext cx="1638823" cy="2252552"/>
            <a:chOff x="8609108" y="3779258"/>
            <a:chExt cx="1638823" cy="2252552"/>
          </a:xfrm>
        </p:grpSpPr>
        <p:pic>
          <p:nvPicPr>
            <p:cNvPr id="67" name="Content Placeholder 4">
              <a:extLst>
                <a:ext uri="{FF2B5EF4-FFF2-40B4-BE49-F238E27FC236}">
                  <a16:creationId xmlns:a16="http://schemas.microsoft.com/office/drawing/2014/main" id="{6B94AF54-6E50-4B4E-8E1E-A4AE1646E7C6}"/>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45043" y="3935380"/>
              <a:ext cx="802888" cy="2096430"/>
            </a:xfrm>
            <a:prstGeom prst="rect">
              <a:avLst/>
            </a:prstGeom>
          </p:spPr>
        </p:pic>
        <p:pic>
          <p:nvPicPr>
            <p:cNvPr id="71" name="Picture 70">
              <a:extLst>
                <a:ext uri="{FF2B5EF4-FFF2-40B4-BE49-F238E27FC236}">
                  <a16:creationId xmlns:a16="http://schemas.microsoft.com/office/drawing/2014/main" id="{DC4E737B-2D1B-4BA8-BBC0-AB63D660C134}"/>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09108" y="3779258"/>
              <a:ext cx="913974" cy="2214425"/>
            </a:xfrm>
            <a:prstGeom prst="rect">
              <a:avLst/>
            </a:prstGeom>
          </p:spPr>
        </p:pic>
      </p:grpSp>
      <p:grpSp>
        <p:nvGrpSpPr>
          <p:cNvPr id="60" name="Group 59">
            <a:extLst>
              <a:ext uri="{FF2B5EF4-FFF2-40B4-BE49-F238E27FC236}">
                <a16:creationId xmlns:a16="http://schemas.microsoft.com/office/drawing/2014/main" id="{66A67BFB-A4B3-4F72-AB61-EC3B1F7686D5}"/>
              </a:ext>
            </a:extLst>
          </p:cNvPr>
          <p:cNvGrpSpPr/>
          <p:nvPr/>
        </p:nvGrpSpPr>
        <p:grpSpPr>
          <a:xfrm>
            <a:off x="9240565" y="1260683"/>
            <a:ext cx="1395076" cy="1648192"/>
            <a:chOff x="4027131" y="7028356"/>
            <a:chExt cx="3125932" cy="4377564"/>
          </a:xfrm>
        </p:grpSpPr>
        <p:pic>
          <p:nvPicPr>
            <p:cNvPr id="61" name="Picture 60">
              <a:extLst>
                <a:ext uri="{FF2B5EF4-FFF2-40B4-BE49-F238E27FC236}">
                  <a16:creationId xmlns:a16="http://schemas.microsoft.com/office/drawing/2014/main" id="{BCD4E902-FEC4-4255-9B2F-C13327F41D31}"/>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35442" y="7326393"/>
              <a:ext cx="1817621" cy="3960418"/>
            </a:xfrm>
            <a:prstGeom prst="rect">
              <a:avLst/>
            </a:prstGeom>
          </p:spPr>
        </p:pic>
        <p:pic>
          <p:nvPicPr>
            <p:cNvPr id="62" name="Picture 61">
              <a:extLst>
                <a:ext uri="{FF2B5EF4-FFF2-40B4-BE49-F238E27FC236}">
                  <a16:creationId xmlns:a16="http://schemas.microsoft.com/office/drawing/2014/main" id="{56D0A5BF-86E5-438B-A154-C2BD30F234BD}"/>
                </a:ext>
              </a:extLst>
            </p:cNvPr>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27131" y="7028356"/>
              <a:ext cx="1777958" cy="4377564"/>
            </a:xfrm>
            <a:prstGeom prst="rect">
              <a:avLst/>
            </a:prstGeom>
          </p:spPr>
        </p:pic>
      </p:grpSp>
      <p:sp>
        <p:nvSpPr>
          <p:cNvPr id="77" name="TextBox 76">
            <a:extLst>
              <a:ext uri="{FF2B5EF4-FFF2-40B4-BE49-F238E27FC236}">
                <a16:creationId xmlns:a16="http://schemas.microsoft.com/office/drawing/2014/main" id="{3266AA5E-336C-4F08-BAEA-2F408EBC4323}"/>
              </a:ext>
            </a:extLst>
          </p:cNvPr>
          <p:cNvSpPr txBox="1"/>
          <p:nvPr/>
        </p:nvSpPr>
        <p:spPr>
          <a:xfrm>
            <a:off x="7843969" y="2680388"/>
            <a:ext cx="4188269" cy="793852"/>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After developing their brand through social media,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DTC brands start testing other advertising channels like podcasts and experimenting with physical spaces like pop-up shops to provide more immersive experiences</a:t>
            </a:r>
          </a:p>
        </p:txBody>
      </p:sp>
      <p:sp>
        <p:nvSpPr>
          <p:cNvPr id="78" name="TextBox 77">
            <a:extLst>
              <a:ext uri="{FF2B5EF4-FFF2-40B4-BE49-F238E27FC236}">
                <a16:creationId xmlns:a16="http://schemas.microsoft.com/office/drawing/2014/main" id="{B5B57E9E-B09C-44C7-8F2A-727AE19347EB}"/>
              </a:ext>
            </a:extLst>
          </p:cNvPr>
          <p:cNvSpPr txBox="1"/>
          <p:nvPr/>
        </p:nvSpPr>
        <p:spPr>
          <a:xfrm>
            <a:off x="8054648" y="5467110"/>
            <a:ext cx="3766911" cy="848142"/>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The most successful DTC brands become acquisition targets of large conglomerates as traditional companies look to adopt their business practices and tech/innovation skillsets</a:t>
            </a:r>
          </a:p>
        </p:txBody>
      </p:sp>
      <p:pic>
        <p:nvPicPr>
          <p:cNvPr id="29" name="Picture 28">
            <a:extLst>
              <a:ext uri="{FF2B5EF4-FFF2-40B4-BE49-F238E27FC236}">
                <a16:creationId xmlns:a16="http://schemas.microsoft.com/office/drawing/2014/main" id="{CF96CEE5-F3CA-47B8-A61F-872807957DB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0" name="Slide Number Placeholder 5">
            <a:extLst>
              <a:ext uri="{FF2B5EF4-FFF2-40B4-BE49-F238E27FC236}">
                <a16:creationId xmlns:a16="http://schemas.microsoft.com/office/drawing/2014/main" id="{F50ADF98-A513-4040-AC0B-98FD23032C0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53</a:t>
            </a:fld>
            <a:endParaRPr lang="en-US" dirty="0"/>
          </a:p>
        </p:txBody>
      </p:sp>
      <p:sp>
        <p:nvSpPr>
          <p:cNvPr id="31" name="Rectangle 30">
            <a:extLst>
              <a:ext uri="{FF2B5EF4-FFF2-40B4-BE49-F238E27FC236}">
                <a16:creationId xmlns:a16="http://schemas.microsoft.com/office/drawing/2014/main" id="{162B5074-03B1-4091-A324-6C6401F61A6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7743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74518" cy="2308324"/>
          </a:xfrm>
          <a:prstGeom prst="rect">
            <a:avLst/>
          </a:prstGeom>
          <a:noFill/>
        </p:spPr>
        <p:txBody>
          <a:bodyPr wrap="square" rtlCol="0">
            <a:spAutoFit/>
          </a:bodyPr>
          <a:lstStyle/>
          <a:p>
            <a:pPr lvl="0"/>
            <a:r>
              <a:rPr lang="en-US" sz="4000" b="1" dirty="0">
                <a:solidFill>
                  <a:prstClr val="white"/>
                </a:solidFill>
                <a:latin typeface="Helvetica" pitchFamily="2" charset="0"/>
              </a:rPr>
              <a:t>Blurring The Lines Between ‘Legacy’ &amp; ‘Direct’</a:t>
            </a:r>
          </a:p>
          <a:p>
            <a:pPr lvl="0"/>
            <a:r>
              <a:rPr lang="en-US" sz="3200" dirty="0">
                <a:solidFill>
                  <a:srgbClr val="FFE900"/>
                </a:solidFill>
                <a:latin typeface="Helvetica" pitchFamily="2" charset="0"/>
              </a:rPr>
              <a:t>How DTC Tactics Are Inspiring Traditional Companies</a:t>
            </a:r>
          </a:p>
        </p:txBody>
      </p:sp>
    </p:spTree>
    <p:extLst>
      <p:ext uri="{BB962C8B-B14F-4D97-AF65-F5344CB8AC3E}">
        <p14:creationId xmlns:p14="http://schemas.microsoft.com/office/powerpoint/2010/main" val="1600195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0" y="175553"/>
            <a:ext cx="11872159" cy="1384995"/>
          </a:xfrm>
          <a:prstGeom prst="rect">
            <a:avLst/>
          </a:prstGeom>
        </p:spPr>
        <p:txBody>
          <a:bodyPr wrap="square">
            <a:spAutoFit/>
          </a:bodyPr>
          <a:lstStyle/>
          <a:p>
            <a:pPr lvl="0"/>
            <a:r>
              <a:rPr lang="en-US" sz="2800" b="1" dirty="0">
                <a:solidFill>
                  <a:srgbClr val="1F1A62"/>
                </a:solidFill>
                <a:latin typeface="Helvetica" pitchFamily="2" charset="0"/>
              </a:rPr>
              <a:t>Traditional companies have been buying DTC brands to adopt </a:t>
            </a:r>
          </a:p>
          <a:p>
            <a:pPr lvl="0"/>
            <a:r>
              <a:rPr lang="en-US" sz="2800" b="1" dirty="0">
                <a:solidFill>
                  <a:srgbClr val="1F1A62"/>
                </a:solidFill>
                <a:latin typeface="Helvetica" pitchFamily="2" charset="0"/>
              </a:rPr>
              <a:t>new business practices and strengthen their positioning within </a:t>
            </a:r>
          </a:p>
          <a:p>
            <a:pPr lvl="0"/>
            <a:r>
              <a:rPr lang="en-US" sz="2800" b="1" dirty="0">
                <a:solidFill>
                  <a:srgbClr val="1F1A62"/>
                </a:solidFill>
                <a:latin typeface="Helvetica" pitchFamily="2" charset="0"/>
              </a:rPr>
              <a:t>the marketplace</a:t>
            </a:r>
          </a:p>
        </p:txBody>
      </p:sp>
      <p:sp>
        <p:nvSpPr>
          <p:cNvPr id="29" name="Rectangle 28">
            <a:extLst>
              <a:ext uri="{FF2B5EF4-FFF2-40B4-BE49-F238E27FC236}">
                <a16:creationId xmlns:a16="http://schemas.microsoft.com/office/drawing/2014/main" id="{43D31C00-A614-4667-9AB7-DE526550847E}"/>
              </a:ext>
            </a:extLst>
          </p:cNvPr>
          <p:cNvSpPr/>
          <p:nvPr/>
        </p:nvSpPr>
        <p:spPr>
          <a:xfrm>
            <a:off x="526244" y="6247815"/>
            <a:ext cx="11063111" cy="307777"/>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Based on company announcements and publicly reported data &amp; filings augmented from sources including LUMA, TechCrunch, AdAge, Adweek, Business Insider &amp; CNBC. *$$$ are estimated based on press reports as figures were not publicly released by either company. Above chart represents a sampling of recent acquisitions.</a:t>
            </a:r>
          </a:p>
        </p:txBody>
      </p:sp>
      <p:pic>
        <p:nvPicPr>
          <p:cNvPr id="9" name="Picture 8">
            <a:extLst>
              <a:ext uri="{FF2B5EF4-FFF2-40B4-BE49-F238E27FC236}">
                <a16:creationId xmlns:a16="http://schemas.microsoft.com/office/drawing/2014/main" id="{7CE1C39D-C3CE-4C81-A3B4-238871B68F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400CFEF3-3421-4FC6-A6EB-4073A6B7214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55</a:t>
            </a:fld>
            <a:endParaRPr lang="en-US" dirty="0"/>
          </a:p>
        </p:txBody>
      </p:sp>
      <p:sp>
        <p:nvSpPr>
          <p:cNvPr id="11" name="Rectangle 10">
            <a:extLst>
              <a:ext uri="{FF2B5EF4-FFF2-40B4-BE49-F238E27FC236}">
                <a16:creationId xmlns:a16="http://schemas.microsoft.com/office/drawing/2014/main" id="{FC4961AA-A7E1-418B-B2D5-0FDF0C52486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13" name="Picture 312">
            <a:extLst>
              <a:ext uri="{FF2B5EF4-FFF2-40B4-BE49-F238E27FC236}">
                <a16:creationId xmlns:a16="http://schemas.microsoft.com/office/drawing/2014/main" id="{1AD800D1-2085-4DBD-A24F-CD7E74440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398" y="1670762"/>
            <a:ext cx="10591204" cy="4687267"/>
          </a:xfrm>
          <a:prstGeom prst="rect">
            <a:avLst/>
          </a:prstGeom>
        </p:spPr>
      </p:pic>
    </p:spTree>
    <p:extLst>
      <p:ext uri="{BB962C8B-B14F-4D97-AF65-F5344CB8AC3E}">
        <p14:creationId xmlns:p14="http://schemas.microsoft.com/office/powerpoint/2010/main" val="1302019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3"/>
            <a:ext cx="1219199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120260"/>
            <a:ext cx="11872159" cy="1384995"/>
          </a:xfrm>
          <a:prstGeom prst="rect">
            <a:avLst/>
          </a:prstGeom>
        </p:spPr>
        <p:txBody>
          <a:bodyPr wrap="square">
            <a:spAutoFit/>
          </a:bodyPr>
          <a:lstStyle/>
          <a:p>
            <a:pPr lvl="0"/>
            <a:r>
              <a:rPr lang="en-US" sz="2800" b="1" dirty="0">
                <a:solidFill>
                  <a:srgbClr val="1F1A62"/>
                </a:solidFill>
                <a:latin typeface="Helvetica" pitchFamily="2" charset="0"/>
              </a:rPr>
              <a:t>Beyond acquisitions, many major traditional companies are taking a page from the DTC handbook by creating internal tech incubators to nurture their own DTC brands</a:t>
            </a:r>
          </a:p>
        </p:txBody>
      </p:sp>
      <p:pic>
        <p:nvPicPr>
          <p:cNvPr id="3" name="Picture 2">
            <a:extLst>
              <a:ext uri="{FF2B5EF4-FFF2-40B4-BE49-F238E27FC236}">
                <a16:creationId xmlns:a16="http://schemas.microsoft.com/office/drawing/2014/main" id="{58FDF2CA-9F88-4185-AD15-314ED84ADF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2280" y="1871808"/>
            <a:ext cx="4351435" cy="731858"/>
          </a:xfrm>
          <a:prstGeom prst="rect">
            <a:avLst/>
          </a:prstGeom>
          <a:ln>
            <a:solidFill>
              <a:srgbClr val="1F1A62"/>
            </a:solidFill>
          </a:ln>
        </p:spPr>
      </p:pic>
      <p:pic>
        <p:nvPicPr>
          <p:cNvPr id="4" name="Picture 3">
            <a:extLst>
              <a:ext uri="{FF2B5EF4-FFF2-40B4-BE49-F238E27FC236}">
                <a16:creationId xmlns:a16="http://schemas.microsoft.com/office/drawing/2014/main" id="{C736207D-6905-45FC-BD1E-9EF2A17D4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222" y="1784227"/>
            <a:ext cx="3591293" cy="902348"/>
          </a:xfrm>
          <a:prstGeom prst="rect">
            <a:avLst/>
          </a:prstGeom>
          <a:ln>
            <a:solidFill>
              <a:srgbClr val="1F1A62"/>
            </a:solidFill>
          </a:ln>
        </p:spPr>
      </p:pic>
      <p:pic>
        <p:nvPicPr>
          <p:cNvPr id="26" name="Picture 4">
            <a:extLst>
              <a:ext uri="{FF2B5EF4-FFF2-40B4-BE49-F238E27FC236}">
                <a16:creationId xmlns:a16="http://schemas.microsoft.com/office/drawing/2014/main" id="{2A29FB8D-86A0-4B5A-9017-DFC3B866D4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1222" y="2754490"/>
            <a:ext cx="3591293" cy="2017580"/>
          </a:xfrm>
          <a:prstGeom prst="rect">
            <a:avLst/>
          </a:prstGeom>
          <a:solidFill>
            <a:srgbClr val="1F1A62"/>
          </a:solidFill>
          <a:ln>
            <a:solidFill>
              <a:srgbClr val="1F1A62"/>
            </a:solidFill>
          </a:ln>
        </p:spPr>
      </p:pic>
      <p:sp>
        <p:nvSpPr>
          <p:cNvPr id="27" name="Rectangle 26">
            <a:extLst>
              <a:ext uri="{FF2B5EF4-FFF2-40B4-BE49-F238E27FC236}">
                <a16:creationId xmlns:a16="http://schemas.microsoft.com/office/drawing/2014/main" id="{D3781681-23D8-4E3B-8E5B-A631D0BAD640}"/>
              </a:ext>
            </a:extLst>
          </p:cNvPr>
          <p:cNvSpPr/>
          <p:nvPr/>
        </p:nvSpPr>
        <p:spPr>
          <a:xfrm>
            <a:off x="7049453" y="4851199"/>
            <a:ext cx="4727504" cy="1531923"/>
          </a:xfrm>
          <a:prstGeom prst="rect">
            <a:avLst/>
          </a:prstGeom>
          <a:solidFill>
            <a:srgbClr val="1F1A62"/>
          </a:solidFill>
          <a:ln>
            <a:solidFill>
              <a:srgbClr val="1F1A62"/>
            </a:solidFill>
          </a:ln>
        </p:spPr>
        <p:txBody>
          <a:bodyPr anchor="ctr">
            <a:noAutofit/>
          </a:bodyPr>
          <a:lstStyle/>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“[The goal of the data is] either to </a:t>
            </a:r>
            <a:r>
              <a:rPr lang="en-US" sz="1050" b="1" dirty="0">
                <a:solidFill>
                  <a:srgbClr val="FFE900"/>
                </a:solidFill>
                <a:latin typeface="Helvetica" pitchFamily="2" charset="0"/>
                <a:ea typeface="Open Sans" panose="020B0606030504020204" pitchFamily="34" charset="0"/>
                <a:cs typeface="Open Sans" panose="020B0606030504020204" pitchFamily="34" charset="0"/>
              </a:rPr>
              <a:t>improve for the customer [experience] through personalization</a:t>
            </a:r>
            <a:r>
              <a:rPr lang="en-US" sz="1050" dirty="0">
                <a:solidFill>
                  <a:srgbClr val="FFE900"/>
                </a:solidFill>
                <a:latin typeface="Helvetica" pitchFamily="2" charset="0"/>
                <a:ea typeface="Open Sans" panose="020B0606030504020204" pitchFamily="34" charset="0"/>
                <a:cs typeface="Open Sans" panose="020B0606030504020204" pitchFamily="34" charset="0"/>
              </a:rPr>
              <a:t> </a:t>
            </a:r>
            <a:r>
              <a:rPr lang="en-US" sz="1050" dirty="0">
                <a:solidFill>
                  <a:schemeClr val="bg1"/>
                </a:solidFill>
                <a:latin typeface="Helvetica" pitchFamily="2" charset="0"/>
                <a:ea typeface="Open Sans" panose="020B0606030504020204" pitchFamily="34" charset="0"/>
                <a:cs typeface="Open Sans" panose="020B0606030504020204" pitchFamily="34" charset="0"/>
              </a:rPr>
              <a:t>or through shades we should we carrying”</a:t>
            </a: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 Guive Balooch, VP of Technology, </a:t>
            </a:r>
            <a:r>
              <a:rPr lang="en-US" sz="1050" i="1" dirty="0">
                <a:solidFill>
                  <a:schemeClr val="bg1"/>
                </a:solidFill>
                <a:latin typeface="Helvetica" pitchFamily="2" charset="0"/>
                <a:ea typeface="Open Sans" panose="020B0606030504020204" pitchFamily="34" charset="0"/>
                <a:cs typeface="Open Sans" panose="020B0606030504020204" pitchFamily="34" charset="0"/>
              </a:rPr>
              <a:t>L’Oréal</a:t>
            </a:r>
            <a:br>
              <a:rPr lang="en-US" sz="1050" b="1" dirty="0">
                <a:solidFill>
                  <a:schemeClr val="bg1"/>
                </a:solidFill>
                <a:latin typeface="Helvetica" pitchFamily="2" charset="0"/>
                <a:ea typeface="Open Sans" panose="020B0606030504020204" pitchFamily="34" charset="0"/>
                <a:cs typeface="Open Sans" panose="020B0606030504020204" pitchFamily="34" charset="0"/>
              </a:rPr>
            </a:br>
            <a:endParaRPr lang="en-US" sz="1050" dirty="0">
              <a:solidFill>
                <a:schemeClr val="bg1"/>
              </a:solidFill>
              <a:latin typeface="Helvetica" pitchFamily="2" charset="0"/>
              <a:ea typeface="Open Sans" panose="020B0606030504020204" pitchFamily="34" charset="0"/>
              <a:cs typeface="Open Sans" panose="020B0606030504020204" pitchFamily="34" charset="0"/>
            </a:endParaRPr>
          </a:p>
          <a:p>
            <a:pPr algn="ctr"/>
            <a:endParaRPr lang="en-US" sz="1050" dirty="0">
              <a:solidFill>
                <a:schemeClr val="bg1"/>
              </a:solidFill>
              <a:latin typeface="Helvetica" pitchFamily="2" charset="0"/>
              <a:ea typeface="Open Sans" panose="020B0606030504020204" pitchFamily="34" charset="0"/>
              <a:cs typeface="Open Sans" panose="020B0606030504020204" pitchFamily="34" charset="0"/>
            </a:endParaRP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“The more information we collect, the more precise we will be even in the </a:t>
            </a:r>
            <a:r>
              <a:rPr lang="en-US" sz="1050" b="1" dirty="0">
                <a:solidFill>
                  <a:srgbClr val="FFE900"/>
                </a:solidFill>
                <a:latin typeface="Helvetica" pitchFamily="2" charset="0"/>
                <a:ea typeface="Open Sans" panose="020B0606030504020204" pitchFamily="34" charset="0"/>
                <a:cs typeface="Open Sans" panose="020B0606030504020204" pitchFamily="34" charset="0"/>
              </a:rPr>
              <a:t>understanding of the goal of the person</a:t>
            </a:r>
            <a:r>
              <a:rPr lang="en-US" sz="1050" dirty="0">
                <a:solidFill>
                  <a:schemeClr val="bg1"/>
                </a:solidFill>
                <a:latin typeface="Helvetica" pitchFamily="2" charset="0"/>
                <a:ea typeface="Open Sans" panose="020B0606030504020204" pitchFamily="34" charset="0"/>
                <a:cs typeface="Open Sans" panose="020B0606030504020204" pitchFamily="34" charset="0"/>
              </a:rPr>
              <a:t>”  </a:t>
            </a: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 Olivier Blayac, General Manager, </a:t>
            </a:r>
            <a:r>
              <a:rPr lang="en-US" sz="1050" i="1" dirty="0">
                <a:solidFill>
                  <a:schemeClr val="bg1"/>
                </a:solidFill>
                <a:latin typeface="Helvetica" pitchFamily="2" charset="0"/>
                <a:ea typeface="Open Sans" panose="020B0606030504020204" pitchFamily="34" charset="0"/>
                <a:cs typeface="Open Sans" panose="020B0606030504020204" pitchFamily="34" charset="0"/>
              </a:rPr>
              <a:t>Color&amp;Co</a:t>
            </a:r>
          </a:p>
        </p:txBody>
      </p:sp>
      <p:grpSp>
        <p:nvGrpSpPr>
          <p:cNvPr id="32" name="Group 31">
            <a:extLst>
              <a:ext uri="{FF2B5EF4-FFF2-40B4-BE49-F238E27FC236}">
                <a16:creationId xmlns:a16="http://schemas.microsoft.com/office/drawing/2014/main" id="{59CEDF90-14CD-44EA-8F54-021CAF4E7A36}"/>
              </a:ext>
            </a:extLst>
          </p:cNvPr>
          <p:cNvGrpSpPr/>
          <p:nvPr/>
        </p:nvGrpSpPr>
        <p:grpSpPr>
          <a:xfrm>
            <a:off x="985986" y="2686575"/>
            <a:ext cx="4804021" cy="364703"/>
            <a:chOff x="1090057" y="4984382"/>
            <a:chExt cx="9773593" cy="741973"/>
          </a:xfrm>
        </p:grpSpPr>
        <p:pic>
          <p:nvPicPr>
            <p:cNvPr id="33" name="Picture 2" descr="Zevo™">
              <a:extLst>
                <a:ext uri="{FF2B5EF4-FFF2-40B4-BE49-F238E27FC236}">
                  <a16:creationId xmlns:a16="http://schemas.microsoft.com/office/drawing/2014/main" id="{2F8DB755-47B1-43C3-AE3A-00E7E3EF10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0057" y="4998181"/>
              <a:ext cx="17621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Opte logo">
              <a:extLst>
                <a:ext uri="{FF2B5EF4-FFF2-40B4-BE49-F238E27FC236}">
                  <a16:creationId xmlns:a16="http://schemas.microsoft.com/office/drawing/2014/main" id="{DA22954D-D15F-46AB-8672-1BF7FED9835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30421" y="5017231"/>
              <a:ext cx="1428750" cy="676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MetaDerm">
              <a:extLst>
                <a:ext uri="{FF2B5EF4-FFF2-40B4-BE49-F238E27FC236}">
                  <a16:creationId xmlns:a16="http://schemas.microsoft.com/office/drawing/2014/main" id="{2F182471-A58F-41FC-A0FB-4835819AF83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58356" y="4984382"/>
              <a:ext cx="2150645" cy="7419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pepper&amp;wits">
              <a:extLst>
                <a:ext uri="{FF2B5EF4-FFF2-40B4-BE49-F238E27FC236}">
                  <a16:creationId xmlns:a16="http://schemas.microsoft.com/office/drawing/2014/main" id="{1E82217D-B8D3-405C-BA28-699EE400FCF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39932" y="5153392"/>
              <a:ext cx="2423718" cy="40395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AA5DE4C2-C36B-4383-96D3-1B0495009B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80770" y="3134186"/>
            <a:ext cx="4213129" cy="1756027"/>
          </a:xfrm>
          <a:prstGeom prst="rect">
            <a:avLst/>
          </a:prstGeom>
          <a:solidFill>
            <a:srgbClr val="1F1A62"/>
          </a:solidFill>
          <a:ln>
            <a:solidFill>
              <a:srgbClr val="1F1A62"/>
            </a:solidFill>
          </a:ln>
        </p:spPr>
      </p:pic>
      <p:sp>
        <p:nvSpPr>
          <p:cNvPr id="38" name="Rectangle 37">
            <a:extLst>
              <a:ext uri="{FF2B5EF4-FFF2-40B4-BE49-F238E27FC236}">
                <a16:creationId xmlns:a16="http://schemas.microsoft.com/office/drawing/2014/main" id="{ABA8856C-395E-4699-848F-B912030B74CC}"/>
              </a:ext>
            </a:extLst>
          </p:cNvPr>
          <p:cNvSpPr/>
          <p:nvPr/>
        </p:nvSpPr>
        <p:spPr>
          <a:xfrm>
            <a:off x="842758" y="4933266"/>
            <a:ext cx="5170598" cy="1449856"/>
          </a:xfrm>
          <a:prstGeom prst="rect">
            <a:avLst/>
          </a:prstGeom>
          <a:solidFill>
            <a:srgbClr val="1F1A62"/>
          </a:solidFill>
          <a:ln>
            <a:solidFill>
              <a:srgbClr val="1F1A62"/>
            </a:solidFill>
          </a:ln>
        </p:spPr>
        <p:txBody>
          <a:bodyPr anchor="ctr">
            <a:noAutofit/>
          </a:bodyPr>
          <a:lstStyle/>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P&amp;G now has several DTC acquisitions under its belt as a way to buy into relevance….However, acquisitions are culturally messy. And late-term free-spirited brands brought into the fold can get choked by the bureaucracy of big companies. </a:t>
            </a:r>
            <a:r>
              <a:rPr lang="en-US" sz="1050" b="1" dirty="0">
                <a:solidFill>
                  <a:srgbClr val="FFE900"/>
                </a:solidFill>
                <a:latin typeface="Helvetica" pitchFamily="2" charset="0"/>
                <a:ea typeface="Open Sans" panose="020B0606030504020204" pitchFamily="34" charset="0"/>
                <a:cs typeface="Open Sans" panose="020B0606030504020204" pitchFamily="34" charset="0"/>
              </a:rPr>
              <a:t>P&amp;G Ventures is a way to find the best of both worlds — to play a role in the inception of different business and brand models, and then throw its weight at channel management and marketing weight behind them</a:t>
            </a:r>
            <a:r>
              <a:rPr lang="en-US" sz="1050" dirty="0">
                <a:solidFill>
                  <a:schemeClr val="bg1"/>
                </a:solidFill>
                <a:latin typeface="Helvetica" pitchFamily="2" charset="0"/>
                <a:ea typeface="Open Sans" panose="020B0606030504020204" pitchFamily="34" charset="0"/>
                <a:cs typeface="Open Sans" panose="020B0606030504020204" pitchFamily="34" charset="0"/>
              </a:rPr>
              <a:t>.” </a:t>
            </a:r>
          </a:p>
          <a:p>
            <a:pPr algn="ctr"/>
            <a:endParaRPr lang="en-US" sz="1050" dirty="0">
              <a:solidFill>
                <a:schemeClr val="bg1"/>
              </a:solidFill>
              <a:latin typeface="Helvetica" pitchFamily="2" charset="0"/>
              <a:ea typeface="Open Sans" panose="020B0606030504020204" pitchFamily="34" charset="0"/>
              <a:cs typeface="Open Sans" panose="020B0606030504020204" pitchFamily="34" charset="0"/>
            </a:endParaRP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 Dipanjan Chatterjee, VP and Principal Analyst at Forrester, in an email. </a:t>
            </a:r>
          </a:p>
        </p:txBody>
      </p:sp>
      <p:pic>
        <p:nvPicPr>
          <p:cNvPr id="18" name="Picture 17">
            <a:extLst>
              <a:ext uri="{FF2B5EF4-FFF2-40B4-BE49-F238E27FC236}">
                <a16:creationId xmlns:a16="http://schemas.microsoft.com/office/drawing/2014/main" id="{FD4120E5-5393-474B-B5FA-DF1569CA0BC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Slide Number Placeholder 5">
            <a:extLst>
              <a:ext uri="{FF2B5EF4-FFF2-40B4-BE49-F238E27FC236}">
                <a16:creationId xmlns:a16="http://schemas.microsoft.com/office/drawing/2014/main" id="{C146CA53-976A-4684-879D-87E5512CBCE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56</a:t>
            </a:fld>
            <a:endParaRPr lang="en-US" dirty="0"/>
          </a:p>
        </p:txBody>
      </p:sp>
      <p:sp>
        <p:nvSpPr>
          <p:cNvPr id="20" name="Rectangle 19">
            <a:extLst>
              <a:ext uri="{FF2B5EF4-FFF2-40B4-BE49-F238E27FC236}">
                <a16:creationId xmlns:a16="http://schemas.microsoft.com/office/drawing/2014/main" id="{B2736316-8C54-4000-AE70-74A0B46A900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86217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2" y="120260"/>
            <a:ext cx="11279394" cy="1384995"/>
          </a:xfrm>
          <a:prstGeom prst="rect">
            <a:avLst/>
          </a:prstGeom>
        </p:spPr>
        <p:txBody>
          <a:bodyPr wrap="square">
            <a:spAutoFit/>
          </a:bodyPr>
          <a:lstStyle/>
          <a:p>
            <a:pPr lvl="0"/>
            <a:r>
              <a:rPr lang="en-US" sz="2800" b="1" dirty="0">
                <a:solidFill>
                  <a:srgbClr val="1F1A62"/>
                </a:solidFill>
                <a:latin typeface="Helvetica" pitchFamily="2" charset="0"/>
              </a:rPr>
              <a:t>In fact, direct-to-consumer strategies and best practices are being adopted by established brands of all sizes across categories to grow their business</a:t>
            </a:r>
          </a:p>
        </p:txBody>
      </p:sp>
      <p:pic>
        <p:nvPicPr>
          <p:cNvPr id="18" name="Picture 10" descr="Image result for vans logo">
            <a:extLst>
              <a:ext uri="{FF2B5EF4-FFF2-40B4-BE49-F238E27FC236}">
                <a16:creationId xmlns:a16="http://schemas.microsoft.com/office/drawing/2014/main" id="{38A4E66A-D08B-401F-B125-5C6B6743D5BE}"/>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16735" y="1567019"/>
            <a:ext cx="826268" cy="8262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under armour logo">
            <a:extLst>
              <a:ext uri="{FF2B5EF4-FFF2-40B4-BE49-F238E27FC236}">
                <a16:creationId xmlns:a16="http://schemas.microsoft.com/office/drawing/2014/main" id="{EC2C2A9F-08B9-4AA4-958B-4A39B0E3DA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4657" y="1788282"/>
            <a:ext cx="655037" cy="3837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nike logo">
            <a:extLst>
              <a:ext uri="{FF2B5EF4-FFF2-40B4-BE49-F238E27FC236}">
                <a16:creationId xmlns:a16="http://schemas.microsoft.com/office/drawing/2014/main" id="{49E5B5A6-C92C-4C1A-9CB0-6A6337C2D7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4885" y="1774575"/>
            <a:ext cx="770921" cy="4111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evenflo logo">
            <a:extLst>
              <a:ext uri="{FF2B5EF4-FFF2-40B4-BE49-F238E27FC236}">
                <a16:creationId xmlns:a16="http://schemas.microsoft.com/office/drawing/2014/main" id="{103A4EBF-D487-4BB7-8E8D-BC10085E2746}"/>
              </a:ext>
            </a:extLst>
          </p:cNvPr>
          <p:cNvPicPr>
            <a:picLocks noChangeAspect="1" noChangeArrowheads="1"/>
          </p:cNvPicPr>
          <p:nvPr/>
        </p:nvPicPr>
        <p:blipFill rotWithShape="1">
          <a:blip r:embed="rId5"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759816" y="4160180"/>
            <a:ext cx="1140105" cy="3742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conagra logo">
            <a:extLst>
              <a:ext uri="{FF2B5EF4-FFF2-40B4-BE49-F238E27FC236}">
                <a16:creationId xmlns:a16="http://schemas.microsoft.com/office/drawing/2014/main" id="{54CD3CAE-52A7-4DDB-8A61-2568D6DA499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018111" y="4067812"/>
            <a:ext cx="879120" cy="5589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molson coors logo">
            <a:extLst>
              <a:ext uri="{FF2B5EF4-FFF2-40B4-BE49-F238E27FC236}">
                <a16:creationId xmlns:a16="http://schemas.microsoft.com/office/drawing/2014/main" id="{2A4BBA28-1A9B-4CCA-84C2-3E1801F72F00}"/>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t="34452" b="35794"/>
          <a:stretch/>
        </p:blipFill>
        <p:spPr bwMode="auto">
          <a:xfrm>
            <a:off x="1250637" y="4148622"/>
            <a:ext cx="2003073" cy="3973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91EA5F4-318A-4EEB-B1DF-0FF14096881C}"/>
              </a:ext>
            </a:extLst>
          </p:cNvPr>
          <p:cNvSpPr txBox="1"/>
          <p:nvPr/>
        </p:nvSpPr>
        <p:spPr>
          <a:xfrm>
            <a:off x="446795" y="3294535"/>
            <a:ext cx="36107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Armour's direct-to-consumer sales grow nearly 17% in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ARMOUR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Bloomberg News, 2/13/18</a:t>
            </a:r>
          </a:p>
        </p:txBody>
      </p:sp>
      <p:sp>
        <p:nvSpPr>
          <p:cNvPr id="28" name="Speech Bubble: Rectangle with Corners Rounded 27">
            <a:extLst>
              <a:ext uri="{FF2B5EF4-FFF2-40B4-BE49-F238E27FC236}">
                <a16:creationId xmlns:a16="http://schemas.microsoft.com/office/drawing/2014/main" id="{7638C0EC-A255-4EA1-931A-6E94E0C817AE}"/>
              </a:ext>
            </a:extLst>
          </p:cNvPr>
          <p:cNvSpPr/>
          <p:nvPr/>
        </p:nvSpPr>
        <p:spPr>
          <a:xfrm>
            <a:off x="212204" y="2207623"/>
            <a:ext cx="4079943" cy="9503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Under Armour Inc.’s</a:t>
            </a:r>
            <a:r>
              <a:rPr lang="en-US" sz="1100" b="1" dirty="0">
                <a:solidFill>
                  <a:schemeClr val="bg1"/>
                </a:solidFill>
                <a:latin typeface="Helvetica" pitchFamily="2" charset="0"/>
                <a:ea typeface="Open Sans" panose="020B0606030504020204" pitchFamily="34" charset="0"/>
                <a:cs typeface="Open Sans" panose="020B0606030504020204" pitchFamily="34" charset="0"/>
              </a:rPr>
              <a:t>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direct-to-consumer revenue</a:t>
            </a:r>
            <a:r>
              <a:rPr lang="en-US" sz="1100" dirty="0">
                <a:solidFill>
                  <a:schemeClr val="bg1"/>
                </a:solidFill>
                <a:latin typeface="Helvetica" pitchFamily="2" charset="0"/>
                <a:ea typeface="Open Sans" panose="020B0606030504020204" pitchFamily="34" charset="0"/>
                <a:cs typeface="Open Sans" panose="020B0606030504020204" pitchFamily="34" charset="0"/>
              </a:rPr>
              <a:t>, which includes e-commerce sales,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grew 16.7% last year</a:t>
            </a:r>
            <a:r>
              <a:rPr lang="en-US" sz="1100" dirty="0">
                <a:solidFill>
                  <a:schemeClr val="bg1"/>
                </a:solidFill>
                <a:latin typeface="Helvetica" pitchFamily="2" charset="0"/>
                <a:ea typeface="Open Sans" panose="020B0606030504020204" pitchFamily="34" charset="0"/>
                <a:cs typeface="Open Sans" panose="020B0606030504020204" pitchFamily="34" charset="0"/>
              </a:rPr>
              <a:t>,</a:t>
            </a:r>
            <a:r>
              <a:rPr lang="en-US" sz="1100" dirty="0">
                <a:solidFill>
                  <a:srgbClr val="E84A99"/>
                </a:solidFill>
                <a:latin typeface="Helvetica" pitchFamily="2" charset="0"/>
                <a:ea typeface="Open Sans" panose="020B0606030504020204" pitchFamily="34" charset="0"/>
                <a:cs typeface="Open Sans" panose="020B0606030504020204" pitchFamily="34" charset="0"/>
              </a:rPr>
              <a:t> </a:t>
            </a:r>
            <a:r>
              <a:rPr lang="en-US" sz="1100" dirty="0">
                <a:solidFill>
                  <a:schemeClr val="bg1"/>
                </a:solidFill>
                <a:latin typeface="Helvetica" pitchFamily="2" charset="0"/>
                <a:ea typeface="Open Sans" panose="020B0606030504020204" pitchFamily="34" charset="0"/>
                <a:cs typeface="Open Sans" panose="020B0606030504020204" pitchFamily="34" charset="0"/>
              </a:rPr>
              <a:t>the retailer reported on Tuesday. In the fourth quarter, its direct-to-consumer revenue grew 13.5%.</a:t>
            </a:r>
          </a:p>
        </p:txBody>
      </p:sp>
      <p:sp>
        <p:nvSpPr>
          <p:cNvPr id="29" name="TextBox 28">
            <a:extLst>
              <a:ext uri="{FF2B5EF4-FFF2-40B4-BE49-F238E27FC236}">
                <a16:creationId xmlns:a16="http://schemas.microsoft.com/office/drawing/2014/main" id="{110D50E6-DC88-4441-BA27-816279C305B8}"/>
              </a:ext>
            </a:extLst>
          </p:cNvPr>
          <p:cNvSpPr txBox="1"/>
          <p:nvPr/>
        </p:nvSpPr>
        <p:spPr>
          <a:xfrm>
            <a:off x="4816069" y="3294535"/>
            <a:ext cx="3336898" cy="830997"/>
          </a:xfrm>
          <a:prstGeom prst="rect">
            <a:avLst/>
          </a:prstGeom>
          <a:noFill/>
        </p:spPr>
        <p:txBody>
          <a:bodyPr wrap="square" rtlCol="0">
            <a:spAutoFit/>
          </a:bodyPr>
          <a:lstStyle/>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Nike is trying to become the next great direct-to-consumer brand</a:t>
            </a:r>
          </a:p>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NIKE</a:t>
            </a:r>
          </a:p>
          <a:p>
            <a:pPr lvl="0" algn="ctr">
              <a:defRPr/>
            </a:pPr>
            <a:r>
              <a:rPr lang="en-US" sz="1200" kern="0" dirty="0">
                <a:solidFill>
                  <a:srgbClr val="1F1A62"/>
                </a:solidFill>
                <a:latin typeface="Helvetica" pitchFamily="2" charset="0"/>
                <a:ea typeface="Open Sans" panose="020B0606030504020204" pitchFamily="34" charset="0"/>
                <a:cs typeface="Open Sans" panose="020B0606030504020204" pitchFamily="34" charset="0"/>
              </a:rPr>
              <a:t>Quartz, 3/23/18</a:t>
            </a:r>
          </a:p>
        </p:txBody>
      </p:sp>
      <p:sp>
        <p:nvSpPr>
          <p:cNvPr id="30" name="Speech Bubble: Rectangle with Corners Rounded 29">
            <a:extLst>
              <a:ext uri="{FF2B5EF4-FFF2-40B4-BE49-F238E27FC236}">
                <a16:creationId xmlns:a16="http://schemas.microsoft.com/office/drawing/2014/main" id="{97569DCB-EB80-4DC9-821E-E9BFBF13318B}"/>
              </a:ext>
            </a:extLst>
          </p:cNvPr>
          <p:cNvSpPr/>
          <p:nvPr/>
        </p:nvSpPr>
        <p:spPr>
          <a:xfrm>
            <a:off x="4444547" y="2207623"/>
            <a:ext cx="4079943" cy="9503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When Nike announced in 2015 that it plans to hit $50 billion in sales by 2020, the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direct-to-consumer and digital businesses were two of the key ways it intended to get there. </a:t>
            </a:r>
          </a:p>
        </p:txBody>
      </p:sp>
      <p:sp>
        <p:nvSpPr>
          <p:cNvPr id="31" name="TextBox 30">
            <a:extLst>
              <a:ext uri="{FF2B5EF4-FFF2-40B4-BE49-F238E27FC236}">
                <a16:creationId xmlns:a16="http://schemas.microsoft.com/office/drawing/2014/main" id="{4766D7AE-C22F-483F-863F-45C5E2CABD50}"/>
              </a:ext>
            </a:extLst>
          </p:cNvPr>
          <p:cNvSpPr txBox="1"/>
          <p:nvPr/>
        </p:nvSpPr>
        <p:spPr>
          <a:xfrm>
            <a:off x="8524490" y="3294535"/>
            <a:ext cx="3610759" cy="646331"/>
          </a:xfrm>
          <a:prstGeom prst="rect">
            <a:avLst/>
          </a:prstGeom>
          <a:noFill/>
        </p:spPr>
        <p:txBody>
          <a:bodyPr wrap="square" rtlCol="0">
            <a:spAutoFit/>
          </a:bodyPr>
          <a:lstStyle/>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How a Booming DTC Business is Powering Vans</a:t>
            </a:r>
          </a:p>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VANS</a:t>
            </a:r>
          </a:p>
          <a:p>
            <a:pPr lvl="0" algn="ctr">
              <a:defRPr/>
            </a:pPr>
            <a:r>
              <a:rPr lang="en-US" sz="1200"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Footwear News, 1/18/19</a:t>
            </a:r>
          </a:p>
        </p:txBody>
      </p:sp>
      <p:sp>
        <p:nvSpPr>
          <p:cNvPr id="39" name="Speech Bubble: Rectangle with Corners Rounded 38">
            <a:extLst>
              <a:ext uri="{FF2B5EF4-FFF2-40B4-BE49-F238E27FC236}">
                <a16:creationId xmlns:a16="http://schemas.microsoft.com/office/drawing/2014/main" id="{C95BCB4B-EAA4-42C5-AF17-766AABBE4F7D}"/>
              </a:ext>
            </a:extLst>
          </p:cNvPr>
          <p:cNvSpPr/>
          <p:nvPr/>
        </p:nvSpPr>
        <p:spPr>
          <a:xfrm>
            <a:off x="8643942" y="2207623"/>
            <a:ext cx="3371854" cy="8639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Much of Vans’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success is owed to its direct-to-consumer online channel</a:t>
            </a:r>
            <a:r>
              <a:rPr lang="en-US" sz="1100" dirty="0">
                <a:solidFill>
                  <a:schemeClr val="bg1"/>
                </a:solidFill>
                <a:latin typeface="Helvetica" pitchFamily="2" charset="0"/>
                <a:ea typeface="Open Sans" panose="020B0606030504020204" pitchFamily="34" charset="0"/>
                <a:cs typeface="Open Sans" panose="020B0606030504020204" pitchFamily="34" charset="0"/>
              </a:rPr>
              <a:t>, which saw 50 percent growth year over year in the quarter. </a:t>
            </a:r>
          </a:p>
        </p:txBody>
      </p:sp>
      <p:sp>
        <p:nvSpPr>
          <p:cNvPr id="40" name="TextBox 39">
            <a:extLst>
              <a:ext uri="{FF2B5EF4-FFF2-40B4-BE49-F238E27FC236}">
                <a16:creationId xmlns:a16="http://schemas.microsoft.com/office/drawing/2014/main" id="{01D13B77-3764-45DE-B32E-DA09D7C10110}"/>
              </a:ext>
            </a:extLst>
          </p:cNvPr>
          <p:cNvSpPr txBox="1"/>
          <p:nvPr/>
        </p:nvSpPr>
        <p:spPr>
          <a:xfrm>
            <a:off x="848715" y="5715016"/>
            <a:ext cx="2806915" cy="815608"/>
          </a:xfrm>
          <a:prstGeom prst="rect">
            <a:avLst/>
          </a:prstGeom>
          <a:noFill/>
        </p:spPr>
        <p:txBody>
          <a:bodyPr wrap="square" rtlCol="0">
            <a:spAutoFit/>
          </a:bodyPr>
          <a:lstStyle/>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Even Molson Coors is hatching a direct-to-consumer strategy</a:t>
            </a:r>
          </a:p>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MOLSON COORS</a:t>
            </a:r>
          </a:p>
          <a:p>
            <a:pPr lvl="0" algn="ctr">
              <a:defRPr/>
            </a:pPr>
            <a:r>
              <a:rPr lang="en-US" sz="1100"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Digiday, 4/1/2019</a:t>
            </a:r>
          </a:p>
        </p:txBody>
      </p:sp>
      <p:sp>
        <p:nvSpPr>
          <p:cNvPr id="41" name="Speech Bubble: Rectangle with Corners Rounded 40">
            <a:extLst>
              <a:ext uri="{FF2B5EF4-FFF2-40B4-BE49-F238E27FC236}">
                <a16:creationId xmlns:a16="http://schemas.microsoft.com/office/drawing/2014/main" id="{FAB753C6-5231-4D20-9C53-9946E56D21E8}"/>
              </a:ext>
            </a:extLst>
          </p:cNvPr>
          <p:cNvSpPr/>
          <p:nvPr/>
        </p:nvSpPr>
        <p:spPr>
          <a:xfrm>
            <a:off x="212204" y="4534774"/>
            <a:ext cx="4079943" cy="1058841"/>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a:t>
            </a:r>
            <a:r>
              <a:rPr lang="en-US" sz="1100" b="1" dirty="0">
                <a:solidFill>
                  <a:srgbClr val="FFE900"/>
                </a:solidFill>
                <a:latin typeface="Helvetica" pitchFamily="2" charset="0"/>
                <a:ea typeface="Open Sans" panose="020B0606030504020204" pitchFamily="34" charset="0"/>
                <a:cs typeface="Open Sans" panose="020B0606030504020204" pitchFamily="34" charset="0"/>
              </a:rPr>
              <a:t>A direct-to-consumer website allows us far deeper insights around clickstream data, consumer behavior, how they operate and where they live</a:t>
            </a:r>
            <a:r>
              <a:rPr lang="en-US" sz="1100" dirty="0">
                <a:solidFill>
                  <a:schemeClr val="bg1"/>
                </a:solidFill>
                <a:latin typeface="Helvetica" pitchFamily="2" charset="0"/>
                <a:ea typeface="Open Sans" panose="020B0606030504020204" pitchFamily="34" charset="0"/>
                <a:cs typeface="Open Sans" panose="020B0606030504020204" pitchFamily="34" charset="0"/>
              </a:rPr>
              <a:t>,” said Trey Harshfield, Molson Coors’ global director of e-commerce. “It’s effectively solving another problem of driving awareness around buying beer.”</a:t>
            </a:r>
          </a:p>
        </p:txBody>
      </p:sp>
      <p:sp>
        <p:nvSpPr>
          <p:cNvPr id="42" name="TextBox 41">
            <a:extLst>
              <a:ext uri="{FF2B5EF4-FFF2-40B4-BE49-F238E27FC236}">
                <a16:creationId xmlns:a16="http://schemas.microsoft.com/office/drawing/2014/main" id="{049B5556-33B6-4DF2-9291-B31F12CE5F58}"/>
              </a:ext>
            </a:extLst>
          </p:cNvPr>
          <p:cNvSpPr txBox="1"/>
          <p:nvPr/>
        </p:nvSpPr>
        <p:spPr>
          <a:xfrm>
            <a:off x="4178887" y="5715016"/>
            <a:ext cx="4327305" cy="630942"/>
          </a:xfrm>
          <a:prstGeom prst="rect">
            <a:avLst/>
          </a:prstGeom>
          <a:noFill/>
        </p:spPr>
        <p:txBody>
          <a:bodyPr wrap="square" rtlCol="0">
            <a:spAutoFit/>
          </a:bodyPr>
          <a:lstStyle/>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Conagra draws lesson from direct-to-consumer brands</a:t>
            </a:r>
          </a:p>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CONAGRA</a:t>
            </a:r>
          </a:p>
          <a:p>
            <a:pPr lvl="0" algn="ctr">
              <a:defRPr/>
            </a:pPr>
            <a:r>
              <a:rPr lang="en-US" sz="1100" kern="0" dirty="0">
                <a:solidFill>
                  <a:srgbClr val="1F1A62"/>
                </a:solidFill>
                <a:latin typeface="Helvetica" pitchFamily="2" charset="0"/>
                <a:ea typeface="Open Sans" panose="020B0606030504020204" pitchFamily="34" charset="0"/>
                <a:cs typeface="Open Sans" panose="020B0606030504020204" pitchFamily="34" charset="0"/>
              </a:rPr>
              <a:t>WARC, 8/20/19</a:t>
            </a:r>
          </a:p>
        </p:txBody>
      </p:sp>
      <p:sp>
        <p:nvSpPr>
          <p:cNvPr id="43" name="Speech Bubble: Rectangle with Corners Rounded 42">
            <a:extLst>
              <a:ext uri="{FF2B5EF4-FFF2-40B4-BE49-F238E27FC236}">
                <a16:creationId xmlns:a16="http://schemas.microsoft.com/office/drawing/2014/main" id="{D45600C1-D2B7-45F1-A94E-9B5CF0911109}"/>
              </a:ext>
            </a:extLst>
          </p:cNvPr>
          <p:cNvSpPr/>
          <p:nvPr/>
        </p:nvSpPr>
        <p:spPr>
          <a:xfrm>
            <a:off x="4444547" y="4626757"/>
            <a:ext cx="4079943" cy="9503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Lisa Mathison, senior director/media at Conagra Brands states,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We’re observing what those brands are doing and we’re trying to adapt</a:t>
            </a:r>
            <a:r>
              <a:rPr lang="en-US" sz="1100" dirty="0">
                <a:solidFill>
                  <a:schemeClr val="bg1"/>
                </a:solidFill>
                <a:latin typeface="Helvetica" pitchFamily="2" charset="0"/>
                <a:ea typeface="Open Sans" panose="020B0606030504020204" pitchFamily="34" charset="0"/>
                <a:cs typeface="Open Sans" panose="020B0606030504020204" pitchFamily="34" charset="0"/>
              </a:rPr>
              <a:t>, and adopt some of those practices into our own marketing strategies.</a:t>
            </a:r>
          </a:p>
        </p:txBody>
      </p:sp>
      <p:sp>
        <p:nvSpPr>
          <p:cNvPr id="44" name="TextBox 43">
            <a:extLst>
              <a:ext uri="{FF2B5EF4-FFF2-40B4-BE49-F238E27FC236}">
                <a16:creationId xmlns:a16="http://schemas.microsoft.com/office/drawing/2014/main" id="{843EA391-FD9D-4615-B556-4B603E8B8278}"/>
              </a:ext>
            </a:extLst>
          </p:cNvPr>
          <p:cNvSpPr txBox="1"/>
          <p:nvPr/>
        </p:nvSpPr>
        <p:spPr>
          <a:xfrm>
            <a:off x="8289898" y="5715016"/>
            <a:ext cx="3845349" cy="646331"/>
          </a:xfrm>
          <a:prstGeom prst="rect">
            <a:avLst/>
          </a:prstGeom>
          <a:noFill/>
        </p:spPr>
        <p:txBody>
          <a:bodyPr wrap="square" rtlCol="0">
            <a:spAutoFit/>
          </a:bodyPr>
          <a:lstStyle/>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Why Traditional Brands Are Moving To DTC Model</a:t>
            </a:r>
          </a:p>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EVENFLO</a:t>
            </a:r>
          </a:p>
          <a:p>
            <a:pPr lvl="0" algn="ctr">
              <a:defRPr/>
            </a:pPr>
            <a:r>
              <a:rPr lang="en-US" sz="1200"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MediaPost, 2/27/19</a:t>
            </a:r>
          </a:p>
        </p:txBody>
      </p:sp>
      <p:sp>
        <p:nvSpPr>
          <p:cNvPr id="45" name="Speech Bubble: Rectangle with Corners Rounded 44">
            <a:extLst>
              <a:ext uri="{FF2B5EF4-FFF2-40B4-BE49-F238E27FC236}">
                <a16:creationId xmlns:a16="http://schemas.microsoft.com/office/drawing/2014/main" id="{FDA83B41-24F9-48A4-BE2D-441CD6892A1C}"/>
              </a:ext>
            </a:extLst>
          </p:cNvPr>
          <p:cNvSpPr/>
          <p:nvPr/>
        </p:nvSpPr>
        <p:spPr>
          <a:xfrm>
            <a:off x="8643942" y="4628298"/>
            <a:ext cx="3371854" cy="8639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Amber Stepper, vice president of marketing noted, “the company has evolved many times over its 100 year history, and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developing the Evenflo Gold brand as a DTC model is the next step in that journey</a:t>
            </a:r>
            <a:r>
              <a:rPr lang="en-US" sz="1100" dirty="0">
                <a:solidFill>
                  <a:schemeClr val="bg1"/>
                </a:solidFill>
                <a:latin typeface="Helvetica" pitchFamily="2" charset="0"/>
                <a:ea typeface="Open Sans" panose="020B0606030504020204" pitchFamily="34" charset="0"/>
                <a:cs typeface="Open Sans" panose="020B0606030504020204" pitchFamily="34" charset="0"/>
              </a:rPr>
              <a:t>.”</a:t>
            </a:r>
          </a:p>
        </p:txBody>
      </p:sp>
      <p:pic>
        <p:nvPicPr>
          <p:cNvPr id="26" name="Picture 25">
            <a:extLst>
              <a:ext uri="{FF2B5EF4-FFF2-40B4-BE49-F238E27FC236}">
                <a16:creationId xmlns:a16="http://schemas.microsoft.com/office/drawing/2014/main" id="{3D905710-C583-4FF5-8B59-C3BECA1BA69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968F98EB-A1FB-4750-8C50-5E5F848514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57</a:t>
            </a:fld>
            <a:endParaRPr lang="en-US" dirty="0"/>
          </a:p>
        </p:txBody>
      </p:sp>
      <p:sp>
        <p:nvSpPr>
          <p:cNvPr id="32" name="Rectangle 31">
            <a:extLst>
              <a:ext uri="{FF2B5EF4-FFF2-40B4-BE49-F238E27FC236}">
                <a16:creationId xmlns:a16="http://schemas.microsoft.com/office/drawing/2014/main" id="{D98404D0-4499-4BF9-B2F1-718C93B51D2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95982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413302" y="357425"/>
            <a:ext cx="7304132" cy="600164"/>
          </a:xfrm>
          <a:prstGeom prst="rect">
            <a:avLst/>
          </a:prstGeom>
        </p:spPr>
        <p:txBody>
          <a:bodyPr wrap="square">
            <a:spAutoFit/>
          </a:bodyPr>
          <a:lstStyle/>
          <a:p>
            <a:r>
              <a:rPr lang="en-US" sz="3300" b="1" dirty="0">
                <a:solidFill>
                  <a:srgbClr val="1F1A62"/>
                </a:solidFill>
                <a:latin typeface="Helvetica" pitchFamily="2" charset="0"/>
              </a:rPr>
              <a:t>Key takeaways about DTC brands</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58</a:t>
            </a:fld>
            <a:endParaRPr lang="en-US" dirty="0"/>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06378"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a:extLst>
              <a:ext uri="{FF2B5EF4-FFF2-40B4-BE49-F238E27FC236}">
                <a16:creationId xmlns:a16="http://schemas.microsoft.com/office/drawing/2014/main" id="{C0E1F46B-70E6-5C48-A3D3-CAA938A36A27}"/>
              </a:ext>
            </a:extLst>
          </p:cNvPr>
          <p:cNvSpPr/>
          <p:nvPr/>
        </p:nvSpPr>
        <p:spPr>
          <a:xfrm>
            <a:off x="106378" y="2999366"/>
            <a:ext cx="2765909" cy="338554"/>
          </a:xfrm>
          <a:prstGeom prst="rect">
            <a:avLst/>
          </a:prstGeom>
        </p:spPr>
        <p:txBody>
          <a:bodyPr wrap="square">
            <a:spAutoFit/>
          </a:bodyPr>
          <a:lstStyle/>
          <a:p>
            <a:r>
              <a:rPr lang="en-US" sz="1600" b="1" dirty="0">
                <a:solidFill>
                  <a:srgbClr val="FFE900"/>
                </a:solidFill>
                <a:latin typeface="Helvetica" pitchFamily="2" charset="0"/>
              </a:rPr>
              <a:t>Fastest Growing Sector</a:t>
            </a:r>
          </a:p>
        </p:txBody>
      </p:sp>
      <p:sp>
        <p:nvSpPr>
          <p:cNvPr id="33" name="TextBox 32">
            <a:extLst>
              <a:ext uri="{FF2B5EF4-FFF2-40B4-BE49-F238E27FC236}">
                <a16:creationId xmlns:a16="http://schemas.microsoft.com/office/drawing/2014/main" id="{5560C96A-2084-0840-B88B-E4DD518EDBA0}"/>
              </a:ext>
            </a:extLst>
          </p:cNvPr>
          <p:cNvSpPr txBox="1"/>
          <p:nvPr/>
        </p:nvSpPr>
        <p:spPr>
          <a:xfrm>
            <a:off x="106377" y="3324902"/>
            <a:ext cx="2765909" cy="1815882"/>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While the world’s biggest companies are searching for ‘growth,’ digital-native DTC brands are grabbing it by quickly taking market-share from established brands across categories.</a:t>
            </a:r>
          </a:p>
        </p:txBody>
      </p:sp>
      <p:sp>
        <p:nvSpPr>
          <p:cNvPr id="28" name="Rectangle 27">
            <a:extLst>
              <a:ext uri="{FF2B5EF4-FFF2-40B4-BE49-F238E27FC236}">
                <a16:creationId xmlns:a16="http://schemas.microsoft.com/office/drawing/2014/main" id="{611A2BD2-28EE-844C-ABD0-1BBA2351FC49}"/>
              </a:ext>
            </a:extLst>
          </p:cNvPr>
          <p:cNvSpPr/>
          <p:nvPr/>
        </p:nvSpPr>
        <p:spPr>
          <a:xfrm>
            <a:off x="3119678"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24E6151D-E0F0-4F85-BC6C-7CF1A2B4207C}"/>
              </a:ext>
            </a:extLst>
          </p:cNvPr>
          <p:cNvSpPr/>
          <p:nvPr/>
        </p:nvSpPr>
        <p:spPr>
          <a:xfrm>
            <a:off x="3119678" y="2999366"/>
            <a:ext cx="2811118" cy="338554"/>
          </a:xfrm>
          <a:prstGeom prst="rect">
            <a:avLst/>
          </a:prstGeom>
        </p:spPr>
        <p:txBody>
          <a:bodyPr wrap="square">
            <a:spAutoFit/>
          </a:bodyPr>
          <a:lstStyle/>
          <a:p>
            <a:r>
              <a:rPr lang="en-US" sz="1600" b="1" dirty="0">
                <a:solidFill>
                  <a:srgbClr val="FFE900"/>
                </a:solidFill>
                <a:latin typeface="Helvetica" pitchFamily="2" charset="0"/>
              </a:rPr>
              <a:t>Modern Business Models</a:t>
            </a:r>
          </a:p>
        </p:txBody>
      </p:sp>
      <p:sp>
        <p:nvSpPr>
          <p:cNvPr id="21" name="TextBox 20">
            <a:extLst>
              <a:ext uri="{FF2B5EF4-FFF2-40B4-BE49-F238E27FC236}">
                <a16:creationId xmlns:a16="http://schemas.microsoft.com/office/drawing/2014/main" id="{78DA5120-D1CC-48D1-8D7E-610145DEACC6}"/>
              </a:ext>
            </a:extLst>
          </p:cNvPr>
          <p:cNvSpPr txBox="1"/>
          <p:nvPr/>
        </p:nvSpPr>
        <p:spPr>
          <a:xfrm>
            <a:off x="3119678" y="3324902"/>
            <a:ext cx="2922734" cy="2062103"/>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While DTC brands thrive across many established categories, they differentiate themselves from incumbent competitors by adhering to a common set of core principles focused on data, design, digital, the consumer and brand purpose.</a:t>
            </a:r>
          </a:p>
        </p:txBody>
      </p:sp>
      <p:sp>
        <p:nvSpPr>
          <p:cNvPr id="29" name="Rectangle 28">
            <a:extLst>
              <a:ext uri="{FF2B5EF4-FFF2-40B4-BE49-F238E27FC236}">
                <a16:creationId xmlns:a16="http://schemas.microsoft.com/office/drawing/2014/main" id="{BE7A67A6-9B9E-EC45-BEF3-59FAC4400EEB}"/>
              </a:ext>
            </a:extLst>
          </p:cNvPr>
          <p:cNvSpPr/>
          <p:nvPr/>
        </p:nvSpPr>
        <p:spPr>
          <a:xfrm>
            <a:off x="6149590"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13091948-FBBF-44C8-BFF3-2CC7320DC2D7}"/>
              </a:ext>
            </a:extLst>
          </p:cNvPr>
          <p:cNvSpPr/>
          <p:nvPr/>
        </p:nvSpPr>
        <p:spPr>
          <a:xfrm>
            <a:off x="6149590" y="2999366"/>
            <a:ext cx="2811118" cy="338554"/>
          </a:xfrm>
          <a:prstGeom prst="rect">
            <a:avLst/>
          </a:prstGeom>
        </p:spPr>
        <p:txBody>
          <a:bodyPr wrap="square">
            <a:spAutoFit/>
          </a:bodyPr>
          <a:lstStyle/>
          <a:p>
            <a:r>
              <a:rPr lang="en-US" sz="1600" b="1" dirty="0">
                <a:solidFill>
                  <a:srgbClr val="FFE900"/>
                </a:solidFill>
                <a:latin typeface="Helvetica" pitchFamily="2" charset="0"/>
              </a:rPr>
              <a:t>The DTC Shopper Profile</a:t>
            </a:r>
          </a:p>
        </p:txBody>
      </p:sp>
      <p:sp>
        <p:nvSpPr>
          <p:cNvPr id="27" name="TextBox 26">
            <a:extLst>
              <a:ext uri="{FF2B5EF4-FFF2-40B4-BE49-F238E27FC236}">
                <a16:creationId xmlns:a16="http://schemas.microsoft.com/office/drawing/2014/main" id="{0E841969-6C67-4264-A7E7-28B45E21A2C8}"/>
              </a:ext>
            </a:extLst>
          </p:cNvPr>
          <p:cNvSpPr txBox="1"/>
          <p:nvPr/>
        </p:nvSpPr>
        <p:spPr>
          <a:xfrm>
            <a:off x="6149590" y="3324902"/>
            <a:ext cx="2805133"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Mobility, early technology adoption, convenience, knowledge and advocacy are the main characteristics of the DTC shopper. They are ‘Internet Idolizers,’ ‘Technology Tastemakers,’ ‘Convenience Conquerors, and ‘Perceptive Purchasers.’</a:t>
            </a:r>
          </a:p>
        </p:txBody>
      </p:sp>
      <p:sp>
        <p:nvSpPr>
          <p:cNvPr id="19" name="Rectangle 18">
            <a:extLst>
              <a:ext uri="{FF2B5EF4-FFF2-40B4-BE49-F238E27FC236}">
                <a16:creationId xmlns:a16="http://schemas.microsoft.com/office/drawing/2014/main" id="{418FBA9D-5467-400F-B84B-3AFB548CA79D}"/>
              </a:ext>
            </a:extLst>
          </p:cNvPr>
          <p:cNvSpPr/>
          <p:nvPr/>
        </p:nvSpPr>
        <p:spPr>
          <a:xfrm>
            <a:off x="9162889"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Rectangle 30">
            <a:extLst>
              <a:ext uri="{FF2B5EF4-FFF2-40B4-BE49-F238E27FC236}">
                <a16:creationId xmlns:a16="http://schemas.microsoft.com/office/drawing/2014/main" id="{39B7DF7F-6CF8-4567-9C6D-FE42458BEC37}"/>
              </a:ext>
            </a:extLst>
          </p:cNvPr>
          <p:cNvSpPr/>
          <p:nvPr/>
        </p:nvSpPr>
        <p:spPr>
          <a:xfrm>
            <a:off x="9162889" y="2999366"/>
            <a:ext cx="2323239" cy="338554"/>
          </a:xfrm>
          <a:prstGeom prst="rect">
            <a:avLst/>
          </a:prstGeom>
        </p:spPr>
        <p:txBody>
          <a:bodyPr wrap="square">
            <a:spAutoFit/>
          </a:bodyPr>
          <a:lstStyle/>
          <a:p>
            <a:r>
              <a:rPr lang="en-US" sz="1600" b="1" dirty="0">
                <a:solidFill>
                  <a:srgbClr val="FFE900"/>
                </a:solidFill>
                <a:latin typeface="Helvetica" pitchFamily="2" charset="0"/>
              </a:rPr>
              <a:t>Evolving &amp; Inspiring</a:t>
            </a:r>
          </a:p>
        </p:txBody>
      </p:sp>
      <p:sp>
        <p:nvSpPr>
          <p:cNvPr id="32" name="TextBox 31">
            <a:extLst>
              <a:ext uri="{FF2B5EF4-FFF2-40B4-BE49-F238E27FC236}">
                <a16:creationId xmlns:a16="http://schemas.microsoft.com/office/drawing/2014/main" id="{A19C2F3C-AB87-47F3-B9E1-84090482DD7C}"/>
              </a:ext>
            </a:extLst>
          </p:cNvPr>
          <p:cNvSpPr txBox="1"/>
          <p:nvPr/>
        </p:nvSpPr>
        <p:spPr>
          <a:xfrm>
            <a:off x="9162889" y="3324902"/>
            <a:ext cx="2906122"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As DTC brands explore new areas of growth, they begin to implement more tactics from traditional brands’ playbooks while legacy companies look </a:t>
            </a:r>
          </a:p>
          <a:p>
            <a:r>
              <a:rPr lang="en-US" sz="1600" dirty="0">
                <a:solidFill>
                  <a:schemeClr val="bg1"/>
                </a:solidFill>
                <a:latin typeface="Helvetica Light" panose="020B0403020202020204"/>
                <a:cs typeface="Helvetica" panose="020B0604020202020204" pitchFamily="34" charset="0"/>
              </a:rPr>
              <a:t>to the DTC segment for innovation and to apply </a:t>
            </a:r>
          </a:p>
          <a:p>
            <a:r>
              <a:rPr lang="en-US" sz="1600" dirty="0">
                <a:solidFill>
                  <a:schemeClr val="bg1"/>
                </a:solidFill>
                <a:latin typeface="Helvetica Light" panose="020B0403020202020204"/>
                <a:cs typeface="Helvetica" panose="020B0604020202020204" pitchFamily="34" charset="0"/>
              </a:rPr>
              <a:t>best practices to their own businesses.</a:t>
            </a:r>
          </a:p>
        </p:txBody>
      </p:sp>
      <p:pic>
        <p:nvPicPr>
          <p:cNvPr id="12" name="Picture 11">
            <a:extLst>
              <a:ext uri="{FF2B5EF4-FFF2-40B4-BE49-F238E27FC236}">
                <a16:creationId xmlns:a16="http://schemas.microsoft.com/office/drawing/2014/main" id="{6CFAFDE6-5FC7-4E6C-B624-C89269BC82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744" y="1638891"/>
            <a:ext cx="1137389" cy="1137389"/>
          </a:xfrm>
          <a:prstGeom prst="rect">
            <a:avLst/>
          </a:prstGeom>
        </p:spPr>
      </p:pic>
      <p:pic>
        <p:nvPicPr>
          <p:cNvPr id="14" name="Picture 13">
            <a:extLst>
              <a:ext uri="{FF2B5EF4-FFF2-40B4-BE49-F238E27FC236}">
                <a16:creationId xmlns:a16="http://schemas.microsoft.com/office/drawing/2014/main" id="{6C163A88-64E5-4E8C-B659-158133B422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7175" y="1582021"/>
            <a:ext cx="1251128" cy="1251128"/>
          </a:xfrm>
          <a:prstGeom prst="rect">
            <a:avLst/>
          </a:prstGeom>
        </p:spPr>
      </p:pic>
      <p:pic>
        <p:nvPicPr>
          <p:cNvPr id="39" name="Picture 38">
            <a:extLst>
              <a:ext uri="{FF2B5EF4-FFF2-40B4-BE49-F238E27FC236}">
                <a16:creationId xmlns:a16="http://schemas.microsoft.com/office/drawing/2014/main" id="{23FF9B11-53AF-428D-A077-08D6B08753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47255" y="1638891"/>
            <a:ext cx="1137389" cy="1137389"/>
          </a:xfrm>
          <a:prstGeom prst="rect">
            <a:avLst/>
          </a:prstGeom>
        </p:spPr>
      </p:pic>
      <p:pic>
        <p:nvPicPr>
          <p:cNvPr id="41" name="Picture 40">
            <a:extLst>
              <a:ext uri="{FF2B5EF4-FFF2-40B4-BE49-F238E27FC236}">
                <a16:creationId xmlns:a16="http://schemas.microsoft.com/office/drawing/2014/main" id="{6E007AB9-A452-43A9-9FDA-9A0F85B5E7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9329" y="1638891"/>
            <a:ext cx="1137389" cy="1137389"/>
          </a:xfrm>
          <a:prstGeom prst="rect">
            <a:avLst/>
          </a:prstGeom>
        </p:spPr>
      </p:pic>
    </p:spTree>
    <p:extLst>
      <p:ext uri="{BB962C8B-B14F-4D97-AF65-F5344CB8AC3E}">
        <p14:creationId xmlns:p14="http://schemas.microsoft.com/office/powerpoint/2010/main" val="2955253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AB4A-CE63-8645-8EEB-587466C5BB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pic>
        <p:nvPicPr>
          <p:cNvPr id="8" name="Picture 7">
            <a:extLst>
              <a:ext uri="{FF2B5EF4-FFF2-40B4-BE49-F238E27FC236}">
                <a16:creationId xmlns:a16="http://schemas.microsoft.com/office/drawing/2014/main" id="{517D6AB7-D07A-7F42-9B91-EB15022461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995" y="6201704"/>
            <a:ext cx="844890" cy="535095"/>
          </a:xfrm>
          <a:prstGeom prst="rect">
            <a:avLst/>
          </a:prstGeom>
        </p:spPr>
      </p:pic>
      <p:pic>
        <p:nvPicPr>
          <p:cNvPr id="5" name="Picture 4">
            <a:hlinkClick r:id="rId4"/>
            <a:extLst>
              <a:ext uri="{FF2B5EF4-FFF2-40B4-BE49-F238E27FC236}">
                <a16:creationId xmlns:a16="http://schemas.microsoft.com/office/drawing/2014/main" id="{33B97EBF-0F30-0842-9657-A792CD74F4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51857" y="6224710"/>
            <a:ext cx="768297" cy="555756"/>
          </a:xfrm>
          <a:prstGeom prst="rect">
            <a:avLst/>
          </a:prstGeom>
        </p:spPr>
      </p:pic>
      <p:pic>
        <p:nvPicPr>
          <p:cNvPr id="6" name="Picture 5">
            <a:hlinkClick r:id="rId6"/>
            <a:extLst>
              <a:ext uri="{FF2B5EF4-FFF2-40B4-BE49-F238E27FC236}">
                <a16:creationId xmlns:a16="http://schemas.microsoft.com/office/drawing/2014/main" id="{3587101F-8B79-5E4B-B5BB-B2B7D2228B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8126" y="6157524"/>
            <a:ext cx="768297" cy="623455"/>
          </a:xfrm>
          <a:prstGeom prst="rect">
            <a:avLst/>
          </a:prstGeom>
        </p:spPr>
      </p:pic>
      <p:pic>
        <p:nvPicPr>
          <p:cNvPr id="7" name="Picture 6">
            <a:hlinkClick r:id="rId8"/>
            <a:extLst>
              <a:ext uri="{FF2B5EF4-FFF2-40B4-BE49-F238E27FC236}">
                <a16:creationId xmlns:a16="http://schemas.microsoft.com/office/drawing/2014/main" id="{5AD9F706-56C0-C44B-99E1-193A7741B03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44395" y="6077425"/>
            <a:ext cx="410109" cy="713315"/>
          </a:xfrm>
          <a:prstGeom prst="rect">
            <a:avLst/>
          </a:prstGeom>
        </p:spPr>
      </p:pic>
      <p:cxnSp>
        <p:nvCxnSpPr>
          <p:cNvPr id="10" name="Straight Connector 9">
            <a:extLst>
              <a:ext uri="{FF2B5EF4-FFF2-40B4-BE49-F238E27FC236}">
                <a16:creationId xmlns:a16="http://schemas.microsoft.com/office/drawing/2014/main" id="{C4FA8920-7DC8-41BF-B4B5-BB57045BC360}"/>
              </a:ext>
            </a:extLst>
          </p:cNvPr>
          <p:cNvCxnSpPr>
            <a:cxnSpLocks/>
          </p:cNvCxnSpPr>
          <p:nvPr/>
        </p:nvCxnSpPr>
        <p:spPr>
          <a:xfrm>
            <a:off x="493843" y="2160552"/>
            <a:ext cx="390577"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2FECA751-6BB6-4A62-A713-C41A1D57D122}"/>
              </a:ext>
            </a:extLst>
          </p:cNvPr>
          <p:cNvGrpSpPr/>
          <p:nvPr/>
        </p:nvGrpSpPr>
        <p:grpSpPr>
          <a:xfrm>
            <a:off x="428995" y="1182307"/>
            <a:ext cx="4097334" cy="1180291"/>
            <a:chOff x="448873" y="1426858"/>
            <a:chExt cx="4097334" cy="1180291"/>
          </a:xfrm>
        </p:grpSpPr>
        <p:sp>
          <p:nvSpPr>
            <p:cNvPr id="12" name="TextBox 11">
              <a:extLst>
                <a:ext uri="{FF2B5EF4-FFF2-40B4-BE49-F238E27FC236}">
                  <a16:creationId xmlns:a16="http://schemas.microsoft.com/office/drawing/2014/main" id="{3817A623-89F4-4E4E-9B30-3DE256E99EEC}"/>
                </a:ext>
              </a:extLst>
            </p:cNvPr>
            <p:cNvSpPr txBox="1"/>
            <p:nvPr/>
          </p:nvSpPr>
          <p:spPr>
            <a:xfrm>
              <a:off x="448873" y="1426858"/>
              <a:ext cx="4082344" cy="400110"/>
            </a:xfrm>
            <a:prstGeom prst="rect">
              <a:avLst/>
            </a:prstGeom>
            <a:noFill/>
          </p:spPr>
          <p:txBody>
            <a:bodyPr wrap="square" rtlCol="0">
              <a:spAutoFit/>
            </a:bodyPr>
            <a:lstStyle/>
            <a:p>
              <a:r>
                <a:rPr lang="en-US" sz="2000" b="1" dirty="0">
                  <a:solidFill>
                    <a:schemeClr val="bg1"/>
                  </a:solidFill>
                  <a:latin typeface="Helvetica" pitchFamily="2" charset="0"/>
                </a:rPr>
                <a:t>Danielle DeLauro</a:t>
              </a:r>
            </a:p>
          </p:txBody>
        </p:sp>
        <p:sp>
          <p:nvSpPr>
            <p:cNvPr id="13" name="TextBox 12">
              <a:extLst>
                <a:ext uri="{FF2B5EF4-FFF2-40B4-BE49-F238E27FC236}">
                  <a16:creationId xmlns:a16="http://schemas.microsoft.com/office/drawing/2014/main" id="{9D4B0A7C-73A3-4909-AB40-C8B53E33038C}"/>
                </a:ext>
              </a:extLst>
            </p:cNvPr>
            <p:cNvSpPr txBox="1"/>
            <p:nvPr/>
          </p:nvSpPr>
          <p:spPr>
            <a:xfrm>
              <a:off x="463863" y="1899263"/>
              <a:ext cx="4082344" cy="707886"/>
            </a:xfrm>
            <a:prstGeom prst="rect">
              <a:avLst/>
            </a:prstGeom>
            <a:noFill/>
          </p:spPr>
          <p:txBody>
            <a:bodyPr wrap="square" rtlCol="0">
              <a:spAutoFit/>
            </a:bodyPr>
            <a:lstStyle/>
            <a:p>
              <a:r>
                <a:rPr lang="en-US" sz="2000" dirty="0">
                  <a:solidFill>
                    <a:srgbClr val="FFE900"/>
                  </a:solidFill>
                  <a:latin typeface="Helvetica Light" panose="020B0403020202020204" pitchFamily="34" charset="0"/>
                </a:rPr>
                <a:t>Executive Vice President</a:t>
              </a:r>
            </a:p>
            <a:p>
              <a:r>
                <a:rPr lang="en-US" sz="2000" dirty="0" err="1">
                  <a:solidFill>
                    <a:srgbClr val="FFE900"/>
                  </a:solidFill>
                  <a:latin typeface="Helvetica Light" panose="020B0403020202020204" pitchFamily="34" charset="0"/>
                </a:rPr>
                <a:t>danielled@thevab.com</a:t>
              </a:r>
              <a:endParaRPr lang="en-US" sz="2000" dirty="0">
                <a:solidFill>
                  <a:srgbClr val="FFE900"/>
                </a:solidFill>
                <a:latin typeface="Helvetica Light" panose="020B0403020202020204" pitchFamily="34" charset="0"/>
              </a:endParaRPr>
            </a:p>
          </p:txBody>
        </p:sp>
      </p:grpSp>
      <p:grpSp>
        <p:nvGrpSpPr>
          <p:cNvPr id="18" name="Group 17">
            <a:extLst>
              <a:ext uri="{FF2B5EF4-FFF2-40B4-BE49-F238E27FC236}">
                <a16:creationId xmlns:a16="http://schemas.microsoft.com/office/drawing/2014/main" id="{C74FC634-A912-4BB4-A9C5-2B5D0C562899}"/>
              </a:ext>
            </a:extLst>
          </p:cNvPr>
          <p:cNvGrpSpPr/>
          <p:nvPr/>
        </p:nvGrpSpPr>
        <p:grpSpPr>
          <a:xfrm>
            <a:off x="428995" y="2896108"/>
            <a:ext cx="4097334" cy="1172050"/>
            <a:chOff x="448873" y="3027706"/>
            <a:chExt cx="4097334" cy="1172050"/>
          </a:xfrm>
        </p:grpSpPr>
        <p:sp>
          <p:nvSpPr>
            <p:cNvPr id="11" name="TextBox 10">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r>
                <a:rPr lang="en-US" sz="2000" b="1" dirty="0">
                  <a:solidFill>
                    <a:schemeClr val="bg1"/>
                  </a:solidFill>
                  <a:latin typeface="Helvetica" pitchFamily="2" charset="0"/>
                </a:rPr>
                <a:t>Jason Wiese</a:t>
              </a:r>
            </a:p>
          </p:txBody>
        </p:sp>
        <p:sp>
          <p:nvSpPr>
            <p:cNvPr id="14" name="TextBox 13">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r>
                <a:rPr lang="en-US" sz="2000" dirty="0">
                  <a:solidFill>
                    <a:srgbClr val="FFE900"/>
                  </a:solidFill>
                  <a:latin typeface="Helvetica Light" panose="020B0403020202020204" pitchFamily="34" charset="0"/>
                </a:rPr>
                <a:t>SVP, Director of Strategic Insights</a:t>
              </a:r>
            </a:p>
            <a:p>
              <a:r>
                <a:rPr lang="en-US" sz="2000" dirty="0" err="1">
                  <a:solidFill>
                    <a:srgbClr val="FFE900"/>
                  </a:solidFill>
                  <a:latin typeface="Helvetica Light" panose="020B0403020202020204" pitchFamily="34" charset="0"/>
                </a:rPr>
                <a:t>jasonw@thevab.com</a:t>
              </a:r>
              <a:endParaRPr lang="en-US" sz="2000" dirty="0">
                <a:solidFill>
                  <a:srgbClr val="FFE900"/>
                </a:solidFill>
                <a:latin typeface="Helvetica Light" panose="020B0403020202020204" pitchFamily="34" charset="0"/>
              </a:endParaRPr>
            </a:p>
          </p:txBody>
        </p:sp>
      </p:grpSp>
      <p:sp>
        <p:nvSpPr>
          <p:cNvPr id="15" name="TextBox 14">
            <a:extLst>
              <a:ext uri="{FF2B5EF4-FFF2-40B4-BE49-F238E27FC236}">
                <a16:creationId xmlns:a16="http://schemas.microsoft.com/office/drawing/2014/main" id="{D731197B-353F-4450-8DB3-EC25EF111897}"/>
              </a:ext>
            </a:extLst>
          </p:cNvPr>
          <p:cNvSpPr txBox="1"/>
          <p:nvPr/>
        </p:nvSpPr>
        <p:spPr>
          <a:xfrm>
            <a:off x="428995" y="128730"/>
            <a:ext cx="4082344" cy="630942"/>
          </a:xfrm>
          <a:prstGeom prst="rect">
            <a:avLst/>
          </a:prstGeom>
          <a:noFill/>
        </p:spPr>
        <p:txBody>
          <a:bodyPr wrap="square" rtlCol="0">
            <a:spAutoFit/>
          </a:bodyPr>
          <a:lstStyle/>
          <a:p>
            <a:r>
              <a:rPr lang="en-US" sz="3400" b="1" dirty="0">
                <a:solidFill>
                  <a:schemeClr val="bg1"/>
                </a:solidFill>
                <a:latin typeface="Helvetica" pitchFamily="2" charset="0"/>
              </a:rPr>
              <a:t>Creators</a:t>
            </a:r>
          </a:p>
        </p:txBody>
      </p:sp>
      <p:grpSp>
        <p:nvGrpSpPr>
          <p:cNvPr id="4" name="Group 3">
            <a:extLst>
              <a:ext uri="{FF2B5EF4-FFF2-40B4-BE49-F238E27FC236}">
                <a16:creationId xmlns:a16="http://schemas.microsoft.com/office/drawing/2014/main" id="{E2A3C621-3BF6-48AF-B31E-05DFF5BC34F0}"/>
              </a:ext>
            </a:extLst>
          </p:cNvPr>
          <p:cNvGrpSpPr/>
          <p:nvPr/>
        </p:nvGrpSpPr>
        <p:grpSpPr>
          <a:xfrm>
            <a:off x="428995" y="4601667"/>
            <a:ext cx="4097334" cy="1172050"/>
            <a:chOff x="493843" y="4345512"/>
            <a:chExt cx="4097334" cy="1172050"/>
          </a:xfrm>
        </p:grpSpPr>
        <p:sp>
          <p:nvSpPr>
            <p:cNvPr id="16" name="TextBox 15">
              <a:extLst>
                <a:ext uri="{FF2B5EF4-FFF2-40B4-BE49-F238E27FC236}">
                  <a16:creationId xmlns:a16="http://schemas.microsoft.com/office/drawing/2014/main" id="{43F317C5-8BC6-4340-A5FE-72426C3CE630}"/>
                </a:ext>
              </a:extLst>
            </p:cNvPr>
            <p:cNvSpPr txBox="1"/>
            <p:nvPr/>
          </p:nvSpPr>
          <p:spPr>
            <a:xfrm>
              <a:off x="508833" y="4345512"/>
              <a:ext cx="4082344" cy="400110"/>
            </a:xfrm>
            <a:prstGeom prst="rect">
              <a:avLst/>
            </a:prstGeom>
            <a:noFill/>
          </p:spPr>
          <p:txBody>
            <a:bodyPr wrap="square" rtlCol="0">
              <a:spAutoFit/>
            </a:bodyPr>
            <a:lstStyle/>
            <a:p>
              <a:r>
                <a:rPr lang="en-US" sz="2000" b="1" dirty="0">
                  <a:solidFill>
                    <a:schemeClr val="bg1"/>
                  </a:solidFill>
                  <a:latin typeface="Helvetica" pitchFamily="2" charset="0"/>
                </a:rPr>
                <a:t>Leah Montner-Dixon</a:t>
              </a:r>
            </a:p>
          </p:txBody>
        </p:sp>
        <p:sp>
          <p:nvSpPr>
            <p:cNvPr id="17" name="TextBox 16">
              <a:extLst>
                <a:ext uri="{FF2B5EF4-FFF2-40B4-BE49-F238E27FC236}">
                  <a16:creationId xmlns:a16="http://schemas.microsoft.com/office/drawing/2014/main" id="{2FB940A9-D3F4-451B-81C8-289E0BD6A920}"/>
                </a:ext>
              </a:extLst>
            </p:cNvPr>
            <p:cNvSpPr txBox="1"/>
            <p:nvPr/>
          </p:nvSpPr>
          <p:spPr>
            <a:xfrm>
              <a:off x="493843" y="4809676"/>
              <a:ext cx="4082344" cy="707886"/>
            </a:xfrm>
            <a:prstGeom prst="rect">
              <a:avLst/>
            </a:prstGeom>
            <a:noFill/>
          </p:spPr>
          <p:txBody>
            <a:bodyPr wrap="square" rtlCol="0">
              <a:spAutoFit/>
            </a:bodyPr>
            <a:lstStyle/>
            <a:p>
              <a:r>
                <a:rPr lang="en-US" sz="2000" dirty="0">
                  <a:solidFill>
                    <a:srgbClr val="FFE900"/>
                  </a:solidFill>
                  <a:latin typeface="Helvetica Light" panose="020B0403020202020204" pitchFamily="34" charset="0"/>
                </a:rPr>
                <a:t>Insights Manager</a:t>
              </a:r>
            </a:p>
            <a:p>
              <a:r>
                <a:rPr lang="en-US" sz="2000" dirty="0">
                  <a:solidFill>
                    <a:srgbClr val="FFE900"/>
                  </a:solidFill>
                  <a:latin typeface="Helvetica Light" panose="020B0403020202020204" pitchFamily="34" charset="0"/>
                </a:rPr>
                <a:t>leahm@thevab.com</a:t>
              </a:r>
            </a:p>
          </p:txBody>
        </p:sp>
      </p:grpSp>
    </p:spTree>
    <p:extLst>
      <p:ext uri="{BB962C8B-B14F-4D97-AF65-F5344CB8AC3E}">
        <p14:creationId xmlns:p14="http://schemas.microsoft.com/office/powerpoint/2010/main" val="300692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113066" y="357425"/>
            <a:ext cx="5796997" cy="1615827"/>
          </a:xfrm>
          <a:prstGeom prst="rect">
            <a:avLst/>
          </a:prstGeom>
        </p:spPr>
        <p:txBody>
          <a:bodyPr wrap="square">
            <a:spAutoFit/>
          </a:bodyPr>
          <a:lstStyle/>
          <a:p>
            <a:pPr lvl="0"/>
            <a:r>
              <a:rPr lang="en-US" sz="3300" b="1" dirty="0">
                <a:solidFill>
                  <a:srgbClr val="1F1A62"/>
                </a:solidFill>
                <a:latin typeface="Helvetica" pitchFamily="2" charset="0"/>
              </a:rPr>
              <a:t>Most of the fastest growing brands in the U.S. are Direct-to-Consumer</a:t>
            </a:r>
          </a:p>
        </p:txBody>
      </p:sp>
      <p:sp>
        <p:nvSpPr>
          <p:cNvPr id="15" name="TextBox 14">
            <a:extLst>
              <a:ext uri="{FF2B5EF4-FFF2-40B4-BE49-F238E27FC236}">
                <a16:creationId xmlns:a16="http://schemas.microsoft.com/office/drawing/2014/main" id="{32A58A76-B16B-4DDF-BC99-806C9C5F6C72}"/>
              </a:ext>
            </a:extLst>
          </p:cNvPr>
          <p:cNvSpPr txBox="1"/>
          <p:nvPr/>
        </p:nvSpPr>
        <p:spPr>
          <a:xfrm>
            <a:off x="113067" y="2404352"/>
            <a:ext cx="5683930" cy="2185214"/>
          </a:xfrm>
          <a:prstGeom prst="rect">
            <a:avLst/>
          </a:prstGeom>
          <a:noFill/>
        </p:spPr>
        <p:txBody>
          <a:bodyPr wrap="square" rtlCol="0">
            <a:spAutoFit/>
          </a:bodyPr>
          <a:lstStyle/>
          <a:p>
            <a:pPr lvl="0" defTabSz="1172398">
              <a:defRPr/>
            </a:pPr>
            <a:r>
              <a:rPr lang="en-US" sz="2000" b="1" dirty="0">
                <a:solidFill>
                  <a:srgbClr val="1F1A62"/>
                </a:solidFill>
                <a:latin typeface="Helvetica" pitchFamily="2" charset="0"/>
                <a:ea typeface="Open Sans" panose="020B0606030504020204" pitchFamily="34" charset="0"/>
                <a:cs typeface="Open Sans" panose="020B0606030504020204" pitchFamily="34" charset="0"/>
              </a:rPr>
              <a:t>What are Direct-to-Consumer (DTC / D2C) </a:t>
            </a:r>
          </a:p>
          <a:p>
            <a:pPr lvl="0" defTabSz="1172398">
              <a:defRPr/>
            </a:pPr>
            <a:r>
              <a:rPr lang="en-US" sz="2000" b="1" dirty="0">
                <a:solidFill>
                  <a:srgbClr val="1F1A62"/>
                </a:solidFill>
                <a:latin typeface="Helvetica" pitchFamily="2" charset="0"/>
                <a:ea typeface="Open Sans" panose="020B0606030504020204" pitchFamily="34" charset="0"/>
                <a:cs typeface="Open Sans" panose="020B0606030504020204" pitchFamily="34" charset="0"/>
              </a:rPr>
              <a:t>or ‘Direct’ Brands?</a:t>
            </a:r>
          </a:p>
          <a:p>
            <a:pPr lvl="0" algn="ctr" defTabSz="1172398">
              <a:defRPr/>
            </a:pPr>
            <a:endParaRPr lang="en-US" sz="1600" dirty="0">
              <a:solidFill>
                <a:srgbClr val="1F1A62"/>
              </a:solidFill>
              <a:latin typeface="Helvetica" pitchFamily="2" charset="0"/>
              <a:ea typeface="Open Sans" panose="020B0606030504020204" pitchFamily="34" charset="0"/>
              <a:cs typeface="Open Sans" panose="020B0606030504020204" pitchFamily="34" charset="0"/>
            </a:endParaRPr>
          </a:p>
          <a:p>
            <a:pPr lvl="0" defTabSz="1172398">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Direct-to-Consumer (DTC / D2C) </a:t>
            </a:r>
            <a:r>
              <a:rPr lang="en-US" sz="1600" dirty="0">
                <a:solidFill>
                  <a:srgbClr val="1F1A62"/>
                </a:solidFill>
                <a:latin typeface="Helvetica" pitchFamily="2" charset="0"/>
                <a:ea typeface="Open Sans" panose="020B0606030504020204" pitchFamily="34" charset="0"/>
                <a:cs typeface="Open Sans" panose="020B0606030504020204" pitchFamily="34" charset="0"/>
              </a:rPr>
              <a:t>means the company is able to bypass traditional sales models by selling their product directly to end customers without being encumbered by third-party retailers, wholesalers or other parts of the legacy infrastructure / supply chain</a:t>
            </a:r>
          </a:p>
        </p:txBody>
      </p:sp>
      <p:pic>
        <p:nvPicPr>
          <p:cNvPr id="3" name="Picture 2">
            <a:extLst>
              <a:ext uri="{FF2B5EF4-FFF2-40B4-BE49-F238E27FC236}">
                <a16:creationId xmlns:a16="http://schemas.microsoft.com/office/drawing/2014/main" id="{C125487D-901E-41F9-A030-34878DB04C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8797" y="40539"/>
            <a:ext cx="5683930" cy="6465994"/>
          </a:xfrm>
          <a:prstGeom prst="rect">
            <a:avLst/>
          </a:prstGeom>
        </p:spPr>
      </p:pic>
      <p:pic>
        <p:nvPicPr>
          <p:cNvPr id="14" name="Picture 13">
            <a:extLst>
              <a:ext uri="{FF2B5EF4-FFF2-40B4-BE49-F238E27FC236}">
                <a16:creationId xmlns:a16="http://schemas.microsoft.com/office/drawing/2014/main" id="{5B663F97-1C8A-4489-A93F-1C55497F01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C1102742-5939-4E41-B897-0BDEDE9994F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a:t>
            </a:fld>
            <a:endParaRPr lang="en-US" dirty="0"/>
          </a:p>
        </p:txBody>
      </p:sp>
      <p:sp>
        <p:nvSpPr>
          <p:cNvPr id="18" name="Rectangle 17">
            <a:extLst>
              <a:ext uri="{FF2B5EF4-FFF2-40B4-BE49-F238E27FC236}">
                <a16:creationId xmlns:a16="http://schemas.microsoft.com/office/drawing/2014/main" id="{74793211-C599-4C3E-A545-DDEBDC4F3B1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3905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BD1D7B-CFFD-AB40-AE04-379262D9E97A}"/>
              </a:ext>
            </a:extLst>
          </p:cNvPr>
          <p:cNvSpPr/>
          <p:nvPr/>
        </p:nvSpPr>
        <p:spPr>
          <a:xfrm>
            <a:off x="159920" y="398594"/>
            <a:ext cx="11872159" cy="954107"/>
          </a:xfrm>
          <a:prstGeom prst="rect">
            <a:avLst/>
          </a:prstGeom>
        </p:spPr>
        <p:txBody>
          <a:bodyPr wrap="square">
            <a:spAutoFit/>
          </a:bodyPr>
          <a:lstStyle/>
          <a:p>
            <a:r>
              <a:rPr lang="en-US" sz="2800" b="1" dirty="0">
                <a:solidFill>
                  <a:srgbClr val="1F1A62"/>
                </a:solidFill>
                <a:latin typeface="Helvetica" pitchFamily="2" charset="0"/>
              </a:rPr>
              <a:t>‘First mover’ DTC brands began disrupting established categories anywhere from 5 - 20 years ago with varying degrees of success </a:t>
            </a:r>
          </a:p>
        </p:txBody>
      </p:sp>
      <p:pic>
        <p:nvPicPr>
          <p:cNvPr id="6" name="Picture 5">
            <a:extLst>
              <a:ext uri="{FF2B5EF4-FFF2-40B4-BE49-F238E27FC236}">
                <a16:creationId xmlns:a16="http://schemas.microsoft.com/office/drawing/2014/main" id="{2EC50A43-424A-4AB8-BBCE-3FBDC3D4B9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182" y="1789484"/>
            <a:ext cx="11083636" cy="4669922"/>
          </a:xfrm>
          <a:prstGeom prst="rect">
            <a:avLst/>
          </a:prstGeom>
        </p:spPr>
      </p:pic>
      <p:sp>
        <p:nvSpPr>
          <p:cNvPr id="140" name="TextBox 139">
            <a:extLst>
              <a:ext uri="{FF2B5EF4-FFF2-40B4-BE49-F238E27FC236}">
                <a16:creationId xmlns:a16="http://schemas.microsoft.com/office/drawing/2014/main" id="{87CC68B4-57CB-43C4-94BA-0B01D37CE160}"/>
              </a:ext>
            </a:extLst>
          </p:cNvPr>
          <p:cNvSpPr txBox="1"/>
          <p:nvPr/>
        </p:nvSpPr>
        <p:spPr>
          <a:xfrm>
            <a:off x="526244" y="6276476"/>
            <a:ext cx="22669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(year) = year founded</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9769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64670" y="383712"/>
            <a:ext cx="12062659" cy="954107"/>
          </a:xfrm>
          <a:prstGeom prst="rect">
            <a:avLst/>
          </a:prstGeom>
        </p:spPr>
        <p:txBody>
          <a:bodyPr wrap="square">
            <a:spAutoFit/>
          </a:bodyPr>
          <a:lstStyle/>
          <a:p>
            <a:pPr lvl="0"/>
            <a:r>
              <a:rPr lang="en-US" sz="2800" b="1" dirty="0">
                <a:solidFill>
                  <a:srgbClr val="1F1A62"/>
                </a:solidFill>
                <a:latin typeface="Helvetica" pitchFamily="2" charset="0"/>
              </a:rPr>
              <a:t>Recently, more DTC brands have entered the marketplace, by disrupting the original disruptors, within these established categories</a:t>
            </a:r>
          </a:p>
        </p:txBody>
      </p:sp>
      <p:sp>
        <p:nvSpPr>
          <p:cNvPr id="139" name="TextBox 138">
            <a:extLst>
              <a:ext uri="{FF2B5EF4-FFF2-40B4-BE49-F238E27FC236}">
                <a16:creationId xmlns:a16="http://schemas.microsoft.com/office/drawing/2014/main" id="{D97FDE5D-F80F-4E50-B290-3782B1FB094E}"/>
              </a:ext>
            </a:extLst>
          </p:cNvPr>
          <p:cNvSpPr txBox="1"/>
          <p:nvPr/>
        </p:nvSpPr>
        <p:spPr>
          <a:xfrm>
            <a:off x="526244" y="6276476"/>
            <a:ext cx="22669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(year) = year founded</a:t>
            </a:r>
          </a:p>
        </p:txBody>
      </p:sp>
      <p:pic>
        <p:nvPicPr>
          <p:cNvPr id="5" name="Picture 4">
            <a:extLst>
              <a:ext uri="{FF2B5EF4-FFF2-40B4-BE49-F238E27FC236}">
                <a16:creationId xmlns:a16="http://schemas.microsoft.com/office/drawing/2014/main" id="{C6785B17-DA21-4CA2-BB6E-64CC687F2B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182" y="1734159"/>
            <a:ext cx="11083636" cy="4581933"/>
          </a:xfrm>
          <a:prstGeom prst="rect">
            <a:avLst/>
          </a:prstGeom>
        </p:spPr>
      </p:pic>
      <p:pic>
        <p:nvPicPr>
          <p:cNvPr id="14" name="Picture 13">
            <a:extLst>
              <a:ext uri="{FF2B5EF4-FFF2-40B4-BE49-F238E27FC236}">
                <a16:creationId xmlns:a16="http://schemas.microsoft.com/office/drawing/2014/main" id="{5E1D4873-E55F-4222-98C2-D7D9E77C08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A7A39E3B-C2D1-496A-867B-57FDBCA4D5A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8</a:t>
            </a:fld>
            <a:endParaRPr lang="en-US" dirty="0"/>
          </a:p>
        </p:txBody>
      </p:sp>
      <p:sp>
        <p:nvSpPr>
          <p:cNvPr id="17" name="Rectangle 16">
            <a:extLst>
              <a:ext uri="{FF2B5EF4-FFF2-40B4-BE49-F238E27FC236}">
                <a16:creationId xmlns:a16="http://schemas.microsoft.com/office/drawing/2014/main" id="{A88B435A-297E-4E32-8950-CE6B60BD599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3828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06FB6FA-2946-4B61-894B-BCCB1069E673}"/>
              </a:ext>
            </a:extLst>
          </p:cNvPr>
          <p:cNvSpPr/>
          <p:nvPr/>
        </p:nvSpPr>
        <p:spPr>
          <a:xfrm>
            <a:off x="4196061" y="1688726"/>
            <a:ext cx="7995938" cy="406465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241603" y="356494"/>
            <a:ext cx="11708793" cy="954107"/>
          </a:xfrm>
          <a:prstGeom prst="rect">
            <a:avLst/>
          </a:prstGeom>
        </p:spPr>
        <p:txBody>
          <a:bodyPr wrap="square">
            <a:spAutoFit/>
          </a:bodyPr>
          <a:lstStyle/>
          <a:p>
            <a:r>
              <a:rPr lang="en-US" sz="2800" b="1" dirty="0">
                <a:solidFill>
                  <a:srgbClr val="1F1A62"/>
                </a:solidFill>
                <a:latin typeface="Helvetica" pitchFamily="2" charset="0"/>
              </a:rPr>
              <a:t>Trend-driven, high-trial categories such as personal care, apparel, food and pet care are some of the most popular DTC categories</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4149040486"/>
              </p:ext>
            </p:extLst>
          </p:nvPr>
        </p:nvGraphicFramePr>
        <p:xfrm>
          <a:off x="5083838" y="1691885"/>
          <a:ext cx="6237333" cy="3973161"/>
        </p:xfrm>
        <a:graphic>
          <a:graphicData uri="http://schemas.openxmlformats.org/drawingml/2006/chart">
            <c:chart xmlns:c="http://schemas.openxmlformats.org/drawingml/2006/chart" xmlns:r="http://schemas.openxmlformats.org/officeDocument/2006/relationships" r:id="rId3"/>
          </a:graphicData>
        </a:graphic>
      </p:graphicFrame>
      <p:pic>
        <p:nvPicPr>
          <p:cNvPr id="28" name="Picture 27">
            <a:extLst>
              <a:ext uri="{FF2B5EF4-FFF2-40B4-BE49-F238E27FC236}">
                <a16:creationId xmlns:a16="http://schemas.microsoft.com/office/drawing/2014/main" id="{FCEBA3D6-80B1-44E0-92B3-8DD363FE34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99174"/>
            <a:ext cx="1880010" cy="1010540"/>
          </a:xfrm>
          <a:prstGeom prst="rect">
            <a:avLst/>
          </a:prstGeom>
        </p:spPr>
      </p:pic>
      <p:pic>
        <p:nvPicPr>
          <p:cNvPr id="29" name="Picture 28">
            <a:extLst>
              <a:ext uri="{FF2B5EF4-FFF2-40B4-BE49-F238E27FC236}">
                <a16:creationId xmlns:a16="http://schemas.microsoft.com/office/drawing/2014/main" id="{1D985EA1-0976-46AE-AE11-351BC09197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712725"/>
            <a:ext cx="1880009" cy="1010540"/>
          </a:xfrm>
          <a:prstGeom prst="rect">
            <a:avLst/>
          </a:prstGeom>
        </p:spPr>
      </p:pic>
      <p:pic>
        <p:nvPicPr>
          <p:cNvPr id="30" name="Picture 29">
            <a:extLst>
              <a:ext uri="{FF2B5EF4-FFF2-40B4-BE49-F238E27FC236}">
                <a16:creationId xmlns:a16="http://schemas.microsoft.com/office/drawing/2014/main" id="{D05E5095-F0B1-4FC2-B820-584B425988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726276"/>
            <a:ext cx="1864290" cy="1010540"/>
          </a:xfrm>
          <a:prstGeom prst="rect">
            <a:avLst/>
          </a:prstGeom>
        </p:spPr>
      </p:pic>
      <p:pic>
        <p:nvPicPr>
          <p:cNvPr id="33" name="Picture 32">
            <a:extLst>
              <a:ext uri="{FF2B5EF4-FFF2-40B4-BE49-F238E27FC236}">
                <a16:creationId xmlns:a16="http://schemas.microsoft.com/office/drawing/2014/main" id="{16A5A01F-739E-48F6-AABB-E07BDA22CB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58238" y="2712725"/>
            <a:ext cx="1880012" cy="1013551"/>
          </a:xfrm>
          <a:prstGeom prst="rect">
            <a:avLst/>
          </a:prstGeom>
        </p:spPr>
      </p:pic>
      <p:pic>
        <p:nvPicPr>
          <p:cNvPr id="34" name="Picture 33">
            <a:extLst>
              <a:ext uri="{FF2B5EF4-FFF2-40B4-BE49-F238E27FC236}">
                <a16:creationId xmlns:a16="http://schemas.microsoft.com/office/drawing/2014/main" id="{65B294AD-2100-4B88-AB74-430C9E1AB1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58238" y="1699174"/>
            <a:ext cx="1879829" cy="1010540"/>
          </a:xfrm>
          <a:prstGeom prst="rect">
            <a:avLst/>
          </a:prstGeom>
        </p:spPr>
      </p:pic>
      <p:pic>
        <p:nvPicPr>
          <p:cNvPr id="35" name="Picture 34">
            <a:extLst>
              <a:ext uri="{FF2B5EF4-FFF2-40B4-BE49-F238E27FC236}">
                <a16:creationId xmlns:a16="http://schemas.microsoft.com/office/drawing/2014/main" id="{156C8C20-1EE0-4556-9D41-83F3F983166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58238" y="3718654"/>
            <a:ext cx="1879646" cy="1013551"/>
          </a:xfrm>
          <a:prstGeom prst="rect">
            <a:avLst/>
          </a:prstGeom>
        </p:spPr>
      </p:pic>
      <p:pic>
        <p:nvPicPr>
          <p:cNvPr id="36" name="Picture 35">
            <a:extLst>
              <a:ext uri="{FF2B5EF4-FFF2-40B4-BE49-F238E27FC236}">
                <a16:creationId xmlns:a16="http://schemas.microsoft.com/office/drawing/2014/main" id="{2538DFFA-CE02-40AB-A415-5DAF042C70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4733805"/>
            <a:ext cx="1869045" cy="1019573"/>
          </a:xfrm>
          <a:prstGeom prst="rect">
            <a:avLst/>
          </a:prstGeom>
        </p:spPr>
      </p:pic>
      <p:pic>
        <p:nvPicPr>
          <p:cNvPr id="37" name="Picture 36">
            <a:extLst>
              <a:ext uri="{FF2B5EF4-FFF2-40B4-BE49-F238E27FC236}">
                <a16:creationId xmlns:a16="http://schemas.microsoft.com/office/drawing/2014/main" id="{D95DFA62-FFD5-4E88-B652-C958B05DAE3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58239" y="4742838"/>
            <a:ext cx="1879646" cy="1010540"/>
          </a:xfrm>
          <a:prstGeom prst="rect">
            <a:avLst/>
          </a:prstGeom>
        </p:spPr>
      </p:pic>
      <p:sp>
        <p:nvSpPr>
          <p:cNvPr id="39" name="Text Placeholder 3">
            <a:extLst>
              <a:ext uri="{FF2B5EF4-FFF2-40B4-BE49-F238E27FC236}">
                <a16:creationId xmlns:a16="http://schemas.microsoft.com/office/drawing/2014/main" id="{3BD5440F-E442-4E7E-93FA-7EBC9E66D4BA}"/>
              </a:ext>
            </a:extLst>
          </p:cNvPr>
          <p:cNvSpPr txBox="1">
            <a:spLocks/>
          </p:cNvSpPr>
          <p:nvPr/>
        </p:nvSpPr>
        <p:spPr>
          <a:xfrm>
            <a:off x="472991" y="6328995"/>
            <a:ext cx="6384285" cy="25225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Adweek, May 19, 2019</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Infographic: What People Want From Direct-to-Consumer Brands</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Toluna &amp; Unmetric, 2019.</a:t>
            </a:r>
          </a:p>
        </p:txBody>
      </p:sp>
      <p:pic>
        <p:nvPicPr>
          <p:cNvPr id="21" name="Picture 20">
            <a:extLst>
              <a:ext uri="{FF2B5EF4-FFF2-40B4-BE49-F238E27FC236}">
                <a16:creationId xmlns:a16="http://schemas.microsoft.com/office/drawing/2014/main" id="{C270E2DF-0814-46E8-BD1D-3FAE9ED45B7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2" name="Slide Number Placeholder 5">
            <a:extLst>
              <a:ext uri="{FF2B5EF4-FFF2-40B4-BE49-F238E27FC236}">
                <a16:creationId xmlns:a16="http://schemas.microsoft.com/office/drawing/2014/main" id="{7830EDA2-33A0-4679-93EF-052F4C22E05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9</a:t>
            </a:fld>
            <a:endParaRPr lang="en-US" dirty="0"/>
          </a:p>
        </p:txBody>
      </p:sp>
      <p:sp>
        <p:nvSpPr>
          <p:cNvPr id="26" name="Rectangle 25">
            <a:extLst>
              <a:ext uri="{FF2B5EF4-FFF2-40B4-BE49-F238E27FC236}">
                <a16:creationId xmlns:a16="http://schemas.microsoft.com/office/drawing/2014/main" id="{4DB49ABB-E7AA-43B3-9469-FB5BDB612172}"/>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85726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11246</Words>
  <Application>Microsoft Office PowerPoint</Application>
  <PresentationFormat>Widescreen</PresentationFormat>
  <Paragraphs>827</Paragraphs>
  <Slides>59</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59</vt:i4>
      </vt:variant>
    </vt:vector>
  </HeadingPairs>
  <TitlesOfParts>
    <vt:vector size="70" baseType="lpstr">
      <vt:lpstr>Arial</vt:lpstr>
      <vt:lpstr>Calibri</vt:lpstr>
      <vt:lpstr>Calibri Light</vt:lpstr>
      <vt:lpstr>Courier New</vt:lpstr>
      <vt:lpstr>Helvetica</vt:lpstr>
      <vt:lpstr>Helvetica Light</vt:lpstr>
      <vt:lpstr>Open Sans</vt:lpstr>
      <vt:lpstr>Trebuchet MS</vt:lpstr>
      <vt:lpstr>Office Theme</vt:lpstr>
      <vt:lpstr>6_Office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Montner Dixon</cp:lastModifiedBy>
  <cp:revision>291</cp:revision>
  <cp:lastPrinted>2020-02-11T14:46:11Z</cp:lastPrinted>
  <dcterms:created xsi:type="dcterms:W3CDTF">2019-11-08T17:29:39Z</dcterms:created>
  <dcterms:modified xsi:type="dcterms:W3CDTF">2020-04-27T21:39:12Z</dcterms:modified>
</cp:coreProperties>
</file>