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3.xml" ContentType="application/vnd.openxmlformats-officedocument.drawingml.chart+xml"/>
  <Override PartName="/ppt/charts/chart4.xml" ContentType="application/vnd.openxmlformats-officedocument.drawingml.chart+xml"/>
  <Override PartName="/ppt/notesSlides/notesSlide1.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 id="2147483655" r:id="rId2"/>
    <p:sldMasterId id="2147483831" r:id="rId3"/>
    <p:sldMasterId id="2147483834" r:id="rId4"/>
  </p:sldMasterIdLst>
  <p:notesMasterIdLst>
    <p:notesMasterId r:id="rId35"/>
  </p:notesMasterIdLst>
  <p:handoutMasterIdLst>
    <p:handoutMasterId r:id="rId36"/>
  </p:handoutMasterIdLst>
  <p:sldIdLst>
    <p:sldId id="717" r:id="rId5"/>
    <p:sldId id="693" r:id="rId6"/>
    <p:sldId id="692" r:id="rId7"/>
    <p:sldId id="619" r:id="rId8"/>
    <p:sldId id="694" r:id="rId9"/>
    <p:sldId id="691" r:id="rId10"/>
    <p:sldId id="522" r:id="rId11"/>
    <p:sldId id="698" r:id="rId12"/>
    <p:sldId id="585" r:id="rId13"/>
    <p:sldId id="678" r:id="rId14"/>
    <p:sldId id="586" r:id="rId15"/>
    <p:sldId id="646" r:id="rId16"/>
    <p:sldId id="704" r:id="rId17"/>
    <p:sldId id="668" r:id="rId18"/>
    <p:sldId id="650" r:id="rId19"/>
    <p:sldId id="652" r:id="rId20"/>
    <p:sldId id="654" r:id="rId21"/>
    <p:sldId id="673" r:id="rId22"/>
    <p:sldId id="726" r:id="rId23"/>
    <p:sldId id="707" r:id="rId24"/>
    <p:sldId id="656" r:id="rId25"/>
    <p:sldId id="661" r:id="rId26"/>
    <p:sldId id="718" r:id="rId27"/>
    <p:sldId id="725" r:id="rId28"/>
    <p:sldId id="721" r:id="rId29"/>
    <p:sldId id="720" r:id="rId30"/>
    <p:sldId id="724" r:id="rId31"/>
    <p:sldId id="722" r:id="rId32"/>
    <p:sldId id="723" r:id="rId33"/>
    <p:sldId id="716" r:id="rId34"/>
  </p:sldIdLst>
  <p:sldSz cx="9144000" cy="6858000" type="screen4x3"/>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F81BD"/>
    <a:srgbClr val="6B7F94"/>
    <a:srgbClr val="00AF78"/>
    <a:srgbClr val="E6E6E6"/>
    <a:srgbClr val="3775A2"/>
    <a:srgbClr val="EFEF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52" autoAdjust="0"/>
    <p:restoredTop sz="94660"/>
  </p:normalViewPr>
  <p:slideViewPr>
    <p:cSldViewPr snapToGrid="0" snapToObjects="1">
      <p:cViewPr varScale="1">
        <p:scale>
          <a:sx n="108" d="100"/>
          <a:sy n="108" d="100"/>
        </p:scale>
        <p:origin x="2064"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BD5-47D3-B33A-B993E1D13DD3}"/>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BD5-47D3-B33A-B993E1D13DD3}"/>
              </c:ext>
            </c:extLst>
          </c:dPt>
          <c:dLbls>
            <c:dLbl>
              <c:idx val="0"/>
              <c:layout>
                <c:manualLayout>
                  <c:x val="-7.1644764010657003E-2"/>
                  <c:y val="0.16962607890215584"/>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BD5-47D3-B33A-B993E1D13DD3}"/>
                </c:ext>
              </c:extLst>
            </c:dLbl>
            <c:dLbl>
              <c:idx val="1"/>
              <c:layout>
                <c:manualLayout>
                  <c:x val="9.3637260176200679E-2"/>
                  <c:y val="-0.21293871478412896"/>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7BD5-47D3-B33A-B993E1D13DD3}"/>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Sports / Luxury Buyer</c:v>
                </c:pt>
                <c:pt idx="1">
                  <c:v>Economy Buyer</c:v>
                </c:pt>
              </c:strCache>
            </c:strRef>
          </c:cat>
          <c:val>
            <c:numRef>
              <c:f>Sheet1!$B$2:$B$3</c:f>
              <c:numCache>
                <c:formatCode>0</c:formatCode>
                <c:ptCount val="2"/>
                <c:pt idx="0">
                  <c:v>248</c:v>
                </c:pt>
                <c:pt idx="1">
                  <c:v>820</c:v>
                </c:pt>
              </c:numCache>
            </c:numRef>
          </c:val>
          <c:extLst>
            <c:ext xmlns:c16="http://schemas.microsoft.com/office/drawing/2014/chart" uri="{C3380CC4-5D6E-409C-BE32-E72D297353CC}">
              <c16:uniqueId val="{00000000-AC8C-4FEF-81A6-303828F12416}"/>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Trebuchet MS" panose="020B0603020202020204" pitchFamily="34" charset="0"/>
                <a:ea typeface="+mn-ea"/>
                <a:cs typeface="+mn-cs"/>
              </a:defRPr>
            </a:pPr>
            <a:r>
              <a:rPr lang="en-US" sz="1400" b="0" i="0" u="none" strike="noStrike" baseline="0" dirty="0">
                <a:solidFill>
                  <a:schemeClr val="tx1"/>
                </a:solidFill>
                <a:effectLst/>
                <a:latin typeface="Trebuchet MS" panose="020B0603020202020204" pitchFamily="34" charset="0"/>
              </a:rPr>
              <a:t>Which of the following types of ads may have influenced you to take a test drive at your local vehicle dealership?</a:t>
            </a:r>
            <a:r>
              <a:rPr lang="en-US" sz="1400" b="0" i="0" u="none" strike="noStrike" baseline="0" dirty="0">
                <a:solidFill>
                  <a:schemeClr val="tx1"/>
                </a:solidFill>
                <a:latin typeface="Trebuchet MS" panose="020B0603020202020204" pitchFamily="34" charset="0"/>
              </a:rPr>
              <a:t> </a:t>
            </a:r>
            <a:endParaRPr lang="en-US" sz="1400" b="0" dirty="0">
              <a:solidFill>
                <a:schemeClr val="tx1"/>
              </a:solidFill>
              <a:latin typeface="Trebuchet MS" panose="020B0603020202020204" pitchFamily="34" charset="0"/>
            </a:endParaRPr>
          </a:p>
        </c:rich>
      </c:tx>
      <c:layout>
        <c:manualLayout>
          <c:xMode val="edge"/>
          <c:yMode val="edge"/>
          <c:x val="0.12409722222222222"/>
          <c:y val="3.3872290428623386E-2"/>
        </c:manualLayout>
      </c:layout>
      <c:overlay val="0"/>
      <c:spPr>
        <a:noFill/>
        <a:ln>
          <a:noFill/>
        </a:ln>
        <a:effectLst/>
      </c:spPr>
    </c:title>
    <c:autoTitleDeleted val="0"/>
    <c:plotArea>
      <c:layout/>
      <c:barChart>
        <c:barDir val="col"/>
        <c:grouping val="clustered"/>
        <c:varyColors val="0"/>
        <c:ser>
          <c:idx val="0"/>
          <c:order val="0"/>
          <c:tx>
            <c:strRef>
              <c:f>Sheet1!$B$1</c:f>
              <c:strCache>
                <c:ptCount val="1"/>
                <c:pt idx="0">
                  <c:v>Certified Pre-Owned Vehicle Buyer 
</c:v>
                </c:pt>
              </c:strCache>
            </c:strRef>
          </c:tx>
          <c:spPr>
            <a:solidFill>
              <a:schemeClr val="accent1"/>
            </a:solidFill>
            <a:ln>
              <a:noFill/>
            </a:ln>
            <a:effectLst/>
          </c:spPr>
          <c:invertIfNegative val="0"/>
          <c:dLbls>
            <c:dLbl>
              <c:idx val="5"/>
              <c:layout>
                <c:manualLayout>
                  <c:x val="-1.1111111111111059E-2"/>
                  <c:y val="-1.49312486540812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F71-48A2-B92C-8BE88E15B7BB}"/>
                </c:ext>
              </c:extLst>
            </c:dLbl>
            <c:numFmt formatCode="0%" sourceLinked="0"/>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Television</c:v>
                </c:pt>
                <c:pt idx="1">
                  <c:v>Vehicle Review Websites</c:v>
                </c:pt>
                <c:pt idx="2">
                  <c:v>Online Search</c:v>
                </c:pt>
                <c:pt idx="3">
                  <c:v>Social Networking Sites</c:v>
                </c:pt>
                <c:pt idx="4">
                  <c:v>Radio</c:v>
                </c:pt>
                <c:pt idx="5">
                  <c:v>Online Video</c:v>
                </c:pt>
                <c:pt idx="6">
                  <c:v>Newspapers</c:v>
                </c:pt>
                <c:pt idx="7">
                  <c:v>Direct Mail / Email Marketing</c:v>
                </c:pt>
                <c:pt idx="8">
                  <c:v>Magazines</c:v>
                </c:pt>
                <c:pt idx="9">
                  <c:v>Outdoor / Billboard</c:v>
                </c:pt>
                <c:pt idx="10">
                  <c:v>Online Banner Ads</c:v>
                </c:pt>
                <c:pt idx="11">
                  <c:v>Mobile Apps</c:v>
                </c:pt>
              </c:strCache>
            </c:strRef>
          </c:cat>
          <c:val>
            <c:numRef>
              <c:f>Sheet1!$B$2:$B$13</c:f>
              <c:numCache>
                <c:formatCode>0.0%</c:formatCode>
                <c:ptCount val="12"/>
                <c:pt idx="0">
                  <c:v>0.36764705882352944</c:v>
                </c:pt>
                <c:pt idx="1">
                  <c:v>0.30147058823529416</c:v>
                </c:pt>
                <c:pt idx="2">
                  <c:v>0.30147058823529416</c:v>
                </c:pt>
                <c:pt idx="3">
                  <c:v>0.15441176470588236</c:v>
                </c:pt>
                <c:pt idx="4">
                  <c:v>0.13235294117647059</c:v>
                </c:pt>
                <c:pt idx="5">
                  <c:v>0.10294117647058824</c:v>
                </c:pt>
                <c:pt idx="6">
                  <c:v>9.5588235294117641E-2</c:v>
                </c:pt>
                <c:pt idx="7">
                  <c:v>8.8235294117647065E-2</c:v>
                </c:pt>
                <c:pt idx="8">
                  <c:v>8.0882352941176461E-2</c:v>
                </c:pt>
                <c:pt idx="9">
                  <c:v>5.1470588235294122E-2</c:v>
                </c:pt>
                <c:pt idx="10">
                  <c:v>4.4117647058823532E-2</c:v>
                </c:pt>
                <c:pt idx="11">
                  <c:v>3.6764705882352942E-2</c:v>
                </c:pt>
              </c:numCache>
            </c:numRef>
          </c:val>
          <c:extLst>
            <c:ext xmlns:c16="http://schemas.microsoft.com/office/drawing/2014/chart" uri="{C3380CC4-5D6E-409C-BE32-E72D297353CC}">
              <c16:uniqueId val="{00000000-C03C-40D1-AE4D-5351DAAE8FEE}"/>
            </c:ext>
          </c:extLst>
        </c:ser>
        <c:ser>
          <c:idx val="1"/>
          <c:order val="1"/>
          <c:tx>
            <c:strRef>
              <c:f>Sheet1!$C$1</c:f>
              <c:strCache>
                <c:ptCount val="1"/>
                <c:pt idx="0">
                  <c:v>New Vehicle Buyer 
</c:v>
                </c:pt>
              </c:strCache>
            </c:strRef>
          </c:tx>
          <c:spPr>
            <a:solidFill>
              <a:schemeClr val="accent2"/>
            </a:solidFill>
            <a:ln>
              <a:noFill/>
            </a:ln>
            <a:effectLst/>
          </c:spPr>
          <c:invertIfNegative val="0"/>
          <c:dLbls>
            <c:dLbl>
              <c:idx val="1"/>
              <c:layout>
                <c:manualLayout>
                  <c:x val="-1.2731334408019993E-17"/>
                  <c:y val="2.488541442346817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F71-48A2-B92C-8BE88E15B7BB}"/>
                </c:ext>
              </c:extLst>
            </c:dLbl>
            <c:dLbl>
              <c:idx val="3"/>
              <c:layout>
                <c:manualLayout>
                  <c:x val="0"/>
                  <c:y val="-2.23968729811217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F71-48A2-B92C-8BE88E15B7BB}"/>
                </c:ext>
              </c:extLst>
            </c:dLbl>
            <c:dLbl>
              <c:idx val="4"/>
              <c:layout>
                <c:manualLayout>
                  <c:x val="1.3888888888888889E-3"/>
                  <c:y val="-1.24427072117343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F71-48A2-B92C-8BE88E15B7BB}"/>
                </c:ext>
              </c:extLst>
            </c:dLbl>
            <c:numFmt formatCode="0%" sourceLinked="0"/>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Television</c:v>
                </c:pt>
                <c:pt idx="1">
                  <c:v>Vehicle Review Websites</c:v>
                </c:pt>
                <c:pt idx="2">
                  <c:v>Online Search</c:v>
                </c:pt>
                <c:pt idx="3">
                  <c:v>Social Networking Sites</c:v>
                </c:pt>
                <c:pt idx="4">
                  <c:v>Radio</c:v>
                </c:pt>
                <c:pt idx="5">
                  <c:v>Online Video</c:v>
                </c:pt>
                <c:pt idx="6">
                  <c:v>Newspapers</c:v>
                </c:pt>
                <c:pt idx="7">
                  <c:v>Direct Mail / Email Marketing</c:v>
                </c:pt>
                <c:pt idx="8">
                  <c:v>Magazines</c:v>
                </c:pt>
                <c:pt idx="9">
                  <c:v>Outdoor / Billboard</c:v>
                </c:pt>
                <c:pt idx="10">
                  <c:v>Online Banner Ads</c:v>
                </c:pt>
                <c:pt idx="11">
                  <c:v>Mobile Apps</c:v>
                </c:pt>
              </c:strCache>
            </c:strRef>
          </c:cat>
          <c:val>
            <c:numRef>
              <c:f>Sheet1!$C$2:$C$13</c:f>
              <c:numCache>
                <c:formatCode>0.0%</c:formatCode>
                <c:ptCount val="12"/>
                <c:pt idx="0">
                  <c:v>0.41360294117647056</c:v>
                </c:pt>
                <c:pt idx="1">
                  <c:v>0.26102941176470584</c:v>
                </c:pt>
                <c:pt idx="2">
                  <c:v>0.21691176470588236</c:v>
                </c:pt>
                <c:pt idx="3">
                  <c:v>8.8235294117647065E-2</c:v>
                </c:pt>
                <c:pt idx="4">
                  <c:v>8.8235294117647065E-2</c:v>
                </c:pt>
                <c:pt idx="5">
                  <c:v>9.7426470588235295E-2</c:v>
                </c:pt>
                <c:pt idx="6">
                  <c:v>0.11029411764705882</c:v>
                </c:pt>
                <c:pt idx="7">
                  <c:v>0.10477941176470588</c:v>
                </c:pt>
                <c:pt idx="8">
                  <c:v>8.6397058823529424E-2</c:v>
                </c:pt>
                <c:pt idx="9">
                  <c:v>7.3529411764705885E-2</c:v>
                </c:pt>
                <c:pt idx="10">
                  <c:v>4.779411764705882E-2</c:v>
                </c:pt>
                <c:pt idx="11">
                  <c:v>3.6764705882352942E-2</c:v>
                </c:pt>
              </c:numCache>
            </c:numRef>
          </c:val>
          <c:extLst>
            <c:ext xmlns:c16="http://schemas.microsoft.com/office/drawing/2014/chart" uri="{C3380CC4-5D6E-409C-BE32-E72D297353CC}">
              <c16:uniqueId val="{00000001-C03C-40D1-AE4D-5351DAAE8FEE}"/>
            </c:ext>
          </c:extLst>
        </c:ser>
        <c:ser>
          <c:idx val="2"/>
          <c:order val="2"/>
          <c:tx>
            <c:strRef>
              <c:f>Sheet1!$D$1</c:f>
              <c:strCache>
                <c:ptCount val="1"/>
                <c:pt idx="0">
                  <c:v>Used Vehicle Buyer 
</c:v>
                </c:pt>
              </c:strCache>
            </c:strRef>
          </c:tx>
          <c:spPr>
            <a:solidFill>
              <a:schemeClr val="accent3"/>
            </a:solidFill>
            <a:ln>
              <a:noFill/>
            </a:ln>
            <a:effectLst/>
          </c:spPr>
          <c:invertIfNegative val="0"/>
          <c:dLbls>
            <c:numFmt formatCode="0%" sourceLinked="0"/>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Television</c:v>
                </c:pt>
                <c:pt idx="1">
                  <c:v>Vehicle Review Websites</c:v>
                </c:pt>
                <c:pt idx="2">
                  <c:v>Online Search</c:v>
                </c:pt>
                <c:pt idx="3">
                  <c:v>Social Networking Sites</c:v>
                </c:pt>
                <c:pt idx="4">
                  <c:v>Radio</c:v>
                </c:pt>
                <c:pt idx="5">
                  <c:v>Online Video</c:v>
                </c:pt>
                <c:pt idx="6">
                  <c:v>Newspapers</c:v>
                </c:pt>
                <c:pt idx="7">
                  <c:v>Direct Mail / Email Marketing</c:v>
                </c:pt>
                <c:pt idx="8">
                  <c:v>Magazines</c:v>
                </c:pt>
                <c:pt idx="9">
                  <c:v>Outdoor / Billboard</c:v>
                </c:pt>
                <c:pt idx="10">
                  <c:v>Online Banner Ads</c:v>
                </c:pt>
                <c:pt idx="11">
                  <c:v>Mobile Apps</c:v>
                </c:pt>
              </c:strCache>
            </c:strRef>
          </c:cat>
          <c:val>
            <c:numRef>
              <c:f>Sheet1!$D$2:$D$13</c:f>
              <c:numCache>
                <c:formatCode>0.0%</c:formatCode>
                <c:ptCount val="12"/>
                <c:pt idx="0">
                  <c:v>0.35398230088495575</c:v>
                </c:pt>
                <c:pt idx="1">
                  <c:v>0.25221238938053098</c:v>
                </c:pt>
                <c:pt idx="2">
                  <c:v>0.26548672566371684</c:v>
                </c:pt>
                <c:pt idx="3">
                  <c:v>0.15044247787610618</c:v>
                </c:pt>
                <c:pt idx="4">
                  <c:v>0.10176991150442477</c:v>
                </c:pt>
                <c:pt idx="5">
                  <c:v>7.5221238938053089E-2</c:v>
                </c:pt>
                <c:pt idx="6">
                  <c:v>0.10176991150442477</c:v>
                </c:pt>
                <c:pt idx="7">
                  <c:v>9.2920353982300891E-2</c:v>
                </c:pt>
                <c:pt idx="8">
                  <c:v>7.0796460176991149E-2</c:v>
                </c:pt>
                <c:pt idx="9">
                  <c:v>7.5221238938053089E-2</c:v>
                </c:pt>
                <c:pt idx="10">
                  <c:v>5.3097345132743362E-2</c:v>
                </c:pt>
                <c:pt idx="11">
                  <c:v>3.0973451327433631E-2</c:v>
                </c:pt>
              </c:numCache>
            </c:numRef>
          </c:val>
          <c:extLst>
            <c:ext xmlns:c16="http://schemas.microsoft.com/office/drawing/2014/chart" uri="{C3380CC4-5D6E-409C-BE32-E72D297353CC}">
              <c16:uniqueId val="{00000002-C03C-40D1-AE4D-5351DAAE8FEE}"/>
            </c:ext>
          </c:extLst>
        </c:ser>
        <c:dLbls>
          <c:showLegendKey val="0"/>
          <c:showVal val="0"/>
          <c:showCatName val="0"/>
          <c:showSerName val="0"/>
          <c:showPercent val="0"/>
          <c:showBubbleSize val="0"/>
        </c:dLbls>
        <c:gapWidth val="219"/>
        <c:overlap val="-27"/>
        <c:axId val="457503352"/>
        <c:axId val="457503744"/>
      </c:barChart>
      <c:catAx>
        <c:axId val="457503352"/>
        <c:scaling>
          <c:orientation val="minMax"/>
        </c:scaling>
        <c:delete val="0"/>
        <c:axPos val="b"/>
        <c:numFmt formatCode="General" sourceLinked="1"/>
        <c:majorTickMark val="none"/>
        <c:minorTickMark val="none"/>
        <c:tickLblPos val="nextTo"/>
        <c:spPr>
          <a:noFill/>
          <a:ln w="9516" cap="flat" cmpd="sng" algn="ctr">
            <a:solidFill>
              <a:schemeClr val="tx1"/>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457503744"/>
        <c:crosses val="autoZero"/>
        <c:auto val="1"/>
        <c:lblAlgn val="ctr"/>
        <c:lblOffset val="100"/>
        <c:noMultiLvlLbl val="0"/>
      </c:catAx>
      <c:valAx>
        <c:axId val="457503744"/>
        <c:scaling>
          <c:orientation val="minMax"/>
        </c:scaling>
        <c:delete val="1"/>
        <c:axPos val="l"/>
        <c:numFmt formatCode="0.0%" sourceLinked="1"/>
        <c:majorTickMark val="none"/>
        <c:minorTickMark val="none"/>
        <c:tickLblPos val="nextTo"/>
        <c:crossAx val="457503352"/>
        <c:crosses val="autoZero"/>
        <c:crossBetween val="between"/>
      </c:valAx>
      <c:spPr>
        <a:noFill/>
        <a:ln w="25375">
          <a:noFill/>
        </a:ln>
      </c:spPr>
    </c:plotArea>
    <c:legend>
      <c:legendPos val="t"/>
      <c:layout>
        <c:manualLayout>
          <c:xMode val="edge"/>
          <c:yMode val="edge"/>
          <c:x val="0.15182808398950132"/>
          <c:y val="0.17957315047974962"/>
          <c:w val="0.69634383202099737"/>
          <c:h val="5.7326259052501854E-2"/>
        </c:manualLayout>
      </c:layout>
      <c:overlay val="0"/>
      <c:spPr>
        <a:noFill/>
        <a:ln>
          <a:noFill/>
        </a:ln>
        <a:effectLst/>
      </c:spPr>
      <c:txPr>
        <a:bodyPr rot="0" spcFirstLastPara="1" vertOverflow="ellipsis" vert="horz" wrap="square" anchor="ctr" anchorCtr="1"/>
        <a:lstStyle/>
        <a:p>
          <a:pPr>
            <a:defRPr sz="1196"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baseline="0">
                <a:solidFill>
                  <a:schemeClr val="tx1"/>
                </a:solidFill>
                <a:latin typeface="Trebuchet MS" panose="020B0603020202020204" pitchFamily="34" charset="0"/>
                <a:ea typeface="+mn-ea"/>
                <a:cs typeface="+mn-cs"/>
              </a:defRPr>
            </a:pPr>
            <a:r>
              <a:rPr lang="en-US" sz="1400" b="0" dirty="0">
                <a:solidFill>
                  <a:schemeClr val="tx1"/>
                </a:solidFill>
                <a:latin typeface="Trebuchet MS" panose="020B0603020202020204" pitchFamily="34" charset="0"/>
              </a:rPr>
              <a:t>Which of the following types of vehicle advertisements have prompted you to look for more information on the vehicle’s manufacturer website?</a:t>
            </a:r>
          </a:p>
        </c:rich>
      </c:tx>
      <c:layout>
        <c:manualLayout>
          <c:xMode val="edge"/>
          <c:yMode val="edge"/>
          <c:x val="0.10218747235247279"/>
          <c:y val="2.9305544600647448E-2"/>
        </c:manualLayout>
      </c:layout>
      <c:overlay val="0"/>
      <c:spPr>
        <a:noFill/>
        <a:ln>
          <a:noFill/>
        </a:ln>
        <a:effectLst/>
      </c:spPr>
    </c:title>
    <c:autoTitleDeleted val="0"/>
    <c:plotArea>
      <c:layout/>
      <c:barChart>
        <c:barDir val="col"/>
        <c:grouping val="clustered"/>
        <c:varyColors val="0"/>
        <c:ser>
          <c:idx val="0"/>
          <c:order val="0"/>
          <c:tx>
            <c:strRef>
              <c:f>Sheet1!$B$1</c:f>
              <c:strCache>
                <c:ptCount val="1"/>
                <c:pt idx="0">
                  <c:v>Compact Car Buyer
</c:v>
                </c:pt>
              </c:strCache>
            </c:strRef>
          </c:tx>
          <c:spPr>
            <a:solidFill>
              <a:schemeClr val="accent6">
                <a:lumMod val="75000"/>
              </a:schemeClr>
            </a:solidFill>
            <a:ln>
              <a:noFill/>
            </a:ln>
            <a:effectLst/>
            <a:scene3d>
              <a:camera prst="orthographicFront"/>
              <a:lightRig rig="threePt" dir="t"/>
            </a:scene3d>
          </c:spPr>
          <c:invertIfNegative val="0"/>
          <c:dLbls>
            <c:dLbl>
              <c:idx val="0"/>
              <c:layout>
                <c:manualLayout>
                  <c:x val="0"/>
                  <c:y val="4.155737201804972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D21-445F-B895-04100F9B22DB}"/>
                </c:ext>
              </c:extLst>
            </c:dLbl>
            <c:dLbl>
              <c:idx val="1"/>
              <c:layout>
                <c:manualLayout>
                  <c:x val="-2.5748766218467402E-17"/>
                  <c:y val="9.318143663674550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D21-445F-B895-04100F9B22DB}"/>
                </c:ext>
              </c:extLst>
            </c:dLbl>
            <c:dLbl>
              <c:idx val="2"/>
              <c:layout>
                <c:manualLayout>
                  <c:x val="-2.5748766218467402E-17"/>
                  <c:y val="1.706175335647870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D21-445F-B895-04100F9B22DB}"/>
                </c:ext>
              </c:extLst>
            </c:dLbl>
            <c:dLbl>
              <c:idx val="3"/>
              <c:layout>
                <c:manualLayout>
                  <c:x val="0"/>
                  <c:y val="1.448055012554403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D21-445F-B895-04100F9B22DB}"/>
                </c:ext>
              </c:extLst>
            </c:dLbl>
            <c:dLbl>
              <c:idx val="4"/>
              <c:layout>
                <c:manualLayout>
                  <c:x val="-2.8089887640449437E-3"/>
                  <c:y val="9.318143663674503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D21-445F-B895-04100F9B22DB}"/>
                </c:ext>
              </c:extLst>
            </c:dLbl>
            <c:dLbl>
              <c:idx val="5"/>
              <c:layout>
                <c:manualLayout>
                  <c:x val="-1.0299506487386961E-16"/>
                  <c:y val="1.44805501255439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D21-445F-B895-04100F9B22DB}"/>
                </c:ext>
              </c:extLst>
            </c:dLbl>
            <c:dLbl>
              <c:idx val="6"/>
              <c:layout>
                <c:manualLayout>
                  <c:x val="2.8089887640449437E-3"/>
                  <c:y val="1.964295658741356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D21-445F-B895-04100F9B22DB}"/>
                </c:ext>
              </c:extLst>
            </c:dLbl>
            <c:dLbl>
              <c:idx val="7"/>
              <c:layout>
                <c:manualLayout>
                  <c:x val="-1.0299506487386961E-16"/>
                  <c:y val="1.44805501255439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D21-445F-B895-04100F9B22DB}"/>
                </c:ext>
              </c:extLst>
            </c:dLbl>
            <c:dLbl>
              <c:idx val="8"/>
              <c:layout>
                <c:manualLayout>
                  <c:x val="-2.8089887640449437E-3"/>
                  <c:y val="1.448055012554403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6D21-445F-B895-04100F9B22DB}"/>
                </c:ext>
              </c:extLst>
            </c:dLbl>
            <c:dLbl>
              <c:idx val="9"/>
              <c:layout>
                <c:manualLayout>
                  <c:x val="-1.0299506487386961E-16"/>
                  <c:y val="1.448055012554403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6D21-445F-B895-04100F9B22DB}"/>
                </c:ext>
              </c:extLst>
            </c:dLbl>
            <c:dLbl>
              <c:idx val="10"/>
              <c:layout>
                <c:manualLayout>
                  <c:x val="-1.0299506487386961E-16"/>
                  <c:y val="1.189934689460926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6D21-445F-B895-04100F9B22DB}"/>
                </c:ext>
              </c:extLst>
            </c:dLbl>
            <c:dLbl>
              <c:idx val="11"/>
              <c:layout>
                <c:manualLayout>
                  <c:x val="-1.4044943820224719E-3"/>
                  <c:y val="6.736940432739737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6D21-445F-B895-04100F9B22D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Television Ads</c:v>
                </c:pt>
                <c:pt idx="1">
                  <c:v>Online Search Ads</c:v>
                </c:pt>
                <c:pt idx="2">
                  <c:v>Vehicle Review Website Ads</c:v>
                </c:pt>
                <c:pt idx="3">
                  <c:v>Social Networking Ads</c:v>
                </c:pt>
                <c:pt idx="4">
                  <c:v>Magazine Ads</c:v>
                </c:pt>
                <c:pt idx="5">
                  <c:v>Newspaper Ads</c:v>
                </c:pt>
                <c:pt idx="6">
                  <c:v>Radio Ads</c:v>
                </c:pt>
                <c:pt idx="7">
                  <c:v>Online Banner Ads</c:v>
                </c:pt>
                <c:pt idx="8">
                  <c:v>Online Video Ads</c:v>
                </c:pt>
                <c:pt idx="9">
                  <c:v>Direct Mail / Email Marketing</c:v>
                </c:pt>
                <c:pt idx="10">
                  <c:v>Outdoor / Billboard</c:v>
                </c:pt>
                <c:pt idx="11">
                  <c:v>Mobile App Ads</c:v>
                </c:pt>
              </c:strCache>
            </c:strRef>
          </c:cat>
          <c:val>
            <c:numRef>
              <c:f>Sheet1!$B$2:$B$13</c:f>
              <c:numCache>
                <c:formatCode>0%</c:formatCode>
                <c:ptCount val="12"/>
                <c:pt idx="0">
                  <c:v>0.54545454545454541</c:v>
                </c:pt>
                <c:pt idx="1">
                  <c:v>0.38636363636363635</c:v>
                </c:pt>
                <c:pt idx="2">
                  <c:v>0.34090909090909094</c:v>
                </c:pt>
                <c:pt idx="3">
                  <c:v>0.18939393939393936</c:v>
                </c:pt>
                <c:pt idx="4">
                  <c:v>0.17424242424242425</c:v>
                </c:pt>
                <c:pt idx="5">
                  <c:v>0.12878787878787878</c:v>
                </c:pt>
                <c:pt idx="6">
                  <c:v>0.12121212121212122</c:v>
                </c:pt>
                <c:pt idx="7">
                  <c:v>0.10606060606060605</c:v>
                </c:pt>
                <c:pt idx="8">
                  <c:v>9.8484848484848481E-2</c:v>
                </c:pt>
                <c:pt idx="9">
                  <c:v>8.3333333333333343E-2</c:v>
                </c:pt>
                <c:pt idx="10">
                  <c:v>7.575757575757576E-2</c:v>
                </c:pt>
                <c:pt idx="11">
                  <c:v>6.0606060606060608E-2</c:v>
                </c:pt>
              </c:numCache>
            </c:numRef>
          </c:val>
          <c:extLst>
            <c:ext xmlns:c16="http://schemas.microsoft.com/office/drawing/2014/chart" uri="{C3380CC4-5D6E-409C-BE32-E72D297353CC}">
              <c16:uniqueId val="{00000000-052E-4A52-BB68-1207CF9C2EEB}"/>
            </c:ext>
          </c:extLst>
        </c:ser>
        <c:ser>
          <c:idx val="1"/>
          <c:order val="1"/>
          <c:tx>
            <c:strRef>
              <c:f>Sheet1!$C$1</c:f>
              <c:strCache>
                <c:ptCount val="1"/>
                <c:pt idx="0">
                  <c:v>Mid-Size / Full-Size Car Buyer
</c:v>
                </c:pt>
              </c:strCache>
            </c:strRef>
          </c:tx>
          <c:spPr>
            <a:solidFill>
              <a:schemeClr val="accent5">
                <a:lumMod val="60000"/>
                <a:lumOff val="40000"/>
              </a:schemeClr>
            </a:solidFill>
            <a:ln>
              <a:noFill/>
            </a:ln>
            <a:effectLst/>
            <a:scene3d>
              <a:camera prst="orthographicFront"/>
              <a:lightRig rig="threePt" dir="t"/>
            </a:scene3d>
          </c:spPr>
          <c:invertIfNegative val="0"/>
          <c:dLbls>
            <c:dLbl>
              <c:idx val="0"/>
              <c:layout>
                <c:manualLayout>
                  <c:x val="-6.4371915546168505E-18"/>
                  <c:y val="6.736940432739714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D21-445F-B895-04100F9B22DB}"/>
                </c:ext>
              </c:extLst>
            </c:dLbl>
            <c:dLbl>
              <c:idx val="1"/>
              <c:layout>
                <c:manualLayout>
                  <c:x val="0"/>
                  <c:y val="9.318143663674503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D21-445F-B895-04100F9B22DB}"/>
                </c:ext>
              </c:extLst>
            </c:dLbl>
            <c:dLbl>
              <c:idx val="2"/>
              <c:layout>
                <c:manualLayout>
                  <c:x val="0"/>
                  <c:y val="1.189934689460926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D21-445F-B895-04100F9B22DB}"/>
                </c:ext>
              </c:extLst>
            </c:dLbl>
            <c:dLbl>
              <c:idx val="3"/>
              <c:layout>
                <c:manualLayout>
                  <c:x val="-5.1497532436934804E-17"/>
                  <c:y val="1.189934689460926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D21-445F-B895-04100F9B22DB}"/>
                </c:ext>
              </c:extLst>
            </c:dLbl>
            <c:dLbl>
              <c:idx val="4"/>
              <c:layout>
                <c:manualLayout>
                  <c:x val="2.8089887640449437E-3"/>
                  <c:y val="1.189934689460917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D21-445F-B895-04100F9B22DB}"/>
                </c:ext>
              </c:extLst>
            </c:dLbl>
            <c:dLbl>
              <c:idx val="5"/>
              <c:layout>
                <c:manualLayout>
                  <c:x val="-5.1497532436934804E-17"/>
                  <c:y val="1.189934689460926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D21-445F-B895-04100F9B22DB}"/>
                </c:ext>
              </c:extLst>
            </c:dLbl>
            <c:dLbl>
              <c:idx val="6"/>
              <c:layout>
                <c:manualLayout>
                  <c:x val="-1.0299506487386961E-16"/>
                  <c:y val="1.189934689460917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D21-445F-B895-04100F9B22DB}"/>
                </c:ext>
              </c:extLst>
            </c:dLbl>
            <c:dLbl>
              <c:idx val="7"/>
              <c:layout>
                <c:manualLayout>
                  <c:x val="0"/>
                  <c:y val="9.318143663674503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D21-445F-B895-04100F9B22DB}"/>
                </c:ext>
              </c:extLst>
            </c:dLbl>
            <c:dLbl>
              <c:idx val="8"/>
              <c:layout>
                <c:manualLayout>
                  <c:x val="-1.0299506487386961E-16"/>
                  <c:y val="1.448055012554403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D21-445F-B895-04100F9B22DB}"/>
                </c:ext>
              </c:extLst>
            </c:dLbl>
            <c:dLbl>
              <c:idx val="9"/>
              <c:layout>
                <c:manualLayout>
                  <c:x val="0"/>
                  <c:y val="1.189934689460917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6D21-445F-B895-04100F9B22DB}"/>
                </c:ext>
              </c:extLst>
            </c:dLbl>
            <c:dLbl>
              <c:idx val="10"/>
              <c:layout>
                <c:manualLayout>
                  <c:x val="1.4044943820223689E-3"/>
                  <c:y val="1.44805501255439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6D21-445F-B895-04100F9B22DB}"/>
                </c:ext>
              </c:extLst>
            </c:dLbl>
            <c:dLbl>
              <c:idx val="11"/>
              <c:layout>
                <c:manualLayout>
                  <c:x val="0"/>
                  <c:y val="1.108677598773695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6D21-445F-B895-04100F9B22D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Television Ads</c:v>
                </c:pt>
                <c:pt idx="1">
                  <c:v>Online Search Ads</c:v>
                </c:pt>
                <c:pt idx="2">
                  <c:v>Vehicle Review Website Ads</c:v>
                </c:pt>
                <c:pt idx="3">
                  <c:v>Social Networking Ads</c:v>
                </c:pt>
                <c:pt idx="4">
                  <c:v>Magazine Ads</c:v>
                </c:pt>
                <c:pt idx="5">
                  <c:v>Newspaper Ads</c:v>
                </c:pt>
                <c:pt idx="6">
                  <c:v>Radio Ads</c:v>
                </c:pt>
                <c:pt idx="7">
                  <c:v>Online Banner Ads</c:v>
                </c:pt>
                <c:pt idx="8">
                  <c:v>Online Video Ads</c:v>
                </c:pt>
                <c:pt idx="9">
                  <c:v>Direct Mail / Email Marketing</c:v>
                </c:pt>
                <c:pt idx="10">
                  <c:v>Outdoor / Billboard</c:v>
                </c:pt>
                <c:pt idx="11">
                  <c:v>Mobile App Ads</c:v>
                </c:pt>
              </c:strCache>
            </c:strRef>
          </c:cat>
          <c:val>
            <c:numRef>
              <c:f>Sheet1!$C$2:$C$13</c:f>
              <c:numCache>
                <c:formatCode>0%</c:formatCode>
                <c:ptCount val="12"/>
                <c:pt idx="0">
                  <c:v>0.55578512396694213</c:v>
                </c:pt>
                <c:pt idx="1">
                  <c:v>0.27272727272727271</c:v>
                </c:pt>
                <c:pt idx="2">
                  <c:v>0.35330578512396693</c:v>
                </c:pt>
                <c:pt idx="3">
                  <c:v>0.16322314049586775</c:v>
                </c:pt>
                <c:pt idx="4">
                  <c:v>0.17355371900826447</c:v>
                </c:pt>
                <c:pt idx="5">
                  <c:v>0.12809917355371903</c:v>
                </c:pt>
                <c:pt idx="6">
                  <c:v>8.6776859504132234E-2</c:v>
                </c:pt>
                <c:pt idx="7">
                  <c:v>9.0909090909090912E-2</c:v>
                </c:pt>
                <c:pt idx="8">
                  <c:v>0.1115702479338843</c:v>
                </c:pt>
                <c:pt idx="9">
                  <c:v>0.1012396694214876</c:v>
                </c:pt>
                <c:pt idx="10">
                  <c:v>7.6446280991735532E-2</c:v>
                </c:pt>
                <c:pt idx="11">
                  <c:v>5.1652892561983473E-2</c:v>
                </c:pt>
              </c:numCache>
            </c:numRef>
          </c:val>
          <c:extLst>
            <c:ext xmlns:c16="http://schemas.microsoft.com/office/drawing/2014/chart" uri="{C3380CC4-5D6E-409C-BE32-E72D297353CC}">
              <c16:uniqueId val="{00000001-052E-4A52-BB68-1207CF9C2EEB}"/>
            </c:ext>
          </c:extLst>
        </c:ser>
        <c:dLbls>
          <c:dLblPos val="inEnd"/>
          <c:showLegendKey val="0"/>
          <c:showVal val="1"/>
          <c:showCatName val="0"/>
          <c:showSerName val="0"/>
          <c:showPercent val="0"/>
          <c:showBubbleSize val="0"/>
        </c:dLbls>
        <c:gapWidth val="100"/>
        <c:overlap val="-24"/>
        <c:axId val="457504528"/>
        <c:axId val="457504920"/>
      </c:barChart>
      <c:catAx>
        <c:axId val="457504528"/>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457504920"/>
        <c:crosses val="autoZero"/>
        <c:auto val="1"/>
        <c:lblAlgn val="ctr"/>
        <c:lblOffset val="100"/>
        <c:noMultiLvlLbl val="0"/>
      </c:catAx>
      <c:valAx>
        <c:axId val="457504920"/>
        <c:scaling>
          <c:orientation val="minMax"/>
        </c:scaling>
        <c:delete val="1"/>
        <c:axPos val="l"/>
        <c:numFmt formatCode="0%" sourceLinked="1"/>
        <c:majorTickMark val="none"/>
        <c:minorTickMark val="none"/>
        <c:tickLblPos val="nextTo"/>
        <c:crossAx val="457504528"/>
        <c:crosses val="autoZero"/>
        <c:crossBetween val="between"/>
      </c:valAx>
      <c:spPr>
        <a:noFill/>
        <a:ln>
          <a:noFill/>
        </a:ln>
        <a:effectLst/>
      </c:spPr>
    </c:plotArea>
    <c:legend>
      <c:legendPos val="t"/>
      <c:layout>
        <c:manualLayout>
          <c:xMode val="edge"/>
          <c:yMode val="edge"/>
          <c:x val="0.16905622401132442"/>
          <c:y val="0.18635662225593536"/>
          <c:w val="0.66188744138724231"/>
          <c:h val="5.2821580322369929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baseline="0">
                <a:solidFill>
                  <a:schemeClr val="tx1"/>
                </a:solidFill>
                <a:latin typeface="Trebuchet MS" panose="020B0603020202020204" pitchFamily="34" charset="0"/>
                <a:ea typeface="+mn-ea"/>
                <a:cs typeface="+mn-cs"/>
              </a:defRPr>
            </a:pPr>
            <a:r>
              <a:rPr lang="en-US" sz="1400" b="0" dirty="0">
                <a:solidFill>
                  <a:schemeClr val="tx1"/>
                </a:solidFill>
                <a:latin typeface="Trebuchet MS" panose="020B0603020202020204" pitchFamily="34" charset="0"/>
              </a:rPr>
              <a:t>Which of the following made you aware of your local vehicle dealerships?</a:t>
            </a:r>
          </a:p>
        </c:rich>
      </c:tx>
      <c:layout>
        <c:manualLayout>
          <c:xMode val="edge"/>
          <c:yMode val="edge"/>
          <c:x val="0.17971522309711285"/>
          <c:y val="4.25441751748038E-2"/>
        </c:manualLayout>
      </c:layout>
      <c:overlay val="0"/>
      <c:spPr>
        <a:noFill/>
        <a:ln>
          <a:noFill/>
        </a:ln>
        <a:effectLst/>
      </c:spPr>
    </c:title>
    <c:autoTitleDeleted val="0"/>
    <c:plotArea>
      <c:layout/>
      <c:barChart>
        <c:barDir val="col"/>
        <c:grouping val="clustered"/>
        <c:varyColors val="0"/>
        <c:ser>
          <c:idx val="0"/>
          <c:order val="0"/>
          <c:tx>
            <c:strRef>
              <c:f>Sheet1!$B$1</c:f>
              <c:strCache>
                <c:ptCount val="1"/>
                <c:pt idx="0">
                  <c:v>Compact Car Buyer
</c:v>
                </c:pt>
              </c:strCache>
            </c:strRef>
          </c:tx>
          <c:spPr>
            <a:solidFill>
              <a:schemeClr val="accent6">
                <a:lumMod val="75000"/>
              </a:schemeClr>
            </a:solidFill>
            <a:ln>
              <a:noFill/>
            </a:ln>
            <a:effectLst/>
            <a:scene3d>
              <a:camera prst="orthographicFront"/>
              <a:lightRig rig="threePt" dir="t"/>
            </a:scene3d>
          </c:spPr>
          <c:invertIfNegative val="0"/>
          <c:dLbls>
            <c:dLbl>
              <c:idx val="0"/>
              <c:layout>
                <c:manualLayout>
                  <c:x val="0"/>
                  <c:y val="9.599029523815107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D58-405C-9EE0-66D7175FF488}"/>
                </c:ext>
              </c:extLst>
            </c:dLbl>
            <c:dLbl>
              <c:idx val="1"/>
              <c:layout>
                <c:manualLayout>
                  <c:x val="-1.2731334408019993E-17"/>
                  <c:y val="1.225804047224029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D58-405C-9EE0-66D7175FF488}"/>
                </c:ext>
              </c:extLst>
            </c:dLbl>
            <c:dLbl>
              <c:idx val="2"/>
              <c:layout>
                <c:manualLayout>
                  <c:x val="0"/>
                  <c:y val="1.225804047224034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D58-405C-9EE0-66D7175FF488}"/>
                </c:ext>
              </c:extLst>
            </c:dLbl>
            <c:dLbl>
              <c:idx val="3"/>
              <c:layout>
                <c:manualLayout>
                  <c:x val="-5.0925337632079971E-17"/>
                  <c:y val="9.599029523815107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D58-405C-9EE0-66D7175FF488}"/>
                </c:ext>
              </c:extLst>
            </c:dLbl>
            <c:dLbl>
              <c:idx val="4"/>
              <c:layout>
                <c:manualLayout>
                  <c:x val="-5.0925337632079971E-17"/>
                  <c:y val="9.599029523815107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D58-405C-9EE0-66D7175FF488}"/>
                </c:ext>
              </c:extLst>
            </c:dLbl>
            <c:dLbl>
              <c:idx val="5"/>
              <c:layout>
                <c:manualLayout>
                  <c:x val="1.3888888888888889E-3"/>
                  <c:y val="9.599029523815107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D58-405C-9EE0-66D7175FF488}"/>
                </c:ext>
              </c:extLst>
            </c:dLbl>
            <c:dLbl>
              <c:idx val="6"/>
              <c:layout>
                <c:manualLayout>
                  <c:x val="-1.3888888888888889E-3"/>
                  <c:y val="1.22580404722402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D58-405C-9EE0-66D7175FF488}"/>
                </c:ext>
              </c:extLst>
            </c:dLbl>
            <c:dLbl>
              <c:idx val="7"/>
              <c:layout>
                <c:manualLayout>
                  <c:x val="0"/>
                  <c:y val="4.281007626964534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D58-405C-9EE0-66D7175FF488}"/>
                </c:ext>
              </c:extLst>
            </c:dLbl>
            <c:dLbl>
              <c:idx val="8"/>
              <c:layout>
                <c:manualLayout>
                  <c:x val="0"/>
                  <c:y val="9.599029523815107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8D58-405C-9EE0-66D7175FF488}"/>
                </c:ext>
              </c:extLst>
            </c:dLbl>
            <c:dLbl>
              <c:idx val="9"/>
              <c:layout>
                <c:manualLayout>
                  <c:x val="0"/>
                  <c:y val="9.599029523815107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8D58-405C-9EE0-66D7175FF488}"/>
                </c:ext>
              </c:extLst>
            </c:dLbl>
            <c:dLbl>
              <c:idx val="10"/>
              <c:layout>
                <c:manualLayout>
                  <c:x val="-1.3888888888890926E-3"/>
                  <c:y val="9.732817554999554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8D58-405C-9EE0-66D7175FF488}"/>
                </c:ext>
              </c:extLst>
            </c:dLbl>
            <c:dLbl>
              <c:idx val="11"/>
              <c:layout>
                <c:manualLayout>
                  <c:x val="-1.3888888888889906E-3"/>
                  <c:y val="6.190889349132646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8D58-405C-9EE0-66D7175FF48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Television</c:v>
                </c:pt>
                <c:pt idx="1">
                  <c:v>Online Search</c:v>
                </c:pt>
                <c:pt idx="2">
                  <c:v>Radio</c:v>
                </c:pt>
                <c:pt idx="3">
                  <c:v>Newspapers</c:v>
                </c:pt>
                <c:pt idx="4">
                  <c:v>Outdoor / Billboards</c:v>
                </c:pt>
                <c:pt idx="5">
                  <c:v>Vehicle Review Websites</c:v>
                </c:pt>
                <c:pt idx="6">
                  <c:v>Social Networking Sites</c:v>
                </c:pt>
                <c:pt idx="7">
                  <c:v>Direct Mail / Email Marketing</c:v>
                </c:pt>
                <c:pt idx="8">
                  <c:v>Online Banner Ads</c:v>
                </c:pt>
                <c:pt idx="9">
                  <c:v>Magazines</c:v>
                </c:pt>
                <c:pt idx="10">
                  <c:v>Online Video</c:v>
                </c:pt>
                <c:pt idx="11">
                  <c:v>Mobile Apps</c:v>
                </c:pt>
              </c:strCache>
            </c:strRef>
          </c:cat>
          <c:val>
            <c:numRef>
              <c:f>Sheet1!$B$2:$B$13</c:f>
              <c:numCache>
                <c:formatCode>0%</c:formatCode>
                <c:ptCount val="12"/>
                <c:pt idx="0">
                  <c:v>0.51515151515151514</c:v>
                </c:pt>
                <c:pt idx="1">
                  <c:v>0.37121212121212127</c:v>
                </c:pt>
                <c:pt idx="2">
                  <c:v>0.25</c:v>
                </c:pt>
                <c:pt idx="3">
                  <c:v>0.18181818181818182</c:v>
                </c:pt>
                <c:pt idx="4">
                  <c:v>0.13636363636363635</c:v>
                </c:pt>
                <c:pt idx="5">
                  <c:v>0.12878787878787878</c:v>
                </c:pt>
                <c:pt idx="6">
                  <c:v>0.10606060606060605</c:v>
                </c:pt>
                <c:pt idx="7">
                  <c:v>0.11363636363636363</c:v>
                </c:pt>
                <c:pt idx="8">
                  <c:v>8.3333333333333343E-2</c:v>
                </c:pt>
                <c:pt idx="9">
                  <c:v>6.8181818181818177E-2</c:v>
                </c:pt>
                <c:pt idx="10">
                  <c:v>3.787878787878788E-2</c:v>
                </c:pt>
                <c:pt idx="11">
                  <c:v>3.03030303030303E-2</c:v>
                </c:pt>
              </c:numCache>
            </c:numRef>
          </c:val>
          <c:extLst>
            <c:ext xmlns:c16="http://schemas.microsoft.com/office/drawing/2014/chart" uri="{C3380CC4-5D6E-409C-BE32-E72D297353CC}">
              <c16:uniqueId val="{00000000-6DE6-4103-9891-35E9574D399D}"/>
            </c:ext>
          </c:extLst>
        </c:ser>
        <c:ser>
          <c:idx val="1"/>
          <c:order val="1"/>
          <c:tx>
            <c:strRef>
              <c:f>Sheet1!$C$1</c:f>
              <c:strCache>
                <c:ptCount val="1"/>
                <c:pt idx="0">
                  <c:v>Mid-Size / Full-Size Car Buyer
</c:v>
                </c:pt>
              </c:strCache>
            </c:strRef>
          </c:tx>
          <c:spPr>
            <a:solidFill>
              <a:schemeClr val="accent5">
                <a:lumMod val="60000"/>
                <a:lumOff val="40000"/>
              </a:schemeClr>
            </a:solidFill>
            <a:ln>
              <a:noFill/>
            </a:ln>
            <a:effectLst/>
            <a:scene3d>
              <a:camera prst="orthographicFront"/>
              <a:lightRig rig="threePt" dir="t"/>
            </a:scene3d>
          </c:spPr>
          <c:invertIfNegative val="0"/>
          <c:dLbls>
            <c:dLbl>
              <c:idx val="0"/>
              <c:layout>
                <c:manualLayout>
                  <c:x val="-6.3656672040099964E-18"/>
                  <c:y val="1.225804047224034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D58-405C-9EE0-66D7175FF488}"/>
                </c:ext>
              </c:extLst>
            </c:dLbl>
            <c:dLbl>
              <c:idx val="1"/>
              <c:layout>
                <c:manualLayout>
                  <c:x val="0"/>
                  <c:y val="1.491705142066548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D58-405C-9EE0-66D7175FF488}"/>
                </c:ext>
              </c:extLst>
            </c:dLbl>
            <c:dLbl>
              <c:idx val="2"/>
              <c:layout>
                <c:manualLayout>
                  <c:x val="-2.5462668816039986E-17"/>
                  <c:y val="6.940018575389869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D58-405C-9EE0-66D7175FF488}"/>
                </c:ext>
              </c:extLst>
            </c:dLbl>
            <c:dLbl>
              <c:idx val="3"/>
              <c:layout>
                <c:manualLayout>
                  <c:x val="0"/>
                  <c:y val="9.59902952381500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D58-405C-9EE0-66D7175FF488}"/>
                </c:ext>
              </c:extLst>
            </c:dLbl>
            <c:dLbl>
              <c:idx val="4"/>
              <c:layout>
                <c:manualLayout>
                  <c:x val="-5.0925337632079971E-17"/>
                  <c:y val="1.225804047224034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D58-405C-9EE0-66D7175FF488}"/>
                </c:ext>
              </c:extLst>
            </c:dLbl>
            <c:dLbl>
              <c:idx val="5"/>
              <c:layout>
                <c:manualLayout>
                  <c:x val="1.3888888888888889E-3"/>
                  <c:y val="9.599029523815107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D58-405C-9EE0-66D7175FF488}"/>
                </c:ext>
              </c:extLst>
            </c:dLbl>
            <c:dLbl>
              <c:idx val="6"/>
              <c:layout>
                <c:manualLayout>
                  <c:x val="-1.3888888888888889E-3"/>
                  <c:y val="6.940018575389674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D58-405C-9EE0-66D7175FF488}"/>
                </c:ext>
              </c:extLst>
            </c:dLbl>
            <c:dLbl>
              <c:idx val="7"/>
              <c:layout>
                <c:manualLayout>
                  <c:x val="-1.0185067526415994E-16"/>
                  <c:y val="6.940018575389772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8D58-405C-9EE0-66D7175FF488}"/>
                </c:ext>
              </c:extLst>
            </c:dLbl>
            <c:dLbl>
              <c:idx val="8"/>
              <c:layout>
                <c:manualLayout>
                  <c:x val="-1.3888888888888889E-3"/>
                  <c:y val="9.599029523815107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D58-405C-9EE0-66D7175FF488}"/>
                </c:ext>
              </c:extLst>
            </c:dLbl>
            <c:dLbl>
              <c:idx val="9"/>
              <c:layout>
                <c:manualLayout>
                  <c:x val="-1.3888888888889906E-3"/>
                  <c:y val="9.59902952381500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8D58-405C-9EE0-66D7175FF488}"/>
                </c:ext>
              </c:extLst>
            </c:dLbl>
            <c:dLbl>
              <c:idx val="10"/>
              <c:layout>
                <c:manualLayout>
                  <c:x val="-1.3888888888889906E-3"/>
                  <c:y val="9.599029523815107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8D58-405C-9EE0-66D7175FF488}"/>
                </c:ext>
              </c:extLst>
            </c:dLbl>
            <c:dLbl>
              <c:idx val="11"/>
              <c:layout>
                <c:manualLayout>
                  <c:x val="-2.0370135052831988E-16"/>
                  <c:y val="9.59902952381500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8D58-405C-9EE0-66D7175FF48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Television</c:v>
                </c:pt>
                <c:pt idx="1">
                  <c:v>Online Search</c:v>
                </c:pt>
                <c:pt idx="2">
                  <c:v>Radio</c:v>
                </c:pt>
                <c:pt idx="3">
                  <c:v>Newspapers</c:v>
                </c:pt>
                <c:pt idx="4">
                  <c:v>Outdoor / Billboards</c:v>
                </c:pt>
                <c:pt idx="5">
                  <c:v>Vehicle Review Websites</c:v>
                </c:pt>
                <c:pt idx="6">
                  <c:v>Social Networking Sites</c:v>
                </c:pt>
                <c:pt idx="7">
                  <c:v>Direct Mail / Email Marketing</c:v>
                </c:pt>
                <c:pt idx="8">
                  <c:v>Online Banner Ads</c:v>
                </c:pt>
                <c:pt idx="9">
                  <c:v>Magazines</c:v>
                </c:pt>
                <c:pt idx="10">
                  <c:v>Online Video</c:v>
                </c:pt>
                <c:pt idx="11">
                  <c:v>Mobile Apps</c:v>
                </c:pt>
              </c:strCache>
            </c:strRef>
          </c:cat>
          <c:val>
            <c:numRef>
              <c:f>Sheet1!$C$2:$C$13</c:f>
              <c:numCache>
                <c:formatCode>0%</c:formatCode>
                <c:ptCount val="12"/>
                <c:pt idx="0">
                  <c:v>0.50619834710743805</c:v>
                </c:pt>
                <c:pt idx="1">
                  <c:v>0.26859504132231404</c:v>
                </c:pt>
                <c:pt idx="2">
                  <c:v>0.16528925619834708</c:v>
                </c:pt>
                <c:pt idx="3">
                  <c:v>0.16322314049586775</c:v>
                </c:pt>
                <c:pt idx="4">
                  <c:v>0.11570247933884298</c:v>
                </c:pt>
                <c:pt idx="5">
                  <c:v>0.13223140495867769</c:v>
                </c:pt>
                <c:pt idx="6">
                  <c:v>0.11983471074380166</c:v>
                </c:pt>
                <c:pt idx="7">
                  <c:v>0.11363636363636363</c:v>
                </c:pt>
                <c:pt idx="8">
                  <c:v>5.3719008264462811E-2</c:v>
                </c:pt>
                <c:pt idx="9">
                  <c:v>8.6776859504132234E-2</c:v>
                </c:pt>
                <c:pt idx="10">
                  <c:v>5.7851239669421489E-2</c:v>
                </c:pt>
                <c:pt idx="11">
                  <c:v>6.4049586776859513E-2</c:v>
                </c:pt>
              </c:numCache>
            </c:numRef>
          </c:val>
          <c:extLst>
            <c:ext xmlns:c16="http://schemas.microsoft.com/office/drawing/2014/chart" uri="{C3380CC4-5D6E-409C-BE32-E72D297353CC}">
              <c16:uniqueId val="{00000001-6DE6-4103-9891-35E9574D399D}"/>
            </c:ext>
          </c:extLst>
        </c:ser>
        <c:dLbls>
          <c:dLblPos val="inEnd"/>
          <c:showLegendKey val="0"/>
          <c:showVal val="1"/>
          <c:showCatName val="0"/>
          <c:showSerName val="0"/>
          <c:showPercent val="0"/>
          <c:showBubbleSize val="0"/>
        </c:dLbls>
        <c:gapWidth val="100"/>
        <c:overlap val="-24"/>
        <c:axId val="457505704"/>
        <c:axId val="458161808"/>
      </c:barChart>
      <c:catAx>
        <c:axId val="457505704"/>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458161808"/>
        <c:crosses val="autoZero"/>
        <c:auto val="1"/>
        <c:lblAlgn val="ctr"/>
        <c:lblOffset val="100"/>
        <c:noMultiLvlLbl val="0"/>
      </c:catAx>
      <c:valAx>
        <c:axId val="458161808"/>
        <c:scaling>
          <c:orientation val="minMax"/>
        </c:scaling>
        <c:delete val="1"/>
        <c:axPos val="l"/>
        <c:numFmt formatCode="0%" sourceLinked="1"/>
        <c:majorTickMark val="none"/>
        <c:minorTickMark val="none"/>
        <c:tickLblPos val="nextTo"/>
        <c:crossAx val="457505704"/>
        <c:crosses val="autoZero"/>
        <c:crossBetween val="between"/>
      </c:valAx>
      <c:spPr>
        <a:noFill/>
        <a:ln>
          <a:noFill/>
        </a:ln>
        <a:effectLst/>
      </c:spPr>
    </c:plotArea>
    <c:legend>
      <c:legendPos val="t"/>
      <c:layout>
        <c:manualLayout>
          <c:xMode val="edge"/>
          <c:yMode val="edge"/>
          <c:x val="0.17134448818897638"/>
          <c:y val="0.17573403358142395"/>
          <c:w val="0.65453313648293965"/>
          <c:h val="5.4413832551821403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baseline="0">
                <a:solidFill>
                  <a:schemeClr val="tx1"/>
                </a:solidFill>
                <a:latin typeface="Trebuchet MS" panose="020B0603020202020204" pitchFamily="34" charset="0"/>
                <a:ea typeface="+mn-ea"/>
                <a:cs typeface="+mn-cs"/>
              </a:defRPr>
            </a:pPr>
            <a:r>
              <a:rPr lang="en-US" sz="1400" b="0" dirty="0">
                <a:solidFill>
                  <a:schemeClr val="tx1"/>
                </a:solidFill>
                <a:latin typeface="Trebuchet MS" panose="020B0603020202020204" pitchFamily="34" charset="0"/>
              </a:rPr>
              <a:t>Which of the following types of ads may have influenced you to take a test drive at your local vehicle dealership? </a:t>
            </a:r>
          </a:p>
        </c:rich>
      </c:tx>
      <c:layout>
        <c:manualLayout>
          <c:xMode val="edge"/>
          <c:yMode val="edge"/>
          <c:x val="0.11330545263300462"/>
          <c:y val="5.2855882401904475E-2"/>
        </c:manualLayout>
      </c:layout>
      <c:overlay val="0"/>
      <c:spPr>
        <a:noFill/>
        <a:ln>
          <a:noFill/>
        </a:ln>
        <a:effectLst/>
      </c:spPr>
    </c:title>
    <c:autoTitleDeleted val="0"/>
    <c:plotArea>
      <c:layout/>
      <c:barChart>
        <c:barDir val="col"/>
        <c:grouping val="clustered"/>
        <c:varyColors val="0"/>
        <c:ser>
          <c:idx val="0"/>
          <c:order val="0"/>
          <c:tx>
            <c:strRef>
              <c:f>Sheet1!$B$1</c:f>
              <c:strCache>
                <c:ptCount val="1"/>
                <c:pt idx="0">
                  <c:v>Compact Car Buyer
</c:v>
                </c:pt>
              </c:strCache>
            </c:strRef>
          </c:tx>
          <c:spPr>
            <a:solidFill>
              <a:schemeClr val="accent6">
                <a:lumMod val="75000"/>
              </a:schemeClr>
            </a:solidFill>
            <a:ln>
              <a:noFill/>
            </a:ln>
            <a:effectLst/>
            <a:scene3d>
              <a:camera prst="orthographicFront"/>
              <a:lightRig rig="threePt" dir="t"/>
            </a:scene3d>
          </c:spPr>
          <c:invertIfNegative val="0"/>
          <c:dLbls>
            <c:dLbl>
              <c:idx val="0"/>
              <c:layout>
                <c:manualLayout>
                  <c:x val="-1.3961604049788619E-3"/>
                  <c:y val="6.569231098522413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BDF-4FD4-A652-4DB4619824D9}"/>
                </c:ext>
              </c:extLst>
            </c:dLbl>
            <c:dLbl>
              <c:idx val="1"/>
              <c:layout>
                <c:manualLayout>
                  <c:x val="0"/>
                  <c:y val="1.160312466060855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BDF-4FD4-A652-4DB4619824D9}"/>
                </c:ext>
              </c:extLst>
            </c:dLbl>
            <c:dLbl>
              <c:idx val="2"/>
              <c:layout>
                <c:manualLayout>
                  <c:x val="-1.3961604049788619E-3"/>
                  <c:y val="9.086177879565391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BDF-4FD4-A652-4DB4619824D9}"/>
                </c:ext>
              </c:extLst>
            </c:dLbl>
            <c:dLbl>
              <c:idx val="3"/>
              <c:layout>
                <c:manualLayout>
                  <c:x val="0"/>
                  <c:y val="6.569231098522413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BDF-4FD4-A652-4DB4619824D9}"/>
                </c:ext>
              </c:extLst>
            </c:dLbl>
            <c:dLbl>
              <c:idx val="4"/>
              <c:layout>
                <c:manualLayout>
                  <c:x val="-5.1191956808704837E-17"/>
                  <c:y val="9.086177879565483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BDF-4FD4-A652-4DB4619824D9}"/>
                </c:ext>
              </c:extLst>
            </c:dLbl>
            <c:dLbl>
              <c:idx val="5"/>
              <c:layout>
                <c:manualLayout>
                  <c:x val="-2.7923208099577749E-3"/>
                  <c:y val="1.160312466060855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BDF-4FD4-A652-4DB4619824D9}"/>
                </c:ext>
              </c:extLst>
            </c:dLbl>
            <c:dLbl>
              <c:idx val="6"/>
              <c:layout>
                <c:manualLayout>
                  <c:x val="-1.3961604049789642E-3"/>
                  <c:y val="9.086177879565391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BDF-4FD4-A652-4DB4619824D9}"/>
                </c:ext>
              </c:extLst>
            </c:dLbl>
            <c:dLbl>
              <c:idx val="7"/>
              <c:layout>
                <c:manualLayout>
                  <c:x val="0"/>
                  <c:y val="9.086177879565483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BDF-4FD4-A652-4DB4619824D9}"/>
                </c:ext>
              </c:extLst>
            </c:dLbl>
            <c:dLbl>
              <c:idx val="8"/>
              <c:layout>
                <c:manualLayout>
                  <c:x val="-1.3961604049788619E-3"/>
                  <c:y val="9.086177879565483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ABDF-4FD4-A652-4DB4619824D9}"/>
                </c:ext>
              </c:extLst>
            </c:dLbl>
            <c:dLbl>
              <c:idx val="9"/>
              <c:layout>
                <c:manualLayout>
                  <c:x val="-1.3961604049789642E-3"/>
                  <c:y val="9.086177879565483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ABDF-4FD4-A652-4DB4619824D9}"/>
                </c:ext>
              </c:extLst>
            </c:dLbl>
            <c:dLbl>
              <c:idx val="10"/>
              <c:layout>
                <c:manualLayout>
                  <c:x val="-1.3961604049788619E-3"/>
                  <c:y val="6.569231098522321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ABDF-4FD4-A652-4DB4619824D9}"/>
                </c:ext>
              </c:extLst>
            </c:dLbl>
            <c:dLbl>
              <c:idx val="11"/>
              <c:layout>
                <c:manualLayout>
                  <c:x val="0"/>
                  <c:y val="6.625317392934541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ABDF-4FD4-A652-4DB4619824D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Television</c:v>
                </c:pt>
                <c:pt idx="1">
                  <c:v>Vehicle Review Websites</c:v>
                </c:pt>
                <c:pt idx="2">
                  <c:v>Online Search</c:v>
                </c:pt>
                <c:pt idx="3">
                  <c:v>Direct Mail / Email Marketing</c:v>
                </c:pt>
                <c:pt idx="4">
                  <c:v>Radio</c:v>
                </c:pt>
                <c:pt idx="5">
                  <c:v>Social Networking Sites</c:v>
                </c:pt>
                <c:pt idx="6">
                  <c:v>Magazines</c:v>
                </c:pt>
                <c:pt idx="7">
                  <c:v>Newspapers</c:v>
                </c:pt>
                <c:pt idx="8">
                  <c:v>Online Video</c:v>
                </c:pt>
                <c:pt idx="9">
                  <c:v>Outdoor / Billboard</c:v>
                </c:pt>
                <c:pt idx="10">
                  <c:v>Online Banner Ads</c:v>
                </c:pt>
                <c:pt idx="11">
                  <c:v>Mobile Apps</c:v>
                </c:pt>
              </c:strCache>
            </c:strRef>
          </c:cat>
          <c:val>
            <c:numRef>
              <c:f>Sheet1!$B$2:$B$13</c:f>
              <c:numCache>
                <c:formatCode>0%</c:formatCode>
                <c:ptCount val="12"/>
                <c:pt idx="0">
                  <c:v>0.38636363636363635</c:v>
                </c:pt>
                <c:pt idx="1">
                  <c:v>0.28030303030303033</c:v>
                </c:pt>
                <c:pt idx="2">
                  <c:v>0.2878787878787879</c:v>
                </c:pt>
                <c:pt idx="3">
                  <c:v>0.12878787878787878</c:v>
                </c:pt>
                <c:pt idx="4">
                  <c:v>0.12878787878787878</c:v>
                </c:pt>
                <c:pt idx="5">
                  <c:v>0.10606060606060605</c:v>
                </c:pt>
                <c:pt idx="6">
                  <c:v>9.0909090909090912E-2</c:v>
                </c:pt>
                <c:pt idx="7">
                  <c:v>7.575757575757576E-2</c:v>
                </c:pt>
                <c:pt idx="8">
                  <c:v>7.575757575757576E-2</c:v>
                </c:pt>
                <c:pt idx="9">
                  <c:v>5.3030303030302997E-2</c:v>
                </c:pt>
                <c:pt idx="10">
                  <c:v>5.3030303030302997E-2</c:v>
                </c:pt>
                <c:pt idx="11">
                  <c:v>3.787878787878788E-2</c:v>
                </c:pt>
              </c:numCache>
            </c:numRef>
          </c:val>
          <c:extLst>
            <c:ext xmlns:c16="http://schemas.microsoft.com/office/drawing/2014/chart" uri="{C3380CC4-5D6E-409C-BE32-E72D297353CC}">
              <c16:uniqueId val="{00000000-7F89-4E22-B4F1-5DDAD2039E32}"/>
            </c:ext>
          </c:extLst>
        </c:ser>
        <c:ser>
          <c:idx val="1"/>
          <c:order val="1"/>
          <c:tx>
            <c:strRef>
              <c:f>Sheet1!$C$1</c:f>
              <c:strCache>
                <c:ptCount val="1"/>
                <c:pt idx="0">
                  <c:v>Mid-Size / Full-Size Car Buyer
</c:v>
                </c:pt>
              </c:strCache>
            </c:strRef>
          </c:tx>
          <c:spPr>
            <a:solidFill>
              <a:schemeClr val="accent5">
                <a:lumMod val="60000"/>
                <a:lumOff val="40000"/>
              </a:schemeClr>
            </a:solidFill>
            <a:ln>
              <a:noFill/>
            </a:ln>
            <a:effectLst/>
            <a:scene3d>
              <a:camera prst="orthographicFront"/>
              <a:lightRig rig="threePt" dir="t"/>
            </a:scene3d>
          </c:spPr>
          <c:invertIfNegative val="0"/>
          <c:dLbls>
            <c:dLbl>
              <c:idx val="0"/>
              <c:layout>
                <c:manualLayout>
                  <c:x val="0"/>
                  <c:y val="1.160312466060855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BDF-4FD4-A652-4DB4619824D9}"/>
                </c:ext>
              </c:extLst>
            </c:dLbl>
            <c:dLbl>
              <c:idx val="1"/>
              <c:layout>
                <c:manualLayout>
                  <c:x val="0"/>
                  <c:y val="1.412007144165162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BDF-4FD4-A652-4DB4619824D9}"/>
                </c:ext>
              </c:extLst>
            </c:dLbl>
            <c:dLbl>
              <c:idx val="2"/>
              <c:layout>
                <c:manualLayout>
                  <c:x val="0"/>
                  <c:y val="9.086177879565483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BDF-4FD4-A652-4DB4619824D9}"/>
                </c:ext>
              </c:extLst>
            </c:dLbl>
            <c:dLbl>
              <c:idx val="3"/>
              <c:layout>
                <c:manualLayout>
                  <c:x val="0"/>
                  <c:y val="9.086177879565391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BDF-4FD4-A652-4DB4619824D9}"/>
                </c:ext>
              </c:extLst>
            </c:dLbl>
            <c:dLbl>
              <c:idx val="4"/>
              <c:layout>
                <c:manualLayout>
                  <c:x val="-5.1191956808704837E-17"/>
                  <c:y val="1.412007144165153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BDF-4FD4-A652-4DB4619824D9}"/>
                </c:ext>
              </c:extLst>
            </c:dLbl>
            <c:dLbl>
              <c:idx val="5"/>
              <c:layout>
                <c:manualLayout>
                  <c:x val="2.7923208099576726E-3"/>
                  <c:y val="9.086177879565575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BDF-4FD4-A652-4DB4619824D9}"/>
                </c:ext>
              </c:extLst>
            </c:dLbl>
            <c:dLbl>
              <c:idx val="6"/>
              <c:layout>
                <c:manualLayout>
                  <c:x val="-1.3961604049788619E-3"/>
                  <c:y val="9.086177879565483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BDF-4FD4-A652-4DB4619824D9}"/>
                </c:ext>
              </c:extLst>
            </c:dLbl>
            <c:dLbl>
              <c:idx val="7"/>
              <c:layout>
                <c:manualLayout>
                  <c:x val="-1.0238391361740967E-16"/>
                  <c:y val="9.086177879565483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BDF-4FD4-A652-4DB4619824D9}"/>
                </c:ext>
              </c:extLst>
            </c:dLbl>
            <c:dLbl>
              <c:idx val="8"/>
              <c:layout>
                <c:manualLayout>
                  <c:x val="-1.3961604049789642E-3"/>
                  <c:y val="6.569231098522413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BDF-4FD4-A652-4DB4619824D9}"/>
                </c:ext>
              </c:extLst>
            </c:dLbl>
            <c:dLbl>
              <c:idx val="9"/>
              <c:layout>
                <c:manualLayout>
                  <c:x val="0"/>
                  <c:y val="6.569231098522413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ABDF-4FD4-A652-4DB4619824D9}"/>
                </c:ext>
              </c:extLst>
            </c:dLbl>
            <c:dLbl>
              <c:idx val="10"/>
              <c:layout>
                <c:manualLayout>
                  <c:x val="-1.3961604049788619E-3"/>
                  <c:y val="9.086177879565483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ABDF-4FD4-A652-4DB4619824D9}"/>
                </c:ext>
              </c:extLst>
            </c:dLbl>
            <c:dLbl>
              <c:idx val="11"/>
              <c:layout>
                <c:manualLayout>
                  <c:x val="-1.3961604049788619E-3"/>
                  <c:y val="7.516356190380969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ABDF-4FD4-A652-4DB4619824D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Television</c:v>
                </c:pt>
                <c:pt idx="1">
                  <c:v>Vehicle Review Websites</c:v>
                </c:pt>
                <c:pt idx="2">
                  <c:v>Online Search</c:v>
                </c:pt>
                <c:pt idx="3">
                  <c:v>Direct Mail / Email Marketing</c:v>
                </c:pt>
                <c:pt idx="4">
                  <c:v>Radio</c:v>
                </c:pt>
                <c:pt idx="5">
                  <c:v>Social Networking Sites</c:v>
                </c:pt>
                <c:pt idx="6">
                  <c:v>Magazines</c:v>
                </c:pt>
                <c:pt idx="7">
                  <c:v>Newspapers</c:v>
                </c:pt>
                <c:pt idx="8">
                  <c:v>Online Video</c:v>
                </c:pt>
                <c:pt idx="9">
                  <c:v>Outdoor / Billboard</c:v>
                </c:pt>
                <c:pt idx="10">
                  <c:v>Online Banner Ads</c:v>
                </c:pt>
                <c:pt idx="11">
                  <c:v>Mobile Apps</c:v>
                </c:pt>
              </c:strCache>
            </c:strRef>
          </c:cat>
          <c:val>
            <c:numRef>
              <c:f>Sheet1!$C$2:$C$13</c:f>
              <c:numCache>
                <c:formatCode>0%</c:formatCode>
                <c:ptCount val="12"/>
                <c:pt idx="0">
                  <c:v>0.3987603305785124</c:v>
                </c:pt>
                <c:pt idx="1">
                  <c:v>0.25206611570247933</c:v>
                </c:pt>
                <c:pt idx="2">
                  <c:v>0.21074380165289255</c:v>
                </c:pt>
                <c:pt idx="3">
                  <c:v>9.0909090909090912E-2</c:v>
                </c:pt>
                <c:pt idx="4">
                  <c:v>8.4710743801652888E-2</c:v>
                </c:pt>
                <c:pt idx="5">
                  <c:v>0.12396694214876033</c:v>
                </c:pt>
                <c:pt idx="6">
                  <c:v>7.8512396694214878E-2</c:v>
                </c:pt>
                <c:pt idx="7">
                  <c:v>0.10950413223140495</c:v>
                </c:pt>
                <c:pt idx="8">
                  <c:v>9.2975206611570244E-2</c:v>
                </c:pt>
                <c:pt idx="9">
                  <c:v>6.6115702479338845E-2</c:v>
                </c:pt>
                <c:pt idx="10">
                  <c:v>4.9586776859504127E-2</c:v>
                </c:pt>
                <c:pt idx="11">
                  <c:v>3.5123966942148761E-2</c:v>
                </c:pt>
              </c:numCache>
            </c:numRef>
          </c:val>
          <c:extLst>
            <c:ext xmlns:c16="http://schemas.microsoft.com/office/drawing/2014/chart" uri="{C3380CC4-5D6E-409C-BE32-E72D297353CC}">
              <c16:uniqueId val="{00000001-7F89-4E22-B4F1-5DDAD2039E32}"/>
            </c:ext>
          </c:extLst>
        </c:ser>
        <c:dLbls>
          <c:dLblPos val="inEnd"/>
          <c:showLegendKey val="0"/>
          <c:showVal val="1"/>
          <c:showCatName val="0"/>
          <c:showSerName val="0"/>
          <c:showPercent val="0"/>
          <c:showBubbleSize val="0"/>
        </c:dLbls>
        <c:gapWidth val="100"/>
        <c:overlap val="-24"/>
        <c:axId val="458162592"/>
        <c:axId val="458162984"/>
      </c:barChart>
      <c:catAx>
        <c:axId val="458162592"/>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458162984"/>
        <c:crosses val="autoZero"/>
        <c:auto val="1"/>
        <c:lblAlgn val="ctr"/>
        <c:lblOffset val="100"/>
        <c:noMultiLvlLbl val="0"/>
      </c:catAx>
      <c:valAx>
        <c:axId val="458162984"/>
        <c:scaling>
          <c:orientation val="minMax"/>
        </c:scaling>
        <c:delete val="1"/>
        <c:axPos val="l"/>
        <c:numFmt formatCode="0%" sourceLinked="1"/>
        <c:majorTickMark val="none"/>
        <c:minorTickMark val="none"/>
        <c:tickLblPos val="nextTo"/>
        <c:crossAx val="458162592"/>
        <c:crosses val="autoZero"/>
        <c:crossBetween val="between"/>
      </c:valAx>
      <c:spPr>
        <a:noFill/>
        <a:ln>
          <a:noFill/>
        </a:ln>
        <a:effectLst/>
      </c:spPr>
    </c:plotArea>
    <c:legend>
      <c:legendPos val="t"/>
      <c:layout>
        <c:manualLayout>
          <c:xMode val="edge"/>
          <c:yMode val="edge"/>
          <c:x val="0.16962381502259802"/>
          <c:y val="0.19508854499864839"/>
          <c:w val="0.65795993921095608"/>
          <c:h val="5.1506640379436662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none" spc="0" normalizeH="0" baseline="0">
                <a:solidFill>
                  <a:schemeClr val="tx1"/>
                </a:solidFill>
                <a:latin typeface="+mj-lt"/>
                <a:ea typeface="+mj-ea"/>
                <a:cs typeface="+mj-cs"/>
              </a:defRPr>
            </a:pPr>
            <a:r>
              <a:rPr lang="en-US" b="1" dirty="0">
                <a:solidFill>
                  <a:schemeClr val="tx1"/>
                </a:solidFill>
              </a:rPr>
              <a:t>Household Income By Segment</a:t>
            </a:r>
          </a:p>
        </c:rich>
      </c:tx>
      <c:overlay val="0"/>
      <c:spPr>
        <a:noFill/>
        <a:ln>
          <a:noFill/>
        </a:ln>
        <a:effectLst/>
      </c:spPr>
      <c:txPr>
        <a:bodyPr rot="0" spcFirstLastPara="1" vertOverflow="ellipsis" vert="horz" wrap="square" anchor="ctr" anchorCtr="1"/>
        <a:lstStyle/>
        <a:p>
          <a:pPr>
            <a:defRPr sz="2200" b="1" i="0" u="none" strike="noStrike" kern="1200" cap="none" spc="0" normalizeH="0" baseline="0">
              <a:solidFill>
                <a:schemeClr val="tx1"/>
              </a:solidFill>
              <a:latin typeface="+mj-lt"/>
              <a:ea typeface="+mj-ea"/>
              <a:cs typeface="+mj-cs"/>
            </a:defRPr>
          </a:pPr>
          <a:endParaRPr lang="en-US"/>
        </a:p>
      </c:txPr>
    </c:title>
    <c:autoTitleDeleted val="0"/>
    <c:plotArea>
      <c:layout/>
      <c:barChart>
        <c:barDir val="bar"/>
        <c:grouping val="percentStacked"/>
        <c:varyColors val="0"/>
        <c:ser>
          <c:idx val="0"/>
          <c:order val="0"/>
          <c:tx>
            <c:strRef>
              <c:f>Sheet1!$B$1</c:f>
              <c:strCache>
                <c:ptCount val="1"/>
                <c:pt idx="0">
                  <c:v>&lt;$50K</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A18+ Pop</c:v>
                </c:pt>
                <c:pt idx="1">
                  <c:v>Economy Buyer</c:v>
                </c:pt>
                <c:pt idx="2">
                  <c:v>Sports / Luxury Buyer</c:v>
                </c:pt>
              </c:strCache>
            </c:strRef>
          </c:cat>
          <c:val>
            <c:numRef>
              <c:f>Sheet1!$B$2:$B$4</c:f>
              <c:numCache>
                <c:formatCode>0%</c:formatCode>
                <c:ptCount val="3"/>
                <c:pt idx="0">
                  <c:v>0.23</c:v>
                </c:pt>
                <c:pt idx="1">
                  <c:v>0.24</c:v>
                </c:pt>
                <c:pt idx="2">
                  <c:v>0.18</c:v>
                </c:pt>
              </c:numCache>
            </c:numRef>
          </c:val>
          <c:extLst>
            <c:ext xmlns:c16="http://schemas.microsoft.com/office/drawing/2014/chart" uri="{C3380CC4-5D6E-409C-BE32-E72D297353CC}">
              <c16:uniqueId val="{00000000-9088-4DAB-929D-D49F1565C77F}"/>
            </c:ext>
          </c:extLst>
        </c:ser>
        <c:ser>
          <c:idx val="1"/>
          <c:order val="1"/>
          <c:tx>
            <c:strRef>
              <c:f>Sheet1!$C$1</c:f>
              <c:strCache>
                <c:ptCount val="1"/>
                <c:pt idx="0">
                  <c:v>$50K - $75K</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A18+ Pop</c:v>
                </c:pt>
                <c:pt idx="1">
                  <c:v>Economy Buyer</c:v>
                </c:pt>
                <c:pt idx="2">
                  <c:v>Sports / Luxury Buyer</c:v>
                </c:pt>
              </c:strCache>
            </c:strRef>
          </c:cat>
          <c:val>
            <c:numRef>
              <c:f>Sheet1!$C$2:$C$4</c:f>
              <c:numCache>
                <c:formatCode>0%</c:formatCode>
                <c:ptCount val="3"/>
                <c:pt idx="0">
                  <c:v>0.23</c:v>
                </c:pt>
                <c:pt idx="1">
                  <c:v>0.23</c:v>
                </c:pt>
                <c:pt idx="2">
                  <c:v>0.19</c:v>
                </c:pt>
              </c:numCache>
            </c:numRef>
          </c:val>
          <c:extLst>
            <c:ext xmlns:c16="http://schemas.microsoft.com/office/drawing/2014/chart" uri="{C3380CC4-5D6E-409C-BE32-E72D297353CC}">
              <c16:uniqueId val="{00000001-9088-4DAB-929D-D49F1565C77F}"/>
            </c:ext>
          </c:extLst>
        </c:ser>
        <c:ser>
          <c:idx val="2"/>
          <c:order val="2"/>
          <c:tx>
            <c:strRef>
              <c:f>Sheet1!$D$1</c:f>
              <c:strCache>
                <c:ptCount val="1"/>
                <c:pt idx="0">
                  <c:v>$75K - $100K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A18+ Pop</c:v>
                </c:pt>
                <c:pt idx="1">
                  <c:v>Economy Buyer</c:v>
                </c:pt>
                <c:pt idx="2">
                  <c:v>Sports / Luxury Buyer</c:v>
                </c:pt>
              </c:strCache>
            </c:strRef>
          </c:cat>
          <c:val>
            <c:numRef>
              <c:f>Sheet1!$D$2:$D$4</c:f>
              <c:numCache>
                <c:formatCode>0%</c:formatCode>
                <c:ptCount val="3"/>
                <c:pt idx="0">
                  <c:v>0.2</c:v>
                </c:pt>
                <c:pt idx="1">
                  <c:v>0.19</c:v>
                </c:pt>
                <c:pt idx="2">
                  <c:v>0.17</c:v>
                </c:pt>
              </c:numCache>
            </c:numRef>
          </c:val>
          <c:extLst>
            <c:ext xmlns:c16="http://schemas.microsoft.com/office/drawing/2014/chart" uri="{C3380CC4-5D6E-409C-BE32-E72D297353CC}">
              <c16:uniqueId val="{00000002-9088-4DAB-929D-D49F1565C77F}"/>
            </c:ext>
          </c:extLst>
        </c:ser>
        <c:ser>
          <c:idx val="3"/>
          <c:order val="3"/>
          <c:tx>
            <c:strRef>
              <c:f>Sheet1!$E$1</c:f>
              <c:strCache>
                <c:ptCount val="1"/>
                <c:pt idx="0">
                  <c:v>$100K - $150K</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A18+ Pop</c:v>
                </c:pt>
                <c:pt idx="1">
                  <c:v>Economy Buyer</c:v>
                </c:pt>
                <c:pt idx="2">
                  <c:v>Sports / Luxury Buyer</c:v>
                </c:pt>
              </c:strCache>
            </c:strRef>
          </c:cat>
          <c:val>
            <c:numRef>
              <c:f>Sheet1!$E$2:$E$4</c:f>
              <c:numCache>
                <c:formatCode>0%</c:formatCode>
                <c:ptCount val="3"/>
                <c:pt idx="0">
                  <c:v>0.2</c:v>
                </c:pt>
                <c:pt idx="1">
                  <c:v>0.19</c:v>
                </c:pt>
                <c:pt idx="2">
                  <c:v>0.23</c:v>
                </c:pt>
              </c:numCache>
            </c:numRef>
          </c:val>
          <c:extLst>
            <c:ext xmlns:c16="http://schemas.microsoft.com/office/drawing/2014/chart" uri="{C3380CC4-5D6E-409C-BE32-E72D297353CC}">
              <c16:uniqueId val="{00000003-9088-4DAB-929D-D49F1565C77F}"/>
            </c:ext>
          </c:extLst>
        </c:ser>
        <c:ser>
          <c:idx val="4"/>
          <c:order val="4"/>
          <c:tx>
            <c:strRef>
              <c:f>Sheet1!$F$1</c:f>
              <c:strCache>
                <c:ptCount val="1"/>
                <c:pt idx="0">
                  <c:v>$150K - $200K</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A18+ Pop</c:v>
                </c:pt>
                <c:pt idx="1">
                  <c:v>Economy Buyer</c:v>
                </c:pt>
                <c:pt idx="2">
                  <c:v>Sports / Luxury Buyer</c:v>
                </c:pt>
              </c:strCache>
            </c:strRef>
          </c:cat>
          <c:val>
            <c:numRef>
              <c:f>Sheet1!$F$2:$F$4</c:f>
              <c:numCache>
                <c:formatCode>0%</c:formatCode>
                <c:ptCount val="3"/>
                <c:pt idx="0">
                  <c:v>7.0000000000000007E-2</c:v>
                </c:pt>
                <c:pt idx="1">
                  <c:v>7.0000000000000007E-2</c:v>
                </c:pt>
                <c:pt idx="2">
                  <c:v>0.1</c:v>
                </c:pt>
              </c:numCache>
            </c:numRef>
          </c:val>
          <c:extLst>
            <c:ext xmlns:c16="http://schemas.microsoft.com/office/drawing/2014/chart" uri="{C3380CC4-5D6E-409C-BE32-E72D297353CC}">
              <c16:uniqueId val="{00000004-9088-4DAB-929D-D49F1565C77F}"/>
            </c:ext>
          </c:extLst>
        </c:ser>
        <c:ser>
          <c:idx val="5"/>
          <c:order val="5"/>
          <c:tx>
            <c:strRef>
              <c:f>Sheet1!$G$1</c:f>
              <c:strCache>
                <c:ptCount val="1"/>
                <c:pt idx="0">
                  <c:v>&gt;$200K</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A18+ Pop</c:v>
                </c:pt>
                <c:pt idx="1">
                  <c:v>Economy Buyer</c:v>
                </c:pt>
                <c:pt idx="2">
                  <c:v>Sports / Luxury Buyer</c:v>
                </c:pt>
              </c:strCache>
            </c:strRef>
          </c:cat>
          <c:val>
            <c:numRef>
              <c:f>Sheet1!$G$2:$G$4</c:f>
              <c:numCache>
                <c:formatCode>0%</c:formatCode>
                <c:ptCount val="3"/>
                <c:pt idx="0">
                  <c:v>0.06</c:v>
                </c:pt>
                <c:pt idx="1">
                  <c:v>0.04</c:v>
                </c:pt>
                <c:pt idx="2">
                  <c:v>0.1</c:v>
                </c:pt>
              </c:numCache>
            </c:numRef>
          </c:val>
          <c:extLst>
            <c:ext xmlns:c16="http://schemas.microsoft.com/office/drawing/2014/chart" uri="{C3380CC4-5D6E-409C-BE32-E72D297353CC}">
              <c16:uniqueId val="{00000005-9088-4DAB-929D-D49F1565C77F}"/>
            </c:ext>
          </c:extLst>
        </c:ser>
        <c:dLbls>
          <c:dLblPos val="ctr"/>
          <c:showLegendKey val="0"/>
          <c:showVal val="1"/>
          <c:showCatName val="0"/>
          <c:showSerName val="0"/>
          <c:showPercent val="0"/>
          <c:showBubbleSize val="0"/>
        </c:dLbls>
        <c:gapWidth val="150"/>
        <c:overlap val="100"/>
        <c:axId val="127881584"/>
        <c:axId val="127881976"/>
      </c:barChart>
      <c:catAx>
        <c:axId val="127881584"/>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cap="none" spc="0" normalizeH="0" baseline="0">
                <a:solidFill>
                  <a:schemeClr val="tx1"/>
                </a:solidFill>
                <a:latin typeface="+mn-lt"/>
                <a:ea typeface="+mn-ea"/>
                <a:cs typeface="+mn-cs"/>
              </a:defRPr>
            </a:pPr>
            <a:endParaRPr lang="en-US"/>
          </a:p>
        </c:txPr>
        <c:crossAx val="127881976"/>
        <c:crosses val="autoZero"/>
        <c:auto val="1"/>
        <c:lblAlgn val="ctr"/>
        <c:lblOffset val="100"/>
        <c:noMultiLvlLbl val="0"/>
      </c:catAx>
      <c:valAx>
        <c:axId val="127881976"/>
        <c:scaling>
          <c:orientation val="minMax"/>
        </c:scaling>
        <c:delete val="1"/>
        <c:axPos val="b"/>
        <c:numFmt formatCode="0%" sourceLinked="1"/>
        <c:majorTickMark val="none"/>
        <c:minorTickMark val="none"/>
        <c:tickLblPos val="nextTo"/>
        <c:crossAx val="127881584"/>
        <c:crosses val="autoZero"/>
        <c:crossBetween val="between"/>
      </c:valAx>
      <c:spPr>
        <a:noFill/>
        <a:ln>
          <a:noFill/>
        </a:ln>
        <a:effectLst/>
      </c:spPr>
    </c:plotArea>
    <c:legend>
      <c:legendPos val="t"/>
      <c:layout>
        <c:manualLayout>
          <c:xMode val="edge"/>
          <c:yMode val="edge"/>
          <c:x val="0.23879339644444847"/>
          <c:y val="0.11767041070630263"/>
          <c:w val="0.70945805709003074"/>
          <c:h val="5.4908168068533589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59" b="0" i="0" u="none" strike="noStrike" kern="1200" spc="0" baseline="0">
                <a:solidFill>
                  <a:schemeClr val="tx1"/>
                </a:solidFill>
                <a:latin typeface="Trebuchet MS" panose="020B0603020202020204" pitchFamily="34" charset="0"/>
                <a:ea typeface="+mn-ea"/>
                <a:cs typeface="+mn-cs"/>
              </a:defRPr>
            </a:pPr>
            <a:r>
              <a:rPr lang="en-US" sz="1400" b="0" i="0" u="none" strike="noStrike" baseline="0" dirty="0">
                <a:solidFill>
                  <a:schemeClr val="tx1"/>
                </a:solidFill>
                <a:effectLst/>
                <a:latin typeface="Trebuchet MS" panose="020B0603020202020204" pitchFamily="34" charset="0"/>
              </a:rPr>
              <a:t>When you are starting to think about buying a vehicle, where are you most likely to </a:t>
            </a:r>
          </a:p>
          <a:p>
            <a:pPr>
              <a:defRPr sz="1859" b="0" i="0" u="none" strike="noStrike" kern="1200" spc="0" baseline="0">
                <a:solidFill>
                  <a:schemeClr val="tx1"/>
                </a:solidFill>
                <a:latin typeface="Trebuchet MS" panose="020B0603020202020204" pitchFamily="34" charset="0"/>
                <a:ea typeface="+mn-ea"/>
                <a:cs typeface="+mn-cs"/>
              </a:defRPr>
            </a:pPr>
            <a:r>
              <a:rPr lang="en-US" sz="1400" b="0" i="0" u="sng" strike="noStrike" baseline="0" dirty="0">
                <a:solidFill>
                  <a:schemeClr val="tx1"/>
                </a:solidFill>
                <a:effectLst/>
                <a:latin typeface="Trebuchet MS" panose="020B0603020202020204" pitchFamily="34" charset="0"/>
              </a:rPr>
              <a:t>first learn</a:t>
            </a:r>
            <a:r>
              <a:rPr lang="en-US" sz="1400" b="0" i="0" u="none" strike="noStrike" baseline="0" dirty="0">
                <a:solidFill>
                  <a:schemeClr val="tx1"/>
                </a:solidFill>
                <a:effectLst/>
                <a:latin typeface="Trebuchet MS" panose="020B0603020202020204" pitchFamily="34" charset="0"/>
              </a:rPr>
              <a:t> about different vehicle brands?</a:t>
            </a:r>
            <a:endParaRPr lang="en-US" sz="1400" dirty="0">
              <a:solidFill>
                <a:schemeClr val="tx1"/>
              </a:solidFill>
              <a:latin typeface="Trebuchet MS" panose="020B0603020202020204" pitchFamily="34" charset="0"/>
            </a:endParaRPr>
          </a:p>
        </c:rich>
      </c:tx>
      <c:layout>
        <c:manualLayout>
          <c:xMode val="edge"/>
          <c:yMode val="edge"/>
          <c:x val="0.1304919410315131"/>
          <c:y val="6.6222168178444021E-2"/>
        </c:manualLayout>
      </c:layout>
      <c:overlay val="0"/>
      <c:spPr>
        <a:noFill/>
        <a:ln>
          <a:noFill/>
        </a:ln>
        <a:effectLst/>
      </c:spPr>
    </c:title>
    <c:autoTitleDeleted val="0"/>
    <c:plotArea>
      <c:layout>
        <c:manualLayout>
          <c:layoutTarget val="inner"/>
          <c:xMode val="edge"/>
          <c:yMode val="edge"/>
          <c:x val="0"/>
          <c:y val="0.128674898685676"/>
          <c:w val="0.98536868365827535"/>
          <c:h val="0.61882610442649544"/>
        </c:manualLayout>
      </c:layout>
      <c:barChart>
        <c:barDir val="col"/>
        <c:grouping val="clustered"/>
        <c:varyColors val="0"/>
        <c:ser>
          <c:idx val="0"/>
          <c:order val="0"/>
          <c:tx>
            <c:strRef>
              <c:f>Sheet1!$B$1</c:f>
              <c:strCache>
                <c:ptCount val="1"/>
                <c:pt idx="0">
                  <c:v>Sports / Luxury Buyer</c:v>
                </c:pt>
              </c:strCache>
            </c:strRef>
          </c:tx>
          <c:spPr>
            <a:solidFill>
              <a:schemeClr val="accent1"/>
            </a:solidFill>
            <a:ln>
              <a:noFill/>
            </a:ln>
            <a:effectLst/>
          </c:spPr>
          <c:invertIfNegative val="0"/>
          <c:dLbls>
            <c:dLbl>
              <c:idx val="0"/>
              <c:layout>
                <c:manualLayout>
                  <c:x val="-4.8776133959126094E-3"/>
                  <c:y val="-5.29777345427552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F86-4E06-BFF1-DF75C606337C}"/>
                </c:ext>
              </c:extLst>
            </c:dLbl>
            <c:dLbl>
              <c:idx val="2"/>
              <c:layout>
                <c:manualLayout>
                  <c:x val="-6.9510235891363098E-3"/>
                  <c:y val="-2.939847119606878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F86-4E06-BFF1-DF75C606337C}"/>
                </c:ext>
              </c:extLst>
            </c:dLbl>
            <c:dLbl>
              <c:idx val="4"/>
              <c:layout>
                <c:manualLayout>
                  <c:x val="-5.0685435439840657E-17"/>
                  <c:y val="-3.568697000104592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F86-4E06-BFF1-DF75C606337C}"/>
                </c:ext>
              </c:extLst>
            </c:dLbl>
            <c:dLbl>
              <c:idx val="5"/>
              <c:layout>
                <c:manualLayout>
                  <c:x val="-8.3333333333333835E-3"/>
                  <c:y val="-2.491689137647971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F86-4E06-BFF1-DF75C606337C}"/>
                </c:ext>
              </c:extLst>
            </c:dLbl>
            <c:numFmt formatCode="0%" sourceLinked="0"/>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Online Search</c:v>
                </c:pt>
                <c:pt idx="1">
                  <c:v>Television</c:v>
                </c:pt>
                <c:pt idx="2">
                  <c:v>Vehicle Review Websites</c:v>
                </c:pt>
                <c:pt idx="3">
                  <c:v>Magazines</c:v>
                </c:pt>
                <c:pt idx="4">
                  <c:v>Online Video</c:v>
                </c:pt>
                <c:pt idx="5">
                  <c:v>Social Networking Sites</c:v>
                </c:pt>
                <c:pt idx="6">
                  <c:v>Radio</c:v>
                </c:pt>
                <c:pt idx="7">
                  <c:v>Newspapers</c:v>
                </c:pt>
                <c:pt idx="8">
                  <c:v>Online Banner Ads</c:v>
                </c:pt>
                <c:pt idx="9">
                  <c:v>Mobile Apps</c:v>
                </c:pt>
                <c:pt idx="10">
                  <c:v>Outdoor / billboards</c:v>
                </c:pt>
                <c:pt idx="11">
                  <c:v>Direct Mail / Email Marketing</c:v>
                </c:pt>
              </c:strCache>
            </c:strRef>
          </c:cat>
          <c:val>
            <c:numRef>
              <c:f>Sheet1!$B$2:$B$13</c:f>
              <c:numCache>
                <c:formatCode>0.0%</c:formatCode>
                <c:ptCount val="12"/>
                <c:pt idx="0">
                  <c:v>0.47983870967741937</c:v>
                </c:pt>
                <c:pt idx="1">
                  <c:v>0.42338709677419351</c:v>
                </c:pt>
                <c:pt idx="2">
                  <c:v>0.379</c:v>
                </c:pt>
                <c:pt idx="3">
                  <c:v>0.20161290322580644</c:v>
                </c:pt>
                <c:pt idx="4">
                  <c:v>0.15725806451612903</c:v>
                </c:pt>
                <c:pt idx="5">
                  <c:v>0.14516129032258063</c:v>
                </c:pt>
                <c:pt idx="6">
                  <c:v>0.11693548387096774</c:v>
                </c:pt>
                <c:pt idx="7">
                  <c:v>0.10483870967741936</c:v>
                </c:pt>
                <c:pt idx="8">
                  <c:v>8.4677419354838704E-2</c:v>
                </c:pt>
                <c:pt idx="9">
                  <c:v>7.2580645161290314E-2</c:v>
                </c:pt>
                <c:pt idx="10">
                  <c:v>7.2580645161290314E-2</c:v>
                </c:pt>
                <c:pt idx="11">
                  <c:v>6.9000000000000006E-2</c:v>
                </c:pt>
              </c:numCache>
            </c:numRef>
          </c:val>
          <c:extLst>
            <c:ext xmlns:c16="http://schemas.microsoft.com/office/drawing/2014/chart" uri="{C3380CC4-5D6E-409C-BE32-E72D297353CC}">
              <c16:uniqueId val="{00000000-62FB-4937-8798-626A0E12F800}"/>
            </c:ext>
          </c:extLst>
        </c:ser>
        <c:ser>
          <c:idx val="1"/>
          <c:order val="1"/>
          <c:tx>
            <c:strRef>
              <c:f>Sheet1!$C$1</c:f>
              <c:strCache>
                <c:ptCount val="1"/>
                <c:pt idx="0">
                  <c:v>Economy Buyer 
</c:v>
                </c:pt>
              </c:strCache>
            </c:strRef>
          </c:tx>
          <c:spPr>
            <a:solidFill>
              <a:schemeClr val="accent2"/>
            </a:solidFill>
            <a:ln>
              <a:noFill/>
            </a:ln>
            <a:effectLst/>
          </c:spPr>
          <c:invertIfNegative val="0"/>
          <c:dLbls>
            <c:dLbl>
              <c:idx val="0"/>
              <c:layout>
                <c:manualLayout>
                  <c:x val="6.944444444444457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F86-4E06-BFF1-DF75C606337C}"/>
                </c:ext>
              </c:extLst>
            </c:dLbl>
            <c:dLbl>
              <c:idx val="1"/>
              <c:layout>
                <c:manualLayout>
                  <c:x val="5.555555555555555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F86-4E06-BFF1-DF75C606337C}"/>
                </c:ext>
              </c:extLst>
            </c:dLbl>
            <c:dLbl>
              <c:idx val="3"/>
              <c:layout>
                <c:manualLayout>
                  <c:x val="8.3464311526370745E-3"/>
                  <c:y val="-2.334566073767949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F86-4E06-BFF1-DF75C606337C}"/>
                </c:ext>
              </c:extLst>
            </c:dLbl>
            <c:dLbl>
              <c:idx val="5"/>
              <c:layout>
                <c:manualLayout>
                  <c:x val="6.9706158950200714E-3"/>
                  <c:y val="-5.297773454275619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F86-4E06-BFF1-DF75C606337C}"/>
                </c:ext>
              </c:extLst>
            </c:dLbl>
            <c:dLbl>
              <c:idx val="6"/>
              <c:layout>
                <c:manualLayout>
                  <c:x val="1.1111111111111112E-2"/>
                  <c:y val="-4.983378275295942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F86-4E06-BFF1-DF75C606337C}"/>
                </c:ext>
              </c:extLst>
            </c:dLbl>
            <c:dLbl>
              <c:idx val="8"/>
              <c:layout>
                <c:manualLayout>
                  <c:x val="8.3333333333333332E-3"/>
                  <c:y val="4.983378275295942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F86-4E06-BFF1-DF75C606337C}"/>
                </c:ext>
              </c:extLst>
            </c:dLbl>
            <c:dLbl>
              <c:idx val="10"/>
              <c:layout>
                <c:manualLayout>
                  <c:x val="4.166666666666768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F86-4E06-BFF1-DF75C606337C}"/>
                </c:ext>
              </c:extLst>
            </c:dLbl>
            <c:dLbl>
              <c:idx val="11"/>
              <c:layout>
                <c:manualLayout>
                  <c:x val="5.5555555555555558E-3"/>
                  <c:y val="-9.1360879638414556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F86-4E06-BFF1-DF75C606337C}"/>
                </c:ext>
              </c:extLst>
            </c:dLbl>
            <c:numFmt formatCode="0%" sourceLinked="0"/>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Online Search</c:v>
                </c:pt>
                <c:pt idx="1">
                  <c:v>Television</c:v>
                </c:pt>
                <c:pt idx="2">
                  <c:v>Vehicle Review Websites</c:v>
                </c:pt>
                <c:pt idx="3">
                  <c:v>Magazines</c:v>
                </c:pt>
                <c:pt idx="4">
                  <c:v>Online Video</c:v>
                </c:pt>
                <c:pt idx="5">
                  <c:v>Social Networking Sites</c:v>
                </c:pt>
                <c:pt idx="6">
                  <c:v>Radio</c:v>
                </c:pt>
                <c:pt idx="7">
                  <c:v>Newspapers</c:v>
                </c:pt>
                <c:pt idx="8">
                  <c:v>Online Banner Ads</c:v>
                </c:pt>
                <c:pt idx="9">
                  <c:v>Mobile Apps</c:v>
                </c:pt>
                <c:pt idx="10">
                  <c:v>Outdoor / billboards</c:v>
                </c:pt>
                <c:pt idx="11">
                  <c:v>Direct Mail / Email Marketing</c:v>
                </c:pt>
              </c:strCache>
            </c:strRef>
          </c:cat>
          <c:val>
            <c:numRef>
              <c:f>Sheet1!$C$2:$C$13</c:f>
              <c:numCache>
                <c:formatCode>0.0%</c:formatCode>
                <c:ptCount val="12"/>
                <c:pt idx="0">
                  <c:v>0.46585365853658539</c:v>
                </c:pt>
                <c:pt idx="1">
                  <c:v>0.38658536585365849</c:v>
                </c:pt>
                <c:pt idx="2">
                  <c:v>0.36341463414634151</c:v>
                </c:pt>
                <c:pt idx="3">
                  <c:v>0.1378048780487805</c:v>
                </c:pt>
                <c:pt idx="4">
                  <c:v>0.10243902439024391</c:v>
                </c:pt>
                <c:pt idx="5">
                  <c:v>0.13170731707317074</c:v>
                </c:pt>
                <c:pt idx="6">
                  <c:v>7.926829268292683E-2</c:v>
                </c:pt>
                <c:pt idx="7">
                  <c:v>0.10853658536585366</c:v>
                </c:pt>
                <c:pt idx="8">
                  <c:v>5.609756097560975E-2</c:v>
                </c:pt>
                <c:pt idx="9">
                  <c:v>6.9512195121951226E-2</c:v>
                </c:pt>
                <c:pt idx="10">
                  <c:v>0.05</c:v>
                </c:pt>
                <c:pt idx="11">
                  <c:v>4.7560975609756098E-2</c:v>
                </c:pt>
              </c:numCache>
            </c:numRef>
          </c:val>
          <c:extLst>
            <c:ext xmlns:c16="http://schemas.microsoft.com/office/drawing/2014/chart" uri="{C3380CC4-5D6E-409C-BE32-E72D297353CC}">
              <c16:uniqueId val="{00000001-62FB-4937-8798-626A0E12F800}"/>
            </c:ext>
          </c:extLst>
        </c:ser>
        <c:dLbls>
          <c:showLegendKey val="0"/>
          <c:showVal val="0"/>
          <c:showCatName val="0"/>
          <c:showSerName val="0"/>
          <c:showPercent val="0"/>
          <c:showBubbleSize val="0"/>
        </c:dLbls>
        <c:gapWidth val="219"/>
        <c:overlap val="-27"/>
        <c:axId val="455928016"/>
        <c:axId val="455928408"/>
      </c:barChart>
      <c:catAx>
        <c:axId val="455928016"/>
        <c:scaling>
          <c:orientation val="minMax"/>
        </c:scaling>
        <c:delete val="0"/>
        <c:axPos val="b"/>
        <c:numFmt formatCode="General" sourceLinked="1"/>
        <c:majorTickMark val="none"/>
        <c:minorTickMark val="none"/>
        <c:tickLblPos val="nextTo"/>
        <c:spPr>
          <a:noFill/>
          <a:ln w="9512" cap="flat" cmpd="sng" algn="ctr">
            <a:solidFill>
              <a:schemeClr val="tx1"/>
            </a:solidFill>
            <a:round/>
          </a:ln>
          <a:effectLst/>
        </c:spPr>
        <c:txPr>
          <a:bodyPr rot="-60000000" spcFirstLastPara="1" vertOverflow="ellipsis" vert="horz" wrap="square" anchor="t" anchorCtr="0"/>
          <a:lstStyle/>
          <a:p>
            <a:pPr>
              <a:defRPr sz="1000" b="1" i="0" u="none" strike="noStrike" kern="1200" baseline="0">
                <a:solidFill>
                  <a:schemeClr val="tx1"/>
                </a:solidFill>
                <a:latin typeface="+mn-lt"/>
                <a:ea typeface="+mn-ea"/>
                <a:cs typeface="+mn-cs"/>
              </a:defRPr>
            </a:pPr>
            <a:endParaRPr lang="en-US"/>
          </a:p>
        </c:txPr>
        <c:crossAx val="455928408"/>
        <c:crosses val="autoZero"/>
        <c:auto val="1"/>
        <c:lblAlgn val="ctr"/>
        <c:lblOffset val="100"/>
        <c:noMultiLvlLbl val="0"/>
      </c:catAx>
      <c:valAx>
        <c:axId val="455928408"/>
        <c:scaling>
          <c:orientation val="minMax"/>
        </c:scaling>
        <c:delete val="1"/>
        <c:axPos val="l"/>
        <c:numFmt formatCode="0.0%" sourceLinked="1"/>
        <c:majorTickMark val="none"/>
        <c:minorTickMark val="none"/>
        <c:tickLblPos val="nextTo"/>
        <c:crossAx val="455928016"/>
        <c:crosses val="autoZero"/>
        <c:crossBetween val="between"/>
      </c:valAx>
      <c:spPr>
        <a:noFill/>
        <a:ln w="25366">
          <a:noFill/>
        </a:ln>
      </c:spPr>
    </c:plotArea>
    <c:legend>
      <c:legendPos val="t"/>
      <c:layout>
        <c:manualLayout>
          <c:xMode val="edge"/>
          <c:yMode val="edge"/>
          <c:x val="0.32354004667322644"/>
          <c:y val="0.20531521022044785"/>
          <c:w val="0.35844918191238323"/>
          <c:h val="5.4153881964355992E-2"/>
        </c:manualLayout>
      </c:layout>
      <c:overlay val="0"/>
      <c:spPr>
        <a:noFill/>
        <a:ln>
          <a:noFill/>
        </a:ln>
        <a:effectLst/>
      </c:spPr>
      <c:txPr>
        <a:bodyPr rot="0" spcFirstLastPara="1" vertOverflow="ellipsis" vert="horz" wrap="square" anchor="ctr" anchorCtr="1"/>
        <a:lstStyle/>
        <a:p>
          <a:pPr>
            <a:defRPr sz="1195"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Trebuchet MS" panose="020B0603020202020204" pitchFamily="34" charset="0"/>
                <a:ea typeface="+mn-ea"/>
                <a:cs typeface="+mn-cs"/>
              </a:defRPr>
            </a:pPr>
            <a:r>
              <a:rPr lang="en-US" sz="1600" b="0" i="0" u="none" strike="noStrike" baseline="0" dirty="0">
                <a:solidFill>
                  <a:schemeClr val="tx1"/>
                </a:solidFill>
                <a:effectLst/>
                <a:latin typeface="Trebuchet MS" panose="020B0603020202020204" pitchFamily="34" charset="0"/>
              </a:rPr>
              <a:t>Which of the following help you develop your consideration list of vehicle brands?</a:t>
            </a:r>
            <a:r>
              <a:rPr lang="en-US" sz="1600" b="0" i="0" u="none" strike="noStrike" baseline="0" dirty="0">
                <a:solidFill>
                  <a:schemeClr val="tx1"/>
                </a:solidFill>
                <a:latin typeface="Trebuchet MS" panose="020B0603020202020204" pitchFamily="34" charset="0"/>
              </a:rPr>
              <a:t> </a:t>
            </a:r>
            <a:endParaRPr lang="en-US" sz="1600" dirty="0">
              <a:solidFill>
                <a:schemeClr val="tx1"/>
              </a:solidFill>
              <a:latin typeface="Trebuchet MS" panose="020B0603020202020204" pitchFamily="34" charset="0"/>
            </a:endParaRPr>
          </a:p>
        </c:rich>
      </c:tx>
      <c:layout>
        <c:manualLayout>
          <c:xMode val="edge"/>
          <c:yMode val="edge"/>
          <c:x val="0.11442705599300088"/>
          <c:y val="6.270039891277418E-2"/>
        </c:manualLayout>
      </c:layout>
      <c:overlay val="0"/>
      <c:spPr>
        <a:noFill/>
        <a:ln w="25336">
          <a:noFill/>
        </a:ln>
      </c:spPr>
    </c:title>
    <c:autoTitleDeleted val="0"/>
    <c:plotArea>
      <c:layout/>
      <c:barChart>
        <c:barDir val="col"/>
        <c:grouping val="clustered"/>
        <c:varyColors val="0"/>
        <c:ser>
          <c:idx val="0"/>
          <c:order val="0"/>
          <c:tx>
            <c:strRef>
              <c:f>Sheet1!$B$1</c:f>
              <c:strCache>
                <c:ptCount val="1"/>
                <c:pt idx="0">
                  <c:v>Sports / Luxury Buyer</c:v>
                </c:pt>
              </c:strCache>
            </c:strRef>
          </c:tx>
          <c:spPr>
            <a:solidFill>
              <a:srgbClr val="4F81BD"/>
            </a:solidFill>
            <a:ln w="25336">
              <a:noFill/>
            </a:ln>
          </c:spPr>
          <c:invertIfNegative val="0"/>
          <c:dLbls>
            <c:numFmt formatCode="0%" sourceLinked="0"/>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Television</c:v>
                </c:pt>
                <c:pt idx="1">
                  <c:v>Online Search</c:v>
                </c:pt>
                <c:pt idx="2">
                  <c:v>Vehicle Review Websites</c:v>
                </c:pt>
                <c:pt idx="3">
                  <c:v>Magazines</c:v>
                </c:pt>
                <c:pt idx="4">
                  <c:v>Social Networking Sites</c:v>
                </c:pt>
                <c:pt idx="5">
                  <c:v>Newspapers</c:v>
                </c:pt>
                <c:pt idx="6">
                  <c:v>Online Video</c:v>
                </c:pt>
                <c:pt idx="7">
                  <c:v>Online Banner Ads</c:v>
                </c:pt>
                <c:pt idx="8">
                  <c:v>Radio</c:v>
                </c:pt>
                <c:pt idx="9">
                  <c:v>Outdoor/ Billboards</c:v>
                </c:pt>
                <c:pt idx="10">
                  <c:v>Direct Mail / Email Marketing</c:v>
                </c:pt>
              </c:strCache>
            </c:strRef>
          </c:cat>
          <c:val>
            <c:numRef>
              <c:f>Sheet1!$B$2:$B$12</c:f>
              <c:numCache>
                <c:formatCode>0.0%</c:formatCode>
                <c:ptCount val="11"/>
                <c:pt idx="0">
                  <c:v>0.40322580645161288</c:v>
                </c:pt>
                <c:pt idx="1">
                  <c:v>0.38306451612903225</c:v>
                </c:pt>
                <c:pt idx="2">
                  <c:v>0.44758064516129031</c:v>
                </c:pt>
                <c:pt idx="3">
                  <c:v>0.21370967741935484</c:v>
                </c:pt>
                <c:pt idx="4">
                  <c:v>0.16500000000000001</c:v>
                </c:pt>
                <c:pt idx="5">
                  <c:v>0.121</c:v>
                </c:pt>
                <c:pt idx="6">
                  <c:v>0.12096774193548387</c:v>
                </c:pt>
                <c:pt idx="7">
                  <c:v>9.6774193548387094E-2</c:v>
                </c:pt>
                <c:pt idx="8">
                  <c:v>8.0645161290322578E-2</c:v>
                </c:pt>
                <c:pt idx="9">
                  <c:v>7.2580645161290314E-2</c:v>
                </c:pt>
                <c:pt idx="10">
                  <c:v>6.0483870967741937E-2</c:v>
                </c:pt>
              </c:numCache>
            </c:numRef>
          </c:val>
          <c:extLst>
            <c:ext xmlns:c16="http://schemas.microsoft.com/office/drawing/2014/chart" uri="{C3380CC4-5D6E-409C-BE32-E72D297353CC}">
              <c16:uniqueId val="{00000000-D025-4431-8F5F-2A5197EB25E6}"/>
            </c:ext>
          </c:extLst>
        </c:ser>
        <c:ser>
          <c:idx val="1"/>
          <c:order val="1"/>
          <c:tx>
            <c:strRef>
              <c:f>Sheet1!$C$1</c:f>
              <c:strCache>
                <c:ptCount val="1"/>
                <c:pt idx="0">
                  <c:v>Economy Buyer 
</c:v>
                </c:pt>
              </c:strCache>
            </c:strRef>
          </c:tx>
          <c:spPr>
            <a:solidFill>
              <a:srgbClr val="C0504D"/>
            </a:solidFill>
            <a:ln w="25336">
              <a:noFill/>
            </a:ln>
          </c:spPr>
          <c:invertIfNegative val="0"/>
          <c:dLbls>
            <c:numFmt formatCode="0%" sourceLinked="0"/>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Television</c:v>
                </c:pt>
                <c:pt idx="1">
                  <c:v>Online Search</c:v>
                </c:pt>
                <c:pt idx="2">
                  <c:v>Vehicle Review Websites</c:v>
                </c:pt>
                <c:pt idx="3">
                  <c:v>Magazines</c:v>
                </c:pt>
                <c:pt idx="4">
                  <c:v>Social Networking Sites</c:v>
                </c:pt>
                <c:pt idx="5">
                  <c:v>Newspapers</c:v>
                </c:pt>
                <c:pt idx="6">
                  <c:v>Online Video</c:v>
                </c:pt>
                <c:pt idx="7">
                  <c:v>Online Banner Ads</c:v>
                </c:pt>
                <c:pt idx="8">
                  <c:v>Radio</c:v>
                </c:pt>
                <c:pt idx="9">
                  <c:v>Outdoor/ Billboards</c:v>
                </c:pt>
                <c:pt idx="10">
                  <c:v>Direct Mail / Email Marketing</c:v>
                </c:pt>
              </c:strCache>
            </c:strRef>
          </c:cat>
          <c:val>
            <c:numRef>
              <c:f>Sheet1!$C$2:$C$12</c:f>
              <c:numCache>
                <c:formatCode>0.0%</c:formatCode>
                <c:ptCount val="11"/>
                <c:pt idx="0">
                  <c:v>0.43292682926829262</c:v>
                </c:pt>
                <c:pt idx="1">
                  <c:v>0.40243902439024387</c:v>
                </c:pt>
                <c:pt idx="2">
                  <c:v>0.39268292682926825</c:v>
                </c:pt>
                <c:pt idx="3">
                  <c:v>0.15975609756097561</c:v>
                </c:pt>
                <c:pt idx="4">
                  <c:v>0.12317073170731707</c:v>
                </c:pt>
                <c:pt idx="5">
                  <c:v>0.1378048780487805</c:v>
                </c:pt>
                <c:pt idx="6">
                  <c:v>9.3902439024390244E-2</c:v>
                </c:pt>
                <c:pt idx="7">
                  <c:v>6.2195121951219512E-2</c:v>
                </c:pt>
                <c:pt idx="8">
                  <c:v>6.7073170731707321E-2</c:v>
                </c:pt>
                <c:pt idx="9">
                  <c:v>5.7317073170731703E-2</c:v>
                </c:pt>
                <c:pt idx="10">
                  <c:v>6.8292682926829273E-2</c:v>
                </c:pt>
              </c:numCache>
            </c:numRef>
          </c:val>
          <c:extLst>
            <c:ext xmlns:c16="http://schemas.microsoft.com/office/drawing/2014/chart" uri="{C3380CC4-5D6E-409C-BE32-E72D297353CC}">
              <c16:uniqueId val="{00000001-D025-4431-8F5F-2A5197EB25E6}"/>
            </c:ext>
          </c:extLst>
        </c:ser>
        <c:dLbls>
          <c:showLegendKey val="0"/>
          <c:showVal val="0"/>
          <c:showCatName val="0"/>
          <c:showSerName val="0"/>
          <c:showPercent val="0"/>
          <c:showBubbleSize val="0"/>
        </c:dLbls>
        <c:gapWidth val="219"/>
        <c:overlap val="-27"/>
        <c:axId val="455929192"/>
        <c:axId val="455929584"/>
      </c:barChart>
      <c:catAx>
        <c:axId val="455929192"/>
        <c:scaling>
          <c:orientation val="minMax"/>
        </c:scaling>
        <c:delete val="0"/>
        <c:axPos val="b"/>
        <c:numFmt formatCode="General" sourceLinked="1"/>
        <c:majorTickMark val="none"/>
        <c:minorTickMark val="none"/>
        <c:tickLblPos val="nextTo"/>
        <c:spPr>
          <a:noFill/>
          <a:ln w="9489" cap="flat" cmpd="sng" algn="ctr">
            <a:solidFill>
              <a:schemeClr val="tx1"/>
            </a:solidFill>
            <a:round/>
          </a:ln>
          <a:effectLst/>
        </c:spPr>
        <c:txPr>
          <a:bodyPr rot="-60000000" spcFirstLastPara="1" vertOverflow="ellipsis" vert="horz" wrap="square" anchor="ctr" anchorCtr="1"/>
          <a:lstStyle/>
          <a:p>
            <a:pPr>
              <a:defRPr sz="1191" b="1" i="0" u="none" strike="noStrike" kern="1200" baseline="0">
                <a:solidFill>
                  <a:schemeClr val="tx1"/>
                </a:solidFill>
                <a:latin typeface="+mn-lt"/>
                <a:ea typeface="+mn-ea"/>
                <a:cs typeface="+mn-cs"/>
              </a:defRPr>
            </a:pPr>
            <a:endParaRPr lang="en-US"/>
          </a:p>
        </c:txPr>
        <c:crossAx val="455929584"/>
        <c:crosses val="autoZero"/>
        <c:auto val="1"/>
        <c:lblAlgn val="ctr"/>
        <c:lblOffset val="100"/>
        <c:noMultiLvlLbl val="0"/>
      </c:catAx>
      <c:valAx>
        <c:axId val="455929584"/>
        <c:scaling>
          <c:orientation val="minMax"/>
        </c:scaling>
        <c:delete val="1"/>
        <c:axPos val="l"/>
        <c:numFmt formatCode="0.0%" sourceLinked="1"/>
        <c:majorTickMark val="none"/>
        <c:minorTickMark val="none"/>
        <c:tickLblPos val="nextTo"/>
        <c:crossAx val="455929192"/>
        <c:crosses val="autoZero"/>
        <c:crossBetween val="between"/>
      </c:valAx>
      <c:spPr>
        <a:noFill/>
        <a:ln w="25368">
          <a:noFill/>
        </a:ln>
      </c:spPr>
    </c:plotArea>
    <c:legend>
      <c:legendPos val="t"/>
      <c:layout>
        <c:manualLayout>
          <c:xMode val="edge"/>
          <c:yMode val="edge"/>
          <c:x val="0.32053521434820648"/>
          <c:y val="0.21688637987555071"/>
          <c:w val="0.35892946194225722"/>
          <c:h val="5.8124885550452948E-2"/>
        </c:manualLayout>
      </c:layout>
      <c:overlay val="0"/>
      <c:spPr>
        <a:noFill/>
        <a:ln w="25336">
          <a:noFill/>
        </a:ln>
      </c:spPr>
      <c:txPr>
        <a:bodyPr rot="0" spcFirstLastPara="1" vertOverflow="ellipsis" vert="horz" wrap="square" anchor="ctr" anchorCtr="1"/>
        <a:lstStyle/>
        <a:p>
          <a:pPr>
            <a:defRPr sz="1191"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sz="1400" b="0" i="0" baseline="0" dirty="0">
                <a:solidFill>
                  <a:schemeClr val="tx1"/>
                </a:solidFill>
                <a:effectLst/>
                <a:latin typeface="Trebuchet MS" panose="020B0603020202020204" pitchFamily="34" charset="0"/>
              </a:rPr>
              <a:t>Which of the following types of vehicle advertisements have prompted you to look for more information on the vehicle’s manufacturer website?</a:t>
            </a:r>
            <a:endParaRPr lang="en-US" sz="1400" b="0" dirty="0">
              <a:solidFill>
                <a:schemeClr val="tx1"/>
              </a:solidFill>
              <a:effectLst/>
              <a:latin typeface="Trebuchet MS" panose="020B0603020202020204" pitchFamily="34" charset="0"/>
            </a:endParaRPr>
          </a:p>
        </c:rich>
      </c:tx>
      <c:layout>
        <c:manualLayout>
          <c:xMode val="edge"/>
          <c:yMode val="edge"/>
          <c:x val="0.1092326234943814"/>
          <c:y val="4.2086240340047987E-2"/>
        </c:manualLayout>
      </c:layout>
      <c:overlay val="0"/>
      <c:spPr>
        <a:noFill/>
        <a:ln>
          <a:noFill/>
        </a:ln>
        <a:effectLst/>
      </c:spPr>
    </c:title>
    <c:autoTitleDeleted val="0"/>
    <c:plotArea>
      <c:layout/>
      <c:barChart>
        <c:barDir val="col"/>
        <c:grouping val="clustered"/>
        <c:varyColors val="0"/>
        <c:ser>
          <c:idx val="0"/>
          <c:order val="0"/>
          <c:tx>
            <c:strRef>
              <c:f>Sheet1!$B$1</c:f>
              <c:strCache>
                <c:ptCount val="1"/>
                <c:pt idx="0">
                  <c:v>Sports / Luxury Buyer</c:v>
                </c:pt>
              </c:strCache>
            </c:strRef>
          </c:tx>
          <c:spPr>
            <a:solidFill>
              <a:schemeClr val="accent1"/>
            </a:solidFill>
            <a:ln>
              <a:noFill/>
            </a:ln>
            <a:effectLst/>
          </c:spPr>
          <c:invertIfNegative val="0"/>
          <c:dLbls>
            <c:numFmt formatCode="0%" sourceLinked="0"/>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Television Ads</c:v>
                </c:pt>
                <c:pt idx="1">
                  <c:v>Vehicle Review Website Ads</c:v>
                </c:pt>
                <c:pt idx="2">
                  <c:v>Online Search Ads</c:v>
                </c:pt>
                <c:pt idx="3">
                  <c:v>Magazine Ads</c:v>
                </c:pt>
                <c:pt idx="4">
                  <c:v>Social Networking Ads</c:v>
                </c:pt>
                <c:pt idx="5">
                  <c:v>Online Video Ads</c:v>
                </c:pt>
                <c:pt idx="6">
                  <c:v>Online Banner Ads</c:v>
                </c:pt>
                <c:pt idx="7">
                  <c:v>Newspaper Ads</c:v>
                </c:pt>
                <c:pt idx="8">
                  <c:v>Outdoor / Billboard</c:v>
                </c:pt>
                <c:pt idx="9">
                  <c:v>Radio Ads</c:v>
                </c:pt>
                <c:pt idx="10">
                  <c:v>Direct Mail / Email Marketing</c:v>
                </c:pt>
                <c:pt idx="11">
                  <c:v>Mobile App Ads</c:v>
                </c:pt>
              </c:strCache>
            </c:strRef>
          </c:cat>
          <c:val>
            <c:numRef>
              <c:f>Sheet1!$B$2:$B$13</c:f>
              <c:numCache>
                <c:formatCode>0.0%</c:formatCode>
                <c:ptCount val="12"/>
                <c:pt idx="0">
                  <c:v>0.55241935483870963</c:v>
                </c:pt>
                <c:pt idx="1">
                  <c:v>0.37096774193548382</c:v>
                </c:pt>
                <c:pt idx="2">
                  <c:v>0.31048387096774194</c:v>
                </c:pt>
                <c:pt idx="3">
                  <c:v>0.19354838709677419</c:v>
                </c:pt>
                <c:pt idx="4">
                  <c:v>0.17741935483870969</c:v>
                </c:pt>
                <c:pt idx="5">
                  <c:v>0.15322580645161291</c:v>
                </c:pt>
                <c:pt idx="6">
                  <c:v>0.113</c:v>
                </c:pt>
                <c:pt idx="7">
                  <c:v>0.10887096774193548</c:v>
                </c:pt>
                <c:pt idx="8">
                  <c:v>9.6774193548387094E-2</c:v>
                </c:pt>
                <c:pt idx="9">
                  <c:v>9.7000000000000003E-2</c:v>
                </c:pt>
                <c:pt idx="10">
                  <c:v>8.4677419354838704E-2</c:v>
                </c:pt>
                <c:pt idx="11">
                  <c:v>6.8548387096774188E-2</c:v>
                </c:pt>
              </c:numCache>
            </c:numRef>
          </c:val>
          <c:extLst>
            <c:ext xmlns:c16="http://schemas.microsoft.com/office/drawing/2014/chart" uri="{C3380CC4-5D6E-409C-BE32-E72D297353CC}">
              <c16:uniqueId val="{00000000-1CFE-4B6E-A5F4-7E0B15049787}"/>
            </c:ext>
          </c:extLst>
        </c:ser>
        <c:ser>
          <c:idx val="1"/>
          <c:order val="1"/>
          <c:tx>
            <c:strRef>
              <c:f>Sheet1!$C$1</c:f>
              <c:strCache>
                <c:ptCount val="1"/>
                <c:pt idx="0">
                  <c:v>Economy Buyer</c:v>
                </c:pt>
              </c:strCache>
            </c:strRef>
          </c:tx>
          <c:spPr>
            <a:solidFill>
              <a:schemeClr val="accent2"/>
            </a:solidFill>
            <a:ln>
              <a:noFill/>
            </a:ln>
            <a:effectLst/>
          </c:spPr>
          <c:invertIfNegative val="0"/>
          <c:dLbls>
            <c:dLbl>
              <c:idx val="0"/>
              <c:layout>
                <c:manualLayout>
                  <c:x val="5.5555561631185531E-3"/>
                  <c:y val="-2.4672903842581908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149-4E19-A1D4-B06F8E06DCAD}"/>
                </c:ext>
              </c:extLst>
            </c:dLbl>
            <c:dLbl>
              <c:idx val="1"/>
              <c:layout>
                <c:manualLayout>
                  <c:x val="8.3333342446778227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149-4E19-A1D4-B06F8E06DCAD}"/>
                </c:ext>
              </c:extLst>
            </c:dLbl>
            <c:dLbl>
              <c:idx val="2"/>
              <c:layout>
                <c:manualLayout>
                  <c:x val="1.2500001367016747E-2"/>
                  <c:y val="1.0766482414286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149-4E19-A1D4-B06F8E06DCAD}"/>
                </c:ext>
              </c:extLst>
            </c:dLbl>
            <c:numFmt formatCode="0%" sourceLinked="0"/>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Television Ads</c:v>
                </c:pt>
                <c:pt idx="1">
                  <c:v>Vehicle Review Website Ads</c:v>
                </c:pt>
                <c:pt idx="2">
                  <c:v>Online Search Ads</c:v>
                </c:pt>
                <c:pt idx="3">
                  <c:v>Magazine Ads</c:v>
                </c:pt>
                <c:pt idx="4">
                  <c:v>Social Networking Ads</c:v>
                </c:pt>
                <c:pt idx="5">
                  <c:v>Online Video Ads</c:v>
                </c:pt>
                <c:pt idx="6">
                  <c:v>Online Banner Ads</c:v>
                </c:pt>
                <c:pt idx="7">
                  <c:v>Newspaper Ads</c:v>
                </c:pt>
                <c:pt idx="8">
                  <c:v>Outdoor / Billboard</c:v>
                </c:pt>
                <c:pt idx="9">
                  <c:v>Radio Ads</c:v>
                </c:pt>
                <c:pt idx="10">
                  <c:v>Direct Mail / Email Marketing</c:v>
                </c:pt>
                <c:pt idx="11">
                  <c:v>Mobile App Ads</c:v>
                </c:pt>
              </c:strCache>
            </c:strRef>
          </c:cat>
          <c:val>
            <c:numRef>
              <c:f>Sheet1!$C$2:$C$13</c:f>
              <c:numCache>
                <c:formatCode>0.0%</c:formatCode>
                <c:ptCount val="12"/>
                <c:pt idx="0">
                  <c:v>0.53902439024390247</c:v>
                </c:pt>
                <c:pt idx="1">
                  <c:v>0.35</c:v>
                </c:pt>
                <c:pt idx="2">
                  <c:v>0.3073170731707317</c:v>
                </c:pt>
                <c:pt idx="3">
                  <c:v>0.15975609756097561</c:v>
                </c:pt>
                <c:pt idx="4">
                  <c:v>0.14512195121951219</c:v>
                </c:pt>
                <c:pt idx="5">
                  <c:v>9.7560975609756101E-2</c:v>
                </c:pt>
                <c:pt idx="6">
                  <c:v>7.8048780487804878E-2</c:v>
                </c:pt>
                <c:pt idx="7">
                  <c:v>0.14268292682926828</c:v>
                </c:pt>
                <c:pt idx="8">
                  <c:v>7.926829268292683E-2</c:v>
                </c:pt>
                <c:pt idx="9">
                  <c:v>8.4146341463414626E-2</c:v>
                </c:pt>
                <c:pt idx="10">
                  <c:v>9.8780487804878053E-2</c:v>
                </c:pt>
                <c:pt idx="11">
                  <c:v>4.0243902439024391E-2</c:v>
                </c:pt>
              </c:numCache>
            </c:numRef>
          </c:val>
          <c:extLst>
            <c:ext xmlns:c16="http://schemas.microsoft.com/office/drawing/2014/chart" uri="{C3380CC4-5D6E-409C-BE32-E72D297353CC}">
              <c16:uniqueId val="{00000001-1CFE-4B6E-A5F4-7E0B15049787}"/>
            </c:ext>
          </c:extLst>
        </c:ser>
        <c:dLbls>
          <c:showLegendKey val="0"/>
          <c:showVal val="0"/>
          <c:showCatName val="0"/>
          <c:showSerName val="0"/>
          <c:showPercent val="0"/>
          <c:showBubbleSize val="0"/>
        </c:dLbls>
        <c:gapWidth val="219"/>
        <c:overlap val="-27"/>
        <c:axId val="455930368"/>
        <c:axId val="455930760"/>
      </c:barChart>
      <c:catAx>
        <c:axId val="455930368"/>
        <c:scaling>
          <c:orientation val="minMax"/>
        </c:scaling>
        <c:delete val="0"/>
        <c:axPos val="b"/>
        <c:numFmt formatCode="General" sourceLinked="1"/>
        <c:majorTickMark val="none"/>
        <c:minorTickMark val="none"/>
        <c:tickLblPos val="nextTo"/>
        <c:spPr>
          <a:noFill/>
          <a:ln w="9513" cap="flat" cmpd="sng" algn="ctr">
            <a:solidFill>
              <a:schemeClr val="tx1"/>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455930760"/>
        <c:crosses val="autoZero"/>
        <c:auto val="1"/>
        <c:lblAlgn val="ctr"/>
        <c:lblOffset val="100"/>
        <c:noMultiLvlLbl val="0"/>
      </c:catAx>
      <c:valAx>
        <c:axId val="455930760"/>
        <c:scaling>
          <c:orientation val="minMax"/>
        </c:scaling>
        <c:delete val="1"/>
        <c:axPos val="l"/>
        <c:numFmt formatCode="0.0%" sourceLinked="1"/>
        <c:majorTickMark val="none"/>
        <c:minorTickMark val="none"/>
        <c:tickLblPos val="nextTo"/>
        <c:crossAx val="455930368"/>
        <c:crosses val="autoZero"/>
        <c:crossBetween val="between"/>
      </c:valAx>
      <c:spPr>
        <a:noFill/>
        <a:ln w="25368">
          <a:noFill/>
        </a:ln>
      </c:spPr>
    </c:plotArea>
    <c:legend>
      <c:legendPos val="t"/>
      <c:layout>
        <c:manualLayout>
          <c:xMode val="edge"/>
          <c:yMode val="edge"/>
          <c:x val="0.31887153530966045"/>
          <c:y val="0.20807437224119724"/>
          <c:w val="0.35114581705444192"/>
          <c:h val="5.2628463789819377E-2"/>
        </c:manualLayout>
      </c:layout>
      <c:overlay val="0"/>
      <c:spPr>
        <a:noFill/>
        <a:ln>
          <a:noFill/>
        </a:ln>
        <a:effectLst/>
      </c:spPr>
      <c:txPr>
        <a:bodyPr rot="0" spcFirstLastPara="1" vertOverflow="ellipsis" vert="horz" wrap="square" anchor="ctr" anchorCtr="1"/>
        <a:lstStyle/>
        <a:p>
          <a:pPr>
            <a:defRPr sz="1195"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0" b="0" i="0" u="none" strike="noStrike" kern="1200" spc="0" baseline="0">
                <a:solidFill>
                  <a:schemeClr val="tx1"/>
                </a:solidFill>
                <a:latin typeface="Trebuchet MS" panose="020B0603020202020204" pitchFamily="34" charset="0"/>
                <a:ea typeface="+mn-ea"/>
                <a:cs typeface="+mn-cs"/>
              </a:defRPr>
            </a:pPr>
            <a:r>
              <a:rPr lang="en-US" sz="1798" b="0" i="0" baseline="0" dirty="0">
                <a:solidFill>
                  <a:schemeClr val="tx1"/>
                </a:solidFill>
                <a:effectLst/>
                <a:latin typeface="Trebuchet MS" panose="020B0603020202020204" pitchFamily="34" charset="0"/>
              </a:rPr>
              <a:t>Which of the following made you aware of your local vehicle dealerships?</a:t>
            </a:r>
            <a:endParaRPr lang="en-US" b="0" dirty="0">
              <a:solidFill>
                <a:schemeClr val="tx1"/>
              </a:solidFill>
              <a:effectLst/>
              <a:latin typeface="Trebuchet MS" panose="020B0603020202020204" pitchFamily="34" charset="0"/>
            </a:endParaRPr>
          </a:p>
        </c:rich>
      </c:tx>
      <c:layout>
        <c:manualLayout>
          <c:xMode val="edge"/>
          <c:yMode val="edge"/>
          <c:x val="0.14154505686789151"/>
          <c:y val="8.3970648777301399E-2"/>
        </c:manualLayout>
      </c:layout>
      <c:overlay val="0"/>
      <c:spPr>
        <a:noFill/>
        <a:ln>
          <a:noFill/>
        </a:ln>
        <a:effectLst/>
      </c:spPr>
    </c:title>
    <c:autoTitleDeleted val="0"/>
    <c:plotArea>
      <c:layout/>
      <c:barChart>
        <c:barDir val="col"/>
        <c:grouping val="clustered"/>
        <c:varyColors val="0"/>
        <c:ser>
          <c:idx val="0"/>
          <c:order val="0"/>
          <c:tx>
            <c:strRef>
              <c:f>Sheet1!$B$1</c:f>
              <c:strCache>
                <c:ptCount val="1"/>
                <c:pt idx="0">
                  <c:v>Sports / Luxury Buyer</c:v>
                </c:pt>
              </c:strCache>
            </c:strRef>
          </c:tx>
          <c:spPr>
            <a:solidFill>
              <a:schemeClr val="accent1"/>
            </a:solidFill>
            <a:ln>
              <a:noFill/>
            </a:ln>
            <a:effectLst/>
          </c:spPr>
          <c:invertIfNegative val="0"/>
          <c:dLbls>
            <c:numFmt formatCode="0%" sourceLinked="0"/>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Television</c:v>
                </c:pt>
                <c:pt idx="1">
                  <c:v>Online Search</c:v>
                </c:pt>
                <c:pt idx="2">
                  <c:v>Radio</c:v>
                </c:pt>
                <c:pt idx="3">
                  <c:v>Newspapers</c:v>
                </c:pt>
                <c:pt idx="4">
                  <c:v>Vehicle Review Websites</c:v>
                </c:pt>
                <c:pt idx="5">
                  <c:v>Outdoor / Billboards</c:v>
                </c:pt>
                <c:pt idx="6">
                  <c:v>Social Networking Sites</c:v>
                </c:pt>
                <c:pt idx="7">
                  <c:v>Online Banner Ads</c:v>
                </c:pt>
                <c:pt idx="8">
                  <c:v>Direct Mail / Email Marketing</c:v>
                </c:pt>
                <c:pt idx="9">
                  <c:v>Online Video</c:v>
                </c:pt>
                <c:pt idx="10">
                  <c:v>Magazines</c:v>
                </c:pt>
                <c:pt idx="11">
                  <c:v>Mobile Apps</c:v>
                </c:pt>
              </c:strCache>
            </c:strRef>
          </c:cat>
          <c:val>
            <c:numRef>
              <c:f>Sheet1!$B$2:$B$13</c:f>
              <c:numCache>
                <c:formatCode>0.0%</c:formatCode>
                <c:ptCount val="12"/>
                <c:pt idx="0">
                  <c:v>0.52419354838709675</c:v>
                </c:pt>
                <c:pt idx="1">
                  <c:v>0.27016129032258063</c:v>
                </c:pt>
                <c:pt idx="2">
                  <c:v>0.16935483870967741</c:v>
                </c:pt>
                <c:pt idx="3">
                  <c:v>0.15322580645161291</c:v>
                </c:pt>
                <c:pt idx="4">
                  <c:v>0.14516129032258063</c:v>
                </c:pt>
                <c:pt idx="5">
                  <c:v>0.13709677419354838</c:v>
                </c:pt>
                <c:pt idx="6">
                  <c:v>0.13306451612903225</c:v>
                </c:pt>
                <c:pt idx="7">
                  <c:v>0.10483870967741936</c:v>
                </c:pt>
                <c:pt idx="8">
                  <c:v>0.10080645161290322</c:v>
                </c:pt>
                <c:pt idx="9">
                  <c:v>7.2580645161290314E-2</c:v>
                </c:pt>
                <c:pt idx="10">
                  <c:v>6.0483870967741937E-2</c:v>
                </c:pt>
                <c:pt idx="11">
                  <c:v>3.2258064516129031E-2</c:v>
                </c:pt>
              </c:numCache>
            </c:numRef>
          </c:val>
          <c:extLst>
            <c:ext xmlns:c16="http://schemas.microsoft.com/office/drawing/2014/chart" uri="{C3380CC4-5D6E-409C-BE32-E72D297353CC}">
              <c16:uniqueId val="{00000000-572D-4B30-969C-108F372D98A5}"/>
            </c:ext>
          </c:extLst>
        </c:ser>
        <c:ser>
          <c:idx val="1"/>
          <c:order val="1"/>
          <c:tx>
            <c:strRef>
              <c:f>Sheet1!$C$1</c:f>
              <c:strCache>
                <c:ptCount val="1"/>
                <c:pt idx="0">
                  <c:v>Economy Buyer</c:v>
                </c:pt>
              </c:strCache>
            </c:strRef>
          </c:tx>
          <c:spPr>
            <a:solidFill>
              <a:schemeClr val="accent2"/>
            </a:solidFill>
            <a:ln>
              <a:noFill/>
            </a:ln>
            <a:effectLst/>
          </c:spPr>
          <c:invertIfNegative val="0"/>
          <c:dLbls>
            <c:numFmt formatCode="0%" sourceLinked="0"/>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Television</c:v>
                </c:pt>
                <c:pt idx="1">
                  <c:v>Online Search</c:v>
                </c:pt>
                <c:pt idx="2">
                  <c:v>Radio</c:v>
                </c:pt>
                <c:pt idx="3">
                  <c:v>Newspapers</c:v>
                </c:pt>
                <c:pt idx="4">
                  <c:v>Vehicle Review Websites</c:v>
                </c:pt>
                <c:pt idx="5">
                  <c:v>Outdoor / Billboards</c:v>
                </c:pt>
                <c:pt idx="6">
                  <c:v>Social Networking Sites</c:v>
                </c:pt>
                <c:pt idx="7">
                  <c:v>Online Banner Ads</c:v>
                </c:pt>
                <c:pt idx="8">
                  <c:v>Direct Mail / Email Marketing</c:v>
                </c:pt>
                <c:pt idx="9">
                  <c:v>Online Video</c:v>
                </c:pt>
                <c:pt idx="10">
                  <c:v>Magazines</c:v>
                </c:pt>
                <c:pt idx="11">
                  <c:v>Mobile Apps</c:v>
                </c:pt>
              </c:strCache>
            </c:strRef>
          </c:cat>
          <c:val>
            <c:numRef>
              <c:f>Sheet1!$C$2:$C$13</c:f>
              <c:numCache>
                <c:formatCode>0.0%</c:formatCode>
                <c:ptCount val="12"/>
                <c:pt idx="0">
                  <c:v>0.4975609756097561</c:v>
                </c:pt>
                <c:pt idx="1">
                  <c:v>0.29024390243902437</c:v>
                </c:pt>
                <c:pt idx="2">
                  <c:v>0.16585365853658537</c:v>
                </c:pt>
                <c:pt idx="3">
                  <c:v>0.1951219512195122</c:v>
                </c:pt>
                <c:pt idx="4">
                  <c:v>0.12560975609756098</c:v>
                </c:pt>
                <c:pt idx="5">
                  <c:v>0.11707317073170731</c:v>
                </c:pt>
                <c:pt idx="6">
                  <c:v>9.2682926829268292E-2</c:v>
                </c:pt>
                <c:pt idx="7">
                  <c:v>5.7317073170731703E-2</c:v>
                </c:pt>
                <c:pt idx="8">
                  <c:v>0.1121951219512195</c:v>
                </c:pt>
                <c:pt idx="9">
                  <c:v>5.2439024390243907E-2</c:v>
                </c:pt>
                <c:pt idx="10">
                  <c:v>6.2195121951219512E-2</c:v>
                </c:pt>
                <c:pt idx="11">
                  <c:v>4.3902439024390248E-2</c:v>
                </c:pt>
              </c:numCache>
            </c:numRef>
          </c:val>
          <c:extLst>
            <c:ext xmlns:c16="http://schemas.microsoft.com/office/drawing/2014/chart" uri="{C3380CC4-5D6E-409C-BE32-E72D297353CC}">
              <c16:uniqueId val="{00000001-572D-4B30-969C-108F372D98A5}"/>
            </c:ext>
          </c:extLst>
        </c:ser>
        <c:dLbls>
          <c:showLegendKey val="0"/>
          <c:showVal val="0"/>
          <c:showCatName val="0"/>
          <c:showSerName val="0"/>
          <c:showPercent val="0"/>
          <c:showBubbleSize val="0"/>
        </c:dLbls>
        <c:gapWidth val="219"/>
        <c:overlap val="-27"/>
        <c:axId val="453248960"/>
        <c:axId val="453249352"/>
      </c:barChart>
      <c:catAx>
        <c:axId val="453248960"/>
        <c:scaling>
          <c:orientation val="minMax"/>
        </c:scaling>
        <c:delete val="0"/>
        <c:axPos val="b"/>
        <c:numFmt formatCode="General" sourceLinked="1"/>
        <c:majorTickMark val="none"/>
        <c:minorTickMark val="none"/>
        <c:tickLblPos val="nextTo"/>
        <c:spPr>
          <a:noFill/>
          <a:ln w="9513" cap="flat" cmpd="sng" algn="ctr">
            <a:solidFill>
              <a:schemeClr val="tx1"/>
            </a:solidFill>
            <a:round/>
          </a:ln>
          <a:effectLst/>
        </c:spPr>
        <c:txPr>
          <a:bodyPr rot="-600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en-US"/>
          </a:p>
        </c:txPr>
        <c:crossAx val="453249352"/>
        <c:crosses val="autoZero"/>
        <c:auto val="1"/>
        <c:lblAlgn val="ctr"/>
        <c:lblOffset val="100"/>
        <c:noMultiLvlLbl val="0"/>
      </c:catAx>
      <c:valAx>
        <c:axId val="453249352"/>
        <c:scaling>
          <c:orientation val="minMax"/>
        </c:scaling>
        <c:delete val="1"/>
        <c:axPos val="l"/>
        <c:numFmt formatCode="0.0%" sourceLinked="1"/>
        <c:majorTickMark val="none"/>
        <c:minorTickMark val="none"/>
        <c:tickLblPos val="nextTo"/>
        <c:crossAx val="453248960"/>
        <c:crosses val="autoZero"/>
        <c:crossBetween val="between"/>
      </c:valAx>
      <c:spPr>
        <a:noFill/>
        <a:ln w="25367">
          <a:noFill/>
        </a:ln>
      </c:spPr>
    </c:plotArea>
    <c:legend>
      <c:legendPos val="t"/>
      <c:layout>
        <c:manualLayout>
          <c:xMode val="edge"/>
          <c:yMode val="edge"/>
          <c:x val="0.31609372265966756"/>
          <c:y val="0.27588333084324029"/>
          <c:w val="0.35114577865266844"/>
          <c:h val="5.8907636218761342E-2"/>
        </c:manualLayout>
      </c:layout>
      <c:overlay val="0"/>
      <c:spPr>
        <a:noFill/>
        <a:ln>
          <a:noFill/>
        </a:ln>
        <a:effectLst/>
      </c:spPr>
      <c:txPr>
        <a:bodyPr rot="0" spcFirstLastPara="1" vertOverflow="ellipsis" vert="horz" wrap="square" anchor="ctr" anchorCtr="1"/>
        <a:lstStyle/>
        <a:p>
          <a:pPr>
            <a:defRPr sz="1195"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59" b="0" i="0" u="none" strike="noStrike" kern="1200" spc="0" baseline="0">
                <a:solidFill>
                  <a:schemeClr val="tx1"/>
                </a:solidFill>
                <a:latin typeface="Trebuchet MS" panose="020B0603020202020204" pitchFamily="34" charset="0"/>
                <a:ea typeface="+mn-ea"/>
                <a:cs typeface="+mn-cs"/>
              </a:defRPr>
            </a:pPr>
            <a:r>
              <a:rPr lang="en-US" sz="1800" b="0" i="0" baseline="0" dirty="0">
                <a:solidFill>
                  <a:schemeClr val="tx1"/>
                </a:solidFill>
                <a:effectLst/>
                <a:latin typeface="Trebuchet MS" panose="020B0603020202020204" pitchFamily="34" charset="0"/>
              </a:rPr>
              <a:t>Which of the following types of ads may have influenced you to take a test drive at your local vehicle dealership? </a:t>
            </a:r>
            <a:endParaRPr lang="en-US" sz="1800" dirty="0">
              <a:solidFill>
                <a:schemeClr val="tx1"/>
              </a:solidFill>
              <a:effectLst/>
              <a:latin typeface="Trebuchet MS" panose="020B0603020202020204" pitchFamily="34" charset="0"/>
            </a:endParaRPr>
          </a:p>
        </c:rich>
      </c:tx>
      <c:layout>
        <c:manualLayout>
          <c:xMode val="edge"/>
          <c:yMode val="edge"/>
          <c:x val="0.10044094488188977"/>
          <c:y val="0.10303024067167724"/>
        </c:manualLayout>
      </c:layout>
      <c:overlay val="0"/>
      <c:spPr>
        <a:noFill/>
        <a:ln>
          <a:noFill/>
        </a:ln>
        <a:effectLst/>
      </c:spPr>
    </c:title>
    <c:autoTitleDeleted val="0"/>
    <c:plotArea>
      <c:layout/>
      <c:barChart>
        <c:barDir val="col"/>
        <c:grouping val="clustered"/>
        <c:varyColors val="0"/>
        <c:ser>
          <c:idx val="0"/>
          <c:order val="0"/>
          <c:tx>
            <c:strRef>
              <c:f>Sheet1!$B$1</c:f>
              <c:strCache>
                <c:ptCount val="1"/>
                <c:pt idx="0">
                  <c:v>Sports / Luxury Buyer</c:v>
                </c:pt>
              </c:strCache>
            </c:strRef>
          </c:tx>
          <c:spPr>
            <a:solidFill>
              <a:schemeClr val="accent1"/>
            </a:solidFill>
            <a:ln>
              <a:noFill/>
            </a:ln>
            <a:effectLst/>
          </c:spPr>
          <c:invertIfNegative val="0"/>
          <c:dLbls>
            <c:numFmt formatCode="0%" sourceLinked="0"/>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Television</c:v>
                </c:pt>
                <c:pt idx="1">
                  <c:v>Vehicle Review Websites</c:v>
                </c:pt>
                <c:pt idx="2">
                  <c:v>Online Search</c:v>
                </c:pt>
                <c:pt idx="3">
                  <c:v>Social Networking Sites</c:v>
                </c:pt>
                <c:pt idx="4">
                  <c:v>Radio</c:v>
                </c:pt>
                <c:pt idx="5">
                  <c:v>Online Video</c:v>
                </c:pt>
                <c:pt idx="6">
                  <c:v>Magazines</c:v>
                </c:pt>
                <c:pt idx="7">
                  <c:v>Direct Mail / Email Marketing</c:v>
                </c:pt>
                <c:pt idx="8">
                  <c:v>Newspapers</c:v>
                </c:pt>
                <c:pt idx="9">
                  <c:v>Outdoor / Billboard</c:v>
                </c:pt>
                <c:pt idx="10">
                  <c:v>Mobile Apps</c:v>
                </c:pt>
                <c:pt idx="11">
                  <c:v>Online Banner Ads</c:v>
                </c:pt>
              </c:strCache>
            </c:strRef>
          </c:cat>
          <c:val>
            <c:numRef>
              <c:f>Sheet1!$B$2:$B$13</c:f>
              <c:numCache>
                <c:formatCode>0.0%</c:formatCode>
                <c:ptCount val="12"/>
                <c:pt idx="0">
                  <c:v>0.41935483870967744</c:v>
                </c:pt>
                <c:pt idx="1">
                  <c:v>0.26209677419354838</c:v>
                </c:pt>
                <c:pt idx="2">
                  <c:v>0.23387096774193547</c:v>
                </c:pt>
                <c:pt idx="3">
                  <c:v>0.14112903225806453</c:v>
                </c:pt>
                <c:pt idx="4">
                  <c:v>0.11693548387096774</c:v>
                </c:pt>
                <c:pt idx="5">
                  <c:v>0.12096774193548387</c:v>
                </c:pt>
                <c:pt idx="6">
                  <c:v>0.11693548387096774</c:v>
                </c:pt>
                <c:pt idx="7">
                  <c:v>7.6612903225806453E-2</c:v>
                </c:pt>
                <c:pt idx="8">
                  <c:v>6.9000000000000006E-2</c:v>
                </c:pt>
                <c:pt idx="9">
                  <c:v>6.0483870967741937E-2</c:v>
                </c:pt>
                <c:pt idx="10">
                  <c:v>6.0483870967741937E-2</c:v>
                </c:pt>
                <c:pt idx="11">
                  <c:v>4.8387096774193547E-2</c:v>
                </c:pt>
              </c:numCache>
            </c:numRef>
          </c:val>
          <c:extLst>
            <c:ext xmlns:c16="http://schemas.microsoft.com/office/drawing/2014/chart" uri="{C3380CC4-5D6E-409C-BE32-E72D297353CC}">
              <c16:uniqueId val="{00000000-517D-4089-B36F-B38F70704AF6}"/>
            </c:ext>
          </c:extLst>
        </c:ser>
        <c:ser>
          <c:idx val="1"/>
          <c:order val="1"/>
          <c:tx>
            <c:strRef>
              <c:f>Sheet1!$C$1</c:f>
              <c:strCache>
                <c:ptCount val="1"/>
                <c:pt idx="0">
                  <c:v>Economy Buyer 
</c:v>
                </c:pt>
              </c:strCache>
            </c:strRef>
          </c:tx>
          <c:spPr>
            <a:solidFill>
              <a:schemeClr val="accent2"/>
            </a:solidFill>
            <a:ln>
              <a:noFill/>
            </a:ln>
            <a:effectLst/>
          </c:spPr>
          <c:invertIfNegative val="0"/>
          <c:dLbls>
            <c:numFmt formatCode="0%" sourceLinked="0"/>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Television</c:v>
                </c:pt>
                <c:pt idx="1">
                  <c:v>Vehicle Review Websites</c:v>
                </c:pt>
                <c:pt idx="2">
                  <c:v>Online Search</c:v>
                </c:pt>
                <c:pt idx="3">
                  <c:v>Social Networking Sites</c:v>
                </c:pt>
                <c:pt idx="4">
                  <c:v>Radio</c:v>
                </c:pt>
                <c:pt idx="5">
                  <c:v>Online Video</c:v>
                </c:pt>
                <c:pt idx="6">
                  <c:v>Magazines</c:v>
                </c:pt>
                <c:pt idx="7">
                  <c:v>Direct Mail / Email Marketing</c:v>
                </c:pt>
                <c:pt idx="8">
                  <c:v>Newspapers</c:v>
                </c:pt>
                <c:pt idx="9">
                  <c:v>Outdoor / Billboard</c:v>
                </c:pt>
                <c:pt idx="10">
                  <c:v>Mobile Apps</c:v>
                </c:pt>
                <c:pt idx="11">
                  <c:v>Online Banner Ads</c:v>
                </c:pt>
              </c:strCache>
            </c:strRef>
          </c:cat>
          <c:val>
            <c:numRef>
              <c:f>Sheet1!$C$2:$C$13</c:f>
              <c:numCache>
                <c:formatCode>0.0%</c:formatCode>
                <c:ptCount val="12"/>
                <c:pt idx="0">
                  <c:v>0.38048780487804879</c:v>
                </c:pt>
                <c:pt idx="1">
                  <c:v>0.24024390243902438</c:v>
                </c:pt>
                <c:pt idx="2">
                  <c:v>0.21829268292682927</c:v>
                </c:pt>
                <c:pt idx="3">
                  <c:v>0.1</c:v>
                </c:pt>
                <c:pt idx="4">
                  <c:v>8.4146341463414626E-2</c:v>
                </c:pt>
                <c:pt idx="5">
                  <c:v>8.1707317073170721E-2</c:v>
                </c:pt>
                <c:pt idx="6">
                  <c:v>6.7073170731707321E-2</c:v>
                </c:pt>
                <c:pt idx="7">
                  <c:v>0.10975609756097562</c:v>
                </c:pt>
                <c:pt idx="8">
                  <c:v>0.10365853658536585</c:v>
                </c:pt>
                <c:pt idx="9">
                  <c:v>6.4634146341463417E-2</c:v>
                </c:pt>
                <c:pt idx="10">
                  <c:v>2.9268292682926831E-2</c:v>
                </c:pt>
                <c:pt idx="11">
                  <c:v>4.6341463414634153E-2</c:v>
                </c:pt>
              </c:numCache>
            </c:numRef>
          </c:val>
          <c:extLst>
            <c:ext xmlns:c16="http://schemas.microsoft.com/office/drawing/2014/chart" uri="{C3380CC4-5D6E-409C-BE32-E72D297353CC}">
              <c16:uniqueId val="{00000001-517D-4089-B36F-B38F70704AF6}"/>
            </c:ext>
          </c:extLst>
        </c:ser>
        <c:dLbls>
          <c:showLegendKey val="0"/>
          <c:showVal val="0"/>
          <c:showCatName val="0"/>
          <c:showSerName val="0"/>
          <c:showPercent val="0"/>
          <c:showBubbleSize val="0"/>
        </c:dLbls>
        <c:gapWidth val="219"/>
        <c:overlap val="-27"/>
        <c:axId val="453250136"/>
        <c:axId val="453250528"/>
      </c:barChart>
      <c:catAx>
        <c:axId val="453250136"/>
        <c:scaling>
          <c:orientation val="minMax"/>
        </c:scaling>
        <c:delete val="0"/>
        <c:axPos val="b"/>
        <c:numFmt formatCode="General" sourceLinked="1"/>
        <c:majorTickMark val="none"/>
        <c:minorTickMark val="none"/>
        <c:tickLblPos val="nextTo"/>
        <c:spPr>
          <a:noFill/>
          <a:ln w="9511" cap="flat" cmpd="sng" algn="ctr">
            <a:solidFill>
              <a:schemeClr val="tx1"/>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453250528"/>
        <c:crosses val="autoZero"/>
        <c:auto val="1"/>
        <c:lblAlgn val="ctr"/>
        <c:lblOffset val="100"/>
        <c:noMultiLvlLbl val="0"/>
      </c:catAx>
      <c:valAx>
        <c:axId val="453250528"/>
        <c:scaling>
          <c:orientation val="minMax"/>
        </c:scaling>
        <c:delete val="1"/>
        <c:axPos val="l"/>
        <c:numFmt formatCode="0.0%" sourceLinked="1"/>
        <c:majorTickMark val="none"/>
        <c:minorTickMark val="none"/>
        <c:tickLblPos val="nextTo"/>
        <c:crossAx val="453250136"/>
        <c:crosses val="autoZero"/>
        <c:crossBetween val="between"/>
      </c:valAx>
      <c:spPr>
        <a:noFill/>
        <a:ln w="25362">
          <a:noFill/>
        </a:ln>
      </c:spPr>
    </c:plotArea>
    <c:legend>
      <c:legendPos val="t"/>
      <c:layout>
        <c:manualLayout>
          <c:xMode val="edge"/>
          <c:yMode val="edge"/>
          <c:x val="0.31992705599300081"/>
          <c:y val="0.23571308719520304"/>
          <c:w val="0.36014577865266839"/>
          <c:h val="5.1374435678420594E-2"/>
        </c:manualLayout>
      </c:layout>
      <c:overlay val="0"/>
      <c:spPr>
        <a:noFill/>
        <a:ln>
          <a:noFill/>
        </a:ln>
        <a:effectLst/>
      </c:spPr>
      <c:txPr>
        <a:bodyPr rot="0" spcFirstLastPara="1" vertOverflow="ellipsis" vert="horz" wrap="square" anchor="ctr" anchorCtr="1"/>
        <a:lstStyle/>
        <a:p>
          <a:pPr>
            <a:defRPr sz="1195"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Trebuchet MS" panose="020B0603020202020204" pitchFamily="34" charset="0"/>
                <a:ea typeface="+mn-ea"/>
                <a:cs typeface="+mn-cs"/>
              </a:defRPr>
            </a:pPr>
            <a:r>
              <a:rPr lang="en-US" sz="1400" b="0" dirty="0">
                <a:solidFill>
                  <a:schemeClr val="tx1"/>
                </a:solidFill>
                <a:latin typeface="Trebuchet MS" panose="020B0603020202020204" pitchFamily="34" charset="0"/>
              </a:rPr>
              <a:t>Which of the following types of vehicle advertisements have prompted you to look for more information on the vehicle’s manufacturer website?</a:t>
            </a:r>
          </a:p>
        </c:rich>
      </c:tx>
      <c:overlay val="0"/>
      <c:spPr>
        <a:noFill/>
        <a:ln w="25376">
          <a:noFill/>
        </a:ln>
      </c:spPr>
    </c:title>
    <c:autoTitleDeleted val="0"/>
    <c:plotArea>
      <c:layout/>
      <c:barChart>
        <c:barDir val="col"/>
        <c:grouping val="clustered"/>
        <c:varyColors val="0"/>
        <c:ser>
          <c:idx val="0"/>
          <c:order val="0"/>
          <c:tx>
            <c:strRef>
              <c:f>Sheet1!$B$1</c:f>
              <c:strCache>
                <c:ptCount val="1"/>
                <c:pt idx="0">
                  <c:v>Certified Pre-Owned Vehicle Buyer 
</c:v>
                </c:pt>
              </c:strCache>
            </c:strRef>
          </c:tx>
          <c:spPr>
            <a:solidFill>
              <a:srgbClr val="4F81BD"/>
            </a:solidFill>
            <a:ln w="25376">
              <a:noFill/>
            </a:ln>
          </c:spPr>
          <c:invertIfNegative val="0"/>
          <c:dLbls>
            <c:numFmt formatCode="0%" sourceLinked="0"/>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Television Ads</c:v>
                </c:pt>
                <c:pt idx="1">
                  <c:v>Vehicle Review Website Ads</c:v>
                </c:pt>
                <c:pt idx="2">
                  <c:v>Online Search Ads</c:v>
                </c:pt>
                <c:pt idx="3">
                  <c:v>Social Networking Sites</c:v>
                </c:pt>
                <c:pt idx="4">
                  <c:v>Magazine Ads</c:v>
                </c:pt>
                <c:pt idx="5">
                  <c:v>Newspaper Ads</c:v>
                </c:pt>
                <c:pt idx="6">
                  <c:v>Online Video Ads</c:v>
                </c:pt>
                <c:pt idx="7">
                  <c:v>Radio Ads</c:v>
                </c:pt>
                <c:pt idx="8">
                  <c:v>Online Banner Ads</c:v>
                </c:pt>
                <c:pt idx="9">
                  <c:v>Direct Mail / Email Marketing</c:v>
                </c:pt>
                <c:pt idx="10">
                  <c:v>Outdoor / Billboard</c:v>
                </c:pt>
                <c:pt idx="11">
                  <c:v>Mobile App Ads</c:v>
                </c:pt>
              </c:strCache>
            </c:strRef>
          </c:cat>
          <c:val>
            <c:numRef>
              <c:f>Sheet1!$B$2:$B$13</c:f>
              <c:numCache>
                <c:formatCode>0.0%</c:formatCode>
                <c:ptCount val="12"/>
                <c:pt idx="0">
                  <c:v>0.53676470588235292</c:v>
                </c:pt>
                <c:pt idx="1">
                  <c:v>0.46323529411764702</c:v>
                </c:pt>
                <c:pt idx="2">
                  <c:v>0.36764705882352944</c:v>
                </c:pt>
                <c:pt idx="3">
                  <c:v>0.23529411764705885</c:v>
                </c:pt>
                <c:pt idx="4">
                  <c:v>0.19117647058823528</c:v>
                </c:pt>
                <c:pt idx="5">
                  <c:v>0.18382352941176472</c:v>
                </c:pt>
                <c:pt idx="6">
                  <c:v>0.17647058823529413</c:v>
                </c:pt>
                <c:pt idx="7">
                  <c:v>0.13970588235294118</c:v>
                </c:pt>
                <c:pt idx="8">
                  <c:v>0.11764705882352942</c:v>
                </c:pt>
                <c:pt idx="9">
                  <c:v>9.5588235294117641E-2</c:v>
                </c:pt>
                <c:pt idx="10">
                  <c:v>9.5588235294117641E-2</c:v>
                </c:pt>
                <c:pt idx="11">
                  <c:v>8.0882352941176461E-2</c:v>
                </c:pt>
              </c:numCache>
            </c:numRef>
          </c:val>
          <c:extLst>
            <c:ext xmlns:c16="http://schemas.microsoft.com/office/drawing/2014/chart" uri="{C3380CC4-5D6E-409C-BE32-E72D297353CC}">
              <c16:uniqueId val="{00000000-C5E9-4D26-AF21-FCCCB78F2535}"/>
            </c:ext>
          </c:extLst>
        </c:ser>
        <c:ser>
          <c:idx val="1"/>
          <c:order val="1"/>
          <c:tx>
            <c:strRef>
              <c:f>Sheet1!$C$1</c:f>
              <c:strCache>
                <c:ptCount val="1"/>
                <c:pt idx="0">
                  <c:v>New Vehicle Buyer 
</c:v>
                </c:pt>
              </c:strCache>
            </c:strRef>
          </c:tx>
          <c:spPr>
            <a:solidFill>
              <a:srgbClr val="C0504D"/>
            </a:solidFill>
            <a:ln w="25376">
              <a:noFill/>
            </a:ln>
          </c:spPr>
          <c:invertIfNegative val="0"/>
          <c:dLbls>
            <c:numFmt formatCode="0%" sourceLinked="0"/>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Television Ads</c:v>
                </c:pt>
                <c:pt idx="1">
                  <c:v>Vehicle Review Website Ads</c:v>
                </c:pt>
                <c:pt idx="2">
                  <c:v>Online Search Ads</c:v>
                </c:pt>
                <c:pt idx="3">
                  <c:v>Social Networking Sites</c:v>
                </c:pt>
                <c:pt idx="4">
                  <c:v>Magazine Ads</c:v>
                </c:pt>
                <c:pt idx="5">
                  <c:v>Newspaper Ads</c:v>
                </c:pt>
                <c:pt idx="6">
                  <c:v>Online Video Ads</c:v>
                </c:pt>
                <c:pt idx="7">
                  <c:v>Radio Ads</c:v>
                </c:pt>
                <c:pt idx="8">
                  <c:v>Online Banner Ads</c:v>
                </c:pt>
                <c:pt idx="9">
                  <c:v>Direct Mail / Email Marketing</c:v>
                </c:pt>
                <c:pt idx="10">
                  <c:v>Outdoor / Billboard</c:v>
                </c:pt>
                <c:pt idx="11">
                  <c:v>Mobile App Ads</c:v>
                </c:pt>
              </c:strCache>
            </c:strRef>
          </c:cat>
          <c:val>
            <c:numRef>
              <c:f>Sheet1!$C$2:$C$13</c:f>
              <c:numCache>
                <c:formatCode>0.0%</c:formatCode>
                <c:ptCount val="12"/>
                <c:pt idx="0">
                  <c:v>0.56985294117647056</c:v>
                </c:pt>
                <c:pt idx="1">
                  <c:v>0.36580882352941174</c:v>
                </c:pt>
                <c:pt idx="2">
                  <c:v>0.30514705882352944</c:v>
                </c:pt>
                <c:pt idx="3">
                  <c:v>0.12132352941176471</c:v>
                </c:pt>
                <c:pt idx="4">
                  <c:v>0.18014705882352941</c:v>
                </c:pt>
                <c:pt idx="5">
                  <c:v>0.13970588235294118</c:v>
                </c:pt>
                <c:pt idx="6">
                  <c:v>0.10477941176470588</c:v>
                </c:pt>
                <c:pt idx="7">
                  <c:v>8.2720588235294115E-2</c:v>
                </c:pt>
                <c:pt idx="8">
                  <c:v>7.904411764705882E-2</c:v>
                </c:pt>
                <c:pt idx="9">
                  <c:v>0.10477941176470588</c:v>
                </c:pt>
                <c:pt idx="10">
                  <c:v>8.2720588235294115E-2</c:v>
                </c:pt>
                <c:pt idx="11">
                  <c:v>4.595588235294118E-2</c:v>
                </c:pt>
              </c:numCache>
            </c:numRef>
          </c:val>
          <c:extLst>
            <c:ext xmlns:c16="http://schemas.microsoft.com/office/drawing/2014/chart" uri="{C3380CC4-5D6E-409C-BE32-E72D297353CC}">
              <c16:uniqueId val="{00000001-C5E9-4D26-AF21-FCCCB78F2535}"/>
            </c:ext>
          </c:extLst>
        </c:ser>
        <c:ser>
          <c:idx val="2"/>
          <c:order val="2"/>
          <c:tx>
            <c:strRef>
              <c:f>Sheet1!$D$1</c:f>
              <c:strCache>
                <c:ptCount val="1"/>
                <c:pt idx="0">
                  <c:v>Used Vehicle Buyer 
</c:v>
                </c:pt>
              </c:strCache>
            </c:strRef>
          </c:tx>
          <c:spPr>
            <a:solidFill>
              <a:srgbClr val="9BBB59"/>
            </a:solidFill>
            <a:ln w="25376">
              <a:noFill/>
            </a:ln>
          </c:spPr>
          <c:invertIfNegative val="0"/>
          <c:dLbls>
            <c:numFmt formatCode="0%" sourceLinked="0"/>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Television Ads</c:v>
                </c:pt>
                <c:pt idx="1">
                  <c:v>Vehicle Review Website Ads</c:v>
                </c:pt>
                <c:pt idx="2">
                  <c:v>Online Search Ads</c:v>
                </c:pt>
                <c:pt idx="3">
                  <c:v>Social Networking Sites</c:v>
                </c:pt>
                <c:pt idx="4">
                  <c:v>Magazine Ads</c:v>
                </c:pt>
                <c:pt idx="5">
                  <c:v>Newspaper Ads</c:v>
                </c:pt>
                <c:pt idx="6">
                  <c:v>Online Video Ads</c:v>
                </c:pt>
                <c:pt idx="7">
                  <c:v>Radio Ads</c:v>
                </c:pt>
                <c:pt idx="8">
                  <c:v>Online Banner Ads</c:v>
                </c:pt>
                <c:pt idx="9">
                  <c:v>Direct Mail / Email Marketing</c:v>
                </c:pt>
                <c:pt idx="10">
                  <c:v>Outdoor / Billboard</c:v>
                </c:pt>
                <c:pt idx="11">
                  <c:v>Mobile App Ads</c:v>
                </c:pt>
              </c:strCache>
            </c:strRef>
          </c:cat>
          <c:val>
            <c:numRef>
              <c:f>Sheet1!$D$2:$D$13</c:f>
              <c:numCache>
                <c:formatCode>0.0%</c:formatCode>
                <c:ptCount val="12"/>
                <c:pt idx="0">
                  <c:v>0.47787610619469029</c:v>
                </c:pt>
                <c:pt idx="1">
                  <c:v>0.41592920353982299</c:v>
                </c:pt>
                <c:pt idx="2">
                  <c:v>0.35398230088495575</c:v>
                </c:pt>
                <c:pt idx="3">
                  <c:v>0.20353982300884954</c:v>
                </c:pt>
                <c:pt idx="4">
                  <c:v>0.13716814159292035</c:v>
                </c:pt>
                <c:pt idx="5">
                  <c:v>0.13716814159292035</c:v>
                </c:pt>
                <c:pt idx="6">
                  <c:v>0.11946902654867257</c:v>
                </c:pt>
                <c:pt idx="7">
                  <c:v>0.11061946902654868</c:v>
                </c:pt>
                <c:pt idx="8">
                  <c:v>0.11504424778761062</c:v>
                </c:pt>
                <c:pt idx="9">
                  <c:v>8.8495575221238937E-2</c:v>
                </c:pt>
                <c:pt idx="10">
                  <c:v>0.10176991150442477</c:v>
                </c:pt>
                <c:pt idx="11">
                  <c:v>7.5221238938053089E-2</c:v>
                </c:pt>
              </c:numCache>
            </c:numRef>
          </c:val>
          <c:extLst>
            <c:ext xmlns:c16="http://schemas.microsoft.com/office/drawing/2014/chart" uri="{C3380CC4-5D6E-409C-BE32-E72D297353CC}">
              <c16:uniqueId val="{00000002-C5E9-4D26-AF21-FCCCB78F2535}"/>
            </c:ext>
          </c:extLst>
        </c:ser>
        <c:dLbls>
          <c:showLegendKey val="0"/>
          <c:showVal val="0"/>
          <c:showCatName val="0"/>
          <c:showSerName val="0"/>
          <c:showPercent val="0"/>
          <c:showBubbleSize val="0"/>
        </c:dLbls>
        <c:gapWidth val="219"/>
        <c:overlap val="-27"/>
        <c:axId val="453251312"/>
        <c:axId val="453251704"/>
      </c:barChart>
      <c:catAx>
        <c:axId val="453251312"/>
        <c:scaling>
          <c:orientation val="minMax"/>
        </c:scaling>
        <c:delete val="0"/>
        <c:axPos val="b"/>
        <c:numFmt formatCode="General" sourceLinked="1"/>
        <c:majorTickMark val="none"/>
        <c:minorTickMark val="none"/>
        <c:tickLblPos val="nextTo"/>
        <c:spPr>
          <a:noFill/>
          <a:ln w="11811" cap="flat" cmpd="sng" algn="ctr">
            <a:solidFill>
              <a:schemeClr val="tx1"/>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453251704"/>
        <c:crosses val="autoZero"/>
        <c:auto val="1"/>
        <c:lblAlgn val="ctr"/>
        <c:lblOffset val="100"/>
        <c:noMultiLvlLbl val="0"/>
      </c:catAx>
      <c:valAx>
        <c:axId val="453251704"/>
        <c:scaling>
          <c:orientation val="minMax"/>
        </c:scaling>
        <c:delete val="1"/>
        <c:axPos val="l"/>
        <c:numFmt formatCode="0.0%" sourceLinked="1"/>
        <c:majorTickMark val="none"/>
        <c:minorTickMark val="none"/>
        <c:tickLblPos val="nextTo"/>
        <c:crossAx val="453251312"/>
        <c:crosses val="autoZero"/>
        <c:crossBetween val="between"/>
      </c:valAx>
      <c:spPr>
        <a:noFill/>
        <a:ln w="25376">
          <a:noFill/>
        </a:ln>
      </c:spPr>
    </c:plotArea>
    <c:legend>
      <c:legendPos val="t"/>
      <c:layout>
        <c:manualLayout>
          <c:xMode val="edge"/>
          <c:yMode val="edge"/>
          <c:x val="0.15066930781597854"/>
          <c:y val="0.17542767761925865"/>
          <c:w val="0.69866127500670117"/>
          <c:h val="5.3557012884575636E-2"/>
        </c:manualLayout>
      </c:layout>
      <c:overlay val="0"/>
      <c:spPr>
        <a:noFill/>
        <a:ln w="25376">
          <a:noFill/>
        </a:ln>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Trebuchet MS" panose="020B0603020202020204" pitchFamily="34" charset="0"/>
                <a:ea typeface="+mn-ea"/>
                <a:cs typeface="+mn-cs"/>
              </a:defRPr>
            </a:pPr>
            <a:r>
              <a:rPr lang="en-US" sz="1400" b="0" i="0" u="none" strike="noStrike" baseline="0" dirty="0">
                <a:solidFill>
                  <a:schemeClr val="tx1"/>
                </a:solidFill>
                <a:effectLst/>
                <a:latin typeface="Trebuchet MS" panose="020B0603020202020204" pitchFamily="34" charset="0"/>
              </a:rPr>
              <a:t>Which of the following made you aware of your local vehicle dealerships?</a:t>
            </a:r>
            <a:endParaRPr lang="en-US" sz="1400" b="0" dirty="0">
              <a:solidFill>
                <a:schemeClr val="tx1"/>
              </a:solidFill>
              <a:latin typeface="Trebuchet MS" panose="020B0603020202020204" pitchFamily="34" charset="0"/>
            </a:endParaRPr>
          </a:p>
        </c:rich>
      </c:tx>
      <c:layout>
        <c:manualLayout>
          <c:xMode val="edge"/>
          <c:yMode val="edge"/>
          <c:x val="0.14575688976377954"/>
          <c:y val="6.711585371182989E-2"/>
        </c:manualLayout>
      </c:layout>
      <c:overlay val="0"/>
      <c:spPr>
        <a:noFill/>
        <a:ln>
          <a:noFill/>
        </a:ln>
        <a:effectLst/>
      </c:spPr>
    </c:title>
    <c:autoTitleDeleted val="0"/>
    <c:plotArea>
      <c:layout/>
      <c:barChart>
        <c:barDir val="col"/>
        <c:grouping val="clustered"/>
        <c:varyColors val="0"/>
        <c:ser>
          <c:idx val="0"/>
          <c:order val="0"/>
          <c:tx>
            <c:strRef>
              <c:f>Sheet1!$B$1</c:f>
              <c:strCache>
                <c:ptCount val="1"/>
                <c:pt idx="0">
                  <c:v>Certified Pre-Owned Vehicle Buyer 
</c:v>
                </c:pt>
              </c:strCache>
            </c:strRef>
          </c:tx>
          <c:spPr>
            <a:solidFill>
              <a:schemeClr val="accent1"/>
            </a:solidFill>
            <a:ln>
              <a:noFill/>
            </a:ln>
            <a:effectLst/>
          </c:spPr>
          <c:invertIfNegative val="0"/>
          <c:dLbls>
            <c:numFmt formatCode="0%" sourceLinked="0"/>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Television</c:v>
                </c:pt>
                <c:pt idx="1">
                  <c:v>Online Search</c:v>
                </c:pt>
                <c:pt idx="2">
                  <c:v>Radio</c:v>
                </c:pt>
                <c:pt idx="3">
                  <c:v>Newspapers</c:v>
                </c:pt>
                <c:pt idx="4">
                  <c:v>Vehicle Review Websites</c:v>
                </c:pt>
                <c:pt idx="5">
                  <c:v>Vehicle Manufacturer Websites</c:v>
                </c:pt>
                <c:pt idx="6">
                  <c:v>Outdoor / Billboards</c:v>
                </c:pt>
                <c:pt idx="7">
                  <c:v>Direct Mail / Email Marketing</c:v>
                </c:pt>
                <c:pt idx="8">
                  <c:v>Social Networking Sites</c:v>
                </c:pt>
                <c:pt idx="9">
                  <c:v>Magazines</c:v>
                </c:pt>
                <c:pt idx="10">
                  <c:v>Online Video</c:v>
                </c:pt>
                <c:pt idx="11">
                  <c:v>Online Banner Ads</c:v>
                </c:pt>
                <c:pt idx="12">
                  <c:v>Mobile Apps</c:v>
                </c:pt>
              </c:strCache>
            </c:strRef>
          </c:cat>
          <c:val>
            <c:numRef>
              <c:f>Sheet1!$B$2:$B$14</c:f>
              <c:numCache>
                <c:formatCode>0.0%</c:formatCode>
                <c:ptCount val="13"/>
                <c:pt idx="0">
                  <c:v>0.52941176470588236</c:v>
                </c:pt>
                <c:pt idx="1">
                  <c:v>0.38970588235294118</c:v>
                </c:pt>
                <c:pt idx="2">
                  <c:v>0.22794117647058823</c:v>
                </c:pt>
                <c:pt idx="3">
                  <c:v>0.22058823529411764</c:v>
                </c:pt>
                <c:pt idx="4">
                  <c:v>0.21323529411764708</c:v>
                </c:pt>
                <c:pt idx="5">
                  <c:v>0.20588235294117649</c:v>
                </c:pt>
                <c:pt idx="6">
                  <c:v>0.16176470588235292</c:v>
                </c:pt>
                <c:pt idx="7">
                  <c:v>0.15441176470588236</c:v>
                </c:pt>
                <c:pt idx="8">
                  <c:v>0.15441176470588236</c:v>
                </c:pt>
                <c:pt idx="9">
                  <c:v>0.11764705882352942</c:v>
                </c:pt>
                <c:pt idx="10">
                  <c:v>9.5588235294117641E-2</c:v>
                </c:pt>
                <c:pt idx="11">
                  <c:v>8.0882352941176461E-2</c:v>
                </c:pt>
                <c:pt idx="12">
                  <c:v>5.8823529411764712E-2</c:v>
                </c:pt>
              </c:numCache>
            </c:numRef>
          </c:val>
          <c:extLst>
            <c:ext xmlns:c16="http://schemas.microsoft.com/office/drawing/2014/chart" uri="{C3380CC4-5D6E-409C-BE32-E72D297353CC}">
              <c16:uniqueId val="{00000000-499A-4737-9866-298BB76439DE}"/>
            </c:ext>
          </c:extLst>
        </c:ser>
        <c:ser>
          <c:idx val="1"/>
          <c:order val="1"/>
          <c:tx>
            <c:strRef>
              <c:f>Sheet1!$C$1</c:f>
              <c:strCache>
                <c:ptCount val="1"/>
                <c:pt idx="0">
                  <c:v>New Vehicle Buyer 
</c:v>
                </c:pt>
              </c:strCache>
            </c:strRef>
          </c:tx>
          <c:spPr>
            <a:solidFill>
              <a:schemeClr val="accent2"/>
            </a:solidFill>
            <a:ln>
              <a:noFill/>
            </a:ln>
            <a:effectLst/>
          </c:spPr>
          <c:invertIfNegative val="0"/>
          <c:dLbls>
            <c:numFmt formatCode="0%" sourceLinked="0"/>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Television</c:v>
                </c:pt>
                <c:pt idx="1">
                  <c:v>Online Search</c:v>
                </c:pt>
                <c:pt idx="2">
                  <c:v>Radio</c:v>
                </c:pt>
                <c:pt idx="3">
                  <c:v>Newspapers</c:v>
                </c:pt>
                <c:pt idx="4">
                  <c:v>Vehicle Review Websites</c:v>
                </c:pt>
                <c:pt idx="5">
                  <c:v>Vehicle Manufacturer Websites</c:v>
                </c:pt>
                <c:pt idx="6">
                  <c:v>Outdoor / Billboards</c:v>
                </c:pt>
                <c:pt idx="7">
                  <c:v>Direct Mail / Email Marketing</c:v>
                </c:pt>
                <c:pt idx="8">
                  <c:v>Social Networking Sites</c:v>
                </c:pt>
                <c:pt idx="9">
                  <c:v>Magazines</c:v>
                </c:pt>
                <c:pt idx="10">
                  <c:v>Online Video</c:v>
                </c:pt>
                <c:pt idx="11">
                  <c:v>Online Banner Ads</c:v>
                </c:pt>
                <c:pt idx="12">
                  <c:v>Mobile Apps</c:v>
                </c:pt>
              </c:strCache>
            </c:strRef>
          </c:cat>
          <c:val>
            <c:numRef>
              <c:f>Sheet1!$C$2:$C$14</c:f>
              <c:numCache>
                <c:formatCode>0.0%</c:formatCode>
                <c:ptCount val="13"/>
                <c:pt idx="0">
                  <c:v>0.50735294117647056</c:v>
                </c:pt>
                <c:pt idx="1">
                  <c:v>0.27389705882352944</c:v>
                </c:pt>
                <c:pt idx="2">
                  <c:v>0.1452205882352941</c:v>
                </c:pt>
                <c:pt idx="3">
                  <c:v>0.19301470588235292</c:v>
                </c:pt>
                <c:pt idx="4">
                  <c:v>0.10845588235294118</c:v>
                </c:pt>
                <c:pt idx="5">
                  <c:v>0.20220588235294115</c:v>
                </c:pt>
                <c:pt idx="6">
                  <c:v>0.11948529411764706</c:v>
                </c:pt>
                <c:pt idx="7">
                  <c:v>0.12316176470588236</c:v>
                </c:pt>
                <c:pt idx="8">
                  <c:v>8.4558823529411756E-2</c:v>
                </c:pt>
                <c:pt idx="9">
                  <c:v>6.985294117647059E-2</c:v>
                </c:pt>
                <c:pt idx="10">
                  <c:v>4.779411764705882E-2</c:v>
                </c:pt>
                <c:pt idx="11">
                  <c:v>6.0661764705882353E-2</c:v>
                </c:pt>
                <c:pt idx="12">
                  <c:v>4.595588235294118E-2</c:v>
                </c:pt>
              </c:numCache>
            </c:numRef>
          </c:val>
          <c:extLst>
            <c:ext xmlns:c16="http://schemas.microsoft.com/office/drawing/2014/chart" uri="{C3380CC4-5D6E-409C-BE32-E72D297353CC}">
              <c16:uniqueId val="{00000001-499A-4737-9866-298BB76439DE}"/>
            </c:ext>
          </c:extLst>
        </c:ser>
        <c:ser>
          <c:idx val="2"/>
          <c:order val="2"/>
          <c:tx>
            <c:strRef>
              <c:f>Sheet1!$D$1</c:f>
              <c:strCache>
                <c:ptCount val="1"/>
                <c:pt idx="0">
                  <c:v>Used Vehicle Buyer 
</c:v>
                </c:pt>
              </c:strCache>
            </c:strRef>
          </c:tx>
          <c:spPr>
            <a:solidFill>
              <a:schemeClr val="accent3"/>
            </a:solidFill>
            <a:ln>
              <a:noFill/>
            </a:ln>
            <a:effectLst/>
          </c:spPr>
          <c:invertIfNegative val="0"/>
          <c:dLbls>
            <c:dLbl>
              <c:idx val="0"/>
              <c:layout>
                <c:manualLayout>
                  <c:x val="9.722222222222210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BCC-4319-B65D-951D16E493CB}"/>
                </c:ext>
              </c:extLst>
            </c:dLbl>
            <c:numFmt formatCode="0%" sourceLinked="0"/>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Television</c:v>
                </c:pt>
                <c:pt idx="1">
                  <c:v>Online Search</c:v>
                </c:pt>
                <c:pt idx="2">
                  <c:v>Radio</c:v>
                </c:pt>
                <c:pt idx="3">
                  <c:v>Newspapers</c:v>
                </c:pt>
                <c:pt idx="4">
                  <c:v>Vehicle Review Websites</c:v>
                </c:pt>
                <c:pt idx="5">
                  <c:v>Vehicle Manufacturer Websites</c:v>
                </c:pt>
                <c:pt idx="6">
                  <c:v>Outdoor / Billboards</c:v>
                </c:pt>
                <c:pt idx="7">
                  <c:v>Direct Mail / Email Marketing</c:v>
                </c:pt>
                <c:pt idx="8">
                  <c:v>Social Networking Sites</c:v>
                </c:pt>
                <c:pt idx="9">
                  <c:v>Magazines</c:v>
                </c:pt>
                <c:pt idx="10">
                  <c:v>Online Video</c:v>
                </c:pt>
                <c:pt idx="11">
                  <c:v>Online Banner Ads</c:v>
                </c:pt>
                <c:pt idx="12">
                  <c:v>Mobile Apps</c:v>
                </c:pt>
              </c:strCache>
            </c:strRef>
          </c:cat>
          <c:val>
            <c:numRef>
              <c:f>Sheet1!$D$2:$D$14</c:f>
              <c:numCache>
                <c:formatCode>0.0%</c:formatCode>
                <c:ptCount val="13"/>
                <c:pt idx="0">
                  <c:v>0.51327433628318586</c:v>
                </c:pt>
                <c:pt idx="1">
                  <c:v>0.3451327433628319</c:v>
                </c:pt>
                <c:pt idx="2">
                  <c:v>0.26991150442477879</c:v>
                </c:pt>
                <c:pt idx="3">
                  <c:v>0.22123893805309736</c:v>
                </c:pt>
                <c:pt idx="4">
                  <c:v>0.18141592920353983</c:v>
                </c:pt>
                <c:pt idx="5">
                  <c:v>0.1415929203539823</c:v>
                </c:pt>
                <c:pt idx="6">
                  <c:v>0.16371681415929204</c:v>
                </c:pt>
                <c:pt idx="7">
                  <c:v>0.14601769911504425</c:v>
                </c:pt>
                <c:pt idx="8">
                  <c:v>0.11946902654867257</c:v>
                </c:pt>
                <c:pt idx="9">
                  <c:v>7.0796460176991149E-2</c:v>
                </c:pt>
                <c:pt idx="10">
                  <c:v>7.9646017699115043E-2</c:v>
                </c:pt>
                <c:pt idx="11">
                  <c:v>7.9646017699115043E-2</c:v>
                </c:pt>
                <c:pt idx="12">
                  <c:v>4.8672566371681422E-2</c:v>
                </c:pt>
              </c:numCache>
            </c:numRef>
          </c:val>
          <c:extLst>
            <c:ext xmlns:c16="http://schemas.microsoft.com/office/drawing/2014/chart" uri="{C3380CC4-5D6E-409C-BE32-E72D297353CC}">
              <c16:uniqueId val="{00000002-499A-4737-9866-298BB76439DE}"/>
            </c:ext>
          </c:extLst>
        </c:ser>
        <c:dLbls>
          <c:showLegendKey val="0"/>
          <c:showVal val="0"/>
          <c:showCatName val="0"/>
          <c:showSerName val="0"/>
          <c:showPercent val="0"/>
          <c:showBubbleSize val="0"/>
        </c:dLbls>
        <c:gapWidth val="219"/>
        <c:overlap val="-27"/>
        <c:axId val="457502176"/>
        <c:axId val="457502568"/>
      </c:barChart>
      <c:catAx>
        <c:axId val="457502176"/>
        <c:scaling>
          <c:orientation val="minMax"/>
        </c:scaling>
        <c:delete val="0"/>
        <c:axPos val="b"/>
        <c:numFmt formatCode="General" sourceLinked="1"/>
        <c:majorTickMark val="none"/>
        <c:minorTickMark val="none"/>
        <c:tickLblPos val="nextTo"/>
        <c:spPr>
          <a:noFill/>
          <a:ln w="9510" cap="flat" cmpd="sng" algn="ctr">
            <a:solidFill>
              <a:schemeClr val="tx1"/>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457502568"/>
        <c:crosses val="autoZero"/>
        <c:auto val="1"/>
        <c:lblAlgn val="ctr"/>
        <c:lblOffset val="100"/>
        <c:noMultiLvlLbl val="0"/>
      </c:catAx>
      <c:valAx>
        <c:axId val="457502568"/>
        <c:scaling>
          <c:orientation val="minMax"/>
        </c:scaling>
        <c:delete val="1"/>
        <c:axPos val="l"/>
        <c:numFmt formatCode="0.0%" sourceLinked="1"/>
        <c:majorTickMark val="none"/>
        <c:minorTickMark val="none"/>
        <c:tickLblPos val="nextTo"/>
        <c:crossAx val="457502176"/>
        <c:crosses val="autoZero"/>
        <c:crossBetween val="between"/>
      </c:valAx>
      <c:spPr>
        <a:noFill/>
        <a:ln w="25360">
          <a:noFill/>
        </a:ln>
      </c:spPr>
    </c:plotArea>
    <c:legend>
      <c:legendPos val="t"/>
      <c:layout>
        <c:manualLayout>
          <c:xMode val="edge"/>
          <c:yMode val="edge"/>
          <c:x val="0.15210881452318459"/>
          <c:y val="0.18887950061902284"/>
          <c:w val="0.69578237095363082"/>
          <c:h val="5.2773752701047241E-2"/>
        </c:manualLayout>
      </c:layout>
      <c:overlay val="0"/>
      <c:spPr>
        <a:noFill/>
        <a:ln>
          <a:noFill/>
        </a:ln>
        <a:effectLst/>
      </c:spPr>
      <c:txPr>
        <a:bodyPr rot="0" spcFirstLastPara="1" vertOverflow="ellipsis" vert="horz" wrap="square" anchor="ctr" anchorCtr="1"/>
        <a:lstStyle/>
        <a:p>
          <a:pPr>
            <a:defRPr sz="1195"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06">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2D2EE4-ADCD-477B-90DC-63D8954EB0C5}" type="doc">
      <dgm:prSet loTypeId="urn:microsoft.com/office/officeart/2005/8/layout/chevron1" loCatId="process" qsTypeId="urn:microsoft.com/office/officeart/2005/8/quickstyle/simple1" qsCatId="simple" csTypeId="urn:microsoft.com/office/officeart/2005/8/colors/accent1_2" csCatId="accent1" phldr="1"/>
      <dgm:spPr/>
    </dgm:pt>
    <dgm:pt modelId="{192E384A-B158-4400-9898-AB9AC39E765A}">
      <dgm:prSet phldrT="[Text]"/>
      <dgm:spPr/>
      <dgm:t>
        <a:bodyPr/>
        <a:lstStyle/>
        <a:p>
          <a:r>
            <a:rPr lang="en-US" dirty="0"/>
            <a:t>How</a:t>
          </a:r>
        </a:p>
      </dgm:t>
    </dgm:pt>
    <dgm:pt modelId="{EE095240-5FF7-44AD-8242-CC3B652A5445}" type="parTrans" cxnId="{2E3FE364-A987-4755-A8BA-F5949E8B55AE}">
      <dgm:prSet/>
      <dgm:spPr/>
      <dgm:t>
        <a:bodyPr/>
        <a:lstStyle/>
        <a:p>
          <a:endParaRPr lang="en-US"/>
        </a:p>
      </dgm:t>
    </dgm:pt>
    <dgm:pt modelId="{3A41D868-539D-4B2A-9E60-AB8BFCCC3E97}" type="sibTrans" cxnId="{2E3FE364-A987-4755-A8BA-F5949E8B55AE}">
      <dgm:prSet/>
      <dgm:spPr/>
      <dgm:t>
        <a:bodyPr/>
        <a:lstStyle/>
        <a:p>
          <a:endParaRPr lang="en-US"/>
        </a:p>
      </dgm:t>
    </dgm:pt>
    <dgm:pt modelId="{0347FBBD-406D-4BE1-BCF9-37D9B6CD9081}">
      <dgm:prSet phldrT="[Text]"/>
      <dgm:spPr/>
      <dgm:t>
        <a:bodyPr/>
        <a:lstStyle/>
        <a:p>
          <a:r>
            <a:rPr lang="en-US" dirty="0"/>
            <a:t>Who</a:t>
          </a:r>
        </a:p>
      </dgm:t>
    </dgm:pt>
    <dgm:pt modelId="{3EAAC94A-8B86-42A9-BED1-FEA6885B644A}" type="parTrans" cxnId="{4D05242E-6CB7-42B8-8545-C1E1AA6E09B0}">
      <dgm:prSet/>
      <dgm:spPr/>
      <dgm:t>
        <a:bodyPr/>
        <a:lstStyle/>
        <a:p>
          <a:endParaRPr lang="en-US"/>
        </a:p>
      </dgm:t>
    </dgm:pt>
    <dgm:pt modelId="{EC1D15F9-081F-423E-BE99-01C82552A541}" type="sibTrans" cxnId="{4D05242E-6CB7-42B8-8545-C1E1AA6E09B0}">
      <dgm:prSet/>
      <dgm:spPr/>
      <dgm:t>
        <a:bodyPr/>
        <a:lstStyle/>
        <a:p>
          <a:endParaRPr lang="en-US"/>
        </a:p>
      </dgm:t>
    </dgm:pt>
    <dgm:pt modelId="{37743776-1E3E-44D5-81F8-ED39BC7DB1D1}">
      <dgm:prSet phldrT="[Text]"/>
      <dgm:spPr/>
      <dgm:t>
        <a:bodyPr/>
        <a:lstStyle/>
        <a:p>
          <a:r>
            <a:rPr lang="en-US" dirty="0"/>
            <a:t>When</a:t>
          </a:r>
        </a:p>
      </dgm:t>
    </dgm:pt>
    <dgm:pt modelId="{CEFD3D28-72D8-41CF-8367-743C739D7DAC}" type="parTrans" cxnId="{95284559-3AE7-4CB6-88E1-3A742B8DE3D9}">
      <dgm:prSet/>
      <dgm:spPr/>
      <dgm:t>
        <a:bodyPr/>
        <a:lstStyle/>
        <a:p>
          <a:endParaRPr lang="en-US"/>
        </a:p>
      </dgm:t>
    </dgm:pt>
    <dgm:pt modelId="{3A1B5916-7B14-45E5-8131-C5EB195A9B8F}" type="sibTrans" cxnId="{95284559-3AE7-4CB6-88E1-3A742B8DE3D9}">
      <dgm:prSet/>
      <dgm:spPr/>
      <dgm:t>
        <a:bodyPr/>
        <a:lstStyle/>
        <a:p>
          <a:endParaRPr lang="en-US"/>
        </a:p>
      </dgm:t>
    </dgm:pt>
    <dgm:pt modelId="{2F68564A-E208-4A0B-AD7B-FEFFE1700AA5}">
      <dgm:prSet phldrT="[Text]"/>
      <dgm:spPr/>
      <dgm:t>
        <a:bodyPr/>
        <a:lstStyle/>
        <a:p>
          <a:r>
            <a:rPr lang="en-US" dirty="0"/>
            <a:t>Why</a:t>
          </a:r>
        </a:p>
      </dgm:t>
    </dgm:pt>
    <dgm:pt modelId="{51770B79-EA56-44BF-B64B-1316FD915897}" type="parTrans" cxnId="{E4F9B463-AFE4-4862-AF93-0611F4C81DAF}">
      <dgm:prSet/>
      <dgm:spPr/>
      <dgm:t>
        <a:bodyPr/>
        <a:lstStyle/>
        <a:p>
          <a:endParaRPr lang="en-US"/>
        </a:p>
      </dgm:t>
    </dgm:pt>
    <dgm:pt modelId="{530E6632-15E7-44AF-B078-EAA098C8C241}" type="sibTrans" cxnId="{E4F9B463-AFE4-4862-AF93-0611F4C81DAF}">
      <dgm:prSet/>
      <dgm:spPr/>
      <dgm:t>
        <a:bodyPr/>
        <a:lstStyle/>
        <a:p>
          <a:endParaRPr lang="en-US"/>
        </a:p>
      </dgm:t>
    </dgm:pt>
    <dgm:pt modelId="{F975FBA9-748F-4A88-BD35-2A36260BECD6}" type="pres">
      <dgm:prSet presAssocID="{6D2D2EE4-ADCD-477B-90DC-63D8954EB0C5}" presName="Name0" presStyleCnt="0">
        <dgm:presLayoutVars>
          <dgm:dir/>
          <dgm:animLvl val="lvl"/>
          <dgm:resizeHandles val="exact"/>
        </dgm:presLayoutVars>
      </dgm:prSet>
      <dgm:spPr/>
    </dgm:pt>
    <dgm:pt modelId="{A542FA46-6A60-499E-8D6F-87C4B1EF5529}" type="pres">
      <dgm:prSet presAssocID="{192E384A-B158-4400-9898-AB9AC39E765A}" presName="parTxOnly" presStyleLbl="node1" presStyleIdx="0" presStyleCnt="4">
        <dgm:presLayoutVars>
          <dgm:chMax val="0"/>
          <dgm:chPref val="0"/>
          <dgm:bulletEnabled val="1"/>
        </dgm:presLayoutVars>
      </dgm:prSet>
      <dgm:spPr/>
    </dgm:pt>
    <dgm:pt modelId="{101163A1-200D-4111-908F-9CD41493C57C}" type="pres">
      <dgm:prSet presAssocID="{3A41D868-539D-4B2A-9E60-AB8BFCCC3E97}" presName="parTxOnlySpace" presStyleCnt="0"/>
      <dgm:spPr/>
    </dgm:pt>
    <dgm:pt modelId="{9AC39A85-0F64-46FD-A301-89CEF20A8B5B}" type="pres">
      <dgm:prSet presAssocID="{0347FBBD-406D-4BE1-BCF9-37D9B6CD9081}" presName="parTxOnly" presStyleLbl="node1" presStyleIdx="1" presStyleCnt="4">
        <dgm:presLayoutVars>
          <dgm:chMax val="0"/>
          <dgm:chPref val="0"/>
          <dgm:bulletEnabled val="1"/>
        </dgm:presLayoutVars>
      </dgm:prSet>
      <dgm:spPr/>
    </dgm:pt>
    <dgm:pt modelId="{172EDB54-8303-41DA-8C12-2AE4EDDC3149}" type="pres">
      <dgm:prSet presAssocID="{EC1D15F9-081F-423E-BE99-01C82552A541}" presName="parTxOnlySpace" presStyleCnt="0"/>
      <dgm:spPr/>
    </dgm:pt>
    <dgm:pt modelId="{27E9136D-9C69-40F5-B0AA-E805C9B571A8}" type="pres">
      <dgm:prSet presAssocID="{37743776-1E3E-44D5-81F8-ED39BC7DB1D1}" presName="parTxOnly" presStyleLbl="node1" presStyleIdx="2" presStyleCnt="4">
        <dgm:presLayoutVars>
          <dgm:chMax val="0"/>
          <dgm:chPref val="0"/>
          <dgm:bulletEnabled val="1"/>
        </dgm:presLayoutVars>
      </dgm:prSet>
      <dgm:spPr/>
    </dgm:pt>
    <dgm:pt modelId="{BE1B97CA-2B2B-4403-B232-135398157381}" type="pres">
      <dgm:prSet presAssocID="{3A1B5916-7B14-45E5-8131-C5EB195A9B8F}" presName="parTxOnlySpace" presStyleCnt="0"/>
      <dgm:spPr/>
    </dgm:pt>
    <dgm:pt modelId="{55598E03-41EF-49D3-BC16-6EFC14B93EEB}" type="pres">
      <dgm:prSet presAssocID="{2F68564A-E208-4A0B-AD7B-FEFFE1700AA5}" presName="parTxOnly" presStyleLbl="node1" presStyleIdx="3" presStyleCnt="4">
        <dgm:presLayoutVars>
          <dgm:chMax val="0"/>
          <dgm:chPref val="0"/>
          <dgm:bulletEnabled val="1"/>
        </dgm:presLayoutVars>
      </dgm:prSet>
      <dgm:spPr/>
    </dgm:pt>
  </dgm:ptLst>
  <dgm:cxnLst>
    <dgm:cxn modelId="{862AB790-CAAD-4863-9EBD-CD17ADE51B49}" type="presOf" srcId="{2F68564A-E208-4A0B-AD7B-FEFFE1700AA5}" destId="{55598E03-41EF-49D3-BC16-6EFC14B93EEB}" srcOrd="0" destOrd="0" presId="urn:microsoft.com/office/officeart/2005/8/layout/chevron1"/>
    <dgm:cxn modelId="{E31F0190-B0E3-4890-A14B-1FF0E9B4FCF8}" type="presOf" srcId="{37743776-1E3E-44D5-81F8-ED39BC7DB1D1}" destId="{27E9136D-9C69-40F5-B0AA-E805C9B571A8}" srcOrd="0" destOrd="0" presId="urn:microsoft.com/office/officeart/2005/8/layout/chevron1"/>
    <dgm:cxn modelId="{E4F9B463-AFE4-4862-AF93-0611F4C81DAF}" srcId="{6D2D2EE4-ADCD-477B-90DC-63D8954EB0C5}" destId="{2F68564A-E208-4A0B-AD7B-FEFFE1700AA5}" srcOrd="3" destOrd="0" parTransId="{51770B79-EA56-44BF-B64B-1316FD915897}" sibTransId="{530E6632-15E7-44AF-B078-EAA098C8C241}"/>
    <dgm:cxn modelId="{2E3FE364-A987-4755-A8BA-F5949E8B55AE}" srcId="{6D2D2EE4-ADCD-477B-90DC-63D8954EB0C5}" destId="{192E384A-B158-4400-9898-AB9AC39E765A}" srcOrd="0" destOrd="0" parTransId="{EE095240-5FF7-44AD-8242-CC3B652A5445}" sibTransId="{3A41D868-539D-4B2A-9E60-AB8BFCCC3E97}"/>
    <dgm:cxn modelId="{95284559-3AE7-4CB6-88E1-3A742B8DE3D9}" srcId="{6D2D2EE4-ADCD-477B-90DC-63D8954EB0C5}" destId="{37743776-1E3E-44D5-81F8-ED39BC7DB1D1}" srcOrd="2" destOrd="0" parTransId="{CEFD3D28-72D8-41CF-8367-743C739D7DAC}" sibTransId="{3A1B5916-7B14-45E5-8131-C5EB195A9B8F}"/>
    <dgm:cxn modelId="{23F3E2E5-E67D-48A5-846B-A6B7EF347DCE}" type="presOf" srcId="{192E384A-B158-4400-9898-AB9AC39E765A}" destId="{A542FA46-6A60-499E-8D6F-87C4B1EF5529}" srcOrd="0" destOrd="0" presId="urn:microsoft.com/office/officeart/2005/8/layout/chevron1"/>
    <dgm:cxn modelId="{A33086AB-B360-45E1-B87F-2044407EE631}" type="presOf" srcId="{6D2D2EE4-ADCD-477B-90DC-63D8954EB0C5}" destId="{F975FBA9-748F-4A88-BD35-2A36260BECD6}" srcOrd="0" destOrd="0" presId="urn:microsoft.com/office/officeart/2005/8/layout/chevron1"/>
    <dgm:cxn modelId="{4D05242E-6CB7-42B8-8545-C1E1AA6E09B0}" srcId="{6D2D2EE4-ADCD-477B-90DC-63D8954EB0C5}" destId="{0347FBBD-406D-4BE1-BCF9-37D9B6CD9081}" srcOrd="1" destOrd="0" parTransId="{3EAAC94A-8B86-42A9-BED1-FEA6885B644A}" sibTransId="{EC1D15F9-081F-423E-BE99-01C82552A541}"/>
    <dgm:cxn modelId="{030FC176-0FCD-48BD-990F-F82BC16461C2}" type="presOf" srcId="{0347FBBD-406D-4BE1-BCF9-37D9B6CD9081}" destId="{9AC39A85-0F64-46FD-A301-89CEF20A8B5B}" srcOrd="0" destOrd="0" presId="urn:microsoft.com/office/officeart/2005/8/layout/chevron1"/>
    <dgm:cxn modelId="{5ABC1D1B-CBE1-4DE2-947B-346D12BF5180}" type="presParOf" srcId="{F975FBA9-748F-4A88-BD35-2A36260BECD6}" destId="{A542FA46-6A60-499E-8D6F-87C4B1EF5529}" srcOrd="0" destOrd="0" presId="urn:microsoft.com/office/officeart/2005/8/layout/chevron1"/>
    <dgm:cxn modelId="{93FD130A-79DF-48CF-8391-56E80CBCDAB3}" type="presParOf" srcId="{F975FBA9-748F-4A88-BD35-2A36260BECD6}" destId="{101163A1-200D-4111-908F-9CD41493C57C}" srcOrd="1" destOrd="0" presId="urn:microsoft.com/office/officeart/2005/8/layout/chevron1"/>
    <dgm:cxn modelId="{941770A6-BA63-495E-9A3A-64F409CF0565}" type="presParOf" srcId="{F975FBA9-748F-4A88-BD35-2A36260BECD6}" destId="{9AC39A85-0F64-46FD-A301-89CEF20A8B5B}" srcOrd="2" destOrd="0" presId="urn:microsoft.com/office/officeart/2005/8/layout/chevron1"/>
    <dgm:cxn modelId="{297850C4-4F32-4F69-9DD1-B8303E81B3C8}" type="presParOf" srcId="{F975FBA9-748F-4A88-BD35-2A36260BECD6}" destId="{172EDB54-8303-41DA-8C12-2AE4EDDC3149}" srcOrd="3" destOrd="0" presId="urn:microsoft.com/office/officeart/2005/8/layout/chevron1"/>
    <dgm:cxn modelId="{29ACB802-5B0A-4C70-BBF7-88E42E5DBE28}" type="presParOf" srcId="{F975FBA9-748F-4A88-BD35-2A36260BECD6}" destId="{27E9136D-9C69-40F5-B0AA-E805C9B571A8}" srcOrd="4" destOrd="0" presId="urn:microsoft.com/office/officeart/2005/8/layout/chevron1"/>
    <dgm:cxn modelId="{8BE8A097-30E1-4B90-8ECD-C68E602DB99C}" type="presParOf" srcId="{F975FBA9-748F-4A88-BD35-2A36260BECD6}" destId="{BE1B97CA-2B2B-4403-B232-135398157381}" srcOrd="5" destOrd="0" presId="urn:microsoft.com/office/officeart/2005/8/layout/chevron1"/>
    <dgm:cxn modelId="{3AB57BC0-C719-4164-8A98-F5CCCAC3B5E9}" type="presParOf" srcId="{F975FBA9-748F-4A88-BD35-2A36260BECD6}" destId="{55598E03-41EF-49D3-BC16-6EFC14B93EEB}"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03FC5F-2A0C-4A84-8883-CB96D0687C3D}" type="doc">
      <dgm:prSet loTypeId="urn:microsoft.com/office/officeart/2005/8/layout/hProcess9" loCatId="process" qsTypeId="urn:microsoft.com/office/officeart/2005/8/quickstyle/simple1#1" qsCatId="simple" csTypeId="urn:microsoft.com/office/officeart/2005/8/colors/accent1_2#1" csCatId="accent1" phldr="1"/>
      <dgm:spPr/>
      <dgm:t>
        <a:bodyPr/>
        <a:lstStyle/>
        <a:p>
          <a:endParaRPr lang="en-US"/>
        </a:p>
      </dgm:t>
    </dgm:pt>
    <dgm:pt modelId="{FF575579-2D6C-4A76-BF0B-6B032ED55605}">
      <dgm:prSet phldrT="[Text]"/>
      <dgm:spPr/>
      <dgm:t>
        <a:bodyPr/>
        <a:lstStyle/>
        <a:p>
          <a:r>
            <a:rPr lang="en-US" dirty="0">
              <a:latin typeface="Trebuchet MS" pitchFamily="34" charset="0"/>
            </a:rPr>
            <a:t>Discovery</a:t>
          </a:r>
        </a:p>
      </dgm:t>
    </dgm:pt>
    <dgm:pt modelId="{AF17705B-2122-47D2-B5FE-15C936E33038}" type="parTrans" cxnId="{24F78FB0-EE77-4564-AAF5-2E37684D8348}">
      <dgm:prSet/>
      <dgm:spPr/>
      <dgm:t>
        <a:bodyPr/>
        <a:lstStyle/>
        <a:p>
          <a:endParaRPr lang="en-US"/>
        </a:p>
      </dgm:t>
    </dgm:pt>
    <dgm:pt modelId="{A739FE82-CCA9-4A97-8153-F899B6AA833A}" type="sibTrans" cxnId="{24F78FB0-EE77-4564-AAF5-2E37684D8348}">
      <dgm:prSet/>
      <dgm:spPr/>
      <dgm:t>
        <a:bodyPr/>
        <a:lstStyle/>
        <a:p>
          <a:endParaRPr lang="en-US"/>
        </a:p>
      </dgm:t>
    </dgm:pt>
    <dgm:pt modelId="{34EF7E0E-1C23-4047-BE03-94D1C8C853D2}">
      <dgm:prSet phldrT="[Text]"/>
      <dgm:spPr/>
      <dgm:t>
        <a:bodyPr/>
        <a:lstStyle/>
        <a:p>
          <a:r>
            <a:rPr lang="en-US" dirty="0">
              <a:latin typeface="Trebuchet MS" pitchFamily="34" charset="0"/>
            </a:rPr>
            <a:t>Consideration/</a:t>
          </a:r>
        </a:p>
        <a:p>
          <a:r>
            <a:rPr lang="en-US" dirty="0">
              <a:latin typeface="Trebuchet MS" pitchFamily="34" charset="0"/>
            </a:rPr>
            <a:t>Evaluation</a:t>
          </a:r>
        </a:p>
      </dgm:t>
    </dgm:pt>
    <dgm:pt modelId="{6EE6BD0B-6017-42A6-B592-E94C52422E48}" type="parTrans" cxnId="{BD786B60-AE56-4E50-934A-E2E090A08F3E}">
      <dgm:prSet/>
      <dgm:spPr/>
      <dgm:t>
        <a:bodyPr/>
        <a:lstStyle/>
        <a:p>
          <a:endParaRPr lang="en-US"/>
        </a:p>
      </dgm:t>
    </dgm:pt>
    <dgm:pt modelId="{E3712D6B-22BC-44A7-86C1-BDD3CF78EB39}" type="sibTrans" cxnId="{BD786B60-AE56-4E50-934A-E2E090A08F3E}">
      <dgm:prSet/>
      <dgm:spPr/>
      <dgm:t>
        <a:bodyPr/>
        <a:lstStyle/>
        <a:p>
          <a:endParaRPr lang="en-US"/>
        </a:p>
      </dgm:t>
    </dgm:pt>
    <dgm:pt modelId="{93236E97-036C-4DE8-8CD5-44C377F16D93}">
      <dgm:prSet phldrT="[Text]"/>
      <dgm:spPr/>
      <dgm:t>
        <a:bodyPr/>
        <a:lstStyle/>
        <a:p>
          <a:r>
            <a:rPr lang="en-US" dirty="0">
              <a:latin typeface="Trebuchet MS" pitchFamily="34" charset="0"/>
            </a:rPr>
            <a:t>Shopping</a:t>
          </a:r>
        </a:p>
        <a:p>
          <a:r>
            <a:rPr lang="en-US" dirty="0">
              <a:latin typeface="Trebuchet MS" pitchFamily="34" charset="0"/>
            </a:rPr>
            <a:t>(Test-Drive)</a:t>
          </a:r>
        </a:p>
      </dgm:t>
    </dgm:pt>
    <dgm:pt modelId="{5599668B-F126-45D9-94EC-F961E6B6DE9D}" type="parTrans" cxnId="{9A8D4E24-700F-4C92-A742-BFF80E701E2C}">
      <dgm:prSet/>
      <dgm:spPr/>
      <dgm:t>
        <a:bodyPr/>
        <a:lstStyle/>
        <a:p>
          <a:endParaRPr lang="en-US"/>
        </a:p>
      </dgm:t>
    </dgm:pt>
    <dgm:pt modelId="{76555B52-7B94-4A97-8556-CB85432D2F13}" type="sibTrans" cxnId="{9A8D4E24-700F-4C92-A742-BFF80E701E2C}">
      <dgm:prSet/>
      <dgm:spPr/>
      <dgm:t>
        <a:bodyPr/>
        <a:lstStyle/>
        <a:p>
          <a:endParaRPr lang="en-US"/>
        </a:p>
      </dgm:t>
    </dgm:pt>
    <dgm:pt modelId="{A36CC482-D582-4EF1-8D45-85CA804EF10A}" type="pres">
      <dgm:prSet presAssocID="{4C03FC5F-2A0C-4A84-8883-CB96D0687C3D}" presName="CompostProcess" presStyleCnt="0">
        <dgm:presLayoutVars>
          <dgm:dir/>
          <dgm:resizeHandles val="exact"/>
        </dgm:presLayoutVars>
      </dgm:prSet>
      <dgm:spPr/>
    </dgm:pt>
    <dgm:pt modelId="{8FA0D971-312F-4AFC-8950-06FC56127D61}" type="pres">
      <dgm:prSet presAssocID="{4C03FC5F-2A0C-4A84-8883-CB96D0687C3D}" presName="arrow" presStyleLbl="bgShp" presStyleIdx="0" presStyleCnt="1" custLinFactNeighborX="2198" custLinFactNeighborY="-310"/>
      <dgm:spPr/>
    </dgm:pt>
    <dgm:pt modelId="{9CD9806E-2278-426E-8337-EF18581A36F8}" type="pres">
      <dgm:prSet presAssocID="{4C03FC5F-2A0C-4A84-8883-CB96D0687C3D}" presName="linearProcess" presStyleCnt="0"/>
      <dgm:spPr/>
    </dgm:pt>
    <dgm:pt modelId="{FA885B0E-BA56-4B1C-90CB-9A3CEB9F4E54}" type="pres">
      <dgm:prSet presAssocID="{FF575579-2D6C-4A76-BF0B-6B032ED55605}" presName="textNode" presStyleLbl="node1" presStyleIdx="0" presStyleCnt="3" custScaleX="90082">
        <dgm:presLayoutVars>
          <dgm:bulletEnabled val="1"/>
        </dgm:presLayoutVars>
      </dgm:prSet>
      <dgm:spPr/>
    </dgm:pt>
    <dgm:pt modelId="{90441361-1139-40C2-8253-2109703E1ED7}" type="pres">
      <dgm:prSet presAssocID="{A739FE82-CCA9-4A97-8153-F899B6AA833A}" presName="sibTrans" presStyleCnt="0"/>
      <dgm:spPr/>
    </dgm:pt>
    <dgm:pt modelId="{F6F21349-ECCA-4C33-A495-5D6BC2CEA79B}" type="pres">
      <dgm:prSet presAssocID="{34EF7E0E-1C23-4047-BE03-94D1C8C853D2}" presName="textNode" presStyleLbl="node1" presStyleIdx="1" presStyleCnt="3" custScaleX="84635">
        <dgm:presLayoutVars>
          <dgm:bulletEnabled val="1"/>
        </dgm:presLayoutVars>
      </dgm:prSet>
      <dgm:spPr/>
    </dgm:pt>
    <dgm:pt modelId="{544BD05A-2D12-4FE7-B7DD-32FD88300D77}" type="pres">
      <dgm:prSet presAssocID="{E3712D6B-22BC-44A7-86C1-BDD3CF78EB39}" presName="sibTrans" presStyleCnt="0"/>
      <dgm:spPr/>
    </dgm:pt>
    <dgm:pt modelId="{6BEA65D1-8B18-4FED-84B8-6CF3FFDD3245}" type="pres">
      <dgm:prSet presAssocID="{93236E97-036C-4DE8-8CD5-44C377F16D93}" presName="textNode" presStyleLbl="node1" presStyleIdx="2" presStyleCnt="3" custScaleX="81119" custLinFactNeighborX="-7404" custLinFactNeighborY="-77">
        <dgm:presLayoutVars>
          <dgm:bulletEnabled val="1"/>
        </dgm:presLayoutVars>
      </dgm:prSet>
      <dgm:spPr/>
    </dgm:pt>
  </dgm:ptLst>
  <dgm:cxnLst>
    <dgm:cxn modelId="{AC8CDE03-A222-4F09-B67E-C4FF6E818F34}" type="presOf" srcId="{FF575579-2D6C-4A76-BF0B-6B032ED55605}" destId="{FA885B0E-BA56-4B1C-90CB-9A3CEB9F4E54}" srcOrd="0" destOrd="0" presId="urn:microsoft.com/office/officeart/2005/8/layout/hProcess9"/>
    <dgm:cxn modelId="{24F78FB0-EE77-4564-AAF5-2E37684D8348}" srcId="{4C03FC5F-2A0C-4A84-8883-CB96D0687C3D}" destId="{FF575579-2D6C-4A76-BF0B-6B032ED55605}" srcOrd="0" destOrd="0" parTransId="{AF17705B-2122-47D2-B5FE-15C936E33038}" sibTransId="{A739FE82-CCA9-4A97-8153-F899B6AA833A}"/>
    <dgm:cxn modelId="{9A8D4E24-700F-4C92-A742-BFF80E701E2C}" srcId="{4C03FC5F-2A0C-4A84-8883-CB96D0687C3D}" destId="{93236E97-036C-4DE8-8CD5-44C377F16D93}" srcOrd="2" destOrd="0" parTransId="{5599668B-F126-45D9-94EC-F961E6B6DE9D}" sibTransId="{76555B52-7B94-4A97-8556-CB85432D2F13}"/>
    <dgm:cxn modelId="{BD786B60-AE56-4E50-934A-E2E090A08F3E}" srcId="{4C03FC5F-2A0C-4A84-8883-CB96D0687C3D}" destId="{34EF7E0E-1C23-4047-BE03-94D1C8C853D2}" srcOrd="1" destOrd="0" parTransId="{6EE6BD0B-6017-42A6-B592-E94C52422E48}" sibTransId="{E3712D6B-22BC-44A7-86C1-BDD3CF78EB39}"/>
    <dgm:cxn modelId="{C024A174-7FB3-4FD6-8193-935DA70A1C19}" type="presOf" srcId="{93236E97-036C-4DE8-8CD5-44C377F16D93}" destId="{6BEA65D1-8B18-4FED-84B8-6CF3FFDD3245}" srcOrd="0" destOrd="0" presId="urn:microsoft.com/office/officeart/2005/8/layout/hProcess9"/>
    <dgm:cxn modelId="{53D39EC5-4755-41EE-AF6D-433F5BBBC844}" type="presOf" srcId="{4C03FC5F-2A0C-4A84-8883-CB96D0687C3D}" destId="{A36CC482-D582-4EF1-8D45-85CA804EF10A}" srcOrd="0" destOrd="0" presId="urn:microsoft.com/office/officeart/2005/8/layout/hProcess9"/>
    <dgm:cxn modelId="{6D9B9481-4D51-4FF9-8D10-1FA20966AFD4}" type="presOf" srcId="{34EF7E0E-1C23-4047-BE03-94D1C8C853D2}" destId="{F6F21349-ECCA-4C33-A495-5D6BC2CEA79B}" srcOrd="0" destOrd="0" presId="urn:microsoft.com/office/officeart/2005/8/layout/hProcess9"/>
    <dgm:cxn modelId="{F330CB1A-11F6-4713-BB90-BF873220013B}" type="presParOf" srcId="{A36CC482-D582-4EF1-8D45-85CA804EF10A}" destId="{8FA0D971-312F-4AFC-8950-06FC56127D61}" srcOrd="0" destOrd="0" presId="urn:microsoft.com/office/officeart/2005/8/layout/hProcess9"/>
    <dgm:cxn modelId="{6BA75969-FFF3-488E-A8C4-559E80059976}" type="presParOf" srcId="{A36CC482-D582-4EF1-8D45-85CA804EF10A}" destId="{9CD9806E-2278-426E-8337-EF18581A36F8}" srcOrd="1" destOrd="0" presId="urn:microsoft.com/office/officeart/2005/8/layout/hProcess9"/>
    <dgm:cxn modelId="{3D90C51E-1908-4616-9190-35082FC23DD7}" type="presParOf" srcId="{9CD9806E-2278-426E-8337-EF18581A36F8}" destId="{FA885B0E-BA56-4B1C-90CB-9A3CEB9F4E54}" srcOrd="0" destOrd="0" presId="urn:microsoft.com/office/officeart/2005/8/layout/hProcess9"/>
    <dgm:cxn modelId="{0A146238-A3A8-40AC-8874-633BA89F64AB}" type="presParOf" srcId="{9CD9806E-2278-426E-8337-EF18581A36F8}" destId="{90441361-1139-40C2-8253-2109703E1ED7}" srcOrd="1" destOrd="0" presId="urn:microsoft.com/office/officeart/2005/8/layout/hProcess9"/>
    <dgm:cxn modelId="{D14D18BA-01AA-4F34-9BE2-08291800E370}" type="presParOf" srcId="{9CD9806E-2278-426E-8337-EF18581A36F8}" destId="{F6F21349-ECCA-4C33-A495-5D6BC2CEA79B}" srcOrd="2" destOrd="0" presId="urn:microsoft.com/office/officeart/2005/8/layout/hProcess9"/>
    <dgm:cxn modelId="{1C4CA8C2-6C0B-4854-8E80-CC1A090BD9B2}" type="presParOf" srcId="{9CD9806E-2278-426E-8337-EF18581A36F8}" destId="{544BD05A-2D12-4FE7-B7DD-32FD88300D77}" srcOrd="3" destOrd="0" presId="urn:microsoft.com/office/officeart/2005/8/layout/hProcess9"/>
    <dgm:cxn modelId="{DFC828C9-C6D4-480D-BD6F-9ABFB127D56D}" type="presParOf" srcId="{9CD9806E-2278-426E-8337-EF18581A36F8}" destId="{6BEA65D1-8B18-4FED-84B8-6CF3FFDD3245}"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03FC5F-2A0C-4A84-8883-CB96D0687C3D}" type="doc">
      <dgm:prSet loTypeId="urn:microsoft.com/office/officeart/2005/8/layout/hProcess9" loCatId="process" qsTypeId="urn:microsoft.com/office/officeart/2005/8/quickstyle/simple1#2" qsCatId="simple" csTypeId="urn:microsoft.com/office/officeart/2005/8/colors/accent1_2#2" csCatId="accent1" phldr="1"/>
      <dgm:spPr/>
      <dgm:t>
        <a:bodyPr/>
        <a:lstStyle/>
        <a:p>
          <a:endParaRPr lang="en-US"/>
        </a:p>
      </dgm:t>
    </dgm:pt>
    <dgm:pt modelId="{FF575579-2D6C-4A76-BF0B-6B032ED55605}">
      <dgm:prSet phldrT="[Text]"/>
      <dgm:spPr/>
      <dgm:t>
        <a:bodyPr/>
        <a:lstStyle/>
        <a:p>
          <a:r>
            <a:rPr lang="en-US" dirty="0">
              <a:latin typeface="Trebuchet MS" pitchFamily="34" charset="0"/>
            </a:rPr>
            <a:t>Discovery</a:t>
          </a:r>
        </a:p>
      </dgm:t>
    </dgm:pt>
    <dgm:pt modelId="{AF17705B-2122-47D2-B5FE-15C936E33038}" type="parTrans" cxnId="{24F78FB0-EE77-4564-AAF5-2E37684D8348}">
      <dgm:prSet/>
      <dgm:spPr/>
      <dgm:t>
        <a:bodyPr/>
        <a:lstStyle/>
        <a:p>
          <a:endParaRPr lang="en-US"/>
        </a:p>
      </dgm:t>
    </dgm:pt>
    <dgm:pt modelId="{A739FE82-CCA9-4A97-8153-F899B6AA833A}" type="sibTrans" cxnId="{24F78FB0-EE77-4564-AAF5-2E37684D8348}">
      <dgm:prSet/>
      <dgm:spPr/>
      <dgm:t>
        <a:bodyPr/>
        <a:lstStyle/>
        <a:p>
          <a:endParaRPr lang="en-US"/>
        </a:p>
      </dgm:t>
    </dgm:pt>
    <dgm:pt modelId="{34EF7E0E-1C23-4047-BE03-94D1C8C853D2}">
      <dgm:prSet phldrT="[Text]"/>
      <dgm:spPr/>
      <dgm:t>
        <a:bodyPr/>
        <a:lstStyle/>
        <a:p>
          <a:r>
            <a:rPr lang="en-US" dirty="0">
              <a:latin typeface="Trebuchet MS" pitchFamily="34" charset="0"/>
            </a:rPr>
            <a:t>Consideration/</a:t>
          </a:r>
        </a:p>
        <a:p>
          <a:r>
            <a:rPr lang="en-US" dirty="0">
              <a:latin typeface="Trebuchet MS" pitchFamily="34" charset="0"/>
            </a:rPr>
            <a:t>Evaluation</a:t>
          </a:r>
        </a:p>
      </dgm:t>
    </dgm:pt>
    <dgm:pt modelId="{6EE6BD0B-6017-42A6-B592-E94C52422E48}" type="parTrans" cxnId="{BD786B60-AE56-4E50-934A-E2E090A08F3E}">
      <dgm:prSet/>
      <dgm:spPr/>
      <dgm:t>
        <a:bodyPr/>
        <a:lstStyle/>
        <a:p>
          <a:endParaRPr lang="en-US"/>
        </a:p>
      </dgm:t>
    </dgm:pt>
    <dgm:pt modelId="{E3712D6B-22BC-44A7-86C1-BDD3CF78EB39}" type="sibTrans" cxnId="{BD786B60-AE56-4E50-934A-E2E090A08F3E}">
      <dgm:prSet/>
      <dgm:spPr/>
      <dgm:t>
        <a:bodyPr/>
        <a:lstStyle/>
        <a:p>
          <a:endParaRPr lang="en-US"/>
        </a:p>
      </dgm:t>
    </dgm:pt>
    <dgm:pt modelId="{93236E97-036C-4DE8-8CD5-44C377F16D93}">
      <dgm:prSet phldrT="[Text]"/>
      <dgm:spPr/>
      <dgm:t>
        <a:bodyPr/>
        <a:lstStyle/>
        <a:p>
          <a:r>
            <a:rPr lang="en-US" dirty="0">
              <a:latin typeface="Trebuchet MS" pitchFamily="34" charset="0"/>
            </a:rPr>
            <a:t>Shopping</a:t>
          </a:r>
        </a:p>
        <a:p>
          <a:r>
            <a:rPr lang="en-US" dirty="0">
              <a:latin typeface="Trebuchet MS" pitchFamily="34" charset="0"/>
            </a:rPr>
            <a:t>(Test-Drive)</a:t>
          </a:r>
        </a:p>
      </dgm:t>
    </dgm:pt>
    <dgm:pt modelId="{5599668B-F126-45D9-94EC-F961E6B6DE9D}" type="parTrans" cxnId="{9A8D4E24-700F-4C92-A742-BFF80E701E2C}">
      <dgm:prSet/>
      <dgm:spPr/>
      <dgm:t>
        <a:bodyPr/>
        <a:lstStyle/>
        <a:p>
          <a:endParaRPr lang="en-US"/>
        </a:p>
      </dgm:t>
    </dgm:pt>
    <dgm:pt modelId="{76555B52-7B94-4A97-8556-CB85432D2F13}" type="sibTrans" cxnId="{9A8D4E24-700F-4C92-A742-BFF80E701E2C}">
      <dgm:prSet/>
      <dgm:spPr/>
      <dgm:t>
        <a:bodyPr/>
        <a:lstStyle/>
        <a:p>
          <a:endParaRPr lang="en-US"/>
        </a:p>
      </dgm:t>
    </dgm:pt>
    <dgm:pt modelId="{A36CC482-D582-4EF1-8D45-85CA804EF10A}" type="pres">
      <dgm:prSet presAssocID="{4C03FC5F-2A0C-4A84-8883-CB96D0687C3D}" presName="CompostProcess" presStyleCnt="0">
        <dgm:presLayoutVars>
          <dgm:dir/>
          <dgm:resizeHandles val="exact"/>
        </dgm:presLayoutVars>
      </dgm:prSet>
      <dgm:spPr/>
    </dgm:pt>
    <dgm:pt modelId="{8FA0D971-312F-4AFC-8950-06FC56127D61}" type="pres">
      <dgm:prSet presAssocID="{4C03FC5F-2A0C-4A84-8883-CB96D0687C3D}" presName="arrow" presStyleLbl="bgShp" presStyleIdx="0" presStyleCnt="1"/>
      <dgm:spPr/>
    </dgm:pt>
    <dgm:pt modelId="{9CD9806E-2278-426E-8337-EF18581A36F8}" type="pres">
      <dgm:prSet presAssocID="{4C03FC5F-2A0C-4A84-8883-CB96D0687C3D}" presName="linearProcess" presStyleCnt="0"/>
      <dgm:spPr/>
    </dgm:pt>
    <dgm:pt modelId="{FA885B0E-BA56-4B1C-90CB-9A3CEB9F4E54}" type="pres">
      <dgm:prSet presAssocID="{FF575579-2D6C-4A76-BF0B-6B032ED55605}" presName="textNode" presStyleLbl="node1" presStyleIdx="0" presStyleCnt="3" custScaleX="90082">
        <dgm:presLayoutVars>
          <dgm:bulletEnabled val="1"/>
        </dgm:presLayoutVars>
      </dgm:prSet>
      <dgm:spPr/>
    </dgm:pt>
    <dgm:pt modelId="{90441361-1139-40C2-8253-2109703E1ED7}" type="pres">
      <dgm:prSet presAssocID="{A739FE82-CCA9-4A97-8153-F899B6AA833A}" presName="sibTrans" presStyleCnt="0"/>
      <dgm:spPr/>
    </dgm:pt>
    <dgm:pt modelId="{F6F21349-ECCA-4C33-A495-5D6BC2CEA79B}" type="pres">
      <dgm:prSet presAssocID="{34EF7E0E-1C23-4047-BE03-94D1C8C853D2}" presName="textNode" presStyleLbl="node1" presStyleIdx="1" presStyleCnt="3" custScaleX="84635">
        <dgm:presLayoutVars>
          <dgm:bulletEnabled val="1"/>
        </dgm:presLayoutVars>
      </dgm:prSet>
      <dgm:spPr/>
    </dgm:pt>
    <dgm:pt modelId="{544BD05A-2D12-4FE7-B7DD-32FD88300D77}" type="pres">
      <dgm:prSet presAssocID="{E3712D6B-22BC-44A7-86C1-BDD3CF78EB39}" presName="sibTrans" presStyleCnt="0"/>
      <dgm:spPr/>
    </dgm:pt>
    <dgm:pt modelId="{6BEA65D1-8B18-4FED-84B8-6CF3FFDD3245}" type="pres">
      <dgm:prSet presAssocID="{93236E97-036C-4DE8-8CD5-44C377F16D93}" presName="textNode" presStyleLbl="node1" presStyleIdx="2" presStyleCnt="3" custScaleX="81119" custLinFactNeighborX="-6809" custLinFactNeighborY="-783">
        <dgm:presLayoutVars>
          <dgm:bulletEnabled val="1"/>
        </dgm:presLayoutVars>
      </dgm:prSet>
      <dgm:spPr/>
    </dgm:pt>
  </dgm:ptLst>
  <dgm:cxnLst>
    <dgm:cxn modelId="{C584831F-C73B-4AAF-8EF2-3FFEF9ADC910}" type="presOf" srcId="{93236E97-036C-4DE8-8CD5-44C377F16D93}" destId="{6BEA65D1-8B18-4FED-84B8-6CF3FFDD3245}" srcOrd="0" destOrd="0" presId="urn:microsoft.com/office/officeart/2005/8/layout/hProcess9"/>
    <dgm:cxn modelId="{24F78FB0-EE77-4564-AAF5-2E37684D8348}" srcId="{4C03FC5F-2A0C-4A84-8883-CB96D0687C3D}" destId="{FF575579-2D6C-4A76-BF0B-6B032ED55605}" srcOrd="0" destOrd="0" parTransId="{AF17705B-2122-47D2-B5FE-15C936E33038}" sibTransId="{A739FE82-CCA9-4A97-8153-F899B6AA833A}"/>
    <dgm:cxn modelId="{139DA24E-F5EB-4D75-B349-8BB7BF97108F}" type="presOf" srcId="{4C03FC5F-2A0C-4A84-8883-CB96D0687C3D}" destId="{A36CC482-D582-4EF1-8D45-85CA804EF10A}" srcOrd="0" destOrd="0" presId="urn:microsoft.com/office/officeart/2005/8/layout/hProcess9"/>
    <dgm:cxn modelId="{C57C1EFE-B872-4AFC-BA47-B3B6985529C6}" type="presOf" srcId="{FF575579-2D6C-4A76-BF0B-6B032ED55605}" destId="{FA885B0E-BA56-4B1C-90CB-9A3CEB9F4E54}" srcOrd="0" destOrd="0" presId="urn:microsoft.com/office/officeart/2005/8/layout/hProcess9"/>
    <dgm:cxn modelId="{9A8D4E24-700F-4C92-A742-BFF80E701E2C}" srcId="{4C03FC5F-2A0C-4A84-8883-CB96D0687C3D}" destId="{93236E97-036C-4DE8-8CD5-44C377F16D93}" srcOrd="2" destOrd="0" parTransId="{5599668B-F126-45D9-94EC-F961E6B6DE9D}" sibTransId="{76555B52-7B94-4A97-8556-CB85432D2F13}"/>
    <dgm:cxn modelId="{BD786B60-AE56-4E50-934A-E2E090A08F3E}" srcId="{4C03FC5F-2A0C-4A84-8883-CB96D0687C3D}" destId="{34EF7E0E-1C23-4047-BE03-94D1C8C853D2}" srcOrd="1" destOrd="0" parTransId="{6EE6BD0B-6017-42A6-B592-E94C52422E48}" sibTransId="{E3712D6B-22BC-44A7-86C1-BDD3CF78EB39}"/>
    <dgm:cxn modelId="{52C4C994-4B2B-422E-BC2B-FAFC4A19B048}" type="presOf" srcId="{34EF7E0E-1C23-4047-BE03-94D1C8C853D2}" destId="{F6F21349-ECCA-4C33-A495-5D6BC2CEA79B}" srcOrd="0" destOrd="0" presId="urn:microsoft.com/office/officeart/2005/8/layout/hProcess9"/>
    <dgm:cxn modelId="{9FB6382C-32D2-4355-A59C-1133D31CA6EF}" type="presParOf" srcId="{A36CC482-D582-4EF1-8D45-85CA804EF10A}" destId="{8FA0D971-312F-4AFC-8950-06FC56127D61}" srcOrd="0" destOrd="0" presId="urn:microsoft.com/office/officeart/2005/8/layout/hProcess9"/>
    <dgm:cxn modelId="{AFF00188-4FB0-41C0-B6BD-B0479055E1FD}" type="presParOf" srcId="{A36CC482-D582-4EF1-8D45-85CA804EF10A}" destId="{9CD9806E-2278-426E-8337-EF18581A36F8}" srcOrd="1" destOrd="0" presId="urn:microsoft.com/office/officeart/2005/8/layout/hProcess9"/>
    <dgm:cxn modelId="{20842E48-BAA8-40EF-B659-BF8CCBFFF9B0}" type="presParOf" srcId="{9CD9806E-2278-426E-8337-EF18581A36F8}" destId="{FA885B0E-BA56-4B1C-90CB-9A3CEB9F4E54}" srcOrd="0" destOrd="0" presId="urn:microsoft.com/office/officeart/2005/8/layout/hProcess9"/>
    <dgm:cxn modelId="{D31AFCA9-C966-4CCB-AD51-2662CAB77209}" type="presParOf" srcId="{9CD9806E-2278-426E-8337-EF18581A36F8}" destId="{90441361-1139-40C2-8253-2109703E1ED7}" srcOrd="1" destOrd="0" presId="urn:microsoft.com/office/officeart/2005/8/layout/hProcess9"/>
    <dgm:cxn modelId="{D00E2534-7B67-474E-A5B8-320429512B40}" type="presParOf" srcId="{9CD9806E-2278-426E-8337-EF18581A36F8}" destId="{F6F21349-ECCA-4C33-A495-5D6BC2CEA79B}" srcOrd="2" destOrd="0" presId="urn:microsoft.com/office/officeart/2005/8/layout/hProcess9"/>
    <dgm:cxn modelId="{555BE162-7910-4F31-9DEF-E488E94FA5D7}" type="presParOf" srcId="{9CD9806E-2278-426E-8337-EF18581A36F8}" destId="{544BD05A-2D12-4FE7-B7DD-32FD88300D77}" srcOrd="3" destOrd="0" presId="urn:microsoft.com/office/officeart/2005/8/layout/hProcess9"/>
    <dgm:cxn modelId="{1A445095-861F-4339-A214-537956BE518E}" type="presParOf" srcId="{9CD9806E-2278-426E-8337-EF18581A36F8}" destId="{6BEA65D1-8B18-4FED-84B8-6CF3FFDD3245}"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42FA46-6A60-499E-8D6F-87C4B1EF5529}">
      <dsp:nvSpPr>
        <dsp:cNvPr id="0" name=""/>
        <dsp:cNvSpPr/>
      </dsp:nvSpPr>
      <dsp:spPr>
        <a:xfrm>
          <a:off x="3608" y="1611868"/>
          <a:ext cx="2100659" cy="84026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017" tIns="45339" rIns="45339" bIns="45339" numCol="1" spcCol="1270" anchor="ctr" anchorCtr="0">
          <a:noAutofit/>
        </a:bodyPr>
        <a:lstStyle/>
        <a:p>
          <a:pPr marL="0" lvl="0" indent="0" algn="ctr" defTabSz="1511300">
            <a:lnSpc>
              <a:spcPct val="90000"/>
            </a:lnSpc>
            <a:spcBef>
              <a:spcPct val="0"/>
            </a:spcBef>
            <a:spcAft>
              <a:spcPct val="35000"/>
            </a:spcAft>
            <a:buNone/>
          </a:pPr>
          <a:r>
            <a:rPr lang="en-US" sz="3400" kern="1200" dirty="0"/>
            <a:t>How</a:t>
          </a:r>
        </a:p>
      </dsp:txBody>
      <dsp:txXfrm>
        <a:off x="423740" y="1611868"/>
        <a:ext cx="1260396" cy="840263"/>
      </dsp:txXfrm>
    </dsp:sp>
    <dsp:sp modelId="{9AC39A85-0F64-46FD-A301-89CEF20A8B5B}">
      <dsp:nvSpPr>
        <dsp:cNvPr id="0" name=""/>
        <dsp:cNvSpPr/>
      </dsp:nvSpPr>
      <dsp:spPr>
        <a:xfrm>
          <a:off x="1894201" y="1611868"/>
          <a:ext cx="2100659" cy="84026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017" tIns="45339" rIns="45339" bIns="45339" numCol="1" spcCol="1270" anchor="ctr" anchorCtr="0">
          <a:noAutofit/>
        </a:bodyPr>
        <a:lstStyle/>
        <a:p>
          <a:pPr marL="0" lvl="0" indent="0" algn="ctr" defTabSz="1511300">
            <a:lnSpc>
              <a:spcPct val="90000"/>
            </a:lnSpc>
            <a:spcBef>
              <a:spcPct val="0"/>
            </a:spcBef>
            <a:spcAft>
              <a:spcPct val="35000"/>
            </a:spcAft>
            <a:buNone/>
          </a:pPr>
          <a:r>
            <a:rPr lang="en-US" sz="3400" kern="1200" dirty="0"/>
            <a:t>Who</a:t>
          </a:r>
        </a:p>
      </dsp:txBody>
      <dsp:txXfrm>
        <a:off x="2314333" y="1611868"/>
        <a:ext cx="1260396" cy="840263"/>
      </dsp:txXfrm>
    </dsp:sp>
    <dsp:sp modelId="{27E9136D-9C69-40F5-B0AA-E805C9B571A8}">
      <dsp:nvSpPr>
        <dsp:cNvPr id="0" name=""/>
        <dsp:cNvSpPr/>
      </dsp:nvSpPr>
      <dsp:spPr>
        <a:xfrm>
          <a:off x="3784795" y="1611868"/>
          <a:ext cx="2100659" cy="84026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017" tIns="45339" rIns="45339" bIns="45339" numCol="1" spcCol="1270" anchor="ctr" anchorCtr="0">
          <a:noAutofit/>
        </a:bodyPr>
        <a:lstStyle/>
        <a:p>
          <a:pPr marL="0" lvl="0" indent="0" algn="ctr" defTabSz="1511300">
            <a:lnSpc>
              <a:spcPct val="90000"/>
            </a:lnSpc>
            <a:spcBef>
              <a:spcPct val="0"/>
            </a:spcBef>
            <a:spcAft>
              <a:spcPct val="35000"/>
            </a:spcAft>
            <a:buNone/>
          </a:pPr>
          <a:r>
            <a:rPr lang="en-US" sz="3400" kern="1200" dirty="0"/>
            <a:t>When</a:t>
          </a:r>
        </a:p>
      </dsp:txBody>
      <dsp:txXfrm>
        <a:off x="4204927" y="1611868"/>
        <a:ext cx="1260396" cy="840263"/>
      </dsp:txXfrm>
    </dsp:sp>
    <dsp:sp modelId="{55598E03-41EF-49D3-BC16-6EFC14B93EEB}">
      <dsp:nvSpPr>
        <dsp:cNvPr id="0" name=""/>
        <dsp:cNvSpPr/>
      </dsp:nvSpPr>
      <dsp:spPr>
        <a:xfrm>
          <a:off x="5675388" y="1611868"/>
          <a:ext cx="2100659" cy="84026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017" tIns="45339" rIns="45339" bIns="45339" numCol="1" spcCol="1270" anchor="ctr" anchorCtr="0">
          <a:noAutofit/>
        </a:bodyPr>
        <a:lstStyle/>
        <a:p>
          <a:pPr marL="0" lvl="0" indent="0" algn="ctr" defTabSz="1511300">
            <a:lnSpc>
              <a:spcPct val="90000"/>
            </a:lnSpc>
            <a:spcBef>
              <a:spcPct val="0"/>
            </a:spcBef>
            <a:spcAft>
              <a:spcPct val="35000"/>
            </a:spcAft>
            <a:buNone/>
          </a:pPr>
          <a:r>
            <a:rPr lang="en-US" sz="3400" kern="1200" dirty="0"/>
            <a:t>Why</a:t>
          </a:r>
        </a:p>
      </dsp:txBody>
      <dsp:txXfrm>
        <a:off x="6095520" y="1611868"/>
        <a:ext cx="1260396" cy="8402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A0D971-312F-4AFC-8950-06FC56127D61}">
      <dsp:nvSpPr>
        <dsp:cNvPr id="0" name=""/>
        <dsp:cNvSpPr/>
      </dsp:nvSpPr>
      <dsp:spPr>
        <a:xfrm>
          <a:off x="715979" y="0"/>
          <a:ext cx="6496192" cy="41226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885B0E-BA56-4B1C-90CB-9A3CEB9F4E54}">
      <dsp:nvSpPr>
        <dsp:cNvPr id="0" name=""/>
        <dsp:cNvSpPr/>
      </dsp:nvSpPr>
      <dsp:spPr>
        <a:xfrm>
          <a:off x="486298" y="1236779"/>
          <a:ext cx="2215976" cy="16490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Trebuchet MS" pitchFamily="34" charset="0"/>
            </a:rPr>
            <a:t>Discovery</a:t>
          </a:r>
        </a:p>
      </dsp:txBody>
      <dsp:txXfrm>
        <a:off x="566797" y="1317278"/>
        <a:ext cx="2054978" cy="1488042"/>
      </dsp:txXfrm>
    </dsp:sp>
    <dsp:sp modelId="{F6F21349-ECCA-4C33-A495-5D6BC2CEA79B}">
      <dsp:nvSpPr>
        <dsp:cNvPr id="0" name=""/>
        <dsp:cNvSpPr/>
      </dsp:nvSpPr>
      <dsp:spPr>
        <a:xfrm>
          <a:off x="2890540" y="1236779"/>
          <a:ext cx="2081983" cy="16490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Trebuchet MS" pitchFamily="34" charset="0"/>
            </a:rPr>
            <a:t>Consideration/</a:t>
          </a:r>
        </a:p>
        <a:p>
          <a:pPr marL="0" lvl="0" indent="0" algn="ctr" defTabSz="889000">
            <a:lnSpc>
              <a:spcPct val="90000"/>
            </a:lnSpc>
            <a:spcBef>
              <a:spcPct val="0"/>
            </a:spcBef>
            <a:spcAft>
              <a:spcPct val="35000"/>
            </a:spcAft>
            <a:buNone/>
          </a:pPr>
          <a:r>
            <a:rPr lang="en-US" sz="2000" kern="1200" dirty="0">
              <a:latin typeface="Trebuchet MS" pitchFamily="34" charset="0"/>
            </a:rPr>
            <a:t>Evaluation</a:t>
          </a:r>
        </a:p>
      </dsp:txBody>
      <dsp:txXfrm>
        <a:off x="2971039" y="1317278"/>
        <a:ext cx="1920985" cy="1488042"/>
      </dsp:txXfrm>
    </dsp:sp>
    <dsp:sp modelId="{6BEA65D1-8B18-4FED-84B8-6CF3FFDD3245}">
      <dsp:nvSpPr>
        <dsp:cNvPr id="0" name=""/>
        <dsp:cNvSpPr/>
      </dsp:nvSpPr>
      <dsp:spPr>
        <a:xfrm>
          <a:off x="5146850" y="1235510"/>
          <a:ext cx="1995490" cy="16490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Trebuchet MS" pitchFamily="34" charset="0"/>
            </a:rPr>
            <a:t>Shopping</a:t>
          </a:r>
        </a:p>
        <a:p>
          <a:pPr marL="0" lvl="0" indent="0" algn="ctr" defTabSz="889000">
            <a:lnSpc>
              <a:spcPct val="90000"/>
            </a:lnSpc>
            <a:spcBef>
              <a:spcPct val="0"/>
            </a:spcBef>
            <a:spcAft>
              <a:spcPct val="35000"/>
            </a:spcAft>
            <a:buNone/>
          </a:pPr>
          <a:r>
            <a:rPr lang="en-US" sz="2000" kern="1200" dirty="0">
              <a:latin typeface="Trebuchet MS" pitchFamily="34" charset="0"/>
            </a:rPr>
            <a:t>(Test-Drive)</a:t>
          </a:r>
        </a:p>
      </dsp:txBody>
      <dsp:txXfrm>
        <a:off x="5227349" y="1316009"/>
        <a:ext cx="1834492" cy="14880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A0D971-312F-4AFC-8950-06FC56127D61}">
      <dsp:nvSpPr>
        <dsp:cNvPr id="0" name=""/>
        <dsp:cNvSpPr/>
      </dsp:nvSpPr>
      <dsp:spPr>
        <a:xfrm>
          <a:off x="568378" y="0"/>
          <a:ext cx="6441622" cy="40640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885B0E-BA56-4B1C-90CB-9A3CEB9F4E54}">
      <dsp:nvSpPr>
        <dsp:cNvPr id="0" name=""/>
        <dsp:cNvSpPr/>
      </dsp:nvSpPr>
      <dsp:spPr>
        <a:xfrm>
          <a:off x="482213" y="1219199"/>
          <a:ext cx="2197361"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Trebuchet MS" pitchFamily="34" charset="0"/>
            </a:rPr>
            <a:t>Discovery</a:t>
          </a:r>
        </a:p>
      </dsp:txBody>
      <dsp:txXfrm>
        <a:off x="561568" y="1298554"/>
        <a:ext cx="2038651" cy="1466890"/>
      </dsp:txXfrm>
    </dsp:sp>
    <dsp:sp modelId="{F6F21349-ECCA-4C33-A495-5D6BC2CEA79B}">
      <dsp:nvSpPr>
        <dsp:cNvPr id="0" name=""/>
        <dsp:cNvSpPr/>
      </dsp:nvSpPr>
      <dsp:spPr>
        <a:xfrm>
          <a:off x="2866259" y="1219199"/>
          <a:ext cx="2064493"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Trebuchet MS" pitchFamily="34" charset="0"/>
            </a:rPr>
            <a:t>Consideration/</a:t>
          </a:r>
        </a:p>
        <a:p>
          <a:pPr marL="0" lvl="0" indent="0" algn="ctr" defTabSz="889000">
            <a:lnSpc>
              <a:spcPct val="90000"/>
            </a:lnSpc>
            <a:spcBef>
              <a:spcPct val="0"/>
            </a:spcBef>
            <a:spcAft>
              <a:spcPct val="35000"/>
            </a:spcAft>
            <a:buNone/>
          </a:pPr>
          <a:r>
            <a:rPr lang="en-US" sz="2000" kern="1200" dirty="0">
              <a:latin typeface="Trebuchet MS" pitchFamily="34" charset="0"/>
            </a:rPr>
            <a:t>Evaluation</a:t>
          </a:r>
        </a:p>
      </dsp:txBody>
      <dsp:txXfrm>
        <a:off x="2945614" y="1298554"/>
        <a:ext cx="1905783" cy="1466890"/>
      </dsp:txXfrm>
    </dsp:sp>
    <dsp:sp modelId="{6BEA65D1-8B18-4FED-84B8-6CF3FFDD3245}">
      <dsp:nvSpPr>
        <dsp:cNvPr id="0" name=""/>
        <dsp:cNvSpPr/>
      </dsp:nvSpPr>
      <dsp:spPr>
        <a:xfrm>
          <a:off x="5104726" y="1206471"/>
          <a:ext cx="1978728"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Trebuchet MS" pitchFamily="34" charset="0"/>
            </a:rPr>
            <a:t>Shopping</a:t>
          </a:r>
        </a:p>
        <a:p>
          <a:pPr marL="0" lvl="0" indent="0" algn="ctr" defTabSz="889000">
            <a:lnSpc>
              <a:spcPct val="90000"/>
            </a:lnSpc>
            <a:spcBef>
              <a:spcPct val="0"/>
            </a:spcBef>
            <a:spcAft>
              <a:spcPct val="35000"/>
            </a:spcAft>
            <a:buNone/>
          </a:pPr>
          <a:r>
            <a:rPr lang="en-US" sz="2000" kern="1200" dirty="0">
              <a:latin typeface="Trebuchet MS" pitchFamily="34" charset="0"/>
            </a:rPr>
            <a:t>(Test-Drive)</a:t>
          </a:r>
        </a:p>
      </dsp:txBody>
      <dsp:txXfrm>
        <a:off x="5184081" y="1285826"/>
        <a:ext cx="1820018" cy="146689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0.63636</cdr:x>
      <cdr:y>0.2371</cdr:y>
    </cdr:from>
    <cdr:to>
      <cdr:x>0.98943</cdr:x>
      <cdr:y>0.41846</cdr:y>
    </cdr:to>
    <cdr:sp macro="" textlink="">
      <cdr:nvSpPr>
        <cdr:cNvPr id="2" name="Rectangle 1"/>
        <cdr:cNvSpPr/>
      </cdr:nvSpPr>
      <cdr:spPr>
        <a:xfrm xmlns:a="http://schemas.openxmlformats.org/drawingml/2006/main">
          <a:off x="5617029" y="1122265"/>
          <a:ext cx="3116424" cy="858417"/>
        </a:xfrm>
        <a:prstGeom xmlns:a="http://schemas.openxmlformats.org/drawingml/2006/main" prst="rect">
          <a:avLst/>
        </a:prstGeom>
        <a:noFill xmlns:a="http://schemas.openxmlformats.org/drawingml/2006/main"/>
        <a:ln xmlns:a="http://schemas.openxmlformats.org/drawingml/2006/main" w="38100">
          <a:solidFill>
            <a:srgbClr val="FF0000"/>
          </a:solid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wrap="square" lIns="93175" tIns="46588" rIns="93175" bIns="46588" numCol="1" anchor="t" anchorCtr="0" compatLnSpc="1">
            <a:prstTxWarp prst="textNoShape">
              <a:avLst/>
            </a:prstTxWarp>
          </a:bodyPr>
          <a:lstStyle>
            <a:lvl1pPr eaLnBrk="1" hangingPunct="1">
              <a:defRPr sz="1200">
                <a:latin typeface="Calibri" pitchFamily="34" charset="0"/>
              </a:defRPr>
            </a:lvl1pPr>
          </a:lstStyle>
          <a:p>
            <a:pPr>
              <a:defRPr/>
            </a:pPr>
            <a:endParaRPr lang="en-US" altLang="en-US"/>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3175" tIns="46588" rIns="93175" bIns="46588" numCol="1" anchor="t" anchorCtr="0" compatLnSpc="1">
            <a:prstTxWarp prst="textNoShape">
              <a:avLst/>
            </a:prstTxWarp>
          </a:bodyPr>
          <a:lstStyle>
            <a:lvl1pPr algn="r" eaLnBrk="1" hangingPunct="1">
              <a:defRPr sz="1200">
                <a:latin typeface="Calibri" pitchFamily="34" charset="0"/>
              </a:defRPr>
            </a:lvl1pPr>
          </a:lstStyle>
          <a:p>
            <a:pPr>
              <a:defRPr/>
            </a:pPr>
            <a:fld id="{60C80681-8114-4058-9AE1-E31E228E710C}" type="datetimeFigureOut">
              <a:rPr lang="en-US" altLang="en-US"/>
              <a:pPr>
                <a:defRPr/>
              </a:pPr>
              <a:t>2/10/2017</a:t>
            </a:fld>
            <a:endParaRPr lang="en-US" altLang="en-US"/>
          </a:p>
        </p:txBody>
      </p:sp>
      <p:sp>
        <p:nvSpPr>
          <p:cNvPr id="4" name="Footer Placeholder 3"/>
          <p:cNvSpPr>
            <a:spLocks noGrp="1"/>
          </p:cNvSpPr>
          <p:nvPr>
            <p:ph type="ftr" sz="quarter" idx="2"/>
          </p:nvPr>
        </p:nvSpPr>
        <p:spPr>
          <a:xfrm>
            <a:off x="0" y="8829675"/>
            <a:ext cx="3038475" cy="465138"/>
          </a:xfrm>
          <a:prstGeom prst="rect">
            <a:avLst/>
          </a:prstGeom>
        </p:spPr>
        <p:txBody>
          <a:bodyPr vert="horz" wrap="square" lIns="93175" tIns="46588" rIns="93175" bIns="46588" numCol="1" anchor="b" anchorCtr="0" compatLnSpc="1">
            <a:prstTxWarp prst="textNoShape">
              <a:avLst/>
            </a:prstTxWarp>
          </a:bodyPr>
          <a:lstStyle>
            <a:lvl1pPr eaLnBrk="1" hangingPunct="1">
              <a:defRPr sz="1200">
                <a:latin typeface="Calibri" pitchFamily="34" charset="0"/>
              </a:defRPr>
            </a:lvl1pPr>
          </a:lstStyle>
          <a:p>
            <a:pPr>
              <a:defRPr/>
            </a:pPr>
            <a:endParaRPr lang="en-US" alt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75" tIns="46588" rIns="93175" bIns="46588"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88CF065F-7223-4174-894D-99F7743733BF}" type="slidenum">
              <a:rPr lang="en-US" altLang="en-US"/>
              <a:pPr>
                <a:defRPr/>
              </a:pPr>
              <a:t>‹#›</a:t>
            </a:fld>
            <a:endParaRPr lang="en-US" altLang="en-US"/>
          </a:p>
        </p:txBody>
      </p:sp>
    </p:spTree>
    <p:extLst>
      <p:ext uri="{BB962C8B-B14F-4D97-AF65-F5344CB8AC3E}">
        <p14:creationId xmlns:p14="http://schemas.microsoft.com/office/powerpoint/2010/main" val="4539572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6888" cy="465138"/>
          </a:xfrm>
          <a:prstGeom prst="rect">
            <a:avLst/>
          </a:prstGeom>
        </p:spPr>
        <p:txBody>
          <a:bodyPr vert="horz" wrap="square" lIns="91330" tIns="45665" rIns="91330" bIns="45665" numCol="1" anchor="t" anchorCtr="0" compatLnSpc="1">
            <a:prstTxWarp prst="textNoShape">
              <a:avLst/>
            </a:prstTxWarp>
          </a:bodyPr>
          <a:lstStyle>
            <a:lvl1pPr eaLnBrk="1" hangingPunct="1">
              <a:defRPr sz="1200">
                <a:latin typeface="Calibri" pitchFamily="34" charset="0"/>
              </a:defRPr>
            </a:lvl1pPr>
          </a:lstStyle>
          <a:p>
            <a:pPr>
              <a:defRPr/>
            </a:pPr>
            <a:endParaRPr lang="en-US" altLang="en-US"/>
          </a:p>
        </p:txBody>
      </p:sp>
      <p:sp>
        <p:nvSpPr>
          <p:cNvPr id="3" name="Date Placeholder 2"/>
          <p:cNvSpPr>
            <a:spLocks noGrp="1"/>
          </p:cNvSpPr>
          <p:nvPr>
            <p:ph type="dt" idx="1"/>
          </p:nvPr>
        </p:nvSpPr>
        <p:spPr>
          <a:xfrm>
            <a:off x="3971925" y="0"/>
            <a:ext cx="3036888" cy="465138"/>
          </a:xfrm>
          <a:prstGeom prst="rect">
            <a:avLst/>
          </a:prstGeom>
        </p:spPr>
        <p:txBody>
          <a:bodyPr vert="horz" wrap="square" lIns="91330" tIns="45665" rIns="91330" bIns="45665" numCol="1" anchor="t" anchorCtr="0" compatLnSpc="1">
            <a:prstTxWarp prst="textNoShape">
              <a:avLst/>
            </a:prstTxWarp>
          </a:bodyPr>
          <a:lstStyle>
            <a:lvl1pPr algn="r" eaLnBrk="1" hangingPunct="1">
              <a:defRPr sz="1200">
                <a:latin typeface="Calibri" pitchFamily="34" charset="0"/>
              </a:defRPr>
            </a:lvl1pPr>
          </a:lstStyle>
          <a:p>
            <a:pPr>
              <a:defRPr/>
            </a:pPr>
            <a:fld id="{834DFC12-B831-4993-907F-5BA68405DD20}" type="datetimeFigureOut">
              <a:rPr lang="en-US" altLang="en-US"/>
              <a:pPr>
                <a:defRPr/>
              </a:pPr>
              <a:t>2/10/2017</a:t>
            </a:fld>
            <a:endParaRPr lang="en-US" altLang="en-US"/>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1330" tIns="45665" rIns="91330" bIns="45665" rtlCol="0" anchor="ctr"/>
          <a:lstStyle/>
          <a:p>
            <a:pPr lvl="0"/>
            <a:endParaRPr lang="en-US" noProof="0"/>
          </a:p>
        </p:txBody>
      </p:sp>
      <p:sp>
        <p:nvSpPr>
          <p:cNvPr id="5" name="Notes Placeholder 4"/>
          <p:cNvSpPr>
            <a:spLocks noGrp="1"/>
          </p:cNvSpPr>
          <p:nvPr>
            <p:ph type="body" sz="quarter" idx="3"/>
          </p:nvPr>
        </p:nvSpPr>
        <p:spPr>
          <a:xfrm>
            <a:off x="700088" y="4414838"/>
            <a:ext cx="5610225" cy="4183062"/>
          </a:xfrm>
          <a:prstGeom prst="rect">
            <a:avLst/>
          </a:prstGeom>
        </p:spPr>
        <p:txBody>
          <a:bodyPr vert="horz" lIns="91330" tIns="45665" rIns="91330" bIns="45665"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6888" cy="465138"/>
          </a:xfrm>
          <a:prstGeom prst="rect">
            <a:avLst/>
          </a:prstGeom>
        </p:spPr>
        <p:txBody>
          <a:bodyPr vert="horz" wrap="square" lIns="91330" tIns="45665" rIns="91330" bIns="45665" numCol="1" anchor="b" anchorCtr="0" compatLnSpc="1">
            <a:prstTxWarp prst="textNoShape">
              <a:avLst/>
            </a:prstTxWarp>
          </a:bodyPr>
          <a:lstStyle>
            <a:lvl1pPr eaLnBrk="1" hangingPunct="1">
              <a:defRPr sz="1200">
                <a:latin typeface="Calibri" pitchFamily="34" charset="0"/>
              </a:defRPr>
            </a:lvl1pPr>
          </a:lstStyle>
          <a:p>
            <a:pPr>
              <a:defRPr/>
            </a:pPr>
            <a:endParaRPr lang="en-US" altLang="en-US"/>
          </a:p>
        </p:txBody>
      </p:sp>
      <p:sp>
        <p:nvSpPr>
          <p:cNvPr id="7" name="Slide Number Placeholder 6"/>
          <p:cNvSpPr>
            <a:spLocks noGrp="1"/>
          </p:cNvSpPr>
          <p:nvPr>
            <p:ph type="sldNum" sz="quarter" idx="5"/>
          </p:nvPr>
        </p:nvSpPr>
        <p:spPr>
          <a:xfrm>
            <a:off x="3971925" y="8829675"/>
            <a:ext cx="3036888" cy="465138"/>
          </a:xfrm>
          <a:prstGeom prst="rect">
            <a:avLst/>
          </a:prstGeom>
        </p:spPr>
        <p:txBody>
          <a:bodyPr vert="horz" wrap="square" lIns="91330" tIns="45665" rIns="91330" bIns="45665"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2CEF4DD7-DC27-4C19-B600-C16AC8E30CD4}" type="slidenum">
              <a:rPr lang="en-US" altLang="en-US"/>
              <a:pPr>
                <a:defRPr/>
              </a:pPr>
              <a:t>‹#›</a:t>
            </a:fld>
            <a:endParaRPr lang="en-US" altLang="en-US"/>
          </a:p>
        </p:txBody>
      </p:sp>
    </p:spTree>
    <p:extLst>
      <p:ext uri="{BB962C8B-B14F-4D97-AF65-F5344CB8AC3E}">
        <p14:creationId xmlns:p14="http://schemas.microsoft.com/office/powerpoint/2010/main" val="25272743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CEF4DD7-DC27-4C19-B600-C16AC8E30CD4}" type="slidenum">
              <a:rPr lang="en-US" altLang="en-US" smtClean="0"/>
              <a:pPr>
                <a:defRPr/>
              </a:pPr>
              <a:t>16</a:t>
            </a:fld>
            <a:endParaRPr lang="en-US" altLang="en-US"/>
          </a:p>
        </p:txBody>
      </p:sp>
    </p:spTree>
    <p:extLst>
      <p:ext uri="{BB962C8B-B14F-4D97-AF65-F5344CB8AC3E}">
        <p14:creationId xmlns:p14="http://schemas.microsoft.com/office/powerpoint/2010/main" val="1699768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Rectangle 6"/>
          <p:cNvSpPr/>
          <p:nvPr userDrawn="1"/>
        </p:nvSpPr>
        <p:spPr>
          <a:xfrm>
            <a:off x="-52388" y="6356350"/>
            <a:ext cx="8278813" cy="347663"/>
          </a:xfrm>
          <a:prstGeom prst="rect">
            <a:avLst/>
          </a:prstGeom>
          <a:solidFill>
            <a:srgbClr val="00AF78"/>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endParaRPr lang="en-US" altLang="en-US">
              <a:solidFill>
                <a:srgbClr val="FFFFFF"/>
              </a:solidFill>
              <a:latin typeface="Calibri" pitchFamily="34" charset="0"/>
            </a:endParaRPr>
          </a:p>
        </p:txBody>
      </p:sp>
      <p:sp>
        <p:nvSpPr>
          <p:cNvPr id="7" name="Subtitle 2"/>
          <p:cNvSpPr txBox="1">
            <a:spLocks/>
          </p:cNvSpPr>
          <p:nvPr userDrawn="1"/>
        </p:nvSpPr>
        <p:spPr bwMode="auto">
          <a:xfrm>
            <a:off x="8412163" y="6308725"/>
            <a:ext cx="554037"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buFont typeface="Arial" panose="020B0604020202020204" pitchFamily="34" charset="0"/>
              <a:buNone/>
              <a:defRPr/>
            </a:pPr>
            <a:fld id="{9017C060-CE00-4C28-85B1-46D4607DBA08}" type="slidenum">
              <a:rPr lang="en-US" altLang="en-US" smtClean="0">
                <a:solidFill>
                  <a:srgbClr val="00AF78"/>
                </a:solidFill>
                <a:latin typeface="Trebuchet MS" panose="020B0603020202020204" pitchFamily="34" charset="0"/>
              </a:rPr>
              <a:pPr algn="ctr" eaLnBrk="1" hangingPunct="1">
                <a:spcBef>
                  <a:spcPct val="20000"/>
                </a:spcBef>
                <a:buFont typeface="Arial" panose="020B0604020202020204" pitchFamily="34" charset="0"/>
                <a:buNone/>
                <a:defRPr/>
              </a:pPr>
              <a:t>‹#›</a:t>
            </a:fld>
            <a:endParaRPr lang="en-US" altLang="en-US">
              <a:solidFill>
                <a:srgbClr val="00AF78"/>
              </a:solidFill>
              <a:latin typeface="Trebuchet MS" panose="020B0603020202020204" pitchFamily="34" charset="0"/>
            </a:endParaRPr>
          </a:p>
        </p:txBody>
      </p:sp>
      <p:sp>
        <p:nvSpPr>
          <p:cNvPr id="2" name="Title 1"/>
          <p:cNvSpPr>
            <a:spLocks noGrp="1"/>
          </p:cNvSpPr>
          <p:nvPr>
            <p:ph type="ctrTitle"/>
          </p:nvPr>
        </p:nvSpPr>
        <p:spPr>
          <a:xfrm>
            <a:off x="601133" y="567940"/>
            <a:ext cx="5510261" cy="994545"/>
          </a:xfrm>
          <a:prstGeom prst="rect">
            <a:avLst/>
          </a:prstGeom>
        </p:spPr>
        <p:txBody>
          <a:bodyPr/>
          <a:lstStyle>
            <a:lvl1pPr algn="l">
              <a:defRPr spc="-100">
                <a:solidFill>
                  <a:srgbClr val="3775A2"/>
                </a:solidFill>
                <a:latin typeface="Trebuchet MS"/>
                <a:cs typeface="Trebuchet MS"/>
              </a:defRPr>
            </a:lvl1pPr>
          </a:lstStyle>
          <a:p>
            <a:r>
              <a:rPr lang="en-US" dirty="0"/>
              <a:t>Click to edit Master title style</a:t>
            </a:r>
          </a:p>
        </p:txBody>
      </p:sp>
      <p:sp>
        <p:nvSpPr>
          <p:cNvPr id="3" name="Subtitle 2"/>
          <p:cNvSpPr>
            <a:spLocks noGrp="1"/>
          </p:cNvSpPr>
          <p:nvPr>
            <p:ph type="subTitle" idx="1"/>
          </p:nvPr>
        </p:nvSpPr>
        <p:spPr>
          <a:xfrm>
            <a:off x="616527" y="368684"/>
            <a:ext cx="5910503" cy="339437"/>
          </a:xfrm>
          <a:prstGeom prst="rect">
            <a:avLst/>
          </a:prstGeom>
        </p:spPr>
        <p:txBody>
          <a:bodyPr/>
          <a:lstStyle>
            <a:lvl1pPr marL="0" indent="0" algn="l">
              <a:buNone/>
              <a:defRPr sz="1800">
                <a:solidFill>
                  <a:srgbClr val="00AF78"/>
                </a:solidFill>
                <a:latin typeface="Trebuchet MS"/>
                <a:cs typeface="Trebuchet M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Text Placeholder 8"/>
          <p:cNvSpPr>
            <a:spLocks noGrp="1"/>
          </p:cNvSpPr>
          <p:nvPr>
            <p:ph type="body" sz="quarter" idx="13"/>
          </p:nvPr>
        </p:nvSpPr>
        <p:spPr>
          <a:xfrm>
            <a:off x="601664" y="1809172"/>
            <a:ext cx="4716942" cy="2624283"/>
          </a:xfrm>
          <a:prstGeom prst="rect">
            <a:avLst/>
          </a:prstGeom>
        </p:spPr>
        <p:txBody>
          <a:bodyPr vert="horz"/>
          <a:lstStyle>
            <a:lvl1pPr marL="0" indent="0">
              <a:buFontTx/>
              <a:buNone/>
              <a:defRPr sz="2200">
                <a:latin typeface="Trebuchet MS"/>
                <a:cs typeface="Trebuchet MS"/>
              </a:defRPr>
            </a:lvl1pPr>
          </a:lstStyle>
          <a:p>
            <a:pPr lvl="0"/>
            <a:r>
              <a:rPr lang="en-US" dirty="0"/>
              <a:t>Click to edit Master text styles</a:t>
            </a:r>
          </a:p>
          <a:p>
            <a:pPr lvl="1"/>
            <a:r>
              <a:rPr lang="en-US" dirty="0"/>
              <a:t>Second level</a:t>
            </a:r>
          </a:p>
        </p:txBody>
      </p:sp>
      <p:sp>
        <p:nvSpPr>
          <p:cNvPr id="10" name="Text Placeholder 8"/>
          <p:cNvSpPr>
            <a:spLocks noGrp="1"/>
          </p:cNvSpPr>
          <p:nvPr>
            <p:ph type="body" sz="quarter" idx="14"/>
          </p:nvPr>
        </p:nvSpPr>
        <p:spPr>
          <a:xfrm>
            <a:off x="616527" y="4640118"/>
            <a:ext cx="4716942" cy="1363519"/>
          </a:xfrm>
          <a:prstGeom prst="rect">
            <a:avLst/>
          </a:prstGeom>
        </p:spPr>
        <p:txBody>
          <a:bodyPr vert="horz"/>
          <a:lstStyle>
            <a:lvl1pPr marL="0" indent="0">
              <a:buFontTx/>
              <a:buNone/>
              <a:defRPr sz="1800">
                <a:latin typeface="Trebuchet MS"/>
                <a:cs typeface="Trebuchet MS"/>
              </a:defRPr>
            </a:lvl1pPr>
          </a:lstStyle>
          <a:p>
            <a:pPr lvl="0"/>
            <a:r>
              <a:rPr lang="en-US" dirty="0"/>
              <a:t>Click to edit Master text styles</a:t>
            </a:r>
          </a:p>
          <a:p>
            <a:pPr lvl="1"/>
            <a:r>
              <a:rPr lang="en-US" dirty="0"/>
              <a:t>Second level</a:t>
            </a:r>
          </a:p>
          <a:p>
            <a:pPr lvl="2"/>
            <a:r>
              <a:rPr lang="en-US" dirty="0"/>
              <a:t>Third level</a:t>
            </a:r>
          </a:p>
        </p:txBody>
      </p:sp>
      <p:sp>
        <p:nvSpPr>
          <p:cNvPr id="8" name="Footer Placeholder 4"/>
          <p:cNvSpPr>
            <a:spLocks noGrp="1"/>
          </p:cNvSpPr>
          <p:nvPr>
            <p:ph type="ftr" sz="quarter" idx="15"/>
          </p:nvPr>
        </p:nvSpPr>
        <p:spPr>
          <a:xfrm>
            <a:off x="479425" y="6410325"/>
            <a:ext cx="6962775" cy="365125"/>
          </a:xfrm>
          <a:prstGeom prst="rect">
            <a:avLst/>
          </a:prstGeom>
        </p:spPr>
        <p:txBody>
          <a:bodyPr/>
          <a:lstStyle>
            <a:lvl1pPr eaLnBrk="1" fontAlgn="auto" hangingPunct="1">
              <a:spcBef>
                <a:spcPts val="0"/>
              </a:spcBef>
              <a:spcAft>
                <a:spcPts val="0"/>
              </a:spcAft>
              <a:defRPr sz="900">
                <a:solidFill>
                  <a:srgbClr val="EFEF96"/>
                </a:solidFill>
                <a:latin typeface="Trebuchet MS"/>
                <a:cs typeface="Trebuchet MS"/>
              </a:defRPr>
            </a:lvl1pPr>
          </a:lstStyle>
          <a:p>
            <a:pPr>
              <a:defRPr/>
            </a:pPr>
            <a:r>
              <a:rPr lang="en-US"/>
              <a:t>VIDEO ADVERTISING BUREAU    DEFINITELY MAYBE: Looking For Correlation Between Historical TV Spend &amp; Financial Results</a:t>
            </a:r>
          </a:p>
        </p:txBody>
      </p:sp>
    </p:spTree>
    <p:extLst>
      <p:ext uri="{BB962C8B-B14F-4D97-AF65-F5344CB8AC3E}">
        <p14:creationId xmlns:p14="http://schemas.microsoft.com/office/powerpoint/2010/main" val="101399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34" charset="0"/>
              </a:defRPr>
            </a:lvl1pPr>
          </a:lstStyle>
          <a:p>
            <a:pPr>
              <a:defRPr/>
            </a:pPr>
            <a:fld id="{E9D4D19D-9271-45BE-8087-4D70AFD8DD5B}" type="datetimeFigureOut">
              <a:rPr lang="en-US" altLang="en-US"/>
              <a:pPr>
                <a:defRPr/>
              </a:pPr>
              <a:t>2/10/2017</a:t>
            </a:fld>
            <a:endParaRPr lang="en-US"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34" charset="0"/>
              </a:defRPr>
            </a:lvl1pPr>
          </a:lstStyle>
          <a:p>
            <a:pPr>
              <a:defRPr/>
            </a:pPr>
            <a:endParaRPr lang="en-US" alt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defRPr>
            </a:lvl1pPr>
          </a:lstStyle>
          <a:p>
            <a:pPr>
              <a:defRPr/>
            </a:pPr>
            <a:fld id="{BB32EC65-BB46-4801-8050-D4D76C9597C7}" type="slidenum">
              <a:rPr lang="en-US" altLang="en-US"/>
              <a:pPr>
                <a:defRPr/>
              </a:pPr>
              <a:t>‹#›</a:t>
            </a:fld>
            <a:endParaRPr lang="en-US" altLang="en-US"/>
          </a:p>
        </p:txBody>
      </p:sp>
    </p:spTree>
    <p:extLst>
      <p:ext uri="{BB962C8B-B14F-4D97-AF65-F5344CB8AC3E}">
        <p14:creationId xmlns:p14="http://schemas.microsoft.com/office/powerpoint/2010/main" val="3762927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ubtitle 2"/>
          <p:cNvSpPr txBox="1">
            <a:spLocks/>
          </p:cNvSpPr>
          <p:nvPr userDrawn="1"/>
        </p:nvSpPr>
        <p:spPr bwMode="auto">
          <a:xfrm>
            <a:off x="8412163" y="6308725"/>
            <a:ext cx="554037"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buFont typeface="Arial" panose="020B0604020202020204" pitchFamily="34" charset="0"/>
              <a:buNone/>
              <a:defRPr/>
            </a:pPr>
            <a:fld id="{7E512554-8DC7-485B-BC74-36BD74B96085}" type="slidenum">
              <a:rPr lang="en-US" altLang="en-US" smtClean="0">
                <a:solidFill>
                  <a:srgbClr val="00AF78"/>
                </a:solidFill>
                <a:latin typeface="Trebuchet MS" panose="020B0603020202020204" pitchFamily="34" charset="0"/>
              </a:rPr>
              <a:pPr algn="ctr" eaLnBrk="1" hangingPunct="1">
                <a:spcBef>
                  <a:spcPct val="20000"/>
                </a:spcBef>
                <a:buFont typeface="Arial" panose="020B0604020202020204" pitchFamily="34" charset="0"/>
                <a:buNone/>
                <a:defRPr/>
              </a:pPr>
              <a:t>‹#›</a:t>
            </a:fld>
            <a:endParaRPr lang="en-US" altLang="en-US">
              <a:solidFill>
                <a:srgbClr val="00AF78"/>
              </a:solidFill>
              <a:latin typeface="Trebuchet MS" panose="020B0603020202020204" pitchFamily="34" charset="0"/>
            </a:endParaRPr>
          </a:p>
        </p:txBody>
      </p:sp>
      <p:sp>
        <p:nvSpPr>
          <p:cNvPr id="2" name="Title 1"/>
          <p:cNvSpPr>
            <a:spLocks noGrp="1"/>
          </p:cNvSpPr>
          <p:nvPr>
            <p:ph type="ctrTitle"/>
          </p:nvPr>
        </p:nvSpPr>
        <p:spPr>
          <a:xfrm>
            <a:off x="601133" y="567940"/>
            <a:ext cx="5510261" cy="994545"/>
          </a:xfrm>
          <a:prstGeom prst="rect">
            <a:avLst/>
          </a:prstGeom>
        </p:spPr>
        <p:txBody>
          <a:bodyPr/>
          <a:lstStyle>
            <a:lvl1pPr algn="l">
              <a:defRPr spc="-100">
                <a:solidFill>
                  <a:srgbClr val="3775A2"/>
                </a:solidFill>
                <a:latin typeface="Trebuchet MS"/>
                <a:cs typeface="Trebuchet MS"/>
              </a:defRPr>
            </a:lvl1pPr>
          </a:lstStyle>
          <a:p>
            <a:r>
              <a:rPr lang="en-US" dirty="0"/>
              <a:t>Click to edit Master title style</a:t>
            </a:r>
          </a:p>
        </p:txBody>
      </p:sp>
      <p:sp>
        <p:nvSpPr>
          <p:cNvPr id="3" name="Subtitle 2"/>
          <p:cNvSpPr>
            <a:spLocks noGrp="1"/>
          </p:cNvSpPr>
          <p:nvPr>
            <p:ph type="subTitle" idx="1"/>
          </p:nvPr>
        </p:nvSpPr>
        <p:spPr>
          <a:xfrm>
            <a:off x="616527" y="368684"/>
            <a:ext cx="5910503" cy="339437"/>
          </a:xfrm>
          <a:prstGeom prst="rect">
            <a:avLst/>
          </a:prstGeom>
        </p:spPr>
        <p:txBody>
          <a:bodyPr/>
          <a:lstStyle>
            <a:lvl1pPr marL="0" indent="0" algn="l">
              <a:buNone/>
              <a:defRPr sz="1800">
                <a:solidFill>
                  <a:srgbClr val="00AF78"/>
                </a:solidFill>
                <a:latin typeface="Trebuchet MS"/>
                <a:cs typeface="Trebuchet M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Text Placeholder 8"/>
          <p:cNvSpPr>
            <a:spLocks noGrp="1"/>
          </p:cNvSpPr>
          <p:nvPr>
            <p:ph type="body" sz="quarter" idx="13"/>
          </p:nvPr>
        </p:nvSpPr>
        <p:spPr>
          <a:xfrm>
            <a:off x="601664" y="1809172"/>
            <a:ext cx="4716942" cy="2624283"/>
          </a:xfrm>
          <a:prstGeom prst="rect">
            <a:avLst/>
          </a:prstGeom>
        </p:spPr>
        <p:txBody>
          <a:bodyPr vert="horz"/>
          <a:lstStyle>
            <a:lvl1pPr marL="0" indent="0">
              <a:buFontTx/>
              <a:buNone/>
              <a:defRPr sz="2200">
                <a:latin typeface="Trebuchet MS"/>
                <a:cs typeface="Trebuchet MS"/>
              </a:defRPr>
            </a:lvl1pPr>
          </a:lstStyle>
          <a:p>
            <a:pPr lvl="0"/>
            <a:r>
              <a:rPr lang="en-US" dirty="0"/>
              <a:t>Click to edit Master text styles</a:t>
            </a:r>
          </a:p>
          <a:p>
            <a:pPr lvl="1"/>
            <a:r>
              <a:rPr lang="en-US" dirty="0"/>
              <a:t>Second level</a:t>
            </a:r>
          </a:p>
        </p:txBody>
      </p:sp>
      <p:sp>
        <p:nvSpPr>
          <p:cNvPr id="10" name="Text Placeholder 8"/>
          <p:cNvSpPr>
            <a:spLocks noGrp="1"/>
          </p:cNvSpPr>
          <p:nvPr>
            <p:ph type="body" sz="quarter" idx="14"/>
          </p:nvPr>
        </p:nvSpPr>
        <p:spPr>
          <a:xfrm>
            <a:off x="616527" y="4640118"/>
            <a:ext cx="4716942" cy="1363519"/>
          </a:xfrm>
          <a:prstGeom prst="rect">
            <a:avLst/>
          </a:prstGeom>
        </p:spPr>
        <p:txBody>
          <a:bodyPr vert="horz"/>
          <a:lstStyle>
            <a:lvl1pPr marL="0" indent="0">
              <a:buFontTx/>
              <a:buNone/>
              <a:defRPr sz="1800">
                <a:latin typeface="Trebuchet MS"/>
                <a:cs typeface="Trebuchet MS"/>
              </a:defRPr>
            </a:lvl1pPr>
          </a:lstStyle>
          <a:p>
            <a:pPr lvl="0"/>
            <a:r>
              <a:rPr lang="en-US" dirty="0"/>
              <a:t>Click to edit Master text styles</a:t>
            </a:r>
          </a:p>
          <a:p>
            <a:pPr lvl="1"/>
            <a:r>
              <a:rPr lang="en-US" dirty="0"/>
              <a:t>Second level</a:t>
            </a:r>
          </a:p>
          <a:p>
            <a:pPr lvl="2"/>
            <a:r>
              <a:rPr lang="en-US" dirty="0"/>
              <a:t>Third level</a:t>
            </a:r>
          </a:p>
        </p:txBody>
      </p:sp>
      <p:sp>
        <p:nvSpPr>
          <p:cNvPr id="7" name="Footer Placeholder 4"/>
          <p:cNvSpPr>
            <a:spLocks noGrp="1"/>
          </p:cNvSpPr>
          <p:nvPr>
            <p:ph type="ftr" sz="quarter" idx="15"/>
          </p:nvPr>
        </p:nvSpPr>
        <p:spPr>
          <a:xfrm>
            <a:off x="479425" y="6410325"/>
            <a:ext cx="6962775" cy="365125"/>
          </a:xfrm>
          <a:prstGeom prst="rect">
            <a:avLst/>
          </a:prstGeom>
        </p:spPr>
        <p:txBody>
          <a:bodyPr/>
          <a:lstStyle>
            <a:lvl1pPr eaLnBrk="1" fontAlgn="auto" hangingPunct="1">
              <a:spcBef>
                <a:spcPts val="0"/>
              </a:spcBef>
              <a:spcAft>
                <a:spcPts val="0"/>
              </a:spcAft>
              <a:defRPr sz="900">
                <a:solidFill>
                  <a:srgbClr val="EFEF96"/>
                </a:solidFill>
                <a:latin typeface="Trebuchet MS"/>
                <a:cs typeface="Trebuchet MS"/>
              </a:defRPr>
            </a:lvl1pPr>
          </a:lstStyle>
          <a:p>
            <a:pPr>
              <a:defRPr/>
            </a:pPr>
            <a:r>
              <a:rPr lang="en-US"/>
              <a:t>VIDEO ADVERTISING BUREAU    </a:t>
            </a:r>
            <a:r>
              <a:rPr lang="en-US">
                <a:solidFill>
                  <a:prstClr val="white"/>
                </a:solidFill>
              </a:rPr>
              <a:t>DEFINITELY MAYBE: Looking For Correlation Between Historical TV Spend &amp; Financial Results</a:t>
            </a:r>
          </a:p>
        </p:txBody>
      </p:sp>
    </p:spTree>
    <p:extLst>
      <p:ext uri="{BB962C8B-B14F-4D97-AF65-F5344CB8AC3E}">
        <p14:creationId xmlns:p14="http://schemas.microsoft.com/office/powerpoint/2010/main" val="3849409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02418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EA429A-B84C-4E11-8849-1834155655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0850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Rectangle 6"/>
          <p:cNvSpPr/>
          <p:nvPr userDrawn="1"/>
        </p:nvSpPr>
        <p:spPr>
          <a:xfrm>
            <a:off x="-52388" y="6356350"/>
            <a:ext cx="8278813" cy="347663"/>
          </a:xfrm>
          <a:prstGeom prst="rect">
            <a:avLst/>
          </a:prstGeom>
          <a:solidFill>
            <a:srgbClr val="00AF7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Subtitle 2"/>
          <p:cNvSpPr txBox="1">
            <a:spLocks/>
          </p:cNvSpPr>
          <p:nvPr userDrawn="1"/>
        </p:nvSpPr>
        <p:spPr bwMode="auto">
          <a:xfrm>
            <a:off x="8412163" y="6308725"/>
            <a:ext cx="554037"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buFont typeface="Arial" panose="020B0604020202020204" pitchFamily="34" charset="0"/>
              <a:buNone/>
              <a:defRPr/>
            </a:pPr>
            <a:fld id="{09E7BF5A-D5DD-4F8E-9101-96D0F52099C7}" type="slidenum">
              <a:rPr lang="en-US" altLang="en-US" smtClean="0">
                <a:solidFill>
                  <a:srgbClr val="00AF78"/>
                </a:solidFill>
                <a:latin typeface="Trebuchet MS" panose="020B0603020202020204" pitchFamily="34" charset="0"/>
              </a:rPr>
              <a:pPr algn="ctr" eaLnBrk="1" hangingPunct="1">
                <a:spcBef>
                  <a:spcPct val="20000"/>
                </a:spcBef>
                <a:buFont typeface="Arial" panose="020B0604020202020204" pitchFamily="34" charset="0"/>
                <a:buNone/>
                <a:defRPr/>
              </a:pPr>
              <a:t>‹#›</a:t>
            </a:fld>
            <a:endParaRPr lang="en-US" altLang="en-US">
              <a:solidFill>
                <a:srgbClr val="00AF78"/>
              </a:solidFill>
              <a:latin typeface="Trebuchet MS" panose="020B0603020202020204" pitchFamily="34" charset="0"/>
            </a:endParaRPr>
          </a:p>
        </p:txBody>
      </p:sp>
      <p:sp>
        <p:nvSpPr>
          <p:cNvPr id="2" name="Title 1"/>
          <p:cNvSpPr>
            <a:spLocks noGrp="1"/>
          </p:cNvSpPr>
          <p:nvPr>
            <p:ph type="ctrTitle"/>
          </p:nvPr>
        </p:nvSpPr>
        <p:spPr>
          <a:xfrm>
            <a:off x="601133" y="567940"/>
            <a:ext cx="5510261" cy="994545"/>
          </a:xfrm>
          <a:prstGeom prst="rect">
            <a:avLst/>
          </a:prstGeom>
        </p:spPr>
        <p:txBody>
          <a:bodyPr/>
          <a:lstStyle>
            <a:lvl1pPr algn="l">
              <a:defRPr spc="-100">
                <a:solidFill>
                  <a:srgbClr val="3775A2"/>
                </a:solidFill>
                <a:latin typeface="Trebuchet MS"/>
                <a:cs typeface="Trebuchet MS"/>
              </a:defRPr>
            </a:lvl1pPr>
          </a:lstStyle>
          <a:p>
            <a:r>
              <a:rPr lang="en-US" dirty="0"/>
              <a:t>Click to edit Master title style</a:t>
            </a:r>
          </a:p>
        </p:txBody>
      </p:sp>
      <p:sp>
        <p:nvSpPr>
          <p:cNvPr id="3" name="Subtitle 2"/>
          <p:cNvSpPr>
            <a:spLocks noGrp="1"/>
          </p:cNvSpPr>
          <p:nvPr>
            <p:ph type="subTitle" idx="1"/>
          </p:nvPr>
        </p:nvSpPr>
        <p:spPr>
          <a:xfrm>
            <a:off x="616527" y="368684"/>
            <a:ext cx="5910503" cy="339437"/>
          </a:xfrm>
          <a:prstGeom prst="rect">
            <a:avLst/>
          </a:prstGeom>
        </p:spPr>
        <p:txBody>
          <a:bodyPr/>
          <a:lstStyle>
            <a:lvl1pPr marL="0" indent="0" algn="l">
              <a:buNone/>
              <a:defRPr sz="1800">
                <a:solidFill>
                  <a:srgbClr val="00AF78"/>
                </a:solidFill>
                <a:latin typeface="Trebuchet MS"/>
                <a:cs typeface="Trebuchet M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Text Placeholder 8"/>
          <p:cNvSpPr>
            <a:spLocks noGrp="1"/>
          </p:cNvSpPr>
          <p:nvPr>
            <p:ph type="body" sz="quarter" idx="13"/>
          </p:nvPr>
        </p:nvSpPr>
        <p:spPr>
          <a:xfrm>
            <a:off x="601664" y="1809172"/>
            <a:ext cx="4716942" cy="2624283"/>
          </a:xfrm>
          <a:prstGeom prst="rect">
            <a:avLst/>
          </a:prstGeom>
        </p:spPr>
        <p:txBody>
          <a:bodyPr vert="horz"/>
          <a:lstStyle>
            <a:lvl1pPr marL="0" indent="0">
              <a:buFontTx/>
              <a:buNone/>
              <a:defRPr sz="2200">
                <a:latin typeface="Trebuchet MS"/>
                <a:cs typeface="Trebuchet MS"/>
              </a:defRPr>
            </a:lvl1pPr>
          </a:lstStyle>
          <a:p>
            <a:pPr lvl="0"/>
            <a:r>
              <a:rPr lang="en-US" dirty="0"/>
              <a:t>Click to edit Master text styles</a:t>
            </a:r>
          </a:p>
          <a:p>
            <a:pPr lvl="1"/>
            <a:r>
              <a:rPr lang="en-US" dirty="0"/>
              <a:t>Second level</a:t>
            </a:r>
          </a:p>
        </p:txBody>
      </p:sp>
      <p:sp>
        <p:nvSpPr>
          <p:cNvPr id="10" name="Text Placeholder 8"/>
          <p:cNvSpPr>
            <a:spLocks noGrp="1"/>
          </p:cNvSpPr>
          <p:nvPr>
            <p:ph type="body" sz="quarter" idx="14"/>
          </p:nvPr>
        </p:nvSpPr>
        <p:spPr>
          <a:xfrm>
            <a:off x="616527" y="4640118"/>
            <a:ext cx="4716942" cy="1363519"/>
          </a:xfrm>
          <a:prstGeom prst="rect">
            <a:avLst/>
          </a:prstGeom>
        </p:spPr>
        <p:txBody>
          <a:bodyPr vert="horz"/>
          <a:lstStyle>
            <a:lvl1pPr marL="0" indent="0">
              <a:buFontTx/>
              <a:buNone/>
              <a:defRPr sz="1800">
                <a:latin typeface="Trebuchet MS"/>
                <a:cs typeface="Trebuchet MS"/>
              </a:defRPr>
            </a:lvl1pPr>
          </a:lstStyle>
          <a:p>
            <a:pPr lvl="0"/>
            <a:r>
              <a:rPr lang="en-US" dirty="0"/>
              <a:t>Click to edit Master text styles</a:t>
            </a:r>
          </a:p>
          <a:p>
            <a:pPr lvl="1"/>
            <a:r>
              <a:rPr lang="en-US" dirty="0"/>
              <a:t>Second level</a:t>
            </a:r>
          </a:p>
          <a:p>
            <a:pPr lvl="2"/>
            <a:r>
              <a:rPr lang="en-US" dirty="0"/>
              <a:t>Third level</a:t>
            </a:r>
          </a:p>
        </p:txBody>
      </p:sp>
      <p:sp>
        <p:nvSpPr>
          <p:cNvPr id="8" name="Footer Placeholder 4"/>
          <p:cNvSpPr>
            <a:spLocks noGrp="1"/>
          </p:cNvSpPr>
          <p:nvPr>
            <p:ph type="ftr" sz="quarter" idx="15"/>
          </p:nvPr>
        </p:nvSpPr>
        <p:spPr>
          <a:xfrm>
            <a:off x="479425" y="6410325"/>
            <a:ext cx="6962775" cy="365125"/>
          </a:xfrm>
          <a:prstGeom prst="rect">
            <a:avLst/>
          </a:prstGeom>
        </p:spPr>
        <p:txBody>
          <a:bodyPr/>
          <a:lstStyle>
            <a:lvl1pPr eaLnBrk="1" fontAlgn="auto" hangingPunct="1">
              <a:spcBef>
                <a:spcPts val="0"/>
              </a:spcBef>
              <a:spcAft>
                <a:spcPts val="0"/>
              </a:spcAft>
              <a:defRPr sz="900">
                <a:solidFill>
                  <a:srgbClr val="EFEF96"/>
                </a:solidFill>
                <a:latin typeface="Trebuchet MS"/>
                <a:cs typeface="Trebuchet MS"/>
              </a:defRPr>
            </a:lvl1pPr>
          </a:lstStyle>
          <a:p>
            <a:pPr>
              <a:defRPr/>
            </a:pPr>
            <a:r>
              <a:rPr lang="en-US"/>
              <a:t>VIDEO ADVERTISING BUREAU    DEFINITELY MAYBE: Looking For Correlation Between Historical TV Spend &amp; Financial Results</a:t>
            </a:r>
          </a:p>
        </p:txBody>
      </p:sp>
    </p:spTree>
    <p:extLst>
      <p:ext uri="{BB962C8B-B14F-4D97-AF65-F5344CB8AC3E}">
        <p14:creationId xmlns:p14="http://schemas.microsoft.com/office/powerpoint/2010/main" val="2063160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2DDE9A9D-1A86-497D-9AEB-ED5910A5D6F5}" type="datetimeFigureOut">
              <a:rPr lang="en-US"/>
              <a:pPr>
                <a:defRPr/>
              </a:pPr>
              <a:t>2/10/2017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EE046BDC-9ECB-45E9-8E0E-0B0E8AA3863F}" type="slidenum">
              <a:rPr lang="en-US" altLang="en-US"/>
              <a:pPr>
                <a:defRPr/>
              </a:pPr>
              <a:t>‹#›</a:t>
            </a:fld>
            <a:endParaRPr lang="en-US" altLang="en-US"/>
          </a:p>
        </p:txBody>
      </p:sp>
    </p:spTree>
    <p:extLst>
      <p:ext uri="{BB962C8B-B14F-4D97-AF65-F5344CB8AC3E}">
        <p14:creationId xmlns:p14="http://schemas.microsoft.com/office/powerpoint/2010/main" val="1322547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82_Title Slide">
    <p:spTree>
      <p:nvGrpSpPr>
        <p:cNvPr id="1" name=""/>
        <p:cNvGrpSpPr/>
        <p:nvPr/>
      </p:nvGrpSpPr>
      <p:grpSpPr>
        <a:xfrm>
          <a:off x="0" y="0"/>
          <a:ext cx="0" cy="0"/>
          <a:chOff x="0" y="0"/>
          <a:chExt cx="0" cy="0"/>
        </a:xfrm>
      </p:grpSpPr>
      <p:sp>
        <p:nvSpPr>
          <p:cNvPr id="9" name="Title 1"/>
          <p:cNvSpPr>
            <a:spLocks noGrp="1"/>
          </p:cNvSpPr>
          <p:nvPr>
            <p:ph type="ctrTitle"/>
          </p:nvPr>
        </p:nvSpPr>
        <p:spPr>
          <a:xfrm>
            <a:off x="978946" y="428629"/>
            <a:ext cx="7772400" cy="500063"/>
          </a:xfrm>
          <a:prstGeom prst="rect">
            <a:avLst/>
          </a:prstGeom>
        </p:spPr>
        <p:txBody>
          <a:bodyPr lIns="0" tIns="0" rIns="0" bIns="0"/>
          <a:lstStyle>
            <a:lvl1pPr marL="0" marR="0" indent="0" algn="l" defTabSz="857250" rtl="0" eaLnBrk="1" fontAlgn="auto" latinLnBrk="0" hangingPunct="1">
              <a:lnSpc>
                <a:spcPct val="100000"/>
              </a:lnSpc>
              <a:spcBef>
                <a:spcPts val="0"/>
              </a:spcBef>
              <a:spcAft>
                <a:spcPts val="0"/>
              </a:spcAft>
              <a:tabLst/>
              <a:defRPr sz="3750" spc="-141" baseline="0">
                <a:solidFill>
                  <a:srgbClr val="425B74"/>
                </a:solidFill>
                <a:latin typeface="Trade Gothic LT Std Light" pitchFamily="34" charset="0"/>
              </a:defRPr>
            </a:lvl1pPr>
          </a:lstStyle>
          <a:p>
            <a:r>
              <a:rPr lang="en-US" dirty="0"/>
              <a:t>Click to edit Master title style</a:t>
            </a:r>
          </a:p>
        </p:txBody>
      </p:sp>
      <p:sp>
        <p:nvSpPr>
          <p:cNvPr id="10" name="Text Placeholder 3"/>
          <p:cNvSpPr>
            <a:spLocks noGrp="1"/>
          </p:cNvSpPr>
          <p:nvPr>
            <p:ph type="body" sz="half" idx="2"/>
          </p:nvPr>
        </p:nvSpPr>
        <p:spPr>
          <a:xfrm>
            <a:off x="990600" y="1071563"/>
            <a:ext cx="5181600" cy="571500"/>
          </a:xfrm>
          <a:prstGeom prst="rect">
            <a:avLst/>
          </a:prstGeom>
        </p:spPr>
        <p:txBody>
          <a:bodyPr lIns="0" tIns="0" rIns="0" bIns="0"/>
          <a:lstStyle>
            <a:lvl1pPr marL="0" indent="0">
              <a:buNone/>
              <a:defRPr sz="1688" spc="-141">
                <a:latin typeface="Trade Gothic LT Std" pitchFamily="34" charset="0"/>
              </a:defRPr>
            </a:lvl1pPr>
            <a:lvl2pPr marL="428625" indent="0">
              <a:buNone/>
              <a:defRPr sz="1125"/>
            </a:lvl2pPr>
            <a:lvl3pPr marL="857250" indent="0">
              <a:buNone/>
              <a:defRPr sz="938"/>
            </a:lvl3pPr>
            <a:lvl4pPr marL="1285875" indent="0">
              <a:buNone/>
              <a:defRPr sz="844"/>
            </a:lvl4pPr>
            <a:lvl5pPr marL="1714500" indent="0">
              <a:buNone/>
              <a:defRPr sz="844"/>
            </a:lvl5pPr>
            <a:lvl6pPr marL="2143125" indent="0">
              <a:buNone/>
              <a:defRPr sz="844"/>
            </a:lvl6pPr>
            <a:lvl7pPr marL="2571750" indent="0">
              <a:buNone/>
              <a:defRPr sz="844"/>
            </a:lvl7pPr>
            <a:lvl8pPr marL="3000375" indent="0">
              <a:buNone/>
              <a:defRPr sz="844"/>
            </a:lvl8pPr>
            <a:lvl9pPr marL="3429000" indent="0">
              <a:buNone/>
              <a:defRPr sz="844"/>
            </a:lvl9pPr>
          </a:lstStyle>
          <a:p>
            <a:pPr lvl="0"/>
            <a:r>
              <a:rPr lang="en-US" dirty="0"/>
              <a:t>Click to edit Master text styles</a:t>
            </a:r>
          </a:p>
        </p:txBody>
      </p:sp>
    </p:spTree>
    <p:extLst>
      <p:ext uri="{BB962C8B-B14F-4D97-AF65-F5344CB8AC3E}">
        <p14:creationId xmlns:p14="http://schemas.microsoft.com/office/powerpoint/2010/main" val="11223225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1.jpe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28" r:id="rId1"/>
    <p:sldLayoutId id="2147483829" r:id="rId2"/>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30" r:id="rId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8496040"/>
      </p:ext>
    </p:extLst>
  </p:cSld>
  <p:clrMap bg1="lt1" tx1="dk1" bg2="lt2" tx2="dk2" accent1="accent1" accent2="accent2" accent3="accent3" accent4="accent4" accent5="accent5" accent6="accent6" hlink="hlink" folHlink="folHlink"/>
  <p:sldLayoutIdLst>
    <p:sldLayoutId id="2147483832" r:id="rId1"/>
    <p:sldLayoutId id="2147483833" r:id="rId2"/>
  </p:sldLayoutIdLst>
  <p:hf sldNum="0" hdr="0" ftr="0" dt="0"/>
  <p:txStyles>
    <p:titleStyle>
      <a:lvl1pPr algn="l" defTabSz="457200" rtl="0" eaLnBrk="1" latinLnBrk="0" hangingPunct="1">
        <a:spcBef>
          <a:spcPct val="0"/>
        </a:spcBef>
        <a:buNone/>
        <a:defRPr sz="6000" kern="1200" spc="-100">
          <a:solidFill>
            <a:srgbClr val="3775A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847645"/>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990600" y="1500188"/>
            <a:ext cx="7337425" cy="571500"/>
          </a:xfrm>
        </p:spPr>
        <p:txBody>
          <a:bodyPr/>
          <a:lstStyle/>
          <a:p>
            <a:pPr eaLnBrk="1" fontAlgn="auto" hangingPunct="1">
              <a:spcAft>
                <a:spcPts val="0"/>
              </a:spcAft>
              <a:buFont typeface="Arial"/>
              <a:buNone/>
              <a:defRPr/>
            </a:pPr>
            <a:endParaRPr lang="en-US" sz="2800" dirty="0">
              <a:latin typeface="Trebuchet MS" pitchFamily="34" charset="0"/>
            </a:endParaRPr>
          </a:p>
          <a:p>
            <a:pPr eaLnBrk="1" fontAlgn="auto" hangingPunct="1">
              <a:spcAft>
                <a:spcPts val="0"/>
              </a:spcAft>
              <a:buFont typeface="Arial"/>
              <a:buNone/>
              <a:defRPr/>
            </a:pPr>
            <a:r>
              <a:rPr lang="en-US" sz="3600" dirty="0">
                <a:latin typeface="Trebuchet MS" pitchFamily="34" charset="0"/>
              </a:rPr>
              <a:t>Cruising Speed: </a:t>
            </a:r>
          </a:p>
          <a:p>
            <a:pPr eaLnBrk="1" fontAlgn="auto" hangingPunct="1">
              <a:spcAft>
                <a:spcPts val="0"/>
              </a:spcAft>
              <a:buFont typeface="Arial"/>
              <a:buNone/>
              <a:defRPr/>
            </a:pPr>
            <a:r>
              <a:rPr lang="en-US" sz="2800" dirty="0">
                <a:latin typeface="Trebuchet MS" pitchFamily="34" charset="0"/>
              </a:rPr>
              <a:t>A Luxury &amp; Economy Car Buyers’ Manual</a:t>
            </a:r>
            <a:endParaRPr lang="en-US" sz="2400" dirty="0">
              <a:latin typeface="Trebuchet MS" pitchFamily="34" charset="0"/>
            </a:endParaRPr>
          </a:p>
          <a:p>
            <a:pPr eaLnBrk="1" fontAlgn="auto" hangingPunct="1">
              <a:spcAft>
                <a:spcPts val="0"/>
              </a:spcAft>
              <a:buFont typeface="Arial"/>
              <a:buNone/>
              <a:defRPr/>
            </a:pPr>
            <a:endParaRPr lang="en-US" sz="2800" dirty="0">
              <a:latin typeface="Trebuchet MS" pitchFamily="34" charset="0"/>
            </a:endParaRPr>
          </a:p>
          <a:p>
            <a:pPr eaLnBrk="1" fontAlgn="auto" hangingPunct="1">
              <a:spcAft>
                <a:spcPts val="0"/>
              </a:spcAft>
              <a:buFont typeface="Arial"/>
              <a:buNone/>
              <a:defRPr/>
            </a:pPr>
            <a:endParaRPr lang="en-US" sz="2800" i="1" dirty="0">
              <a:latin typeface="Trebuchet MS" pitchFamily="34" charset="0"/>
            </a:endParaRPr>
          </a:p>
        </p:txBody>
      </p:sp>
    </p:spTree>
    <p:extLst>
      <p:ext uri="{BB962C8B-B14F-4D97-AF65-F5344CB8AC3E}">
        <p14:creationId xmlns:p14="http://schemas.microsoft.com/office/powerpoint/2010/main" val="601689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bwMode="auto">
          <a:xfrm>
            <a:off x="0" y="20638"/>
            <a:ext cx="8229600" cy="542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sz="2000" dirty="0">
                <a:latin typeface="Trebuchet MS" panose="020B0603020202020204" pitchFamily="34" charset="0"/>
              </a:rPr>
              <a:t>Television and Search Generate The Initial Brand Awareness Among Both Sports / Luxury &amp; Economy Buyers</a:t>
            </a:r>
          </a:p>
        </p:txBody>
      </p:sp>
      <p:graphicFrame>
        <p:nvGraphicFramePr>
          <p:cNvPr id="2" name="Chart 6"/>
          <p:cNvGraphicFramePr>
            <a:graphicFrameLocks/>
          </p:cNvGraphicFramePr>
          <p:nvPr>
            <p:extLst>
              <p:ext uri="{D42A27DB-BD31-4B8C-83A1-F6EECF244321}">
                <p14:modId xmlns:p14="http://schemas.microsoft.com/office/powerpoint/2010/main" val="2495529523"/>
              </p:ext>
            </p:extLst>
          </p:nvPr>
        </p:nvGraphicFramePr>
        <p:xfrm>
          <a:off x="0" y="794570"/>
          <a:ext cx="9187280" cy="4794467"/>
        </p:xfrm>
        <a:graphic>
          <a:graphicData uri="http://schemas.openxmlformats.org/drawingml/2006/chart">
            <c:chart xmlns:c="http://schemas.openxmlformats.org/drawingml/2006/chart" xmlns:r="http://schemas.openxmlformats.org/officeDocument/2006/relationships" r:id="rId2"/>
          </a:graphicData>
        </a:graphic>
      </p:graphicFrame>
      <p:sp>
        <p:nvSpPr>
          <p:cNvPr id="12292" name="TextBox 7"/>
          <p:cNvSpPr txBox="1">
            <a:spLocks noChangeArrowheads="1"/>
          </p:cNvSpPr>
          <p:nvPr/>
        </p:nvSpPr>
        <p:spPr bwMode="auto">
          <a:xfrm>
            <a:off x="-84083" y="6174028"/>
            <a:ext cx="855338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900" dirty="0">
                <a:latin typeface="Trebuchet MS" panose="020B0603020202020204" pitchFamily="34" charset="0"/>
              </a:rPr>
              <a:t>Source: VAB Automotive Likely Buyers Study, November 2016; Base: Adults 18+ who intend on purchasing/leasing a vehicle in next 6 months.</a:t>
            </a:r>
            <a:br>
              <a:rPr lang="en-US" altLang="en-US" sz="900" dirty="0">
                <a:latin typeface="Trebuchet MS" panose="020B0603020202020204" pitchFamily="34" charset="0"/>
              </a:rPr>
            </a:br>
            <a:r>
              <a:rPr lang="en-US" sz="900" dirty="0">
                <a:latin typeface="Trebuchet MS" panose="020B0603020202020204" pitchFamily="34" charset="0"/>
              </a:rPr>
              <a:t>Q12. When you are starting to think about buying a vehicle, where are you most likely to first learn about different vehicle brands (by brands we mean Ford, Honda, Mercedes, </a:t>
            </a:r>
            <a:r>
              <a:rPr lang="en-US" sz="900" dirty="0" err="1">
                <a:latin typeface="Trebuchet MS" panose="020B0603020202020204" pitchFamily="34" charset="0"/>
              </a:rPr>
              <a:t>etc</a:t>
            </a:r>
            <a:r>
              <a:rPr lang="en-US" sz="900" dirty="0">
                <a:latin typeface="Trebuchet MS" panose="020B0603020202020204" pitchFamily="34" charset="0"/>
              </a:rPr>
              <a:t>)?  </a:t>
            </a:r>
            <a:r>
              <a:rPr lang="en-US" altLang="en-US" sz="900" dirty="0">
                <a:latin typeface="Trebuchet MS" panose="020B0603020202020204" pitchFamily="34" charset="0"/>
              </a:rPr>
              <a:t>Sports / Luxury Buyer= “looking to purchase/lease a sports or luxury vehicle in next 6 months;” Economy Buyer= “price point and incentives/specials/rebates are the top influences on purchase / lease decision.”</a:t>
            </a:r>
          </a:p>
        </p:txBody>
      </p:sp>
      <p:sp>
        <p:nvSpPr>
          <p:cNvPr id="5" name="TextBox 4"/>
          <p:cNvSpPr txBox="1"/>
          <p:nvPr/>
        </p:nvSpPr>
        <p:spPr>
          <a:xfrm>
            <a:off x="23760" y="5399857"/>
            <a:ext cx="8993168" cy="307777"/>
          </a:xfrm>
          <a:prstGeom prst="rect">
            <a:avLst/>
          </a:prstGeom>
          <a:noFill/>
        </p:spPr>
        <p:txBody>
          <a:bodyPr wrap="none" rtlCol="0">
            <a:spAutoFit/>
          </a:bodyPr>
          <a:lstStyle/>
          <a:p>
            <a:pPr algn="ctr"/>
            <a:r>
              <a:rPr lang="en-US" sz="1400" dirty="0">
                <a:latin typeface="Trebuchet MS" panose="020B0603020202020204" pitchFamily="34" charset="0"/>
              </a:rPr>
              <a:t>TV easily bests online video and social media in building brand awareness among both vehicle buyer segments</a:t>
            </a:r>
          </a:p>
        </p:txBody>
      </p:sp>
      <p:sp>
        <p:nvSpPr>
          <p:cNvPr id="6" name="Slide Number Placeholder 1"/>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736A163-5E5C-4995-A5C7-CF2019DEABCC}"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602410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3"/>
          <p:cNvSpPr txBox="1">
            <a:spLocks noChangeArrowheads="1"/>
          </p:cNvSpPr>
          <p:nvPr/>
        </p:nvSpPr>
        <p:spPr bwMode="auto">
          <a:xfrm>
            <a:off x="812800" y="2119313"/>
            <a:ext cx="7851775"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200" b="1">
                <a:latin typeface="Trebuchet MS" panose="020B0603020202020204" pitchFamily="34" charset="0"/>
              </a:rPr>
              <a:t>Likely Buyers Consideration Phase</a:t>
            </a:r>
          </a:p>
          <a:p>
            <a:pPr eaLnBrk="1" hangingPunct="1"/>
            <a:endParaRPr lang="en-US" altLang="en-US" sz="2200">
              <a:latin typeface="Trebuchet MS" panose="020B0603020202020204" pitchFamily="34" charset="0"/>
            </a:endParaRPr>
          </a:p>
          <a:p>
            <a:pPr eaLnBrk="1" hangingPunct="1"/>
            <a:endParaRPr lang="en-US" altLang="en-US" sz="2200">
              <a:latin typeface="Trebuchet MS" panose="020B0603020202020204" pitchFamily="34" charset="0"/>
            </a:endParaRPr>
          </a:p>
          <a:p>
            <a:pPr eaLnBrk="1" hangingPunct="1"/>
            <a:r>
              <a:rPr lang="en-US" altLang="en-US" sz="2400">
                <a:latin typeface="Trebuchet MS" panose="020B0603020202020204" pitchFamily="34" charset="0"/>
              </a:rPr>
              <a:t>…</a:t>
            </a:r>
            <a:r>
              <a:rPr lang="en-US" altLang="en-US" sz="2200">
                <a:latin typeface="Trebuchet MS" panose="020B0603020202020204" pitchFamily="34" charset="0"/>
              </a:rPr>
              <a:t>What </a:t>
            </a:r>
            <a:r>
              <a:rPr lang="en-US" altLang="en-US" sz="2200" i="1">
                <a:latin typeface="Trebuchet MS" panose="020B0603020202020204" pitchFamily="34" charset="0"/>
              </a:rPr>
              <a:t>are the attributes of each brand?</a:t>
            </a:r>
          </a:p>
          <a:p>
            <a:pPr eaLnBrk="1" hangingPunct="1"/>
            <a:endParaRPr lang="en-US" altLang="en-US" sz="2200" i="1">
              <a:latin typeface="Trebuchet MS" panose="020B0603020202020204" pitchFamily="34" charset="0"/>
            </a:endParaRPr>
          </a:p>
          <a:p>
            <a:pPr eaLnBrk="1" hangingPunct="1"/>
            <a:r>
              <a:rPr lang="en-US" altLang="en-US" sz="2200" i="1">
                <a:latin typeface="Trebuchet MS" panose="020B0603020202020204" pitchFamily="34" charset="0"/>
              </a:rPr>
              <a:t>…How far in advance are consideration lists made?</a:t>
            </a:r>
          </a:p>
          <a:p>
            <a:pPr eaLnBrk="1" hangingPunct="1"/>
            <a:endParaRPr lang="en-US" altLang="en-US" sz="2200" i="1">
              <a:latin typeface="Trebuchet MS" panose="020B0603020202020204" pitchFamily="34" charset="0"/>
            </a:endParaRPr>
          </a:p>
          <a:p>
            <a:pPr eaLnBrk="1" hangingPunct="1"/>
            <a:r>
              <a:rPr lang="en-US" altLang="en-US" sz="2200" i="1">
                <a:latin typeface="Trebuchet MS" panose="020B0603020202020204" pitchFamily="34" charset="0"/>
              </a:rPr>
              <a:t>…How many brands on the consideration list?</a:t>
            </a:r>
          </a:p>
          <a:p>
            <a:pPr eaLnBrk="1" hangingPunct="1"/>
            <a:endParaRPr lang="en-US" altLang="en-US" sz="2200">
              <a:latin typeface="Trebuchet MS" panose="020B0603020202020204" pitchFamily="34" charset="0"/>
            </a:endParaRPr>
          </a:p>
        </p:txBody>
      </p:sp>
      <p:sp>
        <p:nvSpPr>
          <p:cNvPr id="3" name="Slide Number Placeholder 1"/>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736A163-5E5C-4995-A5C7-CF2019DEABCC}"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txBox="1">
            <a:spLocks/>
          </p:cNvSpPr>
          <p:nvPr/>
        </p:nvSpPr>
        <p:spPr bwMode="auto">
          <a:xfrm>
            <a:off x="150916" y="106536"/>
            <a:ext cx="7696943" cy="740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dirty="0">
                <a:latin typeface="Trebuchet MS" panose="020B0603020202020204" pitchFamily="34" charset="0"/>
              </a:rPr>
              <a:t>TV Ranks First In Helping Economy Buyers Form Their Consideration List</a:t>
            </a:r>
          </a:p>
        </p:txBody>
      </p:sp>
      <p:graphicFrame>
        <p:nvGraphicFramePr>
          <p:cNvPr id="2" name="Chart 3"/>
          <p:cNvGraphicFramePr>
            <a:graphicFrameLocks/>
          </p:cNvGraphicFramePr>
          <p:nvPr>
            <p:extLst>
              <p:ext uri="{D42A27DB-BD31-4B8C-83A1-F6EECF244321}">
                <p14:modId xmlns:p14="http://schemas.microsoft.com/office/powerpoint/2010/main" val="3095258364"/>
              </p:ext>
            </p:extLst>
          </p:nvPr>
        </p:nvGraphicFramePr>
        <p:xfrm>
          <a:off x="-27988" y="861614"/>
          <a:ext cx="9144000" cy="445611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5"/>
          <p:cNvSpPr txBox="1">
            <a:spLocks noChangeArrowheads="1"/>
          </p:cNvSpPr>
          <p:nvPr/>
        </p:nvSpPr>
        <p:spPr bwMode="auto">
          <a:xfrm>
            <a:off x="24264" y="6272129"/>
            <a:ext cx="844503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900" dirty="0">
                <a:latin typeface="Trebuchet MS" panose="020B0603020202020204" pitchFamily="34" charset="0"/>
              </a:rPr>
              <a:t>Source: VAB Automotive Likely Buyers Study, November 2016; Base: Adults 18+ who intend on purchasing/leasing a vehicle in next 6 months.</a:t>
            </a:r>
            <a:br>
              <a:rPr lang="en-US" altLang="en-US" sz="900" dirty="0">
                <a:latin typeface="Trebuchet MS" panose="020B0603020202020204" pitchFamily="34" charset="0"/>
              </a:rPr>
            </a:br>
            <a:r>
              <a:rPr lang="en-US" sz="900" dirty="0">
                <a:latin typeface="Trebuchet MS" panose="020B0603020202020204" pitchFamily="34" charset="0"/>
              </a:rPr>
              <a:t>Q14. Which of the following help you develop your consideration list of vehicle brands?  </a:t>
            </a:r>
            <a:r>
              <a:rPr lang="en-US" altLang="en-US" sz="900" dirty="0">
                <a:latin typeface="Trebuchet MS" panose="020B0603020202020204" pitchFamily="34" charset="0"/>
              </a:rPr>
              <a:t>Sports / Luxury Buyer= “looking to purchase/lease a sports or luxury vehicle in next 6 months;” Economy Buyer= “price point and incentives/specials/rebates are the top influences on purchase / lease decision.”</a:t>
            </a:r>
          </a:p>
        </p:txBody>
      </p:sp>
      <p:sp>
        <p:nvSpPr>
          <p:cNvPr id="6" name="TextBox 5"/>
          <p:cNvSpPr txBox="1"/>
          <p:nvPr/>
        </p:nvSpPr>
        <p:spPr>
          <a:xfrm>
            <a:off x="150916" y="5438793"/>
            <a:ext cx="8868792" cy="523220"/>
          </a:xfrm>
          <a:prstGeom prst="rect">
            <a:avLst/>
          </a:prstGeom>
          <a:noFill/>
        </p:spPr>
        <p:txBody>
          <a:bodyPr wrap="square" rtlCol="0">
            <a:spAutoFit/>
          </a:bodyPr>
          <a:lstStyle/>
          <a:p>
            <a:r>
              <a:rPr lang="en-US" sz="1400" dirty="0">
                <a:latin typeface="Trebuchet MS" panose="020B0603020202020204" pitchFamily="34" charset="0"/>
              </a:rPr>
              <a:t>TV is second, only behind vehicle review websites, in helping Sports / Luxury Buyers formulate their consideration list</a:t>
            </a:r>
          </a:p>
        </p:txBody>
      </p:sp>
      <p:sp>
        <p:nvSpPr>
          <p:cNvPr id="7" name="Slide Number Placeholder 1"/>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736A163-5E5C-4995-A5C7-CF2019DEABCC}"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xfrm>
            <a:off x="-1" y="209302"/>
            <a:ext cx="7927760" cy="53207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sz="2000" dirty="0">
                <a:latin typeface="Trebuchet MS" panose="020B0603020202020204" pitchFamily="34" charset="0"/>
              </a:rPr>
              <a:t>Both Sports / Luxury &amp; Economy Buyers Have A Short Consideration List Which Forms Less Than Three Months Prior To Purchase</a:t>
            </a:r>
          </a:p>
        </p:txBody>
      </p:sp>
      <p:graphicFrame>
        <p:nvGraphicFramePr>
          <p:cNvPr id="6" name="Table 5"/>
          <p:cNvGraphicFramePr>
            <a:graphicFrameLocks noGrp="1"/>
          </p:cNvGraphicFramePr>
          <p:nvPr>
            <p:extLst>
              <p:ext uri="{D42A27DB-BD31-4B8C-83A1-F6EECF244321}">
                <p14:modId xmlns:p14="http://schemas.microsoft.com/office/powerpoint/2010/main" val="4066947910"/>
              </p:ext>
            </p:extLst>
          </p:nvPr>
        </p:nvGraphicFramePr>
        <p:xfrm>
          <a:off x="1586355" y="1898662"/>
          <a:ext cx="5259387" cy="1621033"/>
        </p:xfrm>
        <a:graphic>
          <a:graphicData uri="http://schemas.openxmlformats.org/drawingml/2006/table">
            <a:tbl>
              <a:tblPr firstRow="1" firstCol="1" bandRow="1">
                <a:tableStyleId>{5C22544A-7EE6-4342-B048-85BDC9FD1C3A}</a:tableStyleId>
              </a:tblPr>
              <a:tblGrid>
                <a:gridCol w="1753129">
                  <a:extLst>
                    <a:ext uri="{9D8B030D-6E8A-4147-A177-3AD203B41FA5}">
                      <a16:colId xmlns:a16="http://schemas.microsoft.com/office/drawing/2014/main" val="20000"/>
                    </a:ext>
                  </a:extLst>
                </a:gridCol>
                <a:gridCol w="1753129">
                  <a:extLst>
                    <a:ext uri="{9D8B030D-6E8A-4147-A177-3AD203B41FA5}">
                      <a16:colId xmlns:a16="http://schemas.microsoft.com/office/drawing/2014/main" val="20001"/>
                    </a:ext>
                  </a:extLst>
                </a:gridCol>
                <a:gridCol w="1753129">
                  <a:extLst>
                    <a:ext uri="{9D8B030D-6E8A-4147-A177-3AD203B41FA5}">
                      <a16:colId xmlns:a16="http://schemas.microsoft.com/office/drawing/2014/main" val="20002"/>
                    </a:ext>
                  </a:extLst>
                </a:gridCol>
              </a:tblGrid>
              <a:tr h="304897">
                <a:tc>
                  <a:txBody>
                    <a:bodyPr/>
                    <a:lstStyle/>
                    <a:p>
                      <a:pPr algn="r"/>
                      <a:r>
                        <a:rPr lang="en-US" sz="1000" dirty="0">
                          <a:latin typeface="Trebuchet MS" panose="020B0603020202020204" pitchFamily="34" charset="0"/>
                        </a:rPr>
                        <a:t># of</a:t>
                      </a:r>
                      <a:r>
                        <a:rPr lang="en-US" sz="1000" baseline="0" dirty="0">
                          <a:latin typeface="Trebuchet MS" panose="020B0603020202020204" pitchFamily="34" charset="0"/>
                        </a:rPr>
                        <a:t> Vehicles</a:t>
                      </a:r>
                      <a:endParaRPr lang="en-US" sz="1000" dirty="0">
                        <a:latin typeface="Trebuchet MS" panose="020B0603020202020204" pitchFamily="34" charset="0"/>
                      </a:endParaRPr>
                    </a:p>
                  </a:txBody>
                  <a:tcPr marL="80103" marR="80103" marT="40044" marB="40044"/>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latin typeface="Trebuchet MS" panose="020B0603020202020204" pitchFamily="34" charset="0"/>
                        </a:rPr>
                        <a:t>Sports / Luxury Buyer</a:t>
                      </a:r>
                    </a:p>
                  </a:txBody>
                  <a:tcPr marL="80103" marR="80103" marT="40044" marB="40044"/>
                </a:tc>
                <a:tc>
                  <a:txBody>
                    <a:bodyPr/>
                    <a:lstStyle/>
                    <a:p>
                      <a:pPr algn="ctr"/>
                      <a:r>
                        <a:rPr lang="en-US" sz="1000" dirty="0">
                          <a:latin typeface="Trebuchet MS" panose="020B0603020202020204" pitchFamily="34" charset="0"/>
                        </a:rPr>
                        <a:t>Economy</a:t>
                      </a:r>
                      <a:r>
                        <a:rPr lang="en-US" sz="1000" baseline="0" dirty="0">
                          <a:latin typeface="Trebuchet MS" panose="020B0603020202020204" pitchFamily="34" charset="0"/>
                        </a:rPr>
                        <a:t> Buyer</a:t>
                      </a:r>
                      <a:endParaRPr lang="en-US" sz="1000" dirty="0">
                        <a:latin typeface="Trebuchet MS" panose="020B0603020202020204" pitchFamily="34" charset="0"/>
                      </a:endParaRPr>
                    </a:p>
                  </a:txBody>
                  <a:tcPr marL="80103" marR="80103" marT="40044" marB="40044"/>
                </a:tc>
                <a:extLst>
                  <a:ext uri="{0D108BD9-81ED-4DB2-BD59-A6C34878D82A}">
                    <a16:rowId xmlns:a16="http://schemas.microsoft.com/office/drawing/2014/main" val="10000"/>
                  </a:ext>
                </a:extLst>
              </a:tr>
              <a:tr h="324803">
                <a:tc>
                  <a:txBody>
                    <a:bodyPr/>
                    <a:lstStyle/>
                    <a:p>
                      <a:pPr algn="r"/>
                      <a:r>
                        <a:rPr lang="en-US" sz="1000" dirty="0">
                          <a:latin typeface="Trebuchet MS" panose="020B0603020202020204" pitchFamily="34" charset="0"/>
                        </a:rPr>
                        <a:t>2 or Less</a:t>
                      </a:r>
                    </a:p>
                  </a:txBody>
                  <a:tcPr marL="80103" marR="80103" marT="40044" marB="40044"/>
                </a:tc>
                <a:tc>
                  <a:txBody>
                    <a:bodyPr/>
                    <a:lstStyle/>
                    <a:p>
                      <a:pPr algn="ctr"/>
                      <a:r>
                        <a:rPr lang="en-US" sz="1400" dirty="0">
                          <a:latin typeface="Trebuchet MS" panose="020B0603020202020204" pitchFamily="34" charset="0"/>
                        </a:rPr>
                        <a:t>26%</a:t>
                      </a:r>
                    </a:p>
                  </a:txBody>
                  <a:tcPr marL="80103" marR="80103" marT="40044" marB="40044"/>
                </a:tc>
                <a:tc>
                  <a:txBody>
                    <a:bodyPr/>
                    <a:lstStyle/>
                    <a:p>
                      <a:pPr algn="ctr"/>
                      <a:r>
                        <a:rPr lang="en-US" sz="1400" dirty="0">
                          <a:latin typeface="Trebuchet MS" panose="020B0603020202020204" pitchFamily="34" charset="0"/>
                        </a:rPr>
                        <a:t>32%</a:t>
                      </a:r>
                    </a:p>
                  </a:txBody>
                  <a:tcPr marL="80103" marR="80103" marT="40044" marB="40044"/>
                </a:tc>
                <a:extLst>
                  <a:ext uri="{0D108BD9-81ED-4DB2-BD59-A6C34878D82A}">
                    <a16:rowId xmlns:a16="http://schemas.microsoft.com/office/drawing/2014/main" val="10001"/>
                  </a:ext>
                </a:extLst>
              </a:tr>
              <a:tr h="324803">
                <a:tc>
                  <a:txBody>
                    <a:bodyPr/>
                    <a:lstStyle/>
                    <a:p>
                      <a:pPr algn="r"/>
                      <a:r>
                        <a:rPr lang="en-US" sz="1000" dirty="0">
                          <a:latin typeface="Trebuchet MS" panose="020B0603020202020204" pitchFamily="34" charset="0"/>
                        </a:rPr>
                        <a:t>3 or Less</a:t>
                      </a:r>
                    </a:p>
                  </a:txBody>
                  <a:tcPr marL="80103" marR="80103" marT="40044" marB="40044"/>
                </a:tc>
                <a:tc>
                  <a:txBody>
                    <a:bodyPr/>
                    <a:lstStyle/>
                    <a:p>
                      <a:pPr algn="ctr"/>
                      <a:r>
                        <a:rPr lang="en-US" sz="1400" dirty="0">
                          <a:latin typeface="Trebuchet MS" panose="020B0603020202020204" pitchFamily="34" charset="0"/>
                        </a:rPr>
                        <a:t>44%</a:t>
                      </a:r>
                    </a:p>
                  </a:txBody>
                  <a:tcPr marL="80103" marR="80103" marT="40044" marB="40044"/>
                </a:tc>
                <a:tc>
                  <a:txBody>
                    <a:bodyPr/>
                    <a:lstStyle/>
                    <a:p>
                      <a:pPr algn="ctr"/>
                      <a:r>
                        <a:rPr lang="en-US" sz="1400" dirty="0">
                          <a:latin typeface="Trebuchet MS" panose="020B0603020202020204" pitchFamily="34" charset="0"/>
                        </a:rPr>
                        <a:t>47%</a:t>
                      </a:r>
                    </a:p>
                  </a:txBody>
                  <a:tcPr marL="80103" marR="80103" marT="40044" marB="40044"/>
                </a:tc>
                <a:extLst>
                  <a:ext uri="{0D108BD9-81ED-4DB2-BD59-A6C34878D82A}">
                    <a16:rowId xmlns:a16="http://schemas.microsoft.com/office/drawing/2014/main" val="10002"/>
                  </a:ext>
                </a:extLst>
              </a:tr>
              <a:tr h="341727">
                <a:tc>
                  <a:txBody>
                    <a:bodyPr/>
                    <a:lstStyle/>
                    <a:p>
                      <a:pPr algn="r"/>
                      <a:r>
                        <a:rPr lang="en-US" sz="1000" dirty="0">
                          <a:latin typeface="Trebuchet MS" panose="020B0603020202020204" pitchFamily="34" charset="0"/>
                        </a:rPr>
                        <a:t>4 or Less</a:t>
                      </a:r>
                    </a:p>
                  </a:txBody>
                  <a:tcPr marL="80103" marR="80103" marT="40044" marB="40044"/>
                </a:tc>
                <a:tc>
                  <a:txBody>
                    <a:bodyPr/>
                    <a:lstStyle/>
                    <a:p>
                      <a:pPr algn="ctr"/>
                      <a:r>
                        <a:rPr lang="en-US" sz="1400" dirty="0">
                          <a:latin typeface="Trebuchet MS" panose="020B0603020202020204" pitchFamily="34" charset="0"/>
                        </a:rPr>
                        <a:t>22%</a:t>
                      </a:r>
                    </a:p>
                  </a:txBody>
                  <a:tcPr marL="80103" marR="80103" marT="40044" marB="40044"/>
                </a:tc>
                <a:tc>
                  <a:txBody>
                    <a:bodyPr/>
                    <a:lstStyle/>
                    <a:p>
                      <a:pPr algn="ctr"/>
                      <a:r>
                        <a:rPr lang="en-US" sz="1400" dirty="0">
                          <a:latin typeface="Trebuchet MS" panose="020B0603020202020204" pitchFamily="34" charset="0"/>
                        </a:rPr>
                        <a:t>15%</a:t>
                      </a:r>
                    </a:p>
                  </a:txBody>
                  <a:tcPr marL="80103" marR="80103" marT="40044" marB="40044"/>
                </a:tc>
                <a:extLst>
                  <a:ext uri="{0D108BD9-81ED-4DB2-BD59-A6C34878D82A}">
                    <a16:rowId xmlns:a16="http://schemas.microsoft.com/office/drawing/2014/main" val="10003"/>
                  </a:ext>
                </a:extLst>
              </a:tr>
              <a:tr h="324803">
                <a:tc>
                  <a:txBody>
                    <a:bodyPr/>
                    <a:lstStyle/>
                    <a:p>
                      <a:pPr algn="r"/>
                      <a:r>
                        <a:rPr lang="en-US" sz="1000" dirty="0">
                          <a:latin typeface="Trebuchet MS" panose="020B0603020202020204" pitchFamily="34" charset="0"/>
                        </a:rPr>
                        <a:t>5 or Less</a:t>
                      </a:r>
                    </a:p>
                  </a:txBody>
                  <a:tcPr marL="80103" marR="80103" marT="40044" marB="40044"/>
                </a:tc>
                <a:tc>
                  <a:txBody>
                    <a:bodyPr/>
                    <a:lstStyle/>
                    <a:p>
                      <a:pPr algn="ctr"/>
                      <a:r>
                        <a:rPr lang="en-US" sz="1400" dirty="0">
                          <a:latin typeface="Trebuchet MS" panose="020B0603020202020204" pitchFamily="34" charset="0"/>
                        </a:rPr>
                        <a:t>4%</a:t>
                      </a:r>
                    </a:p>
                  </a:txBody>
                  <a:tcPr marL="80103" marR="80103" marT="40044" marB="40044"/>
                </a:tc>
                <a:tc>
                  <a:txBody>
                    <a:bodyPr/>
                    <a:lstStyle/>
                    <a:p>
                      <a:pPr algn="ctr"/>
                      <a:r>
                        <a:rPr lang="en-US" sz="1400" dirty="0">
                          <a:latin typeface="Trebuchet MS" panose="020B0603020202020204" pitchFamily="34" charset="0"/>
                        </a:rPr>
                        <a:t>4%</a:t>
                      </a:r>
                    </a:p>
                  </a:txBody>
                  <a:tcPr marL="80103" marR="80103" marT="40044" marB="40044"/>
                </a:tc>
                <a:extLst>
                  <a:ext uri="{0D108BD9-81ED-4DB2-BD59-A6C34878D82A}">
                    <a16:rowId xmlns:a16="http://schemas.microsoft.com/office/drawing/2014/main" val="10004"/>
                  </a:ext>
                </a:extLst>
              </a:tr>
            </a:tbl>
          </a:graphicData>
        </a:graphic>
      </p:graphicFrame>
      <p:sp>
        <p:nvSpPr>
          <p:cNvPr id="20577" name="TextBox 12"/>
          <p:cNvSpPr txBox="1">
            <a:spLocks noChangeArrowheads="1"/>
          </p:cNvSpPr>
          <p:nvPr/>
        </p:nvSpPr>
        <p:spPr bwMode="auto">
          <a:xfrm>
            <a:off x="0" y="6225422"/>
            <a:ext cx="841603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900" dirty="0">
                <a:latin typeface="Trebuchet MS" panose="020B0603020202020204" pitchFamily="34" charset="0"/>
              </a:rPr>
              <a:t>Source: VAB Automotive Likely Buyers Study, November 2016; Base: Adults 18+ who intend on purchasing/leasing a vehicle in next 6 months:</a:t>
            </a:r>
          </a:p>
          <a:p>
            <a:r>
              <a:rPr lang="en-US" altLang="en-US" sz="900" dirty="0">
                <a:latin typeface="Trebuchet MS" panose="020B0603020202020204" pitchFamily="34" charset="0"/>
              </a:rPr>
              <a:t>Q15. When you first narrow down your search, how many vehicle brands do you believe will be in your consideration list? Q16. How far in advance do you plan to make your consideration list?  Sports / Luxury Buyer= “looking to purchase/lease a sports or luxury vehicle in next 6 months;” Economy Buyer= “price point and incentives/specials/rebates are the top influences on purchase / lease decision.”</a:t>
            </a:r>
          </a:p>
        </p:txBody>
      </p:sp>
      <p:graphicFrame>
        <p:nvGraphicFramePr>
          <p:cNvPr id="7" name="Table 6"/>
          <p:cNvGraphicFramePr>
            <a:graphicFrameLocks noGrp="1"/>
          </p:cNvGraphicFramePr>
          <p:nvPr>
            <p:extLst>
              <p:ext uri="{D42A27DB-BD31-4B8C-83A1-F6EECF244321}">
                <p14:modId xmlns:p14="http://schemas.microsoft.com/office/powerpoint/2010/main" val="1608321222"/>
              </p:ext>
            </p:extLst>
          </p:nvPr>
        </p:nvGraphicFramePr>
        <p:xfrm>
          <a:off x="2126104" y="4170361"/>
          <a:ext cx="4719638" cy="1616076"/>
        </p:xfrm>
        <a:graphic>
          <a:graphicData uri="http://schemas.openxmlformats.org/drawingml/2006/table">
            <a:tbl>
              <a:tblPr firstRow="1" firstCol="1" bandRow="1">
                <a:tableStyleId>{5C22544A-7EE6-4342-B048-85BDC9FD1C3A}</a:tableStyleId>
              </a:tblPr>
              <a:tblGrid>
                <a:gridCol w="1573213">
                  <a:extLst>
                    <a:ext uri="{9D8B030D-6E8A-4147-A177-3AD203B41FA5}">
                      <a16:colId xmlns:a16="http://schemas.microsoft.com/office/drawing/2014/main" val="20000"/>
                    </a:ext>
                  </a:extLst>
                </a:gridCol>
                <a:gridCol w="1578989">
                  <a:extLst>
                    <a:ext uri="{9D8B030D-6E8A-4147-A177-3AD203B41FA5}">
                      <a16:colId xmlns:a16="http://schemas.microsoft.com/office/drawing/2014/main" val="20001"/>
                    </a:ext>
                  </a:extLst>
                </a:gridCol>
                <a:gridCol w="1567436">
                  <a:extLst>
                    <a:ext uri="{9D8B030D-6E8A-4147-A177-3AD203B41FA5}">
                      <a16:colId xmlns:a16="http://schemas.microsoft.com/office/drawing/2014/main" val="20002"/>
                    </a:ext>
                  </a:extLst>
                </a:gridCol>
              </a:tblGrid>
              <a:tr h="269346">
                <a:tc>
                  <a:txBody>
                    <a:bodyPr/>
                    <a:lstStyle/>
                    <a:p>
                      <a:pPr algn="r"/>
                      <a:r>
                        <a:rPr lang="en-US" sz="1000" dirty="0">
                          <a:latin typeface="Trebuchet MS" panose="020B0603020202020204" pitchFamily="34" charset="0"/>
                        </a:rPr>
                        <a:t>Time Period</a:t>
                      </a:r>
                    </a:p>
                  </a:txBody>
                  <a:tcPr marL="80787" marR="80787" marT="40401" marB="40401"/>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latin typeface="Trebuchet MS" panose="020B0603020202020204" pitchFamily="34" charset="0"/>
                        </a:rPr>
                        <a:t>Sports / Luxury Buyer</a:t>
                      </a:r>
                    </a:p>
                  </a:txBody>
                  <a:tcPr marL="80787" marR="80787" marT="40401" marB="40401"/>
                </a:tc>
                <a:tc>
                  <a:txBody>
                    <a:bodyPr/>
                    <a:lstStyle/>
                    <a:p>
                      <a:pPr algn="ctr"/>
                      <a:r>
                        <a:rPr lang="en-US" sz="1000" dirty="0">
                          <a:latin typeface="Trebuchet MS" panose="020B0603020202020204" pitchFamily="34" charset="0"/>
                        </a:rPr>
                        <a:t>Economy</a:t>
                      </a:r>
                      <a:r>
                        <a:rPr lang="en-US" sz="1000" baseline="0" dirty="0">
                          <a:latin typeface="Trebuchet MS" panose="020B0603020202020204" pitchFamily="34" charset="0"/>
                        </a:rPr>
                        <a:t> Buyer</a:t>
                      </a:r>
                      <a:endParaRPr lang="en-US" sz="1000" dirty="0">
                        <a:latin typeface="Trebuchet MS" panose="020B0603020202020204" pitchFamily="34" charset="0"/>
                      </a:endParaRPr>
                    </a:p>
                  </a:txBody>
                  <a:tcPr marL="80787" marR="80787" marT="40401" marB="40401"/>
                </a:tc>
                <a:extLst>
                  <a:ext uri="{0D108BD9-81ED-4DB2-BD59-A6C34878D82A}">
                    <a16:rowId xmlns:a16="http://schemas.microsoft.com/office/drawing/2014/main" val="10000"/>
                  </a:ext>
                </a:extLst>
              </a:tr>
              <a:tr h="269346">
                <a:tc>
                  <a:txBody>
                    <a:bodyPr/>
                    <a:lstStyle/>
                    <a:p>
                      <a:pPr algn="r"/>
                      <a:r>
                        <a:rPr lang="en-US" sz="1000" dirty="0">
                          <a:latin typeface="Trebuchet MS" panose="020B0603020202020204" pitchFamily="34" charset="0"/>
                        </a:rPr>
                        <a:t>A</a:t>
                      </a:r>
                      <a:r>
                        <a:rPr lang="en-US" sz="1000" baseline="0" dirty="0">
                          <a:latin typeface="Trebuchet MS" panose="020B0603020202020204" pitchFamily="34" charset="0"/>
                        </a:rPr>
                        <a:t> Few Weeks or Less</a:t>
                      </a:r>
                      <a:endParaRPr lang="en-US" sz="1000" dirty="0">
                        <a:latin typeface="Trebuchet MS" panose="020B0603020202020204" pitchFamily="34" charset="0"/>
                      </a:endParaRPr>
                    </a:p>
                  </a:txBody>
                  <a:tcPr marL="80787" marR="80787" marT="40401" marB="40401"/>
                </a:tc>
                <a:tc>
                  <a:txBody>
                    <a:bodyPr/>
                    <a:lstStyle/>
                    <a:p>
                      <a:pPr algn="ctr"/>
                      <a:r>
                        <a:rPr lang="en-US" sz="1100" dirty="0">
                          <a:latin typeface="Trebuchet MS" panose="020B0603020202020204" pitchFamily="34" charset="0"/>
                        </a:rPr>
                        <a:t>27%</a:t>
                      </a:r>
                    </a:p>
                  </a:txBody>
                  <a:tcPr marL="80787" marR="80787" marT="40401" marB="40401"/>
                </a:tc>
                <a:tc>
                  <a:txBody>
                    <a:bodyPr/>
                    <a:lstStyle/>
                    <a:p>
                      <a:pPr algn="ctr"/>
                      <a:r>
                        <a:rPr lang="en-US" sz="1100" dirty="0">
                          <a:latin typeface="Trebuchet MS" panose="020B0603020202020204" pitchFamily="34" charset="0"/>
                        </a:rPr>
                        <a:t>30%</a:t>
                      </a:r>
                    </a:p>
                  </a:txBody>
                  <a:tcPr marL="80787" marR="80787" marT="40401" marB="40401"/>
                </a:tc>
                <a:extLst>
                  <a:ext uri="{0D108BD9-81ED-4DB2-BD59-A6C34878D82A}">
                    <a16:rowId xmlns:a16="http://schemas.microsoft.com/office/drawing/2014/main" val="10002"/>
                  </a:ext>
                </a:extLst>
              </a:tr>
              <a:tr h="269346">
                <a:tc>
                  <a:txBody>
                    <a:bodyPr/>
                    <a:lstStyle/>
                    <a:p>
                      <a:pPr algn="r"/>
                      <a:r>
                        <a:rPr lang="en-US" sz="1000" dirty="0">
                          <a:latin typeface="Trebuchet MS" panose="020B0603020202020204" pitchFamily="34" charset="0"/>
                        </a:rPr>
                        <a:t>1</a:t>
                      </a:r>
                      <a:r>
                        <a:rPr lang="en-US" sz="1000" baseline="0" dirty="0">
                          <a:latin typeface="Trebuchet MS" panose="020B0603020202020204" pitchFamily="34" charset="0"/>
                        </a:rPr>
                        <a:t> Month</a:t>
                      </a:r>
                      <a:endParaRPr lang="en-US" sz="1000" dirty="0">
                        <a:latin typeface="Trebuchet MS" panose="020B0603020202020204" pitchFamily="34" charset="0"/>
                      </a:endParaRPr>
                    </a:p>
                  </a:txBody>
                  <a:tcPr marL="80787" marR="80787" marT="40401" marB="40401"/>
                </a:tc>
                <a:tc>
                  <a:txBody>
                    <a:bodyPr/>
                    <a:lstStyle/>
                    <a:p>
                      <a:pPr algn="ctr"/>
                      <a:r>
                        <a:rPr lang="en-US" sz="1100" dirty="0">
                          <a:latin typeface="Trebuchet MS" panose="020B0603020202020204" pitchFamily="34" charset="0"/>
                        </a:rPr>
                        <a:t>30%</a:t>
                      </a:r>
                    </a:p>
                  </a:txBody>
                  <a:tcPr marL="80787" marR="80787" marT="40401" marB="40401"/>
                </a:tc>
                <a:tc>
                  <a:txBody>
                    <a:bodyPr/>
                    <a:lstStyle/>
                    <a:p>
                      <a:pPr algn="ctr"/>
                      <a:r>
                        <a:rPr lang="en-US" sz="1100" dirty="0">
                          <a:latin typeface="Trebuchet MS" panose="020B0603020202020204" pitchFamily="34" charset="0"/>
                        </a:rPr>
                        <a:t>25%</a:t>
                      </a:r>
                    </a:p>
                  </a:txBody>
                  <a:tcPr marL="80787" marR="80787" marT="40401" marB="40401"/>
                </a:tc>
                <a:extLst>
                  <a:ext uri="{0D108BD9-81ED-4DB2-BD59-A6C34878D82A}">
                    <a16:rowId xmlns:a16="http://schemas.microsoft.com/office/drawing/2014/main" val="10003"/>
                  </a:ext>
                </a:extLst>
              </a:tr>
              <a:tr h="269346">
                <a:tc>
                  <a:txBody>
                    <a:bodyPr/>
                    <a:lstStyle/>
                    <a:p>
                      <a:pPr algn="r"/>
                      <a:r>
                        <a:rPr lang="en-US" sz="1000" dirty="0">
                          <a:latin typeface="Trebuchet MS" panose="020B0603020202020204" pitchFamily="34" charset="0"/>
                        </a:rPr>
                        <a:t>2</a:t>
                      </a:r>
                      <a:r>
                        <a:rPr lang="en-US" sz="1000" baseline="0" dirty="0">
                          <a:latin typeface="Trebuchet MS" panose="020B0603020202020204" pitchFamily="34" charset="0"/>
                        </a:rPr>
                        <a:t>-3 Months</a:t>
                      </a:r>
                      <a:endParaRPr lang="en-US" sz="1000" dirty="0">
                        <a:latin typeface="Trebuchet MS" panose="020B0603020202020204" pitchFamily="34" charset="0"/>
                      </a:endParaRPr>
                    </a:p>
                  </a:txBody>
                  <a:tcPr marL="80787" marR="80787" marT="40401" marB="40401"/>
                </a:tc>
                <a:tc>
                  <a:txBody>
                    <a:bodyPr/>
                    <a:lstStyle/>
                    <a:p>
                      <a:pPr algn="ctr"/>
                      <a:r>
                        <a:rPr lang="en-US" sz="1100" dirty="0">
                          <a:latin typeface="Trebuchet MS" panose="020B0603020202020204" pitchFamily="34" charset="0"/>
                        </a:rPr>
                        <a:t>26%</a:t>
                      </a:r>
                    </a:p>
                  </a:txBody>
                  <a:tcPr marL="80787" marR="80787" marT="40401" marB="40401"/>
                </a:tc>
                <a:tc>
                  <a:txBody>
                    <a:bodyPr/>
                    <a:lstStyle/>
                    <a:p>
                      <a:pPr algn="ctr"/>
                      <a:r>
                        <a:rPr lang="en-US" sz="1100" dirty="0">
                          <a:latin typeface="Trebuchet MS" panose="020B0603020202020204" pitchFamily="34" charset="0"/>
                        </a:rPr>
                        <a:t>28%</a:t>
                      </a:r>
                    </a:p>
                  </a:txBody>
                  <a:tcPr marL="80787" marR="80787" marT="40401" marB="40401"/>
                </a:tc>
                <a:extLst>
                  <a:ext uri="{0D108BD9-81ED-4DB2-BD59-A6C34878D82A}">
                    <a16:rowId xmlns:a16="http://schemas.microsoft.com/office/drawing/2014/main" val="10004"/>
                  </a:ext>
                </a:extLst>
              </a:tr>
              <a:tr h="269346">
                <a:tc>
                  <a:txBody>
                    <a:bodyPr/>
                    <a:lstStyle/>
                    <a:p>
                      <a:pPr algn="r"/>
                      <a:r>
                        <a:rPr lang="en-US" sz="1000" dirty="0">
                          <a:latin typeface="Trebuchet MS" panose="020B0603020202020204" pitchFamily="34" charset="0"/>
                        </a:rPr>
                        <a:t>3-5</a:t>
                      </a:r>
                      <a:r>
                        <a:rPr lang="en-US" sz="1000" baseline="0" dirty="0">
                          <a:latin typeface="Trebuchet MS" panose="020B0603020202020204" pitchFamily="34" charset="0"/>
                        </a:rPr>
                        <a:t> Months</a:t>
                      </a:r>
                      <a:r>
                        <a:rPr lang="en-US" sz="1000" dirty="0">
                          <a:latin typeface="Trebuchet MS" panose="020B0603020202020204" pitchFamily="34" charset="0"/>
                        </a:rPr>
                        <a:t> </a:t>
                      </a:r>
                    </a:p>
                  </a:txBody>
                  <a:tcPr marL="80787" marR="80787" marT="40401" marB="40401"/>
                </a:tc>
                <a:tc>
                  <a:txBody>
                    <a:bodyPr/>
                    <a:lstStyle/>
                    <a:p>
                      <a:pPr algn="ctr"/>
                      <a:r>
                        <a:rPr lang="en-US" sz="1100" dirty="0">
                          <a:latin typeface="Trebuchet MS" panose="020B0603020202020204" pitchFamily="34" charset="0"/>
                        </a:rPr>
                        <a:t>7%</a:t>
                      </a:r>
                    </a:p>
                  </a:txBody>
                  <a:tcPr marL="80787" marR="80787" marT="40401" marB="40401"/>
                </a:tc>
                <a:tc>
                  <a:txBody>
                    <a:bodyPr/>
                    <a:lstStyle/>
                    <a:p>
                      <a:pPr algn="ctr"/>
                      <a:r>
                        <a:rPr lang="en-US" sz="1100" dirty="0">
                          <a:latin typeface="Trebuchet MS" panose="020B0603020202020204" pitchFamily="34" charset="0"/>
                        </a:rPr>
                        <a:t>8%</a:t>
                      </a:r>
                    </a:p>
                  </a:txBody>
                  <a:tcPr marL="80787" marR="80787" marT="40401" marB="40401"/>
                </a:tc>
                <a:extLst>
                  <a:ext uri="{0D108BD9-81ED-4DB2-BD59-A6C34878D82A}">
                    <a16:rowId xmlns:a16="http://schemas.microsoft.com/office/drawing/2014/main" val="10005"/>
                  </a:ext>
                </a:extLst>
              </a:tr>
              <a:tr h="269346">
                <a:tc>
                  <a:txBody>
                    <a:bodyPr/>
                    <a:lstStyle/>
                    <a:p>
                      <a:pPr algn="r"/>
                      <a:r>
                        <a:rPr lang="en-US" sz="1000" dirty="0">
                          <a:latin typeface="Trebuchet MS" panose="020B0603020202020204" pitchFamily="34" charset="0"/>
                        </a:rPr>
                        <a:t>6 Months or More</a:t>
                      </a:r>
                    </a:p>
                  </a:txBody>
                  <a:tcPr marL="80787" marR="80787" marT="40401" marB="40401"/>
                </a:tc>
                <a:tc>
                  <a:txBody>
                    <a:bodyPr/>
                    <a:lstStyle/>
                    <a:p>
                      <a:pPr algn="ctr"/>
                      <a:r>
                        <a:rPr lang="en-US" sz="1100" dirty="0">
                          <a:latin typeface="Trebuchet MS" panose="020B0603020202020204" pitchFamily="34" charset="0"/>
                        </a:rPr>
                        <a:t>9%</a:t>
                      </a:r>
                    </a:p>
                  </a:txBody>
                  <a:tcPr marL="80787" marR="80787" marT="40401" marB="40401"/>
                </a:tc>
                <a:tc>
                  <a:txBody>
                    <a:bodyPr/>
                    <a:lstStyle/>
                    <a:p>
                      <a:pPr algn="ctr"/>
                      <a:r>
                        <a:rPr lang="en-US" sz="1100" dirty="0">
                          <a:latin typeface="Trebuchet MS" panose="020B0603020202020204" pitchFamily="34" charset="0"/>
                        </a:rPr>
                        <a:t>9%</a:t>
                      </a:r>
                    </a:p>
                  </a:txBody>
                  <a:tcPr marL="80787" marR="80787" marT="40401" marB="40401"/>
                </a:tc>
                <a:extLst>
                  <a:ext uri="{0D108BD9-81ED-4DB2-BD59-A6C34878D82A}">
                    <a16:rowId xmlns:a16="http://schemas.microsoft.com/office/drawing/2014/main" val="1654968236"/>
                  </a:ext>
                </a:extLst>
              </a:tr>
            </a:tbl>
          </a:graphicData>
        </a:graphic>
      </p:graphicFrame>
      <p:sp>
        <p:nvSpPr>
          <p:cNvPr id="8" name="TextBox 1"/>
          <p:cNvSpPr txBox="1">
            <a:spLocks noChangeArrowheads="1"/>
          </p:cNvSpPr>
          <p:nvPr/>
        </p:nvSpPr>
        <p:spPr bwMode="auto">
          <a:xfrm flipH="1">
            <a:off x="225471" y="1260910"/>
            <a:ext cx="68901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dirty="0">
                <a:latin typeface="Trebuchet MS" panose="020B0603020202020204" pitchFamily="34" charset="0"/>
              </a:rPr>
              <a:t>When you narrow down your search, how many vehicle brands do you believe will be in your consideration list?</a:t>
            </a:r>
          </a:p>
        </p:txBody>
      </p:sp>
      <p:sp>
        <p:nvSpPr>
          <p:cNvPr id="9" name="TextBox 14"/>
          <p:cNvSpPr txBox="1">
            <a:spLocks noChangeArrowheads="1"/>
          </p:cNvSpPr>
          <p:nvPr/>
        </p:nvSpPr>
        <p:spPr bwMode="auto">
          <a:xfrm flipH="1">
            <a:off x="176212" y="3844925"/>
            <a:ext cx="69394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dirty="0">
                <a:latin typeface="Trebuchet MS" panose="020B0603020202020204" pitchFamily="34" charset="0"/>
              </a:rPr>
              <a:t>How far in advance of your purchase do you plan to make your consideration list?</a:t>
            </a:r>
          </a:p>
        </p:txBody>
      </p:sp>
      <p:sp>
        <p:nvSpPr>
          <p:cNvPr id="10" name="Right Brace 9"/>
          <p:cNvSpPr/>
          <p:nvPr/>
        </p:nvSpPr>
        <p:spPr>
          <a:xfrm>
            <a:off x="6936049" y="2214308"/>
            <a:ext cx="439738" cy="479425"/>
          </a:xfrm>
          <a:prstGeom prst="rightBrace">
            <a:avLst/>
          </a:prstGeom>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dirty="0"/>
          </a:p>
        </p:txBody>
      </p:sp>
      <p:sp>
        <p:nvSpPr>
          <p:cNvPr id="11" name="TextBox 11"/>
          <p:cNvSpPr txBox="1">
            <a:spLocks noChangeArrowheads="1"/>
          </p:cNvSpPr>
          <p:nvPr/>
        </p:nvSpPr>
        <p:spPr bwMode="auto">
          <a:xfrm>
            <a:off x="7375787" y="2044615"/>
            <a:ext cx="1606057"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100" b="1" dirty="0">
                <a:latin typeface="Calibri" panose="020F0502020204030204" pitchFamily="34" charset="0"/>
              </a:rPr>
              <a:t>Economy buyers are more likely to include 3 or less brands on their consideration list (79%) than Sports / Luxury buyers (70%)</a:t>
            </a:r>
          </a:p>
        </p:txBody>
      </p:sp>
      <p:sp>
        <p:nvSpPr>
          <p:cNvPr id="12" name="Right Brace 11"/>
          <p:cNvSpPr/>
          <p:nvPr/>
        </p:nvSpPr>
        <p:spPr>
          <a:xfrm>
            <a:off x="6937528" y="4479594"/>
            <a:ext cx="439738" cy="745737"/>
          </a:xfrm>
          <a:prstGeom prst="rightBrace">
            <a:avLst/>
          </a:prstGeom>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dirty="0"/>
          </a:p>
        </p:txBody>
      </p:sp>
      <p:sp>
        <p:nvSpPr>
          <p:cNvPr id="13" name="TextBox 11"/>
          <p:cNvSpPr txBox="1">
            <a:spLocks noChangeArrowheads="1"/>
          </p:cNvSpPr>
          <p:nvPr/>
        </p:nvSpPr>
        <p:spPr bwMode="auto">
          <a:xfrm>
            <a:off x="7377266" y="4309901"/>
            <a:ext cx="166908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100" b="1" dirty="0">
                <a:latin typeface="Calibri" panose="020F0502020204030204" pitchFamily="34" charset="0"/>
              </a:rPr>
              <a:t>Economy buyers are more likely than Sports / Luxury buyers to make their consideration list only a few weeks before their purchase</a:t>
            </a:r>
          </a:p>
        </p:txBody>
      </p:sp>
      <p:sp>
        <p:nvSpPr>
          <p:cNvPr id="14" name="Slide Number Placeholder 1"/>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736A163-5E5C-4995-A5C7-CF2019DEABCC}"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833764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9"/>
          <p:cNvSpPr txBox="1">
            <a:spLocks noChangeArrowheads="1"/>
          </p:cNvSpPr>
          <p:nvPr/>
        </p:nvSpPr>
        <p:spPr bwMode="auto">
          <a:xfrm>
            <a:off x="782778" y="2501937"/>
            <a:ext cx="7553356"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500" dirty="0">
                <a:latin typeface="Trebuchet MS" panose="020B0603020202020204" pitchFamily="34" charset="0"/>
              </a:rPr>
              <a:t>							     </a:t>
            </a:r>
            <a:r>
              <a:rPr lang="en-US" altLang="en-US" sz="1500" u="sng" dirty="0">
                <a:solidFill>
                  <a:srgbClr val="000000"/>
                </a:solidFill>
                <a:latin typeface="Trebuchet MS" panose="020B0603020202020204" pitchFamily="34" charset="0"/>
              </a:rPr>
              <a:t>Sports / Luxury Buyer	         Economy Buyer</a:t>
            </a:r>
            <a:r>
              <a:rPr lang="en-US" altLang="en-US" sz="1500" dirty="0">
                <a:solidFill>
                  <a:srgbClr val="000000"/>
                </a:solidFill>
                <a:latin typeface="Trebuchet MS" panose="020B0603020202020204" pitchFamily="34" charset="0"/>
              </a:rPr>
              <a:t>	</a:t>
            </a:r>
          </a:p>
          <a:p>
            <a:pPr eaLnBrk="1" hangingPunct="1"/>
            <a:endParaRPr lang="en-US" altLang="en-US" sz="1500" dirty="0">
              <a:latin typeface="Trebuchet MS" panose="020B0603020202020204" pitchFamily="34" charset="0"/>
            </a:endParaRPr>
          </a:p>
          <a:p>
            <a:pPr eaLnBrk="1" hangingPunct="1"/>
            <a:r>
              <a:rPr lang="en-US" altLang="en-US" sz="1500" dirty="0">
                <a:latin typeface="Trebuchet MS" panose="020B0603020202020204" pitchFamily="34" charset="0"/>
              </a:rPr>
              <a:t>TV ads inform me about vehicles I</a:t>
            </a:r>
          </a:p>
          <a:p>
            <a:pPr eaLnBrk="1" hangingPunct="1"/>
            <a:r>
              <a:rPr lang="en-US" altLang="en-US" sz="1500" dirty="0">
                <a:latin typeface="Trebuchet MS" panose="020B0603020202020204" pitchFamily="34" charset="0"/>
              </a:rPr>
              <a:t>might not have otherwise considered			    46%			  	 46%	</a:t>
            </a:r>
          </a:p>
          <a:p>
            <a:pPr eaLnBrk="1" hangingPunct="1"/>
            <a:r>
              <a:rPr lang="en-US" altLang="en-US" sz="1500" dirty="0">
                <a:latin typeface="Trebuchet MS" panose="020B0603020202020204" pitchFamily="34" charset="0"/>
              </a:rPr>
              <a:t>	</a:t>
            </a:r>
          </a:p>
          <a:p>
            <a:pPr eaLnBrk="1" hangingPunct="1"/>
            <a:r>
              <a:rPr lang="en-US" sz="1500" dirty="0">
                <a:latin typeface="Trebuchet MS" panose="020B0603020202020204" pitchFamily="34" charset="0"/>
              </a:rPr>
              <a:t>I expect to see vehicle advertising across</a:t>
            </a:r>
          </a:p>
          <a:p>
            <a:pPr eaLnBrk="1" hangingPunct="1"/>
            <a:r>
              <a:rPr lang="en-US" sz="1500" dirty="0">
                <a:latin typeface="Trebuchet MS" panose="020B0603020202020204" pitchFamily="34" charset="0"/>
              </a:rPr>
              <a:t> all TV programming genres	</a:t>
            </a:r>
            <a:r>
              <a:rPr lang="en-US" altLang="en-US" sz="1500" dirty="0">
                <a:latin typeface="Trebuchet MS" panose="020B0603020202020204" pitchFamily="34" charset="0"/>
              </a:rPr>
              <a:t>		            43%			 	 44%</a:t>
            </a:r>
          </a:p>
          <a:p>
            <a:pPr eaLnBrk="1" hangingPunct="1"/>
            <a:endParaRPr lang="en-US" altLang="en-US" sz="1500" dirty="0">
              <a:latin typeface="Trebuchet MS" panose="020B0603020202020204" pitchFamily="34" charset="0"/>
            </a:endParaRPr>
          </a:p>
          <a:p>
            <a:pPr eaLnBrk="1" hangingPunct="1"/>
            <a:r>
              <a:rPr lang="en-US" altLang="en-US" sz="1500" dirty="0">
                <a:latin typeface="Trebuchet MS" panose="020B0603020202020204" pitchFamily="34" charset="0"/>
              </a:rPr>
              <a:t>I am more likely to consider vehicle </a:t>
            </a:r>
          </a:p>
          <a:p>
            <a:pPr eaLnBrk="1" hangingPunct="1"/>
            <a:r>
              <a:rPr lang="en-US" altLang="en-US" sz="1500" dirty="0">
                <a:latin typeface="Trebuchet MS" panose="020B0603020202020204" pitchFamily="34" charset="0"/>
              </a:rPr>
              <a:t>brands that advertise on TV				    36%			 	 32%</a:t>
            </a:r>
          </a:p>
          <a:p>
            <a:pPr eaLnBrk="1" hangingPunct="1"/>
            <a:endParaRPr lang="en-US" altLang="en-US" sz="1500" dirty="0">
              <a:solidFill>
                <a:srgbClr val="000000"/>
              </a:solidFill>
              <a:latin typeface="Trebuchet MS" panose="020B0603020202020204" pitchFamily="34" charset="0"/>
            </a:endParaRPr>
          </a:p>
          <a:p>
            <a:pPr eaLnBrk="1" hangingPunct="1"/>
            <a:r>
              <a:rPr lang="en-US" altLang="en-US" sz="1500" dirty="0">
                <a:solidFill>
                  <a:srgbClr val="000000"/>
                </a:solidFill>
                <a:latin typeface="Trebuchet MS" panose="020B0603020202020204" pitchFamily="34" charset="0"/>
              </a:rPr>
              <a:t>	</a:t>
            </a:r>
          </a:p>
        </p:txBody>
      </p:sp>
      <p:sp>
        <p:nvSpPr>
          <p:cNvPr id="13316" name="TextBox 7"/>
          <p:cNvSpPr txBox="1">
            <a:spLocks noChangeArrowheads="1"/>
          </p:cNvSpPr>
          <p:nvPr/>
        </p:nvSpPr>
        <p:spPr bwMode="auto">
          <a:xfrm>
            <a:off x="1" y="6321504"/>
            <a:ext cx="8442664"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900" dirty="0">
                <a:latin typeface="Trebuchet MS" panose="020B0603020202020204" pitchFamily="34" charset="0"/>
              </a:rPr>
              <a:t>Source: VAB Automotive Likely Buyers Study, November 2016; Base: Adults 18+ who intend on purchasing/leasing a vehicle in next 6 months. </a:t>
            </a:r>
          </a:p>
          <a:p>
            <a:r>
              <a:rPr lang="en-US" sz="900" dirty="0">
                <a:solidFill>
                  <a:srgbClr val="000000"/>
                </a:solidFill>
                <a:latin typeface="Trebuchet MS" panose="020B0603020202020204" pitchFamily="34" charset="0"/>
              </a:rPr>
              <a:t>Q18. Which of the following statements do you believe are true for you?  </a:t>
            </a:r>
            <a:r>
              <a:rPr lang="en-US" altLang="en-US" sz="900" dirty="0">
                <a:latin typeface="Trebuchet MS" panose="020B0603020202020204" pitchFamily="34" charset="0"/>
              </a:rPr>
              <a:t>Sports / Luxury Buyer= “looking to purchase/lease a sports or luxury vehicle in next 6 months;” Economy Buyer= “price point and incentives/specials/rebates are the top influences on purchase / lease decision.”</a:t>
            </a:r>
          </a:p>
        </p:txBody>
      </p:sp>
      <p:sp>
        <p:nvSpPr>
          <p:cNvPr id="5" name="Rectangle 4"/>
          <p:cNvSpPr>
            <a:spLocks noChangeArrowheads="1"/>
          </p:cNvSpPr>
          <p:nvPr/>
        </p:nvSpPr>
        <p:spPr bwMode="auto">
          <a:xfrm>
            <a:off x="0" y="1590622"/>
            <a:ext cx="9144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u="sng" dirty="0">
                <a:solidFill>
                  <a:srgbClr val="000000"/>
                </a:solidFill>
                <a:latin typeface="Trebuchet MS" panose="020B0603020202020204" pitchFamily="34" charset="0"/>
              </a:rPr>
              <a:t>Likely Vehicle Buyers Who Believe the Following Statements Are True For Them</a:t>
            </a:r>
            <a:endParaRPr lang="en-US" altLang="en-US" u="sng" dirty="0">
              <a:solidFill>
                <a:srgbClr val="000000"/>
              </a:solidFill>
              <a:latin typeface="Calibri" panose="020F0502020204030204" pitchFamily="34" charset="0"/>
            </a:endParaRPr>
          </a:p>
        </p:txBody>
      </p:sp>
      <p:sp>
        <p:nvSpPr>
          <p:cNvPr id="6" name="Title 1"/>
          <p:cNvSpPr>
            <a:spLocks noGrp="1"/>
          </p:cNvSpPr>
          <p:nvPr>
            <p:ph type="title"/>
          </p:nvPr>
        </p:nvSpPr>
        <p:spPr bwMode="auto">
          <a:xfrm>
            <a:off x="71024" y="177560"/>
            <a:ext cx="8229600" cy="45276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sz="2000" dirty="0">
                <a:latin typeface="Trebuchet MS" panose="020B0603020202020204" pitchFamily="34" charset="0"/>
              </a:rPr>
              <a:t>TV Is Key For Auto Brands To Gain A Spot On A Buyer’s Short List</a:t>
            </a:r>
            <a:endParaRPr lang="en-US" altLang="en-US" sz="2000" b="1" u="sng" dirty="0">
              <a:latin typeface="Trebuchet MS" panose="020B0603020202020204" pitchFamily="34" charset="0"/>
            </a:endParaRPr>
          </a:p>
        </p:txBody>
      </p:sp>
      <p:sp>
        <p:nvSpPr>
          <p:cNvPr id="3" name="Rectangle 2"/>
          <p:cNvSpPr/>
          <p:nvPr/>
        </p:nvSpPr>
        <p:spPr>
          <a:xfrm>
            <a:off x="782777" y="2894120"/>
            <a:ext cx="7331414" cy="727969"/>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Slide Number Placeholder 1"/>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736A163-5E5C-4995-A5C7-CF2019DEABCC}"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023278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3"/>
          <p:cNvSpPr txBox="1">
            <a:spLocks noChangeArrowheads="1"/>
          </p:cNvSpPr>
          <p:nvPr/>
        </p:nvSpPr>
        <p:spPr bwMode="auto">
          <a:xfrm>
            <a:off x="1074738" y="2379663"/>
            <a:ext cx="78517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200" b="1" dirty="0">
                <a:latin typeface="Trebuchet MS" panose="020B0603020202020204" pitchFamily="34" charset="0"/>
              </a:rPr>
              <a:t>TV and Online – Working in Tandem</a:t>
            </a:r>
          </a:p>
          <a:p>
            <a:pPr eaLnBrk="1" hangingPunct="1"/>
            <a:endParaRPr lang="en-US" altLang="en-US" sz="2200" b="1" dirty="0">
              <a:latin typeface="Trebuchet MS" panose="020B0603020202020204" pitchFamily="34" charset="0"/>
            </a:endParaRPr>
          </a:p>
          <a:p>
            <a:pPr eaLnBrk="1" hangingPunct="1"/>
            <a:r>
              <a:rPr lang="en-US" altLang="en-US" sz="2200" b="1" dirty="0">
                <a:latin typeface="Trebuchet MS" panose="020B0603020202020204" pitchFamily="34" charset="0"/>
              </a:rPr>
              <a:t>…</a:t>
            </a:r>
            <a:r>
              <a:rPr lang="en-US" altLang="en-US" sz="2200" b="1" i="1" dirty="0">
                <a:latin typeface="Trebuchet MS" panose="020B0603020202020204" pitchFamily="34" charset="0"/>
              </a:rPr>
              <a:t>TV Drives Consumers Online</a:t>
            </a:r>
            <a:endParaRPr lang="en-US" altLang="en-US" sz="2200" i="1" dirty="0">
              <a:latin typeface="Trebuchet MS" panose="020B0603020202020204" pitchFamily="34" charset="0"/>
            </a:endParaRPr>
          </a:p>
        </p:txBody>
      </p:sp>
      <p:sp>
        <p:nvSpPr>
          <p:cNvPr id="3" name="Slide Number Placeholder 1"/>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736A163-5E5C-4995-A5C7-CF2019DEABCC}"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itle 1"/>
          <p:cNvSpPr txBox="1">
            <a:spLocks/>
          </p:cNvSpPr>
          <p:nvPr/>
        </p:nvSpPr>
        <p:spPr bwMode="auto">
          <a:xfrm>
            <a:off x="26635" y="56829"/>
            <a:ext cx="7901125" cy="870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dirty="0">
                <a:latin typeface="Trebuchet MS" panose="020B0603020202020204" pitchFamily="34" charset="0"/>
              </a:rPr>
              <a:t>TV Ads Prompt Sports / Luxury &amp; Economy Buyers To Go Online For Additional Information; Much More So Than Any Online Media</a:t>
            </a:r>
          </a:p>
        </p:txBody>
      </p:sp>
      <p:graphicFrame>
        <p:nvGraphicFramePr>
          <p:cNvPr id="2" name="Chart 5"/>
          <p:cNvGraphicFramePr>
            <a:graphicFrameLocks/>
          </p:cNvGraphicFramePr>
          <p:nvPr>
            <p:extLst>
              <p:ext uri="{D42A27DB-BD31-4B8C-83A1-F6EECF244321}">
                <p14:modId xmlns:p14="http://schemas.microsoft.com/office/powerpoint/2010/main" val="4212441875"/>
              </p:ext>
            </p:extLst>
          </p:nvPr>
        </p:nvGraphicFramePr>
        <p:xfrm>
          <a:off x="0" y="987972"/>
          <a:ext cx="9143999" cy="493343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4"/>
          <p:cNvSpPr txBox="1">
            <a:spLocks noChangeArrowheads="1"/>
          </p:cNvSpPr>
          <p:nvPr/>
        </p:nvSpPr>
        <p:spPr bwMode="auto">
          <a:xfrm>
            <a:off x="1" y="6203690"/>
            <a:ext cx="848705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900" dirty="0">
                <a:latin typeface="Trebuchet MS" panose="020B0603020202020204" pitchFamily="34" charset="0"/>
              </a:rPr>
              <a:t>Source: VAB Automotive Likely Buyers Study, November 2016; Base: Adults 18+ who intend on purchasing/leasing a vehicle in next 6 months.</a:t>
            </a:r>
          </a:p>
          <a:p>
            <a:r>
              <a:rPr lang="en-US" sz="900" dirty="0">
                <a:latin typeface="Trebuchet MS" panose="020B0603020202020204" pitchFamily="34" charset="0"/>
              </a:rPr>
              <a:t>Q19. Which of the following types of vehicle advertisements have prompted you to look for more information on the vehicle’s manufacturer website (www.lexus.com, </a:t>
            </a:r>
            <a:r>
              <a:rPr lang="en-US" sz="900" dirty="0" err="1">
                <a:latin typeface="Trebuchet MS" panose="020B0603020202020204" pitchFamily="34" charset="0"/>
              </a:rPr>
              <a:t>etc</a:t>
            </a:r>
            <a:r>
              <a:rPr lang="en-US" sz="900" dirty="0">
                <a:latin typeface="Trebuchet MS" panose="020B0603020202020204" pitchFamily="34" charset="0"/>
              </a:rPr>
              <a:t>…)  </a:t>
            </a:r>
            <a:r>
              <a:rPr lang="en-US" altLang="en-US" sz="900" dirty="0">
                <a:latin typeface="Trebuchet MS" panose="020B0603020202020204" pitchFamily="34" charset="0"/>
              </a:rPr>
              <a:t>Sports / Luxury Buyer= “looking to purchase/lease a sports or luxury vehicle in next 6 months;” Economy Buyer= “price point and incentives/specials/rebates are the top influences on purchase / lease decision.”</a:t>
            </a:r>
          </a:p>
        </p:txBody>
      </p:sp>
      <p:sp>
        <p:nvSpPr>
          <p:cNvPr id="5" name="Slide Number Placeholder 1"/>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736A163-5E5C-4995-A5C7-CF2019DEABCC}"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bwMode="auto">
          <a:xfrm>
            <a:off x="62146" y="40523"/>
            <a:ext cx="7670650" cy="817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sz="2200" dirty="0">
                <a:latin typeface="Trebuchet MS" panose="020B0603020202020204" pitchFamily="34" charset="0"/>
              </a:rPr>
              <a:t>Less Than 4 Out Of 10 Likely Buyers Learned The URL For An Auto Manufacturer Website Through An Online Search</a:t>
            </a:r>
          </a:p>
        </p:txBody>
      </p:sp>
      <p:sp>
        <p:nvSpPr>
          <p:cNvPr id="26627" name="Rectangle 1"/>
          <p:cNvSpPr>
            <a:spLocks noChangeArrowheads="1"/>
          </p:cNvSpPr>
          <p:nvPr/>
        </p:nvSpPr>
        <p:spPr bwMode="auto">
          <a:xfrm>
            <a:off x="1046163" y="1258888"/>
            <a:ext cx="6883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solidFill>
                  <a:srgbClr val="000000"/>
                </a:solidFill>
                <a:latin typeface="Trebuchet MS" panose="020B0603020202020204" pitchFamily="34" charset="0"/>
              </a:rPr>
              <a:t>How did you first learn the URL website address of the </a:t>
            </a:r>
          </a:p>
          <a:p>
            <a:pPr algn="ctr" eaLnBrk="1" hangingPunct="1"/>
            <a:r>
              <a:rPr lang="en-US" altLang="en-US" b="1" u="sng" dirty="0">
                <a:solidFill>
                  <a:srgbClr val="000000"/>
                </a:solidFill>
                <a:latin typeface="Trebuchet MS" panose="020B0603020202020204" pitchFamily="34" charset="0"/>
              </a:rPr>
              <a:t>auto manufacturer website? </a:t>
            </a:r>
            <a:endParaRPr lang="en-US" altLang="en-US" b="1" dirty="0"/>
          </a:p>
        </p:txBody>
      </p:sp>
      <p:sp>
        <p:nvSpPr>
          <p:cNvPr id="26668" name="TextBox 10"/>
          <p:cNvSpPr txBox="1">
            <a:spLocks noChangeArrowheads="1"/>
          </p:cNvSpPr>
          <p:nvPr/>
        </p:nvSpPr>
        <p:spPr bwMode="auto">
          <a:xfrm>
            <a:off x="159798" y="2092306"/>
            <a:ext cx="395500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200" u="sng" dirty="0">
                <a:latin typeface="Trebuchet MS" panose="020B0603020202020204" pitchFamily="34" charset="0"/>
              </a:rPr>
              <a:t>Sports / Luxury Buyer</a:t>
            </a:r>
          </a:p>
        </p:txBody>
      </p:sp>
      <p:sp>
        <p:nvSpPr>
          <p:cNvPr id="26671" name="TextBox 11"/>
          <p:cNvSpPr txBox="1">
            <a:spLocks noChangeArrowheads="1"/>
          </p:cNvSpPr>
          <p:nvPr/>
        </p:nvSpPr>
        <p:spPr bwMode="auto">
          <a:xfrm>
            <a:off x="-8096" y="6323854"/>
            <a:ext cx="8440494"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900" dirty="0">
                <a:latin typeface="Trebuchet MS" panose="020B0603020202020204" pitchFamily="34" charset="0"/>
              </a:rPr>
              <a:t>Source: VAB Automotive Likely Buyers Study, November 2016; Base: Adults 18+ who intend on purchasing/leasing a vehicle in next 6 months.</a:t>
            </a:r>
          </a:p>
          <a:p>
            <a:r>
              <a:rPr lang="en-US" sz="900" dirty="0">
                <a:latin typeface="Trebuchet MS" panose="020B0603020202020204" pitchFamily="34" charset="0"/>
              </a:rPr>
              <a:t>Q20. How did you first learn the URL address (i.e. www.lexus.com) of the vehicle’s manufacturer website? </a:t>
            </a:r>
            <a:r>
              <a:rPr lang="en-US" altLang="en-US" sz="900" dirty="0">
                <a:latin typeface="Trebuchet MS" panose="020B0603020202020204" pitchFamily="34" charset="0"/>
              </a:rPr>
              <a:t>Sports / Luxury Buyer= “looking to purchase/lease a sports or luxury vehicle in next 6 months;” Economy Buyer= “price point and incentives/specials/rebates are the top influences on purchase / lease decision.”</a:t>
            </a:r>
          </a:p>
        </p:txBody>
      </p:sp>
      <p:cxnSp>
        <p:nvCxnSpPr>
          <p:cNvPr id="8" name="Straight Connector 7"/>
          <p:cNvCxnSpPr/>
          <p:nvPr/>
        </p:nvCxnSpPr>
        <p:spPr>
          <a:xfrm>
            <a:off x="4487863" y="2355470"/>
            <a:ext cx="0" cy="3871710"/>
          </a:xfrm>
          <a:prstGeom prst="line">
            <a:avLst/>
          </a:prstGeom>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282400" y="2695397"/>
            <a:ext cx="1762021" cy="646331"/>
          </a:xfrm>
          <a:prstGeom prst="rect">
            <a:avLst/>
          </a:prstGeom>
          <a:noFill/>
        </p:spPr>
        <p:txBody>
          <a:bodyPr wrap="none" rtlCol="0">
            <a:spAutoFit/>
          </a:bodyPr>
          <a:lstStyle/>
          <a:p>
            <a:r>
              <a:rPr lang="en-US" u="sng" dirty="0"/>
              <a:t>Internet Search</a:t>
            </a:r>
          </a:p>
          <a:p>
            <a:pPr algn="ctr"/>
            <a:r>
              <a:rPr lang="en-US" dirty="0"/>
              <a:t>36%</a:t>
            </a:r>
          </a:p>
        </p:txBody>
      </p:sp>
      <p:sp>
        <p:nvSpPr>
          <p:cNvPr id="11" name="TextBox 10"/>
          <p:cNvSpPr txBox="1"/>
          <p:nvPr/>
        </p:nvSpPr>
        <p:spPr>
          <a:xfrm>
            <a:off x="2866006" y="2695396"/>
            <a:ext cx="761747" cy="646331"/>
          </a:xfrm>
          <a:prstGeom prst="rect">
            <a:avLst/>
          </a:prstGeom>
          <a:noFill/>
        </p:spPr>
        <p:txBody>
          <a:bodyPr wrap="none" rtlCol="0">
            <a:spAutoFit/>
          </a:bodyPr>
          <a:lstStyle/>
          <a:p>
            <a:r>
              <a:rPr lang="en-US" u="sng" dirty="0"/>
              <a:t>Other</a:t>
            </a:r>
          </a:p>
          <a:p>
            <a:pPr algn="ctr"/>
            <a:r>
              <a:rPr lang="en-US" dirty="0"/>
              <a:t>64%</a:t>
            </a:r>
          </a:p>
        </p:txBody>
      </p:sp>
      <p:sp>
        <p:nvSpPr>
          <p:cNvPr id="3" name="TextBox 2"/>
          <p:cNvSpPr txBox="1"/>
          <p:nvPr/>
        </p:nvSpPr>
        <p:spPr>
          <a:xfrm>
            <a:off x="119532" y="4258787"/>
            <a:ext cx="4275594" cy="1077218"/>
          </a:xfrm>
          <a:prstGeom prst="rect">
            <a:avLst/>
          </a:prstGeom>
          <a:noFill/>
        </p:spPr>
        <p:txBody>
          <a:bodyPr wrap="none" rtlCol="0">
            <a:spAutoFit/>
          </a:bodyPr>
          <a:lstStyle/>
          <a:p>
            <a:pPr algn="r"/>
            <a:r>
              <a:rPr lang="en-US" sz="1600" dirty="0">
                <a:latin typeface="Trebuchet MS" panose="020B0603020202020204" pitchFamily="34" charset="0"/>
              </a:rPr>
              <a:t>27% typed brand name directly into internet</a:t>
            </a:r>
          </a:p>
          <a:p>
            <a:pPr algn="r"/>
            <a:r>
              <a:rPr lang="en-US" sz="1600" dirty="0">
                <a:latin typeface="Trebuchet MS" panose="020B0603020202020204" pitchFamily="34" charset="0"/>
              </a:rPr>
              <a:t>25% as a result of a TV ad</a:t>
            </a:r>
          </a:p>
          <a:p>
            <a:pPr algn="r"/>
            <a:r>
              <a:rPr lang="en-US" sz="1600" dirty="0">
                <a:latin typeface="Trebuchet MS" panose="020B0603020202020204" pitchFamily="34" charset="0"/>
              </a:rPr>
              <a:t>8% as a result of word-of-mouth</a:t>
            </a:r>
          </a:p>
          <a:p>
            <a:pPr algn="r"/>
            <a:endParaRPr lang="en-US" sz="1600" dirty="0">
              <a:latin typeface="Trebuchet MS" panose="020B0603020202020204" pitchFamily="34" charset="0"/>
            </a:endParaRPr>
          </a:p>
        </p:txBody>
      </p:sp>
      <p:cxnSp>
        <p:nvCxnSpPr>
          <p:cNvPr id="6" name="Straight Arrow Connector 5"/>
          <p:cNvCxnSpPr>
            <a:cxnSpLocks/>
          </p:cNvCxnSpPr>
          <p:nvPr/>
        </p:nvCxnSpPr>
        <p:spPr>
          <a:xfrm flipH="1">
            <a:off x="3160085" y="3357657"/>
            <a:ext cx="1" cy="48205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7" name="TextBox 10"/>
          <p:cNvSpPr txBox="1">
            <a:spLocks noChangeArrowheads="1"/>
          </p:cNvSpPr>
          <p:nvPr/>
        </p:nvSpPr>
        <p:spPr bwMode="auto">
          <a:xfrm>
            <a:off x="4813179" y="2092306"/>
            <a:ext cx="395500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200" u="sng" dirty="0">
                <a:latin typeface="Trebuchet MS" panose="020B0603020202020204" pitchFamily="34" charset="0"/>
              </a:rPr>
              <a:t>Economy Buyer</a:t>
            </a:r>
          </a:p>
        </p:txBody>
      </p:sp>
      <p:sp>
        <p:nvSpPr>
          <p:cNvPr id="18" name="TextBox 17"/>
          <p:cNvSpPr txBox="1"/>
          <p:nvPr/>
        </p:nvSpPr>
        <p:spPr>
          <a:xfrm>
            <a:off x="4937761" y="2679723"/>
            <a:ext cx="1762021" cy="646331"/>
          </a:xfrm>
          <a:prstGeom prst="rect">
            <a:avLst/>
          </a:prstGeom>
          <a:noFill/>
        </p:spPr>
        <p:txBody>
          <a:bodyPr wrap="none" rtlCol="0">
            <a:spAutoFit/>
          </a:bodyPr>
          <a:lstStyle/>
          <a:p>
            <a:r>
              <a:rPr lang="en-US" u="sng" dirty="0"/>
              <a:t>Internet Search</a:t>
            </a:r>
          </a:p>
          <a:p>
            <a:pPr algn="ctr"/>
            <a:r>
              <a:rPr lang="en-US" dirty="0"/>
              <a:t>38%</a:t>
            </a:r>
          </a:p>
        </p:txBody>
      </p:sp>
      <p:sp>
        <p:nvSpPr>
          <p:cNvPr id="19" name="TextBox 18"/>
          <p:cNvSpPr txBox="1"/>
          <p:nvPr/>
        </p:nvSpPr>
        <p:spPr>
          <a:xfrm>
            <a:off x="7670650" y="2679722"/>
            <a:ext cx="761747" cy="646331"/>
          </a:xfrm>
          <a:prstGeom prst="rect">
            <a:avLst/>
          </a:prstGeom>
          <a:noFill/>
        </p:spPr>
        <p:txBody>
          <a:bodyPr wrap="none" rtlCol="0">
            <a:spAutoFit/>
          </a:bodyPr>
          <a:lstStyle/>
          <a:p>
            <a:r>
              <a:rPr lang="en-US" u="sng" dirty="0"/>
              <a:t>Other</a:t>
            </a:r>
          </a:p>
          <a:p>
            <a:pPr algn="ctr"/>
            <a:r>
              <a:rPr lang="en-US" dirty="0"/>
              <a:t>62%</a:t>
            </a:r>
          </a:p>
        </p:txBody>
      </p:sp>
      <p:cxnSp>
        <p:nvCxnSpPr>
          <p:cNvPr id="21" name="Straight Arrow Connector 20"/>
          <p:cNvCxnSpPr>
            <a:cxnSpLocks/>
          </p:cNvCxnSpPr>
          <p:nvPr/>
        </p:nvCxnSpPr>
        <p:spPr>
          <a:xfrm flipH="1">
            <a:off x="8023751" y="3339083"/>
            <a:ext cx="570" cy="49772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2443591" y="3973293"/>
            <a:ext cx="1401346" cy="338554"/>
          </a:xfrm>
          <a:prstGeom prst="rect">
            <a:avLst/>
          </a:prstGeom>
          <a:noFill/>
        </p:spPr>
        <p:txBody>
          <a:bodyPr wrap="none" rtlCol="0">
            <a:spAutoFit/>
          </a:bodyPr>
          <a:lstStyle/>
          <a:p>
            <a:r>
              <a:rPr lang="en-US" sz="1600" u="sng" dirty="0">
                <a:latin typeface="Trebuchet MS" panose="020B0603020202020204" pitchFamily="34" charset="0"/>
              </a:rPr>
              <a:t>Of the other:</a:t>
            </a:r>
          </a:p>
        </p:txBody>
      </p:sp>
      <p:sp>
        <p:nvSpPr>
          <p:cNvPr id="24" name="TextBox 23"/>
          <p:cNvSpPr txBox="1"/>
          <p:nvPr/>
        </p:nvSpPr>
        <p:spPr>
          <a:xfrm>
            <a:off x="7351788" y="3920902"/>
            <a:ext cx="1401346" cy="338554"/>
          </a:xfrm>
          <a:prstGeom prst="rect">
            <a:avLst/>
          </a:prstGeom>
          <a:noFill/>
        </p:spPr>
        <p:txBody>
          <a:bodyPr wrap="none" rtlCol="0">
            <a:spAutoFit/>
          </a:bodyPr>
          <a:lstStyle/>
          <a:p>
            <a:r>
              <a:rPr lang="en-US" sz="1600" u="sng" dirty="0">
                <a:latin typeface="Trebuchet MS" panose="020B0603020202020204" pitchFamily="34" charset="0"/>
              </a:rPr>
              <a:t>Of the other:</a:t>
            </a:r>
          </a:p>
        </p:txBody>
      </p:sp>
      <p:sp>
        <p:nvSpPr>
          <p:cNvPr id="4" name="Rectangle 3"/>
          <p:cNvSpPr/>
          <p:nvPr/>
        </p:nvSpPr>
        <p:spPr>
          <a:xfrm>
            <a:off x="159798" y="1997476"/>
            <a:ext cx="3955002" cy="1344252"/>
          </a:xfrm>
          <a:prstGeom prst="rect">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4813179" y="1998954"/>
            <a:ext cx="3955002" cy="1344252"/>
          </a:xfrm>
          <a:prstGeom prst="rect">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4808436" y="4260267"/>
            <a:ext cx="4275594" cy="1077218"/>
          </a:xfrm>
          <a:prstGeom prst="rect">
            <a:avLst/>
          </a:prstGeom>
          <a:noFill/>
        </p:spPr>
        <p:txBody>
          <a:bodyPr wrap="none" rtlCol="0">
            <a:spAutoFit/>
          </a:bodyPr>
          <a:lstStyle/>
          <a:p>
            <a:pPr algn="r"/>
            <a:r>
              <a:rPr lang="en-US" sz="1600" dirty="0">
                <a:latin typeface="Trebuchet MS" panose="020B0603020202020204" pitchFamily="34" charset="0"/>
              </a:rPr>
              <a:t>25% typed brand name directly into internet</a:t>
            </a:r>
          </a:p>
          <a:p>
            <a:pPr algn="r"/>
            <a:r>
              <a:rPr lang="en-US" sz="1600" dirty="0">
                <a:latin typeface="Trebuchet MS" panose="020B0603020202020204" pitchFamily="34" charset="0"/>
              </a:rPr>
              <a:t>22% as a result of a TV ad</a:t>
            </a:r>
          </a:p>
          <a:p>
            <a:pPr algn="r"/>
            <a:r>
              <a:rPr lang="en-US" sz="1600" dirty="0">
                <a:latin typeface="Trebuchet MS" panose="020B0603020202020204" pitchFamily="34" charset="0"/>
              </a:rPr>
              <a:t>10% as a result of word-of-mouth</a:t>
            </a:r>
          </a:p>
          <a:p>
            <a:pPr algn="r"/>
            <a:endParaRPr lang="en-US" sz="1600" dirty="0">
              <a:latin typeface="Trebuchet MS" panose="020B0603020202020204" pitchFamily="34" charset="0"/>
            </a:endParaRPr>
          </a:p>
        </p:txBody>
      </p:sp>
      <p:sp>
        <p:nvSpPr>
          <p:cNvPr id="20" name="Slide Number Placeholder 1"/>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736A163-5E5C-4995-A5C7-CF2019DEABCC}"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9"/>
          <p:cNvSpPr txBox="1">
            <a:spLocks noChangeArrowheads="1"/>
          </p:cNvSpPr>
          <p:nvPr/>
        </p:nvSpPr>
        <p:spPr bwMode="auto">
          <a:xfrm>
            <a:off x="196850" y="1960398"/>
            <a:ext cx="8627554"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dirty="0">
                <a:solidFill>
                  <a:srgbClr val="000000"/>
                </a:solidFill>
                <a:latin typeface="Trebuchet MS" panose="020B0603020202020204" pitchFamily="34" charset="0"/>
              </a:rPr>
              <a:t>						            		</a:t>
            </a:r>
            <a:r>
              <a:rPr lang="en-US" altLang="en-US" sz="1600" u="sng" dirty="0">
                <a:solidFill>
                  <a:srgbClr val="000000"/>
                </a:solidFill>
                <a:latin typeface="Trebuchet MS" panose="020B0603020202020204" pitchFamily="34" charset="0"/>
              </a:rPr>
              <a:t>Sports / Luxury Buyer            Economy Buyer</a:t>
            </a:r>
            <a:endParaRPr lang="en-US" altLang="en-US" sz="1600" dirty="0">
              <a:solidFill>
                <a:srgbClr val="000000"/>
              </a:solidFill>
              <a:latin typeface="Trebuchet MS" panose="020B0603020202020204" pitchFamily="34" charset="0"/>
            </a:endParaRPr>
          </a:p>
          <a:p>
            <a:pPr eaLnBrk="1" hangingPunct="1"/>
            <a:r>
              <a:rPr lang="en-US" sz="1600" dirty="0">
                <a:solidFill>
                  <a:srgbClr val="000000"/>
                </a:solidFill>
                <a:latin typeface="Trebuchet MS" panose="020B0603020202020204" pitchFamily="34" charset="0"/>
              </a:rPr>
              <a:t>A deal I saw on TV about a vehicle prompted								</a:t>
            </a:r>
          </a:p>
          <a:p>
            <a:pPr eaLnBrk="1" hangingPunct="1"/>
            <a:r>
              <a:rPr lang="en-US" sz="1600" dirty="0">
                <a:solidFill>
                  <a:srgbClr val="000000"/>
                </a:solidFill>
                <a:latin typeface="Trebuchet MS" panose="020B0603020202020204" pitchFamily="34" charset="0"/>
              </a:rPr>
              <a:t>me to look up more information online			    33%					35%</a:t>
            </a:r>
          </a:p>
          <a:p>
            <a:pPr eaLnBrk="1" hangingPunct="1"/>
            <a:endParaRPr lang="en-US" sz="1600" dirty="0">
              <a:solidFill>
                <a:srgbClr val="000000"/>
              </a:solidFill>
              <a:latin typeface="Trebuchet MS" panose="020B0603020202020204" pitchFamily="34" charset="0"/>
            </a:endParaRPr>
          </a:p>
          <a:p>
            <a:pPr eaLnBrk="1" hangingPunct="1"/>
            <a:r>
              <a:rPr lang="en-US" sz="1600" dirty="0">
                <a:solidFill>
                  <a:srgbClr val="000000"/>
                </a:solidFill>
                <a:latin typeface="Trebuchet MS" panose="020B0603020202020204" pitchFamily="34" charset="0"/>
              </a:rPr>
              <a:t>I have looked up information about</a:t>
            </a:r>
          </a:p>
          <a:p>
            <a:pPr eaLnBrk="1" hangingPunct="1"/>
            <a:r>
              <a:rPr lang="en-US" sz="1600" dirty="0">
                <a:solidFill>
                  <a:srgbClr val="000000"/>
                </a:solidFill>
                <a:latin typeface="Trebuchet MS" panose="020B0603020202020204" pitchFamily="34" charset="0"/>
              </a:rPr>
              <a:t> a vehicle while watching TV</a:t>
            </a:r>
            <a:r>
              <a:rPr lang="en-US" sz="1600" dirty="0">
                <a:latin typeface="Trebuchet MS" panose="020B0603020202020204" pitchFamily="34" charset="0"/>
              </a:rPr>
              <a:t> </a:t>
            </a:r>
            <a:r>
              <a:rPr lang="en-US" altLang="en-US" sz="1600" dirty="0">
                <a:solidFill>
                  <a:srgbClr val="000000"/>
                </a:solidFill>
                <a:latin typeface="Trebuchet MS" panose="020B0603020202020204" pitchFamily="34" charset="0"/>
              </a:rPr>
              <a:t>			          	    32%					30%	</a:t>
            </a:r>
          </a:p>
          <a:p>
            <a:pPr eaLnBrk="1" hangingPunct="1"/>
            <a:endParaRPr lang="en-US" altLang="en-US" sz="1600" dirty="0">
              <a:solidFill>
                <a:srgbClr val="000000"/>
              </a:solidFill>
              <a:latin typeface="Trebuchet MS" panose="020B0603020202020204" pitchFamily="34" charset="0"/>
            </a:endParaRPr>
          </a:p>
          <a:p>
            <a:pPr eaLnBrk="1" hangingPunct="1"/>
            <a:r>
              <a:rPr lang="en-US" altLang="en-US" sz="1600" dirty="0">
                <a:solidFill>
                  <a:srgbClr val="000000"/>
                </a:solidFill>
                <a:latin typeface="Trebuchet MS" panose="020B0603020202020204" pitchFamily="34" charset="0"/>
              </a:rPr>
              <a:t>I have visited a local dealership because</a:t>
            </a:r>
          </a:p>
          <a:p>
            <a:pPr eaLnBrk="1" hangingPunct="1"/>
            <a:r>
              <a:rPr lang="en-US" altLang="en-US" sz="1600" dirty="0">
                <a:solidFill>
                  <a:srgbClr val="000000"/>
                </a:solidFill>
                <a:latin typeface="Trebuchet MS" panose="020B0603020202020204" pitchFamily="34" charset="0"/>
              </a:rPr>
              <a:t>of a promotion I saw on TV			          	    32%		           		30%</a:t>
            </a:r>
          </a:p>
          <a:p>
            <a:pPr eaLnBrk="1" hangingPunct="1"/>
            <a:endParaRPr lang="en-US" altLang="en-US" sz="1600" dirty="0">
              <a:solidFill>
                <a:srgbClr val="000000"/>
              </a:solidFill>
              <a:latin typeface="Trebuchet MS" panose="020B0603020202020204" pitchFamily="34" charset="0"/>
            </a:endParaRPr>
          </a:p>
          <a:p>
            <a:pPr eaLnBrk="1" hangingPunct="1"/>
            <a:r>
              <a:rPr lang="en-US" altLang="en-US" sz="1600" dirty="0">
                <a:latin typeface="Trebuchet MS" panose="020B0603020202020204" pitchFamily="34" charset="0"/>
              </a:rPr>
              <a:t>TV ads remind me to visit a vehicles</a:t>
            </a:r>
          </a:p>
          <a:p>
            <a:pPr eaLnBrk="1" hangingPunct="1"/>
            <a:r>
              <a:rPr lang="en-US" altLang="en-US" sz="1600" dirty="0">
                <a:latin typeface="Trebuchet MS" panose="020B0603020202020204" pitchFamily="34" charset="0"/>
              </a:rPr>
              <a:t>Manufacturer website for more info	          	    31%		           		30%</a:t>
            </a:r>
          </a:p>
          <a:p>
            <a:pPr eaLnBrk="1" hangingPunct="1"/>
            <a:endParaRPr lang="en-US" altLang="en-US" sz="1600" dirty="0">
              <a:solidFill>
                <a:srgbClr val="000000"/>
              </a:solidFill>
              <a:latin typeface="Trebuchet MS" panose="020B0603020202020204" pitchFamily="34" charset="0"/>
            </a:endParaRPr>
          </a:p>
          <a:p>
            <a:pPr eaLnBrk="1" hangingPunct="1"/>
            <a:r>
              <a:rPr lang="en-US" altLang="en-US" sz="1600" dirty="0">
                <a:solidFill>
                  <a:srgbClr val="000000"/>
                </a:solidFill>
                <a:latin typeface="Trebuchet MS" panose="020B0603020202020204" pitchFamily="34" charset="0"/>
              </a:rPr>
              <a:t>A local dealership ad prompted me to</a:t>
            </a:r>
          </a:p>
          <a:p>
            <a:pPr eaLnBrk="1" hangingPunct="1"/>
            <a:r>
              <a:rPr lang="en-US" altLang="en-US" sz="1600" dirty="0">
                <a:solidFill>
                  <a:srgbClr val="000000"/>
                </a:solidFill>
                <a:latin typeface="Trebuchet MS" panose="020B0603020202020204" pitchFamily="34" charset="0"/>
              </a:rPr>
              <a:t>go online for more information				    27%					28%</a:t>
            </a:r>
          </a:p>
        </p:txBody>
      </p:sp>
      <p:sp>
        <p:nvSpPr>
          <p:cNvPr id="13316" name="TextBox 7"/>
          <p:cNvSpPr txBox="1">
            <a:spLocks noChangeArrowheads="1"/>
          </p:cNvSpPr>
          <p:nvPr/>
        </p:nvSpPr>
        <p:spPr bwMode="auto">
          <a:xfrm>
            <a:off x="1" y="6287293"/>
            <a:ext cx="8469296"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900" dirty="0">
                <a:latin typeface="Trebuchet MS" panose="020B0603020202020204" pitchFamily="34" charset="0"/>
              </a:rPr>
              <a:t>Source: VAB Automotive Likely Buyers Study, November 2016; Base: Adults 18+ who intend on purchasing/leasing a vehicle in next 6 months. </a:t>
            </a:r>
          </a:p>
          <a:p>
            <a:r>
              <a:rPr lang="en-US" sz="900" dirty="0">
                <a:solidFill>
                  <a:srgbClr val="000000"/>
                </a:solidFill>
                <a:latin typeface="Trebuchet MS" panose="020B0603020202020204" pitchFamily="34" charset="0"/>
              </a:rPr>
              <a:t>Q22. Which of the following statements do you believe are true for you?  </a:t>
            </a:r>
            <a:r>
              <a:rPr lang="en-US" altLang="en-US" sz="900" dirty="0">
                <a:latin typeface="Trebuchet MS" panose="020B0603020202020204" pitchFamily="34" charset="0"/>
              </a:rPr>
              <a:t>Sports / Luxury Buyer= “looking to purchase/lease a sports or luxury vehicle in next 6 months;” Economy Buyer= “price point and incentives/specials/rebates are the top influences on purchase / lease decision.”</a:t>
            </a:r>
          </a:p>
        </p:txBody>
      </p:sp>
      <p:sp>
        <p:nvSpPr>
          <p:cNvPr id="5" name="Rectangle 4"/>
          <p:cNvSpPr>
            <a:spLocks noChangeArrowheads="1"/>
          </p:cNvSpPr>
          <p:nvPr/>
        </p:nvSpPr>
        <p:spPr bwMode="auto">
          <a:xfrm>
            <a:off x="0" y="1377560"/>
            <a:ext cx="9144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u="sng" dirty="0">
                <a:solidFill>
                  <a:srgbClr val="000000"/>
                </a:solidFill>
                <a:latin typeface="Trebuchet MS" panose="020B0603020202020204" pitchFamily="34" charset="0"/>
              </a:rPr>
              <a:t>Likely Vehicle Buyers Who Believe the Following Statements Are True For Them</a:t>
            </a:r>
            <a:endParaRPr lang="en-US" altLang="en-US" u="sng" dirty="0">
              <a:solidFill>
                <a:srgbClr val="000000"/>
              </a:solidFill>
              <a:latin typeface="Calibri" panose="020F0502020204030204" pitchFamily="34" charset="0"/>
            </a:endParaRPr>
          </a:p>
        </p:txBody>
      </p:sp>
      <p:sp>
        <p:nvSpPr>
          <p:cNvPr id="8" name="Title 1"/>
          <p:cNvSpPr txBox="1">
            <a:spLocks/>
          </p:cNvSpPr>
          <p:nvPr/>
        </p:nvSpPr>
        <p:spPr bwMode="auto">
          <a:xfrm>
            <a:off x="196850" y="0"/>
            <a:ext cx="7615500" cy="94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dirty="0">
                <a:latin typeface="Trebuchet MS" panose="020B0603020202020204" pitchFamily="34" charset="0"/>
              </a:rPr>
              <a:t>Likely Buyers Take Several Actions Related To Their Decision Process After Seeing An Auto Ad On TV</a:t>
            </a:r>
          </a:p>
        </p:txBody>
      </p:sp>
      <p:sp>
        <p:nvSpPr>
          <p:cNvPr id="6" name="Slide Number Placeholder 1"/>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736A163-5E5C-4995-A5C7-CF2019DEABCC}"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93515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9"/>
          <p:cNvSpPr txBox="1">
            <a:spLocks noChangeArrowheads="1"/>
          </p:cNvSpPr>
          <p:nvPr/>
        </p:nvSpPr>
        <p:spPr bwMode="auto">
          <a:xfrm>
            <a:off x="196850" y="2511425"/>
            <a:ext cx="8494389"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panose="020B0604020202020204" pitchFamily="34" charset="0"/>
              </a:rPr>
              <a:t>							           </a:t>
            </a:r>
            <a:r>
              <a:rPr kumimoji="0" lang="en-US" altLang="en-US" sz="1500" b="0" i="0" u="sng" strike="noStrike" kern="1200" cap="none" spc="0" normalizeH="0" baseline="0" noProof="0" dirty="0">
                <a:ln>
                  <a:noFill/>
                </a:ln>
                <a:solidFill>
                  <a:srgbClr val="000000"/>
                </a:solidFill>
                <a:effectLst/>
                <a:uLnTx/>
                <a:uFillTx/>
                <a:latin typeface="Trebuchet MS" panose="020B0603020202020204" pitchFamily="34" charset="0"/>
                <a:ea typeface="+mn-ea"/>
                <a:cs typeface="Arial" panose="020B0604020202020204" pitchFamily="34" charset="0"/>
              </a:rPr>
              <a:t>Sports / Luxury Buyer	       Economy Buyer</a:t>
            </a:r>
            <a:r>
              <a:rPr kumimoji="0" lang="en-US" altLang="en-US" sz="15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panose="020B0604020202020204" pitchFamily="34" charset="0"/>
              </a:rPr>
              <a:t>	</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I skip YouTube vehicle ads as soon as I can		       	34%	        	            	32%	</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I first learned about a vehicle through a </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YouTube video/channel					       	15%			                  9%</a:t>
            </a:r>
          </a:p>
          <a:p>
            <a:pPr marL="0" marR="0" lvl="0" indent="0" algn="l" defTabSz="457200" rtl="0" eaLnBrk="1" fontAlgn="base" latinLnBrk="0" hangingPunct="1">
              <a:lnSpc>
                <a:spcPct val="100000"/>
              </a:lnSpc>
              <a:spcBef>
                <a:spcPct val="0"/>
              </a:spcBef>
              <a:spcAft>
                <a:spcPct val="0"/>
              </a:spcAft>
              <a:buClrTx/>
              <a:buSzTx/>
              <a:buFontTx/>
              <a:buNone/>
              <a:tabLst/>
              <a:defRPr/>
            </a:pPr>
            <a:endParaRPr lang="en-US" altLang="en-US" sz="1600" dirty="0">
              <a:solidFill>
                <a:prstClr val="black"/>
              </a:solidFill>
              <a:latin typeface="Trebuchet MS" panose="020B0603020202020204" pitchFamily="34" charset="0"/>
            </a:endParaRPr>
          </a:p>
          <a:p>
            <a:pPr eaLnBrk="1" hangingPunct="1"/>
            <a:r>
              <a:rPr lang="en-US" altLang="en-US" sz="1500" dirty="0">
                <a:latin typeface="Trebuchet MS" panose="020B0603020202020204" pitchFamily="34" charset="0"/>
              </a:rPr>
              <a:t>YouTube vehicle videos provide all the</a:t>
            </a:r>
          </a:p>
          <a:p>
            <a:pPr eaLnBrk="1" hangingPunct="1"/>
            <a:r>
              <a:rPr lang="en-US" altLang="en-US" sz="1500" dirty="0">
                <a:latin typeface="Trebuchet MS" panose="020B0603020202020204" pitchFamily="34" charset="0"/>
              </a:rPr>
              <a:t>information I need to make a purchase			16%					12%</a:t>
            </a:r>
          </a:p>
          <a:p>
            <a:pPr eaLnBrk="1" hangingPunct="1"/>
            <a:endParaRPr lang="en-US" altLang="en-US" sz="1600" dirty="0">
              <a:latin typeface="Trebuchet MS" panose="020B0603020202020204" pitchFamily="34" charset="0"/>
            </a:endParaRPr>
          </a:p>
          <a:p>
            <a:pPr eaLnBrk="1" hangingPunct="1"/>
            <a:r>
              <a:rPr lang="en-US" altLang="en-US" sz="1500" dirty="0">
                <a:latin typeface="Trebuchet MS" panose="020B0603020202020204" pitchFamily="34" charset="0"/>
              </a:rPr>
              <a:t>I subscribe to a vehicle brands’ channel</a:t>
            </a:r>
          </a:p>
          <a:p>
            <a:pPr eaLnBrk="1" hangingPunct="1"/>
            <a:r>
              <a:rPr lang="en-US" altLang="en-US" sz="1500" dirty="0">
                <a:latin typeface="Trebuchet MS" panose="020B0603020202020204" pitchFamily="34" charset="0"/>
              </a:rPr>
              <a:t>on YouTube								 8%					  5%</a:t>
            </a:r>
            <a:endParaRPr kumimoji="0" lang="en-US" altLang="en-US" sz="15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5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panose="020B0604020202020204" pitchFamily="34" charset="0"/>
              </a:rPr>
              <a:t>	</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5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panose="020B0604020202020204" pitchFamily="34" charset="0"/>
              </a:rPr>
              <a:t>		</a:t>
            </a:r>
          </a:p>
        </p:txBody>
      </p:sp>
      <p:sp>
        <p:nvSpPr>
          <p:cNvPr id="13315" name="Rectangle 4"/>
          <p:cNvSpPr>
            <a:spLocks noChangeArrowheads="1"/>
          </p:cNvSpPr>
          <p:nvPr/>
        </p:nvSpPr>
        <p:spPr bwMode="auto">
          <a:xfrm>
            <a:off x="554038" y="1582738"/>
            <a:ext cx="83804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800" b="0" i="0" u="sng" strike="noStrike" kern="1200" cap="none" spc="0" normalizeH="0" baseline="0" noProof="0" dirty="0">
                <a:ln>
                  <a:noFill/>
                </a:ln>
                <a:solidFill>
                  <a:srgbClr val="000000"/>
                </a:solidFill>
                <a:effectLst/>
                <a:uLnTx/>
                <a:uFillTx/>
                <a:latin typeface="Trebuchet MS" panose="020B0603020202020204" pitchFamily="34" charset="0"/>
                <a:ea typeface="+mn-ea"/>
                <a:cs typeface="Arial" panose="020B0604020202020204" pitchFamily="34" charset="0"/>
              </a:rPr>
              <a:t>Likely Vehicle Buyers Who Believe the Following Statements Are True For Them</a:t>
            </a:r>
            <a:endParaRPr kumimoji="0" lang="en-US" altLang="en-US" sz="1800" b="0" i="0" u="sng"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3316" name="TextBox 7"/>
          <p:cNvSpPr txBox="1">
            <a:spLocks noChangeArrowheads="1"/>
          </p:cNvSpPr>
          <p:nvPr/>
        </p:nvSpPr>
        <p:spPr bwMode="auto">
          <a:xfrm>
            <a:off x="0" y="6168157"/>
            <a:ext cx="84426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Source: VAB Automotive Likely Buyers Study, November 2016; Base: Adults 18+ who intend on purchasing/leasing a vehicle in next 6 months:</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Q13 &amp; 18. Which of the following statements do you believe are true for you? / Q18. Which of the following statements do you believe are true for you?</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Sports / Luxury Buyer= “looking to purchase/lease a sports or luxury vehicle in next 6 months;” Economy Buyer= “price point and incentives/specials/rebates are the top influences on purchase / lease decision.”</a:t>
            </a:r>
          </a:p>
        </p:txBody>
      </p:sp>
      <p:sp>
        <p:nvSpPr>
          <p:cNvPr id="5" name="Title 1"/>
          <p:cNvSpPr>
            <a:spLocks noGrp="1"/>
          </p:cNvSpPr>
          <p:nvPr>
            <p:ph type="title"/>
          </p:nvPr>
        </p:nvSpPr>
        <p:spPr bwMode="auto">
          <a:xfrm>
            <a:off x="44390" y="47273"/>
            <a:ext cx="7803472" cy="9026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sz="2200" dirty="0">
                <a:latin typeface="Trebuchet MS" panose="020B0603020202020204" pitchFamily="34" charset="0"/>
              </a:rPr>
              <a:t>In Contrast To TV, YouTube Videos And Its Ads Have A Limited Effect During Likely Buyers’ Decision Making Process</a:t>
            </a:r>
          </a:p>
        </p:txBody>
      </p:sp>
      <p:sp>
        <p:nvSpPr>
          <p:cNvPr id="6" name="Slide Number Placeholder 1"/>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736A163-5E5C-4995-A5C7-CF2019DEABCC}"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138699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1664" y="334260"/>
            <a:ext cx="7353616" cy="994545"/>
          </a:xfrm>
        </p:spPr>
        <p:txBody>
          <a:bodyPr/>
          <a:lstStyle/>
          <a:p>
            <a:r>
              <a:rPr lang="en-US" sz="3600" dirty="0"/>
              <a:t>Table of Contents</a:t>
            </a:r>
          </a:p>
        </p:txBody>
      </p:sp>
      <p:sp>
        <p:nvSpPr>
          <p:cNvPr id="5" name="TextBox 4"/>
          <p:cNvSpPr txBox="1"/>
          <p:nvPr/>
        </p:nvSpPr>
        <p:spPr>
          <a:xfrm>
            <a:off x="601664" y="1559500"/>
            <a:ext cx="7627936" cy="43011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00" b="1" i="0" u="none" strike="noStrike" kern="0" cap="none" spc="0" normalizeH="0" baseline="0" noProof="0" dirty="0">
              <a:ln>
                <a:noFill/>
              </a:ln>
              <a:effectLst/>
              <a:uLnTx/>
              <a:uFillTx/>
              <a:latin typeface="Trebuchet MS" panose="020B0603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effectLst/>
                <a:uLnTx/>
                <a:uFillTx/>
                <a:latin typeface="Trebuchet MS" panose="020B0603020202020204" pitchFamily="34" charset="0"/>
              </a:rPr>
              <a:t>The Configuration &amp; Specs					3</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effectLst/>
              <a:uLnTx/>
              <a:uFillTx/>
              <a:latin typeface="Trebuchet MS" panose="020B0603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effectLst/>
              <a:uLnTx/>
              <a:uFillTx/>
              <a:latin typeface="Trebuchet MS" panose="020B0603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effectLst/>
                <a:uLnTx/>
                <a:uFillTx/>
                <a:latin typeface="Trebuchet MS" panose="020B0603020202020204" pitchFamily="34" charset="0"/>
              </a:rPr>
              <a:t>	</a:t>
            </a:r>
            <a:endParaRPr kumimoji="0" lang="en-US" sz="400" b="1" i="0" u="none" strike="noStrike" kern="0" cap="none" spc="0" normalizeH="0" baseline="0" noProof="0" dirty="0">
              <a:ln>
                <a:noFill/>
              </a:ln>
              <a:effectLst/>
              <a:uLnTx/>
              <a:uFillTx/>
              <a:latin typeface="Trebuchet MS" panose="020B0603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effectLst/>
                <a:uLnTx/>
                <a:uFillTx/>
                <a:latin typeface="Trebuchet MS" panose="020B0603020202020204" pitchFamily="34" charset="0"/>
              </a:rPr>
              <a:t>Buying Journey						7</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effectLst/>
              <a:uLnTx/>
              <a:uFillTx/>
              <a:latin typeface="Trebuchet MS" panose="020B0603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effectLst/>
              <a:uLnTx/>
              <a:uFillTx/>
              <a:latin typeface="Trebuchet MS" panose="020B0603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effectLst/>
                <a:uLnTx/>
                <a:uFillTx/>
                <a:latin typeface="Trebuchet MS" panose="020B0603020202020204" pitchFamily="34" charset="0"/>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effectLst/>
                <a:uLnTx/>
                <a:uFillTx/>
                <a:latin typeface="Trebuchet MS" panose="020B0603020202020204" pitchFamily="34" charset="0"/>
              </a:rPr>
              <a:t>Sports / Luxury &amp; Economy Vehicle Buyers			9</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effectLst/>
                <a:uLnTx/>
                <a:uFillTx/>
                <a:latin typeface="Trebuchet MS" panose="020B0603020202020204" pitchFamily="34" charset="0"/>
              </a:rPr>
              <a:t>		Likely Buyers’ Discovery Phase				9</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effectLst/>
                <a:uLnTx/>
                <a:uFillTx/>
                <a:latin typeface="Trebuchet MS" panose="020B0603020202020204" pitchFamily="34" charset="0"/>
              </a:rPr>
              <a:t>		Likely Buyers’ Consideration Phase			</a:t>
            </a:r>
            <a:r>
              <a:rPr lang="en-US" sz="1050" kern="0" dirty="0">
                <a:latin typeface="Trebuchet MS" panose="020B0603020202020204" pitchFamily="34" charset="0"/>
              </a:rPr>
              <a:t>11</a:t>
            </a:r>
            <a:endParaRPr kumimoji="0" lang="en-US" sz="1050" b="0" i="0" u="none" strike="noStrike" kern="0" cap="none" spc="0" normalizeH="0" baseline="0" noProof="0" dirty="0">
              <a:ln>
                <a:noFill/>
              </a:ln>
              <a:effectLst/>
              <a:uLnTx/>
              <a:uFillTx/>
              <a:latin typeface="Trebuchet MS" panose="020B0603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effectLst/>
                <a:uLnTx/>
                <a:uFillTx/>
                <a:latin typeface="Trebuchet MS" panose="020B0603020202020204" pitchFamily="34" charset="0"/>
              </a:rPr>
              <a:t>		TV &amp; Online Working In Tandem			15</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effectLst/>
                <a:uLnTx/>
                <a:uFillTx/>
                <a:latin typeface="Trebuchet MS" panose="020B0603020202020204" pitchFamily="34" charset="0"/>
              </a:rPr>
              <a:t>		Likely Buyers’ Shopping Experience			20</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effectLst/>
                <a:uLnTx/>
                <a:uFillTx/>
                <a:latin typeface="Trebuchet MS" panose="020B0603020202020204" pitchFamily="34" charset="0"/>
              </a:rPr>
              <a:t>		</a:t>
            </a:r>
            <a:endParaRPr lang="en-US" sz="1050" kern="0" dirty="0">
              <a:latin typeface="Trebuchet MS" panose="020B0603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effectLst/>
              <a:uLnTx/>
              <a:uFillTx/>
              <a:latin typeface="Trebuchet MS" panose="020B0603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effectLst/>
                <a:uLnTx/>
                <a:uFillTx/>
                <a:latin typeface="Trebuchet MS" panose="020B0603020202020204" pitchFamily="34" charset="0"/>
              </a:rPr>
              <a:t>		</a:t>
            </a:r>
            <a:endParaRPr kumimoji="0" lang="en-US" sz="400" b="1" i="0" u="none" strike="noStrike" kern="0" cap="none" spc="0" normalizeH="0" baseline="0" noProof="0" dirty="0">
              <a:ln>
                <a:noFill/>
              </a:ln>
              <a:effectLst/>
              <a:uLnTx/>
              <a:uFillTx/>
              <a:latin typeface="Trebuchet MS" panose="020B0603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effectLst/>
                <a:uLnTx/>
                <a:uFillTx/>
                <a:latin typeface="Trebuchet MS" panose="020B0603020202020204" pitchFamily="34" charset="0"/>
              </a:rPr>
              <a:t>Added Incentive: A Look At Other Vehicle Types &amp; Segments	23</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effectLst/>
                <a:uLnTx/>
                <a:uFillTx/>
                <a:latin typeface="Trebuchet MS" panose="020B0603020202020204" pitchFamily="34" charset="0"/>
              </a:rPr>
              <a:t>		Certified Pre-Owned, New &amp; Used Vehicle Likely Buyers		24</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effectLst/>
                <a:uLnTx/>
                <a:uFillTx/>
                <a:latin typeface="Trebuchet MS" panose="020B0603020202020204" pitchFamily="34" charset="0"/>
              </a:rPr>
              <a:t>		Compact Car, &amp; Mid-Size / Full-Size Car Likely Buyers		27</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effectLst/>
              <a:uLnTx/>
              <a:uFillTx/>
              <a:latin typeface="Trebuchet MS" panose="020B0603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effectLst/>
              <a:uLnTx/>
              <a:uFillTx/>
              <a:latin typeface="Trebuchet MS" panose="020B0603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effectLst/>
                <a:uLnTx/>
                <a:uFillTx/>
                <a:latin typeface="Trebuchet MS" panose="020B0603020202020204" pitchFamily="34" charset="0"/>
              </a:rPr>
              <a:t>		</a:t>
            </a:r>
            <a:endParaRPr kumimoji="0" lang="en-US" sz="400" b="1" i="0" u="none" strike="noStrike" kern="0" cap="none" spc="0" normalizeH="0" baseline="0" noProof="0" dirty="0">
              <a:ln>
                <a:noFill/>
              </a:ln>
              <a:effectLst/>
              <a:uLnTx/>
              <a:uFillTx/>
              <a:latin typeface="Trebuchet MS" panose="020B0603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effectLst/>
                <a:uLnTx/>
                <a:uFillTx/>
                <a:latin typeface="Trebuchet MS" panose="020B0603020202020204" pitchFamily="34" charset="0"/>
              </a:rPr>
              <a:t>VAB Contact Information					30</a:t>
            </a:r>
          </a:p>
        </p:txBody>
      </p:sp>
    </p:spTree>
    <p:extLst>
      <p:ext uri="{BB962C8B-B14F-4D97-AF65-F5344CB8AC3E}">
        <p14:creationId xmlns:p14="http://schemas.microsoft.com/office/powerpoint/2010/main" val="29330713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3"/>
          <p:cNvSpPr txBox="1">
            <a:spLocks noChangeArrowheads="1"/>
          </p:cNvSpPr>
          <p:nvPr/>
        </p:nvSpPr>
        <p:spPr bwMode="auto">
          <a:xfrm>
            <a:off x="1074738" y="2379663"/>
            <a:ext cx="785177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200" b="1" dirty="0">
                <a:latin typeface="Trebuchet MS" panose="020B0603020202020204" pitchFamily="34" charset="0"/>
              </a:rPr>
              <a:t>Likely Buyers’ Shopping Experience</a:t>
            </a:r>
          </a:p>
          <a:p>
            <a:pPr eaLnBrk="1" hangingPunct="1"/>
            <a:endParaRPr lang="en-US" altLang="en-US" sz="2200" b="1" i="1" dirty="0">
              <a:latin typeface="Trebuchet MS" panose="020B0603020202020204" pitchFamily="34" charset="0"/>
            </a:endParaRPr>
          </a:p>
          <a:p>
            <a:pPr eaLnBrk="1" hangingPunct="1"/>
            <a:r>
              <a:rPr lang="en-US" altLang="en-US" sz="2200" b="1" i="1" dirty="0">
                <a:latin typeface="Trebuchet MS" panose="020B0603020202020204" pitchFamily="34" charset="0"/>
              </a:rPr>
              <a:t>…Test-Driving The Vehicle</a:t>
            </a:r>
            <a:endParaRPr lang="en-US" altLang="en-US" sz="2200" i="1" dirty="0">
              <a:latin typeface="Trebuchet MS" panose="020B0603020202020204" pitchFamily="34" charset="0"/>
            </a:endParaRPr>
          </a:p>
        </p:txBody>
      </p:sp>
      <p:sp>
        <p:nvSpPr>
          <p:cNvPr id="3" name="Slide Number Placeholder 1"/>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736A163-5E5C-4995-A5C7-CF2019DEABCC}"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5072926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bwMode="auto">
          <a:xfrm>
            <a:off x="44390" y="58324"/>
            <a:ext cx="7776839" cy="74954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sz="2200" dirty="0">
                <a:latin typeface="Trebuchet MS" panose="020B0603020202020204" pitchFamily="34" charset="0"/>
              </a:rPr>
              <a:t>Television Is Clearly The #1 Driver When It Comes To Making Likely Buyers Aware Of Their Local Vehicle Dealerships</a:t>
            </a:r>
          </a:p>
        </p:txBody>
      </p:sp>
      <p:graphicFrame>
        <p:nvGraphicFramePr>
          <p:cNvPr id="3" name="Chart 4"/>
          <p:cNvGraphicFramePr>
            <a:graphicFrameLocks/>
          </p:cNvGraphicFramePr>
          <p:nvPr>
            <p:extLst>
              <p:ext uri="{D42A27DB-BD31-4B8C-83A1-F6EECF244321}">
                <p14:modId xmlns:p14="http://schemas.microsoft.com/office/powerpoint/2010/main" val="3838586788"/>
              </p:ext>
            </p:extLst>
          </p:nvPr>
        </p:nvGraphicFramePr>
        <p:xfrm>
          <a:off x="0" y="830264"/>
          <a:ext cx="9144000" cy="4407561"/>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4"/>
          <p:cNvSpPr txBox="1">
            <a:spLocks noChangeArrowheads="1"/>
          </p:cNvSpPr>
          <p:nvPr/>
        </p:nvSpPr>
        <p:spPr bwMode="auto">
          <a:xfrm>
            <a:off x="1" y="6311975"/>
            <a:ext cx="826511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900" dirty="0">
                <a:latin typeface="Trebuchet MS" panose="020B0603020202020204" pitchFamily="34" charset="0"/>
              </a:rPr>
              <a:t>Source: VAB Automotive Likely Buyers Study, November 2016; Base: Adults 18+ who intend on purchasing/leasing a vehicle in next 6 months.</a:t>
            </a:r>
          </a:p>
          <a:p>
            <a:r>
              <a:rPr lang="en-US" sz="900" dirty="0">
                <a:latin typeface="Trebuchet MS" panose="020B0603020202020204" pitchFamily="34" charset="0"/>
              </a:rPr>
              <a:t>Q23. Which of the following made you aware of your local vehicle dealerships?  </a:t>
            </a:r>
            <a:r>
              <a:rPr lang="en-US" altLang="en-US" sz="900" dirty="0">
                <a:latin typeface="Trebuchet MS" panose="020B0603020202020204" pitchFamily="34" charset="0"/>
              </a:rPr>
              <a:t>Sports / Luxury Buyer= “looking to purchase/lease a sports or luxury vehicle in next 6 months;” Economy Buyer= “price point and incentives/specials/rebates are the top influences on purchase / lease decision.”</a:t>
            </a:r>
          </a:p>
        </p:txBody>
      </p:sp>
      <p:sp>
        <p:nvSpPr>
          <p:cNvPr id="5" name="TextBox 4"/>
          <p:cNvSpPr txBox="1"/>
          <p:nvPr/>
        </p:nvSpPr>
        <p:spPr>
          <a:xfrm>
            <a:off x="150916" y="5438793"/>
            <a:ext cx="8868792" cy="523220"/>
          </a:xfrm>
          <a:prstGeom prst="rect">
            <a:avLst/>
          </a:prstGeom>
          <a:noFill/>
        </p:spPr>
        <p:txBody>
          <a:bodyPr wrap="square" rtlCol="0">
            <a:spAutoFit/>
          </a:bodyPr>
          <a:lstStyle/>
          <a:p>
            <a:r>
              <a:rPr lang="en-US" sz="1400" dirty="0">
                <a:latin typeface="Trebuchet MS" panose="020B0603020202020204" pitchFamily="34" charset="0"/>
              </a:rPr>
              <a:t>TV almost doubles the next highest ranking media when it comes to building local dealership awareness among likely sports / luxury buyers </a:t>
            </a:r>
          </a:p>
        </p:txBody>
      </p:sp>
      <p:sp>
        <p:nvSpPr>
          <p:cNvPr id="6" name="Slide Number Placeholder 1"/>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736A163-5E5C-4995-A5C7-CF2019DEABCC}"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2859215189"/>
              </p:ext>
            </p:extLst>
          </p:nvPr>
        </p:nvGraphicFramePr>
        <p:xfrm>
          <a:off x="0" y="652463"/>
          <a:ext cx="9144000" cy="5053856"/>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1"/>
          <p:cNvSpPr txBox="1">
            <a:spLocks/>
          </p:cNvSpPr>
          <p:nvPr/>
        </p:nvSpPr>
        <p:spPr bwMode="auto">
          <a:xfrm>
            <a:off x="0" y="68997"/>
            <a:ext cx="8229600" cy="62785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a:r>
              <a:rPr lang="en-US" altLang="en-US" sz="2300" dirty="0">
                <a:latin typeface="Trebuchet MS" panose="020B0603020202020204" pitchFamily="34" charset="0"/>
              </a:rPr>
              <a:t>TV Is In The Driver’s Seat When It Comes To Influencing Likely Buyers To Take A Test Drive At Their Local Dealership</a:t>
            </a:r>
          </a:p>
        </p:txBody>
      </p:sp>
      <p:sp>
        <p:nvSpPr>
          <p:cNvPr id="10" name="TextBox 4"/>
          <p:cNvSpPr txBox="1">
            <a:spLocks noChangeArrowheads="1"/>
          </p:cNvSpPr>
          <p:nvPr/>
        </p:nvSpPr>
        <p:spPr bwMode="auto">
          <a:xfrm>
            <a:off x="18561" y="6301708"/>
            <a:ext cx="8432981"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900" dirty="0">
                <a:latin typeface="Trebuchet MS" panose="020B0603020202020204" pitchFamily="34" charset="0"/>
              </a:rPr>
              <a:t>Source: VAB Automotive Likely Buyers Study, November 2016; Base: Adults 18+ who intend on purchasing/leasing a vehicle in next 6 months.  </a:t>
            </a:r>
            <a:r>
              <a:rPr lang="en-US" sz="900" dirty="0">
                <a:latin typeface="Trebuchet MS" panose="020B0603020202020204" pitchFamily="34" charset="0"/>
              </a:rPr>
              <a:t>Q25. Which of the following types of ads may have influenced you to take a test drive at your local vehicle dealership?  </a:t>
            </a:r>
            <a:r>
              <a:rPr lang="en-US" altLang="en-US" sz="900" dirty="0">
                <a:latin typeface="Trebuchet MS" panose="020B0603020202020204" pitchFamily="34" charset="0"/>
              </a:rPr>
              <a:t>Sports / Luxury Buyer= “looking to purchase/lease a sports or luxury vehicle in next 6 months;” Economy Buyer= “price point and incentives/specials/rebates are the top influences on purchase / lease decision.”</a:t>
            </a:r>
          </a:p>
        </p:txBody>
      </p:sp>
      <p:sp>
        <p:nvSpPr>
          <p:cNvPr id="5" name="Slide Number Placeholder 1"/>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736A163-5E5C-4995-A5C7-CF2019DEABCC}"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2513" y="2214782"/>
            <a:ext cx="8266379" cy="938965"/>
          </a:xfrm>
        </p:spPr>
        <p:txBody>
          <a:bodyPr/>
          <a:lstStyle/>
          <a:p>
            <a:r>
              <a:rPr lang="en-US" sz="2200" b="1" dirty="0">
                <a:latin typeface="Trebuchet MS" panose="020B0603020202020204" pitchFamily="34" charset="0"/>
                <a:ea typeface="+mn-ea"/>
                <a:cs typeface="Arial" panose="020B0604020202020204" pitchFamily="34" charset="0"/>
              </a:rPr>
              <a:t>Added Incentive: A Look At Other Vehicle Types &amp; Segments</a:t>
            </a:r>
            <a:br>
              <a:rPr lang="en-US" sz="2200" b="1" dirty="0">
                <a:latin typeface="Trebuchet MS" panose="020B0603020202020204" pitchFamily="34" charset="0"/>
                <a:ea typeface="+mn-ea"/>
                <a:cs typeface="Arial" panose="020B0604020202020204" pitchFamily="34" charset="0"/>
              </a:rPr>
            </a:br>
            <a:br>
              <a:rPr lang="en-US" sz="2200" b="1" dirty="0">
                <a:latin typeface="Trebuchet MS" panose="020B0603020202020204" pitchFamily="34" charset="0"/>
                <a:ea typeface="+mn-ea"/>
                <a:cs typeface="Arial" panose="020B0604020202020204" pitchFamily="34" charset="0"/>
              </a:rPr>
            </a:br>
            <a:br>
              <a:rPr lang="en-US" sz="2200" b="1" dirty="0">
                <a:latin typeface="Trebuchet MS" panose="020B0603020202020204" pitchFamily="34" charset="0"/>
                <a:ea typeface="+mn-ea"/>
                <a:cs typeface="Arial" panose="020B0604020202020204" pitchFamily="34" charset="0"/>
              </a:rPr>
            </a:br>
            <a:r>
              <a:rPr lang="en-US" sz="2200" i="1" dirty="0">
                <a:latin typeface="Trebuchet MS" panose="020B0603020202020204" pitchFamily="34" charset="0"/>
                <a:ea typeface="+mn-ea"/>
                <a:cs typeface="Arial" panose="020B0604020202020204" pitchFamily="34" charset="0"/>
              </a:rPr>
              <a:t>Certified Pre-Owned, New &amp; Used Vehicle Buyers</a:t>
            </a:r>
            <a:br>
              <a:rPr lang="en-US" sz="2200" i="1" dirty="0">
                <a:latin typeface="Trebuchet MS" panose="020B0603020202020204" pitchFamily="34" charset="0"/>
                <a:ea typeface="+mn-ea"/>
                <a:cs typeface="Arial" panose="020B0604020202020204" pitchFamily="34" charset="0"/>
              </a:rPr>
            </a:br>
            <a:br>
              <a:rPr lang="en-US" sz="2200" i="1" dirty="0">
                <a:latin typeface="Trebuchet MS" panose="020B0603020202020204" pitchFamily="34" charset="0"/>
                <a:ea typeface="+mn-ea"/>
                <a:cs typeface="Arial" panose="020B0604020202020204" pitchFamily="34" charset="0"/>
              </a:rPr>
            </a:br>
            <a:r>
              <a:rPr lang="en-US" sz="2200" i="1" dirty="0">
                <a:latin typeface="Trebuchet MS" panose="020B0603020202020204" pitchFamily="34" charset="0"/>
                <a:ea typeface="+mn-ea"/>
                <a:cs typeface="Arial" panose="020B0604020202020204" pitchFamily="34" charset="0"/>
              </a:rPr>
              <a:t>Compact Car &amp; Mid-Size / Full-Size Car Buyers</a:t>
            </a:r>
            <a:br>
              <a:rPr lang="en-US" sz="2200" i="1" dirty="0">
                <a:latin typeface="Trebuchet MS" panose="020B0603020202020204" pitchFamily="34" charset="0"/>
                <a:ea typeface="+mn-ea"/>
                <a:cs typeface="Arial" panose="020B0604020202020204" pitchFamily="34" charset="0"/>
              </a:rPr>
            </a:br>
            <a:endParaRPr lang="en-US" sz="2200" i="1" dirty="0">
              <a:latin typeface="Trebuchet MS" panose="020B0603020202020204" pitchFamily="34" charset="0"/>
              <a:ea typeface="+mn-ea"/>
              <a:cs typeface="Arial" panose="020B0604020202020204" pitchFamily="34" charset="0"/>
            </a:endParaRPr>
          </a:p>
        </p:txBody>
      </p:sp>
      <p:sp>
        <p:nvSpPr>
          <p:cNvPr id="4" name="Slide Number Placeholder 1"/>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736A163-5E5C-4995-A5C7-CF2019DEABCC}"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0187928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2973563084"/>
              </p:ext>
            </p:extLst>
          </p:nvPr>
        </p:nvGraphicFramePr>
        <p:xfrm>
          <a:off x="1" y="1143000"/>
          <a:ext cx="9143999" cy="4862015"/>
        </p:xfrm>
        <a:graphic>
          <a:graphicData uri="http://schemas.openxmlformats.org/drawingml/2006/chart">
            <c:chart xmlns:c="http://schemas.openxmlformats.org/drawingml/2006/chart" xmlns:r="http://schemas.openxmlformats.org/officeDocument/2006/relationships" r:id="rId2"/>
          </a:graphicData>
        </a:graphic>
      </p:graphicFrame>
      <p:sp>
        <p:nvSpPr>
          <p:cNvPr id="23556" name="TextBox 4"/>
          <p:cNvSpPr txBox="1">
            <a:spLocks noChangeArrowheads="1"/>
          </p:cNvSpPr>
          <p:nvPr/>
        </p:nvSpPr>
        <p:spPr bwMode="auto">
          <a:xfrm>
            <a:off x="1" y="6296040"/>
            <a:ext cx="839827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kumimoji="0" lang="en-US" altLang="en-US" sz="900" b="0" i="0" u="none" strike="noStrike" kern="1200" cap="none" spc="0" normalizeH="0" baseline="0" noProof="0" dirty="0">
                <a:ln>
                  <a:noFill/>
                </a:ln>
                <a:solidFill>
                  <a:prstClr val="black"/>
                </a:solidFill>
                <a:effectLst/>
                <a:uLnTx/>
                <a:uFillTx/>
                <a:latin typeface="Trebuchet MS" panose="020B0603020202020204" pitchFamily="34" charset="0"/>
              </a:rPr>
              <a:t>Source: VAB Automotive Likely Buyers Study, November 2016; Base: Adults 18+ </a:t>
            </a:r>
            <a:r>
              <a:rPr lang="en-US" altLang="en-US" sz="900" dirty="0">
                <a:latin typeface="Trebuchet MS" panose="020B0603020202020204" pitchFamily="34" charset="0"/>
              </a:rPr>
              <a:t>who intend on purchasing/leasing a new vehicle or purchasing a certified pre-owned or used vehicle in next 6 months. </a:t>
            </a:r>
            <a:r>
              <a:rPr kumimoji="0" lang="en-US" sz="900" b="0" i="0" u="none" strike="noStrike" kern="1200" cap="none" spc="0" normalizeH="0" baseline="0" noProof="0" dirty="0">
                <a:ln>
                  <a:noFill/>
                </a:ln>
                <a:solidFill>
                  <a:prstClr val="black"/>
                </a:solidFill>
                <a:effectLst/>
                <a:uLnTx/>
                <a:uFillTx/>
                <a:latin typeface="Trebuchet MS" panose="020B0603020202020204" pitchFamily="34" charset="0"/>
              </a:rPr>
              <a:t>Q19. Which of the following types of vehicle advertisements have prompted you to look for more information on the vehicle’s manufacturer website (www.lexus.com, </a:t>
            </a:r>
            <a:r>
              <a:rPr kumimoji="0" lang="en-US" sz="900" b="0" i="0" u="none" strike="noStrike" kern="1200" cap="none" spc="0" normalizeH="0" baseline="0" noProof="0" dirty="0" err="1">
                <a:ln>
                  <a:noFill/>
                </a:ln>
                <a:solidFill>
                  <a:prstClr val="black"/>
                </a:solidFill>
                <a:effectLst/>
                <a:uLnTx/>
                <a:uFillTx/>
                <a:latin typeface="Trebuchet MS" panose="020B0603020202020204" pitchFamily="34" charset="0"/>
              </a:rPr>
              <a:t>etc</a:t>
            </a:r>
            <a:r>
              <a:rPr kumimoji="0" lang="en-US" sz="900" b="0" i="0" u="none" strike="noStrike" kern="1200" cap="none" spc="0" normalizeH="0" baseline="0" noProof="0" dirty="0">
                <a:ln>
                  <a:noFill/>
                </a:ln>
                <a:solidFill>
                  <a:prstClr val="black"/>
                </a:solidFill>
                <a:effectLst/>
                <a:uLnTx/>
                <a:uFillTx/>
                <a:latin typeface="Trebuchet MS" panose="020B0603020202020204" pitchFamily="34" charset="0"/>
              </a:rPr>
              <a:t>…)</a:t>
            </a:r>
            <a:endParaRPr kumimoji="0" lang="en-US" altLang="en-US" sz="900" b="0" i="0" u="none" strike="noStrike" kern="1200" cap="none" spc="0" normalizeH="0" baseline="0" noProof="0" dirty="0">
              <a:ln>
                <a:noFill/>
              </a:ln>
              <a:solidFill>
                <a:prstClr val="black"/>
              </a:solidFill>
              <a:effectLst/>
              <a:uLnTx/>
              <a:uFillTx/>
              <a:latin typeface="Trebuchet MS" panose="020B0603020202020204" pitchFamily="34" charset="0"/>
            </a:endParaRPr>
          </a:p>
        </p:txBody>
      </p:sp>
      <p:sp>
        <p:nvSpPr>
          <p:cNvPr id="5" name="Title 1"/>
          <p:cNvSpPr txBox="1">
            <a:spLocks/>
          </p:cNvSpPr>
          <p:nvPr/>
        </p:nvSpPr>
        <p:spPr bwMode="auto">
          <a:xfrm>
            <a:off x="115410" y="126930"/>
            <a:ext cx="7723573" cy="870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dirty="0">
                <a:latin typeface="Trebuchet MS" panose="020B0603020202020204" pitchFamily="34" charset="0"/>
              </a:rPr>
              <a:t>TV Ads Prompt Likely Buyers Across Vehicle Types To Go Online For Additional Information; More So Than Any Online Media</a:t>
            </a:r>
          </a:p>
        </p:txBody>
      </p:sp>
      <p:sp>
        <p:nvSpPr>
          <p:cNvPr id="6" name="Slide Number Placeholder 1"/>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736A163-5E5C-4995-A5C7-CF2019DEABCC}"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4554077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bwMode="auto">
          <a:xfrm>
            <a:off x="204185" y="93836"/>
            <a:ext cx="7732453" cy="802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sz="2200" dirty="0">
                <a:latin typeface="Trebuchet MS" panose="020B0603020202020204" pitchFamily="34" charset="0"/>
              </a:rPr>
              <a:t>Regardless of the Type of Buyer, TV Drives Likely Buyers To Local Dealerships Much More Than Any Other Medium</a:t>
            </a:r>
          </a:p>
        </p:txBody>
      </p:sp>
      <p:sp>
        <p:nvSpPr>
          <p:cNvPr id="28676" name="TextBox 4"/>
          <p:cNvSpPr txBox="1">
            <a:spLocks noChangeArrowheads="1"/>
          </p:cNvSpPr>
          <p:nvPr/>
        </p:nvSpPr>
        <p:spPr bwMode="auto">
          <a:xfrm>
            <a:off x="1" y="6457467"/>
            <a:ext cx="83982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900" dirty="0">
                <a:latin typeface="Trebuchet MS" panose="020B0603020202020204" pitchFamily="34" charset="0"/>
              </a:rPr>
              <a:t>Source: VAB Automotive Likely Buyers Study, November 2016; Base: Adults 18+ who intend on purchasing/leasing a new vehicle or purchasing a certified pre-owned or used vehicle in next 6 months.  </a:t>
            </a:r>
            <a:r>
              <a:rPr lang="en-US" sz="900" dirty="0">
                <a:latin typeface="Trebuchet MS" panose="020B0603020202020204" pitchFamily="34" charset="0"/>
              </a:rPr>
              <a:t>Q23. Which of the following made you aware of your local vehicle dealerships? </a:t>
            </a:r>
            <a:endParaRPr lang="en-US" altLang="en-US" sz="900" dirty="0">
              <a:latin typeface="Trebuchet MS" panose="020B0603020202020204" pitchFamily="34" charset="0"/>
            </a:endParaRPr>
          </a:p>
        </p:txBody>
      </p:sp>
      <p:graphicFrame>
        <p:nvGraphicFramePr>
          <p:cNvPr id="2" name="Chart 3"/>
          <p:cNvGraphicFramePr>
            <a:graphicFrameLocks/>
          </p:cNvGraphicFramePr>
          <p:nvPr>
            <p:extLst>
              <p:ext uri="{D42A27DB-BD31-4B8C-83A1-F6EECF244321}">
                <p14:modId xmlns:p14="http://schemas.microsoft.com/office/powerpoint/2010/main" val="1205695229"/>
              </p:ext>
            </p:extLst>
          </p:nvPr>
        </p:nvGraphicFramePr>
        <p:xfrm>
          <a:off x="1" y="1116864"/>
          <a:ext cx="9144000" cy="4919851"/>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1"/>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736A163-5E5C-4995-A5C7-CF2019DEABCC}"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8630642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TextBox 4"/>
          <p:cNvSpPr txBox="1">
            <a:spLocks noChangeArrowheads="1"/>
          </p:cNvSpPr>
          <p:nvPr/>
        </p:nvSpPr>
        <p:spPr bwMode="auto">
          <a:xfrm>
            <a:off x="1" y="6372911"/>
            <a:ext cx="84249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US" altLang="en-US" sz="900" dirty="0">
                <a:latin typeface="Trebuchet MS" panose="020B0603020202020204" pitchFamily="34" charset="0"/>
              </a:rPr>
              <a:t>Source: VAB Automotive Likely Buyers Study, November 2016; Base: Adults 18+ who intend on purchasing/leasing a new vehicle or purchasing a certified pre-owned or used vehicle in next 6 months. </a:t>
            </a:r>
            <a:r>
              <a:rPr kumimoji="0" lang="en-US" sz="900" b="0" i="0" u="none" strike="noStrike" kern="1200" cap="none" spc="0" normalizeH="0" baseline="0" noProof="0" dirty="0">
                <a:ln>
                  <a:noFill/>
                </a:ln>
                <a:solidFill>
                  <a:prstClr val="black"/>
                </a:solidFill>
                <a:effectLst/>
                <a:uLnTx/>
                <a:uFillTx/>
                <a:latin typeface="Trebuchet MS" panose="020B0603020202020204" pitchFamily="34" charset="0"/>
              </a:rPr>
              <a:t>Q25. Which of the following types of ads may have influenced you to take a test drive at your local vehicle dealership? </a:t>
            </a:r>
            <a:endParaRPr kumimoji="0" lang="en-US" altLang="en-US" sz="900" b="0" i="0" u="none" strike="noStrike" kern="1200" cap="none" spc="0" normalizeH="0" baseline="0" noProof="0" dirty="0">
              <a:ln>
                <a:noFill/>
              </a:ln>
              <a:solidFill>
                <a:prstClr val="black"/>
              </a:solidFill>
              <a:effectLst/>
              <a:uLnTx/>
              <a:uFillTx/>
              <a:latin typeface="Trebuchet MS" panose="020B0603020202020204" pitchFamily="34" charset="0"/>
            </a:endParaRPr>
          </a:p>
        </p:txBody>
      </p:sp>
      <p:graphicFrame>
        <p:nvGraphicFramePr>
          <p:cNvPr id="2" name="Chart 3"/>
          <p:cNvGraphicFramePr>
            <a:graphicFrameLocks/>
          </p:cNvGraphicFramePr>
          <p:nvPr>
            <p:extLst>
              <p:ext uri="{D42A27DB-BD31-4B8C-83A1-F6EECF244321}">
                <p14:modId xmlns:p14="http://schemas.microsoft.com/office/powerpoint/2010/main" val="326347510"/>
              </p:ext>
            </p:extLst>
          </p:nvPr>
        </p:nvGraphicFramePr>
        <p:xfrm>
          <a:off x="1" y="1065320"/>
          <a:ext cx="9144000" cy="4531344"/>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1"/>
          <p:cNvSpPr txBox="1">
            <a:spLocks/>
          </p:cNvSpPr>
          <p:nvPr/>
        </p:nvSpPr>
        <p:spPr bwMode="auto">
          <a:xfrm>
            <a:off x="79902" y="68997"/>
            <a:ext cx="7865616" cy="62785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a:r>
              <a:rPr lang="en-US" altLang="en-US" sz="2200" dirty="0">
                <a:latin typeface="Trebuchet MS" panose="020B0603020202020204" pitchFamily="34" charset="0"/>
              </a:rPr>
              <a:t>TV Is In The Driver’s Seat When It Comes To Influencing Likely Buyers To Take A Test Drive At Their Local Dealership</a:t>
            </a:r>
          </a:p>
        </p:txBody>
      </p:sp>
      <p:sp>
        <p:nvSpPr>
          <p:cNvPr id="5" name="Slide Number Placeholder 1"/>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736A163-5E5C-4995-A5C7-CF2019DEABCC}"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2800289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014610213"/>
              </p:ext>
            </p:extLst>
          </p:nvPr>
        </p:nvGraphicFramePr>
        <p:xfrm>
          <a:off x="50800" y="1233996"/>
          <a:ext cx="9042400" cy="492018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a:spLocks noChangeArrowheads="1"/>
          </p:cNvSpPr>
          <p:nvPr/>
        </p:nvSpPr>
        <p:spPr bwMode="auto">
          <a:xfrm>
            <a:off x="18664" y="6364520"/>
            <a:ext cx="8459512" cy="5078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defRPr/>
            </a:pPr>
            <a:r>
              <a:rPr kumimoji="0" lang="en-US" altLang="en-US" sz="900" b="0" i="0" u="none" strike="noStrike" kern="1200" cap="none" spc="0" normalizeH="0" baseline="0" noProof="0" dirty="0">
                <a:ln>
                  <a:noFill/>
                </a:ln>
                <a:solidFill>
                  <a:prstClr val="black"/>
                </a:solidFill>
                <a:effectLst/>
                <a:uLnTx/>
                <a:uFillTx/>
                <a:latin typeface="Trebuchet MS" panose="020B0603020202020204" pitchFamily="34" charset="0"/>
              </a:rPr>
              <a:t>Source: VAB Automotive Likely Buyers Study, November 2016; Base: Adults 18+ </a:t>
            </a:r>
            <a:r>
              <a:rPr lang="en-US" altLang="en-US" sz="900" dirty="0">
                <a:latin typeface="Trebuchet MS" panose="020B0603020202020204" pitchFamily="34" charset="0"/>
              </a:rPr>
              <a:t>who intend on purchasing/leasing a compact or mid-size / full-size vehicle in next 6 months. </a:t>
            </a:r>
            <a:r>
              <a:rPr kumimoji="0" lang="en-US" sz="900" b="0" i="0" u="none" strike="noStrike" kern="1200" cap="none" spc="0" normalizeH="0" baseline="0" noProof="0" dirty="0">
                <a:ln>
                  <a:noFill/>
                </a:ln>
                <a:solidFill>
                  <a:prstClr val="black"/>
                </a:solidFill>
                <a:effectLst/>
                <a:uLnTx/>
                <a:uFillTx/>
                <a:latin typeface="Trebuchet MS" panose="020B0603020202020204" pitchFamily="34" charset="0"/>
              </a:rPr>
              <a:t>Q19. Which of the following types of vehicle advertisements have prompted you to look for more information on the vehicle’s manufacturer website (www.lexus.com, </a:t>
            </a:r>
            <a:r>
              <a:rPr kumimoji="0" lang="en-US" sz="900" b="0" i="0" u="none" strike="noStrike" kern="1200" cap="none" spc="0" normalizeH="0" baseline="0" noProof="0" dirty="0" err="1">
                <a:ln>
                  <a:noFill/>
                </a:ln>
                <a:solidFill>
                  <a:prstClr val="black"/>
                </a:solidFill>
                <a:effectLst/>
                <a:uLnTx/>
                <a:uFillTx/>
                <a:latin typeface="Trebuchet MS" panose="020B0603020202020204" pitchFamily="34" charset="0"/>
              </a:rPr>
              <a:t>etc</a:t>
            </a:r>
            <a:r>
              <a:rPr kumimoji="0" lang="en-US" sz="900" b="0" i="0" u="none" strike="noStrike" kern="1200" cap="none" spc="0" normalizeH="0" baseline="0" noProof="0" dirty="0">
                <a:ln>
                  <a:noFill/>
                </a:ln>
                <a:solidFill>
                  <a:prstClr val="black"/>
                </a:solidFill>
                <a:effectLst/>
                <a:uLnTx/>
                <a:uFillTx/>
                <a:latin typeface="Trebuchet MS" panose="020B0603020202020204" pitchFamily="34" charset="0"/>
              </a:rPr>
              <a:t>…)</a:t>
            </a:r>
            <a:endParaRPr kumimoji="0" lang="en-US" altLang="en-US" sz="900" b="0" i="0" u="none" strike="noStrike" kern="1200" cap="none" spc="0" normalizeH="0" baseline="0" noProof="0" dirty="0">
              <a:ln>
                <a:noFill/>
              </a:ln>
              <a:solidFill>
                <a:prstClr val="black"/>
              </a:solidFill>
              <a:effectLst/>
              <a:uLnTx/>
              <a:uFillTx/>
              <a:latin typeface="Trebuchet MS" panose="020B0603020202020204" pitchFamily="34" charset="0"/>
            </a:endParaRPr>
          </a:p>
        </p:txBody>
      </p:sp>
      <p:sp>
        <p:nvSpPr>
          <p:cNvPr id="8" name="Title 1"/>
          <p:cNvSpPr txBox="1">
            <a:spLocks/>
          </p:cNvSpPr>
          <p:nvPr/>
        </p:nvSpPr>
        <p:spPr bwMode="auto">
          <a:xfrm>
            <a:off x="115410" y="126930"/>
            <a:ext cx="7901125" cy="870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dirty="0">
                <a:latin typeface="Trebuchet MS" panose="020B0603020202020204" pitchFamily="34" charset="0"/>
              </a:rPr>
              <a:t>TV Ads Prompt Likely Buyers Across Vehicle Segments To Go Online For Additional Information; More So Than Any Online Media</a:t>
            </a:r>
          </a:p>
        </p:txBody>
      </p:sp>
      <p:sp>
        <p:nvSpPr>
          <p:cNvPr id="6" name="Slide Number Placeholder 1"/>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736A163-5E5C-4995-A5C7-CF2019DEABCC}"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403856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2156142639"/>
              </p:ext>
            </p:extLst>
          </p:nvPr>
        </p:nvGraphicFramePr>
        <p:xfrm>
          <a:off x="26635" y="1155440"/>
          <a:ext cx="9144000" cy="477621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4"/>
          <p:cNvSpPr txBox="1">
            <a:spLocks noChangeArrowheads="1"/>
          </p:cNvSpPr>
          <p:nvPr/>
        </p:nvSpPr>
        <p:spPr bwMode="auto">
          <a:xfrm>
            <a:off x="1" y="6399153"/>
            <a:ext cx="828286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defRPr/>
            </a:pPr>
            <a:r>
              <a:rPr lang="en-US" altLang="en-US" sz="900" dirty="0">
                <a:latin typeface="Trebuchet MS" panose="020B0603020202020204" pitchFamily="34" charset="0"/>
              </a:rPr>
              <a:t>Source: VAB Automotive Likely Buyers Study, November 2016; Base: Adults 18+ who intend on purchasing/leasing a compact or mid-size / full-size vehicle in next 6 months.  </a:t>
            </a:r>
            <a:r>
              <a:rPr kumimoji="0" lang="en-US" sz="900" b="0" i="0" u="none" strike="noStrike" kern="1200" cap="none" spc="0" normalizeH="0" baseline="0" noProof="0" dirty="0">
                <a:ln>
                  <a:noFill/>
                </a:ln>
                <a:solidFill>
                  <a:prstClr val="black"/>
                </a:solidFill>
                <a:effectLst/>
                <a:uLnTx/>
                <a:uFillTx/>
                <a:latin typeface="Trebuchet MS" panose="020B0603020202020204" pitchFamily="34" charset="0"/>
              </a:rPr>
              <a:t>Q23. Which of the following made you aware of your local vehicle dealerships? </a:t>
            </a:r>
            <a:endParaRPr kumimoji="0" lang="en-US" altLang="en-US" sz="900" b="0" i="0" u="none" strike="noStrike" kern="1200" cap="none" spc="0" normalizeH="0" baseline="0" noProof="0" dirty="0">
              <a:ln>
                <a:noFill/>
              </a:ln>
              <a:solidFill>
                <a:prstClr val="black"/>
              </a:solidFill>
              <a:effectLst/>
              <a:uLnTx/>
              <a:uFillTx/>
              <a:latin typeface="Trebuchet MS" panose="020B0603020202020204" pitchFamily="34" charset="0"/>
            </a:endParaRPr>
          </a:p>
        </p:txBody>
      </p:sp>
      <p:sp>
        <p:nvSpPr>
          <p:cNvPr id="8" name="Title 1"/>
          <p:cNvSpPr>
            <a:spLocks noGrp="1"/>
          </p:cNvSpPr>
          <p:nvPr>
            <p:ph type="title"/>
          </p:nvPr>
        </p:nvSpPr>
        <p:spPr bwMode="auto">
          <a:xfrm>
            <a:off x="26635" y="84958"/>
            <a:ext cx="7812348" cy="802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sz="2200" dirty="0">
                <a:latin typeface="Trebuchet MS" panose="020B0603020202020204" pitchFamily="34" charset="0"/>
              </a:rPr>
              <a:t>Regardless of the Vehicle Segment, TV Drives Likely Buyers To Local Dealerships Much More Than Any Other Medium</a:t>
            </a:r>
          </a:p>
        </p:txBody>
      </p:sp>
      <p:sp>
        <p:nvSpPr>
          <p:cNvPr id="5" name="Slide Number Placeholder 1"/>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736A163-5E5C-4995-A5C7-CF2019DEABCC}"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863681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868919796"/>
              </p:ext>
            </p:extLst>
          </p:nvPr>
        </p:nvGraphicFramePr>
        <p:xfrm>
          <a:off x="47624" y="1143000"/>
          <a:ext cx="9096376" cy="5045796"/>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4"/>
          <p:cNvSpPr txBox="1">
            <a:spLocks noChangeArrowheads="1"/>
          </p:cNvSpPr>
          <p:nvPr/>
        </p:nvSpPr>
        <p:spPr bwMode="auto">
          <a:xfrm>
            <a:off x="0" y="6424384"/>
            <a:ext cx="844266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defRPr/>
            </a:pPr>
            <a:r>
              <a:rPr lang="en-US" altLang="en-US" sz="900" dirty="0">
                <a:latin typeface="Trebuchet MS" panose="020B0603020202020204" pitchFamily="34" charset="0"/>
              </a:rPr>
              <a:t>Source: VAB Automotive Likely Buyers Study, November 2016; Base: Adults 18+ who intend on purchasing/leasing a compact or mid-size / full-size vehicle in next 6 months. </a:t>
            </a:r>
            <a:r>
              <a:rPr kumimoji="0" lang="en-US" sz="900" b="0" i="0" u="none" strike="noStrike" kern="1200" cap="none" spc="0" normalizeH="0" baseline="0" noProof="0" dirty="0">
                <a:ln>
                  <a:noFill/>
                </a:ln>
                <a:solidFill>
                  <a:prstClr val="black"/>
                </a:solidFill>
                <a:effectLst/>
                <a:uLnTx/>
                <a:uFillTx/>
                <a:latin typeface="Trebuchet MS" panose="020B0603020202020204" pitchFamily="34" charset="0"/>
              </a:rPr>
              <a:t>Q25. Which of the following types of ads may have influenced you to take a test drive at your local vehicle dealership? </a:t>
            </a:r>
            <a:endParaRPr kumimoji="0" lang="en-US" altLang="en-US" sz="900" b="0" i="0" u="none" strike="noStrike" kern="1200" cap="none" spc="0" normalizeH="0" baseline="0" noProof="0" dirty="0">
              <a:ln>
                <a:noFill/>
              </a:ln>
              <a:solidFill>
                <a:prstClr val="black"/>
              </a:solidFill>
              <a:effectLst/>
              <a:uLnTx/>
              <a:uFillTx/>
              <a:latin typeface="Trebuchet MS" panose="020B0603020202020204" pitchFamily="34" charset="0"/>
            </a:endParaRPr>
          </a:p>
        </p:txBody>
      </p:sp>
      <p:sp>
        <p:nvSpPr>
          <p:cNvPr id="6" name="Title 1"/>
          <p:cNvSpPr txBox="1">
            <a:spLocks/>
          </p:cNvSpPr>
          <p:nvPr/>
        </p:nvSpPr>
        <p:spPr bwMode="auto">
          <a:xfrm>
            <a:off x="35512" y="68997"/>
            <a:ext cx="7883371" cy="62785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a:r>
              <a:rPr lang="en-US" altLang="en-US" sz="2200" dirty="0">
                <a:latin typeface="Trebuchet MS" panose="020B0603020202020204" pitchFamily="34" charset="0"/>
              </a:rPr>
              <a:t>TV Is In The Driver’s Seat When It Comes To Influencing Likely Buyers To Take A Test Drive At Their Local Dealership</a:t>
            </a:r>
          </a:p>
        </p:txBody>
      </p:sp>
      <p:sp>
        <p:nvSpPr>
          <p:cNvPr id="5" name="Slide Number Placeholder 1"/>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736A163-5E5C-4995-A5C7-CF2019DEABCC}"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633984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1664" y="334260"/>
            <a:ext cx="7353616" cy="994545"/>
          </a:xfrm>
        </p:spPr>
        <p:txBody>
          <a:bodyPr/>
          <a:lstStyle/>
          <a:p>
            <a:r>
              <a:rPr lang="en-US" sz="3000" dirty="0"/>
              <a:t>Configuration &amp; Specs</a:t>
            </a:r>
          </a:p>
        </p:txBody>
      </p:sp>
      <p:sp>
        <p:nvSpPr>
          <p:cNvPr id="6" name="Text Placeholder 5"/>
          <p:cNvSpPr>
            <a:spLocks noGrp="1"/>
          </p:cNvSpPr>
          <p:nvPr>
            <p:ph type="body" sz="quarter" idx="13"/>
          </p:nvPr>
        </p:nvSpPr>
        <p:spPr>
          <a:xfrm>
            <a:off x="495129" y="1405830"/>
            <a:ext cx="8169474" cy="3575628"/>
          </a:xfrm>
        </p:spPr>
        <p:txBody>
          <a:bodyPr/>
          <a:lstStyle/>
          <a:p>
            <a:r>
              <a:rPr lang="en-US" sz="1600" dirty="0"/>
              <a:t>In November 2016, VAB commissioned Research Now to conduct a study to better understand the role each media plays throughout a likely buyer’s journey towards purchasing or leasing a vehicle.</a:t>
            </a:r>
          </a:p>
          <a:p>
            <a:endParaRPr lang="en-US" sz="1600" dirty="0"/>
          </a:p>
          <a:p>
            <a:r>
              <a:rPr lang="en-US" sz="1600" dirty="0"/>
              <a:t>We unveiled the first wave of the results in a report entitled, </a:t>
            </a:r>
            <a:r>
              <a:rPr lang="en-US" sz="1600" i="1" dirty="0"/>
              <a:t>Start Your Engines: TV Accelerates Automotive Buyer’s Path to Purchase</a:t>
            </a:r>
            <a:r>
              <a:rPr lang="en-US" sz="1600" dirty="0"/>
              <a:t>. In that report, we found TV has the greatest influence from discovery to purchase among likely Millennial, Adult 25-54, Female, Male, Black and Hispanic buyers.</a:t>
            </a:r>
          </a:p>
          <a:p>
            <a:endParaRPr lang="en-US" sz="1600" dirty="0"/>
          </a:p>
          <a:p>
            <a:r>
              <a:rPr lang="en-US" sz="1600" dirty="0"/>
              <a:t>In this our second report, we focus primarily on the factors associated with price which is a distinguishing characteristic among buyers.  This report takes an in-depth look at the differences and similarities of each media throughout the decision making process for both likely sports / luxury &amp; economy vehicle buyers.</a:t>
            </a:r>
          </a:p>
          <a:p>
            <a:endParaRPr lang="en-US" sz="1600" dirty="0"/>
          </a:p>
          <a:p>
            <a:r>
              <a:rPr lang="en-US" sz="1600" dirty="0"/>
              <a:t>As an added incentive, we’ve thrown in a final section that looks at which media drives consumers online or to local dealerships for several other vehicle types (certified pre-owned, new or used buyers) and segments (compact car &amp; mid-size / full-size buyers).</a:t>
            </a:r>
            <a:endParaRPr lang="en-US" sz="1400" dirty="0"/>
          </a:p>
        </p:txBody>
      </p:sp>
    </p:spTree>
    <p:extLst>
      <p:ext uri="{BB962C8B-B14F-4D97-AF65-F5344CB8AC3E}">
        <p14:creationId xmlns:p14="http://schemas.microsoft.com/office/powerpoint/2010/main" val="25372755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8477" t="11147" r="19407" b="4305"/>
          <a:stretch/>
        </p:blipFill>
        <p:spPr>
          <a:xfrm>
            <a:off x="0" y="0"/>
            <a:ext cx="9144000" cy="6858324"/>
          </a:xfrm>
          <a:prstGeom prst="rect">
            <a:avLst/>
          </a:prstGeom>
        </p:spPr>
      </p:pic>
    </p:spTree>
    <p:extLst>
      <p:ext uri="{BB962C8B-B14F-4D97-AF65-F5344CB8AC3E}">
        <p14:creationId xmlns:p14="http://schemas.microsoft.com/office/powerpoint/2010/main" val="1739043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551544" y="1056147"/>
          <a:ext cx="777965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195" name="TextBox 4"/>
          <p:cNvSpPr txBox="1">
            <a:spLocks noChangeArrowheads="1"/>
          </p:cNvSpPr>
          <p:nvPr/>
        </p:nvSpPr>
        <p:spPr bwMode="auto">
          <a:xfrm>
            <a:off x="2133600" y="4487863"/>
            <a:ext cx="2373313"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500" dirty="0">
                <a:solidFill>
                  <a:srgbClr val="000000"/>
                </a:solidFill>
                <a:latin typeface="Trebuchet MS" panose="020B0603020202020204" pitchFamily="34" charset="0"/>
              </a:rPr>
              <a:t>Adults 18+ who indicated they will likely purchase or lease a sports / luxury or economy vehicle in the next 6 months</a:t>
            </a:r>
          </a:p>
        </p:txBody>
      </p:sp>
      <p:sp>
        <p:nvSpPr>
          <p:cNvPr id="8196" name="TextBox 5"/>
          <p:cNvSpPr txBox="1">
            <a:spLocks noChangeArrowheads="1"/>
          </p:cNvSpPr>
          <p:nvPr/>
        </p:nvSpPr>
        <p:spPr bwMode="auto">
          <a:xfrm>
            <a:off x="60325" y="3732213"/>
            <a:ext cx="23733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500">
                <a:solidFill>
                  <a:srgbClr val="000000"/>
                </a:solidFill>
                <a:latin typeface="Trebuchet MS" panose="020B0603020202020204" pitchFamily="34" charset="0"/>
              </a:rPr>
              <a:t>1,000 respondent online survey representative of </a:t>
            </a:r>
          </a:p>
          <a:p>
            <a:pPr eaLnBrk="1" hangingPunct="1"/>
            <a:r>
              <a:rPr lang="en-US" altLang="en-US" sz="1500">
                <a:solidFill>
                  <a:srgbClr val="000000"/>
                </a:solidFill>
                <a:latin typeface="Trebuchet MS" panose="020B0603020202020204" pitchFamily="34" charset="0"/>
              </a:rPr>
              <a:t>the national sample</a:t>
            </a:r>
          </a:p>
          <a:p>
            <a:pPr eaLnBrk="1" hangingPunct="1"/>
            <a:endParaRPr lang="en-US" altLang="en-US" sz="1500">
              <a:solidFill>
                <a:srgbClr val="000000"/>
              </a:solidFill>
              <a:latin typeface="Trebuchet MS" panose="020B0603020202020204" pitchFamily="34" charset="0"/>
            </a:endParaRPr>
          </a:p>
        </p:txBody>
      </p:sp>
      <p:sp>
        <p:nvSpPr>
          <p:cNvPr id="8197" name="TextBox 6"/>
          <p:cNvSpPr txBox="1">
            <a:spLocks noChangeArrowheads="1"/>
          </p:cNvSpPr>
          <p:nvPr/>
        </p:nvSpPr>
        <p:spPr bwMode="auto">
          <a:xfrm>
            <a:off x="4676775" y="5121275"/>
            <a:ext cx="1446213"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500">
                <a:solidFill>
                  <a:srgbClr val="000000"/>
                </a:solidFill>
                <a:latin typeface="Trebuchet MS" panose="020B0603020202020204" pitchFamily="34" charset="0"/>
              </a:rPr>
              <a:t>Fielded November 2016</a:t>
            </a:r>
          </a:p>
        </p:txBody>
      </p:sp>
      <p:sp>
        <p:nvSpPr>
          <p:cNvPr id="8198" name="TextBox 7"/>
          <p:cNvSpPr txBox="1">
            <a:spLocks noChangeArrowheads="1"/>
          </p:cNvSpPr>
          <p:nvPr/>
        </p:nvSpPr>
        <p:spPr bwMode="auto">
          <a:xfrm>
            <a:off x="6234113" y="5461000"/>
            <a:ext cx="2373312"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500" dirty="0">
                <a:solidFill>
                  <a:srgbClr val="000000"/>
                </a:solidFill>
                <a:latin typeface="Trebuchet MS" panose="020B0603020202020204" pitchFamily="34" charset="0"/>
              </a:rPr>
              <a:t>Investigate the impact </a:t>
            </a:r>
          </a:p>
          <a:p>
            <a:pPr eaLnBrk="1" hangingPunct="1"/>
            <a:r>
              <a:rPr lang="en-US" altLang="en-US" sz="1500" dirty="0">
                <a:solidFill>
                  <a:srgbClr val="000000"/>
                </a:solidFill>
                <a:latin typeface="Trebuchet MS" panose="020B0603020202020204" pitchFamily="34" charset="0"/>
              </a:rPr>
              <a:t>different media have on likely buyers during each stage of the decision making process</a:t>
            </a:r>
          </a:p>
        </p:txBody>
      </p:sp>
      <p:cxnSp>
        <p:nvCxnSpPr>
          <p:cNvPr id="10" name="Straight Arrow Connector 9"/>
          <p:cNvCxnSpPr/>
          <p:nvPr/>
        </p:nvCxnSpPr>
        <p:spPr>
          <a:xfrm>
            <a:off x="1514106" y="3592513"/>
            <a:ext cx="0" cy="2206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3412466" y="3592513"/>
            <a:ext cx="14287" cy="8953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5181600" y="3592513"/>
            <a:ext cx="28575" cy="15287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7069138" y="3592513"/>
            <a:ext cx="42862" cy="18510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203" name="TextBox 3"/>
          <p:cNvSpPr txBox="1">
            <a:spLocks noChangeArrowheads="1"/>
          </p:cNvSpPr>
          <p:nvPr/>
        </p:nvSpPr>
        <p:spPr bwMode="auto">
          <a:xfrm>
            <a:off x="1524000" y="1056147"/>
            <a:ext cx="630555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dirty="0">
                <a:latin typeface="Trebuchet MS" panose="020B0603020202020204" pitchFamily="34" charset="0"/>
              </a:rPr>
              <a:t>VAB commissioned </a:t>
            </a:r>
            <a:r>
              <a:rPr lang="en-US" altLang="en-US" sz="2000" i="1" dirty="0">
                <a:latin typeface="Trebuchet MS" panose="020B0603020202020204" pitchFamily="34" charset="0"/>
              </a:rPr>
              <a:t>Research Now </a:t>
            </a:r>
            <a:r>
              <a:rPr lang="en-US" altLang="en-US" sz="2000" dirty="0">
                <a:latin typeface="Trebuchet MS" panose="020B0603020202020204" pitchFamily="34" charset="0"/>
              </a:rPr>
              <a:t>to conduct a</a:t>
            </a:r>
            <a:r>
              <a:rPr lang="en-US" altLang="en-US" sz="2000" b="1" dirty="0">
                <a:latin typeface="Trebuchet MS" panose="020B0603020202020204" pitchFamily="34" charset="0"/>
              </a:rPr>
              <a:t> </a:t>
            </a:r>
            <a:r>
              <a:rPr lang="en-US" altLang="en-US" sz="2000" dirty="0">
                <a:latin typeface="Trebuchet MS" panose="020B0603020202020204" pitchFamily="34" charset="0"/>
              </a:rPr>
              <a:t>survey to better understand the role each media plays throughout a likely buyers journey.</a:t>
            </a:r>
          </a:p>
          <a:p>
            <a:pPr eaLnBrk="1" hangingPunct="1"/>
            <a:endParaRPr lang="en-US" altLang="en-US" sz="2000" dirty="0">
              <a:latin typeface="Trebuchet MS" panose="020B0603020202020204" pitchFamily="34" charset="0"/>
            </a:endParaRPr>
          </a:p>
        </p:txBody>
      </p:sp>
      <p:sp>
        <p:nvSpPr>
          <p:cNvPr id="13" name="Slide Number Placeholder 1"/>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736A163-5E5C-4995-A5C7-CF2019DEABCC}"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3" name="TextBox 3"/>
          <p:cNvSpPr txBox="1">
            <a:spLocks noChangeArrowheads="1"/>
          </p:cNvSpPr>
          <p:nvPr/>
        </p:nvSpPr>
        <p:spPr bwMode="auto">
          <a:xfrm>
            <a:off x="1" y="266488"/>
            <a:ext cx="80365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dirty="0">
                <a:solidFill>
                  <a:prstClr val="black"/>
                </a:solidFill>
                <a:latin typeface="Trebuchet MS" panose="020B0603020202020204" pitchFamily="34" charset="0"/>
              </a:rPr>
              <a:t>In this Report, We Explore the Influence Media Has On Prospective Sports / Luxury &amp; Economy Vehicle Buyers</a:t>
            </a:r>
          </a:p>
        </p:txBody>
      </p:sp>
      <p:sp>
        <p:nvSpPr>
          <p:cNvPr id="15" name="TextBox 4"/>
          <p:cNvSpPr txBox="1">
            <a:spLocks noChangeArrowheads="1"/>
          </p:cNvSpPr>
          <p:nvPr/>
        </p:nvSpPr>
        <p:spPr bwMode="auto">
          <a:xfrm>
            <a:off x="0" y="1547860"/>
            <a:ext cx="9144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600" b="1" dirty="0"/>
              <a:t>Which type of vehicle are you looking to purchase/lease in the next 6 months? </a:t>
            </a:r>
            <a:endParaRPr lang="en-US" altLang="en-US" sz="1500" b="1" dirty="0">
              <a:solidFill>
                <a:srgbClr val="FF0000"/>
              </a:solidFill>
              <a:latin typeface="Trebuchet MS" panose="020B0603020202020204" pitchFamily="34" charset="0"/>
            </a:endParaRPr>
          </a:p>
        </p:txBody>
      </p:sp>
      <p:graphicFrame>
        <p:nvGraphicFramePr>
          <p:cNvPr id="17" name="Chart 16"/>
          <p:cNvGraphicFramePr/>
          <p:nvPr>
            <p:extLst>
              <p:ext uri="{D42A27DB-BD31-4B8C-83A1-F6EECF244321}">
                <p14:modId xmlns:p14="http://schemas.microsoft.com/office/powerpoint/2010/main" val="1382922591"/>
              </p:ext>
            </p:extLst>
          </p:nvPr>
        </p:nvGraphicFramePr>
        <p:xfrm>
          <a:off x="0" y="2006082"/>
          <a:ext cx="9144000" cy="3526038"/>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7"/>
          <p:cNvSpPr txBox="1">
            <a:spLocks noChangeArrowheads="1"/>
          </p:cNvSpPr>
          <p:nvPr/>
        </p:nvSpPr>
        <p:spPr bwMode="auto">
          <a:xfrm>
            <a:off x="18558" y="6331317"/>
            <a:ext cx="834420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900" dirty="0">
                <a:latin typeface="Trebuchet MS" panose="020B0603020202020204" pitchFamily="34" charset="0"/>
              </a:rPr>
              <a:t>Source: VAB Automotive Likely Buyers Study, November 2016; Base: Adults 18+ who intend on purchasing/leasing a vehicle in next 6 months:</a:t>
            </a:r>
            <a:br>
              <a:rPr lang="en-US" altLang="en-US" sz="900" dirty="0">
                <a:latin typeface="Trebuchet MS" panose="020B0603020202020204" pitchFamily="34" charset="0"/>
              </a:rPr>
            </a:br>
            <a:r>
              <a:rPr lang="en-US" altLang="en-US" sz="900" dirty="0">
                <a:latin typeface="Trebuchet MS" panose="020B0603020202020204" pitchFamily="34" charset="0"/>
              </a:rPr>
              <a:t>Sports / Luxury Buyer= “looking to purchase/lease a sports or luxury vehicle in next 6 months;” Economy Buyer= “price point and incentives/specials/rebates are the top influences on purchase / lease decision.”</a:t>
            </a:r>
          </a:p>
        </p:txBody>
      </p:sp>
      <p:sp>
        <p:nvSpPr>
          <p:cNvPr id="6" name="Slide Number Placeholder 1"/>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736A163-5E5C-4995-A5C7-CF2019DEABCC}"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117507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7"/>
          <p:cNvSpPr txBox="1">
            <a:spLocks noChangeArrowheads="1"/>
          </p:cNvSpPr>
          <p:nvPr/>
        </p:nvSpPr>
        <p:spPr bwMode="auto">
          <a:xfrm>
            <a:off x="18558" y="6331317"/>
            <a:ext cx="844186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900" dirty="0">
                <a:latin typeface="Trebuchet MS" panose="020B0603020202020204" pitchFamily="34" charset="0"/>
              </a:rPr>
              <a:t>Source: VAB Automotive Likely Buyers Study, November 2016; Base: Adults 18+ who intend on purchasing/leasing a vehicle in next 6 months.</a:t>
            </a:r>
            <a:br>
              <a:rPr lang="en-US" altLang="en-US" sz="900" dirty="0">
                <a:latin typeface="Trebuchet MS" panose="020B0603020202020204" pitchFamily="34" charset="0"/>
              </a:rPr>
            </a:br>
            <a:r>
              <a:rPr lang="en-US" sz="900" dirty="0">
                <a:latin typeface="Trebuchet MS" panose="020B0603020202020204" pitchFamily="34" charset="0"/>
              </a:rPr>
              <a:t>Q4: What is your annual household income? </a:t>
            </a:r>
            <a:r>
              <a:rPr lang="en-US" altLang="en-US" sz="900" dirty="0">
                <a:latin typeface="Trebuchet MS" panose="020B0603020202020204" pitchFamily="34" charset="0"/>
              </a:rPr>
              <a:t>Sports / Luxury Buyer= “looking to purchase/lease a sports or luxury vehicle in next 6 months;” </a:t>
            </a:r>
          </a:p>
          <a:p>
            <a:r>
              <a:rPr lang="en-US" altLang="en-US" sz="900" dirty="0">
                <a:latin typeface="Trebuchet MS" panose="020B0603020202020204" pitchFamily="34" charset="0"/>
              </a:rPr>
              <a:t>Economy Buyer= “price point and incentives/specials/rebates are the top influences on purchase / lease decision.”</a:t>
            </a:r>
          </a:p>
        </p:txBody>
      </p:sp>
      <p:sp>
        <p:nvSpPr>
          <p:cNvPr id="14" name="Title 1"/>
          <p:cNvSpPr txBox="1">
            <a:spLocks/>
          </p:cNvSpPr>
          <p:nvPr/>
        </p:nvSpPr>
        <p:spPr>
          <a:xfrm>
            <a:off x="0" y="298583"/>
            <a:ext cx="8229600" cy="699796"/>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a:r>
              <a:rPr lang="en-US" sz="2000" dirty="0">
                <a:latin typeface="Trebuchet MS" panose="020B0603020202020204" pitchFamily="34" charset="0"/>
              </a:rPr>
              <a:t>Not Surprisingly, Almost Half Of The Prospective Sports / Luxury Buyers’ Have A $100K+ HHI, Much Higher Than Economy Vehicle Buyers</a:t>
            </a:r>
          </a:p>
        </p:txBody>
      </p:sp>
      <p:graphicFrame>
        <p:nvGraphicFramePr>
          <p:cNvPr id="9" name="Chart 8"/>
          <p:cNvGraphicFramePr/>
          <p:nvPr>
            <p:extLst>
              <p:ext uri="{D42A27DB-BD31-4B8C-83A1-F6EECF244321}">
                <p14:modId xmlns:p14="http://schemas.microsoft.com/office/powerpoint/2010/main" val="541942258"/>
              </p:ext>
            </p:extLst>
          </p:nvPr>
        </p:nvGraphicFramePr>
        <p:xfrm>
          <a:off x="158620" y="1397000"/>
          <a:ext cx="8826760" cy="4733212"/>
        </p:xfrm>
        <a:graphic>
          <a:graphicData uri="http://schemas.openxmlformats.org/drawingml/2006/chart">
            <c:chart xmlns:c="http://schemas.openxmlformats.org/drawingml/2006/chart" xmlns:r="http://schemas.openxmlformats.org/officeDocument/2006/relationships" r:id="rId2"/>
          </a:graphicData>
        </a:graphic>
      </p:graphicFrame>
      <p:sp>
        <p:nvSpPr>
          <p:cNvPr id="15" name="Rectangle 14"/>
          <p:cNvSpPr/>
          <p:nvPr/>
        </p:nvSpPr>
        <p:spPr>
          <a:xfrm>
            <a:off x="6516210" y="4952720"/>
            <a:ext cx="2380529" cy="858417"/>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6" name="Rectangle 15"/>
          <p:cNvSpPr/>
          <p:nvPr/>
        </p:nvSpPr>
        <p:spPr>
          <a:xfrm>
            <a:off x="6690049" y="3748512"/>
            <a:ext cx="2206690" cy="858417"/>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2" name="TextBox 11"/>
          <p:cNvSpPr txBox="1"/>
          <p:nvPr/>
        </p:nvSpPr>
        <p:spPr>
          <a:xfrm>
            <a:off x="5784979" y="2210472"/>
            <a:ext cx="3111759" cy="276999"/>
          </a:xfrm>
          <a:prstGeom prst="rect">
            <a:avLst/>
          </a:prstGeom>
          <a:noFill/>
        </p:spPr>
        <p:txBody>
          <a:bodyPr wrap="square" rtlCol="0">
            <a:spAutoFit/>
          </a:bodyPr>
          <a:lstStyle/>
          <a:p>
            <a:pPr algn="ctr"/>
            <a:r>
              <a:rPr lang="en-US" sz="1200" b="1" dirty="0">
                <a:solidFill>
                  <a:srgbClr val="FF0000"/>
                </a:solidFill>
              </a:rPr>
              <a:t>46%</a:t>
            </a:r>
          </a:p>
        </p:txBody>
      </p:sp>
      <p:sp>
        <p:nvSpPr>
          <p:cNvPr id="18" name="TextBox 17"/>
          <p:cNvSpPr txBox="1"/>
          <p:nvPr/>
        </p:nvSpPr>
        <p:spPr>
          <a:xfrm>
            <a:off x="6690049" y="3446448"/>
            <a:ext cx="2206690" cy="276999"/>
          </a:xfrm>
          <a:prstGeom prst="rect">
            <a:avLst/>
          </a:prstGeom>
          <a:noFill/>
        </p:spPr>
        <p:txBody>
          <a:bodyPr wrap="square" rtlCol="0">
            <a:spAutoFit/>
          </a:bodyPr>
          <a:lstStyle/>
          <a:p>
            <a:pPr algn="ctr"/>
            <a:r>
              <a:rPr lang="en-US" sz="1200" b="1" dirty="0">
                <a:solidFill>
                  <a:srgbClr val="FF0000"/>
                </a:solidFill>
              </a:rPr>
              <a:t>30%</a:t>
            </a:r>
          </a:p>
        </p:txBody>
      </p:sp>
      <p:sp>
        <p:nvSpPr>
          <p:cNvPr id="19" name="TextBox 18"/>
          <p:cNvSpPr txBox="1"/>
          <p:nvPr/>
        </p:nvSpPr>
        <p:spPr>
          <a:xfrm>
            <a:off x="6599852" y="4662545"/>
            <a:ext cx="2299996" cy="276999"/>
          </a:xfrm>
          <a:prstGeom prst="rect">
            <a:avLst/>
          </a:prstGeom>
          <a:noFill/>
        </p:spPr>
        <p:txBody>
          <a:bodyPr wrap="square" rtlCol="0">
            <a:spAutoFit/>
          </a:bodyPr>
          <a:lstStyle/>
          <a:p>
            <a:pPr algn="ctr"/>
            <a:r>
              <a:rPr lang="en-US" sz="1200" b="1" dirty="0">
                <a:solidFill>
                  <a:srgbClr val="FF0000"/>
                </a:solidFill>
              </a:rPr>
              <a:t>33%</a:t>
            </a:r>
          </a:p>
        </p:txBody>
      </p:sp>
      <p:sp>
        <p:nvSpPr>
          <p:cNvPr id="10" name="Slide Number Placeholder 1"/>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736A163-5E5C-4995-A5C7-CF2019DEABCC}"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679050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title"/>
          </p:nvPr>
        </p:nvSpPr>
        <p:spPr bwMode="auto">
          <a:xfrm>
            <a:off x="122238" y="163513"/>
            <a:ext cx="7961312"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en-US" sz="2800" dirty="0">
                <a:latin typeface="Trebuchet MS" panose="020B0603020202020204" pitchFamily="34" charset="0"/>
              </a:rPr>
              <a:t>What Role Does Media Play in the Auto </a:t>
            </a:r>
            <a:br>
              <a:rPr lang="en-US" altLang="en-US" sz="2800" dirty="0">
                <a:latin typeface="Trebuchet MS" panose="020B0603020202020204" pitchFamily="34" charset="0"/>
              </a:rPr>
            </a:br>
            <a:r>
              <a:rPr lang="en-US" altLang="en-US" sz="2800" dirty="0">
                <a:latin typeface="Trebuchet MS" panose="020B0603020202020204" pitchFamily="34" charset="0"/>
              </a:rPr>
              <a:t>Buyers’ Decision Making Process?</a:t>
            </a:r>
          </a:p>
        </p:txBody>
      </p:sp>
      <p:sp>
        <p:nvSpPr>
          <p:cNvPr id="9220" name="TextBox 9"/>
          <p:cNvSpPr txBox="1">
            <a:spLocks noChangeArrowheads="1"/>
          </p:cNvSpPr>
          <p:nvPr/>
        </p:nvSpPr>
        <p:spPr bwMode="auto">
          <a:xfrm>
            <a:off x="866513" y="4768335"/>
            <a:ext cx="18034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500" dirty="0">
                <a:latin typeface="Trebuchet MS" panose="020B0603020202020204" pitchFamily="34" charset="0"/>
              </a:rPr>
              <a:t>“What brands</a:t>
            </a:r>
          </a:p>
          <a:p>
            <a:pPr algn="ctr" eaLnBrk="1" hangingPunct="1"/>
            <a:r>
              <a:rPr lang="en-US" altLang="en-US" sz="1500" dirty="0">
                <a:latin typeface="Trebuchet MS" panose="020B0603020202020204" pitchFamily="34" charset="0"/>
              </a:rPr>
              <a:t>should I consider?”</a:t>
            </a:r>
          </a:p>
        </p:txBody>
      </p:sp>
      <p:sp>
        <p:nvSpPr>
          <p:cNvPr id="9221" name="TextBox 10"/>
          <p:cNvSpPr txBox="1">
            <a:spLocks noChangeArrowheads="1"/>
          </p:cNvSpPr>
          <p:nvPr/>
        </p:nvSpPr>
        <p:spPr bwMode="auto">
          <a:xfrm>
            <a:off x="3570248" y="4817225"/>
            <a:ext cx="20701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500" dirty="0">
                <a:latin typeface="Trebuchet MS" panose="020B0603020202020204" pitchFamily="34" charset="0"/>
              </a:rPr>
              <a:t>“What are the attributes</a:t>
            </a:r>
          </a:p>
          <a:p>
            <a:pPr algn="ctr" eaLnBrk="1" hangingPunct="1"/>
            <a:r>
              <a:rPr lang="en-US" altLang="en-US" sz="1500" dirty="0">
                <a:latin typeface="Trebuchet MS" panose="020B0603020202020204" pitchFamily="34" charset="0"/>
              </a:rPr>
              <a:t>of each brand?’</a:t>
            </a:r>
          </a:p>
        </p:txBody>
      </p:sp>
      <p:graphicFrame>
        <p:nvGraphicFramePr>
          <p:cNvPr id="12" name="Diagram 11"/>
          <p:cNvGraphicFramePr/>
          <p:nvPr>
            <p:extLst>
              <p:ext uri="{D42A27DB-BD31-4B8C-83A1-F6EECF244321}">
                <p14:modId xmlns:p14="http://schemas.microsoft.com/office/powerpoint/2010/main" val="2372823015"/>
              </p:ext>
            </p:extLst>
          </p:nvPr>
        </p:nvGraphicFramePr>
        <p:xfrm>
          <a:off x="767643" y="1237991"/>
          <a:ext cx="7642579" cy="412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23" name="Straight Arrow Connector 22"/>
          <p:cNvCxnSpPr/>
          <p:nvPr/>
        </p:nvCxnSpPr>
        <p:spPr>
          <a:xfrm>
            <a:off x="6902355" y="4122539"/>
            <a:ext cx="0" cy="72957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4694069" y="4122539"/>
            <a:ext cx="0" cy="69468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2316676" y="4122539"/>
            <a:ext cx="0" cy="64452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226" name="TextBox 11"/>
          <p:cNvSpPr txBox="1">
            <a:spLocks noChangeArrowheads="1"/>
          </p:cNvSpPr>
          <p:nvPr/>
        </p:nvSpPr>
        <p:spPr bwMode="auto">
          <a:xfrm>
            <a:off x="1482571" y="1912017"/>
            <a:ext cx="637416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500" u="sng" dirty="0">
                <a:latin typeface="Trebuchet MS" panose="020B0603020202020204" pitchFamily="34" charset="0"/>
              </a:rPr>
              <a:t>Vehicle Buying Journey</a:t>
            </a:r>
          </a:p>
        </p:txBody>
      </p:sp>
      <p:sp>
        <p:nvSpPr>
          <p:cNvPr id="9222" name="TextBox 14"/>
          <p:cNvSpPr txBox="1">
            <a:spLocks noChangeArrowheads="1"/>
          </p:cNvSpPr>
          <p:nvPr/>
        </p:nvSpPr>
        <p:spPr bwMode="auto">
          <a:xfrm>
            <a:off x="5937843" y="4800452"/>
            <a:ext cx="195262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500" dirty="0">
                <a:latin typeface="Trebuchet MS" panose="020B0603020202020204" pitchFamily="34" charset="0"/>
              </a:rPr>
              <a:t>“Where can</a:t>
            </a:r>
          </a:p>
          <a:p>
            <a:pPr algn="ctr" eaLnBrk="1" hangingPunct="1"/>
            <a:r>
              <a:rPr lang="en-US" altLang="en-US" sz="1500" dirty="0">
                <a:latin typeface="Trebuchet MS" panose="020B0603020202020204" pitchFamily="34" charset="0"/>
              </a:rPr>
              <a:t>I see the vehicle</a:t>
            </a:r>
          </a:p>
          <a:p>
            <a:pPr algn="ctr" eaLnBrk="1" hangingPunct="1"/>
            <a:r>
              <a:rPr lang="en-US" altLang="en-US" sz="1500" dirty="0">
                <a:latin typeface="Trebuchet MS" panose="020B0603020202020204" pitchFamily="34" charset="0"/>
              </a:rPr>
              <a:t>&amp; test it out?”</a:t>
            </a:r>
          </a:p>
        </p:txBody>
      </p:sp>
      <p:sp>
        <p:nvSpPr>
          <p:cNvPr id="15" name="Slide Number Placeholder 1"/>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736A163-5E5C-4995-A5C7-CF2019DEABCC}"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bwMode="auto">
          <a:xfrm>
            <a:off x="122238" y="163513"/>
            <a:ext cx="7961312"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en-US" sz="2800" dirty="0">
                <a:latin typeface="Trebuchet MS" panose="020B0603020202020204" pitchFamily="34" charset="0"/>
              </a:rPr>
              <a:t>Television Has the Greatest Influence On Likely Buyers From Discovery to Test-Drive</a:t>
            </a:r>
          </a:p>
        </p:txBody>
      </p:sp>
      <p:graphicFrame>
        <p:nvGraphicFramePr>
          <p:cNvPr id="7" name="Diagram 6"/>
          <p:cNvGraphicFramePr/>
          <p:nvPr>
            <p:extLst>
              <p:ext uri="{D42A27DB-BD31-4B8C-83A1-F6EECF244321}">
                <p14:modId xmlns:p14="http://schemas.microsoft.com/office/powerpoint/2010/main" val="2017465663"/>
              </p:ext>
            </p:extLst>
          </p:nvPr>
        </p:nvGraphicFramePr>
        <p:xfrm>
          <a:off x="682751" y="1397000"/>
          <a:ext cx="7578379"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172" name="TextBox 9"/>
          <p:cNvSpPr txBox="1">
            <a:spLocks noChangeArrowheads="1"/>
          </p:cNvSpPr>
          <p:nvPr/>
        </p:nvSpPr>
        <p:spPr bwMode="auto">
          <a:xfrm>
            <a:off x="1180041" y="4911725"/>
            <a:ext cx="2124299"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500" dirty="0">
                <a:latin typeface="Trebuchet MS" panose="020B0603020202020204" pitchFamily="34" charset="0"/>
              </a:rPr>
              <a:t>TV plays a strong role</a:t>
            </a:r>
          </a:p>
          <a:p>
            <a:pPr algn="ctr" eaLnBrk="1" hangingPunct="1"/>
            <a:r>
              <a:rPr lang="en-US" altLang="en-US" sz="1500" dirty="0">
                <a:latin typeface="Trebuchet MS" panose="020B0603020202020204" pitchFamily="34" charset="0"/>
              </a:rPr>
              <a:t>in first learning about </a:t>
            </a:r>
          </a:p>
          <a:p>
            <a:pPr algn="ctr" eaLnBrk="1" hangingPunct="1"/>
            <a:r>
              <a:rPr lang="en-US" altLang="en-US" sz="1500" dirty="0">
                <a:latin typeface="Trebuchet MS" panose="020B0603020202020204" pitchFamily="34" charset="0"/>
              </a:rPr>
              <a:t>vehicle brands</a:t>
            </a:r>
          </a:p>
        </p:txBody>
      </p:sp>
      <p:sp>
        <p:nvSpPr>
          <p:cNvPr id="7173" name="TextBox 10"/>
          <p:cNvSpPr txBox="1">
            <a:spLocks noChangeArrowheads="1"/>
          </p:cNvSpPr>
          <p:nvPr/>
        </p:nvSpPr>
        <p:spPr bwMode="auto">
          <a:xfrm>
            <a:off x="3546830" y="4916428"/>
            <a:ext cx="20701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500" dirty="0">
                <a:latin typeface="Trebuchet MS" panose="020B0603020202020204" pitchFamily="34" charset="0"/>
              </a:rPr>
              <a:t>TV has great</a:t>
            </a:r>
          </a:p>
          <a:p>
            <a:pPr algn="ctr" eaLnBrk="1" hangingPunct="1"/>
            <a:r>
              <a:rPr lang="en-US" altLang="en-US" sz="1500" dirty="0">
                <a:latin typeface="Trebuchet MS" panose="020B0603020202020204" pitchFamily="34" charset="0"/>
              </a:rPr>
              <a:t>influence on which brands to add to consideration list</a:t>
            </a:r>
          </a:p>
        </p:txBody>
      </p:sp>
      <p:sp>
        <p:nvSpPr>
          <p:cNvPr id="7174" name="TextBox 14"/>
          <p:cNvSpPr txBox="1">
            <a:spLocks noChangeArrowheads="1"/>
          </p:cNvSpPr>
          <p:nvPr/>
        </p:nvSpPr>
        <p:spPr bwMode="auto">
          <a:xfrm>
            <a:off x="5865319" y="4916428"/>
            <a:ext cx="19526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500" dirty="0">
                <a:latin typeface="Trebuchet MS" panose="020B0603020202020204" pitchFamily="34" charset="0"/>
              </a:rPr>
              <a:t>TV drives buyers to the dealership and</a:t>
            </a:r>
          </a:p>
          <a:p>
            <a:pPr algn="ctr" eaLnBrk="1" hangingPunct="1"/>
            <a:r>
              <a:rPr lang="en-US" altLang="en-US" sz="1500" dirty="0">
                <a:latin typeface="Trebuchet MS" panose="020B0603020202020204" pitchFamily="34" charset="0"/>
              </a:rPr>
              <a:t>is crucial in leading to a test-drive</a:t>
            </a:r>
          </a:p>
        </p:txBody>
      </p:sp>
      <p:cxnSp>
        <p:nvCxnSpPr>
          <p:cNvPr id="17" name="Straight Arrow Connector 16"/>
          <p:cNvCxnSpPr/>
          <p:nvPr/>
        </p:nvCxnSpPr>
        <p:spPr>
          <a:xfrm>
            <a:off x="2266796" y="4273257"/>
            <a:ext cx="0" cy="64452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4586642" y="4221810"/>
            <a:ext cx="0" cy="70485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6770778" y="4200525"/>
            <a:ext cx="0" cy="7112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178" name="TextBox 11"/>
          <p:cNvSpPr txBox="1">
            <a:spLocks noChangeArrowheads="1"/>
          </p:cNvSpPr>
          <p:nvPr/>
        </p:nvSpPr>
        <p:spPr bwMode="auto">
          <a:xfrm>
            <a:off x="1205701" y="2056941"/>
            <a:ext cx="641133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500" u="sng" dirty="0">
                <a:latin typeface="Trebuchet MS" panose="020B0603020202020204" pitchFamily="34" charset="0"/>
              </a:rPr>
              <a:t>Vehicle Buying Journey</a:t>
            </a:r>
          </a:p>
        </p:txBody>
      </p:sp>
      <p:sp>
        <p:nvSpPr>
          <p:cNvPr id="14" name="Slide Number Placeholder 1"/>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736A163-5E5C-4995-A5C7-CF2019DEABCC}"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686973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3"/>
          <p:cNvSpPr txBox="1">
            <a:spLocks noChangeArrowheads="1"/>
          </p:cNvSpPr>
          <p:nvPr/>
        </p:nvSpPr>
        <p:spPr bwMode="auto">
          <a:xfrm>
            <a:off x="1074738" y="2379663"/>
            <a:ext cx="4310062"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200" b="1" dirty="0">
                <a:latin typeface="Trebuchet MS" panose="020B0603020202020204" pitchFamily="34" charset="0"/>
              </a:rPr>
              <a:t>Likely Buyers Discovery Phase:</a:t>
            </a:r>
          </a:p>
          <a:p>
            <a:pPr eaLnBrk="1" hangingPunct="1"/>
            <a:endParaRPr lang="en-US" altLang="en-US" sz="2200" dirty="0">
              <a:latin typeface="Trebuchet MS" panose="020B0603020202020204" pitchFamily="34" charset="0"/>
            </a:endParaRPr>
          </a:p>
          <a:p>
            <a:pPr eaLnBrk="1" hangingPunct="1"/>
            <a:endParaRPr lang="en-US" altLang="en-US" sz="2200" i="1" dirty="0">
              <a:latin typeface="Trebuchet MS" panose="020B0603020202020204" pitchFamily="34" charset="0"/>
            </a:endParaRPr>
          </a:p>
          <a:p>
            <a:pPr eaLnBrk="1" hangingPunct="1"/>
            <a:r>
              <a:rPr lang="en-US" altLang="en-US" sz="2200" i="1" dirty="0">
                <a:latin typeface="Trebuchet MS" panose="020B0603020202020204" pitchFamily="34" charset="0"/>
              </a:rPr>
              <a:t>…What brands should I consider?</a:t>
            </a:r>
          </a:p>
          <a:p>
            <a:pPr eaLnBrk="1" hangingPunct="1"/>
            <a:endParaRPr lang="en-US" altLang="en-US" sz="2200" dirty="0">
              <a:latin typeface="Trebuchet MS" panose="020B0603020202020204" pitchFamily="34" charset="0"/>
            </a:endParaRPr>
          </a:p>
          <a:p>
            <a:pPr eaLnBrk="1" hangingPunct="1"/>
            <a:endParaRPr lang="en-US" altLang="en-US" sz="2200" dirty="0">
              <a:latin typeface="Trebuchet MS" panose="020B0603020202020204" pitchFamily="34" charset="0"/>
            </a:endParaRPr>
          </a:p>
        </p:txBody>
      </p:sp>
      <p:sp>
        <p:nvSpPr>
          <p:cNvPr id="3" name="Slide Number Placeholder 1"/>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736A163-5E5C-4995-A5C7-CF2019DEABCC}"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defPPr>
          <a:defRPr sz="1300" dirty="0" smtClean="0">
            <a:solidFill>
              <a:srgbClr val="3775A2"/>
            </a:solidFill>
          </a:defRPr>
        </a:defPPr>
      </a:lstStyle>
    </a:txDef>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36190</TotalTime>
  <Words>2691</Words>
  <Application>Microsoft Office PowerPoint</Application>
  <PresentationFormat>On-screen Show (4:3)</PresentationFormat>
  <Paragraphs>288</Paragraphs>
  <Slides>30</Slides>
  <Notes>1</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30</vt:i4>
      </vt:variant>
    </vt:vector>
  </HeadingPairs>
  <TitlesOfParts>
    <vt:vector size="39" baseType="lpstr">
      <vt:lpstr>Arial</vt:lpstr>
      <vt:lpstr>Calibri</vt:lpstr>
      <vt:lpstr>Trade Gothic LT Std</vt:lpstr>
      <vt:lpstr>Trade Gothic LT Std Light</vt:lpstr>
      <vt:lpstr>Trebuchet MS</vt:lpstr>
      <vt:lpstr>Custom Design</vt:lpstr>
      <vt:lpstr>1_Custom Design</vt:lpstr>
      <vt:lpstr>1_Office Theme</vt:lpstr>
      <vt:lpstr>2_Custom Design</vt:lpstr>
      <vt:lpstr>PowerPoint Presentation</vt:lpstr>
      <vt:lpstr>Table of Contents</vt:lpstr>
      <vt:lpstr>Configuration &amp; Specs</vt:lpstr>
      <vt:lpstr>PowerPoint Presentation</vt:lpstr>
      <vt:lpstr>PowerPoint Presentation</vt:lpstr>
      <vt:lpstr>PowerPoint Presentation</vt:lpstr>
      <vt:lpstr>What Role Does Media Play in the Auto  Buyers’ Decision Making Process?</vt:lpstr>
      <vt:lpstr>Television Has the Greatest Influence On Likely Buyers From Discovery to Test-Drive</vt:lpstr>
      <vt:lpstr>PowerPoint Presentation</vt:lpstr>
      <vt:lpstr>Television and Search Generate The Initial Brand Awareness Among Both Sports / Luxury &amp; Economy Buyers</vt:lpstr>
      <vt:lpstr>PowerPoint Presentation</vt:lpstr>
      <vt:lpstr>PowerPoint Presentation</vt:lpstr>
      <vt:lpstr>Both Sports / Luxury &amp; Economy Buyers Have A Short Consideration List Which Forms Less Than Three Months Prior To Purchase</vt:lpstr>
      <vt:lpstr>TV Is Key For Auto Brands To Gain A Spot On A Buyer’s Short List</vt:lpstr>
      <vt:lpstr>PowerPoint Presentation</vt:lpstr>
      <vt:lpstr>PowerPoint Presentation</vt:lpstr>
      <vt:lpstr>Less Than 4 Out Of 10 Likely Buyers Learned The URL For An Auto Manufacturer Website Through An Online Search</vt:lpstr>
      <vt:lpstr>PowerPoint Presentation</vt:lpstr>
      <vt:lpstr>In Contrast To TV, YouTube Videos And Its Ads Have A Limited Effect During Likely Buyers’ Decision Making Process</vt:lpstr>
      <vt:lpstr>PowerPoint Presentation</vt:lpstr>
      <vt:lpstr>Television Is Clearly The #1 Driver When It Comes To Making Likely Buyers Aware Of Their Local Vehicle Dealerships</vt:lpstr>
      <vt:lpstr>PowerPoint Presentation</vt:lpstr>
      <vt:lpstr>Added Incentive: A Look At Other Vehicle Types &amp; Segments   Certified Pre-Owned, New &amp; Used Vehicle Buyers  Compact Car &amp; Mid-Size / Full-Size Car Buyers </vt:lpstr>
      <vt:lpstr>PowerPoint Presentation</vt:lpstr>
      <vt:lpstr>Regardless of the Type of Buyer, TV Drives Likely Buyers To Local Dealerships Much More Than Any Other Medium</vt:lpstr>
      <vt:lpstr>PowerPoint Presentation</vt:lpstr>
      <vt:lpstr>PowerPoint Presentation</vt:lpstr>
      <vt:lpstr>Regardless of the Vehicle Segment, TV Drives Likely Buyers To Local Dealerships Much More Than Any Other Medium</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dc:creator>
  <cp:lastModifiedBy>Jason Wiese</cp:lastModifiedBy>
  <cp:revision>2433</cp:revision>
  <cp:lastPrinted>2017-01-26T20:13:26Z</cp:lastPrinted>
  <dcterms:created xsi:type="dcterms:W3CDTF">2015-07-02T18:13:14Z</dcterms:created>
  <dcterms:modified xsi:type="dcterms:W3CDTF">2017-02-10T19:29:12Z</dcterms:modified>
</cp:coreProperties>
</file>