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31"/>
  </p:notesMasterIdLst>
  <p:sldIdLst>
    <p:sldId id="2144328359" r:id="rId7"/>
    <p:sldId id="2144328372" r:id="rId8"/>
    <p:sldId id="2146846097" r:id="rId9"/>
    <p:sldId id="2146846085" r:id="rId10"/>
    <p:sldId id="2144328303" r:id="rId11"/>
    <p:sldId id="2146846086" r:id="rId12"/>
    <p:sldId id="2146846098" r:id="rId13"/>
    <p:sldId id="2146846293" r:id="rId14"/>
    <p:sldId id="2146846252" r:id="rId15"/>
    <p:sldId id="2146846292" r:id="rId16"/>
    <p:sldId id="2146846274" r:id="rId17"/>
    <p:sldId id="2146846277" r:id="rId18"/>
    <p:sldId id="2146846271" r:id="rId19"/>
    <p:sldId id="2146846186" r:id="rId20"/>
    <p:sldId id="2146846081" r:id="rId21"/>
    <p:sldId id="2146846296" r:id="rId22"/>
    <p:sldId id="2146846080" r:id="rId23"/>
    <p:sldId id="2146846295" r:id="rId24"/>
    <p:sldId id="2146846294" r:id="rId25"/>
    <p:sldId id="2146846083" r:id="rId26"/>
    <p:sldId id="2146846297" r:id="rId27"/>
    <p:sldId id="2144328357" r:id="rId28"/>
    <p:sldId id="2144328304" r:id="rId29"/>
    <p:sldId id="2146846275"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40CDBCD8-5C78-F3A3-F41F-DA4694EE60DF}" name="Kaileen Cain" initials="KC" userId="S::KaileenC@thevab.com::21167d2d-fdf2-4320-ae3a-272888c89590" providerId="AD"/>
  <p188:author id="{21855EDF-F9CE-3B66-C6A5-06158391F461}" name="Leah Montner Dixon" initials="L"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F2"/>
    <a:srgbClr val="E2E8F1"/>
    <a:srgbClr val="1B1464"/>
    <a:srgbClr val="ED3C8D"/>
    <a:srgbClr val="FFE600"/>
    <a:srgbClr val="4EBEA4"/>
    <a:srgbClr val="7ED2F6"/>
    <a:srgbClr val="FF6E30"/>
    <a:srgbClr val="A343FF"/>
    <a:srgbClr val="55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A4671-2919-45B3-8B85-7EC3524D500C}" v="169" dt="2023-10-25T20:57:03.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CDC52DD-9F4C-490B-BAAD-ABC93A46F2D2}"/>
    <pc:docChg chg="undo custSel delSld modSld">
      <pc:chgData name="Jason Wiese" userId="4bff8d5b-7de6-4655-b397-69b0afc81113" providerId="ADAL" clId="{0CDC52DD-9F4C-490B-BAAD-ABC93A46F2D2}" dt="2023-10-25T20:55:10.466" v="1235" actId="47"/>
      <pc:docMkLst>
        <pc:docMk/>
      </pc:docMkLst>
      <pc:sldChg chg="delCm">
        <pc:chgData name="Jason Wiese" userId="4bff8d5b-7de6-4655-b397-69b0afc81113" providerId="ADAL" clId="{0CDC52DD-9F4C-490B-BAAD-ABC93A46F2D2}" dt="2023-10-25T20:13:11.505" v="610"/>
        <pc:sldMkLst>
          <pc:docMk/>
          <pc:sldMk cId="3110856516" sldId="2144328304"/>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0CDC52DD-9F4C-490B-BAAD-ABC93A46F2D2}" dt="2023-10-25T20:13:11.505" v="610"/>
              <pc2:cmMkLst xmlns:pc2="http://schemas.microsoft.com/office/powerpoint/2019/9/main/command">
                <pc:docMk/>
                <pc:sldMk cId="3110856516" sldId="2144328304"/>
                <pc2:cmMk id="{FFEA1B06-442B-40CF-86D6-6EE5FED0B5A7}"/>
              </pc2:cmMkLst>
            </pc226:cmChg>
          </p:ext>
        </pc:extLst>
      </pc:sldChg>
      <pc:sldChg chg="modSp mod">
        <pc:chgData name="Jason Wiese" userId="4bff8d5b-7de6-4655-b397-69b0afc81113" providerId="ADAL" clId="{0CDC52DD-9F4C-490B-BAAD-ABC93A46F2D2}" dt="2023-10-25T19:22:58.267" v="8" actId="1035"/>
        <pc:sldMkLst>
          <pc:docMk/>
          <pc:sldMk cId="2844488092" sldId="2144328372"/>
        </pc:sldMkLst>
        <pc:spChg chg="mod">
          <ac:chgData name="Jason Wiese" userId="4bff8d5b-7de6-4655-b397-69b0afc81113" providerId="ADAL" clId="{0CDC52DD-9F4C-490B-BAAD-ABC93A46F2D2}" dt="2023-10-25T19:22:58.267" v="8" actId="1035"/>
          <ac:spMkLst>
            <pc:docMk/>
            <pc:sldMk cId="2844488092" sldId="2144328372"/>
            <ac:spMk id="2" creationId="{5F8EC1C9-2ED9-DF29-C55A-45D666AF5D1B}"/>
          </ac:spMkLst>
        </pc:spChg>
      </pc:sldChg>
      <pc:sldChg chg="del">
        <pc:chgData name="Jason Wiese" userId="4bff8d5b-7de6-4655-b397-69b0afc81113" providerId="ADAL" clId="{0CDC52DD-9F4C-490B-BAAD-ABC93A46F2D2}" dt="2023-10-25T20:55:10.466" v="1235" actId="47"/>
        <pc:sldMkLst>
          <pc:docMk/>
          <pc:sldMk cId="3524114548" sldId="2146846078"/>
        </pc:sldMkLst>
      </pc:sldChg>
      <pc:sldChg chg="del">
        <pc:chgData name="Jason Wiese" userId="4bff8d5b-7de6-4655-b397-69b0afc81113" providerId="ADAL" clId="{0CDC52DD-9F4C-490B-BAAD-ABC93A46F2D2}" dt="2023-10-25T20:07:48.354" v="609" actId="47"/>
        <pc:sldMkLst>
          <pc:docMk/>
          <pc:sldMk cId="2131880519" sldId="2146846272"/>
        </pc:sldMkLst>
      </pc:sldChg>
      <pc:sldChg chg="modSp mod">
        <pc:chgData name="Jason Wiese" userId="4bff8d5b-7de6-4655-b397-69b0afc81113" providerId="ADAL" clId="{0CDC52DD-9F4C-490B-BAAD-ABC93A46F2D2}" dt="2023-10-25T20:45:21.484" v="919" actId="14100"/>
        <pc:sldMkLst>
          <pc:docMk/>
          <pc:sldMk cId="1202823598" sldId="2146846292"/>
        </pc:sldMkLst>
        <pc:spChg chg="mod">
          <ac:chgData name="Jason Wiese" userId="4bff8d5b-7de6-4655-b397-69b0afc81113" providerId="ADAL" clId="{0CDC52DD-9F4C-490B-BAAD-ABC93A46F2D2}" dt="2023-10-25T20:45:21.484" v="919" actId="14100"/>
          <ac:spMkLst>
            <pc:docMk/>
            <pc:sldMk cId="1202823598" sldId="2146846292"/>
            <ac:spMk id="12" creationId="{AB114593-A928-B718-7AF6-4F281959C0D4}"/>
          </ac:spMkLst>
        </pc:spChg>
      </pc:sldChg>
      <pc:sldChg chg="modSp mod modCm">
        <pc:chgData name="Jason Wiese" userId="4bff8d5b-7de6-4655-b397-69b0afc81113" providerId="ADAL" clId="{0CDC52DD-9F4C-490B-BAAD-ABC93A46F2D2}" dt="2023-10-25T20:54:19.347" v="1234" actId="1035"/>
        <pc:sldMkLst>
          <pc:docMk/>
          <pc:sldMk cId="4220267585" sldId="2146846295"/>
        </pc:sldMkLst>
        <pc:spChg chg="mod">
          <ac:chgData name="Jason Wiese" userId="4bff8d5b-7de6-4655-b397-69b0afc81113" providerId="ADAL" clId="{0CDC52DD-9F4C-490B-BAAD-ABC93A46F2D2}" dt="2023-10-25T19:48:23.594" v="203" actId="20577"/>
          <ac:spMkLst>
            <pc:docMk/>
            <pc:sldMk cId="4220267585" sldId="2146846295"/>
            <ac:spMk id="4" creationId="{C75A981D-82AF-1F0B-41CD-788B61B29BA0}"/>
          </ac:spMkLst>
        </pc:spChg>
        <pc:spChg chg="mod">
          <ac:chgData name="Jason Wiese" userId="4bff8d5b-7de6-4655-b397-69b0afc81113" providerId="ADAL" clId="{0CDC52DD-9F4C-490B-BAAD-ABC93A46F2D2}" dt="2023-10-25T19:34:07.623" v="97" actId="6549"/>
          <ac:spMkLst>
            <pc:docMk/>
            <pc:sldMk cId="4220267585" sldId="2146846295"/>
            <ac:spMk id="11" creationId="{8C087ECA-488D-0ED2-7DB6-BD1CE0D63E07}"/>
          </ac:spMkLst>
        </pc:spChg>
        <pc:spChg chg="mod">
          <ac:chgData name="Jason Wiese" userId="4bff8d5b-7de6-4655-b397-69b0afc81113" providerId="ADAL" clId="{0CDC52DD-9F4C-490B-BAAD-ABC93A46F2D2}" dt="2023-10-25T20:54:19.347" v="1234" actId="1035"/>
          <ac:spMkLst>
            <pc:docMk/>
            <pc:sldMk cId="4220267585" sldId="2146846295"/>
            <ac:spMk id="28" creationId="{031AD157-F125-436C-8C7B-25260A7EB27F}"/>
          </ac:spMkLst>
        </pc:spChg>
        <pc:picChg chg="mod">
          <ac:chgData name="Jason Wiese" userId="4bff8d5b-7de6-4655-b397-69b0afc81113" providerId="ADAL" clId="{0CDC52DD-9F4C-490B-BAAD-ABC93A46F2D2}" dt="2023-10-25T19:26:38.774" v="92" actId="1035"/>
          <ac:picMkLst>
            <pc:docMk/>
            <pc:sldMk cId="4220267585" sldId="2146846295"/>
            <ac:picMk id="3" creationId="{98DE499B-35A7-B3FD-7521-7434CEDA2D6E}"/>
          </ac:picMkLst>
        </pc:picChg>
        <pc:picChg chg="mod">
          <ac:chgData name="Jason Wiese" userId="4bff8d5b-7de6-4655-b397-69b0afc81113" providerId="ADAL" clId="{0CDC52DD-9F4C-490B-BAAD-ABC93A46F2D2}" dt="2023-10-25T19:26:38.774" v="92" actId="1035"/>
          <ac:picMkLst>
            <pc:docMk/>
            <pc:sldMk cId="4220267585" sldId="2146846295"/>
            <ac:picMk id="5" creationId="{21AD5C0E-F793-3A20-6F49-FBC259E50843}"/>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0CDC52DD-9F4C-490B-BAAD-ABC93A46F2D2}" dt="2023-10-25T19:55:26.402" v="204"/>
              <pc2:cmMkLst xmlns:pc2="http://schemas.microsoft.com/office/powerpoint/2019/9/main/command">
                <pc:docMk/>
                <pc:sldMk cId="4220267585" sldId="2146846295"/>
                <pc2:cmMk id="{67888621-3C30-40FF-92A5-A9D4F730A2CC}"/>
              </pc2:cmMkLst>
              <pc226:cmRplyChg chg="add del">
                <pc226:chgData name="Jason Wiese" userId="4bff8d5b-7de6-4655-b397-69b0afc81113" providerId="ADAL" clId="{0CDC52DD-9F4C-490B-BAAD-ABC93A46F2D2}" dt="2023-10-25T19:55:26.402" v="204"/>
                <pc2:cmRplyMkLst xmlns:pc2="http://schemas.microsoft.com/office/powerpoint/2019/9/main/command">
                  <pc:docMk/>
                  <pc:sldMk cId="4220267585" sldId="2146846295"/>
                  <pc2:cmMk id="{67888621-3C30-40FF-92A5-A9D4F730A2CC}"/>
                  <pc2:cmRplyMk id="{3F7E9638-7060-47C7-A3A3-F86FFFA3FE03}"/>
                </pc2:cmRplyMkLst>
              </pc226:cmRplyChg>
            </pc226:cmChg>
          </p:ext>
        </pc:extLst>
      </pc:sldChg>
      <pc:sldChg chg="modSp mod">
        <pc:chgData name="Jason Wiese" userId="4bff8d5b-7de6-4655-b397-69b0afc81113" providerId="ADAL" clId="{0CDC52DD-9F4C-490B-BAAD-ABC93A46F2D2}" dt="2023-10-25T20:51:32.773" v="1230" actId="20577"/>
        <pc:sldMkLst>
          <pc:docMk/>
          <pc:sldMk cId="2619010875" sldId="2146846296"/>
        </pc:sldMkLst>
        <pc:spChg chg="mod">
          <ac:chgData name="Jason Wiese" userId="4bff8d5b-7de6-4655-b397-69b0afc81113" providerId="ADAL" clId="{0CDC52DD-9F4C-490B-BAAD-ABC93A46F2D2}" dt="2023-10-25T20:51:32.773" v="1230" actId="20577"/>
          <ac:spMkLst>
            <pc:docMk/>
            <pc:sldMk cId="2619010875" sldId="2146846296"/>
            <ac:spMk id="5" creationId="{EBDA36DE-1DE9-097C-9B92-93F2E7F6DC52}"/>
          </ac:spMkLst>
        </pc:spChg>
      </pc:sldChg>
      <pc:sldChg chg="modSp mod">
        <pc:chgData name="Jason Wiese" userId="4bff8d5b-7de6-4655-b397-69b0afc81113" providerId="ADAL" clId="{0CDC52DD-9F4C-490B-BAAD-ABC93A46F2D2}" dt="2023-10-25T20:20:27.306" v="900" actId="20577"/>
        <pc:sldMkLst>
          <pc:docMk/>
          <pc:sldMk cId="1089676975" sldId="2146846297"/>
        </pc:sldMkLst>
        <pc:spChg chg="mod">
          <ac:chgData name="Jason Wiese" userId="4bff8d5b-7de6-4655-b397-69b0afc81113" providerId="ADAL" clId="{0CDC52DD-9F4C-490B-BAAD-ABC93A46F2D2}" dt="2023-10-25T20:20:27.306" v="900" actId="20577"/>
          <ac:spMkLst>
            <pc:docMk/>
            <pc:sldMk cId="1089676975" sldId="2146846297"/>
            <ac:spMk id="9" creationId="{89197D1E-AA0F-7334-A331-A23C7946C908}"/>
          </ac:spMkLst>
        </pc:spChg>
      </pc:sldChg>
    </pc:docChg>
  </pc:docChgLst>
  <pc:docChgLst>
    <pc:chgData name="Leah Montner Dixon" userId="d5b2ae9e-9213-4442-b7df-4db8cbe51e5d" providerId="ADAL" clId="{0EAA4671-2919-45B3-8B85-7EC3524D500C}"/>
    <pc:docChg chg="undo custSel modSld">
      <pc:chgData name="Leah Montner Dixon" userId="d5b2ae9e-9213-4442-b7df-4db8cbe51e5d" providerId="ADAL" clId="{0EAA4671-2919-45B3-8B85-7EC3524D500C}" dt="2023-10-27T13:28:26.534" v="1095"/>
      <pc:docMkLst>
        <pc:docMk/>
      </pc:docMkLst>
      <pc:sldChg chg="addSp delSp modSp mod modCm">
        <pc:chgData name="Leah Montner Dixon" userId="d5b2ae9e-9213-4442-b7df-4db8cbe51e5d" providerId="ADAL" clId="{0EAA4671-2919-45B3-8B85-7EC3524D500C}" dt="2023-10-25T18:58:34.472" v="929"/>
        <pc:sldMkLst>
          <pc:docMk/>
          <pc:sldMk cId="3110856516" sldId="2144328304"/>
        </pc:sldMkLst>
        <pc:spChg chg="add del mod">
          <ac:chgData name="Leah Montner Dixon" userId="d5b2ae9e-9213-4442-b7df-4db8cbe51e5d" providerId="ADAL" clId="{0EAA4671-2919-45B3-8B85-7EC3524D500C}" dt="2023-10-25T18:56:36.770" v="797" actId="478"/>
          <ac:spMkLst>
            <pc:docMk/>
            <pc:sldMk cId="3110856516" sldId="2144328304"/>
            <ac:spMk id="10" creationId="{E23E4DEA-0BEB-A3C0-171C-48FFE1B0EB62}"/>
          </ac:spMkLst>
        </pc:spChg>
        <pc:spChg chg="add mod">
          <ac:chgData name="Leah Montner Dixon" userId="d5b2ae9e-9213-4442-b7df-4db8cbe51e5d" providerId="ADAL" clId="{0EAA4671-2919-45B3-8B85-7EC3524D500C}" dt="2023-10-25T18:58:26.436" v="928"/>
          <ac:spMkLst>
            <pc:docMk/>
            <pc:sldMk cId="3110856516" sldId="2144328304"/>
            <ac:spMk id="15" creationId="{9F5B8C9C-95D9-3E8C-BFE2-B90B58DAAAB6}"/>
          </ac:spMkLst>
        </pc:spChg>
        <pc:spChg chg="del">
          <ac:chgData name="Leah Montner Dixon" userId="d5b2ae9e-9213-4442-b7df-4db8cbe51e5d" providerId="ADAL" clId="{0EAA4671-2919-45B3-8B85-7EC3524D500C}" dt="2023-10-25T17:19:24.241" v="117" actId="478"/>
          <ac:spMkLst>
            <pc:docMk/>
            <pc:sldMk cId="3110856516" sldId="2144328304"/>
            <ac:spMk id="23" creationId="{AD6846D7-324A-DCFB-F64E-B80989FB36E1}"/>
          </ac:spMkLst>
        </pc:spChg>
        <pc:spChg chg="mod">
          <ac:chgData name="Leah Montner Dixon" userId="d5b2ae9e-9213-4442-b7df-4db8cbe51e5d" providerId="ADAL" clId="{0EAA4671-2919-45B3-8B85-7EC3524D500C}" dt="2023-10-25T18:57:55.413" v="925" actId="12788"/>
          <ac:spMkLst>
            <pc:docMk/>
            <pc:sldMk cId="3110856516" sldId="2144328304"/>
            <ac:spMk id="26" creationId="{16E6A5C6-4477-0BDD-5F22-C87DD4F74EBE}"/>
          </ac:spMkLst>
        </pc:spChg>
        <pc:spChg chg="mod">
          <ac:chgData name="Leah Montner Dixon" userId="d5b2ae9e-9213-4442-b7df-4db8cbe51e5d" providerId="ADAL" clId="{0EAA4671-2919-45B3-8B85-7EC3524D500C}" dt="2023-10-25T18:57:59.359" v="926" actId="12788"/>
          <ac:spMkLst>
            <pc:docMk/>
            <pc:sldMk cId="3110856516" sldId="2144328304"/>
            <ac:spMk id="27" creationId="{E250A876-A2DD-A0BB-C706-4BEACA6D6D59}"/>
          </ac:spMkLst>
        </pc:spChg>
        <pc:spChg chg="mod">
          <ac:chgData name="Leah Montner Dixon" userId="d5b2ae9e-9213-4442-b7df-4db8cbe51e5d" providerId="ADAL" clId="{0EAA4671-2919-45B3-8B85-7EC3524D500C}" dt="2023-10-25T18:57:59.359" v="926" actId="12788"/>
          <ac:spMkLst>
            <pc:docMk/>
            <pc:sldMk cId="3110856516" sldId="2144328304"/>
            <ac:spMk id="28" creationId="{C4FDF448-04B0-454E-8195-4C11EAFEFE9D}"/>
          </ac:spMkLst>
        </pc:spChg>
        <pc:spChg chg="mod">
          <ac:chgData name="Leah Montner Dixon" userId="d5b2ae9e-9213-4442-b7df-4db8cbe51e5d" providerId="ADAL" clId="{0EAA4671-2919-45B3-8B85-7EC3524D500C}" dt="2023-10-25T18:57:55.413" v="925" actId="12788"/>
          <ac:spMkLst>
            <pc:docMk/>
            <pc:sldMk cId="3110856516" sldId="2144328304"/>
            <ac:spMk id="29" creationId="{190120A2-83FE-EF72-6AF7-B29A289F6CA8}"/>
          </ac:spMkLst>
        </pc:spChg>
        <pc:spChg chg="mod">
          <ac:chgData name="Leah Montner Dixon" userId="d5b2ae9e-9213-4442-b7df-4db8cbe51e5d" providerId="ADAL" clId="{0EAA4671-2919-45B3-8B85-7EC3524D500C}" dt="2023-10-25T18:57:59.359" v="926" actId="12788"/>
          <ac:spMkLst>
            <pc:docMk/>
            <pc:sldMk cId="3110856516" sldId="2144328304"/>
            <ac:spMk id="30" creationId="{BD45DA53-EC19-A01B-1B5F-4E193BE838B0}"/>
          </ac:spMkLst>
        </pc:spChg>
        <pc:picChg chg="mod">
          <ac:chgData name="Leah Montner Dixon" userId="d5b2ae9e-9213-4442-b7df-4db8cbe51e5d" providerId="ADAL" clId="{0EAA4671-2919-45B3-8B85-7EC3524D500C}" dt="2023-10-25T18:57:59.359" v="926" actId="12788"/>
          <ac:picMkLst>
            <pc:docMk/>
            <pc:sldMk cId="3110856516" sldId="2144328304"/>
            <ac:picMk id="4" creationId="{C600618E-A57D-2D3B-1078-6DD0EDDEAF61}"/>
          </ac:picMkLst>
        </pc:picChg>
        <pc:picChg chg="mod">
          <ac:chgData name="Leah Montner Dixon" userId="d5b2ae9e-9213-4442-b7df-4db8cbe51e5d" providerId="ADAL" clId="{0EAA4671-2919-45B3-8B85-7EC3524D500C}" dt="2023-10-25T18:57:59.359" v="926" actId="12788"/>
          <ac:picMkLst>
            <pc:docMk/>
            <pc:sldMk cId="3110856516" sldId="2144328304"/>
            <ac:picMk id="6" creationId="{2D38F778-3E55-D2CA-CC5B-E6FB5B98B797}"/>
          </ac:picMkLst>
        </pc:picChg>
        <pc:picChg chg="del">
          <ac:chgData name="Leah Montner Dixon" userId="d5b2ae9e-9213-4442-b7df-4db8cbe51e5d" providerId="ADAL" clId="{0EAA4671-2919-45B3-8B85-7EC3524D500C}" dt="2023-10-25T17:19:24.241" v="117" actId="478"/>
          <ac:picMkLst>
            <pc:docMk/>
            <pc:sldMk cId="3110856516" sldId="2144328304"/>
            <ac:picMk id="7" creationId="{C525CAAF-4746-908D-67D4-D33457A9F12C}"/>
          </ac:picMkLst>
        </pc:picChg>
        <pc:picChg chg="mod">
          <ac:chgData name="Leah Montner Dixon" userId="d5b2ae9e-9213-4442-b7df-4db8cbe51e5d" providerId="ADAL" clId="{0EAA4671-2919-45B3-8B85-7EC3524D500C}" dt="2023-10-25T18:57:55.413" v="925" actId="12788"/>
          <ac:picMkLst>
            <pc:docMk/>
            <pc:sldMk cId="3110856516" sldId="2144328304"/>
            <ac:picMk id="11" creationId="{82E96BB0-AA16-82F3-DABD-44D3D3B260B7}"/>
          </ac:picMkLst>
        </pc:picChg>
        <pc:picChg chg="mod">
          <ac:chgData name="Leah Montner Dixon" userId="d5b2ae9e-9213-4442-b7df-4db8cbe51e5d" providerId="ADAL" clId="{0EAA4671-2919-45B3-8B85-7EC3524D500C}" dt="2023-10-25T18:57:59.359" v="926" actId="12788"/>
          <ac:picMkLst>
            <pc:docMk/>
            <pc:sldMk cId="3110856516" sldId="2144328304"/>
            <ac:picMk id="12" creationId="{EA3584A4-EF86-A577-A4A1-AC5C62B79046}"/>
          </ac:picMkLst>
        </pc:picChg>
        <pc:picChg chg="add mod">
          <ac:chgData name="Leah Montner Dixon" userId="d5b2ae9e-9213-4442-b7df-4db8cbe51e5d" providerId="ADAL" clId="{0EAA4671-2919-45B3-8B85-7EC3524D500C}" dt="2023-10-25T18:58:22.755" v="927"/>
          <ac:picMkLst>
            <pc:docMk/>
            <pc:sldMk cId="3110856516" sldId="2144328304"/>
            <ac:picMk id="13" creationId="{6A65595D-8CA7-E4F5-D4A5-FB692D4AC67A}"/>
          </ac:picMkLst>
        </pc:picChg>
        <pc:picChg chg="mod">
          <ac:chgData name="Leah Montner Dixon" userId="d5b2ae9e-9213-4442-b7df-4db8cbe51e5d" providerId="ADAL" clId="{0EAA4671-2919-45B3-8B85-7EC3524D500C}" dt="2023-10-25T18:57:55.413" v="925" actId="12788"/>
          <ac:picMkLst>
            <pc:docMk/>
            <pc:sldMk cId="3110856516" sldId="2144328304"/>
            <ac:picMk id="14" creationId="{8B02EBF3-C690-30A1-3759-7FF8994E70F5}"/>
          </ac:picMkLst>
        </pc:pic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EAA4671-2919-45B3-8B85-7EC3524D500C}" dt="2023-10-25T18:58:34.472" v="929"/>
              <pc2:cmMkLst xmlns:pc2="http://schemas.microsoft.com/office/powerpoint/2019/9/main/command">
                <pc:docMk/>
                <pc:sldMk cId="3110856516" sldId="2144328304"/>
                <pc2:cmMk id="{FFEA1B06-442B-40CF-86D6-6EE5FED0B5A7}"/>
              </pc2:cmMkLst>
              <pc226:cmRplyChg chg="add">
                <pc226:chgData name="Leah Montner Dixon" userId="d5b2ae9e-9213-4442-b7df-4db8cbe51e5d" providerId="ADAL" clId="{0EAA4671-2919-45B3-8B85-7EC3524D500C}" dt="2023-10-25T18:58:34.472" v="929"/>
                <pc2:cmRplyMkLst xmlns:pc2="http://schemas.microsoft.com/office/powerpoint/2019/9/main/command">
                  <pc:docMk/>
                  <pc:sldMk cId="3110856516" sldId="2144328304"/>
                  <pc2:cmMk id="{FFEA1B06-442B-40CF-86D6-6EE5FED0B5A7}"/>
                  <pc2:cmRplyMk id="{4BD17050-E9F1-4D10-B873-D384475CEC72}"/>
                </pc2:cmRplyMkLst>
              </pc226:cmRplyChg>
            </pc226:cmChg>
          </p:ext>
        </pc:extLst>
      </pc:sldChg>
      <pc:sldChg chg="modSp mod">
        <pc:chgData name="Leah Montner Dixon" userId="d5b2ae9e-9213-4442-b7df-4db8cbe51e5d" providerId="ADAL" clId="{0EAA4671-2919-45B3-8B85-7EC3524D500C}" dt="2023-10-25T20:15:26.985" v="1084" actId="20577"/>
        <pc:sldMkLst>
          <pc:docMk/>
          <pc:sldMk cId="3524114548" sldId="2146846078"/>
        </pc:sldMkLst>
        <pc:spChg chg="mod">
          <ac:chgData name="Leah Montner Dixon" userId="d5b2ae9e-9213-4442-b7df-4db8cbe51e5d" providerId="ADAL" clId="{0EAA4671-2919-45B3-8B85-7EC3524D500C}" dt="2023-10-25T20:15:26.985" v="1084" actId="20577"/>
          <ac:spMkLst>
            <pc:docMk/>
            <pc:sldMk cId="3524114548" sldId="2146846078"/>
            <ac:spMk id="9" creationId="{89197D1E-AA0F-7334-A331-A23C7946C908}"/>
          </ac:spMkLst>
        </pc:spChg>
      </pc:sldChg>
      <pc:sldChg chg="addSp delSp modSp mod addCm delCm modCm">
        <pc:chgData name="Leah Montner Dixon" userId="d5b2ae9e-9213-4442-b7df-4db8cbe51e5d" providerId="ADAL" clId="{0EAA4671-2919-45B3-8B85-7EC3524D500C}" dt="2023-10-27T13:27:32.337" v="1092"/>
        <pc:sldMkLst>
          <pc:docMk/>
          <pc:sldMk cId="3190118058" sldId="2146846081"/>
        </pc:sldMkLst>
        <pc:spChg chg="add del mod">
          <ac:chgData name="Leah Montner Dixon" userId="d5b2ae9e-9213-4442-b7df-4db8cbe51e5d" providerId="ADAL" clId="{0EAA4671-2919-45B3-8B85-7EC3524D500C}" dt="2023-10-25T18:54:49.902" v="782" actId="478"/>
          <ac:spMkLst>
            <pc:docMk/>
            <pc:sldMk cId="3190118058" sldId="2146846081"/>
            <ac:spMk id="6" creationId="{AFEE97CE-BAF6-B024-DE4E-9AF1B518091E}"/>
          </ac:spMkLst>
        </pc:spChg>
        <pc:spChg chg="mod">
          <ac:chgData name="Leah Montner Dixon" userId="d5b2ae9e-9213-4442-b7df-4db8cbe51e5d" providerId="ADAL" clId="{0EAA4671-2919-45B3-8B85-7EC3524D500C}" dt="2023-10-27T13:26:58.919" v="1089" actId="20577"/>
          <ac:spMkLst>
            <pc:docMk/>
            <pc:sldMk cId="3190118058" sldId="2146846081"/>
            <ac:spMk id="28" creationId="{031AD157-F125-436C-8C7B-25260A7EB27F}"/>
          </ac:spMkLst>
        </pc:sp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EAA4671-2919-45B3-8B85-7EC3524D500C}" dt="2023-10-27T13:27:32.337" v="1092"/>
              <pc2:cmMkLst xmlns:pc2="http://schemas.microsoft.com/office/powerpoint/2019/9/main/command">
                <pc:docMk/>
                <pc:sldMk cId="3190118058" sldId="2146846081"/>
                <pc2:cmMk id="{062CAC24-688B-4A3A-A128-BB4755B36B47}"/>
              </pc2:cmMkLst>
            </pc226:cmChg>
          </p:ext>
        </pc:extLst>
      </pc:sldChg>
      <pc:sldChg chg="modSp mod delCm">
        <pc:chgData name="Leah Montner Dixon" userId="d5b2ae9e-9213-4442-b7df-4db8cbe51e5d" providerId="ADAL" clId="{0EAA4671-2919-45B3-8B85-7EC3524D500C}" dt="2023-10-27T13:27:29.792" v="1091"/>
        <pc:sldMkLst>
          <pc:docMk/>
          <pc:sldMk cId="1548067976" sldId="2146846186"/>
        </pc:sldMkLst>
        <pc:spChg chg="mod">
          <ac:chgData name="Leah Montner Dixon" userId="d5b2ae9e-9213-4442-b7df-4db8cbe51e5d" providerId="ADAL" clId="{0EAA4671-2919-45B3-8B85-7EC3524D500C}" dt="2023-10-25T17:14:03.536" v="47" actId="20577"/>
          <ac:spMkLst>
            <pc:docMk/>
            <pc:sldMk cId="1548067976" sldId="2146846186"/>
            <ac:spMk id="42" creationId="{D8F0AEF1-89D6-4008-A26D-954198072C0E}"/>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EAA4671-2919-45B3-8B85-7EC3524D500C}" dt="2023-10-27T13:27:29.792" v="1091"/>
              <pc2:cmMkLst xmlns:pc2="http://schemas.microsoft.com/office/powerpoint/2019/9/main/command">
                <pc:docMk/>
                <pc:sldMk cId="1548067976" sldId="2146846186"/>
                <pc2:cmMk id="{559AAC0B-BBD1-4FFC-A5A6-E77D0099FAED}"/>
              </pc2:cmMkLst>
            </pc226:cmChg>
          </p:ext>
        </pc:extLst>
      </pc:sldChg>
      <pc:sldChg chg="modSp mod modCm">
        <pc:chgData name="Leah Montner Dixon" userId="d5b2ae9e-9213-4442-b7df-4db8cbe51e5d" providerId="ADAL" clId="{0EAA4671-2919-45B3-8B85-7EC3524D500C}" dt="2023-10-25T18:51:47.900" v="637" actId="20577"/>
        <pc:sldMkLst>
          <pc:docMk/>
          <pc:sldMk cId="2131880519" sldId="2146846272"/>
        </pc:sldMkLst>
        <pc:spChg chg="mod">
          <ac:chgData name="Leah Montner Dixon" userId="d5b2ae9e-9213-4442-b7df-4db8cbe51e5d" providerId="ADAL" clId="{0EAA4671-2919-45B3-8B85-7EC3524D500C}" dt="2023-10-25T18:51:47.900" v="637" actId="20577"/>
          <ac:spMkLst>
            <pc:docMk/>
            <pc:sldMk cId="2131880519" sldId="2146846272"/>
            <ac:spMk id="5" creationId="{EBDA36DE-1DE9-097C-9B92-93F2E7F6DC52}"/>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EAA4671-2919-45B3-8B85-7EC3524D500C}" dt="2023-10-25T18:51:05.410" v="545"/>
              <pc2:cmMkLst xmlns:pc2="http://schemas.microsoft.com/office/powerpoint/2019/9/main/command">
                <pc:docMk/>
                <pc:sldMk cId="2131880519" sldId="2146846272"/>
                <pc2:cmMk id="{FA63D616-6A9B-4D81-9999-040AFE51F718}"/>
              </pc2:cmMkLst>
              <pc226:cmRplyChg chg="add">
                <pc226:chgData name="Leah Montner Dixon" userId="d5b2ae9e-9213-4442-b7df-4db8cbe51e5d" providerId="ADAL" clId="{0EAA4671-2919-45B3-8B85-7EC3524D500C}" dt="2023-10-25T18:51:05.410" v="545"/>
                <pc2:cmRplyMkLst xmlns:pc2="http://schemas.microsoft.com/office/powerpoint/2019/9/main/command">
                  <pc:docMk/>
                  <pc:sldMk cId="2131880519" sldId="2146846272"/>
                  <pc2:cmMk id="{FA63D616-6A9B-4D81-9999-040AFE51F718}"/>
                  <pc2:cmRplyMk id="{79417E76-5BC1-4845-8AD0-AC3DA118EB72}"/>
                </pc2:cmRplyMkLst>
              </pc226:cmRplyChg>
            </pc226:cmChg>
          </p:ext>
        </pc:extLst>
      </pc:sldChg>
      <pc:sldChg chg="delCm">
        <pc:chgData name="Leah Montner Dixon" userId="d5b2ae9e-9213-4442-b7df-4db8cbe51e5d" providerId="ADAL" clId="{0EAA4671-2919-45B3-8B85-7EC3524D500C}" dt="2023-10-27T13:27:25.868" v="1090"/>
        <pc:sldMkLst>
          <pc:docMk/>
          <pc:sldMk cId="2816592282" sldId="2146846274"/>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EAA4671-2919-45B3-8B85-7EC3524D500C}" dt="2023-10-27T13:27:25.868" v="1090"/>
              <pc2:cmMkLst xmlns:pc2="http://schemas.microsoft.com/office/powerpoint/2019/9/main/command">
                <pc:docMk/>
                <pc:sldMk cId="2816592282" sldId="2146846274"/>
                <pc2:cmMk id="{1B4B368E-6442-42FF-9387-EBE99613102B}"/>
              </pc2:cmMkLst>
            </pc226:cmChg>
          </p:ext>
        </pc:extLst>
      </pc:sldChg>
      <pc:sldChg chg="modSp mod addCm delCm modCm">
        <pc:chgData name="Leah Montner Dixon" userId="d5b2ae9e-9213-4442-b7df-4db8cbe51e5d" providerId="ADAL" clId="{0EAA4671-2919-45B3-8B85-7EC3524D500C}" dt="2023-10-27T13:25:37.405" v="1086"/>
        <pc:sldMkLst>
          <pc:docMk/>
          <pc:sldMk cId="1202823598" sldId="2146846292"/>
        </pc:sldMkLst>
        <pc:spChg chg="mod">
          <ac:chgData name="Leah Montner Dixon" userId="d5b2ae9e-9213-4442-b7df-4db8cbe51e5d" providerId="ADAL" clId="{0EAA4671-2919-45B3-8B85-7EC3524D500C}" dt="2023-10-25T18:27:54.381" v="215" actId="207"/>
          <ac:spMkLst>
            <pc:docMk/>
            <pc:sldMk cId="1202823598" sldId="2146846292"/>
            <ac:spMk id="13" creationId="{5EF6719A-0B89-AA1A-FD9D-CA163E927E0B}"/>
          </ac:spMkLst>
        </pc:spChg>
        <pc:spChg chg="mod">
          <ac:chgData name="Leah Montner Dixon" userId="d5b2ae9e-9213-4442-b7df-4db8cbe51e5d" providerId="ADAL" clId="{0EAA4671-2919-45B3-8B85-7EC3524D500C}" dt="2023-10-25T17:07:00.398" v="14" actId="20577"/>
          <ac:spMkLst>
            <pc:docMk/>
            <pc:sldMk cId="1202823598" sldId="2146846292"/>
            <ac:spMk id="15" creationId="{4D58D983-EFEE-8845-81D6-EDAC42F8E13D}"/>
          </ac:spMkLst>
        </pc:spChg>
        <pc:graphicFrameChg chg="mod">
          <ac:chgData name="Leah Montner Dixon" userId="d5b2ae9e-9213-4442-b7df-4db8cbe51e5d" providerId="ADAL" clId="{0EAA4671-2919-45B3-8B85-7EC3524D500C}" dt="2023-10-25T17:10:46.829" v="45" actId="12788"/>
          <ac:graphicFrameMkLst>
            <pc:docMk/>
            <pc:sldMk cId="1202823598" sldId="2146846292"/>
            <ac:graphicFrameMk id="11" creationId="{8F78DF60-F3BC-615A-73C6-10B37CCF6CBF}"/>
          </ac:graphicFrameMkLst>
        </pc:graphicFrame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EAA4671-2919-45B3-8B85-7EC3524D500C}" dt="2023-10-25T20:02:45.091" v="942"/>
              <pc2:cmMkLst xmlns:pc2="http://schemas.microsoft.com/office/powerpoint/2019/9/main/command">
                <pc:docMk/>
                <pc:sldMk cId="1202823598" sldId="2146846292"/>
                <pc2:cmMk id="{979C912D-1AD3-469D-BB89-4F3E21844C05}"/>
              </pc2:cmMkLst>
              <pc226:cmRplyChg chg="add">
                <pc226:chgData name="Leah Montner Dixon" userId="d5b2ae9e-9213-4442-b7df-4db8cbe51e5d" providerId="ADAL" clId="{0EAA4671-2919-45B3-8B85-7EC3524D500C}" dt="2023-10-25T18:27:48.699" v="214"/>
                <pc2:cmRplyMkLst xmlns:pc2="http://schemas.microsoft.com/office/powerpoint/2019/9/main/command">
                  <pc:docMk/>
                  <pc:sldMk cId="1202823598" sldId="2146846292"/>
                  <pc2:cmMk id="{979C912D-1AD3-469D-BB89-4F3E21844C05}"/>
                  <pc2:cmRplyMk id="{A48D79F2-2E61-4630-80E5-D529C2FE6A82}"/>
                </pc2:cmRplyMkLst>
              </pc226:cmRplyChg>
            </pc226:cmChg>
            <pc226:cmChg xmlns:pc226="http://schemas.microsoft.com/office/powerpoint/2022/06/main/command" chg="del mod">
              <pc226:chgData name="Leah Montner Dixon" userId="d5b2ae9e-9213-4442-b7df-4db8cbe51e5d" providerId="ADAL" clId="{0EAA4671-2919-45B3-8B85-7EC3524D500C}" dt="2023-10-27T13:25:37.405" v="1086"/>
              <pc2:cmMkLst xmlns:pc2="http://schemas.microsoft.com/office/powerpoint/2019/9/main/command">
                <pc:docMk/>
                <pc:sldMk cId="1202823598" sldId="2146846292"/>
                <pc2:cmMk id="{C994A655-17F3-4F2F-9DA1-A894FED58EC7}"/>
              </pc2:cmMkLst>
              <pc226:cmRplyChg chg="add">
                <pc226:chgData name="Leah Montner Dixon" userId="d5b2ae9e-9213-4442-b7df-4db8cbe51e5d" providerId="ADAL" clId="{0EAA4671-2919-45B3-8B85-7EC3524D500C}" dt="2023-10-25T20:03:01.411" v="944"/>
                <pc2:cmRplyMkLst xmlns:pc2="http://schemas.microsoft.com/office/powerpoint/2019/9/main/command">
                  <pc:docMk/>
                  <pc:sldMk cId="1202823598" sldId="2146846292"/>
                  <pc2:cmMk id="{C994A655-17F3-4F2F-9DA1-A894FED58EC7}"/>
                  <pc2:cmRplyMk id="{351E3D41-AE20-40FC-A88E-3F981D71BF91}"/>
                </pc2:cmRplyMkLst>
              </pc226:cmRplyChg>
            </pc226:cmChg>
          </p:ext>
        </pc:extLst>
      </pc:sldChg>
      <pc:sldChg chg="addSp delSp modSp mod delCm modCm">
        <pc:chgData name="Leah Montner Dixon" userId="d5b2ae9e-9213-4442-b7df-4db8cbe51e5d" providerId="ADAL" clId="{0EAA4671-2919-45B3-8B85-7EC3524D500C}" dt="2023-10-27T13:27:52.839" v="1094"/>
        <pc:sldMkLst>
          <pc:docMk/>
          <pc:sldMk cId="4220267585" sldId="2146846295"/>
        </pc:sldMkLst>
        <pc:spChg chg="add del mod">
          <ac:chgData name="Leah Montner Dixon" userId="d5b2ae9e-9213-4442-b7df-4db8cbe51e5d" providerId="ADAL" clId="{0EAA4671-2919-45B3-8B85-7EC3524D500C}" dt="2023-10-25T18:45:46.508" v="356" actId="478"/>
          <ac:spMkLst>
            <pc:docMk/>
            <pc:sldMk cId="4220267585" sldId="2146846295"/>
            <ac:spMk id="2" creationId="{4FFDCAF4-3367-B99C-EF3F-89B7B833BB38}"/>
          </ac:spMkLst>
        </pc:spChg>
        <pc:spChg chg="mod">
          <ac:chgData name="Leah Montner Dixon" userId="d5b2ae9e-9213-4442-b7df-4db8cbe51e5d" providerId="ADAL" clId="{0EAA4671-2919-45B3-8B85-7EC3524D500C}" dt="2023-10-25T19:31:44.804" v="933" actId="20577"/>
          <ac:spMkLst>
            <pc:docMk/>
            <pc:sldMk cId="4220267585" sldId="2146846295"/>
            <ac:spMk id="4" creationId="{C75A981D-82AF-1F0B-41CD-788B61B29BA0}"/>
          </ac:spMkLst>
        </pc:spChg>
        <pc:spChg chg="mod">
          <ac:chgData name="Leah Montner Dixon" userId="d5b2ae9e-9213-4442-b7df-4db8cbe51e5d" providerId="ADAL" clId="{0EAA4671-2919-45B3-8B85-7EC3524D500C}" dt="2023-10-25T19:43:15.593" v="937" actId="20577"/>
          <ac:spMkLst>
            <pc:docMk/>
            <pc:sldMk cId="4220267585" sldId="2146846295"/>
            <ac:spMk id="8" creationId="{843922C5-454E-0A5B-5BE7-A1583FC3F403}"/>
          </ac:spMkLst>
        </pc:spChg>
        <pc:spChg chg="mod">
          <ac:chgData name="Leah Montner Dixon" userId="d5b2ae9e-9213-4442-b7df-4db8cbe51e5d" providerId="ADAL" clId="{0EAA4671-2919-45B3-8B85-7EC3524D500C}" dt="2023-10-25T18:52:40.845" v="642" actId="12788"/>
          <ac:spMkLst>
            <pc:docMk/>
            <pc:sldMk cId="4220267585" sldId="2146846295"/>
            <ac:spMk id="11" creationId="{8C087ECA-488D-0ED2-7DB6-BD1CE0D63E07}"/>
          </ac:spMkLst>
        </pc:spChg>
        <pc:spChg chg="mod">
          <ac:chgData name="Leah Montner Dixon" userId="d5b2ae9e-9213-4442-b7df-4db8cbe51e5d" providerId="ADAL" clId="{0EAA4671-2919-45B3-8B85-7EC3524D500C}" dt="2023-10-25T18:52:53.435" v="646" actId="208"/>
          <ac:spMkLst>
            <pc:docMk/>
            <pc:sldMk cId="4220267585" sldId="2146846295"/>
            <ac:spMk id="15" creationId="{CA7C4812-942D-4D39-7D5B-132D567EA3A8}"/>
          </ac:spMkLst>
        </pc:spChg>
        <pc:spChg chg="mod">
          <ac:chgData name="Leah Montner Dixon" userId="d5b2ae9e-9213-4442-b7df-4db8cbe51e5d" providerId="ADAL" clId="{0EAA4671-2919-45B3-8B85-7EC3524D500C}" dt="2023-10-25T18:53:34.713" v="781" actId="20577"/>
          <ac:spMkLst>
            <pc:docMk/>
            <pc:sldMk cId="4220267585" sldId="2146846295"/>
            <ac:spMk id="28" creationId="{031AD157-F125-436C-8C7B-25260A7EB27F}"/>
          </ac:spMkLst>
        </pc:spChg>
        <pc:spChg chg="mod">
          <ac:chgData name="Leah Montner Dixon" userId="d5b2ae9e-9213-4442-b7df-4db8cbe51e5d" providerId="ADAL" clId="{0EAA4671-2919-45B3-8B85-7EC3524D500C}" dt="2023-10-25T18:52:50.127" v="645" actId="208"/>
          <ac:spMkLst>
            <pc:docMk/>
            <pc:sldMk cId="4220267585" sldId="2146846295"/>
            <ac:spMk id="39" creationId="{4DC33B3F-847B-17DF-B6DD-8A5E1A27CB76}"/>
          </ac:spMkLst>
        </pc:spChg>
        <pc:picChg chg="mod">
          <ac:chgData name="Leah Montner Dixon" userId="d5b2ae9e-9213-4442-b7df-4db8cbe51e5d" providerId="ADAL" clId="{0EAA4671-2919-45B3-8B85-7EC3524D500C}" dt="2023-10-25T18:52:38.045" v="641" actId="12788"/>
          <ac:picMkLst>
            <pc:docMk/>
            <pc:sldMk cId="4220267585" sldId="2146846295"/>
            <ac:picMk id="3" creationId="{98DE499B-35A7-B3FD-7521-7434CEDA2D6E}"/>
          </ac:picMkLst>
        </pc:picChg>
        <pc:picChg chg="mod">
          <ac:chgData name="Leah Montner Dixon" userId="d5b2ae9e-9213-4442-b7df-4db8cbe51e5d" providerId="ADAL" clId="{0EAA4671-2919-45B3-8B85-7EC3524D500C}" dt="2023-10-25T18:52:40.845" v="642" actId="12788"/>
          <ac:picMkLst>
            <pc:docMk/>
            <pc:sldMk cId="4220267585" sldId="2146846295"/>
            <ac:picMk id="5" creationId="{21AD5C0E-F793-3A20-6F49-FBC259E50843}"/>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0EAA4671-2919-45B3-8B85-7EC3524D500C}" dt="2023-10-27T13:27:52.839" v="1094"/>
              <pc2:cmMkLst xmlns:pc2="http://schemas.microsoft.com/office/powerpoint/2019/9/main/command">
                <pc:docMk/>
                <pc:sldMk cId="4220267585" sldId="2146846295"/>
                <pc2:cmMk id="{67888621-3C30-40FF-92A5-A9D4F730A2CC}"/>
              </pc2:cmMkLst>
              <pc226:cmRplyChg chg="add mod">
                <pc226:chgData name="Leah Montner Dixon" userId="d5b2ae9e-9213-4442-b7df-4db8cbe51e5d" providerId="ADAL" clId="{0EAA4671-2919-45B3-8B85-7EC3524D500C}" dt="2023-10-25T19:56:07.808" v="940"/>
                <pc2:cmRplyMkLst xmlns:pc2="http://schemas.microsoft.com/office/powerpoint/2019/9/main/command">
                  <pc:docMk/>
                  <pc:sldMk cId="4220267585" sldId="2146846295"/>
                  <pc2:cmMk id="{67888621-3C30-40FF-92A5-A9D4F730A2CC}"/>
                  <pc2:cmRplyMk id="{59D30DFE-056B-454D-A5AF-0947C3EB60BF}"/>
                </pc2:cmRplyMkLst>
              </pc226:cmRplyChg>
            </pc226:cmChg>
          </p:ext>
        </pc:extLst>
      </pc:sldChg>
      <pc:sldChg chg="delCm">
        <pc:chgData name="Leah Montner Dixon" userId="d5b2ae9e-9213-4442-b7df-4db8cbe51e5d" providerId="ADAL" clId="{0EAA4671-2919-45B3-8B85-7EC3524D500C}" dt="2023-10-27T13:27:34.980" v="1093"/>
        <pc:sldMkLst>
          <pc:docMk/>
          <pc:sldMk cId="2619010875" sldId="2146846296"/>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EAA4671-2919-45B3-8B85-7EC3524D500C}" dt="2023-10-27T13:27:34.980" v="1093"/>
              <pc2:cmMkLst xmlns:pc2="http://schemas.microsoft.com/office/powerpoint/2019/9/main/command">
                <pc:docMk/>
                <pc:sldMk cId="2619010875" sldId="2146846296"/>
                <pc2:cmMk id="{2E3D9117-7F98-4639-818D-35922633C8FF}"/>
              </pc2:cmMkLst>
            </pc226:cmChg>
          </p:ext>
        </pc:extLst>
      </pc:sldChg>
      <pc:sldChg chg="delCm modCm">
        <pc:chgData name="Leah Montner Dixon" userId="d5b2ae9e-9213-4442-b7df-4db8cbe51e5d" providerId="ADAL" clId="{0EAA4671-2919-45B3-8B85-7EC3524D500C}" dt="2023-10-27T13:28:26.534" v="1095"/>
        <pc:sldMkLst>
          <pc:docMk/>
          <pc:sldMk cId="1089676975" sldId="2146846297"/>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EAA4671-2919-45B3-8B85-7EC3524D500C}" dt="2023-10-27T13:28:26.534" v="1095"/>
              <pc2:cmMkLst xmlns:pc2="http://schemas.microsoft.com/office/powerpoint/2019/9/main/command">
                <pc:docMk/>
                <pc:sldMk cId="1089676975" sldId="2146846297"/>
                <pc2:cmMk id="{4C34AE64-A6D8-461D-BDEE-3DF515861569}"/>
              </pc2:cmMkLst>
              <pc226:cmRplyChg chg="add">
                <pc226:chgData name="Leah Montner Dixon" userId="d5b2ae9e-9213-4442-b7df-4db8cbe51e5d" providerId="ADAL" clId="{0EAA4671-2919-45B3-8B85-7EC3524D500C}" dt="2023-10-25T20:57:03.491" v="1085"/>
                <pc2:cmRplyMkLst xmlns:pc2="http://schemas.microsoft.com/office/powerpoint/2019/9/main/command">
                  <pc:docMk/>
                  <pc:sldMk cId="1089676975" sldId="2146846297"/>
                  <pc2:cmMk id="{4C34AE64-A6D8-461D-BDEE-3DF515861569}"/>
                  <pc2:cmRplyMk id="{4A6B3CF6-BCEC-478E-8EC0-432ACBB24EC2}"/>
                </pc2:cmRplyMkLst>
              </pc226:cmRplyChg>
            </pc226:cmChg>
          </p:ext>
        </pc:extLst>
      </pc:sldChg>
    </pc:docChg>
  </pc:docChgLst>
  <pc:docChgLst>
    <pc:chgData name="Leah Montner Dixon" userId="d5b2ae9e-9213-4442-b7df-4db8cbe51e5d" providerId="ADAL" clId="{E2ECE25F-CD6C-401B-9926-920CB2A20675}"/>
    <pc:docChg chg="undo custSel modSld">
      <pc:chgData name="Leah Montner Dixon" userId="d5b2ae9e-9213-4442-b7df-4db8cbe51e5d" providerId="ADAL" clId="{E2ECE25F-CD6C-401B-9926-920CB2A20675}" dt="2023-10-26T18:51:11.786" v="325" actId="478"/>
      <pc:docMkLst>
        <pc:docMk/>
      </pc:docMkLst>
      <pc:sldChg chg="addSp delSp modSp mod">
        <pc:chgData name="Leah Montner Dixon" userId="d5b2ae9e-9213-4442-b7df-4db8cbe51e5d" providerId="ADAL" clId="{E2ECE25F-CD6C-401B-9926-920CB2A20675}" dt="2023-10-26T18:51:11.786" v="325" actId="478"/>
        <pc:sldMkLst>
          <pc:docMk/>
          <pc:sldMk cId="1305147618" sldId="2144328359"/>
        </pc:sldMkLst>
        <pc:spChg chg="add del mod">
          <ac:chgData name="Leah Montner Dixon" userId="d5b2ae9e-9213-4442-b7df-4db8cbe51e5d" providerId="ADAL" clId="{E2ECE25F-CD6C-401B-9926-920CB2A20675}" dt="2023-10-26T18:51:11.786" v="325" actId="478"/>
          <ac:spMkLst>
            <pc:docMk/>
            <pc:sldMk cId="1305147618" sldId="2144328359"/>
            <ac:spMk id="3" creationId="{FC1FC14F-5554-718E-70D5-1D0060095976}"/>
          </ac:spMkLst>
        </pc:spChg>
        <pc:spChg chg="mod">
          <ac:chgData name="Leah Montner Dixon" userId="d5b2ae9e-9213-4442-b7df-4db8cbe51e5d" providerId="ADAL" clId="{E2ECE25F-CD6C-401B-9926-920CB2A20675}" dt="2023-10-26T18:50:20.005" v="324" actId="20577"/>
          <ac:spMkLst>
            <pc:docMk/>
            <pc:sldMk cId="1305147618" sldId="2144328359"/>
            <ac:spMk id="10" creationId="{0C38B446-4C07-42BF-B42F-5E8AEE13A36B}"/>
          </ac:spMkLst>
        </pc:spChg>
        <pc:picChg chg="mod">
          <ac:chgData name="Leah Montner Dixon" userId="d5b2ae9e-9213-4442-b7df-4db8cbe51e5d" providerId="ADAL" clId="{E2ECE25F-CD6C-401B-9926-920CB2A20675}" dt="2023-10-26T18:42:16.409" v="178" actId="1076"/>
          <ac:picMkLst>
            <pc:docMk/>
            <pc:sldMk cId="1305147618" sldId="2144328359"/>
            <ac:picMk id="20" creationId="{C64C9844-1096-4EED-B65B-647F0EADE5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93981918968011"/>
          <c:y val="5.193171481347518E-2"/>
          <c:w val="0.72621275354184189"/>
          <c:h val="0.89613657037304961"/>
        </c:manualLayout>
      </c:layout>
      <c:barChart>
        <c:barDir val="bar"/>
        <c:grouping val="clustered"/>
        <c:varyColors val="0"/>
        <c:ser>
          <c:idx val="0"/>
          <c:order val="0"/>
          <c:tx>
            <c:strRef>
              <c:f>Sheet1!$B$1</c:f>
              <c:strCache>
                <c:ptCount val="1"/>
                <c:pt idx="0">
                  <c:v>% of U.S. respondents who have seen false or misleading information in the last week</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War in Ukraine</c:v>
                </c:pt>
                <c:pt idx="1">
                  <c:v>Climate Change</c:v>
                </c:pt>
                <c:pt idx="2">
                  <c:v>COVID-19</c:v>
                </c:pt>
                <c:pt idx="3">
                  <c:v>Politics</c:v>
                </c:pt>
              </c:strCache>
            </c:strRef>
          </c:cat>
          <c:val>
            <c:numRef>
              <c:f>Sheet1!$B$2:$B$5</c:f>
              <c:numCache>
                <c:formatCode>0%</c:formatCode>
                <c:ptCount val="4"/>
                <c:pt idx="0">
                  <c:v>0.26</c:v>
                </c:pt>
                <c:pt idx="1">
                  <c:v>0.35</c:v>
                </c:pt>
                <c:pt idx="2">
                  <c:v>0.42</c:v>
                </c:pt>
                <c:pt idx="3">
                  <c:v>0.42</c:v>
                </c:pt>
              </c:numCache>
            </c:numRef>
          </c:val>
          <c:extLst>
            <c:ext xmlns:c16="http://schemas.microsoft.com/office/drawing/2014/chart" uri="{C3380CC4-5D6E-409C-BE32-E72D297353CC}">
              <c16:uniqueId val="{00000000-C38A-4A86-B5AD-EBCEDF8D0724}"/>
            </c:ext>
          </c:extLst>
        </c:ser>
        <c:dLbls>
          <c:showLegendKey val="0"/>
          <c:showVal val="0"/>
          <c:showCatName val="0"/>
          <c:showSerName val="0"/>
          <c:showPercent val="0"/>
          <c:showBubbleSize val="0"/>
        </c:dLbls>
        <c:gapWidth val="98"/>
        <c:axId val="32108496"/>
        <c:axId val="172533840"/>
      </c:barChart>
      <c:catAx>
        <c:axId val="32108496"/>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172533840"/>
        <c:crosses val="autoZero"/>
        <c:auto val="1"/>
        <c:lblAlgn val="ctr"/>
        <c:lblOffset val="100"/>
        <c:noMultiLvlLbl val="0"/>
      </c:catAx>
      <c:valAx>
        <c:axId val="172533840"/>
        <c:scaling>
          <c:orientation val="minMax"/>
        </c:scaling>
        <c:delete val="1"/>
        <c:axPos val="b"/>
        <c:numFmt formatCode="0%" sourceLinked="1"/>
        <c:majorTickMark val="none"/>
        <c:minorTickMark val="none"/>
        <c:tickLblPos val="nextTo"/>
        <c:crossAx val="3210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007437145741664"/>
          <c:y val="3.1345985862668679E-2"/>
          <c:w val="0.59992562854258336"/>
          <c:h val="0.93730802827466264"/>
        </c:manualLayout>
      </c:layout>
      <c:barChart>
        <c:barDir val="bar"/>
        <c:grouping val="clustered"/>
        <c:varyColors val="0"/>
        <c:ser>
          <c:idx val="0"/>
          <c:order val="0"/>
          <c:tx>
            <c:strRef>
              <c:f>Sheet1!$B$1</c:f>
              <c:strCache>
                <c:ptCount val="1"/>
                <c:pt idx="0">
                  <c:v>Series 1</c:v>
                </c:pt>
              </c:strCache>
            </c:strRef>
          </c:tx>
          <c:spPr>
            <a:solidFill>
              <a:srgbClr val="00BFF2"/>
            </a:solidFill>
            <a:ln>
              <a:noFill/>
            </a:ln>
            <a:effectLst/>
          </c:spPr>
          <c:invertIfNegative val="0"/>
          <c:dPt>
            <c:idx val="1"/>
            <c:invertIfNegative val="0"/>
            <c:bubble3D val="0"/>
            <c:spPr>
              <a:solidFill>
                <a:srgbClr val="ED3C8D"/>
              </a:solidFill>
              <a:ln>
                <a:noFill/>
              </a:ln>
              <a:effectLst/>
            </c:spPr>
            <c:extLst>
              <c:ext xmlns:c16="http://schemas.microsoft.com/office/drawing/2014/chart" uri="{C3380CC4-5D6E-409C-BE32-E72D297353CC}">
                <c16:uniqueId val="{00000001-3BC1-47DB-8249-00252AAE939E}"/>
              </c:ext>
            </c:extLst>
          </c:dPt>
          <c:dPt>
            <c:idx val="2"/>
            <c:invertIfNegative val="0"/>
            <c:bubble3D val="0"/>
            <c:spPr>
              <a:solidFill>
                <a:srgbClr val="E84A99"/>
              </a:solidFill>
              <a:ln>
                <a:noFill/>
              </a:ln>
              <a:effectLst/>
            </c:spPr>
            <c:extLst>
              <c:ext xmlns:c16="http://schemas.microsoft.com/office/drawing/2014/chart" uri="{C3380CC4-5D6E-409C-BE32-E72D297353CC}">
                <c16:uniqueId val="{00000005-B8C4-4527-8BAA-4F378E1DF28C}"/>
              </c:ext>
            </c:extLst>
          </c:dPt>
          <c:dPt>
            <c:idx val="3"/>
            <c:invertIfNegative val="0"/>
            <c:bubble3D val="0"/>
            <c:spPr>
              <a:solidFill>
                <a:srgbClr val="E84A99"/>
              </a:solidFill>
              <a:ln>
                <a:noFill/>
              </a:ln>
              <a:effectLst/>
            </c:spPr>
            <c:extLst>
              <c:ext xmlns:c16="http://schemas.microsoft.com/office/drawing/2014/chart" uri="{C3380CC4-5D6E-409C-BE32-E72D297353CC}">
                <c16:uniqueId val="{00000005-3BC1-47DB-8249-00252AAE939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Assessment of campaign ROI</c:v>
                </c:pt>
                <c:pt idx="1">
                  <c:v>Contextual targeting </c:v>
                </c:pt>
                <c:pt idx="2">
                  <c:v>Eroding consumer trust in major proprietary platforms </c:v>
                </c:pt>
                <c:pt idx="3">
                  <c:v>Ads delivered alongside risky or misleading content **</c:v>
                </c:pt>
                <c:pt idx="4">
                  <c:v>Decreasing access to consumer data/cookies*</c:v>
                </c:pt>
              </c:strCache>
            </c:strRef>
          </c:cat>
          <c:val>
            <c:numRef>
              <c:f>Sheet1!$B$2:$B$6</c:f>
              <c:numCache>
                <c:formatCode>0%</c:formatCode>
                <c:ptCount val="5"/>
                <c:pt idx="0">
                  <c:v>0.16</c:v>
                </c:pt>
                <c:pt idx="1">
                  <c:v>0.17</c:v>
                </c:pt>
                <c:pt idx="2">
                  <c:v>0.18</c:v>
                </c:pt>
                <c:pt idx="3">
                  <c:v>0.33</c:v>
                </c:pt>
                <c:pt idx="4">
                  <c:v>0.51</c:v>
                </c:pt>
              </c:numCache>
            </c:numRef>
          </c:val>
          <c:extLst>
            <c:ext xmlns:c16="http://schemas.microsoft.com/office/drawing/2014/chart" uri="{C3380CC4-5D6E-409C-BE32-E72D297353CC}">
              <c16:uniqueId val="{00000000-B8C4-4527-8BAA-4F378E1DF28C}"/>
            </c:ext>
          </c:extLst>
        </c:ser>
        <c:dLbls>
          <c:showLegendKey val="0"/>
          <c:showVal val="0"/>
          <c:showCatName val="0"/>
          <c:showSerName val="0"/>
          <c:showPercent val="0"/>
          <c:showBubbleSize val="0"/>
        </c:dLbls>
        <c:gapWidth val="91"/>
        <c:axId val="1442009600"/>
        <c:axId val="1300306240"/>
      </c:barChart>
      <c:catAx>
        <c:axId val="1442009600"/>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mn-cs"/>
              </a:defRPr>
            </a:pPr>
            <a:endParaRPr lang="en-US"/>
          </a:p>
        </c:txPr>
        <c:crossAx val="1300306240"/>
        <c:crosses val="autoZero"/>
        <c:auto val="1"/>
        <c:lblAlgn val="ctr"/>
        <c:lblOffset val="100"/>
        <c:noMultiLvlLbl val="0"/>
      </c:catAx>
      <c:valAx>
        <c:axId val="1300306240"/>
        <c:scaling>
          <c:orientation val="minMax"/>
        </c:scaling>
        <c:delete val="1"/>
        <c:axPos val="b"/>
        <c:numFmt formatCode="0%" sourceLinked="1"/>
        <c:majorTickMark val="none"/>
        <c:minorTickMark val="none"/>
        <c:tickLblPos val="nextTo"/>
        <c:crossAx val="1442009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AI-Generated News / Information Sites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1, 2023</c:v>
                </c:pt>
                <c:pt idx="1">
                  <c:v>May 19, 2023</c:v>
                </c:pt>
              </c:strCache>
            </c:strRef>
          </c:cat>
          <c:val>
            <c:numRef>
              <c:f>Sheet1!$B$2:$B$3</c:f>
              <c:numCache>
                <c:formatCode>General</c:formatCode>
                <c:ptCount val="2"/>
                <c:pt idx="0">
                  <c:v>49</c:v>
                </c:pt>
                <c:pt idx="1">
                  <c:v>125</c:v>
                </c:pt>
              </c:numCache>
            </c:numRef>
          </c:val>
          <c:extLst>
            <c:ext xmlns:c16="http://schemas.microsoft.com/office/drawing/2014/chart" uri="{C3380CC4-5D6E-409C-BE32-E72D297353CC}">
              <c16:uniqueId val="{00000000-6B57-4B7E-B41C-20D48FFBF2FB}"/>
            </c:ext>
          </c:extLst>
        </c:ser>
        <c:dLbls>
          <c:showLegendKey val="0"/>
          <c:showVal val="0"/>
          <c:showCatName val="0"/>
          <c:showSerName val="0"/>
          <c:showPercent val="0"/>
          <c:showBubbleSize val="0"/>
        </c:dLbls>
        <c:gapWidth val="75"/>
        <c:overlap val="-27"/>
        <c:axId val="178183744"/>
        <c:axId val="42921856"/>
      </c:barChart>
      <c:catAx>
        <c:axId val="178183744"/>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42921856"/>
        <c:crosses val="autoZero"/>
        <c:auto val="1"/>
        <c:lblAlgn val="ctr"/>
        <c:lblOffset val="100"/>
        <c:noMultiLvlLbl val="0"/>
      </c:catAx>
      <c:valAx>
        <c:axId val="42921856"/>
        <c:scaling>
          <c:orientation val="minMax"/>
        </c:scaling>
        <c:delete val="1"/>
        <c:axPos val="l"/>
        <c:numFmt formatCode="General" sourceLinked="1"/>
        <c:majorTickMark val="none"/>
        <c:minorTickMark val="none"/>
        <c:tickLblPos val="nextTo"/>
        <c:crossAx val="17818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337153578554"/>
          <c:y val="4.5555323304205537E-2"/>
          <c:w val="0.70741994398408592"/>
          <c:h val="0.90888935339158894"/>
        </c:manualLayout>
      </c:layout>
      <c:barChart>
        <c:barDir val="bar"/>
        <c:grouping val="clustered"/>
        <c:varyColors val="0"/>
        <c:ser>
          <c:idx val="0"/>
          <c:order val="0"/>
          <c:tx>
            <c:strRef>
              <c:f>Sheet1!$B$1</c:f>
              <c:strCache>
                <c:ptCount val="1"/>
                <c:pt idx="0">
                  <c:v>Types of Ads U.S. Adults Find Trustworthy, January 2021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Social Media</c:v>
                </c:pt>
                <c:pt idx="1">
                  <c:v>Websites</c:v>
                </c:pt>
                <c:pt idx="2">
                  <c:v>TV</c:v>
                </c:pt>
              </c:strCache>
            </c:strRef>
          </c:cat>
          <c:val>
            <c:numRef>
              <c:f>Sheet1!$B$2:$B$4</c:f>
              <c:numCache>
                <c:formatCode>0%</c:formatCode>
                <c:ptCount val="3"/>
                <c:pt idx="0">
                  <c:v>0.19</c:v>
                </c:pt>
                <c:pt idx="1">
                  <c:v>0.3</c:v>
                </c:pt>
                <c:pt idx="2">
                  <c:v>0.46</c:v>
                </c:pt>
              </c:numCache>
            </c:numRef>
          </c:val>
          <c:extLst>
            <c:ext xmlns:c16="http://schemas.microsoft.com/office/drawing/2014/chart" uri="{C3380CC4-5D6E-409C-BE32-E72D297353CC}">
              <c16:uniqueId val="{00000000-1E6E-4066-8B21-C6FA25DBBF1B}"/>
            </c:ext>
          </c:extLst>
        </c:ser>
        <c:dLbls>
          <c:showLegendKey val="0"/>
          <c:showVal val="0"/>
          <c:showCatName val="0"/>
          <c:showSerName val="0"/>
          <c:showPercent val="0"/>
          <c:showBubbleSize val="0"/>
        </c:dLbls>
        <c:gapWidth val="182"/>
        <c:axId val="1571303759"/>
        <c:axId val="970937439"/>
      </c:barChart>
      <c:catAx>
        <c:axId val="1571303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crossAx val="970937439"/>
        <c:crosses val="autoZero"/>
        <c:auto val="1"/>
        <c:lblAlgn val="ctr"/>
        <c:lblOffset val="100"/>
        <c:noMultiLvlLbl val="0"/>
      </c:catAx>
      <c:valAx>
        <c:axId val="970937439"/>
        <c:scaling>
          <c:orientation val="minMax"/>
        </c:scaling>
        <c:delete val="1"/>
        <c:axPos val="b"/>
        <c:numFmt formatCode="0%" sourceLinked="1"/>
        <c:majorTickMark val="none"/>
        <c:minorTickMark val="none"/>
        <c:tickLblPos val="nextTo"/>
        <c:crossAx val="1571303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992CBB6-EC33-4199-AD97-D9A023B2A404}" type="datetimeFigureOut">
              <a:rPr lang="en-US" smtClean="0"/>
              <a:t>10/27/2023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10BBBF9-5118-4DFA-8652-511543008ECD}" type="slidenum">
              <a:rPr lang="en-US" smtClean="0"/>
              <a:t>‹#›</a:t>
            </a:fld>
            <a:endParaRPr lang="en-US"/>
          </a:p>
        </p:txBody>
      </p:sp>
    </p:spTree>
    <p:extLst>
      <p:ext uri="{BB962C8B-B14F-4D97-AF65-F5344CB8AC3E}">
        <p14:creationId xmlns:p14="http://schemas.microsoft.com/office/powerpoint/2010/main" val="95687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2F04EFE2-3D8F-4FA9-AF11-29E6306303C0}"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10612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4637">
              <a:defRPr/>
            </a:pPr>
            <a:fld id="{F3615BE2-BB6E-D846-B0CB-BE207E4BB8A8}" type="slidenum">
              <a:rPr lang="en-US">
                <a:solidFill>
                  <a:prstClr val="black"/>
                </a:solidFill>
                <a:latin typeface="Calibri" panose="020F0502020204030204"/>
              </a:rPr>
              <a:pPr defTabSz="93463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3294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98576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94856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27018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88757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87231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35577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41519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4651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14972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39492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540231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2863">
              <a:defRPr/>
            </a:pPr>
            <a:fld id="{B4DC5A39-9615-4EA5-AD81-2B3B06F13EEC}" type="slidenum">
              <a:rPr lang="en-US">
                <a:solidFill>
                  <a:prstClr val="black"/>
                </a:solidFill>
                <a:latin typeface="Calibri" panose="020F0502020204030204"/>
              </a:rPr>
              <a:pPr defTabSz="93286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78829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0BBBF9-5118-4DFA-8652-511543008ECD}" type="slidenum">
              <a:rPr lang="en-US" smtClean="0"/>
              <a:t>13</a:t>
            </a:fld>
            <a:endParaRPr lang="en-US"/>
          </a:p>
        </p:txBody>
      </p:sp>
    </p:spTree>
    <p:extLst>
      <p:ext uri="{BB962C8B-B14F-4D97-AF65-F5344CB8AC3E}">
        <p14:creationId xmlns:p14="http://schemas.microsoft.com/office/powerpoint/2010/main" val="96710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A950-B88A-2A52-EDF0-1A4E7E1A2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4A6F7-D4DB-203F-3D31-22FB16A5C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F0F25A-17A7-BD51-5452-1723917ACCCA}"/>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554A8F79-59DD-087F-8D98-975BA0CBF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CF694-B0CE-90F3-BF7B-43B63FE18B9C}"/>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284555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6839-AF90-CF76-2302-F0D1BC659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66C9B-2D81-FD5E-5847-433F134CB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C96A0-094B-4CD0-D7F8-44CF7A9CB311}"/>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65A66C4D-A785-166A-F033-B54926EEA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44636-664F-0D36-4275-8373CD68AD7B}"/>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167609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DD048-2A23-C11E-0163-642B6E877C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BF7C0-FECF-6630-185D-5EDDB440F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5AB4E-3DF0-0925-6265-605499643116}"/>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81C76B96-68FF-66F9-0BF9-ED4D62F8B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768A-696D-4570-7153-2F80908C7627}"/>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2334221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10/27/2023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81249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10/27/2023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68023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10/27/2023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8799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10/27/2023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70964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10/27/2023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184445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10/27/2023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69991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10/27/2023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55250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10/27/2023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3394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C9E5-1D90-3EBB-C777-CF6EDE51E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35028-8352-CBEF-0111-241D7F2E7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0D648-8D64-AB9B-677F-835AA41F6473}"/>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1C69C533-1B36-064B-F98A-E2DB486F5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47E98-0E44-74E9-E837-B68844785D62}"/>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2767844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10/27/2023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09782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10/27/2023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05213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10/27/2023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09700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769278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174189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259111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880106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924679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106213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19091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0913-A312-8D87-32CE-70399E6B0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C43FE2-3367-0F25-6DE2-9433FA123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1E31D-1539-818D-399D-6DC979FDAED2}"/>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DA46B1E4-1737-8D31-D82C-3C518C05C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6D2A-FB87-E49A-6A0A-5691A790C729}"/>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2983704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983773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162538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3264859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7620997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785832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4679284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3906779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7136244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38707615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3569012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0E0E-A9E0-F7B1-F332-8B7D5B750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AFBCB-353D-25BE-A666-448E823682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74768-64AA-4C97-F480-874B10D53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0356B-ACB7-BC90-E60C-D76082F8217D}"/>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6" name="Footer Placeholder 5">
            <a:extLst>
              <a:ext uri="{FF2B5EF4-FFF2-40B4-BE49-F238E27FC236}">
                <a16:creationId xmlns:a16="http://schemas.microsoft.com/office/drawing/2014/main" id="{B6E13892-F87D-CE9A-06AF-79B93C71C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42AD5-ED7E-3D2B-BB1C-D2BF041EDBF8}"/>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367078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88806736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68281367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8357463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9973455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F35C-D369-9743-C547-7E0D9BE3D8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45B3C-5D54-040B-6733-B5346FD44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61668-84F2-BA46-8A0C-0DB56AD47F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0FB596-722F-9F85-02E0-73167CA2B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7E4D9-C9F0-B0A3-6C04-168FAD20E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D7373-CED0-9BED-6FCC-01A9EA5BCCF6}"/>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8" name="Footer Placeholder 7">
            <a:extLst>
              <a:ext uri="{FF2B5EF4-FFF2-40B4-BE49-F238E27FC236}">
                <a16:creationId xmlns:a16="http://schemas.microsoft.com/office/drawing/2014/main" id="{BC74239E-6624-4A5A-B6B7-9DECC12C17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7B91C5-1431-9D23-4DED-2D6449AF9268}"/>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415762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D4E3-7997-83BB-261D-81A85D987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6BFC7-BD05-0F5C-0490-6E3DF1A1FC8A}"/>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4" name="Footer Placeholder 3">
            <a:extLst>
              <a:ext uri="{FF2B5EF4-FFF2-40B4-BE49-F238E27FC236}">
                <a16:creationId xmlns:a16="http://schemas.microsoft.com/office/drawing/2014/main" id="{25606DA3-8687-E8E9-0926-7169BEE30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05E12-9ED7-2179-9CDE-054C00379956}"/>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391741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679BB-75F0-98F9-756E-F9F80F34BECA}"/>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3" name="Footer Placeholder 2">
            <a:extLst>
              <a:ext uri="{FF2B5EF4-FFF2-40B4-BE49-F238E27FC236}">
                <a16:creationId xmlns:a16="http://schemas.microsoft.com/office/drawing/2014/main" id="{E282089A-DD08-C1D3-E3D9-153A215B0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CC5287-D624-58F7-5668-07116A23B5E4}"/>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33560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B5E5-FDA3-F03A-86E9-24FA91381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95951-A5DA-7647-D033-5085D3063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77C7FA-8DF3-9802-9E39-E1AEE8CC8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643E8-34EE-3968-155B-A1E916CE407D}"/>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6" name="Footer Placeholder 5">
            <a:extLst>
              <a:ext uri="{FF2B5EF4-FFF2-40B4-BE49-F238E27FC236}">
                <a16:creationId xmlns:a16="http://schemas.microsoft.com/office/drawing/2014/main" id="{1E51A4D4-CB38-6AB7-B6A4-423637282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CC646-9349-27D4-4C68-7CAD330E9FC6}"/>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312589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A06E-E12F-DE6C-56F1-3D79BF27E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281B3C-8BC8-ACDE-1EB2-A97282C9D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C767CC-BBFC-79B1-3C92-A441600ED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067BE-F75A-0668-64FA-936D087D53A2}"/>
              </a:ext>
            </a:extLst>
          </p:cNvPr>
          <p:cNvSpPr>
            <a:spLocks noGrp="1"/>
          </p:cNvSpPr>
          <p:nvPr>
            <p:ph type="dt" sz="half" idx="10"/>
          </p:nvPr>
        </p:nvSpPr>
        <p:spPr/>
        <p:txBody>
          <a:bodyPr/>
          <a:lstStyle/>
          <a:p>
            <a:fld id="{533F26BD-10AE-471C-84EE-AF24B63D4B73}" type="datetimeFigureOut">
              <a:rPr lang="en-US" smtClean="0"/>
              <a:t>10/27/2023</a:t>
            </a:fld>
            <a:endParaRPr lang="en-US"/>
          </a:p>
        </p:txBody>
      </p:sp>
      <p:sp>
        <p:nvSpPr>
          <p:cNvPr id="6" name="Footer Placeholder 5">
            <a:extLst>
              <a:ext uri="{FF2B5EF4-FFF2-40B4-BE49-F238E27FC236}">
                <a16:creationId xmlns:a16="http://schemas.microsoft.com/office/drawing/2014/main" id="{0D5AA1A3-6965-F48D-251E-9BCFB8224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4538E-C131-C310-E24D-DC8865FFE4A4}"/>
              </a:ext>
            </a:extLst>
          </p:cNvPr>
          <p:cNvSpPr>
            <a:spLocks noGrp="1"/>
          </p:cNvSpPr>
          <p:nvPr>
            <p:ph type="sldNum" sz="quarter" idx="12"/>
          </p:nvPr>
        </p:nvSpPr>
        <p:spPr/>
        <p:txBody>
          <a:bodyPr/>
          <a:lstStyle/>
          <a:p>
            <a:fld id="{4327FC4B-86DE-42CF-9CCF-0B9B34D96F45}" type="slidenum">
              <a:rPr lang="en-US" smtClean="0"/>
              <a:t>‹#›</a:t>
            </a:fld>
            <a:endParaRPr lang="en-US"/>
          </a:p>
        </p:txBody>
      </p:sp>
    </p:spTree>
    <p:extLst>
      <p:ext uri="{BB962C8B-B14F-4D97-AF65-F5344CB8AC3E}">
        <p14:creationId xmlns:p14="http://schemas.microsoft.com/office/powerpoint/2010/main" val="219130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66C91-C3E9-109E-6A3F-FB931A3EDC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ECEEAF-FCA0-73C6-7694-10E843C55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1C532-4C8F-BF5F-FBD6-3B289AADA9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F26BD-10AE-471C-84EE-AF24B63D4B73}" type="datetimeFigureOut">
              <a:rPr lang="en-US" smtClean="0"/>
              <a:t>10/27/2023</a:t>
            </a:fld>
            <a:endParaRPr lang="en-US"/>
          </a:p>
        </p:txBody>
      </p:sp>
      <p:sp>
        <p:nvSpPr>
          <p:cNvPr id="5" name="Footer Placeholder 4">
            <a:extLst>
              <a:ext uri="{FF2B5EF4-FFF2-40B4-BE49-F238E27FC236}">
                <a16:creationId xmlns:a16="http://schemas.microsoft.com/office/drawing/2014/main" id="{83411861-C8C4-2395-D5FE-5EA72898C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6C10F-9B47-CBCD-EB36-89F5148F92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7FC4B-86DE-42CF-9CCF-0B9B34D96F45}" type="slidenum">
              <a:rPr lang="en-US" smtClean="0"/>
              <a:t>‹#›</a:t>
            </a:fld>
            <a:endParaRPr lang="en-US"/>
          </a:p>
        </p:txBody>
      </p:sp>
    </p:spTree>
    <p:extLst>
      <p:ext uri="{BB962C8B-B14F-4D97-AF65-F5344CB8AC3E}">
        <p14:creationId xmlns:p14="http://schemas.microsoft.com/office/powerpoint/2010/main" val="287200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10/27/2023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39882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8928225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13.pn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23.png"/><Relationship Id="rId14" Type="http://schemas.openxmlformats.org/officeDocument/2006/relationships/image" Target="../media/image36.png"/><Relationship Id="rId22"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nytimes.com/2023/05/19/technology/ai-generated-content-discovered-on-news-sites-content-farms-and-product-reviews.html"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3.png"/><Relationship Id="rId3" Type="http://schemas.openxmlformats.org/officeDocument/2006/relationships/image" Target="../media/image50.png"/><Relationship Id="rId21" Type="http://schemas.openxmlformats.org/officeDocument/2006/relationships/image" Target="../media/image66.png"/><Relationship Id="rId7" Type="http://schemas.openxmlformats.org/officeDocument/2006/relationships/image" Target="../media/image53.jpeg"/><Relationship Id="rId12" Type="http://schemas.openxmlformats.org/officeDocument/2006/relationships/image" Target="../media/image58.png"/><Relationship Id="rId17" Type="http://schemas.openxmlformats.org/officeDocument/2006/relationships/image" Target="../media/image42.png"/><Relationship Id="rId25"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69.jpeg"/><Relationship Id="rId5" Type="http://schemas.openxmlformats.org/officeDocument/2006/relationships/image" Target="../media/image13.png"/><Relationship Id="rId15" Type="http://schemas.openxmlformats.org/officeDocument/2006/relationships/image" Target="../media/image61.jpeg"/><Relationship Id="rId23" Type="http://schemas.openxmlformats.org/officeDocument/2006/relationships/image" Target="../media/image68.png"/><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60.jpeg"/><Relationship Id="rId22"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thevab.com/insight/what-is-digital-ad-fraud" TargetMode="External"/><Relationship Id="rId3" Type="http://schemas.openxmlformats.org/officeDocument/2006/relationships/hyperlink" Target="https://thevab.com/team-board" TargetMode="External"/><Relationship Id="rId7" Type="http://schemas.openxmlformats.org/officeDocument/2006/relationships/hyperlink" Target="https://thevab.com/insight/25-ways-tv-grows-brands" TargetMode="External"/><Relationship Id="rId12" Type="http://schemas.openxmlformats.org/officeDocument/2006/relationships/image" Target="../media/image77.png"/><Relationship Id="rId2" Type="http://schemas.openxmlformats.org/officeDocument/2006/relationships/hyperlink" Target="https://thevab.com/" TargetMode="External"/><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hyperlink" Target="https://thevab.com/insight/digital-video-supply-chain" TargetMode="External"/><Relationship Id="rId5" Type="http://schemas.openxmlformats.org/officeDocument/2006/relationships/hyperlink" Target="https://thevab.com/insight/you-oughta-know" TargetMode="External"/><Relationship Id="rId15" Type="http://schemas.openxmlformats.org/officeDocument/2006/relationships/hyperlink" Target="https://thevab.com/insight/vab-investigation-youtube-kids" TargetMode="External"/><Relationship Id="rId10" Type="http://schemas.openxmlformats.org/officeDocument/2006/relationships/image" Target="../media/image76.png"/><Relationship Id="rId4" Type="http://schemas.openxmlformats.org/officeDocument/2006/relationships/image" Target="../media/image13.png"/><Relationship Id="rId9" Type="http://schemas.openxmlformats.org/officeDocument/2006/relationships/hyperlink" Target="https://thevab.com/insight/truth-about-ad-fraud" TargetMode="External"/><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erson holding his head while looking at his phone&#10;&#10;Description automatically generated">
            <a:extLst>
              <a:ext uri="{FF2B5EF4-FFF2-40B4-BE49-F238E27FC236}">
                <a16:creationId xmlns:a16="http://schemas.microsoft.com/office/drawing/2014/main" id="{4062B938-A7D9-6190-3489-D878F34F58E1}"/>
              </a:ext>
            </a:extLst>
          </p:cNvPr>
          <p:cNvPicPr>
            <a:picLocks noChangeAspect="1"/>
          </p:cNvPicPr>
          <p:nvPr/>
        </p:nvPicPr>
        <p:blipFill rotWithShape="1">
          <a:blip r:embed="rId3">
            <a:extLst>
              <a:ext uri="{28A0092B-C50C-407E-A947-70E740481C1C}">
                <a14:useLocalDpi xmlns:a14="http://schemas.microsoft.com/office/drawing/2010/main" val="0"/>
              </a:ext>
            </a:extLst>
          </a:blip>
          <a:srcRect l="33835" r="1383"/>
          <a:stretch/>
        </p:blipFill>
        <p:spPr>
          <a:xfrm>
            <a:off x="5359401" y="0"/>
            <a:ext cx="6832599" cy="6858000"/>
          </a:xfrm>
          <a:prstGeom prst="rect">
            <a:avLst/>
          </a:prstGeom>
        </p:spPr>
      </p:pic>
      <p:sp>
        <p:nvSpPr>
          <p:cNvPr id="10" name="Title 9">
            <a:extLst>
              <a:ext uri="{FF2B5EF4-FFF2-40B4-BE49-F238E27FC236}">
                <a16:creationId xmlns:a16="http://schemas.microsoft.com/office/drawing/2014/main" id="{0C38B446-4C07-42BF-B42F-5E8AEE13A36B}"/>
              </a:ext>
            </a:extLst>
          </p:cNvPr>
          <p:cNvSpPr>
            <a:spLocks noGrp="1"/>
          </p:cNvSpPr>
          <p:nvPr>
            <p:ph type="title"/>
          </p:nvPr>
        </p:nvSpPr>
        <p:spPr>
          <a:xfrm>
            <a:off x="81857" y="3356941"/>
            <a:ext cx="4907227" cy="1344105"/>
          </a:xfrm>
        </p:spPr>
        <p:txBody>
          <a:bodyPr/>
          <a:lstStyle/>
          <a:p>
            <a:r>
              <a:rPr lang="en-US" sz="3600" b="1" dirty="0">
                <a:solidFill>
                  <a:srgbClr val="ED3C8D"/>
                </a:solidFill>
                <a:latin typeface="Helvetica" panose="020B0403020202020204" pitchFamily="34" charset="0"/>
              </a:rPr>
              <a:t>The Credibility Crisis</a:t>
            </a:r>
            <a:br>
              <a:rPr lang="en-US" sz="3000" b="1" dirty="0">
                <a:solidFill>
                  <a:srgbClr val="ED3C8D"/>
                </a:solidFill>
                <a:latin typeface="Helvetica" panose="020B0403020202020204" pitchFamily="34" charset="0"/>
              </a:rPr>
            </a:br>
            <a:r>
              <a:rPr lang="en-US" sz="2400" b="1" dirty="0">
                <a:solidFill>
                  <a:srgbClr val="1B1464"/>
                </a:solidFill>
                <a:latin typeface="Helvetica" panose="020B0403020202020204" pitchFamily="34" charset="0"/>
              </a:rPr>
              <a:t>How people find trusted news amidst a wave of misinformation</a:t>
            </a:r>
            <a:endParaRPr lang="en-US" sz="3000" dirty="0">
              <a:solidFill>
                <a:srgbClr val="1B1464"/>
              </a:solidFill>
              <a:latin typeface="Helvetica" panose="020B0403020202020204" pitchFamily="34" charset="0"/>
            </a:endParaRPr>
          </a:p>
        </p:txBody>
      </p:sp>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20" name="Picture 19" descr="Text&#10;&#10;Description automatically generated with low confidence">
            <a:extLst>
              <a:ext uri="{FF2B5EF4-FFF2-40B4-BE49-F238E27FC236}">
                <a16:creationId xmlns:a16="http://schemas.microsoft.com/office/drawing/2014/main" id="{C64C9844-1096-4EED-B65B-647F0EADE5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81" y="1769875"/>
            <a:ext cx="3103163" cy="1347755"/>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9630" b="36230"/>
          <a:stretch>
            <a:fillRect/>
          </a:stretch>
        </p:blipFill>
        <p:spPr>
          <a:xfrm>
            <a:off x="5359401" y="2666878"/>
            <a:ext cx="6832600" cy="4196818"/>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Tree>
    <p:extLst>
      <p:ext uri="{BB962C8B-B14F-4D97-AF65-F5344CB8AC3E}">
        <p14:creationId xmlns:p14="http://schemas.microsoft.com/office/powerpoint/2010/main" val="1305147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B6A71-8C62-F3BC-E1B1-B00B5ADFF650}"/>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40D933-7C96-4A3F-B78D-BB1ABD5A73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390001D6-E356-B014-AEA1-CED5F5CC11A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43892D36-1B5F-6A64-73B1-19547DF51C9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1" name="Chart 10">
            <a:extLst>
              <a:ext uri="{FF2B5EF4-FFF2-40B4-BE49-F238E27FC236}">
                <a16:creationId xmlns:a16="http://schemas.microsoft.com/office/drawing/2014/main" id="{8F78DF60-F3BC-615A-73C6-10B37CCF6CBF}"/>
              </a:ext>
            </a:extLst>
          </p:cNvPr>
          <p:cNvGraphicFramePr/>
          <p:nvPr>
            <p:extLst>
              <p:ext uri="{D42A27DB-BD31-4B8C-83A1-F6EECF244321}">
                <p14:modId xmlns:p14="http://schemas.microsoft.com/office/powerpoint/2010/main" val="2646631660"/>
              </p:ext>
            </p:extLst>
          </p:nvPr>
        </p:nvGraphicFramePr>
        <p:xfrm>
          <a:off x="241604" y="2197922"/>
          <a:ext cx="11708793" cy="4045732"/>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AB114593-A928-B718-7AF6-4F281959C0D4}"/>
              </a:ext>
            </a:extLst>
          </p:cNvPr>
          <p:cNvSpPr/>
          <p:nvPr/>
        </p:nvSpPr>
        <p:spPr>
          <a:xfrm>
            <a:off x="222335" y="387061"/>
            <a:ext cx="1172806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strike="noStrike" kern="1200" cap="none" spc="0" normalizeH="0" baseline="0" noProof="0">
                <a:ln>
                  <a:noFill/>
                </a:ln>
                <a:solidFill>
                  <a:srgbClr val="1B1464"/>
                </a:solidFill>
                <a:effectLst/>
                <a:uLnTx/>
                <a:uFillTx/>
                <a:latin typeface="Helvetica" pitchFamily="2" charset="0"/>
                <a:ea typeface="+mn-ea"/>
                <a:cs typeface="+mn-cs"/>
              </a:rPr>
              <a:t>Marketers acknowledge that trust and transparency are among the major challenges with their digital media activity</a:t>
            </a:r>
          </a:p>
        </p:txBody>
      </p:sp>
      <p:sp>
        <p:nvSpPr>
          <p:cNvPr id="13" name="TextBox 12">
            <a:extLst>
              <a:ext uri="{FF2B5EF4-FFF2-40B4-BE49-F238E27FC236}">
                <a16:creationId xmlns:a16="http://schemas.microsoft.com/office/drawing/2014/main" id="{5EF6719A-0B89-AA1A-FD9D-CA163E927E0B}"/>
              </a:ext>
            </a:extLst>
          </p:cNvPr>
          <p:cNvSpPr txBox="1"/>
          <p:nvPr/>
        </p:nvSpPr>
        <p:spPr>
          <a:xfrm>
            <a:off x="1383516" y="1862401"/>
            <a:ext cx="942496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Which of the Following will be Major Digital Media Challenges for your Organization?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Helvetica" panose="020B0403020202020204" pitchFamily="34" charset="0"/>
              </a:rPr>
              <a:t>% of respondents, rank 1-5</a:t>
            </a:r>
            <a:endPar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4D58D983-EFEE-8845-81D6-EDAC42F8E13D}"/>
              </a:ext>
            </a:extLst>
          </p:cNvPr>
          <p:cNvSpPr txBox="1"/>
          <p:nvPr/>
        </p:nvSpPr>
        <p:spPr>
          <a:xfrm>
            <a:off x="472838" y="6190336"/>
            <a:ext cx="115602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Source: Integral Ad Science, </a:t>
            </a:r>
            <a:r>
              <a:rPr kumimoji="0" lang="en-US" sz="9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Industry Pulse</a:t>
            </a:r>
            <a:r>
              <a:rPr kumimoji="0" lang="en-US" sz="9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 2023. *Includes high rates of consumers opting out of in-app data, data privacy legislation, deprecation of third-party cookies; **includes ads delivered alongside risky content, advertising adjacent to fake news and misinformation.  </a:t>
            </a:r>
          </a:p>
        </p:txBody>
      </p:sp>
    </p:spTree>
    <p:extLst>
      <p:ext uri="{BB962C8B-B14F-4D97-AF65-F5344CB8AC3E}">
        <p14:creationId xmlns:p14="http://schemas.microsoft.com/office/powerpoint/2010/main" val="120282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156894" y="248374"/>
            <a:ext cx="11878211"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Advertisers are spending an estimated $2.6B annually on digital ad-tech platforms that openly publish news-related misinformation</a:t>
            </a:r>
            <a:endParaRPr kumimoji="0" lang="en-US" sz="2600" b="1" i="0" u="none" strike="noStrike" kern="1200" cap="none" spc="0" normalizeH="0" baseline="0" noProof="0">
              <a:ln>
                <a:noFill/>
              </a:ln>
              <a:solidFill>
                <a:srgbClr val="FF0000"/>
              </a:solidFill>
              <a:effectLst/>
              <a:uLnTx/>
              <a:uFillTx/>
              <a:latin typeface="Helvetica" panose="020B0604020202020204" pitchFamily="34" charset="0"/>
              <a:ea typeface="+mj-ea"/>
              <a:cs typeface="+mj-cs"/>
            </a:endParaRPr>
          </a:p>
        </p:txBody>
      </p:sp>
      <p:pic>
        <p:nvPicPr>
          <p:cNvPr id="6" name="Picture 5">
            <a:extLst>
              <a:ext uri="{FF2B5EF4-FFF2-40B4-BE49-F238E27FC236}">
                <a16:creationId xmlns:a16="http://schemas.microsoft.com/office/drawing/2014/main" id="{DB3E7806-7E84-763D-6D05-B0D3AF6C54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AD44BDBB-1A64-9F37-AFD9-6ECD5190563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BB1BA4C-27F5-47A8-EC3F-FAAF1424DC39}"/>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Rectangle 10">
            <a:extLst>
              <a:ext uri="{FF2B5EF4-FFF2-40B4-BE49-F238E27FC236}">
                <a16:creationId xmlns:a16="http://schemas.microsoft.com/office/drawing/2014/main" id="{410D4658-AC11-9B54-9D0B-15D66C00D20C}"/>
              </a:ext>
            </a:extLst>
          </p:cNvPr>
          <p:cNvSpPr/>
          <p:nvPr/>
        </p:nvSpPr>
        <p:spPr>
          <a:xfrm>
            <a:off x="370073" y="1221842"/>
            <a:ext cx="11665032"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 dollars have inadvertently been funding false health information, anti-vaccine myths, election claims and more</a:t>
            </a:r>
          </a:p>
        </p:txBody>
      </p:sp>
      <p:sp>
        <p:nvSpPr>
          <p:cNvPr id="20" name="Rectangle 19">
            <a:extLst>
              <a:ext uri="{FF2B5EF4-FFF2-40B4-BE49-F238E27FC236}">
                <a16:creationId xmlns:a16="http://schemas.microsoft.com/office/drawing/2014/main" id="{E43765C9-280C-2E4F-285E-0C2B735D85A3}"/>
              </a:ext>
            </a:extLst>
          </p:cNvPr>
          <p:cNvSpPr/>
          <p:nvPr/>
        </p:nvSpPr>
        <p:spPr>
          <a:xfrm>
            <a:off x="4698661" y="1685013"/>
            <a:ext cx="7493339" cy="3985213"/>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4A4F12C-9215-FC91-7B82-434F13622D4B}"/>
              </a:ext>
            </a:extLst>
          </p:cNvPr>
          <p:cNvSpPr txBox="1"/>
          <p:nvPr/>
        </p:nvSpPr>
        <p:spPr>
          <a:xfrm>
            <a:off x="6527581" y="3182478"/>
            <a:ext cx="38354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$2.6B</a:t>
            </a:r>
          </a:p>
        </p:txBody>
      </p:sp>
      <p:sp>
        <p:nvSpPr>
          <p:cNvPr id="24" name="TextBox 23">
            <a:extLst>
              <a:ext uri="{FF2B5EF4-FFF2-40B4-BE49-F238E27FC236}">
                <a16:creationId xmlns:a16="http://schemas.microsoft.com/office/drawing/2014/main" id="{0F46F416-B09D-A87B-3D06-8C5302D81F62}"/>
              </a:ext>
            </a:extLst>
          </p:cNvPr>
          <p:cNvSpPr txBox="1"/>
          <p:nvPr/>
        </p:nvSpPr>
        <p:spPr>
          <a:xfrm>
            <a:off x="5214382" y="4666206"/>
            <a:ext cx="6461896" cy="338554"/>
          </a:xfrm>
          <a:prstGeom prst="rect">
            <a:avLst/>
          </a:prstGeom>
          <a:noFill/>
        </p:spPr>
        <p:txBody>
          <a:bodyPr wrap="square">
            <a:spAutoFit/>
          </a:bodyPr>
          <a:lstStyle/>
          <a:p>
            <a:pPr algn="ctr"/>
            <a:r>
              <a:rPr lang="en-US" sz="1600" b="0" i="0">
                <a:solidFill>
                  <a:schemeClr val="bg1"/>
                </a:solidFill>
                <a:effectLst/>
                <a:latin typeface="Helvetica" panose="020B0403020202020204" pitchFamily="34" charset="0"/>
              </a:rPr>
              <a:t>estimated global ad spend on misinformation websites each year</a:t>
            </a:r>
          </a:p>
        </p:txBody>
      </p:sp>
      <p:pic>
        <p:nvPicPr>
          <p:cNvPr id="25" name="Picture 24" descr="A pink globe with a dollar sign&#10;&#10;Description automatically generated">
            <a:extLst>
              <a:ext uri="{FF2B5EF4-FFF2-40B4-BE49-F238E27FC236}">
                <a16:creationId xmlns:a16="http://schemas.microsoft.com/office/drawing/2014/main" id="{EDF9F9BA-F907-39A1-480B-940BAAA1A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9013" y="1891771"/>
            <a:ext cx="1412635" cy="1412635"/>
          </a:xfrm>
          <a:prstGeom prst="rect">
            <a:avLst/>
          </a:prstGeom>
        </p:spPr>
      </p:pic>
      <p:pic>
        <p:nvPicPr>
          <p:cNvPr id="27" name="Picture 26" descr="A person in a hoodie holding a phone&#10;&#10;Description automatically generated">
            <a:extLst>
              <a:ext uri="{FF2B5EF4-FFF2-40B4-BE49-F238E27FC236}">
                <a16:creationId xmlns:a16="http://schemas.microsoft.com/office/drawing/2014/main" id="{E71226F4-D5BD-758A-2CB3-865102C27F50}"/>
              </a:ext>
            </a:extLst>
          </p:cNvPr>
          <p:cNvPicPr>
            <a:picLocks noChangeAspect="1"/>
          </p:cNvPicPr>
          <p:nvPr/>
        </p:nvPicPr>
        <p:blipFill rotWithShape="1">
          <a:blip r:embed="rId6">
            <a:extLst>
              <a:ext uri="{28A0092B-C50C-407E-A947-70E740481C1C}">
                <a14:useLocalDpi xmlns:a14="http://schemas.microsoft.com/office/drawing/2010/main" val="0"/>
              </a:ext>
            </a:extLst>
          </a:blip>
          <a:srcRect l="6094" r="15299"/>
          <a:stretch/>
        </p:blipFill>
        <p:spPr>
          <a:xfrm>
            <a:off x="-1" y="1685013"/>
            <a:ext cx="4698661" cy="3985212"/>
          </a:xfrm>
          <a:prstGeom prst="rect">
            <a:avLst/>
          </a:prstGeom>
        </p:spPr>
      </p:pic>
      <p:sp>
        <p:nvSpPr>
          <p:cNvPr id="2" name="Text Placeholder 3">
            <a:extLst>
              <a:ext uri="{FF2B5EF4-FFF2-40B4-BE49-F238E27FC236}">
                <a16:creationId xmlns:a16="http://schemas.microsoft.com/office/drawing/2014/main" id="{9121B464-8909-95DC-D42E-7A3386043255}"/>
              </a:ext>
            </a:extLst>
          </p:cNvPr>
          <p:cNvSpPr txBox="1">
            <a:spLocks/>
          </p:cNvSpPr>
          <p:nvPr/>
        </p:nvSpPr>
        <p:spPr>
          <a:xfrm>
            <a:off x="526968" y="6312374"/>
            <a:ext cx="11332523" cy="21738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Source: </a:t>
            </a:r>
            <a:r>
              <a:rPr kumimoji="0" lang="en-US" sz="900" b="0" i="0" u="none" strike="noStrike" kern="1200" cap="none" spc="0" normalizeH="0" baseline="0" noProof="0" err="1">
                <a:ln>
                  <a:noFill/>
                </a:ln>
                <a:solidFill>
                  <a:srgbClr val="1B1464"/>
                </a:solidFill>
                <a:effectLst/>
                <a:uLnTx/>
                <a:uFillTx/>
                <a:latin typeface="Helvetica" pitchFamily="2" charset="0"/>
                <a:ea typeface="+mn-ea"/>
                <a:cs typeface="+mn-cs"/>
              </a:rPr>
              <a:t>NewsGuard</a:t>
            </a: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 and Comscore, </a:t>
            </a:r>
            <a:r>
              <a:rPr kumimoji="0" lang="en-US" sz="900" b="0" i="1" u="none" strike="noStrike" kern="1200" cap="none" spc="0" normalizeH="0" baseline="0" noProof="0">
                <a:ln>
                  <a:noFill/>
                </a:ln>
                <a:solidFill>
                  <a:srgbClr val="1B1464"/>
                </a:solidFill>
                <a:effectLst/>
                <a:uLnTx/>
                <a:uFillTx/>
                <a:latin typeface="Helvetica" pitchFamily="2" charset="0"/>
                <a:ea typeface="+mn-ea"/>
                <a:cs typeface="+mn-cs"/>
              </a:rPr>
              <a:t>Special Report: Top brands are sending $2.6 billion to misinformation websites each year, </a:t>
            </a: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August 2021. </a:t>
            </a:r>
          </a:p>
        </p:txBody>
      </p:sp>
    </p:spTree>
    <p:extLst>
      <p:ext uri="{BB962C8B-B14F-4D97-AF65-F5344CB8AC3E}">
        <p14:creationId xmlns:p14="http://schemas.microsoft.com/office/powerpoint/2010/main" val="2816592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0D933-7C96-4A3F-B78D-BB1ABD5A73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390001D6-E356-B014-AEA1-CED5F5CC11A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43892D36-1B5F-6A64-73B1-19547DF51C9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 Placeholder 3">
            <a:extLst>
              <a:ext uri="{FF2B5EF4-FFF2-40B4-BE49-F238E27FC236}">
                <a16:creationId xmlns:a16="http://schemas.microsoft.com/office/drawing/2014/main" id="{3C847BE1-203D-F9C5-D58F-764690FC1057}"/>
              </a:ext>
            </a:extLst>
          </p:cNvPr>
          <p:cNvSpPr txBox="1">
            <a:spLocks/>
          </p:cNvSpPr>
          <p:nvPr/>
        </p:nvSpPr>
        <p:spPr>
          <a:xfrm>
            <a:off x="526968" y="6312374"/>
            <a:ext cx="11332523" cy="21738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Source: </a:t>
            </a:r>
            <a:r>
              <a:rPr kumimoji="0" lang="en-US" sz="900" b="0" i="0" u="none" strike="noStrike" kern="1200" cap="none" spc="0" normalizeH="0" baseline="0" noProof="0" err="1">
                <a:ln>
                  <a:noFill/>
                </a:ln>
                <a:solidFill>
                  <a:srgbClr val="1B1464"/>
                </a:solidFill>
                <a:effectLst/>
                <a:uLnTx/>
                <a:uFillTx/>
                <a:latin typeface="Helvetica" pitchFamily="2" charset="0"/>
                <a:ea typeface="+mn-ea"/>
                <a:cs typeface="+mn-cs"/>
              </a:rPr>
              <a:t>NewsGuard</a:t>
            </a: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 and Comscore, </a:t>
            </a:r>
            <a:r>
              <a:rPr kumimoji="0" lang="en-US" sz="900" b="0" i="1" u="none" strike="noStrike" kern="1200" cap="none" spc="0" normalizeH="0" baseline="0" noProof="0">
                <a:ln>
                  <a:noFill/>
                </a:ln>
                <a:solidFill>
                  <a:srgbClr val="1B1464"/>
                </a:solidFill>
                <a:effectLst/>
                <a:uLnTx/>
                <a:uFillTx/>
                <a:latin typeface="Helvetica" pitchFamily="2" charset="0"/>
                <a:ea typeface="+mn-ea"/>
                <a:cs typeface="+mn-cs"/>
              </a:rPr>
              <a:t>Special Report: Top brands are sending $2.6 billion to misinformation websites each year, </a:t>
            </a:r>
            <a:r>
              <a:rPr kumimoji="0" lang="en-US" sz="900" b="0" i="0" u="none" strike="noStrike" kern="1200" cap="none" spc="0" normalizeH="0" baseline="0" noProof="0">
                <a:ln>
                  <a:noFill/>
                </a:ln>
                <a:solidFill>
                  <a:srgbClr val="1B1464"/>
                </a:solidFill>
                <a:effectLst/>
                <a:uLnTx/>
                <a:uFillTx/>
                <a:latin typeface="Helvetica" pitchFamily="2" charset="0"/>
                <a:ea typeface="+mn-ea"/>
                <a:cs typeface="+mn-cs"/>
              </a:rPr>
              <a:t>August 2021. </a:t>
            </a:r>
          </a:p>
        </p:txBody>
      </p:sp>
      <p:sp>
        <p:nvSpPr>
          <p:cNvPr id="11" name="Rectangle 10">
            <a:extLst>
              <a:ext uri="{FF2B5EF4-FFF2-40B4-BE49-F238E27FC236}">
                <a16:creationId xmlns:a16="http://schemas.microsoft.com/office/drawing/2014/main" id="{6D8B8A30-C9B8-4C3B-6C1F-84D4DE013C1F}"/>
              </a:ext>
            </a:extLst>
          </p:cNvPr>
          <p:cNvSpPr/>
          <p:nvPr/>
        </p:nvSpPr>
        <p:spPr>
          <a:xfrm>
            <a:off x="5671595" y="1701450"/>
            <a:ext cx="6520405" cy="437644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0FBC5D-9685-3F12-9F73-36479F891207}"/>
              </a:ext>
            </a:extLst>
          </p:cNvPr>
          <p:cNvSpPr txBox="1"/>
          <p:nvPr/>
        </p:nvSpPr>
        <p:spPr>
          <a:xfrm>
            <a:off x="5821250" y="2920177"/>
            <a:ext cx="622109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For every </a:t>
            </a:r>
            <a:r>
              <a:rPr kumimoji="0" lang="en-US" sz="44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$2.16 </a:t>
            </a: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spent on news websites in the U.S.,</a:t>
            </a:r>
            <a:r>
              <a:rPr kumimoji="0" lang="en-US" sz="32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 </a:t>
            </a:r>
            <a:br>
              <a:rPr kumimoji="0" lang="en-US" sz="32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br>
            <a:r>
              <a:rPr kumimoji="0" lang="en-US" sz="44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a:t>
            </a:r>
            <a:r>
              <a:rPr kumimoji="0" lang="en-US" sz="3200" b="1" i="0" u="none" strike="noStrike" kern="1200" cap="none" spc="0" normalizeH="0" baseline="0" noProof="0">
                <a:ln w="13462">
                  <a:solidFill>
                    <a:prstClr val="black"/>
                  </a:solidFill>
                  <a:prstDash val="solid"/>
                </a:ln>
                <a:solidFill>
                  <a:srgbClr val="FFEE6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is spent on misinformation</a:t>
            </a:r>
          </a:p>
        </p:txBody>
      </p:sp>
      <p:pic>
        <p:nvPicPr>
          <p:cNvPr id="5" name="Picture 4" descr="A group of people holding devices&#10;&#10;Description automatically generated">
            <a:extLst>
              <a:ext uri="{FF2B5EF4-FFF2-40B4-BE49-F238E27FC236}">
                <a16:creationId xmlns:a16="http://schemas.microsoft.com/office/drawing/2014/main" id="{C64434C7-617D-75BC-352A-09FD50E90303}"/>
              </a:ext>
            </a:extLst>
          </p:cNvPr>
          <p:cNvPicPr>
            <a:picLocks noChangeAspect="1"/>
          </p:cNvPicPr>
          <p:nvPr/>
        </p:nvPicPr>
        <p:blipFill rotWithShape="1">
          <a:blip r:embed="rId4">
            <a:extLst>
              <a:ext uri="{28A0092B-C50C-407E-A947-70E740481C1C}">
                <a14:useLocalDpi xmlns:a14="http://schemas.microsoft.com/office/drawing/2010/main" val="0"/>
              </a:ext>
            </a:extLst>
          </a:blip>
          <a:srcRect r="13565"/>
          <a:stretch/>
        </p:blipFill>
        <p:spPr>
          <a:xfrm>
            <a:off x="0" y="1701450"/>
            <a:ext cx="5671595" cy="4376446"/>
          </a:xfrm>
          <a:prstGeom prst="rect">
            <a:avLst/>
          </a:prstGeom>
        </p:spPr>
      </p:pic>
      <p:sp>
        <p:nvSpPr>
          <p:cNvPr id="3" name="Title 1">
            <a:extLst>
              <a:ext uri="{FF2B5EF4-FFF2-40B4-BE49-F238E27FC236}">
                <a16:creationId xmlns:a16="http://schemas.microsoft.com/office/drawing/2014/main" id="{514C78A7-BDB8-68F0-725D-8029752AA04A}"/>
              </a:ext>
            </a:extLst>
          </p:cNvPr>
          <p:cNvSpPr txBox="1">
            <a:spLocks/>
          </p:cNvSpPr>
          <p:nvPr/>
        </p:nvSpPr>
        <p:spPr>
          <a:xfrm>
            <a:off x="293082" y="339700"/>
            <a:ext cx="11749262"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This translates to nearly half of every ad dollar spent on news websites, mainly digital ad-tech platforms, going to fraudulent sources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Tree>
    <p:extLst>
      <p:ext uri="{BB962C8B-B14F-4D97-AF65-F5344CB8AC3E}">
        <p14:creationId xmlns:p14="http://schemas.microsoft.com/office/powerpoint/2010/main" val="2245685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8DD665-ACE3-B5FF-186E-6E05C4BD7E85}"/>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C067198-75A2-C91E-5749-49C6A0B74DFF}"/>
              </a:ext>
            </a:extLst>
          </p:cNvPr>
          <p:cNvSpPr/>
          <p:nvPr/>
        </p:nvSpPr>
        <p:spPr>
          <a:xfrm>
            <a:off x="129822" y="280408"/>
            <a:ext cx="119323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Pervasive issues </a:t>
            </a:r>
            <a:r>
              <a:rPr lang="en-US" sz="2600" b="1">
                <a:solidFill>
                  <a:srgbClr val="1B1464"/>
                </a:solidFill>
                <a:latin typeface="Helvetica" pitchFamily="2" charset="0"/>
              </a:rPr>
              <a:t>across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digital ad-tech platforms put advertisers at risk of appearing next to false AI-generated news, propaganda and conspiracies</a:t>
            </a:r>
          </a:p>
        </p:txBody>
      </p:sp>
      <p:grpSp>
        <p:nvGrpSpPr>
          <p:cNvPr id="2" name="Group 1">
            <a:extLst>
              <a:ext uri="{FF2B5EF4-FFF2-40B4-BE49-F238E27FC236}">
                <a16:creationId xmlns:a16="http://schemas.microsoft.com/office/drawing/2014/main" id="{AD24F46B-656A-B44D-AD81-AF374A05D5F4}"/>
              </a:ext>
            </a:extLst>
          </p:cNvPr>
          <p:cNvGrpSpPr/>
          <p:nvPr/>
        </p:nvGrpSpPr>
        <p:grpSpPr>
          <a:xfrm>
            <a:off x="8176267" y="4027148"/>
            <a:ext cx="3714116" cy="1089279"/>
            <a:chOff x="1595425" y="2090065"/>
            <a:chExt cx="4085528" cy="1198207"/>
          </a:xfrm>
        </p:grpSpPr>
        <p:sp>
          <p:nvSpPr>
            <p:cNvPr id="50" name="Rectangle: Rounded Corners 49">
              <a:extLst>
                <a:ext uri="{FF2B5EF4-FFF2-40B4-BE49-F238E27FC236}">
                  <a16:creationId xmlns:a16="http://schemas.microsoft.com/office/drawing/2014/main" id="{7854536C-E1FA-F07B-0A99-0FB1EEAA07F8}"/>
                </a:ext>
              </a:extLst>
            </p:cNvPr>
            <p:cNvSpPr/>
            <p:nvPr/>
          </p:nvSpPr>
          <p:spPr>
            <a:xfrm>
              <a:off x="1595425" y="2090065"/>
              <a:ext cx="4085528" cy="1198207"/>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D284D947-2E9B-D96C-55D0-837394BFC90F}"/>
                </a:ext>
              </a:extLst>
            </p:cNvPr>
            <p:cNvSpPr txBox="1"/>
            <p:nvPr/>
          </p:nvSpPr>
          <p:spPr>
            <a:xfrm>
              <a:off x="3644691" y="3033223"/>
              <a:ext cx="1911061" cy="23083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June 28, 2023</a:t>
              </a:r>
            </a:p>
          </p:txBody>
        </p:sp>
        <p:pic>
          <p:nvPicPr>
            <p:cNvPr id="49" name="Picture 48">
              <a:extLst>
                <a:ext uri="{FF2B5EF4-FFF2-40B4-BE49-F238E27FC236}">
                  <a16:creationId xmlns:a16="http://schemas.microsoft.com/office/drawing/2014/main" id="{4578B896-F068-9A88-0232-4CAA798BC5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24958" y="2440187"/>
              <a:ext cx="3883299" cy="567225"/>
            </a:xfrm>
            <a:prstGeom prst="rect">
              <a:avLst/>
            </a:prstGeom>
          </p:spPr>
        </p:pic>
        <p:pic>
          <p:nvPicPr>
            <p:cNvPr id="59" name="Picture 58">
              <a:extLst>
                <a:ext uri="{FF2B5EF4-FFF2-40B4-BE49-F238E27FC236}">
                  <a16:creationId xmlns:a16="http://schemas.microsoft.com/office/drawing/2014/main" id="{3FD3C8FE-D406-9A81-441C-7FB7326C2F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03042" y="2114213"/>
              <a:ext cx="1381161" cy="329188"/>
            </a:xfrm>
            <a:prstGeom prst="rect">
              <a:avLst/>
            </a:prstGeom>
          </p:spPr>
        </p:pic>
      </p:grpSp>
      <p:grpSp>
        <p:nvGrpSpPr>
          <p:cNvPr id="14" name="Group 13">
            <a:extLst>
              <a:ext uri="{FF2B5EF4-FFF2-40B4-BE49-F238E27FC236}">
                <a16:creationId xmlns:a16="http://schemas.microsoft.com/office/drawing/2014/main" id="{C4E89AB9-5B70-8F61-E78F-E1F1C5579F42}"/>
              </a:ext>
            </a:extLst>
          </p:cNvPr>
          <p:cNvGrpSpPr/>
          <p:nvPr/>
        </p:nvGrpSpPr>
        <p:grpSpPr>
          <a:xfrm>
            <a:off x="4021555" y="4097946"/>
            <a:ext cx="3575614" cy="969965"/>
            <a:chOff x="245367" y="5255701"/>
            <a:chExt cx="3250558" cy="881786"/>
          </a:xfrm>
        </p:grpSpPr>
        <p:sp>
          <p:nvSpPr>
            <p:cNvPr id="63" name="Rectangle: Rounded Corners 62">
              <a:extLst>
                <a:ext uri="{FF2B5EF4-FFF2-40B4-BE49-F238E27FC236}">
                  <a16:creationId xmlns:a16="http://schemas.microsoft.com/office/drawing/2014/main" id="{B9A67D6E-9216-2448-A713-0F4F2B03DFB4}"/>
                </a:ext>
              </a:extLst>
            </p:cNvPr>
            <p:cNvSpPr/>
            <p:nvPr/>
          </p:nvSpPr>
          <p:spPr>
            <a:xfrm>
              <a:off x="245367" y="5255701"/>
              <a:ext cx="3250558" cy="881786"/>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 name="TextBox 1023">
              <a:extLst>
                <a:ext uri="{FF2B5EF4-FFF2-40B4-BE49-F238E27FC236}">
                  <a16:creationId xmlns:a16="http://schemas.microsoft.com/office/drawing/2014/main" id="{035D8F44-28BB-60F8-C92A-528FF30784FE}"/>
                </a:ext>
              </a:extLst>
            </p:cNvPr>
            <p:cNvSpPr txBox="1"/>
            <p:nvPr/>
          </p:nvSpPr>
          <p:spPr>
            <a:xfrm>
              <a:off x="1916536" y="5912849"/>
              <a:ext cx="1579389" cy="19077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September 18, 2021</a:t>
              </a:r>
            </a:p>
          </p:txBody>
        </p:sp>
        <p:pic>
          <p:nvPicPr>
            <p:cNvPr id="62" name="Picture 61">
              <a:extLst>
                <a:ext uri="{FF2B5EF4-FFF2-40B4-BE49-F238E27FC236}">
                  <a16:creationId xmlns:a16="http://schemas.microsoft.com/office/drawing/2014/main" id="{1F2B9965-666B-2693-F82E-5AB0E89F737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8740" y="5518511"/>
              <a:ext cx="3123813" cy="440882"/>
            </a:xfrm>
            <a:prstGeom prst="rect">
              <a:avLst/>
            </a:prstGeom>
          </p:spPr>
        </p:pic>
        <p:pic>
          <p:nvPicPr>
            <p:cNvPr id="1025" name="Picture 4" descr="The Guardian Logo Download - SVG - All Vector Logo">
              <a:extLst>
                <a:ext uri="{FF2B5EF4-FFF2-40B4-BE49-F238E27FC236}">
                  <a16:creationId xmlns:a16="http://schemas.microsoft.com/office/drawing/2014/main" id="{4CE50438-1D8B-0624-A19B-8602B3BF050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0350"/>
            <a:stretch/>
          </p:blipFill>
          <p:spPr bwMode="auto">
            <a:xfrm>
              <a:off x="390847" y="5311042"/>
              <a:ext cx="594445" cy="263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AD1BAFB-C771-AC18-A09C-C2C1A88195EB}"/>
              </a:ext>
            </a:extLst>
          </p:cNvPr>
          <p:cNvGrpSpPr/>
          <p:nvPr/>
        </p:nvGrpSpPr>
        <p:grpSpPr>
          <a:xfrm>
            <a:off x="4238925" y="5196055"/>
            <a:ext cx="3140875" cy="1075608"/>
            <a:chOff x="3785514" y="5207682"/>
            <a:chExt cx="2855341" cy="977825"/>
          </a:xfrm>
        </p:grpSpPr>
        <p:sp>
          <p:nvSpPr>
            <p:cNvPr id="1031" name="Rectangle: Rounded Corners 1030">
              <a:extLst>
                <a:ext uri="{FF2B5EF4-FFF2-40B4-BE49-F238E27FC236}">
                  <a16:creationId xmlns:a16="http://schemas.microsoft.com/office/drawing/2014/main" id="{EC995ECF-4C2A-5CC5-BF52-01CCBF44AF2D}"/>
                </a:ext>
              </a:extLst>
            </p:cNvPr>
            <p:cNvSpPr/>
            <p:nvPr/>
          </p:nvSpPr>
          <p:spPr>
            <a:xfrm>
              <a:off x="3785514" y="5207682"/>
              <a:ext cx="2855341" cy="977825"/>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9" name="Picture 1028">
              <a:extLst>
                <a:ext uri="{FF2B5EF4-FFF2-40B4-BE49-F238E27FC236}">
                  <a16:creationId xmlns:a16="http://schemas.microsoft.com/office/drawing/2014/main" id="{55E9AF27-6D4A-3D1F-B247-EDF67F935D5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870959" y="5447249"/>
              <a:ext cx="2684451" cy="672032"/>
            </a:xfrm>
            <a:prstGeom prst="rect">
              <a:avLst/>
            </a:prstGeom>
          </p:spPr>
        </p:pic>
        <p:sp>
          <p:nvSpPr>
            <p:cNvPr id="1033" name="TextBox 1032">
              <a:extLst>
                <a:ext uri="{FF2B5EF4-FFF2-40B4-BE49-F238E27FC236}">
                  <a16:creationId xmlns:a16="http://schemas.microsoft.com/office/drawing/2014/main" id="{E6528733-81B5-8237-2F7F-9F2F5C86E1F0}"/>
                </a:ext>
              </a:extLst>
            </p:cNvPr>
            <p:cNvSpPr txBox="1"/>
            <p:nvPr/>
          </p:nvSpPr>
          <p:spPr>
            <a:xfrm>
              <a:off x="4665543" y="5954674"/>
              <a:ext cx="1911061" cy="23083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January 14, 2021</a:t>
              </a:r>
            </a:p>
          </p:txBody>
        </p:sp>
        <p:pic>
          <p:nvPicPr>
            <p:cNvPr id="1037" name="Picture 1036">
              <a:extLst>
                <a:ext uri="{FF2B5EF4-FFF2-40B4-BE49-F238E27FC236}">
                  <a16:creationId xmlns:a16="http://schemas.microsoft.com/office/drawing/2014/main" id="{D23BD089-3E90-6053-941D-87F3E6939E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91939" y="5236236"/>
              <a:ext cx="622595" cy="271938"/>
            </a:xfrm>
            <a:prstGeom prst="rect">
              <a:avLst/>
            </a:prstGeom>
          </p:spPr>
        </p:pic>
      </p:grpSp>
      <p:sp>
        <p:nvSpPr>
          <p:cNvPr id="1047" name="Rectangle 1046">
            <a:extLst>
              <a:ext uri="{FF2B5EF4-FFF2-40B4-BE49-F238E27FC236}">
                <a16:creationId xmlns:a16="http://schemas.microsoft.com/office/drawing/2014/main" id="{6FD52FD0-929E-7D49-8373-64192B1A28F3}"/>
              </a:ext>
            </a:extLst>
          </p:cNvPr>
          <p:cNvSpPr/>
          <p:nvPr/>
        </p:nvSpPr>
        <p:spPr>
          <a:xfrm>
            <a:off x="329049" y="1234151"/>
            <a:ext cx="11665032"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lang="en-US" sz="1400">
                <a:solidFill>
                  <a:srgbClr val="1F1A62"/>
                </a:solidFill>
                <a:latin typeface="Helvetica" panose="020B0403020202020204" pitchFamily="34" charset="0"/>
              </a:rPr>
              <a:t>Being associated with erroneous news stories can impact brand perception and wrongly insert brands into polarizing issues</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8" name="Picture 7">
            <a:extLst>
              <a:ext uri="{FF2B5EF4-FFF2-40B4-BE49-F238E27FC236}">
                <a16:creationId xmlns:a16="http://schemas.microsoft.com/office/drawing/2014/main" id="{FEC0F40A-66CB-F19D-4898-52E8BA30811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9" name="Slide Number Placeholder 5">
            <a:extLst>
              <a:ext uri="{FF2B5EF4-FFF2-40B4-BE49-F238E27FC236}">
                <a16:creationId xmlns:a16="http://schemas.microsoft.com/office/drawing/2014/main" id="{B82283D2-31CE-B36E-2CC4-1807712908D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4BF48905-AF2B-0BC6-DE54-DBE9B805334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7" name="Group 6">
            <a:extLst>
              <a:ext uri="{FF2B5EF4-FFF2-40B4-BE49-F238E27FC236}">
                <a16:creationId xmlns:a16="http://schemas.microsoft.com/office/drawing/2014/main" id="{8E14C0F7-FE20-DBC9-9CD1-9615888D2F4B}"/>
              </a:ext>
            </a:extLst>
          </p:cNvPr>
          <p:cNvGrpSpPr/>
          <p:nvPr/>
        </p:nvGrpSpPr>
        <p:grpSpPr>
          <a:xfrm>
            <a:off x="4177278" y="2847055"/>
            <a:ext cx="3264168" cy="1123299"/>
            <a:chOff x="3854614" y="3674305"/>
            <a:chExt cx="2967425" cy="1021181"/>
          </a:xfrm>
        </p:grpSpPr>
        <p:sp>
          <p:nvSpPr>
            <p:cNvPr id="1043" name="Rectangle: Rounded Corners 1042">
              <a:extLst>
                <a:ext uri="{FF2B5EF4-FFF2-40B4-BE49-F238E27FC236}">
                  <a16:creationId xmlns:a16="http://schemas.microsoft.com/office/drawing/2014/main" id="{148C0904-4336-441D-A78C-73A34A4735DE}"/>
                </a:ext>
              </a:extLst>
            </p:cNvPr>
            <p:cNvSpPr/>
            <p:nvPr/>
          </p:nvSpPr>
          <p:spPr>
            <a:xfrm>
              <a:off x="3854614" y="3674305"/>
              <a:ext cx="2967425" cy="1021181"/>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TextBox 1043">
              <a:extLst>
                <a:ext uri="{FF2B5EF4-FFF2-40B4-BE49-F238E27FC236}">
                  <a16:creationId xmlns:a16="http://schemas.microsoft.com/office/drawing/2014/main" id="{23DE43FC-0F3B-4C4A-6E1A-8EC5752E17E4}"/>
                </a:ext>
              </a:extLst>
            </p:cNvPr>
            <p:cNvSpPr txBox="1"/>
            <p:nvPr/>
          </p:nvSpPr>
          <p:spPr>
            <a:xfrm>
              <a:off x="4698598" y="4406488"/>
              <a:ext cx="2102167"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July 5, 2022</a:t>
              </a:r>
            </a:p>
          </p:txBody>
        </p:sp>
        <p:pic>
          <p:nvPicPr>
            <p:cNvPr id="1042" name="Picture 1041">
              <a:extLst>
                <a:ext uri="{FF2B5EF4-FFF2-40B4-BE49-F238E27FC236}">
                  <a16:creationId xmlns:a16="http://schemas.microsoft.com/office/drawing/2014/main" id="{50939F4B-A719-B2DF-B9F0-4D9F51212FE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875887" y="3959289"/>
              <a:ext cx="2924878" cy="672077"/>
            </a:xfrm>
            <a:prstGeom prst="rect">
              <a:avLst/>
            </a:prstGeom>
          </p:spPr>
        </p:pic>
        <p:pic>
          <p:nvPicPr>
            <p:cNvPr id="1045" name="Picture 6" descr="The Latest Marketing, Advertising, Digital &amp; Media News | The Drum">
              <a:extLst>
                <a:ext uri="{FF2B5EF4-FFF2-40B4-BE49-F238E27FC236}">
                  <a16:creationId xmlns:a16="http://schemas.microsoft.com/office/drawing/2014/main" id="{B4A1588D-9248-4364-1762-F43C99AE27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124" y="3733153"/>
              <a:ext cx="855550" cy="226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D83E942-75B3-837A-E039-DB38F947960C}"/>
              </a:ext>
            </a:extLst>
          </p:cNvPr>
          <p:cNvGrpSpPr/>
          <p:nvPr/>
        </p:nvGrpSpPr>
        <p:grpSpPr>
          <a:xfrm>
            <a:off x="8380916" y="2742420"/>
            <a:ext cx="3304819" cy="1066962"/>
            <a:chOff x="64184" y="3565570"/>
            <a:chExt cx="3635301" cy="1173658"/>
          </a:xfrm>
        </p:grpSpPr>
        <p:sp>
          <p:nvSpPr>
            <p:cNvPr id="13" name="Rectangle: Rounded Corners 12">
              <a:extLst>
                <a:ext uri="{FF2B5EF4-FFF2-40B4-BE49-F238E27FC236}">
                  <a16:creationId xmlns:a16="http://schemas.microsoft.com/office/drawing/2014/main" id="{7B643995-A644-0487-A99E-1672D220793A}"/>
                </a:ext>
              </a:extLst>
            </p:cNvPr>
            <p:cNvSpPr/>
            <p:nvPr/>
          </p:nvSpPr>
          <p:spPr>
            <a:xfrm>
              <a:off x="64184" y="3565570"/>
              <a:ext cx="3635301" cy="1173658"/>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7B6CDE-5614-42D3-BFDB-167A8091942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78759" y="3903772"/>
              <a:ext cx="3441679" cy="723076"/>
            </a:xfrm>
            <a:prstGeom prst="rect">
              <a:avLst/>
            </a:prstGeom>
          </p:spPr>
        </p:pic>
        <p:sp>
          <p:nvSpPr>
            <p:cNvPr id="15" name="TextBox 14">
              <a:extLst>
                <a:ext uri="{FF2B5EF4-FFF2-40B4-BE49-F238E27FC236}">
                  <a16:creationId xmlns:a16="http://schemas.microsoft.com/office/drawing/2014/main" id="{AA0F7E90-0F78-C948-238B-0FFCFFC09BF3}"/>
                </a:ext>
              </a:extLst>
            </p:cNvPr>
            <p:cNvSpPr txBox="1"/>
            <p:nvPr/>
          </p:nvSpPr>
          <p:spPr>
            <a:xfrm>
              <a:off x="1442807" y="4444509"/>
              <a:ext cx="2102167"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August 29, 2023</a:t>
              </a:r>
            </a:p>
          </p:txBody>
        </p:sp>
        <p:pic>
          <p:nvPicPr>
            <p:cNvPr id="1026" name="Picture 2" descr="30-Second Spot: Meet the Successor Dominant Ad Formats">
              <a:extLst>
                <a:ext uri="{FF2B5EF4-FFF2-40B4-BE49-F238E27FC236}">
                  <a16:creationId xmlns:a16="http://schemas.microsoft.com/office/drawing/2014/main" id="{E6335670-E1F7-8B5D-C2BA-7558EB9EDC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313" y="3626438"/>
              <a:ext cx="1191828" cy="34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E0B381F1-CA38-499B-6439-086A33EF33CD}"/>
              </a:ext>
            </a:extLst>
          </p:cNvPr>
          <p:cNvGrpSpPr/>
          <p:nvPr/>
        </p:nvGrpSpPr>
        <p:grpSpPr>
          <a:xfrm>
            <a:off x="528368" y="4052587"/>
            <a:ext cx="2824883" cy="1085765"/>
            <a:chOff x="1754192" y="7282593"/>
            <a:chExt cx="2568075" cy="987058"/>
          </a:xfrm>
        </p:grpSpPr>
        <p:sp>
          <p:nvSpPr>
            <p:cNvPr id="19" name="Rectangle: Rounded Corners 18">
              <a:extLst>
                <a:ext uri="{FF2B5EF4-FFF2-40B4-BE49-F238E27FC236}">
                  <a16:creationId xmlns:a16="http://schemas.microsoft.com/office/drawing/2014/main" id="{24A6B7CA-4FAA-A40F-758F-4B94406F92DB}"/>
                </a:ext>
              </a:extLst>
            </p:cNvPr>
            <p:cNvSpPr/>
            <p:nvPr/>
          </p:nvSpPr>
          <p:spPr>
            <a:xfrm>
              <a:off x="1754192" y="7282593"/>
              <a:ext cx="2568075" cy="977825"/>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5FB5729-C053-304B-7EB3-D6F8C2B55973}"/>
                </a:ext>
              </a:extLst>
            </p:cNvPr>
            <p:cNvSpPr txBox="1"/>
            <p:nvPr/>
          </p:nvSpPr>
          <p:spPr>
            <a:xfrm>
              <a:off x="2411206" y="8015735"/>
              <a:ext cx="1911061"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April 24, 2023</a:t>
              </a:r>
            </a:p>
          </p:txBody>
        </p:sp>
        <p:pic>
          <p:nvPicPr>
            <p:cNvPr id="6" name="Picture 5">
              <a:extLst>
                <a:ext uri="{FF2B5EF4-FFF2-40B4-BE49-F238E27FC236}">
                  <a16:creationId xmlns:a16="http://schemas.microsoft.com/office/drawing/2014/main" id="{71A44CCE-7533-2146-F434-BAE60510D6E3}"/>
                </a:ext>
              </a:extLst>
            </p:cNvPr>
            <p:cNvPicPr>
              <a:picLocks noChangeAspect="1"/>
            </p:cNvPicPr>
            <p:nvPr/>
          </p:nvPicPr>
          <p:blipFill rotWithShape="1">
            <a:blip r:embed="rId15"/>
            <a:srcRect r="5716"/>
            <a:stretch/>
          </p:blipFill>
          <p:spPr>
            <a:xfrm>
              <a:off x="1754192" y="7526298"/>
              <a:ext cx="2513008" cy="634845"/>
            </a:xfrm>
            <a:prstGeom prst="rect">
              <a:avLst/>
            </a:prstGeom>
          </p:spPr>
        </p:pic>
        <p:pic>
          <p:nvPicPr>
            <p:cNvPr id="21" name="Picture 2" descr="AP logo and symbol, meaning, history, PNG, brand">
              <a:extLst>
                <a:ext uri="{FF2B5EF4-FFF2-40B4-BE49-F238E27FC236}">
                  <a16:creationId xmlns:a16="http://schemas.microsoft.com/office/drawing/2014/main" id="{03F586D1-4212-DD02-C01B-8D977E4870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8931" y="7299530"/>
              <a:ext cx="426085" cy="26844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81A49940-6267-5272-A377-057F2FDF3B3C}"/>
              </a:ext>
            </a:extLst>
          </p:cNvPr>
          <p:cNvSpPr txBox="1"/>
          <p:nvPr/>
        </p:nvSpPr>
        <p:spPr>
          <a:xfrm>
            <a:off x="7944856" y="1888533"/>
            <a:ext cx="4176938" cy="646331"/>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Falsified </a:t>
            </a:r>
            <a:br>
              <a:rPr lang="en-US" b="1">
                <a:solidFill>
                  <a:srgbClr val="1B1464"/>
                </a:solidFill>
                <a:latin typeface="Helvetica" panose="020B0403020202020204" pitchFamily="34" charset="0"/>
              </a:rPr>
            </a:br>
            <a:r>
              <a:rPr lang="en-US" b="1">
                <a:solidFill>
                  <a:srgbClr val="1B1464"/>
                </a:solidFill>
                <a:latin typeface="Helvetica" panose="020B0403020202020204" pitchFamily="34" charset="0"/>
              </a:rPr>
              <a:t>AI-Generated News</a:t>
            </a:r>
            <a:endParaRPr lang="en-US" b="1">
              <a:solidFill>
                <a:srgbClr val="E84A99"/>
              </a:solidFill>
              <a:latin typeface="Helvetica" panose="020B0403020202020204" pitchFamily="34" charset="0"/>
            </a:endParaRPr>
          </a:p>
        </p:txBody>
      </p:sp>
      <p:sp>
        <p:nvSpPr>
          <p:cNvPr id="31" name="TextBox 30">
            <a:extLst>
              <a:ext uri="{FF2B5EF4-FFF2-40B4-BE49-F238E27FC236}">
                <a16:creationId xmlns:a16="http://schemas.microsoft.com/office/drawing/2014/main" id="{2E19D685-E3DC-F176-43B8-06629C7B5C90}"/>
              </a:ext>
            </a:extLst>
          </p:cNvPr>
          <p:cNvSpPr txBox="1"/>
          <p:nvPr/>
        </p:nvSpPr>
        <p:spPr>
          <a:xfrm>
            <a:off x="119797" y="1892665"/>
            <a:ext cx="3568406" cy="646331"/>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Disinformation &amp; Propaganda from Foreign Governments</a:t>
            </a:r>
            <a:endParaRPr lang="en-US" b="1">
              <a:solidFill>
                <a:srgbClr val="E84A99"/>
              </a:solidFill>
              <a:latin typeface="Helvetica" panose="020B0403020202020204" pitchFamily="34" charset="0"/>
            </a:endParaRPr>
          </a:p>
        </p:txBody>
      </p:sp>
      <p:sp>
        <p:nvSpPr>
          <p:cNvPr id="32" name="TextBox 31">
            <a:extLst>
              <a:ext uri="{FF2B5EF4-FFF2-40B4-BE49-F238E27FC236}">
                <a16:creationId xmlns:a16="http://schemas.microsoft.com/office/drawing/2014/main" id="{7EE09ECF-84CD-B839-58ED-31DEED8F84E3}"/>
              </a:ext>
            </a:extLst>
          </p:cNvPr>
          <p:cNvSpPr txBox="1"/>
          <p:nvPr/>
        </p:nvSpPr>
        <p:spPr>
          <a:xfrm>
            <a:off x="4262865" y="1892665"/>
            <a:ext cx="3092995" cy="646331"/>
          </a:xfrm>
          <a:prstGeom prst="rect">
            <a:avLst/>
          </a:prstGeom>
          <a:noFill/>
        </p:spPr>
        <p:txBody>
          <a:bodyPr wrap="square" rtlCol="0">
            <a:spAutoFit/>
          </a:bodyPr>
          <a:lstStyle/>
          <a:p>
            <a:pPr algn="ctr"/>
            <a:r>
              <a:rPr lang="en-US" b="1">
                <a:solidFill>
                  <a:srgbClr val="1B1464"/>
                </a:solidFill>
                <a:latin typeface="Helvetica" panose="020B0403020202020204" pitchFamily="34" charset="0"/>
              </a:rPr>
              <a:t>Socio-Political Conspiracies / Issues</a:t>
            </a:r>
            <a:endParaRPr lang="en-US" b="1">
              <a:solidFill>
                <a:srgbClr val="E84A99"/>
              </a:solidFill>
              <a:latin typeface="Helvetica" panose="020B0403020202020204" pitchFamily="34" charset="0"/>
            </a:endParaRPr>
          </a:p>
        </p:txBody>
      </p:sp>
      <p:cxnSp>
        <p:nvCxnSpPr>
          <p:cNvPr id="33" name="Straight Connector 32">
            <a:extLst>
              <a:ext uri="{FF2B5EF4-FFF2-40B4-BE49-F238E27FC236}">
                <a16:creationId xmlns:a16="http://schemas.microsoft.com/office/drawing/2014/main" id="{937642B4-8C21-6820-AA96-1EA10FFAE608}"/>
              </a:ext>
            </a:extLst>
          </p:cNvPr>
          <p:cNvCxnSpPr>
            <a:cxnSpLocks/>
          </p:cNvCxnSpPr>
          <p:nvPr/>
        </p:nvCxnSpPr>
        <p:spPr>
          <a:xfrm>
            <a:off x="7805743" y="1912278"/>
            <a:ext cx="0" cy="4494402"/>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01F2D0-A472-A332-DB78-1BDC6DB7C129}"/>
              </a:ext>
            </a:extLst>
          </p:cNvPr>
          <p:cNvCxnSpPr>
            <a:cxnSpLocks/>
          </p:cNvCxnSpPr>
          <p:nvPr/>
        </p:nvCxnSpPr>
        <p:spPr>
          <a:xfrm>
            <a:off x="3869472" y="1912278"/>
            <a:ext cx="0" cy="4494402"/>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53CD185-7780-5F9F-FF2A-39F230019905}"/>
              </a:ext>
            </a:extLst>
          </p:cNvPr>
          <p:cNvCxnSpPr>
            <a:cxnSpLocks/>
          </p:cNvCxnSpPr>
          <p:nvPr/>
        </p:nvCxnSpPr>
        <p:spPr>
          <a:xfrm>
            <a:off x="8268299" y="2539264"/>
            <a:ext cx="3530052"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3CC61F-C6B2-D5DD-00D8-D44E4B26937D}"/>
              </a:ext>
            </a:extLst>
          </p:cNvPr>
          <p:cNvCxnSpPr>
            <a:cxnSpLocks/>
          </p:cNvCxnSpPr>
          <p:nvPr/>
        </p:nvCxnSpPr>
        <p:spPr>
          <a:xfrm>
            <a:off x="4044336" y="2548019"/>
            <a:ext cx="3530052"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3FCC90BD-1731-93F6-4723-513B3F4C0660}"/>
              </a:ext>
            </a:extLst>
          </p:cNvPr>
          <p:cNvGrpSpPr/>
          <p:nvPr/>
        </p:nvGrpSpPr>
        <p:grpSpPr>
          <a:xfrm>
            <a:off x="270488" y="5311040"/>
            <a:ext cx="3340643" cy="1103259"/>
            <a:chOff x="4452772" y="4633302"/>
            <a:chExt cx="3674707" cy="1213585"/>
          </a:xfrm>
        </p:grpSpPr>
        <p:grpSp>
          <p:nvGrpSpPr>
            <p:cNvPr id="29" name="Group 28">
              <a:extLst>
                <a:ext uri="{FF2B5EF4-FFF2-40B4-BE49-F238E27FC236}">
                  <a16:creationId xmlns:a16="http://schemas.microsoft.com/office/drawing/2014/main" id="{82433981-F5C7-22F9-958F-C9D450AE3FF6}"/>
                </a:ext>
              </a:extLst>
            </p:cNvPr>
            <p:cNvGrpSpPr/>
            <p:nvPr/>
          </p:nvGrpSpPr>
          <p:grpSpPr>
            <a:xfrm>
              <a:off x="4452772" y="4633302"/>
              <a:ext cx="3674707" cy="1213585"/>
              <a:chOff x="6576604" y="7201687"/>
              <a:chExt cx="4891036" cy="1615280"/>
            </a:xfrm>
          </p:grpSpPr>
          <p:sp>
            <p:nvSpPr>
              <p:cNvPr id="25" name="Rectangle: Rounded Corners 24">
                <a:extLst>
                  <a:ext uri="{FF2B5EF4-FFF2-40B4-BE49-F238E27FC236}">
                    <a16:creationId xmlns:a16="http://schemas.microsoft.com/office/drawing/2014/main" id="{5F56A3BA-762E-1D1C-2F05-5BA2F8554C19}"/>
                  </a:ext>
                </a:extLst>
              </p:cNvPr>
              <p:cNvSpPr/>
              <p:nvPr/>
            </p:nvSpPr>
            <p:spPr>
              <a:xfrm>
                <a:off x="6576604" y="7201687"/>
                <a:ext cx="4891036" cy="1574794"/>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BEBDFEC-EFE7-1A89-96B4-F3340A52F360}"/>
                  </a:ext>
                </a:extLst>
              </p:cNvPr>
              <p:cNvSpPr txBox="1"/>
              <p:nvPr/>
            </p:nvSpPr>
            <p:spPr>
              <a:xfrm>
                <a:off x="9464755" y="8479005"/>
                <a:ext cx="1911061" cy="3379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March 9, 2022</a:t>
                </a:r>
              </a:p>
            </p:txBody>
          </p:sp>
        </p:grpSp>
        <p:pic>
          <p:nvPicPr>
            <p:cNvPr id="39" name="Picture 38">
              <a:extLst>
                <a:ext uri="{FF2B5EF4-FFF2-40B4-BE49-F238E27FC236}">
                  <a16:creationId xmlns:a16="http://schemas.microsoft.com/office/drawing/2014/main" id="{6F1BE642-1224-DEEC-8307-A052E3AF7322}"/>
                </a:ext>
              </a:extLst>
            </p:cNvPr>
            <p:cNvPicPr>
              <a:picLocks noChangeAspect="1"/>
            </p:cNvPicPr>
            <p:nvPr/>
          </p:nvPicPr>
          <p:blipFill>
            <a:blip r:embed="rId17"/>
            <a:stretch>
              <a:fillRect/>
            </a:stretch>
          </p:blipFill>
          <p:spPr>
            <a:xfrm>
              <a:off x="4540274" y="4960628"/>
              <a:ext cx="3499703" cy="594914"/>
            </a:xfrm>
            <a:prstGeom prst="rect">
              <a:avLst/>
            </a:prstGeom>
          </p:spPr>
        </p:pic>
        <p:pic>
          <p:nvPicPr>
            <p:cNvPr id="1030" name="Picture 6" descr="axios logo - The Futuro Media Group">
              <a:extLst>
                <a:ext uri="{FF2B5EF4-FFF2-40B4-BE49-F238E27FC236}">
                  <a16:creationId xmlns:a16="http://schemas.microsoft.com/office/drawing/2014/main" id="{48190BE2-CDC5-53D6-B94E-5A9A007EEAEE}"/>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t="32800" b="29518"/>
            <a:stretch/>
          </p:blipFill>
          <p:spPr bwMode="auto">
            <a:xfrm>
              <a:off x="4555239" y="4725294"/>
              <a:ext cx="778706" cy="2934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Straight Connector 34">
            <a:extLst>
              <a:ext uri="{FF2B5EF4-FFF2-40B4-BE49-F238E27FC236}">
                <a16:creationId xmlns:a16="http://schemas.microsoft.com/office/drawing/2014/main" id="{A38D7B10-AE8E-F48E-53BF-81A13A7A7363}"/>
              </a:ext>
            </a:extLst>
          </p:cNvPr>
          <p:cNvCxnSpPr>
            <a:cxnSpLocks/>
          </p:cNvCxnSpPr>
          <p:nvPr/>
        </p:nvCxnSpPr>
        <p:spPr>
          <a:xfrm>
            <a:off x="336240" y="2557064"/>
            <a:ext cx="3209138" cy="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grpSp>
        <p:nvGrpSpPr>
          <p:cNvPr id="1048" name="Group 1047">
            <a:extLst>
              <a:ext uri="{FF2B5EF4-FFF2-40B4-BE49-F238E27FC236}">
                <a16:creationId xmlns:a16="http://schemas.microsoft.com/office/drawing/2014/main" id="{E92298F1-11C0-1A42-23C0-0329574944F0}"/>
              </a:ext>
            </a:extLst>
          </p:cNvPr>
          <p:cNvGrpSpPr/>
          <p:nvPr/>
        </p:nvGrpSpPr>
        <p:grpSpPr>
          <a:xfrm>
            <a:off x="8176267" y="5334194"/>
            <a:ext cx="3714116" cy="1095227"/>
            <a:chOff x="8176267" y="5334194"/>
            <a:chExt cx="3714116" cy="1095227"/>
          </a:xfrm>
        </p:grpSpPr>
        <p:sp>
          <p:nvSpPr>
            <p:cNvPr id="1036" name="Rectangle: Rounded Corners 1035">
              <a:extLst>
                <a:ext uri="{FF2B5EF4-FFF2-40B4-BE49-F238E27FC236}">
                  <a16:creationId xmlns:a16="http://schemas.microsoft.com/office/drawing/2014/main" id="{BAA032E6-35B3-EA7F-0DE9-3C4C36CF2513}"/>
                </a:ext>
              </a:extLst>
            </p:cNvPr>
            <p:cNvSpPr/>
            <p:nvPr/>
          </p:nvSpPr>
          <p:spPr>
            <a:xfrm>
              <a:off x="8176267" y="5334194"/>
              <a:ext cx="3714116" cy="1089279"/>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TextBox 1039">
              <a:extLst>
                <a:ext uri="{FF2B5EF4-FFF2-40B4-BE49-F238E27FC236}">
                  <a16:creationId xmlns:a16="http://schemas.microsoft.com/office/drawing/2014/main" id="{0120B196-C32A-7025-56C2-63F760527387}"/>
                </a:ext>
              </a:extLst>
            </p:cNvPr>
            <p:cNvSpPr txBox="1"/>
            <p:nvPr/>
          </p:nvSpPr>
          <p:spPr>
            <a:xfrm>
              <a:off x="10138268" y="6175505"/>
              <a:ext cx="1737328"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March 30, 2023</a:t>
              </a:r>
            </a:p>
          </p:txBody>
        </p:sp>
        <p:pic>
          <p:nvPicPr>
            <p:cNvPr id="1034" name="Picture 1033">
              <a:extLst>
                <a:ext uri="{FF2B5EF4-FFF2-40B4-BE49-F238E27FC236}">
                  <a16:creationId xmlns:a16="http://schemas.microsoft.com/office/drawing/2014/main" id="{90DC5B31-7FEB-9145-9C47-7BA0B1D4FFDE}"/>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268952" y="5647651"/>
              <a:ext cx="3528746" cy="694398"/>
            </a:xfrm>
            <a:prstGeom prst="rect">
              <a:avLst/>
            </a:prstGeom>
          </p:spPr>
        </p:pic>
        <p:pic>
          <p:nvPicPr>
            <p:cNvPr id="1046" name="Picture 20" descr="CNN Logo and symbol, meaning, history, PNG, brand">
              <a:extLst>
                <a:ext uri="{FF2B5EF4-FFF2-40B4-BE49-F238E27FC236}">
                  <a16:creationId xmlns:a16="http://schemas.microsoft.com/office/drawing/2014/main" id="{8D4ACCDE-E2EC-4F9A-A55D-ECCFB09C46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02363" y="5405429"/>
              <a:ext cx="524948" cy="295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C2E7B41-83EA-B6BA-21D8-22DC4C83CF6C}"/>
              </a:ext>
            </a:extLst>
          </p:cNvPr>
          <p:cNvGrpSpPr/>
          <p:nvPr/>
        </p:nvGrpSpPr>
        <p:grpSpPr>
          <a:xfrm>
            <a:off x="232261" y="2700512"/>
            <a:ext cx="3330708" cy="1243593"/>
            <a:chOff x="232261" y="2700512"/>
            <a:chExt cx="3330708" cy="1243593"/>
          </a:xfrm>
        </p:grpSpPr>
        <p:sp>
          <p:nvSpPr>
            <p:cNvPr id="18" name="Rectangle: Rounded Corners 17">
              <a:extLst>
                <a:ext uri="{FF2B5EF4-FFF2-40B4-BE49-F238E27FC236}">
                  <a16:creationId xmlns:a16="http://schemas.microsoft.com/office/drawing/2014/main" id="{62A342CD-51FB-2055-A2ED-B349B0DCB35F}"/>
                </a:ext>
              </a:extLst>
            </p:cNvPr>
            <p:cNvSpPr/>
            <p:nvPr/>
          </p:nvSpPr>
          <p:spPr>
            <a:xfrm>
              <a:off x="232261" y="2700512"/>
              <a:ext cx="3330708" cy="1222602"/>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42BBD0E-F4D4-9B3A-E0D1-DA224D53F1D5}"/>
                </a:ext>
              </a:extLst>
            </p:cNvPr>
            <p:cNvSpPr txBox="1"/>
            <p:nvPr/>
          </p:nvSpPr>
          <p:spPr>
            <a:xfrm>
              <a:off x="1265479" y="3690189"/>
              <a:ext cx="2102167"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rPr>
                <a:t>October 19, 2023</a:t>
              </a:r>
            </a:p>
          </p:txBody>
        </p:sp>
        <p:pic>
          <p:nvPicPr>
            <p:cNvPr id="4" name="Picture 3">
              <a:extLst>
                <a:ext uri="{FF2B5EF4-FFF2-40B4-BE49-F238E27FC236}">
                  <a16:creationId xmlns:a16="http://schemas.microsoft.com/office/drawing/2014/main" id="{560BCA7E-C002-085C-C925-EF0401049922}"/>
                </a:ext>
              </a:extLst>
            </p:cNvPr>
            <p:cNvPicPr>
              <a:picLocks noChangeAspect="1"/>
            </p:cNvPicPr>
            <p:nvPr/>
          </p:nvPicPr>
          <p:blipFill>
            <a:blip r:embed="rId21"/>
            <a:stretch>
              <a:fillRect/>
            </a:stretch>
          </p:blipFill>
          <p:spPr>
            <a:xfrm>
              <a:off x="255872" y="3171706"/>
              <a:ext cx="3296256" cy="496863"/>
            </a:xfrm>
            <a:prstGeom prst="rect">
              <a:avLst/>
            </a:prstGeom>
          </p:spPr>
        </p:pic>
        <p:pic>
          <p:nvPicPr>
            <p:cNvPr id="5" name="Picture 2">
              <a:extLst>
                <a:ext uri="{FF2B5EF4-FFF2-40B4-BE49-F238E27FC236}">
                  <a16:creationId xmlns:a16="http://schemas.microsoft.com/office/drawing/2014/main" id="{6E2BCB67-F421-8199-59B2-A1AC519AB6D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9049" y="2905567"/>
              <a:ext cx="581235" cy="2092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3455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5442" y="1"/>
            <a:ext cx="3506558" cy="2041863"/>
          </a:xfrm>
          <a:prstGeom prst="rect">
            <a:avLst/>
          </a:prstGeom>
        </p:spPr>
      </p:pic>
      <p:grpSp>
        <p:nvGrpSpPr>
          <p:cNvPr id="40" name="Group 39">
            <a:extLst>
              <a:ext uri="{FF2B5EF4-FFF2-40B4-BE49-F238E27FC236}">
                <a16:creationId xmlns:a16="http://schemas.microsoft.com/office/drawing/2014/main" id="{7B146417-3A42-4BC1-8172-E26106665BDB}"/>
              </a:ext>
            </a:extLst>
          </p:cNvPr>
          <p:cNvGrpSpPr/>
          <p:nvPr/>
        </p:nvGrpSpPr>
        <p:grpSpPr>
          <a:xfrm>
            <a:off x="1386174" y="2098245"/>
            <a:ext cx="9419653" cy="2394651"/>
            <a:chOff x="2465707" y="1659890"/>
            <a:chExt cx="9138574" cy="3059401"/>
          </a:xfrm>
        </p:grpSpPr>
        <p:sp>
          <p:nvSpPr>
            <p:cNvPr id="41" name="Speech Bubble: Rectangle 40">
              <a:extLst>
                <a:ext uri="{FF2B5EF4-FFF2-40B4-BE49-F238E27FC236}">
                  <a16:creationId xmlns:a16="http://schemas.microsoft.com/office/drawing/2014/main" id="{811FC3E0-9FD1-4B00-BC70-E13698D7C6F1}"/>
                </a:ext>
              </a:extLst>
            </p:cNvPr>
            <p:cNvSpPr/>
            <p:nvPr/>
          </p:nvSpPr>
          <p:spPr>
            <a:xfrm>
              <a:off x="2465707" y="1659890"/>
              <a:ext cx="9138574" cy="3059401"/>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8F0AEF1-89D6-4008-A26D-954198072C0E}"/>
                </a:ext>
              </a:extLst>
            </p:cNvPr>
            <p:cNvSpPr/>
            <p:nvPr/>
          </p:nvSpPr>
          <p:spPr>
            <a:xfrm>
              <a:off x="2609269" y="1812545"/>
              <a:ext cx="8851450" cy="24387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“What was </a:t>
              </a: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once promoted as part of an essential component</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 of Meta’s role in helping secure democracy, election integrity and a healthy information ecosystem, appears now to have </a:t>
              </a: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been expendable</a:t>
              </a:r>
              <a:r>
                <a:rPr lang="en-US" sz="2800">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p>
          </p:txBody>
        </p:sp>
      </p:grpSp>
      <p:sp>
        <p:nvSpPr>
          <p:cNvPr id="44" name="Rectangle 43">
            <a:extLst>
              <a:ext uri="{FF2B5EF4-FFF2-40B4-BE49-F238E27FC236}">
                <a16:creationId xmlns:a16="http://schemas.microsoft.com/office/drawing/2014/main" id="{CBF5CF3F-5006-499F-A465-F6611C56541B}"/>
              </a:ext>
            </a:extLst>
          </p:cNvPr>
          <p:cNvSpPr/>
          <p:nvPr/>
        </p:nvSpPr>
        <p:spPr>
          <a:xfrm>
            <a:off x="1326187" y="5071211"/>
            <a:ext cx="9539627" cy="553998"/>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Jim Friedlich, Executive Director, Lenfest Institute for Journalism</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Washington Post, </a:t>
            </a:r>
            <a:r>
              <a:rPr kumimoji="0" lang="en-US" sz="1200" b="0" i="1"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Following Elon Musk’s Lead, Big Tech is Surrendering to Disinformation </a:t>
            </a:r>
            <a:r>
              <a:rPr kumimoji="0" lang="en-US" sz="1200" b="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(8/2</a:t>
            </a:r>
            <a:r>
              <a:rPr lang="en-US" sz="1200" kern="0">
                <a:solidFill>
                  <a:prstClr val="white"/>
                </a:solidFill>
                <a:latin typeface="Helvetica Light" panose="020B0403020202020204"/>
                <a:ea typeface="Open Sans" panose="020B0606030504020204" pitchFamily="34" charset="0"/>
                <a:cs typeface="Open Sans" panose="020B0606030504020204" pitchFamily="34" charset="0"/>
              </a:rPr>
              <a:t>5/23)</a:t>
            </a:r>
            <a:endParaRPr kumimoji="0" lang="en-US" sz="1600" b="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26D7A069-02D9-1EB6-30D7-4F14221ABD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5" name="Slide Number Placeholder 5">
            <a:extLst>
              <a:ext uri="{FF2B5EF4-FFF2-40B4-BE49-F238E27FC236}">
                <a16:creationId xmlns:a16="http://schemas.microsoft.com/office/drawing/2014/main" id="{0D6FF19A-699C-DE26-954D-08D5EE07E520}"/>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9A35209-1FFF-FD94-F0C3-D043860C019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D2828BFF-3502-DD31-2475-E3087F1D8CC6}"/>
              </a:ext>
            </a:extLst>
          </p:cNvPr>
          <p:cNvSpPr txBox="1"/>
          <p:nvPr/>
        </p:nvSpPr>
        <p:spPr>
          <a:xfrm>
            <a:off x="126267" y="255260"/>
            <a:ext cx="1003630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chemeClr val="bg1"/>
                </a:solidFill>
                <a:latin typeface="Helvetica" panose="020B0604020202020204" pitchFamily="34" charset="0"/>
              </a:rPr>
              <a:t>Risk to advertisers is likely to grow as digital ad-tech platforms like Meta cut back efforts to stem misinformation</a:t>
            </a:r>
          </a:p>
        </p:txBody>
      </p:sp>
    </p:spTree>
    <p:extLst>
      <p:ext uri="{BB962C8B-B14F-4D97-AF65-F5344CB8AC3E}">
        <p14:creationId xmlns:p14="http://schemas.microsoft.com/office/powerpoint/2010/main" val="154806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7D9F0-714D-9A95-0B02-6A66F2F0F724}"/>
              </a:ext>
            </a:extLst>
          </p:cNvPr>
          <p:cNvSpPr/>
          <p:nvPr/>
        </p:nvSpPr>
        <p:spPr>
          <a:xfrm>
            <a:off x="0" y="1802409"/>
            <a:ext cx="64700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031AD157-F125-436C-8C7B-25260A7EB27F}"/>
              </a:ext>
            </a:extLst>
          </p:cNvPr>
          <p:cNvSpPr txBox="1">
            <a:spLocks/>
          </p:cNvSpPr>
          <p:nvPr/>
        </p:nvSpPr>
        <p:spPr>
          <a:xfrm>
            <a:off x="128247" y="268655"/>
            <a:ext cx="12054517"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anose="020B0403020202020204" pitchFamily="34" charset="0"/>
              </a:rPr>
              <a:t>These issues are further compounded by the rapid growth of AI-generated news sites with stories that can contain errors and fabricated information</a:t>
            </a:r>
            <a:endPar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17732" y="632170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a:t>
            </a:r>
            <a:r>
              <a:rPr kumimoji="0" lang="en-US" b="0" u="none" strike="noStrike" kern="1200" cap="none" spc="0" normalizeH="0" baseline="0" noProof="0" err="1">
                <a:ln>
                  <a:noFill/>
                </a:ln>
                <a:solidFill>
                  <a:srgbClr val="1F1A62"/>
                </a:solidFill>
                <a:effectLst/>
                <a:uLnTx/>
                <a:uFillTx/>
                <a:latin typeface="Helvetica" pitchFamily="2" charset="0"/>
                <a:ea typeface="+mn-ea"/>
                <a:cs typeface="+mn-cs"/>
              </a:rPr>
              <a:t>NewsGuard</a:t>
            </a:r>
            <a:r>
              <a:rPr kumimoji="0" lang="en-US" b="0" u="none" strike="noStrike" kern="1200" cap="none" spc="0" normalizeH="0" baseline="0" noProof="0">
                <a:ln>
                  <a:noFill/>
                </a:ln>
                <a:solidFill>
                  <a:srgbClr val="1F1A62"/>
                </a:solidFill>
                <a:effectLst/>
                <a:uLnTx/>
                <a:uFillTx/>
                <a:latin typeface="Helvetica" pitchFamily="2" charset="0"/>
                <a:ea typeface="+mn-ea"/>
                <a:cs typeface="+mn-cs"/>
              </a:rPr>
              <a:t> Press Release, </a:t>
            </a:r>
            <a:r>
              <a:rPr kumimoji="0" lang="en-US" b="0" i="1" u="none" strike="noStrike" kern="1200" cap="none" spc="0" normalizeH="0" baseline="0" noProof="0" err="1">
                <a:ln>
                  <a:noFill/>
                </a:ln>
                <a:solidFill>
                  <a:srgbClr val="1F1A62"/>
                </a:solidFill>
                <a:effectLst/>
                <a:uLnTx/>
                <a:uFillTx/>
                <a:latin typeface="Helvetica" pitchFamily="2" charset="0"/>
                <a:ea typeface="+mn-ea"/>
                <a:cs typeface="+mn-cs"/>
              </a:rPr>
              <a:t>NewsGuard</a:t>
            </a:r>
            <a:r>
              <a:rPr kumimoji="0" lang="en-US" b="0" i="1" u="none" strike="noStrike" kern="1200" cap="none" spc="0" normalizeH="0" baseline="0" noProof="0">
                <a:ln>
                  <a:noFill/>
                </a:ln>
                <a:solidFill>
                  <a:srgbClr val="1F1A62"/>
                </a:solidFill>
                <a:effectLst/>
                <a:uLnTx/>
                <a:uFillTx/>
                <a:latin typeface="Helvetica" pitchFamily="2" charset="0"/>
                <a:ea typeface="+mn-ea"/>
                <a:cs typeface="+mn-cs"/>
              </a:rPr>
              <a:t> Now Identifies 125 News and Information Websites Generated by AI, Develops Framework for Defining ‘Unreliable AI-Generated News’ and Information Sources</a:t>
            </a:r>
            <a:r>
              <a:rPr kumimoji="0" lang="en-US" b="0" u="none" strike="noStrike" kern="1200" cap="none" spc="0" normalizeH="0" baseline="0" noProof="0">
                <a:ln>
                  <a:noFill/>
                </a:ln>
                <a:solidFill>
                  <a:srgbClr val="1F1A62"/>
                </a:solidFill>
                <a:effectLst/>
                <a:uLnTx/>
                <a:uFillTx/>
                <a:latin typeface="Helvetica" pitchFamily="2" charset="0"/>
                <a:ea typeface="+mn-ea"/>
                <a:cs typeface="+mn-cs"/>
              </a:rPr>
              <a:t>, 5/19/2023. </a:t>
            </a:r>
            <a:endParaRPr kumimoji="0" lang="en-US" b="0" i="1"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8F0CB29-83BD-EA77-D63B-10535694B257}"/>
              </a:ext>
            </a:extLst>
          </p:cNvPr>
          <p:cNvSpPr/>
          <p:nvPr/>
        </p:nvSpPr>
        <p:spPr>
          <a:xfrm>
            <a:off x="6470045" y="1796997"/>
            <a:ext cx="5721955" cy="43714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2CF2589-056E-2A41-1303-2C2D6AE4F88D}"/>
              </a:ext>
            </a:extLst>
          </p:cNvPr>
          <p:cNvSpPr txBox="1"/>
          <p:nvPr/>
        </p:nvSpPr>
        <p:spPr>
          <a:xfrm>
            <a:off x="6678864" y="2583117"/>
            <a:ext cx="5304317" cy="2862322"/>
          </a:xfrm>
          <a:prstGeom prst="rect">
            <a:avLst/>
          </a:prstGeom>
          <a:noFill/>
        </p:spPr>
        <p:txBody>
          <a:bodyPr wrap="square">
            <a:spAutoFit/>
          </a:bodyPr>
          <a:lstStyle/>
          <a:p>
            <a:r>
              <a:rPr lang="en-US" b="0" i="0">
                <a:solidFill>
                  <a:schemeClr val="bg1"/>
                </a:solidFill>
                <a:effectLst/>
                <a:latin typeface="Helvetica" panose="020B0403020202020204" pitchFamily="34" charset="0"/>
              </a:rPr>
              <a:t>“News consumers trust news sources less and less in part because of </a:t>
            </a:r>
            <a:r>
              <a:rPr lang="en-US" b="1" i="0">
                <a:solidFill>
                  <a:srgbClr val="FFE600"/>
                </a:solidFill>
                <a:effectLst/>
                <a:latin typeface="Helvetica" panose="020B0403020202020204" pitchFamily="34" charset="0"/>
              </a:rPr>
              <a:t>how hard it has become </a:t>
            </a:r>
            <a:r>
              <a:rPr lang="en-US" b="0" i="0">
                <a:solidFill>
                  <a:schemeClr val="bg1"/>
                </a:solidFill>
                <a:effectLst/>
                <a:latin typeface="Helvetica" panose="020B0403020202020204" pitchFamily="34" charset="0"/>
              </a:rPr>
              <a:t>to tell a generally reliable source from a generally unreliable source. </a:t>
            </a:r>
          </a:p>
          <a:p>
            <a:endParaRPr lang="en-US">
              <a:solidFill>
                <a:schemeClr val="bg1"/>
              </a:solidFill>
              <a:latin typeface="Helvetica" panose="020B0403020202020204" pitchFamily="34" charset="0"/>
            </a:endParaRPr>
          </a:p>
          <a:p>
            <a:r>
              <a:rPr lang="en-US" b="0" i="0">
                <a:solidFill>
                  <a:schemeClr val="bg1"/>
                </a:solidFill>
                <a:effectLst/>
                <a:latin typeface="Helvetica" panose="020B0403020202020204" pitchFamily="34" charset="0"/>
              </a:rPr>
              <a:t>This new wave of </a:t>
            </a:r>
            <a:r>
              <a:rPr lang="en-US" b="1" i="0">
                <a:solidFill>
                  <a:srgbClr val="FFE600"/>
                </a:solidFill>
                <a:effectLst/>
                <a:latin typeface="Helvetica" panose="020B0403020202020204" pitchFamily="34" charset="0"/>
              </a:rPr>
              <a:t>AI-created sites will only make it harder for consumers to know </a:t>
            </a:r>
            <a:r>
              <a:rPr lang="en-US" b="0" i="0">
                <a:solidFill>
                  <a:schemeClr val="bg1"/>
                </a:solidFill>
                <a:effectLst/>
                <a:latin typeface="Helvetica" panose="020B0403020202020204" pitchFamily="34" charset="0"/>
              </a:rPr>
              <a:t>who is feeding them the news, further reducing trust.”</a:t>
            </a:r>
          </a:p>
          <a:p>
            <a:endParaRPr lang="en-US">
              <a:solidFill>
                <a:schemeClr val="bg1"/>
              </a:solidFill>
              <a:latin typeface="Helvetica" panose="020B0403020202020204" pitchFamily="34" charset="0"/>
            </a:endParaRPr>
          </a:p>
          <a:p>
            <a:r>
              <a:rPr lang="en-US">
                <a:solidFill>
                  <a:schemeClr val="bg1"/>
                </a:solidFill>
                <a:latin typeface="Helvetica" panose="020B0403020202020204" pitchFamily="34" charset="0"/>
              </a:rPr>
              <a:t>- </a:t>
            </a:r>
            <a:r>
              <a:rPr lang="en-US" i="1">
                <a:solidFill>
                  <a:schemeClr val="bg1"/>
                </a:solidFill>
                <a:latin typeface="Helvetica" panose="020B0403020202020204" pitchFamily="34" charset="0"/>
              </a:rPr>
              <a:t>Steven Brill, Co-CEO, </a:t>
            </a:r>
            <a:r>
              <a:rPr lang="en-US" i="1" err="1">
                <a:solidFill>
                  <a:schemeClr val="bg1"/>
                </a:solidFill>
                <a:latin typeface="Helvetica" panose="020B0403020202020204" pitchFamily="34" charset="0"/>
              </a:rPr>
              <a:t>NewsGuard</a:t>
            </a:r>
            <a:endParaRPr lang="en-US" i="1">
              <a:solidFill>
                <a:schemeClr val="bg1"/>
              </a:solidFill>
              <a:latin typeface="Helvetica" panose="020B0403020202020204" pitchFamily="34" charset="0"/>
            </a:endParaRPr>
          </a:p>
        </p:txBody>
      </p:sp>
      <p:graphicFrame>
        <p:nvGraphicFramePr>
          <p:cNvPr id="13" name="Chart 12">
            <a:extLst>
              <a:ext uri="{FF2B5EF4-FFF2-40B4-BE49-F238E27FC236}">
                <a16:creationId xmlns:a16="http://schemas.microsoft.com/office/drawing/2014/main" id="{EEA636B8-9375-E639-FFD7-3495437DF8E5}"/>
              </a:ext>
            </a:extLst>
          </p:cNvPr>
          <p:cNvGraphicFramePr/>
          <p:nvPr>
            <p:extLst>
              <p:ext uri="{D42A27DB-BD31-4B8C-83A1-F6EECF244321}">
                <p14:modId xmlns:p14="http://schemas.microsoft.com/office/powerpoint/2010/main" val="3186955572"/>
              </p:ext>
            </p:extLst>
          </p:nvPr>
        </p:nvGraphicFramePr>
        <p:xfrm>
          <a:off x="354956" y="3219382"/>
          <a:ext cx="5760132" cy="274185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0CE8779-FB9C-0F74-87CA-CBBB2B18A25B}"/>
              </a:ext>
            </a:extLst>
          </p:cNvPr>
          <p:cNvSpPr txBox="1"/>
          <p:nvPr/>
        </p:nvSpPr>
        <p:spPr>
          <a:xfrm>
            <a:off x="311713" y="2122942"/>
            <a:ext cx="5846618" cy="369332"/>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b="1"/>
              <a:t>AI-Generated News / Information Sites</a:t>
            </a:r>
          </a:p>
        </p:txBody>
      </p:sp>
      <p:sp>
        <p:nvSpPr>
          <p:cNvPr id="15" name="Rectangle: Rounded Corners 14">
            <a:extLst>
              <a:ext uri="{FF2B5EF4-FFF2-40B4-BE49-F238E27FC236}">
                <a16:creationId xmlns:a16="http://schemas.microsoft.com/office/drawing/2014/main" id="{A7A47765-B0F3-6D7E-D8FF-5652C39B7BBB}"/>
              </a:ext>
            </a:extLst>
          </p:cNvPr>
          <p:cNvSpPr/>
          <p:nvPr/>
        </p:nvSpPr>
        <p:spPr>
          <a:xfrm>
            <a:off x="5066993" y="2627813"/>
            <a:ext cx="1225574" cy="757887"/>
          </a:xfrm>
          <a:prstGeom prst="roundRect">
            <a:avLst/>
          </a:prstGeom>
          <a:solidFill>
            <a:srgbClr val="4EBEA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Helvetica" panose="020B0403020202020204" pitchFamily="34" charset="0"/>
              </a:rPr>
              <a:t>+155%</a:t>
            </a:r>
          </a:p>
          <a:p>
            <a:pPr algn="ctr"/>
            <a:r>
              <a:rPr lang="en-US" sz="1100">
                <a:solidFill>
                  <a:schemeClr val="bg1"/>
                </a:solidFill>
                <a:latin typeface="Helvetica" panose="020B0403020202020204" pitchFamily="34" charset="0"/>
              </a:rPr>
              <a:t>Over 2-week time period</a:t>
            </a:r>
          </a:p>
        </p:txBody>
      </p:sp>
      <p:sp>
        <p:nvSpPr>
          <p:cNvPr id="2" name="Rectangle 1">
            <a:extLst>
              <a:ext uri="{FF2B5EF4-FFF2-40B4-BE49-F238E27FC236}">
                <a16:creationId xmlns:a16="http://schemas.microsoft.com/office/drawing/2014/main" id="{36A75C1C-7A77-42A6-15A4-4527295FFF36}"/>
              </a:ext>
            </a:extLst>
          </p:cNvPr>
          <p:cNvSpPr/>
          <p:nvPr/>
        </p:nvSpPr>
        <p:spPr>
          <a:xfrm>
            <a:off x="329049" y="1280451"/>
            <a:ext cx="11665032"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These ‘digital-native’ sites are often created by organizations or individuals looking to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hlinkClick r:id="rId5">
                  <a:extLst>
                    <a:ext uri="{A12FA001-AC4F-418D-AE19-62706E023703}">
                      <ahyp:hlinkClr xmlns:ahyp="http://schemas.microsoft.com/office/drawing/2018/hyperlinkcolor" val="tx"/>
                    </a:ext>
                  </a:extLst>
                </a:hlinkClick>
              </a:rPr>
              <a:t>make money from advertising </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1" name="Picture 10">
            <a:extLst>
              <a:ext uri="{FF2B5EF4-FFF2-40B4-BE49-F238E27FC236}">
                <a16:creationId xmlns:a16="http://schemas.microsoft.com/office/drawing/2014/main" id="{5E214744-A866-C760-1D04-0E845F1B1CD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2" name="Slide Number Placeholder 5">
            <a:extLst>
              <a:ext uri="{FF2B5EF4-FFF2-40B4-BE49-F238E27FC236}">
                <a16:creationId xmlns:a16="http://schemas.microsoft.com/office/drawing/2014/main" id="{F9F3C8AB-5F60-56DC-CDD2-CDF0410B525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2FB7AF11-1CBE-5B5D-1139-838405CD512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190118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4" name="Straight Connector 3">
            <a:extLst>
              <a:ext uri="{FF2B5EF4-FFF2-40B4-BE49-F238E27FC236}">
                <a16:creationId xmlns:a16="http://schemas.microsoft.com/office/drawing/2014/main" id="{D88E6F48-A8DF-2DA8-BD37-2C8B56A02E75}"/>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EBDA36DE-1DE9-097C-9B92-93F2E7F6DC52}"/>
              </a:ext>
            </a:extLst>
          </p:cNvPr>
          <p:cNvSpPr txBox="1"/>
          <p:nvPr/>
        </p:nvSpPr>
        <p:spPr>
          <a:xfrm>
            <a:off x="259529" y="3057008"/>
            <a:ext cx="743763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Helvetica" pitchFamily="2" charset="0"/>
                <a:ea typeface="+mn-ea"/>
                <a:cs typeface="+mn-cs"/>
              </a:rPr>
              <a:t>Multiscreen TV is the place that people turn to for reliable and trustworthy global, national and local news coverage</a:t>
            </a:r>
          </a:p>
        </p:txBody>
      </p:sp>
    </p:spTree>
    <p:extLst>
      <p:ext uri="{BB962C8B-B14F-4D97-AF65-F5344CB8AC3E}">
        <p14:creationId xmlns:p14="http://schemas.microsoft.com/office/powerpoint/2010/main" val="261901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284481" y="418572"/>
            <a:ext cx="11271980" cy="879985"/>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Most </a:t>
            </a:r>
            <a:r>
              <a:rPr lang="en-US" sz="2600" b="1">
                <a:solidFill>
                  <a:srgbClr val="1B1464"/>
                </a:solidFill>
                <a:latin typeface="Helvetica" panose="020B0403020202020204" pitchFamily="34" charset="0"/>
              </a:rPr>
              <a:t>adults who prioritize staying informed on today’s issues get their news from TV platforms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324816"/>
            <a:ext cx="11665032" cy="21050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VAB analysis of MRI-Simmons 2023 Spring USA Study, A18+. Pew Research Center, survey of U.S. adults conducted July 18 – August 21, 2022. Reflects respondents who answered ‘sometimes’ or ‘often’. </a:t>
            </a:r>
          </a:p>
        </p:txBody>
      </p:sp>
      <p:sp>
        <p:nvSpPr>
          <p:cNvPr id="39" name="Rectangle 38">
            <a:extLst>
              <a:ext uri="{FF2B5EF4-FFF2-40B4-BE49-F238E27FC236}">
                <a16:creationId xmlns:a16="http://schemas.microsoft.com/office/drawing/2014/main" id="{4DC33B3F-847B-17DF-B6DD-8A5E1A27CB76}"/>
              </a:ext>
            </a:extLst>
          </p:cNvPr>
          <p:cNvSpPr/>
          <p:nvPr/>
        </p:nvSpPr>
        <p:spPr>
          <a:xfrm>
            <a:off x="3331" y="1796997"/>
            <a:ext cx="6096000"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TextBox 40">
            <a:extLst>
              <a:ext uri="{FF2B5EF4-FFF2-40B4-BE49-F238E27FC236}">
                <a16:creationId xmlns:a16="http://schemas.microsoft.com/office/drawing/2014/main" id="{7DC15EA8-E887-44C3-C671-64389E12AC13}"/>
              </a:ext>
            </a:extLst>
          </p:cNvPr>
          <p:cNvSpPr txBox="1"/>
          <p:nvPr/>
        </p:nvSpPr>
        <p:spPr>
          <a:xfrm>
            <a:off x="1682280" y="3508287"/>
            <a:ext cx="2826327" cy="1015663"/>
          </a:xfrm>
          <a:prstGeom prst="rect">
            <a:avLst/>
          </a:prstGeom>
          <a:noFill/>
        </p:spPr>
        <p:txBody>
          <a:bodyPr wrap="square" rtlCol="0">
            <a:spAutoFit/>
          </a:bodyPr>
          <a:lstStyle/>
          <a:p>
            <a:pPr algn="ctr"/>
            <a:r>
              <a:rPr lang="en-US" sz="6000" b="1">
                <a:solidFill>
                  <a:srgbClr val="ED3C8D"/>
                </a:solidFill>
                <a:latin typeface="Helvetica" panose="020B0403020202020204" pitchFamily="34" charset="0"/>
              </a:rPr>
              <a:t>70%</a:t>
            </a:r>
          </a:p>
        </p:txBody>
      </p:sp>
      <p:sp>
        <p:nvSpPr>
          <p:cNvPr id="42" name="TextBox 41">
            <a:extLst>
              <a:ext uri="{FF2B5EF4-FFF2-40B4-BE49-F238E27FC236}">
                <a16:creationId xmlns:a16="http://schemas.microsoft.com/office/drawing/2014/main" id="{D8831389-79C6-BEA2-5AEB-1A3AD7CD3FAA}"/>
              </a:ext>
            </a:extLst>
          </p:cNvPr>
          <p:cNvSpPr txBox="1"/>
          <p:nvPr/>
        </p:nvSpPr>
        <p:spPr>
          <a:xfrm>
            <a:off x="805436" y="4477516"/>
            <a:ext cx="4580014" cy="1200329"/>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sz="2400" b="1">
                <a:solidFill>
                  <a:srgbClr val="1B1464"/>
                </a:solidFill>
              </a:rPr>
              <a:t>of A18+ agree it is important to keep up-to-date with news and current affairs</a:t>
            </a:r>
          </a:p>
        </p:txBody>
      </p:sp>
      <p:pic>
        <p:nvPicPr>
          <p:cNvPr id="6" name="Picture 5">
            <a:extLst>
              <a:ext uri="{FF2B5EF4-FFF2-40B4-BE49-F238E27FC236}">
                <a16:creationId xmlns:a16="http://schemas.microsoft.com/office/drawing/2014/main" id="{2641A2F7-C85A-8CA8-47E5-406BA19D3E1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0DED41C1-CBF4-D4E7-172E-7B781F19C8A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6487219-7962-C5BA-7407-7031ECB4AB4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Rectangle 1">
            <a:extLst>
              <a:ext uri="{FF2B5EF4-FFF2-40B4-BE49-F238E27FC236}">
                <a16:creationId xmlns:a16="http://schemas.microsoft.com/office/drawing/2014/main" id="{F35C8639-927A-722A-69F8-2DA3303AB0FF}"/>
              </a:ext>
            </a:extLst>
          </p:cNvPr>
          <p:cNvSpPr/>
          <p:nvPr/>
        </p:nvSpPr>
        <p:spPr>
          <a:xfrm>
            <a:off x="6096001" y="1802409"/>
            <a:ext cx="6096000" cy="43714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27A999-792C-7116-D8B8-CC2A068B0A0B}"/>
              </a:ext>
            </a:extLst>
          </p:cNvPr>
          <p:cNvSpPr txBox="1"/>
          <p:nvPr/>
        </p:nvSpPr>
        <p:spPr>
          <a:xfrm>
            <a:off x="7841597" y="3508287"/>
            <a:ext cx="2826327" cy="1015663"/>
          </a:xfrm>
          <a:prstGeom prst="rect">
            <a:avLst/>
          </a:prstGeom>
          <a:noFill/>
        </p:spPr>
        <p:txBody>
          <a:bodyPr wrap="square" rtlCol="0">
            <a:spAutoFit/>
          </a:bodyPr>
          <a:lstStyle/>
          <a:p>
            <a:pPr algn="ctr"/>
            <a:r>
              <a:rPr lang="en-US" sz="6000" b="1">
                <a:solidFill>
                  <a:srgbClr val="00BFF2"/>
                </a:solidFill>
                <a:latin typeface="Helvetica" panose="020B0403020202020204" pitchFamily="34" charset="0"/>
              </a:rPr>
              <a:t>65%</a:t>
            </a:r>
          </a:p>
        </p:txBody>
      </p:sp>
      <p:pic>
        <p:nvPicPr>
          <p:cNvPr id="5" name="Picture 4">
            <a:extLst>
              <a:ext uri="{FF2B5EF4-FFF2-40B4-BE49-F238E27FC236}">
                <a16:creationId xmlns:a16="http://schemas.microsoft.com/office/drawing/2014/main" id="{7BAF5146-51F0-501A-7AF0-F5E9DA1D7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443" y="2016365"/>
            <a:ext cx="1412635" cy="1412635"/>
          </a:xfrm>
          <a:prstGeom prst="rect">
            <a:avLst/>
          </a:prstGeom>
        </p:spPr>
      </p:pic>
      <p:sp>
        <p:nvSpPr>
          <p:cNvPr id="10" name="TextBox 9">
            <a:extLst>
              <a:ext uri="{FF2B5EF4-FFF2-40B4-BE49-F238E27FC236}">
                <a16:creationId xmlns:a16="http://schemas.microsoft.com/office/drawing/2014/main" id="{0955B723-568D-5157-0763-15671B01B1DC}"/>
              </a:ext>
            </a:extLst>
          </p:cNvPr>
          <p:cNvSpPr txBox="1"/>
          <p:nvPr/>
        </p:nvSpPr>
        <p:spPr>
          <a:xfrm>
            <a:off x="7730837" y="4477516"/>
            <a:ext cx="3047845" cy="830997"/>
          </a:xfrm>
          <a:prstGeom prst="rect">
            <a:avLst/>
          </a:prstGeom>
          <a:noFill/>
        </p:spPr>
        <p:txBody>
          <a:bodyPr wrap="square" rtlCol="0">
            <a:spAutoFit/>
          </a:bodyPr>
          <a:lstStyle/>
          <a:p>
            <a:pPr algn="ctr"/>
            <a:r>
              <a:rPr lang="en-US" sz="2400" b="1">
                <a:solidFill>
                  <a:srgbClr val="00BFF2"/>
                </a:solidFill>
                <a:latin typeface="Helvetica" panose="020B0403020202020204" pitchFamily="34" charset="0"/>
              </a:rPr>
              <a:t>of U.S. adults get their news from TV</a:t>
            </a:r>
          </a:p>
        </p:txBody>
      </p:sp>
      <p:pic>
        <p:nvPicPr>
          <p:cNvPr id="12" name="Picture 11" descr="A blue head with a light bulb inside&#10;&#10;Description automatically generated">
            <a:extLst>
              <a:ext uri="{FF2B5EF4-FFF2-40B4-BE49-F238E27FC236}">
                <a16:creationId xmlns:a16="http://schemas.microsoft.com/office/drawing/2014/main" id="{FA1502EE-ED3B-A8C3-9651-09EC90288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590" y="1876736"/>
            <a:ext cx="1553705" cy="1553705"/>
          </a:xfrm>
          <a:prstGeom prst="rect">
            <a:avLst/>
          </a:prstGeom>
        </p:spPr>
      </p:pic>
    </p:spTree>
    <p:extLst>
      <p:ext uri="{BB962C8B-B14F-4D97-AF65-F5344CB8AC3E}">
        <p14:creationId xmlns:p14="http://schemas.microsoft.com/office/powerpoint/2010/main" val="1535558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7C4812-942D-4D39-7D5B-132D567EA3A8}"/>
              </a:ext>
            </a:extLst>
          </p:cNvPr>
          <p:cNvSpPr/>
          <p:nvPr/>
        </p:nvSpPr>
        <p:spPr>
          <a:xfrm>
            <a:off x="6096000" y="1802409"/>
            <a:ext cx="6096000" cy="4371455"/>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031AD157-F125-436C-8C7B-25260A7EB27F}"/>
              </a:ext>
            </a:extLst>
          </p:cNvPr>
          <p:cNvSpPr txBox="1">
            <a:spLocks/>
          </p:cNvSpPr>
          <p:nvPr/>
        </p:nvSpPr>
        <p:spPr>
          <a:xfrm>
            <a:off x="283107" y="431350"/>
            <a:ext cx="11887374"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Multiscreen TV is the top trusted source for news updates and serves as most adults’ ‘go-to’ for the latest information</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189437"/>
            <a:ext cx="11481488" cy="33902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a:t>
            </a:r>
            <a:r>
              <a:rPr lang="en-US">
                <a:solidFill>
                  <a:srgbClr val="1F1A62"/>
                </a:solidFill>
                <a:latin typeface="Helvetica" pitchFamily="2" charset="0"/>
              </a:rPr>
              <a:t>VAB analysis of MRI-Simmons Q2 2023 Trending Topics Study, A18+. Reflects respondents who said they trust TV / streaming news as a source for financial news, science news, political news or local news. </a:t>
            </a: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VAB analysis of MRI-Simmons 2023 Spring USA Study, A18+.</a:t>
            </a:r>
          </a:p>
        </p:txBody>
      </p:sp>
      <p:sp>
        <p:nvSpPr>
          <p:cNvPr id="39" name="Rectangle 38">
            <a:extLst>
              <a:ext uri="{FF2B5EF4-FFF2-40B4-BE49-F238E27FC236}">
                <a16:creationId xmlns:a16="http://schemas.microsoft.com/office/drawing/2014/main" id="{4DC33B3F-847B-17DF-B6DD-8A5E1A27CB76}"/>
              </a:ext>
            </a:extLst>
          </p:cNvPr>
          <p:cNvSpPr/>
          <p:nvPr/>
        </p:nvSpPr>
        <p:spPr>
          <a:xfrm>
            <a:off x="0" y="1796997"/>
            <a:ext cx="6096000" cy="437145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41A2F7-C85A-8CA8-47E5-406BA19D3E1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0DED41C1-CBF4-D4E7-172E-7B781F19C8A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6487219-7962-C5BA-7407-7031ECB4AB4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C75A981D-82AF-1F0B-41CD-788B61B29BA0}"/>
              </a:ext>
            </a:extLst>
          </p:cNvPr>
          <p:cNvSpPr txBox="1"/>
          <p:nvPr/>
        </p:nvSpPr>
        <p:spPr>
          <a:xfrm>
            <a:off x="183543" y="3861964"/>
            <a:ext cx="5728914" cy="1323439"/>
          </a:xfrm>
          <a:prstGeom prst="rect">
            <a:avLst/>
          </a:prstGeom>
          <a:noFill/>
          <a:ln>
            <a:noFill/>
          </a:ln>
        </p:spPr>
        <p:txBody>
          <a:bodyPr wrap="square" rtlCol="0">
            <a:spAutoFit/>
          </a:bodyPr>
          <a:lstStyle>
            <a:defPPr>
              <a:defRPr lang="en-US"/>
            </a:defPPr>
            <a:lvl1pPr algn="ctr">
              <a:defRPr sz="2800" b="1">
                <a:solidFill>
                  <a:srgbClr val="FFE600"/>
                </a:solidFill>
                <a:latin typeface="Helvetica" panose="020B0403020202020204" pitchFamily="34" charset="0"/>
              </a:defRPr>
            </a:lvl1pPr>
          </a:lstStyle>
          <a:p>
            <a:r>
              <a:rPr lang="en-US">
                <a:solidFill>
                  <a:srgbClr val="ED3C8D"/>
                </a:solidFill>
              </a:rPr>
              <a:t>TV is the </a:t>
            </a:r>
            <a:r>
              <a:rPr lang="en-US" u="sng">
                <a:solidFill>
                  <a:srgbClr val="ED3C8D"/>
                </a:solidFill>
              </a:rPr>
              <a:t>#1 trusted source</a:t>
            </a:r>
            <a:r>
              <a:rPr lang="en-US">
                <a:solidFill>
                  <a:srgbClr val="ED3C8D"/>
                </a:solidFill>
              </a:rPr>
              <a:t> </a:t>
            </a:r>
            <a:br>
              <a:rPr lang="en-US">
                <a:solidFill>
                  <a:srgbClr val="ED3C8D"/>
                </a:solidFill>
              </a:rPr>
            </a:br>
            <a:r>
              <a:rPr lang="en-US">
                <a:solidFill>
                  <a:srgbClr val="ED3C8D"/>
                </a:solidFill>
              </a:rPr>
              <a:t>for news among adults</a:t>
            </a:r>
          </a:p>
          <a:p>
            <a:r>
              <a:rPr lang="en-US" sz="2400">
                <a:solidFill>
                  <a:srgbClr val="ED3C8D"/>
                </a:solidFill>
              </a:rPr>
              <a:t>(63% agree) </a:t>
            </a:r>
          </a:p>
        </p:txBody>
      </p:sp>
      <p:pic>
        <p:nvPicPr>
          <p:cNvPr id="5" name="Picture 4">
            <a:extLst>
              <a:ext uri="{FF2B5EF4-FFF2-40B4-BE49-F238E27FC236}">
                <a16:creationId xmlns:a16="http://schemas.microsoft.com/office/drawing/2014/main" id="{21AD5C0E-F793-3A20-6F49-FBC259E50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267" y="2552617"/>
            <a:ext cx="1167467" cy="1167467"/>
          </a:xfrm>
          <a:prstGeom prst="rect">
            <a:avLst/>
          </a:prstGeom>
        </p:spPr>
      </p:pic>
      <p:sp>
        <p:nvSpPr>
          <p:cNvPr id="11" name="TextBox 10">
            <a:extLst>
              <a:ext uri="{FF2B5EF4-FFF2-40B4-BE49-F238E27FC236}">
                <a16:creationId xmlns:a16="http://schemas.microsoft.com/office/drawing/2014/main" id="{8C087ECA-488D-0ED2-7DB6-BD1CE0D63E07}"/>
              </a:ext>
            </a:extLst>
          </p:cNvPr>
          <p:cNvSpPr txBox="1"/>
          <p:nvPr/>
        </p:nvSpPr>
        <p:spPr>
          <a:xfrm>
            <a:off x="6279543" y="3861964"/>
            <a:ext cx="5728913" cy="1323439"/>
          </a:xfrm>
          <a:prstGeom prst="rect">
            <a:avLst/>
          </a:prstGeom>
          <a:noFill/>
          <a:ln>
            <a:noFill/>
          </a:ln>
        </p:spPr>
        <p:txBody>
          <a:bodyPr wrap="square" rtlCol="0">
            <a:spAutoFit/>
          </a:bodyPr>
          <a:lstStyle/>
          <a:p>
            <a:pPr algn="ctr"/>
            <a:r>
              <a:rPr lang="en-US" sz="2800" b="1">
                <a:solidFill>
                  <a:srgbClr val="FFE600"/>
                </a:solidFill>
                <a:latin typeface="Helvetica" panose="020B0403020202020204" pitchFamily="34" charset="0"/>
              </a:rPr>
              <a:t>TV is the #1 source for adults to </a:t>
            </a:r>
            <a:r>
              <a:rPr lang="en-US" sz="2800" b="1" u="sng">
                <a:solidFill>
                  <a:srgbClr val="FFE600"/>
                </a:solidFill>
                <a:latin typeface="Helvetica" panose="020B0403020202020204" pitchFamily="34" charset="0"/>
              </a:rPr>
              <a:t>stay informed / up-to-date</a:t>
            </a:r>
          </a:p>
          <a:p>
            <a:pPr algn="ctr"/>
            <a:r>
              <a:rPr lang="en-US" sz="2400" b="1">
                <a:solidFill>
                  <a:srgbClr val="FFE600"/>
                </a:solidFill>
                <a:latin typeface="Helvetica" panose="020B0403020202020204" pitchFamily="34" charset="0"/>
              </a:rPr>
              <a:t>(56% agree)</a:t>
            </a:r>
            <a:endParaRPr lang="en-US" sz="1600" b="1">
              <a:solidFill>
                <a:srgbClr val="FFE600"/>
              </a:solidFill>
              <a:latin typeface="Helvetica" panose="020B0403020202020204" pitchFamily="34" charset="0"/>
            </a:endParaRPr>
          </a:p>
        </p:txBody>
      </p:sp>
      <p:pic>
        <p:nvPicPr>
          <p:cNvPr id="3" name="Picture 2" descr="A blue shield with a white tick&#10;&#10;Description automatically generated">
            <a:extLst>
              <a:ext uri="{FF2B5EF4-FFF2-40B4-BE49-F238E27FC236}">
                <a16:creationId xmlns:a16="http://schemas.microsoft.com/office/drawing/2014/main" id="{98DE499B-35A7-B3FD-7521-7434CEDA2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683" y="2355834"/>
            <a:ext cx="1412635" cy="1412635"/>
          </a:xfrm>
          <a:prstGeom prst="rect">
            <a:avLst/>
          </a:prstGeom>
        </p:spPr>
      </p:pic>
    </p:spTree>
    <p:extLst>
      <p:ext uri="{BB962C8B-B14F-4D97-AF65-F5344CB8AC3E}">
        <p14:creationId xmlns:p14="http://schemas.microsoft.com/office/powerpoint/2010/main" val="422026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268350" y="354252"/>
            <a:ext cx="11665032"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Audiences</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 turn to both local and national TV news daily to stay on top of the latest stories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15" name="Rectangle 14">
            <a:extLst>
              <a:ext uri="{FF2B5EF4-FFF2-40B4-BE49-F238E27FC236}">
                <a16:creationId xmlns:a16="http://schemas.microsoft.com/office/drawing/2014/main" id="{CA7C4812-942D-4D39-7D5B-132D567EA3A8}"/>
              </a:ext>
            </a:extLst>
          </p:cNvPr>
          <p:cNvSpPr/>
          <p:nvPr/>
        </p:nvSpPr>
        <p:spPr>
          <a:xfrm>
            <a:off x="908799" y="2125769"/>
            <a:ext cx="4655127" cy="269219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2D0B3CD-ED04-CFCB-590D-BDF1A54D06A0}"/>
              </a:ext>
            </a:extLst>
          </p:cNvPr>
          <p:cNvSpPr/>
          <p:nvPr/>
        </p:nvSpPr>
        <p:spPr>
          <a:xfrm>
            <a:off x="6628074" y="2105891"/>
            <a:ext cx="4655127" cy="269219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26F753E-F89E-4E45-270F-DD8CBB3C12AE}"/>
              </a:ext>
            </a:extLst>
          </p:cNvPr>
          <p:cNvSpPr txBox="1"/>
          <p:nvPr/>
        </p:nvSpPr>
        <p:spPr>
          <a:xfrm>
            <a:off x="1939633" y="3270817"/>
            <a:ext cx="2826327" cy="1200329"/>
          </a:xfrm>
          <a:prstGeom prst="rect">
            <a:avLst/>
          </a:prstGeom>
          <a:noFill/>
        </p:spPr>
        <p:txBody>
          <a:bodyPr wrap="square" rtlCol="0">
            <a:spAutoFit/>
          </a:bodyPr>
          <a:lstStyle/>
          <a:p>
            <a:pPr algn="ctr"/>
            <a:r>
              <a:rPr lang="en-US" sz="7200" b="1">
                <a:solidFill>
                  <a:srgbClr val="ED3C8D"/>
                </a:solidFill>
                <a:latin typeface="Helvetica" panose="020B0403020202020204" pitchFamily="34" charset="0"/>
              </a:rPr>
              <a:t>62%</a:t>
            </a:r>
          </a:p>
        </p:txBody>
      </p:sp>
      <p:sp>
        <p:nvSpPr>
          <p:cNvPr id="16" name="TextBox 15">
            <a:extLst>
              <a:ext uri="{FF2B5EF4-FFF2-40B4-BE49-F238E27FC236}">
                <a16:creationId xmlns:a16="http://schemas.microsoft.com/office/drawing/2014/main" id="{86CDA3EC-3E74-5EE8-F604-26DF6E786599}"/>
              </a:ext>
            </a:extLst>
          </p:cNvPr>
          <p:cNvSpPr txBox="1"/>
          <p:nvPr/>
        </p:nvSpPr>
        <p:spPr>
          <a:xfrm>
            <a:off x="1681283" y="4284295"/>
            <a:ext cx="3110159" cy="523220"/>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sz="2800" b="1">
                <a:solidFill>
                  <a:srgbClr val="1B1464"/>
                </a:solidFill>
              </a:rPr>
              <a:t>Local News</a:t>
            </a:r>
          </a:p>
        </p:txBody>
      </p:sp>
      <p:sp>
        <p:nvSpPr>
          <p:cNvPr id="36" name="TextBox 35">
            <a:extLst>
              <a:ext uri="{FF2B5EF4-FFF2-40B4-BE49-F238E27FC236}">
                <a16:creationId xmlns:a16="http://schemas.microsoft.com/office/drawing/2014/main" id="{711CEB53-393A-B554-96CF-9B5C59779E24}"/>
              </a:ext>
            </a:extLst>
          </p:cNvPr>
          <p:cNvSpPr txBox="1"/>
          <p:nvPr/>
        </p:nvSpPr>
        <p:spPr>
          <a:xfrm>
            <a:off x="2762549" y="1600851"/>
            <a:ext cx="6666902" cy="369332"/>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b="1">
                <a:solidFill>
                  <a:srgbClr val="1B1464"/>
                </a:solidFill>
              </a:rPr>
              <a:t>% of U.S. adults who watch news daily on their TV set</a:t>
            </a:r>
          </a:p>
        </p:txBody>
      </p:sp>
      <p:sp>
        <p:nvSpPr>
          <p:cNvPr id="37" name="TextBox 36">
            <a:extLst>
              <a:ext uri="{FF2B5EF4-FFF2-40B4-BE49-F238E27FC236}">
                <a16:creationId xmlns:a16="http://schemas.microsoft.com/office/drawing/2014/main" id="{7A0E22FA-A8C9-088A-ED02-A16B80A5B8C0}"/>
              </a:ext>
            </a:extLst>
          </p:cNvPr>
          <p:cNvSpPr txBox="1"/>
          <p:nvPr/>
        </p:nvSpPr>
        <p:spPr>
          <a:xfrm>
            <a:off x="7542474" y="3270817"/>
            <a:ext cx="2826327" cy="1200329"/>
          </a:xfrm>
          <a:prstGeom prst="rect">
            <a:avLst/>
          </a:prstGeom>
          <a:noFill/>
        </p:spPr>
        <p:txBody>
          <a:bodyPr wrap="square" rtlCol="0">
            <a:spAutoFit/>
          </a:bodyPr>
          <a:lstStyle/>
          <a:p>
            <a:pPr algn="ctr"/>
            <a:r>
              <a:rPr lang="en-US" sz="7200" b="1">
                <a:solidFill>
                  <a:srgbClr val="00BFF2"/>
                </a:solidFill>
                <a:latin typeface="Helvetica" panose="020B0403020202020204" pitchFamily="34" charset="0"/>
              </a:rPr>
              <a:t>55%</a:t>
            </a:r>
          </a:p>
        </p:txBody>
      </p:sp>
      <p:sp>
        <p:nvSpPr>
          <p:cNvPr id="38" name="TextBox 37">
            <a:extLst>
              <a:ext uri="{FF2B5EF4-FFF2-40B4-BE49-F238E27FC236}">
                <a16:creationId xmlns:a16="http://schemas.microsoft.com/office/drawing/2014/main" id="{DEFD3CB4-C5A1-A139-F86F-041E96EED76E}"/>
              </a:ext>
            </a:extLst>
          </p:cNvPr>
          <p:cNvSpPr txBox="1"/>
          <p:nvPr/>
        </p:nvSpPr>
        <p:spPr>
          <a:xfrm>
            <a:off x="7400558" y="4284295"/>
            <a:ext cx="3110159" cy="523220"/>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sz="2800" b="1">
                <a:solidFill>
                  <a:srgbClr val="1B1464"/>
                </a:solidFill>
              </a:rPr>
              <a:t>National News</a:t>
            </a:r>
          </a:p>
        </p:txBody>
      </p:sp>
      <p:pic>
        <p:nvPicPr>
          <p:cNvPr id="40" name="Picture 39" descr="A pink and black store with a pin and a black background&#10;&#10;Description automatically generated">
            <a:extLst>
              <a:ext uri="{FF2B5EF4-FFF2-40B4-BE49-F238E27FC236}">
                <a16:creationId xmlns:a16="http://schemas.microsoft.com/office/drawing/2014/main" id="{A05884B8-BF4A-98E6-98D7-8286E5FB2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414" y="2170321"/>
            <a:ext cx="1099896" cy="1099896"/>
          </a:xfrm>
          <a:prstGeom prst="rect">
            <a:avLst/>
          </a:prstGeom>
        </p:spPr>
      </p:pic>
      <p:pic>
        <p:nvPicPr>
          <p:cNvPr id="42" name="Picture 41" descr="A blue outline of a map&#10;&#10;Description automatically generated">
            <a:extLst>
              <a:ext uri="{FF2B5EF4-FFF2-40B4-BE49-F238E27FC236}">
                <a16:creationId xmlns:a16="http://schemas.microsoft.com/office/drawing/2014/main" id="{95AEB135-9E0E-7F77-D926-404DFE38C02E}"/>
              </a:ext>
            </a:extLst>
          </p:cNvPr>
          <p:cNvPicPr>
            <a:picLocks noChangeAspect="1"/>
          </p:cNvPicPr>
          <p:nvPr/>
        </p:nvPicPr>
        <p:blipFill rotWithShape="1">
          <a:blip r:embed="rId4">
            <a:extLst>
              <a:ext uri="{28A0092B-C50C-407E-A947-70E740481C1C}">
                <a14:useLocalDpi xmlns:a14="http://schemas.microsoft.com/office/drawing/2010/main" val="0"/>
              </a:ext>
            </a:extLst>
          </a:blip>
          <a:srcRect t="9512" b="10300"/>
          <a:stretch/>
        </p:blipFill>
        <p:spPr>
          <a:xfrm>
            <a:off x="8271444" y="2171629"/>
            <a:ext cx="1368386" cy="1097280"/>
          </a:xfrm>
          <a:prstGeom prst="rect">
            <a:avLst/>
          </a:prstGeom>
        </p:spPr>
      </p:pic>
      <p:sp>
        <p:nvSpPr>
          <p:cNvPr id="43" name="Text Placeholder 3">
            <a:extLst>
              <a:ext uri="{FF2B5EF4-FFF2-40B4-BE49-F238E27FC236}">
                <a16:creationId xmlns:a16="http://schemas.microsoft.com/office/drawing/2014/main" id="{B7A16560-467A-0D98-D2F6-C1D62A48F75B}"/>
              </a:ext>
            </a:extLst>
          </p:cNvPr>
          <p:cNvSpPr txBox="1">
            <a:spLocks/>
          </p:cNvSpPr>
          <p:nvPr/>
        </p:nvSpPr>
        <p:spPr>
          <a:xfrm>
            <a:off x="526968" y="630094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Spectrum News / Morning Consult study via Charter Communications press release, </a:t>
            </a:r>
            <a:r>
              <a:rPr kumimoji="0" lang="en-US" b="0" i="1" u="none" strike="noStrike" kern="1200" cap="none" spc="0" normalizeH="0" baseline="0" noProof="0">
                <a:ln>
                  <a:noFill/>
                </a:ln>
                <a:solidFill>
                  <a:srgbClr val="1F1A62"/>
                </a:solidFill>
                <a:effectLst/>
                <a:uLnTx/>
                <a:uFillTx/>
                <a:latin typeface="Helvetica" pitchFamily="2" charset="0"/>
                <a:ea typeface="+mn-ea"/>
                <a:cs typeface="+mn-cs"/>
              </a:rPr>
              <a:t>Spectrum News/Morning Consult Poll Finds 83% of Americans Trust Local News</a:t>
            </a:r>
            <a:r>
              <a:rPr lang="en-US">
                <a:solidFill>
                  <a:srgbClr val="1F1A62"/>
                </a:solidFill>
                <a:latin typeface="Helvetica" pitchFamily="2" charset="0"/>
              </a:rPr>
              <a:t>, 8/25/2022.</a:t>
            </a:r>
            <a:endParaRPr kumimoji="0" lang="en-US" b="0"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CA1CA81D-B580-6E80-B6F2-6D18A66352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C0354846-51DE-4595-1D31-FDBF0579C45D}"/>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6FF0FEF-B633-CBC6-33B5-AF909EA1C6F1}"/>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Rectangle 1">
            <a:extLst>
              <a:ext uri="{FF2B5EF4-FFF2-40B4-BE49-F238E27FC236}">
                <a16:creationId xmlns:a16="http://schemas.microsoft.com/office/drawing/2014/main" id="{9D23BF1A-A10D-A76C-01C1-4B8C5CF3001B}"/>
              </a:ext>
            </a:extLst>
          </p:cNvPr>
          <p:cNvSpPr/>
          <p:nvPr/>
        </p:nvSpPr>
        <p:spPr>
          <a:xfrm>
            <a:off x="908799" y="4885634"/>
            <a:ext cx="4655127" cy="1347639"/>
          </a:xfrm>
          <a:prstGeom prst="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BC54AF-2F6E-AEF1-19E3-62F2F440CDC5}"/>
              </a:ext>
            </a:extLst>
          </p:cNvPr>
          <p:cNvSpPr/>
          <p:nvPr/>
        </p:nvSpPr>
        <p:spPr>
          <a:xfrm>
            <a:off x="6628074" y="4887334"/>
            <a:ext cx="4655127" cy="1347639"/>
          </a:xfrm>
          <a:prstGeom prst="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ectrum News NY1 | Logopedia | Fandom">
            <a:extLst>
              <a:ext uri="{FF2B5EF4-FFF2-40B4-BE49-F238E27FC236}">
                <a16:creationId xmlns:a16="http://schemas.microsoft.com/office/drawing/2014/main" id="{86D30651-6930-6F8F-26E5-8C9294C63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8223" y="5363305"/>
            <a:ext cx="1335870" cy="657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s 12 Networks Unveils New Logo | AlticeUSA">
            <a:extLst>
              <a:ext uri="{FF2B5EF4-FFF2-40B4-BE49-F238E27FC236}">
                <a16:creationId xmlns:a16="http://schemas.microsoft.com/office/drawing/2014/main" id="{C40EF44A-DC95-4AA9-5B74-55FDEC927D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72" t="32041" r="9050" b="41241"/>
          <a:stretch/>
        </p:blipFill>
        <p:spPr bwMode="auto">
          <a:xfrm>
            <a:off x="3416714" y="5369275"/>
            <a:ext cx="1230512" cy="267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ston 25 News logo">
            <a:extLst>
              <a:ext uri="{FF2B5EF4-FFF2-40B4-BE49-F238E27FC236}">
                <a16:creationId xmlns:a16="http://schemas.microsoft.com/office/drawing/2014/main" id="{EFD16EEC-D70D-C7F7-8ABE-34038262FF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0405" y="4963026"/>
            <a:ext cx="1446576" cy="3447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rizon FiOS1 News Now Serving Westchester, Rockland and Lower Hudson  Valley | Featured News Story | Verizon">
            <a:extLst>
              <a:ext uri="{FF2B5EF4-FFF2-40B4-BE49-F238E27FC236}">
                <a16:creationId xmlns:a16="http://schemas.microsoft.com/office/drawing/2014/main" id="{BD29037E-9796-FF46-716B-0C579C5E26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845" b="10813"/>
          <a:stretch/>
        </p:blipFill>
        <p:spPr bwMode="auto">
          <a:xfrm>
            <a:off x="3490505" y="5673013"/>
            <a:ext cx="1106471" cy="5486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RECTV Media Assets">
            <a:extLst>
              <a:ext uri="{FF2B5EF4-FFF2-40B4-BE49-F238E27FC236}">
                <a16:creationId xmlns:a16="http://schemas.microsoft.com/office/drawing/2014/main" id="{073622B3-B61B-3A44-0A51-71874B0BC9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0883" y="4856136"/>
            <a:ext cx="1489456" cy="5585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C News: Live Breaking News - Apps on Google Play">
            <a:extLst>
              <a:ext uri="{FF2B5EF4-FFF2-40B4-BE49-F238E27FC236}">
                <a16:creationId xmlns:a16="http://schemas.microsoft.com/office/drawing/2014/main" id="{B4D18496-E693-8AAE-3610-0A9600E400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587" t="12514" r="15981" b="12054"/>
          <a:stretch/>
        </p:blipFill>
        <p:spPr bwMode="auto">
          <a:xfrm>
            <a:off x="6700238" y="4942100"/>
            <a:ext cx="498398" cy="5659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ox News - Wikipedia">
            <a:extLst>
              <a:ext uri="{FF2B5EF4-FFF2-40B4-BE49-F238E27FC236}">
                <a16:creationId xmlns:a16="http://schemas.microsoft.com/office/drawing/2014/main" id="{53052D4B-4FC2-E44E-7D1E-C0C1864B70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79609" y="5597363"/>
            <a:ext cx="549467" cy="5494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ivision News (@UnivisionNews) / X">
            <a:extLst>
              <a:ext uri="{FF2B5EF4-FFF2-40B4-BE49-F238E27FC236}">
                <a16:creationId xmlns:a16="http://schemas.microsoft.com/office/drawing/2014/main" id="{5405C765-5F6D-23E5-44BD-FEAC9EF54DA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378" t="11711" r="15091" b="13544"/>
          <a:stretch/>
        </p:blipFill>
        <p:spPr bwMode="auto">
          <a:xfrm>
            <a:off x="6668623" y="5580908"/>
            <a:ext cx="541588" cy="56592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ewsNation Announces Key Editorial Hires and Expansion of Production  Facilities In New York City and Washington, D.C.">
            <a:extLst>
              <a:ext uri="{FF2B5EF4-FFF2-40B4-BE49-F238E27FC236}">
                <a16:creationId xmlns:a16="http://schemas.microsoft.com/office/drawing/2014/main" id="{3BE3CAAB-0CBF-6BC5-1846-55E5D2F1DAB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654" t="38695" r="27688" b="37987"/>
          <a:stretch/>
        </p:blipFill>
        <p:spPr bwMode="auto">
          <a:xfrm>
            <a:off x="9639275" y="4940662"/>
            <a:ext cx="1420067" cy="38742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ewsy launches today over the air, available in over 90% of U.S.">
            <a:extLst>
              <a:ext uri="{FF2B5EF4-FFF2-40B4-BE49-F238E27FC236}">
                <a16:creationId xmlns:a16="http://schemas.microsoft.com/office/drawing/2014/main" id="{7A870F29-8E55-DB6F-5EDD-3770C5FE861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7758" b="17311"/>
          <a:stretch/>
        </p:blipFill>
        <p:spPr bwMode="auto">
          <a:xfrm>
            <a:off x="8173772" y="4902762"/>
            <a:ext cx="1369017" cy="46529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ownload MSNBC Logo in SVG Vector or PNG File Format - Logo.wine">
            <a:extLst>
              <a:ext uri="{FF2B5EF4-FFF2-40B4-BE49-F238E27FC236}">
                <a16:creationId xmlns:a16="http://schemas.microsoft.com/office/drawing/2014/main" id="{91082F29-7DFB-CEA2-8AD1-B7C2A056908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316" t="36660" r="8815" b="36241"/>
          <a:stretch/>
        </p:blipFill>
        <p:spPr bwMode="auto">
          <a:xfrm>
            <a:off x="9499795" y="5325559"/>
            <a:ext cx="1320118" cy="28779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NN Logo and symbol, meaning, history, PNG, brand">
            <a:extLst>
              <a:ext uri="{FF2B5EF4-FFF2-40B4-BE49-F238E27FC236}">
                <a16:creationId xmlns:a16="http://schemas.microsoft.com/office/drawing/2014/main" id="{3C28ED60-A648-C9EB-A527-91E89E54CE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28258" y="4948032"/>
            <a:ext cx="802549" cy="45143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0B73DE08-37D8-25D9-950E-5AA262E791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9236" y="5840824"/>
            <a:ext cx="1263247" cy="1959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9BCB0E-D4E5-782D-B1E5-81883EF754CD}"/>
              </a:ext>
            </a:extLst>
          </p:cNvPr>
          <p:cNvPicPr>
            <a:picLocks noChangeAspect="1"/>
          </p:cNvPicPr>
          <p:nvPr/>
        </p:nvPicPr>
        <p:blipFill>
          <a:blip r:embed="rId19"/>
          <a:stretch>
            <a:fillRect/>
          </a:stretch>
        </p:blipFill>
        <p:spPr>
          <a:xfrm>
            <a:off x="9702241" y="5775301"/>
            <a:ext cx="854765" cy="326948"/>
          </a:xfrm>
          <a:prstGeom prst="rect">
            <a:avLst/>
          </a:prstGeom>
        </p:spPr>
      </p:pic>
      <p:pic>
        <p:nvPicPr>
          <p:cNvPr id="1058" name="Picture 34">
            <a:extLst>
              <a:ext uri="{FF2B5EF4-FFF2-40B4-BE49-F238E27FC236}">
                <a16:creationId xmlns:a16="http://schemas.microsoft.com/office/drawing/2014/main" id="{6C08BA49-93F3-6950-4A11-2202A306CB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2036" y="5515550"/>
            <a:ext cx="1314288" cy="19560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FOX LOCAL: Live News - Apps on Google Play">
            <a:extLst>
              <a:ext uri="{FF2B5EF4-FFF2-40B4-BE49-F238E27FC236}">
                <a16:creationId xmlns:a16="http://schemas.microsoft.com/office/drawing/2014/main" id="{8B3A6FCB-7090-A9ED-F5BF-111EEBE984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855" y="5457123"/>
            <a:ext cx="706187" cy="70618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CBS Miami – Apps on Google Play">
            <a:extLst>
              <a:ext uri="{FF2B5EF4-FFF2-40B4-BE49-F238E27FC236}">
                <a16:creationId xmlns:a16="http://schemas.microsoft.com/office/drawing/2014/main" id="{2D2247B7-DD81-3428-22B0-830364813C0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3125" t="18674" r="13333" b="21485"/>
          <a:stretch/>
        </p:blipFill>
        <p:spPr bwMode="auto">
          <a:xfrm>
            <a:off x="2601974" y="5642835"/>
            <a:ext cx="686431" cy="55854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ow to Watch or Stream NBC Los Angeles On Roku: Follow These Steps – NBC  Los Angeles">
            <a:extLst>
              <a:ext uri="{FF2B5EF4-FFF2-40B4-BE49-F238E27FC236}">
                <a16:creationId xmlns:a16="http://schemas.microsoft.com/office/drawing/2014/main" id="{2E297D38-8503-771B-5293-8A1C2971AE3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409" t="31184" r="7866" b="26796"/>
          <a:stretch/>
        </p:blipFill>
        <p:spPr bwMode="auto">
          <a:xfrm>
            <a:off x="971953" y="4933262"/>
            <a:ext cx="1458602" cy="4069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ABC 7 Chicago - YouTube">
            <a:extLst>
              <a:ext uri="{FF2B5EF4-FFF2-40B4-BE49-F238E27FC236}">
                <a16:creationId xmlns:a16="http://schemas.microsoft.com/office/drawing/2014/main" id="{DF69698E-E58D-CDD9-55F2-DA66B1DA97B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8819" y="5448012"/>
            <a:ext cx="704088" cy="704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066E05-4808-9375-C00A-F9EF24A796DA}"/>
              </a:ext>
            </a:extLst>
          </p:cNvPr>
          <p:cNvPicPr>
            <a:picLocks noChangeAspect="1"/>
          </p:cNvPicPr>
          <p:nvPr/>
        </p:nvPicPr>
        <p:blipFill>
          <a:blip r:embed="rId25"/>
          <a:stretch>
            <a:fillRect/>
          </a:stretch>
        </p:blipFill>
        <p:spPr>
          <a:xfrm>
            <a:off x="7350950" y="5508022"/>
            <a:ext cx="750549" cy="565922"/>
          </a:xfrm>
          <a:prstGeom prst="rect">
            <a:avLst/>
          </a:prstGeom>
        </p:spPr>
      </p:pic>
      <p:sp>
        <p:nvSpPr>
          <p:cNvPr id="5" name="TextBox 4">
            <a:extLst>
              <a:ext uri="{FF2B5EF4-FFF2-40B4-BE49-F238E27FC236}">
                <a16:creationId xmlns:a16="http://schemas.microsoft.com/office/drawing/2014/main" id="{F13B19AE-2AA0-865E-1A62-15CBCE7E0E38}"/>
              </a:ext>
            </a:extLst>
          </p:cNvPr>
          <p:cNvSpPr txBox="1"/>
          <p:nvPr/>
        </p:nvSpPr>
        <p:spPr>
          <a:xfrm>
            <a:off x="92613" y="4832221"/>
            <a:ext cx="906347" cy="261610"/>
          </a:xfrm>
          <a:prstGeom prst="rect">
            <a:avLst/>
          </a:prstGeom>
          <a:noFill/>
        </p:spPr>
        <p:txBody>
          <a:bodyPr wrap="square" rtlCol="0">
            <a:spAutoFit/>
          </a:bodyPr>
          <a:lstStyle/>
          <a:p>
            <a:r>
              <a:rPr lang="en-US" sz="1100">
                <a:solidFill>
                  <a:srgbClr val="1B1464"/>
                </a:solidFill>
                <a:latin typeface="Helvetica" panose="020B0403020202020204" pitchFamily="34" charset="0"/>
              </a:rPr>
              <a:t>Examples:</a:t>
            </a:r>
          </a:p>
        </p:txBody>
      </p:sp>
      <p:sp>
        <p:nvSpPr>
          <p:cNvPr id="11" name="TextBox 10">
            <a:extLst>
              <a:ext uri="{FF2B5EF4-FFF2-40B4-BE49-F238E27FC236}">
                <a16:creationId xmlns:a16="http://schemas.microsoft.com/office/drawing/2014/main" id="{A15424F4-09C2-32FE-48C0-5ECE97189074}"/>
              </a:ext>
            </a:extLst>
          </p:cNvPr>
          <p:cNvSpPr txBox="1"/>
          <p:nvPr/>
        </p:nvSpPr>
        <p:spPr>
          <a:xfrm>
            <a:off x="5796028" y="4832221"/>
            <a:ext cx="906347" cy="261610"/>
          </a:xfrm>
          <a:prstGeom prst="rect">
            <a:avLst/>
          </a:prstGeom>
          <a:noFill/>
        </p:spPr>
        <p:txBody>
          <a:bodyPr wrap="square" rtlCol="0">
            <a:spAutoFit/>
          </a:bodyPr>
          <a:lstStyle/>
          <a:p>
            <a:r>
              <a:rPr lang="en-US" sz="1100">
                <a:solidFill>
                  <a:srgbClr val="1B1464"/>
                </a:solidFill>
                <a:latin typeface="Helvetica" panose="020B0403020202020204" pitchFamily="34" charset="0"/>
              </a:rPr>
              <a:t>Examples:</a:t>
            </a:r>
          </a:p>
        </p:txBody>
      </p:sp>
    </p:spTree>
    <p:extLst>
      <p:ext uri="{BB962C8B-B14F-4D97-AF65-F5344CB8AC3E}">
        <p14:creationId xmlns:p14="http://schemas.microsoft.com/office/powerpoint/2010/main" val="38959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remote control&#10;&#10;Description automatically generated">
            <a:extLst>
              <a:ext uri="{FF2B5EF4-FFF2-40B4-BE49-F238E27FC236}">
                <a16:creationId xmlns:a16="http://schemas.microsoft.com/office/drawing/2014/main" id="{54267C93-79B4-6842-7F4F-625EC5A6DE69}"/>
              </a:ext>
            </a:extLst>
          </p:cNvPr>
          <p:cNvPicPr>
            <a:picLocks noChangeAspect="1"/>
          </p:cNvPicPr>
          <p:nvPr/>
        </p:nvPicPr>
        <p:blipFill rotWithShape="1">
          <a:blip r:embed="rId2">
            <a:extLst>
              <a:ext uri="{28A0092B-C50C-407E-A947-70E740481C1C}">
                <a14:useLocalDpi xmlns:a14="http://schemas.microsoft.com/office/drawing/2010/main" val="0"/>
              </a:ext>
            </a:extLst>
          </a:blip>
          <a:srcRect r="51899"/>
          <a:stretch/>
        </p:blipFill>
        <p:spPr>
          <a:xfrm>
            <a:off x="1" y="0"/>
            <a:ext cx="4945604" cy="6858000"/>
          </a:xfrm>
          <a:prstGeom prst="rect">
            <a:avLst/>
          </a:prstGeom>
        </p:spPr>
      </p:pic>
      <p:pic>
        <p:nvPicPr>
          <p:cNvPr id="8" name="Picture 7" descr="A colorful squares on a black background&#10;&#10;Description automatically generated">
            <a:extLst>
              <a:ext uri="{FF2B5EF4-FFF2-40B4-BE49-F238E27FC236}">
                <a16:creationId xmlns:a16="http://schemas.microsoft.com/office/drawing/2014/main" id="{69E3ED66-7D56-46D2-B2A0-139022AAD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5446" y="25811"/>
            <a:ext cx="2386554" cy="1389686"/>
          </a:xfrm>
          <a:prstGeom prst="rect">
            <a:avLst/>
          </a:prstGeom>
        </p:spPr>
      </p:pic>
      <p:sp>
        <p:nvSpPr>
          <p:cNvPr id="4" name="TextBox 3">
            <a:extLst>
              <a:ext uri="{FF2B5EF4-FFF2-40B4-BE49-F238E27FC236}">
                <a16:creationId xmlns:a16="http://schemas.microsoft.com/office/drawing/2014/main" id="{5D5FDE72-429A-BF62-27A0-CFB51F018A05}"/>
              </a:ext>
            </a:extLst>
          </p:cNvPr>
          <p:cNvSpPr txBox="1"/>
          <p:nvPr/>
        </p:nvSpPr>
        <p:spPr>
          <a:xfrm>
            <a:off x="5018978" y="248567"/>
            <a:ext cx="597974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a:rPr>
              <a:t>We are in an age of misinformation, particularly in online media.</a:t>
            </a:r>
            <a:endParaRPr kumimoji="0" lang="en-US" sz="2600" b="1" i="0" u="none" strike="noStrike" kern="1200" cap="none" spc="0" normalizeH="0" baseline="0" noProof="0">
              <a:ln>
                <a:noFill/>
              </a:ln>
              <a:solidFill>
                <a:srgbClr val="ED3C8D"/>
              </a:solidFill>
              <a:effectLst/>
              <a:uLnTx/>
              <a:uFillTx/>
              <a:latin typeface="Helvetica"/>
              <a:ea typeface="+mn-ea"/>
              <a:cs typeface="+mn-cs"/>
            </a:endParaRPr>
          </a:p>
        </p:txBody>
      </p:sp>
      <p:sp>
        <p:nvSpPr>
          <p:cNvPr id="2" name="TextBox 1">
            <a:extLst>
              <a:ext uri="{FF2B5EF4-FFF2-40B4-BE49-F238E27FC236}">
                <a16:creationId xmlns:a16="http://schemas.microsoft.com/office/drawing/2014/main" id="{5F8EC1C9-2ED9-DF29-C55A-45D666AF5D1B}"/>
              </a:ext>
            </a:extLst>
          </p:cNvPr>
          <p:cNvSpPr txBox="1"/>
          <p:nvPr/>
        </p:nvSpPr>
        <p:spPr>
          <a:xfrm>
            <a:off x="5126723" y="1400573"/>
            <a:ext cx="6862640"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ED3C8D"/>
                </a:solidFill>
                <a:latin typeface="Helvetica"/>
              </a:rPr>
              <a:t>Why should brands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a:rPr>
              <a:t>Consumers are increasingly worried about the spread </a:t>
            </a:r>
            <a:br>
              <a:rPr lang="en-US">
                <a:solidFill>
                  <a:srgbClr val="1B1464"/>
                </a:solidFill>
                <a:latin typeface="Helvetica"/>
              </a:rPr>
            </a:br>
            <a:r>
              <a:rPr lang="en-US">
                <a:solidFill>
                  <a:srgbClr val="1B1464"/>
                </a:solidFill>
                <a:latin typeface="Helvetica"/>
              </a:rPr>
              <a:t>of false information online and they often hold brands responsible for putting ad dollars towards untrustworthy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rgbClr val="1B1464"/>
              </a:solidFill>
              <a:latin typeface="Helvetica"/>
            </a:endParaRPr>
          </a:p>
          <a:p>
            <a:pPr>
              <a:defRPr/>
            </a:pPr>
            <a:r>
              <a:rPr lang="en-US" sz="2000" b="1">
                <a:solidFill>
                  <a:srgbClr val="ED3C8D"/>
                </a:solidFill>
                <a:latin typeface="Helvetica"/>
              </a:rPr>
              <a:t>Might brands be inadvertently responsible?</a:t>
            </a:r>
          </a:p>
          <a:p>
            <a:pPr lvl="0">
              <a:defRPr/>
            </a:pPr>
            <a:r>
              <a:rPr lang="en-US">
                <a:solidFill>
                  <a:srgbClr val="1B1464"/>
                </a:solidFill>
                <a:latin typeface="Helvetica"/>
              </a:rPr>
              <a:t>Often due to a lack of transparency from digital ad-tech about where ads are running, many brands are inadvertently funneling billions of ad dollars to questionable news sites that profit from publishing fraudulent stories. This poses several risks to those brands.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rgbClr val="1B1464"/>
              </a:solidFill>
              <a:latin typeface="Helvetica"/>
            </a:endParaRPr>
          </a:p>
          <a:p>
            <a:pPr>
              <a:defRPr/>
            </a:pPr>
            <a:r>
              <a:rPr lang="en-US" sz="2000" b="1">
                <a:solidFill>
                  <a:srgbClr val="ED3C8D"/>
                </a:solidFill>
                <a:latin typeface="Helvetica"/>
              </a:rPr>
              <a:t>How can brands mitigate their risk?</a:t>
            </a:r>
          </a:p>
          <a:p>
            <a:pPr>
              <a:defRPr/>
            </a:pPr>
            <a:r>
              <a:rPr lang="en-US">
                <a:solidFill>
                  <a:srgbClr val="1B1464"/>
                </a:solidFill>
                <a:latin typeface="Helvetica"/>
              </a:rPr>
              <a:t>Multiscreen TV platforms are credible, trusted news sources in an age of widespread misinformation online and offer professional content in transparent environments.</a:t>
            </a:r>
            <a:endParaRPr kumimoji="0" lang="en-US" b="0" i="0" u="none" strike="noStrike" kern="1200" cap="none" spc="0" normalizeH="0" baseline="0" noProof="0">
              <a:ln>
                <a:noFill/>
              </a:ln>
              <a:solidFill>
                <a:srgbClr val="1B1464"/>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905F5FFD-E0ED-5D2C-5DA8-130FF7C419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2" name="Slide Number Placeholder 5">
            <a:extLst>
              <a:ext uri="{FF2B5EF4-FFF2-40B4-BE49-F238E27FC236}">
                <a16:creationId xmlns:a16="http://schemas.microsoft.com/office/drawing/2014/main" id="{94A35DAC-C3B1-BB12-A1E6-E49AF83FEDB8}"/>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6C1B996F-D49E-FCC9-1C48-43758183027A}"/>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844488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295564" y="354252"/>
            <a:ext cx="11805644"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Local news is valued by many Americans because it is trustworthy, provides useful information and can positively impact their community</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30094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Spectrum News / Morning Consult study via Charter Communications press release, </a:t>
            </a:r>
            <a:r>
              <a:rPr kumimoji="0" lang="en-US" b="0" i="1" u="none" strike="noStrike" kern="1200" cap="none" spc="0" normalizeH="0" baseline="0" noProof="0">
                <a:ln>
                  <a:noFill/>
                </a:ln>
                <a:solidFill>
                  <a:srgbClr val="1F1A62"/>
                </a:solidFill>
                <a:effectLst/>
                <a:uLnTx/>
                <a:uFillTx/>
                <a:latin typeface="Helvetica" pitchFamily="2" charset="0"/>
                <a:ea typeface="+mn-ea"/>
                <a:cs typeface="+mn-cs"/>
              </a:rPr>
              <a:t>Spectrum News/Morning Consult Poll Finds 83% of Americans Trust Local News</a:t>
            </a:r>
            <a:r>
              <a:rPr lang="en-US">
                <a:solidFill>
                  <a:srgbClr val="1F1A62"/>
                </a:solidFill>
                <a:latin typeface="Helvetica" pitchFamily="2" charset="0"/>
              </a:rPr>
              <a:t>, 8/25/2022.</a:t>
            </a:r>
            <a:endParaRPr kumimoji="0" lang="en-US"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A7C4812-942D-4D39-7D5B-132D567EA3A8}"/>
              </a:ext>
            </a:extLst>
          </p:cNvPr>
          <p:cNvSpPr/>
          <p:nvPr/>
        </p:nvSpPr>
        <p:spPr>
          <a:xfrm>
            <a:off x="459510" y="1522383"/>
            <a:ext cx="35929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EF200F6-226C-E0E0-DD1D-4DC139EC604D}"/>
              </a:ext>
            </a:extLst>
          </p:cNvPr>
          <p:cNvSpPr txBox="1"/>
          <p:nvPr/>
        </p:nvSpPr>
        <p:spPr>
          <a:xfrm>
            <a:off x="842819" y="3396199"/>
            <a:ext cx="2826327" cy="1015663"/>
          </a:xfrm>
          <a:prstGeom prst="rect">
            <a:avLst/>
          </a:prstGeom>
          <a:noFill/>
        </p:spPr>
        <p:txBody>
          <a:bodyPr wrap="square" rtlCol="0">
            <a:spAutoFit/>
          </a:bodyPr>
          <a:lstStyle/>
          <a:p>
            <a:pPr algn="ctr"/>
            <a:r>
              <a:rPr lang="en-US" sz="6000" b="1">
                <a:solidFill>
                  <a:srgbClr val="00BFF2"/>
                </a:solidFill>
                <a:latin typeface="Helvetica" panose="020B0403020202020204" pitchFamily="34" charset="0"/>
              </a:rPr>
              <a:t>83%</a:t>
            </a:r>
          </a:p>
        </p:txBody>
      </p:sp>
      <p:sp>
        <p:nvSpPr>
          <p:cNvPr id="7" name="TextBox 6">
            <a:extLst>
              <a:ext uri="{FF2B5EF4-FFF2-40B4-BE49-F238E27FC236}">
                <a16:creationId xmlns:a16="http://schemas.microsoft.com/office/drawing/2014/main" id="{268F10EE-25FF-3548-9D60-D879B235DB95}"/>
              </a:ext>
            </a:extLst>
          </p:cNvPr>
          <p:cNvSpPr txBox="1"/>
          <p:nvPr/>
        </p:nvSpPr>
        <p:spPr>
          <a:xfrm>
            <a:off x="842819" y="4544678"/>
            <a:ext cx="2826327" cy="923330"/>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b="1">
                <a:solidFill>
                  <a:srgbClr val="1B1464"/>
                </a:solidFill>
              </a:rPr>
              <a:t>Find local news coverage on TV to be </a:t>
            </a:r>
            <a:br>
              <a:rPr lang="en-US" b="1">
                <a:solidFill>
                  <a:srgbClr val="1B1464"/>
                </a:solidFill>
              </a:rPr>
            </a:br>
            <a:r>
              <a:rPr lang="en-US" b="1">
                <a:solidFill>
                  <a:srgbClr val="00BFF2"/>
                </a:solidFill>
              </a:rPr>
              <a:t>most trustworthy</a:t>
            </a:r>
          </a:p>
        </p:txBody>
      </p:sp>
      <p:sp>
        <p:nvSpPr>
          <p:cNvPr id="2" name="Rectangle 1">
            <a:extLst>
              <a:ext uri="{FF2B5EF4-FFF2-40B4-BE49-F238E27FC236}">
                <a16:creationId xmlns:a16="http://schemas.microsoft.com/office/drawing/2014/main" id="{5E22990F-28B3-E049-7C41-B7D817EB0304}"/>
              </a:ext>
            </a:extLst>
          </p:cNvPr>
          <p:cNvSpPr/>
          <p:nvPr/>
        </p:nvSpPr>
        <p:spPr>
          <a:xfrm>
            <a:off x="4299528" y="1522383"/>
            <a:ext cx="35929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3277D65-9B6C-120B-B0E0-1DE93BB6CF14}"/>
              </a:ext>
            </a:extLst>
          </p:cNvPr>
          <p:cNvSpPr txBox="1"/>
          <p:nvPr/>
        </p:nvSpPr>
        <p:spPr>
          <a:xfrm>
            <a:off x="4682837" y="3396199"/>
            <a:ext cx="2826327" cy="1015663"/>
          </a:xfrm>
          <a:prstGeom prst="rect">
            <a:avLst/>
          </a:prstGeom>
          <a:noFill/>
        </p:spPr>
        <p:txBody>
          <a:bodyPr wrap="square" rtlCol="0">
            <a:spAutoFit/>
          </a:bodyPr>
          <a:lstStyle/>
          <a:p>
            <a:pPr algn="ctr"/>
            <a:r>
              <a:rPr lang="en-US" sz="6000" b="1">
                <a:solidFill>
                  <a:srgbClr val="ED3C8D"/>
                </a:solidFill>
                <a:latin typeface="Helvetica" panose="020B0403020202020204" pitchFamily="34" charset="0"/>
              </a:rPr>
              <a:t>77%</a:t>
            </a:r>
          </a:p>
        </p:txBody>
      </p:sp>
      <p:sp>
        <p:nvSpPr>
          <p:cNvPr id="10" name="TextBox 9">
            <a:extLst>
              <a:ext uri="{FF2B5EF4-FFF2-40B4-BE49-F238E27FC236}">
                <a16:creationId xmlns:a16="http://schemas.microsoft.com/office/drawing/2014/main" id="{65BFC1D9-F10E-BE39-BA0F-F52448CEE26E}"/>
              </a:ext>
            </a:extLst>
          </p:cNvPr>
          <p:cNvSpPr txBox="1"/>
          <p:nvPr/>
        </p:nvSpPr>
        <p:spPr>
          <a:xfrm>
            <a:off x="4361295" y="4544678"/>
            <a:ext cx="3469411" cy="1200329"/>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b="1">
                <a:solidFill>
                  <a:srgbClr val="1B1464"/>
                </a:solidFill>
              </a:rPr>
              <a:t>Feel local news provides people with </a:t>
            </a:r>
            <a:r>
              <a:rPr lang="en-US" b="1">
                <a:solidFill>
                  <a:srgbClr val="ED3C8D"/>
                </a:solidFill>
              </a:rPr>
              <a:t>important info about their community </a:t>
            </a:r>
            <a:r>
              <a:rPr lang="en-US" b="1">
                <a:solidFill>
                  <a:srgbClr val="1B1464"/>
                </a:solidFill>
              </a:rPr>
              <a:t>&amp; critical national news</a:t>
            </a:r>
          </a:p>
        </p:txBody>
      </p:sp>
      <p:sp>
        <p:nvSpPr>
          <p:cNvPr id="3" name="Rectangle 2">
            <a:extLst>
              <a:ext uri="{FF2B5EF4-FFF2-40B4-BE49-F238E27FC236}">
                <a16:creationId xmlns:a16="http://schemas.microsoft.com/office/drawing/2014/main" id="{6A66138F-2403-57C0-06FE-2F733625C2E7}"/>
              </a:ext>
            </a:extLst>
          </p:cNvPr>
          <p:cNvSpPr/>
          <p:nvPr/>
        </p:nvSpPr>
        <p:spPr>
          <a:xfrm>
            <a:off x="8139545" y="1522383"/>
            <a:ext cx="35929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484ACBE-65C5-F4E5-DBAB-D7275C26D101}"/>
              </a:ext>
            </a:extLst>
          </p:cNvPr>
          <p:cNvSpPr txBox="1"/>
          <p:nvPr/>
        </p:nvSpPr>
        <p:spPr>
          <a:xfrm>
            <a:off x="8522854" y="3396199"/>
            <a:ext cx="2826327" cy="1015663"/>
          </a:xfrm>
          <a:prstGeom prst="rect">
            <a:avLst/>
          </a:prstGeom>
          <a:noFill/>
        </p:spPr>
        <p:txBody>
          <a:bodyPr wrap="square" rtlCol="0">
            <a:spAutoFit/>
          </a:bodyPr>
          <a:lstStyle/>
          <a:p>
            <a:pPr algn="ctr"/>
            <a:r>
              <a:rPr lang="en-US" sz="6000" b="1">
                <a:solidFill>
                  <a:srgbClr val="4EBEA4"/>
                </a:solidFill>
                <a:latin typeface="Helvetica" panose="020B0403020202020204" pitchFamily="34" charset="0"/>
              </a:rPr>
              <a:t>72%</a:t>
            </a:r>
          </a:p>
        </p:txBody>
      </p:sp>
      <p:sp>
        <p:nvSpPr>
          <p:cNvPr id="12" name="TextBox 11">
            <a:extLst>
              <a:ext uri="{FF2B5EF4-FFF2-40B4-BE49-F238E27FC236}">
                <a16:creationId xmlns:a16="http://schemas.microsoft.com/office/drawing/2014/main" id="{AD798C3F-A21A-84F9-0EF0-F654057785C9}"/>
              </a:ext>
            </a:extLst>
          </p:cNvPr>
          <p:cNvSpPr txBox="1"/>
          <p:nvPr/>
        </p:nvSpPr>
        <p:spPr>
          <a:xfrm>
            <a:off x="8287903" y="4544678"/>
            <a:ext cx="3296228" cy="923330"/>
          </a:xfrm>
          <a:prstGeom prst="rect">
            <a:avLst/>
          </a:prstGeom>
          <a:noFill/>
        </p:spPr>
        <p:txBody>
          <a:bodyPr wrap="square">
            <a:spAutoFit/>
          </a:bodyPr>
          <a:lstStyle/>
          <a:p>
            <a:pPr algn="ctr" rtl="0">
              <a:defRPr sz="1800" b="1" i="0" u="none" strike="noStrike" kern="1200" spc="0" baseline="0">
                <a:solidFill>
                  <a:srgbClr val="1B1464"/>
                </a:solidFill>
                <a:latin typeface="Helvetica" panose="020B0403020202020204" pitchFamily="34" charset="0"/>
                <a:ea typeface="+mn-ea"/>
                <a:cs typeface="+mn-cs"/>
              </a:defRPr>
            </a:pPr>
            <a:r>
              <a:rPr lang="en-US" b="1">
                <a:solidFill>
                  <a:srgbClr val="1B1464"/>
                </a:solidFill>
              </a:rPr>
              <a:t>Agree local news helps </a:t>
            </a:r>
            <a:r>
              <a:rPr lang="en-US" b="1">
                <a:solidFill>
                  <a:srgbClr val="4EBEA4"/>
                </a:solidFill>
              </a:rPr>
              <a:t>enact positive change </a:t>
            </a:r>
            <a:r>
              <a:rPr lang="en-US" b="1">
                <a:solidFill>
                  <a:srgbClr val="1B1464"/>
                </a:solidFill>
              </a:rPr>
              <a:t>in their local community</a:t>
            </a:r>
          </a:p>
        </p:txBody>
      </p:sp>
      <p:pic>
        <p:nvPicPr>
          <p:cNvPr id="19" name="Picture 18" descr="A group of people with a heart above them&#10;&#10;Description automatically generated">
            <a:extLst>
              <a:ext uri="{FF2B5EF4-FFF2-40B4-BE49-F238E27FC236}">
                <a16:creationId xmlns:a16="http://schemas.microsoft.com/office/drawing/2014/main" id="{B727EE03-1145-26E7-5BC2-D2C75C0B4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283" y="1932040"/>
            <a:ext cx="1167467" cy="1167467"/>
          </a:xfrm>
          <a:prstGeom prst="rect">
            <a:avLst/>
          </a:prstGeom>
        </p:spPr>
      </p:pic>
      <p:pic>
        <p:nvPicPr>
          <p:cNvPr id="21" name="Picture 20" descr="A pink circle with a black exclamation mark&#10;&#10;Description automatically generated">
            <a:extLst>
              <a:ext uri="{FF2B5EF4-FFF2-40B4-BE49-F238E27FC236}">
                <a16:creationId xmlns:a16="http://schemas.microsoft.com/office/drawing/2014/main" id="{920D6514-3D24-548A-5B5C-17D496E87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409" y="1809456"/>
            <a:ext cx="1412635" cy="1412635"/>
          </a:xfrm>
          <a:prstGeom prst="rect">
            <a:avLst/>
          </a:prstGeom>
        </p:spPr>
      </p:pic>
      <p:pic>
        <p:nvPicPr>
          <p:cNvPr id="23" name="Picture 22" descr="A blue shield with a white tick&#10;&#10;Description automatically generated">
            <a:extLst>
              <a:ext uri="{FF2B5EF4-FFF2-40B4-BE49-F238E27FC236}">
                <a16:creationId xmlns:a16="http://schemas.microsoft.com/office/drawing/2014/main" id="{AFD125C3-F08C-8FCA-4EA1-7B6D36C81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32" y="1738824"/>
            <a:ext cx="1553899" cy="1553899"/>
          </a:xfrm>
          <a:prstGeom prst="rect">
            <a:avLst/>
          </a:prstGeom>
        </p:spPr>
      </p:pic>
      <p:pic>
        <p:nvPicPr>
          <p:cNvPr id="16" name="Picture 15">
            <a:extLst>
              <a:ext uri="{FF2B5EF4-FFF2-40B4-BE49-F238E27FC236}">
                <a16:creationId xmlns:a16="http://schemas.microsoft.com/office/drawing/2014/main" id="{2E49F7F3-A5D2-1DA4-A56A-3EE3E59F70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7" name="Slide Number Placeholder 5">
            <a:extLst>
              <a:ext uri="{FF2B5EF4-FFF2-40B4-BE49-F238E27FC236}">
                <a16:creationId xmlns:a16="http://schemas.microsoft.com/office/drawing/2014/main" id="{5F68BEF9-AC22-FDFE-3C99-9552867FC786}"/>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CBA5794-C35C-05CB-B385-6A10D9B17F4D}"/>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13308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0AB914-9476-7E59-FF30-4081660A7C87}"/>
              </a:ext>
            </a:extLst>
          </p:cNvPr>
          <p:cNvSpPr txBox="1"/>
          <p:nvPr/>
        </p:nvSpPr>
        <p:spPr>
          <a:xfrm>
            <a:off x="492088" y="6282459"/>
            <a:ext cx="95286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YouGov, </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Global Study: Which Types of Ads Do People Trust?</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commissioned by Campaign, 2/5/2021. Note: Ages 18+ who selected very/somewhat trustworthy.</a:t>
            </a:r>
            <a:endPar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89197D1E-AA0F-7334-A331-A23C7946C908}"/>
              </a:ext>
            </a:extLst>
          </p:cNvPr>
          <p:cNvSpPr txBox="1"/>
          <p:nvPr/>
        </p:nvSpPr>
        <p:spPr>
          <a:xfrm>
            <a:off x="249381" y="326938"/>
            <a:ext cx="11921100" cy="892552"/>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B1464"/>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platform’s trustworthiness extends to its advertising environment as well which enables brands to create authentic connections with viewers</a:t>
            </a:r>
          </a:p>
        </p:txBody>
      </p:sp>
      <p:sp>
        <p:nvSpPr>
          <p:cNvPr id="4" name="Rectangle 3">
            <a:extLst>
              <a:ext uri="{FF2B5EF4-FFF2-40B4-BE49-F238E27FC236}">
                <a16:creationId xmlns:a16="http://schemas.microsoft.com/office/drawing/2014/main" id="{2D0719D1-AB3D-5558-67FC-D7BC24CB4D59}"/>
              </a:ext>
            </a:extLst>
          </p:cNvPr>
          <p:cNvSpPr>
            <a:spLocks/>
          </p:cNvSpPr>
          <p:nvPr/>
        </p:nvSpPr>
        <p:spPr>
          <a:xfrm>
            <a:off x="6096000" y="1686330"/>
            <a:ext cx="6096294" cy="3985213"/>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CBD8615-A979-6C04-7CBB-6667DECD5ED4}"/>
              </a:ext>
            </a:extLst>
          </p:cNvPr>
          <p:cNvSpPr/>
          <p:nvPr/>
        </p:nvSpPr>
        <p:spPr>
          <a:xfrm>
            <a:off x="9229596" y="3184987"/>
            <a:ext cx="2766974" cy="1661993"/>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1.5x</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B1464"/>
                </a:solidFill>
                <a:effectLst/>
                <a:uLnTx/>
                <a:uFillTx/>
                <a:latin typeface="Helvetica" pitchFamily="2" charset="0"/>
                <a:ea typeface="+mn-ea"/>
                <a:cs typeface="+mn-cs"/>
              </a:rPr>
              <a:t>More Likely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to</a:t>
            </a: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trust ads on TV </a:t>
            </a:r>
            <a:b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vs. ads on </a:t>
            </a:r>
            <a:r>
              <a:rPr kumimoji="0" lang="en-US" sz="1800" b="0" i="0" u="sng" strike="noStrike" kern="1200" cap="none" spc="0" normalizeH="0" baseline="0" noProof="0">
                <a:ln>
                  <a:noFill/>
                </a:ln>
                <a:solidFill>
                  <a:srgbClr val="1B1464"/>
                </a:solidFill>
                <a:effectLst/>
                <a:uLnTx/>
                <a:uFillTx/>
                <a:latin typeface="Helvetica" pitchFamily="2" charset="0"/>
                <a:ea typeface="+mn-ea"/>
                <a:cs typeface="+mn-cs"/>
              </a:rPr>
              <a:t>websites</a:t>
            </a:r>
          </a:p>
        </p:txBody>
      </p:sp>
      <p:sp>
        <p:nvSpPr>
          <p:cNvPr id="17" name="Rectangle 16">
            <a:extLst>
              <a:ext uri="{FF2B5EF4-FFF2-40B4-BE49-F238E27FC236}">
                <a16:creationId xmlns:a16="http://schemas.microsoft.com/office/drawing/2014/main" id="{4DC702DC-5F15-BAF3-1716-3E5E50E912A9}"/>
              </a:ext>
            </a:extLst>
          </p:cNvPr>
          <p:cNvSpPr/>
          <p:nvPr/>
        </p:nvSpPr>
        <p:spPr>
          <a:xfrm>
            <a:off x="6291725" y="3184987"/>
            <a:ext cx="2852450" cy="1661993"/>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2.5x</a:t>
            </a:r>
            <a:r>
              <a:rPr kumimoji="0" lang="en-US" sz="4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B1464"/>
                </a:solidFill>
                <a:effectLst/>
                <a:uLnTx/>
                <a:uFillTx/>
                <a:latin typeface="Helvetica" pitchFamily="2" charset="0"/>
                <a:ea typeface="+mn-ea"/>
                <a:cs typeface="+mn-cs"/>
              </a:rPr>
              <a:t>More Likely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to</a:t>
            </a: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trust ads on TV </a:t>
            </a:r>
            <a:b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vs. ads on </a:t>
            </a:r>
            <a:r>
              <a:rPr kumimoji="0" lang="en-US" sz="1800" b="0" i="0" u="sng" strike="noStrike" kern="1200" cap="none" spc="0" normalizeH="0" baseline="0" noProof="0">
                <a:ln>
                  <a:noFill/>
                </a:ln>
                <a:solidFill>
                  <a:srgbClr val="1B1464"/>
                </a:solidFill>
                <a:effectLst/>
                <a:uLnTx/>
                <a:uFillTx/>
                <a:latin typeface="Helvetica" pitchFamily="2" charset="0"/>
                <a:ea typeface="+mn-ea"/>
                <a:cs typeface="+mn-cs"/>
              </a:rPr>
              <a:t>social media</a:t>
            </a:r>
          </a:p>
        </p:txBody>
      </p:sp>
      <p:sp>
        <p:nvSpPr>
          <p:cNvPr id="18" name="Rectangle 17">
            <a:extLst>
              <a:ext uri="{FF2B5EF4-FFF2-40B4-BE49-F238E27FC236}">
                <a16:creationId xmlns:a16="http://schemas.microsoft.com/office/drawing/2014/main" id="{D214BC73-95B4-25C8-0509-DD26DCB6E94B}"/>
              </a:ext>
            </a:extLst>
          </p:cNvPr>
          <p:cNvSpPr/>
          <p:nvPr/>
        </p:nvSpPr>
        <p:spPr>
          <a:xfrm>
            <a:off x="6731275" y="2200026"/>
            <a:ext cx="4825744" cy="584775"/>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U.S. adults are </a:t>
            </a:r>
            <a:r>
              <a:rPr kumimoji="0" lang="en-US" sz="1600" b="1" i="1" u="none" strike="noStrike" kern="1200" cap="none" spc="0" normalizeH="0" baseline="0" noProof="0">
                <a:ln>
                  <a:noFill/>
                </a:ln>
                <a:solidFill>
                  <a:srgbClr val="1B1464"/>
                </a:solidFill>
                <a:effectLst/>
                <a:uLnTx/>
                <a:uFillTx/>
                <a:latin typeface="Helvetica" pitchFamily="2" charset="0"/>
                <a:ea typeface="+mn-ea"/>
                <a:cs typeface="+mn-cs"/>
              </a:rPr>
              <a:t>more likely </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to find ads on TV trustworthy vs. ads on digital platforms</a:t>
            </a:r>
          </a:p>
        </p:txBody>
      </p:sp>
      <p:sp>
        <p:nvSpPr>
          <p:cNvPr id="2" name="Rectangle 1">
            <a:extLst>
              <a:ext uri="{FF2B5EF4-FFF2-40B4-BE49-F238E27FC236}">
                <a16:creationId xmlns:a16="http://schemas.microsoft.com/office/drawing/2014/main" id="{5FBFF72A-86FC-DFAA-D4C8-FCF8767D7571}"/>
              </a:ext>
            </a:extLst>
          </p:cNvPr>
          <p:cNvSpPr>
            <a:spLocks/>
          </p:cNvSpPr>
          <p:nvPr/>
        </p:nvSpPr>
        <p:spPr>
          <a:xfrm>
            <a:off x="0" y="1673952"/>
            <a:ext cx="6096294" cy="398521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7555B4F4-2C42-4177-50CA-E7536BAAFB30}"/>
              </a:ext>
            </a:extLst>
          </p:cNvPr>
          <p:cNvGraphicFramePr/>
          <p:nvPr/>
        </p:nvGraphicFramePr>
        <p:xfrm>
          <a:off x="448968" y="2388644"/>
          <a:ext cx="5451308" cy="3066601"/>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CD59C888-AB92-3B9D-AD08-48DAA44EDD2C}"/>
              </a:ext>
            </a:extLst>
          </p:cNvPr>
          <p:cNvSpPr/>
          <p:nvPr/>
        </p:nvSpPr>
        <p:spPr>
          <a:xfrm>
            <a:off x="358440" y="1846645"/>
            <a:ext cx="5379414" cy="52322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Types of Advertising U.S. Adults Find Trustworthy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itchFamily="2" charset="0"/>
                <a:ea typeface="+mn-ea"/>
                <a:cs typeface="+mn-cs"/>
              </a:rPr>
              <a:t>% of respondents</a:t>
            </a:r>
            <a:endParaRPr kumimoji="0" 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3" name="Picture 12">
            <a:extLst>
              <a:ext uri="{FF2B5EF4-FFF2-40B4-BE49-F238E27FC236}">
                <a16:creationId xmlns:a16="http://schemas.microsoft.com/office/drawing/2014/main" id="{F119083F-8BA3-D454-E5FD-DFE1F6EA0F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5" name="Slide Number Placeholder 5">
            <a:extLst>
              <a:ext uri="{FF2B5EF4-FFF2-40B4-BE49-F238E27FC236}">
                <a16:creationId xmlns:a16="http://schemas.microsoft.com/office/drawing/2014/main" id="{36031673-62AB-8C8C-7023-17AF664DD1EA}"/>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E43BA5ED-AED0-3C63-3CF9-BE38E2B8A48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08967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 name="Rectangle 2">
            <a:extLst>
              <a:ext uri="{FF2B5EF4-FFF2-40B4-BE49-F238E27FC236}">
                <a16:creationId xmlns:a16="http://schemas.microsoft.com/office/drawing/2014/main" id="{A3BCDCAB-8089-0911-D196-1294754BC35A}"/>
              </a:ext>
            </a:extLst>
          </p:cNvPr>
          <p:cNvSpPr/>
          <p:nvPr/>
        </p:nvSpPr>
        <p:spPr>
          <a:xfrm>
            <a:off x="6337603" y="1389686"/>
            <a:ext cx="5589354" cy="4647426"/>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The spread of </a:t>
            </a:r>
            <a:r>
              <a:rPr lang="en-US" sz="1600">
                <a:solidFill>
                  <a:srgbClr val="1B1464"/>
                </a:solidFill>
                <a:latin typeface="Helvetica" panose="020B0604020202020204" pitchFamily="2" charset="0"/>
                <a:cs typeface="Helvetica" panose="020B0604020202020204" pitchFamily="34" charset="0"/>
              </a:rPr>
              <a:t>false information across digital ad-tech news platforms is a pervasive issue that is eroding consumer trust and compromising the reputations of brands that may be unintentionally appearing alongside risky content </a:t>
            </a:r>
          </a:p>
          <a:p>
            <a:pPr marR="0" lvl="0" algn="l" defTabSz="914400" rtl="0" eaLnBrk="1" fontAlgn="auto" latinLnBrk="0" hangingPunct="1">
              <a:lnSpc>
                <a:spcPct val="100000"/>
              </a:lnSpc>
              <a:spcBef>
                <a:spcPts val="0"/>
              </a:spcBef>
              <a:spcAft>
                <a:spcPts val="0"/>
              </a:spcAft>
              <a:buClrTx/>
              <a:buSzTx/>
              <a:tabLst/>
              <a:defRPr/>
            </a:pPr>
            <a:endParaRPr lang="en-US" sz="280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604020202020204" pitchFamily="2" charset="0"/>
                <a:cs typeface="Helvetica" panose="020B0604020202020204" pitchFamily="34" charset="0"/>
              </a:rPr>
              <a:t>News can be a highly engaging genre to connect with consumers because Americans want to be in the know, and they rely on and trust national and local TV news sources above all other media to provide accurate information on their community and beyond</a:t>
            </a:r>
          </a:p>
          <a:p>
            <a:pPr>
              <a:defRPr/>
            </a:pPr>
            <a:endParaRPr lang="en-US" sz="280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In an ecosystem teeming with misinformation, brands should prioritize multiscreen TV news platforms which serve professional content to real, engaged viewers </a:t>
            </a:r>
            <a:b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and </a:t>
            </a:r>
            <a:r>
              <a:rPr lang="en-US" sz="1600">
                <a:solidFill>
                  <a:srgbClr val="1B1464"/>
                </a:solidFill>
                <a:latin typeface="Helvetica" panose="020B0604020202020204" pitchFamily="2" charset="0"/>
                <a:cs typeface="Helvetica" panose="020B0604020202020204" pitchFamily="34" charset="0"/>
              </a:rPr>
              <a:t>avoid unnecessary financial and reputational risks associated with questionable, non-transparent platforms</a:t>
            </a:r>
            <a:endPar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B5C32C9A-2585-3902-1F8D-E91A2D6365A8}"/>
              </a:ext>
            </a:extLst>
          </p:cNvPr>
          <p:cNvSpPr/>
          <p:nvPr/>
        </p:nvSpPr>
        <p:spPr>
          <a:xfrm>
            <a:off x="379965"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Key Marketer Takeaways</a:t>
            </a:r>
          </a:p>
        </p:txBody>
      </p:sp>
      <p:pic>
        <p:nvPicPr>
          <p:cNvPr id="4" name="Picture 3">
            <a:extLst>
              <a:ext uri="{FF2B5EF4-FFF2-40B4-BE49-F238E27FC236}">
                <a16:creationId xmlns:a16="http://schemas.microsoft.com/office/drawing/2014/main" id="{4C59F3C1-0AF7-7D86-4FB1-29B169A2DE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0" name="Slide Number Placeholder 5">
            <a:extLst>
              <a:ext uri="{FF2B5EF4-FFF2-40B4-BE49-F238E27FC236}">
                <a16:creationId xmlns:a16="http://schemas.microsoft.com/office/drawing/2014/main" id="{F1D16B6B-AD81-E1C2-1537-4F8AA40D2A89}"/>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1BCF411B-B26F-0ECD-C8AC-9C8612245EA7}"/>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1608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BCF91-FD67-2F78-2D84-A9CBA316BC26}"/>
              </a:ext>
            </a:extLst>
          </p:cNvPr>
          <p:cNvSpPr/>
          <p:nvPr/>
        </p:nvSpPr>
        <p:spPr>
          <a:xfrm>
            <a:off x="-14514" y="0"/>
            <a:ext cx="6096000" cy="686851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3AF98EE-75F3-C564-F04A-D2FF290D2418}"/>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36" name="Rectangle 35">
            <a:extLst>
              <a:ext uri="{FF2B5EF4-FFF2-40B4-BE49-F238E27FC236}">
                <a16:creationId xmlns:a16="http://schemas.microsoft.com/office/drawing/2014/main" id="{6CAF7A0A-53BB-FD86-DE00-E5EB6A6E9C61}"/>
              </a:ext>
            </a:extLst>
          </p:cNvPr>
          <p:cNvSpPr/>
          <p:nvPr/>
        </p:nvSpPr>
        <p:spPr>
          <a:xfrm>
            <a:off x="289383" y="2523629"/>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330542" y="6063846"/>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947F1E16-24F9-B676-F6A8-44BF1AC48D5D}"/>
              </a:ext>
            </a:extLst>
          </p:cNvPr>
          <p:cNvGrpSpPr/>
          <p:nvPr/>
        </p:nvGrpSpPr>
        <p:grpSpPr>
          <a:xfrm>
            <a:off x="174051" y="720633"/>
            <a:ext cx="2433585" cy="744993"/>
            <a:chOff x="174051" y="720633"/>
            <a:chExt cx="2433585" cy="744993"/>
          </a:xfrm>
        </p:grpSpPr>
        <p:sp>
          <p:nvSpPr>
            <p:cNvPr id="20" name="TextBox 19">
              <a:hlinkClick r:id="rId3"/>
              <a:extLst>
                <a:ext uri="{FF2B5EF4-FFF2-40B4-BE49-F238E27FC236}">
                  <a16:creationId xmlns:a16="http://schemas.microsoft.com/office/drawing/2014/main" id="{004551A2-1F38-7F3F-2966-41F0015933A9}"/>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9C069174-255D-AA59-48B3-AA1D9C50A042}"/>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33" name="Picture 32">
            <a:extLst>
              <a:ext uri="{FF2B5EF4-FFF2-40B4-BE49-F238E27FC236}">
                <a16:creationId xmlns:a16="http://schemas.microsoft.com/office/drawing/2014/main" id="{462AAA2C-9F5F-BF00-3761-9F96973324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34" name="Slide Number Placeholder 5">
            <a:extLst>
              <a:ext uri="{FF2B5EF4-FFF2-40B4-BE49-F238E27FC236}">
                <a16:creationId xmlns:a16="http://schemas.microsoft.com/office/drawing/2014/main" id="{6E201027-7358-CB98-0C09-D86F1040BC6F}"/>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9" name="Rectangle 38">
            <a:extLst>
              <a:ext uri="{FF2B5EF4-FFF2-40B4-BE49-F238E27FC236}">
                <a16:creationId xmlns:a16="http://schemas.microsoft.com/office/drawing/2014/main" id="{D0B19C1F-D3BB-6CF4-77A7-1E3CF951548C}"/>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2" name="Group 1">
            <a:extLst>
              <a:ext uri="{FF2B5EF4-FFF2-40B4-BE49-F238E27FC236}">
                <a16:creationId xmlns:a16="http://schemas.microsoft.com/office/drawing/2014/main" id="{39D1BED7-A2D5-7B92-94D9-73529CCEEAC7}"/>
              </a:ext>
            </a:extLst>
          </p:cNvPr>
          <p:cNvGrpSpPr/>
          <p:nvPr/>
        </p:nvGrpSpPr>
        <p:grpSpPr>
          <a:xfrm>
            <a:off x="2923848" y="688719"/>
            <a:ext cx="2730969" cy="744993"/>
            <a:chOff x="198561" y="542425"/>
            <a:chExt cx="2111490" cy="744993"/>
          </a:xfrm>
        </p:grpSpPr>
        <p:sp>
          <p:nvSpPr>
            <p:cNvPr id="3" name="TextBox 2">
              <a:hlinkClick r:id="rId3"/>
              <a:extLst>
                <a:ext uri="{FF2B5EF4-FFF2-40B4-BE49-F238E27FC236}">
                  <a16:creationId xmlns:a16="http://schemas.microsoft.com/office/drawing/2014/main" id="{8626C42F-4A46-A113-445D-2551FDCE3D07}"/>
                </a:ext>
              </a:extLst>
            </p:cNvPr>
            <p:cNvSpPr txBox="1"/>
            <p:nvPr/>
          </p:nvSpPr>
          <p:spPr>
            <a:xfrm>
              <a:off x="198561" y="542425"/>
              <a:ext cx="1353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itchFamily="2" charset="0"/>
                  <a:ea typeface="+mn-ea"/>
                  <a:cs typeface="+mn-cs"/>
                </a:rPr>
                <a:t>Leah Montner-Dixon</a:t>
              </a:r>
            </a:p>
          </p:txBody>
        </p:sp>
        <p:sp>
          <p:nvSpPr>
            <p:cNvPr id="9" name="TextBox 8">
              <a:extLst>
                <a:ext uri="{FF2B5EF4-FFF2-40B4-BE49-F238E27FC236}">
                  <a16:creationId xmlns:a16="http://schemas.microsoft.com/office/drawing/2014/main" id="{E6C5BD34-4395-045F-3DE0-4DB9693E72F6}"/>
                </a:ext>
              </a:extLst>
            </p:cNvPr>
            <p:cNvSpPr txBox="1"/>
            <p:nvPr/>
          </p:nvSpPr>
          <p:spPr>
            <a:xfrm>
              <a:off x="198562" y="856531"/>
              <a:ext cx="21114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Director,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leahm@thevab.com</a:t>
              </a:r>
            </a:p>
          </p:txBody>
        </p:sp>
      </p:grpSp>
      <p:pic>
        <p:nvPicPr>
          <p:cNvPr id="14" name="Picture 13">
            <a:hlinkClick r:id="rId5"/>
            <a:extLst>
              <a:ext uri="{FF2B5EF4-FFF2-40B4-BE49-F238E27FC236}">
                <a16:creationId xmlns:a16="http://schemas.microsoft.com/office/drawing/2014/main" id="{8B02EBF3-C690-30A1-3759-7FF8994E70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233" y="4002412"/>
            <a:ext cx="1727316" cy="1271652"/>
          </a:xfrm>
          <a:prstGeom prst="rect">
            <a:avLst/>
          </a:prstGeom>
          <a:ln w="19050">
            <a:solidFill>
              <a:srgbClr val="E84A99"/>
            </a:solidFill>
          </a:ln>
        </p:spPr>
      </p:pic>
      <p:pic>
        <p:nvPicPr>
          <p:cNvPr id="6" name="Picture 5">
            <a:hlinkClick r:id="rId7"/>
            <a:extLst>
              <a:ext uri="{FF2B5EF4-FFF2-40B4-BE49-F238E27FC236}">
                <a16:creationId xmlns:a16="http://schemas.microsoft.com/office/drawing/2014/main" id="{2D38F778-3E55-D2CA-CC5B-E6FB5B98B7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03041" y="4169086"/>
            <a:ext cx="1964406" cy="1104978"/>
          </a:xfrm>
          <a:prstGeom prst="rect">
            <a:avLst/>
          </a:prstGeom>
          <a:ln w="19050">
            <a:solidFill>
              <a:srgbClr val="E84A99"/>
            </a:solidFill>
          </a:ln>
        </p:spPr>
      </p:pic>
      <p:pic>
        <p:nvPicPr>
          <p:cNvPr id="4" name="Picture 3">
            <a:hlinkClick r:id="rId9"/>
            <a:extLst>
              <a:ext uri="{FF2B5EF4-FFF2-40B4-BE49-F238E27FC236}">
                <a16:creationId xmlns:a16="http://schemas.microsoft.com/office/drawing/2014/main" id="{C600618E-A57D-2D3B-1078-6DD0EDDEAF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17587" y="2216768"/>
            <a:ext cx="1935315" cy="1088615"/>
          </a:xfrm>
          <a:prstGeom prst="rect">
            <a:avLst/>
          </a:prstGeom>
          <a:ln w="19050">
            <a:solidFill>
              <a:srgbClr val="E84A99"/>
            </a:solidFill>
          </a:ln>
        </p:spPr>
      </p:pic>
      <p:pic>
        <p:nvPicPr>
          <p:cNvPr id="12" name="Picture 11">
            <a:hlinkClick r:id="rId11"/>
            <a:extLst>
              <a:ext uri="{FF2B5EF4-FFF2-40B4-BE49-F238E27FC236}">
                <a16:creationId xmlns:a16="http://schemas.microsoft.com/office/drawing/2014/main" id="{EA3584A4-EF86-A577-A4A1-AC5C62B79046}"/>
              </a:ext>
            </a:extLst>
          </p:cNvPr>
          <p:cNvPicPr>
            <a:picLocks noChangeAspect="1"/>
          </p:cNvPicPr>
          <p:nvPr/>
        </p:nvPicPr>
        <p:blipFill rotWithShape="1">
          <a:blip r:embed="rId12"/>
          <a:srcRect b="57178"/>
          <a:stretch/>
        </p:blipFill>
        <p:spPr>
          <a:xfrm>
            <a:off x="9703041" y="419935"/>
            <a:ext cx="1964406" cy="1088615"/>
          </a:xfrm>
          <a:prstGeom prst="rect">
            <a:avLst/>
          </a:prstGeom>
          <a:ln w="19050">
            <a:solidFill>
              <a:srgbClr val="E84A99"/>
            </a:solidFill>
          </a:ln>
        </p:spPr>
      </p:pic>
      <p:pic>
        <p:nvPicPr>
          <p:cNvPr id="11" name="Picture 10">
            <a:hlinkClick r:id="rId13"/>
            <a:extLst>
              <a:ext uri="{FF2B5EF4-FFF2-40B4-BE49-F238E27FC236}">
                <a16:creationId xmlns:a16="http://schemas.microsoft.com/office/drawing/2014/main" id="{82E96BB0-AA16-82F3-DABD-44D3D3B260B7}"/>
              </a:ext>
            </a:extLst>
          </p:cNvPr>
          <p:cNvPicPr>
            <a:picLocks noChangeAspect="1"/>
          </p:cNvPicPr>
          <p:nvPr/>
        </p:nvPicPr>
        <p:blipFill rotWithShape="1">
          <a:blip r:embed="rId14"/>
          <a:srcRect b="56510"/>
          <a:stretch/>
        </p:blipFill>
        <p:spPr>
          <a:xfrm>
            <a:off x="6827443" y="419935"/>
            <a:ext cx="1952897" cy="1099117"/>
          </a:xfrm>
          <a:prstGeom prst="rect">
            <a:avLst/>
          </a:prstGeom>
          <a:ln w="19050">
            <a:solidFill>
              <a:srgbClr val="E84A99"/>
            </a:solidFill>
          </a:ln>
        </p:spPr>
      </p:pic>
      <p:sp>
        <p:nvSpPr>
          <p:cNvPr id="26" name="TextBox 25">
            <a:hlinkClick r:id="rId13"/>
            <a:extLst>
              <a:ext uri="{FF2B5EF4-FFF2-40B4-BE49-F238E27FC236}">
                <a16:creationId xmlns:a16="http://schemas.microsoft.com/office/drawing/2014/main" id="{16E6A5C6-4477-0BDD-5F22-C87DD4F74EBE}"/>
              </a:ext>
            </a:extLst>
          </p:cNvPr>
          <p:cNvSpPr txBox="1"/>
          <p:nvPr/>
        </p:nvSpPr>
        <p:spPr>
          <a:xfrm>
            <a:off x="6752733" y="1548055"/>
            <a:ext cx="210231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What is Digital Ad Fraud?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A Look Into Critical Issues Impacting Marketers Today</a:t>
            </a:r>
          </a:p>
        </p:txBody>
      </p:sp>
      <p:sp>
        <p:nvSpPr>
          <p:cNvPr id="27" name="TextBox 26">
            <a:hlinkClick r:id="rId11"/>
            <a:extLst>
              <a:ext uri="{FF2B5EF4-FFF2-40B4-BE49-F238E27FC236}">
                <a16:creationId xmlns:a16="http://schemas.microsoft.com/office/drawing/2014/main" id="{E250A876-A2DD-A0BB-C706-4BEACA6D6D59}"/>
              </a:ext>
            </a:extLst>
          </p:cNvPr>
          <p:cNvSpPr txBox="1"/>
          <p:nvPr/>
        </p:nvSpPr>
        <p:spPr>
          <a:xfrm>
            <a:off x="9286153" y="1548055"/>
            <a:ext cx="2798183" cy="543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What is the Digital Video 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Understanding the Path of Digital Ad Investments</a:t>
            </a:r>
          </a:p>
        </p:txBody>
      </p:sp>
      <p:sp>
        <p:nvSpPr>
          <p:cNvPr id="28" name="TextBox 27">
            <a:hlinkClick r:id="rId9"/>
            <a:extLst>
              <a:ext uri="{FF2B5EF4-FFF2-40B4-BE49-F238E27FC236}">
                <a16:creationId xmlns:a16="http://schemas.microsoft.com/office/drawing/2014/main" id="{C4FDF448-04B0-454E-8195-4C11EAFEFE9D}"/>
              </a:ext>
            </a:extLst>
          </p:cNvPr>
          <p:cNvSpPr txBox="1"/>
          <p:nvPr/>
        </p:nvSpPr>
        <p:spPr>
          <a:xfrm>
            <a:off x="9528970" y="3327410"/>
            <a:ext cx="2312548" cy="5446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The Truth About CTV Ad Fraud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Clarifying Confusion in the Marketplace About Multiscreen TV</a:t>
            </a:r>
          </a:p>
        </p:txBody>
      </p:sp>
      <p:sp>
        <p:nvSpPr>
          <p:cNvPr id="29" name="TextBox 28">
            <a:hlinkClick r:id="rId5"/>
            <a:extLst>
              <a:ext uri="{FF2B5EF4-FFF2-40B4-BE49-F238E27FC236}">
                <a16:creationId xmlns:a16="http://schemas.microsoft.com/office/drawing/2014/main" id="{190120A2-83FE-EF72-6AF7-B29A289F6CA8}"/>
              </a:ext>
            </a:extLst>
          </p:cNvPr>
          <p:cNvSpPr txBox="1"/>
          <p:nvPr/>
        </p:nvSpPr>
        <p:spPr>
          <a:xfrm>
            <a:off x="6404800" y="5316693"/>
            <a:ext cx="2798183" cy="53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Why All Impressions Aren’t Created Equal and What it Means for Video Measurement</a:t>
            </a:r>
          </a:p>
        </p:txBody>
      </p:sp>
      <p:sp>
        <p:nvSpPr>
          <p:cNvPr id="30" name="TextBox 29">
            <a:hlinkClick r:id="rId7"/>
            <a:extLst>
              <a:ext uri="{FF2B5EF4-FFF2-40B4-BE49-F238E27FC236}">
                <a16:creationId xmlns:a16="http://schemas.microsoft.com/office/drawing/2014/main" id="{BD45DA53-EC19-A01B-1B5F-4E193BE838B0}"/>
              </a:ext>
            </a:extLst>
          </p:cNvPr>
          <p:cNvSpPr txBox="1"/>
          <p:nvPr/>
        </p:nvSpPr>
        <p:spPr>
          <a:xfrm>
            <a:off x="9634086" y="5316693"/>
            <a:ext cx="210231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25 Ways TV Grows Brands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Powering Performance Through Full-Funnel Outcomes</a:t>
            </a:r>
          </a:p>
        </p:txBody>
      </p:sp>
      <p:pic>
        <p:nvPicPr>
          <p:cNvPr id="13" name="Picture 12">
            <a:hlinkClick r:id="rId15"/>
            <a:extLst>
              <a:ext uri="{FF2B5EF4-FFF2-40B4-BE49-F238E27FC236}">
                <a16:creationId xmlns:a16="http://schemas.microsoft.com/office/drawing/2014/main" id="{6A65595D-8CA7-E4F5-D4A5-FB692D4AC67A}"/>
              </a:ext>
            </a:extLst>
          </p:cNvPr>
          <p:cNvPicPr>
            <a:picLocks noChangeAspect="1"/>
          </p:cNvPicPr>
          <p:nvPr/>
        </p:nvPicPr>
        <p:blipFill>
          <a:blip r:embed="rId16"/>
          <a:stretch>
            <a:fillRect/>
          </a:stretch>
        </p:blipFill>
        <p:spPr>
          <a:xfrm>
            <a:off x="6827443" y="2216768"/>
            <a:ext cx="1952897" cy="1098505"/>
          </a:xfrm>
          <a:prstGeom prst="rect">
            <a:avLst/>
          </a:prstGeom>
          <a:ln w="19050">
            <a:solidFill>
              <a:srgbClr val="E84A99"/>
            </a:solidFill>
          </a:ln>
        </p:spPr>
      </p:pic>
      <p:sp>
        <p:nvSpPr>
          <p:cNvPr id="15" name="TextBox 14">
            <a:hlinkClick r:id="rId15"/>
            <a:extLst>
              <a:ext uri="{FF2B5EF4-FFF2-40B4-BE49-F238E27FC236}">
                <a16:creationId xmlns:a16="http://schemas.microsoft.com/office/drawing/2014/main" id="{9F5B8C9C-95D9-3E8C-BFE2-B90B58DAAAB6}"/>
              </a:ext>
            </a:extLst>
          </p:cNvPr>
          <p:cNvSpPr txBox="1"/>
          <p:nvPr/>
        </p:nvSpPr>
        <p:spPr>
          <a:xfrm>
            <a:off x="6404800" y="3327410"/>
            <a:ext cx="2798183"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VAB Investigation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Did YouTube allow for targeted campaigns </a:t>
            </a:r>
            <a:b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to be served on “Made for Kids” channels?</a:t>
            </a:r>
          </a:p>
        </p:txBody>
      </p:sp>
    </p:spTree>
    <p:extLst>
      <p:ext uri="{BB962C8B-B14F-4D97-AF65-F5344CB8AC3E}">
        <p14:creationId xmlns:p14="http://schemas.microsoft.com/office/powerpoint/2010/main" val="311085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45018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4" name="Straight Connector 3">
            <a:extLst>
              <a:ext uri="{FF2B5EF4-FFF2-40B4-BE49-F238E27FC236}">
                <a16:creationId xmlns:a16="http://schemas.microsoft.com/office/drawing/2014/main" id="{D88E6F48-A8DF-2DA8-BD37-2C8B56A02E75}"/>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EBDA36DE-1DE9-097C-9B92-93F2E7F6DC52}"/>
              </a:ext>
            </a:extLst>
          </p:cNvPr>
          <p:cNvSpPr txBox="1"/>
          <p:nvPr/>
        </p:nvSpPr>
        <p:spPr>
          <a:xfrm>
            <a:off x="259529" y="3057008"/>
            <a:ext cx="706539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Helvetica" pitchFamily="2" charset="0"/>
                <a:ea typeface="+mn-ea"/>
                <a:cs typeface="+mn-cs"/>
              </a:rPr>
              <a:t>Consumers are very concerned about misinformation online and they often have a negative response to those brands that advertise alongside that content</a:t>
            </a:r>
          </a:p>
        </p:txBody>
      </p:sp>
    </p:spTree>
    <p:extLst>
      <p:ext uri="{BB962C8B-B14F-4D97-AF65-F5344CB8AC3E}">
        <p14:creationId xmlns:p14="http://schemas.microsoft.com/office/powerpoint/2010/main" val="354530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erson watching a television&#10;&#10;Description automatically generated">
            <a:extLst>
              <a:ext uri="{FF2B5EF4-FFF2-40B4-BE49-F238E27FC236}">
                <a16:creationId xmlns:a16="http://schemas.microsoft.com/office/drawing/2014/main" id="{C1E382F4-D4EC-B14E-9001-3378F14B9CC6}"/>
              </a:ext>
            </a:extLst>
          </p:cNvPr>
          <p:cNvPicPr>
            <a:picLocks noChangeAspect="1"/>
          </p:cNvPicPr>
          <p:nvPr/>
        </p:nvPicPr>
        <p:blipFill rotWithShape="1">
          <a:blip r:embed="rId3">
            <a:extLst>
              <a:ext uri="{28A0092B-C50C-407E-A947-70E740481C1C}">
                <a14:useLocalDpi xmlns:a14="http://schemas.microsoft.com/office/drawing/2010/main" val="0"/>
              </a:ext>
            </a:extLst>
          </a:blip>
          <a:srcRect r="21559"/>
          <a:stretch/>
        </p:blipFill>
        <p:spPr>
          <a:xfrm>
            <a:off x="6096000" y="1802409"/>
            <a:ext cx="6096000" cy="4371455"/>
          </a:xfrm>
          <a:prstGeom prst="rect">
            <a:avLst/>
          </a:prstGeom>
        </p:spPr>
      </p:pic>
      <p:sp>
        <p:nvSpPr>
          <p:cNvPr id="28" name="Title 1">
            <a:extLst>
              <a:ext uri="{FF2B5EF4-FFF2-40B4-BE49-F238E27FC236}">
                <a16:creationId xmlns:a16="http://schemas.microsoft.com/office/drawing/2014/main" id="{031AD157-F125-436C-8C7B-25260A7EB27F}"/>
              </a:ext>
            </a:extLst>
          </p:cNvPr>
          <p:cNvSpPr txBox="1">
            <a:spLocks/>
          </p:cNvSpPr>
          <p:nvPr/>
        </p:nvSpPr>
        <p:spPr>
          <a:xfrm>
            <a:off x="293082" y="339700"/>
            <a:ext cx="11030592"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Eight out of ten consumers are troubled by the proliferation of unreliable or false information across digital ad-tech platforms </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291705"/>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Source: Integral Ad Science, </a:t>
            </a:r>
            <a:r>
              <a:rPr kumimoji="0" lang="en-US" b="0" i="1" u="none" strike="noStrike" kern="1200" cap="none" spc="0" normalizeH="0" baseline="0" noProof="0">
                <a:ln>
                  <a:noFill/>
                </a:ln>
                <a:solidFill>
                  <a:srgbClr val="1F1A62"/>
                </a:solidFill>
                <a:effectLst/>
                <a:uLnTx/>
                <a:uFillTx/>
                <a:latin typeface="Helvetica" pitchFamily="2" charset="0"/>
                <a:ea typeface="+mn-ea"/>
                <a:cs typeface="+mn-cs"/>
              </a:rPr>
              <a:t>Advertising in the Age of Misinformation</a:t>
            </a:r>
            <a:r>
              <a:rPr kumimoji="0" lang="en-US" b="0" i="0" u="none" strike="noStrike" kern="1200" cap="none" spc="0" normalizeH="0" baseline="0" noProof="0">
                <a:ln>
                  <a:noFill/>
                </a:ln>
                <a:solidFill>
                  <a:srgbClr val="1F1A62"/>
                </a:solidFill>
                <a:effectLst/>
                <a:uLnTx/>
                <a:uFillTx/>
                <a:latin typeface="Helvetica" pitchFamily="2" charset="0"/>
                <a:ea typeface="+mn-ea"/>
                <a:cs typeface="+mn-cs"/>
              </a:rPr>
              <a:t>, 2022. Based on survey of 1,189 U.S. adults in July 2022.</a:t>
            </a:r>
          </a:p>
        </p:txBody>
      </p:sp>
      <p:sp>
        <p:nvSpPr>
          <p:cNvPr id="15" name="Rectangle 14">
            <a:extLst>
              <a:ext uri="{FF2B5EF4-FFF2-40B4-BE49-F238E27FC236}">
                <a16:creationId xmlns:a16="http://schemas.microsoft.com/office/drawing/2014/main" id="{CA7C4812-942D-4D39-7D5B-132D567EA3A8}"/>
              </a:ext>
            </a:extLst>
          </p:cNvPr>
          <p:cNvSpPr/>
          <p:nvPr/>
        </p:nvSpPr>
        <p:spPr>
          <a:xfrm>
            <a:off x="0" y="1802409"/>
            <a:ext cx="6096000"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C01A00E-08FC-3EBB-8800-4CF45611AB5D}"/>
              </a:ext>
            </a:extLst>
          </p:cNvPr>
          <p:cNvSpPr txBox="1"/>
          <p:nvPr/>
        </p:nvSpPr>
        <p:spPr>
          <a:xfrm>
            <a:off x="1634834" y="2545586"/>
            <a:ext cx="2826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ED3C8D"/>
                </a:solidFill>
                <a:latin typeface="Helvetica" panose="020B0403020202020204" pitchFamily="34" charset="0"/>
              </a:rPr>
              <a:t>80</a:t>
            </a:r>
            <a:r>
              <a:rPr kumimoji="0" lang="en-US" sz="7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p>
        </p:txBody>
      </p:sp>
      <p:sp>
        <p:nvSpPr>
          <p:cNvPr id="45" name="TextBox 44">
            <a:extLst>
              <a:ext uri="{FF2B5EF4-FFF2-40B4-BE49-F238E27FC236}">
                <a16:creationId xmlns:a16="http://schemas.microsoft.com/office/drawing/2014/main" id="{59E4618B-37F6-C2F9-0022-B8B6D387ECD8}"/>
              </a:ext>
            </a:extLst>
          </p:cNvPr>
          <p:cNvSpPr txBox="1"/>
          <p:nvPr/>
        </p:nvSpPr>
        <p:spPr>
          <a:xfrm>
            <a:off x="293082" y="3778925"/>
            <a:ext cx="5509836" cy="15492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3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consumers believe misinformation is a serious issue in digital media</a:t>
            </a:r>
          </a:p>
        </p:txBody>
      </p:sp>
      <p:pic>
        <p:nvPicPr>
          <p:cNvPr id="6" name="Picture 5">
            <a:extLst>
              <a:ext uri="{FF2B5EF4-FFF2-40B4-BE49-F238E27FC236}">
                <a16:creationId xmlns:a16="http://schemas.microsoft.com/office/drawing/2014/main" id="{DB3E7806-7E84-763D-6D05-B0D3AF6C54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AD44BDBB-1A64-9F37-AFD9-6ECD5190563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BB1BA4C-27F5-47A8-EC3F-FAAF1424DC39}"/>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4811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ACE353D-AED4-C591-89C1-19B70F1F9F5D}"/>
              </a:ext>
            </a:extLst>
          </p:cNvPr>
          <p:cNvSpPr/>
          <p:nvPr/>
        </p:nvSpPr>
        <p:spPr>
          <a:xfrm>
            <a:off x="5721955" y="1802409"/>
            <a:ext cx="6470045"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031AD157-F125-436C-8C7B-25260A7EB27F}"/>
              </a:ext>
            </a:extLst>
          </p:cNvPr>
          <p:cNvSpPr txBox="1">
            <a:spLocks/>
          </p:cNvSpPr>
          <p:nvPr/>
        </p:nvSpPr>
        <p:spPr>
          <a:xfrm>
            <a:off x="128247" y="378447"/>
            <a:ext cx="11972961"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In fact, many consumers report seeing false or misleading news and information regularly online</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300941"/>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Source: Reuters Institute, </a:t>
            </a:r>
            <a:r>
              <a:rPr kumimoji="0" lang="en-US" sz="900" b="0" i="1" u="none" strike="noStrike" kern="1200" cap="none" spc="0" normalizeH="0" baseline="0" noProof="0">
                <a:ln>
                  <a:noFill/>
                </a:ln>
                <a:solidFill>
                  <a:srgbClr val="1F1A62"/>
                </a:solidFill>
                <a:effectLst/>
                <a:uLnTx/>
                <a:uFillTx/>
                <a:latin typeface="Helvetica" pitchFamily="2" charset="0"/>
                <a:ea typeface="+mn-ea"/>
                <a:cs typeface="+mn-cs"/>
              </a:rPr>
              <a:t>Digital News Report 2023. </a:t>
            </a: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Based on global research conducted by YouGov, end of January – beginning of February 2023. Reflects respondents from North America.</a:t>
            </a:r>
          </a:p>
        </p:txBody>
      </p:sp>
      <p:graphicFrame>
        <p:nvGraphicFramePr>
          <p:cNvPr id="7" name="Chart 6">
            <a:extLst>
              <a:ext uri="{FF2B5EF4-FFF2-40B4-BE49-F238E27FC236}">
                <a16:creationId xmlns:a16="http://schemas.microsoft.com/office/drawing/2014/main" id="{07AF7638-4575-1B81-6C91-9D1483FF885A}"/>
              </a:ext>
            </a:extLst>
          </p:cNvPr>
          <p:cNvGraphicFramePr/>
          <p:nvPr/>
        </p:nvGraphicFramePr>
        <p:xfrm>
          <a:off x="5874326" y="2988713"/>
          <a:ext cx="6114474" cy="269007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58CDEC5-171A-1F7C-F0C9-C14E9B0F7EF4}"/>
              </a:ext>
            </a:extLst>
          </p:cNvPr>
          <p:cNvSpPr txBox="1"/>
          <p:nvPr/>
        </p:nvSpPr>
        <p:spPr>
          <a:xfrm>
            <a:off x="6008254" y="2201245"/>
            <a:ext cx="58466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U.S. respondents who have seen false or misleading information on the following topics online in the last week</a:t>
            </a:r>
          </a:p>
        </p:txBody>
      </p:sp>
      <p:sp>
        <p:nvSpPr>
          <p:cNvPr id="36" name="Rectangle 35">
            <a:extLst>
              <a:ext uri="{FF2B5EF4-FFF2-40B4-BE49-F238E27FC236}">
                <a16:creationId xmlns:a16="http://schemas.microsoft.com/office/drawing/2014/main" id="{2F566024-9E1D-2C2C-437C-75511FF3E6AB}"/>
              </a:ext>
            </a:extLst>
          </p:cNvPr>
          <p:cNvSpPr/>
          <p:nvPr/>
        </p:nvSpPr>
        <p:spPr>
          <a:xfrm>
            <a:off x="0" y="1802409"/>
            <a:ext cx="5721955" cy="43714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1D8E6938-8780-0DF2-C56B-CBEE59FD5030}"/>
              </a:ext>
            </a:extLst>
          </p:cNvPr>
          <p:cNvSpPr txBox="1"/>
          <p:nvPr/>
        </p:nvSpPr>
        <p:spPr>
          <a:xfrm>
            <a:off x="1447812" y="2988713"/>
            <a:ext cx="28263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65%</a:t>
            </a:r>
          </a:p>
        </p:txBody>
      </p:sp>
      <p:sp>
        <p:nvSpPr>
          <p:cNvPr id="39" name="TextBox 38">
            <a:extLst>
              <a:ext uri="{FF2B5EF4-FFF2-40B4-BE49-F238E27FC236}">
                <a16:creationId xmlns:a16="http://schemas.microsoft.com/office/drawing/2014/main" id="{5A4DFB4D-5C4F-845D-FC4C-AF79F2994629}"/>
              </a:ext>
            </a:extLst>
          </p:cNvPr>
          <p:cNvSpPr txBox="1"/>
          <p:nvPr/>
        </p:nvSpPr>
        <p:spPr>
          <a:xfrm>
            <a:off x="445020" y="4092651"/>
            <a:ext cx="483191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of respondents are concerned about </a:t>
            </a: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what is real </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and </a:t>
            </a:r>
            <a:r>
              <a:rPr kumimoji="0" lang="en-US" sz="2000" b="1" i="0" u="none" strike="noStrike" kern="1200" cap="none" spc="0" normalizeH="0" baseline="0" noProof="0">
                <a:ln>
                  <a:noFill/>
                </a:ln>
                <a:solidFill>
                  <a:srgbClr val="FFE600"/>
                </a:solidFill>
                <a:effectLst/>
                <a:uLnTx/>
                <a:uFillTx/>
                <a:latin typeface="Helvetica" panose="020B0403020202020204" pitchFamily="34" charset="0"/>
                <a:ea typeface="+mn-ea"/>
                <a:cs typeface="+mn-cs"/>
              </a:rPr>
              <a:t>what is fake </a:t>
            </a: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the internet when it comes to news </a:t>
            </a:r>
          </a:p>
        </p:txBody>
      </p:sp>
      <p:pic>
        <p:nvPicPr>
          <p:cNvPr id="6" name="Picture 5">
            <a:extLst>
              <a:ext uri="{FF2B5EF4-FFF2-40B4-BE49-F238E27FC236}">
                <a16:creationId xmlns:a16="http://schemas.microsoft.com/office/drawing/2014/main" id="{C6132D5E-1DEC-40F2-3CB9-179C1692E9D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9" name="Slide Number Placeholder 5">
            <a:extLst>
              <a:ext uri="{FF2B5EF4-FFF2-40B4-BE49-F238E27FC236}">
                <a16:creationId xmlns:a16="http://schemas.microsoft.com/office/drawing/2014/main" id="{BF884388-94BF-1021-0896-B98F5E9F8311}"/>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087E2DAD-F2E1-EDEB-A2ED-E86C8F6738BE}"/>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19947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295564" y="348936"/>
            <a:ext cx="11786916"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Appearing</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 alongside misleading content can unfavorably influence consumer sentiment and have a drastic negative impact on brands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168193"/>
            <a:ext cx="11332523" cy="35010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Source: Integral Ad Science, </a:t>
            </a:r>
            <a:r>
              <a:rPr kumimoji="0" lang="en-US" sz="900" b="0" i="1" u="none" strike="noStrike" kern="1200" cap="none" spc="0" normalizeH="0" baseline="0" noProof="0">
                <a:ln>
                  <a:noFill/>
                </a:ln>
                <a:solidFill>
                  <a:srgbClr val="1F1A62"/>
                </a:solidFill>
                <a:effectLst/>
                <a:uLnTx/>
                <a:uFillTx/>
                <a:latin typeface="Helvetica" pitchFamily="2" charset="0"/>
                <a:ea typeface="+mn-ea"/>
                <a:cs typeface="+mn-cs"/>
              </a:rPr>
              <a:t>Advertising in the Age of Misinformation</a:t>
            </a: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 2022. Based on survey of 1,189 U.S. adults in July 2022. *Reflects respondents who answered ‘agree’ or ‘strongly agree’. **Reflects respondents who answered ‘likely’ or ‘very likely’.</a:t>
            </a:r>
          </a:p>
        </p:txBody>
      </p:sp>
      <p:sp>
        <p:nvSpPr>
          <p:cNvPr id="16" name="Rectangle 15">
            <a:extLst>
              <a:ext uri="{FF2B5EF4-FFF2-40B4-BE49-F238E27FC236}">
                <a16:creationId xmlns:a16="http://schemas.microsoft.com/office/drawing/2014/main" id="{B9353965-18DA-0006-62AB-6C48B81B3C83}"/>
              </a:ext>
            </a:extLst>
          </p:cNvPr>
          <p:cNvSpPr/>
          <p:nvPr/>
        </p:nvSpPr>
        <p:spPr>
          <a:xfrm>
            <a:off x="908799" y="2105891"/>
            <a:ext cx="4655127" cy="378794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AAE5ABA-0AC1-E5F4-9CD0-5114A4093FA4}"/>
              </a:ext>
            </a:extLst>
          </p:cNvPr>
          <p:cNvSpPr/>
          <p:nvPr/>
        </p:nvSpPr>
        <p:spPr>
          <a:xfrm>
            <a:off x="6628074" y="2105891"/>
            <a:ext cx="4655127" cy="378794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9E4F22-B372-C089-2C51-2C857C615441}"/>
              </a:ext>
            </a:extLst>
          </p:cNvPr>
          <p:cNvSpPr txBox="1"/>
          <p:nvPr/>
        </p:nvSpPr>
        <p:spPr>
          <a:xfrm>
            <a:off x="1939633" y="3526295"/>
            <a:ext cx="28263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73%</a:t>
            </a:r>
          </a:p>
        </p:txBody>
      </p:sp>
      <p:sp>
        <p:nvSpPr>
          <p:cNvPr id="19" name="TextBox 18">
            <a:extLst>
              <a:ext uri="{FF2B5EF4-FFF2-40B4-BE49-F238E27FC236}">
                <a16:creationId xmlns:a16="http://schemas.microsoft.com/office/drawing/2014/main" id="{DA3E575A-F3AA-97BB-D0C4-96ACC309B5DC}"/>
              </a:ext>
            </a:extLst>
          </p:cNvPr>
          <p:cNvSpPr txBox="1"/>
          <p:nvPr/>
        </p:nvSpPr>
        <p:spPr>
          <a:xfrm>
            <a:off x="1287489" y="4579743"/>
            <a:ext cx="389774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consumers agree that they would </a:t>
            </a: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feel unfavorably towards brands</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that have been associated with misinformation*</a:t>
            </a:r>
          </a:p>
        </p:txBody>
      </p:sp>
      <p:sp>
        <p:nvSpPr>
          <p:cNvPr id="21" name="TextBox 20">
            <a:extLst>
              <a:ext uri="{FF2B5EF4-FFF2-40B4-BE49-F238E27FC236}">
                <a16:creationId xmlns:a16="http://schemas.microsoft.com/office/drawing/2014/main" id="{C71E6BCC-9C14-25EE-B31C-663C69E03859}"/>
              </a:ext>
            </a:extLst>
          </p:cNvPr>
          <p:cNvSpPr txBox="1"/>
          <p:nvPr/>
        </p:nvSpPr>
        <p:spPr>
          <a:xfrm>
            <a:off x="7542474" y="3526295"/>
            <a:ext cx="28263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65%</a:t>
            </a:r>
          </a:p>
        </p:txBody>
      </p:sp>
      <p:sp>
        <p:nvSpPr>
          <p:cNvPr id="22" name="TextBox 21">
            <a:extLst>
              <a:ext uri="{FF2B5EF4-FFF2-40B4-BE49-F238E27FC236}">
                <a16:creationId xmlns:a16="http://schemas.microsoft.com/office/drawing/2014/main" id="{3AE5B1D1-DEAE-0A8F-917D-5C8C612077CE}"/>
              </a:ext>
            </a:extLst>
          </p:cNvPr>
          <p:cNvSpPr txBox="1"/>
          <p:nvPr/>
        </p:nvSpPr>
        <p:spPr>
          <a:xfrm>
            <a:off x="6789709" y="4625025"/>
            <a:ext cx="43318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consumers say that they are </a:t>
            </a:r>
            <a:b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likely to stop buying</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from a brand that advertises next to misinformation**</a:t>
            </a:r>
          </a:p>
        </p:txBody>
      </p:sp>
      <p:pic>
        <p:nvPicPr>
          <p:cNvPr id="29" name="Picture 28" descr="A white thumb down in a pink circle&#10;&#10;Description automatically generated">
            <a:extLst>
              <a:ext uri="{FF2B5EF4-FFF2-40B4-BE49-F238E27FC236}">
                <a16:creationId xmlns:a16="http://schemas.microsoft.com/office/drawing/2014/main" id="{2360958C-82CB-5E6F-50DA-9AABEA83E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255" y="2269649"/>
            <a:ext cx="1284214" cy="1284214"/>
          </a:xfrm>
          <a:prstGeom prst="rect">
            <a:avLst/>
          </a:prstGeom>
        </p:spPr>
      </p:pic>
      <p:pic>
        <p:nvPicPr>
          <p:cNvPr id="31" name="Picture 30" descr="A blue circle with a black and white sign&#10;&#10;Description automatically generated">
            <a:extLst>
              <a:ext uri="{FF2B5EF4-FFF2-40B4-BE49-F238E27FC236}">
                <a16:creationId xmlns:a16="http://schemas.microsoft.com/office/drawing/2014/main" id="{311BA437-D360-5DB8-1F9B-6DBDFE575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903" y="2324460"/>
            <a:ext cx="1167467" cy="1167467"/>
          </a:xfrm>
          <a:prstGeom prst="rect">
            <a:avLst/>
          </a:prstGeom>
        </p:spPr>
      </p:pic>
      <p:pic>
        <p:nvPicPr>
          <p:cNvPr id="6" name="Picture 5">
            <a:extLst>
              <a:ext uri="{FF2B5EF4-FFF2-40B4-BE49-F238E27FC236}">
                <a16:creationId xmlns:a16="http://schemas.microsoft.com/office/drawing/2014/main" id="{9240D933-7C96-4A3F-B78D-BB1ABD5A73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7" name="Slide Number Placeholder 5">
            <a:extLst>
              <a:ext uri="{FF2B5EF4-FFF2-40B4-BE49-F238E27FC236}">
                <a16:creationId xmlns:a16="http://schemas.microsoft.com/office/drawing/2014/main" id="{390001D6-E356-B014-AEA1-CED5F5CC11AC}"/>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43892D36-1B5F-6A64-73B1-19547DF51C9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0313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31AD157-F125-436C-8C7B-25260A7EB27F}"/>
              </a:ext>
            </a:extLst>
          </p:cNvPr>
          <p:cNvSpPr txBox="1">
            <a:spLocks/>
          </p:cNvSpPr>
          <p:nvPr/>
        </p:nvSpPr>
        <p:spPr>
          <a:xfrm>
            <a:off x="116732" y="339700"/>
            <a:ext cx="11954667" cy="967984"/>
          </a:xfrm>
          <a:prstGeom prst="rect">
            <a:avLst/>
          </a:prstGeom>
        </p:spPr>
        <p:txBody>
          <a:bodyPr vert="horz" lIns="116656" tIns="58311" rIns="116656" bIns="58311"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Consumers</a:t>
            </a: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j-ea"/>
                <a:cs typeface="+mj-cs"/>
              </a:rPr>
              <a:t> often even hold brands themselves accountable for the spread of false information across news platforms and expect CEOs to act</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j-ea"/>
              <a:cs typeface="+mj-cs"/>
            </a:endParaRPr>
          </a:p>
        </p:txBody>
      </p:sp>
      <p:sp>
        <p:nvSpPr>
          <p:cNvPr id="8" name="Text Placeholder 3">
            <a:extLst>
              <a:ext uri="{FF2B5EF4-FFF2-40B4-BE49-F238E27FC236}">
                <a16:creationId xmlns:a16="http://schemas.microsoft.com/office/drawing/2014/main" id="{843922C5-454E-0A5B-5BE7-A1583FC3F403}"/>
              </a:ext>
            </a:extLst>
          </p:cNvPr>
          <p:cNvSpPr txBox="1">
            <a:spLocks/>
          </p:cNvSpPr>
          <p:nvPr/>
        </p:nvSpPr>
        <p:spPr>
          <a:xfrm>
            <a:off x="526968" y="6291705"/>
            <a:ext cx="11665032" cy="217359"/>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Source: Edelman, </a:t>
            </a:r>
            <a:r>
              <a:rPr kumimoji="0" lang="en-US" sz="900" b="0" i="1" u="none" strike="noStrike" kern="1200" cap="none" spc="0" normalizeH="0" baseline="0" noProof="0">
                <a:ln>
                  <a:noFill/>
                </a:ln>
                <a:solidFill>
                  <a:srgbClr val="1F1A62"/>
                </a:solidFill>
                <a:effectLst/>
                <a:uLnTx/>
                <a:uFillTx/>
                <a:latin typeface="Helvetica" pitchFamily="2" charset="0"/>
                <a:ea typeface="+mn-ea"/>
                <a:cs typeface="+mn-cs"/>
              </a:rPr>
              <a:t>2023 Edelman Trust Barometer </a:t>
            </a:r>
            <a:r>
              <a:rPr kumimoji="0" lang="en-US" sz="900" b="0" i="0" u="none" strike="noStrike" kern="1200" cap="none" spc="0" normalizeH="0" baseline="0" noProof="0">
                <a:ln>
                  <a:noFill/>
                </a:ln>
                <a:solidFill>
                  <a:srgbClr val="1F1A62"/>
                </a:solidFill>
                <a:effectLst/>
                <a:uLnTx/>
                <a:uFillTx/>
                <a:latin typeface="Helvetica" pitchFamily="2" charset="0"/>
                <a:ea typeface="+mn-ea"/>
                <a:cs typeface="+mn-cs"/>
              </a:rPr>
              <a:t>report. Based on a global survey of 32K+ respondents. </a:t>
            </a:r>
          </a:p>
        </p:txBody>
      </p:sp>
      <p:sp>
        <p:nvSpPr>
          <p:cNvPr id="15" name="Rectangle 14">
            <a:extLst>
              <a:ext uri="{FF2B5EF4-FFF2-40B4-BE49-F238E27FC236}">
                <a16:creationId xmlns:a16="http://schemas.microsoft.com/office/drawing/2014/main" id="{CA7C4812-942D-4D39-7D5B-132D567EA3A8}"/>
              </a:ext>
            </a:extLst>
          </p:cNvPr>
          <p:cNvSpPr/>
          <p:nvPr/>
        </p:nvSpPr>
        <p:spPr>
          <a:xfrm>
            <a:off x="6096000" y="1802409"/>
            <a:ext cx="6096000" cy="437145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C01A00E-08FC-3EBB-8800-4CF45611AB5D}"/>
              </a:ext>
            </a:extLst>
          </p:cNvPr>
          <p:cNvSpPr txBox="1"/>
          <p:nvPr/>
        </p:nvSpPr>
        <p:spPr>
          <a:xfrm>
            <a:off x="7558979" y="2425316"/>
            <a:ext cx="2826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71%</a:t>
            </a:r>
          </a:p>
        </p:txBody>
      </p:sp>
      <p:sp>
        <p:nvSpPr>
          <p:cNvPr id="45" name="TextBox 44">
            <a:extLst>
              <a:ext uri="{FF2B5EF4-FFF2-40B4-BE49-F238E27FC236}">
                <a16:creationId xmlns:a16="http://schemas.microsoft.com/office/drawing/2014/main" id="{59E4618B-37F6-C2F9-0022-B8B6D387ECD8}"/>
              </a:ext>
            </a:extLst>
          </p:cNvPr>
          <p:cNvSpPr txBox="1"/>
          <p:nvPr/>
        </p:nvSpPr>
        <p:spPr>
          <a:xfrm>
            <a:off x="6216600" y="3711531"/>
            <a:ext cx="585479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1B1464"/>
                </a:solidFill>
                <a:latin typeface="Helvetica" panose="020B0403020202020204" pitchFamily="34" charset="0"/>
                <a:ea typeface="+mn-ea"/>
                <a:cs typeface="+mn-cs"/>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consumers expect CEOs to </a:t>
            </a:r>
            <a:b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pull their organization’s advertising money </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out of media platforms and news outlets that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do not adequately control the spread </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of misinformation </a:t>
            </a:r>
          </a:p>
        </p:txBody>
      </p:sp>
      <p:pic>
        <p:nvPicPr>
          <p:cNvPr id="4" name="Picture 3" descr="A group of people working on a project&#10;&#10;Description automatically generated">
            <a:extLst>
              <a:ext uri="{FF2B5EF4-FFF2-40B4-BE49-F238E27FC236}">
                <a16:creationId xmlns:a16="http://schemas.microsoft.com/office/drawing/2014/main" id="{212BD9EE-F468-9369-60A5-E7F7B491ADBC}"/>
              </a:ext>
            </a:extLst>
          </p:cNvPr>
          <p:cNvPicPr>
            <a:picLocks noChangeAspect="1"/>
          </p:cNvPicPr>
          <p:nvPr/>
        </p:nvPicPr>
        <p:blipFill rotWithShape="1">
          <a:blip r:embed="rId3">
            <a:extLst>
              <a:ext uri="{28A0092B-C50C-407E-A947-70E740481C1C}">
                <a14:useLocalDpi xmlns:a14="http://schemas.microsoft.com/office/drawing/2010/main" val="0"/>
              </a:ext>
            </a:extLst>
          </a:blip>
          <a:srcRect r="10580"/>
          <a:stretch/>
        </p:blipFill>
        <p:spPr>
          <a:xfrm>
            <a:off x="-23105" y="1802409"/>
            <a:ext cx="6239705" cy="4371455"/>
          </a:xfrm>
          <a:prstGeom prst="rect">
            <a:avLst/>
          </a:prstGeom>
        </p:spPr>
      </p:pic>
      <p:pic>
        <p:nvPicPr>
          <p:cNvPr id="7" name="Picture 6">
            <a:extLst>
              <a:ext uri="{FF2B5EF4-FFF2-40B4-BE49-F238E27FC236}">
                <a16:creationId xmlns:a16="http://schemas.microsoft.com/office/drawing/2014/main" id="{6C4859E2-31D6-7051-5308-12DB74CFF21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9" name="Slide Number Placeholder 5">
            <a:extLst>
              <a:ext uri="{FF2B5EF4-FFF2-40B4-BE49-F238E27FC236}">
                <a16:creationId xmlns:a16="http://schemas.microsoft.com/office/drawing/2014/main" id="{5280D2FA-8A89-095D-024F-C9A159DA68BA}"/>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4F64C18B-7D5C-95B8-A8FA-B30DE4ABCA2B}"/>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4010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4" name="Straight Connector 3">
            <a:extLst>
              <a:ext uri="{FF2B5EF4-FFF2-40B4-BE49-F238E27FC236}">
                <a16:creationId xmlns:a16="http://schemas.microsoft.com/office/drawing/2014/main" id="{D88E6F48-A8DF-2DA8-BD37-2C8B56A02E75}"/>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EBDA36DE-1DE9-097C-9B92-93F2E7F6DC52}"/>
              </a:ext>
            </a:extLst>
          </p:cNvPr>
          <p:cNvSpPr txBox="1"/>
          <p:nvPr/>
        </p:nvSpPr>
        <p:spPr>
          <a:xfrm>
            <a:off x="259529" y="3057008"/>
            <a:ext cx="743335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Often due to a lack of transparency from digital ad-tech about ad placements, many brands are inadvertently supporting sites that can put them in financial, reputational and legal risk</a:t>
            </a:r>
            <a:endParaRPr kumimoji="0" lang="en-US" sz="2800" b="0" i="0" u="none" strike="noStrike" kern="1200" cap="none" spc="0" normalizeH="0" baseline="0" noProof="0">
              <a:ln>
                <a:noFill/>
              </a:ln>
              <a:solidFill>
                <a:schemeClr val="bg1"/>
              </a:solidFill>
              <a:effectLst/>
              <a:uLnTx/>
              <a:uFillTx/>
              <a:latin typeface="Helvetica" pitchFamily="2" charset="0"/>
              <a:ea typeface="+mn-ea"/>
              <a:cs typeface="+mn-cs"/>
            </a:endParaRPr>
          </a:p>
        </p:txBody>
      </p:sp>
    </p:spTree>
    <p:extLst>
      <p:ext uri="{BB962C8B-B14F-4D97-AF65-F5344CB8AC3E}">
        <p14:creationId xmlns:p14="http://schemas.microsoft.com/office/powerpoint/2010/main" val="206373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0549C3-1FFC-3344-DB89-EA8A71564766}"/>
              </a:ext>
            </a:extLst>
          </p:cNvPr>
          <p:cNvSpPr/>
          <p:nvPr/>
        </p:nvSpPr>
        <p:spPr>
          <a:xfrm>
            <a:off x="-2"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D49DEB-7177-4C53-A63F-C8DEAEFFD3CD}"/>
              </a:ext>
            </a:extLst>
          </p:cNvPr>
          <p:cNvSpPr/>
          <p:nvPr/>
        </p:nvSpPr>
        <p:spPr>
          <a:xfrm>
            <a:off x="139701" y="231751"/>
            <a:ext cx="1203077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Marketers should be aware </a:t>
            </a:r>
            <a:r>
              <a:rPr lang="en-US" sz="2600" b="1">
                <a:solidFill>
                  <a:srgbClr val="1F1A62"/>
                </a:solidFill>
                <a:latin typeface="Helvetica" pitchFamily="2" charset="0"/>
              </a:rPr>
              <a:t>of, and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prepared for, the business ramifications</a:t>
            </a:r>
            <a:r>
              <a:rPr lang="en-US" sz="2600" b="1">
                <a:solidFill>
                  <a:srgbClr val="1F1A62"/>
                </a:solidFill>
                <a:latin typeface="Helvetica" pitchFamily="2" charset="0"/>
              </a:rPr>
              <a: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of being associated with objectionable content on questionable platforms</a:t>
            </a:r>
          </a:p>
        </p:txBody>
      </p:sp>
      <p:sp>
        <p:nvSpPr>
          <p:cNvPr id="25" name="Rectangle 24">
            <a:hlinkClick r:id="" action="ppaction://noaction"/>
            <a:extLst>
              <a:ext uri="{FF2B5EF4-FFF2-40B4-BE49-F238E27FC236}">
                <a16:creationId xmlns:a16="http://schemas.microsoft.com/office/drawing/2014/main" id="{481BC72C-49EF-4DE4-82AF-E07D412E5207}"/>
              </a:ext>
            </a:extLst>
          </p:cNvPr>
          <p:cNvSpPr/>
          <p:nvPr/>
        </p:nvSpPr>
        <p:spPr>
          <a:xfrm>
            <a:off x="716012" y="2001242"/>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hlinkClick r:id="" action="ppaction://noaction"/>
            <a:extLst>
              <a:ext uri="{FF2B5EF4-FFF2-40B4-BE49-F238E27FC236}">
                <a16:creationId xmlns:a16="http://schemas.microsoft.com/office/drawing/2014/main" id="{68AA4556-6994-4FAC-9D8E-C735D78821AC}"/>
              </a:ext>
            </a:extLst>
          </p:cNvPr>
          <p:cNvSpPr/>
          <p:nvPr/>
        </p:nvSpPr>
        <p:spPr>
          <a:xfrm>
            <a:off x="705213" y="4226786"/>
            <a:ext cx="30042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9" name="Rectangle 28">
            <a:hlinkClick r:id="" action="ppaction://noaction"/>
            <a:extLst>
              <a:ext uri="{FF2B5EF4-FFF2-40B4-BE49-F238E27FC236}">
                <a16:creationId xmlns:a16="http://schemas.microsoft.com/office/drawing/2014/main" id="{B0043522-E20E-4654-B5A6-DF9538149430}"/>
              </a:ext>
            </a:extLst>
          </p:cNvPr>
          <p:cNvSpPr/>
          <p:nvPr/>
        </p:nvSpPr>
        <p:spPr>
          <a:xfrm>
            <a:off x="8440292" y="2060234"/>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hlinkClick r:id="" action="ppaction://noaction"/>
            <a:extLst>
              <a:ext uri="{FF2B5EF4-FFF2-40B4-BE49-F238E27FC236}">
                <a16:creationId xmlns:a16="http://schemas.microsoft.com/office/drawing/2014/main" id="{2FE75EA8-35A3-4416-A35A-C615F437FE5A}"/>
              </a:ext>
            </a:extLst>
          </p:cNvPr>
          <p:cNvSpPr/>
          <p:nvPr/>
        </p:nvSpPr>
        <p:spPr>
          <a:xfrm>
            <a:off x="8443316" y="4226786"/>
            <a:ext cx="29934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Legal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6" name="Rectangle 25">
            <a:hlinkClick r:id="" action="ppaction://noaction"/>
            <a:extLst>
              <a:ext uri="{FF2B5EF4-FFF2-40B4-BE49-F238E27FC236}">
                <a16:creationId xmlns:a16="http://schemas.microsoft.com/office/drawing/2014/main" id="{188FD03B-3505-4105-A793-32EB63F1209C}"/>
              </a:ext>
            </a:extLst>
          </p:cNvPr>
          <p:cNvSpPr/>
          <p:nvPr/>
        </p:nvSpPr>
        <p:spPr>
          <a:xfrm>
            <a:off x="4543618" y="2060234"/>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 action="ppaction://noaction"/>
            <a:extLst>
              <a:ext uri="{FF2B5EF4-FFF2-40B4-BE49-F238E27FC236}">
                <a16:creationId xmlns:a16="http://schemas.microsoft.com/office/drawing/2014/main" id="{AD54AD27-D9E7-4A33-B8EF-8E2C78BA2027}"/>
              </a:ext>
            </a:extLst>
          </p:cNvPr>
          <p:cNvSpPr/>
          <p:nvPr/>
        </p:nvSpPr>
        <p:spPr>
          <a:xfrm>
            <a:off x="4541784" y="4226786"/>
            <a:ext cx="299349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 Reputational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&amp; Corporate Risk </a:t>
            </a:r>
            <a:endPar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5" name="Picture 4" descr="A money bag with arrows and a warning sign&#10;&#10;Description automatically generated">
            <a:extLst>
              <a:ext uri="{FF2B5EF4-FFF2-40B4-BE49-F238E27FC236}">
                <a16:creationId xmlns:a16="http://schemas.microsoft.com/office/drawing/2014/main" id="{6F44BD23-8EC6-E8B7-C9F6-228D03AE19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65917" y="2708326"/>
            <a:ext cx="1337251" cy="1337251"/>
          </a:xfrm>
          <a:prstGeom prst="rect">
            <a:avLst/>
          </a:prstGeom>
        </p:spPr>
      </p:pic>
      <p:grpSp>
        <p:nvGrpSpPr>
          <p:cNvPr id="12" name="Group 11">
            <a:extLst>
              <a:ext uri="{FF2B5EF4-FFF2-40B4-BE49-F238E27FC236}">
                <a16:creationId xmlns:a16="http://schemas.microsoft.com/office/drawing/2014/main" id="{8B6990B9-C87D-7957-9A18-79CE8BB7D7E2}"/>
              </a:ext>
            </a:extLst>
          </p:cNvPr>
          <p:cNvGrpSpPr/>
          <p:nvPr/>
        </p:nvGrpSpPr>
        <p:grpSpPr>
          <a:xfrm>
            <a:off x="5512015" y="2679147"/>
            <a:ext cx="1161549" cy="1499700"/>
            <a:chOff x="5590125" y="2774981"/>
            <a:chExt cx="1005329" cy="1317519"/>
          </a:xfrm>
        </p:grpSpPr>
        <p:pic>
          <p:nvPicPr>
            <p:cNvPr id="6" name="Picture 5" descr="A blue building with columns and arrow going down&#10;&#10;Description automatically generated">
              <a:extLst>
                <a:ext uri="{FF2B5EF4-FFF2-40B4-BE49-F238E27FC236}">
                  <a16:creationId xmlns:a16="http://schemas.microsoft.com/office/drawing/2014/main" id="{486DC2B3-4F20-BD7A-9CA3-8BBA9348FF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90125" y="2774981"/>
              <a:ext cx="1005329" cy="1005329"/>
            </a:xfrm>
            <a:prstGeom prst="rect">
              <a:avLst/>
            </a:prstGeom>
          </p:spPr>
        </p:pic>
        <p:pic>
          <p:nvPicPr>
            <p:cNvPr id="8" name="Picture 7" descr="A pink and blue star with a triangle and a exclamation mark&#10;&#10;Description automatically generated">
              <a:extLst>
                <a:ext uri="{FF2B5EF4-FFF2-40B4-BE49-F238E27FC236}">
                  <a16:creationId xmlns:a16="http://schemas.microsoft.com/office/drawing/2014/main" id="{8C41FCD9-305E-30D1-7F90-5C19DAF355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29728" y="3403686"/>
              <a:ext cx="688814" cy="688814"/>
            </a:xfrm>
            <a:prstGeom prst="rect">
              <a:avLst/>
            </a:prstGeom>
          </p:spPr>
        </p:pic>
      </p:grpSp>
      <p:pic>
        <p:nvPicPr>
          <p:cNvPr id="16" name="Picture 15" descr="A book with scales of justice and a warning sign&#10;&#10;Description automatically generated">
            <a:extLst>
              <a:ext uri="{FF2B5EF4-FFF2-40B4-BE49-F238E27FC236}">
                <a16:creationId xmlns:a16="http://schemas.microsoft.com/office/drawing/2014/main" id="{50D4F62F-EC25-3DC9-73AA-9E0D0E82D6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45464" y="2802216"/>
            <a:ext cx="1290283" cy="1290283"/>
          </a:xfrm>
          <a:prstGeom prst="rect">
            <a:avLst/>
          </a:prstGeom>
        </p:spPr>
      </p:pic>
      <p:sp>
        <p:nvSpPr>
          <p:cNvPr id="10" name="Rectangle 9">
            <a:extLst>
              <a:ext uri="{FF2B5EF4-FFF2-40B4-BE49-F238E27FC236}">
                <a16:creationId xmlns:a16="http://schemas.microsoft.com/office/drawing/2014/main" id="{0BE6DA9A-FFDE-BC12-22AE-C7914FBAAF2F}"/>
              </a:ext>
            </a:extLst>
          </p:cNvPr>
          <p:cNvSpPr/>
          <p:nvPr/>
        </p:nvSpPr>
        <p:spPr>
          <a:xfrm>
            <a:off x="295345" y="1135237"/>
            <a:ext cx="11334415"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Ad dollars can be wasted on untrustworthy digital ad-tech news platforms which can also impact brand credibility and consumer trust</a:t>
            </a:r>
          </a:p>
        </p:txBody>
      </p:sp>
      <p:pic>
        <p:nvPicPr>
          <p:cNvPr id="15" name="Picture 14">
            <a:extLst>
              <a:ext uri="{FF2B5EF4-FFF2-40B4-BE49-F238E27FC236}">
                <a16:creationId xmlns:a16="http://schemas.microsoft.com/office/drawing/2014/main" id="{4DF070E6-92F7-6106-3DD8-8D60632AA22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7" name="Slide Number Placeholder 5">
            <a:extLst>
              <a:ext uri="{FF2B5EF4-FFF2-40B4-BE49-F238E27FC236}">
                <a16:creationId xmlns:a16="http://schemas.microsoft.com/office/drawing/2014/main" id="{E61EA568-9B3F-A80A-AAF1-9FB9240DAAE8}"/>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3A825E5B-D252-2789-3E6D-C09117CC9F2C}"/>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576021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Marianne Vita</DisplayName>
        <AccountId>43</AccountId>
        <AccountType/>
      </UserInfo>
      <UserInfo>
        <DisplayName>Danielle Delauro</DisplayName>
        <AccountId>38</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6" ma:contentTypeDescription="Create a new document." ma:contentTypeScope="" ma:versionID="245ea57cf0cd617eb7cbfc7fc326dce0">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05d0a484fc0835dfe28bcbd856e762b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3EAE0A-5470-463B-A737-347904B52B58}">
  <ds:schemaRefs>
    <ds:schemaRef ds:uri="http://schemas.microsoft.com/sharepoint/v3/contenttype/forms"/>
  </ds:schemaRefs>
</ds:datastoreItem>
</file>

<file path=customXml/itemProps2.xml><?xml version="1.0" encoding="utf-8"?>
<ds:datastoreItem xmlns:ds="http://schemas.openxmlformats.org/officeDocument/2006/customXml" ds:itemID="{AC0B50ED-C1C0-43DB-9EC1-A173F3FB6A9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DA2C41-3AF0-4A3F-A720-56875197731C}">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2300</Words>
  <Application>Microsoft Office PowerPoint</Application>
  <PresentationFormat>Widescreen</PresentationFormat>
  <Paragraphs>207</Paragraphs>
  <Slides>24</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Calibri</vt:lpstr>
      <vt:lpstr>Calibri Light</vt:lpstr>
      <vt:lpstr>Helvetica</vt:lpstr>
      <vt:lpstr>Helvetica Bold</vt:lpstr>
      <vt:lpstr>Helvetica Light</vt:lpstr>
      <vt:lpstr>Helvetica-Light</vt:lpstr>
      <vt:lpstr>Helvetica-Lightoblique</vt:lpstr>
      <vt:lpstr>Office Theme</vt:lpstr>
      <vt:lpstr>3_Office Theme</vt:lpstr>
      <vt:lpstr>1_Office Theme</vt:lpstr>
      <vt:lpstr>The Credibility Crisis How people find trusted news amidst a wave of misinformation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1</cp:revision>
  <cp:lastPrinted>2023-10-04T14:49:02Z</cp:lastPrinted>
  <dcterms:created xsi:type="dcterms:W3CDTF">2023-08-21T14:37:58Z</dcterms:created>
  <dcterms:modified xsi:type="dcterms:W3CDTF">2023-10-27T13:28:35Z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