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2.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xml" ContentType="application/vnd.openxmlformats-officedocument.presentationml.notesSl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theme/themeOverride1.xml" ContentType="application/vnd.openxmlformats-officedocument.themeOverride+xml"/>
  <Override PartName="/ppt/charts/chart28.xml" ContentType="application/vnd.openxmlformats-officedocument.drawingml.chart+xml"/>
  <Override PartName="/ppt/theme/themeOverride2.xml" ContentType="application/vnd.openxmlformats-officedocument.themeOverrid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0.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xml" ContentType="application/vnd.openxmlformats-officedocument.presentationml.notesSlid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6.xml" ContentType="application/vnd.openxmlformats-officedocument.presentationml.notesSlide+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4.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7.xml" ContentType="application/vnd.openxmlformats-officedocument.presentationml.notesSlide+xml"/>
  <Override PartName="/ppt/charts/chart35.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6.xml" ContentType="application/vnd.openxmlformats-officedocument.drawingml.chart+xml"/>
  <Override PartName="/ppt/charts/style33.xml" ContentType="application/vnd.ms-office.chartstyle+xml"/>
  <Override PartName="/ppt/charts/colors3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0" r:id="rId1"/>
    <p:sldMasterId id="2147483788" r:id="rId2"/>
    <p:sldMasterId id="2147483796" r:id="rId3"/>
    <p:sldMasterId id="2147483799" r:id="rId4"/>
    <p:sldMasterId id="2147483807" r:id="rId5"/>
    <p:sldMasterId id="2147483812" r:id="rId6"/>
    <p:sldMasterId id="2147483814" r:id="rId7"/>
  </p:sldMasterIdLst>
  <p:notesMasterIdLst>
    <p:notesMasterId r:id="rId55"/>
  </p:notesMasterIdLst>
  <p:handoutMasterIdLst>
    <p:handoutMasterId r:id="rId56"/>
  </p:handoutMasterIdLst>
  <p:sldIdLst>
    <p:sldId id="1278" r:id="rId8"/>
    <p:sldId id="1215" r:id="rId9"/>
    <p:sldId id="901" r:id="rId10"/>
    <p:sldId id="1119" r:id="rId11"/>
    <p:sldId id="1217" r:id="rId12"/>
    <p:sldId id="1124" r:id="rId13"/>
    <p:sldId id="1181" r:id="rId14"/>
    <p:sldId id="1220" r:id="rId15"/>
    <p:sldId id="1218" r:id="rId16"/>
    <p:sldId id="1219" r:id="rId17"/>
    <p:sldId id="1159" r:id="rId18"/>
    <p:sldId id="1221" r:id="rId19"/>
    <p:sldId id="1248" r:id="rId20"/>
    <p:sldId id="1222" r:id="rId21"/>
    <p:sldId id="1252" r:id="rId22"/>
    <p:sldId id="1253" r:id="rId23"/>
    <p:sldId id="1254" r:id="rId24"/>
    <p:sldId id="1255" r:id="rId25"/>
    <p:sldId id="1256" r:id="rId26"/>
    <p:sldId id="1258" r:id="rId27"/>
    <p:sldId id="1259" r:id="rId28"/>
    <p:sldId id="1260" r:id="rId29"/>
    <p:sldId id="1261" r:id="rId30"/>
    <p:sldId id="1262" r:id="rId31"/>
    <p:sldId id="1263" r:id="rId32"/>
    <p:sldId id="1265" r:id="rId33"/>
    <p:sldId id="1266" r:id="rId34"/>
    <p:sldId id="1239" r:id="rId35"/>
    <p:sldId id="1275" r:id="rId36"/>
    <p:sldId id="1244" r:id="rId37"/>
    <p:sldId id="1183" r:id="rId38"/>
    <p:sldId id="1249" r:id="rId39"/>
    <p:sldId id="1269" r:id="rId40"/>
    <p:sldId id="1250" r:id="rId41"/>
    <p:sldId id="1277" r:id="rId42"/>
    <p:sldId id="1242" r:id="rId43"/>
    <p:sldId id="1234" r:id="rId44"/>
    <p:sldId id="1130" r:id="rId45"/>
    <p:sldId id="1194" r:id="rId46"/>
    <p:sldId id="1199" r:id="rId47"/>
    <p:sldId id="1198" r:id="rId48"/>
    <p:sldId id="1147" r:id="rId49"/>
    <p:sldId id="1205" r:id="rId50"/>
    <p:sldId id="1243" r:id="rId51"/>
    <p:sldId id="1165" r:id="rId52"/>
    <p:sldId id="1202" r:id="rId53"/>
    <p:sldId id="1279"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a Lipstei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75"/>
    <a:srgbClr val="8A4685"/>
    <a:srgbClr val="99FFCC"/>
    <a:srgbClr val="91C049"/>
    <a:srgbClr val="F5CD2D"/>
    <a:srgbClr val="E786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173" autoAdjust="0"/>
  </p:normalViewPr>
  <p:slideViewPr>
    <p:cSldViewPr snapToGrid="0">
      <p:cViewPr varScale="1">
        <p:scale>
          <a:sx n="106" d="100"/>
          <a:sy n="106" d="100"/>
        </p:scale>
        <p:origin x="180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102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1.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2.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7.xml"/><Relationship Id="rId1" Type="http://schemas.microsoft.com/office/2011/relationships/chartStyle" Target="style27.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8.xml"/><Relationship Id="rId1" Type="http://schemas.microsoft.com/office/2011/relationships/chartStyle" Target="style28.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9.xml"/><Relationship Id="rId1" Type="http://schemas.microsoft.com/office/2011/relationships/chartStyle" Target="style29.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0.xml"/><Relationship Id="rId1" Type="http://schemas.microsoft.com/office/2011/relationships/chartStyle" Target="style30.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1.xml"/><Relationship Id="rId1" Type="http://schemas.microsoft.com/office/2011/relationships/chartStyle" Target="style31.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2.xml"/><Relationship Id="rId1" Type="http://schemas.microsoft.com/office/2011/relationships/chartStyle" Target="style32.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3.xml"/><Relationship Id="rId1" Type="http://schemas.microsoft.com/office/2011/relationships/chartStyle" Target="style3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08071100390387"/>
          <c:y val="0.20087832894141491"/>
          <c:w val="0.80778032167013059"/>
          <c:h val="0.5858771932499901"/>
        </c:manualLayout>
      </c:layout>
      <c:barChart>
        <c:barDir val="col"/>
        <c:grouping val="stacked"/>
        <c:varyColors val="0"/>
        <c:ser>
          <c:idx val="0"/>
          <c:order val="0"/>
          <c:tx>
            <c:strRef>
              <c:f>Sheet1!#REF!</c:f>
              <c:strCache>
                <c:ptCount val="1"/>
                <c:pt idx="0">
                  <c:v>#REF!</c:v>
                </c:pt>
              </c:strCache>
            </c:strRef>
          </c:tx>
          <c:spPr>
            <a:solidFill>
              <a:schemeClr val="accent1"/>
            </a:solidFill>
            <a:ln>
              <a:noFill/>
            </a:ln>
            <a:effectLst/>
          </c:spPr>
          <c:invertIfNegative val="0"/>
          <c:cat>
            <c:numRef>
              <c:f>Sheet1!$A$2:$A$4</c:f>
              <c:numCache>
                <c:formatCode>General</c:formatCode>
                <c:ptCount val="3"/>
                <c:pt idx="0">
                  <c:v>2015</c:v>
                </c:pt>
                <c:pt idx="1">
                  <c:v>2016</c:v>
                </c:pt>
                <c:pt idx="2">
                  <c:v>2017</c:v>
                </c:pt>
              </c:numCache>
            </c:numRef>
          </c:cat>
          <c:val>
            <c:numRef>
              <c:f>Sheet1!#REF!</c:f>
              <c:numCache>
                <c:formatCode>General</c:formatCode>
                <c:ptCount val="1"/>
                <c:pt idx="0">
                  <c:v>1</c:v>
                </c:pt>
              </c:numCache>
            </c:numRef>
          </c:val>
          <c:extLst>
            <c:ext xmlns:c16="http://schemas.microsoft.com/office/drawing/2014/chart" uri="{C3380CC4-5D6E-409C-BE32-E72D297353CC}">
              <c16:uniqueId val="{00000000-427D-4901-8ABF-23FD3FC6B257}"/>
            </c:ext>
          </c:extLst>
        </c:ser>
        <c:ser>
          <c:idx val="1"/>
          <c:order val="1"/>
          <c:tx>
            <c:strRef>
              <c:f>Sheet1!$B$1</c:f>
              <c:strCache>
                <c:ptCount val="1"/>
                <c:pt idx="0">
                  <c:v>MVPD HHs</c:v>
                </c:pt>
              </c:strCache>
            </c:strRef>
          </c:tx>
          <c:spPr>
            <a:solidFill>
              <a:schemeClr val="accent1"/>
            </a:solidFill>
            <a:ln>
              <a:noFill/>
            </a:ln>
            <a:effectLst/>
          </c:spPr>
          <c:invertIfNegative val="0"/>
          <c:dLbls>
            <c:dLbl>
              <c:idx val="0"/>
              <c:layout>
                <c:manualLayout>
                  <c:x val="5.4277934651930995E-3"/>
                  <c:y val="-0.288533575525257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D2-4D0E-A83B-C408252A141D}"/>
                </c:ext>
              </c:extLst>
            </c:dLbl>
            <c:dLbl>
              <c:idx val="1"/>
              <c:layout>
                <c:manualLayout>
                  <c:x val="3.6185289767953995E-3"/>
                  <c:y val="-0.281580959247540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AB-4174-B395-E7B27388AC3A}"/>
                </c:ext>
              </c:extLst>
            </c:dLbl>
            <c:dLbl>
              <c:idx val="2"/>
              <c:layout>
                <c:manualLayout>
                  <c:x val="1.8092644883976998E-3"/>
                  <c:y val="-0.288533575525257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99-4176-A690-B083E9FD9CE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2015</c:v>
                </c:pt>
                <c:pt idx="1">
                  <c:v>2016</c:v>
                </c:pt>
                <c:pt idx="2">
                  <c:v>2017</c:v>
                </c:pt>
              </c:numCache>
            </c:numRef>
          </c:cat>
          <c:val>
            <c:numRef>
              <c:f>Sheet1!$B$2:$B$4</c:f>
              <c:numCache>
                <c:formatCode>General</c:formatCode>
                <c:ptCount val="3"/>
                <c:pt idx="0">
                  <c:v>99440</c:v>
                </c:pt>
                <c:pt idx="1">
                  <c:v>98726</c:v>
                </c:pt>
                <c:pt idx="2">
                  <c:v>97812</c:v>
                </c:pt>
              </c:numCache>
            </c:numRef>
          </c:val>
          <c:extLst>
            <c:ext xmlns:c16="http://schemas.microsoft.com/office/drawing/2014/chart" uri="{C3380CC4-5D6E-409C-BE32-E72D297353CC}">
              <c16:uniqueId val="{00000001-427D-4901-8ABF-23FD3FC6B257}"/>
            </c:ext>
          </c:extLst>
        </c:ser>
        <c:ser>
          <c:idx val="2"/>
          <c:order val="2"/>
          <c:tx>
            <c:strRef>
              <c:f>Sheet1!#REF!</c:f>
              <c:strCache>
                <c:ptCount val="1"/>
                <c:pt idx="0">
                  <c:v>#REF!</c:v>
                </c:pt>
              </c:strCache>
            </c:strRef>
          </c:tx>
          <c:spPr>
            <a:solidFill>
              <a:schemeClr val="accent3"/>
            </a:solidFill>
            <a:ln>
              <a:noFill/>
            </a:ln>
            <a:effectLst/>
          </c:spPr>
          <c:invertIfNegative val="0"/>
          <c:cat>
            <c:numRef>
              <c:f>Sheet1!$A$2:$A$4</c:f>
              <c:numCache>
                <c:formatCode>General</c:formatCode>
                <c:ptCount val="3"/>
                <c:pt idx="0">
                  <c:v>2015</c:v>
                </c:pt>
                <c:pt idx="1">
                  <c:v>2016</c:v>
                </c:pt>
                <c:pt idx="2">
                  <c:v>2017</c:v>
                </c:pt>
              </c:numCache>
            </c:numRef>
          </c:cat>
          <c:val>
            <c:numRef>
              <c:f>Sheet1!#REF!</c:f>
              <c:numCache>
                <c:formatCode>General</c:formatCode>
                <c:ptCount val="1"/>
                <c:pt idx="0">
                  <c:v>1</c:v>
                </c:pt>
              </c:numCache>
            </c:numRef>
          </c:val>
          <c:extLst>
            <c:ext xmlns:c16="http://schemas.microsoft.com/office/drawing/2014/chart" uri="{C3380CC4-5D6E-409C-BE32-E72D297353CC}">
              <c16:uniqueId val="{00000000-CC4D-49F1-8AEE-AD4B222ABE6F}"/>
            </c:ext>
          </c:extLst>
        </c:ser>
        <c:dLbls>
          <c:showLegendKey val="0"/>
          <c:showVal val="0"/>
          <c:showCatName val="0"/>
          <c:showSerName val="0"/>
          <c:showPercent val="0"/>
          <c:showBubbleSize val="0"/>
        </c:dLbls>
        <c:gapWidth val="150"/>
        <c:overlap val="100"/>
        <c:axId val="145671336"/>
        <c:axId val="145671728"/>
      </c:barChart>
      <c:catAx>
        <c:axId val="14567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145671728"/>
        <c:crosses val="autoZero"/>
        <c:auto val="1"/>
        <c:lblAlgn val="ctr"/>
        <c:lblOffset val="100"/>
        <c:noMultiLvlLbl val="0"/>
      </c:catAx>
      <c:valAx>
        <c:axId val="14567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145671336"/>
        <c:crosses val="autoZero"/>
        <c:crossBetween val="between"/>
      </c:valAx>
      <c:spPr>
        <a:noFill/>
        <a:ln>
          <a:noFill/>
        </a:ln>
        <a:effectLst/>
      </c:spPr>
    </c:plotArea>
    <c:plotVisOnly val="1"/>
    <c:dispBlanksAs val="gap"/>
    <c:showDLblsOverMax val="0"/>
  </c:chart>
  <c:spPr>
    <a:noFill/>
    <a:ln>
      <a:noFill/>
    </a:ln>
    <a:effectLst/>
  </c:spPr>
  <c:txPr>
    <a:bodyPr/>
    <a:lstStyle/>
    <a:p>
      <a:pPr>
        <a:defRPr b="0" i="0">
          <a:latin typeface="Trebuchet MS" panose="020B0603020202020204" pitchFamily="34" charset="0"/>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92589686392457"/>
          <c:y val="0"/>
          <c:w val="0.53993333096954776"/>
          <c:h val="0.85666846306685462"/>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3E0-432F-A945-E6970618610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3E0-432F-A945-E6970618610C}"/>
              </c:ext>
            </c:extLst>
          </c:dPt>
          <c:dPt>
            <c:idx val="2"/>
            <c:bubble3D val="0"/>
            <c:spPr>
              <a:solidFill>
                <a:srgbClr val="00AF75"/>
              </a:solidFill>
              <a:ln w="19050">
                <a:solidFill>
                  <a:schemeClr val="lt1"/>
                </a:solidFill>
              </a:ln>
              <a:effectLst/>
            </c:spPr>
            <c:extLst>
              <c:ext xmlns:c16="http://schemas.microsoft.com/office/drawing/2014/chart" uri="{C3380CC4-5D6E-409C-BE32-E72D297353CC}">
                <c16:uniqueId val="{00000005-A3E0-432F-A945-E6970618610C}"/>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A3E0-432F-A945-E6970618610C}"/>
              </c:ext>
            </c:extLst>
          </c:dPt>
          <c:dLbls>
            <c:dLbl>
              <c:idx val="0"/>
              <c:layout>
                <c:manualLayout>
                  <c:x val="-0.19569793595271601"/>
                  <c:y val="0.12167078262443469"/>
                </c:manualLayout>
              </c:layout>
              <c:tx>
                <c:rich>
                  <a:bodyPr/>
                  <a:lstStyle/>
                  <a:p>
                    <a:fld id="{484AEC0F-74D3-4873-835E-0587FD89888F}" type="VALUE">
                      <a:rPr lang="en-US" smtClean="0"/>
                      <a:pPr/>
                      <a:t>[VALUE]</a:t>
                    </a:fld>
                    <a:r>
                      <a:rPr lang="en-US"/>
                      <a:t> / 126</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3E0-432F-A945-E6970618610C}"/>
                </c:ext>
              </c:extLst>
            </c:dLbl>
            <c:dLbl>
              <c:idx val="1"/>
              <c:layout>
                <c:manualLayout>
                  <c:x val="2.3622934814307574E-2"/>
                  <c:y val="-0.22581061595488483"/>
                </c:manualLayout>
              </c:layout>
              <c:tx>
                <c:rich>
                  <a:bodyPr/>
                  <a:lstStyle/>
                  <a:p>
                    <a:fld id="{C6FEAB90-6FC0-4D0A-A881-785637428300}" type="VALUE">
                      <a:rPr lang="en-US" smtClean="0"/>
                      <a:pPr/>
                      <a:t>[VALUE]</a:t>
                    </a:fld>
                    <a:r>
                      <a:rPr lang="en-US" dirty="0"/>
                      <a:t>  /</a:t>
                    </a:r>
                    <a:r>
                      <a:rPr lang="en-US" baseline="0" dirty="0"/>
                      <a:t> 107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3E0-432F-A945-E6970618610C}"/>
                </c:ext>
              </c:extLst>
            </c:dLbl>
            <c:dLbl>
              <c:idx val="2"/>
              <c:layout>
                <c:manualLayout>
                  <c:x val="0.195764768534368"/>
                  <c:y val="0.13261337299280543"/>
                </c:manualLayout>
              </c:layout>
              <c:tx>
                <c:rich>
                  <a:bodyPr/>
                  <a:lstStyle/>
                  <a:p>
                    <a:fld id="{D1437CA8-030A-455D-886C-EE9D7CB08132}" type="VALUE">
                      <a:rPr lang="en-US" smtClean="0"/>
                      <a:pPr/>
                      <a:t>[VALUE]</a:t>
                    </a:fld>
                    <a:r>
                      <a:rPr lang="en-US" dirty="0"/>
                      <a:t> / 100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3E0-432F-A945-E6970618610C}"/>
                </c:ext>
              </c:extLst>
            </c:dLbl>
            <c:dLbl>
              <c:idx val="3"/>
              <c:layout>
                <c:manualLayout>
                  <c:x val="2.1610305958131987E-2"/>
                  <c:y val="8.4501098436520955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fld id="{2BF12387-F719-470C-A36C-970FE190BE87}" type="VALUE">
                      <a:rPr lang="en-US" sz="1200" smtClean="0"/>
                      <a:pPr>
                        <a:defRPr sz="1200">
                          <a:solidFill>
                            <a:schemeClr val="bg1"/>
                          </a:solidFill>
                        </a:defRPr>
                      </a:pPr>
                      <a:t>[VALUE]</a:t>
                    </a:fld>
                    <a:r>
                      <a:rPr lang="en-US" sz="1200" dirty="0"/>
                      <a:t> / </a:t>
                    </a:r>
                  </a:p>
                  <a:p>
                    <a:pPr>
                      <a:defRPr sz="1200">
                        <a:solidFill>
                          <a:schemeClr val="bg1"/>
                        </a:solidFill>
                      </a:defRPr>
                    </a:pPr>
                    <a:r>
                      <a:rPr lang="en-US" sz="1200" dirty="0"/>
                      <a:t>25</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3E0-432F-A945-E6970618610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Gen Z/Millennials</c:v>
                </c:pt>
                <c:pt idx="1">
                  <c:v>Gen X</c:v>
                </c:pt>
                <c:pt idx="2">
                  <c:v>Boomers</c:v>
                </c:pt>
                <c:pt idx="3">
                  <c:v>Seniors</c:v>
                </c:pt>
              </c:strCache>
            </c:strRef>
          </c:cat>
          <c:val>
            <c:numRef>
              <c:f>Sheet1!$B$2:$B$5</c:f>
              <c:numCache>
                <c:formatCode>0%</c:formatCode>
                <c:ptCount val="4"/>
                <c:pt idx="0">
                  <c:v>0.38</c:v>
                </c:pt>
                <c:pt idx="1">
                  <c:v>0.28999999999999998</c:v>
                </c:pt>
                <c:pt idx="2">
                  <c:v>0.31</c:v>
                </c:pt>
                <c:pt idx="3">
                  <c:v>0.03</c:v>
                </c:pt>
              </c:numCache>
            </c:numRef>
          </c:val>
          <c:extLst>
            <c:ext xmlns:c16="http://schemas.microsoft.com/office/drawing/2014/chart" uri="{C3380CC4-5D6E-409C-BE32-E72D297353CC}">
              <c16:uniqueId val="{00000008-A3E0-432F-A945-E6970618610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Highest</a:t>
            </a:r>
            <a:r>
              <a:rPr lang="en-US" sz="1600" baseline="0" dirty="0">
                <a:solidFill>
                  <a:schemeClr val="tx1"/>
                </a:solidFill>
              </a:rPr>
              <a:t> Education Level Completed  (% and Index vs. adults)</a:t>
            </a:r>
            <a:endParaRPr lang="en-US" sz="1600" dirty="0">
              <a:solidFill>
                <a:schemeClr val="tx1"/>
              </a:solidFill>
            </a:endParaRPr>
          </a:p>
        </c:rich>
      </c:tx>
      <c:layout>
        <c:manualLayout>
          <c:xMode val="edge"/>
          <c:yMode val="edge"/>
          <c:x val="0.1270830067092853"/>
          <c:y val="1.834767841053766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9253981223151854E-2"/>
          <c:y val="0.2570886547439229"/>
          <c:w val="0.80746192552477503"/>
          <c:h val="0.49365852550085565"/>
        </c:manualLayout>
      </c:layout>
      <c:barChart>
        <c:barDir val="col"/>
        <c:grouping val="clustered"/>
        <c:varyColors val="0"/>
        <c:ser>
          <c:idx val="0"/>
          <c:order val="0"/>
          <c:tx>
            <c:strRef>
              <c:f>Sheet1!$B$1</c:f>
              <c:strCache>
                <c:ptCount val="1"/>
                <c:pt idx="0">
                  <c:v>Sales</c:v>
                </c:pt>
              </c:strCache>
            </c:strRef>
          </c:tx>
          <c:spPr>
            <a:solidFill>
              <a:schemeClr val="accent1"/>
            </a:solidFill>
            <a:ln w="19050">
              <a:solidFill>
                <a:schemeClr val="lt1"/>
              </a:solidFill>
            </a:ln>
            <a:effectLst/>
          </c:spPr>
          <c:invertIfNegative val="0"/>
          <c:dPt>
            <c:idx val="1"/>
            <c:invertIfNegative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EFA0-4BAB-9996-A21D6319D802}"/>
              </c:ext>
            </c:extLst>
          </c:dPt>
          <c:dPt>
            <c:idx val="2"/>
            <c:invertIfNegative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EFA0-4BAB-9996-A21D6319D802}"/>
              </c:ext>
            </c:extLst>
          </c:dPt>
          <c:dPt>
            <c:idx val="3"/>
            <c:invertIfNegative val="0"/>
            <c:bubble3D val="0"/>
            <c:spPr>
              <a:solidFill>
                <a:schemeClr val="bg1">
                  <a:lumMod val="75000"/>
                </a:schemeClr>
              </a:solidFill>
              <a:ln w="19050">
                <a:solidFill>
                  <a:schemeClr val="bg1"/>
                </a:solidFill>
              </a:ln>
              <a:effectLst/>
            </c:spPr>
            <c:extLst>
              <c:ext xmlns:c16="http://schemas.microsoft.com/office/drawing/2014/chart" uri="{C3380CC4-5D6E-409C-BE32-E72D297353CC}">
                <c16:uniqueId val="{00000004-EFA0-4BAB-9996-A21D6319D802}"/>
              </c:ext>
            </c:extLst>
          </c:dPt>
          <c:dLbls>
            <c:dLbl>
              <c:idx val="0"/>
              <c:layout>
                <c:manualLayout>
                  <c:x val="-7.9167789004338431E-3"/>
                  <c:y val="5.6950651060721251E-3"/>
                </c:manualLayout>
              </c:layout>
              <c:tx>
                <c:rich>
                  <a:bodyPr/>
                  <a:lstStyle/>
                  <a:p>
                    <a:fld id="{58A15BEC-C52E-49A5-B837-D4425DFE300A}" type="VALUE">
                      <a:rPr lang="en-US" smtClean="0"/>
                      <a:pPr/>
                      <a:t>[VALUE]</a:t>
                    </a:fld>
                    <a:r>
                      <a:rPr lang="en-US" dirty="0"/>
                      <a:t>, 110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FA0-4BAB-9996-A21D6319D802}"/>
                </c:ext>
              </c:extLst>
            </c:dLbl>
            <c:dLbl>
              <c:idx val="1"/>
              <c:tx>
                <c:rich>
                  <a:bodyPr/>
                  <a:lstStyle/>
                  <a:p>
                    <a:fld id="{38D99ED6-DC97-4139-91E8-82FB4765DFE4}" type="VALUE">
                      <a:rPr lang="en-US" smtClean="0"/>
                      <a:pPr/>
                      <a:t>[VALUE]</a:t>
                    </a:fld>
                    <a:r>
                      <a:rPr lang="en-US"/>
                      <a:t>, 94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FA0-4BAB-9996-A21D6319D802}"/>
                </c:ext>
              </c:extLst>
            </c:dLbl>
            <c:dLbl>
              <c:idx val="2"/>
              <c:layout>
                <c:manualLayout>
                  <c:x val="7.2737032940371868E-4"/>
                  <c:y val="-2.745609979948228E-3"/>
                </c:manualLayout>
              </c:layout>
              <c:tx>
                <c:rich>
                  <a:bodyPr/>
                  <a:lstStyle/>
                  <a:p>
                    <a:fld id="{0BA9357D-6425-41F1-95A0-9EB76B9D8857}" type="VALUE">
                      <a:rPr lang="en-US" smtClean="0"/>
                      <a:pPr/>
                      <a:t>[VALUE]</a:t>
                    </a:fld>
                    <a:r>
                      <a:rPr lang="en-US"/>
                      <a:t>, 89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FA0-4BAB-9996-A21D6319D802}"/>
                </c:ext>
              </c:extLst>
            </c:dLbl>
            <c:dLbl>
              <c:idx val="3"/>
              <c:layout>
                <c:manualLayout>
                  <c:x val="5.1085467685270574E-3"/>
                  <c:y val="-2.8466603154850917E-2"/>
                </c:manualLayout>
              </c:layout>
              <c:tx>
                <c:rich>
                  <a:bodyPr/>
                  <a:lstStyle/>
                  <a:p>
                    <a:fld id="{5E2CBAA5-04FB-4DA2-957F-ABF47ED3290A}" type="VALUE">
                      <a:rPr lang="en-US" smtClean="0"/>
                      <a:pPr/>
                      <a:t>[VALUE]</a:t>
                    </a:fld>
                    <a:r>
                      <a:rPr lang="en-US"/>
                      <a:t>, 96</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FA0-4BAB-9996-A21D6319D80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Some H.S. / H.S. Graduate</c:v>
                </c:pt>
                <c:pt idx="1">
                  <c:v>Some College</c:v>
                </c:pt>
                <c:pt idx="2">
                  <c:v>Associate Degree</c:v>
                </c:pt>
                <c:pt idx="3">
                  <c:v>Bachelor's +</c:v>
                </c:pt>
              </c:strCache>
            </c:strRef>
          </c:cat>
          <c:val>
            <c:numRef>
              <c:f>Sheet1!$B$2:$B$5</c:f>
              <c:numCache>
                <c:formatCode>0%</c:formatCode>
                <c:ptCount val="4"/>
                <c:pt idx="0">
                  <c:v>0.46</c:v>
                </c:pt>
                <c:pt idx="1">
                  <c:v>0.18</c:v>
                </c:pt>
                <c:pt idx="2">
                  <c:v>0.09</c:v>
                </c:pt>
                <c:pt idx="3">
                  <c:v>0.28000000000000003</c:v>
                </c:pt>
              </c:numCache>
            </c:numRef>
          </c:val>
          <c:extLst>
            <c:ext xmlns:c16="http://schemas.microsoft.com/office/drawing/2014/chart" uri="{C3380CC4-5D6E-409C-BE32-E72D297353CC}">
              <c16:uniqueId val="{00000000-EFA0-4BAB-9996-A21D6319D802}"/>
            </c:ext>
          </c:extLst>
        </c:ser>
        <c:dLbls>
          <c:showLegendKey val="0"/>
          <c:showVal val="0"/>
          <c:showCatName val="0"/>
          <c:showSerName val="0"/>
          <c:showPercent val="0"/>
          <c:showBubbleSize val="0"/>
        </c:dLbls>
        <c:gapWidth val="150"/>
        <c:axId val="246294752"/>
        <c:axId val="246295144"/>
      </c:barChart>
      <c:catAx>
        <c:axId val="246294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295144"/>
        <c:crosses val="autoZero"/>
        <c:auto val="1"/>
        <c:lblAlgn val="ctr"/>
        <c:lblOffset val="100"/>
        <c:noMultiLvlLbl val="0"/>
      </c:catAx>
      <c:valAx>
        <c:axId val="24629514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294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Employment</a:t>
            </a:r>
            <a:r>
              <a:rPr lang="en-US" sz="1600" baseline="0" dirty="0">
                <a:solidFill>
                  <a:schemeClr val="tx1"/>
                </a:solidFill>
              </a:rPr>
              <a:t> Status</a:t>
            </a:r>
          </a:p>
          <a:p>
            <a:pPr>
              <a:defRPr/>
            </a:pPr>
            <a:r>
              <a:rPr lang="en-US" sz="1600" baseline="0" dirty="0">
                <a:solidFill>
                  <a:schemeClr val="tx1"/>
                </a:solidFill>
              </a:rPr>
              <a:t>(% and Index vs. adults)</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985651075943728"/>
          <c:y val="0.22542276703138225"/>
          <c:w val="0.45163853163203505"/>
          <c:h val="0.627692886478352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F7D-467E-9861-93E24D9FC9B2}"/>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EF7D-467E-9861-93E24D9FC9B2}"/>
              </c:ext>
            </c:extLst>
          </c:dPt>
          <c:dPt>
            <c:idx val="2"/>
            <c:bubble3D val="0"/>
            <c:spPr>
              <a:solidFill>
                <a:srgbClr val="00AF75"/>
              </a:solidFill>
              <a:ln w="19050">
                <a:solidFill>
                  <a:schemeClr val="lt1"/>
                </a:solidFill>
              </a:ln>
              <a:effectLst/>
            </c:spPr>
            <c:extLst>
              <c:ext xmlns:c16="http://schemas.microsoft.com/office/drawing/2014/chart" uri="{C3380CC4-5D6E-409C-BE32-E72D297353CC}">
                <c16:uniqueId val="{00000002-EF7D-467E-9861-93E24D9FC9B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38B-4646-AA22-5E0D5536E25A}"/>
              </c:ext>
            </c:extLst>
          </c:dPt>
          <c:dLbls>
            <c:dLbl>
              <c:idx val="0"/>
              <c:layout>
                <c:manualLayout>
                  <c:x val="-0.22141375588331827"/>
                  <c:y val="2.2819033961225879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2A4F1084-34B8-4CAE-A0AD-176643989F61}" type="VALUE">
                      <a:rPr lang="en-US" sz="1400" smtClean="0"/>
                      <a:pPr>
                        <a:defRPr sz="1400" b="1">
                          <a:solidFill>
                            <a:schemeClr val="bg1"/>
                          </a:solidFill>
                        </a:defRPr>
                      </a:pPr>
                      <a:t>[VALUE]</a:t>
                    </a:fld>
                    <a:r>
                      <a:rPr lang="en-US" sz="1400" baseline="0" dirty="0"/>
                      <a:t> /</a:t>
                    </a:r>
                    <a:r>
                      <a:rPr lang="en-US" sz="1400" dirty="0"/>
                      <a:t> 96</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F7D-467E-9861-93E24D9FC9B2}"/>
                </c:ext>
              </c:extLst>
            </c:dLbl>
            <c:dLbl>
              <c:idx val="1"/>
              <c:layout>
                <c:manualLayout>
                  <c:x val="6.2951646539599351E-2"/>
                  <c:y val="-0.2059478947863436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AAA58DD4-943A-415C-BA08-9B8EE26CF3F5}" type="VALUE">
                      <a:rPr lang="en-US" sz="1400" smtClean="0"/>
                      <a:pPr>
                        <a:defRPr sz="1400" b="1">
                          <a:solidFill>
                            <a:schemeClr val="bg1"/>
                          </a:solidFill>
                        </a:defRPr>
                      </a:pPr>
                      <a:t>[VALUE]</a:t>
                    </a:fld>
                    <a:r>
                      <a:rPr lang="en-US" sz="1400" baseline="0" dirty="0"/>
                      <a:t> /</a:t>
                    </a:r>
                    <a:r>
                      <a:rPr lang="en-US" sz="1400" dirty="0"/>
                      <a:t> </a:t>
                    </a:r>
                  </a:p>
                  <a:p>
                    <a:pPr>
                      <a:defRPr sz="1400" b="1">
                        <a:solidFill>
                          <a:schemeClr val="bg1"/>
                        </a:solidFill>
                      </a:defRPr>
                    </a:pPr>
                    <a:r>
                      <a:rPr lang="en-US" sz="1400" dirty="0"/>
                      <a:t>118</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F7D-467E-9861-93E24D9FC9B2}"/>
                </c:ext>
              </c:extLst>
            </c:dLbl>
            <c:dLbl>
              <c:idx val="2"/>
              <c:layout>
                <c:manualLayout>
                  <c:x val="0.20807496359758498"/>
                  <c:y val="7.7597893218798009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CD7B1373-4D76-4BFF-BEE7-C0755BD83A48}" type="VALUE">
                      <a:rPr lang="en-US" sz="1400" smtClean="0"/>
                      <a:pPr>
                        <a:defRPr sz="1400" b="1">
                          <a:solidFill>
                            <a:schemeClr val="bg1"/>
                          </a:solidFill>
                        </a:defRPr>
                      </a:pPr>
                      <a:t>[VALUE]</a:t>
                    </a:fld>
                    <a:r>
                      <a:rPr lang="en-US" sz="1400" baseline="0" dirty="0"/>
                      <a:t> / </a:t>
                    </a:r>
                    <a:r>
                      <a:rPr lang="en-US" sz="1400" dirty="0"/>
                      <a:t>99</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F7D-467E-9861-93E24D9FC9B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Full Time</c:v>
                </c:pt>
                <c:pt idx="1">
                  <c:v>Part Time</c:v>
                </c:pt>
                <c:pt idx="2">
                  <c:v>Not Employed</c:v>
                </c:pt>
              </c:strCache>
            </c:strRef>
          </c:cat>
          <c:val>
            <c:numRef>
              <c:f>Sheet1!$B$2:$B$5</c:f>
              <c:numCache>
                <c:formatCode>0%</c:formatCode>
                <c:ptCount val="4"/>
                <c:pt idx="0">
                  <c:v>0.46</c:v>
                </c:pt>
                <c:pt idx="1">
                  <c:v>0.15</c:v>
                </c:pt>
                <c:pt idx="2">
                  <c:v>0.39</c:v>
                </c:pt>
              </c:numCache>
            </c:numRef>
          </c:val>
          <c:extLst>
            <c:ext xmlns:c16="http://schemas.microsoft.com/office/drawing/2014/chart" uri="{C3380CC4-5D6E-409C-BE32-E72D297353CC}">
              <c16:uniqueId val="{00000000-EF7D-467E-9861-93E24D9FC9B2}"/>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ayout>
        <c:manualLayout>
          <c:xMode val="edge"/>
          <c:yMode val="edge"/>
          <c:x val="4.1395326279554764E-2"/>
          <c:y val="0.91281485820133834"/>
          <c:w val="0.95860467372044522"/>
          <c:h val="7.867949963946452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79834017335537"/>
          <c:y val="0.15069122314744124"/>
          <c:w val="0.32195301065180676"/>
          <c:h val="0.70537531125224961"/>
        </c:manualLayout>
      </c:layout>
      <c:pieChart>
        <c:varyColors val="1"/>
        <c:ser>
          <c:idx val="0"/>
          <c:order val="0"/>
          <c:tx>
            <c:strRef>
              <c:f>Sheet1!$B$1</c:f>
              <c:strCache>
                <c:ptCount val="1"/>
                <c:pt idx="0">
                  <c:v>Cord Cutter HHI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999-460F-B969-58F0D92B9999}"/>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E999-460F-B969-58F0D92B9999}"/>
              </c:ext>
            </c:extLst>
          </c:dPt>
          <c:dPt>
            <c:idx val="2"/>
            <c:bubble3D val="0"/>
            <c:spPr>
              <a:solidFill>
                <a:srgbClr val="00AF75"/>
              </a:solidFill>
              <a:ln w="19050">
                <a:solidFill>
                  <a:schemeClr val="lt1"/>
                </a:solidFill>
              </a:ln>
              <a:effectLst/>
            </c:spPr>
            <c:extLst>
              <c:ext xmlns:c16="http://schemas.microsoft.com/office/drawing/2014/chart" uri="{C3380CC4-5D6E-409C-BE32-E72D297353CC}">
                <c16:uniqueId val="{00000005-E999-460F-B969-58F0D92B9999}"/>
              </c:ext>
            </c:extLst>
          </c:dPt>
          <c:dLbls>
            <c:dLbl>
              <c:idx val="0"/>
              <c:layout>
                <c:manualLayout>
                  <c:x val="-0.12745660131881453"/>
                  <c:y val="-0.12353194145756011"/>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fld id="{1571DB79-BBD9-4BED-A2CB-C52AD776FFE1}" type="VALUE">
                      <a:rPr lang="en-US" sz="1400" smtClean="0"/>
                      <a:pPr>
                        <a:defRPr sz="1400" b="1">
                          <a:solidFill>
                            <a:schemeClr val="bg1"/>
                          </a:solidFill>
                        </a:defRPr>
                      </a:pPr>
                      <a:t>[VALUE]</a:t>
                    </a:fld>
                    <a:r>
                      <a:rPr lang="en-US" sz="1400" baseline="0" dirty="0"/>
                      <a:t> / </a:t>
                    </a:r>
                    <a:r>
                      <a:rPr lang="en-US" sz="1400" dirty="0"/>
                      <a:t> 140</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0128650099495574E-2"/>
                      <c:h val="0.21105322754045577"/>
                    </c:manualLayout>
                  </c15:layout>
                  <c15:dlblFieldTable/>
                  <c15:showDataLabelsRange val="0"/>
                </c:ext>
                <c:ext xmlns:c16="http://schemas.microsoft.com/office/drawing/2014/chart" uri="{C3380CC4-5D6E-409C-BE32-E72D297353CC}">
                  <c16:uniqueId val="{00000001-E999-460F-B969-58F0D92B9999}"/>
                </c:ext>
              </c:extLst>
            </c:dLbl>
            <c:dLbl>
              <c:idx val="1"/>
              <c:layout>
                <c:manualLayout>
                  <c:x val="0.10380063682906923"/>
                  <c:y val="-0.12752219945424564"/>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fld id="{41FABCDE-3785-48EA-A25B-6B07ADF741C9}" type="VALUE">
                      <a:rPr lang="en-US" sz="1400" smtClean="0"/>
                      <a:pPr>
                        <a:defRPr sz="1400" b="1">
                          <a:solidFill>
                            <a:schemeClr val="bg1"/>
                          </a:solidFill>
                        </a:defRPr>
                      </a:pPr>
                      <a:t>[VALUE]</a:t>
                    </a:fld>
                    <a:r>
                      <a:rPr lang="en-US" sz="1400" dirty="0"/>
                      <a:t> </a:t>
                    </a:r>
                    <a:r>
                      <a:rPr lang="en-US" sz="1400" baseline="0" dirty="0"/>
                      <a:t> / 116</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073867885563473E-2"/>
                      <c:h val="0.19129911301452374"/>
                    </c:manualLayout>
                  </c15:layout>
                  <c15:dlblFieldTable/>
                  <c15:showDataLabelsRange val="0"/>
                </c:ext>
                <c:ext xmlns:c16="http://schemas.microsoft.com/office/drawing/2014/chart" uri="{C3380CC4-5D6E-409C-BE32-E72D297353CC}">
                  <c16:uniqueId val="{00000003-E999-460F-B969-58F0D92B9999}"/>
                </c:ext>
              </c:extLst>
            </c:dLbl>
            <c:dLbl>
              <c:idx val="2"/>
              <c:layout>
                <c:manualLayout>
                  <c:x val="0.10449935579657589"/>
                  <c:y val="0.2199796132557700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fld id="{22974B93-8A2A-410A-A391-8253A636C830}" type="VALUE">
                      <a:rPr lang="en-US" sz="1400" smtClean="0"/>
                      <a:pPr>
                        <a:defRPr sz="1400" b="1">
                          <a:solidFill>
                            <a:schemeClr val="bg1"/>
                          </a:solidFill>
                        </a:defRPr>
                      </a:pPr>
                      <a:t>[VALUE]</a:t>
                    </a:fld>
                    <a:r>
                      <a:rPr lang="en-US" sz="1400" dirty="0"/>
                      <a:t> / 55</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156270215228209E-2"/>
                      <c:h val="0.20962779411867535"/>
                    </c:manualLayout>
                  </c15:layout>
                  <c15:dlblFieldTable/>
                  <c15:showDataLabelsRange val="0"/>
                </c:ext>
                <c:ext xmlns:c16="http://schemas.microsoft.com/office/drawing/2014/chart" uri="{C3380CC4-5D6E-409C-BE32-E72D297353CC}">
                  <c16:uniqueId val="{00000005-E999-460F-B969-58F0D92B999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Less than $50k</c:v>
                </c:pt>
                <c:pt idx="1">
                  <c:v>$50k-$75k</c:v>
                </c:pt>
                <c:pt idx="2">
                  <c:v>$75k+</c:v>
                </c:pt>
              </c:strCache>
            </c:strRef>
          </c:cat>
          <c:val>
            <c:numRef>
              <c:f>Sheet1!$B$2:$B$4</c:f>
              <c:numCache>
                <c:formatCode>0%</c:formatCode>
                <c:ptCount val="3"/>
                <c:pt idx="0">
                  <c:v>0.56000000000000005</c:v>
                </c:pt>
                <c:pt idx="1">
                  <c:v>0.21</c:v>
                </c:pt>
                <c:pt idx="2">
                  <c:v>0.23</c:v>
                </c:pt>
              </c:numCache>
            </c:numRef>
          </c:val>
          <c:extLst>
            <c:ext xmlns:c16="http://schemas.microsoft.com/office/drawing/2014/chart" uri="{C3380CC4-5D6E-409C-BE32-E72D297353CC}">
              <c16:uniqueId val="{00000000-4AF0-4C19-BEC5-78389C5EC92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4417625643921988"/>
          <c:y val="0.91063642494296748"/>
          <c:w val="0.55823738316919924"/>
          <c:h val="8.936348477923260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25566838388426"/>
          <c:y val="0.10487988606718432"/>
          <c:w val="0.58406765263141414"/>
          <c:h val="0.89512011393281565"/>
        </c:manualLayout>
      </c:layout>
      <c:pieChart>
        <c:varyColors val="1"/>
        <c:ser>
          <c:idx val="0"/>
          <c:order val="0"/>
          <c:tx>
            <c:strRef>
              <c:f>Sheet1!$B$1</c:f>
              <c:strCache>
                <c:ptCount val="1"/>
                <c:pt idx="0">
                  <c:v>Cord Cutter HHI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E09-4A10-B2C0-C3988FA4B40B}"/>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3E09-4A10-B2C0-C3988FA4B40B}"/>
              </c:ext>
            </c:extLst>
          </c:dPt>
          <c:dPt>
            <c:idx val="2"/>
            <c:bubble3D val="0"/>
            <c:spPr>
              <a:solidFill>
                <a:srgbClr val="00AF75"/>
              </a:solidFill>
              <a:ln w="19050">
                <a:solidFill>
                  <a:schemeClr val="lt1"/>
                </a:solidFill>
              </a:ln>
              <a:effectLst/>
            </c:spPr>
            <c:extLst>
              <c:ext xmlns:c16="http://schemas.microsoft.com/office/drawing/2014/chart" uri="{C3380CC4-5D6E-409C-BE32-E72D297353CC}">
                <c16:uniqueId val="{00000005-3E09-4A10-B2C0-C3988FA4B40B}"/>
              </c:ext>
            </c:extLst>
          </c:dPt>
          <c:dLbls>
            <c:dLbl>
              <c:idx val="0"/>
              <c:layout>
                <c:manualLayout>
                  <c:x val="-0.18954147941687688"/>
                  <c:y val="-0.21455370023623035"/>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fld id="{F16CB7AB-BC08-4C1D-A343-C36A14B51275}" type="VALUE">
                      <a:rPr lang="en-US" sz="1400" smtClean="0"/>
                      <a:pPr>
                        <a:defRPr sz="1400" b="1">
                          <a:solidFill>
                            <a:schemeClr val="bg1"/>
                          </a:solidFill>
                        </a:defRPr>
                      </a:pPr>
                      <a:t>[VALUE]</a:t>
                    </a:fld>
                    <a:r>
                      <a:rPr lang="en-US" sz="1400" baseline="0"/>
                      <a:t> /</a:t>
                    </a:r>
                  </a:p>
                  <a:p>
                    <a:pPr>
                      <a:defRPr sz="1400" b="1">
                        <a:solidFill>
                          <a:schemeClr val="bg1"/>
                        </a:solidFill>
                      </a:defRPr>
                    </a:pPr>
                    <a:r>
                      <a:rPr lang="en-US" sz="1400" baseline="0"/>
                      <a:t> 169</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769229640010649"/>
                      <c:h val="0.28245394586342698"/>
                    </c:manualLayout>
                  </c15:layout>
                  <c15:dlblFieldTable/>
                  <c15:showDataLabelsRange val="0"/>
                </c:ext>
                <c:ext xmlns:c16="http://schemas.microsoft.com/office/drawing/2014/chart" uri="{C3380CC4-5D6E-409C-BE32-E72D297353CC}">
                  <c16:uniqueId val="{00000001-3E09-4A10-B2C0-C3988FA4B40B}"/>
                </c:ext>
              </c:extLst>
            </c:dLbl>
            <c:dLbl>
              <c:idx val="1"/>
              <c:layout>
                <c:manualLayout>
                  <c:x val="0.17222927399276577"/>
                  <c:y val="-2.4515735468212882E-2"/>
                </c:manualLayout>
              </c:layout>
              <c:tx>
                <c:rich>
                  <a:bodyPr/>
                  <a:lstStyle/>
                  <a:p>
                    <a:fld id="{0D24282F-0B58-417F-A4AF-09A2B4019A04}" type="VALUE">
                      <a:rPr lang="en-US" smtClean="0"/>
                      <a:pPr/>
                      <a:t>[VALUE]</a:t>
                    </a:fld>
                    <a:r>
                      <a:rPr lang="en-US"/>
                      <a:t> / </a:t>
                    </a:r>
                  </a:p>
                  <a:p>
                    <a:r>
                      <a:rPr lang="en-US"/>
                      <a:t>111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E09-4A10-B2C0-C3988FA4B40B}"/>
                </c:ext>
              </c:extLst>
            </c:dLbl>
            <c:dLbl>
              <c:idx val="2"/>
              <c:layout>
                <c:manualLayout>
                  <c:x val="0.11545735598077134"/>
                  <c:y val="0.20175281847387638"/>
                </c:manualLayout>
              </c:layout>
              <c:tx>
                <c:rich>
                  <a:bodyPr/>
                  <a:lstStyle/>
                  <a:p>
                    <a:fld id="{6323513D-A210-4DFC-99C8-3DD31A6B5ECF}" type="VALUE">
                      <a:rPr lang="en-US" smtClean="0"/>
                      <a:pPr/>
                      <a:t>[VALUE]</a:t>
                    </a:fld>
                    <a:r>
                      <a:rPr lang="en-US"/>
                      <a:t> /</a:t>
                    </a:r>
                  </a:p>
                  <a:p>
                    <a:r>
                      <a:rPr lang="en-US"/>
                      <a:t>38</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E09-4A10-B2C0-C3988FA4B40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Less than $50k</c:v>
                </c:pt>
                <c:pt idx="1">
                  <c:v>$50k-$75k</c:v>
                </c:pt>
                <c:pt idx="2">
                  <c:v>$75k+</c:v>
                </c:pt>
              </c:strCache>
            </c:strRef>
          </c:cat>
          <c:val>
            <c:numRef>
              <c:f>Sheet1!$B$2:$B$4</c:f>
              <c:numCache>
                <c:formatCode>0%</c:formatCode>
                <c:ptCount val="3"/>
                <c:pt idx="0">
                  <c:v>0.64</c:v>
                </c:pt>
                <c:pt idx="1">
                  <c:v>0.2</c:v>
                </c:pt>
                <c:pt idx="2">
                  <c:v>0.16</c:v>
                </c:pt>
              </c:numCache>
            </c:numRef>
          </c:val>
          <c:extLst>
            <c:ext xmlns:c16="http://schemas.microsoft.com/office/drawing/2014/chart" uri="{C3380CC4-5D6E-409C-BE32-E72D297353CC}">
              <c16:uniqueId val="{00000006-3E09-4A10-B2C0-C3988FA4B40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dirty="0">
                <a:solidFill>
                  <a:schemeClr val="tx1"/>
                </a:solidFill>
              </a:rPr>
              <a:t>Weekly</a:t>
            </a:r>
            <a:r>
              <a:rPr lang="en-US" sz="1400" b="1" baseline="0" dirty="0">
                <a:solidFill>
                  <a:schemeClr val="tx1"/>
                </a:solidFill>
              </a:rPr>
              <a:t> Grocery Expenditure</a:t>
            </a:r>
          </a:p>
        </c:rich>
      </c:tx>
      <c:layout>
        <c:manualLayout>
          <c:xMode val="edge"/>
          <c:yMode val="edge"/>
          <c:x val="0.18561505291686567"/>
          <c:y val="8.369768244481866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6518369238921811E-2"/>
          <c:y val="0.22171874999999999"/>
          <c:w val="0.72015100559855871"/>
          <c:h val="0.49883243110236219"/>
        </c:manualLayout>
      </c:layout>
      <c:barChart>
        <c:barDir val="col"/>
        <c:grouping val="clustered"/>
        <c:varyColors val="0"/>
        <c:ser>
          <c:idx val="0"/>
          <c:order val="0"/>
          <c:tx>
            <c:strRef>
              <c:f>Sheet1!$B$1</c:f>
              <c:strCache>
                <c:ptCount val="1"/>
                <c:pt idx="0">
                  <c:v>Index</c:v>
                </c:pt>
              </c:strCache>
            </c:strRef>
          </c:tx>
          <c:spPr>
            <a:solidFill>
              <a:schemeClr val="accent1"/>
            </a:solidFill>
            <a:ln>
              <a:noFill/>
            </a:ln>
            <a:effectLst/>
          </c:spPr>
          <c:invertIfNegative val="0"/>
          <c:cat>
            <c:strRef>
              <c:f>Sheet1!$A$2:$A$6</c:f>
              <c:strCache>
                <c:ptCount val="5"/>
                <c:pt idx="0">
                  <c:v>Under $39</c:v>
                </c:pt>
                <c:pt idx="1">
                  <c:v>$40-$79</c:v>
                </c:pt>
                <c:pt idx="2">
                  <c:v>$80-$120</c:v>
                </c:pt>
                <c:pt idx="3">
                  <c:v>$120-$149</c:v>
                </c:pt>
                <c:pt idx="4">
                  <c:v>$150+</c:v>
                </c:pt>
              </c:strCache>
            </c:strRef>
          </c:cat>
          <c:val>
            <c:numRef>
              <c:f>Sheet1!$B$2:$B$6</c:f>
              <c:numCache>
                <c:formatCode>0</c:formatCode>
                <c:ptCount val="5"/>
                <c:pt idx="0">
                  <c:v>161.01694915254237</c:v>
                </c:pt>
                <c:pt idx="1">
                  <c:v>120.88316467341306</c:v>
                </c:pt>
                <c:pt idx="2">
                  <c:v>107.29232720355107</c:v>
                </c:pt>
                <c:pt idx="3">
                  <c:v>83.734939759036138</c:v>
                </c:pt>
                <c:pt idx="4">
                  <c:v>85.592755214050499</c:v>
                </c:pt>
              </c:numCache>
            </c:numRef>
          </c:val>
          <c:extLst>
            <c:ext xmlns:c16="http://schemas.microsoft.com/office/drawing/2014/chart" uri="{C3380CC4-5D6E-409C-BE32-E72D297353CC}">
              <c16:uniqueId val="{00000000-BF37-47F5-9329-33A7D1CD2DE7}"/>
            </c:ext>
          </c:extLst>
        </c:ser>
        <c:ser>
          <c:idx val="1"/>
          <c:order val="1"/>
          <c:tx>
            <c:strRef>
              <c:f>Sheet1!$C$1</c:f>
              <c:strCache>
                <c:ptCount val="1"/>
                <c:pt idx="0">
                  <c:v>Column1</c:v>
                </c:pt>
              </c:strCache>
            </c:strRef>
          </c:tx>
          <c:spPr>
            <a:solidFill>
              <a:schemeClr val="accent2"/>
            </a:solidFill>
            <a:ln>
              <a:noFill/>
            </a:ln>
            <a:effectLst/>
          </c:spPr>
          <c:invertIfNegative val="0"/>
          <c:cat>
            <c:strRef>
              <c:f>Sheet1!$A$2:$A$6</c:f>
              <c:strCache>
                <c:ptCount val="5"/>
                <c:pt idx="0">
                  <c:v>Under $39</c:v>
                </c:pt>
                <c:pt idx="1">
                  <c:v>$40-$79</c:v>
                </c:pt>
                <c:pt idx="2">
                  <c:v>$80-$120</c:v>
                </c:pt>
                <c:pt idx="3">
                  <c:v>$120-$149</c:v>
                </c:pt>
                <c:pt idx="4">
                  <c:v>$150+</c:v>
                </c:pt>
              </c:strCache>
            </c:strRef>
          </c:cat>
          <c:val>
            <c:numRef>
              <c:f>Sheet1!$C$2:$C$6</c:f>
              <c:numCache>
                <c:formatCode>General</c:formatCode>
                <c:ptCount val="5"/>
              </c:numCache>
            </c:numRef>
          </c:val>
          <c:extLst>
            <c:ext xmlns:c16="http://schemas.microsoft.com/office/drawing/2014/chart" uri="{C3380CC4-5D6E-409C-BE32-E72D297353CC}">
              <c16:uniqueId val="{00000001-BF37-47F5-9329-33A7D1CD2DE7}"/>
            </c:ext>
          </c:extLst>
        </c:ser>
        <c:ser>
          <c:idx val="2"/>
          <c:order val="2"/>
          <c:tx>
            <c:strRef>
              <c:f>Sheet1!$D$1</c:f>
              <c:strCache>
                <c:ptCount val="1"/>
                <c:pt idx="0">
                  <c:v>Column2</c:v>
                </c:pt>
              </c:strCache>
            </c:strRef>
          </c:tx>
          <c:spPr>
            <a:solidFill>
              <a:schemeClr val="accent3"/>
            </a:solidFill>
            <a:ln>
              <a:noFill/>
            </a:ln>
            <a:effectLst/>
          </c:spPr>
          <c:invertIfNegative val="0"/>
          <c:cat>
            <c:strRef>
              <c:f>Sheet1!$A$2:$A$6</c:f>
              <c:strCache>
                <c:ptCount val="5"/>
                <c:pt idx="0">
                  <c:v>Under $39</c:v>
                </c:pt>
                <c:pt idx="1">
                  <c:v>$40-$79</c:v>
                </c:pt>
                <c:pt idx="2">
                  <c:v>$80-$120</c:v>
                </c:pt>
                <c:pt idx="3">
                  <c:v>$120-$149</c:v>
                </c:pt>
                <c:pt idx="4">
                  <c:v>$150+</c:v>
                </c:pt>
              </c:strCache>
            </c:strRef>
          </c:cat>
          <c:val>
            <c:numRef>
              <c:f>Sheet1!$D$2:$D$6</c:f>
              <c:numCache>
                <c:formatCode>General</c:formatCode>
                <c:ptCount val="5"/>
              </c:numCache>
            </c:numRef>
          </c:val>
          <c:extLst>
            <c:ext xmlns:c16="http://schemas.microsoft.com/office/drawing/2014/chart" uri="{C3380CC4-5D6E-409C-BE32-E72D297353CC}">
              <c16:uniqueId val="{00000002-BF37-47F5-9329-33A7D1CD2DE7}"/>
            </c:ext>
          </c:extLst>
        </c:ser>
        <c:dLbls>
          <c:showLegendKey val="0"/>
          <c:showVal val="0"/>
          <c:showCatName val="0"/>
          <c:showSerName val="0"/>
          <c:showPercent val="0"/>
          <c:showBubbleSize val="0"/>
        </c:dLbls>
        <c:gapWidth val="219"/>
        <c:overlap val="-27"/>
        <c:axId val="246297104"/>
        <c:axId val="246297496"/>
      </c:barChart>
      <c:catAx>
        <c:axId val="24629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2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297496"/>
        <c:crosses val="autoZero"/>
        <c:auto val="1"/>
        <c:lblAlgn val="ctr"/>
        <c:lblOffset val="100"/>
        <c:noMultiLvlLbl val="0"/>
      </c:catAx>
      <c:valAx>
        <c:axId val="246297496"/>
        <c:scaling>
          <c:orientation val="minMax"/>
          <c:max val="18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297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a:solidFill>
                  <a:schemeClr val="tx1"/>
                </a:solidFill>
              </a:rPr>
              <a:t>Monthly Credit Card Bill</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6518369238921811E-2"/>
          <c:y val="0.22171874999999999"/>
          <c:w val="0.90298411920537103"/>
          <c:h val="0.49883243110236219"/>
        </c:manualLayout>
      </c:layout>
      <c:barChart>
        <c:barDir val="col"/>
        <c:grouping val="clustered"/>
        <c:varyColors val="0"/>
        <c:ser>
          <c:idx val="0"/>
          <c:order val="0"/>
          <c:tx>
            <c:strRef>
              <c:f>Sheet1!$B$1</c:f>
              <c:strCache>
                <c:ptCount val="1"/>
                <c:pt idx="0">
                  <c:v>Index</c:v>
                </c:pt>
              </c:strCache>
            </c:strRef>
          </c:tx>
          <c:spPr>
            <a:solidFill>
              <a:schemeClr val="accent1"/>
            </a:solidFill>
            <a:ln>
              <a:noFill/>
            </a:ln>
            <a:effectLst/>
          </c:spPr>
          <c:invertIfNegative val="0"/>
          <c:cat>
            <c:strRef>
              <c:f>Sheet1!$A$2:$A$6</c:f>
              <c:strCache>
                <c:ptCount val="5"/>
                <c:pt idx="0">
                  <c:v>Under $225</c:v>
                </c:pt>
                <c:pt idx="1">
                  <c:v>$225-$450</c:v>
                </c:pt>
                <c:pt idx="2">
                  <c:v>$450-$700</c:v>
                </c:pt>
                <c:pt idx="3">
                  <c:v>$700-$1K</c:v>
                </c:pt>
                <c:pt idx="4">
                  <c:v>$1K+</c:v>
                </c:pt>
              </c:strCache>
            </c:strRef>
          </c:cat>
          <c:val>
            <c:numRef>
              <c:f>Sheet1!$B$2:$B$6</c:f>
              <c:numCache>
                <c:formatCode>0</c:formatCode>
                <c:ptCount val="5"/>
                <c:pt idx="0">
                  <c:v>84.540276647681054</c:v>
                </c:pt>
                <c:pt idx="1">
                  <c:v>83.113069016152721</c:v>
                </c:pt>
                <c:pt idx="2">
                  <c:v>90.213523131672602</c:v>
                </c:pt>
                <c:pt idx="3">
                  <c:v>87.850467289719631</c:v>
                </c:pt>
                <c:pt idx="4">
                  <c:v>80.962128966223133</c:v>
                </c:pt>
              </c:numCache>
            </c:numRef>
          </c:val>
          <c:extLst>
            <c:ext xmlns:c16="http://schemas.microsoft.com/office/drawing/2014/chart" uri="{C3380CC4-5D6E-409C-BE32-E72D297353CC}">
              <c16:uniqueId val="{00000000-47FA-4BB8-8F95-4945BCB5F58E}"/>
            </c:ext>
          </c:extLst>
        </c:ser>
        <c:ser>
          <c:idx val="1"/>
          <c:order val="1"/>
          <c:tx>
            <c:strRef>
              <c:f>Sheet1!$C$1</c:f>
              <c:strCache>
                <c:ptCount val="1"/>
                <c:pt idx="0">
                  <c:v>Column1</c:v>
                </c:pt>
              </c:strCache>
            </c:strRef>
          </c:tx>
          <c:spPr>
            <a:solidFill>
              <a:schemeClr val="accent2"/>
            </a:solidFill>
            <a:ln>
              <a:noFill/>
            </a:ln>
            <a:effectLst/>
          </c:spPr>
          <c:invertIfNegative val="0"/>
          <c:cat>
            <c:strRef>
              <c:f>Sheet1!$A$2:$A$6</c:f>
              <c:strCache>
                <c:ptCount val="5"/>
                <c:pt idx="0">
                  <c:v>Under $225</c:v>
                </c:pt>
                <c:pt idx="1">
                  <c:v>$225-$450</c:v>
                </c:pt>
                <c:pt idx="2">
                  <c:v>$450-$700</c:v>
                </c:pt>
                <c:pt idx="3">
                  <c:v>$700-$1K</c:v>
                </c:pt>
                <c:pt idx="4">
                  <c:v>$1K+</c:v>
                </c:pt>
              </c:strCache>
            </c:strRef>
          </c:cat>
          <c:val>
            <c:numRef>
              <c:f>Sheet1!$C$2:$C$6</c:f>
              <c:numCache>
                <c:formatCode>General</c:formatCode>
                <c:ptCount val="5"/>
              </c:numCache>
            </c:numRef>
          </c:val>
          <c:extLst>
            <c:ext xmlns:c16="http://schemas.microsoft.com/office/drawing/2014/chart" uri="{C3380CC4-5D6E-409C-BE32-E72D297353CC}">
              <c16:uniqueId val="{00000001-47FA-4BB8-8F95-4945BCB5F58E}"/>
            </c:ext>
          </c:extLst>
        </c:ser>
        <c:ser>
          <c:idx val="2"/>
          <c:order val="2"/>
          <c:tx>
            <c:strRef>
              <c:f>Sheet1!$D$1</c:f>
              <c:strCache>
                <c:ptCount val="1"/>
                <c:pt idx="0">
                  <c:v>Column2</c:v>
                </c:pt>
              </c:strCache>
            </c:strRef>
          </c:tx>
          <c:spPr>
            <a:solidFill>
              <a:schemeClr val="accent3"/>
            </a:solidFill>
            <a:ln>
              <a:noFill/>
            </a:ln>
            <a:effectLst/>
          </c:spPr>
          <c:invertIfNegative val="0"/>
          <c:cat>
            <c:strRef>
              <c:f>Sheet1!$A$2:$A$6</c:f>
              <c:strCache>
                <c:ptCount val="5"/>
                <c:pt idx="0">
                  <c:v>Under $225</c:v>
                </c:pt>
                <c:pt idx="1">
                  <c:v>$225-$450</c:v>
                </c:pt>
                <c:pt idx="2">
                  <c:v>$450-$700</c:v>
                </c:pt>
                <c:pt idx="3">
                  <c:v>$700-$1K</c:v>
                </c:pt>
                <c:pt idx="4">
                  <c:v>$1K+</c:v>
                </c:pt>
              </c:strCache>
            </c:strRef>
          </c:cat>
          <c:val>
            <c:numRef>
              <c:f>Sheet1!$D$2:$D$6</c:f>
              <c:numCache>
                <c:formatCode>General</c:formatCode>
                <c:ptCount val="5"/>
              </c:numCache>
            </c:numRef>
          </c:val>
          <c:extLst>
            <c:ext xmlns:c16="http://schemas.microsoft.com/office/drawing/2014/chart" uri="{C3380CC4-5D6E-409C-BE32-E72D297353CC}">
              <c16:uniqueId val="{00000002-47FA-4BB8-8F95-4945BCB5F58E}"/>
            </c:ext>
          </c:extLst>
        </c:ser>
        <c:dLbls>
          <c:showLegendKey val="0"/>
          <c:showVal val="0"/>
          <c:showCatName val="0"/>
          <c:showSerName val="0"/>
          <c:showPercent val="0"/>
          <c:showBubbleSize val="0"/>
        </c:dLbls>
        <c:gapWidth val="219"/>
        <c:overlap val="-27"/>
        <c:axId val="246298280"/>
        <c:axId val="145689640"/>
      </c:barChart>
      <c:catAx>
        <c:axId val="24629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2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689640"/>
        <c:crosses val="autoZero"/>
        <c:auto val="1"/>
        <c:lblAlgn val="ctr"/>
        <c:lblOffset val="100"/>
        <c:noMultiLvlLbl val="0"/>
      </c:catAx>
      <c:valAx>
        <c:axId val="1456896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298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a:solidFill>
                  <a:schemeClr val="tx1"/>
                </a:solidFill>
              </a:rPr>
              <a:t>Monthly Clothing</a:t>
            </a:r>
            <a:r>
              <a:rPr lang="en-US" sz="1400" b="1" baseline="0" dirty="0">
                <a:solidFill>
                  <a:schemeClr val="tx1"/>
                </a:solidFill>
              </a:rPr>
              <a:t> Expenditure</a:t>
            </a:r>
          </a:p>
        </c:rich>
      </c:tx>
      <c:layout>
        <c:manualLayout>
          <c:xMode val="edge"/>
          <c:yMode val="edge"/>
          <c:x val="0.19187117975824627"/>
          <c:y val="1.653668442081564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694735996303847"/>
          <c:y val="0.19068131790864329"/>
          <c:w val="0.85823935432539833"/>
          <c:h val="0.45085926267648746"/>
        </c:manualLayout>
      </c:layout>
      <c:barChart>
        <c:barDir val="col"/>
        <c:grouping val="clustered"/>
        <c:varyColors val="0"/>
        <c:ser>
          <c:idx val="0"/>
          <c:order val="0"/>
          <c:tx>
            <c:strRef>
              <c:f>Sheet1!$B$1</c:f>
              <c:strCache>
                <c:ptCount val="1"/>
                <c:pt idx="0">
                  <c:v>Index</c:v>
                </c:pt>
              </c:strCache>
            </c:strRef>
          </c:tx>
          <c:spPr>
            <a:solidFill>
              <a:schemeClr val="accent1"/>
            </a:solidFill>
            <a:ln>
              <a:noFill/>
            </a:ln>
            <a:effectLst/>
          </c:spPr>
          <c:invertIfNegative val="0"/>
          <c:cat>
            <c:strRef>
              <c:f>Sheet1!$A$2:$A$6</c:f>
              <c:strCache>
                <c:ptCount val="5"/>
                <c:pt idx="0">
                  <c:v>0-$300</c:v>
                </c:pt>
                <c:pt idx="1">
                  <c:v>$301-$500</c:v>
                </c:pt>
                <c:pt idx="2">
                  <c:v>$501-$1K</c:v>
                </c:pt>
                <c:pt idx="3">
                  <c:v>$1K-$2K</c:v>
                </c:pt>
                <c:pt idx="4">
                  <c:v>$2K+</c:v>
                </c:pt>
              </c:strCache>
            </c:strRef>
          </c:cat>
          <c:val>
            <c:numRef>
              <c:f>Sheet1!$B$2:$B$6</c:f>
              <c:numCache>
                <c:formatCode>0</c:formatCode>
                <c:ptCount val="5"/>
                <c:pt idx="0">
                  <c:v>113.52323008849558</c:v>
                </c:pt>
                <c:pt idx="1">
                  <c:v>94.170911148839835</c:v>
                </c:pt>
                <c:pt idx="2">
                  <c:v>83.78378378378379</c:v>
                </c:pt>
                <c:pt idx="3">
                  <c:v>76.60626029654037</c:v>
                </c:pt>
                <c:pt idx="4">
                  <c:v>80.962128966223133</c:v>
                </c:pt>
              </c:numCache>
            </c:numRef>
          </c:val>
          <c:extLst>
            <c:ext xmlns:c16="http://schemas.microsoft.com/office/drawing/2014/chart" uri="{C3380CC4-5D6E-409C-BE32-E72D297353CC}">
              <c16:uniqueId val="{00000000-FA6B-4DA9-A2CF-F0EB78950251}"/>
            </c:ext>
          </c:extLst>
        </c:ser>
        <c:ser>
          <c:idx val="1"/>
          <c:order val="1"/>
          <c:tx>
            <c:strRef>
              <c:f>Sheet1!$C$1</c:f>
              <c:strCache>
                <c:ptCount val="1"/>
                <c:pt idx="0">
                  <c:v>Column1</c:v>
                </c:pt>
              </c:strCache>
            </c:strRef>
          </c:tx>
          <c:spPr>
            <a:solidFill>
              <a:schemeClr val="accent2"/>
            </a:solidFill>
            <a:ln>
              <a:noFill/>
            </a:ln>
            <a:effectLst/>
          </c:spPr>
          <c:invertIfNegative val="0"/>
          <c:cat>
            <c:strRef>
              <c:f>Sheet1!$A$2:$A$6</c:f>
              <c:strCache>
                <c:ptCount val="5"/>
                <c:pt idx="0">
                  <c:v>0-$300</c:v>
                </c:pt>
                <c:pt idx="1">
                  <c:v>$301-$500</c:v>
                </c:pt>
                <c:pt idx="2">
                  <c:v>$501-$1K</c:v>
                </c:pt>
                <c:pt idx="3">
                  <c:v>$1K-$2K</c:v>
                </c:pt>
                <c:pt idx="4">
                  <c:v>$2K+</c:v>
                </c:pt>
              </c:strCache>
            </c:strRef>
          </c:cat>
          <c:val>
            <c:numRef>
              <c:f>Sheet1!$C$2:$C$6</c:f>
              <c:numCache>
                <c:formatCode>General</c:formatCode>
                <c:ptCount val="5"/>
              </c:numCache>
            </c:numRef>
          </c:val>
          <c:extLst>
            <c:ext xmlns:c16="http://schemas.microsoft.com/office/drawing/2014/chart" uri="{C3380CC4-5D6E-409C-BE32-E72D297353CC}">
              <c16:uniqueId val="{00000001-FA6B-4DA9-A2CF-F0EB78950251}"/>
            </c:ext>
          </c:extLst>
        </c:ser>
        <c:ser>
          <c:idx val="2"/>
          <c:order val="2"/>
          <c:tx>
            <c:strRef>
              <c:f>Sheet1!$D$1</c:f>
              <c:strCache>
                <c:ptCount val="1"/>
                <c:pt idx="0">
                  <c:v>Column2</c:v>
                </c:pt>
              </c:strCache>
            </c:strRef>
          </c:tx>
          <c:spPr>
            <a:solidFill>
              <a:schemeClr val="accent3"/>
            </a:solidFill>
            <a:ln>
              <a:noFill/>
            </a:ln>
            <a:effectLst/>
          </c:spPr>
          <c:invertIfNegative val="0"/>
          <c:cat>
            <c:strRef>
              <c:f>Sheet1!$A$2:$A$6</c:f>
              <c:strCache>
                <c:ptCount val="5"/>
                <c:pt idx="0">
                  <c:v>0-$300</c:v>
                </c:pt>
                <c:pt idx="1">
                  <c:v>$301-$500</c:v>
                </c:pt>
                <c:pt idx="2">
                  <c:v>$501-$1K</c:v>
                </c:pt>
                <c:pt idx="3">
                  <c:v>$1K-$2K</c:v>
                </c:pt>
                <c:pt idx="4">
                  <c:v>$2K+</c:v>
                </c:pt>
              </c:strCache>
            </c:strRef>
          </c:cat>
          <c:val>
            <c:numRef>
              <c:f>Sheet1!$D$2:$D$6</c:f>
              <c:numCache>
                <c:formatCode>General</c:formatCode>
                <c:ptCount val="5"/>
              </c:numCache>
            </c:numRef>
          </c:val>
          <c:extLst>
            <c:ext xmlns:c16="http://schemas.microsoft.com/office/drawing/2014/chart" uri="{C3380CC4-5D6E-409C-BE32-E72D297353CC}">
              <c16:uniqueId val="{00000002-FA6B-4DA9-A2CF-F0EB78950251}"/>
            </c:ext>
          </c:extLst>
        </c:ser>
        <c:dLbls>
          <c:showLegendKey val="0"/>
          <c:showVal val="0"/>
          <c:showCatName val="0"/>
          <c:showSerName val="0"/>
          <c:showPercent val="0"/>
          <c:showBubbleSize val="0"/>
        </c:dLbls>
        <c:gapWidth val="219"/>
        <c:overlap val="-27"/>
        <c:axId val="145690424"/>
        <c:axId val="145690816"/>
      </c:barChart>
      <c:catAx>
        <c:axId val="145690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2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690816"/>
        <c:crosses val="autoZero"/>
        <c:auto val="1"/>
        <c:lblAlgn val="ctr"/>
        <c:lblOffset val="100"/>
        <c:noMultiLvlLbl val="0"/>
      </c:catAx>
      <c:valAx>
        <c:axId val="145690816"/>
        <c:scaling>
          <c:orientation val="minMax"/>
          <c:max val="12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690424"/>
        <c:crosses val="autoZero"/>
        <c:crossBetween val="between"/>
      </c:valAx>
      <c:spPr>
        <a:noFill/>
        <a:ln>
          <a:noFill/>
        </a:ln>
        <a:effectLst/>
      </c:spPr>
    </c:plotArea>
    <c:plotVisOnly val="1"/>
    <c:dispBlanksAs val="gap"/>
    <c:showDLblsOverMax val="0"/>
  </c:chart>
  <c:spPr>
    <a:noFill/>
    <a:ln>
      <a:noFill/>
    </a:ln>
    <a:effectLst/>
  </c:spPr>
  <c:txPr>
    <a:bodyPr rot="1200000"/>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600" b="0" dirty="0">
                <a:solidFill>
                  <a:schemeClr val="tx1"/>
                </a:solidFill>
              </a:rPr>
              <a:t>“Which of the following statements best reflects why you do not have a Pay TV service subscription?”</a:t>
            </a:r>
          </a:p>
        </c:rich>
      </c:tx>
      <c:layout>
        <c:manualLayout>
          <c:xMode val="edge"/>
          <c:yMode val="edge"/>
          <c:x val="0.15207983493840638"/>
          <c:y val="3.084222965035151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3958605228368519"/>
          <c:y val="0.15895344462575159"/>
          <c:w val="0.52442437664041996"/>
          <c:h val="0.68468920078756967"/>
        </c:manualLayout>
      </c:layout>
      <c:barChart>
        <c:barDir val="bar"/>
        <c:grouping val="clustered"/>
        <c:varyColors val="0"/>
        <c:ser>
          <c:idx val="0"/>
          <c:order val="0"/>
          <c:tx>
            <c:strRef>
              <c:f>Sheet1!$B$1</c:f>
              <c:strCache>
                <c:ptCount val="1"/>
                <c:pt idx="0">
                  <c:v>Cord Cutters</c:v>
                </c:pt>
              </c:strCache>
            </c:strRef>
          </c:tx>
          <c:spPr>
            <a:solidFill>
              <a:schemeClr val="accent1"/>
            </a:solidFill>
            <a:ln>
              <a:noFill/>
            </a:ln>
            <a:effectLst/>
          </c:spPr>
          <c:invertIfNegative val="0"/>
          <c:dLbls>
            <c:dLbl>
              <c:idx val="0"/>
              <c:layout>
                <c:manualLayout>
                  <c:x val="-4.1666666666666666E-3"/>
                  <c:y val="9.3749999999998852E-3"/>
                </c:manualLayout>
              </c:layout>
              <c:tx>
                <c:rich>
                  <a:bodyPr/>
                  <a:lstStyle/>
                  <a:p>
                    <a:fld id="{0ED6F47C-6F0C-48AD-9D09-951E11238CC4}"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2DC2-4D96-BAB9-43E3D463B888}"/>
                </c:ext>
              </c:extLst>
            </c:dLbl>
            <c:dLbl>
              <c:idx val="1"/>
              <c:tx>
                <c:rich>
                  <a:bodyPr/>
                  <a:lstStyle/>
                  <a:p>
                    <a:fld id="{6404C562-52CC-4F7D-9F6D-425AD19B6934}"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2DC2-4D96-BAB9-43E3D463B888}"/>
                </c:ext>
              </c:extLst>
            </c:dLbl>
            <c:dLbl>
              <c:idx val="2"/>
              <c:tx>
                <c:rich>
                  <a:bodyPr/>
                  <a:lstStyle/>
                  <a:p>
                    <a:fld id="{4D81F1D6-8A6A-4474-BB77-73B2BF56F41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2DC2-4D96-BAB9-43E3D463B888}"/>
                </c:ext>
              </c:extLst>
            </c:dLbl>
            <c:dLbl>
              <c:idx val="3"/>
              <c:tx>
                <c:rich>
                  <a:bodyPr/>
                  <a:lstStyle/>
                  <a:p>
                    <a:fld id="{465AA5BB-8A9E-4DE8-B6F9-2B8EFC10752B}"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2DC2-4D96-BAB9-43E3D463B888}"/>
                </c:ext>
              </c:extLst>
            </c:dLbl>
            <c:dLbl>
              <c:idx val="4"/>
              <c:tx>
                <c:rich>
                  <a:bodyPr/>
                  <a:lstStyle/>
                  <a:p>
                    <a:fld id="{523FDBEE-7449-4209-88B4-F1723FEDF224}"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2DC2-4D96-BAB9-43E3D463B888}"/>
                </c:ext>
              </c:extLst>
            </c:dLbl>
            <c:dLbl>
              <c:idx val="5"/>
              <c:tx>
                <c:rich>
                  <a:bodyPr/>
                  <a:lstStyle/>
                  <a:p>
                    <a:fld id="{BC7D56DA-4773-4DEF-B732-471011F4AFB3}"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DC2-4D96-BAB9-43E3D463B888}"/>
                </c:ext>
              </c:extLst>
            </c:dLbl>
            <c:dLbl>
              <c:idx val="6"/>
              <c:tx>
                <c:rich>
                  <a:bodyPr/>
                  <a:lstStyle/>
                  <a:p>
                    <a:fld id="{339B5B84-5803-4A65-B55B-607BB91DD39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2DC2-4D96-BAB9-43E3D463B888}"/>
                </c:ext>
              </c:extLst>
            </c:dLbl>
            <c:dLbl>
              <c:idx val="7"/>
              <c:tx>
                <c:rich>
                  <a:bodyPr/>
                  <a:lstStyle/>
                  <a:p>
                    <a:r>
                      <a:rPr lang="en-US" dirty="0"/>
                      <a:t>57%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C2-4D96-BAB9-43E3D463B88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Other</c:v>
                </c:pt>
                <c:pt idx="1">
                  <c:v>Pay TV Service not available</c:v>
                </c:pt>
                <c:pt idx="2">
                  <c:v>Moved/changed addresses</c:v>
                </c:pt>
                <c:pt idx="3">
                  <c:v>Little interest in TV</c:v>
                </c:pt>
                <c:pt idx="4">
                  <c:v>OTA broadcast TV meets my needs</c:v>
                </c:pt>
                <c:pt idx="5">
                  <c:v>Online TV meets my needs</c:v>
                </c:pt>
                <c:pt idx="6">
                  <c:v>Combination OTA/OTT meets my needs</c:v>
                </c:pt>
                <c:pt idx="7">
                  <c:v>Cost of pay TV is too high</c:v>
                </c:pt>
              </c:strCache>
            </c:strRef>
          </c:cat>
          <c:val>
            <c:numRef>
              <c:f>Sheet1!$B$2:$B$9</c:f>
              <c:numCache>
                <c:formatCode>General</c:formatCode>
                <c:ptCount val="8"/>
                <c:pt idx="0">
                  <c:v>3</c:v>
                </c:pt>
                <c:pt idx="1">
                  <c:v>1</c:v>
                </c:pt>
                <c:pt idx="2">
                  <c:v>3</c:v>
                </c:pt>
                <c:pt idx="3">
                  <c:v>6</c:v>
                </c:pt>
                <c:pt idx="4">
                  <c:v>5</c:v>
                </c:pt>
                <c:pt idx="5">
                  <c:v>12</c:v>
                </c:pt>
                <c:pt idx="6">
                  <c:v>14</c:v>
                </c:pt>
                <c:pt idx="7">
                  <c:v>57</c:v>
                </c:pt>
              </c:numCache>
            </c:numRef>
          </c:val>
          <c:extLst>
            <c:ext xmlns:c16="http://schemas.microsoft.com/office/drawing/2014/chart" uri="{C3380CC4-5D6E-409C-BE32-E72D297353CC}">
              <c16:uniqueId val="{00000000-2DC2-4D96-BAB9-43E3D463B888}"/>
            </c:ext>
          </c:extLst>
        </c:ser>
        <c:ser>
          <c:idx val="1"/>
          <c:order val="1"/>
          <c:tx>
            <c:strRef>
              <c:f>Sheet1!$C$1</c:f>
              <c:strCache>
                <c:ptCount val="1"/>
                <c:pt idx="0">
                  <c:v>Cord Nevers</c:v>
                </c:pt>
              </c:strCache>
            </c:strRef>
          </c:tx>
          <c:spPr>
            <a:solidFill>
              <a:srgbClr val="00AF75"/>
            </a:solidFill>
            <a:ln>
              <a:noFill/>
            </a:ln>
            <a:effectLst/>
          </c:spPr>
          <c:invertIfNegative val="0"/>
          <c:dLbls>
            <c:dLbl>
              <c:idx val="0"/>
              <c:layout>
                <c:manualLayout>
                  <c:x val="-4.1666666666667429E-3"/>
                  <c:y val="3.1250000000000002E-3"/>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r>
                      <a:rPr lang="en-US" sz="1200" dirty="0"/>
                      <a:t>4%</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C2-4D96-BAB9-43E3D463B888}"/>
                </c:ext>
              </c:extLst>
            </c:dLbl>
            <c:dLbl>
              <c:idx val="1"/>
              <c:tx>
                <c:rich>
                  <a:bodyPr/>
                  <a:lstStyle/>
                  <a:p>
                    <a:r>
                      <a:rPr lang="en-US"/>
                      <a:t>1.9%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DC2-4D96-BAB9-43E3D463B888}"/>
                </c:ext>
              </c:extLst>
            </c:dLbl>
            <c:dLbl>
              <c:idx val="2"/>
              <c:tx>
                <c:rich>
                  <a:bodyPr/>
                  <a:lstStyle/>
                  <a:p>
                    <a:r>
                      <a:rPr lang="en-US"/>
                      <a:t>.5%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C2-4D96-BAB9-43E3D463B888}"/>
                </c:ext>
              </c:extLst>
            </c:dLbl>
            <c:dLbl>
              <c:idx val="3"/>
              <c:tx>
                <c:rich>
                  <a:bodyPr/>
                  <a:lstStyle/>
                  <a:p>
                    <a:r>
                      <a:rPr lang="en-US"/>
                      <a:t>13%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C2-4D96-BAB9-43E3D463B888}"/>
                </c:ext>
              </c:extLst>
            </c:dLbl>
            <c:dLbl>
              <c:idx val="4"/>
              <c:tx>
                <c:rich>
                  <a:bodyPr/>
                  <a:lstStyle/>
                  <a:p>
                    <a:r>
                      <a:rPr lang="en-US"/>
                      <a:t>18%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C2-4D96-BAB9-43E3D463B888}"/>
                </c:ext>
              </c:extLst>
            </c:dLbl>
            <c:dLbl>
              <c:idx val="5"/>
              <c:tx>
                <c:rich>
                  <a:bodyPr/>
                  <a:lstStyle/>
                  <a:p>
                    <a:r>
                      <a:rPr lang="en-US"/>
                      <a:t>14%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C2-4D96-BAB9-43E3D463B888}"/>
                </c:ext>
              </c:extLst>
            </c:dLbl>
            <c:dLbl>
              <c:idx val="6"/>
              <c:tx>
                <c:rich>
                  <a:bodyPr/>
                  <a:lstStyle/>
                  <a:p>
                    <a:r>
                      <a:rPr lang="en-US"/>
                      <a:t>12%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C2-4D96-BAB9-43E3D463B888}"/>
                </c:ext>
              </c:extLst>
            </c:dLbl>
            <c:dLbl>
              <c:idx val="7"/>
              <c:layout>
                <c:manualLayout>
                  <c:x val="-3.7005405994467839E-3"/>
                  <c:y val="-1.461659519880526E-2"/>
                </c:manualLayout>
              </c:layout>
              <c:tx>
                <c:rich>
                  <a:bodyPr/>
                  <a:lstStyle/>
                  <a:p>
                    <a:r>
                      <a:rPr lang="en-US"/>
                      <a:t>37%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C2-4D96-BAB9-43E3D463B888}"/>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Other</c:v>
                </c:pt>
                <c:pt idx="1">
                  <c:v>Pay TV Service not available</c:v>
                </c:pt>
                <c:pt idx="2">
                  <c:v>Moved/changed addresses</c:v>
                </c:pt>
                <c:pt idx="3">
                  <c:v>Little interest in TV</c:v>
                </c:pt>
                <c:pt idx="4">
                  <c:v>OTA broadcast TV meets my needs</c:v>
                </c:pt>
                <c:pt idx="5">
                  <c:v>Online TV meets my needs</c:v>
                </c:pt>
                <c:pt idx="6">
                  <c:v>Combination OTA/OTT meets my needs</c:v>
                </c:pt>
                <c:pt idx="7">
                  <c:v>Cost of pay TV is too high</c:v>
                </c:pt>
              </c:strCache>
            </c:strRef>
          </c:cat>
          <c:val>
            <c:numRef>
              <c:f>Sheet1!$C$2:$C$9</c:f>
              <c:numCache>
                <c:formatCode>General</c:formatCode>
                <c:ptCount val="8"/>
                <c:pt idx="0">
                  <c:v>4</c:v>
                </c:pt>
                <c:pt idx="1">
                  <c:v>1.9</c:v>
                </c:pt>
                <c:pt idx="2">
                  <c:v>0.5</c:v>
                </c:pt>
                <c:pt idx="3">
                  <c:v>12.6</c:v>
                </c:pt>
                <c:pt idx="4">
                  <c:v>17.5</c:v>
                </c:pt>
                <c:pt idx="5">
                  <c:v>13.6</c:v>
                </c:pt>
                <c:pt idx="6">
                  <c:v>12.1</c:v>
                </c:pt>
                <c:pt idx="7">
                  <c:v>37.4</c:v>
                </c:pt>
              </c:numCache>
            </c:numRef>
          </c:val>
          <c:extLst>
            <c:ext xmlns:c16="http://schemas.microsoft.com/office/drawing/2014/chart" uri="{C3380CC4-5D6E-409C-BE32-E72D297353CC}">
              <c16:uniqueId val="{00000001-2DC2-4D96-BAB9-43E3D463B888}"/>
            </c:ext>
          </c:extLst>
        </c:ser>
        <c:dLbls>
          <c:showLegendKey val="0"/>
          <c:showVal val="0"/>
          <c:showCatName val="0"/>
          <c:showSerName val="0"/>
          <c:showPercent val="0"/>
          <c:showBubbleSize val="0"/>
        </c:dLbls>
        <c:gapWidth val="182"/>
        <c:axId val="145691992"/>
        <c:axId val="247654488"/>
      </c:barChart>
      <c:catAx>
        <c:axId val="145691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47654488"/>
        <c:crosses val="autoZero"/>
        <c:auto val="1"/>
        <c:lblAlgn val="ctr"/>
        <c:lblOffset val="100"/>
        <c:noMultiLvlLbl val="0"/>
      </c:catAx>
      <c:valAx>
        <c:axId val="24765448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691992"/>
        <c:crosses val="autoZero"/>
        <c:crossBetween val="between"/>
        <c:dispUnits>
          <c:builtInUnit val="hundreds"/>
        </c:dispUnits>
      </c:valAx>
      <c:spPr>
        <a:noFill/>
        <a:ln>
          <a:noFill/>
        </a:ln>
        <a:effectLst/>
      </c:spPr>
    </c:plotArea>
    <c:legend>
      <c:legendPos val="b"/>
      <c:layout>
        <c:manualLayout>
          <c:xMode val="edge"/>
          <c:yMode val="edge"/>
          <c:x val="0.81909819865259526"/>
          <c:y val="0.41135904746890323"/>
          <c:w val="0.1735042167223059"/>
          <c:h val="0.1330352457472026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600" b="0" dirty="0">
                <a:solidFill>
                  <a:schemeClr val="tx1"/>
                </a:solidFill>
              </a:rPr>
              <a:t>“Which of the following are methods</a:t>
            </a:r>
            <a:r>
              <a:rPr lang="en-US" sz="1600" b="0" baseline="0" dirty="0">
                <a:solidFill>
                  <a:schemeClr val="tx1"/>
                </a:solidFill>
              </a:rPr>
              <a:t> your household uses to receive television</a:t>
            </a:r>
            <a:r>
              <a:rPr lang="en-US" sz="1600" b="0" dirty="0">
                <a:solidFill>
                  <a:schemeClr val="tx1"/>
                </a:solidFill>
              </a:rPr>
              <a:t>?”</a:t>
            </a:r>
          </a:p>
        </c:rich>
      </c:tx>
      <c:layout>
        <c:manualLayout>
          <c:xMode val="edge"/>
          <c:yMode val="edge"/>
          <c:x val="0.14358243216428301"/>
          <c:y val="2.822988461947607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821686100332435"/>
          <c:y val="0.20048076541410442"/>
          <c:w val="0.44148789704688118"/>
          <c:h val="0.6289234061943797"/>
        </c:manualLayout>
      </c:layout>
      <c:barChart>
        <c:barDir val="bar"/>
        <c:grouping val="clustered"/>
        <c:varyColors val="0"/>
        <c:ser>
          <c:idx val="0"/>
          <c:order val="0"/>
          <c:tx>
            <c:strRef>
              <c:f>Sheet1!$B$1</c:f>
              <c:strCache>
                <c:ptCount val="1"/>
                <c:pt idx="0">
                  <c:v>Cord Cutters</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7CB4-4986-A575-3C24CCC70C2F}"/>
                </c:ext>
              </c:extLst>
            </c:dLbl>
            <c:dLbl>
              <c:idx val="1"/>
              <c:tx>
                <c:rich>
                  <a:bodyPr/>
                  <a:lstStyle/>
                  <a:p>
                    <a:fld id="{E957BC07-7317-478A-A11D-23AE1ADEBBF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CB4-4986-A575-3C24CCC70C2F}"/>
                </c:ext>
              </c:extLst>
            </c:dLbl>
            <c:dLbl>
              <c:idx val="2"/>
              <c:tx>
                <c:rich>
                  <a:bodyPr/>
                  <a:lstStyle/>
                  <a:p>
                    <a:fld id="{AEE36C0E-87AB-4EC0-B749-E944052CDF8B}"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CB4-4986-A575-3C24CCC70C2F}"/>
                </c:ext>
              </c:extLst>
            </c:dLbl>
            <c:dLbl>
              <c:idx val="3"/>
              <c:tx>
                <c:rich>
                  <a:bodyPr/>
                  <a:lstStyle/>
                  <a:p>
                    <a:fld id="{6C2A818A-9B7F-4279-A2A0-642967F713B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CB4-4986-A575-3C24CCC70C2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 TV</c:v>
                </c:pt>
                <c:pt idx="1">
                  <c:v>Online Multichannel TV service</c:v>
                </c:pt>
                <c:pt idx="2">
                  <c:v>OTT Video</c:v>
                </c:pt>
                <c:pt idx="3">
                  <c:v>Over The Air broadcast TV</c:v>
                </c:pt>
              </c:strCache>
            </c:strRef>
          </c:cat>
          <c:val>
            <c:numRef>
              <c:f>Sheet1!$B$2:$B$5</c:f>
              <c:numCache>
                <c:formatCode>General</c:formatCode>
                <c:ptCount val="4"/>
                <c:pt idx="0">
                  <c:v>0</c:v>
                </c:pt>
                <c:pt idx="1">
                  <c:v>14</c:v>
                </c:pt>
                <c:pt idx="2">
                  <c:v>68</c:v>
                </c:pt>
                <c:pt idx="3">
                  <c:v>57</c:v>
                </c:pt>
              </c:numCache>
            </c:numRef>
          </c:val>
          <c:extLst>
            <c:ext xmlns:c16="http://schemas.microsoft.com/office/drawing/2014/chart" uri="{C3380CC4-5D6E-409C-BE32-E72D297353CC}">
              <c16:uniqueId val="{00000008-7CB4-4986-A575-3C24CCC70C2F}"/>
            </c:ext>
          </c:extLst>
        </c:ser>
        <c:ser>
          <c:idx val="1"/>
          <c:order val="1"/>
          <c:tx>
            <c:strRef>
              <c:f>Sheet1!$C$1</c:f>
              <c:strCache>
                <c:ptCount val="1"/>
                <c:pt idx="0">
                  <c:v>Cord Nevers</c:v>
                </c:pt>
              </c:strCache>
            </c:strRef>
          </c:tx>
          <c:spPr>
            <a:solidFill>
              <a:srgbClr val="00AF75"/>
            </a:solidFill>
            <a:ln>
              <a:noFill/>
            </a:ln>
            <a:effectLst/>
          </c:spPr>
          <c:invertIfNegative val="0"/>
          <c:dLbls>
            <c:dLbl>
              <c:idx val="0"/>
              <c:tx>
                <c:rich>
                  <a:bodyPr/>
                  <a:lstStyle/>
                  <a:p>
                    <a:fld id="{E4A4894B-500F-42ED-8E0D-23403C54B83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CB4-4986-A575-3C24CCC70C2F}"/>
                </c:ext>
              </c:extLst>
            </c:dLbl>
            <c:dLbl>
              <c:idx val="1"/>
              <c:tx>
                <c:rich>
                  <a:bodyPr/>
                  <a:lstStyle/>
                  <a:p>
                    <a:fld id="{511B4C71-51FC-4D39-A34C-E759FC501CB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CB4-4986-A575-3C24CCC70C2F}"/>
                </c:ext>
              </c:extLst>
            </c:dLbl>
            <c:dLbl>
              <c:idx val="2"/>
              <c:tx>
                <c:rich>
                  <a:bodyPr/>
                  <a:lstStyle/>
                  <a:p>
                    <a:fld id="{8E04E9BA-264D-4E2A-9DC9-9F44CEAD7C2C}"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CB4-4986-A575-3C24CCC70C2F}"/>
                </c:ext>
              </c:extLst>
            </c:dLbl>
            <c:dLbl>
              <c:idx val="3"/>
              <c:tx>
                <c:rich>
                  <a:bodyPr/>
                  <a:lstStyle/>
                  <a:p>
                    <a:fld id="{2276889E-E10A-4705-A40D-39ADC69AC8A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7CB4-4986-A575-3C24CCC70C2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 TV</c:v>
                </c:pt>
                <c:pt idx="1">
                  <c:v>Online Multichannel TV service</c:v>
                </c:pt>
                <c:pt idx="2">
                  <c:v>OTT Video</c:v>
                </c:pt>
                <c:pt idx="3">
                  <c:v>Over The Air broadcast TV</c:v>
                </c:pt>
              </c:strCache>
            </c:strRef>
          </c:cat>
          <c:val>
            <c:numRef>
              <c:f>Sheet1!$C$2:$C$5</c:f>
              <c:numCache>
                <c:formatCode>General</c:formatCode>
                <c:ptCount val="4"/>
                <c:pt idx="0">
                  <c:v>12</c:v>
                </c:pt>
                <c:pt idx="1">
                  <c:v>2</c:v>
                </c:pt>
                <c:pt idx="2">
                  <c:v>56</c:v>
                </c:pt>
                <c:pt idx="3">
                  <c:v>57</c:v>
                </c:pt>
              </c:numCache>
            </c:numRef>
          </c:val>
          <c:extLst>
            <c:ext xmlns:c16="http://schemas.microsoft.com/office/drawing/2014/chart" uri="{C3380CC4-5D6E-409C-BE32-E72D297353CC}">
              <c16:uniqueId val="{00000011-7CB4-4986-A575-3C24CCC70C2F}"/>
            </c:ext>
          </c:extLst>
        </c:ser>
        <c:dLbls>
          <c:showLegendKey val="0"/>
          <c:showVal val="0"/>
          <c:showCatName val="0"/>
          <c:showSerName val="0"/>
          <c:showPercent val="0"/>
          <c:showBubbleSize val="0"/>
        </c:dLbls>
        <c:gapWidth val="182"/>
        <c:axId val="247656056"/>
        <c:axId val="247654880"/>
      </c:barChart>
      <c:catAx>
        <c:axId val="247656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47654880"/>
        <c:crosses val="autoZero"/>
        <c:auto val="1"/>
        <c:lblAlgn val="ctr"/>
        <c:lblOffset val="100"/>
        <c:noMultiLvlLbl val="0"/>
      </c:catAx>
      <c:valAx>
        <c:axId val="2476548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7656056"/>
        <c:crosses val="autoZero"/>
        <c:crossBetween val="between"/>
      </c:valAx>
      <c:spPr>
        <a:noFill/>
        <a:ln>
          <a:noFill/>
        </a:ln>
        <a:effectLst/>
      </c:spPr>
    </c:plotArea>
    <c:legend>
      <c:legendPos val="b"/>
      <c:layout>
        <c:manualLayout>
          <c:xMode val="edge"/>
          <c:yMode val="edge"/>
          <c:x val="0.31824649155242341"/>
          <c:y val="0.92610121159870373"/>
          <c:w val="0.38998584178994272"/>
          <c:h val="7.38987884012962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68550550877778"/>
          <c:y val="3.3387606580010609E-2"/>
          <c:w val="0.79179294531887057"/>
          <c:h val="0.81689923993974256"/>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102767</c:v>
                </c:pt>
                <c:pt idx="1">
                  <c:v>100928</c:v>
                </c:pt>
                <c:pt idx="2">
                  <c:v>99440</c:v>
                </c:pt>
                <c:pt idx="3">
                  <c:v>98726</c:v>
                </c:pt>
                <c:pt idx="4">
                  <c:v>97812</c:v>
                </c:pt>
              </c:numCache>
            </c:numRef>
          </c:val>
          <c:smooth val="0"/>
          <c:extLst>
            <c:ext xmlns:c16="http://schemas.microsoft.com/office/drawing/2014/chart" uri="{C3380CC4-5D6E-409C-BE32-E72D297353CC}">
              <c16:uniqueId val="{00000000-C2B0-4FAC-9D56-FB761B9C0914}"/>
            </c:ext>
          </c:extLst>
        </c:ser>
        <c:dLbls>
          <c:showLegendKey val="0"/>
          <c:showVal val="0"/>
          <c:showCatName val="0"/>
          <c:showSerName val="0"/>
          <c:showPercent val="0"/>
          <c:showBubbleSize val="0"/>
        </c:dLbls>
        <c:smooth val="0"/>
        <c:axId val="145672512"/>
        <c:axId val="143336808"/>
      </c:lineChart>
      <c:catAx>
        <c:axId val="14567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3336808"/>
        <c:crosses val="autoZero"/>
        <c:auto val="1"/>
        <c:lblAlgn val="ctr"/>
        <c:lblOffset val="100"/>
        <c:noMultiLvlLbl val="0"/>
      </c:catAx>
      <c:valAx>
        <c:axId val="14333680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5672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600" b="0" dirty="0">
                <a:solidFill>
                  <a:schemeClr val="tx1"/>
                </a:solidFill>
              </a:rPr>
              <a:t>“What factors influenced your decision to cut off your cable/satellite</a:t>
            </a:r>
            <a:r>
              <a:rPr lang="en-US" sz="1600" b="0" baseline="0" dirty="0">
                <a:solidFill>
                  <a:schemeClr val="tx1"/>
                </a:solidFill>
              </a:rPr>
              <a:t> service?”</a:t>
            </a:r>
            <a:endParaRPr lang="en-US" sz="1600" b="0" dirty="0">
              <a:solidFill>
                <a:schemeClr val="tx1"/>
              </a:solidFill>
            </a:endParaRPr>
          </a:p>
        </c:rich>
      </c:tx>
      <c:layout>
        <c:manualLayout>
          <c:xMode val="edge"/>
          <c:yMode val="edge"/>
          <c:x val="0.25834603596155936"/>
          <c:y val="3.5320004805745537E-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8326505082185994"/>
          <c:y val="0.15747847506819812"/>
          <c:w val="0.4087603157098641"/>
          <c:h val="0.697044529667819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2-2E51-4020-A3F7-888B93952C4B}"/>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1-2E51-4020-A3F7-888B93952C4B}"/>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0-2E51-4020-A3F7-888B93952C4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The bulk of my TV viewing was the original series, such as "House of Cards",  on streaming services</c:v>
                </c:pt>
                <c:pt idx="1">
                  <c:v>Moved/Relocated, and I do not plan to sign up for cable/satellite service again</c:v>
                </c:pt>
                <c:pt idx="2">
                  <c:v>I like to binge watch an entire season of a TV series through my streaming service</c:v>
                </c:pt>
                <c:pt idx="3">
                  <c:v>I use an antenna to get the basic channels on my TV</c:v>
                </c:pt>
                <c:pt idx="4">
                  <c:v>I use an internet streaming service - such as Netflix, Hulu, Amazon Video, etc.</c:v>
                </c:pt>
                <c:pt idx="5">
                  <c:v>Price - Too expensive</c:v>
                </c:pt>
              </c:strCache>
            </c:strRef>
          </c:cat>
          <c:val>
            <c:numRef>
              <c:f>Sheet1!$B$2:$B$7</c:f>
              <c:numCache>
                <c:formatCode>0.00%</c:formatCode>
                <c:ptCount val="6"/>
                <c:pt idx="0">
                  <c:v>0.112</c:v>
                </c:pt>
                <c:pt idx="1">
                  <c:v>0.129</c:v>
                </c:pt>
                <c:pt idx="2">
                  <c:v>0.185</c:v>
                </c:pt>
                <c:pt idx="3">
                  <c:v>0.27200000000000002</c:v>
                </c:pt>
                <c:pt idx="4">
                  <c:v>0.48299999999999998</c:v>
                </c:pt>
                <c:pt idx="5">
                  <c:v>0.80100000000000005</c:v>
                </c:pt>
              </c:numCache>
            </c:numRef>
          </c:val>
          <c:extLst>
            <c:ext xmlns:c16="http://schemas.microsoft.com/office/drawing/2014/chart" uri="{C3380CC4-5D6E-409C-BE32-E72D297353CC}">
              <c16:uniqueId val="{00000000-BE33-4EA3-AA27-CC82A4BB8144}"/>
            </c:ext>
          </c:extLst>
        </c:ser>
        <c:dLbls>
          <c:showLegendKey val="0"/>
          <c:showVal val="0"/>
          <c:showCatName val="0"/>
          <c:showSerName val="0"/>
          <c:showPercent val="0"/>
          <c:showBubbleSize val="0"/>
        </c:dLbls>
        <c:gapWidth val="182"/>
        <c:axId val="247653312"/>
        <c:axId val="247653704"/>
      </c:barChart>
      <c:catAx>
        <c:axId val="247653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47653704"/>
        <c:crosses val="autoZero"/>
        <c:auto val="1"/>
        <c:lblAlgn val="ctr"/>
        <c:lblOffset val="100"/>
        <c:noMultiLvlLbl val="0"/>
      </c:catAx>
      <c:valAx>
        <c:axId val="247653704"/>
        <c:scaling>
          <c:orientation val="minMax"/>
          <c:max val="1"/>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47653312"/>
        <c:crosses val="autoZero"/>
        <c:crossBetween val="between"/>
      </c:valAx>
      <c:spPr>
        <a:noFill/>
        <a:ln>
          <a:noFill/>
        </a:ln>
        <a:effectLst/>
      </c:spPr>
    </c:plotArea>
    <c:plotVisOnly val="1"/>
    <c:dispBlanksAs val="gap"/>
    <c:showDLblsOverMax val="0"/>
  </c:chart>
  <c:spPr>
    <a:noFill/>
    <a:ln>
      <a:noFill/>
    </a:ln>
    <a:effectLst/>
  </c:spPr>
  <c:txPr>
    <a:bodyPr anchor="ctr" anchorCtr="0"/>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b="1" dirty="0">
                <a:solidFill>
                  <a:schemeClr val="tx1"/>
                </a:solidFill>
              </a:rPr>
              <a:t>Cord</a:t>
            </a:r>
            <a:r>
              <a:rPr lang="en-US" sz="1600" b="1" baseline="0" dirty="0">
                <a:solidFill>
                  <a:schemeClr val="tx1"/>
                </a:solidFill>
              </a:rPr>
              <a:t> Cutters / Cord Nevers</a:t>
            </a:r>
          </a:p>
          <a:p>
            <a:pPr>
              <a:defRPr>
                <a:solidFill>
                  <a:schemeClr val="tx1"/>
                </a:solidFill>
              </a:defRPr>
            </a:pPr>
            <a:r>
              <a:rPr lang="en-US" sz="1600" baseline="0" dirty="0">
                <a:solidFill>
                  <a:schemeClr val="tx1"/>
                </a:solidFill>
              </a:rPr>
              <a:t>“Which represents your preferred method of acquiring TV entertainment?”</a:t>
            </a:r>
            <a:endParaRPr lang="en-US" sz="1600" dirty="0">
              <a:solidFill>
                <a:schemeClr val="tx1"/>
              </a:solidFill>
            </a:endParaRPr>
          </a:p>
        </c:rich>
      </c:tx>
      <c:layout>
        <c:manualLayout>
          <c:xMode val="edge"/>
          <c:yMode val="edge"/>
          <c:x val="0.10098296925036221"/>
          <c:y val="6.353067224263576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5558620516176517"/>
          <c:y val="0.33831708104326352"/>
          <c:w val="0.50739438091153877"/>
          <c:h val="0.44396072186417929"/>
        </c:manualLayout>
      </c:layout>
      <c:barChart>
        <c:barDir val="col"/>
        <c:grouping val="percentStacked"/>
        <c:varyColors val="0"/>
        <c:ser>
          <c:idx val="0"/>
          <c:order val="0"/>
          <c:tx>
            <c:strRef>
              <c:f>Sheet1!$B$1</c:f>
              <c:strCache>
                <c:ptCount val="1"/>
                <c:pt idx="0">
                  <c:v>MVPD Only</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0.4</c:v>
                </c:pt>
              </c:numCache>
            </c:numRef>
          </c:val>
          <c:extLst>
            <c:ext xmlns:c16="http://schemas.microsoft.com/office/drawing/2014/chart" uri="{C3380CC4-5D6E-409C-BE32-E72D297353CC}">
              <c16:uniqueId val="{00000000-BA6D-4CAD-B990-6B44C5DF1039}"/>
            </c:ext>
          </c:extLst>
        </c:ser>
        <c:ser>
          <c:idx val="1"/>
          <c:order val="1"/>
          <c:tx>
            <c:strRef>
              <c:f>Sheet1!$C$1</c:f>
              <c:strCache>
                <c:ptCount val="1"/>
                <c:pt idx="0">
                  <c:v>MVPD + OTT Services</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0.4</c:v>
                </c:pt>
              </c:numCache>
            </c:numRef>
          </c:val>
          <c:extLst>
            <c:ext xmlns:c16="http://schemas.microsoft.com/office/drawing/2014/chart" uri="{C3380CC4-5D6E-409C-BE32-E72D297353CC}">
              <c16:uniqueId val="{00000001-BA6D-4CAD-B990-6B44C5DF1039}"/>
            </c:ext>
          </c:extLst>
        </c:ser>
        <c:ser>
          <c:idx val="2"/>
          <c:order val="2"/>
          <c:tx>
            <c:strRef>
              <c:f>Sheet1!$D$1</c:f>
              <c:strCache>
                <c:ptCount val="1"/>
                <c:pt idx="0">
                  <c:v>Multiple OTT Services Only</c:v>
                </c:pt>
              </c:strCache>
            </c:strRef>
          </c:tx>
          <c:spPr>
            <a:solidFill>
              <a:srgbClr val="00AF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0.2</c:v>
                </c:pt>
              </c:numCache>
            </c:numRef>
          </c:val>
          <c:extLst>
            <c:ext xmlns:c16="http://schemas.microsoft.com/office/drawing/2014/chart" uri="{C3380CC4-5D6E-409C-BE32-E72D297353CC}">
              <c16:uniqueId val="{00000002-BA6D-4CAD-B990-6B44C5DF1039}"/>
            </c:ext>
          </c:extLst>
        </c:ser>
        <c:dLbls>
          <c:showLegendKey val="0"/>
          <c:showVal val="0"/>
          <c:showCatName val="0"/>
          <c:showSerName val="0"/>
          <c:showPercent val="0"/>
          <c:showBubbleSize val="0"/>
        </c:dLbls>
        <c:gapWidth val="150"/>
        <c:overlap val="100"/>
        <c:axId val="247656840"/>
        <c:axId val="145692384"/>
      </c:barChart>
      <c:catAx>
        <c:axId val="247656840"/>
        <c:scaling>
          <c:orientation val="minMax"/>
        </c:scaling>
        <c:delete val="1"/>
        <c:axPos val="b"/>
        <c:numFmt formatCode="General" sourceLinked="1"/>
        <c:majorTickMark val="none"/>
        <c:minorTickMark val="none"/>
        <c:tickLblPos val="nextTo"/>
        <c:crossAx val="145692384"/>
        <c:crosses val="autoZero"/>
        <c:auto val="1"/>
        <c:lblAlgn val="ctr"/>
        <c:lblOffset val="100"/>
        <c:noMultiLvlLbl val="0"/>
      </c:catAx>
      <c:valAx>
        <c:axId val="14569238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7656840"/>
        <c:crosses val="autoZero"/>
        <c:crossBetween val="between"/>
      </c:valAx>
      <c:spPr>
        <a:noFill/>
        <a:ln>
          <a:noFill/>
        </a:ln>
        <a:effectLst/>
      </c:spPr>
    </c:plotArea>
    <c:legend>
      <c:legendPos val="b"/>
      <c:layout>
        <c:manualLayout>
          <c:xMode val="edge"/>
          <c:yMode val="edge"/>
          <c:x val="5.2576358834896635E-2"/>
          <c:y val="0.85818259759119486"/>
          <c:w val="0.89999987828513495"/>
          <c:h val="6.67006715159722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sz="1600" b="0" cap="none" baseline="0" dirty="0">
                <a:solidFill>
                  <a:schemeClr val="tx1"/>
                </a:solidFill>
              </a:rPr>
              <a:t>“Has there been any change in the number of channels you receive from your TV provider in the past 12 months?”</a:t>
            </a:r>
          </a:p>
        </c:rich>
      </c:tx>
      <c:layout>
        <c:manualLayout>
          <c:xMode val="edge"/>
          <c:yMode val="edge"/>
          <c:x val="0.15260097307646089"/>
          <c:y val="2.0130394713293871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5953424483035479"/>
          <c:y val="0.24579107965908262"/>
          <c:w val="0.3461502862534046"/>
          <c:h val="0.82251640274044402"/>
        </c:manualLayout>
      </c:layout>
      <c:doughnutChart>
        <c:varyColors val="1"/>
        <c:ser>
          <c:idx val="0"/>
          <c:order val="0"/>
          <c:tx>
            <c:strRef>
              <c:f>Sheet1!$B$1</c:f>
              <c:strCache>
                <c:ptCount val="1"/>
                <c:pt idx="0">
                  <c:v>Channels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D79-44CF-820B-780C78E5B4E9}"/>
              </c:ext>
            </c:extLst>
          </c:dPt>
          <c:dPt>
            <c:idx val="1"/>
            <c:bubble3D val="0"/>
            <c:spPr>
              <a:solidFill>
                <a:schemeClr val="bg1">
                  <a:lumMod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D79-44CF-820B-780C78E5B4E9}"/>
              </c:ext>
            </c:extLst>
          </c:dPt>
          <c:dPt>
            <c:idx val="2"/>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D79-44CF-820B-780C78E5B4E9}"/>
              </c:ext>
            </c:extLst>
          </c:dPt>
          <c:dLbls>
            <c:dLbl>
              <c:idx val="0"/>
              <c:tx>
                <c:rich>
                  <a:bodyPr/>
                  <a:lstStyle/>
                  <a:p>
                    <a:fld id="{1AFEB701-F107-4A8A-A290-CB72778F34D2}" type="PERCENTAGE">
                      <a:rPr lang="en-US" baseline="0" smtClean="0"/>
                      <a:pPr/>
                      <a:t>[PERCENTAGE]</a:t>
                    </a:fld>
                    <a:endParaRPr lang="en-US"/>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D79-44CF-820B-780C78E5B4E9}"/>
                </c:ext>
              </c:extLst>
            </c:dLbl>
            <c:dLbl>
              <c:idx val="1"/>
              <c:tx>
                <c:rich>
                  <a:bodyPr/>
                  <a:lstStyle/>
                  <a:p>
                    <a:fld id="{B743ABAE-F8E0-401D-BF68-1DF0B38671A7}" type="PERCENTAGE">
                      <a:rPr lang="en-US" baseline="0" smtClean="0"/>
                      <a:pPr/>
                      <a:t>[PERCENTAGE]</a:t>
                    </a:fld>
                    <a:endParaRPr lang="en-US"/>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D79-44CF-820B-780C78E5B4E9}"/>
                </c:ext>
              </c:extLst>
            </c:dLbl>
            <c:dLbl>
              <c:idx val="2"/>
              <c:tx>
                <c:rich>
                  <a:bodyPr/>
                  <a:lstStyle/>
                  <a:p>
                    <a:fld id="{EAA46CBF-30DC-460B-867E-38DA521D5714}" type="PERCENTAGE">
                      <a:rPr lang="en-US" baseline="0" smtClean="0"/>
                      <a:pPr/>
                      <a:t>[PERCENTAGE]</a:t>
                    </a:fld>
                    <a:endParaRPr lang="en-US"/>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D79-44CF-820B-780C78E5B4E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More channels</c:v>
                </c:pt>
                <c:pt idx="1">
                  <c:v>Fewer channels</c:v>
                </c:pt>
                <c:pt idx="2">
                  <c:v>No change/About the same</c:v>
                </c:pt>
              </c:strCache>
            </c:strRef>
          </c:cat>
          <c:val>
            <c:numRef>
              <c:f>Sheet1!$B$2:$B$4</c:f>
              <c:numCache>
                <c:formatCode>General</c:formatCode>
                <c:ptCount val="3"/>
                <c:pt idx="0">
                  <c:v>0.51</c:v>
                </c:pt>
                <c:pt idx="1">
                  <c:v>0.18</c:v>
                </c:pt>
                <c:pt idx="2">
                  <c:v>0.31</c:v>
                </c:pt>
              </c:numCache>
            </c:numRef>
          </c:val>
          <c:extLst>
            <c:ext xmlns:c16="http://schemas.microsoft.com/office/drawing/2014/chart" uri="{C3380CC4-5D6E-409C-BE32-E72D297353CC}">
              <c16:uniqueId val="{00000000-C25C-4AD7-ADA9-710FA579C098}"/>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10783534569879434"/>
          <c:y val="0.92672796132537849"/>
          <c:w val="0.82019138362662525"/>
          <c:h val="6.99597631842892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92065922296842"/>
          <c:y val="4.4765757698064346E-2"/>
          <c:w val="0.70286416749154335"/>
          <c:h val="0.8422401325193819"/>
        </c:manualLayout>
      </c:layout>
      <c:doughnutChart>
        <c:varyColors val="1"/>
        <c:ser>
          <c:idx val="0"/>
          <c:order val="0"/>
          <c:tx>
            <c:strRef>
              <c:f>Sheet1!$B$1</c:f>
              <c:strCache>
                <c:ptCount val="1"/>
                <c:pt idx="0">
                  <c:v>Sales</c:v>
                </c:pt>
              </c:strCache>
            </c:strRef>
          </c:tx>
          <c:spPr>
            <a:solidFill>
              <a:srgbClr val="00AF75"/>
            </a:solidFill>
          </c:spPr>
          <c:dPt>
            <c:idx val="0"/>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4C9-4E36-80E7-D47F836D451A}"/>
              </c:ext>
            </c:extLst>
          </c:dPt>
          <c:dPt>
            <c:idx val="1"/>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74C-4ABB-B8DD-B628080CF91A}"/>
              </c:ext>
            </c:extLst>
          </c:dPt>
          <c:dPt>
            <c:idx val="2"/>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4C9-4E36-80E7-D47F836D451A}"/>
              </c:ext>
            </c:extLst>
          </c:dPt>
          <c:dPt>
            <c:idx val="3"/>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4C9-4E36-80E7-D47F836D451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2"/>
                <c:pt idx="0">
                  <c:v>Originals</c:v>
                </c:pt>
                <c:pt idx="1">
                  <c:v>Acquisitions</c:v>
                </c:pt>
              </c:strCache>
            </c:strRef>
          </c:cat>
          <c:val>
            <c:numRef>
              <c:f>Sheet1!$B$2:$B$5</c:f>
              <c:numCache>
                <c:formatCode>0.00%</c:formatCode>
                <c:ptCount val="4"/>
                <c:pt idx="0">
                  <c:v>0.16200000000000001</c:v>
                </c:pt>
                <c:pt idx="1">
                  <c:v>0.83799999999999997</c:v>
                </c:pt>
              </c:numCache>
            </c:numRef>
          </c:val>
          <c:extLst>
            <c:ext xmlns:c16="http://schemas.microsoft.com/office/drawing/2014/chart" uri="{C3380CC4-5D6E-409C-BE32-E72D297353CC}">
              <c16:uniqueId val="{00000000-874C-4ABB-B8DD-B628080CF91A}"/>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all" spc="50" baseline="0">
                <a:solidFill>
                  <a:schemeClr val="tx1">
                    <a:lumMod val="65000"/>
                    <a:lumOff val="35000"/>
                  </a:schemeClr>
                </a:solidFill>
                <a:latin typeface="+mn-lt"/>
                <a:ea typeface="+mn-ea"/>
                <a:cs typeface="+mn-cs"/>
              </a:defRPr>
            </a:pPr>
            <a:r>
              <a:rPr lang="en-US" sz="1800" b="0" dirty="0"/>
              <a:t>2020</a:t>
            </a:r>
          </a:p>
        </c:rich>
      </c:tx>
      <c:layout>
        <c:manualLayout>
          <c:xMode val="edge"/>
          <c:yMode val="edge"/>
          <c:x val="0.48406642573522263"/>
          <c:y val="0.44931307091870754"/>
        </c:manualLayout>
      </c:layout>
      <c:overlay val="0"/>
      <c:spPr>
        <a:noFill/>
        <a:ln>
          <a:noFill/>
        </a:ln>
        <a:effectLst/>
      </c:spPr>
      <c:txPr>
        <a:bodyPr rot="0" spcFirstLastPara="1" vertOverflow="ellipsis" vert="horz" wrap="square" anchor="ctr" anchorCtr="1"/>
        <a:lstStyle/>
        <a:p>
          <a:pPr>
            <a:defRPr sz="1800" b="0"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5161127634489514"/>
          <c:y val="0.22280067712295043"/>
          <c:w val="0.42340050112041705"/>
          <c:h val="0.58789715791408603"/>
        </c:manualLayout>
      </c:layout>
      <c:doughnutChart>
        <c:varyColors val="1"/>
        <c:ser>
          <c:idx val="0"/>
          <c:order val="0"/>
          <c:tx>
            <c:strRef>
              <c:f>Sheet1!$B$1</c:f>
              <c:strCache>
                <c:ptCount val="1"/>
                <c:pt idx="0">
                  <c:v>200</c:v>
                </c:pt>
              </c:strCache>
            </c:strRef>
          </c:tx>
          <c:spPr>
            <a:solidFill>
              <a:srgbClr val="00AF75"/>
            </a:solidFill>
          </c:spPr>
          <c:dPt>
            <c:idx val="0"/>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FDC-429B-BD55-DB4CA2DAED90}"/>
              </c:ext>
            </c:extLst>
          </c:dPt>
          <c:dPt>
            <c:idx val="1"/>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FDC-429B-BD55-DB4CA2DAED90}"/>
              </c:ext>
            </c:extLst>
          </c:dPt>
          <c:dPt>
            <c:idx val="2"/>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FDC-429B-BD55-DB4CA2DAED90}"/>
              </c:ext>
            </c:extLst>
          </c:dPt>
          <c:dPt>
            <c:idx val="3"/>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FDC-429B-BD55-DB4CA2DAED9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2"/>
                <c:pt idx="0">
                  <c:v>Originals</c:v>
                </c:pt>
                <c:pt idx="1">
                  <c:v>Acquisitions</c:v>
                </c:pt>
              </c:strCache>
            </c:strRef>
          </c:cat>
          <c:val>
            <c:numRef>
              <c:f>Sheet1!$B$2:$B$5</c:f>
              <c:numCache>
                <c:formatCode>0.00%</c:formatCode>
                <c:ptCount val="4"/>
                <c:pt idx="0">
                  <c:v>0.28699999999999998</c:v>
                </c:pt>
                <c:pt idx="1">
                  <c:v>0.71299999999999997</c:v>
                </c:pt>
              </c:numCache>
            </c:numRef>
          </c:val>
          <c:extLst>
            <c:ext xmlns:c16="http://schemas.microsoft.com/office/drawing/2014/chart" uri="{C3380CC4-5D6E-409C-BE32-E72D297353CC}">
              <c16:uniqueId val="{00000008-7FDC-429B-BD55-DB4CA2DAED90}"/>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t"/>
      <c:legendEntry>
        <c:idx val="2"/>
        <c:delete val="1"/>
      </c:legendEntry>
      <c:legendEntry>
        <c:idx val="3"/>
        <c:delete val="1"/>
      </c:legendEntry>
      <c:layout>
        <c:manualLayout>
          <c:xMode val="edge"/>
          <c:yMode val="edge"/>
          <c:x val="1.6818303552017057E-2"/>
          <c:y val="0.89677028350101173"/>
          <c:w val="0.57242386467588502"/>
          <c:h val="9.650924814279571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all" spc="50" baseline="0">
                <a:solidFill>
                  <a:schemeClr val="tx1">
                    <a:lumMod val="65000"/>
                    <a:lumOff val="35000"/>
                  </a:schemeClr>
                </a:solidFill>
                <a:latin typeface="+mn-lt"/>
                <a:ea typeface="+mn-ea"/>
                <a:cs typeface="+mn-cs"/>
              </a:defRPr>
            </a:pPr>
            <a:r>
              <a:rPr lang="en-US" sz="1800" b="0"/>
              <a:t>2015</a:t>
            </a:r>
          </a:p>
        </c:rich>
      </c:tx>
      <c:layout>
        <c:manualLayout>
          <c:xMode val="edge"/>
          <c:yMode val="edge"/>
          <c:x val="0.39261624240557741"/>
          <c:y val="0.46396458410083935"/>
        </c:manualLayout>
      </c:layout>
      <c:overlay val="0"/>
      <c:spPr>
        <a:noFill/>
        <a:ln>
          <a:noFill/>
        </a:ln>
        <a:effectLst/>
      </c:spPr>
      <c:txPr>
        <a:bodyPr rot="0" spcFirstLastPara="1" vertOverflow="ellipsis" vert="horz" wrap="square" anchor="ctr" anchorCtr="1"/>
        <a:lstStyle/>
        <a:p>
          <a:pPr>
            <a:defRPr sz="1800" b="0"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367840775869783"/>
          <c:y val="0.21791683939557316"/>
          <c:w val="0.45505633381144811"/>
          <c:h val="0.63185169746048131"/>
        </c:manualLayout>
      </c:layout>
      <c:doughnutChart>
        <c:varyColors val="1"/>
        <c:ser>
          <c:idx val="0"/>
          <c:order val="0"/>
          <c:tx>
            <c:strRef>
              <c:f>Sheet1!$B$1</c:f>
              <c:strCache>
                <c:ptCount val="1"/>
                <c:pt idx="0">
                  <c:v>Sales</c:v>
                </c:pt>
              </c:strCache>
            </c:strRef>
          </c:tx>
          <c:spPr>
            <a:solidFill>
              <a:srgbClr val="00AF75"/>
            </a:solidFill>
          </c:spPr>
          <c:dPt>
            <c:idx val="0"/>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76F-469C-AE6D-0352D5A8DFEE}"/>
              </c:ext>
            </c:extLst>
          </c:dPt>
          <c:dPt>
            <c:idx val="1"/>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76F-469C-AE6D-0352D5A8DFEE}"/>
              </c:ext>
            </c:extLst>
          </c:dPt>
          <c:dPt>
            <c:idx val="2"/>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D76F-469C-AE6D-0352D5A8DFEE}"/>
              </c:ext>
            </c:extLst>
          </c:dPt>
          <c:dPt>
            <c:idx val="3"/>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D76F-469C-AE6D-0352D5A8DFEE}"/>
              </c:ext>
            </c:extLst>
          </c:dPt>
          <c:dLbls>
            <c:dLbl>
              <c:idx val="0"/>
              <c:tx>
                <c:rich>
                  <a:bodyPr/>
                  <a:lstStyle/>
                  <a:p>
                    <a:fld id="{6FC21155-8458-4028-BF39-12EA7AA30684}" type="PERCENTAGE">
                      <a:rPr lang="en-US" baseline="0" smtClean="0"/>
                      <a:pPr/>
                      <a:t>[PERCENTAGE]</a:t>
                    </a:fld>
                    <a:endParaRPr lang="en-US"/>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76F-469C-AE6D-0352D5A8DFEE}"/>
                </c:ext>
              </c:extLst>
            </c:dLbl>
            <c:dLbl>
              <c:idx val="1"/>
              <c:tx>
                <c:rich>
                  <a:bodyPr/>
                  <a:lstStyle/>
                  <a:p>
                    <a:fld id="{6C074B7A-EE55-44D0-A3B5-0A03F6522D27}" type="PERCENTAGE">
                      <a:rPr lang="en-US" baseline="0" smtClean="0"/>
                      <a:pPr/>
                      <a:t>[PERCENTAGE]</a:t>
                    </a:fld>
                    <a:endParaRPr lang="en-US"/>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76F-469C-AE6D-0352D5A8DFE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2"/>
                <c:pt idx="0">
                  <c:v>Originals</c:v>
                </c:pt>
                <c:pt idx="1">
                  <c:v>Acquisitions</c:v>
                </c:pt>
              </c:strCache>
            </c:strRef>
          </c:cat>
          <c:val>
            <c:numRef>
              <c:f>Sheet1!$B$2:$B$5</c:f>
              <c:numCache>
                <c:formatCode>0.00%</c:formatCode>
                <c:ptCount val="4"/>
                <c:pt idx="0">
                  <c:v>3.4000000000000002E-2</c:v>
                </c:pt>
                <c:pt idx="1">
                  <c:v>0.96599999999999997</c:v>
                </c:pt>
              </c:numCache>
            </c:numRef>
          </c:val>
          <c:extLst>
            <c:ext xmlns:c16="http://schemas.microsoft.com/office/drawing/2014/chart" uri="{C3380CC4-5D6E-409C-BE32-E72D297353CC}">
              <c16:uniqueId val="{00000008-D76F-469C-AE6D-0352D5A8DFEE}"/>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all" spc="50" baseline="0">
                <a:solidFill>
                  <a:schemeClr val="tx1">
                    <a:lumMod val="65000"/>
                    <a:lumOff val="35000"/>
                  </a:schemeClr>
                </a:solidFill>
                <a:latin typeface="+mn-lt"/>
                <a:ea typeface="+mn-ea"/>
                <a:cs typeface="+mn-cs"/>
              </a:defRPr>
            </a:pPr>
            <a:r>
              <a:rPr lang="en-US" sz="1800" b="0"/>
              <a:t>2020</a:t>
            </a:r>
          </a:p>
        </c:rich>
      </c:tx>
      <c:layout>
        <c:manualLayout>
          <c:xMode val="edge"/>
          <c:yMode val="edge"/>
          <c:x val="0.41020281612281689"/>
          <c:y val="0.42489388228182129"/>
        </c:manualLayout>
      </c:layout>
      <c:overlay val="0"/>
      <c:spPr>
        <a:noFill/>
        <a:ln>
          <a:noFill/>
        </a:ln>
        <a:effectLst/>
      </c:spPr>
      <c:txPr>
        <a:bodyPr rot="0" spcFirstLastPara="1" vertOverflow="ellipsis" vert="horz" wrap="square" anchor="ctr" anchorCtr="1"/>
        <a:lstStyle/>
        <a:p>
          <a:pPr>
            <a:defRPr sz="1800" b="0"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774766673248941"/>
          <c:y val="0.14954311121229158"/>
          <c:w val="0.47967753701558336"/>
          <c:h val="0.66603856155212204"/>
        </c:manualLayout>
      </c:layout>
      <c:doughnutChart>
        <c:varyColors val="1"/>
        <c:ser>
          <c:idx val="0"/>
          <c:order val="0"/>
          <c:tx>
            <c:strRef>
              <c:f>Sheet1!$B$1</c:f>
              <c:strCache>
                <c:ptCount val="1"/>
                <c:pt idx="0">
                  <c:v>200</c:v>
                </c:pt>
              </c:strCache>
            </c:strRef>
          </c:tx>
          <c:spPr>
            <a:solidFill>
              <a:srgbClr val="00AF75"/>
            </a:solidFill>
          </c:spPr>
          <c:dPt>
            <c:idx val="0"/>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4ED-4E3E-8E9C-53EFBB8D181A}"/>
              </c:ext>
            </c:extLst>
          </c:dPt>
          <c:dPt>
            <c:idx val="1"/>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4ED-4E3E-8E9C-53EFBB8D181A}"/>
              </c:ext>
            </c:extLst>
          </c:dPt>
          <c:dPt>
            <c:idx val="2"/>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4ED-4E3E-8E9C-53EFBB8D181A}"/>
              </c:ext>
            </c:extLst>
          </c:dPt>
          <c:dPt>
            <c:idx val="3"/>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34ED-4E3E-8E9C-53EFBB8D181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2"/>
                <c:pt idx="0">
                  <c:v>Originals</c:v>
                </c:pt>
                <c:pt idx="1">
                  <c:v>Acquisitions</c:v>
                </c:pt>
              </c:strCache>
            </c:strRef>
          </c:cat>
          <c:val>
            <c:numRef>
              <c:f>Sheet1!$B$2:$B$5</c:f>
              <c:numCache>
                <c:formatCode>0.00%</c:formatCode>
                <c:ptCount val="4"/>
                <c:pt idx="0">
                  <c:v>0.1</c:v>
                </c:pt>
                <c:pt idx="1">
                  <c:v>0.9</c:v>
                </c:pt>
              </c:numCache>
            </c:numRef>
          </c:val>
          <c:extLst>
            <c:ext xmlns:c16="http://schemas.microsoft.com/office/drawing/2014/chart" uri="{C3380CC4-5D6E-409C-BE32-E72D297353CC}">
              <c16:uniqueId val="{00000008-34ED-4E3E-8E9C-53EFBB8D181A}"/>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t"/>
      <c:legendEntry>
        <c:idx val="2"/>
        <c:delete val="1"/>
      </c:legendEntry>
      <c:legendEntry>
        <c:idx val="3"/>
        <c:delete val="1"/>
      </c:legendEntry>
      <c:layout>
        <c:manualLayout>
          <c:xMode val="edge"/>
          <c:yMode val="edge"/>
          <c:x val="2.7490445782254831E-3"/>
          <c:y val="0.90349075185720429"/>
          <c:w val="0.57242386467588502"/>
          <c:h val="9.650924814279571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0">
                <a:solidFill>
                  <a:schemeClr val="tx1"/>
                </a:solidFill>
              </a:defRPr>
            </a:pPr>
            <a:r>
              <a:rPr lang="en-US" sz="1600" b="0" dirty="0">
                <a:solidFill>
                  <a:schemeClr val="tx1"/>
                </a:solidFill>
              </a:rPr>
              <a:t>Average A18+ Audience</a:t>
            </a:r>
            <a:r>
              <a:rPr lang="en-US" sz="1600" b="0" baseline="0" dirty="0">
                <a:solidFill>
                  <a:schemeClr val="tx1"/>
                </a:solidFill>
              </a:rPr>
              <a:t> Per Minute</a:t>
            </a:r>
            <a:endParaRPr lang="en-US" sz="1600" b="0" dirty="0">
              <a:solidFill>
                <a:schemeClr val="tx1"/>
              </a:solidFill>
            </a:endParaRPr>
          </a:p>
        </c:rich>
      </c:tx>
      <c:layout>
        <c:manualLayout>
          <c:xMode val="edge"/>
          <c:yMode val="edge"/>
          <c:x val="0.33289927821522308"/>
          <c:y val="2.9580094279904375E-2"/>
        </c:manualLayout>
      </c:layout>
      <c:overlay val="0"/>
    </c:title>
    <c:autoTitleDeleted val="0"/>
    <c:plotArea>
      <c:layout/>
      <c:barChart>
        <c:barDir val="col"/>
        <c:grouping val="clustered"/>
        <c:varyColors val="0"/>
        <c:ser>
          <c:idx val="0"/>
          <c:order val="0"/>
          <c:tx>
            <c:strRef>
              <c:f>Sheet1!$B$1</c:f>
              <c:strCache>
                <c:ptCount val="1"/>
                <c:pt idx="0">
                  <c:v>#</c:v>
                </c:pt>
              </c:strCache>
            </c:strRef>
          </c:tx>
          <c:spPr>
            <a:solidFill>
              <a:srgbClr val="00AF75"/>
            </a:solidFill>
          </c:spPr>
          <c:invertIfNegative val="0"/>
          <c:dPt>
            <c:idx val="0"/>
            <c:invertIfNegative val="0"/>
            <c:bubble3D val="0"/>
            <c:spPr>
              <a:solidFill>
                <a:srgbClr val="4F81BD"/>
              </a:solidFill>
            </c:spPr>
            <c:extLst>
              <c:ext xmlns:c16="http://schemas.microsoft.com/office/drawing/2014/chart" uri="{C3380CC4-5D6E-409C-BE32-E72D297353CC}">
                <c16:uniqueId val="{00000001-CEF2-4440-BA1A-E08D6A106C54}"/>
              </c:ext>
            </c:extLst>
          </c:dPt>
          <c:dPt>
            <c:idx val="3"/>
            <c:invertIfNegative val="0"/>
            <c:bubble3D val="0"/>
            <c:extLst>
              <c:ext xmlns:c16="http://schemas.microsoft.com/office/drawing/2014/chart" uri="{C3380CC4-5D6E-409C-BE32-E72D297353CC}">
                <c16:uniqueId val="{00000003-CEF2-4440-BA1A-E08D6A106C54}"/>
              </c:ext>
            </c:extLst>
          </c:dPt>
          <c:dPt>
            <c:idx val="6"/>
            <c:invertIfNegative val="0"/>
            <c:bubble3D val="0"/>
            <c:extLst>
              <c:ext xmlns:c16="http://schemas.microsoft.com/office/drawing/2014/chart" uri="{C3380CC4-5D6E-409C-BE32-E72D297353CC}">
                <c16:uniqueId val="{00000005-CEF2-4440-BA1A-E08D6A106C54}"/>
              </c:ext>
            </c:extLst>
          </c:dPt>
          <c:dPt>
            <c:idx val="9"/>
            <c:invertIfNegative val="0"/>
            <c:bubble3D val="0"/>
            <c:extLst>
              <c:ext xmlns:c16="http://schemas.microsoft.com/office/drawing/2014/chart" uri="{C3380CC4-5D6E-409C-BE32-E72D297353CC}">
                <c16:uniqueId val="{00000007-CEF2-4440-BA1A-E08D6A106C54}"/>
              </c:ext>
            </c:extLst>
          </c:dPt>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c:v>
                </c:pt>
                <c:pt idx="1">
                  <c:v>TV-Connected Devices</c:v>
                </c:pt>
                <c:pt idx="2">
                  <c:v>PC Video</c:v>
                </c:pt>
                <c:pt idx="3">
                  <c:v>Smartphone Video</c:v>
                </c:pt>
                <c:pt idx="4">
                  <c:v>Tablet Video</c:v>
                </c:pt>
              </c:strCache>
            </c:strRef>
          </c:cat>
          <c:val>
            <c:numRef>
              <c:f>Sheet1!$B$2:$B$6</c:f>
              <c:numCache>
                <c:formatCode>#,##0</c:formatCode>
                <c:ptCount val="5"/>
                <c:pt idx="0">
                  <c:v>50515506</c:v>
                </c:pt>
                <c:pt idx="1">
                  <c:v>6313225</c:v>
                </c:pt>
                <c:pt idx="2">
                  <c:v>3144797</c:v>
                </c:pt>
                <c:pt idx="3">
                  <c:v>1083633</c:v>
                </c:pt>
                <c:pt idx="4">
                  <c:v>439240</c:v>
                </c:pt>
              </c:numCache>
            </c:numRef>
          </c:val>
          <c:extLst>
            <c:ext xmlns:c16="http://schemas.microsoft.com/office/drawing/2014/chart" uri="{C3380CC4-5D6E-409C-BE32-E72D297353CC}">
              <c16:uniqueId val="{00000008-CEF2-4440-BA1A-E08D6A106C54}"/>
            </c:ext>
          </c:extLst>
        </c:ser>
        <c:dLbls>
          <c:showLegendKey val="0"/>
          <c:showVal val="1"/>
          <c:showCatName val="0"/>
          <c:showSerName val="0"/>
          <c:showPercent val="0"/>
          <c:showBubbleSize val="0"/>
        </c:dLbls>
        <c:gapWidth val="150"/>
        <c:overlap val="-25"/>
        <c:axId val="247432112"/>
        <c:axId val="247432504"/>
      </c:barChart>
      <c:catAx>
        <c:axId val="247432112"/>
        <c:scaling>
          <c:orientation val="minMax"/>
        </c:scaling>
        <c:delete val="0"/>
        <c:axPos val="b"/>
        <c:numFmt formatCode="General" sourceLinked="0"/>
        <c:majorTickMark val="none"/>
        <c:minorTickMark val="none"/>
        <c:tickLblPos val="nextTo"/>
        <c:txPr>
          <a:bodyPr/>
          <a:lstStyle/>
          <a:p>
            <a:pPr>
              <a:defRPr sz="1400" b="1"/>
            </a:pPr>
            <a:endParaRPr lang="en-US"/>
          </a:p>
        </c:txPr>
        <c:crossAx val="247432504"/>
        <c:crosses val="autoZero"/>
        <c:auto val="1"/>
        <c:lblAlgn val="ctr"/>
        <c:lblOffset val="100"/>
        <c:noMultiLvlLbl val="0"/>
      </c:catAx>
      <c:valAx>
        <c:axId val="247432504"/>
        <c:scaling>
          <c:orientation val="minMax"/>
        </c:scaling>
        <c:delete val="1"/>
        <c:axPos val="l"/>
        <c:numFmt formatCode="#,##0" sourceLinked="1"/>
        <c:majorTickMark val="out"/>
        <c:minorTickMark val="none"/>
        <c:tickLblPos val="nextTo"/>
        <c:crossAx val="24743211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en-US" b="0"/>
              <a:t>Average A18-34 Audience Per Minute</a:t>
            </a:r>
          </a:p>
        </c:rich>
      </c:tx>
      <c:layout>
        <c:manualLayout>
          <c:xMode val="edge"/>
          <c:yMode val="edge"/>
          <c:x val="0.31860918997381005"/>
          <c:y val="3.0425407366295076E-2"/>
        </c:manualLayout>
      </c:layout>
      <c:overlay val="0"/>
    </c:title>
    <c:autoTitleDeleted val="0"/>
    <c:plotArea>
      <c:layout>
        <c:manualLayout>
          <c:layoutTarget val="inner"/>
          <c:xMode val="edge"/>
          <c:yMode val="edge"/>
          <c:x val="1.5951960960744246E-2"/>
          <c:y val="0.348338910183149"/>
          <c:w val="0.9680960780785115"/>
          <c:h val="0.48967698280734917"/>
        </c:manualLayout>
      </c:layout>
      <c:barChart>
        <c:barDir val="col"/>
        <c:grouping val="clustered"/>
        <c:varyColors val="0"/>
        <c:ser>
          <c:idx val="0"/>
          <c:order val="0"/>
          <c:tx>
            <c:strRef>
              <c:f>Sheet1!$B$1</c:f>
              <c:strCache>
                <c:ptCount val="1"/>
                <c:pt idx="0">
                  <c:v>%</c:v>
                </c:pt>
              </c:strCache>
            </c:strRef>
          </c:tx>
          <c:spPr>
            <a:solidFill>
              <a:srgbClr val="00AF75"/>
            </a:solidFill>
          </c:spPr>
          <c:invertIfNegative val="0"/>
          <c:dPt>
            <c:idx val="0"/>
            <c:invertIfNegative val="0"/>
            <c:bubble3D val="0"/>
            <c:spPr>
              <a:solidFill>
                <a:srgbClr val="4F81BD"/>
              </a:solidFill>
            </c:spPr>
            <c:extLst>
              <c:ext xmlns:c16="http://schemas.microsoft.com/office/drawing/2014/chart" uri="{C3380CC4-5D6E-409C-BE32-E72D297353CC}">
                <c16:uniqueId val="{00000001-9E3A-4FA1-A0DE-E7C53EBEEA72}"/>
              </c:ext>
            </c:extLst>
          </c:dPt>
          <c:dPt>
            <c:idx val="2"/>
            <c:invertIfNegative val="0"/>
            <c:bubble3D val="0"/>
            <c:extLst>
              <c:ext xmlns:c16="http://schemas.microsoft.com/office/drawing/2014/chart" uri="{C3380CC4-5D6E-409C-BE32-E72D297353CC}">
                <c16:uniqueId val="{00000003-334B-4EF4-BDBC-04ACBD729973}"/>
              </c:ext>
            </c:extLst>
          </c:dPt>
          <c:dPt>
            <c:idx val="3"/>
            <c:invertIfNegative val="0"/>
            <c:bubble3D val="0"/>
            <c:extLst>
              <c:ext xmlns:c16="http://schemas.microsoft.com/office/drawing/2014/chart" uri="{C3380CC4-5D6E-409C-BE32-E72D297353CC}">
                <c16:uniqueId val="{00000003-9E3A-4FA1-A0DE-E7C53EBEEA72}"/>
              </c:ext>
            </c:extLst>
          </c:dPt>
          <c:dPt>
            <c:idx val="4"/>
            <c:invertIfNegative val="0"/>
            <c:bubble3D val="0"/>
            <c:extLst>
              <c:ext xmlns:c16="http://schemas.microsoft.com/office/drawing/2014/chart" uri="{C3380CC4-5D6E-409C-BE32-E72D297353CC}">
                <c16:uniqueId val="{00000007-334B-4EF4-BDBC-04ACBD729973}"/>
              </c:ext>
            </c:extLst>
          </c:dPt>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c:v>
                </c:pt>
                <c:pt idx="1">
                  <c:v>TV-Connected Devices</c:v>
                </c:pt>
                <c:pt idx="2">
                  <c:v>PC Video</c:v>
                </c:pt>
                <c:pt idx="3">
                  <c:v>Smartphone Video</c:v>
                </c:pt>
                <c:pt idx="4">
                  <c:v>Tablet Video</c:v>
                </c:pt>
              </c:strCache>
            </c:strRef>
          </c:cat>
          <c:val>
            <c:numRef>
              <c:f>Sheet1!$B$2:$B$6</c:f>
              <c:numCache>
                <c:formatCode>#,##0</c:formatCode>
                <c:ptCount val="5"/>
                <c:pt idx="0">
                  <c:v>8442826</c:v>
                </c:pt>
                <c:pt idx="1">
                  <c:v>3184227</c:v>
                </c:pt>
                <c:pt idx="2">
                  <c:v>1252361</c:v>
                </c:pt>
                <c:pt idx="3">
                  <c:v>531833</c:v>
                </c:pt>
                <c:pt idx="4">
                  <c:v>204698</c:v>
                </c:pt>
              </c:numCache>
            </c:numRef>
          </c:val>
          <c:extLst>
            <c:ext xmlns:c16="http://schemas.microsoft.com/office/drawing/2014/chart" uri="{C3380CC4-5D6E-409C-BE32-E72D297353CC}">
              <c16:uniqueId val="{00000008-9E3A-4FA1-A0DE-E7C53EBEEA72}"/>
            </c:ext>
          </c:extLst>
        </c:ser>
        <c:dLbls>
          <c:showLegendKey val="0"/>
          <c:showVal val="1"/>
          <c:showCatName val="0"/>
          <c:showSerName val="0"/>
          <c:showPercent val="0"/>
          <c:showBubbleSize val="0"/>
        </c:dLbls>
        <c:gapWidth val="150"/>
        <c:overlap val="-25"/>
        <c:axId val="247432896"/>
        <c:axId val="244681040"/>
      </c:barChart>
      <c:catAx>
        <c:axId val="247432896"/>
        <c:scaling>
          <c:orientation val="minMax"/>
        </c:scaling>
        <c:delete val="0"/>
        <c:axPos val="b"/>
        <c:numFmt formatCode="General" sourceLinked="0"/>
        <c:majorTickMark val="none"/>
        <c:minorTickMark val="none"/>
        <c:tickLblPos val="nextTo"/>
        <c:crossAx val="244681040"/>
        <c:crosses val="autoZero"/>
        <c:auto val="1"/>
        <c:lblAlgn val="ctr"/>
        <c:lblOffset val="100"/>
        <c:noMultiLvlLbl val="0"/>
      </c:catAx>
      <c:valAx>
        <c:axId val="244681040"/>
        <c:scaling>
          <c:orientation val="minMax"/>
        </c:scaling>
        <c:delete val="1"/>
        <c:axPos val="l"/>
        <c:numFmt formatCode="#,##0" sourceLinked="1"/>
        <c:majorTickMark val="out"/>
        <c:minorTickMark val="none"/>
        <c:tickLblPos val="nextTo"/>
        <c:crossAx val="247432896"/>
        <c:crosses val="autoZero"/>
        <c:crossBetween val="between"/>
      </c:valAx>
    </c:plotArea>
    <c:plotVisOnly val="1"/>
    <c:dispBlanksAs val="gap"/>
    <c:showDLblsOverMax val="0"/>
  </c:chart>
  <c:txPr>
    <a:bodyPr/>
    <a:lstStyle/>
    <a:p>
      <a:pPr>
        <a:defRPr sz="1400"/>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 Monthly Reach</a:t>
            </a:r>
          </a:p>
        </c:rich>
      </c:tx>
      <c:layout>
        <c:manualLayout>
          <c:xMode val="edge"/>
          <c:yMode val="edge"/>
          <c:x val="0.28676971129939044"/>
          <c:y val="6.73267271481843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346669508197089"/>
          <c:y val="0.26409794601864112"/>
          <c:w val="0.80746226162328583"/>
          <c:h val="0.54577784970207988"/>
        </c:manualLayout>
      </c:layout>
      <c:barChart>
        <c:barDir val="col"/>
        <c:grouping val="clustered"/>
        <c:varyColors val="0"/>
        <c:ser>
          <c:idx val="0"/>
          <c:order val="0"/>
          <c:tx>
            <c:strRef>
              <c:f>Sheet1!$B$1</c:f>
              <c:strCache>
                <c:ptCount val="1"/>
                <c:pt idx="0">
                  <c:v>Television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18+</c:v>
                </c:pt>
                <c:pt idx="1">
                  <c:v>18-24</c:v>
                </c:pt>
                <c:pt idx="2">
                  <c:v>25-34</c:v>
                </c:pt>
              </c:strCache>
            </c:strRef>
          </c:cat>
          <c:val>
            <c:numRef>
              <c:f>Sheet1!$B$2:$B$4</c:f>
              <c:numCache>
                <c:formatCode>0%</c:formatCode>
                <c:ptCount val="3"/>
                <c:pt idx="0">
                  <c:v>0.94</c:v>
                </c:pt>
                <c:pt idx="1">
                  <c:v>0.87</c:v>
                </c:pt>
                <c:pt idx="2">
                  <c:v>0.91</c:v>
                </c:pt>
              </c:numCache>
            </c:numRef>
          </c:val>
          <c:extLst>
            <c:ext xmlns:c16="http://schemas.microsoft.com/office/drawing/2014/chart" uri="{C3380CC4-5D6E-409C-BE32-E72D297353CC}">
              <c16:uniqueId val="{00000000-284B-44E3-A796-41853D40DE98}"/>
            </c:ext>
          </c:extLst>
        </c:ser>
        <c:ser>
          <c:idx val="1"/>
          <c:order val="1"/>
          <c:tx>
            <c:strRef>
              <c:f>Sheet1!$C$1</c:f>
              <c:strCache>
                <c:ptCount val="1"/>
                <c:pt idx="0">
                  <c:v>Multimedia Device</c:v>
                </c:pt>
              </c:strCache>
            </c:strRef>
          </c:tx>
          <c:spPr>
            <a:solidFill>
              <a:srgbClr val="00AF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18+</c:v>
                </c:pt>
                <c:pt idx="1">
                  <c:v>18-24</c:v>
                </c:pt>
                <c:pt idx="2">
                  <c:v>25-34</c:v>
                </c:pt>
              </c:strCache>
            </c:strRef>
          </c:cat>
          <c:val>
            <c:numRef>
              <c:f>Sheet1!$C$2:$C$4</c:f>
              <c:numCache>
                <c:formatCode>0%</c:formatCode>
                <c:ptCount val="3"/>
                <c:pt idx="0">
                  <c:v>0.38</c:v>
                </c:pt>
                <c:pt idx="1">
                  <c:v>0.4</c:v>
                </c:pt>
                <c:pt idx="2">
                  <c:v>0.49</c:v>
                </c:pt>
              </c:numCache>
            </c:numRef>
          </c:val>
          <c:extLst>
            <c:ext xmlns:c16="http://schemas.microsoft.com/office/drawing/2014/chart" uri="{C3380CC4-5D6E-409C-BE32-E72D297353CC}">
              <c16:uniqueId val="{00000001-284B-44E3-A796-41853D40DE98}"/>
            </c:ext>
          </c:extLst>
        </c:ser>
        <c:dLbls>
          <c:showLegendKey val="0"/>
          <c:showVal val="0"/>
          <c:showCatName val="0"/>
          <c:showSerName val="0"/>
          <c:showPercent val="0"/>
          <c:showBubbleSize val="0"/>
        </c:dLbls>
        <c:gapWidth val="219"/>
        <c:overlap val="-27"/>
        <c:axId val="246721344"/>
        <c:axId val="246721736"/>
      </c:barChart>
      <c:catAx>
        <c:axId val="24672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46721736"/>
        <c:crosses val="autoZero"/>
        <c:auto val="1"/>
        <c:lblAlgn val="ctr"/>
        <c:lblOffset val="100"/>
        <c:noMultiLvlLbl val="0"/>
      </c:catAx>
      <c:valAx>
        <c:axId val="24672173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46721344"/>
        <c:crosses val="autoZero"/>
        <c:crossBetween val="between"/>
      </c:valAx>
      <c:spPr>
        <a:noFill/>
        <a:ln>
          <a:noFill/>
        </a:ln>
        <a:effectLst/>
      </c:spPr>
    </c:plotArea>
    <c:legend>
      <c:legendPos val="b"/>
      <c:layout>
        <c:manualLayout>
          <c:xMode val="edge"/>
          <c:yMode val="edge"/>
          <c:x val="0.13878722586642905"/>
          <c:y val="0.92997685556561571"/>
          <c:w val="0.75794439885689935"/>
          <c:h val="7.002314443438434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429860535403161E-2"/>
          <c:y val="0.2252124859134246"/>
          <c:w val="0.87220776730736649"/>
          <c:h val="0.5858771932499901"/>
        </c:manualLayout>
      </c:layout>
      <c:barChart>
        <c:barDir val="col"/>
        <c:grouping val="stacked"/>
        <c:varyColors val="0"/>
        <c:ser>
          <c:idx val="0"/>
          <c:order val="0"/>
          <c:tx>
            <c:strRef>
              <c:f>Sheet1!$B$1</c:f>
              <c:strCache>
                <c:ptCount val="1"/>
                <c:pt idx="0">
                  <c:v>MVPD HHs</c:v>
                </c:pt>
              </c:strCache>
            </c:strRef>
          </c:tx>
          <c:spPr>
            <a:solidFill>
              <a:schemeClr val="accent1"/>
            </a:solidFill>
            <a:ln>
              <a:noFill/>
            </a:ln>
            <a:effectLst/>
          </c:spPr>
          <c:invertIfNegative val="0"/>
          <c:dLbls>
            <c:dLbl>
              <c:idx val="15"/>
              <c:layout>
                <c:manualLayout>
                  <c:x val="-8.4784562426873308E-3"/>
                  <c:y val="-0.35110712202471134"/>
                </c:manualLayout>
              </c:layout>
              <c:numFmt formatCode="#,##0" sourceLinked="0"/>
              <c:spPr>
                <a:noFill/>
                <a:ln w="28575">
                  <a:solidFill>
                    <a:schemeClr val="accent1"/>
                  </a:solid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Trebuchet MS" panose="020B06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11C-4ED2-8AE9-04CC74814385}"/>
                </c:ext>
              </c:extLst>
            </c:dLbl>
            <c:numFmt formatCode="#,##0" sourceLinked="0"/>
            <c:spPr>
              <a:noFill/>
              <a:ln w="28575">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rebuchet MS" panose="020B0603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Sheet1!$A$2:$A$17</c:f>
              <c:numCache>
                <c:formatCode>General</c:formatCode>
                <c:ptCount val="16"/>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numCache>
            </c:numRef>
          </c:cat>
          <c:val>
            <c:numRef>
              <c:f>Sheet1!$B$2:$B$17</c:f>
              <c:numCache>
                <c:formatCode>General</c:formatCode>
                <c:ptCount val="16"/>
                <c:pt idx="0">
                  <c:v>105500</c:v>
                </c:pt>
                <c:pt idx="1">
                  <c:v>106700</c:v>
                </c:pt>
                <c:pt idx="2">
                  <c:v>108400</c:v>
                </c:pt>
                <c:pt idx="3">
                  <c:v>109600</c:v>
                </c:pt>
                <c:pt idx="4">
                  <c:v>110200</c:v>
                </c:pt>
                <c:pt idx="5">
                  <c:v>111400</c:v>
                </c:pt>
                <c:pt idx="6">
                  <c:v>112800</c:v>
                </c:pt>
                <c:pt idx="7">
                  <c:v>114500</c:v>
                </c:pt>
                <c:pt idx="8">
                  <c:v>114900</c:v>
                </c:pt>
                <c:pt idx="9">
                  <c:v>115900</c:v>
                </c:pt>
                <c:pt idx="10">
                  <c:v>114700</c:v>
                </c:pt>
                <c:pt idx="11">
                  <c:v>114200</c:v>
                </c:pt>
                <c:pt idx="12">
                  <c:v>115800</c:v>
                </c:pt>
                <c:pt idx="13">
                  <c:v>116400</c:v>
                </c:pt>
                <c:pt idx="14">
                  <c:v>116400</c:v>
                </c:pt>
                <c:pt idx="15">
                  <c:v>118400</c:v>
                </c:pt>
              </c:numCache>
            </c:numRef>
          </c:val>
          <c:extLst>
            <c:ext xmlns:c16="http://schemas.microsoft.com/office/drawing/2014/chart" uri="{C3380CC4-5D6E-409C-BE32-E72D297353CC}">
              <c16:uniqueId val="{00000000-427D-4901-8ABF-23FD3FC6B257}"/>
            </c:ext>
          </c:extLst>
        </c:ser>
        <c:dLbls>
          <c:showLegendKey val="0"/>
          <c:showVal val="0"/>
          <c:showCatName val="0"/>
          <c:showSerName val="0"/>
          <c:showPercent val="0"/>
          <c:showBubbleSize val="0"/>
        </c:dLbls>
        <c:gapWidth val="150"/>
        <c:overlap val="100"/>
        <c:axId val="143338768"/>
        <c:axId val="114487752"/>
      </c:barChart>
      <c:catAx>
        <c:axId val="14333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114487752"/>
        <c:crosses val="autoZero"/>
        <c:auto val="1"/>
        <c:lblAlgn val="ctr"/>
        <c:lblOffset val="100"/>
        <c:noMultiLvlLbl val="0"/>
      </c:catAx>
      <c:valAx>
        <c:axId val="114487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143338768"/>
        <c:crosses val="autoZero"/>
        <c:crossBetween val="between"/>
      </c:valAx>
      <c:spPr>
        <a:noFill/>
        <a:ln>
          <a:noFill/>
        </a:ln>
        <a:effectLst/>
      </c:spPr>
    </c:plotArea>
    <c:plotVisOnly val="1"/>
    <c:dispBlanksAs val="gap"/>
    <c:showDLblsOverMax val="0"/>
  </c:chart>
  <c:spPr>
    <a:noFill/>
    <a:ln>
      <a:noFill/>
    </a:ln>
    <a:effectLst/>
  </c:spPr>
  <c:txPr>
    <a:bodyPr/>
    <a:lstStyle/>
    <a:p>
      <a:pPr>
        <a:defRPr b="0" i="0">
          <a:latin typeface="Trebuchet MS" panose="020B0603020202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Daily Time</a:t>
            </a:r>
            <a:r>
              <a:rPr lang="en-US" sz="1600" baseline="0" dirty="0">
                <a:solidFill>
                  <a:schemeClr val="tx1"/>
                </a:solidFill>
              </a:rPr>
              <a:t> Spent – Based on Users of Each Medium (</a:t>
            </a:r>
            <a:r>
              <a:rPr lang="en-US" sz="1600" baseline="0" dirty="0" err="1">
                <a:solidFill>
                  <a:schemeClr val="tx1"/>
                </a:solidFill>
              </a:rPr>
              <a:t>hrs:min</a:t>
            </a:r>
            <a:r>
              <a:rPr lang="en-US" sz="1600" baseline="0" dirty="0">
                <a:solidFill>
                  <a:schemeClr val="tx1"/>
                </a:solidFill>
              </a:rPr>
              <a:t>) </a:t>
            </a:r>
            <a:endParaRPr lang="en-US" sz="1600" dirty="0">
              <a:solidFill>
                <a:schemeClr val="tx1"/>
              </a:solidFill>
            </a:endParaRPr>
          </a:p>
        </c:rich>
      </c:tx>
      <c:layout>
        <c:manualLayout>
          <c:xMode val="edge"/>
          <c:yMode val="edge"/>
          <c:x val="0.1859201419622841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723442011245768"/>
          <c:y val="0.27384575774015874"/>
          <c:w val="0.71512331059618961"/>
          <c:h val="0.51911878971227854"/>
        </c:manualLayout>
      </c:layout>
      <c:barChart>
        <c:barDir val="col"/>
        <c:grouping val="clustered"/>
        <c:varyColors val="0"/>
        <c:ser>
          <c:idx val="0"/>
          <c:order val="0"/>
          <c:tx>
            <c:strRef>
              <c:f>Sheet1!$B$1</c:f>
              <c:strCache>
                <c:ptCount val="1"/>
                <c:pt idx="0">
                  <c:v>TV</c:v>
                </c:pt>
              </c:strCache>
            </c:strRef>
          </c:tx>
          <c:spPr>
            <a:solidFill>
              <a:schemeClr val="accent1"/>
            </a:solidFill>
            <a:ln>
              <a:noFill/>
            </a:ln>
            <a:effectLst/>
          </c:spPr>
          <c:invertIfNegative val="0"/>
          <c:dLbls>
            <c:dLbl>
              <c:idx val="0"/>
              <c:tx>
                <c:rich>
                  <a:bodyPr/>
                  <a:lstStyle/>
                  <a:p>
                    <a:r>
                      <a:rPr lang="en-US" dirty="0"/>
                      <a:t>6:22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99A-4F17-88E2-6BE48812876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Time</c:v>
                </c:pt>
              </c:strCache>
            </c:strRef>
          </c:cat>
          <c:val>
            <c:numRef>
              <c:f>Sheet1!$B$2</c:f>
              <c:numCache>
                <c:formatCode>General</c:formatCode>
                <c:ptCount val="1"/>
                <c:pt idx="0">
                  <c:v>6.2</c:v>
                </c:pt>
              </c:numCache>
            </c:numRef>
          </c:val>
          <c:extLst>
            <c:ext xmlns:c16="http://schemas.microsoft.com/office/drawing/2014/chart" uri="{C3380CC4-5D6E-409C-BE32-E72D297353CC}">
              <c16:uniqueId val="{00000001-599A-4F17-88E2-6BE488128761}"/>
            </c:ext>
          </c:extLst>
        </c:ser>
        <c:ser>
          <c:idx val="1"/>
          <c:order val="1"/>
          <c:tx>
            <c:strRef>
              <c:f>Sheet1!$C$1</c:f>
              <c:strCache>
                <c:ptCount val="1"/>
                <c:pt idx="0">
                  <c:v>Multimedia Device</c:v>
                </c:pt>
              </c:strCache>
            </c:strRef>
          </c:tx>
          <c:spPr>
            <a:solidFill>
              <a:srgbClr val="00AF75"/>
            </a:solidFill>
            <a:ln>
              <a:noFill/>
            </a:ln>
            <a:effectLst/>
          </c:spPr>
          <c:invertIfNegative val="0"/>
          <c:dLbls>
            <c:dLbl>
              <c:idx val="0"/>
              <c:tx>
                <c:rich>
                  <a:bodyPr/>
                  <a:lstStyle/>
                  <a:p>
                    <a:r>
                      <a:rPr lang="en-US" dirty="0"/>
                      <a:t>2</a:t>
                    </a:r>
                    <a:r>
                      <a:rPr lang="en-US" baseline="0" dirty="0"/>
                      <a:t>:12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9A-4F17-88E2-6BE48812876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Time</c:v>
                </c:pt>
              </c:strCache>
            </c:strRef>
          </c:cat>
          <c:val>
            <c:numRef>
              <c:f>Sheet1!$C$2</c:f>
              <c:numCache>
                <c:formatCode>General</c:formatCode>
                <c:ptCount val="1"/>
                <c:pt idx="0">
                  <c:v>2.4</c:v>
                </c:pt>
              </c:numCache>
            </c:numRef>
          </c:val>
          <c:extLst>
            <c:ext xmlns:c16="http://schemas.microsoft.com/office/drawing/2014/chart" uri="{C3380CC4-5D6E-409C-BE32-E72D297353CC}">
              <c16:uniqueId val="{00000003-599A-4F17-88E2-6BE488128761}"/>
            </c:ext>
          </c:extLst>
        </c:ser>
        <c:dLbls>
          <c:showLegendKey val="0"/>
          <c:showVal val="0"/>
          <c:showCatName val="0"/>
          <c:showSerName val="0"/>
          <c:showPercent val="0"/>
          <c:showBubbleSize val="0"/>
        </c:dLbls>
        <c:gapWidth val="219"/>
        <c:overlap val="-27"/>
        <c:axId val="246722520"/>
        <c:axId val="246722912"/>
      </c:barChart>
      <c:catAx>
        <c:axId val="246722520"/>
        <c:scaling>
          <c:orientation val="minMax"/>
        </c:scaling>
        <c:delete val="1"/>
        <c:axPos val="b"/>
        <c:numFmt formatCode="General" sourceLinked="1"/>
        <c:majorTickMark val="none"/>
        <c:minorTickMark val="none"/>
        <c:tickLblPos val="nextTo"/>
        <c:crossAx val="246722912"/>
        <c:crosses val="autoZero"/>
        <c:auto val="1"/>
        <c:lblAlgn val="ctr"/>
        <c:lblOffset val="100"/>
        <c:noMultiLvlLbl val="0"/>
      </c:catAx>
      <c:valAx>
        <c:axId val="24672291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46722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096122871909"/>
          <c:y val="0.18915235028581712"/>
          <c:w val="0.81935814136960028"/>
          <c:h val="0.58809084062835293"/>
        </c:manualLayout>
      </c:layout>
      <c:barChart>
        <c:barDir val="col"/>
        <c:grouping val="clustered"/>
        <c:varyColors val="0"/>
        <c:ser>
          <c:idx val="0"/>
          <c:order val="0"/>
          <c:tx>
            <c:strRef>
              <c:f>Sheet1!$B$1</c:f>
              <c:strCache>
                <c:ptCount val="1"/>
                <c:pt idx="0">
                  <c:v>2017</c:v>
                </c:pt>
              </c:strCache>
            </c:strRef>
          </c:tx>
          <c:spPr>
            <a:solidFill>
              <a:schemeClr val="accent1"/>
            </a:solidFill>
            <a:ln>
              <a:noFill/>
            </a:ln>
            <a:effectLst/>
          </c:spPr>
          <c:invertIfNegative val="0"/>
          <c:cat>
            <c:strRef>
              <c:f>Sheet1!$A$2:$A$5</c:f>
              <c:strCache>
                <c:ptCount val="4"/>
                <c:pt idx="0">
                  <c:v>MVPDs</c:v>
                </c:pt>
                <c:pt idx="1">
                  <c:v>Streaming Media Players</c:v>
                </c:pt>
                <c:pt idx="2">
                  <c:v>Gaming Consoles</c:v>
                </c:pt>
                <c:pt idx="3">
                  <c:v>Streaming Sticks</c:v>
                </c:pt>
              </c:strCache>
            </c:strRef>
          </c:cat>
          <c:val>
            <c:numRef>
              <c:f>Sheet1!$B$2:$B$5</c:f>
              <c:numCache>
                <c:formatCode>General</c:formatCode>
                <c:ptCount val="4"/>
                <c:pt idx="0">
                  <c:v>97378</c:v>
                </c:pt>
                <c:pt idx="1">
                  <c:v>44300</c:v>
                </c:pt>
                <c:pt idx="2">
                  <c:v>63500</c:v>
                </c:pt>
                <c:pt idx="3">
                  <c:v>30800</c:v>
                </c:pt>
              </c:numCache>
            </c:numRef>
          </c:val>
          <c:extLst>
            <c:ext xmlns:c16="http://schemas.microsoft.com/office/drawing/2014/chart" uri="{C3380CC4-5D6E-409C-BE32-E72D297353CC}">
              <c16:uniqueId val="{00000000-F1AF-4494-9EA3-1A9ED714A90D}"/>
            </c:ext>
          </c:extLst>
        </c:ser>
        <c:ser>
          <c:idx val="1"/>
          <c:order val="1"/>
          <c:tx>
            <c:strRef>
              <c:f>Sheet1!$C$1</c:f>
              <c:strCache>
                <c:ptCount val="1"/>
                <c:pt idx="0">
                  <c:v>2020</c:v>
                </c:pt>
              </c:strCache>
            </c:strRef>
          </c:tx>
          <c:spPr>
            <a:solidFill>
              <a:srgbClr val="00AF75"/>
            </a:solidFill>
            <a:ln>
              <a:noFill/>
            </a:ln>
            <a:effectLst/>
          </c:spPr>
          <c:invertIfNegative val="0"/>
          <c:cat>
            <c:strRef>
              <c:f>Sheet1!$A$2:$A$5</c:f>
              <c:strCache>
                <c:ptCount val="4"/>
                <c:pt idx="0">
                  <c:v>MVPDs</c:v>
                </c:pt>
                <c:pt idx="1">
                  <c:v>Streaming Media Players</c:v>
                </c:pt>
                <c:pt idx="2">
                  <c:v>Gaming Consoles</c:v>
                </c:pt>
                <c:pt idx="3">
                  <c:v>Streaming Sticks</c:v>
                </c:pt>
              </c:strCache>
            </c:strRef>
          </c:cat>
          <c:val>
            <c:numRef>
              <c:f>Sheet1!$C$2:$C$5</c:f>
              <c:numCache>
                <c:formatCode>General</c:formatCode>
                <c:ptCount val="4"/>
                <c:pt idx="0">
                  <c:v>93900</c:v>
                </c:pt>
                <c:pt idx="1">
                  <c:v>48900</c:v>
                </c:pt>
                <c:pt idx="2">
                  <c:v>76700</c:v>
                </c:pt>
                <c:pt idx="3">
                  <c:v>57100</c:v>
                </c:pt>
              </c:numCache>
            </c:numRef>
          </c:val>
          <c:extLst>
            <c:ext xmlns:c16="http://schemas.microsoft.com/office/drawing/2014/chart" uri="{C3380CC4-5D6E-409C-BE32-E72D297353CC}">
              <c16:uniqueId val="{00000001-F1AF-4494-9EA3-1A9ED714A90D}"/>
            </c:ext>
          </c:extLst>
        </c:ser>
        <c:dLbls>
          <c:showLegendKey val="0"/>
          <c:showVal val="0"/>
          <c:showCatName val="0"/>
          <c:showSerName val="0"/>
          <c:showPercent val="0"/>
          <c:showBubbleSize val="0"/>
        </c:dLbls>
        <c:gapWidth val="219"/>
        <c:overlap val="-27"/>
        <c:axId val="249261064"/>
        <c:axId val="249261456"/>
      </c:barChart>
      <c:catAx>
        <c:axId val="249261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9261456"/>
        <c:crosses val="autoZero"/>
        <c:auto val="1"/>
        <c:lblAlgn val="ctr"/>
        <c:lblOffset val="100"/>
        <c:noMultiLvlLbl val="0"/>
      </c:catAx>
      <c:valAx>
        <c:axId val="249261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9261064"/>
        <c:crosses val="autoZero"/>
        <c:crossBetween val="between"/>
      </c:valAx>
      <c:spPr>
        <a:noFill/>
        <a:ln>
          <a:noFill/>
        </a:ln>
        <a:effectLst/>
      </c:spPr>
    </c:plotArea>
    <c:legend>
      <c:legendPos val="b"/>
      <c:layout>
        <c:manualLayout>
          <c:xMode val="edge"/>
          <c:yMode val="edge"/>
          <c:x val="0.47736903645232098"/>
          <c:y val="0.92608603582602456"/>
          <c:w val="0.14454747214639485"/>
          <c:h val="7.39139641739754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43074812343735"/>
          <c:y val="0"/>
          <c:w val="0.6456427887570968"/>
          <c:h val="1"/>
        </c:manualLayout>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7D0-4D45-856A-B885E9C8866E}"/>
              </c:ext>
            </c:extLst>
          </c:dPt>
          <c:dPt>
            <c:idx val="1"/>
            <c:bubble3D val="0"/>
            <c:spPr>
              <a:solidFill>
                <a:schemeClr val="bg1">
                  <a:lumMod val="6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7D0-4D45-856A-B885E9C8866E}"/>
              </c:ext>
            </c:extLst>
          </c:dPt>
          <c:dPt>
            <c:idx val="2"/>
            <c:bubble3D val="0"/>
            <c:spPr>
              <a:solidFill>
                <a:srgbClr val="00AF7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7D0-4D45-856A-B885E9C8866E}"/>
              </c:ext>
            </c:extLst>
          </c:dPt>
          <c:dLbls>
            <c:dLbl>
              <c:idx val="0"/>
              <c:layout>
                <c:manualLayout>
                  <c:x val="-0.18483943313921428"/>
                  <c:y val="-0.27873499163317911"/>
                </c:manualLayout>
              </c:layout>
              <c:tx>
                <c:rich>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fld id="{929970EF-CDC3-4B72-BDFD-949D225964AA}" type="CATEGORYNAME">
                      <a:rPr lang="en-US" sz="1200">
                        <a:solidFill>
                          <a:schemeClr val="bg1"/>
                        </a:solidFill>
                      </a:rPr>
                      <a:pPr>
                        <a:defRPr sz="1200">
                          <a:solidFill>
                            <a:schemeClr val="bg1"/>
                          </a:solidFill>
                        </a:defRPr>
                      </a:pPr>
                      <a:t>[CATEGORY NAME]</a:t>
                    </a:fld>
                    <a:r>
                      <a:rPr lang="en-US" sz="1200" dirty="0">
                        <a:solidFill>
                          <a:schemeClr val="bg1"/>
                        </a:solidFill>
                      </a:rPr>
                      <a:t>
</a:t>
                    </a:r>
                    <a:fld id="{9F7FEC73-3EFF-4869-B5C6-26195C9FE758}" type="PERCENTAGE">
                      <a:rPr lang="en-US" sz="1200">
                        <a:solidFill>
                          <a:schemeClr val="bg1"/>
                        </a:solidFill>
                      </a:rPr>
                      <a:pPr>
                        <a:defRPr sz="1200">
                          <a:solidFill>
                            <a:schemeClr val="bg1"/>
                          </a:solidFill>
                        </a:defRPr>
                      </a:pPr>
                      <a:t>[PERCENTAGE]</a:t>
                    </a:fld>
                    <a:endParaRPr lang="en-US" sz="1200" dirty="0">
                      <a:solidFill>
                        <a:schemeClr val="bg1"/>
                      </a:solidFill>
                    </a:endParaRPr>
                  </a:p>
                  <a:p>
                    <a:pPr>
                      <a:defRPr sz="1200">
                        <a:solidFill>
                          <a:schemeClr val="bg1"/>
                        </a:solidFill>
                      </a:defRPr>
                    </a:pPr>
                    <a:endParaRPr lang="en-US"/>
                  </a:p>
                </c:rich>
              </c:tx>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040794006576774"/>
                      <c:h val="0.21988860524483639"/>
                    </c:manualLayout>
                  </c15:layout>
                  <c15:dlblFieldTable/>
                  <c15:showDataLabelsRange val="0"/>
                </c:ext>
                <c:ext xmlns:c16="http://schemas.microsoft.com/office/drawing/2014/chart" uri="{C3380CC4-5D6E-409C-BE32-E72D297353CC}">
                  <c16:uniqueId val="{00000001-17D0-4D45-856A-B885E9C8866E}"/>
                </c:ext>
              </c:extLst>
            </c:dLbl>
            <c:dLbl>
              <c:idx val="1"/>
              <c:layout>
                <c:manualLayout>
                  <c:x val="0.2079594906611256"/>
                  <c:y val="3.8339015616306253E-2"/>
                </c:manualLayout>
              </c:layout>
              <c:tx>
                <c:rich>
                  <a:bodyPr rot="0" spcFirstLastPara="1" vertOverflow="ellipsis" vert="horz" wrap="square" anchor="ctr" anchorCtr="1"/>
                  <a:lstStyle/>
                  <a:p>
                    <a:pPr>
                      <a:defRPr sz="1100" b="1" i="0" u="none" strike="noStrike" kern="1200" spc="0" baseline="0">
                        <a:solidFill>
                          <a:schemeClr val="bg1"/>
                        </a:solidFill>
                        <a:latin typeface="+mn-lt"/>
                        <a:ea typeface="+mn-ea"/>
                        <a:cs typeface="+mn-cs"/>
                      </a:defRPr>
                    </a:pPr>
                    <a:fld id="{F51984F5-B0F9-41A3-98F7-6804FA310494}" type="CATEGORYNAME">
                      <a:rPr lang="en-US" sz="1100">
                        <a:solidFill>
                          <a:schemeClr val="bg1"/>
                        </a:solidFill>
                      </a:rPr>
                      <a:pPr>
                        <a:defRPr sz="1100">
                          <a:solidFill>
                            <a:schemeClr val="bg1"/>
                          </a:solidFill>
                        </a:defRPr>
                      </a:pPr>
                      <a:t>[CATEGORY NAME]</a:t>
                    </a:fld>
                    <a:r>
                      <a:rPr lang="en-US" sz="1100" dirty="0">
                        <a:solidFill>
                          <a:schemeClr val="bg1"/>
                        </a:solidFill>
                      </a:rPr>
                      <a:t>
</a:t>
                    </a:r>
                    <a:fld id="{3B14B30F-4229-4B5B-B1FB-F773A333ED85}" type="PERCENTAGE">
                      <a:rPr lang="en-US" sz="1100" smtClean="0">
                        <a:solidFill>
                          <a:schemeClr val="bg1"/>
                        </a:solidFill>
                      </a:rPr>
                      <a:pPr>
                        <a:defRPr sz="1100">
                          <a:solidFill>
                            <a:schemeClr val="bg1"/>
                          </a:solidFill>
                        </a:defRPr>
                      </a:pPr>
                      <a:t>[PERCENTAGE]</a:t>
                    </a:fld>
                    <a:endParaRPr lang="en-US" sz="1100" dirty="0">
                      <a:solidFill>
                        <a:schemeClr val="bg1"/>
                      </a:solidFill>
                    </a:endParaRPr>
                  </a:p>
                </c:rich>
              </c:tx>
              <c:spPr>
                <a:noFill/>
                <a:ln>
                  <a:noFill/>
                </a:ln>
                <a:effectLst/>
              </c:spPr>
              <c:txPr>
                <a:bodyPr rot="0" spcFirstLastPara="1" vertOverflow="ellipsis" vert="horz" wrap="square" anchor="ctr" anchorCtr="1"/>
                <a:lstStyle/>
                <a:p>
                  <a:pPr>
                    <a:defRPr sz="11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7D0-4D45-856A-B885E9C8866E}"/>
                </c:ext>
              </c:extLst>
            </c:dLbl>
            <c:dLbl>
              <c:idx val="2"/>
              <c:layout>
                <c:manualLayout>
                  <c:x val="0.14891506130089682"/>
                  <c:y val="0.11471165682514187"/>
                </c:manualLayout>
              </c:layout>
              <c:tx>
                <c:rich>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fld id="{25316D61-A9B2-44C9-9CA9-7DA6708FABE0}" type="CATEGORYNAME">
                      <a:rPr lang="en-US" sz="1200">
                        <a:solidFill>
                          <a:schemeClr val="bg1"/>
                        </a:solidFill>
                      </a:rPr>
                      <a:pPr>
                        <a:defRPr sz="1200">
                          <a:solidFill>
                            <a:schemeClr val="bg1"/>
                          </a:solidFill>
                        </a:defRPr>
                      </a:pPr>
                      <a:t>[CATEGORY NAME]</a:t>
                    </a:fld>
                    <a:r>
                      <a:rPr lang="en-US" sz="1200" dirty="0">
                        <a:solidFill>
                          <a:schemeClr val="bg1"/>
                        </a:solidFill>
                      </a:rPr>
                      <a:t>
</a:t>
                    </a:r>
                    <a:fld id="{E3FDCAF3-7508-41C1-848E-3FE87A2240DF}" type="PERCENTAGE">
                      <a:rPr lang="en-US" sz="1200" smtClean="0">
                        <a:solidFill>
                          <a:schemeClr val="bg1"/>
                        </a:solidFill>
                      </a:rPr>
                      <a:pPr>
                        <a:defRPr sz="1200">
                          <a:solidFill>
                            <a:schemeClr val="bg1"/>
                          </a:solidFill>
                        </a:defRPr>
                      </a:pPr>
                      <a:t>[PERCENTAGE]</a:t>
                    </a:fld>
                    <a:endParaRPr lang="en-US" sz="1200" dirty="0">
                      <a:solidFill>
                        <a:schemeClr val="bg1"/>
                      </a:solidFill>
                    </a:endParaRPr>
                  </a:p>
                </c:rich>
              </c:tx>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638488025137281"/>
                      <c:h val="0.20281491036460583"/>
                    </c:manualLayout>
                  </c15:layout>
                  <c15:dlblFieldTable/>
                  <c15:showDataLabelsRange val="0"/>
                </c:ext>
                <c:ext xmlns:c16="http://schemas.microsoft.com/office/drawing/2014/chart" uri="{C3380CC4-5D6E-409C-BE32-E72D297353CC}">
                  <c16:uniqueId val="{00000005-17D0-4D45-856A-B885E9C8866E}"/>
                </c:ext>
              </c:extLst>
            </c:dLbl>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Cable Plus</c:v>
                </c:pt>
                <c:pt idx="1">
                  <c:v>Streaming + Cordless Antenna</c:v>
                </c:pt>
                <c:pt idx="2">
                  <c:v>Streaming Only</c:v>
                </c:pt>
              </c:strCache>
            </c:strRef>
          </c:cat>
          <c:val>
            <c:numRef>
              <c:f>Sheet1!$B$2:$B$4</c:f>
              <c:numCache>
                <c:formatCode>0%</c:formatCode>
                <c:ptCount val="3"/>
                <c:pt idx="0">
                  <c:v>0.7</c:v>
                </c:pt>
                <c:pt idx="1">
                  <c:v>0.152</c:v>
                </c:pt>
                <c:pt idx="2">
                  <c:v>0.154</c:v>
                </c:pt>
              </c:numCache>
            </c:numRef>
          </c:val>
          <c:extLst>
            <c:ext xmlns:c16="http://schemas.microsoft.com/office/drawing/2014/chart" uri="{C3380CC4-5D6E-409C-BE32-E72D297353CC}">
              <c16:uniqueId val="{0000000C-17D0-4D45-856A-B885E9C8866E}"/>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dk1">
                    <a:lumMod val="75000"/>
                    <a:lumOff val="25000"/>
                  </a:schemeClr>
                </a:solidFill>
                <a:latin typeface="+mn-lt"/>
                <a:ea typeface="+mn-ea"/>
                <a:cs typeface="+mn-cs"/>
              </a:defRPr>
            </a:pPr>
            <a:r>
              <a:rPr lang="en-US" sz="1800" b="0" dirty="0"/>
              <a:t>Ratio of Live TV Viewing Hours per Hour of OTT Viewing in HHs with Both Services</a:t>
            </a:r>
          </a:p>
        </c:rich>
      </c:tx>
      <c:layout>
        <c:manualLayout>
          <c:xMode val="edge"/>
          <c:yMode val="edge"/>
          <c:x val="0.11751750319898231"/>
          <c:y val="5.0507219748561535E-3"/>
        </c:manualLayout>
      </c:layout>
      <c:overlay val="0"/>
      <c:spPr>
        <a:noFill/>
        <a:ln>
          <a:noFill/>
        </a:ln>
        <a:effectLst/>
      </c:spPr>
      <c:txPr>
        <a:bodyPr rot="0" spcFirstLastPara="1" vertOverflow="ellipsis" vert="horz" wrap="square" anchor="ctr" anchorCtr="1"/>
        <a:lstStyle/>
        <a:p>
          <a:pPr>
            <a:defRPr sz="144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Time</c:v>
                </c:pt>
              </c:strCache>
            </c:strRef>
          </c:tx>
          <c:spPr>
            <a:solidFill>
              <a:schemeClr val="accent1"/>
            </a:solidFill>
            <a:ln w="9525" cap="flat" cmpd="sng" algn="ctr">
              <a:solidFill>
                <a:schemeClr val="lt1">
                  <a:alpha val="50000"/>
                </a:schemeClr>
              </a:solidFill>
              <a:round/>
            </a:ln>
            <a:effectLst/>
          </c:spPr>
          <c:invertIfNegative val="0"/>
          <c:dPt>
            <c:idx val="0"/>
            <c:invertIfNegative val="0"/>
            <c:bubble3D val="0"/>
            <c:spPr>
              <a:solidFill>
                <a:srgbClr val="00AF75"/>
              </a:solidFill>
              <a:ln w="9525" cap="flat" cmpd="sng" algn="ctr">
                <a:solidFill>
                  <a:srgbClr val="00AF75"/>
                </a:solidFill>
                <a:round/>
              </a:ln>
              <a:effectLst/>
            </c:spPr>
            <c:extLst>
              <c:ext xmlns:c16="http://schemas.microsoft.com/office/drawing/2014/chart" uri="{C3380CC4-5D6E-409C-BE32-E72D297353CC}">
                <c16:uniqueId val="{00000003-158F-4B54-992B-75D2F1D17BEE}"/>
              </c:ext>
            </c:extLst>
          </c:dPt>
          <c:dLbls>
            <c:dLbl>
              <c:idx val="0"/>
              <c:layout>
                <c:manualLayout>
                  <c:x val="0"/>
                  <c:y val="9.642799646045859E-2"/>
                </c:manualLayout>
              </c:layout>
              <c:tx>
                <c:rich>
                  <a:bodyPr/>
                  <a:lstStyle/>
                  <a:p>
                    <a:fld id="{A6EC4E39-95CC-46E6-AF43-16C26EF58E71}" type="VALUE">
                      <a:rPr lang="en-US" smtClean="0"/>
                      <a:pPr/>
                      <a:t>[VALUE]</a:t>
                    </a:fld>
                    <a:r>
                      <a:rPr lang="en-US"/>
                      <a:t> hr</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8F-4B54-992B-75D2F1D17BEE}"/>
                </c:ext>
              </c:extLst>
            </c:dLbl>
            <c:dLbl>
              <c:idx val="1"/>
              <c:layout>
                <c:manualLayout>
                  <c:x val="0"/>
                  <c:y val="0.30708389607125414"/>
                </c:manualLayout>
              </c:layout>
              <c:tx>
                <c:rich>
                  <a:bodyPr/>
                  <a:lstStyle/>
                  <a:p>
                    <a:fld id="{C5C00E37-04E3-4712-94BA-A2CFF03CCBB8}" type="VALUE">
                      <a:rPr lang="en-US" smtClean="0"/>
                      <a:pPr/>
                      <a:t>[VALUE]</a:t>
                    </a:fld>
                    <a:r>
                      <a:rPr lang="en-US" dirty="0"/>
                      <a:t> </a:t>
                    </a:r>
                    <a:r>
                      <a:rPr lang="en-US" dirty="0" err="1"/>
                      <a:t>hrs</a:t>
                    </a:r>
                    <a:r>
                      <a:rPr lang="en-US" baseline="0" dirty="0"/>
                      <a:t> 28 min</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58F-4B54-992B-75D2F1D17BEE}"/>
                </c:ext>
              </c:extLst>
            </c:dLbl>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2"/>
                <c:pt idx="0">
                  <c:v>OTT</c:v>
                </c:pt>
                <c:pt idx="1">
                  <c:v>Live TV</c:v>
                </c:pt>
              </c:strCache>
            </c:strRef>
          </c:cat>
          <c:val>
            <c:numRef>
              <c:f>Sheet1!$B$2:$B$3</c:f>
              <c:numCache>
                <c:formatCode>0</c:formatCode>
                <c:ptCount val="2"/>
                <c:pt idx="0">
                  <c:v>1</c:v>
                </c:pt>
                <c:pt idx="1">
                  <c:v>5</c:v>
                </c:pt>
              </c:numCache>
            </c:numRef>
          </c:val>
          <c:extLst>
            <c:ext xmlns:c16="http://schemas.microsoft.com/office/drawing/2014/chart" uri="{C3380CC4-5D6E-409C-BE32-E72D297353CC}">
              <c16:uniqueId val="{00000000-158F-4B54-992B-75D2F1D17BEE}"/>
            </c:ext>
          </c:extLst>
        </c:ser>
        <c:dLbls>
          <c:dLblPos val="inEnd"/>
          <c:showLegendKey val="0"/>
          <c:showVal val="1"/>
          <c:showCatName val="0"/>
          <c:showSerName val="0"/>
          <c:showPercent val="0"/>
          <c:showBubbleSize val="0"/>
        </c:dLbls>
        <c:gapWidth val="65"/>
        <c:axId val="249262632"/>
        <c:axId val="249263024"/>
      </c:barChart>
      <c:catAx>
        <c:axId val="2492626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n-US"/>
          </a:p>
        </c:txPr>
        <c:crossAx val="249263024"/>
        <c:crosses val="autoZero"/>
        <c:auto val="1"/>
        <c:lblAlgn val="ctr"/>
        <c:lblOffset val="100"/>
        <c:noMultiLvlLbl val="0"/>
      </c:catAx>
      <c:valAx>
        <c:axId val="249263024"/>
        <c:scaling>
          <c:orientation val="minMax"/>
        </c:scaling>
        <c:delete val="1"/>
        <c:axPos val="l"/>
        <c:numFmt formatCode="0" sourceLinked="1"/>
        <c:majorTickMark val="none"/>
        <c:minorTickMark val="none"/>
        <c:tickLblPos val="nextTo"/>
        <c:crossAx val="2492626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US" sz="1800" b="0" dirty="0">
                <a:solidFill>
                  <a:schemeClr val="tx1"/>
                </a:solidFill>
              </a:rPr>
              <a:t>"</a:t>
            </a:r>
            <a:r>
              <a:rPr lang="en-US" sz="1800" b="0" cap="none" baseline="0" dirty="0">
                <a:solidFill>
                  <a:schemeClr val="tx1"/>
                </a:solidFill>
              </a:rPr>
              <a:t>Would you like to choose only the channels you want to watch</a:t>
            </a:r>
            <a:r>
              <a:rPr lang="en-US" sz="1800" b="0" dirty="0">
                <a:solidFill>
                  <a:schemeClr val="tx1"/>
                </a:solidFill>
              </a:rPr>
              <a:t>?"</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837201960371627"/>
          <c:y val="0.39348231687240731"/>
          <c:w val="0.39552451967888391"/>
          <c:h val="0.52842865023180341"/>
        </c:manualLayout>
      </c:layout>
      <c:doughnutChart>
        <c:varyColors val="1"/>
        <c:ser>
          <c:idx val="0"/>
          <c:order val="0"/>
          <c:tx>
            <c:strRef>
              <c:f>Sheet1!$B$1</c:f>
              <c:strCache>
                <c:ptCount val="1"/>
                <c:pt idx="0">
                  <c:v>" Woud you like to choose only the channels you want to watch?"</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233-4FE5-BE71-9295FFE2E81C}"/>
              </c:ext>
            </c:extLst>
          </c:dPt>
          <c:dPt>
            <c:idx val="1"/>
            <c:bubble3D val="0"/>
            <c:spPr>
              <a:solidFill>
                <a:srgbClr val="00AF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959-4E9F-BFF2-E50D83FAEB4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Yes </c:v>
                </c:pt>
                <c:pt idx="1">
                  <c:v>No </c:v>
                </c:pt>
              </c:strCache>
            </c:strRef>
          </c:cat>
          <c:val>
            <c:numRef>
              <c:f>Sheet1!$B$2:$B$3</c:f>
              <c:numCache>
                <c:formatCode>0.00%</c:formatCode>
                <c:ptCount val="2"/>
                <c:pt idx="0">
                  <c:v>0.76600000000000001</c:v>
                </c:pt>
                <c:pt idx="1">
                  <c:v>0.23400000000000001</c:v>
                </c:pt>
              </c:numCache>
            </c:numRef>
          </c:val>
          <c:extLst>
            <c:ext xmlns:c16="http://schemas.microsoft.com/office/drawing/2014/chart" uri="{C3380CC4-5D6E-409C-BE32-E72D297353CC}">
              <c16:uniqueId val="{00000000-B233-4FE5-BE71-9295FFE2E81C}"/>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t"/>
      <c:layout>
        <c:manualLayout>
          <c:xMode val="edge"/>
          <c:yMode val="edge"/>
          <c:x val="4.481591153103838E-2"/>
          <c:y val="0.58377024379711473"/>
          <c:w val="0.22481972674128436"/>
          <c:h val="9.001132655557221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solidFill>
                  <a:schemeClr val="tx1"/>
                </a:solidFill>
              </a:rPr>
              <a:t>Number</a:t>
            </a:r>
            <a:r>
              <a:rPr lang="en-US" sz="1600" baseline="0" dirty="0">
                <a:solidFill>
                  <a:schemeClr val="tx1"/>
                </a:solidFill>
              </a:rPr>
              <a:t> of Online Subscriptions</a:t>
            </a:r>
            <a:endParaRPr lang="en-US" sz="1600" dirty="0">
              <a:solidFill>
                <a:schemeClr val="tx1"/>
              </a:solidFill>
            </a:endParaRPr>
          </a:p>
        </c:rich>
      </c:tx>
      <c:layout>
        <c:manualLayout>
          <c:xMode val="edge"/>
          <c:yMode val="edge"/>
          <c:x val="0.35678600874021449"/>
          <c:y val="3.171917292880981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One subscription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2015</c:v>
                </c:pt>
                <c:pt idx="1">
                  <c:v>2016</c:v>
                </c:pt>
                <c:pt idx="2">
                  <c:v>2017</c:v>
                </c:pt>
              </c:numCache>
            </c:numRef>
          </c:cat>
          <c:val>
            <c:numRef>
              <c:f>Sheet1!$B$2:$B$4</c:f>
              <c:numCache>
                <c:formatCode>0%</c:formatCode>
                <c:ptCount val="3"/>
                <c:pt idx="0">
                  <c:v>0.6</c:v>
                </c:pt>
                <c:pt idx="1">
                  <c:v>0.45</c:v>
                </c:pt>
                <c:pt idx="2">
                  <c:v>0.37</c:v>
                </c:pt>
              </c:numCache>
            </c:numRef>
          </c:val>
          <c:extLst>
            <c:ext xmlns:c16="http://schemas.microsoft.com/office/drawing/2014/chart" uri="{C3380CC4-5D6E-409C-BE32-E72D297353CC}">
              <c16:uniqueId val="{00000000-39A1-4933-8F72-4D44AC6A9496}"/>
            </c:ext>
          </c:extLst>
        </c:ser>
        <c:ser>
          <c:idx val="1"/>
          <c:order val="1"/>
          <c:tx>
            <c:strRef>
              <c:f>Sheet1!$C$1</c:f>
              <c:strCache>
                <c:ptCount val="1"/>
                <c:pt idx="0">
                  <c:v>Two</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2015</c:v>
                </c:pt>
                <c:pt idx="1">
                  <c:v>2016</c:v>
                </c:pt>
                <c:pt idx="2">
                  <c:v>2017</c:v>
                </c:pt>
              </c:numCache>
            </c:numRef>
          </c:cat>
          <c:val>
            <c:numRef>
              <c:f>Sheet1!$C$2:$C$4</c:f>
              <c:numCache>
                <c:formatCode>0%</c:formatCode>
                <c:ptCount val="3"/>
                <c:pt idx="0">
                  <c:v>0.36</c:v>
                </c:pt>
                <c:pt idx="1">
                  <c:v>0.34</c:v>
                </c:pt>
                <c:pt idx="2">
                  <c:v>0.31</c:v>
                </c:pt>
              </c:numCache>
            </c:numRef>
          </c:val>
          <c:extLst>
            <c:ext xmlns:c16="http://schemas.microsoft.com/office/drawing/2014/chart" uri="{C3380CC4-5D6E-409C-BE32-E72D297353CC}">
              <c16:uniqueId val="{00000001-39A1-4933-8F72-4D44AC6A9496}"/>
            </c:ext>
          </c:extLst>
        </c:ser>
        <c:ser>
          <c:idx val="2"/>
          <c:order val="2"/>
          <c:tx>
            <c:strRef>
              <c:f>Sheet1!$D$1</c:f>
              <c:strCache>
                <c:ptCount val="1"/>
                <c:pt idx="0">
                  <c:v>Three or more</c:v>
                </c:pt>
              </c:strCache>
            </c:strRef>
          </c:tx>
          <c:spPr>
            <a:solidFill>
              <a:srgbClr val="00AF75"/>
            </a:solidFill>
            <a:ln w="1905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2015</c:v>
                </c:pt>
                <c:pt idx="1">
                  <c:v>2016</c:v>
                </c:pt>
                <c:pt idx="2">
                  <c:v>2017</c:v>
                </c:pt>
              </c:numCache>
            </c:numRef>
          </c:cat>
          <c:val>
            <c:numRef>
              <c:f>Sheet1!$D$2:$D$4</c:f>
              <c:numCache>
                <c:formatCode>0%</c:formatCode>
                <c:ptCount val="3"/>
                <c:pt idx="0">
                  <c:v>0.04</c:v>
                </c:pt>
                <c:pt idx="1">
                  <c:v>0.21</c:v>
                </c:pt>
                <c:pt idx="2">
                  <c:v>0.32</c:v>
                </c:pt>
              </c:numCache>
            </c:numRef>
          </c:val>
          <c:extLst>
            <c:ext xmlns:c16="http://schemas.microsoft.com/office/drawing/2014/chart" uri="{C3380CC4-5D6E-409C-BE32-E72D297353CC}">
              <c16:uniqueId val="{00000002-39A1-4933-8F72-4D44AC6A9496}"/>
            </c:ext>
          </c:extLst>
        </c:ser>
        <c:dLbls>
          <c:showLegendKey val="0"/>
          <c:showVal val="0"/>
          <c:showCatName val="0"/>
          <c:showSerName val="0"/>
          <c:showPercent val="0"/>
          <c:showBubbleSize val="0"/>
        </c:dLbls>
        <c:gapWidth val="219"/>
        <c:overlap val="-27"/>
        <c:axId val="365346520"/>
        <c:axId val="365346912"/>
      </c:barChart>
      <c:catAx>
        <c:axId val="365346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5346912"/>
        <c:crosses val="autoZero"/>
        <c:auto val="1"/>
        <c:lblAlgn val="ctr"/>
        <c:lblOffset val="100"/>
        <c:noMultiLvlLbl val="0"/>
      </c:catAx>
      <c:valAx>
        <c:axId val="365346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5346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baseline="0">
                <a:solidFill>
                  <a:schemeClr val="tx2"/>
                </a:solidFill>
                <a:latin typeface="+mn-lt"/>
                <a:ea typeface="+mn-ea"/>
                <a:cs typeface="+mn-cs"/>
              </a:defRPr>
            </a:pPr>
            <a:r>
              <a:rPr lang="en-US" sz="1600" b="0" u="none" dirty="0">
                <a:solidFill>
                  <a:schemeClr val="tx1"/>
                </a:solidFill>
              </a:rPr>
              <a:t>Estimated</a:t>
            </a:r>
            <a:r>
              <a:rPr lang="en-US" sz="1600" b="0" u="none" baseline="0" dirty="0">
                <a:solidFill>
                  <a:schemeClr val="tx1"/>
                </a:solidFill>
              </a:rPr>
              <a:t> &amp; Projected U.S. “TV Everywhere” Unique Users</a:t>
            </a:r>
          </a:p>
          <a:p>
            <a:pPr>
              <a:defRPr sz="1600" u="sng"/>
            </a:pPr>
            <a:r>
              <a:rPr lang="en-US" sz="1100" b="0" i="1" u="none" baseline="0" dirty="0">
                <a:solidFill>
                  <a:schemeClr val="tx1"/>
                </a:solidFill>
              </a:rPr>
              <a:t>(in millions)</a:t>
            </a:r>
            <a:endParaRPr lang="en-US" sz="1100" b="0" i="1" u="none" dirty="0">
              <a:solidFill>
                <a:schemeClr val="tx1"/>
              </a:solidFill>
            </a:endParaRPr>
          </a:p>
        </c:rich>
      </c:tx>
      <c:overlay val="0"/>
      <c:spPr>
        <a:noFill/>
        <a:ln>
          <a:noFill/>
        </a:ln>
        <a:effectLst/>
      </c:spPr>
      <c:txPr>
        <a:bodyPr rot="0" spcFirstLastPara="1" vertOverflow="ellipsis" vert="horz" wrap="square" anchor="ctr" anchorCtr="1"/>
        <a:lstStyle/>
        <a:p>
          <a:pPr>
            <a:defRPr sz="1600" b="1" i="0" u="sng"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1.4044721933463723E-2"/>
          <c:y val="0.25744500875841919"/>
          <c:w val="0.9558594453519712"/>
          <c:h val="0.62385532571803182"/>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#,##0.0</c:formatCode>
                <c:ptCount val="6"/>
                <c:pt idx="0">
                  <c:v>32.1</c:v>
                </c:pt>
                <c:pt idx="1">
                  <c:v>44.3</c:v>
                </c:pt>
                <c:pt idx="2">
                  <c:v>54</c:v>
                </c:pt>
                <c:pt idx="3">
                  <c:v>61.1</c:v>
                </c:pt>
                <c:pt idx="4">
                  <c:v>63.7</c:v>
                </c:pt>
                <c:pt idx="5">
                  <c:v>64.7</c:v>
                </c:pt>
              </c:numCache>
            </c:numRef>
          </c:val>
          <c:extLst>
            <c:ext xmlns:c16="http://schemas.microsoft.com/office/drawing/2014/chart" uri="{C3380CC4-5D6E-409C-BE32-E72D297353CC}">
              <c16:uniqueId val="{00000000-6893-43AB-BF5C-ECF1CED2BB8B}"/>
            </c:ext>
          </c:extLst>
        </c:ser>
        <c:dLbls>
          <c:dLblPos val="inEnd"/>
          <c:showLegendKey val="0"/>
          <c:showVal val="1"/>
          <c:showCatName val="0"/>
          <c:showSerName val="0"/>
          <c:showPercent val="0"/>
          <c:showBubbleSize val="0"/>
        </c:dLbls>
        <c:gapWidth val="100"/>
        <c:overlap val="-24"/>
        <c:axId val="365348480"/>
        <c:axId val="365348872"/>
      </c:barChart>
      <c:catAx>
        <c:axId val="3653484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crossAx val="365348872"/>
        <c:crosses val="autoZero"/>
        <c:auto val="1"/>
        <c:lblAlgn val="ctr"/>
        <c:lblOffset val="100"/>
        <c:noMultiLvlLbl val="0"/>
      </c:catAx>
      <c:valAx>
        <c:axId val="365348872"/>
        <c:scaling>
          <c:orientation val="minMax"/>
        </c:scaling>
        <c:delete val="1"/>
        <c:axPos val="l"/>
        <c:numFmt formatCode="#,##0.0" sourceLinked="1"/>
        <c:majorTickMark val="none"/>
        <c:minorTickMark val="none"/>
        <c:tickLblPos val="nextTo"/>
        <c:crossAx val="36534848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Cable+</c:v>
                </c:pt>
              </c:strCache>
            </c:strRef>
          </c:tx>
          <c:spPr>
            <a:solidFill>
              <a:schemeClr val="accent1"/>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r>
                      <a:rPr lang="en-US" sz="1600" b="0" dirty="0">
                        <a:solidFill>
                          <a:schemeClr val="tx1"/>
                        </a:solidFill>
                      </a:rPr>
                      <a:t>83%</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E2-477B-92FB-16896BB864F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HHs</c:v>
                </c:pt>
              </c:strCache>
            </c:strRef>
          </c:cat>
          <c:val>
            <c:numRef>
              <c:f>Sheet1!$B$2</c:f>
              <c:numCache>
                <c:formatCode>General</c:formatCode>
                <c:ptCount val="1"/>
                <c:pt idx="0">
                  <c:v>97812</c:v>
                </c:pt>
              </c:numCache>
            </c:numRef>
          </c:val>
          <c:extLst>
            <c:ext xmlns:c16="http://schemas.microsoft.com/office/drawing/2014/chart" uri="{C3380CC4-5D6E-409C-BE32-E72D297353CC}">
              <c16:uniqueId val="{00000000-DAE2-477B-92FB-16896BB864FE}"/>
            </c:ext>
          </c:extLst>
        </c:ser>
        <c:ser>
          <c:idx val="1"/>
          <c:order val="1"/>
          <c:tx>
            <c:strRef>
              <c:f>Sheet1!$C$1</c:f>
              <c:strCache>
                <c:ptCount val="1"/>
                <c:pt idx="0">
                  <c:v>Broadcast Only</c:v>
                </c:pt>
              </c:strCache>
            </c:strRef>
          </c:tx>
          <c:spPr>
            <a:solidFill>
              <a:srgbClr val="00AF75"/>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r>
                      <a:rPr lang="en-US" sz="1400" b="0" dirty="0">
                        <a:solidFill>
                          <a:schemeClr val="tx1"/>
                        </a:solidFill>
                      </a:rPr>
                      <a:t>13%</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AE2-477B-92FB-16896BB864F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HHs</c:v>
                </c:pt>
              </c:strCache>
            </c:strRef>
          </c:cat>
          <c:val>
            <c:numRef>
              <c:f>Sheet1!$C$2</c:f>
              <c:numCache>
                <c:formatCode>General</c:formatCode>
                <c:ptCount val="1"/>
                <c:pt idx="0">
                  <c:v>15216</c:v>
                </c:pt>
              </c:numCache>
            </c:numRef>
          </c:val>
          <c:extLst>
            <c:ext xmlns:c16="http://schemas.microsoft.com/office/drawing/2014/chart" uri="{C3380CC4-5D6E-409C-BE32-E72D297353CC}">
              <c16:uniqueId val="{00000001-DAE2-477B-92FB-16896BB864FE}"/>
            </c:ext>
          </c:extLst>
        </c:ser>
        <c:ser>
          <c:idx val="2"/>
          <c:order val="2"/>
          <c:tx>
            <c:strRef>
              <c:f>Sheet1!$D$1</c:f>
              <c:strCache>
                <c:ptCount val="1"/>
                <c:pt idx="0">
                  <c:v>Broadband Only</c:v>
                </c:pt>
              </c:strCache>
            </c:strRef>
          </c:tx>
          <c:spPr>
            <a:solidFill>
              <a:schemeClr val="bg1">
                <a:lumMod val="75000"/>
              </a:schemeClr>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r>
                      <a:rPr lang="en-US" sz="1600" b="0" dirty="0">
                        <a:solidFill>
                          <a:schemeClr val="tx1"/>
                        </a:solidFill>
                      </a:rPr>
                      <a:t>4%</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E2-477B-92FB-16896BB864F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HHs</c:v>
                </c:pt>
              </c:strCache>
            </c:strRef>
          </c:cat>
          <c:val>
            <c:numRef>
              <c:f>Sheet1!$D$2</c:f>
              <c:numCache>
                <c:formatCode>General</c:formatCode>
                <c:ptCount val="1"/>
                <c:pt idx="0">
                  <c:v>5374</c:v>
                </c:pt>
              </c:numCache>
            </c:numRef>
          </c:val>
          <c:extLst>
            <c:ext xmlns:c16="http://schemas.microsoft.com/office/drawing/2014/chart" uri="{C3380CC4-5D6E-409C-BE32-E72D297353CC}">
              <c16:uniqueId val="{00000002-DAE2-477B-92FB-16896BB864FE}"/>
            </c:ext>
          </c:extLst>
        </c:ser>
        <c:dLbls>
          <c:showLegendKey val="0"/>
          <c:showVal val="0"/>
          <c:showCatName val="0"/>
          <c:showSerName val="0"/>
          <c:showPercent val="0"/>
          <c:showBubbleSize val="0"/>
        </c:dLbls>
        <c:gapWidth val="150"/>
        <c:overlap val="100"/>
        <c:axId val="244678688"/>
        <c:axId val="244679080"/>
      </c:barChart>
      <c:catAx>
        <c:axId val="24467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679080"/>
        <c:crosses val="autoZero"/>
        <c:auto val="1"/>
        <c:lblAlgn val="ctr"/>
        <c:lblOffset val="100"/>
        <c:noMultiLvlLbl val="0"/>
      </c:catAx>
      <c:valAx>
        <c:axId val="244679080"/>
        <c:scaling>
          <c:orientation val="minMax"/>
          <c:max val="12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44678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solidFill>
                  <a:schemeClr val="tx1"/>
                </a:solidFill>
              </a:rPr>
              <a:t>Broadband Only Households</a:t>
            </a:r>
          </a:p>
        </c:rich>
      </c:tx>
      <c:layout>
        <c:manualLayout>
          <c:xMode val="edge"/>
          <c:yMode val="edge"/>
          <c:x val="0.36568015001152326"/>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0286743893934392E-2"/>
          <c:y val="0.27600793372868027"/>
          <c:w val="0.90862651061583943"/>
          <c:h val="0.46922494015258931"/>
        </c:manualLayout>
      </c:layout>
      <c:barChart>
        <c:barDir val="col"/>
        <c:grouping val="stacked"/>
        <c:varyColors val="0"/>
        <c:ser>
          <c:idx val="0"/>
          <c:order val="0"/>
          <c:tx>
            <c:strRef>
              <c:f>Sheet1!$B$1</c:f>
              <c:strCache>
                <c:ptCount val="1"/>
                <c:pt idx="0">
                  <c:v>Broadband Only HH</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2015
(Q4)</c:v>
                </c:pt>
                <c:pt idx="1">
                  <c:v>2016 
(Q4)</c:v>
                </c:pt>
                <c:pt idx="2">
                  <c:v>2017
(Q1)</c:v>
                </c:pt>
              </c:strCache>
            </c:strRef>
          </c:cat>
          <c:val>
            <c:numRef>
              <c:f>Sheet1!$B$2:$B$4</c:f>
              <c:numCache>
                <c:formatCode>#,##0</c:formatCode>
                <c:ptCount val="3"/>
                <c:pt idx="0">
                  <c:v>3872</c:v>
                </c:pt>
                <c:pt idx="1">
                  <c:v>4970</c:v>
                </c:pt>
                <c:pt idx="2">
                  <c:v>5374</c:v>
                </c:pt>
              </c:numCache>
            </c:numRef>
          </c:val>
          <c:extLst>
            <c:ext xmlns:c16="http://schemas.microsoft.com/office/drawing/2014/chart" uri="{C3380CC4-5D6E-409C-BE32-E72D297353CC}">
              <c16:uniqueId val="{00000000-DE79-4797-81D2-EB334BC92B4E}"/>
            </c:ext>
          </c:extLst>
        </c:ser>
        <c:dLbls>
          <c:showLegendKey val="0"/>
          <c:showVal val="0"/>
          <c:showCatName val="0"/>
          <c:showSerName val="0"/>
          <c:showPercent val="0"/>
          <c:showBubbleSize val="0"/>
        </c:dLbls>
        <c:gapWidth val="150"/>
        <c:overlap val="100"/>
        <c:axId val="244679864"/>
        <c:axId val="244680256"/>
      </c:barChart>
      <c:catAx>
        <c:axId val="244679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44680256"/>
        <c:crosses val="autoZero"/>
        <c:auto val="1"/>
        <c:lblAlgn val="ctr"/>
        <c:lblOffset val="100"/>
        <c:noMultiLvlLbl val="0"/>
      </c:catAx>
      <c:valAx>
        <c:axId val="244680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679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19513495161462"/>
          <c:y val="0.13349896944617468"/>
          <c:w val="0.51303647348218528"/>
          <c:h val="0.68165630362835283"/>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33-42A3-B024-4746CCB43C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33-42A3-B024-4746CCB43C36}"/>
              </c:ext>
            </c:extLst>
          </c:dPt>
          <c:dPt>
            <c:idx val="2"/>
            <c:bubble3D val="0"/>
            <c:spPr>
              <a:solidFill>
                <a:srgbClr val="00AF75"/>
              </a:solidFill>
              <a:ln w="19050">
                <a:solidFill>
                  <a:schemeClr val="lt1"/>
                </a:solidFill>
              </a:ln>
              <a:effectLst/>
            </c:spPr>
            <c:extLst>
              <c:ext xmlns:c16="http://schemas.microsoft.com/office/drawing/2014/chart" uri="{C3380CC4-5D6E-409C-BE32-E72D297353CC}">
                <c16:uniqueId val="{00000005-8633-42A3-B024-4746CCB43C36}"/>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8633-42A3-B024-4746CCB43C36}"/>
              </c:ext>
            </c:extLst>
          </c:dPt>
          <c:cat>
            <c:strRef>
              <c:f>Sheet1!$A$2:$A$5</c:f>
              <c:strCache>
                <c:ptCount val="4"/>
                <c:pt idx="0">
                  <c:v>Cable Plus &amp; Broadband </c:v>
                </c:pt>
                <c:pt idx="1">
                  <c:v>Cable Plus, No Internet/Dial-Up Access</c:v>
                </c:pt>
                <c:pt idx="2">
                  <c:v>Broadcast Only &amp; Broadband</c:v>
                </c:pt>
                <c:pt idx="3">
                  <c:v>Broadcast Only, No Internet/Dial-Up Access</c:v>
                </c:pt>
              </c:strCache>
            </c:strRef>
          </c:cat>
          <c:val>
            <c:numRef>
              <c:f>Sheet1!$B$2:$B$5</c:f>
              <c:numCache>
                <c:formatCode>#,##0</c:formatCode>
                <c:ptCount val="4"/>
                <c:pt idx="0">
                  <c:v>79473</c:v>
                </c:pt>
                <c:pt idx="1">
                  <c:v>18339</c:v>
                </c:pt>
                <c:pt idx="2">
                  <c:v>8973</c:v>
                </c:pt>
                <c:pt idx="3">
                  <c:v>6243</c:v>
                </c:pt>
              </c:numCache>
            </c:numRef>
          </c:val>
          <c:extLst>
            <c:ext xmlns:c16="http://schemas.microsoft.com/office/drawing/2014/chart" uri="{C3380CC4-5D6E-409C-BE32-E72D297353CC}">
              <c16:uniqueId val="{00000008-8633-42A3-B024-4746CCB43C36}"/>
            </c:ext>
          </c:extLst>
        </c:ser>
        <c:ser>
          <c:idx val="1"/>
          <c:order val="1"/>
          <c:tx>
            <c:strRef>
              <c:f>Sheet1!$C$1</c:f>
              <c:strCache>
                <c:ptCount val="1"/>
                <c:pt idx="0">
                  <c:v>Column2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8633-42A3-B024-4746CCB43C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8633-42A3-B024-4746CCB43C3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8633-42A3-B024-4746CCB43C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8633-42A3-B024-4746CCB43C36}"/>
              </c:ext>
            </c:extLst>
          </c:dPt>
          <c:cat>
            <c:strRef>
              <c:f>Sheet1!$A$2:$A$5</c:f>
              <c:strCache>
                <c:ptCount val="4"/>
                <c:pt idx="0">
                  <c:v>Cable Plus &amp; Broadband </c:v>
                </c:pt>
                <c:pt idx="1">
                  <c:v>Cable Plus, No Internet/Dial-Up Access</c:v>
                </c:pt>
                <c:pt idx="2">
                  <c:v>Broadcast Only &amp; Broadband</c:v>
                </c:pt>
                <c:pt idx="3">
                  <c:v>Broadcast Only, No Internet/Dial-Up Access</c:v>
                </c:pt>
              </c:strCache>
            </c:strRef>
          </c:cat>
          <c:val>
            <c:numRef>
              <c:f>Sheet1!$C$2:$C$5</c:f>
              <c:numCache>
                <c:formatCode>0.0%</c:formatCode>
                <c:ptCount val="4"/>
                <c:pt idx="0">
                  <c:v>0.70312665888098524</c:v>
                </c:pt>
                <c:pt idx="1">
                  <c:v>0.16225183140460772</c:v>
                </c:pt>
                <c:pt idx="2">
                  <c:v>7.9387408429769615E-2</c:v>
                </c:pt>
                <c:pt idx="3">
                  <c:v>5.5234101284637432E-2</c:v>
                </c:pt>
              </c:numCache>
            </c:numRef>
          </c:val>
          <c:extLst>
            <c:ext xmlns:c16="http://schemas.microsoft.com/office/drawing/2014/chart" uri="{C3380CC4-5D6E-409C-BE32-E72D297353CC}">
              <c16:uniqueId val="{00000011-8633-42A3-B024-4746CCB43C36}"/>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3"/>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ayout>
        <c:manualLayout>
          <c:xMode val="edge"/>
          <c:yMode val="edge"/>
          <c:x val="0.58883230056166891"/>
          <c:y val="0.23627511730686246"/>
          <c:w val="0.41116769943833115"/>
          <c:h val="0.5000650918657808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solidFill>
                  <a:schemeClr val="tx1"/>
                </a:solidFill>
              </a:rPr>
              <a:t>Broadcast Only Households</a:t>
            </a:r>
          </a:p>
        </c:rich>
      </c:tx>
      <c:layout>
        <c:manualLayout>
          <c:xMode val="edge"/>
          <c:yMode val="edge"/>
          <c:x val="0.36568015001152326"/>
          <c:y val="1.651616310643941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0286743893934392E-2"/>
          <c:y val="0.27600793372868027"/>
          <c:w val="0.90862651061583943"/>
          <c:h val="0.46922494015258931"/>
        </c:manualLayout>
      </c:layout>
      <c:barChart>
        <c:barDir val="col"/>
        <c:grouping val="stacked"/>
        <c:varyColors val="0"/>
        <c:ser>
          <c:idx val="0"/>
          <c:order val="0"/>
          <c:tx>
            <c:strRef>
              <c:f>Sheet1!$B$1</c:f>
              <c:strCache>
                <c:ptCount val="1"/>
                <c:pt idx="0">
                  <c:v>Broadcast + Broadband</c:v>
                </c:pt>
              </c:strCache>
            </c:strRef>
          </c:tx>
          <c:spPr>
            <a:solidFill>
              <a:srgbClr val="00AF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2015
(Q4)</c:v>
                </c:pt>
                <c:pt idx="1">
                  <c:v>2016 
(Q4)</c:v>
                </c:pt>
                <c:pt idx="2">
                  <c:v>2017
(Q1)</c:v>
                </c:pt>
              </c:strCache>
            </c:strRef>
          </c:cat>
          <c:val>
            <c:numRef>
              <c:f>Sheet1!$B$2:$B$4</c:f>
              <c:numCache>
                <c:formatCode>#,##0</c:formatCode>
                <c:ptCount val="3"/>
                <c:pt idx="0">
                  <c:v>13088</c:v>
                </c:pt>
                <c:pt idx="1">
                  <c:v>14706</c:v>
                </c:pt>
                <c:pt idx="2">
                  <c:v>15216</c:v>
                </c:pt>
              </c:numCache>
            </c:numRef>
          </c:val>
          <c:extLst>
            <c:ext xmlns:c16="http://schemas.microsoft.com/office/drawing/2014/chart" uri="{C3380CC4-5D6E-409C-BE32-E72D297353CC}">
              <c16:uniqueId val="{00000000-DE79-4797-81D2-EB334BC92B4E}"/>
            </c:ext>
          </c:extLst>
        </c:ser>
        <c:dLbls>
          <c:showLegendKey val="0"/>
          <c:showVal val="0"/>
          <c:showCatName val="0"/>
          <c:showSerName val="0"/>
          <c:showPercent val="0"/>
          <c:showBubbleSize val="0"/>
        </c:dLbls>
        <c:gapWidth val="150"/>
        <c:overlap val="100"/>
        <c:axId val="242612192"/>
        <c:axId val="242612584"/>
      </c:barChart>
      <c:catAx>
        <c:axId val="242612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42612584"/>
        <c:crosses val="autoZero"/>
        <c:auto val="1"/>
        <c:lblAlgn val="ctr"/>
        <c:lblOffset val="100"/>
        <c:noMultiLvlLbl val="0"/>
      </c:catAx>
      <c:valAx>
        <c:axId val="242612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2612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r>
              <a:rPr lang="en-US" sz="1600" b="0" dirty="0"/>
              <a:t>Provider Type</a:t>
            </a:r>
            <a:r>
              <a:rPr lang="en-US" sz="1600" b="0" baseline="0" dirty="0"/>
              <a:t> with Internet Status - </a:t>
            </a:r>
            <a:r>
              <a:rPr lang="en-US" sz="1600" b="0" dirty="0"/>
              <a:t>% Change </a:t>
            </a:r>
            <a:r>
              <a:rPr lang="en-US" sz="1600" b="0" baseline="0" dirty="0"/>
              <a:t>vs YA</a:t>
            </a:r>
            <a:endParaRPr lang="en-US" sz="1600" b="0" dirty="0"/>
          </a:p>
        </c:rich>
      </c:tx>
      <c:layout>
        <c:manualLayout>
          <c:xMode val="edge"/>
          <c:yMode val="edge"/>
          <c:x val="0.20594140585842899"/>
          <c:y val="3.0866402916899381E-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6.2795275590551189E-2"/>
          <c:y val="9.9153336998414873E-2"/>
          <c:w val="0.9372046765564076"/>
          <c:h val="0.63341042642786283"/>
        </c:manualLayout>
      </c:layout>
      <c:lineChart>
        <c:grouping val="standard"/>
        <c:varyColors val="0"/>
        <c:ser>
          <c:idx val="0"/>
          <c:order val="0"/>
          <c:tx>
            <c:strRef>
              <c:f>Sheet1!$B$1</c:f>
              <c:strCache>
                <c:ptCount val="1"/>
                <c:pt idx="0">
                  <c:v>Broadcast Only &amp; Broadband</c:v>
                </c:pt>
              </c:strCache>
            </c:strRef>
          </c:tx>
          <c:spPr>
            <a:ln w="31750" cap="rnd">
              <a:solidFill>
                <a:srgbClr val="00AF75"/>
              </a:solidFill>
              <a:round/>
            </a:ln>
            <a:effectLst/>
          </c:spPr>
          <c:marker>
            <c:symbol val="circle"/>
            <c:size val="17"/>
            <c:spPr>
              <a:solidFill>
                <a:srgbClr val="00AF75"/>
              </a:solidFill>
              <a:ln>
                <a:solidFill>
                  <a:srgbClr val="00AF75"/>
                </a:solidFill>
              </a:ln>
              <a:effectLst/>
            </c:spPr>
          </c:marker>
          <c:dPt>
            <c:idx val="1"/>
            <c:marker>
              <c:symbol val="circle"/>
              <c:size val="17"/>
              <c:spPr>
                <a:solidFill>
                  <a:srgbClr val="00AF75"/>
                </a:solidFill>
                <a:ln>
                  <a:solidFill>
                    <a:srgbClr val="00AF75"/>
                  </a:solidFill>
                </a:ln>
                <a:effectLst/>
              </c:spPr>
            </c:marker>
            <c:bubble3D val="0"/>
            <c:spPr>
              <a:ln w="31750" cap="rnd">
                <a:solidFill>
                  <a:srgbClr val="00AF75"/>
                </a:solidFill>
                <a:round/>
              </a:ln>
              <a:effectLst/>
            </c:spPr>
            <c:extLst>
              <c:ext xmlns:c16="http://schemas.microsoft.com/office/drawing/2014/chart" uri="{C3380CC4-5D6E-409C-BE32-E72D297353CC}">
                <c16:uniqueId val="{00000006-6433-424F-952E-ED3DDCE13957}"/>
              </c:ext>
            </c:extLst>
          </c:dPt>
          <c:dPt>
            <c:idx val="2"/>
            <c:marker>
              <c:symbol val="circle"/>
              <c:size val="17"/>
              <c:spPr>
                <a:solidFill>
                  <a:srgbClr val="00AF75"/>
                </a:solidFill>
                <a:ln>
                  <a:solidFill>
                    <a:srgbClr val="00AF75"/>
                  </a:solidFill>
                </a:ln>
                <a:effectLst/>
              </c:spPr>
            </c:marker>
            <c:bubble3D val="0"/>
            <c:spPr>
              <a:ln w="31750" cap="rnd">
                <a:solidFill>
                  <a:srgbClr val="00AF75"/>
                </a:solidFill>
                <a:round/>
              </a:ln>
              <a:effectLst/>
            </c:spPr>
            <c:extLst>
              <c:ext xmlns:c16="http://schemas.microsoft.com/office/drawing/2014/chart" uri="{C3380CC4-5D6E-409C-BE32-E72D297353CC}">
                <c16:uniqueId val="{00000005-6433-424F-952E-ED3DDCE13957}"/>
              </c:ext>
            </c:extLst>
          </c:dPt>
          <c:dPt>
            <c:idx val="3"/>
            <c:marker>
              <c:symbol val="circle"/>
              <c:size val="17"/>
              <c:spPr>
                <a:solidFill>
                  <a:srgbClr val="00AF75"/>
                </a:solidFill>
                <a:ln>
                  <a:solidFill>
                    <a:srgbClr val="00AF75"/>
                  </a:solidFill>
                </a:ln>
                <a:effectLst/>
              </c:spPr>
            </c:marker>
            <c:bubble3D val="0"/>
            <c:spPr>
              <a:ln w="31750" cap="rnd">
                <a:solidFill>
                  <a:srgbClr val="00AF75"/>
                </a:solidFill>
                <a:round/>
              </a:ln>
              <a:effectLst/>
            </c:spPr>
            <c:extLst>
              <c:ext xmlns:c16="http://schemas.microsoft.com/office/drawing/2014/chart" uri="{C3380CC4-5D6E-409C-BE32-E72D297353CC}">
                <c16:uniqueId val="{00000004-6433-424F-952E-ED3DDCE13957}"/>
              </c:ext>
            </c:extLst>
          </c:dPt>
          <c:dLbls>
            <c:dLbl>
              <c:idx val="0"/>
              <c:layout>
                <c:manualLayout>
                  <c:x val="-3.4567789945585979E-2"/>
                  <c:y val="-5.24728849587290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433-424F-952E-ED3DDCE13957}"/>
                </c:ext>
              </c:extLst>
            </c:dLbl>
            <c:dLbl>
              <c:idx val="1"/>
              <c:layout>
                <c:manualLayout>
                  <c:x val="-3.5361476510695253E-2"/>
                  <c:y val="-5.55595252504188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433-424F-952E-ED3DDCE13957}"/>
                </c:ext>
              </c:extLst>
            </c:dLbl>
            <c:dLbl>
              <c:idx val="2"/>
              <c:layout>
                <c:manualLayout>
                  <c:x val="-3.6925451588567665E-2"/>
                  <c:y val="-4.93862446670390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433-424F-952E-ED3DDCE13957}"/>
                </c:ext>
              </c:extLst>
            </c:dLbl>
            <c:dLbl>
              <c:idx val="3"/>
              <c:layout>
                <c:manualLayout>
                  <c:x val="-2.9105576199205598E-2"/>
                  <c:y val="-4.6299604375349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433-424F-952E-ED3DDCE1395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2013 vs YA</c:v>
                </c:pt>
                <c:pt idx="1">
                  <c:v>2014 vs YA</c:v>
                </c:pt>
                <c:pt idx="2">
                  <c:v>2015 vs YA</c:v>
                </c:pt>
                <c:pt idx="3">
                  <c:v>2016 vs YA</c:v>
                </c:pt>
                <c:pt idx="4">
                  <c:v>2017 vs YA</c:v>
                </c:pt>
              </c:strCache>
            </c:strRef>
          </c:cat>
          <c:val>
            <c:numRef>
              <c:f>Sheet1!$B$2:$B$6</c:f>
              <c:numCache>
                <c:formatCode>0</c:formatCode>
                <c:ptCount val="5"/>
                <c:pt idx="0">
                  <c:v>9</c:v>
                </c:pt>
                <c:pt idx="1">
                  <c:v>10</c:v>
                </c:pt>
                <c:pt idx="2">
                  <c:v>13</c:v>
                </c:pt>
                <c:pt idx="3">
                  <c:v>23</c:v>
                </c:pt>
                <c:pt idx="4">
                  <c:v>5</c:v>
                </c:pt>
              </c:numCache>
            </c:numRef>
          </c:val>
          <c:smooth val="0"/>
          <c:extLst>
            <c:ext xmlns:c16="http://schemas.microsoft.com/office/drawing/2014/chart" uri="{C3380CC4-5D6E-409C-BE32-E72D297353CC}">
              <c16:uniqueId val="{00000000-6433-424F-952E-ED3DDCE13957}"/>
            </c:ext>
          </c:extLst>
        </c:ser>
        <c:ser>
          <c:idx val="1"/>
          <c:order val="1"/>
          <c:tx>
            <c:strRef>
              <c:f>Sheet1!$C$1</c:f>
              <c:strCache>
                <c:ptCount val="1"/>
                <c:pt idx="0">
                  <c:v>Broadcast Only, No Internet/Dial Up</c:v>
                </c:pt>
              </c:strCache>
            </c:strRef>
          </c:tx>
          <c:spPr>
            <a:ln w="31750" cap="rnd">
              <a:solidFill>
                <a:schemeClr val="bg1">
                  <a:lumMod val="65000"/>
                </a:schemeClr>
              </a:solidFill>
              <a:round/>
            </a:ln>
            <a:effectLst/>
          </c:spPr>
          <c:marker>
            <c:symbol val="circle"/>
            <c:size val="17"/>
            <c:spPr>
              <a:solidFill>
                <a:schemeClr val="bg1">
                  <a:lumMod val="65000"/>
                </a:schemeClr>
              </a:solidFill>
              <a:ln>
                <a:solidFill>
                  <a:schemeClr val="bg1">
                    <a:lumMod val="65000"/>
                  </a:schemeClr>
                </a:solidFill>
              </a:ln>
              <a:effectLst/>
            </c:spPr>
          </c:marker>
          <c:dLbls>
            <c:delete val="1"/>
          </c:dLbls>
          <c:cat>
            <c:strRef>
              <c:f>Sheet1!$A$2:$A$6</c:f>
              <c:strCache>
                <c:ptCount val="5"/>
                <c:pt idx="0">
                  <c:v>2013 vs YA</c:v>
                </c:pt>
                <c:pt idx="1">
                  <c:v>2014 vs YA</c:v>
                </c:pt>
                <c:pt idx="2">
                  <c:v>2015 vs YA</c:v>
                </c:pt>
                <c:pt idx="3">
                  <c:v>2016 vs YA</c:v>
                </c:pt>
                <c:pt idx="4">
                  <c:v>2017 vs YA</c:v>
                </c:pt>
              </c:strCache>
            </c:strRef>
          </c:cat>
          <c:val>
            <c:numRef>
              <c:f>Sheet1!$C$2:$C$6</c:f>
              <c:numCache>
                <c:formatCode>0</c:formatCode>
                <c:ptCount val="5"/>
                <c:pt idx="0">
                  <c:v>0</c:v>
                </c:pt>
                <c:pt idx="1">
                  <c:v>5</c:v>
                </c:pt>
                <c:pt idx="2">
                  <c:v>-8</c:v>
                </c:pt>
                <c:pt idx="3">
                  <c:v>1</c:v>
                </c:pt>
                <c:pt idx="4">
                  <c:v>2</c:v>
                </c:pt>
              </c:numCache>
            </c:numRef>
          </c:val>
          <c:smooth val="0"/>
          <c:extLst>
            <c:ext xmlns:c16="http://schemas.microsoft.com/office/drawing/2014/chart" uri="{C3380CC4-5D6E-409C-BE32-E72D297353CC}">
              <c16:uniqueId val="{00000001-6433-424F-952E-ED3DDCE13957}"/>
            </c:ext>
          </c:extLst>
        </c:ser>
        <c:ser>
          <c:idx val="2"/>
          <c:order val="2"/>
          <c:tx>
            <c:strRef>
              <c:f>Sheet1!$D$1</c:f>
              <c:strCache>
                <c:ptCount val="1"/>
                <c:pt idx="0">
                  <c:v>Cable Plus &amp; Internet/Dial Up</c:v>
                </c:pt>
              </c:strCache>
            </c:strRef>
          </c:tx>
          <c:spPr>
            <a:ln w="31750" cap="rnd">
              <a:solidFill>
                <a:schemeClr val="accent1"/>
              </a:solidFill>
              <a:round/>
            </a:ln>
            <a:effectLst/>
          </c:spPr>
          <c:marker>
            <c:symbol val="circle"/>
            <c:size val="17"/>
            <c:spPr>
              <a:solidFill>
                <a:schemeClr val="accent1"/>
              </a:solidFill>
              <a:ln>
                <a:solidFill>
                  <a:schemeClr val="accent1"/>
                </a:solidFill>
              </a:ln>
              <a:effectLst/>
            </c:spPr>
          </c:marker>
          <c:dLbls>
            <c:delete val="1"/>
          </c:dLbls>
          <c:cat>
            <c:strRef>
              <c:f>Sheet1!$A$2:$A$6</c:f>
              <c:strCache>
                <c:ptCount val="5"/>
                <c:pt idx="0">
                  <c:v>2013 vs YA</c:v>
                </c:pt>
                <c:pt idx="1">
                  <c:v>2014 vs YA</c:v>
                </c:pt>
                <c:pt idx="2">
                  <c:v>2015 vs YA</c:v>
                </c:pt>
                <c:pt idx="3">
                  <c:v>2016 vs YA</c:v>
                </c:pt>
                <c:pt idx="4">
                  <c:v>2017 vs YA</c:v>
                </c:pt>
              </c:strCache>
            </c:strRef>
          </c:cat>
          <c:val>
            <c:numRef>
              <c:f>Sheet1!$D$2:$D$6</c:f>
              <c:numCache>
                <c:formatCode>General</c:formatCode>
                <c:ptCount val="5"/>
                <c:pt idx="0">
                  <c:v>2</c:v>
                </c:pt>
                <c:pt idx="1">
                  <c:v>-1</c:v>
                </c:pt>
                <c:pt idx="2">
                  <c:v>0</c:v>
                </c:pt>
                <c:pt idx="3">
                  <c:v>2</c:v>
                </c:pt>
                <c:pt idx="4">
                  <c:v>0</c:v>
                </c:pt>
              </c:numCache>
            </c:numRef>
          </c:val>
          <c:smooth val="0"/>
          <c:extLst>
            <c:ext xmlns:c16="http://schemas.microsoft.com/office/drawing/2014/chart" uri="{C3380CC4-5D6E-409C-BE32-E72D297353CC}">
              <c16:uniqueId val="{00000002-6433-424F-952E-ED3DDCE13957}"/>
            </c:ext>
          </c:extLst>
        </c:ser>
        <c:ser>
          <c:idx val="3"/>
          <c:order val="3"/>
          <c:tx>
            <c:strRef>
              <c:f>Sheet1!$E$1</c:f>
              <c:strCache>
                <c:ptCount val="1"/>
                <c:pt idx="0">
                  <c:v>Cable Plus &amp; No Internet/Dial Up</c:v>
                </c:pt>
              </c:strCache>
            </c:strRef>
          </c:tx>
          <c:spPr>
            <a:ln w="31750" cap="rnd">
              <a:solidFill>
                <a:schemeClr val="accent2"/>
              </a:solidFill>
              <a:round/>
            </a:ln>
            <a:effectLst/>
          </c:spPr>
          <c:marker>
            <c:symbol val="circle"/>
            <c:size val="17"/>
            <c:spPr>
              <a:solidFill>
                <a:schemeClr val="accent2"/>
              </a:solidFill>
              <a:ln>
                <a:solidFill>
                  <a:schemeClr val="accent2"/>
                </a:solidFill>
              </a:ln>
              <a:effectLst/>
            </c:spPr>
          </c:marker>
          <c:dLbls>
            <c:delete val="1"/>
          </c:dLbls>
          <c:cat>
            <c:strRef>
              <c:f>Sheet1!$A$2:$A$6</c:f>
              <c:strCache>
                <c:ptCount val="5"/>
                <c:pt idx="0">
                  <c:v>2013 vs YA</c:v>
                </c:pt>
                <c:pt idx="1">
                  <c:v>2014 vs YA</c:v>
                </c:pt>
                <c:pt idx="2">
                  <c:v>2015 vs YA</c:v>
                </c:pt>
                <c:pt idx="3">
                  <c:v>2016 vs YA</c:v>
                </c:pt>
                <c:pt idx="4">
                  <c:v>2017 vs YA</c:v>
                </c:pt>
              </c:strCache>
            </c:strRef>
          </c:cat>
          <c:val>
            <c:numRef>
              <c:f>Sheet1!$E$2:$E$6</c:f>
              <c:numCache>
                <c:formatCode>General</c:formatCode>
                <c:ptCount val="5"/>
                <c:pt idx="0">
                  <c:v>-4</c:v>
                </c:pt>
                <c:pt idx="1">
                  <c:v>5</c:v>
                </c:pt>
                <c:pt idx="2">
                  <c:v>-5</c:v>
                </c:pt>
                <c:pt idx="3">
                  <c:v>-11</c:v>
                </c:pt>
                <c:pt idx="4">
                  <c:v>-2</c:v>
                </c:pt>
              </c:numCache>
            </c:numRef>
          </c:val>
          <c:smooth val="0"/>
          <c:extLst>
            <c:ext xmlns:c16="http://schemas.microsoft.com/office/drawing/2014/chart" uri="{C3380CC4-5D6E-409C-BE32-E72D297353CC}">
              <c16:uniqueId val="{00000003-6433-424F-952E-ED3DDCE13957}"/>
            </c:ext>
          </c:extLst>
        </c:ser>
        <c:dLbls>
          <c:dLblPos val="ctr"/>
          <c:showLegendKey val="0"/>
          <c:showVal val="1"/>
          <c:showCatName val="0"/>
          <c:showSerName val="0"/>
          <c:showPercent val="0"/>
          <c:showBubbleSize val="0"/>
        </c:dLbls>
        <c:marker val="1"/>
        <c:smooth val="0"/>
        <c:axId val="242613368"/>
        <c:axId val="242613760"/>
      </c:lineChart>
      <c:catAx>
        <c:axId val="242613368"/>
        <c:scaling>
          <c:orientation val="minMax"/>
        </c:scaling>
        <c:delete val="1"/>
        <c:axPos val="b"/>
        <c:numFmt formatCode="General" sourceLinked="1"/>
        <c:majorTickMark val="none"/>
        <c:minorTickMark val="none"/>
        <c:tickLblPos val="nextTo"/>
        <c:crossAx val="242613760"/>
        <c:crosses val="autoZero"/>
        <c:auto val="1"/>
        <c:lblAlgn val="ctr"/>
        <c:lblOffset val="100"/>
        <c:noMultiLvlLbl val="0"/>
      </c:catAx>
      <c:valAx>
        <c:axId val="242613760"/>
        <c:scaling>
          <c:orientation val="minMax"/>
          <c:max val="30"/>
          <c:min val="-12"/>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242613368"/>
        <c:crosses val="autoZero"/>
        <c:crossBetween val="between"/>
        <c:dispUnits>
          <c:builtInUnit val="hundreds"/>
        </c:dispUnits>
      </c:valAx>
      <c:spPr>
        <a:noFill/>
        <a:ln>
          <a:noFill/>
        </a:ln>
        <a:effectLst/>
      </c:spPr>
    </c:plotArea>
    <c:legend>
      <c:legendPos val="b"/>
      <c:legendEntry>
        <c:idx val="0"/>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4BA-4686-8459-936D2778651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4BA-4686-8459-936D2778651A}"/>
              </c:ext>
            </c:extLst>
          </c:dPt>
          <c:dPt>
            <c:idx val="2"/>
            <c:bubble3D val="0"/>
            <c:spPr>
              <a:solidFill>
                <a:srgbClr val="00AF75"/>
              </a:solidFill>
              <a:ln w="19050">
                <a:solidFill>
                  <a:schemeClr val="lt1"/>
                </a:solidFill>
              </a:ln>
              <a:effectLst/>
            </c:spPr>
            <c:extLst>
              <c:ext xmlns:c16="http://schemas.microsoft.com/office/drawing/2014/chart" uri="{C3380CC4-5D6E-409C-BE32-E72D297353CC}">
                <c16:uniqueId val="{00000005-C4BA-4686-8459-936D2778651A}"/>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C4BA-4686-8459-936D2778651A}"/>
              </c:ext>
            </c:extLst>
          </c:dPt>
          <c:dLbls>
            <c:dLbl>
              <c:idx val="0"/>
              <c:layout>
                <c:manualLayout>
                  <c:x val="-0.21260080950410304"/>
                  <c:y val="4.537978765708826E-3"/>
                </c:manualLayout>
              </c:layout>
              <c:tx>
                <c:rich>
                  <a:bodyPr/>
                  <a:lstStyle/>
                  <a:p>
                    <a:fld id="{EA84E843-2C41-4C00-800C-EDC009C16D05}" type="VALUE">
                      <a:rPr lang="en-US" smtClean="0"/>
                      <a:pPr/>
                      <a:t>[VALUE]</a:t>
                    </a:fld>
                    <a:r>
                      <a:rPr lang="en-US" dirty="0"/>
                      <a:t> / 166</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4BA-4686-8459-936D2778651A}"/>
                </c:ext>
              </c:extLst>
            </c:dLbl>
            <c:dLbl>
              <c:idx val="1"/>
              <c:tx>
                <c:rich>
                  <a:bodyPr/>
                  <a:lstStyle/>
                  <a:p>
                    <a:fld id="{BE97FA7E-DCA4-4E1D-BEDF-9A0E1F9ED05F}" type="VALUE">
                      <a:rPr lang="en-US" smtClean="0"/>
                      <a:pPr/>
                      <a:t>[VALUE]</a:t>
                    </a:fld>
                    <a:r>
                      <a:rPr lang="en-US"/>
                      <a:t> / 48</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4BA-4686-8459-936D2778651A}"/>
                </c:ext>
              </c:extLst>
            </c:dLbl>
            <c:dLbl>
              <c:idx val="2"/>
              <c:layout>
                <c:manualLayout>
                  <c:x val="0.18940483039682621"/>
                  <c:y val="4.3542142186313235E-2"/>
                </c:manualLayout>
              </c:layout>
              <c:tx>
                <c:rich>
                  <a:bodyPr/>
                  <a:lstStyle/>
                  <a:p>
                    <a:fld id="{8F289070-6EF3-45BE-9F88-102508595E3B}" type="VALUE">
                      <a:rPr lang="en-US" smtClean="0"/>
                      <a:pPr/>
                      <a:t>[VALUE]</a:t>
                    </a:fld>
                    <a:r>
                      <a:rPr lang="en-US" dirty="0"/>
                      <a:t> / 93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4BA-4686-8459-936D2778651A}"/>
                </c:ext>
              </c:extLst>
            </c:dLbl>
            <c:dLbl>
              <c:idx val="3"/>
              <c:tx>
                <c:rich>
                  <a:bodyPr/>
                  <a:lstStyle/>
                  <a:p>
                    <a:fld id="{D8F27DD1-439F-4FDE-9F7D-A846AB08A59B}" type="VALUE">
                      <a:rPr lang="en-US" smtClean="0"/>
                      <a:pPr/>
                      <a:t>[VALUE]</a:t>
                    </a:fld>
                    <a:r>
                      <a:rPr lang="en-US"/>
                      <a:t> / 66</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4BA-4686-8459-936D2778651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Gen Z/Millennials</c:v>
                </c:pt>
                <c:pt idx="1">
                  <c:v>Gen X</c:v>
                </c:pt>
                <c:pt idx="2">
                  <c:v>Boomers</c:v>
                </c:pt>
                <c:pt idx="3">
                  <c:v>Seniors</c:v>
                </c:pt>
              </c:strCache>
            </c:strRef>
          </c:cat>
          <c:val>
            <c:numRef>
              <c:f>Sheet1!$B$2:$B$5</c:f>
              <c:numCache>
                <c:formatCode>0%</c:formatCode>
                <c:ptCount val="4"/>
                <c:pt idx="0">
                  <c:v>0.5</c:v>
                </c:pt>
                <c:pt idx="1">
                  <c:v>0.13</c:v>
                </c:pt>
                <c:pt idx="2">
                  <c:v>0.28999999999999998</c:v>
                </c:pt>
                <c:pt idx="3">
                  <c:v>0.08</c:v>
                </c:pt>
              </c:numCache>
            </c:numRef>
          </c:val>
          <c:extLst>
            <c:ext xmlns:c16="http://schemas.microsoft.com/office/drawing/2014/chart" uri="{C3380CC4-5D6E-409C-BE32-E72D297353CC}">
              <c16:uniqueId val="{00000000-131E-47C1-B306-0B14F8649F2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EB99A-9436-401F-BC95-28E9FBA1E46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6499271-5BD1-4C85-B3A1-73C6C4A04E03}">
      <dgm:prSet phldrT="[Text]" custT="1"/>
      <dgm:spPr>
        <a:solidFill>
          <a:schemeClr val="accent1"/>
        </a:solidFill>
      </dgm:spPr>
      <dgm:t>
        <a:bodyPr/>
        <a:lstStyle/>
        <a:p>
          <a:r>
            <a:rPr lang="en-US" sz="1400" dirty="0"/>
            <a:t>Perception: Cord Cutters/Nevers are making a significant impact on the number of MVPD HHs</a:t>
          </a:r>
        </a:p>
      </dgm:t>
    </dgm:pt>
    <dgm:pt modelId="{12313F51-943E-491F-B00D-C51441B35224}" type="parTrans" cxnId="{AC656AC4-6E86-4D1B-B8BB-FA38C93AA012}">
      <dgm:prSet/>
      <dgm:spPr/>
      <dgm:t>
        <a:bodyPr/>
        <a:lstStyle/>
        <a:p>
          <a:endParaRPr lang="en-US" sz="1200"/>
        </a:p>
      </dgm:t>
    </dgm:pt>
    <dgm:pt modelId="{6EEEAD4F-A330-45DE-A6ED-32CB0C032CBE}" type="sibTrans" cxnId="{AC656AC4-6E86-4D1B-B8BB-FA38C93AA012}">
      <dgm:prSet/>
      <dgm:spPr/>
      <dgm:t>
        <a:bodyPr/>
        <a:lstStyle/>
        <a:p>
          <a:endParaRPr lang="en-US" sz="1200"/>
        </a:p>
      </dgm:t>
    </dgm:pt>
    <dgm:pt modelId="{D2027178-C64F-4898-8475-2AE3F8613296}">
      <dgm:prSet phldrT="[Text]" custT="1"/>
      <dgm:spPr>
        <a:solidFill>
          <a:schemeClr val="accent1"/>
        </a:solidFill>
      </dgm:spPr>
      <dgm:t>
        <a:bodyPr/>
        <a:lstStyle/>
        <a:p>
          <a:r>
            <a:rPr lang="en-US" sz="1400" dirty="0"/>
            <a:t>Perception: Cord Cutters/Nevers are Millennials, who are ushering in a new mindset of media/video consumption</a:t>
          </a:r>
        </a:p>
      </dgm:t>
    </dgm:pt>
    <dgm:pt modelId="{CA58A753-76B3-4158-A7D3-7E48E428CD48}" type="parTrans" cxnId="{D5FDEC47-30C1-4A59-8677-9F9E0C2031A0}">
      <dgm:prSet/>
      <dgm:spPr/>
      <dgm:t>
        <a:bodyPr/>
        <a:lstStyle/>
        <a:p>
          <a:endParaRPr lang="en-US" sz="1200"/>
        </a:p>
      </dgm:t>
    </dgm:pt>
    <dgm:pt modelId="{968D8BFA-BC3F-4D33-828A-848C230B832F}" type="sibTrans" cxnId="{D5FDEC47-30C1-4A59-8677-9F9E0C2031A0}">
      <dgm:prSet/>
      <dgm:spPr/>
      <dgm:t>
        <a:bodyPr/>
        <a:lstStyle/>
        <a:p>
          <a:endParaRPr lang="en-US" sz="1200"/>
        </a:p>
      </dgm:t>
    </dgm:pt>
    <dgm:pt modelId="{7B3164A9-8279-4D93-87F9-EA152C9EDBB0}">
      <dgm:prSet phldrT="[Text]" custT="1"/>
      <dgm:spPr>
        <a:solidFill>
          <a:schemeClr val="accent1"/>
        </a:solidFill>
      </dgm:spPr>
      <dgm:t>
        <a:bodyPr/>
        <a:lstStyle/>
        <a:p>
          <a:r>
            <a:rPr lang="en-US" sz="1400" dirty="0"/>
            <a:t>Perception: The lure of original streaming content is what’s driving cord cutting</a:t>
          </a:r>
        </a:p>
      </dgm:t>
    </dgm:pt>
    <dgm:pt modelId="{0080B033-6456-47EF-8541-B22C5DB7988D}" type="parTrans" cxnId="{B8432F40-FC58-452D-B95F-3E1206F21971}">
      <dgm:prSet/>
      <dgm:spPr/>
      <dgm:t>
        <a:bodyPr/>
        <a:lstStyle/>
        <a:p>
          <a:endParaRPr lang="en-US" sz="1200"/>
        </a:p>
      </dgm:t>
    </dgm:pt>
    <dgm:pt modelId="{A6336C98-C771-4746-B55A-90F328CA1133}" type="sibTrans" cxnId="{B8432F40-FC58-452D-B95F-3E1206F21971}">
      <dgm:prSet/>
      <dgm:spPr/>
      <dgm:t>
        <a:bodyPr/>
        <a:lstStyle/>
        <a:p>
          <a:endParaRPr lang="en-US" sz="1200"/>
        </a:p>
      </dgm:t>
    </dgm:pt>
    <dgm:pt modelId="{F798F06C-B3E5-4F86-9EAC-F2B265BE4E58}">
      <dgm:prSet custT="1"/>
      <dgm:spPr>
        <a:ln>
          <a:solidFill>
            <a:srgbClr val="00AF75"/>
          </a:solidFill>
        </a:ln>
      </dgm:spPr>
      <dgm:t>
        <a:bodyPr/>
        <a:lstStyle/>
        <a:p>
          <a:pPr>
            <a:buClr>
              <a:srgbClr val="00AF75"/>
            </a:buClr>
            <a:buFont typeface="Wingdings" panose="05000000000000000000" pitchFamily="2" charset="2"/>
            <a:buChar char="ü"/>
          </a:pPr>
          <a:r>
            <a:rPr lang="en-US" sz="1400" dirty="0">
              <a:solidFill>
                <a:srgbClr val="92D050"/>
              </a:solidFill>
            </a:rPr>
            <a:t> </a:t>
          </a:r>
          <a:r>
            <a:rPr lang="en-US" sz="1400" dirty="0">
              <a:solidFill>
                <a:schemeClr val="tx1"/>
              </a:solidFill>
            </a:rPr>
            <a:t>Despite the growth of cord cutter/</a:t>
          </a:r>
          <a:r>
            <a:rPr lang="en-US" sz="1400" dirty="0" err="1">
              <a:solidFill>
                <a:schemeClr val="tx1"/>
              </a:solidFill>
            </a:rPr>
            <a:t>nevers</a:t>
          </a:r>
          <a:r>
            <a:rPr lang="en-US" sz="1400" dirty="0">
              <a:solidFill>
                <a:schemeClr val="tx1"/>
              </a:solidFill>
            </a:rPr>
            <a:t>, MVPD </a:t>
          </a:r>
          <a:r>
            <a:rPr lang="en-US" sz="1400" dirty="0"/>
            <a:t>HH represent 83% of all TV HHs. Future CC/CN growth is not forecasted to come at the expense of MVPD HHs, but rather as an additional service</a:t>
          </a:r>
        </a:p>
      </dgm:t>
    </dgm:pt>
    <dgm:pt modelId="{6CC7E646-D9BB-40B6-88F3-28FBAE1DC18F}" type="parTrans" cxnId="{4EFF51F4-4117-42E5-AA32-3633750FD65E}">
      <dgm:prSet/>
      <dgm:spPr/>
      <dgm:t>
        <a:bodyPr/>
        <a:lstStyle/>
        <a:p>
          <a:endParaRPr lang="en-US" sz="1200"/>
        </a:p>
      </dgm:t>
    </dgm:pt>
    <dgm:pt modelId="{203CD943-9101-404B-8615-FD3DCD0B9C02}" type="sibTrans" cxnId="{4EFF51F4-4117-42E5-AA32-3633750FD65E}">
      <dgm:prSet/>
      <dgm:spPr/>
      <dgm:t>
        <a:bodyPr/>
        <a:lstStyle/>
        <a:p>
          <a:endParaRPr lang="en-US" sz="1200"/>
        </a:p>
      </dgm:t>
    </dgm:pt>
    <dgm:pt modelId="{6313B991-9246-49E0-AEA5-3C1E492A4388}">
      <dgm:prSet custT="1"/>
      <dgm:spPr>
        <a:ln>
          <a:solidFill>
            <a:srgbClr val="00AF75"/>
          </a:solidFill>
        </a:ln>
      </dgm:spPr>
      <dgm:t>
        <a:bodyPr/>
        <a:lstStyle/>
        <a:p>
          <a:pPr>
            <a:buClr>
              <a:srgbClr val="00AF75"/>
            </a:buClr>
            <a:buFont typeface="Wingdings" panose="05000000000000000000" pitchFamily="2" charset="2"/>
            <a:buChar char="ü"/>
          </a:pPr>
          <a:r>
            <a:rPr lang="en-US" sz="1400" dirty="0">
              <a:solidFill>
                <a:srgbClr val="92D050"/>
              </a:solidFill>
            </a:rPr>
            <a:t> </a:t>
          </a:r>
          <a:r>
            <a:rPr lang="en-US" sz="1400" dirty="0"/>
            <a:t>Across generations, including Millennials, the majority of video viewing is with Television. The decision to cord cut is tied to income, and not the result of a Millennial generational shift in attitudes towards media consumption. Many Millennials re-engage with MVPDs as their </a:t>
          </a:r>
          <a:r>
            <a:rPr lang="en-US" sz="1400" dirty="0" err="1"/>
            <a:t>lifestage</a:t>
          </a:r>
          <a:r>
            <a:rPr lang="en-US" sz="1400" dirty="0"/>
            <a:t> and income mature</a:t>
          </a:r>
        </a:p>
      </dgm:t>
    </dgm:pt>
    <dgm:pt modelId="{971ED502-DD3D-401B-9CAA-2C5AA61F9A15}" type="parTrans" cxnId="{BECA78F3-1B28-4F8A-A1F8-FD0C218BDDA9}">
      <dgm:prSet/>
      <dgm:spPr/>
      <dgm:t>
        <a:bodyPr/>
        <a:lstStyle/>
        <a:p>
          <a:endParaRPr lang="en-US"/>
        </a:p>
      </dgm:t>
    </dgm:pt>
    <dgm:pt modelId="{F9B1A58B-3B82-48F0-A60B-2A79C8832DA7}" type="sibTrans" cxnId="{BECA78F3-1B28-4F8A-A1F8-FD0C218BDDA9}">
      <dgm:prSet/>
      <dgm:spPr/>
      <dgm:t>
        <a:bodyPr/>
        <a:lstStyle/>
        <a:p>
          <a:endParaRPr lang="en-US"/>
        </a:p>
      </dgm:t>
    </dgm:pt>
    <dgm:pt modelId="{CD5E2C06-2265-4FDD-B2DE-383896FB9127}">
      <dgm:prSet custT="1"/>
      <dgm:spPr>
        <a:ln>
          <a:solidFill>
            <a:srgbClr val="00AF75"/>
          </a:solidFill>
        </a:ln>
      </dgm:spPr>
      <dgm:t>
        <a:bodyPr/>
        <a:lstStyle/>
        <a:p>
          <a:pPr>
            <a:buClr>
              <a:srgbClr val="00AF75"/>
            </a:buClr>
            <a:buFont typeface="Wingdings" panose="05000000000000000000" pitchFamily="2" charset="2"/>
            <a:buChar char="ü"/>
          </a:pPr>
          <a:r>
            <a:rPr lang="en-US" sz="1400" dirty="0">
              <a:solidFill>
                <a:srgbClr val="92D050"/>
              </a:solidFill>
            </a:rPr>
            <a:t> </a:t>
          </a:r>
          <a:r>
            <a:rPr lang="en-US" sz="1400" dirty="0"/>
            <a:t>The shift away from MVPDs towards streaming is unequivocally rooted in cost considerations, not driven by the original content streaming services provide. The viewer’s desire for “customization” and flexibility is based upon the belief that it will yield cost savings, which may not always be the case</a:t>
          </a:r>
        </a:p>
      </dgm:t>
    </dgm:pt>
    <dgm:pt modelId="{6E39C643-F080-4DBD-8C86-06040F721859}" type="parTrans" cxnId="{98428FF8-A53E-4FBA-BE3D-1F7825612A8E}">
      <dgm:prSet/>
      <dgm:spPr/>
      <dgm:t>
        <a:bodyPr/>
        <a:lstStyle/>
        <a:p>
          <a:endParaRPr lang="en-US"/>
        </a:p>
      </dgm:t>
    </dgm:pt>
    <dgm:pt modelId="{19B7686B-AC48-4F7F-B069-25B81FC201C1}" type="sibTrans" cxnId="{98428FF8-A53E-4FBA-BE3D-1F7825612A8E}">
      <dgm:prSet/>
      <dgm:spPr/>
      <dgm:t>
        <a:bodyPr/>
        <a:lstStyle/>
        <a:p>
          <a:endParaRPr lang="en-US"/>
        </a:p>
      </dgm:t>
    </dgm:pt>
    <dgm:pt modelId="{DEDBFE75-5D7A-40DE-B555-D52781CB4F64}" type="pres">
      <dgm:prSet presAssocID="{A8BEB99A-9436-401F-BC95-28E9FBA1E46F}" presName="linear" presStyleCnt="0">
        <dgm:presLayoutVars>
          <dgm:dir/>
          <dgm:animLvl val="lvl"/>
          <dgm:resizeHandles val="exact"/>
        </dgm:presLayoutVars>
      </dgm:prSet>
      <dgm:spPr/>
    </dgm:pt>
    <dgm:pt modelId="{0CC7B271-02BD-44F0-AEA4-E2F825524F58}" type="pres">
      <dgm:prSet presAssocID="{36499271-5BD1-4C85-B3A1-73C6C4A04E03}" presName="parentLin" presStyleCnt="0"/>
      <dgm:spPr/>
    </dgm:pt>
    <dgm:pt modelId="{F567EE0F-7961-46D5-AE07-D099C2EFC3CC}" type="pres">
      <dgm:prSet presAssocID="{36499271-5BD1-4C85-B3A1-73C6C4A04E03}" presName="parentLeftMargin" presStyleLbl="node1" presStyleIdx="0" presStyleCnt="3"/>
      <dgm:spPr/>
    </dgm:pt>
    <dgm:pt modelId="{15A58857-2A87-49F9-B608-6FA47CCF3DFD}" type="pres">
      <dgm:prSet presAssocID="{36499271-5BD1-4C85-B3A1-73C6C4A04E03}" presName="parentText" presStyleLbl="node1" presStyleIdx="0" presStyleCnt="3">
        <dgm:presLayoutVars>
          <dgm:chMax val="0"/>
          <dgm:bulletEnabled val="1"/>
        </dgm:presLayoutVars>
      </dgm:prSet>
      <dgm:spPr/>
    </dgm:pt>
    <dgm:pt modelId="{F316C138-4B64-4D7D-B480-E7BB5321C9B3}" type="pres">
      <dgm:prSet presAssocID="{36499271-5BD1-4C85-B3A1-73C6C4A04E03}" presName="negativeSpace" presStyleCnt="0"/>
      <dgm:spPr/>
    </dgm:pt>
    <dgm:pt modelId="{E044A20F-34B4-402F-AA92-9B2466D002DA}" type="pres">
      <dgm:prSet presAssocID="{36499271-5BD1-4C85-B3A1-73C6C4A04E03}" presName="childText" presStyleLbl="conFgAcc1" presStyleIdx="0" presStyleCnt="3">
        <dgm:presLayoutVars>
          <dgm:bulletEnabled val="1"/>
        </dgm:presLayoutVars>
      </dgm:prSet>
      <dgm:spPr/>
    </dgm:pt>
    <dgm:pt modelId="{BDAF8D42-84B2-4096-85E0-6881F38766BC}" type="pres">
      <dgm:prSet presAssocID="{6EEEAD4F-A330-45DE-A6ED-32CB0C032CBE}" presName="spaceBetweenRectangles" presStyleCnt="0"/>
      <dgm:spPr/>
    </dgm:pt>
    <dgm:pt modelId="{23976568-96F3-48BD-86A6-4423AD6EA7AD}" type="pres">
      <dgm:prSet presAssocID="{D2027178-C64F-4898-8475-2AE3F8613296}" presName="parentLin" presStyleCnt="0"/>
      <dgm:spPr/>
    </dgm:pt>
    <dgm:pt modelId="{F58E78FC-4A3F-4ED6-B14F-867AF401ED42}" type="pres">
      <dgm:prSet presAssocID="{D2027178-C64F-4898-8475-2AE3F8613296}" presName="parentLeftMargin" presStyleLbl="node1" presStyleIdx="0" presStyleCnt="3"/>
      <dgm:spPr/>
    </dgm:pt>
    <dgm:pt modelId="{50B63390-5461-460F-9313-4D23BC62F683}" type="pres">
      <dgm:prSet presAssocID="{D2027178-C64F-4898-8475-2AE3F8613296}" presName="parentText" presStyleLbl="node1" presStyleIdx="1" presStyleCnt="3">
        <dgm:presLayoutVars>
          <dgm:chMax val="0"/>
          <dgm:bulletEnabled val="1"/>
        </dgm:presLayoutVars>
      </dgm:prSet>
      <dgm:spPr/>
    </dgm:pt>
    <dgm:pt modelId="{A09E4905-7DED-45F0-8D2B-24C0FF79EBCA}" type="pres">
      <dgm:prSet presAssocID="{D2027178-C64F-4898-8475-2AE3F8613296}" presName="negativeSpace" presStyleCnt="0"/>
      <dgm:spPr/>
    </dgm:pt>
    <dgm:pt modelId="{D205A212-C442-4EA5-BA9F-FA672ACAD912}" type="pres">
      <dgm:prSet presAssocID="{D2027178-C64F-4898-8475-2AE3F8613296}" presName="childText" presStyleLbl="conFgAcc1" presStyleIdx="1" presStyleCnt="3">
        <dgm:presLayoutVars>
          <dgm:bulletEnabled val="1"/>
        </dgm:presLayoutVars>
      </dgm:prSet>
      <dgm:spPr/>
    </dgm:pt>
    <dgm:pt modelId="{396197BD-E4A8-429D-A43B-F86B2F2746E2}" type="pres">
      <dgm:prSet presAssocID="{968D8BFA-BC3F-4D33-828A-848C230B832F}" presName="spaceBetweenRectangles" presStyleCnt="0"/>
      <dgm:spPr/>
    </dgm:pt>
    <dgm:pt modelId="{7B868963-BF60-4E86-86D8-A3E02DFE4BC9}" type="pres">
      <dgm:prSet presAssocID="{7B3164A9-8279-4D93-87F9-EA152C9EDBB0}" presName="parentLin" presStyleCnt="0"/>
      <dgm:spPr/>
    </dgm:pt>
    <dgm:pt modelId="{FD692BDA-4052-4053-8F0B-A613BD80F081}" type="pres">
      <dgm:prSet presAssocID="{7B3164A9-8279-4D93-87F9-EA152C9EDBB0}" presName="parentLeftMargin" presStyleLbl="node1" presStyleIdx="1" presStyleCnt="3"/>
      <dgm:spPr/>
    </dgm:pt>
    <dgm:pt modelId="{7CE2CF4A-89E7-4AE8-BEDB-317C3086F63C}" type="pres">
      <dgm:prSet presAssocID="{7B3164A9-8279-4D93-87F9-EA152C9EDBB0}" presName="parentText" presStyleLbl="node1" presStyleIdx="2" presStyleCnt="3">
        <dgm:presLayoutVars>
          <dgm:chMax val="0"/>
          <dgm:bulletEnabled val="1"/>
        </dgm:presLayoutVars>
      </dgm:prSet>
      <dgm:spPr/>
    </dgm:pt>
    <dgm:pt modelId="{77186C3D-FFEE-4434-9B40-F957949D3011}" type="pres">
      <dgm:prSet presAssocID="{7B3164A9-8279-4D93-87F9-EA152C9EDBB0}" presName="negativeSpace" presStyleCnt="0"/>
      <dgm:spPr/>
    </dgm:pt>
    <dgm:pt modelId="{E145EF05-B44B-4729-AE86-CE2ED73268C2}" type="pres">
      <dgm:prSet presAssocID="{7B3164A9-8279-4D93-87F9-EA152C9EDBB0}" presName="childText" presStyleLbl="conFgAcc1" presStyleIdx="2" presStyleCnt="3">
        <dgm:presLayoutVars>
          <dgm:bulletEnabled val="1"/>
        </dgm:presLayoutVars>
      </dgm:prSet>
      <dgm:spPr/>
    </dgm:pt>
  </dgm:ptLst>
  <dgm:cxnLst>
    <dgm:cxn modelId="{060D2607-91BA-48FF-891F-3AF842DBE733}" type="presOf" srcId="{CD5E2C06-2265-4FDD-B2DE-383896FB9127}" destId="{E145EF05-B44B-4729-AE86-CE2ED73268C2}" srcOrd="0" destOrd="0" presId="urn:microsoft.com/office/officeart/2005/8/layout/list1"/>
    <dgm:cxn modelId="{F877453A-6E02-4705-A77F-386B0E8F6055}" type="presOf" srcId="{F798F06C-B3E5-4F86-9EAC-F2B265BE4E58}" destId="{E044A20F-34B4-402F-AA92-9B2466D002DA}" srcOrd="0" destOrd="0" presId="urn:microsoft.com/office/officeart/2005/8/layout/list1"/>
    <dgm:cxn modelId="{2352D03F-2AD6-447D-9D9A-35F78ABA591F}" type="presOf" srcId="{7B3164A9-8279-4D93-87F9-EA152C9EDBB0}" destId="{7CE2CF4A-89E7-4AE8-BEDB-317C3086F63C}" srcOrd="1" destOrd="0" presId="urn:microsoft.com/office/officeart/2005/8/layout/list1"/>
    <dgm:cxn modelId="{B8432F40-FC58-452D-B95F-3E1206F21971}" srcId="{A8BEB99A-9436-401F-BC95-28E9FBA1E46F}" destId="{7B3164A9-8279-4D93-87F9-EA152C9EDBB0}" srcOrd="2" destOrd="0" parTransId="{0080B033-6456-47EF-8541-B22C5DB7988D}" sibTransId="{A6336C98-C771-4746-B55A-90F328CA1133}"/>
    <dgm:cxn modelId="{CF0DEC46-9664-4007-AC31-A0C295B78E1A}" type="presOf" srcId="{6313B991-9246-49E0-AEA5-3C1E492A4388}" destId="{D205A212-C442-4EA5-BA9F-FA672ACAD912}" srcOrd="0" destOrd="0" presId="urn:microsoft.com/office/officeart/2005/8/layout/list1"/>
    <dgm:cxn modelId="{D5FDEC47-30C1-4A59-8677-9F9E0C2031A0}" srcId="{A8BEB99A-9436-401F-BC95-28E9FBA1E46F}" destId="{D2027178-C64F-4898-8475-2AE3F8613296}" srcOrd="1" destOrd="0" parTransId="{CA58A753-76B3-4158-A7D3-7E48E428CD48}" sibTransId="{968D8BFA-BC3F-4D33-828A-848C230B832F}"/>
    <dgm:cxn modelId="{43770A73-E815-4B58-9836-C1D58B5BEDF9}" type="presOf" srcId="{7B3164A9-8279-4D93-87F9-EA152C9EDBB0}" destId="{FD692BDA-4052-4053-8F0B-A613BD80F081}" srcOrd="0" destOrd="0" presId="urn:microsoft.com/office/officeart/2005/8/layout/list1"/>
    <dgm:cxn modelId="{F7BC3A80-4417-4D42-A12E-16A2CFAD773A}" type="presOf" srcId="{D2027178-C64F-4898-8475-2AE3F8613296}" destId="{50B63390-5461-460F-9313-4D23BC62F683}" srcOrd="1" destOrd="0" presId="urn:microsoft.com/office/officeart/2005/8/layout/list1"/>
    <dgm:cxn modelId="{567BF0A6-571E-47E6-9682-C77D39B85510}" type="presOf" srcId="{36499271-5BD1-4C85-B3A1-73C6C4A04E03}" destId="{F567EE0F-7961-46D5-AE07-D099C2EFC3CC}" srcOrd="0" destOrd="0" presId="urn:microsoft.com/office/officeart/2005/8/layout/list1"/>
    <dgm:cxn modelId="{A5B6D0B0-ACB5-4846-BF76-7C50D3407426}" type="presOf" srcId="{D2027178-C64F-4898-8475-2AE3F8613296}" destId="{F58E78FC-4A3F-4ED6-B14F-867AF401ED42}" srcOrd="0" destOrd="0" presId="urn:microsoft.com/office/officeart/2005/8/layout/list1"/>
    <dgm:cxn modelId="{1B9221B7-3017-4B73-9933-A05A01A0E430}" type="presOf" srcId="{36499271-5BD1-4C85-B3A1-73C6C4A04E03}" destId="{15A58857-2A87-49F9-B608-6FA47CCF3DFD}" srcOrd="1" destOrd="0" presId="urn:microsoft.com/office/officeart/2005/8/layout/list1"/>
    <dgm:cxn modelId="{AC656AC4-6E86-4D1B-B8BB-FA38C93AA012}" srcId="{A8BEB99A-9436-401F-BC95-28E9FBA1E46F}" destId="{36499271-5BD1-4C85-B3A1-73C6C4A04E03}" srcOrd="0" destOrd="0" parTransId="{12313F51-943E-491F-B00D-C51441B35224}" sibTransId="{6EEEAD4F-A330-45DE-A6ED-32CB0C032CBE}"/>
    <dgm:cxn modelId="{688022C7-7253-4682-BA69-421FB25C7557}" type="presOf" srcId="{A8BEB99A-9436-401F-BC95-28E9FBA1E46F}" destId="{DEDBFE75-5D7A-40DE-B555-D52781CB4F64}" srcOrd="0" destOrd="0" presId="urn:microsoft.com/office/officeart/2005/8/layout/list1"/>
    <dgm:cxn modelId="{BECA78F3-1B28-4F8A-A1F8-FD0C218BDDA9}" srcId="{D2027178-C64F-4898-8475-2AE3F8613296}" destId="{6313B991-9246-49E0-AEA5-3C1E492A4388}" srcOrd="0" destOrd="0" parTransId="{971ED502-DD3D-401B-9CAA-2C5AA61F9A15}" sibTransId="{F9B1A58B-3B82-48F0-A60B-2A79C8832DA7}"/>
    <dgm:cxn modelId="{4EFF51F4-4117-42E5-AA32-3633750FD65E}" srcId="{36499271-5BD1-4C85-B3A1-73C6C4A04E03}" destId="{F798F06C-B3E5-4F86-9EAC-F2B265BE4E58}" srcOrd="0" destOrd="0" parTransId="{6CC7E646-D9BB-40B6-88F3-28FBAE1DC18F}" sibTransId="{203CD943-9101-404B-8615-FD3DCD0B9C02}"/>
    <dgm:cxn modelId="{98428FF8-A53E-4FBA-BE3D-1F7825612A8E}" srcId="{7B3164A9-8279-4D93-87F9-EA152C9EDBB0}" destId="{CD5E2C06-2265-4FDD-B2DE-383896FB9127}" srcOrd="0" destOrd="0" parTransId="{6E39C643-F080-4DBD-8C86-06040F721859}" sibTransId="{19B7686B-AC48-4F7F-B069-25B81FC201C1}"/>
    <dgm:cxn modelId="{62364E59-2BCB-4478-B6BC-E0A1C5A53772}" type="presParOf" srcId="{DEDBFE75-5D7A-40DE-B555-D52781CB4F64}" destId="{0CC7B271-02BD-44F0-AEA4-E2F825524F58}" srcOrd="0" destOrd="0" presId="urn:microsoft.com/office/officeart/2005/8/layout/list1"/>
    <dgm:cxn modelId="{4E1CFE9B-30A8-43A5-8610-90E5F948038C}" type="presParOf" srcId="{0CC7B271-02BD-44F0-AEA4-E2F825524F58}" destId="{F567EE0F-7961-46D5-AE07-D099C2EFC3CC}" srcOrd="0" destOrd="0" presId="urn:microsoft.com/office/officeart/2005/8/layout/list1"/>
    <dgm:cxn modelId="{7E98E977-6B17-4B97-AC24-26A6C3D9442B}" type="presParOf" srcId="{0CC7B271-02BD-44F0-AEA4-E2F825524F58}" destId="{15A58857-2A87-49F9-B608-6FA47CCF3DFD}" srcOrd="1" destOrd="0" presId="urn:microsoft.com/office/officeart/2005/8/layout/list1"/>
    <dgm:cxn modelId="{920F4D31-39FE-4BB8-AF5D-49F8C261D7D6}" type="presParOf" srcId="{DEDBFE75-5D7A-40DE-B555-D52781CB4F64}" destId="{F316C138-4B64-4D7D-B480-E7BB5321C9B3}" srcOrd="1" destOrd="0" presId="urn:microsoft.com/office/officeart/2005/8/layout/list1"/>
    <dgm:cxn modelId="{AE5F445C-2EFB-42E2-B5F8-2F04CC3580B5}" type="presParOf" srcId="{DEDBFE75-5D7A-40DE-B555-D52781CB4F64}" destId="{E044A20F-34B4-402F-AA92-9B2466D002DA}" srcOrd="2" destOrd="0" presId="urn:microsoft.com/office/officeart/2005/8/layout/list1"/>
    <dgm:cxn modelId="{B02FA1A1-B9FB-4DB7-BCAF-26F303BB592F}" type="presParOf" srcId="{DEDBFE75-5D7A-40DE-B555-D52781CB4F64}" destId="{BDAF8D42-84B2-4096-85E0-6881F38766BC}" srcOrd="3" destOrd="0" presId="urn:microsoft.com/office/officeart/2005/8/layout/list1"/>
    <dgm:cxn modelId="{8A41398B-FDD1-4E54-BC33-4B31BFAD061E}" type="presParOf" srcId="{DEDBFE75-5D7A-40DE-B555-D52781CB4F64}" destId="{23976568-96F3-48BD-86A6-4423AD6EA7AD}" srcOrd="4" destOrd="0" presId="urn:microsoft.com/office/officeart/2005/8/layout/list1"/>
    <dgm:cxn modelId="{2B8DC8F9-4CAC-4603-A639-1E542232516D}" type="presParOf" srcId="{23976568-96F3-48BD-86A6-4423AD6EA7AD}" destId="{F58E78FC-4A3F-4ED6-B14F-867AF401ED42}" srcOrd="0" destOrd="0" presId="urn:microsoft.com/office/officeart/2005/8/layout/list1"/>
    <dgm:cxn modelId="{04E62EB7-F803-45A0-8D0A-DCB964F369FE}" type="presParOf" srcId="{23976568-96F3-48BD-86A6-4423AD6EA7AD}" destId="{50B63390-5461-460F-9313-4D23BC62F683}" srcOrd="1" destOrd="0" presId="urn:microsoft.com/office/officeart/2005/8/layout/list1"/>
    <dgm:cxn modelId="{B5B3B103-2926-4B9B-A78F-6A92F2C320C7}" type="presParOf" srcId="{DEDBFE75-5D7A-40DE-B555-D52781CB4F64}" destId="{A09E4905-7DED-45F0-8D2B-24C0FF79EBCA}" srcOrd="5" destOrd="0" presId="urn:microsoft.com/office/officeart/2005/8/layout/list1"/>
    <dgm:cxn modelId="{0074D126-410F-4D52-9B51-38A04785B43A}" type="presParOf" srcId="{DEDBFE75-5D7A-40DE-B555-D52781CB4F64}" destId="{D205A212-C442-4EA5-BA9F-FA672ACAD912}" srcOrd="6" destOrd="0" presId="urn:microsoft.com/office/officeart/2005/8/layout/list1"/>
    <dgm:cxn modelId="{0B4CAB6E-BC05-44D7-9F53-BBAD54ECC5A8}" type="presParOf" srcId="{DEDBFE75-5D7A-40DE-B555-D52781CB4F64}" destId="{396197BD-E4A8-429D-A43B-F86B2F2746E2}" srcOrd="7" destOrd="0" presId="urn:microsoft.com/office/officeart/2005/8/layout/list1"/>
    <dgm:cxn modelId="{213F6B89-11FF-44EF-93A3-27913713863D}" type="presParOf" srcId="{DEDBFE75-5D7A-40DE-B555-D52781CB4F64}" destId="{7B868963-BF60-4E86-86D8-A3E02DFE4BC9}" srcOrd="8" destOrd="0" presId="urn:microsoft.com/office/officeart/2005/8/layout/list1"/>
    <dgm:cxn modelId="{DF8D7B77-7588-436A-A010-15BB586FEEA2}" type="presParOf" srcId="{7B868963-BF60-4E86-86D8-A3E02DFE4BC9}" destId="{FD692BDA-4052-4053-8F0B-A613BD80F081}" srcOrd="0" destOrd="0" presId="urn:microsoft.com/office/officeart/2005/8/layout/list1"/>
    <dgm:cxn modelId="{98F0C432-35F3-4546-B713-34B8F62F0DE3}" type="presParOf" srcId="{7B868963-BF60-4E86-86D8-A3E02DFE4BC9}" destId="{7CE2CF4A-89E7-4AE8-BEDB-317C3086F63C}" srcOrd="1" destOrd="0" presId="urn:microsoft.com/office/officeart/2005/8/layout/list1"/>
    <dgm:cxn modelId="{FE064C48-2813-4554-8B64-7C1A6E420580}" type="presParOf" srcId="{DEDBFE75-5D7A-40DE-B555-D52781CB4F64}" destId="{77186C3D-FFEE-4434-9B40-F957949D3011}" srcOrd="9" destOrd="0" presId="urn:microsoft.com/office/officeart/2005/8/layout/list1"/>
    <dgm:cxn modelId="{C74914EA-0BE5-48D8-9F54-9B3A5A262FAC}" type="presParOf" srcId="{DEDBFE75-5D7A-40DE-B555-D52781CB4F64}" destId="{E145EF05-B44B-4729-AE86-CE2ED73268C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4A20F-34B4-402F-AA92-9B2466D002DA}">
      <dsp:nvSpPr>
        <dsp:cNvPr id="0" name=""/>
        <dsp:cNvSpPr/>
      </dsp:nvSpPr>
      <dsp:spPr>
        <a:xfrm>
          <a:off x="0" y="311957"/>
          <a:ext cx="8323385" cy="1102500"/>
        </a:xfrm>
        <a:prstGeom prst="rect">
          <a:avLst/>
        </a:prstGeom>
        <a:solidFill>
          <a:schemeClr val="lt1">
            <a:alpha val="90000"/>
            <a:hueOff val="0"/>
            <a:satOff val="0"/>
            <a:lumOff val="0"/>
            <a:alphaOff val="0"/>
          </a:schemeClr>
        </a:solidFill>
        <a:ln w="25400" cap="flat" cmpd="sng" algn="ctr">
          <a:solidFill>
            <a:srgbClr val="00AF75"/>
          </a:solidFill>
          <a:prstDash val="solid"/>
        </a:ln>
        <a:effectLst/>
      </dsp:spPr>
      <dsp:style>
        <a:lnRef idx="2">
          <a:scrgbClr r="0" g="0" b="0"/>
        </a:lnRef>
        <a:fillRef idx="1">
          <a:scrgbClr r="0" g="0" b="0"/>
        </a:fillRef>
        <a:effectRef idx="0">
          <a:scrgbClr r="0" g="0" b="0"/>
        </a:effectRef>
        <a:fontRef idx="minor"/>
      </dsp:style>
      <dsp:txBody>
        <a:bodyPr spcFirstLastPara="0" vert="horz" wrap="square" lIns="645987" tIns="416560" rIns="645987" bIns="99568" numCol="1" spcCol="1270" anchor="t" anchorCtr="0">
          <a:noAutofit/>
        </a:bodyPr>
        <a:lstStyle/>
        <a:p>
          <a:pPr marL="114300" lvl="1" indent="-114300" algn="l" defTabSz="622300">
            <a:lnSpc>
              <a:spcPct val="90000"/>
            </a:lnSpc>
            <a:spcBef>
              <a:spcPct val="0"/>
            </a:spcBef>
            <a:spcAft>
              <a:spcPct val="15000"/>
            </a:spcAft>
            <a:buClr>
              <a:srgbClr val="00AF75"/>
            </a:buClr>
            <a:buFont typeface="Wingdings" panose="05000000000000000000" pitchFamily="2" charset="2"/>
            <a:buChar char="ü"/>
          </a:pPr>
          <a:r>
            <a:rPr lang="en-US" sz="1400" kern="1200" dirty="0">
              <a:solidFill>
                <a:srgbClr val="92D050"/>
              </a:solidFill>
            </a:rPr>
            <a:t> </a:t>
          </a:r>
          <a:r>
            <a:rPr lang="en-US" sz="1400" kern="1200" dirty="0">
              <a:solidFill>
                <a:schemeClr val="tx1"/>
              </a:solidFill>
            </a:rPr>
            <a:t>Despite the growth of cord cutter/</a:t>
          </a:r>
          <a:r>
            <a:rPr lang="en-US" sz="1400" kern="1200" dirty="0" err="1">
              <a:solidFill>
                <a:schemeClr val="tx1"/>
              </a:solidFill>
            </a:rPr>
            <a:t>nevers</a:t>
          </a:r>
          <a:r>
            <a:rPr lang="en-US" sz="1400" kern="1200" dirty="0">
              <a:solidFill>
                <a:schemeClr val="tx1"/>
              </a:solidFill>
            </a:rPr>
            <a:t>, MVPD </a:t>
          </a:r>
          <a:r>
            <a:rPr lang="en-US" sz="1400" kern="1200" dirty="0"/>
            <a:t>HH represent 83% of all TV HHs. Future CC/CN growth is not forecasted to come at the expense of MVPD HHs, but rather as an additional service</a:t>
          </a:r>
        </a:p>
      </dsp:txBody>
      <dsp:txXfrm>
        <a:off x="0" y="311957"/>
        <a:ext cx="8323385" cy="1102500"/>
      </dsp:txXfrm>
    </dsp:sp>
    <dsp:sp modelId="{15A58857-2A87-49F9-B608-6FA47CCF3DFD}">
      <dsp:nvSpPr>
        <dsp:cNvPr id="0" name=""/>
        <dsp:cNvSpPr/>
      </dsp:nvSpPr>
      <dsp:spPr>
        <a:xfrm>
          <a:off x="416169" y="16757"/>
          <a:ext cx="5826369" cy="5904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223" tIns="0" rIns="220223" bIns="0" numCol="1" spcCol="1270" anchor="ctr" anchorCtr="0">
          <a:noAutofit/>
        </a:bodyPr>
        <a:lstStyle/>
        <a:p>
          <a:pPr marL="0" lvl="0" indent="0" algn="l" defTabSz="622300">
            <a:lnSpc>
              <a:spcPct val="90000"/>
            </a:lnSpc>
            <a:spcBef>
              <a:spcPct val="0"/>
            </a:spcBef>
            <a:spcAft>
              <a:spcPct val="35000"/>
            </a:spcAft>
            <a:buNone/>
          </a:pPr>
          <a:r>
            <a:rPr lang="en-US" sz="1400" kern="1200" dirty="0"/>
            <a:t>Perception: Cord Cutters/Nevers are making a significant impact on the number of MVPD HHs</a:t>
          </a:r>
        </a:p>
      </dsp:txBody>
      <dsp:txXfrm>
        <a:off x="444990" y="45578"/>
        <a:ext cx="5768727" cy="532758"/>
      </dsp:txXfrm>
    </dsp:sp>
    <dsp:sp modelId="{D205A212-C442-4EA5-BA9F-FA672ACAD912}">
      <dsp:nvSpPr>
        <dsp:cNvPr id="0" name=""/>
        <dsp:cNvSpPr/>
      </dsp:nvSpPr>
      <dsp:spPr>
        <a:xfrm>
          <a:off x="0" y="1817657"/>
          <a:ext cx="8323385" cy="1260000"/>
        </a:xfrm>
        <a:prstGeom prst="rect">
          <a:avLst/>
        </a:prstGeom>
        <a:solidFill>
          <a:schemeClr val="lt1">
            <a:alpha val="90000"/>
            <a:hueOff val="0"/>
            <a:satOff val="0"/>
            <a:lumOff val="0"/>
            <a:alphaOff val="0"/>
          </a:schemeClr>
        </a:solidFill>
        <a:ln w="25400" cap="flat" cmpd="sng" algn="ctr">
          <a:solidFill>
            <a:srgbClr val="00AF75"/>
          </a:solidFill>
          <a:prstDash val="solid"/>
        </a:ln>
        <a:effectLst/>
      </dsp:spPr>
      <dsp:style>
        <a:lnRef idx="2">
          <a:scrgbClr r="0" g="0" b="0"/>
        </a:lnRef>
        <a:fillRef idx="1">
          <a:scrgbClr r="0" g="0" b="0"/>
        </a:fillRef>
        <a:effectRef idx="0">
          <a:scrgbClr r="0" g="0" b="0"/>
        </a:effectRef>
        <a:fontRef idx="minor"/>
      </dsp:style>
      <dsp:txBody>
        <a:bodyPr spcFirstLastPara="0" vert="horz" wrap="square" lIns="645987" tIns="416560" rIns="645987" bIns="99568" numCol="1" spcCol="1270" anchor="t" anchorCtr="0">
          <a:noAutofit/>
        </a:bodyPr>
        <a:lstStyle/>
        <a:p>
          <a:pPr marL="114300" lvl="1" indent="-114300" algn="l" defTabSz="622300">
            <a:lnSpc>
              <a:spcPct val="90000"/>
            </a:lnSpc>
            <a:spcBef>
              <a:spcPct val="0"/>
            </a:spcBef>
            <a:spcAft>
              <a:spcPct val="15000"/>
            </a:spcAft>
            <a:buClr>
              <a:srgbClr val="00AF75"/>
            </a:buClr>
            <a:buFont typeface="Wingdings" panose="05000000000000000000" pitchFamily="2" charset="2"/>
            <a:buChar char="ü"/>
          </a:pPr>
          <a:r>
            <a:rPr lang="en-US" sz="1400" kern="1200" dirty="0">
              <a:solidFill>
                <a:srgbClr val="92D050"/>
              </a:solidFill>
            </a:rPr>
            <a:t> </a:t>
          </a:r>
          <a:r>
            <a:rPr lang="en-US" sz="1400" kern="1200" dirty="0"/>
            <a:t>Across generations, including Millennials, the majority of video viewing is with Television. The decision to cord cut is tied to income, and not the result of a Millennial generational shift in attitudes towards media consumption. Many Millennials re-engage with MVPDs as their </a:t>
          </a:r>
          <a:r>
            <a:rPr lang="en-US" sz="1400" kern="1200" dirty="0" err="1"/>
            <a:t>lifestage</a:t>
          </a:r>
          <a:r>
            <a:rPr lang="en-US" sz="1400" kern="1200" dirty="0"/>
            <a:t> and income mature</a:t>
          </a:r>
        </a:p>
      </dsp:txBody>
      <dsp:txXfrm>
        <a:off x="0" y="1817657"/>
        <a:ext cx="8323385" cy="1260000"/>
      </dsp:txXfrm>
    </dsp:sp>
    <dsp:sp modelId="{50B63390-5461-460F-9313-4D23BC62F683}">
      <dsp:nvSpPr>
        <dsp:cNvPr id="0" name=""/>
        <dsp:cNvSpPr/>
      </dsp:nvSpPr>
      <dsp:spPr>
        <a:xfrm>
          <a:off x="416169" y="1522457"/>
          <a:ext cx="5826369" cy="5904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223" tIns="0" rIns="220223" bIns="0" numCol="1" spcCol="1270" anchor="ctr" anchorCtr="0">
          <a:noAutofit/>
        </a:bodyPr>
        <a:lstStyle/>
        <a:p>
          <a:pPr marL="0" lvl="0" indent="0" algn="l" defTabSz="622300">
            <a:lnSpc>
              <a:spcPct val="90000"/>
            </a:lnSpc>
            <a:spcBef>
              <a:spcPct val="0"/>
            </a:spcBef>
            <a:spcAft>
              <a:spcPct val="35000"/>
            </a:spcAft>
            <a:buNone/>
          </a:pPr>
          <a:r>
            <a:rPr lang="en-US" sz="1400" kern="1200" dirty="0"/>
            <a:t>Perception: Cord Cutters/Nevers are Millennials, who are ushering in a new mindset of media/video consumption</a:t>
          </a:r>
        </a:p>
      </dsp:txBody>
      <dsp:txXfrm>
        <a:off x="444990" y="1551278"/>
        <a:ext cx="5768727" cy="532758"/>
      </dsp:txXfrm>
    </dsp:sp>
    <dsp:sp modelId="{E145EF05-B44B-4729-AE86-CE2ED73268C2}">
      <dsp:nvSpPr>
        <dsp:cNvPr id="0" name=""/>
        <dsp:cNvSpPr/>
      </dsp:nvSpPr>
      <dsp:spPr>
        <a:xfrm>
          <a:off x="0" y="3480857"/>
          <a:ext cx="8323385" cy="1260000"/>
        </a:xfrm>
        <a:prstGeom prst="rect">
          <a:avLst/>
        </a:prstGeom>
        <a:solidFill>
          <a:schemeClr val="lt1">
            <a:alpha val="90000"/>
            <a:hueOff val="0"/>
            <a:satOff val="0"/>
            <a:lumOff val="0"/>
            <a:alphaOff val="0"/>
          </a:schemeClr>
        </a:solidFill>
        <a:ln w="25400" cap="flat" cmpd="sng" algn="ctr">
          <a:solidFill>
            <a:srgbClr val="00AF75"/>
          </a:solidFill>
          <a:prstDash val="solid"/>
        </a:ln>
        <a:effectLst/>
      </dsp:spPr>
      <dsp:style>
        <a:lnRef idx="2">
          <a:scrgbClr r="0" g="0" b="0"/>
        </a:lnRef>
        <a:fillRef idx="1">
          <a:scrgbClr r="0" g="0" b="0"/>
        </a:fillRef>
        <a:effectRef idx="0">
          <a:scrgbClr r="0" g="0" b="0"/>
        </a:effectRef>
        <a:fontRef idx="minor"/>
      </dsp:style>
      <dsp:txBody>
        <a:bodyPr spcFirstLastPara="0" vert="horz" wrap="square" lIns="645987" tIns="416560" rIns="645987" bIns="99568" numCol="1" spcCol="1270" anchor="t" anchorCtr="0">
          <a:noAutofit/>
        </a:bodyPr>
        <a:lstStyle/>
        <a:p>
          <a:pPr marL="114300" lvl="1" indent="-114300" algn="l" defTabSz="622300">
            <a:lnSpc>
              <a:spcPct val="90000"/>
            </a:lnSpc>
            <a:spcBef>
              <a:spcPct val="0"/>
            </a:spcBef>
            <a:spcAft>
              <a:spcPct val="15000"/>
            </a:spcAft>
            <a:buClr>
              <a:srgbClr val="00AF75"/>
            </a:buClr>
            <a:buFont typeface="Wingdings" panose="05000000000000000000" pitchFamily="2" charset="2"/>
            <a:buChar char="ü"/>
          </a:pPr>
          <a:r>
            <a:rPr lang="en-US" sz="1400" kern="1200" dirty="0">
              <a:solidFill>
                <a:srgbClr val="92D050"/>
              </a:solidFill>
            </a:rPr>
            <a:t> </a:t>
          </a:r>
          <a:r>
            <a:rPr lang="en-US" sz="1400" kern="1200" dirty="0"/>
            <a:t>The shift away from MVPDs towards streaming is unequivocally rooted in cost considerations, not driven by the original content streaming services provide. The viewer’s desire for “customization” and flexibility is based upon the belief that it will yield cost savings, which may not always be the case</a:t>
          </a:r>
        </a:p>
      </dsp:txBody>
      <dsp:txXfrm>
        <a:off x="0" y="3480857"/>
        <a:ext cx="8323385" cy="1260000"/>
      </dsp:txXfrm>
    </dsp:sp>
    <dsp:sp modelId="{7CE2CF4A-89E7-4AE8-BEDB-317C3086F63C}">
      <dsp:nvSpPr>
        <dsp:cNvPr id="0" name=""/>
        <dsp:cNvSpPr/>
      </dsp:nvSpPr>
      <dsp:spPr>
        <a:xfrm>
          <a:off x="416169" y="3185657"/>
          <a:ext cx="5826369" cy="5904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223" tIns="0" rIns="220223" bIns="0" numCol="1" spcCol="1270" anchor="ctr" anchorCtr="0">
          <a:noAutofit/>
        </a:bodyPr>
        <a:lstStyle/>
        <a:p>
          <a:pPr marL="0" lvl="0" indent="0" algn="l" defTabSz="622300">
            <a:lnSpc>
              <a:spcPct val="90000"/>
            </a:lnSpc>
            <a:spcBef>
              <a:spcPct val="0"/>
            </a:spcBef>
            <a:spcAft>
              <a:spcPct val="35000"/>
            </a:spcAft>
            <a:buNone/>
          </a:pPr>
          <a:r>
            <a:rPr lang="en-US" sz="1400" kern="1200" dirty="0"/>
            <a:t>Perception: The lure of original streaming content is what’s driving cord cutting</a:t>
          </a:r>
        </a:p>
      </dsp:txBody>
      <dsp:txXfrm>
        <a:off x="444990" y="3214478"/>
        <a:ext cx="5768727"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0.41038</cdr:x>
      <cdr:y>0.7113</cdr:y>
    </cdr:from>
    <cdr:to>
      <cdr:x>0.46363</cdr:x>
      <cdr:y>0.78712</cdr:y>
    </cdr:to>
    <cdr:sp macro="" textlink="">
      <cdr:nvSpPr>
        <cdr:cNvPr id="2" name="TextBox 2"/>
        <cdr:cNvSpPr txBox="1"/>
      </cdr:nvSpPr>
      <cdr:spPr>
        <a:xfrm xmlns:a="http://schemas.openxmlformats.org/drawingml/2006/main">
          <a:off x="2880630" y="2598593"/>
          <a:ext cx="373820"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bg1"/>
              </a:solidFill>
            </a:rPr>
            <a:t>3%</a:t>
          </a:r>
        </a:p>
      </cdr:txBody>
    </cdr:sp>
  </cdr:relSizeAnchor>
</c:userShapes>
</file>

<file path=ppt/drawings/drawing2.xml><?xml version="1.0" encoding="utf-8"?>
<c:userShapes xmlns:c="http://schemas.openxmlformats.org/drawingml/2006/chart">
  <cdr:relSizeAnchor xmlns:cdr="http://schemas.openxmlformats.org/drawingml/2006/chartDrawing">
    <cdr:from>
      <cdr:x>0.77217</cdr:x>
      <cdr:y>0.17669</cdr:y>
    </cdr:from>
    <cdr:to>
      <cdr:x>0.89608</cdr:x>
      <cdr:y>0.26503</cdr:y>
    </cdr:to>
    <cdr:sp macro="" textlink="">
      <cdr:nvSpPr>
        <cdr:cNvPr id="2" name="TextBox 9">
          <a:extLst xmlns:a="http://schemas.openxmlformats.org/drawingml/2006/main">
            <a:ext uri="{FF2B5EF4-FFF2-40B4-BE49-F238E27FC236}">
              <a16:creationId xmlns:a16="http://schemas.microsoft.com/office/drawing/2014/main" id="{5326E249-2984-4A45-86CE-A38C1FB46D2A}"/>
            </a:ext>
          </a:extLst>
        </cdr:cNvPr>
        <cdr:cNvSpPr txBox="1"/>
      </cdr:nvSpPr>
      <cdr:spPr>
        <a:xfrm xmlns:a="http://schemas.openxmlformats.org/drawingml/2006/main">
          <a:off x="6191742" y="615551"/>
          <a:ext cx="993531" cy="307777"/>
        </a:xfrm>
        <a:prstGeom xmlns:a="http://schemas.openxmlformats.org/drawingml/2006/main" prst="rect">
          <a:avLst/>
        </a:prstGeom>
        <a:noFill xmlns:a="http://schemas.openxmlformats.org/drawingml/2006/main"/>
        <a:ln xmlns:a="http://schemas.openxmlformats.org/drawingml/2006/main">
          <a:solidFill>
            <a:schemeClr val="bg1">
              <a:lumMod val="65000"/>
            </a:schemeClr>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indent="0" algn="ctr" defTabSz="914400" rtl="0" eaLnBrk="1" fontAlgn="auto" latinLnBrk="0" hangingPunct="1">
            <a:lnSpc>
              <a:spcPct val="100000"/>
            </a:lnSpc>
            <a:spcBef>
              <a:spcPts val="0"/>
            </a:spcBef>
            <a:spcAft>
              <a:spcPts val="0"/>
            </a:spcAft>
            <a:buClrTx/>
            <a:buSzTx/>
            <a:buFontTx/>
            <a:buNone/>
            <a:tabLst/>
          </a:pPr>
          <a:r>
            <a:rPr kumimoji="0" lang="en-US" sz="1400" b="0" i="0" u="none" strike="noStrike" kern="1200" cap="none" spc="0" normalizeH="0" baseline="0" dirty="0">
              <a:ln>
                <a:noFill/>
              </a:ln>
              <a:solidFill>
                <a:prstClr val="black"/>
              </a:solidFill>
              <a:effectLst/>
              <a:uLnTx/>
              <a:uFillTx/>
              <a:latin typeface="Trebuchet MS"/>
              <a:ea typeface="+mn-ea"/>
              <a:cs typeface="+mn-cs"/>
            </a:rPr>
            <a:t>+ 8%</a:t>
          </a:r>
        </a:p>
      </cdr:txBody>
    </cdr:sp>
  </cdr:relSizeAnchor>
</c:userShapes>
</file>

<file path=ppt/drawings/drawing3.xml><?xml version="1.0" encoding="utf-8"?>
<c:userShapes xmlns:c="http://schemas.openxmlformats.org/drawingml/2006/chart">
  <cdr:relSizeAnchor xmlns:cdr="http://schemas.openxmlformats.org/drawingml/2006/chartDrawing">
    <cdr:from>
      <cdr:x>0.38028</cdr:x>
      <cdr:y>0.57858</cdr:y>
    </cdr:from>
    <cdr:to>
      <cdr:x>0.45083</cdr:x>
      <cdr:y>0.66154</cdr:y>
    </cdr:to>
    <cdr:sp macro="" textlink="">
      <cdr:nvSpPr>
        <cdr:cNvPr id="2" name="TextBox 2"/>
        <cdr:cNvSpPr txBox="1"/>
      </cdr:nvSpPr>
      <cdr:spPr>
        <a:xfrm xmlns:a="http://schemas.openxmlformats.org/drawingml/2006/main">
          <a:off x="2801242" y="2146613"/>
          <a:ext cx="519694"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b="1" dirty="0">
              <a:solidFill>
                <a:schemeClr val="bg1"/>
              </a:solidFill>
            </a:rPr>
            <a:t>70%</a:t>
          </a:r>
        </a:p>
      </cdr:txBody>
    </cdr:sp>
  </cdr:relSizeAnchor>
  <cdr:relSizeAnchor xmlns:cdr="http://schemas.openxmlformats.org/drawingml/2006/chartDrawing">
    <cdr:from>
      <cdr:x>0.28143</cdr:x>
      <cdr:y>0.20569</cdr:y>
    </cdr:from>
    <cdr:to>
      <cdr:x>0.33829</cdr:x>
      <cdr:y>0.28865</cdr:y>
    </cdr:to>
    <cdr:sp macro="" textlink="">
      <cdr:nvSpPr>
        <cdr:cNvPr id="3" name="TextBox 2"/>
        <cdr:cNvSpPr txBox="1"/>
      </cdr:nvSpPr>
      <cdr:spPr>
        <a:xfrm xmlns:a="http://schemas.openxmlformats.org/drawingml/2006/main">
          <a:off x="1914010" y="763124"/>
          <a:ext cx="386700" cy="30779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bg1"/>
              </a:solidFill>
            </a:rPr>
            <a:t>8%</a:t>
          </a:r>
        </a:p>
      </cdr:txBody>
    </cdr:sp>
  </cdr:relSizeAnchor>
  <cdr:relSizeAnchor xmlns:cdr="http://schemas.openxmlformats.org/drawingml/2006/chartDrawing">
    <cdr:from>
      <cdr:x>0.34198</cdr:x>
      <cdr:y>0.14804</cdr:y>
    </cdr:from>
    <cdr:to>
      <cdr:x>0.39447</cdr:x>
      <cdr:y>0.23099</cdr:y>
    </cdr:to>
    <cdr:sp macro="" textlink="">
      <cdr:nvSpPr>
        <cdr:cNvPr id="4" name="TextBox 2"/>
        <cdr:cNvSpPr txBox="1"/>
      </cdr:nvSpPr>
      <cdr:spPr>
        <a:xfrm xmlns:a="http://schemas.openxmlformats.org/drawingml/2006/main">
          <a:off x="2519097" y="549241"/>
          <a:ext cx="386644"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bg1"/>
              </a:solidFill>
            </a:rPr>
            <a:t>6%</a:t>
          </a:r>
        </a:p>
      </cdr:txBody>
    </cdr:sp>
  </cdr:relSizeAnchor>
</c:userShapes>
</file>

<file path=ppt/drawings/drawing4.xml><?xml version="1.0" encoding="utf-8"?>
<c:userShapes xmlns:c="http://schemas.openxmlformats.org/drawingml/2006/chart">
  <cdr:relSizeAnchor xmlns:cdr="http://schemas.openxmlformats.org/drawingml/2006/chartDrawing">
    <cdr:from>
      <cdr:x>0.29291</cdr:x>
      <cdr:y>0.73226</cdr:y>
    </cdr:from>
    <cdr:to>
      <cdr:x>0.36501</cdr:x>
      <cdr:y>0.85942</cdr:y>
    </cdr:to>
    <cdr:sp macro="" textlink="">
      <cdr:nvSpPr>
        <cdr:cNvPr id="2" name="TextBox 12">
          <a:extLst xmlns:a="http://schemas.openxmlformats.org/drawingml/2006/main">
            <a:ext uri="{FF2B5EF4-FFF2-40B4-BE49-F238E27FC236}">
              <a16:creationId xmlns:a16="http://schemas.microsoft.com/office/drawing/2014/main" id="{49C74C7A-3E31-4854-A102-578962B2BE3D}"/>
            </a:ext>
          </a:extLst>
        </cdr:cNvPr>
        <cdr:cNvSpPr txBox="1"/>
      </cdr:nvSpPr>
      <cdr:spPr>
        <a:xfrm xmlns:a="http://schemas.openxmlformats.org/drawingml/2006/main">
          <a:off x="2378523" y="3012906"/>
          <a:ext cx="585476" cy="52320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tx1">
                  <a:lumMod val="65000"/>
                  <a:lumOff val="35000"/>
                </a:schemeClr>
              </a:solidFill>
            </a:rPr>
            <a:t>2014</a:t>
          </a:r>
        </a:p>
        <a:p xmlns:a="http://schemas.openxmlformats.org/drawingml/2006/main">
          <a:r>
            <a:rPr lang="en-US" sz="1400" dirty="0">
              <a:solidFill>
                <a:schemeClr val="tx1">
                  <a:lumMod val="65000"/>
                  <a:lumOff val="35000"/>
                </a:schemeClr>
              </a:solidFill>
            </a:rPr>
            <a:t>vs YA</a:t>
          </a:r>
        </a:p>
      </cdr:txBody>
    </cdr:sp>
  </cdr:relSizeAnchor>
  <cdr:relSizeAnchor xmlns:cdr="http://schemas.openxmlformats.org/drawingml/2006/chartDrawing">
    <cdr:from>
      <cdr:x>0.49211</cdr:x>
      <cdr:y>0.73889</cdr:y>
    </cdr:from>
    <cdr:to>
      <cdr:x>0.56421</cdr:x>
      <cdr:y>0.86605</cdr:y>
    </cdr:to>
    <cdr:sp macro="" textlink="">
      <cdr:nvSpPr>
        <cdr:cNvPr id="3" name="TextBox 12">
          <a:extLst xmlns:a="http://schemas.openxmlformats.org/drawingml/2006/main">
            <a:ext uri="{FF2B5EF4-FFF2-40B4-BE49-F238E27FC236}">
              <a16:creationId xmlns:a16="http://schemas.microsoft.com/office/drawing/2014/main" id="{49C74C7A-3E31-4854-A102-578962B2BE3D}"/>
            </a:ext>
          </a:extLst>
        </cdr:cNvPr>
        <cdr:cNvSpPr txBox="1"/>
      </cdr:nvSpPr>
      <cdr:spPr>
        <a:xfrm xmlns:a="http://schemas.openxmlformats.org/drawingml/2006/main">
          <a:off x="3996138" y="3040158"/>
          <a:ext cx="585476" cy="52320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tx1">
                  <a:lumMod val="65000"/>
                  <a:lumOff val="35000"/>
                </a:schemeClr>
              </a:solidFill>
            </a:rPr>
            <a:t>2015</a:t>
          </a:r>
        </a:p>
        <a:p xmlns:a="http://schemas.openxmlformats.org/drawingml/2006/main">
          <a:r>
            <a:rPr lang="en-US" sz="1400" dirty="0">
              <a:solidFill>
                <a:schemeClr val="tx1">
                  <a:lumMod val="65000"/>
                  <a:lumOff val="35000"/>
                </a:schemeClr>
              </a:solidFill>
            </a:rPr>
            <a:t>vs YA</a:t>
          </a:r>
        </a:p>
      </cdr:txBody>
    </cdr:sp>
  </cdr:relSizeAnchor>
  <cdr:relSizeAnchor xmlns:cdr="http://schemas.openxmlformats.org/drawingml/2006/chartDrawing">
    <cdr:from>
      <cdr:x>0.68065</cdr:x>
      <cdr:y>0.73559</cdr:y>
    </cdr:from>
    <cdr:to>
      <cdr:x>0.75275</cdr:x>
      <cdr:y>0.86275</cdr:y>
    </cdr:to>
    <cdr:sp macro="" textlink="">
      <cdr:nvSpPr>
        <cdr:cNvPr id="4" name="TextBox 12">
          <a:extLst xmlns:a="http://schemas.openxmlformats.org/drawingml/2006/main">
            <a:ext uri="{FF2B5EF4-FFF2-40B4-BE49-F238E27FC236}">
              <a16:creationId xmlns:a16="http://schemas.microsoft.com/office/drawing/2014/main" id="{49C74C7A-3E31-4854-A102-578962B2BE3D}"/>
            </a:ext>
          </a:extLst>
        </cdr:cNvPr>
        <cdr:cNvSpPr txBox="1"/>
      </cdr:nvSpPr>
      <cdr:spPr>
        <a:xfrm xmlns:a="http://schemas.openxmlformats.org/drawingml/2006/main">
          <a:off x="5527115" y="3026591"/>
          <a:ext cx="585476" cy="52320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tx1">
                  <a:lumMod val="65000"/>
                  <a:lumOff val="35000"/>
                </a:schemeClr>
              </a:solidFill>
            </a:rPr>
            <a:t>2016</a:t>
          </a:r>
        </a:p>
        <a:p xmlns:a="http://schemas.openxmlformats.org/drawingml/2006/main">
          <a:r>
            <a:rPr lang="en-US" sz="1400" dirty="0">
              <a:solidFill>
                <a:schemeClr val="tx1">
                  <a:lumMod val="65000"/>
                  <a:lumOff val="35000"/>
                </a:schemeClr>
              </a:solidFill>
            </a:rPr>
            <a:t>vs YA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134" y="1"/>
            <a:ext cx="3038648" cy="466725"/>
          </a:xfrm>
          <a:prstGeom prst="rect">
            <a:avLst/>
          </a:prstGeom>
        </p:spPr>
        <p:txBody>
          <a:bodyPr vert="horz" lIns="91440" tIns="45720" rIns="91440" bIns="45720" rtlCol="0"/>
          <a:lstStyle>
            <a:lvl1pPr algn="r">
              <a:defRPr sz="1200"/>
            </a:lvl1pPr>
          </a:lstStyle>
          <a:p>
            <a:fld id="{C4F14D5D-17CF-4441-93D0-EAA1C9A60757}" type="datetimeFigureOut">
              <a:rPr lang="en-US" smtClean="0"/>
              <a:pPr/>
              <a:t>1/16/2018</a:t>
            </a:fld>
            <a:endParaRPr lang="en-US"/>
          </a:p>
        </p:txBody>
      </p:sp>
      <p:sp>
        <p:nvSpPr>
          <p:cNvPr id="4" name="Footer Placeholder 3"/>
          <p:cNvSpPr>
            <a:spLocks noGrp="1"/>
          </p:cNvSpPr>
          <p:nvPr>
            <p:ph type="ftr" sz="quarter" idx="2"/>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134" y="8829676"/>
            <a:ext cx="3038648" cy="466725"/>
          </a:xfrm>
          <a:prstGeom prst="rect">
            <a:avLst/>
          </a:prstGeom>
        </p:spPr>
        <p:txBody>
          <a:bodyPr vert="horz" lIns="91440" tIns="45720" rIns="91440" bIns="45720" rtlCol="0" anchor="b"/>
          <a:lstStyle>
            <a:lvl1pPr algn="r">
              <a:defRPr sz="1200"/>
            </a:lvl1pPr>
          </a:lstStyle>
          <a:p>
            <a:fld id="{0DC5DC90-1DC5-4C78-8A98-D9F67DA63617}" type="slidenum">
              <a:rPr lang="en-US" smtClean="0"/>
              <a:pPr/>
              <a:t>‹#›</a:t>
            </a:fld>
            <a:endParaRPr lang="en-US"/>
          </a:p>
        </p:txBody>
      </p:sp>
    </p:spTree>
    <p:extLst>
      <p:ext uri="{BB962C8B-B14F-4D97-AF65-F5344CB8AC3E}">
        <p14:creationId xmlns:p14="http://schemas.microsoft.com/office/powerpoint/2010/main" val="1842271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8DF91881-0F89-4396-B1FB-2B01C3113471}" type="datetimeFigureOut">
              <a:rPr lang="en-US" smtClean="0"/>
              <a:pPr/>
              <a:t>1/16/2018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11B0B900-9DC2-423F-ABC3-952C62102C96}" type="slidenum">
              <a:rPr lang="en-US" smtClean="0"/>
              <a:pPr/>
              <a:t>‹#›</a:t>
            </a:fld>
            <a:endParaRPr lang="en-US"/>
          </a:p>
        </p:txBody>
      </p:sp>
    </p:spTree>
    <p:extLst>
      <p:ext uri="{BB962C8B-B14F-4D97-AF65-F5344CB8AC3E}">
        <p14:creationId xmlns:p14="http://schemas.microsoft.com/office/powerpoint/2010/main" val="13286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B0B900-9DC2-423F-ABC3-952C62102C96}" type="slidenum">
              <a:rPr lang="en-US" smtClean="0"/>
              <a:pPr/>
              <a:t>3</a:t>
            </a:fld>
            <a:endParaRPr lang="en-US"/>
          </a:p>
        </p:txBody>
      </p:sp>
    </p:spTree>
    <p:extLst>
      <p:ext uri="{BB962C8B-B14F-4D97-AF65-F5344CB8AC3E}">
        <p14:creationId xmlns:p14="http://schemas.microsoft.com/office/powerpoint/2010/main" val="1499454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0B900-9DC2-423F-ABC3-952C62102C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429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0B900-9DC2-423F-ABC3-952C62102C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7484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0B900-9DC2-423F-ABC3-952C62102C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7013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Drum, 5/8/17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0B900-9DC2-423F-ABC3-952C62102C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142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Drum, 5/8/17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0B900-9DC2-423F-ABC3-952C62102C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934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1026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33862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808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52061" y="6356349"/>
            <a:ext cx="8277785" cy="347472"/>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pPr defTabSz="457200"/>
            <a:endParaRPr lang="en-US" dirty="0">
              <a:solidFill>
                <a:prstClr val="white"/>
              </a:solidFill>
            </a:endParaRPr>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100986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only blank">
    <p:spTree>
      <p:nvGrpSpPr>
        <p:cNvPr id="1" name=""/>
        <p:cNvGrpSpPr/>
        <p:nvPr/>
      </p:nvGrpSpPr>
      <p:grpSpPr>
        <a:xfrm>
          <a:off x="0" y="0"/>
          <a:ext cx="0" cy="0"/>
          <a:chOff x="0" y="0"/>
          <a:chExt cx="0" cy="0"/>
        </a:xfrm>
      </p:grpSpPr>
      <p:sp>
        <p:nvSpPr>
          <p:cNvPr id="9" name="Title 8"/>
          <p:cNvSpPr>
            <a:spLocks noGrp="1"/>
          </p:cNvSpPr>
          <p:nvPr userDrawn="1">
            <p:ph type="title" hasCustomPrompt="1"/>
          </p:nvPr>
        </p:nvSpPr>
        <p:spPr>
          <a:xfrm>
            <a:off x="594360" y="633985"/>
            <a:ext cx="8166672" cy="571500"/>
          </a:xfrm>
          <a:prstGeom prst="rect">
            <a:avLst/>
          </a:prstGeom>
        </p:spPr>
        <p:txBody>
          <a:bodyPr>
            <a:noAutofit/>
          </a:bodyPr>
          <a:lstStyle>
            <a:lvl1pPr>
              <a:defRPr baseline="0">
                <a:solidFill>
                  <a:srgbClr val="009DD9"/>
                </a:solidFill>
              </a:defRPr>
            </a:lvl1pPr>
          </a:lstStyle>
          <a:p>
            <a:r>
              <a:rPr lang="en-US" dirty="0"/>
              <a:t>CLICK TO EDIT MASTER TITLE STYLE</a:t>
            </a:r>
          </a:p>
        </p:txBody>
      </p:sp>
      <p:sp>
        <p:nvSpPr>
          <p:cNvPr id="17" name="Text Box 17"/>
          <p:cNvSpPr txBox="1">
            <a:spLocks noChangeArrowheads="1"/>
          </p:cNvSpPr>
          <p:nvPr userDrawn="1"/>
        </p:nvSpPr>
        <p:spPr bwMode="auto">
          <a:xfrm>
            <a:off x="8880760" y="6600344"/>
            <a:ext cx="134652" cy="138499"/>
          </a:xfrm>
          <a:prstGeom prst="rect">
            <a:avLst/>
          </a:prstGeom>
          <a:noFill/>
          <a:ln w="9525">
            <a:noFill/>
            <a:miter lim="800000"/>
            <a:headEnd/>
            <a:tailEnd/>
          </a:ln>
          <a:effectLst/>
        </p:spPr>
        <p:txBody>
          <a:bodyPr wrap="none" lIns="0" tIns="0" rIns="0" bIns="0" anchor="ctr" anchorCtr="0">
            <a:spAutoFit/>
          </a:bodyPr>
          <a:lstStyle/>
          <a:p>
            <a:pPr algn="ctr"/>
            <a:fld id="{0D7D805D-F6E5-43ED-9D8A-77676030D49C}" type="slidenum">
              <a:rPr lang="en-US" sz="900">
                <a:solidFill>
                  <a:srgbClr val="009DD9"/>
                </a:solidFill>
              </a:rPr>
              <a:pPr algn="ctr"/>
              <a:t>‹#›</a:t>
            </a:fld>
            <a:endParaRPr lang="en-US" sz="900" dirty="0">
              <a:solidFill>
                <a:srgbClr val="009DD9"/>
              </a:solidFill>
            </a:endParaRPr>
          </a:p>
        </p:txBody>
      </p:sp>
      <p:sp>
        <p:nvSpPr>
          <p:cNvPr id="12" name="Rectangle 11"/>
          <p:cNvSpPr/>
          <p:nvPr userDrawn="1"/>
        </p:nvSpPr>
        <p:spPr>
          <a:xfrm>
            <a:off x="0" y="0"/>
            <a:ext cx="164592"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bwMode="gray">
          <a:xfrm rot="16200000">
            <a:off x="-1096754" y="5165467"/>
            <a:ext cx="2364750" cy="184666"/>
          </a:xfrm>
          <a:prstGeom prst="rect">
            <a:avLst/>
          </a:prstGeom>
        </p:spPr>
        <p:txBody>
          <a:bodyPr wrap="none">
            <a:spAutoFit/>
          </a:bodyPr>
          <a:lstStyle/>
          <a:p>
            <a:pPr>
              <a:spcBef>
                <a:spcPct val="50000"/>
              </a:spcBef>
            </a:pPr>
            <a:r>
              <a:rPr lang="en-US" sz="600" dirty="0">
                <a:solidFill>
                  <a:srgbClr val="5F5F5F"/>
                </a:solidFill>
                <a:cs typeface="Calibri"/>
              </a:rPr>
              <a:t>Copyright ©2015 The Nielsen Company. Confidential and proprietary.</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6489" y="0"/>
            <a:ext cx="254000" cy="457200"/>
          </a:xfrm>
          <a:prstGeom prst="rect">
            <a:avLst/>
          </a:prstGeom>
        </p:spPr>
      </p:pic>
      <p:pic>
        <p:nvPicPr>
          <p:cNvPr id="15" name="Picture 14"/>
          <p:cNvPicPr>
            <a:picLocks noChangeAspect="1"/>
          </p:cNvPicPr>
          <p:nvPr userDrawn="1"/>
        </p:nvPicPr>
        <p:blipFill>
          <a:blip r:embed="rId3" cstate="print"/>
          <a:stretch>
            <a:fillRect/>
          </a:stretch>
        </p:blipFill>
        <p:spPr>
          <a:xfrm>
            <a:off x="-8467" y="2225"/>
            <a:ext cx="1227667" cy="647935"/>
          </a:xfrm>
          <a:prstGeom prst="rect">
            <a:avLst/>
          </a:prstGeom>
        </p:spPr>
      </p:pic>
    </p:spTree>
    <p:extLst>
      <p:ext uri="{BB962C8B-B14F-4D97-AF65-F5344CB8AC3E}">
        <p14:creationId xmlns:p14="http://schemas.microsoft.com/office/powerpoint/2010/main" val="154412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3764646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68517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p:cNvSpPr/>
          <p:nvPr userDrawn="1"/>
        </p:nvSpPr>
        <p:spPr>
          <a:xfrm>
            <a:off x="-52388" y="6356350"/>
            <a:ext cx="8278813" cy="347663"/>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Subtitle 2"/>
          <p:cNvSpPr txBox="1">
            <a:spLocks/>
          </p:cNvSpPr>
          <p:nvPr userDrawn="1"/>
        </p:nvSpPr>
        <p:spPr>
          <a:xfrm>
            <a:off x="8412163" y="6308725"/>
            <a:ext cx="554037" cy="41751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defRPr/>
            </a:pPr>
            <a:fld id="{446163DA-4563-48C7-8328-4954FB70DB94}" type="slidenum">
              <a:rPr lang="en-US" smtClean="0">
                <a:latin typeface="Trebuchet MS"/>
                <a:cs typeface="Trebuchet MS"/>
              </a:rPr>
              <a:pPr algn="ctr">
                <a:defRPr/>
              </a:pPr>
              <a:t>‹#›</a:t>
            </a:fld>
            <a:endParaRPr lang="en-US" dirty="0">
              <a:latin typeface="Trebuchet MS"/>
              <a:cs typeface="Trebuchet MS"/>
            </a:endParaRPr>
          </a:p>
        </p:txBody>
      </p:sp>
      <p:sp>
        <p:nvSpPr>
          <p:cNvPr id="2" name="Title 1"/>
          <p:cNvSpPr>
            <a:spLocks noGrp="1"/>
          </p:cNvSpPr>
          <p:nvPr>
            <p:ph type="ctrTitle"/>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3"/>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a:t>Click to edit Master text styles</a:t>
            </a:r>
          </a:p>
          <a:p>
            <a:pPr lvl="1"/>
            <a:r>
              <a:rPr lang="en-US"/>
              <a:t>Second level</a:t>
            </a:r>
          </a:p>
        </p:txBody>
      </p:sp>
      <p:sp>
        <p:nvSpPr>
          <p:cNvPr id="10" name="Text Placeholder 8"/>
          <p:cNvSpPr>
            <a:spLocks noGrp="1"/>
          </p:cNvSpPr>
          <p:nvPr>
            <p:ph type="body" sz="quarter" idx="14"/>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5"/>
          </p:nvPr>
        </p:nvSpPr>
        <p:spPr>
          <a:xfrm>
            <a:off x="479425" y="6410325"/>
            <a:ext cx="6962775" cy="365125"/>
          </a:xfrm>
          <a:prstGeom prst="rect">
            <a:avLst/>
          </a:prstGeom>
        </p:spPr>
        <p:txBody>
          <a:bodyPr/>
          <a:lstStyle>
            <a:lvl1pPr fontAlgn="auto">
              <a:spcBef>
                <a:spcPts val="0"/>
              </a:spcBef>
              <a:spcAft>
                <a:spcPts val="0"/>
              </a:spcAft>
              <a:defRPr sz="900">
                <a:solidFill>
                  <a:srgbClr val="EFEF96"/>
                </a:solidFill>
                <a:latin typeface="Trebuchet MS"/>
                <a:cs typeface="Trebuchet MS"/>
              </a:defRPr>
            </a:lvl1pPr>
          </a:lstStyle>
          <a:p>
            <a:pPr>
              <a:defRPr/>
            </a:pPr>
            <a:endParaRPr lang="en-US">
              <a:solidFill>
                <a:prstClr val="white"/>
              </a:solidFill>
            </a:endParaRPr>
          </a:p>
        </p:txBody>
      </p:sp>
    </p:spTree>
    <p:extLst>
      <p:ext uri="{BB962C8B-B14F-4D97-AF65-F5344CB8AC3E}">
        <p14:creationId xmlns:p14="http://schemas.microsoft.com/office/powerpoint/2010/main" val="918118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9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4055387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04F9D6DC-8C4E-4599-BF21-177D7E9FD0BC}"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955242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795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68517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25074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676656"/>
            <a:ext cx="8166672" cy="571500"/>
          </a:xfrm>
          <a:prstGeom prst="rect">
            <a:avLst/>
          </a:prstGeom>
        </p:spPr>
        <p:txBody>
          <a:bodyPr wrap="square">
            <a:noAutofit/>
          </a:bodyPr>
          <a:lstStyle>
            <a:lvl1pPr>
              <a:defRPr baseline="0">
                <a:solidFill>
                  <a:srgbClr val="009DD9"/>
                </a:solidFill>
              </a:defRPr>
            </a:lvl1pPr>
          </a:lstStyle>
          <a:p>
            <a:r>
              <a:rPr lang="en-US" dirty="0"/>
              <a:t>CLICK TO EDIT MASTER TITLE STYLE</a:t>
            </a:r>
          </a:p>
        </p:txBody>
      </p:sp>
      <p:sp>
        <p:nvSpPr>
          <p:cNvPr id="8" name="Text Placeholder 2"/>
          <p:cNvSpPr>
            <a:spLocks noGrp="1"/>
          </p:cNvSpPr>
          <p:nvPr>
            <p:ph type="body" idx="13"/>
          </p:nvPr>
        </p:nvSpPr>
        <p:spPr>
          <a:xfrm>
            <a:off x="594360" y="1280160"/>
            <a:ext cx="8160322" cy="315118"/>
          </a:xfrm>
          <a:prstGeom prst="rect">
            <a:avLst/>
          </a:prstGeo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2"/>
          <p:cNvSpPr>
            <a:spLocks noGrp="1"/>
          </p:cNvSpPr>
          <p:nvPr>
            <p:ph type="body" idx="15"/>
          </p:nvPr>
        </p:nvSpPr>
        <p:spPr>
          <a:xfrm>
            <a:off x="594360" y="6373368"/>
            <a:ext cx="8165465" cy="365760"/>
          </a:xfrm>
          <a:prstGeom prst="rect">
            <a:avLst/>
          </a:prstGeo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4030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376464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676656"/>
            <a:ext cx="8165465" cy="571500"/>
          </a:xfrm>
          <a:prstGeom prst="rect">
            <a:avLst/>
          </a:prstGeom>
        </p:spPr>
        <p:txBody>
          <a:bodyPr>
            <a:noAutofit/>
          </a:bodyPr>
          <a:lstStyle>
            <a:lvl1pPr>
              <a:defRPr baseline="0">
                <a:solidFill>
                  <a:srgbClr val="009DD9"/>
                </a:solidFill>
              </a:defRPr>
            </a:lvl1pPr>
          </a:lstStyle>
          <a:p>
            <a:r>
              <a:rPr lang="en-US" dirty="0"/>
              <a:t>CLICK TO EDIT MASTER TITLE STYLE</a:t>
            </a:r>
          </a:p>
        </p:txBody>
      </p:sp>
      <p:sp>
        <p:nvSpPr>
          <p:cNvPr id="8" name="Text Placeholder 2"/>
          <p:cNvSpPr>
            <a:spLocks noGrp="1"/>
          </p:cNvSpPr>
          <p:nvPr>
            <p:ph type="body" idx="13"/>
          </p:nvPr>
        </p:nvSpPr>
        <p:spPr>
          <a:xfrm>
            <a:off x="594360" y="1280160"/>
            <a:ext cx="8165465" cy="315118"/>
          </a:xfrm>
          <a:prstGeom prst="rect">
            <a:avLst/>
          </a:prstGeo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p:cNvSpPr>
            <a:spLocks noGrp="1"/>
          </p:cNvSpPr>
          <p:nvPr>
            <p:ph sz="quarter" idx="14"/>
          </p:nvPr>
        </p:nvSpPr>
        <p:spPr>
          <a:xfrm>
            <a:off x="594360" y="2020824"/>
            <a:ext cx="8165465" cy="4079875"/>
          </a:xfrm>
          <a:prstGeom prst="rect">
            <a:avLst/>
          </a:prstGeo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5"/>
          </p:nvPr>
        </p:nvSpPr>
        <p:spPr>
          <a:xfrm>
            <a:off x="594360" y="6373368"/>
            <a:ext cx="8165465" cy="365760"/>
          </a:xfrm>
          <a:prstGeom prst="rect">
            <a:avLst/>
          </a:prstGeo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129665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271974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34155405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1.jpeg"/><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783585"/>
      </p:ext>
    </p:extLst>
  </p:cSld>
  <p:clrMap bg1="lt1" tx1="dk1" bg2="lt2" tx2="dk2" accent1="accent1" accent2="accent2" accent3="accent3" accent4="accent4" accent5="accent5" accent6="accent6" hlink="hlink" folHlink="folHlink"/>
  <p:sldLayoutIdLst>
    <p:sldLayoutId id="2147483731" r:id="rId1"/>
    <p:sldLayoutId id="214748373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48515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12" r:id="rId8"/>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803" r:id="rId3"/>
    <p:sldLayoutId id="2147483809" r:id="rId4"/>
    <p:sldLayoutId id="2147483745" r:id="rId5"/>
    <p:sldLayoutId id="2147483810" r:id="rId6"/>
    <p:sldLayoutId id="2147483811" r:id="rId7"/>
    <p:sldLayoutId id="2147483816" r:id="rId8"/>
    <p:sldLayoutId id="2147483820" r:id="rId9"/>
    <p:sldLayoutId id="2147483821"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800"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808"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81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81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chart" Target="../charts/char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7" Type="http://schemas.openxmlformats.org/officeDocument/2006/relationships/image" Target="../media/image39.png"/><Relationship Id="rId2" Type="http://schemas.openxmlformats.org/officeDocument/2006/relationships/chart" Target="../charts/chart15.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chart" Target="../charts/chart17.xml"/></Relationships>
</file>

<file path=ppt/slides/_rels/slide2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png"/><Relationship Id="rId25" Type="http://schemas.openxmlformats.org/officeDocument/2006/relationships/image" Target="../media/image64.jpeg"/><Relationship Id="rId33" Type="http://schemas.openxmlformats.org/officeDocument/2006/relationships/image" Target="../media/image72.png"/><Relationship Id="rId2" Type="http://schemas.openxmlformats.org/officeDocument/2006/relationships/image" Target="../media/image41.jpeg"/><Relationship Id="rId16" Type="http://schemas.openxmlformats.org/officeDocument/2006/relationships/image" Target="../media/image55.jpeg"/><Relationship Id="rId20" Type="http://schemas.openxmlformats.org/officeDocument/2006/relationships/image" Target="../media/image59.png"/><Relationship Id="rId29" Type="http://schemas.openxmlformats.org/officeDocument/2006/relationships/image" Target="../media/image68.png"/><Relationship Id="rId1" Type="http://schemas.openxmlformats.org/officeDocument/2006/relationships/slideLayout" Target="../slideLayouts/slideLayout11.xml"/><Relationship Id="rId6" Type="http://schemas.openxmlformats.org/officeDocument/2006/relationships/image" Target="../media/image45.jpeg"/><Relationship Id="rId11" Type="http://schemas.openxmlformats.org/officeDocument/2006/relationships/image" Target="../media/image50.jpeg"/><Relationship Id="rId24" Type="http://schemas.openxmlformats.org/officeDocument/2006/relationships/image" Target="../media/image63.jpeg"/><Relationship Id="rId32" Type="http://schemas.openxmlformats.org/officeDocument/2006/relationships/image" Target="../media/image71.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jpeg"/><Relationship Id="rId10" Type="http://schemas.openxmlformats.org/officeDocument/2006/relationships/image" Target="../media/image49.jpeg"/><Relationship Id="rId19" Type="http://schemas.openxmlformats.org/officeDocument/2006/relationships/image" Target="../media/image58.png"/><Relationship Id="rId31" Type="http://schemas.openxmlformats.org/officeDocument/2006/relationships/image" Target="../media/image70.pn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chart" Target="../charts/chart24.xml"/><Relationship Id="rId7" Type="http://schemas.openxmlformats.org/officeDocument/2006/relationships/image" Target="../media/image13.png"/><Relationship Id="rId2" Type="http://schemas.openxmlformats.org/officeDocument/2006/relationships/chart" Target="../charts/chart2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chart" Target="../charts/chart26.xml"/><Relationship Id="rId4" Type="http://schemas.openxmlformats.org/officeDocument/2006/relationships/chart" Target="../charts/chart25.xml"/></Relationships>
</file>

<file path=ppt/slides/_rels/slide2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77.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44321" y="2947271"/>
            <a:ext cx="5165570" cy="1163205"/>
          </a:xfrm>
          <a:prstGeom prst="rect">
            <a:avLst/>
          </a:prstGeom>
          <a:solidFill>
            <a:schemeClr val="bg1"/>
          </a:solidFill>
        </p:spPr>
        <p:txBody>
          <a:bodyPr>
            <a:normAutofit fontScale="97500"/>
          </a:bodyPr>
          <a:lstStyle/>
          <a:p>
            <a:r>
              <a:rPr lang="en-US" sz="3300" dirty="0"/>
              <a:t>Cutting to the Chase: </a:t>
            </a:r>
          </a:p>
          <a:p>
            <a:r>
              <a:rPr lang="en-US" dirty="0"/>
              <a:t>Disconnecting From Speculation And Plugging Into The Facts About Cord Cutting</a:t>
            </a:r>
          </a:p>
          <a:p>
            <a:endParaRPr lang="en-US" dirty="0"/>
          </a:p>
        </p:txBody>
      </p:sp>
      <p:sp>
        <p:nvSpPr>
          <p:cNvPr id="5" name="Title 1"/>
          <p:cNvSpPr txBox="1">
            <a:spLocks/>
          </p:cNvSpPr>
          <p:nvPr/>
        </p:nvSpPr>
        <p:spPr>
          <a:xfrm>
            <a:off x="2944956" y="3789288"/>
            <a:ext cx="5979525" cy="1163205"/>
          </a:xfrm>
          <a:prstGeom prst="rect">
            <a:avLst/>
          </a:prstGeom>
        </p:spPr>
        <p:txBody>
          <a:bodyPr>
            <a:normAutofit fontScale="97500"/>
          </a:bodyPr>
          <a:lstStyle/>
          <a:p>
            <a:endParaRPr lang="en-US" sz="2000" dirty="0"/>
          </a:p>
        </p:txBody>
      </p:sp>
    </p:spTree>
    <p:extLst>
      <p:ext uri="{BB962C8B-B14F-4D97-AF65-F5344CB8AC3E}">
        <p14:creationId xmlns:p14="http://schemas.microsoft.com/office/powerpoint/2010/main" val="984954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2875" y="348372"/>
            <a:ext cx="8815387" cy="1325562"/>
          </a:xfrm>
          <a:prstGeom prst="rect">
            <a:avLst/>
          </a:prstGeom>
        </p:spPr>
        <p:txBody>
          <a:bodyPr/>
          <a:lstStyle/>
          <a:p>
            <a:r>
              <a:rPr lang="en-US" sz="2600" dirty="0"/>
              <a:t>This Increase Has Primarily Been Driven By Broadband and Broadcast Only Homes </a:t>
            </a:r>
          </a:p>
        </p:txBody>
      </p:sp>
      <p:sp>
        <p:nvSpPr>
          <p:cNvPr id="11" name="Rectangle 10"/>
          <p:cNvSpPr/>
          <p:nvPr/>
        </p:nvSpPr>
        <p:spPr>
          <a:xfrm>
            <a:off x="-443638" y="6596637"/>
            <a:ext cx="8003935" cy="215444"/>
          </a:xfrm>
          <a:prstGeom prst="rect">
            <a:avLst/>
          </a:prstGeom>
        </p:spPr>
        <p:txBody>
          <a:bodyPr wrap="square">
            <a:spAutoFit/>
          </a:bodyPr>
          <a:lstStyle/>
          <a:p>
            <a:pPr marL="457200" marR="0">
              <a:spcBef>
                <a:spcPts val="0"/>
              </a:spcBef>
              <a:spcAft>
                <a:spcPts val="0"/>
              </a:spcAft>
            </a:pPr>
            <a:r>
              <a:rPr lang="en-US" sz="800" dirty="0">
                <a:latin typeface="Calibri" panose="020F0502020204030204" pitchFamily="34" charset="0"/>
                <a:ea typeface="Calibri" panose="020F0502020204030204" pitchFamily="34" charset="0"/>
                <a:cs typeface="Times New Roman" panose="02020603050405020304" pitchFamily="18" charset="0"/>
              </a:rPr>
              <a:t>Source: Nielsen Total Audience Report, Q1 ’17, Cable+ = Wired cable, satellite or telco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2677101" y="2215058"/>
            <a:ext cx="5394225" cy="307777"/>
          </a:xfrm>
          <a:prstGeom prst="rect">
            <a:avLst/>
          </a:prstGeom>
          <a:noFill/>
        </p:spPr>
        <p:txBody>
          <a:bodyPr wrap="square" rtlCol="0">
            <a:spAutoFit/>
          </a:bodyPr>
          <a:lstStyle/>
          <a:p>
            <a:r>
              <a:rPr lang="en-US" sz="1400" dirty="0"/>
              <a:t>Television Distribution Sources by Household, 2017 (000)</a:t>
            </a:r>
          </a:p>
        </p:txBody>
      </p:sp>
      <p:sp>
        <p:nvSpPr>
          <p:cNvPr id="5" name="Rectangle 4">
            <a:extLst>
              <a:ext uri="{FF2B5EF4-FFF2-40B4-BE49-F238E27FC236}">
                <a16:creationId xmlns:a16="http://schemas.microsoft.com/office/drawing/2014/main" id="{2ED0FFBC-9422-41B6-8B6E-3DF5AC485718}"/>
              </a:ext>
            </a:extLst>
          </p:cNvPr>
          <p:cNvSpPr/>
          <p:nvPr/>
        </p:nvSpPr>
        <p:spPr>
          <a:xfrm>
            <a:off x="-316065" y="5554007"/>
            <a:ext cx="9481599" cy="1015663"/>
          </a:xfrm>
          <a:prstGeom prst="rect">
            <a:avLst/>
          </a:prstGeom>
        </p:spPr>
        <p:txBody>
          <a:bodyPr wrap="square">
            <a:spAutoFit/>
          </a:bodyPr>
          <a:lstStyle/>
          <a:p>
            <a:pPr marL="457200" marR="0">
              <a:spcBef>
                <a:spcPts val="0"/>
              </a:spcBef>
              <a:spcAft>
                <a:spcPts val="0"/>
              </a:spcAft>
            </a:pPr>
            <a:r>
              <a:rPr lang="en-US" sz="1200" b="1" i="1" dirty="0">
                <a:ea typeface="Calibri" panose="020F0502020204030204" pitchFamily="34" charset="0"/>
                <a:cs typeface="Times New Roman" panose="02020603050405020304" pitchFamily="18" charset="0"/>
              </a:rPr>
              <a:t>Broadband Only</a:t>
            </a:r>
            <a:r>
              <a:rPr lang="en-US" sz="1200" dirty="0">
                <a:ea typeface="Calibri" panose="020F0502020204030204" pitchFamily="34" charset="0"/>
                <a:cs typeface="Times New Roman" panose="02020603050405020304" pitchFamily="18" charset="0"/>
              </a:rPr>
              <a:t>: A HH with at least one operable TV/monitor that receives video exclusively through a broadband internet connection instead of traditional means (over the air, wired cable, telco, satellite)</a:t>
            </a:r>
          </a:p>
          <a:p>
            <a:pPr marL="457200" marR="0">
              <a:spcBef>
                <a:spcPts val="0"/>
              </a:spcBef>
              <a:spcAft>
                <a:spcPts val="0"/>
              </a:spcAft>
            </a:pPr>
            <a:endParaRPr lang="en-US" sz="1200" dirty="0">
              <a:ea typeface="Calibri" panose="020F0502020204030204" pitchFamily="34" charset="0"/>
              <a:cs typeface="Times New Roman" panose="02020603050405020304" pitchFamily="18" charset="0"/>
            </a:endParaRPr>
          </a:p>
          <a:p>
            <a:pPr marL="457200" marR="0">
              <a:spcBef>
                <a:spcPts val="0"/>
              </a:spcBef>
              <a:spcAft>
                <a:spcPts val="0"/>
              </a:spcAft>
            </a:pPr>
            <a:r>
              <a:rPr lang="en-US" sz="1200" b="1" i="1" dirty="0">
                <a:ea typeface="Calibri" panose="020F0502020204030204" pitchFamily="34" charset="0"/>
                <a:cs typeface="Times New Roman" panose="02020603050405020304" pitchFamily="18" charset="0"/>
              </a:rPr>
              <a:t>Broadcast Only: </a:t>
            </a:r>
            <a:r>
              <a:rPr lang="en-US" sz="1200" dirty="0">
                <a:ea typeface="Calibri" panose="020F0502020204030204" pitchFamily="34" charset="0"/>
                <a:cs typeface="Times New Roman" panose="02020603050405020304" pitchFamily="18" charset="0"/>
              </a:rPr>
              <a:t>A mode of television content delivery that does not involve satellite transmission or cables (i.e. a paid service). Also commonly  referred to as “over the air”</a:t>
            </a:r>
            <a:endParaRPr lang="en-US" sz="1200" dirty="0"/>
          </a:p>
        </p:txBody>
      </p:sp>
      <p:sp>
        <p:nvSpPr>
          <p:cNvPr id="13" name="TextBox 12">
            <a:extLst>
              <a:ext uri="{FF2B5EF4-FFF2-40B4-BE49-F238E27FC236}">
                <a16:creationId xmlns:a16="http://schemas.microsoft.com/office/drawing/2014/main" id="{C9B00D84-117C-4EFB-ACBC-2187162BA862}"/>
              </a:ext>
            </a:extLst>
          </p:cNvPr>
          <p:cNvSpPr txBox="1"/>
          <p:nvPr/>
        </p:nvSpPr>
        <p:spPr>
          <a:xfrm>
            <a:off x="689710" y="1546609"/>
            <a:ext cx="7919630" cy="584775"/>
          </a:xfrm>
          <a:prstGeom prst="rect">
            <a:avLst/>
          </a:prstGeom>
          <a:noFill/>
        </p:spPr>
        <p:txBody>
          <a:bodyPr wrap="square" rtlCol="0">
            <a:spAutoFit/>
          </a:bodyPr>
          <a:lstStyle/>
          <a:p>
            <a:pPr algn="ctr"/>
            <a:r>
              <a:rPr lang="en-US" sz="1600" dirty="0"/>
              <a:t>Broadcast only and Broadband only account for 20.6 million, or 17%, of TV households</a:t>
            </a:r>
          </a:p>
        </p:txBody>
      </p:sp>
      <p:graphicFrame>
        <p:nvGraphicFramePr>
          <p:cNvPr id="14" name="Chart 13">
            <a:extLst>
              <a:ext uri="{FF2B5EF4-FFF2-40B4-BE49-F238E27FC236}">
                <a16:creationId xmlns:a16="http://schemas.microsoft.com/office/drawing/2014/main" id="{99EE783C-1B2A-4653-9860-ADA98D1A1CC9}"/>
              </a:ext>
            </a:extLst>
          </p:cNvPr>
          <p:cNvGraphicFramePr/>
          <p:nvPr>
            <p:extLst>
              <p:ext uri="{D42A27DB-BD31-4B8C-83A1-F6EECF244321}">
                <p14:modId xmlns:p14="http://schemas.microsoft.com/office/powerpoint/2010/main" val="3001031287"/>
              </p:ext>
            </p:extLst>
          </p:nvPr>
        </p:nvGraphicFramePr>
        <p:xfrm>
          <a:off x="2302086" y="2523742"/>
          <a:ext cx="4245296" cy="2930017"/>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86FBDC23-335E-41BF-B0BE-98323B457045}"/>
              </a:ext>
            </a:extLst>
          </p:cNvPr>
          <p:cNvSpPr txBox="1"/>
          <p:nvPr/>
        </p:nvSpPr>
        <p:spPr>
          <a:xfrm rot="16200000">
            <a:off x="1809181" y="3437069"/>
            <a:ext cx="579005" cy="369332"/>
          </a:xfrm>
          <a:prstGeom prst="rect">
            <a:avLst/>
          </a:prstGeom>
          <a:noFill/>
        </p:spPr>
        <p:txBody>
          <a:bodyPr wrap="none" rtlCol="0">
            <a:spAutoFit/>
          </a:bodyPr>
          <a:lstStyle/>
          <a:p>
            <a:r>
              <a:rPr lang="en-US" dirty="0"/>
              <a:t>HHs</a:t>
            </a:r>
          </a:p>
        </p:txBody>
      </p:sp>
      <p:sp>
        <p:nvSpPr>
          <p:cNvPr id="10" name="Slide Number Placeholder 6">
            <a:extLst>
              <a:ext uri="{FF2B5EF4-FFF2-40B4-BE49-F238E27FC236}">
                <a16:creationId xmlns:a16="http://schemas.microsoft.com/office/drawing/2014/main" id="{DC8D63F4-97F1-4383-8CCB-EEF8AB456A5B}"/>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10</a:t>
            </a:r>
          </a:p>
        </p:txBody>
      </p:sp>
    </p:spTree>
    <p:extLst>
      <p:ext uri="{BB962C8B-B14F-4D97-AF65-F5344CB8AC3E}">
        <p14:creationId xmlns:p14="http://schemas.microsoft.com/office/powerpoint/2010/main" val="1995658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73" y="417879"/>
            <a:ext cx="8908327" cy="1325563"/>
          </a:xfrm>
        </p:spPr>
        <p:txBody>
          <a:bodyPr/>
          <a:lstStyle/>
          <a:p>
            <a:r>
              <a:rPr lang="en-US" sz="2600" dirty="0"/>
              <a:t>Although The Number Has Risen, </a:t>
            </a:r>
            <a:r>
              <a:rPr lang="en-US" sz="2600" i="1" dirty="0"/>
              <a:t>Broadband Only </a:t>
            </a:r>
            <a:r>
              <a:rPr lang="en-US" sz="2600" dirty="0"/>
              <a:t>Represents Only 5.4 Million Households </a:t>
            </a:r>
            <a:br>
              <a:rPr lang="en-US" sz="2600" dirty="0"/>
            </a:br>
            <a:r>
              <a:rPr lang="en-US" sz="2600" dirty="0"/>
              <a:t>(4% of all TV HH’s)</a:t>
            </a:r>
          </a:p>
        </p:txBody>
      </p:sp>
      <p:graphicFrame>
        <p:nvGraphicFramePr>
          <p:cNvPr id="3073" name="Chart 3072"/>
          <p:cNvGraphicFramePr/>
          <p:nvPr>
            <p:extLst>
              <p:ext uri="{D42A27DB-BD31-4B8C-83A1-F6EECF244321}">
                <p14:modId xmlns:p14="http://schemas.microsoft.com/office/powerpoint/2010/main" val="187339585"/>
              </p:ext>
            </p:extLst>
          </p:nvPr>
        </p:nvGraphicFramePr>
        <p:xfrm>
          <a:off x="680544" y="2153337"/>
          <a:ext cx="8018584" cy="348386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rot="16200000">
            <a:off x="-165521" y="3768309"/>
            <a:ext cx="143821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rebuchet MS"/>
                <a:ea typeface="+mn-ea"/>
                <a:cs typeface="+mn-cs"/>
              </a:rPr>
              <a:t>Nielsen US HHs (000)</a:t>
            </a:r>
          </a:p>
        </p:txBody>
      </p:sp>
      <p:sp>
        <p:nvSpPr>
          <p:cNvPr id="3" name="TextBox 2"/>
          <p:cNvSpPr txBox="1"/>
          <p:nvPr/>
        </p:nvSpPr>
        <p:spPr>
          <a:xfrm>
            <a:off x="2040484" y="2775823"/>
            <a:ext cx="975946" cy="307777"/>
          </a:xfrm>
          <a:prstGeom prst="rect">
            <a:avLst/>
          </a:prstGeom>
          <a:noFill/>
          <a:ln>
            <a:solidFill>
              <a:schemeClr val="bg1">
                <a:lumMod val="65000"/>
              </a:schemeClr>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+ 24%</a:t>
            </a:r>
          </a:p>
        </p:txBody>
      </p:sp>
      <p:sp>
        <p:nvSpPr>
          <p:cNvPr id="10" name="TextBox 9"/>
          <p:cNvSpPr txBox="1"/>
          <p:nvPr/>
        </p:nvSpPr>
        <p:spPr>
          <a:xfrm>
            <a:off x="4495066" y="2769142"/>
            <a:ext cx="993531" cy="307777"/>
          </a:xfrm>
          <a:prstGeom prst="rect">
            <a:avLst/>
          </a:prstGeom>
          <a:noFill/>
          <a:ln>
            <a:solidFill>
              <a:schemeClr val="bg1">
                <a:lumMod val="65000"/>
              </a:schemeClr>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+ 28%</a:t>
            </a:r>
          </a:p>
        </p:txBody>
      </p:sp>
      <p:sp>
        <p:nvSpPr>
          <p:cNvPr id="4" name="TextBox 3"/>
          <p:cNvSpPr txBox="1"/>
          <p:nvPr/>
        </p:nvSpPr>
        <p:spPr>
          <a:xfrm>
            <a:off x="1368015" y="2815309"/>
            <a:ext cx="572593" cy="261610"/>
          </a:xfrm>
          <a:prstGeom prst="rect">
            <a:avLst/>
          </a:prstGeom>
          <a:noFill/>
        </p:spPr>
        <p:txBody>
          <a:bodyPr wrap="none" rtlCol="0">
            <a:spAutoFit/>
          </a:bodyPr>
          <a:lstStyle/>
          <a:p>
            <a:r>
              <a:rPr lang="en-US" sz="1100" i="1" dirty="0"/>
              <a:t>vs. YA</a:t>
            </a:r>
          </a:p>
        </p:txBody>
      </p:sp>
      <p:sp>
        <p:nvSpPr>
          <p:cNvPr id="13" name="Rectangle 12"/>
          <p:cNvSpPr/>
          <p:nvPr/>
        </p:nvSpPr>
        <p:spPr>
          <a:xfrm>
            <a:off x="-283906" y="6565798"/>
            <a:ext cx="3884397" cy="230832"/>
          </a:xfrm>
          <a:prstGeom prst="rect">
            <a:avLst/>
          </a:prstGeom>
        </p:spPr>
        <p:txBody>
          <a:bodyPr wrap="none">
            <a:spAutoFit/>
          </a:bodyPr>
          <a:lstStyle/>
          <a:p>
            <a:pPr marL="457200" marR="0">
              <a:spcBef>
                <a:spcPts val="0"/>
              </a:spcBef>
              <a:spcAft>
                <a:spcPts val="0"/>
              </a:spcAft>
            </a:pPr>
            <a:r>
              <a:rPr lang="en-US" sz="900" dirty="0">
                <a:latin typeface="Calibri" panose="020F0502020204030204" pitchFamily="34" charset="0"/>
                <a:ea typeface="Calibri" panose="020F0502020204030204" pitchFamily="34" charset="0"/>
                <a:cs typeface="Times New Roman" panose="02020603050405020304" pitchFamily="18" charset="0"/>
              </a:rPr>
              <a:t>Source: Nielsen Total Audience Report, Q4 ’14, Q4 ‘15, Q4 ’16, Q1 ‘17</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E6AD981E-172C-460A-B207-4FADD61341B7}"/>
              </a:ext>
            </a:extLst>
          </p:cNvPr>
          <p:cNvSpPr>
            <a:spLocks noGrp="1"/>
          </p:cNvSpPr>
          <p:nvPr>
            <p:ph type="sldNum" sz="quarter" idx="12"/>
          </p:nvPr>
        </p:nvSpPr>
        <p:spPr>
          <a:xfrm>
            <a:off x="8772525" y="6632473"/>
            <a:ext cx="371475" cy="501649"/>
          </a:xfrm>
        </p:spPr>
        <p:txBody>
          <a:bodyPr/>
          <a:lstStyle/>
          <a:p>
            <a:fld id="{3A62515F-A571-4526-9A1A-96E514A63B3F}" type="slidenum">
              <a:rPr lang="en-US" sz="1200" smtClean="0"/>
              <a:pPr/>
              <a:t>11</a:t>
            </a:fld>
            <a:endParaRPr lang="en-US" sz="1200" dirty="0"/>
          </a:p>
        </p:txBody>
      </p:sp>
    </p:spTree>
    <p:extLst>
      <p:ext uri="{BB962C8B-B14F-4D97-AF65-F5344CB8AC3E}">
        <p14:creationId xmlns:p14="http://schemas.microsoft.com/office/powerpoint/2010/main" val="596651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3769" y="362794"/>
            <a:ext cx="8624888" cy="1325562"/>
          </a:xfrm>
          <a:prstGeom prst="rect">
            <a:avLst/>
          </a:prstGeom>
        </p:spPr>
        <p:txBody>
          <a:bodyPr/>
          <a:lstStyle/>
          <a:p>
            <a:r>
              <a:rPr lang="en-US" sz="2600" dirty="0"/>
              <a:t>The Majority Of Homes With Broadband Access </a:t>
            </a:r>
            <a:br>
              <a:rPr lang="en-US" sz="2600" dirty="0"/>
            </a:br>
            <a:r>
              <a:rPr lang="en-US" sz="2600" dirty="0"/>
              <a:t>Subscribe to A Cable, Satellite or Telco Provider</a:t>
            </a:r>
          </a:p>
        </p:txBody>
      </p:sp>
      <p:sp>
        <p:nvSpPr>
          <p:cNvPr id="11" name="Rectangle 10"/>
          <p:cNvSpPr/>
          <p:nvPr/>
        </p:nvSpPr>
        <p:spPr>
          <a:xfrm>
            <a:off x="-372212" y="6178936"/>
            <a:ext cx="8003935" cy="584775"/>
          </a:xfrm>
          <a:prstGeom prst="rect">
            <a:avLst/>
          </a:prstGeom>
        </p:spPr>
        <p:txBody>
          <a:bodyPr wrap="square">
            <a:spAutoFit/>
          </a:bodyPr>
          <a:lstStyle/>
          <a:p>
            <a:pPr marL="457200" marR="0">
              <a:spcBef>
                <a:spcPts val="0"/>
              </a:spcBef>
              <a:spcAft>
                <a:spcPts val="0"/>
              </a:spcAft>
            </a:pPr>
            <a:r>
              <a:rPr lang="en-US" sz="800" dirty="0">
                <a:latin typeface="Calibri" panose="020F0502020204030204" pitchFamily="34" charset="0"/>
                <a:ea typeface="Calibri" panose="020F0502020204030204" pitchFamily="34" charset="0"/>
                <a:cs typeface="Times New Roman" panose="02020603050405020304" pitchFamily="18" charset="0"/>
              </a:rPr>
              <a:t>Source: Nielsen Total Audience Report, Q1 ‘17, Cable + (Wired Cable, Telco, Satellite)</a:t>
            </a:r>
          </a:p>
          <a:p>
            <a:pPr marL="45720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Broadband Only: A HH with at least one opera</a:t>
            </a:r>
            <a:r>
              <a:rPr lang="en-US" sz="800" dirty="0">
                <a:latin typeface="Calibri" panose="020F0502020204030204" pitchFamily="34" charset="0"/>
                <a:ea typeface="Calibri" panose="020F0502020204030204" pitchFamily="34" charset="0"/>
                <a:cs typeface="Times New Roman" panose="02020603050405020304" pitchFamily="18" charset="0"/>
              </a:rPr>
              <a:t>ble TV/monitor that receives video exclusively through a broadband internet connection instead of a traditional means (over the air, wired cable, telco, satellite)</a:t>
            </a:r>
          </a:p>
          <a:p>
            <a:pPr marL="45720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Broadcast Only: A mode of television content delivery that does not involve satellite transmission or cables (i.e. a paid service). Also </a:t>
            </a:r>
            <a:r>
              <a:rPr lang="en-US" sz="800" dirty="0" err="1">
                <a:effectLst/>
                <a:latin typeface="Calibri" panose="020F0502020204030204" pitchFamily="34" charset="0"/>
                <a:ea typeface="Calibri" panose="020F0502020204030204" pitchFamily="34" charset="0"/>
                <a:cs typeface="Times New Roman" panose="02020603050405020304" pitchFamily="18" charset="0"/>
              </a:rPr>
              <a:t>commonl</a:t>
            </a:r>
            <a:r>
              <a:rPr lang="en-US" sz="800" dirty="0">
                <a:effectLst/>
                <a:latin typeface="Calibri" panose="020F0502020204030204" pitchFamily="34" charset="0"/>
                <a:ea typeface="Calibri" panose="020F0502020204030204" pitchFamily="34" charset="0"/>
                <a:cs typeface="Times New Roman" panose="02020603050405020304" pitchFamily="18" charset="0"/>
              </a:rPr>
              <a:t> referred to as “over the air”</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4809392" y="4149969"/>
            <a:ext cx="437940" cy="276999"/>
          </a:xfrm>
          <a:prstGeom prst="rect">
            <a:avLst/>
          </a:prstGeom>
          <a:noFill/>
        </p:spPr>
        <p:txBody>
          <a:bodyPr wrap="none" rtlCol="0">
            <a:spAutoFit/>
          </a:bodyPr>
          <a:lstStyle/>
          <a:p>
            <a:r>
              <a:rPr lang="en-US" sz="1200" dirty="0">
                <a:solidFill>
                  <a:schemeClr val="bg1"/>
                </a:solidFill>
              </a:rPr>
              <a:t>83%</a:t>
            </a:r>
          </a:p>
        </p:txBody>
      </p:sp>
      <p:sp>
        <p:nvSpPr>
          <p:cNvPr id="8" name="TextBox 7"/>
          <p:cNvSpPr txBox="1"/>
          <p:nvPr/>
        </p:nvSpPr>
        <p:spPr>
          <a:xfrm>
            <a:off x="4206932" y="2848295"/>
            <a:ext cx="357790" cy="276999"/>
          </a:xfrm>
          <a:prstGeom prst="rect">
            <a:avLst/>
          </a:prstGeom>
          <a:noFill/>
        </p:spPr>
        <p:txBody>
          <a:bodyPr wrap="none" rtlCol="0">
            <a:spAutoFit/>
          </a:bodyPr>
          <a:lstStyle/>
          <a:p>
            <a:r>
              <a:rPr lang="en-US" sz="1200" dirty="0">
                <a:solidFill>
                  <a:schemeClr val="bg1"/>
                </a:solidFill>
              </a:rPr>
              <a:t>4%</a:t>
            </a:r>
          </a:p>
        </p:txBody>
      </p:sp>
      <p:graphicFrame>
        <p:nvGraphicFramePr>
          <p:cNvPr id="9" name="Chart 8"/>
          <p:cNvGraphicFramePr/>
          <p:nvPr>
            <p:extLst>
              <p:ext uri="{D42A27DB-BD31-4B8C-83A1-F6EECF244321}">
                <p14:modId xmlns:p14="http://schemas.microsoft.com/office/powerpoint/2010/main" val="1271275728"/>
              </p:ext>
            </p:extLst>
          </p:nvPr>
        </p:nvGraphicFramePr>
        <p:xfrm>
          <a:off x="1345231" y="2468795"/>
          <a:ext cx="7366262" cy="3710141"/>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2"/>
          <p:cNvSpPr txBox="1"/>
          <p:nvPr/>
        </p:nvSpPr>
        <p:spPr>
          <a:xfrm>
            <a:off x="3035037" y="3871491"/>
            <a:ext cx="481222"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bg1"/>
                </a:solidFill>
              </a:rPr>
              <a:t>16%</a:t>
            </a:r>
          </a:p>
        </p:txBody>
      </p:sp>
      <p:sp>
        <p:nvSpPr>
          <p:cNvPr id="12" name="TextBox 11"/>
          <p:cNvSpPr txBox="1"/>
          <p:nvPr/>
        </p:nvSpPr>
        <p:spPr>
          <a:xfrm>
            <a:off x="2534113" y="2361538"/>
            <a:ext cx="4061217" cy="584775"/>
          </a:xfrm>
          <a:prstGeom prst="rect">
            <a:avLst/>
          </a:prstGeom>
          <a:noFill/>
        </p:spPr>
        <p:txBody>
          <a:bodyPr wrap="square" rtlCol="0">
            <a:spAutoFit/>
          </a:bodyPr>
          <a:lstStyle/>
          <a:p>
            <a:pPr algn="ctr"/>
            <a:r>
              <a:rPr lang="en-US" sz="1600" dirty="0"/>
              <a:t>Provider Type With Internet Access, 2017</a:t>
            </a:r>
          </a:p>
          <a:p>
            <a:pPr algn="ctr"/>
            <a:r>
              <a:rPr lang="en-US" sz="1600" dirty="0"/>
              <a:t>Households (000)</a:t>
            </a:r>
          </a:p>
        </p:txBody>
      </p:sp>
      <p:sp>
        <p:nvSpPr>
          <p:cNvPr id="5" name="TextBox 4"/>
          <p:cNvSpPr txBox="1"/>
          <p:nvPr/>
        </p:nvSpPr>
        <p:spPr>
          <a:xfrm>
            <a:off x="838339" y="1511168"/>
            <a:ext cx="7452766" cy="646331"/>
          </a:xfrm>
          <a:prstGeom prst="rect">
            <a:avLst/>
          </a:prstGeom>
          <a:noFill/>
        </p:spPr>
        <p:txBody>
          <a:bodyPr wrap="square" rtlCol="0">
            <a:spAutoFit/>
          </a:bodyPr>
          <a:lstStyle/>
          <a:p>
            <a:pPr algn="ctr"/>
            <a:r>
              <a:rPr lang="en-US" dirty="0"/>
              <a:t>Most homes subscribe to triple-play bundles offering deals on phone, internet, and cable</a:t>
            </a:r>
          </a:p>
        </p:txBody>
      </p:sp>
      <p:sp>
        <p:nvSpPr>
          <p:cNvPr id="4" name="Oval 3">
            <a:extLst>
              <a:ext uri="{FF2B5EF4-FFF2-40B4-BE49-F238E27FC236}">
                <a16:creationId xmlns:a16="http://schemas.microsoft.com/office/drawing/2014/main" id="{533627FC-8B69-4EB7-91DE-D0F2F68682A8}"/>
              </a:ext>
            </a:extLst>
          </p:cNvPr>
          <p:cNvSpPr/>
          <p:nvPr/>
        </p:nvSpPr>
        <p:spPr>
          <a:xfrm>
            <a:off x="4057650" y="4455544"/>
            <a:ext cx="614363" cy="602232"/>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6">
            <a:extLst>
              <a:ext uri="{FF2B5EF4-FFF2-40B4-BE49-F238E27FC236}">
                <a16:creationId xmlns:a16="http://schemas.microsoft.com/office/drawing/2014/main" id="{FADF2479-62E1-4EA1-8ABD-52452AE23C68}"/>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12</a:t>
            </a:r>
          </a:p>
        </p:txBody>
      </p:sp>
    </p:spTree>
    <p:extLst>
      <p:ext uri="{BB962C8B-B14F-4D97-AF65-F5344CB8AC3E}">
        <p14:creationId xmlns:p14="http://schemas.microsoft.com/office/powerpoint/2010/main" val="651213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73" y="417879"/>
            <a:ext cx="8908327" cy="1325563"/>
          </a:xfrm>
        </p:spPr>
        <p:txBody>
          <a:bodyPr/>
          <a:lstStyle/>
          <a:p>
            <a:r>
              <a:rPr lang="en-US" sz="2800" dirty="0"/>
              <a:t>Similarly, </a:t>
            </a:r>
            <a:r>
              <a:rPr lang="en-US" sz="2800" i="1" dirty="0"/>
              <a:t>Broadcast Only </a:t>
            </a:r>
            <a:r>
              <a:rPr lang="en-US" sz="2800" dirty="0"/>
              <a:t>Households Are Increasing, But Still Only Represent 13% of TV Households</a:t>
            </a:r>
          </a:p>
        </p:txBody>
      </p:sp>
      <p:graphicFrame>
        <p:nvGraphicFramePr>
          <p:cNvPr id="3073" name="Chart 3072"/>
          <p:cNvGraphicFramePr/>
          <p:nvPr>
            <p:extLst>
              <p:ext uri="{D42A27DB-BD31-4B8C-83A1-F6EECF244321}">
                <p14:modId xmlns:p14="http://schemas.microsoft.com/office/powerpoint/2010/main" val="2731757605"/>
              </p:ext>
            </p:extLst>
          </p:nvPr>
        </p:nvGraphicFramePr>
        <p:xfrm>
          <a:off x="680544" y="2153337"/>
          <a:ext cx="8018584" cy="348386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rot="16200000">
            <a:off x="-356476" y="3768309"/>
            <a:ext cx="143821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rebuchet MS"/>
                <a:ea typeface="+mn-ea"/>
                <a:cs typeface="+mn-cs"/>
              </a:rPr>
              <a:t>Nielsen US HHs (000)</a:t>
            </a:r>
          </a:p>
        </p:txBody>
      </p:sp>
      <p:sp>
        <p:nvSpPr>
          <p:cNvPr id="3" name="TextBox 2"/>
          <p:cNvSpPr txBox="1"/>
          <p:nvPr/>
        </p:nvSpPr>
        <p:spPr>
          <a:xfrm>
            <a:off x="2037498" y="2726381"/>
            <a:ext cx="975946" cy="307777"/>
          </a:xfrm>
          <a:prstGeom prst="rect">
            <a:avLst/>
          </a:prstGeom>
          <a:noFill/>
          <a:ln>
            <a:solidFill>
              <a:srgbClr val="00AF7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 </a:t>
            </a:r>
            <a:r>
              <a:rPr lang="en-US" sz="1400" dirty="0">
                <a:solidFill>
                  <a:prstClr val="black"/>
                </a:solidFill>
                <a:latin typeface="Trebuchet MS"/>
              </a:rPr>
              <a:t>6</a:t>
            </a:r>
            <a:r>
              <a:rPr kumimoji="0" lang="en-US" sz="1400" b="0" i="0" u="none" strike="noStrike" kern="1200" cap="none" spc="0" normalizeH="0" baseline="0" noProof="0" dirty="0">
                <a:ln>
                  <a:noFill/>
                </a:ln>
                <a:solidFill>
                  <a:prstClr val="black"/>
                </a:solidFill>
                <a:effectLst/>
                <a:uLnTx/>
                <a:uFillTx/>
                <a:latin typeface="Trebuchet MS"/>
                <a:ea typeface="+mn-ea"/>
                <a:cs typeface="+mn-cs"/>
              </a:rPr>
              <a:t>%</a:t>
            </a:r>
          </a:p>
        </p:txBody>
      </p:sp>
      <p:sp>
        <p:nvSpPr>
          <p:cNvPr id="10" name="TextBox 9"/>
          <p:cNvSpPr txBox="1"/>
          <p:nvPr/>
        </p:nvSpPr>
        <p:spPr>
          <a:xfrm>
            <a:off x="4484702" y="2719701"/>
            <a:ext cx="993531" cy="307777"/>
          </a:xfrm>
          <a:prstGeom prst="rect">
            <a:avLst/>
          </a:prstGeom>
          <a:noFill/>
          <a:ln>
            <a:solidFill>
              <a:srgbClr val="00AF75"/>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Trebuchet MS"/>
              </a:defRPr>
            </a:lvl1pPr>
          </a:lstStyle>
          <a:p>
            <a:r>
              <a:rPr lang="en-US" dirty="0"/>
              <a:t>+12%</a:t>
            </a:r>
          </a:p>
        </p:txBody>
      </p:sp>
      <p:sp>
        <p:nvSpPr>
          <p:cNvPr id="4" name="TextBox 3"/>
          <p:cNvSpPr txBox="1"/>
          <p:nvPr/>
        </p:nvSpPr>
        <p:spPr>
          <a:xfrm>
            <a:off x="1305519" y="2773799"/>
            <a:ext cx="5725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rebuchet MS"/>
                <a:ea typeface="+mn-ea"/>
                <a:cs typeface="+mn-cs"/>
              </a:rPr>
              <a:t>vs. YA</a:t>
            </a:r>
          </a:p>
        </p:txBody>
      </p:sp>
      <p:sp>
        <p:nvSpPr>
          <p:cNvPr id="13" name="Rectangle 12"/>
          <p:cNvSpPr/>
          <p:nvPr/>
        </p:nvSpPr>
        <p:spPr>
          <a:xfrm>
            <a:off x="-283906" y="6565798"/>
            <a:ext cx="3884397" cy="230832"/>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Source: Nielsen Total Audience Report, Q4 ’14, Q4 ‘15, Q4 ’16, Q1 ‘17</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0286DFB-9897-4A7F-B50B-C7426405537D}"/>
              </a:ext>
            </a:extLst>
          </p:cNvPr>
          <p:cNvSpPr txBox="1"/>
          <p:nvPr/>
        </p:nvSpPr>
        <p:spPr>
          <a:xfrm>
            <a:off x="6924151" y="2716233"/>
            <a:ext cx="993531" cy="307777"/>
          </a:xfrm>
          <a:prstGeom prst="rect">
            <a:avLst/>
          </a:prstGeom>
          <a:noFill/>
          <a:ln>
            <a:solidFill>
              <a:srgbClr val="00AF75"/>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Trebuchet MS"/>
              </a:defRPr>
            </a:lvl1pPr>
          </a:lstStyle>
          <a:p>
            <a:r>
              <a:rPr lang="en-US" dirty="0"/>
              <a:t>+3%</a:t>
            </a:r>
          </a:p>
        </p:txBody>
      </p:sp>
      <p:sp>
        <p:nvSpPr>
          <p:cNvPr id="14" name="Slide Number Placeholder 6">
            <a:extLst>
              <a:ext uri="{FF2B5EF4-FFF2-40B4-BE49-F238E27FC236}">
                <a16:creationId xmlns:a16="http://schemas.microsoft.com/office/drawing/2014/main" id="{AAF4A2DF-E457-4DD4-A1D9-F5C401C5DD05}"/>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13</a:t>
            </a:r>
          </a:p>
        </p:txBody>
      </p:sp>
    </p:spTree>
    <p:extLst>
      <p:ext uri="{BB962C8B-B14F-4D97-AF65-F5344CB8AC3E}">
        <p14:creationId xmlns:p14="http://schemas.microsoft.com/office/powerpoint/2010/main" val="3545424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F8324AA-D59A-42F5-A58C-8B52684336DC}"/>
              </a:ext>
            </a:extLst>
          </p:cNvPr>
          <p:cNvCxnSpPr/>
          <p:nvPr/>
        </p:nvCxnSpPr>
        <p:spPr>
          <a:xfrm>
            <a:off x="997127" y="4413400"/>
            <a:ext cx="7329268" cy="0"/>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idx="4294967295"/>
          </p:nvPr>
        </p:nvSpPr>
        <p:spPr>
          <a:xfrm>
            <a:off x="263769" y="362794"/>
            <a:ext cx="8624888" cy="1325562"/>
          </a:xfrm>
          <a:prstGeom prst="rect">
            <a:avLst/>
          </a:prstGeom>
        </p:spPr>
        <p:txBody>
          <a:bodyPr/>
          <a:lstStyle/>
          <a:p>
            <a:r>
              <a:rPr lang="en-US" sz="2600" dirty="0"/>
              <a:t>Despite A Dip In Q1 ‘17, The Fastest Growing Segment Is “Broadcast Only Homes With Broadband”</a:t>
            </a:r>
          </a:p>
        </p:txBody>
      </p:sp>
      <p:sp>
        <p:nvSpPr>
          <p:cNvPr id="11" name="Rectangle 10"/>
          <p:cNvSpPr/>
          <p:nvPr/>
        </p:nvSpPr>
        <p:spPr>
          <a:xfrm>
            <a:off x="-228860" y="6484435"/>
            <a:ext cx="8003935" cy="338554"/>
          </a:xfrm>
          <a:prstGeom prst="rect">
            <a:avLst/>
          </a:prstGeom>
        </p:spPr>
        <p:txBody>
          <a:bodyPr wrap="square">
            <a:spAutoFit/>
          </a:bodyPr>
          <a:lstStyle/>
          <a:p>
            <a:pPr marL="457200" marR="0">
              <a:spcBef>
                <a:spcPts val="0"/>
              </a:spcBef>
              <a:spcAft>
                <a:spcPts val="0"/>
              </a:spcAft>
            </a:pPr>
            <a:r>
              <a:rPr lang="en-US" sz="800" dirty="0">
                <a:latin typeface="Calibri" panose="020F0502020204030204" pitchFamily="34" charset="0"/>
                <a:ea typeface="Calibri" panose="020F0502020204030204" pitchFamily="34" charset="0"/>
                <a:cs typeface="Times New Roman" panose="02020603050405020304" pitchFamily="18" charset="0"/>
              </a:rPr>
              <a:t>Source: Nielsen Total Audience Report, Q1 ’17, Q4 ‘16, ’15, ‘14, ‘13, ‘12</a:t>
            </a:r>
          </a:p>
          <a:p>
            <a:pPr marL="45720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Broadcast Only: A mode of television content delivery that does not involve satellite transmission or cables (i.e. a paid service). Also commonly referred to as “over the air”</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4809392" y="4149969"/>
            <a:ext cx="437940" cy="276999"/>
          </a:xfrm>
          <a:prstGeom prst="rect">
            <a:avLst/>
          </a:prstGeom>
          <a:noFill/>
        </p:spPr>
        <p:txBody>
          <a:bodyPr wrap="none" rtlCol="0">
            <a:spAutoFit/>
          </a:bodyPr>
          <a:lstStyle/>
          <a:p>
            <a:r>
              <a:rPr lang="en-US" sz="1200" dirty="0">
                <a:solidFill>
                  <a:schemeClr val="bg1"/>
                </a:solidFill>
              </a:rPr>
              <a:t>83%</a:t>
            </a:r>
          </a:p>
        </p:txBody>
      </p:sp>
      <p:sp>
        <p:nvSpPr>
          <p:cNvPr id="8" name="TextBox 7"/>
          <p:cNvSpPr txBox="1"/>
          <p:nvPr/>
        </p:nvSpPr>
        <p:spPr>
          <a:xfrm>
            <a:off x="4206932" y="2848295"/>
            <a:ext cx="357790" cy="276999"/>
          </a:xfrm>
          <a:prstGeom prst="rect">
            <a:avLst/>
          </a:prstGeom>
          <a:noFill/>
        </p:spPr>
        <p:txBody>
          <a:bodyPr wrap="none" rtlCol="0">
            <a:spAutoFit/>
          </a:bodyPr>
          <a:lstStyle/>
          <a:p>
            <a:r>
              <a:rPr lang="en-US" sz="1200" dirty="0">
                <a:solidFill>
                  <a:schemeClr val="bg1"/>
                </a:solidFill>
              </a:rPr>
              <a:t>4%</a:t>
            </a:r>
          </a:p>
        </p:txBody>
      </p:sp>
      <p:sp>
        <p:nvSpPr>
          <p:cNvPr id="10" name="TextBox 2"/>
          <p:cNvSpPr txBox="1"/>
          <p:nvPr/>
        </p:nvSpPr>
        <p:spPr>
          <a:xfrm>
            <a:off x="3532497" y="3166402"/>
            <a:ext cx="481222"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bg1"/>
                </a:solidFill>
              </a:rPr>
              <a:t>14%</a:t>
            </a:r>
          </a:p>
        </p:txBody>
      </p:sp>
      <p:sp>
        <p:nvSpPr>
          <p:cNvPr id="5" name="TextBox 4"/>
          <p:cNvSpPr txBox="1"/>
          <p:nvPr/>
        </p:nvSpPr>
        <p:spPr>
          <a:xfrm>
            <a:off x="877687" y="1428567"/>
            <a:ext cx="7374070" cy="523220"/>
          </a:xfrm>
          <a:prstGeom prst="rect">
            <a:avLst/>
          </a:prstGeom>
          <a:noFill/>
        </p:spPr>
        <p:txBody>
          <a:bodyPr wrap="none" rtlCol="0">
            <a:spAutoFit/>
          </a:bodyPr>
          <a:lstStyle/>
          <a:p>
            <a:pPr algn="ctr"/>
            <a:r>
              <a:rPr lang="en-US" sz="1400" dirty="0"/>
              <a:t>In a effort to hold on to as much linear TV programming as possible but keep costs down,</a:t>
            </a:r>
          </a:p>
          <a:p>
            <a:pPr algn="ctr"/>
            <a:r>
              <a:rPr lang="en-US" sz="1400" dirty="0"/>
              <a:t> consumers are embracing antennas</a:t>
            </a:r>
          </a:p>
        </p:txBody>
      </p:sp>
      <p:graphicFrame>
        <p:nvGraphicFramePr>
          <p:cNvPr id="9" name="Chart 8">
            <a:extLst>
              <a:ext uri="{FF2B5EF4-FFF2-40B4-BE49-F238E27FC236}">
                <a16:creationId xmlns:a16="http://schemas.microsoft.com/office/drawing/2014/main" id="{321CC0C7-0F5D-43B1-9D0A-E4F4B3CE38B4}"/>
              </a:ext>
            </a:extLst>
          </p:cNvPr>
          <p:cNvGraphicFramePr/>
          <p:nvPr>
            <p:extLst>
              <p:ext uri="{D42A27DB-BD31-4B8C-83A1-F6EECF244321}">
                <p14:modId xmlns:p14="http://schemas.microsoft.com/office/powerpoint/2010/main" val="2582008945"/>
              </p:ext>
            </p:extLst>
          </p:nvPr>
        </p:nvGraphicFramePr>
        <p:xfrm>
          <a:off x="504555" y="2050142"/>
          <a:ext cx="8120334" cy="411450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49C74C7A-3E31-4854-A102-578962B2BE3D}"/>
              </a:ext>
            </a:extLst>
          </p:cNvPr>
          <p:cNvSpPr txBox="1"/>
          <p:nvPr/>
        </p:nvSpPr>
        <p:spPr>
          <a:xfrm>
            <a:off x="1547445" y="5077336"/>
            <a:ext cx="585481" cy="523220"/>
          </a:xfrm>
          <a:prstGeom prst="rect">
            <a:avLst/>
          </a:prstGeom>
          <a:noFill/>
        </p:spPr>
        <p:txBody>
          <a:bodyPr wrap="none" rtlCol="0">
            <a:spAutoFit/>
          </a:bodyPr>
          <a:lstStyle/>
          <a:p>
            <a:r>
              <a:rPr lang="en-US" sz="1400" dirty="0">
                <a:solidFill>
                  <a:schemeClr val="tx1">
                    <a:lumMod val="65000"/>
                    <a:lumOff val="35000"/>
                  </a:schemeClr>
                </a:solidFill>
              </a:rPr>
              <a:t>2013</a:t>
            </a:r>
          </a:p>
          <a:p>
            <a:r>
              <a:rPr lang="en-US" sz="1400" dirty="0">
                <a:solidFill>
                  <a:schemeClr val="tx1">
                    <a:lumMod val="65000"/>
                    <a:lumOff val="35000"/>
                  </a:schemeClr>
                </a:solidFill>
              </a:rPr>
              <a:t>vs YA</a:t>
            </a:r>
          </a:p>
        </p:txBody>
      </p:sp>
      <p:sp>
        <p:nvSpPr>
          <p:cNvPr id="14" name="Slide Number Placeholder 6">
            <a:extLst>
              <a:ext uri="{FF2B5EF4-FFF2-40B4-BE49-F238E27FC236}">
                <a16:creationId xmlns:a16="http://schemas.microsoft.com/office/drawing/2014/main" id="{CA4FC61D-9C78-4067-8130-EB58D8396017}"/>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14</a:t>
            </a:r>
          </a:p>
        </p:txBody>
      </p:sp>
      <p:sp>
        <p:nvSpPr>
          <p:cNvPr id="15" name="TextBox 12">
            <a:extLst>
              <a:ext uri="{FF2B5EF4-FFF2-40B4-BE49-F238E27FC236}">
                <a16:creationId xmlns:a16="http://schemas.microsoft.com/office/drawing/2014/main" id="{6779DB28-86CE-44AB-AE6A-2BF372CCDEC2}"/>
              </a:ext>
            </a:extLst>
          </p:cNvPr>
          <p:cNvSpPr txBox="1"/>
          <p:nvPr/>
        </p:nvSpPr>
        <p:spPr>
          <a:xfrm>
            <a:off x="7659560" y="5091012"/>
            <a:ext cx="965329" cy="52322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tx1">
                    <a:lumMod val="65000"/>
                    <a:lumOff val="35000"/>
                  </a:schemeClr>
                </a:solidFill>
              </a:rPr>
              <a:t>2017 (Q1)</a:t>
            </a:r>
          </a:p>
          <a:p>
            <a:r>
              <a:rPr lang="en-US" sz="1400" dirty="0">
                <a:solidFill>
                  <a:schemeClr val="tx1">
                    <a:lumMod val="65000"/>
                    <a:lumOff val="35000"/>
                  </a:schemeClr>
                </a:solidFill>
              </a:rPr>
              <a:t>vs YA</a:t>
            </a:r>
          </a:p>
        </p:txBody>
      </p:sp>
    </p:spTree>
    <p:extLst>
      <p:ext uri="{BB962C8B-B14F-4D97-AF65-F5344CB8AC3E}">
        <p14:creationId xmlns:p14="http://schemas.microsoft.com/office/powerpoint/2010/main" val="4247580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0B8D1-FECB-448D-B99E-F70C01B97E43}"/>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DC8D5487-22BE-4583-B705-252CA3FE6BED}"/>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94813852-AB16-47FD-A040-602631AB2F67}"/>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DF1FA17E-982E-4736-8E12-36A3BC1790C6}"/>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8B1D7C84-6572-4CF8-8C30-53CBC1B48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9" y="0"/>
            <a:ext cx="9096622" cy="6858000"/>
          </a:xfrm>
          <a:prstGeom prst="rect">
            <a:avLst/>
          </a:prstGeom>
        </p:spPr>
      </p:pic>
      <p:sp>
        <p:nvSpPr>
          <p:cNvPr id="8" name="Title 1">
            <a:extLst>
              <a:ext uri="{FF2B5EF4-FFF2-40B4-BE49-F238E27FC236}">
                <a16:creationId xmlns:a16="http://schemas.microsoft.com/office/drawing/2014/main" id="{6D5F31B3-C9DD-4DD7-96A8-2A4CDC9ABACE}"/>
              </a:ext>
            </a:extLst>
          </p:cNvPr>
          <p:cNvSpPr txBox="1">
            <a:spLocks/>
          </p:cNvSpPr>
          <p:nvPr/>
        </p:nvSpPr>
        <p:spPr>
          <a:xfrm>
            <a:off x="3801941" y="4888439"/>
            <a:ext cx="3818060" cy="1517126"/>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3600" b="1" i="0" u="none" strike="noStrike" kern="1200" cap="none" spc="-100" normalizeH="0" baseline="0" noProof="0" dirty="0">
                <a:ln>
                  <a:noFill/>
                </a:ln>
                <a:solidFill>
                  <a:srgbClr val="000000"/>
                </a:solidFill>
                <a:effectLst/>
                <a:uLnTx/>
                <a:uFillTx/>
                <a:latin typeface="Trebuchet MS"/>
                <a:ea typeface="+mj-ea"/>
              </a:rPr>
              <a:t>Who Is Cord </a:t>
            </a:r>
            <a:endParaRPr kumimoji="0" lang="en-US" sz="1200" b="1" i="0" u="none" strike="noStrike" kern="1200" cap="none" spc="-100" normalizeH="0" baseline="0" noProof="0" dirty="0">
              <a:ln>
                <a:noFill/>
              </a:ln>
              <a:solidFill>
                <a:srgbClr val="000000"/>
              </a:solidFill>
              <a:effectLst/>
              <a:uLnTx/>
              <a:uFillTx/>
              <a:latin typeface="Trebuchet MS"/>
              <a:ea typeface="+mj-ea"/>
            </a:endParaRP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3600" b="1" i="0" u="none" strike="noStrike" kern="1200" cap="none" spc="-100" normalizeH="0" baseline="0" noProof="0" dirty="0">
                <a:ln>
                  <a:noFill/>
                </a:ln>
                <a:solidFill>
                  <a:srgbClr val="000000"/>
                </a:solidFill>
                <a:effectLst/>
                <a:uLnTx/>
                <a:uFillTx/>
                <a:latin typeface="Trebuchet MS"/>
                <a:ea typeface="+mj-ea"/>
              </a:rPr>
              <a:t>Cutting And Why?  </a:t>
            </a:r>
          </a:p>
        </p:txBody>
      </p:sp>
      <p:sp>
        <p:nvSpPr>
          <p:cNvPr id="9" name="Slide Number Placeholder 6">
            <a:extLst>
              <a:ext uri="{FF2B5EF4-FFF2-40B4-BE49-F238E27FC236}">
                <a16:creationId xmlns:a16="http://schemas.microsoft.com/office/drawing/2014/main" id="{A59ED16E-1127-4C10-856D-D01DA1D0C59A}"/>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15</a:t>
            </a:r>
          </a:p>
        </p:txBody>
      </p:sp>
    </p:spTree>
    <p:extLst>
      <p:ext uri="{BB962C8B-B14F-4D97-AF65-F5344CB8AC3E}">
        <p14:creationId xmlns:p14="http://schemas.microsoft.com/office/powerpoint/2010/main" val="3335797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21" y="321164"/>
            <a:ext cx="8908327" cy="1325563"/>
          </a:xfrm>
        </p:spPr>
        <p:txBody>
          <a:bodyPr/>
          <a:lstStyle/>
          <a:p>
            <a:r>
              <a:rPr lang="en-US" sz="2600" dirty="0"/>
              <a:t>Cord </a:t>
            </a:r>
            <a:r>
              <a:rPr lang="en-US" sz="2600" i="1" dirty="0"/>
              <a:t>Cutters </a:t>
            </a:r>
            <a:r>
              <a:rPr lang="en-US" sz="2600" dirty="0"/>
              <a:t>Exist Across Generations, Whereas Cord </a:t>
            </a:r>
            <a:r>
              <a:rPr lang="en-US" sz="2600" i="1" dirty="0"/>
              <a:t>Nevers</a:t>
            </a:r>
            <a:r>
              <a:rPr lang="en-US" sz="2600" dirty="0"/>
              <a:t> Are Typically Millennials</a:t>
            </a:r>
          </a:p>
        </p:txBody>
      </p:sp>
      <p:sp>
        <p:nvSpPr>
          <p:cNvPr id="5" name="Text Box 29"/>
          <p:cNvSpPr txBox="1">
            <a:spLocks noChangeArrowheads="1"/>
          </p:cNvSpPr>
          <p:nvPr/>
        </p:nvSpPr>
        <p:spPr bwMode="auto">
          <a:xfrm>
            <a:off x="0" y="6492937"/>
            <a:ext cx="7368209" cy="259045"/>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777777"/>
                </a:solidFill>
                <a:effectLst/>
                <a:uLnTx/>
                <a:uFillTx/>
                <a:latin typeface="Trebuchet MS"/>
                <a:ea typeface="+mn-ea"/>
                <a:cs typeface="+mn-cs"/>
              </a:rPr>
              <a:t> </a:t>
            </a:r>
            <a:r>
              <a:rPr kumimoji="0" lang="en-US" altLang="en-US" sz="800" b="0" i="0" u="none" strike="noStrike" kern="1200" cap="none" spc="0" normalizeH="0" baseline="0" noProof="0" dirty="0">
                <a:ln>
                  <a:noFill/>
                </a:ln>
                <a:solidFill>
                  <a:srgbClr val="000000"/>
                </a:solidFill>
                <a:effectLst/>
                <a:uLnTx/>
                <a:uFillTx/>
                <a:latin typeface="Trebuchet MS"/>
                <a:ea typeface="+mn-ea"/>
                <a:cs typeface="+mn-cs"/>
              </a:rPr>
              <a:t>Source: SNL Kagan, S&amp;P Global Market Intelligence, 2017; Age groupings:  Gen Z/Millennials – 18-36, Gen X – 37-51, Boomers, 52-71, Seniors – 72+</a:t>
            </a:r>
          </a:p>
        </p:txBody>
      </p:sp>
      <p:sp>
        <p:nvSpPr>
          <p:cNvPr id="4" name="Content Placeholder 5"/>
          <p:cNvSpPr>
            <a:spLocks noGrp="1"/>
          </p:cNvSpPr>
          <p:nvPr>
            <p:ph idx="1"/>
          </p:nvPr>
        </p:nvSpPr>
        <p:spPr>
          <a:xfrm>
            <a:off x="4681925" y="5239224"/>
            <a:ext cx="4161066" cy="1082950"/>
          </a:xfrm>
        </p:spPr>
        <p:txBody>
          <a:bodyPr/>
          <a:lstStyle/>
          <a:p>
            <a:pPr marL="0" indent="0" algn="ctr">
              <a:buNone/>
            </a:pPr>
            <a:r>
              <a:rPr lang="en-US" sz="1400" dirty="0"/>
              <a:t>In contrast, Gen Z / Millennials encompass the majority of  Cord </a:t>
            </a:r>
            <a:r>
              <a:rPr lang="en-US" sz="1400" i="1" dirty="0"/>
              <a:t>Nevers</a:t>
            </a:r>
            <a:r>
              <a:rPr lang="en-US" sz="1400" dirty="0"/>
              <a:t>. They view streaming as an attractive option at a time when they have lower disposable income and a more on-the-go lifestyle</a:t>
            </a:r>
          </a:p>
          <a:p>
            <a:pPr marL="0" indent="0" algn="ctr">
              <a:buNone/>
            </a:pPr>
            <a:r>
              <a:rPr lang="en-US" sz="1400" dirty="0"/>
              <a:t> </a:t>
            </a:r>
          </a:p>
        </p:txBody>
      </p:sp>
      <p:sp>
        <p:nvSpPr>
          <p:cNvPr id="10" name="Content Placeholder 5"/>
          <p:cNvSpPr txBox="1">
            <a:spLocks/>
          </p:cNvSpPr>
          <p:nvPr/>
        </p:nvSpPr>
        <p:spPr>
          <a:xfrm>
            <a:off x="257309" y="5286850"/>
            <a:ext cx="3943350" cy="74705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Cord cutters are fairly evenly represented across all generations indicating that age isn’t a primary driver</a:t>
            </a:r>
          </a:p>
        </p:txBody>
      </p:sp>
      <p:sp>
        <p:nvSpPr>
          <p:cNvPr id="3" name="TextBox 2"/>
          <p:cNvSpPr txBox="1"/>
          <p:nvPr/>
        </p:nvSpPr>
        <p:spPr>
          <a:xfrm>
            <a:off x="5573591" y="1787501"/>
            <a:ext cx="31438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Cord </a:t>
            </a:r>
            <a:r>
              <a:rPr kumimoji="0" lang="en-US" sz="1600" b="1" i="0" u="sng" strike="noStrike" kern="1200" cap="none" spc="0" normalizeH="0" baseline="0" noProof="0" dirty="0">
                <a:ln>
                  <a:noFill/>
                </a:ln>
                <a:solidFill>
                  <a:prstClr val="black"/>
                </a:solidFill>
                <a:effectLst/>
                <a:uLnTx/>
                <a:uFillTx/>
                <a:latin typeface="Trebuchet MS"/>
                <a:ea typeface="+mn-ea"/>
                <a:cs typeface="+mn-cs"/>
              </a:rPr>
              <a:t>Nevers</a:t>
            </a:r>
            <a:r>
              <a:rPr kumimoji="0" lang="en-US" sz="1600" b="0" i="0" u="sng" strike="noStrike" kern="1200" cap="none" spc="0" normalizeH="0" baseline="0" noProof="0" dirty="0">
                <a:ln>
                  <a:noFill/>
                </a:ln>
                <a:solidFill>
                  <a:prstClr val="black"/>
                </a:solidFill>
                <a:effectLst/>
                <a:uLnTx/>
                <a:uFillTx/>
                <a:latin typeface="Trebuchet MS"/>
                <a:ea typeface="+mn-ea"/>
                <a:cs typeface="+mn-cs"/>
              </a:rPr>
              <a:t>,</a:t>
            </a:r>
            <a:r>
              <a:rPr kumimoji="0" lang="en-US" sz="1600" b="0" i="0" u="none" strike="noStrike" kern="1200" cap="none" spc="0" normalizeH="0" baseline="0" noProof="0" dirty="0">
                <a:ln>
                  <a:noFill/>
                </a:ln>
                <a:solidFill>
                  <a:prstClr val="black"/>
                </a:solidFill>
                <a:effectLst/>
                <a:uLnTx/>
                <a:uFillTx/>
                <a:latin typeface="Trebuchet MS"/>
                <a:ea typeface="+mn-ea"/>
                <a:cs typeface="+mn-cs"/>
              </a:rPr>
              <a:t> by age generation</a:t>
            </a:r>
          </a:p>
        </p:txBody>
      </p:sp>
      <p:sp>
        <p:nvSpPr>
          <p:cNvPr id="12" name="TextBox 11"/>
          <p:cNvSpPr txBox="1"/>
          <p:nvPr/>
        </p:nvSpPr>
        <p:spPr>
          <a:xfrm>
            <a:off x="641167" y="1813942"/>
            <a:ext cx="319029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Cord </a:t>
            </a:r>
            <a:r>
              <a:rPr kumimoji="0" lang="en-US" sz="1600" b="1" i="0" u="sng" strike="noStrike" kern="1200" cap="none" spc="0" normalizeH="0" baseline="0" noProof="0" dirty="0">
                <a:ln>
                  <a:noFill/>
                </a:ln>
                <a:solidFill>
                  <a:prstClr val="black"/>
                </a:solidFill>
                <a:effectLst/>
                <a:uLnTx/>
                <a:uFillTx/>
                <a:latin typeface="Trebuchet MS"/>
                <a:ea typeface="+mn-ea"/>
                <a:cs typeface="+mn-cs"/>
              </a:rPr>
              <a:t>Cutters</a:t>
            </a:r>
            <a:r>
              <a:rPr kumimoji="0" lang="en-US" sz="1600" b="0" i="0" u="none" strike="noStrike" kern="1200" cap="none" spc="0" normalizeH="0" baseline="0" noProof="0" dirty="0">
                <a:ln>
                  <a:noFill/>
                </a:ln>
                <a:solidFill>
                  <a:prstClr val="black"/>
                </a:solidFill>
                <a:effectLst/>
                <a:uLnTx/>
                <a:uFillTx/>
                <a:latin typeface="Trebuchet MS"/>
                <a:ea typeface="+mn-ea"/>
                <a:cs typeface="+mn-cs"/>
              </a:rPr>
              <a:t>, by age generation</a:t>
            </a:r>
          </a:p>
        </p:txBody>
      </p:sp>
      <p:graphicFrame>
        <p:nvGraphicFramePr>
          <p:cNvPr id="11" name="Chart 10"/>
          <p:cNvGraphicFramePr/>
          <p:nvPr>
            <p:extLst>
              <p:ext uri="{D42A27DB-BD31-4B8C-83A1-F6EECF244321}">
                <p14:modId xmlns:p14="http://schemas.microsoft.com/office/powerpoint/2010/main" val="1562089698"/>
              </p:ext>
            </p:extLst>
          </p:nvPr>
        </p:nvGraphicFramePr>
        <p:xfrm>
          <a:off x="4681925" y="2049874"/>
          <a:ext cx="4161066" cy="30729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p:nvPr>
            <p:extLst>
              <p:ext uri="{D42A27DB-BD31-4B8C-83A1-F6EECF244321}">
                <p14:modId xmlns:p14="http://schemas.microsoft.com/office/powerpoint/2010/main" val="1541061343"/>
              </p:ext>
            </p:extLst>
          </p:nvPr>
        </p:nvGraphicFramePr>
        <p:xfrm>
          <a:off x="257309" y="2328943"/>
          <a:ext cx="3943350" cy="2649220"/>
        </p:xfrm>
        <a:graphic>
          <a:graphicData uri="http://schemas.openxmlformats.org/drawingml/2006/chart">
            <c:chart xmlns:c="http://schemas.openxmlformats.org/drawingml/2006/chart" xmlns:r="http://schemas.openxmlformats.org/officeDocument/2006/relationships" r:id="rId4"/>
          </a:graphicData>
        </a:graphic>
      </p:graphicFrame>
      <p:sp>
        <p:nvSpPr>
          <p:cNvPr id="6" name="Slide Number Placeholder 5">
            <a:extLst>
              <a:ext uri="{FF2B5EF4-FFF2-40B4-BE49-F238E27FC236}">
                <a16:creationId xmlns:a16="http://schemas.microsoft.com/office/drawing/2014/main" id="{4C12CD9D-B8A7-44FE-888F-E97FE2A10986}"/>
              </a:ext>
            </a:extLst>
          </p:cNvPr>
          <p:cNvSpPr>
            <a:spLocks noGrp="1"/>
          </p:cNvSpPr>
          <p:nvPr>
            <p:ph type="sldNum" sz="quarter" idx="12"/>
          </p:nvPr>
        </p:nvSpPr>
        <p:spPr>
          <a:xfrm>
            <a:off x="8842991" y="6569419"/>
            <a:ext cx="2057400" cy="365125"/>
          </a:xfrm>
        </p:spPr>
        <p:txBody>
          <a:bodyPr/>
          <a:lstStyle/>
          <a:p>
            <a:fld id="{3A62515F-A571-4526-9A1A-96E514A63B3F}" type="slidenum">
              <a:rPr lang="en-US" sz="1200" smtClean="0"/>
              <a:pPr/>
              <a:t>16</a:t>
            </a:fld>
            <a:endParaRPr lang="en-US" sz="1200" dirty="0"/>
          </a:p>
        </p:txBody>
      </p:sp>
      <p:sp>
        <p:nvSpPr>
          <p:cNvPr id="9" name="TextBox 8">
            <a:extLst>
              <a:ext uri="{FF2B5EF4-FFF2-40B4-BE49-F238E27FC236}">
                <a16:creationId xmlns:a16="http://schemas.microsoft.com/office/drawing/2014/main" id="{4AF233C0-15B2-4438-A110-CADAD6AEC5BE}"/>
              </a:ext>
            </a:extLst>
          </p:cNvPr>
          <p:cNvSpPr txBox="1"/>
          <p:nvPr/>
        </p:nvSpPr>
        <p:spPr>
          <a:xfrm>
            <a:off x="3691910" y="2393286"/>
            <a:ext cx="1840568" cy="276999"/>
          </a:xfrm>
          <a:prstGeom prst="rect">
            <a:avLst/>
          </a:prstGeom>
          <a:noFill/>
        </p:spPr>
        <p:txBody>
          <a:bodyPr wrap="none" rtlCol="0">
            <a:spAutoFit/>
          </a:bodyPr>
          <a:lstStyle/>
          <a:p>
            <a:r>
              <a:rPr lang="en-US" sz="1200" dirty="0"/>
              <a:t>% and Index vs. pop size</a:t>
            </a:r>
          </a:p>
        </p:txBody>
      </p:sp>
    </p:spTree>
    <p:extLst>
      <p:ext uri="{BB962C8B-B14F-4D97-AF65-F5344CB8AC3E}">
        <p14:creationId xmlns:p14="http://schemas.microsoft.com/office/powerpoint/2010/main" val="733827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40115" y="2991317"/>
            <a:ext cx="651458" cy="960327"/>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51%</a:t>
            </a:r>
          </a:p>
        </p:txBody>
      </p:sp>
      <p:sp>
        <p:nvSpPr>
          <p:cNvPr id="3" name="TextBox 2"/>
          <p:cNvSpPr txBox="1"/>
          <p:nvPr/>
        </p:nvSpPr>
        <p:spPr>
          <a:xfrm>
            <a:off x="581246" y="4761716"/>
            <a:ext cx="25981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Reliant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 </a:t>
            </a:r>
            <a:r>
              <a:rPr kumimoji="0" lang="en-US" sz="1400" b="0" i="0" u="none" strike="noStrike" kern="1200" cap="none" spc="0" normalizeH="0" baseline="0" noProof="0" dirty="0">
                <a:ln>
                  <a:noFill/>
                </a:ln>
                <a:solidFill>
                  <a:prstClr val="black"/>
                </a:solidFill>
                <a:effectLst/>
                <a:uLnTx/>
                <a:uFillTx/>
                <a:latin typeface="Trebuchet MS"/>
                <a:ea typeface="+mn-ea"/>
                <a:cs typeface="+mn-cs"/>
              </a:rPr>
              <a:t>(living with a parent)</a:t>
            </a:r>
          </a:p>
        </p:txBody>
      </p:sp>
      <p:sp>
        <p:nvSpPr>
          <p:cNvPr id="15" name="TextBox 14"/>
          <p:cNvSpPr txBox="1"/>
          <p:nvPr/>
        </p:nvSpPr>
        <p:spPr>
          <a:xfrm>
            <a:off x="2734424" y="1730457"/>
            <a:ext cx="419217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Cable Penetration by Millennial Life Stage</a:t>
            </a:r>
          </a:p>
        </p:txBody>
      </p:sp>
      <p:sp>
        <p:nvSpPr>
          <p:cNvPr id="16" name="Text Box 29"/>
          <p:cNvSpPr txBox="1">
            <a:spLocks noChangeArrowheads="1"/>
          </p:cNvSpPr>
          <p:nvPr/>
        </p:nvSpPr>
        <p:spPr bwMode="auto">
          <a:xfrm>
            <a:off x="52316" y="6480018"/>
            <a:ext cx="7517423" cy="505267"/>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777777"/>
                </a:solidFill>
                <a:effectLst/>
                <a:uLnTx/>
                <a:uFillTx/>
                <a:latin typeface="Trebuchet MS" pitchFamily="34" charset="0"/>
                <a:ea typeface="+mn-ea"/>
                <a:cs typeface="+mn-cs"/>
              </a:rPr>
              <a:t> </a:t>
            </a:r>
            <a:r>
              <a:rPr kumimoji="0" lang="en-US" altLang="en-US" sz="800" b="0" i="0" u="none" strike="noStrike" kern="1200" cap="none" spc="0" normalizeH="0" baseline="0" noProof="0" dirty="0">
                <a:ln>
                  <a:noFill/>
                </a:ln>
                <a:solidFill>
                  <a:srgbClr val="000000"/>
                </a:solidFill>
                <a:effectLst/>
                <a:uLnTx/>
                <a:uFillTx/>
                <a:latin typeface="Trebuchet MS" pitchFamily="34" charset="0"/>
                <a:ea typeface="+mn-ea"/>
                <a:cs typeface="+mn-cs"/>
              </a:rPr>
              <a:t>Source:  MRI Doublebase, cable= defined as cable tv service watched past week; reliant = respondent A18-34 lives with one or more parent; self-sufficient A18-34 lives in one person HH; Budding home= A18-34, married with kids at home; * </a:t>
            </a:r>
            <a:r>
              <a:rPr kumimoji="0" lang="en-US" sz="800" b="0" i="0" u="none" strike="noStrike" kern="1200" cap="none" spc="0" normalizeH="0" baseline="0" noProof="0" dirty="0">
                <a:ln>
                  <a:noFill/>
                </a:ln>
                <a:solidFill>
                  <a:prstClr val="black"/>
                </a:solidFill>
                <a:effectLst/>
                <a:uLnTx/>
                <a:uFillTx/>
                <a:latin typeface="Trebuchet MS"/>
                <a:ea typeface="+mn-ea"/>
                <a:cs typeface="+mn-cs"/>
              </a:rPr>
              <a:t>GFK, MRI Cord Evolution  New York, NY, 24.04.2017 </a:t>
            </a:r>
            <a:endParaRPr kumimoji="0" lang="en-US" altLang="en-US" sz="8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17"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5788" y="4057120"/>
            <a:ext cx="1463040" cy="73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074" y="3991300"/>
            <a:ext cx="1468875" cy="7876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927" y="4012649"/>
            <a:ext cx="1475504" cy="731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554591" y="2286612"/>
            <a:ext cx="651458" cy="1695896"/>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84%</a:t>
            </a:r>
          </a:p>
        </p:txBody>
      </p:sp>
      <p:sp>
        <p:nvSpPr>
          <p:cNvPr id="13" name="Rectangle 12"/>
          <p:cNvSpPr/>
          <p:nvPr/>
        </p:nvSpPr>
        <p:spPr>
          <a:xfrm>
            <a:off x="7089731" y="2517913"/>
            <a:ext cx="651458" cy="1440490"/>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71%</a:t>
            </a:r>
          </a:p>
        </p:txBody>
      </p:sp>
      <p:sp>
        <p:nvSpPr>
          <p:cNvPr id="20" name="TextBox 19"/>
          <p:cNvSpPr txBox="1"/>
          <p:nvPr/>
        </p:nvSpPr>
        <p:spPr>
          <a:xfrm>
            <a:off x="3867605" y="4761716"/>
            <a:ext cx="203132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Self-Sufficient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(living on their own)	</a:t>
            </a:r>
          </a:p>
        </p:txBody>
      </p:sp>
      <p:sp>
        <p:nvSpPr>
          <p:cNvPr id="21" name="TextBox 20"/>
          <p:cNvSpPr txBox="1"/>
          <p:nvPr/>
        </p:nvSpPr>
        <p:spPr>
          <a:xfrm>
            <a:off x="6403441" y="4779969"/>
            <a:ext cx="229421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Budding Home With child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(married with children)</a:t>
            </a:r>
          </a:p>
        </p:txBody>
      </p:sp>
      <p:sp>
        <p:nvSpPr>
          <p:cNvPr id="22" name="Title 1"/>
          <p:cNvSpPr>
            <a:spLocks noGrp="1"/>
          </p:cNvSpPr>
          <p:nvPr>
            <p:ph type="title"/>
          </p:nvPr>
        </p:nvSpPr>
        <p:spPr>
          <a:xfrm>
            <a:off x="128721" y="321164"/>
            <a:ext cx="8908327" cy="1325563"/>
          </a:xfrm>
        </p:spPr>
        <p:txBody>
          <a:bodyPr/>
          <a:lstStyle/>
          <a:p>
            <a:r>
              <a:rPr lang="en-US" sz="2400" dirty="0"/>
              <a:t>Although Millennials Have The Highest Likelihood To Be “Cord Nevers,” Most Plug Back Into Cable As Their Age And Income Increase</a:t>
            </a:r>
          </a:p>
        </p:txBody>
      </p:sp>
      <p:sp>
        <p:nvSpPr>
          <p:cNvPr id="23" name="Rectangle 22"/>
          <p:cNvSpPr/>
          <p:nvPr/>
        </p:nvSpPr>
        <p:spPr>
          <a:xfrm>
            <a:off x="300145" y="5527107"/>
            <a:ext cx="839751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“A quarter (27%) of Millennial Cord Nevers say they intend to subscribe to a traditional TV service in the next 6 months – once they are better able to afford it and for the ability to channel surf”*</a:t>
            </a: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p:txBody>
      </p:sp>
      <p:cxnSp>
        <p:nvCxnSpPr>
          <p:cNvPr id="7" name="Straight Arrow Connector 6"/>
          <p:cNvCxnSpPr/>
          <p:nvPr/>
        </p:nvCxnSpPr>
        <p:spPr>
          <a:xfrm>
            <a:off x="975946" y="5398477"/>
            <a:ext cx="7587762" cy="0"/>
          </a:xfrm>
          <a:prstGeom prst="straightConnector1">
            <a:avLst/>
          </a:prstGeom>
          <a:ln w="28575">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FB43D6A5-C096-41CD-A5C7-701417D2B7CA}"/>
              </a:ext>
            </a:extLst>
          </p:cNvPr>
          <p:cNvSpPr>
            <a:spLocks noGrp="1"/>
          </p:cNvSpPr>
          <p:nvPr>
            <p:ph type="sldNum" sz="quarter" idx="12"/>
          </p:nvPr>
        </p:nvSpPr>
        <p:spPr>
          <a:xfrm>
            <a:off x="8854822" y="6550088"/>
            <a:ext cx="2057400" cy="365125"/>
          </a:xfrm>
        </p:spPr>
        <p:txBody>
          <a:bodyPr/>
          <a:lstStyle/>
          <a:p>
            <a:fld id="{3A62515F-A571-4526-9A1A-96E514A63B3F}" type="slidenum">
              <a:rPr lang="en-US" sz="1200" smtClean="0"/>
              <a:pPr/>
              <a:t>17</a:t>
            </a:fld>
            <a:endParaRPr lang="en-US" sz="1200" dirty="0"/>
          </a:p>
        </p:txBody>
      </p:sp>
    </p:spTree>
    <p:extLst>
      <p:ext uri="{BB962C8B-B14F-4D97-AF65-F5344CB8AC3E}">
        <p14:creationId xmlns:p14="http://schemas.microsoft.com/office/powerpoint/2010/main" val="2644789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21" y="321164"/>
            <a:ext cx="8908327" cy="1325563"/>
          </a:xfrm>
        </p:spPr>
        <p:txBody>
          <a:bodyPr/>
          <a:lstStyle/>
          <a:p>
            <a:r>
              <a:rPr lang="en-US" sz="2600" dirty="0"/>
              <a:t>Cord Cutters &amp; Nevers Tend to Be Less Educated and </a:t>
            </a:r>
            <a:br>
              <a:rPr lang="en-US" sz="2600" dirty="0"/>
            </a:br>
            <a:r>
              <a:rPr lang="en-US" sz="2600" dirty="0"/>
              <a:t>More Likely To Work Part-Time</a:t>
            </a:r>
            <a:endParaRPr lang="en-US" sz="2600" dirty="0">
              <a:solidFill>
                <a:srgbClr val="FF0000"/>
              </a:solidFill>
            </a:endParaRPr>
          </a:p>
        </p:txBody>
      </p:sp>
      <p:graphicFrame>
        <p:nvGraphicFramePr>
          <p:cNvPr id="7" name="Chart 6">
            <a:extLst>
              <a:ext uri="{FF2B5EF4-FFF2-40B4-BE49-F238E27FC236}">
                <a16:creationId xmlns:a16="http://schemas.microsoft.com/office/drawing/2014/main" id="{D3802D4E-6F63-4429-B9B3-3BE782284A9E}"/>
              </a:ext>
            </a:extLst>
          </p:cNvPr>
          <p:cNvGraphicFramePr/>
          <p:nvPr>
            <p:extLst>
              <p:ext uri="{D42A27DB-BD31-4B8C-83A1-F6EECF244321}">
                <p14:modId xmlns:p14="http://schemas.microsoft.com/office/powerpoint/2010/main" val="754971687"/>
              </p:ext>
            </p:extLst>
          </p:nvPr>
        </p:nvGraphicFramePr>
        <p:xfrm>
          <a:off x="395196" y="1809455"/>
          <a:ext cx="4187688" cy="325657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0E149203-073E-44AF-B989-FDCAD0199BB7}"/>
              </a:ext>
            </a:extLst>
          </p:cNvPr>
          <p:cNvSpPr txBox="1"/>
          <p:nvPr/>
        </p:nvSpPr>
        <p:spPr>
          <a:xfrm>
            <a:off x="312126" y="5272265"/>
            <a:ext cx="461007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Cutters/Nevers tend to cluster at the lowest end of the educational levels. Nearly half have only a high school education or less</a:t>
            </a:r>
          </a:p>
        </p:txBody>
      </p:sp>
      <p:graphicFrame>
        <p:nvGraphicFramePr>
          <p:cNvPr id="6" name="Chart 5">
            <a:extLst>
              <a:ext uri="{FF2B5EF4-FFF2-40B4-BE49-F238E27FC236}">
                <a16:creationId xmlns:a16="http://schemas.microsoft.com/office/drawing/2014/main" id="{19E98816-70C6-4D62-8B17-355D93C2ABF5}"/>
              </a:ext>
            </a:extLst>
          </p:cNvPr>
          <p:cNvGraphicFramePr/>
          <p:nvPr>
            <p:extLst>
              <p:ext uri="{D42A27DB-BD31-4B8C-83A1-F6EECF244321}">
                <p14:modId xmlns:p14="http://schemas.microsoft.com/office/powerpoint/2010/main" val="2611170614"/>
              </p:ext>
            </p:extLst>
          </p:nvPr>
        </p:nvGraphicFramePr>
        <p:xfrm>
          <a:off x="4582884" y="1755968"/>
          <a:ext cx="4433085" cy="31897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C10078B-4EE1-4557-868D-4E05B31B0263}"/>
              </a:ext>
            </a:extLst>
          </p:cNvPr>
          <p:cNvSpPr txBox="1"/>
          <p:nvPr/>
        </p:nvSpPr>
        <p:spPr>
          <a:xfrm>
            <a:off x="5104961" y="5272264"/>
            <a:ext cx="391100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They are more likely to be employed part time, largely reflective of school-age Gen Z/ Millennials and retired Boomers</a:t>
            </a:r>
          </a:p>
        </p:txBody>
      </p:sp>
      <p:sp>
        <p:nvSpPr>
          <p:cNvPr id="12" name="Text Box 29">
            <a:extLst>
              <a:ext uri="{FF2B5EF4-FFF2-40B4-BE49-F238E27FC236}">
                <a16:creationId xmlns:a16="http://schemas.microsoft.com/office/drawing/2014/main" id="{C78ECDEB-7D82-4FFF-852E-8FF194C7FED0}"/>
              </a:ext>
            </a:extLst>
          </p:cNvPr>
          <p:cNvSpPr txBox="1">
            <a:spLocks noChangeArrowheads="1"/>
          </p:cNvSpPr>
          <p:nvPr/>
        </p:nvSpPr>
        <p:spPr bwMode="auto">
          <a:xfrm>
            <a:off x="0" y="6519446"/>
            <a:ext cx="7517423" cy="338554"/>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777777"/>
                </a:solidFill>
                <a:effectLst/>
                <a:uLnTx/>
                <a:uFillTx/>
                <a:latin typeface="Trebuchet MS" pitchFamily="34" charset="0"/>
                <a:ea typeface="+mn-ea"/>
                <a:cs typeface="+mn-cs"/>
              </a:rPr>
              <a:t> </a:t>
            </a:r>
            <a:r>
              <a:rPr kumimoji="0" lang="en-US" altLang="en-US" sz="800" b="0" i="0" u="none" strike="noStrike" kern="1200" cap="none" spc="0" normalizeH="0" baseline="0" noProof="0" dirty="0">
                <a:ln>
                  <a:noFill/>
                </a:ln>
                <a:solidFill>
                  <a:srgbClr val="000000"/>
                </a:solidFill>
                <a:effectLst/>
                <a:uLnTx/>
                <a:uFillTx/>
                <a:latin typeface="Trebuchet MS" pitchFamily="34" charset="0"/>
                <a:ea typeface="+mn-ea"/>
                <a:cs typeface="+mn-cs"/>
              </a:rPr>
              <a:t>Source:  2016 MRI Gfk Doublebase; Target group defined as Household </a:t>
            </a:r>
            <a:r>
              <a:rPr lang="en-US" altLang="en-US" sz="800" dirty="0">
                <a:solidFill>
                  <a:srgbClr val="000000"/>
                </a:solidFill>
                <a:latin typeface="Trebuchet MS" pitchFamily="34" charset="0"/>
              </a:rPr>
              <a:t>that </a:t>
            </a:r>
            <a:r>
              <a:rPr kumimoji="0" lang="en-US" altLang="en-US" sz="800" b="0" i="0" u="none" strike="noStrike" kern="1200" cap="none" spc="0" normalizeH="0" baseline="0" noProof="0" dirty="0">
                <a:ln>
                  <a:noFill/>
                </a:ln>
                <a:solidFill>
                  <a:srgbClr val="000000"/>
                </a:solidFill>
                <a:effectLst/>
                <a:uLnTx/>
                <a:uFillTx/>
                <a:latin typeface="Trebuchet MS" pitchFamily="34" charset="0"/>
                <a:ea typeface="+mn-ea"/>
                <a:cs typeface="+mn-cs"/>
              </a:rPr>
              <a:t>does not subscribe to Cable, Satellite or Fiber Optic TV; Index is vs. Base of Adults A18+</a:t>
            </a:r>
          </a:p>
        </p:txBody>
      </p:sp>
      <p:sp>
        <p:nvSpPr>
          <p:cNvPr id="3" name="Slide Number Placeholder 2">
            <a:extLst>
              <a:ext uri="{FF2B5EF4-FFF2-40B4-BE49-F238E27FC236}">
                <a16:creationId xmlns:a16="http://schemas.microsoft.com/office/drawing/2014/main" id="{55AD5ADD-E5F5-4E33-9DDD-F1791A935155}"/>
              </a:ext>
            </a:extLst>
          </p:cNvPr>
          <p:cNvSpPr>
            <a:spLocks noGrp="1"/>
          </p:cNvSpPr>
          <p:nvPr>
            <p:ph type="sldNum" sz="quarter" idx="12"/>
          </p:nvPr>
        </p:nvSpPr>
        <p:spPr>
          <a:xfrm>
            <a:off x="8801656" y="6519446"/>
            <a:ext cx="428625" cy="365125"/>
          </a:xfrm>
        </p:spPr>
        <p:txBody>
          <a:bodyPr/>
          <a:lstStyle/>
          <a:p>
            <a:fld id="{3A62515F-A571-4526-9A1A-96E514A63B3F}" type="slidenum">
              <a:rPr lang="en-US" sz="1200" smtClean="0"/>
              <a:pPr/>
              <a:t>18</a:t>
            </a:fld>
            <a:endParaRPr lang="en-US" sz="1200" dirty="0"/>
          </a:p>
        </p:txBody>
      </p:sp>
    </p:spTree>
    <p:extLst>
      <p:ext uri="{BB962C8B-B14F-4D97-AF65-F5344CB8AC3E}">
        <p14:creationId xmlns:p14="http://schemas.microsoft.com/office/powerpoint/2010/main" val="413929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73" y="510745"/>
            <a:ext cx="8908327" cy="1325563"/>
          </a:xfrm>
        </p:spPr>
        <p:txBody>
          <a:bodyPr/>
          <a:lstStyle/>
          <a:p>
            <a:r>
              <a:rPr lang="en-US" sz="2600" dirty="0"/>
              <a:t>They Sit Lower On The Income Scale</a:t>
            </a:r>
          </a:p>
        </p:txBody>
      </p:sp>
      <p:graphicFrame>
        <p:nvGraphicFramePr>
          <p:cNvPr id="12" name="Chart 11"/>
          <p:cNvGraphicFramePr/>
          <p:nvPr>
            <p:extLst>
              <p:ext uri="{D42A27DB-BD31-4B8C-83A1-F6EECF244321}">
                <p14:modId xmlns:p14="http://schemas.microsoft.com/office/powerpoint/2010/main" val="2567314603"/>
              </p:ext>
            </p:extLst>
          </p:nvPr>
        </p:nvGraphicFramePr>
        <p:xfrm>
          <a:off x="-178061" y="2333490"/>
          <a:ext cx="6893009" cy="31461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p:cNvGraphicFramePr/>
          <p:nvPr>
            <p:extLst>
              <p:ext uri="{D42A27DB-BD31-4B8C-83A1-F6EECF244321}">
                <p14:modId xmlns:p14="http://schemas.microsoft.com/office/powerpoint/2010/main" val="3138569703"/>
              </p:ext>
            </p:extLst>
          </p:nvPr>
        </p:nvGraphicFramePr>
        <p:xfrm>
          <a:off x="4671332" y="2505407"/>
          <a:ext cx="4087232" cy="2596618"/>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29"/>
          <p:cNvSpPr txBox="1">
            <a:spLocks noChangeArrowheads="1"/>
          </p:cNvSpPr>
          <p:nvPr/>
        </p:nvSpPr>
        <p:spPr bwMode="auto">
          <a:xfrm>
            <a:off x="70500" y="6353111"/>
            <a:ext cx="6893008" cy="425758"/>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77777"/>
                </a:solidFill>
                <a:effectLst/>
                <a:uLnTx/>
                <a:uFillTx/>
                <a:latin typeface="Trebuchet MS"/>
                <a:ea typeface="+mn-ea"/>
                <a:cs typeface="+mn-cs"/>
              </a:rPr>
              <a:t> </a:t>
            </a:r>
            <a:r>
              <a:rPr kumimoji="0" lang="en-US" altLang="en-US" sz="900" b="0" i="0" u="none" strike="noStrike" kern="1200" cap="none" spc="0" normalizeH="0" baseline="0" noProof="0" dirty="0">
                <a:ln>
                  <a:noFill/>
                </a:ln>
                <a:solidFill>
                  <a:srgbClr val="000000"/>
                </a:solidFill>
                <a:effectLst/>
                <a:uLnTx/>
                <a:uFillTx/>
                <a:latin typeface="Trebuchet MS"/>
                <a:ea typeface="+mn-ea"/>
                <a:cs typeface="+mn-cs"/>
              </a:rPr>
              <a:t>Source: </a:t>
            </a:r>
            <a:r>
              <a:rPr kumimoji="0" lang="en-US" sz="900" b="0" i="0" u="none" strike="noStrike" kern="1200" cap="none" spc="0" normalizeH="0" baseline="0" noProof="0" dirty="0">
                <a:ln>
                  <a:noFill/>
                </a:ln>
                <a:solidFill>
                  <a:prstClr val="black"/>
                </a:solidFill>
                <a:effectLst/>
                <a:uLnTx/>
                <a:uFillTx/>
                <a:latin typeface="Trebuchet MS"/>
                <a:ea typeface="+mn-ea"/>
                <a:cs typeface="+mn-cs"/>
              </a:rPr>
              <a:t>SNL Kagan, 2017 S&amp;P Global Market Intelligence, 2017 cord cutter and cord never updates, May 2017; Gfk MRI “Cord Evolution”, 4/24/17;</a:t>
            </a:r>
            <a:r>
              <a:rPr kumimoji="0" lang="en-US" altLang="en-US" sz="900" b="0" i="0" u="none" strike="noStrike" kern="1200" cap="none" spc="0" normalizeH="0" baseline="0" noProof="0" dirty="0">
                <a:ln>
                  <a:noFill/>
                </a:ln>
                <a:solidFill>
                  <a:srgbClr val="000000"/>
                </a:solidFill>
                <a:effectLst/>
                <a:uLnTx/>
                <a:uFillTx/>
                <a:latin typeface="Trebuchet MS" pitchFamily="34" charset="0"/>
                <a:ea typeface="+mn-ea"/>
                <a:cs typeface="+mn-cs"/>
              </a:rPr>
              <a:t> Index is vs. total </a:t>
            </a:r>
            <a:r>
              <a:rPr lang="en-US" altLang="en-US" sz="900" dirty="0">
                <a:solidFill>
                  <a:srgbClr val="000000"/>
                </a:solidFill>
                <a:latin typeface="Trebuchet MS" pitchFamily="34" charset="0"/>
              </a:rPr>
              <a:t>% of US HH in that HHI bracket</a:t>
            </a:r>
            <a:endParaRPr kumimoji="0" lang="en-US" sz="9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182AB02B-4CF4-4483-900A-653A7C28ECEB}"/>
              </a:ext>
            </a:extLst>
          </p:cNvPr>
          <p:cNvSpPr txBox="1"/>
          <p:nvPr/>
        </p:nvSpPr>
        <p:spPr>
          <a:xfrm>
            <a:off x="655315" y="1949872"/>
            <a:ext cx="39448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black"/>
                </a:solidFill>
                <a:effectLst/>
                <a:uLnTx/>
                <a:uFillTx/>
                <a:latin typeface="Trebuchet MS"/>
                <a:ea typeface="+mn-ea"/>
                <a:cs typeface="+mn-cs"/>
              </a:rPr>
              <a:t>Cord Cutters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Trebuchet MS"/>
                <a:ea typeface="+mn-ea"/>
                <a:cs typeface="+mn-cs"/>
              </a:rPr>
              <a:t>Average Household Income - </a:t>
            </a:r>
            <a:r>
              <a:rPr kumimoji="0" lang="en-US" b="1" i="0" u="none" strike="noStrike" kern="1200" cap="none" spc="0" normalizeH="0" baseline="0" noProof="0" dirty="0">
                <a:ln>
                  <a:noFill/>
                </a:ln>
                <a:effectLst/>
                <a:uLnTx/>
                <a:uFillTx/>
                <a:latin typeface="Trebuchet MS"/>
                <a:ea typeface="+mn-ea"/>
                <a:cs typeface="+mn-cs"/>
              </a:rPr>
              <a:t>$52k</a:t>
            </a:r>
          </a:p>
        </p:txBody>
      </p:sp>
      <p:sp>
        <p:nvSpPr>
          <p:cNvPr id="19" name="TextBox 18">
            <a:extLst>
              <a:ext uri="{FF2B5EF4-FFF2-40B4-BE49-F238E27FC236}">
                <a16:creationId xmlns:a16="http://schemas.microsoft.com/office/drawing/2014/main" id="{BD0C87E3-BF59-491E-AF24-2767FBD08382}"/>
              </a:ext>
            </a:extLst>
          </p:cNvPr>
          <p:cNvSpPr txBox="1"/>
          <p:nvPr/>
        </p:nvSpPr>
        <p:spPr>
          <a:xfrm>
            <a:off x="5369033" y="1912584"/>
            <a:ext cx="3774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black"/>
                </a:solidFill>
                <a:effectLst/>
                <a:uLnTx/>
                <a:uFillTx/>
                <a:latin typeface="Trebuchet MS"/>
                <a:ea typeface="+mn-ea"/>
                <a:cs typeface="+mn-cs"/>
              </a:rPr>
              <a:t>Cord Nevers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Trebuchet MS"/>
                <a:ea typeface="+mn-ea"/>
                <a:cs typeface="+mn-cs"/>
              </a:rPr>
              <a:t>Average Household Income - </a:t>
            </a:r>
            <a:r>
              <a:rPr kumimoji="0" lang="en-US" b="1" i="0" u="none" strike="noStrike" kern="1200" cap="none" spc="0" normalizeH="0" baseline="0" noProof="0" dirty="0">
                <a:ln>
                  <a:noFill/>
                </a:ln>
                <a:effectLst/>
                <a:uLnTx/>
                <a:uFillTx/>
                <a:latin typeface="Trebuchet MS"/>
                <a:ea typeface="+mn-ea"/>
                <a:cs typeface="+mn-cs"/>
              </a:rPr>
              <a:t>$41k</a:t>
            </a:r>
          </a:p>
        </p:txBody>
      </p:sp>
      <p:sp>
        <p:nvSpPr>
          <p:cNvPr id="3" name="Slide Number Placeholder 2">
            <a:extLst>
              <a:ext uri="{FF2B5EF4-FFF2-40B4-BE49-F238E27FC236}">
                <a16:creationId xmlns:a16="http://schemas.microsoft.com/office/drawing/2014/main" id="{AE8C21E8-BA32-46FB-BF1F-0E73D2F4FAB7}"/>
              </a:ext>
            </a:extLst>
          </p:cNvPr>
          <p:cNvSpPr>
            <a:spLocks noGrp="1"/>
          </p:cNvSpPr>
          <p:nvPr>
            <p:ph type="sldNum" sz="quarter" idx="12"/>
          </p:nvPr>
        </p:nvSpPr>
        <p:spPr>
          <a:xfrm>
            <a:off x="8758564" y="6578603"/>
            <a:ext cx="2057400" cy="365125"/>
          </a:xfrm>
        </p:spPr>
        <p:txBody>
          <a:bodyPr/>
          <a:lstStyle/>
          <a:p>
            <a:fld id="{3A62515F-A571-4526-9A1A-96E514A63B3F}" type="slidenum">
              <a:rPr lang="en-US" sz="1200" smtClean="0"/>
              <a:pPr/>
              <a:t>19</a:t>
            </a:fld>
            <a:endParaRPr lang="en-US" sz="1200" dirty="0"/>
          </a:p>
        </p:txBody>
      </p:sp>
    </p:spTree>
    <p:extLst>
      <p:ext uri="{BB962C8B-B14F-4D97-AF65-F5344CB8AC3E}">
        <p14:creationId xmlns:p14="http://schemas.microsoft.com/office/powerpoint/2010/main" val="991415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00892" y="361014"/>
            <a:ext cx="3690575" cy="563946"/>
          </a:xfrm>
        </p:spPr>
        <p:txBody>
          <a:bodyPr/>
          <a:lstStyle/>
          <a:p>
            <a:r>
              <a:rPr lang="en-US" dirty="0"/>
              <a:t>The Great Disconnect</a:t>
            </a:r>
          </a:p>
        </p:txBody>
      </p:sp>
      <p:sp>
        <p:nvSpPr>
          <p:cNvPr id="15" name="TextBox 14">
            <a:extLst>
              <a:ext uri="{FF2B5EF4-FFF2-40B4-BE49-F238E27FC236}">
                <a16:creationId xmlns:a16="http://schemas.microsoft.com/office/drawing/2014/main" id="{4D3E8F34-1199-47D2-8B7E-131A06FC32CC}"/>
              </a:ext>
            </a:extLst>
          </p:cNvPr>
          <p:cNvSpPr txBox="1"/>
          <p:nvPr/>
        </p:nvSpPr>
        <p:spPr>
          <a:xfrm>
            <a:off x="449834" y="1117904"/>
            <a:ext cx="8332620" cy="5909310"/>
          </a:xfrm>
          <a:prstGeom prst="rect">
            <a:avLst/>
          </a:prstGeom>
          <a:noFill/>
        </p:spPr>
        <p:txBody>
          <a:bodyPr wrap="square" rtlCol="0">
            <a:spAutoFit/>
          </a:bodyPr>
          <a:lstStyle/>
          <a:p>
            <a:r>
              <a:rPr lang="en-US" sz="1400" dirty="0"/>
              <a:t>For years, the media has written about cord-cutting – households cancelling their wired cable, satellite or telco subscription in favor of streaming - as the ultimate demise of the TV industry.</a:t>
            </a:r>
          </a:p>
          <a:p>
            <a:endParaRPr lang="en-US" sz="1400" dirty="0"/>
          </a:p>
          <a:p>
            <a:r>
              <a:rPr lang="en-US" sz="1400" dirty="0"/>
              <a:t>There is no denying the rise in broadband and broadcast only homes in the last five years – both grew by double digits over the past year.  However, even with this level of growth these homes still represent the minority of TV homes - less than 17%.   </a:t>
            </a:r>
          </a:p>
          <a:p>
            <a:endParaRPr lang="en-US" sz="1400" dirty="0"/>
          </a:p>
          <a:p>
            <a:r>
              <a:rPr lang="en-US" sz="1400" dirty="0"/>
              <a:t>The great disconnect occurs when statistics about the rise in these homes are used to justify the premise that people in mass are cancelling their cable subscriptions and relying solely on streaming for their TV content. </a:t>
            </a:r>
          </a:p>
          <a:p>
            <a:endParaRPr lang="en-US" sz="1400" dirty="0"/>
          </a:p>
          <a:p>
            <a:r>
              <a:rPr lang="en-US" sz="1400" dirty="0"/>
              <a:t>When you cut through the hype and plug into the facts (from independent, well-known syndicated sources) the truth is that MVPD households (Wired Cable, Telco &amp; satellite) have remained steady over the last 15 years, representing 83% of HHs, 98 million homes. </a:t>
            </a:r>
          </a:p>
          <a:p>
            <a:endParaRPr lang="en-US" sz="1400" dirty="0"/>
          </a:p>
          <a:p>
            <a:r>
              <a:rPr lang="en-US" sz="1400" dirty="0"/>
              <a:t>Broadband-only and broadcast-only homes have increased the number of total US TV households and have not come at the expense of MVPD subscriptions. The majority of households (71%) have both Cable+ and broadband, using streaming as a complement to (not replacement of) their TV viewing.</a:t>
            </a:r>
          </a:p>
          <a:p>
            <a:endParaRPr lang="en-US" sz="1400" dirty="0"/>
          </a:p>
          <a:p>
            <a:r>
              <a:rPr lang="en-US" sz="1400" dirty="0"/>
              <a:t>For the small group of homes that have cut the cord, the motivation is undeniable: </a:t>
            </a:r>
            <a:r>
              <a:rPr lang="en-US" sz="1400" i="1" dirty="0"/>
              <a:t>Cost. </a:t>
            </a:r>
            <a:r>
              <a:rPr lang="en-US" sz="1400" dirty="0"/>
              <a:t>Across several studies, the desire to cut costs is clearly the reason over other factors often cited. In fact, if cost weren’t a factor, 80% of cord cutters/</a:t>
            </a:r>
            <a:r>
              <a:rPr lang="en-US" sz="1400" dirty="0" err="1"/>
              <a:t>nevers</a:t>
            </a:r>
            <a:r>
              <a:rPr lang="en-US" sz="1400" dirty="0"/>
              <a:t> would opt for an MVPD subscription. </a:t>
            </a:r>
          </a:p>
          <a:p>
            <a:endParaRPr lang="en-US" sz="1400" dirty="0"/>
          </a:p>
          <a:p>
            <a:r>
              <a:rPr lang="en-US" sz="1400" dirty="0"/>
              <a:t>Let’s plug into the facts and connect to the truth around cord cutting…</a:t>
            </a:r>
          </a:p>
          <a:p>
            <a:endParaRPr lang="en-US" sz="1400" dirty="0"/>
          </a:p>
          <a:p>
            <a:pPr algn="ctr"/>
            <a:endParaRPr lang="en-US" sz="1400" dirty="0"/>
          </a:p>
        </p:txBody>
      </p:sp>
      <p:sp>
        <p:nvSpPr>
          <p:cNvPr id="5" name="Slide Number Placeholder 6">
            <a:extLst>
              <a:ext uri="{FF2B5EF4-FFF2-40B4-BE49-F238E27FC236}">
                <a16:creationId xmlns:a16="http://schemas.microsoft.com/office/drawing/2014/main" id="{FEFF1E2F-6908-42B3-B530-E8DDE9157E80}"/>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2</a:t>
            </a:r>
          </a:p>
        </p:txBody>
      </p:sp>
    </p:spTree>
    <p:extLst>
      <p:ext uri="{BB962C8B-B14F-4D97-AF65-F5344CB8AC3E}">
        <p14:creationId xmlns:p14="http://schemas.microsoft.com/office/powerpoint/2010/main" val="2773294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A4B4E68E-A6E6-4944-86E9-21E826846B25}"/>
              </a:ext>
            </a:extLst>
          </p:cNvPr>
          <p:cNvGraphicFramePr/>
          <p:nvPr>
            <p:extLst/>
          </p:nvPr>
        </p:nvGraphicFramePr>
        <p:xfrm>
          <a:off x="2693503" y="3935076"/>
          <a:ext cx="4407385" cy="2882995"/>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a:extLst>
              <a:ext uri="{FF2B5EF4-FFF2-40B4-BE49-F238E27FC236}">
                <a16:creationId xmlns:a16="http://schemas.microsoft.com/office/drawing/2014/main" id="{8439D150-0C46-4117-A89D-7198E8CEBA0B}"/>
              </a:ext>
            </a:extLst>
          </p:cNvPr>
          <p:cNvGrpSpPr/>
          <p:nvPr/>
        </p:nvGrpSpPr>
        <p:grpSpPr>
          <a:xfrm>
            <a:off x="469723" y="1728877"/>
            <a:ext cx="3558747" cy="2561486"/>
            <a:chOff x="286320" y="1628220"/>
            <a:chExt cx="3558747" cy="2561486"/>
          </a:xfrm>
        </p:grpSpPr>
        <p:graphicFrame>
          <p:nvGraphicFramePr>
            <p:cNvPr id="6" name="Chart 5">
              <a:extLst>
                <a:ext uri="{FF2B5EF4-FFF2-40B4-BE49-F238E27FC236}">
                  <a16:creationId xmlns:a16="http://schemas.microsoft.com/office/drawing/2014/main" id="{C5F7D458-9F1F-47BE-A516-2F50F4E7740C}"/>
                </a:ext>
              </a:extLst>
            </p:cNvPr>
            <p:cNvGraphicFramePr/>
            <p:nvPr>
              <p:extLst/>
            </p:nvPr>
          </p:nvGraphicFramePr>
          <p:xfrm>
            <a:off x="286320" y="1628220"/>
            <a:ext cx="3497820" cy="2561486"/>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1B26BAEB-BACA-4F3C-8C57-EF0DF3A9F46D}"/>
                </a:ext>
              </a:extLst>
            </p:cNvPr>
            <p:cNvCxnSpPr>
              <a:cxnSpLocks/>
            </p:cNvCxnSpPr>
            <p:nvPr/>
          </p:nvCxnSpPr>
          <p:spPr>
            <a:xfrm>
              <a:off x="704302" y="2172229"/>
              <a:ext cx="3140765"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grpSp>
      <p:cxnSp>
        <p:nvCxnSpPr>
          <p:cNvPr id="12" name="Straight Connector 11">
            <a:extLst>
              <a:ext uri="{FF2B5EF4-FFF2-40B4-BE49-F238E27FC236}">
                <a16:creationId xmlns:a16="http://schemas.microsoft.com/office/drawing/2014/main" id="{8154B654-4A39-47DC-BF4F-A5BD6500A71A}"/>
              </a:ext>
            </a:extLst>
          </p:cNvPr>
          <p:cNvCxnSpPr>
            <a:cxnSpLocks/>
          </p:cNvCxnSpPr>
          <p:nvPr/>
        </p:nvCxnSpPr>
        <p:spPr>
          <a:xfrm>
            <a:off x="5298553" y="2488643"/>
            <a:ext cx="3140765"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46112EFE-38E3-40AC-9C9A-5B1EE31E9B4F}"/>
              </a:ext>
            </a:extLst>
          </p:cNvPr>
          <p:cNvCxnSpPr>
            <a:cxnSpLocks/>
          </p:cNvCxnSpPr>
          <p:nvPr/>
        </p:nvCxnSpPr>
        <p:spPr>
          <a:xfrm>
            <a:off x="3129996" y="5184083"/>
            <a:ext cx="3227942"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221385" y="192572"/>
            <a:ext cx="8908327" cy="1325563"/>
          </a:xfrm>
        </p:spPr>
        <p:txBody>
          <a:bodyPr/>
          <a:lstStyle/>
          <a:p>
            <a:r>
              <a:rPr lang="en-US" sz="2600" dirty="0"/>
              <a:t>Due To Their HHI, They Have Lower Disposable Income Than The Average Household</a:t>
            </a:r>
            <a:endParaRPr lang="en-US" sz="2600" dirty="0">
              <a:solidFill>
                <a:srgbClr val="FF0000"/>
              </a:solidFill>
            </a:endParaRPr>
          </a:p>
        </p:txBody>
      </p:sp>
      <p:sp>
        <p:nvSpPr>
          <p:cNvPr id="9" name="TextBox 8">
            <a:extLst>
              <a:ext uri="{FF2B5EF4-FFF2-40B4-BE49-F238E27FC236}">
                <a16:creationId xmlns:a16="http://schemas.microsoft.com/office/drawing/2014/main" id="{9C9680B8-F89B-4974-8A8A-1D5D6D5117A8}"/>
              </a:ext>
            </a:extLst>
          </p:cNvPr>
          <p:cNvSpPr txBox="1"/>
          <p:nvPr/>
        </p:nvSpPr>
        <p:spPr>
          <a:xfrm>
            <a:off x="3712579" y="1235129"/>
            <a:ext cx="170258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Index vs. Adults</a:t>
            </a:r>
          </a:p>
        </p:txBody>
      </p:sp>
      <p:graphicFrame>
        <p:nvGraphicFramePr>
          <p:cNvPr id="10" name="Chart 9">
            <a:extLst>
              <a:ext uri="{FF2B5EF4-FFF2-40B4-BE49-F238E27FC236}">
                <a16:creationId xmlns:a16="http://schemas.microsoft.com/office/drawing/2014/main" id="{2B2BB546-2C20-4081-9066-175E60DE7819}"/>
              </a:ext>
            </a:extLst>
          </p:cNvPr>
          <p:cNvGraphicFramePr/>
          <p:nvPr>
            <p:extLst/>
          </p:nvPr>
        </p:nvGraphicFramePr>
        <p:xfrm>
          <a:off x="4897195" y="1646119"/>
          <a:ext cx="3683831" cy="307195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Box 29">
            <a:extLst>
              <a:ext uri="{FF2B5EF4-FFF2-40B4-BE49-F238E27FC236}">
                <a16:creationId xmlns:a16="http://schemas.microsoft.com/office/drawing/2014/main" id="{1A0D933C-9810-45A1-AD9C-F243952EB8E0}"/>
              </a:ext>
            </a:extLst>
          </p:cNvPr>
          <p:cNvSpPr txBox="1">
            <a:spLocks noChangeArrowheads="1"/>
          </p:cNvSpPr>
          <p:nvPr/>
        </p:nvSpPr>
        <p:spPr bwMode="auto">
          <a:xfrm>
            <a:off x="-56562" y="6642556"/>
            <a:ext cx="9429750" cy="215444"/>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777777"/>
                </a:solidFill>
                <a:effectLst/>
                <a:uLnTx/>
                <a:uFillTx/>
                <a:latin typeface="Trebuchet MS" pitchFamily="34" charset="0"/>
                <a:ea typeface="+mn-ea"/>
                <a:cs typeface="+mn-cs"/>
              </a:rPr>
              <a:t> </a:t>
            </a:r>
            <a:r>
              <a:rPr kumimoji="0" lang="en-US" altLang="en-US" sz="800" b="0" i="0" u="none" strike="noStrike" kern="1200" cap="none" spc="0" normalizeH="0" baseline="0" noProof="0" dirty="0">
                <a:ln>
                  <a:noFill/>
                </a:ln>
                <a:solidFill>
                  <a:srgbClr val="000000"/>
                </a:solidFill>
                <a:effectLst/>
                <a:uLnTx/>
                <a:uFillTx/>
                <a:latin typeface="Trebuchet MS" pitchFamily="34" charset="0"/>
                <a:ea typeface="+mn-ea"/>
                <a:cs typeface="+mn-cs"/>
              </a:rPr>
              <a:t>Source:  2016 MRI Gfk Doublebase; Target group defined as Household does not subscribe to Cable, Satellite or Fiber Optic TV;  Index is vs. Base of Adults 18+</a:t>
            </a:r>
          </a:p>
        </p:txBody>
      </p:sp>
      <p:sp>
        <p:nvSpPr>
          <p:cNvPr id="28" name="TextBox 27">
            <a:extLst>
              <a:ext uri="{FF2B5EF4-FFF2-40B4-BE49-F238E27FC236}">
                <a16:creationId xmlns:a16="http://schemas.microsoft.com/office/drawing/2014/main" id="{4B90D3DA-D1B0-4108-A0BC-7C78D65ED456}"/>
              </a:ext>
            </a:extLst>
          </p:cNvPr>
          <p:cNvSpPr txBox="1"/>
          <p:nvPr/>
        </p:nvSpPr>
        <p:spPr>
          <a:xfrm>
            <a:off x="328437" y="4305647"/>
            <a:ext cx="2010746"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In each case, they over-index at the lower expenditure amounts, except for credit card bill where they under-index across all increments</a:t>
            </a:r>
          </a:p>
        </p:txBody>
      </p:sp>
      <p:pic>
        <p:nvPicPr>
          <p:cNvPr id="3" name="Picture 2">
            <a:extLst>
              <a:ext uri="{FF2B5EF4-FFF2-40B4-BE49-F238E27FC236}">
                <a16:creationId xmlns:a16="http://schemas.microsoft.com/office/drawing/2014/main" id="{0377E79A-F179-4C5B-A3A2-6EE8D907FD9F}"/>
              </a:ext>
            </a:extLst>
          </p:cNvPr>
          <p:cNvPicPr>
            <a:picLocks noChangeAspect="1"/>
          </p:cNvPicPr>
          <p:nvPr/>
        </p:nvPicPr>
        <p:blipFill rotWithShape="1">
          <a:blip r:embed="rId5"/>
          <a:srcRect b="10795"/>
          <a:stretch/>
        </p:blipFill>
        <p:spPr>
          <a:xfrm>
            <a:off x="3427153" y="1692044"/>
            <a:ext cx="570853" cy="509229"/>
          </a:xfrm>
          <a:prstGeom prst="rect">
            <a:avLst/>
          </a:prstGeom>
        </p:spPr>
      </p:pic>
      <p:pic>
        <p:nvPicPr>
          <p:cNvPr id="5" name="Picture 4">
            <a:extLst>
              <a:ext uri="{FF2B5EF4-FFF2-40B4-BE49-F238E27FC236}">
                <a16:creationId xmlns:a16="http://schemas.microsoft.com/office/drawing/2014/main" id="{E0264385-AF44-4267-BDAA-57F79CA4930C}"/>
              </a:ext>
            </a:extLst>
          </p:cNvPr>
          <p:cNvPicPr>
            <a:picLocks noChangeAspect="1"/>
          </p:cNvPicPr>
          <p:nvPr/>
        </p:nvPicPr>
        <p:blipFill rotWithShape="1">
          <a:blip r:embed="rId6"/>
          <a:srcRect t="15561" r="4283"/>
          <a:stretch/>
        </p:blipFill>
        <p:spPr>
          <a:xfrm>
            <a:off x="8156732" y="1491346"/>
            <a:ext cx="648058" cy="571697"/>
          </a:xfrm>
          <a:prstGeom prst="rect">
            <a:avLst/>
          </a:prstGeom>
        </p:spPr>
      </p:pic>
      <p:pic>
        <p:nvPicPr>
          <p:cNvPr id="14" name="Picture 13">
            <a:extLst>
              <a:ext uri="{FF2B5EF4-FFF2-40B4-BE49-F238E27FC236}">
                <a16:creationId xmlns:a16="http://schemas.microsoft.com/office/drawing/2014/main" id="{3BEED99B-C8BB-47E3-AD00-8ABF3A1622A4}"/>
              </a:ext>
            </a:extLst>
          </p:cNvPr>
          <p:cNvPicPr>
            <a:picLocks noChangeAspect="1"/>
          </p:cNvPicPr>
          <p:nvPr/>
        </p:nvPicPr>
        <p:blipFill rotWithShape="1">
          <a:blip r:embed="rId7"/>
          <a:srcRect l="5620" r="16249"/>
          <a:stretch/>
        </p:blipFill>
        <p:spPr>
          <a:xfrm>
            <a:off x="6405416" y="4368975"/>
            <a:ext cx="538236" cy="679741"/>
          </a:xfrm>
          <a:prstGeom prst="rect">
            <a:avLst/>
          </a:prstGeom>
        </p:spPr>
      </p:pic>
      <p:sp>
        <p:nvSpPr>
          <p:cNvPr id="15" name="Slide Number Placeholder 14">
            <a:extLst>
              <a:ext uri="{FF2B5EF4-FFF2-40B4-BE49-F238E27FC236}">
                <a16:creationId xmlns:a16="http://schemas.microsoft.com/office/drawing/2014/main" id="{57B399B0-4640-43CB-859D-2C75A6B8822C}"/>
              </a:ext>
            </a:extLst>
          </p:cNvPr>
          <p:cNvSpPr>
            <a:spLocks noGrp="1"/>
          </p:cNvSpPr>
          <p:nvPr>
            <p:ph type="sldNum" sz="quarter" idx="12"/>
          </p:nvPr>
        </p:nvSpPr>
        <p:spPr>
          <a:xfrm>
            <a:off x="8822253" y="6567715"/>
            <a:ext cx="2057400" cy="365125"/>
          </a:xfrm>
        </p:spPr>
        <p:txBody>
          <a:bodyPr/>
          <a:lstStyle/>
          <a:p>
            <a:fld id="{3A62515F-A571-4526-9A1A-96E514A63B3F}" type="slidenum">
              <a:rPr lang="en-US" sz="1200" smtClean="0"/>
              <a:pPr/>
              <a:t>20</a:t>
            </a:fld>
            <a:endParaRPr lang="en-US" sz="1200" dirty="0"/>
          </a:p>
        </p:txBody>
      </p:sp>
    </p:spTree>
    <p:extLst>
      <p:ext uri="{BB962C8B-B14F-4D97-AF65-F5344CB8AC3E}">
        <p14:creationId xmlns:p14="http://schemas.microsoft.com/office/powerpoint/2010/main" val="4294059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21" y="321164"/>
            <a:ext cx="8908327" cy="1325563"/>
          </a:xfrm>
        </p:spPr>
        <p:txBody>
          <a:bodyPr/>
          <a:lstStyle/>
          <a:p>
            <a:r>
              <a:rPr lang="en-US" sz="2600" dirty="0"/>
              <a:t>Not Surprisingly, For Both Cord Cutters and Cord Nevers, The Decision To Not Have A Pay TV Subscription Is All About Cost Savings</a:t>
            </a:r>
            <a:endParaRPr lang="en-US" sz="2600" dirty="0">
              <a:solidFill>
                <a:srgbClr val="FF0000"/>
              </a:solidFill>
            </a:endParaRPr>
          </a:p>
        </p:txBody>
      </p:sp>
      <p:graphicFrame>
        <p:nvGraphicFramePr>
          <p:cNvPr id="12" name="Chart 11"/>
          <p:cNvGraphicFramePr/>
          <p:nvPr>
            <p:extLst>
              <p:ext uri="{D42A27DB-BD31-4B8C-83A1-F6EECF244321}">
                <p14:modId xmlns:p14="http://schemas.microsoft.com/office/powerpoint/2010/main" val="3971508379"/>
              </p:ext>
            </p:extLst>
          </p:nvPr>
        </p:nvGraphicFramePr>
        <p:xfrm>
          <a:off x="1050940" y="1646727"/>
          <a:ext cx="6863862" cy="4941277"/>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p:cNvSpPr/>
          <p:nvPr/>
        </p:nvSpPr>
        <p:spPr>
          <a:xfrm>
            <a:off x="1589837" y="2377219"/>
            <a:ext cx="6734908" cy="47478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black"/>
                </a:solidFill>
              </a:ln>
              <a:noFill/>
              <a:effectLst/>
              <a:uLnTx/>
              <a:uFillTx/>
              <a:latin typeface="Trebuchet MS"/>
              <a:ea typeface="+mn-ea"/>
              <a:cs typeface="+mn-cs"/>
            </a:endParaRPr>
          </a:p>
        </p:txBody>
      </p:sp>
      <p:sp>
        <p:nvSpPr>
          <p:cNvPr id="16" name="Text Box 29"/>
          <p:cNvSpPr txBox="1">
            <a:spLocks noChangeArrowheads="1"/>
          </p:cNvSpPr>
          <p:nvPr/>
        </p:nvSpPr>
        <p:spPr bwMode="auto">
          <a:xfrm>
            <a:off x="0" y="6450388"/>
            <a:ext cx="7279869" cy="407612"/>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777777"/>
                </a:solidFill>
                <a:effectLst/>
                <a:uLnTx/>
                <a:uFillTx/>
                <a:latin typeface="Trebuchet MS"/>
                <a:ea typeface="+mn-ea"/>
                <a:cs typeface="+mn-cs"/>
              </a:rPr>
              <a:t> </a:t>
            </a:r>
            <a:r>
              <a:rPr kumimoji="0" lang="en-US" altLang="en-US" sz="800" b="0" i="0" u="none" strike="noStrike" kern="1200" cap="none" spc="0" normalizeH="0" baseline="0" noProof="0" dirty="0">
                <a:ln>
                  <a:noFill/>
                </a:ln>
                <a:solidFill>
                  <a:srgbClr val="000000"/>
                </a:solidFill>
                <a:effectLst/>
                <a:uLnTx/>
                <a:uFillTx/>
                <a:latin typeface="Trebuchet MS"/>
                <a:ea typeface="+mn-ea"/>
                <a:cs typeface="+mn-cs"/>
              </a:rPr>
              <a:t>Source: </a:t>
            </a:r>
            <a:r>
              <a:rPr kumimoji="0" lang="en-US" sz="800" b="0" i="0" u="none" strike="noStrike" kern="1200" cap="none" spc="0" normalizeH="0" baseline="0" noProof="0" dirty="0">
                <a:ln>
                  <a:noFill/>
                </a:ln>
                <a:solidFill>
                  <a:prstClr val="black"/>
                </a:solidFill>
                <a:effectLst/>
                <a:uLnTx/>
                <a:uFillTx/>
                <a:latin typeface="Trebuchet MS"/>
                <a:ea typeface="+mn-ea"/>
                <a:cs typeface="+mn-cs"/>
              </a:rPr>
              <a:t>SNL Kagan, 2017 S&amp;P Global Market Intelligence, “2017 US video cord cutting update” 5/2/17; “2017 US video cord never update”, 5/15/17. “Pay TV service” defined as a subscription to a multichannel TV service. Base: 325 each of Cord Cutters &amp; Cord Nevers</a:t>
            </a:r>
          </a:p>
        </p:txBody>
      </p:sp>
      <p:sp>
        <p:nvSpPr>
          <p:cNvPr id="3" name="Slide Number Placeholder 2">
            <a:extLst>
              <a:ext uri="{FF2B5EF4-FFF2-40B4-BE49-F238E27FC236}">
                <a16:creationId xmlns:a16="http://schemas.microsoft.com/office/drawing/2014/main" id="{2BA27457-49EE-4C40-9B01-258260C413F1}"/>
              </a:ext>
            </a:extLst>
          </p:cNvPr>
          <p:cNvSpPr>
            <a:spLocks noGrp="1"/>
          </p:cNvSpPr>
          <p:nvPr>
            <p:ph type="sldNum" sz="quarter" idx="12"/>
          </p:nvPr>
        </p:nvSpPr>
        <p:spPr>
          <a:xfrm>
            <a:off x="8837021" y="6588004"/>
            <a:ext cx="2057400" cy="365125"/>
          </a:xfrm>
        </p:spPr>
        <p:txBody>
          <a:bodyPr/>
          <a:lstStyle/>
          <a:p>
            <a:fld id="{3A62515F-A571-4526-9A1A-96E514A63B3F}" type="slidenum">
              <a:rPr lang="en-US" sz="1200" smtClean="0"/>
              <a:pPr/>
              <a:t>21</a:t>
            </a:fld>
            <a:endParaRPr lang="en-US" sz="1200" dirty="0"/>
          </a:p>
        </p:txBody>
      </p:sp>
    </p:spTree>
    <p:extLst>
      <p:ext uri="{BB962C8B-B14F-4D97-AF65-F5344CB8AC3E}">
        <p14:creationId xmlns:p14="http://schemas.microsoft.com/office/powerpoint/2010/main" val="4147301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21" y="321164"/>
            <a:ext cx="8908327" cy="1325563"/>
          </a:xfrm>
        </p:spPr>
        <p:txBody>
          <a:bodyPr/>
          <a:lstStyle/>
          <a:p>
            <a:r>
              <a:rPr lang="en-US" sz="2400" dirty="0"/>
              <a:t>The Desire For Cost-Savings Is Also Reflected In Their Replacement Options, As 57% Are Substituting With (Free) OTA Broadcast TV</a:t>
            </a:r>
          </a:p>
        </p:txBody>
      </p:sp>
      <p:graphicFrame>
        <p:nvGraphicFramePr>
          <p:cNvPr id="8" name="Chart 7"/>
          <p:cNvGraphicFramePr/>
          <p:nvPr>
            <p:extLst>
              <p:ext uri="{D42A27DB-BD31-4B8C-83A1-F6EECF244321}">
                <p14:modId xmlns:p14="http://schemas.microsoft.com/office/powerpoint/2010/main" val="1855724537"/>
              </p:ext>
            </p:extLst>
          </p:nvPr>
        </p:nvGraphicFramePr>
        <p:xfrm>
          <a:off x="944898" y="1889824"/>
          <a:ext cx="6863862" cy="3149145"/>
        </p:xfrm>
        <a:graphic>
          <a:graphicData uri="http://schemas.openxmlformats.org/drawingml/2006/chart">
            <c:chart xmlns:c="http://schemas.openxmlformats.org/drawingml/2006/chart" xmlns:r="http://schemas.openxmlformats.org/officeDocument/2006/relationships" r:id="rId2"/>
          </a:graphicData>
        </a:graphic>
      </p:graphicFrame>
      <p:sp>
        <p:nvSpPr>
          <p:cNvPr id="10" name="Content Placeholder 5"/>
          <p:cNvSpPr txBox="1">
            <a:spLocks/>
          </p:cNvSpPr>
          <p:nvPr/>
        </p:nvSpPr>
        <p:spPr>
          <a:xfrm>
            <a:off x="613157" y="5302693"/>
            <a:ext cx="7939454" cy="5887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Households are using OTT Video at the same rate as OTA broadcast TV, with only 2% (Nevers) and 14% (Cutters) employing an </a:t>
            </a:r>
            <a:r>
              <a:rPr kumimoji="0" lang="en-US" sz="1400" b="0" i="0" u="none" strike="noStrike" kern="1200" cap="none" spc="0" normalizeH="0" baseline="0" noProof="0" dirty="0" err="1">
                <a:ln>
                  <a:noFill/>
                </a:ln>
                <a:solidFill>
                  <a:prstClr val="black"/>
                </a:solidFill>
                <a:effectLst/>
                <a:uLnTx/>
                <a:uFillTx/>
                <a:latin typeface="Trebuchet MS"/>
                <a:ea typeface="+mn-ea"/>
                <a:cs typeface="+mn-cs"/>
              </a:rPr>
              <a:t>vMVPD</a:t>
            </a:r>
            <a:endParaRPr kumimoji="0" lang="en-US" sz="1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 </a:t>
            </a:r>
          </a:p>
        </p:txBody>
      </p:sp>
      <p:sp>
        <p:nvSpPr>
          <p:cNvPr id="6" name="Text Box 29"/>
          <p:cNvSpPr txBox="1">
            <a:spLocks noChangeArrowheads="1"/>
          </p:cNvSpPr>
          <p:nvPr/>
        </p:nvSpPr>
        <p:spPr bwMode="auto">
          <a:xfrm>
            <a:off x="128721" y="6275079"/>
            <a:ext cx="7279869" cy="425758"/>
          </a:xfrm>
          <a:prstGeom prst="rect">
            <a:avLst/>
          </a:prstGeom>
          <a:noFill/>
          <a:ln w="9525" algn="ctr">
            <a:noFill/>
            <a:miter lim="800000"/>
            <a:headEnd/>
            <a:tailEnd/>
          </a:ln>
        </p:spPr>
        <p:txBody>
          <a:bodyPr wrap="square" anchor="b">
            <a:spAutoFit/>
          </a:bodyPr>
          <a:lstStyle/>
          <a:p>
            <a:pPr lvl="0">
              <a:lnSpc>
                <a:spcPts val="1300"/>
              </a:lnSpc>
              <a:defRPr/>
            </a:pPr>
            <a:r>
              <a:rPr kumimoji="0" lang="en-US" altLang="en-US" sz="800" b="0" i="0" u="none" strike="noStrike" kern="1200" cap="none" spc="0" normalizeH="0" baseline="0" noProof="0" dirty="0">
                <a:ln>
                  <a:noFill/>
                </a:ln>
                <a:solidFill>
                  <a:srgbClr val="777777"/>
                </a:solidFill>
                <a:effectLst/>
                <a:uLnTx/>
                <a:uFillTx/>
                <a:latin typeface="Trebuchet MS"/>
                <a:ea typeface="+mn-ea"/>
                <a:cs typeface="+mn-cs"/>
              </a:rPr>
              <a:t> </a:t>
            </a:r>
            <a:r>
              <a:rPr kumimoji="0" lang="en-US" altLang="en-US" sz="800" b="0" i="0" u="none" strike="noStrike" kern="1200" cap="none" spc="0" normalizeH="0" baseline="0" noProof="0" dirty="0">
                <a:ln>
                  <a:noFill/>
                </a:ln>
                <a:solidFill>
                  <a:srgbClr val="000000"/>
                </a:solidFill>
                <a:effectLst/>
                <a:uLnTx/>
                <a:uFillTx/>
                <a:latin typeface="Trebuchet MS"/>
                <a:ea typeface="+mn-ea"/>
                <a:cs typeface="+mn-cs"/>
              </a:rPr>
              <a:t>Source: </a:t>
            </a:r>
            <a:r>
              <a:rPr kumimoji="0" lang="en-US" sz="800" b="0" i="0" u="none" strike="noStrike" kern="1200" cap="none" spc="0" normalizeH="0" baseline="0" noProof="0" dirty="0">
                <a:ln>
                  <a:noFill/>
                </a:ln>
                <a:solidFill>
                  <a:prstClr val="black"/>
                </a:solidFill>
                <a:effectLst/>
                <a:uLnTx/>
                <a:uFillTx/>
                <a:latin typeface="Trebuchet MS"/>
                <a:ea typeface="+mn-ea"/>
                <a:cs typeface="+mn-cs"/>
              </a:rPr>
              <a:t>SNL Kagan, 2017 S&amp;P Global Market Intelligence, “2017 US video cord cutting update” 5/2/17; “2017 US video cord never update”, </a:t>
            </a:r>
            <a:r>
              <a:rPr lang="en-US" sz="800" dirty="0">
                <a:solidFill>
                  <a:prstClr val="black"/>
                </a:solidFill>
              </a:rPr>
              <a:t>5/15/17 Base: 325 each of Cord Cutters &amp; Cord Nevers; </a:t>
            </a:r>
            <a:endParaRPr kumimoji="0" lang="en-US" sz="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Slide Number Placeholder 2">
            <a:extLst>
              <a:ext uri="{FF2B5EF4-FFF2-40B4-BE49-F238E27FC236}">
                <a16:creationId xmlns:a16="http://schemas.microsoft.com/office/drawing/2014/main" id="{7537795E-1150-4993-AA7D-00BEEBB3BBE2}"/>
              </a:ext>
            </a:extLst>
          </p:cNvPr>
          <p:cNvSpPr>
            <a:spLocks noGrp="1"/>
          </p:cNvSpPr>
          <p:nvPr>
            <p:ph type="sldNum" sz="quarter" idx="12"/>
          </p:nvPr>
        </p:nvSpPr>
        <p:spPr>
          <a:xfrm>
            <a:off x="8786812" y="6518274"/>
            <a:ext cx="2057400" cy="365125"/>
          </a:xfrm>
        </p:spPr>
        <p:txBody>
          <a:bodyPr/>
          <a:lstStyle/>
          <a:p>
            <a:fld id="{3A62515F-A571-4526-9A1A-96E514A63B3F}" type="slidenum">
              <a:rPr lang="en-US" sz="1200" smtClean="0"/>
              <a:pPr/>
              <a:t>22</a:t>
            </a:fld>
            <a:endParaRPr lang="en-US" sz="1200" dirty="0"/>
          </a:p>
        </p:txBody>
      </p:sp>
    </p:spTree>
    <p:extLst>
      <p:ext uri="{BB962C8B-B14F-4D97-AF65-F5344CB8AC3E}">
        <p14:creationId xmlns:p14="http://schemas.microsoft.com/office/powerpoint/2010/main" val="3900285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0587"/>
            <a:ext cx="8908327" cy="1325563"/>
          </a:xfrm>
        </p:spPr>
        <p:txBody>
          <a:bodyPr/>
          <a:lstStyle/>
          <a:p>
            <a:r>
              <a:rPr lang="en-US" sz="2600" dirty="0"/>
              <a:t>Studies Continue to Validate That Cost, Not Content, Is The Reason People Are Cutting Their MVPD Service</a:t>
            </a:r>
          </a:p>
        </p:txBody>
      </p:sp>
      <p:sp>
        <p:nvSpPr>
          <p:cNvPr id="5" name="Text Box 29"/>
          <p:cNvSpPr txBox="1">
            <a:spLocks noChangeArrowheads="1"/>
          </p:cNvSpPr>
          <p:nvPr/>
        </p:nvSpPr>
        <p:spPr bwMode="auto">
          <a:xfrm>
            <a:off x="61546" y="6555554"/>
            <a:ext cx="4306491" cy="240900"/>
          </a:xfrm>
          <a:prstGeom prst="rect">
            <a:avLst/>
          </a:prstGeom>
          <a:noFill/>
          <a:ln w="9525" algn="ctr">
            <a:noFill/>
            <a:miter lim="800000"/>
            <a:headEnd/>
            <a:tailEnd/>
          </a:ln>
        </p:spPr>
        <p:txBody>
          <a:bodyPr anchor="b">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777777"/>
                </a:solidFill>
                <a:effectLst/>
                <a:uLnTx/>
                <a:uFillTx/>
                <a:latin typeface="Trebuchet MS"/>
                <a:ea typeface="+mn-ea"/>
                <a:cs typeface="+mn-cs"/>
              </a:rPr>
              <a:t>  </a:t>
            </a:r>
            <a:r>
              <a:rPr kumimoji="0" lang="en-US" altLang="en-US" sz="800" b="0" i="0" u="none" strike="noStrike" kern="1200" cap="none" spc="0" normalizeH="0" baseline="0" noProof="0" dirty="0">
                <a:ln>
                  <a:noFill/>
                </a:ln>
                <a:solidFill>
                  <a:srgbClr val="000000"/>
                </a:solidFill>
                <a:effectLst/>
                <a:uLnTx/>
                <a:uFillTx/>
                <a:latin typeface="Trebuchet MS"/>
                <a:ea typeface="+mn-ea"/>
                <a:cs typeface="+mn-cs"/>
              </a:rPr>
              <a:t>Source: </a:t>
            </a:r>
            <a:r>
              <a:rPr kumimoji="0" lang="en-US" sz="800" b="0" i="0" u="none" strike="noStrike" kern="1200" cap="none" spc="0" normalizeH="0" baseline="0" noProof="0" dirty="0">
                <a:ln>
                  <a:noFill/>
                </a:ln>
                <a:solidFill>
                  <a:prstClr val="black"/>
                </a:solidFill>
                <a:effectLst/>
                <a:uLnTx/>
                <a:uFillTx/>
                <a:latin typeface="Trebuchet MS"/>
                <a:ea typeface="+mn-ea"/>
                <a:cs typeface="+mn-cs"/>
              </a:rPr>
              <a:t>TiVo; Q4 2016 Video Trends Report</a:t>
            </a:r>
          </a:p>
        </p:txBody>
      </p:sp>
      <p:graphicFrame>
        <p:nvGraphicFramePr>
          <p:cNvPr id="9" name="Chart 8"/>
          <p:cNvGraphicFramePr/>
          <p:nvPr>
            <p:extLst/>
          </p:nvPr>
        </p:nvGraphicFramePr>
        <p:xfrm>
          <a:off x="263770" y="1987062"/>
          <a:ext cx="6903427" cy="4035669"/>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Arrow Connector 10"/>
          <p:cNvCxnSpPr/>
          <p:nvPr/>
        </p:nvCxnSpPr>
        <p:spPr>
          <a:xfrm>
            <a:off x="6348045" y="2852391"/>
            <a:ext cx="31652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75122" y="2713891"/>
            <a:ext cx="24128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Cost is the overwhelming reason</a:t>
            </a:r>
          </a:p>
        </p:txBody>
      </p:sp>
      <p:cxnSp>
        <p:nvCxnSpPr>
          <p:cNvPr id="13" name="Straight Arrow Connector 12"/>
          <p:cNvCxnSpPr>
            <a:cxnSpLocks/>
          </p:cNvCxnSpPr>
          <p:nvPr/>
        </p:nvCxnSpPr>
        <p:spPr>
          <a:xfrm>
            <a:off x="5375031" y="3323868"/>
            <a:ext cx="128953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775122" y="3176185"/>
            <a:ext cx="23073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Less than half view streaming service as a reason to eliminate MVPD subscription</a:t>
            </a:r>
          </a:p>
        </p:txBody>
      </p:sp>
      <p:cxnSp>
        <p:nvCxnSpPr>
          <p:cNvPr id="16" name="Straight Arrow Connector 15"/>
          <p:cNvCxnSpPr>
            <a:cxnSpLocks/>
          </p:cNvCxnSpPr>
          <p:nvPr/>
        </p:nvCxnSpPr>
        <p:spPr>
          <a:xfrm>
            <a:off x="4306491" y="5175737"/>
            <a:ext cx="231411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699738" y="4985421"/>
            <a:ext cx="23073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It’s not about content, as the desire for original streaming programs is a low factor</a:t>
            </a:r>
          </a:p>
        </p:txBody>
      </p:sp>
      <p:pic>
        <p:nvPicPr>
          <p:cNvPr id="3" name="Picture 2"/>
          <p:cNvPicPr>
            <a:picLocks noChangeAspect="1"/>
          </p:cNvPicPr>
          <p:nvPr/>
        </p:nvPicPr>
        <p:blipFill>
          <a:blip r:embed="rId3"/>
          <a:stretch>
            <a:fillRect/>
          </a:stretch>
        </p:blipFill>
        <p:spPr>
          <a:xfrm>
            <a:off x="537062" y="1740450"/>
            <a:ext cx="1081470" cy="684063"/>
          </a:xfrm>
          <a:prstGeom prst="rect">
            <a:avLst/>
          </a:prstGeom>
        </p:spPr>
      </p:pic>
      <p:sp>
        <p:nvSpPr>
          <p:cNvPr id="4" name="Slide Number Placeholder 3">
            <a:extLst>
              <a:ext uri="{FF2B5EF4-FFF2-40B4-BE49-F238E27FC236}">
                <a16:creationId xmlns:a16="http://schemas.microsoft.com/office/drawing/2014/main" id="{CC8FB079-C75B-4CED-A7B0-45F1D20ECEDF}"/>
              </a:ext>
            </a:extLst>
          </p:cNvPr>
          <p:cNvSpPr>
            <a:spLocks noGrp="1"/>
          </p:cNvSpPr>
          <p:nvPr>
            <p:ph type="sldNum" sz="quarter" idx="12"/>
          </p:nvPr>
        </p:nvSpPr>
        <p:spPr>
          <a:xfrm>
            <a:off x="8801100" y="6612094"/>
            <a:ext cx="2057400" cy="365125"/>
          </a:xfrm>
        </p:spPr>
        <p:txBody>
          <a:bodyPr/>
          <a:lstStyle/>
          <a:p>
            <a:fld id="{3A62515F-A571-4526-9A1A-96E514A63B3F}" type="slidenum">
              <a:rPr lang="en-US" sz="1200" smtClean="0"/>
              <a:pPr/>
              <a:t>23</a:t>
            </a:fld>
            <a:endParaRPr lang="en-US" sz="1200" dirty="0"/>
          </a:p>
        </p:txBody>
      </p:sp>
    </p:spTree>
    <p:extLst>
      <p:ext uri="{BB962C8B-B14F-4D97-AF65-F5344CB8AC3E}">
        <p14:creationId xmlns:p14="http://schemas.microsoft.com/office/powerpoint/2010/main" val="3740065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21" y="321164"/>
            <a:ext cx="8908327" cy="1325563"/>
          </a:xfrm>
        </p:spPr>
        <p:txBody>
          <a:bodyPr/>
          <a:lstStyle/>
          <a:p>
            <a:r>
              <a:rPr lang="en-US" sz="2400" dirty="0"/>
              <a:t>Not Surprisingly, If They Had Their Choice (If Cost Weren’t A Factor), 80% Of Cord Cutters/Nevers Would Prefer An MVPD Subscription </a:t>
            </a:r>
          </a:p>
        </p:txBody>
      </p:sp>
      <p:sp>
        <p:nvSpPr>
          <p:cNvPr id="4" name="Content Placeholder 5"/>
          <p:cNvSpPr>
            <a:spLocks noGrp="1"/>
          </p:cNvSpPr>
          <p:nvPr>
            <p:ph idx="1"/>
          </p:nvPr>
        </p:nvSpPr>
        <p:spPr>
          <a:xfrm>
            <a:off x="737400" y="1786106"/>
            <a:ext cx="7669197" cy="439616"/>
          </a:xfrm>
        </p:spPr>
        <p:txBody>
          <a:bodyPr/>
          <a:lstStyle/>
          <a:p>
            <a:pPr marL="0" indent="0">
              <a:buNone/>
            </a:pPr>
            <a:r>
              <a:rPr lang="en-US" sz="1600" dirty="0"/>
              <a:t>Indicates their preference for both the </a:t>
            </a:r>
            <a:r>
              <a:rPr lang="en-US" sz="1600" u="sng" dirty="0"/>
              <a:t>content</a:t>
            </a:r>
            <a:r>
              <a:rPr lang="en-US" sz="1600" dirty="0"/>
              <a:t> they want and how it’s delivered</a:t>
            </a:r>
          </a:p>
        </p:txBody>
      </p:sp>
      <p:sp>
        <p:nvSpPr>
          <p:cNvPr id="6" name="Rectangle 5"/>
          <p:cNvSpPr/>
          <p:nvPr/>
        </p:nvSpPr>
        <p:spPr>
          <a:xfrm>
            <a:off x="8790" y="6422711"/>
            <a:ext cx="8862646" cy="584775"/>
          </a:xfrm>
          <a:prstGeom prst="rect">
            <a:avLst/>
          </a:prstGeom>
        </p:spPr>
        <p:txBody>
          <a:bodyPr wrap="square">
            <a:spAutoFit/>
          </a:bodyPr>
          <a:lstStyle/>
          <a:p>
            <a:pPr marL="1371600" marR="0" lvl="0" indent="45720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41356" y="5453216"/>
            <a:ext cx="83975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Almost one-quarter (22%) of Cord Nevers intend to subscribe to a traditional TV service in the next 6 months, reflective of Millennials aging out of income constraints</a:t>
            </a:r>
            <a:endParaRPr kumimoji="0" lang="en-US" sz="1050" b="0" i="0" u="none" strike="noStrike" kern="1200" cap="none" spc="0" normalizeH="0" baseline="0" noProof="0" dirty="0">
              <a:ln>
                <a:noFill/>
              </a:ln>
              <a:solidFill>
                <a:prstClr val="black"/>
              </a:solidFill>
              <a:effectLst/>
              <a:uLnTx/>
              <a:uFillTx/>
              <a:latin typeface="Trebuchet MS"/>
              <a:ea typeface="+mn-ea"/>
              <a:cs typeface="+mn-cs"/>
            </a:endParaRPr>
          </a:p>
        </p:txBody>
      </p:sp>
      <p:graphicFrame>
        <p:nvGraphicFramePr>
          <p:cNvPr id="9" name="Chart 8"/>
          <p:cNvGraphicFramePr/>
          <p:nvPr>
            <p:extLst>
              <p:ext uri="{D42A27DB-BD31-4B8C-83A1-F6EECF244321}">
                <p14:modId xmlns:p14="http://schemas.microsoft.com/office/powerpoint/2010/main" val="2683893399"/>
              </p:ext>
            </p:extLst>
          </p:nvPr>
        </p:nvGraphicFramePr>
        <p:xfrm>
          <a:off x="2236416" y="2043544"/>
          <a:ext cx="4929554" cy="3550474"/>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128721" y="6607376"/>
            <a:ext cx="759446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Source: </a:t>
            </a:r>
            <a:r>
              <a:rPr kumimoji="0" lang="en-US" sz="800" b="0" i="0" u="none" strike="noStrike" kern="1200" cap="none" spc="0" normalizeH="0" baseline="0" noProof="0" dirty="0">
                <a:ln>
                  <a:noFill/>
                </a:ln>
                <a:solidFill>
                  <a:prstClr val="black"/>
                </a:solidFill>
                <a:effectLst/>
                <a:uLnTx/>
                <a:uFillTx/>
                <a:latin typeface="Trebuchet MS"/>
                <a:ea typeface="+mn-ea"/>
                <a:cs typeface="+mn-cs"/>
              </a:rPr>
              <a:t>SNL Kagan, 2015 S&amp;P Global Market Intelligence</a:t>
            </a: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dirty="0">
                <a:ln>
                  <a:noFill/>
                </a:ln>
                <a:solidFill>
                  <a:prstClr val="black"/>
                </a:solidFill>
                <a:effectLst/>
                <a:uLnTx/>
                <a:uFillTx/>
                <a:latin typeface="Trebuchet MS"/>
                <a:ea typeface="+mn-ea"/>
                <a:cs typeface="+mn-cs"/>
              </a:rPr>
              <a:t>GFK</a:t>
            </a:r>
            <a:r>
              <a:rPr kumimoji="0" lang="en-US" sz="800" b="1" i="0" u="none" strike="noStrike" kern="1200" cap="none" spc="0" normalizeH="0" baseline="0" noProof="0" dirty="0">
                <a:ln>
                  <a:noFill/>
                </a:ln>
                <a:solidFill>
                  <a:prstClr val="black"/>
                </a:solidFill>
                <a:effectLst/>
                <a:uLnTx/>
                <a:uFillTx/>
                <a:latin typeface="Trebuchet MS"/>
                <a:ea typeface="+mn-ea"/>
                <a:cs typeface="+mn-cs"/>
              </a:rPr>
              <a:t> </a:t>
            </a:r>
            <a:r>
              <a:rPr kumimoji="0" lang="en-US" sz="800" b="0" i="0" u="none" strike="noStrike" kern="1200" cap="none" spc="0" normalizeH="0" baseline="0" noProof="0" dirty="0">
                <a:ln>
                  <a:noFill/>
                </a:ln>
                <a:solidFill>
                  <a:prstClr val="black"/>
                </a:solidFill>
                <a:effectLst/>
                <a:uLnTx/>
                <a:uFillTx/>
                <a:latin typeface="Trebuchet MS"/>
                <a:ea typeface="+mn-ea"/>
                <a:cs typeface="+mn-cs"/>
              </a:rPr>
              <a:t>MRI “Cord Evolution” 4/24/17</a:t>
            </a:r>
          </a:p>
        </p:txBody>
      </p:sp>
      <p:sp>
        <p:nvSpPr>
          <p:cNvPr id="5" name="Slide Number Placeholder 4">
            <a:extLst>
              <a:ext uri="{FF2B5EF4-FFF2-40B4-BE49-F238E27FC236}">
                <a16:creationId xmlns:a16="http://schemas.microsoft.com/office/drawing/2014/main" id="{61EBF4D1-5DE9-4EBB-871A-4D6516FF0693}"/>
              </a:ext>
            </a:extLst>
          </p:cNvPr>
          <p:cNvSpPr>
            <a:spLocks noGrp="1"/>
          </p:cNvSpPr>
          <p:nvPr>
            <p:ph type="sldNum" sz="quarter" idx="12"/>
          </p:nvPr>
        </p:nvSpPr>
        <p:spPr>
          <a:xfrm>
            <a:off x="8871436" y="6585151"/>
            <a:ext cx="2057400" cy="365125"/>
          </a:xfrm>
        </p:spPr>
        <p:txBody>
          <a:bodyPr/>
          <a:lstStyle/>
          <a:p>
            <a:fld id="{3A62515F-A571-4526-9A1A-96E514A63B3F}" type="slidenum">
              <a:rPr lang="en-US" sz="1200" smtClean="0"/>
              <a:pPr/>
              <a:t>24</a:t>
            </a:fld>
            <a:endParaRPr lang="en-US" sz="1200"/>
          </a:p>
        </p:txBody>
      </p:sp>
    </p:spTree>
    <p:extLst>
      <p:ext uri="{BB962C8B-B14F-4D97-AF65-F5344CB8AC3E}">
        <p14:creationId xmlns:p14="http://schemas.microsoft.com/office/powerpoint/2010/main" val="1527636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502" y="355233"/>
            <a:ext cx="8640959" cy="1325563"/>
          </a:xfrm>
        </p:spPr>
        <p:txBody>
          <a:bodyPr/>
          <a:lstStyle/>
          <a:p>
            <a:r>
              <a:rPr lang="en-US" sz="2400" dirty="0"/>
              <a:t>In Fact, Among Those Who Recently Changed from One MVPD Provider To Another, The Majority </a:t>
            </a:r>
            <a:r>
              <a:rPr lang="en-US" sz="2400" i="1" dirty="0"/>
              <a:t>Added </a:t>
            </a:r>
            <a:r>
              <a:rPr lang="en-US" sz="2400" dirty="0"/>
              <a:t>Channels</a:t>
            </a:r>
          </a:p>
        </p:txBody>
      </p:sp>
      <p:sp>
        <p:nvSpPr>
          <p:cNvPr id="3" name="Content Placeholder 2"/>
          <p:cNvSpPr>
            <a:spLocks noGrp="1"/>
          </p:cNvSpPr>
          <p:nvPr>
            <p:ph idx="1"/>
          </p:nvPr>
        </p:nvSpPr>
        <p:spPr>
          <a:xfrm>
            <a:off x="930249" y="1680796"/>
            <a:ext cx="7309464" cy="403261"/>
          </a:xfrm>
        </p:spPr>
        <p:txBody>
          <a:bodyPr/>
          <a:lstStyle/>
          <a:p>
            <a:pPr marL="0" indent="0" algn="ctr">
              <a:buNone/>
            </a:pPr>
            <a:r>
              <a:rPr lang="en-US" sz="2000" dirty="0"/>
              <a:t>Only 18% reduced the number of channels they received</a:t>
            </a:r>
          </a:p>
        </p:txBody>
      </p:sp>
      <p:graphicFrame>
        <p:nvGraphicFramePr>
          <p:cNvPr id="8" name="Chart 7"/>
          <p:cNvGraphicFramePr/>
          <p:nvPr>
            <p:extLst>
              <p:ext uri="{D42A27DB-BD31-4B8C-83A1-F6EECF244321}">
                <p14:modId xmlns:p14="http://schemas.microsoft.com/office/powerpoint/2010/main" val="1718990043"/>
              </p:ext>
            </p:extLst>
          </p:nvPr>
        </p:nvGraphicFramePr>
        <p:xfrm>
          <a:off x="1215538" y="2350455"/>
          <a:ext cx="6374422" cy="358726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141730" y="6405146"/>
            <a:ext cx="759446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Source: </a:t>
            </a:r>
            <a:r>
              <a:rPr kumimoji="0" lang="en-US" sz="800" b="0" i="0" u="none" strike="noStrike" kern="1200" cap="none" spc="0" normalizeH="0" baseline="0" noProof="0" dirty="0">
                <a:ln>
                  <a:noFill/>
                </a:ln>
                <a:solidFill>
                  <a:prstClr val="black"/>
                </a:solidFill>
                <a:effectLst/>
                <a:uLnTx/>
                <a:uFillTx/>
                <a:latin typeface="Trebuchet MS"/>
                <a:ea typeface="+mn-ea"/>
                <a:cs typeface="+mn-cs"/>
              </a:rPr>
              <a:t>SNL Kagan, 6/13/17, US consumers switching multichannel service providers remarkably steady; Survey Group – those who had changed their MVPD provider in the last 12 months; Sample Size – 5,968</a:t>
            </a:r>
          </a:p>
        </p:txBody>
      </p:sp>
      <p:sp>
        <p:nvSpPr>
          <p:cNvPr id="4" name="Slide Number Placeholder 3">
            <a:extLst>
              <a:ext uri="{FF2B5EF4-FFF2-40B4-BE49-F238E27FC236}">
                <a16:creationId xmlns:a16="http://schemas.microsoft.com/office/drawing/2014/main" id="{8F05784B-2D6C-40CB-B1C2-E429CD730E28}"/>
              </a:ext>
            </a:extLst>
          </p:cNvPr>
          <p:cNvSpPr>
            <a:spLocks noGrp="1"/>
          </p:cNvSpPr>
          <p:nvPr>
            <p:ph type="sldNum" sz="quarter" idx="12"/>
          </p:nvPr>
        </p:nvSpPr>
        <p:spPr>
          <a:xfrm>
            <a:off x="8801100" y="6607344"/>
            <a:ext cx="2057400" cy="365125"/>
          </a:xfrm>
        </p:spPr>
        <p:txBody>
          <a:bodyPr/>
          <a:lstStyle/>
          <a:p>
            <a:fld id="{3A62515F-A571-4526-9A1A-96E514A63B3F}" type="slidenum">
              <a:rPr lang="en-US" sz="1200" smtClean="0"/>
              <a:pPr/>
              <a:t>25</a:t>
            </a:fld>
            <a:endParaRPr lang="en-US" sz="1200" dirty="0"/>
          </a:p>
        </p:txBody>
      </p:sp>
    </p:spTree>
    <p:extLst>
      <p:ext uri="{BB962C8B-B14F-4D97-AF65-F5344CB8AC3E}">
        <p14:creationId xmlns:p14="http://schemas.microsoft.com/office/powerpoint/2010/main" val="3903672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486" y="243202"/>
            <a:ext cx="8805334" cy="1283951"/>
          </a:xfrm>
          <a:prstGeom prst="rect">
            <a:avLst/>
          </a:prstGeom>
        </p:spPr>
        <p:txBody>
          <a:bodyPr/>
          <a:lstStyle/>
          <a:p>
            <a:pPr algn="ctr"/>
            <a:r>
              <a:rPr lang="en-US" dirty="0">
                <a:latin typeface="Trebuchet MS" panose="020B0603020202020204" pitchFamily="34" charset="0"/>
              </a:rPr>
              <a:t>Why? Because C</a:t>
            </a:r>
            <a:r>
              <a:rPr lang="en-US" sz="2600" dirty="0">
                <a:latin typeface="Trebuchet MS" panose="020B0603020202020204" pitchFamily="34" charset="0"/>
              </a:rPr>
              <a:t>onsumers Are Passionate About TV’s </a:t>
            </a:r>
            <a:br>
              <a:rPr lang="en-US" sz="2600" dirty="0">
                <a:latin typeface="Trebuchet MS" panose="020B0603020202020204" pitchFamily="34" charset="0"/>
              </a:rPr>
            </a:br>
            <a:r>
              <a:rPr lang="en-US" sz="2600" dirty="0">
                <a:latin typeface="Trebuchet MS" panose="020B0603020202020204" pitchFamily="34" charset="0"/>
              </a:rPr>
              <a:t>Iconic Programming</a:t>
            </a:r>
            <a:br>
              <a:rPr lang="en-US" sz="2300" dirty="0"/>
            </a:br>
            <a:endParaRPr lang="en-US" sz="2300" dirty="0"/>
          </a:p>
        </p:txBody>
      </p:sp>
      <p:grpSp>
        <p:nvGrpSpPr>
          <p:cNvPr id="16" name="Group 15"/>
          <p:cNvGrpSpPr/>
          <p:nvPr/>
        </p:nvGrpSpPr>
        <p:grpSpPr>
          <a:xfrm>
            <a:off x="6112468" y="1134779"/>
            <a:ext cx="2759612" cy="2450789"/>
            <a:chOff x="6009595" y="1600145"/>
            <a:chExt cx="2759612" cy="2114187"/>
          </a:xfrm>
        </p:grpSpPr>
        <p:sp>
          <p:nvSpPr>
            <p:cNvPr id="22" name="Rectangle 21"/>
            <p:cNvSpPr/>
            <p:nvPr/>
          </p:nvSpPr>
          <p:spPr>
            <a:xfrm>
              <a:off x="6012145" y="1969477"/>
              <a:ext cx="2757062" cy="17448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p:cNvSpPr txBox="1"/>
            <p:nvPr/>
          </p:nvSpPr>
          <p:spPr>
            <a:xfrm>
              <a:off x="6009595" y="1600145"/>
              <a:ext cx="2759612" cy="369332"/>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Drama</a:t>
              </a:r>
            </a:p>
          </p:txBody>
        </p:sp>
      </p:grpSp>
      <p:grpSp>
        <p:nvGrpSpPr>
          <p:cNvPr id="20" name="Group 19"/>
          <p:cNvGrpSpPr/>
          <p:nvPr/>
        </p:nvGrpSpPr>
        <p:grpSpPr>
          <a:xfrm>
            <a:off x="256825" y="1134779"/>
            <a:ext cx="2759612" cy="2450789"/>
            <a:chOff x="267191" y="1335321"/>
            <a:chExt cx="2759612" cy="2114187"/>
          </a:xfrm>
        </p:grpSpPr>
        <p:grpSp>
          <p:nvGrpSpPr>
            <p:cNvPr id="34" name="Group 33"/>
            <p:cNvGrpSpPr/>
            <p:nvPr/>
          </p:nvGrpSpPr>
          <p:grpSpPr>
            <a:xfrm>
              <a:off x="267191" y="1335321"/>
              <a:ext cx="2759612" cy="2114187"/>
              <a:chOff x="6009595" y="1600145"/>
              <a:chExt cx="2759612" cy="2114187"/>
            </a:xfrm>
          </p:grpSpPr>
          <p:sp>
            <p:nvSpPr>
              <p:cNvPr id="35" name="Rectangle 34"/>
              <p:cNvSpPr/>
              <p:nvPr/>
            </p:nvSpPr>
            <p:spPr>
              <a:xfrm>
                <a:off x="6012145" y="1969477"/>
                <a:ext cx="2757062" cy="17448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6" name="TextBox 35"/>
              <p:cNvSpPr txBox="1"/>
              <p:nvPr/>
            </p:nvSpPr>
            <p:spPr>
              <a:xfrm>
                <a:off x="6009595" y="1600145"/>
                <a:ext cx="2759612" cy="369332"/>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Sports</a:t>
                </a:r>
              </a:p>
            </p:txBody>
          </p:sp>
        </p:grpSp>
        <p:grpSp>
          <p:nvGrpSpPr>
            <p:cNvPr id="14" name="Group 13"/>
            <p:cNvGrpSpPr/>
            <p:nvPr/>
          </p:nvGrpSpPr>
          <p:grpSpPr>
            <a:xfrm>
              <a:off x="564662" y="1845546"/>
              <a:ext cx="2165920" cy="1507164"/>
              <a:chOff x="570667" y="2121312"/>
              <a:chExt cx="2165920" cy="1507164"/>
            </a:xfrm>
          </p:grpSpPr>
          <p:pic>
            <p:nvPicPr>
              <p:cNvPr id="1028" name="Picture 4" descr="Image result for summer olympics 2016"/>
              <p:cNvPicPr>
                <a:picLocks noChangeAspect="1" noChangeArrowheads="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24329" y="2150560"/>
                <a:ext cx="1103622" cy="58216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Image result for fox nfl sunday"/>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522731" y="3033909"/>
                <a:ext cx="1213856" cy="539070"/>
              </a:xfrm>
              <a:prstGeom prst="round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70667" y="2121312"/>
                <a:ext cx="854209" cy="640657"/>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lb all star game"/>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93669" y="2804245"/>
                <a:ext cx="808204" cy="82423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 name="Group 18"/>
          <p:cNvGrpSpPr/>
          <p:nvPr/>
        </p:nvGrpSpPr>
        <p:grpSpPr>
          <a:xfrm>
            <a:off x="3226396" y="3799554"/>
            <a:ext cx="2757062" cy="2457824"/>
            <a:chOff x="4842445" y="3706443"/>
            <a:chExt cx="2757062" cy="2120256"/>
          </a:xfrm>
        </p:grpSpPr>
        <p:sp>
          <p:nvSpPr>
            <p:cNvPr id="9" name="TextBox 8"/>
            <p:cNvSpPr txBox="1"/>
            <p:nvPr/>
          </p:nvSpPr>
          <p:spPr>
            <a:xfrm>
              <a:off x="4842445" y="3706443"/>
              <a:ext cx="2757062" cy="369332"/>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Comedy </a:t>
              </a:r>
            </a:p>
          </p:txBody>
        </p:sp>
        <p:sp>
          <p:nvSpPr>
            <p:cNvPr id="29" name="Rectangle 28"/>
            <p:cNvSpPr/>
            <p:nvPr/>
          </p:nvSpPr>
          <p:spPr>
            <a:xfrm>
              <a:off x="4842445" y="4081844"/>
              <a:ext cx="2757062" cy="17448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grpSp>
      <p:grpSp>
        <p:nvGrpSpPr>
          <p:cNvPr id="23" name="Group 22"/>
          <p:cNvGrpSpPr/>
          <p:nvPr/>
        </p:nvGrpSpPr>
        <p:grpSpPr>
          <a:xfrm>
            <a:off x="3243610" y="1149599"/>
            <a:ext cx="2759612" cy="2449367"/>
            <a:chOff x="3181935" y="1335934"/>
            <a:chExt cx="2759612" cy="2112960"/>
          </a:xfrm>
        </p:grpSpPr>
        <p:grpSp>
          <p:nvGrpSpPr>
            <p:cNvPr id="15" name="Group 14"/>
            <p:cNvGrpSpPr/>
            <p:nvPr/>
          </p:nvGrpSpPr>
          <p:grpSpPr>
            <a:xfrm>
              <a:off x="3181935" y="1335934"/>
              <a:ext cx="2759612" cy="2112960"/>
              <a:chOff x="3096126" y="1601373"/>
              <a:chExt cx="2759612" cy="2112960"/>
            </a:xfrm>
          </p:grpSpPr>
          <p:sp>
            <p:nvSpPr>
              <p:cNvPr id="21" name="Rectangle 20"/>
              <p:cNvSpPr/>
              <p:nvPr/>
            </p:nvSpPr>
            <p:spPr>
              <a:xfrm>
                <a:off x="3096126" y="1969478"/>
                <a:ext cx="2759612" cy="17448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TextBox 5"/>
              <p:cNvSpPr txBox="1"/>
              <p:nvPr/>
            </p:nvSpPr>
            <p:spPr>
              <a:xfrm>
                <a:off x="3096126" y="1601373"/>
                <a:ext cx="2759612" cy="369332"/>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Awards &amp; Specials</a:t>
                </a:r>
              </a:p>
            </p:txBody>
          </p:sp>
          <p:pic>
            <p:nvPicPr>
              <p:cNvPr id="1040" name="Picture 16" descr="Image result for 2016 emmy awards logo"/>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187716" y="2051283"/>
                <a:ext cx="949703" cy="733212"/>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1046" name="Picture 22" descr="Image result for cbs jonbenet ramsey"/>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3253926" y="2644994"/>
              <a:ext cx="969302" cy="736487"/>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278985" y="3799554"/>
            <a:ext cx="2757062" cy="2444733"/>
            <a:chOff x="1431587" y="3703789"/>
            <a:chExt cx="2757062" cy="2097671"/>
          </a:xfrm>
        </p:grpSpPr>
        <p:grpSp>
          <p:nvGrpSpPr>
            <p:cNvPr id="18" name="Group 17"/>
            <p:cNvGrpSpPr/>
            <p:nvPr/>
          </p:nvGrpSpPr>
          <p:grpSpPr>
            <a:xfrm>
              <a:off x="1431587" y="3703789"/>
              <a:ext cx="2757062" cy="2097671"/>
              <a:chOff x="1155821" y="3776359"/>
              <a:chExt cx="2757062" cy="2097671"/>
            </a:xfrm>
          </p:grpSpPr>
          <p:sp>
            <p:nvSpPr>
              <p:cNvPr id="8" name="TextBox 7"/>
              <p:cNvSpPr txBox="1"/>
              <p:nvPr/>
            </p:nvSpPr>
            <p:spPr>
              <a:xfrm>
                <a:off x="1155821" y="3776359"/>
                <a:ext cx="2757062" cy="369332"/>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Reality </a:t>
                </a:r>
              </a:p>
            </p:txBody>
          </p:sp>
          <p:sp>
            <p:nvSpPr>
              <p:cNvPr id="24" name="Rectangle 23"/>
              <p:cNvSpPr/>
              <p:nvPr/>
            </p:nvSpPr>
            <p:spPr>
              <a:xfrm>
                <a:off x="1155821" y="4129175"/>
                <a:ext cx="2757062" cy="17448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grpSp>
        <p:pic>
          <p:nvPicPr>
            <p:cNvPr id="1042" name="Picture 18" descr="Image result for dancing with the stars"/>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2869960" y="4814229"/>
              <a:ext cx="1205787" cy="52173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elated image"/>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1571851" y="4141317"/>
              <a:ext cx="1056139" cy="454927"/>
            </a:xfrm>
            <a:prstGeom prst="roundRect">
              <a:avLst/>
            </a:prstGeom>
            <a:noFill/>
            <a:extLst>
              <a:ext uri="{909E8E84-426E-40DD-AFC4-6F175D3DCCD1}">
                <a14:hiddenFill xmlns:a14="http://schemas.microsoft.com/office/drawing/2010/main">
                  <a:solidFill>
                    <a:srgbClr val="FFFFFF"/>
                  </a:solidFill>
                </a14:hiddenFill>
              </a:ext>
            </a:extLst>
          </p:spPr>
        </p:pic>
        <p:pic>
          <p:nvPicPr>
            <p:cNvPr id="1052" name="Picture 28" descr="https://heavyeditorial.files.wordpress.com/2016/06/bachelorette-time-channel.jpg?quality=65&amp;strip=all&amp;w=780&amp;strip=all"/>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2852920" y="4161388"/>
              <a:ext cx="1193601" cy="559845"/>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1054" name="Picture 30" descr="Image result for macys fireworks 2016"/>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5218940" y="2718644"/>
            <a:ext cx="677586" cy="763262"/>
          </a:xfrm>
          <a:prstGeom prst="roundRect">
            <a:avLst/>
          </a:prstGeom>
          <a:noFill/>
          <a:extLst>
            <a:ext uri="{909E8E84-426E-40DD-AFC4-6F175D3DCCD1}">
              <a14:hiddenFill xmlns:a14="http://schemas.microsoft.com/office/drawing/2010/main">
                <a:solidFill>
                  <a:srgbClr val="FFFFFF"/>
                </a:solidFill>
              </a14:hiddenFill>
            </a:ext>
          </a:extLst>
        </p:spPr>
      </p:pic>
      <p:grpSp>
        <p:nvGrpSpPr>
          <p:cNvPr id="54" name="Group 53"/>
          <p:cNvGrpSpPr/>
          <p:nvPr/>
        </p:nvGrpSpPr>
        <p:grpSpPr>
          <a:xfrm>
            <a:off x="6112468" y="3712849"/>
            <a:ext cx="2757062" cy="2449412"/>
            <a:chOff x="4842445" y="3720957"/>
            <a:chExt cx="2757062" cy="2105742"/>
          </a:xfrm>
        </p:grpSpPr>
        <p:sp>
          <p:nvSpPr>
            <p:cNvPr id="55" name="TextBox 54"/>
            <p:cNvSpPr txBox="1"/>
            <p:nvPr/>
          </p:nvSpPr>
          <p:spPr>
            <a:xfrm>
              <a:off x="4842445" y="3720957"/>
              <a:ext cx="2757062" cy="369332"/>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News</a:t>
              </a:r>
            </a:p>
          </p:txBody>
        </p:sp>
        <p:sp>
          <p:nvSpPr>
            <p:cNvPr id="56" name="Rectangle 55"/>
            <p:cNvSpPr/>
            <p:nvPr/>
          </p:nvSpPr>
          <p:spPr>
            <a:xfrm>
              <a:off x="4842445" y="4081844"/>
              <a:ext cx="2757062" cy="17448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grpSp>
      <p:pic>
        <p:nvPicPr>
          <p:cNvPr id="1056" name="Picture 32" descr="Image result for cma music festival 2016"/>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13449" y="1659047"/>
            <a:ext cx="1176792" cy="8681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2" name="Picture 38" descr="Image result for 60 minutes"/>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6228046" y="4312583"/>
            <a:ext cx="1184442" cy="592221"/>
          </a:xfrm>
          <a:prstGeom prst="round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nbc nightly news"/>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6250372" y="5185017"/>
            <a:ext cx="896945" cy="896945"/>
          </a:xfrm>
          <a:prstGeom prst="roundRect">
            <a:avLst/>
          </a:prstGeom>
          <a:noFill/>
          <a:extLst>
            <a:ext uri="{909E8E84-426E-40DD-AFC4-6F175D3DCCD1}">
              <a14:hiddenFill xmlns:a14="http://schemas.microsoft.com/office/drawing/2010/main">
                <a:solidFill>
                  <a:srgbClr val="FFFFFF"/>
                </a:solidFill>
              </a14:hiddenFill>
            </a:ext>
          </a:extLst>
        </p:spPr>
      </p:pic>
      <p:pic>
        <p:nvPicPr>
          <p:cNvPr id="1074" name="Picture 50" descr="Image result for abc world news tonight"/>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058495" y="5169360"/>
            <a:ext cx="1828092" cy="514151"/>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Image result for life in pieces"/>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4719894" y="4332863"/>
            <a:ext cx="1176632" cy="661458"/>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664F17E-C092-417A-B708-53A497882C54}"/>
              </a:ext>
            </a:extLst>
          </p:cNvPr>
          <p:cNvPicPr>
            <a:picLocks noChangeAspect="1"/>
          </p:cNvPicPr>
          <p:nvPr/>
        </p:nvPicPr>
        <p:blipFill>
          <a:blip r:embed="rId17"/>
          <a:stretch>
            <a:fillRect/>
          </a:stretch>
        </p:blipFill>
        <p:spPr>
          <a:xfrm>
            <a:off x="6285878" y="2307994"/>
            <a:ext cx="1152144" cy="645201"/>
          </a:xfrm>
          <a:prstGeom prst="roundRect">
            <a:avLst/>
          </a:prstGeom>
        </p:spPr>
      </p:pic>
      <p:pic>
        <p:nvPicPr>
          <p:cNvPr id="10" name="Picture 9">
            <a:extLst>
              <a:ext uri="{FF2B5EF4-FFF2-40B4-BE49-F238E27FC236}">
                <a16:creationId xmlns:a16="http://schemas.microsoft.com/office/drawing/2014/main" id="{B1A04BC7-DAAD-4FA9-926E-6EEB6E1FBA5B}"/>
              </a:ext>
            </a:extLst>
          </p:cNvPr>
          <p:cNvPicPr>
            <a:picLocks noChangeAspect="1"/>
          </p:cNvPicPr>
          <p:nvPr/>
        </p:nvPicPr>
        <p:blipFill>
          <a:blip r:embed="rId18"/>
          <a:stretch>
            <a:fillRect/>
          </a:stretch>
        </p:blipFill>
        <p:spPr>
          <a:xfrm>
            <a:off x="7509416" y="2295064"/>
            <a:ext cx="1152144" cy="639956"/>
          </a:xfrm>
          <a:prstGeom prst="roundRect">
            <a:avLst/>
          </a:prstGeom>
        </p:spPr>
      </p:pic>
      <p:pic>
        <p:nvPicPr>
          <p:cNvPr id="11" name="Picture 10">
            <a:extLst>
              <a:ext uri="{FF2B5EF4-FFF2-40B4-BE49-F238E27FC236}">
                <a16:creationId xmlns:a16="http://schemas.microsoft.com/office/drawing/2014/main" id="{CA463CFD-5046-4C97-B22E-FD17DA5A76DE}"/>
              </a:ext>
            </a:extLst>
          </p:cNvPr>
          <p:cNvPicPr>
            <a:picLocks noChangeAspect="1"/>
          </p:cNvPicPr>
          <p:nvPr/>
        </p:nvPicPr>
        <p:blipFill>
          <a:blip r:embed="rId19"/>
          <a:stretch>
            <a:fillRect/>
          </a:stretch>
        </p:blipFill>
        <p:spPr>
          <a:xfrm>
            <a:off x="3380668" y="4406351"/>
            <a:ext cx="1171210" cy="563916"/>
          </a:xfrm>
          <a:prstGeom prst="rect">
            <a:avLst/>
          </a:prstGeom>
        </p:spPr>
      </p:pic>
      <p:pic>
        <p:nvPicPr>
          <p:cNvPr id="12" name="Picture 11">
            <a:extLst>
              <a:ext uri="{FF2B5EF4-FFF2-40B4-BE49-F238E27FC236}">
                <a16:creationId xmlns:a16="http://schemas.microsoft.com/office/drawing/2014/main" id="{E8DF6A4B-03F2-48CA-9C04-11F9EF83FAA3}"/>
              </a:ext>
            </a:extLst>
          </p:cNvPr>
          <p:cNvPicPr>
            <a:picLocks noChangeAspect="1"/>
          </p:cNvPicPr>
          <p:nvPr/>
        </p:nvPicPr>
        <p:blipFill>
          <a:blip r:embed="rId20"/>
          <a:stretch>
            <a:fillRect/>
          </a:stretch>
        </p:blipFill>
        <p:spPr>
          <a:xfrm>
            <a:off x="3332665" y="5072803"/>
            <a:ext cx="1242814" cy="649888"/>
          </a:xfrm>
          <a:prstGeom prst="roundRect">
            <a:avLst/>
          </a:prstGeom>
        </p:spPr>
      </p:pic>
      <p:pic>
        <p:nvPicPr>
          <p:cNvPr id="26" name="Picture 25">
            <a:extLst>
              <a:ext uri="{FF2B5EF4-FFF2-40B4-BE49-F238E27FC236}">
                <a16:creationId xmlns:a16="http://schemas.microsoft.com/office/drawing/2014/main" id="{B8FE5C6E-3D89-42F0-9FBE-5D7F7F972CFA}"/>
              </a:ext>
            </a:extLst>
          </p:cNvPr>
          <p:cNvPicPr>
            <a:picLocks noChangeAspect="1"/>
          </p:cNvPicPr>
          <p:nvPr/>
        </p:nvPicPr>
        <p:blipFill rotWithShape="1">
          <a:blip r:embed="rId21"/>
          <a:srcRect l="19575" r="17460"/>
          <a:stretch/>
        </p:blipFill>
        <p:spPr>
          <a:xfrm>
            <a:off x="5219862" y="1627844"/>
            <a:ext cx="639243" cy="1015240"/>
          </a:xfrm>
          <a:prstGeom prst="roundRect">
            <a:avLst/>
          </a:prstGeom>
        </p:spPr>
      </p:pic>
      <p:pic>
        <p:nvPicPr>
          <p:cNvPr id="3" name="Picture 2">
            <a:extLst>
              <a:ext uri="{FF2B5EF4-FFF2-40B4-BE49-F238E27FC236}">
                <a16:creationId xmlns:a16="http://schemas.microsoft.com/office/drawing/2014/main" id="{5BAB385B-CC3A-4FF0-9E8E-C7FEDFA0EA00}"/>
              </a:ext>
            </a:extLst>
          </p:cNvPr>
          <p:cNvPicPr>
            <a:picLocks noChangeAspect="1"/>
          </p:cNvPicPr>
          <p:nvPr/>
        </p:nvPicPr>
        <p:blipFill rotWithShape="1">
          <a:blip r:embed="rId22"/>
          <a:srcRect b="24745"/>
          <a:stretch/>
        </p:blipFill>
        <p:spPr>
          <a:xfrm>
            <a:off x="7228069" y="5599266"/>
            <a:ext cx="708360" cy="459144"/>
          </a:xfrm>
          <a:prstGeom prst="rect">
            <a:avLst/>
          </a:prstGeom>
        </p:spPr>
      </p:pic>
      <p:pic>
        <p:nvPicPr>
          <p:cNvPr id="4" name="Picture 3">
            <a:extLst>
              <a:ext uri="{FF2B5EF4-FFF2-40B4-BE49-F238E27FC236}">
                <a16:creationId xmlns:a16="http://schemas.microsoft.com/office/drawing/2014/main" id="{DBED1EA9-A61C-4D56-B73D-6993EC18A312}"/>
              </a:ext>
            </a:extLst>
          </p:cNvPr>
          <p:cNvPicPr>
            <a:picLocks noChangeAspect="1"/>
          </p:cNvPicPr>
          <p:nvPr/>
        </p:nvPicPr>
        <p:blipFill rotWithShape="1">
          <a:blip r:embed="rId23"/>
          <a:srcRect b="44633"/>
          <a:stretch/>
        </p:blipFill>
        <p:spPr>
          <a:xfrm>
            <a:off x="7915388" y="5523245"/>
            <a:ext cx="934837" cy="517589"/>
          </a:xfrm>
          <a:prstGeom prst="rect">
            <a:avLst/>
          </a:prstGeom>
        </p:spPr>
      </p:pic>
      <p:pic>
        <p:nvPicPr>
          <p:cNvPr id="61" name="Picture 4" descr="Image result for food network star logo">
            <a:extLst>
              <a:ext uri="{FF2B5EF4-FFF2-40B4-BE49-F238E27FC236}">
                <a16:creationId xmlns:a16="http://schemas.microsoft.com/office/drawing/2014/main" id="{9AB8E73E-551F-4AD5-8547-BF66CF40467E}"/>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375424" y="5589047"/>
            <a:ext cx="1087519" cy="611728"/>
          </a:xfrm>
          <a:prstGeom prst="roundRect">
            <a:avLst/>
          </a:prstGeom>
          <a:noFill/>
          <a:extLst>
            <a:ext uri="{909E8E84-426E-40DD-AFC4-6F175D3DCCD1}">
              <a14:hiddenFill xmlns:a14="http://schemas.microsoft.com/office/drawing/2010/main">
                <a:solidFill>
                  <a:srgbClr val="FFFFFF"/>
                </a:solidFill>
              </a14:hiddenFill>
            </a:ext>
          </a:extLst>
        </p:spPr>
      </p:pic>
      <p:pic>
        <p:nvPicPr>
          <p:cNvPr id="63" name="Picture 8" descr="Image result for real housewives of atlanta logo">
            <a:extLst>
              <a:ext uri="{FF2B5EF4-FFF2-40B4-BE49-F238E27FC236}">
                <a16:creationId xmlns:a16="http://schemas.microsoft.com/office/drawing/2014/main" id="{7AC05B57-1FA7-475E-A80E-B917ECE84CEB}"/>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421607" y="4944137"/>
            <a:ext cx="995155" cy="621972"/>
          </a:xfrm>
          <a:prstGeom prst="roundRect">
            <a:avLst/>
          </a:prstGeom>
          <a:noFill/>
          <a:extLst>
            <a:ext uri="{909E8E84-426E-40DD-AFC4-6F175D3DCCD1}">
              <a14:hiddenFill xmlns:a14="http://schemas.microsoft.com/office/drawing/2010/main">
                <a:solidFill>
                  <a:srgbClr val="FFFFFF"/>
                </a:solidFill>
              </a14:hiddenFill>
            </a:ext>
          </a:extLst>
        </p:spPr>
      </p:pic>
      <p:pic>
        <p:nvPicPr>
          <p:cNvPr id="64" name="Picture 10" descr="Image result for angie tribeca logo">
            <a:extLst>
              <a:ext uri="{FF2B5EF4-FFF2-40B4-BE49-F238E27FC236}">
                <a16:creationId xmlns:a16="http://schemas.microsoft.com/office/drawing/2014/main" id="{B7B7C4D9-30AA-417E-B65B-A93B6E9F8526}"/>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4683214" y="5071671"/>
            <a:ext cx="1214053" cy="632278"/>
          </a:xfrm>
          <a:prstGeom prst="roundRect">
            <a:avLst/>
          </a:prstGeom>
          <a:noFill/>
          <a:extLst>
            <a:ext uri="{909E8E84-426E-40DD-AFC4-6F175D3DCCD1}">
              <a14:hiddenFill xmlns:a14="http://schemas.microsoft.com/office/drawing/2010/main">
                <a:solidFill>
                  <a:srgbClr val="FFFFFF"/>
                </a:solidFill>
              </a14:hiddenFill>
            </a:ext>
          </a:extLst>
        </p:spPr>
      </p:pic>
      <p:pic>
        <p:nvPicPr>
          <p:cNvPr id="65" name="Picture 12" descr="Image result for cnn logo">
            <a:extLst>
              <a:ext uri="{FF2B5EF4-FFF2-40B4-BE49-F238E27FC236}">
                <a16:creationId xmlns:a16="http://schemas.microsoft.com/office/drawing/2014/main" id="{DF19F000-D429-4D19-8615-0A7AEC6CE451}"/>
              </a:ext>
            </a:extLst>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7946317" y="4261804"/>
            <a:ext cx="753978" cy="753978"/>
          </a:xfrm>
          <a:prstGeom prst="roundRect">
            <a:avLst/>
          </a:prstGeom>
          <a:noFill/>
          <a:extLst>
            <a:ext uri="{909E8E84-426E-40DD-AFC4-6F175D3DCCD1}">
              <a14:hiddenFill xmlns:a14="http://schemas.microsoft.com/office/drawing/2010/main">
                <a:solidFill>
                  <a:srgbClr val="FFFFFF"/>
                </a:solidFill>
              </a14:hiddenFill>
            </a:ext>
          </a:extLst>
        </p:spPr>
      </p:pic>
      <p:pic>
        <p:nvPicPr>
          <p:cNvPr id="66" name="Picture 14" descr="Related image">
            <a:extLst>
              <a:ext uri="{FF2B5EF4-FFF2-40B4-BE49-F238E27FC236}">
                <a16:creationId xmlns:a16="http://schemas.microsoft.com/office/drawing/2014/main" id="{7B40E5DF-04A1-4EE9-9D89-B78E7E5E219F}"/>
              </a:ext>
            </a:extLst>
          </p:cNvPr>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6270330" y="1617131"/>
            <a:ext cx="1152144" cy="609516"/>
          </a:xfrm>
          <a:prstGeom prst="roundRect">
            <a:avLst/>
          </a:prstGeom>
          <a:noFill/>
          <a:extLst>
            <a:ext uri="{909E8E84-426E-40DD-AFC4-6F175D3DCCD1}">
              <a14:hiddenFill xmlns:a14="http://schemas.microsoft.com/office/drawing/2010/main">
                <a:solidFill>
                  <a:srgbClr val="FFFFFF"/>
                </a:solidFill>
              </a14:hiddenFill>
            </a:ext>
          </a:extLst>
        </p:spPr>
      </p:pic>
      <p:pic>
        <p:nvPicPr>
          <p:cNvPr id="67" name="Picture 16" descr="Image result for orphan black logo">
            <a:extLst>
              <a:ext uri="{FF2B5EF4-FFF2-40B4-BE49-F238E27FC236}">
                <a16:creationId xmlns:a16="http://schemas.microsoft.com/office/drawing/2014/main" id="{029B4930-79A6-4D7F-825F-5E1F1182B900}"/>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7548151" y="1643549"/>
            <a:ext cx="1152144" cy="571811"/>
          </a:xfrm>
          <a:prstGeom prst="roundRect">
            <a:avLst/>
          </a:prstGeom>
          <a:noFill/>
          <a:extLst>
            <a:ext uri="{909E8E84-426E-40DD-AFC4-6F175D3DCCD1}">
              <a14:hiddenFill xmlns:a14="http://schemas.microsoft.com/office/drawing/2010/main">
                <a:solidFill>
                  <a:srgbClr val="FFFFFF"/>
                </a:solidFill>
              </a14:hiddenFill>
            </a:ext>
          </a:extLst>
        </p:spPr>
      </p:pic>
      <p:pic>
        <p:nvPicPr>
          <p:cNvPr id="68" name="Picture 18" descr="Image result for walking dead logo">
            <a:extLst>
              <a:ext uri="{FF2B5EF4-FFF2-40B4-BE49-F238E27FC236}">
                <a16:creationId xmlns:a16="http://schemas.microsoft.com/office/drawing/2014/main" id="{E24FC994-79F4-4D55-A892-E748772F27E5}"/>
              </a:ext>
            </a:extLst>
          </p:cNvPr>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6739843" y="2990559"/>
            <a:ext cx="1539145" cy="562957"/>
          </a:xfrm>
          <a:prstGeom prst="round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DF42C78-47A1-429A-9B38-0D08A0FAFEDE}"/>
              </a:ext>
            </a:extLst>
          </p:cNvPr>
          <p:cNvPicPr>
            <a:picLocks noChangeAspect="1"/>
          </p:cNvPicPr>
          <p:nvPr/>
        </p:nvPicPr>
        <p:blipFill>
          <a:blip r:embed="rId31"/>
          <a:stretch>
            <a:fillRect/>
          </a:stretch>
        </p:blipFill>
        <p:spPr>
          <a:xfrm>
            <a:off x="1647201" y="5803895"/>
            <a:ext cx="1214850" cy="350350"/>
          </a:xfrm>
          <a:prstGeom prst="roundRect">
            <a:avLst/>
          </a:prstGeom>
        </p:spPr>
      </p:pic>
      <p:pic>
        <p:nvPicPr>
          <p:cNvPr id="31" name="Picture 30">
            <a:extLst>
              <a:ext uri="{FF2B5EF4-FFF2-40B4-BE49-F238E27FC236}">
                <a16:creationId xmlns:a16="http://schemas.microsoft.com/office/drawing/2014/main" id="{8CFD64BA-EAF2-4E1D-B721-74F2D5DE0325}"/>
              </a:ext>
            </a:extLst>
          </p:cNvPr>
          <p:cNvPicPr>
            <a:picLocks noChangeAspect="1"/>
          </p:cNvPicPr>
          <p:nvPr/>
        </p:nvPicPr>
        <p:blipFill>
          <a:blip r:embed="rId32"/>
          <a:stretch>
            <a:fillRect/>
          </a:stretch>
        </p:blipFill>
        <p:spPr>
          <a:xfrm>
            <a:off x="4323349" y="2711002"/>
            <a:ext cx="783795" cy="761142"/>
          </a:xfrm>
          <a:prstGeom prst="roundRect">
            <a:avLst/>
          </a:prstGeom>
        </p:spPr>
      </p:pic>
      <p:pic>
        <p:nvPicPr>
          <p:cNvPr id="32" name="Picture 31">
            <a:extLst>
              <a:ext uri="{FF2B5EF4-FFF2-40B4-BE49-F238E27FC236}">
                <a16:creationId xmlns:a16="http://schemas.microsoft.com/office/drawing/2014/main" id="{CAA6106E-C5B1-488A-BE7F-50B5C7EFD276}"/>
              </a:ext>
            </a:extLst>
          </p:cNvPr>
          <p:cNvPicPr>
            <a:picLocks noChangeAspect="1"/>
          </p:cNvPicPr>
          <p:nvPr/>
        </p:nvPicPr>
        <p:blipFill rotWithShape="1">
          <a:blip r:embed="rId33"/>
          <a:srcRect b="20852"/>
          <a:stretch/>
        </p:blipFill>
        <p:spPr>
          <a:xfrm>
            <a:off x="3810051" y="5799862"/>
            <a:ext cx="1770507" cy="336498"/>
          </a:xfrm>
          <a:prstGeom prst="rect">
            <a:avLst/>
          </a:prstGeom>
        </p:spPr>
      </p:pic>
      <p:sp>
        <p:nvSpPr>
          <p:cNvPr id="57" name="Slide Number Placeholder 6">
            <a:extLst>
              <a:ext uri="{FF2B5EF4-FFF2-40B4-BE49-F238E27FC236}">
                <a16:creationId xmlns:a16="http://schemas.microsoft.com/office/drawing/2014/main" id="{2025F00A-6153-454B-84F0-BFDE05DE6FB3}"/>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26</a:t>
            </a:r>
          </a:p>
        </p:txBody>
      </p:sp>
    </p:spTree>
    <p:extLst>
      <p:ext uri="{BB962C8B-B14F-4D97-AF65-F5344CB8AC3E}">
        <p14:creationId xmlns:p14="http://schemas.microsoft.com/office/powerpoint/2010/main" val="2320009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586" y="302008"/>
            <a:ext cx="8194421" cy="1325563"/>
          </a:xfrm>
        </p:spPr>
        <p:txBody>
          <a:bodyPr/>
          <a:lstStyle/>
          <a:p>
            <a:r>
              <a:rPr lang="en-US" sz="2600" dirty="0"/>
              <a:t>SVODs Understand The Passion Consumers Have for TV Content And So They Invest Heavily In It</a:t>
            </a:r>
          </a:p>
        </p:txBody>
      </p:sp>
      <p:sp>
        <p:nvSpPr>
          <p:cNvPr id="8" name="Rectangle 7"/>
          <p:cNvSpPr/>
          <p:nvPr/>
        </p:nvSpPr>
        <p:spPr>
          <a:xfrm>
            <a:off x="61546" y="6627168"/>
            <a:ext cx="545174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SNL Kagan, 2016, costs are amortized to reflect annual amounts; Netflix includes global content costs</a:t>
            </a:r>
          </a:p>
        </p:txBody>
      </p:sp>
      <p:graphicFrame>
        <p:nvGraphicFramePr>
          <p:cNvPr id="11" name="Chart 10"/>
          <p:cNvGraphicFramePr/>
          <p:nvPr>
            <p:extLst/>
          </p:nvPr>
        </p:nvGraphicFramePr>
        <p:xfrm>
          <a:off x="175866" y="3741673"/>
          <a:ext cx="2280139" cy="19028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2251344240"/>
              </p:ext>
            </p:extLst>
          </p:nvPr>
        </p:nvGraphicFramePr>
        <p:xfrm>
          <a:off x="1372723" y="3285028"/>
          <a:ext cx="3610709" cy="26004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nvPr>
        </p:nvGraphicFramePr>
        <p:xfrm>
          <a:off x="4210087" y="3175207"/>
          <a:ext cx="3610709" cy="26004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4097564161"/>
              </p:ext>
            </p:extLst>
          </p:nvPr>
        </p:nvGraphicFramePr>
        <p:xfrm>
          <a:off x="6096796" y="3285028"/>
          <a:ext cx="3610709" cy="2600414"/>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a:off x="1036733" y="4399149"/>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Trebuchet MS"/>
                <a:ea typeface="+mn-ea"/>
                <a:cs typeface="+mn-cs"/>
              </a:rPr>
              <a:t>2016</a:t>
            </a:r>
          </a:p>
        </p:txBody>
      </p:sp>
      <p:pic>
        <p:nvPicPr>
          <p:cNvPr id="16" name="Picture 15"/>
          <p:cNvPicPr>
            <a:picLocks noChangeAspect="1"/>
          </p:cNvPicPr>
          <p:nvPr/>
        </p:nvPicPr>
        <p:blipFill>
          <a:blip r:embed="rId6"/>
          <a:stretch>
            <a:fillRect/>
          </a:stretch>
        </p:blipFill>
        <p:spPr>
          <a:xfrm>
            <a:off x="6125195" y="2782268"/>
            <a:ext cx="1430040" cy="474230"/>
          </a:xfrm>
          <a:prstGeom prst="rect">
            <a:avLst/>
          </a:prstGeom>
        </p:spPr>
      </p:pic>
      <p:pic>
        <p:nvPicPr>
          <p:cNvPr id="17" name="Picture 16"/>
          <p:cNvPicPr>
            <a:picLocks noChangeAspect="1"/>
          </p:cNvPicPr>
          <p:nvPr/>
        </p:nvPicPr>
        <p:blipFill>
          <a:blip r:embed="rId7"/>
          <a:stretch>
            <a:fillRect/>
          </a:stretch>
        </p:blipFill>
        <p:spPr>
          <a:xfrm>
            <a:off x="1572852" y="2869296"/>
            <a:ext cx="1523871" cy="392914"/>
          </a:xfrm>
          <a:prstGeom prst="rect">
            <a:avLst/>
          </a:prstGeom>
        </p:spPr>
      </p:pic>
      <p:sp>
        <p:nvSpPr>
          <p:cNvPr id="18" name="TextBox 17"/>
          <p:cNvSpPr txBox="1"/>
          <p:nvPr/>
        </p:nvSpPr>
        <p:spPr>
          <a:xfrm>
            <a:off x="2787419" y="3350361"/>
            <a:ext cx="371319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Investment %: Original Programming vs Acquisitions</a:t>
            </a:r>
          </a:p>
        </p:txBody>
      </p:sp>
      <p:sp>
        <p:nvSpPr>
          <p:cNvPr id="20" name="TextBox 19"/>
          <p:cNvSpPr txBox="1"/>
          <p:nvPr/>
        </p:nvSpPr>
        <p:spPr>
          <a:xfrm>
            <a:off x="175866" y="1716312"/>
            <a:ext cx="85021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Library Cable and Broadcast content is the backbone of </a:t>
            </a:r>
            <a:r>
              <a:rPr lang="en-US" sz="1600" dirty="0">
                <a:solidFill>
                  <a:prstClr val="black"/>
                </a:solidFill>
                <a:latin typeface="Trebuchet MS" panose="020B0603020202020204" pitchFamily="34" charset="0"/>
              </a:rPr>
              <a:t>streaming services, therefore all major services continue to invest heavily in it</a:t>
            </a: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3" name="Slide Number Placeholder 2">
            <a:extLst>
              <a:ext uri="{FF2B5EF4-FFF2-40B4-BE49-F238E27FC236}">
                <a16:creationId xmlns:a16="http://schemas.microsoft.com/office/drawing/2014/main" id="{A54105A3-4515-423E-8AA8-1BF07F5A96F0}"/>
              </a:ext>
            </a:extLst>
          </p:cNvPr>
          <p:cNvSpPr>
            <a:spLocks noGrp="1"/>
          </p:cNvSpPr>
          <p:nvPr>
            <p:ph type="sldNum" sz="quarter" idx="12"/>
          </p:nvPr>
        </p:nvSpPr>
        <p:spPr>
          <a:xfrm>
            <a:off x="8843963" y="6627168"/>
            <a:ext cx="2057400" cy="365125"/>
          </a:xfrm>
        </p:spPr>
        <p:txBody>
          <a:bodyPr/>
          <a:lstStyle/>
          <a:p>
            <a:fld id="{3A62515F-A571-4526-9A1A-96E514A63B3F}" type="slidenum">
              <a:rPr lang="en-US" sz="1200" smtClean="0"/>
              <a:pPr/>
              <a:t>27</a:t>
            </a:fld>
            <a:endParaRPr lang="en-US" sz="1200" dirty="0"/>
          </a:p>
        </p:txBody>
      </p:sp>
    </p:spTree>
    <p:extLst>
      <p:ext uri="{BB962C8B-B14F-4D97-AF65-F5344CB8AC3E}">
        <p14:creationId xmlns:p14="http://schemas.microsoft.com/office/powerpoint/2010/main" val="4276255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0737E-7D4F-459D-95E7-8D03A16A4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9" y="0"/>
            <a:ext cx="9096622" cy="6858000"/>
          </a:xfrm>
          <a:prstGeom prst="rect">
            <a:avLst/>
          </a:prstGeom>
        </p:spPr>
      </p:pic>
      <p:sp>
        <p:nvSpPr>
          <p:cNvPr id="4" name="Rectangle 3">
            <a:extLst>
              <a:ext uri="{FF2B5EF4-FFF2-40B4-BE49-F238E27FC236}">
                <a16:creationId xmlns:a16="http://schemas.microsoft.com/office/drawing/2014/main" id="{46E6EFA4-A7E2-4C6D-ACD4-2FAF02B432B1}"/>
              </a:ext>
            </a:extLst>
          </p:cNvPr>
          <p:cNvSpPr/>
          <p:nvPr/>
        </p:nvSpPr>
        <p:spPr>
          <a:xfrm>
            <a:off x="3028121" y="4669592"/>
            <a:ext cx="5903843" cy="1754326"/>
          </a:xfrm>
          <a:prstGeom prst="rect">
            <a:avLst/>
          </a:prstGeom>
        </p:spPr>
        <p:txBody>
          <a:bodyPr wrap="square">
            <a:spAutoFit/>
          </a:bodyPr>
          <a:lstStyle/>
          <a:p>
            <a:r>
              <a:rPr lang="en-US" sz="3600" b="1" dirty="0"/>
              <a:t>Brace For Minimal Impact – Does Cord Cutting Affect TV Reach?</a:t>
            </a:r>
          </a:p>
        </p:txBody>
      </p:sp>
      <p:sp>
        <p:nvSpPr>
          <p:cNvPr id="5" name="Slide Number Placeholder 6">
            <a:extLst>
              <a:ext uri="{FF2B5EF4-FFF2-40B4-BE49-F238E27FC236}">
                <a16:creationId xmlns:a16="http://schemas.microsoft.com/office/drawing/2014/main" id="{D26F0B65-0B0A-444D-87EA-2CFBB83ACFFD}"/>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28</a:t>
            </a:r>
          </a:p>
        </p:txBody>
      </p:sp>
    </p:spTree>
    <p:extLst>
      <p:ext uri="{BB962C8B-B14F-4D97-AF65-F5344CB8AC3E}">
        <p14:creationId xmlns:p14="http://schemas.microsoft.com/office/powerpoint/2010/main" val="3151824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 </a:t>
            </a:r>
            <a:r>
              <a:rPr lang="en-US" i="1" dirty="0"/>
              <a:t>Any Given Minute</a:t>
            </a:r>
            <a:r>
              <a:rPr lang="en-US" dirty="0"/>
              <a:t>, Television’s Audience Far Surpasses That Of Any Video Device</a:t>
            </a:r>
          </a:p>
        </p:txBody>
      </p:sp>
      <p:sp>
        <p:nvSpPr>
          <p:cNvPr id="4" name="Text Placeholder 3"/>
          <p:cNvSpPr>
            <a:spLocks noGrp="1"/>
          </p:cNvSpPr>
          <p:nvPr>
            <p:ph type="body" sz="quarter" idx="14"/>
          </p:nvPr>
        </p:nvSpPr>
        <p:spPr>
          <a:xfrm>
            <a:off x="161636" y="6410964"/>
            <a:ext cx="7136341" cy="342900"/>
          </a:xfrm>
        </p:spPr>
        <p:txBody>
          <a:bodyPr/>
          <a:lstStyle/>
          <a:p>
            <a:r>
              <a:rPr lang="en-US" dirty="0">
                <a:latin typeface="Trebuchet MS" panose="020B0603020202020204" pitchFamily="34" charset="0"/>
              </a:rPr>
              <a:t>Source: Nielsen Comparable Metrics Report Q4 2016; Data based on average week between </a:t>
            </a:r>
            <a:r>
              <a:rPr lang="da-DK" dirty="0">
                <a:latin typeface="Trebuchet MS" panose="020B0603020202020204" pitchFamily="34" charset="0"/>
              </a:rPr>
              <a:t>September 26, 2016 – December 25, 2016</a:t>
            </a:r>
            <a:r>
              <a:rPr lang="en-US" dirty="0">
                <a:latin typeface="Trebuchet MS" panose="020B0603020202020204" pitchFamily="34" charset="0"/>
              </a:rPr>
              <a:t>.  A18+ UE = 245,740,000. Video is a subset of each device’s (</a:t>
            </a:r>
            <a:r>
              <a:rPr lang="en-US" dirty="0" err="1">
                <a:latin typeface="Trebuchet MS" panose="020B0603020202020204" pitchFamily="34" charset="0"/>
              </a:rPr>
              <a:t>App+Web</a:t>
            </a:r>
            <a:r>
              <a:rPr lang="en-US" dirty="0">
                <a:latin typeface="Trebuchet MS" panose="020B0603020202020204" pitchFamily="34" charset="0"/>
              </a:rPr>
              <a:t>) </a:t>
            </a:r>
          </a:p>
          <a:p>
            <a:endParaRPr lang="en-US" dirty="0"/>
          </a:p>
        </p:txBody>
      </p:sp>
      <p:graphicFrame>
        <p:nvGraphicFramePr>
          <p:cNvPr id="8" name="Chart 7"/>
          <p:cNvGraphicFramePr/>
          <p:nvPr>
            <p:extLst>
              <p:ext uri="{D42A27DB-BD31-4B8C-83A1-F6EECF244321}">
                <p14:modId xmlns:p14="http://schemas.microsoft.com/office/powerpoint/2010/main" val="2186480792"/>
              </p:ext>
            </p:extLst>
          </p:nvPr>
        </p:nvGraphicFramePr>
        <p:xfrm>
          <a:off x="0" y="1628566"/>
          <a:ext cx="9144000" cy="2990457"/>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6">
            <a:extLst>
              <a:ext uri="{FF2B5EF4-FFF2-40B4-BE49-F238E27FC236}">
                <a16:creationId xmlns:a16="http://schemas.microsoft.com/office/drawing/2014/main" id="{062CC2BD-43F6-4660-8750-74C44B757E8B}"/>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29</a:t>
            </a:r>
          </a:p>
        </p:txBody>
      </p:sp>
    </p:spTree>
    <p:extLst>
      <p:ext uri="{BB962C8B-B14F-4D97-AF65-F5344CB8AC3E}">
        <p14:creationId xmlns:p14="http://schemas.microsoft.com/office/powerpoint/2010/main" val="207308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87251" y="750463"/>
            <a:ext cx="2845333" cy="563946"/>
          </a:xfrm>
        </p:spPr>
        <p:txBody>
          <a:bodyPr/>
          <a:lstStyle/>
          <a:p>
            <a:r>
              <a:rPr lang="en-US" dirty="0"/>
              <a:t>Let’s Plug In</a:t>
            </a:r>
          </a:p>
        </p:txBody>
      </p:sp>
      <p:sp>
        <p:nvSpPr>
          <p:cNvPr id="2" name="TextBox 1"/>
          <p:cNvSpPr txBox="1"/>
          <p:nvPr/>
        </p:nvSpPr>
        <p:spPr>
          <a:xfrm>
            <a:off x="545122" y="1462130"/>
            <a:ext cx="8423031" cy="4016484"/>
          </a:xfrm>
          <a:prstGeom prst="rect">
            <a:avLst/>
          </a:prstGeom>
          <a:noFill/>
        </p:spPr>
        <p:txBody>
          <a:bodyPr wrap="square" rtlCol="0">
            <a:spAutoFit/>
          </a:bodyPr>
          <a:lstStyle/>
          <a:p>
            <a:r>
              <a:rPr lang="en-US" sz="1500" dirty="0"/>
              <a:t>						</a:t>
            </a:r>
          </a:p>
          <a:p>
            <a:r>
              <a:rPr lang="en-US" sz="1600" dirty="0"/>
              <a:t>What Does it Mean to Cord-Cut? 				  4 		</a:t>
            </a:r>
          </a:p>
          <a:p>
            <a:endParaRPr lang="en-US" sz="1600" dirty="0"/>
          </a:p>
          <a:p>
            <a:r>
              <a:rPr lang="en-US" sz="1600" dirty="0"/>
              <a:t>Cutting it Down to Size - How Prevalent is Cord Cutting? 		  6</a:t>
            </a:r>
          </a:p>
          <a:p>
            <a:endParaRPr lang="en-US" sz="1600" dirty="0"/>
          </a:p>
          <a:p>
            <a:r>
              <a:rPr lang="en-US" sz="1600" dirty="0">
                <a:solidFill>
                  <a:prstClr val="black"/>
                </a:solidFill>
              </a:rPr>
              <a:t>Who is Cord Cutting and Why?				               16</a:t>
            </a:r>
            <a:endParaRPr lang="en-US" sz="1600" dirty="0"/>
          </a:p>
          <a:p>
            <a:endParaRPr lang="en-US" sz="1600" dirty="0"/>
          </a:p>
          <a:p>
            <a:r>
              <a:rPr lang="en-US" sz="1600" dirty="0"/>
              <a:t>Brace For Minimal Impact – Does Cord Cutting Affect TV Reach	29	</a:t>
            </a:r>
          </a:p>
          <a:p>
            <a:endParaRPr lang="en-US" sz="1600" dirty="0"/>
          </a:p>
          <a:p>
            <a:r>
              <a:rPr lang="en-US" sz="1600" dirty="0"/>
              <a:t>“The Skinny” on the Reality of Cord Cutting		               37</a:t>
            </a:r>
          </a:p>
          <a:p>
            <a:endParaRPr lang="en-US" sz="1600" dirty="0"/>
          </a:p>
          <a:p>
            <a:r>
              <a:rPr lang="en-US" sz="1600" dirty="0"/>
              <a:t>Connecting the Dots: Common (</a:t>
            </a:r>
            <a:r>
              <a:rPr lang="en-US" sz="1600" dirty="0" err="1"/>
              <a:t>Mis</a:t>
            </a:r>
            <a:r>
              <a:rPr lang="en-US" sz="1600" dirty="0"/>
              <a:t>)perceptions and Realities	45</a:t>
            </a:r>
          </a:p>
          <a:p>
            <a:endParaRPr lang="en-US" sz="1600" dirty="0"/>
          </a:p>
          <a:p>
            <a:r>
              <a:rPr lang="en-US" sz="1600" dirty="0"/>
              <a:t>Related VAB Reports					47</a:t>
            </a:r>
          </a:p>
          <a:p>
            <a:endParaRPr lang="en-US" sz="1600" dirty="0"/>
          </a:p>
          <a:p>
            <a:r>
              <a:rPr lang="en-US" sz="1600" dirty="0"/>
              <a:t>Contact Us						48</a:t>
            </a:r>
          </a:p>
        </p:txBody>
      </p:sp>
      <p:sp>
        <p:nvSpPr>
          <p:cNvPr id="5" name="Slide Number Placeholder 6">
            <a:extLst>
              <a:ext uri="{FF2B5EF4-FFF2-40B4-BE49-F238E27FC236}">
                <a16:creationId xmlns:a16="http://schemas.microsoft.com/office/drawing/2014/main" id="{437FD464-B80D-4108-B4AB-3510E11AD31A}"/>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3</a:t>
            </a:r>
          </a:p>
        </p:txBody>
      </p:sp>
    </p:spTree>
    <p:extLst>
      <p:ext uri="{BB962C8B-B14F-4D97-AF65-F5344CB8AC3E}">
        <p14:creationId xmlns:p14="http://schemas.microsoft.com/office/powerpoint/2010/main" val="173847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More Than Twice as Many </a:t>
            </a:r>
            <a:r>
              <a:rPr lang="en-US" i="1" u="sng" dirty="0"/>
              <a:t>Millennials</a:t>
            </a:r>
            <a:r>
              <a:rPr lang="en-US" dirty="0"/>
              <a:t> are Tuning Into TV </a:t>
            </a:r>
            <a:br>
              <a:rPr lang="en-US" dirty="0"/>
            </a:br>
            <a:r>
              <a:rPr lang="en-US" dirty="0"/>
              <a:t>Than a TV-Connected Device In </a:t>
            </a:r>
            <a:r>
              <a:rPr lang="en-US" i="1" dirty="0"/>
              <a:t>Any Given Minute</a:t>
            </a:r>
          </a:p>
        </p:txBody>
      </p:sp>
      <p:sp>
        <p:nvSpPr>
          <p:cNvPr id="4" name="Text Placeholder 3"/>
          <p:cNvSpPr>
            <a:spLocks noGrp="1"/>
          </p:cNvSpPr>
          <p:nvPr>
            <p:ph type="body" sz="quarter" idx="14"/>
          </p:nvPr>
        </p:nvSpPr>
        <p:spPr>
          <a:xfrm>
            <a:off x="321733" y="6486527"/>
            <a:ext cx="7036329" cy="414337"/>
          </a:xfrm>
        </p:spPr>
        <p:txBody>
          <a:bodyPr/>
          <a:lstStyle/>
          <a:p>
            <a:r>
              <a:rPr lang="en-US" sz="800" dirty="0">
                <a:latin typeface="Trebuchet MS" panose="020B0603020202020204" pitchFamily="34" charset="0"/>
              </a:rPr>
              <a:t>Source: Nielsen Comparable Metrics Report Q4 2016; Data based on average week between </a:t>
            </a:r>
            <a:r>
              <a:rPr lang="da-DK" sz="800" dirty="0">
                <a:latin typeface="Trebuchet MS" panose="020B0603020202020204" pitchFamily="34" charset="0"/>
              </a:rPr>
              <a:t>September 26, 2016 – December 25, 2016</a:t>
            </a:r>
            <a:r>
              <a:rPr lang="en-US" sz="800" dirty="0">
                <a:latin typeface="Trebuchet MS" panose="020B0603020202020204" pitchFamily="34" charset="0"/>
              </a:rPr>
              <a:t>.  A18-34 UE = 73,460,000. Video is a subset of each device’s (</a:t>
            </a:r>
            <a:r>
              <a:rPr lang="en-US" sz="800" dirty="0" err="1">
                <a:latin typeface="Trebuchet MS" panose="020B0603020202020204" pitchFamily="34" charset="0"/>
              </a:rPr>
              <a:t>App+Web</a:t>
            </a:r>
            <a:r>
              <a:rPr lang="en-US" sz="800" dirty="0">
                <a:latin typeface="Trebuchet MS" panose="020B0603020202020204" pitchFamily="34" charset="0"/>
              </a:rPr>
              <a:t>) </a:t>
            </a:r>
          </a:p>
          <a:p>
            <a:endParaRPr lang="en-US" sz="800" dirty="0"/>
          </a:p>
        </p:txBody>
      </p:sp>
      <p:graphicFrame>
        <p:nvGraphicFramePr>
          <p:cNvPr id="6" name="Chart 5"/>
          <p:cNvGraphicFramePr/>
          <p:nvPr>
            <p:extLst>
              <p:ext uri="{D42A27DB-BD31-4B8C-83A1-F6EECF244321}">
                <p14:modId xmlns:p14="http://schemas.microsoft.com/office/powerpoint/2010/main" val="3531838302"/>
              </p:ext>
            </p:extLst>
          </p:nvPr>
        </p:nvGraphicFramePr>
        <p:xfrm>
          <a:off x="161636" y="1744133"/>
          <a:ext cx="8757544" cy="3293596"/>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6">
            <a:extLst>
              <a:ext uri="{FF2B5EF4-FFF2-40B4-BE49-F238E27FC236}">
                <a16:creationId xmlns:a16="http://schemas.microsoft.com/office/drawing/2014/main" id="{3D008A25-30DF-424F-862B-87BE2482710F}"/>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30</a:t>
            </a:r>
          </a:p>
        </p:txBody>
      </p:sp>
    </p:spTree>
    <p:extLst>
      <p:ext uri="{BB962C8B-B14F-4D97-AF65-F5344CB8AC3E}">
        <p14:creationId xmlns:p14="http://schemas.microsoft.com/office/powerpoint/2010/main" val="3348809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3747"/>
            <a:ext cx="8908327" cy="1325563"/>
          </a:xfrm>
        </p:spPr>
        <p:txBody>
          <a:bodyPr/>
          <a:lstStyle/>
          <a:p>
            <a:r>
              <a:rPr lang="en-US" sz="2600" dirty="0"/>
              <a:t>More People Spend More Time With TV Than </a:t>
            </a:r>
            <a:br>
              <a:rPr lang="en-US" sz="2600" dirty="0"/>
            </a:br>
            <a:r>
              <a:rPr lang="en-US" sz="2600" dirty="0"/>
              <a:t>Multimedia / Internet Connected Devices</a:t>
            </a:r>
          </a:p>
        </p:txBody>
      </p:sp>
      <p:sp>
        <p:nvSpPr>
          <p:cNvPr id="5" name="Rectangle 4"/>
          <p:cNvSpPr/>
          <p:nvPr/>
        </p:nvSpPr>
        <p:spPr>
          <a:xfrm>
            <a:off x="107838" y="6460146"/>
            <a:ext cx="6964402" cy="338554"/>
          </a:xfrm>
          <a:prstGeom prst="rect">
            <a:avLst/>
          </a:prstGeom>
        </p:spPr>
        <p:txBody>
          <a:bodyPr wrap="square">
            <a:spAutoFit/>
          </a:bodyPr>
          <a:lstStyle/>
          <a:p>
            <a:r>
              <a:rPr lang="en-US" sz="800" dirty="0">
                <a:ea typeface="Calibri" panose="020F0502020204030204" pitchFamily="34" charset="0"/>
                <a:cs typeface="Times New Roman" panose="02020603050405020304" pitchFamily="18" charset="0"/>
              </a:rPr>
              <a:t>Source: Nielsen Total Audience Report, Q1 ‘17</a:t>
            </a:r>
          </a:p>
          <a:p>
            <a:r>
              <a:rPr lang="en-US" sz="800" dirty="0">
                <a:ea typeface="Calibri" panose="020F0502020204030204" pitchFamily="34" charset="0"/>
                <a:cs typeface="Times New Roman" panose="02020603050405020304" pitchFamily="18" charset="0"/>
              </a:rPr>
              <a:t>Television: Live + DVR/Time shifted TV</a:t>
            </a:r>
          </a:p>
        </p:txBody>
      </p:sp>
      <p:sp>
        <p:nvSpPr>
          <p:cNvPr id="3" name="TextBox 2"/>
          <p:cNvSpPr txBox="1"/>
          <p:nvPr/>
        </p:nvSpPr>
        <p:spPr>
          <a:xfrm>
            <a:off x="912449" y="1569934"/>
            <a:ext cx="7303840" cy="338554"/>
          </a:xfrm>
          <a:prstGeom prst="rect">
            <a:avLst/>
          </a:prstGeom>
          <a:noFill/>
        </p:spPr>
        <p:txBody>
          <a:bodyPr wrap="square" rtlCol="0">
            <a:spAutoFit/>
          </a:bodyPr>
          <a:lstStyle/>
          <a:p>
            <a:pPr algn="ctr"/>
            <a:r>
              <a:rPr lang="en-US" sz="1600" dirty="0"/>
              <a:t>TV delivers a larger audience in terms of reach and time spent </a:t>
            </a:r>
          </a:p>
        </p:txBody>
      </p:sp>
      <p:graphicFrame>
        <p:nvGraphicFramePr>
          <p:cNvPr id="16" name="Chart 15"/>
          <p:cNvGraphicFramePr/>
          <p:nvPr>
            <p:extLst>
              <p:ext uri="{D42A27DB-BD31-4B8C-83A1-F6EECF244321}">
                <p14:modId xmlns:p14="http://schemas.microsoft.com/office/powerpoint/2010/main" val="1099054853"/>
              </p:ext>
            </p:extLst>
          </p:nvPr>
        </p:nvGraphicFramePr>
        <p:xfrm>
          <a:off x="411774" y="1987587"/>
          <a:ext cx="3575538" cy="35840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8022F141-6EC5-4BC7-88E5-FF12C25C33A3}"/>
              </a:ext>
            </a:extLst>
          </p:cNvPr>
          <p:cNvGraphicFramePr/>
          <p:nvPr>
            <p:extLst>
              <p:ext uri="{D42A27DB-BD31-4B8C-83A1-F6EECF244321}">
                <p14:modId xmlns:p14="http://schemas.microsoft.com/office/powerpoint/2010/main" val="3382508668"/>
              </p:ext>
            </p:extLst>
          </p:nvPr>
        </p:nvGraphicFramePr>
        <p:xfrm>
          <a:off x="4454163" y="2061753"/>
          <a:ext cx="3762126" cy="3480032"/>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59C9B5F5-BFED-4879-9A87-E5458D13FFA1}"/>
              </a:ext>
            </a:extLst>
          </p:cNvPr>
          <p:cNvSpPr/>
          <p:nvPr/>
        </p:nvSpPr>
        <p:spPr>
          <a:xfrm>
            <a:off x="208722" y="5724867"/>
            <a:ext cx="8699605" cy="646331"/>
          </a:xfrm>
          <a:prstGeom prst="rect">
            <a:avLst/>
          </a:prstGeom>
        </p:spPr>
        <p:txBody>
          <a:bodyPr wrap="square">
            <a:spAutoFit/>
          </a:bodyPr>
          <a:lstStyle/>
          <a:p>
            <a:pPr lvl="0"/>
            <a:r>
              <a:rPr lang="en-US" sz="1200" b="1" i="1" dirty="0">
                <a:solidFill>
                  <a:prstClr val="black"/>
                </a:solidFill>
                <a:ea typeface="Calibri" panose="020F0502020204030204" pitchFamily="34" charset="0"/>
                <a:cs typeface="Times New Roman" panose="02020603050405020304" pitchFamily="18" charset="0"/>
              </a:rPr>
              <a:t>Multimedia Device:</a:t>
            </a:r>
          </a:p>
          <a:p>
            <a:pPr lvl="0"/>
            <a:r>
              <a:rPr lang="en-US" sz="1200" dirty="0">
                <a:solidFill>
                  <a:prstClr val="black"/>
                </a:solidFill>
                <a:ea typeface="Calibri" panose="020F0502020204030204" pitchFamily="34" charset="0"/>
                <a:cs typeface="Times New Roman" panose="02020603050405020304" pitchFamily="18" charset="0"/>
              </a:rPr>
              <a:t>A combination of usage of the Internet Connected Devices viewing source and Audio-Video viewing sources. Includes viewing on an Apple TV, Roku, Google Chromecast, Smartphone, Computer/Laptop, etc. connected to the TV. </a:t>
            </a:r>
            <a:endParaRPr lang="en-US" sz="1200" dirty="0">
              <a:solidFill>
                <a:prstClr val="black"/>
              </a:solidFill>
            </a:endParaRPr>
          </a:p>
        </p:txBody>
      </p:sp>
      <p:sp>
        <p:nvSpPr>
          <p:cNvPr id="6" name="Slide Number Placeholder 5">
            <a:extLst>
              <a:ext uri="{FF2B5EF4-FFF2-40B4-BE49-F238E27FC236}">
                <a16:creationId xmlns:a16="http://schemas.microsoft.com/office/drawing/2014/main" id="{6D6EBC79-7440-46F1-BA8E-6338AB6F8C32}"/>
              </a:ext>
            </a:extLst>
          </p:cNvPr>
          <p:cNvSpPr>
            <a:spLocks noGrp="1"/>
          </p:cNvSpPr>
          <p:nvPr>
            <p:ph type="sldNum" sz="quarter" idx="12"/>
          </p:nvPr>
        </p:nvSpPr>
        <p:spPr>
          <a:xfrm>
            <a:off x="8786812" y="6492875"/>
            <a:ext cx="2057400" cy="365125"/>
          </a:xfrm>
        </p:spPr>
        <p:txBody>
          <a:bodyPr/>
          <a:lstStyle/>
          <a:p>
            <a:fld id="{3A62515F-A571-4526-9A1A-96E514A63B3F}" type="slidenum">
              <a:rPr lang="en-US" sz="1200" smtClean="0"/>
              <a:pPr/>
              <a:t>31</a:t>
            </a:fld>
            <a:endParaRPr lang="en-US" sz="1200" dirty="0"/>
          </a:p>
        </p:txBody>
      </p:sp>
    </p:spTree>
    <p:extLst>
      <p:ext uri="{BB962C8B-B14F-4D97-AF65-F5344CB8AC3E}">
        <p14:creationId xmlns:p14="http://schemas.microsoft.com/office/powerpoint/2010/main" val="3715891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19" y="435077"/>
            <a:ext cx="8908327" cy="1325563"/>
          </a:xfrm>
        </p:spPr>
        <p:txBody>
          <a:bodyPr/>
          <a:lstStyle/>
          <a:p>
            <a:r>
              <a:rPr lang="en-US" sz="2400" dirty="0"/>
              <a:t>Looking Towards The Future, Although Connected Devices Will Grow, They Aren’t Projected To Come At The Expense Of Multichannel Subscriptions</a:t>
            </a:r>
          </a:p>
        </p:txBody>
      </p:sp>
      <p:sp>
        <p:nvSpPr>
          <p:cNvPr id="5" name="Text Box 29"/>
          <p:cNvSpPr txBox="1">
            <a:spLocks noChangeArrowheads="1"/>
          </p:cNvSpPr>
          <p:nvPr/>
        </p:nvSpPr>
        <p:spPr bwMode="auto">
          <a:xfrm>
            <a:off x="0" y="6581711"/>
            <a:ext cx="6708531" cy="425758"/>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777777"/>
                </a:solidFill>
                <a:effectLst/>
                <a:uLnTx/>
                <a:uFillTx/>
                <a:latin typeface="Trebuchet MS"/>
                <a:ea typeface="+mn-ea"/>
                <a:cs typeface="+mn-cs"/>
              </a:rPr>
              <a:t> </a:t>
            </a:r>
            <a:r>
              <a:rPr kumimoji="0" lang="en-US" altLang="en-US" sz="800" b="0" i="0" u="none" strike="noStrike" kern="1200" cap="none" spc="0" normalizeH="0" baseline="0" noProof="0" dirty="0">
                <a:ln>
                  <a:noFill/>
                </a:ln>
                <a:solidFill>
                  <a:srgbClr val="000000"/>
                </a:solidFill>
                <a:effectLst/>
                <a:uLnTx/>
                <a:uFillTx/>
                <a:latin typeface="Trebuchet MS"/>
                <a:ea typeface="+mn-ea"/>
                <a:cs typeface="+mn-cs"/>
              </a:rPr>
              <a:t>Source: </a:t>
            </a:r>
            <a:r>
              <a:rPr kumimoji="0" lang="en-US" sz="800" b="0" i="0" u="none" strike="noStrike" kern="1200" cap="none" spc="0" normalizeH="0" baseline="0" noProof="0" dirty="0">
                <a:ln>
                  <a:noFill/>
                </a:ln>
                <a:solidFill>
                  <a:prstClr val="black"/>
                </a:solidFill>
                <a:effectLst/>
                <a:uLnTx/>
                <a:uFillTx/>
                <a:latin typeface="Trebuchet MS"/>
                <a:ea typeface="+mn-ea"/>
                <a:cs typeface="+mn-cs"/>
              </a:rPr>
              <a:t>SNL Kagan, US Connected Video Devices, 12/20/16</a:t>
            </a:r>
          </a:p>
          <a:p>
            <a:pPr marL="0" marR="0" lvl="0" indent="0" algn="l" defTabSz="914400" rtl="0" eaLnBrk="1" fontAlgn="auto" latinLnBrk="0" hangingPunct="1">
              <a:lnSpc>
                <a:spcPts val="1300"/>
              </a:lnSpc>
              <a:spcBef>
                <a:spcPts val="0"/>
              </a:spcBef>
              <a:spcAft>
                <a:spcPts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Trebuchet MS"/>
              <a:ea typeface="+mn-ea"/>
              <a:cs typeface="+mn-cs"/>
            </a:endParaRPr>
          </a:p>
        </p:txBody>
      </p:sp>
      <p:graphicFrame>
        <p:nvGraphicFramePr>
          <p:cNvPr id="9" name="Chart 8"/>
          <p:cNvGraphicFramePr/>
          <p:nvPr>
            <p:extLst>
              <p:ext uri="{D42A27DB-BD31-4B8C-83A1-F6EECF244321}">
                <p14:modId xmlns:p14="http://schemas.microsoft.com/office/powerpoint/2010/main" val="448148413"/>
              </p:ext>
            </p:extLst>
          </p:nvPr>
        </p:nvGraphicFramePr>
        <p:xfrm>
          <a:off x="395653" y="2558452"/>
          <a:ext cx="7930661" cy="3395353"/>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Rounded Corners 10"/>
          <p:cNvSpPr/>
          <p:nvPr/>
        </p:nvSpPr>
        <p:spPr>
          <a:xfrm>
            <a:off x="1841989" y="2939910"/>
            <a:ext cx="1167069" cy="448408"/>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(-3,478 HH)</a:t>
            </a:r>
          </a:p>
        </p:txBody>
      </p:sp>
      <p:sp>
        <p:nvSpPr>
          <p:cNvPr id="12" name="Rectangle: Rounded Corners 11"/>
          <p:cNvSpPr/>
          <p:nvPr/>
        </p:nvSpPr>
        <p:spPr>
          <a:xfrm>
            <a:off x="3479500" y="2947048"/>
            <a:ext cx="1096108" cy="434131"/>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(+4,600 HH)</a:t>
            </a:r>
          </a:p>
        </p:txBody>
      </p:sp>
      <p:sp>
        <p:nvSpPr>
          <p:cNvPr id="13" name="Rectangle: Rounded Corners 12"/>
          <p:cNvSpPr/>
          <p:nvPr/>
        </p:nvSpPr>
        <p:spPr>
          <a:xfrm>
            <a:off x="5010882" y="2945315"/>
            <a:ext cx="1190517" cy="44510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(+13,200 HH)</a:t>
            </a:r>
          </a:p>
        </p:txBody>
      </p:sp>
      <p:sp>
        <p:nvSpPr>
          <p:cNvPr id="14" name="Rectangle: Rounded Corners 13"/>
          <p:cNvSpPr/>
          <p:nvPr/>
        </p:nvSpPr>
        <p:spPr>
          <a:xfrm>
            <a:off x="6734557" y="2962899"/>
            <a:ext cx="1190517" cy="44510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(+26,300 HH)</a:t>
            </a:r>
          </a:p>
        </p:txBody>
      </p:sp>
      <p:sp>
        <p:nvSpPr>
          <p:cNvPr id="15" name="TextBox 14"/>
          <p:cNvSpPr txBox="1"/>
          <p:nvPr/>
        </p:nvSpPr>
        <p:spPr>
          <a:xfrm>
            <a:off x="2439866" y="2175900"/>
            <a:ext cx="46602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Multichannel Subscribers and Connected Devices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2017 vs 2020 Projected (in Millions)</a:t>
            </a:r>
          </a:p>
        </p:txBody>
      </p:sp>
      <p:sp>
        <p:nvSpPr>
          <p:cNvPr id="3" name="TextBox 2"/>
          <p:cNvSpPr txBox="1"/>
          <p:nvPr/>
        </p:nvSpPr>
        <p:spPr>
          <a:xfrm rot="16200000">
            <a:off x="98055" y="3932366"/>
            <a:ext cx="10054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US HH (000)</a:t>
            </a:r>
          </a:p>
        </p:txBody>
      </p:sp>
      <p:sp>
        <p:nvSpPr>
          <p:cNvPr id="4" name="Rectangle: Rounded Corners 3"/>
          <p:cNvSpPr/>
          <p:nvPr/>
        </p:nvSpPr>
        <p:spPr>
          <a:xfrm>
            <a:off x="1617786" y="2745612"/>
            <a:ext cx="1644161" cy="2899050"/>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Slide Number Placeholder 5">
            <a:extLst>
              <a:ext uri="{FF2B5EF4-FFF2-40B4-BE49-F238E27FC236}">
                <a16:creationId xmlns:a16="http://schemas.microsoft.com/office/drawing/2014/main" id="{4F1A353E-C991-4AE3-AB6E-607D9742214C}"/>
              </a:ext>
            </a:extLst>
          </p:cNvPr>
          <p:cNvSpPr>
            <a:spLocks noGrp="1"/>
          </p:cNvSpPr>
          <p:nvPr>
            <p:ph type="sldNum" sz="quarter" idx="12"/>
          </p:nvPr>
        </p:nvSpPr>
        <p:spPr>
          <a:xfrm>
            <a:off x="8815388" y="6581711"/>
            <a:ext cx="2057400" cy="365125"/>
          </a:xfrm>
        </p:spPr>
        <p:txBody>
          <a:bodyPr/>
          <a:lstStyle/>
          <a:p>
            <a:fld id="{3A62515F-A571-4526-9A1A-96E514A63B3F}" type="slidenum">
              <a:rPr lang="en-US" sz="1200" smtClean="0"/>
              <a:pPr/>
              <a:t>32</a:t>
            </a:fld>
            <a:endParaRPr lang="en-US" sz="1200" dirty="0"/>
          </a:p>
        </p:txBody>
      </p:sp>
    </p:spTree>
    <p:extLst>
      <p:ext uri="{BB962C8B-B14F-4D97-AF65-F5344CB8AC3E}">
        <p14:creationId xmlns:p14="http://schemas.microsoft.com/office/powerpoint/2010/main" val="3440090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94" y="502358"/>
            <a:ext cx="8773279" cy="1325563"/>
          </a:xfrm>
        </p:spPr>
        <p:txBody>
          <a:bodyPr/>
          <a:lstStyle/>
          <a:p>
            <a:r>
              <a:rPr lang="en-US" sz="2600" dirty="0"/>
              <a:t>This Is Because The Overwhelming Majority Of OTT HHs Also Have A Cable or Satellite Subscription</a:t>
            </a:r>
          </a:p>
        </p:txBody>
      </p:sp>
      <p:sp>
        <p:nvSpPr>
          <p:cNvPr id="5" name="Text Box 29"/>
          <p:cNvSpPr txBox="1">
            <a:spLocks noChangeArrowheads="1"/>
          </p:cNvSpPr>
          <p:nvPr/>
        </p:nvSpPr>
        <p:spPr bwMode="auto">
          <a:xfrm>
            <a:off x="0" y="6598955"/>
            <a:ext cx="7526215" cy="259045"/>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777777"/>
                </a:solidFill>
                <a:effectLst/>
                <a:uLnTx/>
                <a:uFillTx/>
                <a:latin typeface="Trebuchet MS"/>
                <a:ea typeface="+mn-ea"/>
                <a:cs typeface="+mn-cs"/>
              </a:rPr>
              <a:t> </a:t>
            </a:r>
            <a:r>
              <a:rPr kumimoji="0" lang="en-US" altLang="en-US" sz="800" b="0" i="0" u="none" strike="noStrike" kern="1200" cap="none" spc="0" normalizeH="0" baseline="0" noProof="0" dirty="0">
                <a:ln>
                  <a:noFill/>
                </a:ln>
                <a:solidFill>
                  <a:srgbClr val="000000"/>
                </a:solidFill>
                <a:effectLst/>
                <a:uLnTx/>
                <a:uFillTx/>
                <a:latin typeface="Trebuchet MS"/>
                <a:ea typeface="+mn-ea"/>
                <a:cs typeface="+mn-cs"/>
              </a:rPr>
              <a:t>Source: ComScore Total Home Custom Reporting, U.S. December 2016; comScore Single-Source (TV+OTT) Custom Reporting, U.S. December 2016</a:t>
            </a:r>
          </a:p>
        </p:txBody>
      </p:sp>
      <p:sp>
        <p:nvSpPr>
          <p:cNvPr id="6" name="Content Placeholder 5"/>
          <p:cNvSpPr txBox="1">
            <a:spLocks/>
          </p:cNvSpPr>
          <p:nvPr/>
        </p:nvSpPr>
        <p:spPr>
          <a:xfrm>
            <a:off x="1920031" y="1871577"/>
            <a:ext cx="5375407" cy="52476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Only 15% of HHs are streaming </a:t>
            </a:r>
            <a:r>
              <a:rPr kumimoji="0" lang="en-US" sz="2000" b="0" i="0" strike="noStrike" kern="1200" cap="none" spc="0" normalizeH="0" baseline="0" noProof="0" dirty="0">
                <a:ln>
                  <a:noFill/>
                </a:ln>
                <a:solidFill>
                  <a:prstClr val="black"/>
                </a:solidFill>
                <a:effectLst/>
                <a:uLnTx/>
                <a:uFillTx/>
                <a:latin typeface="Trebuchet MS"/>
                <a:ea typeface="+mn-ea"/>
                <a:cs typeface="+mn-cs"/>
              </a:rPr>
              <a:t>only</a:t>
            </a:r>
          </a:p>
        </p:txBody>
      </p:sp>
      <p:graphicFrame>
        <p:nvGraphicFramePr>
          <p:cNvPr id="9" name="Chart 8"/>
          <p:cNvGraphicFramePr/>
          <p:nvPr>
            <p:extLst>
              <p:ext uri="{D42A27DB-BD31-4B8C-83A1-F6EECF244321}">
                <p14:modId xmlns:p14="http://schemas.microsoft.com/office/powerpoint/2010/main" val="3563005954"/>
              </p:ext>
            </p:extLst>
          </p:nvPr>
        </p:nvGraphicFramePr>
        <p:xfrm>
          <a:off x="1920031" y="3040319"/>
          <a:ext cx="4622934" cy="295831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467394" y="2658109"/>
            <a:ext cx="46423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Over-the-Top (OTT) Households by Service Type</a:t>
            </a:r>
          </a:p>
        </p:txBody>
      </p:sp>
      <p:sp>
        <p:nvSpPr>
          <p:cNvPr id="3" name="Slide Number Placeholder 2">
            <a:extLst>
              <a:ext uri="{FF2B5EF4-FFF2-40B4-BE49-F238E27FC236}">
                <a16:creationId xmlns:a16="http://schemas.microsoft.com/office/drawing/2014/main" id="{981CD785-3C2D-4F51-9823-6393A02406A2}"/>
              </a:ext>
            </a:extLst>
          </p:cNvPr>
          <p:cNvSpPr>
            <a:spLocks noGrp="1"/>
          </p:cNvSpPr>
          <p:nvPr>
            <p:ph type="sldNum" sz="quarter" idx="12"/>
          </p:nvPr>
        </p:nvSpPr>
        <p:spPr>
          <a:xfrm>
            <a:off x="8815387" y="6545914"/>
            <a:ext cx="2057400" cy="365125"/>
          </a:xfrm>
        </p:spPr>
        <p:txBody>
          <a:bodyPr/>
          <a:lstStyle/>
          <a:p>
            <a:fld id="{3A62515F-A571-4526-9A1A-96E514A63B3F}" type="slidenum">
              <a:rPr lang="en-US" sz="1200" smtClean="0"/>
              <a:pPr/>
              <a:t>33</a:t>
            </a:fld>
            <a:endParaRPr lang="en-US" sz="1200" dirty="0"/>
          </a:p>
        </p:txBody>
      </p:sp>
    </p:spTree>
    <p:extLst>
      <p:ext uri="{BB962C8B-B14F-4D97-AF65-F5344CB8AC3E}">
        <p14:creationId xmlns:p14="http://schemas.microsoft.com/office/powerpoint/2010/main" val="115291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30" y="240718"/>
            <a:ext cx="8773279" cy="1325563"/>
          </a:xfrm>
        </p:spPr>
        <p:txBody>
          <a:bodyPr/>
          <a:lstStyle/>
          <a:p>
            <a:r>
              <a:rPr lang="en-US" sz="2600" dirty="0"/>
              <a:t>Households With Both TV and an OTT service watch </a:t>
            </a:r>
            <a:r>
              <a:rPr lang="en-US" sz="2600" u="sng" dirty="0"/>
              <a:t>5x</a:t>
            </a:r>
            <a:r>
              <a:rPr lang="en-US" sz="2600" dirty="0"/>
              <a:t> more TV content than OTT content</a:t>
            </a:r>
          </a:p>
        </p:txBody>
      </p:sp>
      <p:sp>
        <p:nvSpPr>
          <p:cNvPr id="5" name="Text Box 29"/>
          <p:cNvSpPr txBox="1">
            <a:spLocks noChangeArrowheads="1"/>
          </p:cNvSpPr>
          <p:nvPr/>
        </p:nvSpPr>
        <p:spPr bwMode="auto">
          <a:xfrm>
            <a:off x="0" y="6598955"/>
            <a:ext cx="7526215" cy="259045"/>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777777"/>
                </a:solidFill>
                <a:effectLst/>
                <a:uLnTx/>
                <a:uFillTx/>
                <a:latin typeface="Trebuchet MS"/>
                <a:ea typeface="+mn-ea"/>
                <a:cs typeface="+mn-cs"/>
              </a:rPr>
              <a:t> </a:t>
            </a:r>
            <a:r>
              <a:rPr kumimoji="0" lang="en-US" altLang="en-US" sz="800" b="0" i="0" u="none" strike="noStrike" kern="1200" cap="none" spc="0" normalizeH="0" baseline="0" noProof="0" dirty="0">
                <a:ln>
                  <a:noFill/>
                </a:ln>
                <a:solidFill>
                  <a:srgbClr val="000000"/>
                </a:solidFill>
                <a:effectLst/>
                <a:uLnTx/>
                <a:uFillTx/>
                <a:latin typeface="Trebuchet MS"/>
                <a:ea typeface="+mn-ea"/>
                <a:cs typeface="+mn-cs"/>
              </a:rPr>
              <a:t>Source: ComScore Total Home Custom Reporting, U.S. December 2016; comScore Single-Source (TV+OTT) Custom Reporting, U.S. December 2016</a:t>
            </a:r>
          </a:p>
        </p:txBody>
      </p:sp>
      <p:graphicFrame>
        <p:nvGraphicFramePr>
          <p:cNvPr id="10" name="Chart 9"/>
          <p:cNvGraphicFramePr/>
          <p:nvPr>
            <p:extLst>
              <p:ext uri="{D42A27DB-BD31-4B8C-83A1-F6EECF244321}">
                <p14:modId xmlns:p14="http://schemas.microsoft.com/office/powerpoint/2010/main" val="3448616896"/>
              </p:ext>
            </p:extLst>
          </p:nvPr>
        </p:nvGraphicFramePr>
        <p:xfrm>
          <a:off x="1600201" y="2406007"/>
          <a:ext cx="5686424" cy="366618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97461D01-E6FC-41B9-972E-44A2D4A3EF51}"/>
              </a:ext>
            </a:extLst>
          </p:cNvPr>
          <p:cNvSpPr>
            <a:spLocks noGrp="1"/>
          </p:cNvSpPr>
          <p:nvPr>
            <p:ph type="sldNum" sz="quarter" idx="12"/>
          </p:nvPr>
        </p:nvSpPr>
        <p:spPr>
          <a:xfrm>
            <a:off x="8772525" y="6545914"/>
            <a:ext cx="2057400" cy="365125"/>
          </a:xfrm>
        </p:spPr>
        <p:txBody>
          <a:bodyPr/>
          <a:lstStyle/>
          <a:p>
            <a:fld id="{3A62515F-A571-4526-9A1A-96E514A63B3F}" type="slidenum">
              <a:rPr lang="en-US" sz="1200" smtClean="0"/>
              <a:pPr/>
              <a:t>34</a:t>
            </a:fld>
            <a:endParaRPr lang="en-US" sz="1200"/>
          </a:p>
        </p:txBody>
      </p:sp>
    </p:spTree>
    <p:extLst>
      <p:ext uri="{BB962C8B-B14F-4D97-AF65-F5344CB8AC3E}">
        <p14:creationId xmlns:p14="http://schemas.microsoft.com/office/powerpoint/2010/main" val="3653797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8588" y="6473852"/>
            <a:ext cx="7408437" cy="584775"/>
          </a:xfrm>
          <a:prstGeom prst="rect">
            <a:avLst/>
          </a:prstGeom>
          <a:noFill/>
        </p:spPr>
        <p:txBody>
          <a:bodyPr wrap="square" rtlCol="0">
            <a:spAutoFit/>
          </a:bodyPr>
          <a:lstStyle/>
          <a:p>
            <a:pPr>
              <a:defRPr/>
            </a:pPr>
            <a:r>
              <a:rPr kumimoji="0" lang="en-US" sz="800" b="0" i="0" u="none" strike="noStrike" kern="0" cap="none" spc="0" normalizeH="0" baseline="0" noProof="0" dirty="0">
                <a:ln>
                  <a:noFill/>
                </a:ln>
                <a:solidFill>
                  <a:prstClr val="black"/>
                </a:solidFill>
                <a:effectLst/>
                <a:uLnTx/>
                <a:uFillTx/>
                <a:latin typeface="Trebuchet MS" pitchFamily="34" charset="0"/>
              </a:rPr>
              <a:t>Source</a:t>
            </a:r>
            <a:r>
              <a:rPr kumimoji="0" lang="en-US" sz="800" b="0" i="0" u="none" strike="noStrike" kern="0" cap="none" spc="0" normalizeH="0" baseline="0" noProof="0" dirty="0">
                <a:ln>
                  <a:noFill/>
                </a:ln>
                <a:effectLst/>
                <a:uLnTx/>
                <a:uFillTx/>
                <a:latin typeface="Trebuchet MS" pitchFamily="34" charset="0"/>
              </a:rPr>
              <a:t>: </a:t>
            </a:r>
            <a:r>
              <a:rPr kumimoji="0" lang="en-US" sz="800" b="0" i="0" u="none" strike="noStrike" kern="0" cap="none" spc="0" normalizeH="0" noProof="0" dirty="0">
                <a:ln>
                  <a:noFill/>
                </a:ln>
                <a:effectLst/>
                <a:uLnTx/>
                <a:uFillTx/>
                <a:latin typeface="Trebuchet MS" pitchFamily="34" charset="0"/>
              </a:rPr>
              <a:t>Q1 ‘17  </a:t>
            </a:r>
            <a:r>
              <a:rPr kumimoji="0" lang="en-US" sz="800" b="0" i="0" u="none" strike="noStrike" kern="0" cap="none" spc="0" normalizeH="0" baseline="0" noProof="0" dirty="0">
                <a:ln>
                  <a:noFill/>
                </a:ln>
                <a:effectLst/>
                <a:uLnTx/>
                <a:uFillTx/>
                <a:latin typeface="Trebuchet MS" pitchFamily="34" charset="0"/>
              </a:rPr>
              <a:t>Nielsen Total Audience Report. Streaming </a:t>
            </a:r>
            <a:r>
              <a:rPr kumimoji="0" lang="en-US" sz="800" b="0" i="0" u="none" strike="noStrike" kern="0" cap="none" spc="0" normalizeH="0" baseline="0" noProof="0" dirty="0">
                <a:ln>
                  <a:noFill/>
                </a:ln>
                <a:solidFill>
                  <a:prstClr val="black"/>
                </a:solidFill>
                <a:effectLst/>
                <a:uLnTx/>
                <a:uFillTx/>
                <a:latin typeface="Trebuchet MS" pitchFamily="34" charset="0"/>
              </a:rPr>
              <a:t>based on home PC only. Chart based on “average daily minutes”.  </a:t>
            </a:r>
            <a:r>
              <a:rPr lang="en-US" sz="800" kern="0" dirty="0">
                <a:solidFill>
                  <a:prstClr val="black"/>
                </a:solidFill>
                <a:latin typeface="Trebuchet MS" pitchFamily="34" charset="0"/>
              </a:rPr>
              <a:t>Heaviest Streamers </a:t>
            </a:r>
            <a:r>
              <a:rPr lang="en-US" sz="800" dirty="0"/>
              <a:t>(Quintile 1 – they represent 90% of all minutes streamed). Lightest TV (Quintiles 4/5 – they represent 8% of all TV minutes viewed)</a:t>
            </a:r>
          </a:p>
          <a:p>
            <a:pPr>
              <a:defRPr/>
            </a:pPr>
            <a:endParaRPr lang="en-US" sz="800" dirty="0"/>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Trebuchet MS" pitchFamily="34" charset="0"/>
            </a:endParaRPr>
          </a:p>
        </p:txBody>
      </p:sp>
      <p:sp>
        <p:nvSpPr>
          <p:cNvPr id="21" name="Rectangle 20"/>
          <p:cNvSpPr/>
          <p:nvPr/>
        </p:nvSpPr>
        <p:spPr>
          <a:xfrm>
            <a:off x="128588" y="292611"/>
            <a:ext cx="8813189" cy="1292662"/>
          </a:xfrm>
          <a:prstGeom prst="rect">
            <a:avLst/>
          </a:prstGeom>
        </p:spPr>
        <p:txBody>
          <a:bodyPr wrap="square">
            <a:spAutoFit/>
          </a:bodyPr>
          <a:lstStyle/>
          <a:p>
            <a:pPr algn="ctr"/>
            <a:r>
              <a:rPr lang="en-US" sz="2600" dirty="0"/>
              <a:t>And Even The Most “Unlikely” TV Viewers – Heavy Streamers and Light TV Viewers – View More TV than Streaming Video</a:t>
            </a:r>
          </a:p>
        </p:txBody>
      </p:sp>
      <p:grpSp>
        <p:nvGrpSpPr>
          <p:cNvPr id="27" name="Group 26"/>
          <p:cNvGrpSpPr/>
          <p:nvPr/>
        </p:nvGrpSpPr>
        <p:grpSpPr>
          <a:xfrm>
            <a:off x="7342438" y="2233929"/>
            <a:ext cx="1599339" cy="1297763"/>
            <a:chOff x="6840706" y="1561228"/>
            <a:chExt cx="1852000" cy="1142023"/>
          </a:xfrm>
        </p:grpSpPr>
        <p:pic>
          <p:nvPicPr>
            <p:cNvPr id="24" name="Picture 23"/>
            <p:cNvPicPr>
              <a:picLocks noChangeAspect="1"/>
            </p:cNvPicPr>
            <p:nvPr/>
          </p:nvPicPr>
          <p:blipFill rotWithShape="1">
            <a:blip r:embed="rId2"/>
            <a:srcRect l="18863" r="18072"/>
            <a:stretch/>
          </p:blipFill>
          <p:spPr>
            <a:xfrm>
              <a:off x="6840706" y="1561228"/>
              <a:ext cx="1852000" cy="1142023"/>
            </a:xfrm>
            <a:prstGeom prst="rect">
              <a:avLst/>
            </a:prstGeom>
          </p:spPr>
        </p:pic>
        <p:sp>
          <p:nvSpPr>
            <p:cNvPr id="25" name="TextBox 24"/>
            <p:cNvSpPr txBox="1"/>
            <p:nvPr/>
          </p:nvSpPr>
          <p:spPr>
            <a:xfrm>
              <a:off x="6955342" y="1784743"/>
              <a:ext cx="1622728" cy="514598"/>
            </a:xfrm>
            <a:prstGeom prst="rect">
              <a:avLst/>
            </a:prstGeom>
            <a:noFill/>
          </p:spPr>
          <p:txBody>
            <a:bodyPr wrap="none" rtlCol="0">
              <a:spAutoFit/>
            </a:bodyPr>
            <a:lstStyle/>
            <a:p>
              <a:pPr algn="ctr"/>
              <a:r>
                <a:rPr lang="en-US" sz="1600" dirty="0">
                  <a:solidFill>
                    <a:schemeClr val="bg1"/>
                  </a:solidFill>
                </a:rPr>
                <a:t>TV: </a:t>
              </a:r>
            </a:p>
            <a:p>
              <a:pPr algn="ctr"/>
              <a:r>
                <a:rPr lang="en-US" sz="1600" b="1" u="sng" dirty="0">
                  <a:solidFill>
                    <a:schemeClr val="bg1"/>
                  </a:solidFill>
                </a:rPr>
                <a:t>236</a:t>
              </a:r>
              <a:r>
                <a:rPr lang="en-US" sz="1600" dirty="0">
                  <a:solidFill>
                    <a:schemeClr val="bg1"/>
                  </a:solidFill>
                </a:rPr>
                <a:t> minutes </a:t>
              </a:r>
            </a:p>
          </p:txBody>
        </p:sp>
      </p:grpSp>
      <p:grpSp>
        <p:nvGrpSpPr>
          <p:cNvPr id="33" name="Group 32"/>
          <p:cNvGrpSpPr/>
          <p:nvPr/>
        </p:nvGrpSpPr>
        <p:grpSpPr>
          <a:xfrm>
            <a:off x="5575146" y="2221637"/>
            <a:ext cx="1613775" cy="1311687"/>
            <a:chOff x="6381003" y="3172909"/>
            <a:chExt cx="1855070" cy="1413383"/>
          </a:xfrm>
        </p:grpSpPr>
        <p:pic>
          <p:nvPicPr>
            <p:cNvPr id="26" name="Picture 25"/>
            <p:cNvPicPr>
              <a:picLocks noChangeAspect="1"/>
            </p:cNvPicPr>
            <p:nvPr/>
          </p:nvPicPr>
          <p:blipFill rotWithShape="1">
            <a:blip r:embed="rId3"/>
            <a:srcRect l="10730"/>
            <a:stretch/>
          </p:blipFill>
          <p:spPr>
            <a:xfrm>
              <a:off x="6381003" y="3172909"/>
              <a:ext cx="1855070" cy="1413383"/>
            </a:xfrm>
            <a:prstGeom prst="rect">
              <a:avLst/>
            </a:prstGeom>
          </p:spPr>
        </p:pic>
        <p:sp>
          <p:nvSpPr>
            <p:cNvPr id="18" name="TextBox 17"/>
            <p:cNvSpPr txBox="1"/>
            <p:nvPr/>
          </p:nvSpPr>
          <p:spPr>
            <a:xfrm>
              <a:off x="6513791" y="3223208"/>
              <a:ext cx="1453741" cy="895425"/>
            </a:xfrm>
            <a:prstGeom prst="rect">
              <a:avLst/>
            </a:prstGeom>
            <a:noFill/>
          </p:spPr>
          <p:txBody>
            <a:bodyPr wrap="square" rtlCol="0">
              <a:spAutoFit/>
            </a:bodyPr>
            <a:lstStyle/>
            <a:p>
              <a:pPr algn="ctr"/>
              <a:r>
                <a:rPr lang="en-US" sz="1600" dirty="0">
                  <a:solidFill>
                    <a:schemeClr val="bg1"/>
                  </a:solidFill>
                </a:rPr>
                <a:t>PC: Streaming:</a:t>
              </a:r>
            </a:p>
            <a:p>
              <a:pPr algn="ctr"/>
              <a:r>
                <a:rPr lang="en-US" sz="1600" b="1" u="sng" dirty="0">
                  <a:solidFill>
                    <a:schemeClr val="bg1"/>
                  </a:solidFill>
                </a:rPr>
                <a:t>29</a:t>
              </a:r>
              <a:r>
                <a:rPr lang="en-US" sz="1600" b="1" dirty="0">
                  <a:solidFill>
                    <a:schemeClr val="bg1"/>
                  </a:solidFill>
                </a:rPr>
                <a:t> </a:t>
              </a:r>
              <a:r>
                <a:rPr lang="en-US" sz="1600" dirty="0">
                  <a:solidFill>
                    <a:schemeClr val="bg1"/>
                  </a:solidFill>
                </a:rPr>
                <a:t>minutes </a:t>
              </a:r>
            </a:p>
          </p:txBody>
        </p:sp>
      </p:grpSp>
      <p:sp>
        <p:nvSpPr>
          <p:cNvPr id="8" name="TextBox 7">
            <a:extLst>
              <a:ext uri="{FF2B5EF4-FFF2-40B4-BE49-F238E27FC236}">
                <a16:creationId xmlns:a16="http://schemas.microsoft.com/office/drawing/2014/main" id="{0746998E-46D5-4E03-A8A4-9635D080A1AD}"/>
              </a:ext>
            </a:extLst>
          </p:cNvPr>
          <p:cNvSpPr txBox="1"/>
          <p:nvPr/>
        </p:nvSpPr>
        <p:spPr>
          <a:xfrm>
            <a:off x="172690" y="2328051"/>
            <a:ext cx="4856510" cy="1169551"/>
          </a:xfrm>
          <a:prstGeom prst="rect">
            <a:avLst/>
          </a:prstGeom>
          <a:noFill/>
        </p:spPr>
        <p:txBody>
          <a:bodyPr wrap="square" rtlCol="0">
            <a:spAutoFit/>
          </a:bodyPr>
          <a:lstStyle/>
          <a:p>
            <a:pPr algn="ctr"/>
            <a:r>
              <a:rPr lang="en-US" sz="2000" b="1" dirty="0"/>
              <a:t>The </a:t>
            </a:r>
            <a:r>
              <a:rPr lang="en-US" sz="2000" b="1" dirty="0">
                <a:solidFill>
                  <a:schemeClr val="accent1"/>
                </a:solidFill>
              </a:rPr>
              <a:t>Heaviest Streamers </a:t>
            </a:r>
            <a:r>
              <a:rPr lang="en-US" sz="2000" dirty="0"/>
              <a:t>are watching 8x more TV a day than streaming video on a PC</a:t>
            </a:r>
          </a:p>
          <a:p>
            <a:pPr algn="ctr"/>
            <a:endParaRPr lang="en-US" sz="1000" dirty="0"/>
          </a:p>
        </p:txBody>
      </p:sp>
      <p:sp>
        <p:nvSpPr>
          <p:cNvPr id="19" name="TextBox 18">
            <a:extLst>
              <a:ext uri="{FF2B5EF4-FFF2-40B4-BE49-F238E27FC236}">
                <a16:creationId xmlns:a16="http://schemas.microsoft.com/office/drawing/2014/main" id="{BC8E26C1-7863-4B3E-90B6-B3221818E6CA}"/>
              </a:ext>
            </a:extLst>
          </p:cNvPr>
          <p:cNvSpPr txBox="1"/>
          <p:nvPr/>
        </p:nvSpPr>
        <p:spPr>
          <a:xfrm>
            <a:off x="4019886" y="4515176"/>
            <a:ext cx="4968161" cy="1154162"/>
          </a:xfrm>
          <a:prstGeom prst="rect">
            <a:avLst/>
          </a:prstGeom>
          <a:noFill/>
        </p:spPr>
        <p:txBody>
          <a:bodyPr wrap="square" rtlCol="0">
            <a:spAutoFit/>
          </a:bodyPr>
          <a:lstStyle/>
          <a:p>
            <a:pPr algn="ctr"/>
            <a:r>
              <a:rPr lang="en-US" sz="2000" b="1" dirty="0"/>
              <a:t>The</a:t>
            </a:r>
            <a:r>
              <a:rPr lang="en-US" sz="2000" b="1" dirty="0">
                <a:solidFill>
                  <a:schemeClr val="accent1"/>
                </a:solidFill>
              </a:rPr>
              <a:t> Lightest TV Viewers</a:t>
            </a:r>
            <a:r>
              <a:rPr lang="en-US" sz="2000" dirty="0"/>
              <a:t> are watching 15x more TV a day than streaming video on a PC</a:t>
            </a:r>
          </a:p>
          <a:p>
            <a:pPr algn="ctr"/>
            <a:endParaRPr lang="en-US" sz="900" b="1" dirty="0">
              <a:solidFill>
                <a:schemeClr val="accent1"/>
              </a:solidFill>
            </a:endParaRPr>
          </a:p>
        </p:txBody>
      </p:sp>
      <p:grpSp>
        <p:nvGrpSpPr>
          <p:cNvPr id="20" name="Group 19">
            <a:extLst>
              <a:ext uri="{FF2B5EF4-FFF2-40B4-BE49-F238E27FC236}">
                <a16:creationId xmlns:a16="http://schemas.microsoft.com/office/drawing/2014/main" id="{F86793E3-1E46-4590-8571-C6B388064184}"/>
              </a:ext>
            </a:extLst>
          </p:cNvPr>
          <p:cNvGrpSpPr/>
          <p:nvPr/>
        </p:nvGrpSpPr>
        <p:grpSpPr>
          <a:xfrm>
            <a:off x="2164816" y="4355741"/>
            <a:ext cx="1838476" cy="1398379"/>
            <a:chOff x="6840706" y="1561228"/>
            <a:chExt cx="1852000" cy="1142023"/>
          </a:xfrm>
        </p:grpSpPr>
        <p:pic>
          <p:nvPicPr>
            <p:cNvPr id="22" name="Picture 21">
              <a:extLst>
                <a:ext uri="{FF2B5EF4-FFF2-40B4-BE49-F238E27FC236}">
                  <a16:creationId xmlns:a16="http://schemas.microsoft.com/office/drawing/2014/main" id="{D3B68A24-3118-4E3E-8BCD-2790DEBB24D3}"/>
                </a:ext>
              </a:extLst>
            </p:cNvPr>
            <p:cNvPicPr>
              <a:picLocks noChangeAspect="1"/>
            </p:cNvPicPr>
            <p:nvPr/>
          </p:nvPicPr>
          <p:blipFill rotWithShape="1">
            <a:blip r:embed="rId2"/>
            <a:srcRect l="18863" r="18072"/>
            <a:stretch/>
          </p:blipFill>
          <p:spPr>
            <a:xfrm>
              <a:off x="6840706" y="1561228"/>
              <a:ext cx="1852000" cy="1142023"/>
            </a:xfrm>
            <a:prstGeom prst="rect">
              <a:avLst/>
            </a:prstGeom>
          </p:spPr>
        </p:pic>
        <p:sp>
          <p:nvSpPr>
            <p:cNvPr id="23" name="TextBox 22">
              <a:extLst>
                <a:ext uri="{FF2B5EF4-FFF2-40B4-BE49-F238E27FC236}">
                  <a16:creationId xmlns:a16="http://schemas.microsoft.com/office/drawing/2014/main" id="{0563578D-CF3D-4842-BA6B-97C1D63535BC}"/>
                </a:ext>
              </a:extLst>
            </p:cNvPr>
            <p:cNvSpPr txBox="1"/>
            <p:nvPr/>
          </p:nvSpPr>
          <p:spPr>
            <a:xfrm>
              <a:off x="7121435" y="1784743"/>
              <a:ext cx="1290544" cy="477572"/>
            </a:xfrm>
            <a:prstGeom prst="rect">
              <a:avLst/>
            </a:prstGeom>
            <a:noFill/>
          </p:spPr>
          <p:txBody>
            <a:bodyPr wrap="none" rtlCol="0">
              <a:spAutoFit/>
            </a:bodyPr>
            <a:lstStyle/>
            <a:p>
              <a:pPr algn="ctr"/>
              <a:r>
                <a:rPr lang="en-US" sz="1600" dirty="0">
                  <a:solidFill>
                    <a:schemeClr val="bg1"/>
                  </a:solidFill>
                </a:rPr>
                <a:t>TV: </a:t>
              </a:r>
            </a:p>
            <a:p>
              <a:pPr algn="ctr"/>
              <a:r>
                <a:rPr lang="en-US" sz="1600" b="1" u="sng" dirty="0">
                  <a:solidFill>
                    <a:schemeClr val="bg1"/>
                  </a:solidFill>
                </a:rPr>
                <a:t>77</a:t>
              </a:r>
              <a:r>
                <a:rPr lang="en-US" sz="1600" dirty="0">
                  <a:solidFill>
                    <a:schemeClr val="bg1"/>
                  </a:solidFill>
                </a:rPr>
                <a:t> minutes </a:t>
              </a:r>
            </a:p>
          </p:txBody>
        </p:sp>
      </p:grpSp>
      <p:grpSp>
        <p:nvGrpSpPr>
          <p:cNvPr id="28" name="Group 27">
            <a:extLst>
              <a:ext uri="{FF2B5EF4-FFF2-40B4-BE49-F238E27FC236}">
                <a16:creationId xmlns:a16="http://schemas.microsoft.com/office/drawing/2014/main" id="{9C52CE92-B13B-44AA-9D9F-AF657968FEF7}"/>
              </a:ext>
            </a:extLst>
          </p:cNvPr>
          <p:cNvGrpSpPr/>
          <p:nvPr/>
        </p:nvGrpSpPr>
        <p:grpSpPr>
          <a:xfrm>
            <a:off x="356018" y="4335283"/>
            <a:ext cx="1855070" cy="1413383"/>
            <a:chOff x="6381003" y="3172909"/>
            <a:chExt cx="1855070" cy="1413383"/>
          </a:xfrm>
        </p:grpSpPr>
        <p:pic>
          <p:nvPicPr>
            <p:cNvPr id="29" name="Picture 28">
              <a:extLst>
                <a:ext uri="{FF2B5EF4-FFF2-40B4-BE49-F238E27FC236}">
                  <a16:creationId xmlns:a16="http://schemas.microsoft.com/office/drawing/2014/main" id="{3BF50F71-3427-4DED-A11F-17BA0B33BD99}"/>
                </a:ext>
              </a:extLst>
            </p:cNvPr>
            <p:cNvPicPr>
              <a:picLocks noChangeAspect="1"/>
            </p:cNvPicPr>
            <p:nvPr/>
          </p:nvPicPr>
          <p:blipFill rotWithShape="1">
            <a:blip r:embed="rId3"/>
            <a:srcRect l="10730"/>
            <a:stretch/>
          </p:blipFill>
          <p:spPr>
            <a:xfrm>
              <a:off x="6381003" y="3172909"/>
              <a:ext cx="1855070" cy="1413383"/>
            </a:xfrm>
            <a:prstGeom prst="rect">
              <a:avLst/>
            </a:prstGeom>
          </p:spPr>
        </p:pic>
        <p:sp>
          <p:nvSpPr>
            <p:cNvPr id="30" name="TextBox 29">
              <a:extLst>
                <a:ext uri="{FF2B5EF4-FFF2-40B4-BE49-F238E27FC236}">
                  <a16:creationId xmlns:a16="http://schemas.microsoft.com/office/drawing/2014/main" id="{1F7B4529-BF4D-4DC7-9F3B-A21DC45A917E}"/>
                </a:ext>
              </a:extLst>
            </p:cNvPr>
            <p:cNvSpPr txBox="1"/>
            <p:nvPr/>
          </p:nvSpPr>
          <p:spPr>
            <a:xfrm>
              <a:off x="6513791" y="3330978"/>
              <a:ext cx="1453741" cy="830997"/>
            </a:xfrm>
            <a:prstGeom prst="rect">
              <a:avLst/>
            </a:prstGeom>
            <a:noFill/>
          </p:spPr>
          <p:txBody>
            <a:bodyPr wrap="square" rtlCol="0">
              <a:spAutoFit/>
            </a:bodyPr>
            <a:lstStyle/>
            <a:p>
              <a:pPr algn="ctr"/>
              <a:r>
                <a:rPr lang="en-US" sz="1600" dirty="0">
                  <a:solidFill>
                    <a:schemeClr val="bg1"/>
                  </a:solidFill>
                </a:rPr>
                <a:t>PC: Streaming:</a:t>
              </a:r>
            </a:p>
            <a:p>
              <a:pPr algn="ctr"/>
              <a:r>
                <a:rPr lang="en-US" sz="1600" b="1" u="sng" dirty="0">
                  <a:solidFill>
                    <a:schemeClr val="bg1"/>
                  </a:solidFill>
                </a:rPr>
                <a:t>5</a:t>
              </a:r>
              <a:r>
                <a:rPr lang="en-US" sz="1600" b="1" dirty="0">
                  <a:solidFill>
                    <a:schemeClr val="bg1"/>
                  </a:solidFill>
                </a:rPr>
                <a:t> </a:t>
              </a:r>
              <a:r>
                <a:rPr lang="en-US" sz="1600" dirty="0">
                  <a:solidFill>
                    <a:schemeClr val="bg1"/>
                  </a:solidFill>
                </a:rPr>
                <a:t>minutes </a:t>
              </a:r>
            </a:p>
          </p:txBody>
        </p:sp>
      </p:grpSp>
      <p:sp>
        <p:nvSpPr>
          <p:cNvPr id="2" name="Slide Number Placeholder 1">
            <a:extLst>
              <a:ext uri="{FF2B5EF4-FFF2-40B4-BE49-F238E27FC236}">
                <a16:creationId xmlns:a16="http://schemas.microsoft.com/office/drawing/2014/main" id="{2E92064D-1903-46ED-A70A-1D24347C4CFC}"/>
              </a:ext>
            </a:extLst>
          </p:cNvPr>
          <p:cNvSpPr>
            <a:spLocks noGrp="1"/>
          </p:cNvSpPr>
          <p:nvPr>
            <p:ph type="sldNum" sz="quarter" idx="12"/>
          </p:nvPr>
        </p:nvSpPr>
        <p:spPr>
          <a:xfrm>
            <a:off x="8768641" y="6583676"/>
            <a:ext cx="2057400" cy="365125"/>
          </a:xfrm>
        </p:spPr>
        <p:txBody>
          <a:bodyPr/>
          <a:lstStyle/>
          <a:p>
            <a:fld id="{3A62515F-A571-4526-9A1A-96E514A63B3F}" type="slidenum">
              <a:rPr lang="en-US" sz="1200" smtClean="0"/>
              <a:pPr/>
              <a:t>35</a:t>
            </a:fld>
            <a:endParaRPr lang="en-US" sz="1200" dirty="0"/>
          </a:p>
        </p:txBody>
      </p:sp>
    </p:spTree>
    <p:extLst>
      <p:ext uri="{BB962C8B-B14F-4D97-AF65-F5344CB8AC3E}">
        <p14:creationId xmlns:p14="http://schemas.microsoft.com/office/powerpoint/2010/main" val="1804029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0EF-9815-44D5-8A0A-984481AB9430}"/>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09A521D0-6699-4DE9-82EA-D5D878396261}"/>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EEE6A772-1A67-4C1E-BE7B-B34122D75AE7}"/>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845F8793-9B69-4271-8CDB-BF598EE10EAC}"/>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A1378BF9-A28F-40B1-9106-8144A818D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9" y="0"/>
            <a:ext cx="9096622" cy="6858000"/>
          </a:xfrm>
          <a:prstGeom prst="rect">
            <a:avLst/>
          </a:prstGeom>
        </p:spPr>
      </p:pic>
      <p:sp>
        <p:nvSpPr>
          <p:cNvPr id="8" name="Title 1">
            <a:extLst>
              <a:ext uri="{FF2B5EF4-FFF2-40B4-BE49-F238E27FC236}">
                <a16:creationId xmlns:a16="http://schemas.microsoft.com/office/drawing/2014/main" id="{2D8982C7-1C02-4EDF-8606-3F7EC193D262}"/>
              </a:ext>
            </a:extLst>
          </p:cNvPr>
          <p:cNvSpPr txBox="1">
            <a:spLocks/>
          </p:cNvSpPr>
          <p:nvPr/>
        </p:nvSpPr>
        <p:spPr>
          <a:xfrm>
            <a:off x="2990998" y="5104336"/>
            <a:ext cx="5435605" cy="1517126"/>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sz="3600" b="1" dirty="0"/>
              <a:t>“The Skinny” On The Reality Of Cord Cutting</a:t>
            </a:r>
          </a:p>
        </p:txBody>
      </p:sp>
      <p:sp>
        <p:nvSpPr>
          <p:cNvPr id="9" name="Slide Number Placeholder 6">
            <a:extLst>
              <a:ext uri="{FF2B5EF4-FFF2-40B4-BE49-F238E27FC236}">
                <a16:creationId xmlns:a16="http://schemas.microsoft.com/office/drawing/2014/main" id="{4FF0D865-32E8-4EE7-ABA9-EFA9DED5A356}"/>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36</a:t>
            </a:r>
          </a:p>
        </p:txBody>
      </p:sp>
    </p:spTree>
    <p:extLst>
      <p:ext uri="{BB962C8B-B14F-4D97-AF65-F5344CB8AC3E}">
        <p14:creationId xmlns:p14="http://schemas.microsoft.com/office/powerpoint/2010/main" val="2085523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Right 15"/>
          <p:cNvSpPr/>
          <p:nvPr/>
        </p:nvSpPr>
        <p:spPr>
          <a:xfrm>
            <a:off x="3358235" y="4638358"/>
            <a:ext cx="2037512" cy="341025"/>
          </a:xfrm>
          <a:prstGeom prst="rightArrow">
            <a:avLst/>
          </a:prstGeom>
          <a:solidFill>
            <a:schemeClr val="accent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500" y="411574"/>
            <a:ext cx="8908327" cy="600415"/>
          </a:xfrm>
        </p:spPr>
        <p:txBody>
          <a:bodyPr/>
          <a:lstStyle/>
          <a:p>
            <a:r>
              <a:rPr lang="en-US" sz="2600" dirty="0"/>
              <a:t>Consumers Are Eager For “Skinny Bundles” - Customized Content Packages Tailored To Specific Interests/Genres</a:t>
            </a:r>
            <a:endParaRPr lang="en-US" sz="2600" dirty="0">
              <a:solidFill>
                <a:srgbClr val="FF0000"/>
              </a:solidFill>
            </a:endParaRPr>
          </a:p>
        </p:txBody>
      </p:sp>
      <p:sp>
        <p:nvSpPr>
          <p:cNvPr id="5" name="Text Box 29"/>
          <p:cNvSpPr txBox="1">
            <a:spLocks noChangeArrowheads="1"/>
          </p:cNvSpPr>
          <p:nvPr/>
        </p:nvSpPr>
        <p:spPr bwMode="auto">
          <a:xfrm>
            <a:off x="70500" y="6519824"/>
            <a:ext cx="4306491" cy="259045"/>
          </a:xfrm>
          <a:prstGeom prst="rect">
            <a:avLst/>
          </a:prstGeom>
          <a:noFill/>
          <a:ln w="9525" algn="ctr">
            <a:noFill/>
            <a:miter lim="800000"/>
            <a:headEnd/>
            <a:tailEnd/>
          </a:ln>
        </p:spPr>
        <p:txBody>
          <a:bodyPr anchor="b">
            <a:spAutoFit/>
          </a:bodyPr>
          <a:lstStyle/>
          <a:p>
            <a:pPr>
              <a:lnSpc>
                <a:spcPts val="1300"/>
              </a:lnSpc>
            </a:pPr>
            <a:r>
              <a:rPr lang="en-US" altLang="en-US" sz="800" dirty="0">
                <a:solidFill>
                  <a:srgbClr val="777777"/>
                </a:solidFill>
              </a:rPr>
              <a:t> </a:t>
            </a:r>
            <a:r>
              <a:rPr lang="en-US" altLang="en-US" sz="800" dirty="0">
                <a:solidFill>
                  <a:srgbClr val="000000"/>
                </a:solidFill>
              </a:rPr>
              <a:t>Source: </a:t>
            </a:r>
            <a:r>
              <a:rPr lang="en-US" sz="800" dirty="0"/>
              <a:t>TiVo Q4 2016 Video Trends Report</a:t>
            </a:r>
          </a:p>
        </p:txBody>
      </p:sp>
      <p:sp>
        <p:nvSpPr>
          <p:cNvPr id="9" name="Content Placeholder 5"/>
          <p:cNvSpPr txBox="1">
            <a:spLocks/>
          </p:cNvSpPr>
          <p:nvPr/>
        </p:nvSpPr>
        <p:spPr>
          <a:xfrm>
            <a:off x="5400359" y="4338884"/>
            <a:ext cx="3578468" cy="46998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a:t>64% of those looking for customization would re-consider leaving their cable/satellite/telco provider if allowed to choose and pay for only the channels they typically watch</a:t>
            </a:r>
          </a:p>
          <a:p>
            <a:pPr marL="0" indent="0" algn="ctr">
              <a:buFont typeface="Arial"/>
              <a:buNone/>
            </a:pPr>
            <a:r>
              <a:rPr lang="en-US" sz="1400" dirty="0"/>
              <a:t> </a:t>
            </a:r>
          </a:p>
        </p:txBody>
      </p:sp>
      <p:sp>
        <p:nvSpPr>
          <p:cNvPr id="10" name="Content Placeholder 5"/>
          <p:cNvSpPr txBox="1">
            <a:spLocks/>
          </p:cNvSpPr>
          <p:nvPr/>
        </p:nvSpPr>
        <p:spPr>
          <a:xfrm>
            <a:off x="1230282" y="2167315"/>
            <a:ext cx="6775544" cy="46998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a:t>77% of consumers would like a customized TV package</a:t>
            </a:r>
          </a:p>
          <a:p>
            <a:pPr marL="0" indent="0" algn="ctr">
              <a:buFont typeface="Arial"/>
              <a:buNone/>
            </a:pPr>
            <a:r>
              <a:rPr lang="en-US" sz="1800" dirty="0"/>
              <a:t> </a:t>
            </a:r>
          </a:p>
        </p:txBody>
      </p:sp>
      <p:graphicFrame>
        <p:nvGraphicFramePr>
          <p:cNvPr id="13" name="Chart 12"/>
          <p:cNvGraphicFramePr/>
          <p:nvPr>
            <p:extLst>
              <p:ext uri="{D42A27DB-BD31-4B8C-83A1-F6EECF244321}">
                <p14:modId xmlns:p14="http://schemas.microsoft.com/office/powerpoint/2010/main" val="2742078301"/>
              </p:ext>
            </p:extLst>
          </p:nvPr>
        </p:nvGraphicFramePr>
        <p:xfrm>
          <a:off x="590481" y="2944815"/>
          <a:ext cx="4371974" cy="2788138"/>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17878D4A-7065-416E-AB68-A3D4FE983E92}"/>
              </a:ext>
            </a:extLst>
          </p:cNvPr>
          <p:cNvSpPr>
            <a:spLocks noGrp="1"/>
          </p:cNvSpPr>
          <p:nvPr>
            <p:ph type="sldNum" sz="quarter" idx="12"/>
          </p:nvPr>
        </p:nvSpPr>
        <p:spPr>
          <a:xfrm>
            <a:off x="8815387" y="6547609"/>
            <a:ext cx="2057400" cy="365125"/>
          </a:xfrm>
        </p:spPr>
        <p:txBody>
          <a:bodyPr/>
          <a:lstStyle/>
          <a:p>
            <a:fld id="{3A62515F-A571-4526-9A1A-96E514A63B3F}" type="slidenum">
              <a:rPr lang="en-US" sz="1200" smtClean="0"/>
              <a:pPr/>
              <a:t>37</a:t>
            </a:fld>
            <a:endParaRPr lang="en-US" sz="1200" dirty="0"/>
          </a:p>
        </p:txBody>
      </p:sp>
    </p:spTree>
    <p:extLst>
      <p:ext uri="{BB962C8B-B14F-4D97-AF65-F5344CB8AC3E}">
        <p14:creationId xmlns:p14="http://schemas.microsoft.com/office/powerpoint/2010/main" val="2567173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73" y="1763102"/>
            <a:ext cx="8908327" cy="2826481"/>
          </a:xfrm>
        </p:spPr>
        <p:txBody>
          <a:bodyPr/>
          <a:lstStyle/>
          <a:p>
            <a:br>
              <a:rPr lang="en-US" sz="2800" dirty="0"/>
            </a:br>
            <a:br>
              <a:rPr lang="en-US" sz="2800" dirty="0"/>
            </a:br>
            <a:r>
              <a:rPr lang="en-US" sz="2400" dirty="0"/>
              <a:t>In Looking To Adopt “Skinny Bundles” At Lower Costs, Consumers Often Face Challenges Replicating The TV Programming They Want</a:t>
            </a:r>
            <a:endParaRPr lang="en-US" sz="2800" dirty="0"/>
          </a:p>
        </p:txBody>
      </p:sp>
      <p:sp>
        <p:nvSpPr>
          <p:cNvPr id="3" name="Slide Number Placeholder 2">
            <a:extLst>
              <a:ext uri="{FF2B5EF4-FFF2-40B4-BE49-F238E27FC236}">
                <a16:creationId xmlns:a16="http://schemas.microsoft.com/office/drawing/2014/main" id="{978346AE-C2DC-400D-9D48-59BD17CF4140}"/>
              </a:ext>
            </a:extLst>
          </p:cNvPr>
          <p:cNvSpPr>
            <a:spLocks noGrp="1"/>
          </p:cNvSpPr>
          <p:nvPr>
            <p:ph type="sldNum" sz="quarter" idx="12"/>
          </p:nvPr>
        </p:nvSpPr>
        <p:spPr>
          <a:xfrm>
            <a:off x="8815387" y="6492875"/>
            <a:ext cx="2057400" cy="365125"/>
          </a:xfrm>
        </p:spPr>
        <p:txBody>
          <a:bodyPr/>
          <a:lstStyle/>
          <a:p>
            <a:fld id="{3A62515F-A571-4526-9A1A-96E514A63B3F}" type="slidenum">
              <a:rPr lang="en-US" sz="1200" smtClean="0"/>
              <a:pPr/>
              <a:t>38</a:t>
            </a:fld>
            <a:endParaRPr lang="en-US" sz="1200" dirty="0"/>
          </a:p>
        </p:txBody>
      </p:sp>
    </p:spTree>
    <p:extLst>
      <p:ext uri="{BB962C8B-B14F-4D97-AF65-F5344CB8AC3E}">
        <p14:creationId xmlns:p14="http://schemas.microsoft.com/office/powerpoint/2010/main" val="2790828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390780" y="626869"/>
            <a:ext cx="8533412" cy="628357"/>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600" dirty="0">
                <a:solidFill>
                  <a:schemeClr val="tx1"/>
                </a:solidFill>
              </a:rPr>
              <a:t>In Order To Get Their Desired Programming, Consumers Are Increasingly Subscribing To Three Or More Streaming Services, Driving Up Costs and Complexity</a:t>
            </a:r>
          </a:p>
        </p:txBody>
      </p:sp>
      <p:sp>
        <p:nvSpPr>
          <p:cNvPr id="224" name="Text Box 29"/>
          <p:cNvSpPr txBox="1">
            <a:spLocks noChangeArrowheads="1"/>
          </p:cNvSpPr>
          <p:nvPr/>
        </p:nvSpPr>
        <p:spPr bwMode="auto">
          <a:xfrm>
            <a:off x="0" y="6429180"/>
            <a:ext cx="7974623" cy="425758"/>
          </a:xfrm>
          <a:prstGeom prst="rect">
            <a:avLst/>
          </a:prstGeom>
          <a:noFill/>
          <a:ln w="9525" algn="ctr">
            <a:noFill/>
            <a:miter lim="800000"/>
            <a:headEnd/>
            <a:tailEnd/>
          </a:ln>
        </p:spPr>
        <p:txBody>
          <a:bodyPr wrap="square" anchor="b">
            <a:spAutoFit/>
          </a:bodyPr>
          <a:lstStyle/>
          <a:p>
            <a:pPr>
              <a:lnSpc>
                <a:spcPts val="1300"/>
              </a:lnSpc>
            </a:pPr>
            <a:r>
              <a:rPr lang="en-US" altLang="en-US" sz="800" dirty="0">
                <a:solidFill>
                  <a:srgbClr val="777777"/>
                </a:solidFill>
              </a:rPr>
              <a:t> </a:t>
            </a:r>
            <a:r>
              <a:rPr lang="en-US" altLang="en-US" sz="800" dirty="0">
                <a:solidFill>
                  <a:srgbClr val="000000"/>
                </a:solidFill>
              </a:rPr>
              <a:t>Source: Hub Report; Online Subscription includes Netflix, Hulu, Amazon, Network Standalones (HBO Now, CBS All Access, etc.) and </a:t>
            </a:r>
            <a:r>
              <a:rPr lang="en-US" altLang="en-US" sz="800" dirty="0" err="1">
                <a:solidFill>
                  <a:srgbClr val="000000"/>
                </a:solidFill>
              </a:rPr>
              <a:t>vMVPDs</a:t>
            </a:r>
            <a:r>
              <a:rPr lang="en-US" altLang="en-US" sz="800" dirty="0">
                <a:solidFill>
                  <a:srgbClr val="000000"/>
                </a:solidFill>
              </a:rPr>
              <a:t> (Sling, YouTube TV, </a:t>
            </a:r>
            <a:r>
              <a:rPr lang="en-US" altLang="en-US" sz="800" dirty="0" err="1">
                <a:solidFill>
                  <a:srgbClr val="000000"/>
                </a:solidFill>
              </a:rPr>
              <a:t>etc</a:t>
            </a:r>
            <a:r>
              <a:rPr lang="en-US" altLang="en-US" sz="800" dirty="0">
                <a:solidFill>
                  <a:srgbClr val="000000"/>
                </a:solidFill>
              </a:rPr>
              <a:t>)</a:t>
            </a:r>
          </a:p>
          <a:p>
            <a:pPr>
              <a:lnSpc>
                <a:spcPts val="1300"/>
              </a:lnSpc>
            </a:pPr>
            <a:r>
              <a:rPr lang="en-US" altLang="en-US" sz="800" dirty="0">
                <a:solidFill>
                  <a:srgbClr val="000000"/>
                </a:solidFill>
              </a:rPr>
              <a:t>SNL Kagan for # of Subscribers (2016) – Economics of Internet, 4/17/17</a:t>
            </a:r>
          </a:p>
        </p:txBody>
      </p:sp>
      <p:sp>
        <p:nvSpPr>
          <p:cNvPr id="1033" name="TextBox 1032"/>
          <p:cNvSpPr txBox="1"/>
          <p:nvPr/>
        </p:nvSpPr>
        <p:spPr>
          <a:xfrm>
            <a:off x="380711" y="5682376"/>
            <a:ext cx="2910284" cy="276999"/>
          </a:xfrm>
          <a:prstGeom prst="rect">
            <a:avLst/>
          </a:prstGeom>
          <a:noFill/>
        </p:spPr>
        <p:txBody>
          <a:bodyPr wrap="none" rtlCol="0">
            <a:spAutoFit/>
          </a:bodyPr>
          <a:lstStyle/>
          <a:p>
            <a:r>
              <a:rPr lang="en-US" sz="1200" dirty="0"/>
              <a:t>Top OTT services (# of U.S. subscribers)</a:t>
            </a:r>
          </a:p>
        </p:txBody>
      </p:sp>
      <p:graphicFrame>
        <p:nvGraphicFramePr>
          <p:cNvPr id="1036" name="Chart 1035"/>
          <p:cNvGraphicFramePr/>
          <p:nvPr>
            <p:extLst>
              <p:ext uri="{D42A27DB-BD31-4B8C-83A1-F6EECF244321}">
                <p14:modId xmlns:p14="http://schemas.microsoft.com/office/powerpoint/2010/main" val="3223963826"/>
              </p:ext>
            </p:extLst>
          </p:nvPr>
        </p:nvGraphicFramePr>
        <p:xfrm>
          <a:off x="633045" y="1994149"/>
          <a:ext cx="6708531" cy="3203110"/>
        </p:xfrm>
        <a:graphic>
          <a:graphicData uri="http://schemas.openxmlformats.org/drawingml/2006/chart">
            <c:chart xmlns:c="http://schemas.openxmlformats.org/drawingml/2006/chart" xmlns:r="http://schemas.openxmlformats.org/officeDocument/2006/relationships" r:id="rId3"/>
          </a:graphicData>
        </a:graphic>
      </p:graphicFrame>
      <p:sp>
        <p:nvSpPr>
          <p:cNvPr id="232" name="TextBox 231"/>
          <p:cNvSpPr txBox="1"/>
          <p:nvPr/>
        </p:nvSpPr>
        <p:spPr>
          <a:xfrm>
            <a:off x="7534347" y="2494411"/>
            <a:ext cx="1389845" cy="2031325"/>
          </a:xfrm>
          <a:prstGeom prst="rect">
            <a:avLst/>
          </a:prstGeom>
          <a:solidFill>
            <a:srgbClr val="00AF75"/>
          </a:solidFill>
          <a:ln>
            <a:solidFill>
              <a:schemeClr val="tx1"/>
            </a:solidFill>
          </a:ln>
        </p:spPr>
        <p:txBody>
          <a:bodyPr wrap="square" rtlCol="0">
            <a:spAutoFit/>
          </a:bodyPr>
          <a:lstStyle/>
          <a:p>
            <a:pPr algn="ctr">
              <a:defRPr/>
            </a:pPr>
            <a:r>
              <a:rPr kumimoji="0" lang="en-US" sz="1400" b="0" i="0" u="none" strike="noStrike" kern="0" cap="none" spc="0" normalizeH="0" baseline="0" noProof="0" dirty="0">
                <a:ln>
                  <a:noFill/>
                </a:ln>
                <a:solidFill>
                  <a:schemeClr val="bg1"/>
                </a:solidFill>
                <a:effectLst/>
                <a:uLnTx/>
                <a:uFillTx/>
                <a:latin typeface="Trebuchet MS" panose="020B0603020202020204" pitchFamily="34" charset="0"/>
              </a:rPr>
              <a:t>The number of HHs using 3+ services saw the most significant growth - an increase of 8x over just the last 2 years</a:t>
            </a:r>
          </a:p>
        </p:txBody>
      </p:sp>
      <p:pic>
        <p:nvPicPr>
          <p:cNvPr id="10" name="Picture 9"/>
          <p:cNvPicPr>
            <a:picLocks noChangeAspect="1"/>
          </p:cNvPicPr>
          <p:nvPr/>
        </p:nvPicPr>
        <p:blipFill>
          <a:blip r:embed="rId4"/>
          <a:stretch>
            <a:fillRect/>
          </a:stretch>
        </p:blipFill>
        <p:spPr>
          <a:xfrm>
            <a:off x="6976950" y="5636132"/>
            <a:ext cx="746745" cy="274078"/>
          </a:xfrm>
          <a:prstGeom prst="rect">
            <a:avLst/>
          </a:prstGeom>
        </p:spPr>
      </p:pic>
      <p:pic>
        <p:nvPicPr>
          <p:cNvPr id="11" name="Picture 10"/>
          <p:cNvPicPr>
            <a:picLocks noChangeAspect="1"/>
          </p:cNvPicPr>
          <p:nvPr/>
        </p:nvPicPr>
        <p:blipFill>
          <a:blip r:embed="rId5"/>
          <a:stretch>
            <a:fillRect/>
          </a:stretch>
        </p:blipFill>
        <p:spPr>
          <a:xfrm>
            <a:off x="3279860" y="5712768"/>
            <a:ext cx="759761" cy="195896"/>
          </a:xfrm>
          <a:prstGeom prst="rect">
            <a:avLst/>
          </a:prstGeom>
        </p:spPr>
      </p:pic>
      <p:sp>
        <p:nvSpPr>
          <p:cNvPr id="3" name="TextBox 2"/>
          <p:cNvSpPr txBox="1"/>
          <p:nvPr/>
        </p:nvSpPr>
        <p:spPr>
          <a:xfrm>
            <a:off x="4039621" y="5675769"/>
            <a:ext cx="556563" cy="261610"/>
          </a:xfrm>
          <a:prstGeom prst="rect">
            <a:avLst/>
          </a:prstGeom>
          <a:noFill/>
        </p:spPr>
        <p:txBody>
          <a:bodyPr wrap="none" rtlCol="0">
            <a:spAutoFit/>
          </a:bodyPr>
          <a:lstStyle/>
          <a:p>
            <a:r>
              <a:rPr lang="en-US" sz="1100" dirty="0"/>
              <a:t>47.9M</a:t>
            </a:r>
          </a:p>
        </p:txBody>
      </p:sp>
      <p:sp>
        <p:nvSpPr>
          <p:cNvPr id="14" name="TextBox 13"/>
          <p:cNvSpPr txBox="1"/>
          <p:nvPr/>
        </p:nvSpPr>
        <p:spPr>
          <a:xfrm>
            <a:off x="6079222" y="5695130"/>
            <a:ext cx="556563" cy="261610"/>
          </a:xfrm>
          <a:prstGeom prst="rect">
            <a:avLst/>
          </a:prstGeom>
          <a:noFill/>
        </p:spPr>
        <p:txBody>
          <a:bodyPr wrap="square" rtlCol="0">
            <a:spAutoFit/>
          </a:bodyPr>
          <a:lstStyle/>
          <a:p>
            <a:r>
              <a:rPr lang="en-US" sz="1100" dirty="0"/>
              <a:t>40.9M</a:t>
            </a:r>
          </a:p>
        </p:txBody>
      </p:sp>
      <p:sp>
        <p:nvSpPr>
          <p:cNvPr id="15" name="TextBox 14"/>
          <p:cNvSpPr txBox="1"/>
          <p:nvPr/>
        </p:nvSpPr>
        <p:spPr>
          <a:xfrm>
            <a:off x="7696341" y="5664234"/>
            <a:ext cx="556563" cy="261610"/>
          </a:xfrm>
          <a:prstGeom prst="rect">
            <a:avLst/>
          </a:prstGeom>
          <a:noFill/>
        </p:spPr>
        <p:txBody>
          <a:bodyPr wrap="none" rtlCol="0">
            <a:spAutoFit/>
          </a:bodyPr>
          <a:lstStyle/>
          <a:p>
            <a:r>
              <a:rPr lang="en-US" sz="1100" dirty="0"/>
              <a:t>11.7M</a:t>
            </a:r>
          </a:p>
        </p:txBody>
      </p:sp>
      <p:cxnSp>
        <p:nvCxnSpPr>
          <p:cNvPr id="5" name="Straight Arrow Connector 4"/>
          <p:cNvCxnSpPr>
            <a:cxnSpLocks/>
          </p:cNvCxnSpPr>
          <p:nvPr/>
        </p:nvCxnSpPr>
        <p:spPr>
          <a:xfrm flipV="1">
            <a:off x="6859990" y="3183429"/>
            <a:ext cx="577971" cy="379840"/>
          </a:xfrm>
          <a:prstGeom prst="straightConnector1">
            <a:avLst/>
          </a:prstGeom>
          <a:ln w="9525">
            <a:tailEnd type="triangle"/>
          </a:ln>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5E532EE1-8170-4A25-A70D-0285230EE90C}"/>
              </a:ext>
            </a:extLst>
          </p:cNvPr>
          <p:cNvPicPr>
            <a:picLocks noChangeAspect="1"/>
          </p:cNvPicPr>
          <p:nvPr/>
        </p:nvPicPr>
        <p:blipFill rotWithShape="1">
          <a:blip r:embed="rId6"/>
          <a:srcRect t="24218" b="19711"/>
          <a:stretch/>
        </p:blipFill>
        <p:spPr>
          <a:xfrm>
            <a:off x="4916719" y="5638809"/>
            <a:ext cx="1176589" cy="372721"/>
          </a:xfrm>
          <a:prstGeom prst="rect">
            <a:avLst/>
          </a:prstGeom>
        </p:spPr>
      </p:pic>
      <p:sp>
        <p:nvSpPr>
          <p:cNvPr id="16" name="Slide Number Placeholder 6">
            <a:extLst>
              <a:ext uri="{FF2B5EF4-FFF2-40B4-BE49-F238E27FC236}">
                <a16:creationId xmlns:a16="http://schemas.microsoft.com/office/drawing/2014/main" id="{1CB33200-98A4-46F2-8595-97535BCF27AB}"/>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39</a:t>
            </a:r>
          </a:p>
        </p:txBody>
      </p:sp>
    </p:spTree>
    <p:extLst>
      <p:ext uri="{BB962C8B-B14F-4D97-AF65-F5344CB8AC3E}">
        <p14:creationId xmlns:p14="http://schemas.microsoft.com/office/powerpoint/2010/main" val="2107651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3087" y="4914639"/>
            <a:ext cx="5435605" cy="1517126"/>
          </a:xfrm>
        </p:spPr>
        <p:txBody>
          <a:bodyPr/>
          <a:lstStyle/>
          <a:p>
            <a:pPr algn="ctr"/>
            <a:r>
              <a:rPr lang="en-US" dirty="0"/>
              <a:t>What Does It Mean To Cord Cut?</a:t>
            </a:r>
          </a:p>
        </p:txBody>
      </p:sp>
      <p:sp>
        <p:nvSpPr>
          <p:cNvPr id="3" name="Slide Number Placeholder 6">
            <a:extLst>
              <a:ext uri="{FF2B5EF4-FFF2-40B4-BE49-F238E27FC236}">
                <a16:creationId xmlns:a16="http://schemas.microsoft.com/office/drawing/2014/main" id="{AD2B08C8-E298-4733-9A58-22C077FB25D3}"/>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4</a:t>
            </a:r>
          </a:p>
        </p:txBody>
      </p:sp>
    </p:spTree>
    <p:extLst>
      <p:ext uri="{BB962C8B-B14F-4D97-AF65-F5344CB8AC3E}">
        <p14:creationId xmlns:p14="http://schemas.microsoft.com/office/powerpoint/2010/main" val="3359937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21" y="321164"/>
            <a:ext cx="8908327" cy="1325563"/>
          </a:xfrm>
        </p:spPr>
        <p:txBody>
          <a:bodyPr/>
          <a:lstStyle/>
          <a:p>
            <a:r>
              <a:rPr lang="en-US" sz="2600" dirty="0"/>
              <a:t>As A Result, Depending Upon The Level Of Service, </a:t>
            </a:r>
            <a:br>
              <a:rPr lang="en-US" sz="2600" dirty="0"/>
            </a:br>
            <a:r>
              <a:rPr lang="en-US" sz="2600" dirty="0"/>
              <a:t>Cord-Cutting May Not Yield Much Cost Savings</a:t>
            </a:r>
          </a:p>
        </p:txBody>
      </p:sp>
      <p:graphicFrame>
        <p:nvGraphicFramePr>
          <p:cNvPr id="8" name="Table 7"/>
          <p:cNvGraphicFramePr>
            <a:graphicFrameLocks noGrp="1"/>
          </p:cNvGraphicFramePr>
          <p:nvPr>
            <p:extLst>
              <p:ext uri="{D42A27DB-BD31-4B8C-83A1-F6EECF244321}">
                <p14:modId xmlns:p14="http://schemas.microsoft.com/office/powerpoint/2010/main" val="1922619028"/>
              </p:ext>
            </p:extLst>
          </p:nvPr>
        </p:nvGraphicFramePr>
        <p:xfrm>
          <a:off x="354624" y="2223479"/>
          <a:ext cx="3953608" cy="3216102"/>
        </p:xfrm>
        <a:graphic>
          <a:graphicData uri="http://schemas.openxmlformats.org/drawingml/2006/table">
            <a:tbl>
              <a:tblPr firstRow="1" bandRow="1">
                <a:tableStyleId>{5C22544A-7EE6-4342-B048-85BDC9FD1C3A}</a:tableStyleId>
              </a:tblPr>
              <a:tblGrid>
                <a:gridCol w="1007342">
                  <a:extLst>
                    <a:ext uri="{9D8B030D-6E8A-4147-A177-3AD203B41FA5}">
                      <a16:colId xmlns:a16="http://schemas.microsoft.com/office/drawing/2014/main" val="816507402"/>
                    </a:ext>
                  </a:extLst>
                </a:gridCol>
                <a:gridCol w="1628397">
                  <a:extLst>
                    <a:ext uri="{9D8B030D-6E8A-4147-A177-3AD203B41FA5}">
                      <a16:colId xmlns:a16="http://schemas.microsoft.com/office/drawing/2014/main" val="3545589232"/>
                    </a:ext>
                  </a:extLst>
                </a:gridCol>
                <a:gridCol w="1317869">
                  <a:extLst>
                    <a:ext uri="{9D8B030D-6E8A-4147-A177-3AD203B41FA5}">
                      <a16:colId xmlns:a16="http://schemas.microsoft.com/office/drawing/2014/main" val="1710447806"/>
                    </a:ext>
                  </a:extLst>
                </a:gridCol>
              </a:tblGrid>
              <a:tr h="335511">
                <a:tc gridSpan="3">
                  <a:txBody>
                    <a:bodyPr/>
                    <a:lstStyle/>
                    <a:p>
                      <a:pPr algn="ctr"/>
                      <a:r>
                        <a:rPr lang="en-US" sz="1400" dirty="0"/>
                        <a:t>Scenario: Want Most Choice</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67916237"/>
                  </a:ext>
                </a:extLst>
              </a:tr>
              <a:tr h="335511">
                <a:tc>
                  <a:txBody>
                    <a:bodyPr/>
                    <a:lstStyle/>
                    <a:p>
                      <a:endParaRPr lang="en-US" sz="1050" dirty="0"/>
                    </a:p>
                  </a:txBody>
                  <a:tcPr/>
                </a:tc>
                <a:tc>
                  <a:txBody>
                    <a:bodyPr/>
                    <a:lstStyle/>
                    <a:p>
                      <a:pPr algn="ctr"/>
                      <a:r>
                        <a:rPr lang="en-US" sz="1050" b="1" dirty="0"/>
                        <a:t>Streaming HH</a:t>
                      </a:r>
                    </a:p>
                  </a:txBody>
                  <a:tcPr/>
                </a:tc>
                <a:tc>
                  <a:txBody>
                    <a:bodyPr/>
                    <a:lstStyle/>
                    <a:p>
                      <a:pPr algn="ctr"/>
                      <a:r>
                        <a:rPr lang="en-US" sz="1050" b="1" dirty="0"/>
                        <a:t>MVPD HH</a:t>
                      </a:r>
                    </a:p>
                  </a:txBody>
                  <a:tcPr/>
                </a:tc>
                <a:extLst>
                  <a:ext uri="{0D108BD9-81ED-4DB2-BD59-A6C34878D82A}">
                    <a16:rowId xmlns:a16="http://schemas.microsoft.com/office/drawing/2014/main" val="3531333360"/>
                  </a:ext>
                </a:extLst>
              </a:tr>
              <a:tr h="351142">
                <a:tc>
                  <a:txBody>
                    <a:bodyPr/>
                    <a:lstStyle/>
                    <a:p>
                      <a:r>
                        <a:rPr lang="en-US" sz="1000" dirty="0"/>
                        <a:t>Internet</a:t>
                      </a:r>
                    </a:p>
                  </a:txBody>
                  <a:tcPr/>
                </a:tc>
                <a:tc>
                  <a:txBody>
                    <a:bodyPr/>
                    <a:lstStyle/>
                    <a:p>
                      <a:pPr algn="ctr"/>
                      <a:r>
                        <a:rPr lang="en-US" sz="1000" b="1" dirty="0"/>
                        <a:t>$44.99</a:t>
                      </a:r>
                    </a:p>
                    <a:p>
                      <a:pPr algn="ctr"/>
                      <a:r>
                        <a:rPr lang="en-US" sz="800" dirty="0"/>
                        <a:t>(unbundled)</a:t>
                      </a:r>
                    </a:p>
                  </a:txBody>
                  <a:tcPr/>
                </a:tc>
                <a:tc>
                  <a:txBody>
                    <a:bodyPr/>
                    <a:lstStyle/>
                    <a:p>
                      <a:pPr algn="ctr"/>
                      <a:r>
                        <a:rPr lang="en-US" sz="1000" b="1" dirty="0"/>
                        <a:t>$29.99</a:t>
                      </a:r>
                    </a:p>
                    <a:p>
                      <a:pPr algn="ctr"/>
                      <a:r>
                        <a:rPr lang="en-US" sz="800" b="0" dirty="0"/>
                        <a:t>(bundled with TV)</a:t>
                      </a:r>
                    </a:p>
                  </a:txBody>
                  <a:tcPr/>
                </a:tc>
                <a:extLst>
                  <a:ext uri="{0D108BD9-81ED-4DB2-BD59-A6C34878D82A}">
                    <a16:rowId xmlns:a16="http://schemas.microsoft.com/office/drawing/2014/main" val="4238973106"/>
                  </a:ext>
                </a:extLst>
              </a:tr>
              <a:tr h="585236">
                <a:tc>
                  <a:txBody>
                    <a:bodyPr/>
                    <a:lstStyle/>
                    <a:p>
                      <a:r>
                        <a:rPr lang="en-US" sz="1000" dirty="0"/>
                        <a:t>Live TV</a:t>
                      </a:r>
                    </a:p>
                  </a:txBody>
                  <a:tcPr/>
                </a:tc>
                <a:tc>
                  <a:txBody>
                    <a:bodyPr/>
                    <a:lstStyle/>
                    <a:p>
                      <a:pPr algn="ctr"/>
                      <a:r>
                        <a:rPr lang="en-US" sz="1000" b="1" dirty="0"/>
                        <a:t>$75.00</a:t>
                      </a:r>
                    </a:p>
                    <a:p>
                      <a:pPr algn="ctr"/>
                      <a:r>
                        <a:rPr lang="en-US" sz="800" dirty="0"/>
                        <a:t>(</a:t>
                      </a:r>
                      <a:r>
                        <a:rPr lang="en-US" sz="800" dirty="0" err="1"/>
                        <a:t>PlayStation.Vue</a:t>
                      </a:r>
                      <a:r>
                        <a:rPr lang="en-US" sz="800" dirty="0"/>
                        <a:t> – “Ultra” -  90 channels, including broadcast + HBO + Showtime</a:t>
                      </a:r>
                    </a:p>
                  </a:txBody>
                  <a:tcPr marR="0"/>
                </a:tc>
                <a:tc>
                  <a:txBody>
                    <a:bodyPr/>
                    <a:lstStyle/>
                    <a:p>
                      <a:pPr algn="ctr"/>
                      <a:r>
                        <a:rPr lang="en-US" sz="1000" b="1" dirty="0"/>
                        <a:t>$59.99</a:t>
                      </a:r>
                    </a:p>
                    <a:p>
                      <a:pPr algn="ctr"/>
                      <a:r>
                        <a:rPr lang="en-US" sz="800" dirty="0"/>
                        <a:t>(125 channels)</a:t>
                      </a:r>
                    </a:p>
                  </a:txBody>
                  <a:tcPr/>
                </a:tc>
                <a:extLst>
                  <a:ext uri="{0D108BD9-81ED-4DB2-BD59-A6C34878D82A}">
                    <a16:rowId xmlns:a16="http://schemas.microsoft.com/office/drawing/2014/main" val="114128311"/>
                  </a:ext>
                </a:extLst>
              </a:tr>
              <a:tr h="380404">
                <a:tc>
                  <a:txBody>
                    <a:bodyPr/>
                    <a:lstStyle/>
                    <a:p>
                      <a:pPr lvl="0"/>
                      <a:r>
                        <a:rPr lang="en-US" sz="1000" dirty="0"/>
                        <a:t>Device Required</a:t>
                      </a:r>
                    </a:p>
                  </a:txBody>
                  <a:tcPr/>
                </a:tc>
                <a:tc>
                  <a:txBody>
                    <a:bodyPr/>
                    <a:lstStyle/>
                    <a:p>
                      <a:pPr algn="ctr"/>
                      <a:r>
                        <a:rPr lang="en-US" sz="1000" b="1" dirty="0"/>
                        <a:t>$25</a:t>
                      </a:r>
                    </a:p>
                    <a:p>
                      <a:pPr algn="ctr"/>
                      <a:r>
                        <a:rPr lang="en-US" sz="800" dirty="0"/>
                        <a:t>(</a:t>
                      </a:r>
                      <a:r>
                        <a:rPr lang="en-US" sz="800" dirty="0" err="1"/>
                        <a:t>Playstation</a:t>
                      </a:r>
                      <a:r>
                        <a:rPr lang="en-US" sz="800" dirty="0"/>
                        <a:t>)</a:t>
                      </a:r>
                    </a:p>
                  </a:txBody>
                  <a:tcPr/>
                </a:tc>
                <a:tc>
                  <a:txBody>
                    <a:bodyPr/>
                    <a:lstStyle/>
                    <a:p>
                      <a:pPr algn="ctr"/>
                      <a:r>
                        <a:rPr lang="en-US" sz="1000" b="1" dirty="0"/>
                        <a:t>$10</a:t>
                      </a:r>
                    </a:p>
                    <a:p>
                      <a:pPr algn="ctr"/>
                      <a:r>
                        <a:rPr lang="en-US" sz="800" dirty="0"/>
                        <a:t>(2 DVR Boxes)</a:t>
                      </a:r>
                    </a:p>
                  </a:txBody>
                  <a:tcPr/>
                </a:tc>
                <a:extLst>
                  <a:ext uri="{0D108BD9-81ED-4DB2-BD59-A6C34878D82A}">
                    <a16:rowId xmlns:a16="http://schemas.microsoft.com/office/drawing/2014/main" val="2945441875"/>
                  </a:ext>
                </a:extLst>
              </a:tr>
              <a:tr h="746176">
                <a:tc>
                  <a:txBody>
                    <a:bodyPr/>
                    <a:lstStyle/>
                    <a:p>
                      <a:r>
                        <a:rPr lang="en-US" sz="1000" dirty="0"/>
                        <a:t>Supplemental Streaming</a:t>
                      </a:r>
                    </a:p>
                  </a:txBody>
                  <a:tcPr/>
                </a:tc>
                <a:tc>
                  <a:txBody>
                    <a:bodyPr/>
                    <a:lstStyle/>
                    <a:p>
                      <a:pPr algn="ctr"/>
                      <a:r>
                        <a:rPr lang="en-US" sz="1000" b="1" dirty="0"/>
                        <a:t>$12 </a:t>
                      </a:r>
                    </a:p>
                    <a:p>
                      <a:pPr algn="ctr"/>
                      <a:r>
                        <a:rPr lang="en-US" sz="800" dirty="0"/>
                        <a:t>(Netflix)</a:t>
                      </a:r>
                    </a:p>
                    <a:p>
                      <a:pPr algn="ctr"/>
                      <a:endParaRPr lang="en-US" sz="500" dirty="0"/>
                    </a:p>
                    <a:p>
                      <a:pPr algn="ctr"/>
                      <a:r>
                        <a:rPr lang="en-US" sz="1000" b="1" dirty="0"/>
                        <a:t>$9</a:t>
                      </a:r>
                    </a:p>
                    <a:p>
                      <a:pPr algn="ctr"/>
                      <a:r>
                        <a:rPr lang="en-US" sz="800" dirty="0"/>
                        <a:t>(Amazon Prime)</a:t>
                      </a:r>
                    </a:p>
                  </a:txBody>
                  <a:tcPr/>
                </a:tc>
                <a:tc>
                  <a:txBody>
                    <a:bodyPr/>
                    <a:lstStyle/>
                    <a:p>
                      <a:pPr algn="ctr"/>
                      <a:r>
                        <a:rPr lang="en-US" sz="1000" b="1" dirty="0"/>
                        <a:t>$12 </a:t>
                      </a:r>
                    </a:p>
                    <a:p>
                      <a:pPr algn="ctr"/>
                      <a:r>
                        <a:rPr lang="en-US" sz="800" dirty="0"/>
                        <a:t>(Netflix)</a:t>
                      </a:r>
                    </a:p>
                    <a:p>
                      <a:pPr algn="ctr"/>
                      <a:endParaRPr lang="en-US" sz="900" dirty="0"/>
                    </a:p>
                    <a:p>
                      <a:pPr algn="ctr"/>
                      <a:r>
                        <a:rPr lang="en-US" sz="1000" b="1" dirty="0"/>
                        <a:t>$26</a:t>
                      </a:r>
                    </a:p>
                    <a:p>
                      <a:pPr algn="ctr"/>
                      <a:r>
                        <a:rPr lang="en-US" sz="800" dirty="0"/>
                        <a:t>(HBO + Showtime)</a:t>
                      </a:r>
                    </a:p>
                  </a:txBody>
                  <a:tcPr/>
                </a:tc>
                <a:extLst>
                  <a:ext uri="{0D108BD9-81ED-4DB2-BD59-A6C34878D82A}">
                    <a16:rowId xmlns:a16="http://schemas.microsoft.com/office/drawing/2014/main" val="317503463"/>
                  </a:ext>
                </a:extLst>
              </a:tr>
              <a:tr h="335511">
                <a:tc>
                  <a:txBody>
                    <a:bodyPr/>
                    <a:lstStyle/>
                    <a:p>
                      <a:r>
                        <a:rPr lang="en-US" sz="1000" dirty="0"/>
                        <a:t>Total Monthly Cost</a:t>
                      </a:r>
                    </a:p>
                  </a:txBody>
                  <a:tcPr/>
                </a:tc>
                <a:tc>
                  <a:txBody>
                    <a:bodyPr/>
                    <a:lstStyle/>
                    <a:p>
                      <a:pPr algn="ctr"/>
                      <a:r>
                        <a:rPr lang="en-US" sz="1000" b="1" dirty="0"/>
                        <a:t>$165.99</a:t>
                      </a:r>
                    </a:p>
                  </a:txBody>
                  <a:tcPr/>
                </a:tc>
                <a:tc>
                  <a:txBody>
                    <a:bodyPr/>
                    <a:lstStyle/>
                    <a:p>
                      <a:pPr algn="ctr"/>
                      <a:r>
                        <a:rPr lang="en-US" sz="1000" b="1" dirty="0"/>
                        <a:t>$137.98</a:t>
                      </a:r>
                    </a:p>
                  </a:txBody>
                  <a:tcPr/>
                </a:tc>
                <a:extLst>
                  <a:ext uri="{0D108BD9-81ED-4DB2-BD59-A6C34878D82A}">
                    <a16:rowId xmlns:a16="http://schemas.microsoft.com/office/drawing/2014/main" val="2840729958"/>
                  </a:ext>
                </a:extLst>
              </a:tr>
            </a:tbl>
          </a:graphicData>
        </a:graphic>
      </p:graphicFrame>
      <p:sp>
        <p:nvSpPr>
          <p:cNvPr id="11" name="TextBox 10"/>
          <p:cNvSpPr txBox="1"/>
          <p:nvPr/>
        </p:nvSpPr>
        <p:spPr>
          <a:xfrm>
            <a:off x="0" y="6321669"/>
            <a:ext cx="7578969" cy="523220"/>
          </a:xfrm>
          <a:prstGeom prst="rect">
            <a:avLst/>
          </a:prstGeom>
          <a:noFill/>
        </p:spPr>
        <p:txBody>
          <a:bodyPr wrap="square" rtlCol="0">
            <a:spAutoFit/>
          </a:bodyPr>
          <a:lstStyle/>
          <a:p>
            <a:r>
              <a:rPr lang="en-US" sz="700" dirty="0"/>
              <a:t>Source: Costs based upon leading MVPD unbundled Internet and TV/Internet packages; Internet 100 </a:t>
            </a:r>
            <a:r>
              <a:rPr lang="en-US" sz="700" dirty="0" err="1"/>
              <a:t>Mbps</a:t>
            </a:r>
            <a:r>
              <a:rPr lang="en-US" sz="700" dirty="0"/>
              <a:t>, Costs based on zip code 11211, 6/9/17; Note that while </a:t>
            </a:r>
            <a:r>
              <a:rPr lang="en-US" sz="700" dirty="0" err="1"/>
              <a:t>PlayStation.vue</a:t>
            </a:r>
            <a:r>
              <a:rPr lang="en-US" sz="700" dirty="0"/>
              <a:t> can run on a variety of devices, some features are not supported on those devices, initial device cost of $299 (Best Buy, PS4 1 TB Console 6/12/17) is amortized over the first year; Costs do not include taxes or fees. YouTube TV - $35/</a:t>
            </a:r>
            <a:r>
              <a:rPr lang="en-US" sz="700" dirty="0" err="1"/>
              <a:t>mo</a:t>
            </a:r>
            <a:r>
              <a:rPr lang="en-US" sz="700" dirty="0"/>
              <a:t> for 6 broadcast nets (CBS, NBC, FOX, ABC, CW, Telemundo) &amp; 42 Cable Networks, Cloud DVR, Showtime at $11/</a:t>
            </a:r>
            <a:r>
              <a:rPr lang="en-US" sz="700" dirty="0" err="1"/>
              <a:t>mo</a:t>
            </a:r>
            <a:r>
              <a:rPr lang="en-US" sz="700" dirty="0"/>
              <a:t>; YouTube Red - $10/</a:t>
            </a:r>
            <a:r>
              <a:rPr lang="en-US" sz="700" dirty="0" err="1"/>
              <a:t>mo</a:t>
            </a:r>
            <a:r>
              <a:rPr lang="en-US" sz="700" dirty="0"/>
              <a:t>, ads removed from all non-paid Videos</a:t>
            </a:r>
          </a:p>
        </p:txBody>
      </p:sp>
      <p:graphicFrame>
        <p:nvGraphicFramePr>
          <p:cNvPr id="12" name="Table 11"/>
          <p:cNvGraphicFramePr>
            <a:graphicFrameLocks noGrp="1"/>
          </p:cNvGraphicFramePr>
          <p:nvPr>
            <p:extLst>
              <p:ext uri="{D42A27DB-BD31-4B8C-83A1-F6EECF244321}">
                <p14:modId xmlns:p14="http://schemas.microsoft.com/office/powerpoint/2010/main" val="4035631040"/>
              </p:ext>
            </p:extLst>
          </p:nvPr>
        </p:nvGraphicFramePr>
        <p:xfrm>
          <a:off x="4976446" y="2251193"/>
          <a:ext cx="3924535" cy="3191154"/>
        </p:xfrm>
        <a:graphic>
          <a:graphicData uri="http://schemas.openxmlformats.org/drawingml/2006/table">
            <a:tbl>
              <a:tblPr firstRow="1" bandRow="1">
                <a:tableStyleId>{5C22544A-7EE6-4342-B048-85BDC9FD1C3A}</a:tableStyleId>
              </a:tblPr>
              <a:tblGrid>
                <a:gridCol w="980215">
                  <a:extLst>
                    <a:ext uri="{9D8B030D-6E8A-4147-A177-3AD203B41FA5}">
                      <a16:colId xmlns:a16="http://schemas.microsoft.com/office/drawing/2014/main" val="816507402"/>
                    </a:ext>
                  </a:extLst>
                </a:gridCol>
                <a:gridCol w="1636142">
                  <a:extLst>
                    <a:ext uri="{9D8B030D-6E8A-4147-A177-3AD203B41FA5}">
                      <a16:colId xmlns:a16="http://schemas.microsoft.com/office/drawing/2014/main" val="3545589232"/>
                    </a:ext>
                  </a:extLst>
                </a:gridCol>
                <a:gridCol w="1308178">
                  <a:extLst>
                    <a:ext uri="{9D8B030D-6E8A-4147-A177-3AD203B41FA5}">
                      <a16:colId xmlns:a16="http://schemas.microsoft.com/office/drawing/2014/main" val="1710447806"/>
                    </a:ext>
                  </a:extLst>
                </a:gridCol>
              </a:tblGrid>
              <a:tr h="335511">
                <a:tc gridSpan="3">
                  <a:txBody>
                    <a:bodyPr/>
                    <a:lstStyle/>
                    <a:p>
                      <a:pPr algn="ctr"/>
                      <a:r>
                        <a:rPr lang="en-US" sz="1400" dirty="0"/>
                        <a:t>Scenario: Just the Basics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67916237"/>
                  </a:ext>
                </a:extLst>
              </a:tr>
              <a:tr h="335511">
                <a:tc>
                  <a:txBody>
                    <a:bodyPr/>
                    <a:lstStyle/>
                    <a:p>
                      <a:endParaRPr lang="en-US" sz="1050" dirty="0"/>
                    </a:p>
                  </a:txBody>
                  <a:tcPr/>
                </a:tc>
                <a:tc>
                  <a:txBody>
                    <a:bodyPr/>
                    <a:lstStyle/>
                    <a:p>
                      <a:pPr algn="ctr"/>
                      <a:r>
                        <a:rPr lang="en-US" sz="1050" b="1" dirty="0"/>
                        <a:t>Streaming HH</a:t>
                      </a:r>
                    </a:p>
                  </a:txBody>
                  <a:tcPr/>
                </a:tc>
                <a:tc>
                  <a:txBody>
                    <a:bodyPr/>
                    <a:lstStyle/>
                    <a:p>
                      <a:pPr algn="ctr"/>
                      <a:r>
                        <a:rPr lang="en-US" sz="1050" b="1" dirty="0"/>
                        <a:t>MVPD HH</a:t>
                      </a:r>
                    </a:p>
                  </a:txBody>
                  <a:tcPr/>
                </a:tc>
                <a:extLst>
                  <a:ext uri="{0D108BD9-81ED-4DB2-BD59-A6C34878D82A}">
                    <a16:rowId xmlns:a16="http://schemas.microsoft.com/office/drawing/2014/main" val="3531333360"/>
                  </a:ext>
                </a:extLst>
              </a:tr>
              <a:tr h="351142">
                <a:tc>
                  <a:txBody>
                    <a:bodyPr/>
                    <a:lstStyle/>
                    <a:p>
                      <a:r>
                        <a:rPr lang="en-US" sz="1000" dirty="0"/>
                        <a:t>Internet</a:t>
                      </a:r>
                    </a:p>
                  </a:txBody>
                  <a:tcPr/>
                </a:tc>
                <a:tc>
                  <a:txBody>
                    <a:bodyPr/>
                    <a:lstStyle/>
                    <a:p>
                      <a:pPr algn="ctr"/>
                      <a:r>
                        <a:rPr lang="en-US" sz="1000" b="1" dirty="0"/>
                        <a:t>$44.99</a:t>
                      </a:r>
                    </a:p>
                    <a:p>
                      <a:pPr algn="ctr"/>
                      <a:r>
                        <a:rPr lang="en-US" sz="800" dirty="0"/>
                        <a:t>(unbundled)</a:t>
                      </a:r>
                    </a:p>
                  </a:txBody>
                  <a:tcPr/>
                </a:tc>
                <a:tc>
                  <a:txBody>
                    <a:bodyPr/>
                    <a:lstStyle/>
                    <a:p>
                      <a:pPr marL="0" algn="ctr" defTabSz="457200" rtl="0" eaLnBrk="1" latinLnBrk="0" hangingPunct="1"/>
                      <a:r>
                        <a:rPr lang="en-US" sz="1000" b="1" kern="1200" dirty="0">
                          <a:solidFill>
                            <a:schemeClr val="dk1"/>
                          </a:solidFill>
                          <a:latin typeface="+mn-lt"/>
                          <a:ea typeface="+mn-ea"/>
                          <a:cs typeface="+mn-cs"/>
                        </a:rPr>
                        <a:t>$29.99</a:t>
                      </a:r>
                    </a:p>
                    <a:p>
                      <a:pPr marL="0" algn="ctr" defTabSz="457200" rtl="0" eaLnBrk="1" latinLnBrk="0" hangingPunct="1"/>
                      <a:r>
                        <a:rPr lang="en-US" sz="1000" b="0" kern="1200" dirty="0">
                          <a:solidFill>
                            <a:schemeClr val="dk1"/>
                          </a:solidFill>
                          <a:latin typeface="+mn-lt"/>
                          <a:ea typeface="+mn-ea"/>
                          <a:cs typeface="+mn-cs"/>
                        </a:rPr>
                        <a:t>(bundled)</a:t>
                      </a:r>
                    </a:p>
                  </a:txBody>
                  <a:tcPr/>
                </a:tc>
                <a:extLst>
                  <a:ext uri="{0D108BD9-81ED-4DB2-BD59-A6C34878D82A}">
                    <a16:rowId xmlns:a16="http://schemas.microsoft.com/office/drawing/2014/main" val="4238973106"/>
                  </a:ext>
                </a:extLst>
              </a:tr>
              <a:tr h="585236">
                <a:tc>
                  <a:txBody>
                    <a:bodyPr/>
                    <a:lstStyle/>
                    <a:p>
                      <a:r>
                        <a:rPr lang="en-US" sz="1000" dirty="0"/>
                        <a:t>Live TV</a:t>
                      </a:r>
                    </a:p>
                  </a:txBody>
                  <a:tcPr/>
                </a:tc>
                <a:tc>
                  <a:txBody>
                    <a:bodyPr/>
                    <a:lstStyle/>
                    <a:p>
                      <a:pPr algn="ctr"/>
                      <a:r>
                        <a:rPr lang="en-US" sz="1000" b="1" dirty="0"/>
                        <a:t>None</a:t>
                      </a:r>
                      <a:endParaRPr lang="en-US" sz="800" dirty="0"/>
                    </a:p>
                  </a:txBody>
                  <a:tcPr marR="0"/>
                </a:tc>
                <a:tc>
                  <a:txBody>
                    <a:bodyPr/>
                    <a:lstStyle/>
                    <a:p>
                      <a:pPr marL="0" algn="ctr" defTabSz="457200" rtl="0" eaLnBrk="1" latinLnBrk="0" hangingPunct="1"/>
                      <a:r>
                        <a:rPr lang="en-US" sz="1000" b="1" kern="1200" dirty="0">
                          <a:solidFill>
                            <a:schemeClr val="dk1"/>
                          </a:solidFill>
                          <a:latin typeface="+mn-lt"/>
                          <a:ea typeface="+mn-ea"/>
                          <a:cs typeface="+mn-cs"/>
                        </a:rPr>
                        <a:t>$59.99</a:t>
                      </a:r>
                    </a:p>
                    <a:p>
                      <a:pPr marL="0" algn="ctr" defTabSz="457200" rtl="0" eaLnBrk="1" latinLnBrk="0" hangingPunct="1"/>
                      <a:r>
                        <a:rPr lang="en-US" sz="1000" b="0" kern="1200" dirty="0">
                          <a:solidFill>
                            <a:schemeClr val="dk1"/>
                          </a:solidFill>
                          <a:latin typeface="+mn-lt"/>
                          <a:ea typeface="+mn-ea"/>
                          <a:cs typeface="+mn-cs"/>
                        </a:rPr>
                        <a:t>(125 channels)</a:t>
                      </a:r>
                    </a:p>
                  </a:txBody>
                  <a:tcPr/>
                </a:tc>
                <a:extLst>
                  <a:ext uri="{0D108BD9-81ED-4DB2-BD59-A6C34878D82A}">
                    <a16:rowId xmlns:a16="http://schemas.microsoft.com/office/drawing/2014/main" val="114128311"/>
                  </a:ext>
                </a:extLst>
              </a:tr>
              <a:tr h="380404">
                <a:tc>
                  <a:txBody>
                    <a:bodyPr/>
                    <a:lstStyle/>
                    <a:p>
                      <a:pPr lvl="0"/>
                      <a:r>
                        <a:rPr lang="en-US" sz="1000" dirty="0"/>
                        <a:t>Device Required</a:t>
                      </a:r>
                    </a:p>
                  </a:txBody>
                  <a:tcPr/>
                </a:tc>
                <a:tc>
                  <a:txBody>
                    <a:bodyPr/>
                    <a:lstStyle/>
                    <a:p>
                      <a:pPr algn="ctr"/>
                      <a:r>
                        <a:rPr lang="en-US" sz="1000" b="1" dirty="0"/>
                        <a:t>None</a:t>
                      </a:r>
                      <a:endParaRPr lang="en-US" sz="800" dirty="0"/>
                    </a:p>
                  </a:txBody>
                  <a:tcPr/>
                </a:tc>
                <a:tc>
                  <a:txBody>
                    <a:bodyPr/>
                    <a:lstStyle/>
                    <a:p>
                      <a:pPr algn="ctr"/>
                      <a:r>
                        <a:rPr lang="en-US" sz="1000" b="1" dirty="0"/>
                        <a:t>$5</a:t>
                      </a:r>
                    </a:p>
                    <a:p>
                      <a:pPr algn="ctr"/>
                      <a:r>
                        <a:rPr lang="en-US" sz="800" dirty="0"/>
                        <a:t>(1 DVR Box)</a:t>
                      </a:r>
                    </a:p>
                  </a:txBody>
                  <a:tcPr/>
                </a:tc>
                <a:extLst>
                  <a:ext uri="{0D108BD9-81ED-4DB2-BD59-A6C34878D82A}">
                    <a16:rowId xmlns:a16="http://schemas.microsoft.com/office/drawing/2014/main" val="2945441875"/>
                  </a:ext>
                </a:extLst>
              </a:tr>
              <a:tr h="746176">
                <a:tc>
                  <a:txBody>
                    <a:bodyPr/>
                    <a:lstStyle/>
                    <a:p>
                      <a:r>
                        <a:rPr lang="en-US" sz="1000" dirty="0"/>
                        <a:t>Supplemental Streaming</a:t>
                      </a:r>
                    </a:p>
                  </a:txBody>
                  <a:tcPr/>
                </a:tc>
                <a:tc>
                  <a:txBody>
                    <a:bodyPr/>
                    <a:lstStyle/>
                    <a:p>
                      <a:pPr algn="ctr"/>
                      <a:r>
                        <a:rPr lang="en-US" sz="1000" b="1" dirty="0"/>
                        <a:t>$12 </a:t>
                      </a:r>
                    </a:p>
                    <a:p>
                      <a:pPr algn="ctr"/>
                      <a:r>
                        <a:rPr lang="en-US" sz="800" dirty="0"/>
                        <a:t>(Netflix)</a:t>
                      </a:r>
                    </a:p>
                    <a:p>
                      <a:pPr algn="ctr"/>
                      <a:endParaRPr lang="en-US" sz="500" dirty="0"/>
                    </a:p>
                    <a:p>
                      <a:pPr algn="ctr"/>
                      <a:r>
                        <a:rPr lang="en-US" sz="1000" b="1" dirty="0"/>
                        <a:t>$9</a:t>
                      </a:r>
                    </a:p>
                    <a:p>
                      <a:pPr algn="ctr"/>
                      <a:r>
                        <a:rPr lang="en-US" sz="800" dirty="0"/>
                        <a:t>(Amazon Prime)</a:t>
                      </a:r>
                    </a:p>
                  </a:txBody>
                  <a:tcPr/>
                </a:tc>
                <a:tc>
                  <a:txBody>
                    <a:bodyPr/>
                    <a:lstStyle/>
                    <a:p>
                      <a:pPr algn="ctr"/>
                      <a:r>
                        <a:rPr lang="en-US" sz="1000" b="1" dirty="0"/>
                        <a:t>None</a:t>
                      </a:r>
                      <a:endParaRPr lang="en-US" sz="800" dirty="0"/>
                    </a:p>
                    <a:p>
                      <a:pPr algn="ctr"/>
                      <a:endParaRPr lang="en-US" sz="900" dirty="0"/>
                    </a:p>
                    <a:p>
                      <a:pPr algn="ctr"/>
                      <a:endParaRPr lang="en-US" sz="800" dirty="0"/>
                    </a:p>
                  </a:txBody>
                  <a:tcPr/>
                </a:tc>
                <a:extLst>
                  <a:ext uri="{0D108BD9-81ED-4DB2-BD59-A6C34878D82A}">
                    <a16:rowId xmlns:a16="http://schemas.microsoft.com/office/drawing/2014/main" val="317503463"/>
                  </a:ext>
                </a:extLst>
              </a:tr>
              <a:tr h="335511">
                <a:tc>
                  <a:txBody>
                    <a:bodyPr/>
                    <a:lstStyle/>
                    <a:p>
                      <a:r>
                        <a:rPr lang="en-US" sz="1000" dirty="0"/>
                        <a:t>Total Monthly Cost</a:t>
                      </a:r>
                    </a:p>
                  </a:txBody>
                  <a:tcPr/>
                </a:tc>
                <a:tc>
                  <a:txBody>
                    <a:bodyPr/>
                    <a:lstStyle/>
                    <a:p>
                      <a:pPr algn="ctr"/>
                      <a:r>
                        <a:rPr lang="en-US" sz="1000" b="1" dirty="0"/>
                        <a:t>$65.99</a:t>
                      </a:r>
                    </a:p>
                  </a:txBody>
                  <a:tcPr/>
                </a:tc>
                <a:tc>
                  <a:txBody>
                    <a:bodyPr/>
                    <a:lstStyle/>
                    <a:p>
                      <a:pPr algn="ctr"/>
                      <a:r>
                        <a:rPr lang="en-US" sz="1000" b="1" dirty="0"/>
                        <a:t>$94.98</a:t>
                      </a:r>
                    </a:p>
                  </a:txBody>
                  <a:tcPr/>
                </a:tc>
                <a:extLst>
                  <a:ext uri="{0D108BD9-81ED-4DB2-BD59-A6C34878D82A}">
                    <a16:rowId xmlns:a16="http://schemas.microsoft.com/office/drawing/2014/main" val="2840729958"/>
                  </a:ext>
                </a:extLst>
              </a:tr>
            </a:tbl>
          </a:graphicData>
        </a:graphic>
      </p:graphicFrame>
      <p:sp>
        <p:nvSpPr>
          <p:cNvPr id="13" name="TextBox 12"/>
          <p:cNvSpPr txBox="1"/>
          <p:nvPr/>
        </p:nvSpPr>
        <p:spPr>
          <a:xfrm>
            <a:off x="3059723" y="1607726"/>
            <a:ext cx="3003130" cy="369332"/>
          </a:xfrm>
          <a:prstGeom prst="rect">
            <a:avLst/>
          </a:prstGeom>
          <a:noFill/>
        </p:spPr>
        <p:txBody>
          <a:bodyPr wrap="none" rtlCol="0">
            <a:spAutoFit/>
          </a:bodyPr>
          <a:lstStyle/>
          <a:p>
            <a:r>
              <a:rPr lang="en-US" dirty="0"/>
              <a:t>Example Package Scenarios</a:t>
            </a:r>
          </a:p>
        </p:txBody>
      </p:sp>
      <p:sp>
        <p:nvSpPr>
          <p:cNvPr id="3" name="Slide Number Placeholder 2">
            <a:extLst>
              <a:ext uri="{FF2B5EF4-FFF2-40B4-BE49-F238E27FC236}">
                <a16:creationId xmlns:a16="http://schemas.microsoft.com/office/drawing/2014/main" id="{56DA882E-A33C-438F-9EE6-F23B1A8742AE}"/>
              </a:ext>
            </a:extLst>
          </p:cNvPr>
          <p:cNvSpPr>
            <a:spLocks noGrp="1"/>
          </p:cNvSpPr>
          <p:nvPr>
            <p:ph type="sldNum" sz="quarter" idx="12"/>
          </p:nvPr>
        </p:nvSpPr>
        <p:spPr>
          <a:xfrm>
            <a:off x="8786681" y="6583279"/>
            <a:ext cx="2057400" cy="365125"/>
          </a:xfrm>
        </p:spPr>
        <p:txBody>
          <a:bodyPr/>
          <a:lstStyle/>
          <a:p>
            <a:fld id="{3A62515F-A571-4526-9A1A-96E514A63B3F}" type="slidenum">
              <a:rPr lang="en-US" sz="1200" smtClean="0"/>
              <a:pPr/>
              <a:t>40</a:t>
            </a:fld>
            <a:endParaRPr lang="en-US" sz="1200" dirty="0"/>
          </a:p>
        </p:txBody>
      </p:sp>
    </p:spTree>
    <p:extLst>
      <p:ext uri="{BB962C8B-B14F-4D97-AF65-F5344CB8AC3E}">
        <p14:creationId xmlns:p14="http://schemas.microsoft.com/office/powerpoint/2010/main" val="4039718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95219" y="228893"/>
            <a:ext cx="8701131"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lang="en-US" sz="2600" kern="0" spc="0" dirty="0">
              <a:solidFill>
                <a:sysClr val="windowText" lastClr="000000"/>
              </a:solidFill>
              <a:latin typeface="Trebuchet MS" panose="020B0603020202020204" pitchFamily="34" charset="0"/>
              <a:ea typeface="+mn-ea"/>
              <a:cs typeface="+mn-cs"/>
            </a:endParaRPr>
          </a:p>
        </p:txBody>
      </p:sp>
      <p:sp>
        <p:nvSpPr>
          <p:cNvPr id="5"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35" name="TextBox 34"/>
          <p:cNvSpPr txBox="1"/>
          <p:nvPr/>
        </p:nvSpPr>
        <p:spPr>
          <a:xfrm>
            <a:off x="61403" y="6325419"/>
            <a:ext cx="7649451" cy="338554"/>
          </a:xfrm>
          <a:prstGeom prst="rect">
            <a:avLst/>
          </a:prstGeom>
          <a:noFill/>
        </p:spPr>
        <p:txBody>
          <a:bodyPr wrap="square" rtlCol="0">
            <a:spAutoFit/>
          </a:bodyPr>
          <a:lstStyle/>
          <a:p>
            <a:pPr lvl="0">
              <a:defRPr/>
            </a:pPr>
            <a:r>
              <a:rPr kumimoji="0" lang="en-US" sz="800" b="0" i="0" u="none" strike="noStrike" kern="0" cap="none" spc="0" normalizeH="0" baseline="0" noProof="0" dirty="0">
                <a:ln>
                  <a:noFill/>
                </a:ln>
                <a:solidFill>
                  <a:sysClr val="windowText" lastClr="000000"/>
                </a:solidFill>
                <a:effectLst/>
                <a:uLnTx/>
                <a:uFillTx/>
                <a:latin typeface="Trebuchet MS" panose="020B0603020202020204" pitchFamily="34" charset="0"/>
              </a:rPr>
              <a:t>Source: </a:t>
            </a:r>
            <a:r>
              <a:rPr lang="en-US" sz="800" kern="0" dirty="0">
                <a:solidFill>
                  <a:sysClr val="windowText" lastClr="000000"/>
                </a:solidFill>
                <a:latin typeface="Trebuchet MS" panose="020B0603020202020204" pitchFamily="34" charset="0"/>
              </a:rPr>
              <a:t>IAB/Maru-Matchbox; Techhive.com/article/3179751/streaming-services/the-quest-for-smooth-60-frames-per-second-sports-in-streaming-tv-bundles.html; http://www.techhive.com/article/3199258/data-center-cloud/streaming-tv-quality-sucks-heres-how-the-industry-intends-to-make-it-better.html</a:t>
            </a:r>
          </a:p>
        </p:txBody>
      </p:sp>
      <p:sp>
        <p:nvSpPr>
          <p:cNvPr id="15" name="Title Placeholder 1"/>
          <p:cNvSpPr txBox="1">
            <a:spLocks/>
          </p:cNvSpPr>
          <p:nvPr/>
        </p:nvSpPr>
        <p:spPr>
          <a:xfrm>
            <a:off x="509484" y="409156"/>
            <a:ext cx="8072600" cy="628357"/>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600" dirty="0">
                <a:solidFill>
                  <a:schemeClr val="tx1"/>
                </a:solidFill>
              </a:rPr>
              <a:t>And The Quality Of The Streaming Experience Can Often Be Sub-optimal</a:t>
            </a:r>
          </a:p>
        </p:txBody>
      </p:sp>
      <p:sp>
        <p:nvSpPr>
          <p:cNvPr id="24" name="Rectangle 23"/>
          <p:cNvSpPr/>
          <p:nvPr/>
        </p:nvSpPr>
        <p:spPr>
          <a:xfrm>
            <a:off x="211382" y="1538669"/>
            <a:ext cx="8248446" cy="584775"/>
          </a:xfrm>
          <a:prstGeom prst="rect">
            <a:avLst/>
          </a:prstGeom>
        </p:spPr>
        <p:txBody>
          <a:bodyPr wrap="square">
            <a:spAutoFit/>
          </a:bodyPr>
          <a:lstStyle/>
          <a:p>
            <a:pPr lvl="1" algn="ctr"/>
            <a:r>
              <a:rPr lang="en-US" sz="1600" dirty="0"/>
              <a:t>Only 24% of those who watch both traditional TV and streaming video believe that streaming from the internet is a better experience</a:t>
            </a:r>
          </a:p>
        </p:txBody>
      </p:sp>
      <p:pic>
        <p:nvPicPr>
          <p:cNvPr id="9" name="Picture 8"/>
          <p:cNvPicPr>
            <a:picLocks noChangeAspect="1"/>
          </p:cNvPicPr>
          <p:nvPr/>
        </p:nvPicPr>
        <p:blipFill>
          <a:blip r:embed="rId3"/>
          <a:stretch>
            <a:fillRect/>
          </a:stretch>
        </p:blipFill>
        <p:spPr>
          <a:xfrm>
            <a:off x="3492380" y="2704044"/>
            <a:ext cx="1508760" cy="1006559"/>
          </a:xfrm>
          <a:prstGeom prst="rect">
            <a:avLst/>
          </a:prstGeom>
          <a:ln w="28575">
            <a:solidFill>
              <a:schemeClr val="tx1"/>
            </a:solidFill>
          </a:ln>
        </p:spPr>
      </p:pic>
      <p:pic>
        <p:nvPicPr>
          <p:cNvPr id="10" name="Picture 9"/>
          <p:cNvPicPr>
            <a:picLocks noChangeAspect="1"/>
          </p:cNvPicPr>
          <p:nvPr/>
        </p:nvPicPr>
        <p:blipFill>
          <a:blip r:embed="rId4"/>
          <a:stretch>
            <a:fillRect/>
          </a:stretch>
        </p:blipFill>
        <p:spPr>
          <a:xfrm>
            <a:off x="7342725" y="2695167"/>
            <a:ext cx="1508760" cy="1006559"/>
          </a:xfrm>
          <a:prstGeom prst="rect">
            <a:avLst/>
          </a:prstGeom>
          <a:ln w="28575">
            <a:solidFill>
              <a:schemeClr val="tx1"/>
            </a:solidFill>
          </a:ln>
        </p:spPr>
      </p:pic>
      <p:pic>
        <p:nvPicPr>
          <p:cNvPr id="11" name="Picture 10"/>
          <p:cNvPicPr>
            <a:picLocks noChangeAspect="1"/>
          </p:cNvPicPr>
          <p:nvPr/>
        </p:nvPicPr>
        <p:blipFill>
          <a:blip r:embed="rId5"/>
          <a:stretch>
            <a:fillRect/>
          </a:stretch>
        </p:blipFill>
        <p:spPr>
          <a:xfrm>
            <a:off x="1565438" y="2704044"/>
            <a:ext cx="1508760" cy="980321"/>
          </a:xfrm>
          <a:prstGeom prst="rect">
            <a:avLst/>
          </a:prstGeom>
          <a:ln w="28575">
            <a:solidFill>
              <a:schemeClr val="tx1"/>
            </a:solidFill>
          </a:ln>
        </p:spPr>
      </p:pic>
      <p:pic>
        <p:nvPicPr>
          <p:cNvPr id="12" name="Picture 11"/>
          <p:cNvPicPr>
            <a:picLocks noChangeAspect="1"/>
          </p:cNvPicPr>
          <p:nvPr/>
        </p:nvPicPr>
        <p:blipFill>
          <a:blip r:embed="rId6"/>
          <a:stretch>
            <a:fillRect/>
          </a:stretch>
        </p:blipFill>
        <p:spPr>
          <a:xfrm>
            <a:off x="5416509" y="2701720"/>
            <a:ext cx="1508760" cy="1006560"/>
          </a:xfrm>
          <a:prstGeom prst="rect">
            <a:avLst/>
          </a:prstGeom>
          <a:ln w="28575">
            <a:solidFill>
              <a:schemeClr val="tx1"/>
            </a:solidFill>
          </a:ln>
        </p:spPr>
      </p:pic>
      <p:sp>
        <p:nvSpPr>
          <p:cNvPr id="37" name="Rectangle 36"/>
          <p:cNvSpPr/>
          <p:nvPr/>
        </p:nvSpPr>
        <p:spPr>
          <a:xfrm>
            <a:off x="3351700" y="3534401"/>
            <a:ext cx="1967810" cy="2308324"/>
          </a:xfrm>
          <a:prstGeom prst="rect">
            <a:avLst/>
          </a:prstGeom>
        </p:spPr>
        <p:txBody>
          <a:bodyPr wrap="square" lIns="0" rIns="0">
            <a:spAutoFit/>
          </a:bodyPr>
          <a:lstStyle/>
          <a:p>
            <a:pPr lvl="1" algn="ctr"/>
            <a:endParaRPr lang="en-US" sz="1000" dirty="0"/>
          </a:p>
          <a:p>
            <a:pPr lvl="1" algn="ctr"/>
            <a:endParaRPr lang="en-US" sz="1000" b="1" dirty="0"/>
          </a:p>
          <a:p>
            <a:pPr algn="ctr"/>
            <a:r>
              <a:rPr lang="en-US" sz="1400" b="1" dirty="0"/>
              <a:t>High Latency</a:t>
            </a:r>
          </a:p>
          <a:p>
            <a:pPr algn="ctr"/>
            <a:r>
              <a:rPr lang="en-US" sz="1000" dirty="0"/>
              <a:t>The lag time that occurs between the TV broadcast and the live stream</a:t>
            </a:r>
          </a:p>
          <a:p>
            <a:pPr algn="ctr"/>
            <a:endParaRPr lang="en-US" sz="1000" dirty="0"/>
          </a:p>
          <a:p>
            <a:pPr algn="ctr"/>
            <a:endParaRPr lang="en-US" sz="1000" dirty="0"/>
          </a:p>
          <a:p>
            <a:pPr algn="ctr"/>
            <a:endParaRPr lang="en-US" sz="1000" dirty="0"/>
          </a:p>
          <a:p>
            <a:pPr algn="ctr"/>
            <a:r>
              <a:rPr lang="en-US" sz="1000" dirty="0"/>
              <a:t>A frustrating experience if you're hearing viewer reaction after a big play, or reading plot updates on Twitter before anything's even happened on your TV</a:t>
            </a:r>
            <a:endParaRPr lang="en-US" sz="1000" b="1" dirty="0"/>
          </a:p>
        </p:txBody>
      </p:sp>
      <p:sp>
        <p:nvSpPr>
          <p:cNvPr id="13" name="TextBox 12"/>
          <p:cNvSpPr txBox="1"/>
          <p:nvPr/>
        </p:nvSpPr>
        <p:spPr>
          <a:xfrm>
            <a:off x="133675" y="3870101"/>
            <a:ext cx="994183" cy="307777"/>
          </a:xfrm>
          <a:prstGeom prst="rect">
            <a:avLst/>
          </a:prstGeom>
          <a:noFill/>
        </p:spPr>
        <p:txBody>
          <a:bodyPr wrap="none" rtlCol="0">
            <a:spAutoFit/>
          </a:bodyPr>
          <a:lstStyle/>
          <a:p>
            <a:r>
              <a:rPr lang="en-US" sz="1400" dirty="0"/>
              <a:t>The Issue:</a:t>
            </a:r>
          </a:p>
        </p:txBody>
      </p:sp>
      <p:sp>
        <p:nvSpPr>
          <p:cNvPr id="38" name="TextBox 37"/>
          <p:cNvSpPr txBox="1"/>
          <p:nvPr/>
        </p:nvSpPr>
        <p:spPr>
          <a:xfrm>
            <a:off x="119320" y="4968741"/>
            <a:ext cx="1422184" cy="307777"/>
          </a:xfrm>
          <a:prstGeom prst="rect">
            <a:avLst/>
          </a:prstGeom>
          <a:noFill/>
        </p:spPr>
        <p:txBody>
          <a:bodyPr wrap="none" rtlCol="0">
            <a:spAutoFit/>
          </a:bodyPr>
          <a:lstStyle/>
          <a:p>
            <a:r>
              <a:rPr lang="en-US" sz="1400" dirty="0"/>
              <a:t>Why it Matters:</a:t>
            </a:r>
          </a:p>
        </p:txBody>
      </p:sp>
      <p:sp>
        <p:nvSpPr>
          <p:cNvPr id="39" name="Rectangle 38"/>
          <p:cNvSpPr/>
          <p:nvPr/>
        </p:nvSpPr>
        <p:spPr>
          <a:xfrm>
            <a:off x="1443860" y="3710603"/>
            <a:ext cx="1782341" cy="1846659"/>
          </a:xfrm>
          <a:prstGeom prst="rect">
            <a:avLst/>
          </a:prstGeom>
          <a:noFill/>
        </p:spPr>
        <p:txBody>
          <a:bodyPr wrap="square">
            <a:spAutoFit/>
          </a:bodyPr>
          <a:lstStyle/>
          <a:p>
            <a:pPr lvl="1" algn="ctr"/>
            <a:endParaRPr lang="en-US" sz="1000" dirty="0"/>
          </a:p>
          <a:p>
            <a:pPr algn="ctr"/>
            <a:r>
              <a:rPr lang="en-US" sz="1400" b="1" dirty="0"/>
              <a:t>Low Frame Rates  </a:t>
            </a:r>
          </a:p>
          <a:p>
            <a:pPr algn="ctr"/>
            <a:r>
              <a:rPr lang="en-US" sz="1000" dirty="0"/>
              <a:t>TV telecasts typically run at 60 frames/second; streaming video often plays at 30</a:t>
            </a:r>
          </a:p>
          <a:p>
            <a:pPr algn="ctr"/>
            <a:endParaRPr lang="en-US" sz="1000" dirty="0"/>
          </a:p>
          <a:p>
            <a:pPr algn="ctr"/>
            <a:endParaRPr lang="en-US" sz="1000" dirty="0"/>
          </a:p>
          <a:p>
            <a:pPr algn="ctr"/>
            <a:r>
              <a:rPr lang="en-US" sz="1000" dirty="0"/>
              <a:t>Picture can look choppy or jittery, particularly disruptive for sports</a:t>
            </a:r>
          </a:p>
        </p:txBody>
      </p:sp>
      <p:sp>
        <p:nvSpPr>
          <p:cNvPr id="14" name="TextBox 13"/>
          <p:cNvSpPr txBox="1"/>
          <p:nvPr/>
        </p:nvSpPr>
        <p:spPr>
          <a:xfrm>
            <a:off x="5352979" y="3834370"/>
            <a:ext cx="1786605" cy="1692771"/>
          </a:xfrm>
          <a:prstGeom prst="rect">
            <a:avLst/>
          </a:prstGeom>
          <a:noFill/>
        </p:spPr>
        <p:txBody>
          <a:bodyPr wrap="square" rtlCol="0">
            <a:spAutoFit/>
          </a:bodyPr>
          <a:lstStyle/>
          <a:p>
            <a:pPr algn="ctr"/>
            <a:r>
              <a:rPr lang="en-US" sz="1400" b="1" dirty="0"/>
              <a:t>Inferior Audio</a:t>
            </a:r>
          </a:p>
          <a:p>
            <a:pPr algn="ctr"/>
            <a:r>
              <a:rPr lang="en-US" sz="1000" dirty="0"/>
              <a:t>Surround sound support tends to be nonexistent</a:t>
            </a:r>
          </a:p>
          <a:p>
            <a:pPr algn="ctr"/>
            <a:endParaRPr lang="en-US" sz="1000" b="1" dirty="0"/>
          </a:p>
          <a:p>
            <a:pPr algn="ctr"/>
            <a:endParaRPr lang="en-US" sz="1000" b="1" dirty="0"/>
          </a:p>
          <a:p>
            <a:pPr algn="ctr"/>
            <a:endParaRPr lang="en-US" sz="1000" b="1" dirty="0"/>
          </a:p>
          <a:p>
            <a:pPr algn="ctr"/>
            <a:endParaRPr lang="en-US" sz="1000" b="1" dirty="0"/>
          </a:p>
          <a:p>
            <a:pPr algn="ctr"/>
            <a:r>
              <a:rPr lang="en-US" sz="1000" dirty="0"/>
              <a:t>Less enjoyable viewing experience, particularly for sports and movies</a:t>
            </a:r>
          </a:p>
        </p:txBody>
      </p:sp>
      <p:sp>
        <p:nvSpPr>
          <p:cNvPr id="40" name="TextBox 39"/>
          <p:cNvSpPr txBox="1"/>
          <p:nvPr/>
        </p:nvSpPr>
        <p:spPr>
          <a:xfrm>
            <a:off x="7241095" y="3837348"/>
            <a:ext cx="1853110" cy="1538883"/>
          </a:xfrm>
          <a:prstGeom prst="rect">
            <a:avLst/>
          </a:prstGeom>
          <a:noFill/>
        </p:spPr>
        <p:txBody>
          <a:bodyPr wrap="square" rtlCol="0">
            <a:spAutoFit/>
          </a:bodyPr>
          <a:lstStyle/>
          <a:p>
            <a:pPr algn="ctr"/>
            <a:r>
              <a:rPr lang="en-US" sz="1400" b="1" dirty="0"/>
              <a:t>Tech Glitches</a:t>
            </a:r>
          </a:p>
          <a:p>
            <a:pPr algn="ctr"/>
            <a:r>
              <a:rPr lang="en-US" sz="1000" dirty="0"/>
              <a:t>Loading, buffering, or  authentification issues</a:t>
            </a:r>
          </a:p>
          <a:p>
            <a:pPr algn="ctr"/>
            <a:endParaRPr lang="en-US" sz="1000" dirty="0"/>
          </a:p>
          <a:p>
            <a:pPr algn="ctr"/>
            <a:endParaRPr lang="en-US" sz="1000" dirty="0"/>
          </a:p>
          <a:p>
            <a:pPr algn="ctr"/>
            <a:endParaRPr lang="en-US" sz="1000" dirty="0"/>
          </a:p>
          <a:p>
            <a:pPr algn="ctr"/>
            <a:endParaRPr lang="en-US" sz="1000" dirty="0"/>
          </a:p>
          <a:p>
            <a:pPr algn="ctr"/>
            <a:r>
              <a:rPr lang="en-US" sz="1000" dirty="0"/>
              <a:t>Disrupts the viewing experience</a:t>
            </a:r>
          </a:p>
        </p:txBody>
      </p:sp>
      <p:sp>
        <p:nvSpPr>
          <p:cNvPr id="17" name="Slide Number Placeholder 6">
            <a:extLst>
              <a:ext uri="{FF2B5EF4-FFF2-40B4-BE49-F238E27FC236}">
                <a16:creationId xmlns:a16="http://schemas.microsoft.com/office/drawing/2014/main" id="{71C8AA80-25FF-47C4-9879-CE46475AC18B}"/>
              </a:ext>
            </a:extLst>
          </p:cNvPr>
          <p:cNvSpPr txBox="1">
            <a:spLocks/>
          </p:cNvSpPr>
          <p:nvPr/>
        </p:nvSpPr>
        <p:spPr>
          <a:xfrm>
            <a:off x="8843965" y="6657975"/>
            <a:ext cx="371475" cy="4189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41</a:t>
            </a:r>
          </a:p>
        </p:txBody>
      </p:sp>
    </p:spTree>
    <p:extLst>
      <p:ext uri="{BB962C8B-B14F-4D97-AF65-F5344CB8AC3E}">
        <p14:creationId xmlns:p14="http://schemas.microsoft.com/office/powerpoint/2010/main" val="149984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73" y="276961"/>
            <a:ext cx="8908327" cy="1325563"/>
          </a:xfrm>
        </p:spPr>
        <p:txBody>
          <a:bodyPr/>
          <a:lstStyle/>
          <a:p>
            <a:r>
              <a:rPr lang="en-US" sz="2600" dirty="0"/>
              <a:t>Many MVPDs are creating custom packages to retain &amp; attract skinny bundle-seeking cord cutters/</a:t>
            </a:r>
            <a:r>
              <a:rPr lang="en-US" sz="2600" dirty="0" err="1"/>
              <a:t>nevers</a:t>
            </a:r>
            <a:endParaRPr lang="en-US" sz="2600" dirty="0"/>
          </a:p>
        </p:txBody>
      </p:sp>
      <p:sp>
        <p:nvSpPr>
          <p:cNvPr id="5" name="Text Box 29"/>
          <p:cNvSpPr txBox="1">
            <a:spLocks noChangeArrowheads="1"/>
          </p:cNvSpPr>
          <p:nvPr/>
        </p:nvSpPr>
        <p:spPr bwMode="auto">
          <a:xfrm>
            <a:off x="-28574" y="6586156"/>
            <a:ext cx="7183315" cy="425758"/>
          </a:xfrm>
          <a:prstGeom prst="rect">
            <a:avLst/>
          </a:prstGeom>
          <a:noFill/>
          <a:ln w="9525" algn="ctr">
            <a:noFill/>
            <a:miter lim="800000"/>
            <a:headEnd/>
            <a:tailEnd/>
          </a:ln>
        </p:spPr>
        <p:txBody>
          <a:bodyPr wrap="square" anchor="b">
            <a:spAutoFit/>
          </a:bodyPr>
          <a:lstStyle/>
          <a:p>
            <a:pPr>
              <a:lnSpc>
                <a:spcPts val="1300"/>
              </a:lnSpc>
            </a:pPr>
            <a:r>
              <a:rPr lang="en-US" altLang="en-US" sz="800" dirty="0">
                <a:solidFill>
                  <a:srgbClr val="777777"/>
                </a:solidFill>
              </a:rPr>
              <a:t> </a:t>
            </a:r>
            <a:r>
              <a:rPr lang="en-US" altLang="en-US" sz="800" dirty="0">
                <a:solidFill>
                  <a:srgbClr val="000000"/>
                </a:solidFill>
              </a:rPr>
              <a:t>Source:  </a:t>
            </a:r>
            <a:r>
              <a:rPr lang="en-US" sz="800" dirty="0" err="1"/>
              <a:t>VerizonFios</a:t>
            </a:r>
            <a:r>
              <a:rPr lang="en-US" sz="800" dirty="0"/>
              <a:t> Custom TV Packages, 6/12/17, zip code 11211</a:t>
            </a:r>
          </a:p>
          <a:p>
            <a:pPr>
              <a:lnSpc>
                <a:spcPts val="1300"/>
              </a:lnSpc>
            </a:pPr>
            <a:endParaRPr lang="en-US" altLang="en-US" sz="800" dirty="0">
              <a:solidFill>
                <a:srgbClr val="000000"/>
              </a:solidFill>
            </a:endParaRPr>
          </a:p>
        </p:txBody>
      </p:sp>
      <p:pic>
        <p:nvPicPr>
          <p:cNvPr id="14" name="Picture 13"/>
          <p:cNvPicPr>
            <a:picLocks noChangeAspect="1"/>
          </p:cNvPicPr>
          <p:nvPr/>
        </p:nvPicPr>
        <p:blipFill rotWithShape="1">
          <a:blip r:embed="rId2"/>
          <a:srcRect l="30000" t="25801" r="30961" b="21624"/>
          <a:stretch/>
        </p:blipFill>
        <p:spPr>
          <a:xfrm>
            <a:off x="2125541" y="1986015"/>
            <a:ext cx="3566160" cy="2276216"/>
          </a:xfrm>
          <a:prstGeom prst="rect">
            <a:avLst/>
          </a:prstGeom>
          <a:solidFill>
            <a:schemeClr val="tx1"/>
          </a:solidFill>
          <a:ln>
            <a:solidFill>
              <a:schemeClr val="accent1"/>
            </a:solidFill>
          </a:ln>
        </p:spPr>
      </p:pic>
      <p:pic>
        <p:nvPicPr>
          <p:cNvPr id="15" name="Picture 14"/>
          <p:cNvPicPr>
            <a:picLocks noChangeAspect="1"/>
          </p:cNvPicPr>
          <p:nvPr/>
        </p:nvPicPr>
        <p:blipFill rotWithShape="1">
          <a:blip r:embed="rId3"/>
          <a:srcRect l="29904" t="25606" r="31057" b="23675"/>
          <a:stretch/>
        </p:blipFill>
        <p:spPr>
          <a:xfrm>
            <a:off x="2906756" y="2645571"/>
            <a:ext cx="3566160" cy="2606155"/>
          </a:xfrm>
          <a:prstGeom prst="rect">
            <a:avLst/>
          </a:prstGeom>
          <a:ln>
            <a:solidFill>
              <a:schemeClr val="accent1"/>
            </a:solidFill>
          </a:ln>
        </p:spPr>
      </p:pic>
      <p:pic>
        <p:nvPicPr>
          <p:cNvPr id="16" name="Picture 15"/>
          <p:cNvPicPr>
            <a:picLocks noChangeAspect="1"/>
          </p:cNvPicPr>
          <p:nvPr/>
        </p:nvPicPr>
        <p:blipFill rotWithShape="1">
          <a:blip r:embed="rId4"/>
          <a:srcRect l="29423" t="25606" r="31346" b="27607"/>
          <a:stretch/>
        </p:blipFill>
        <p:spPr>
          <a:xfrm>
            <a:off x="3872994" y="3525665"/>
            <a:ext cx="3566160" cy="2606155"/>
          </a:xfrm>
          <a:prstGeom prst="rect">
            <a:avLst/>
          </a:prstGeom>
          <a:ln>
            <a:solidFill>
              <a:schemeClr val="accent1"/>
            </a:solidFill>
          </a:ln>
        </p:spPr>
      </p:pic>
      <p:sp>
        <p:nvSpPr>
          <p:cNvPr id="17" name="Rectangle 16"/>
          <p:cNvSpPr/>
          <p:nvPr/>
        </p:nvSpPr>
        <p:spPr>
          <a:xfrm>
            <a:off x="5785339" y="1658355"/>
            <a:ext cx="3014149" cy="830997"/>
          </a:xfrm>
          <a:prstGeom prst="rect">
            <a:avLst/>
          </a:prstGeom>
        </p:spPr>
        <p:txBody>
          <a:bodyPr wrap="square">
            <a:spAutoFit/>
          </a:bodyPr>
          <a:lstStyle/>
          <a:p>
            <a:pPr algn="ctr"/>
            <a:r>
              <a:rPr lang="en-US" sz="1600" dirty="0"/>
              <a:t>Also positions them to be ready when HHs want to trade up their subscriptions</a:t>
            </a:r>
          </a:p>
        </p:txBody>
      </p:sp>
      <p:pic>
        <p:nvPicPr>
          <p:cNvPr id="18" name="Picture 17"/>
          <p:cNvPicPr>
            <a:picLocks noChangeAspect="1"/>
          </p:cNvPicPr>
          <p:nvPr/>
        </p:nvPicPr>
        <p:blipFill rotWithShape="1">
          <a:blip r:embed="rId2"/>
          <a:srcRect l="30000" t="14273" r="30961" b="72807"/>
          <a:stretch/>
        </p:blipFill>
        <p:spPr>
          <a:xfrm>
            <a:off x="2125541" y="1304022"/>
            <a:ext cx="3530533" cy="559363"/>
          </a:xfrm>
          <a:prstGeom prst="rect">
            <a:avLst/>
          </a:prstGeom>
          <a:solidFill>
            <a:schemeClr val="tx1"/>
          </a:solidFill>
          <a:ln>
            <a:solidFill>
              <a:schemeClr val="accent1"/>
            </a:solidFill>
          </a:ln>
        </p:spPr>
      </p:pic>
      <p:sp>
        <p:nvSpPr>
          <p:cNvPr id="3" name="Slide Number Placeholder 2">
            <a:extLst>
              <a:ext uri="{FF2B5EF4-FFF2-40B4-BE49-F238E27FC236}">
                <a16:creationId xmlns:a16="http://schemas.microsoft.com/office/drawing/2014/main" id="{19B2041B-8D33-4473-BBF1-F18B4F60F33C}"/>
              </a:ext>
            </a:extLst>
          </p:cNvPr>
          <p:cNvSpPr>
            <a:spLocks noGrp="1"/>
          </p:cNvSpPr>
          <p:nvPr>
            <p:ph type="sldNum" sz="quarter" idx="12"/>
          </p:nvPr>
        </p:nvSpPr>
        <p:spPr>
          <a:xfrm>
            <a:off x="8799488" y="6586156"/>
            <a:ext cx="2057400" cy="365125"/>
          </a:xfrm>
        </p:spPr>
        <p:txBody>
          <a:bodyPr/>
          <a:lstStyle/>
          <a:p>
            <a:fld id="{3A62515F-A571-4526-9A1A-96E514A63B3F}" type="slidenum">
              <a:rPr lang="en-US" sz="1200" smtClean="0"/>
              <a:pPr/>
              <a:t>42</a:t>
            </a:fld>
            <a:endParaRPr lang="en-US" sz="1200" dirty="0"/>
          </a:p>
        </p:txBody>
      </p:sp>
    </p:spTree>
    <p:extLst>
      <p:ext uri="{BB962C8B-B14F-4D97-AF65-F5344CB8AC3E}">
        <p14:creationId xmlns:p14="http://schemas.microsoft.com/office/powerpoint/2010/main" val="3404918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66287" y="245560"/>
            <a:ext cx="8817149" cy="872898"/>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algn="ctr">
              <a:defRPr/>
            </a:pPr>
            <a:r>
              <a:rPr lang="en-US" sz="2400" dirty="0">
                <a:solidFill>
                  <a:schemeClr val="tx1"/>
                </a:solidFill>
              </a:rPr>
              <a:t>With The Increased Adoption Of “TV Everywhere” Consumers Have Found Another Way To Access MVPD Content On The Go</a:t>
            </a:r>
          </a:p>
        </p:txBody>
      </p:sp>
      <p:sp>
        <p:nvSpPr>
          <p:cNvPr id="5"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34" name="Rectangle 33"/>
          <p:cNvSpPr/>
          <p:nvPr/>
        </p:nvSpPr>
        <p:spPr>
          <a:xfrm>
            <a:off x="344650" y="1375861"/>
            <a:ext cx="8460421" cy="4001095"/>
          </a:xfrm>
          <a:prstGeom prst="rect">
            <a:avLst/>
          </a:prstGeom>
        </p:spPr>
        <p:txBody>
          <a:bodyPr wrap="square">
            <a:spAutoFit/>
          </a:bodyPr>
          <a:lstStyle/>
          <a:p>
            <a:pPr marR="0" lvl="0" algn="ctr" defTabSz="914400" eaLnBrk="1" fontAlgn="auto" latinLnBrk="0" hangingPunct="1">
              <a:lnSpc>
                <a:spcPct val="100000"/>
              </a:lnSpc>
              <a:spcBef>
                <a:spcPts val="0"/>
              </a:spcBef>
              <a:spcAft>
                <a:spcPts val="0"/>
              </a:spcAft>
              <a:buClrTx/>
              <a:buSzTx/>
              <a:tabLst/>
              <a:defRPr/>
            </a:pPr>
            <a:r>
              <a:rPr kumimoji="0" lang="en-US" sz="1600" b="0" i="0" u="none" strike="noStrike" kern="0" cap="none" spc="0" normalizeH="0" baseline="0" noProof="0" dirty="0">
                <a:ln>
                  <a:noFill/>
                </a:ln>
                <a:solidFill>
                  <a:sysClr val="windowText" lastClr="000000"/>
                </a:solidFill>
                <a:effectLst/>
                <a:uLnTx/>
                <a:uFillTx/>
                <a:latin typeface="Trebuchet MS" panose="020B0603020202020204" pitchFamily="34" charset="0"/>
              </a:rPr>
              <a:t>TVE is projected to </a:t>
            </a:r>
            <a:r>
              <a:rPr kumimoji="0" lang="en-US" sz="1600" b="0" i="0" u="none" strike="noStrike" kern="0" cap="none" spc="0" normalizeH="0" noProof="0" dirty="0">
                <a:ln>
                  <a:noFill/>
                </a:ln>
                <a:solidFill>
                  <a:sysClr val="windowText" lastClr="000000"/>
                </a:solidFill>
                <a:effectLst/>
                <a:uLnTx/>
                <a:uFillTx/>
                <a:latin typeface="Trebuchet MS" panose="020B0603020202020204" pitchFamily="34" charset="0"/>
              </a:rPr>
              <a:t>grow </a:t>
            </a:r>
            <a:r>
              <a:rPr lang="en-US" sz="1600" kern="0" noProof="0" dirty="0">
                <a:solidFill>
                  <a:sysClr val="windowText" lastClr="000000"/>
                </a:solidFill>
                <a:latin typeface="Trebuchet MS" panose="020B0603020202020204" pitchFamily="34" charset="0"/>
              </a:rPr>
              <a:t>20% by 2020, </a:t>
            </a:r>
            <a:r>
              <a:rPr kumimoji="0" lang="en-US" sz="1600" b="0" i="0" u="none" strike="noStrike" kern="0" cap="none" spc="0" normalizeH="0" noProof="0" dirty="0">
                <a:ln>
                  <a:noFill/>
                </a:ln>
                <a:solidFill>
                  <a:sysClr val="windowText" lastClr="000000"/>
                </a:solidFill>
                <a:effectLst/>
                <a:uLnTx/>
                <a:uFillTx/>
                <a:latin typeface="Trebuchet MS" panose="020B0603020202020204" pitchFamily="34" charset="0"/>
              </a:rPr>
              <a:t>driven by greater acceptance and more familiarity with authentication process, plus a larger variety of program offerings including sports and new series premieres</a:t>
            </a:r>
          </a:p>
          <a:p>
            <a:pPr marR="0" lvl="0" defTabSz="914400" eaLnBrk="1" fontAlgn="auto" latinLnBrk="0" hangingPunct="1">
              <a:lnSpc>
                <a:spcPct val="100000"/>
              </a:lnSpc>
              <a:spcBef>
                <a:spcPts val="0"/>
              </a:spcBef>
              <a:spcAft>
                <a:spcPts val="0"/>
              </a:spcAft>
              <a:buClrTx/>
              <a:buSzTx/>
              <a:tabLst/>
              <a:defRPr/>
            </a:pPr>
            <a:endParaRPr lang="en-US" sz="1400" kern="0" baseline="0" dirty="0">
              <a:solidFill>
                <a:sysClr val="windowText" lastClr="000000"/>
              </a:solidFill>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400" b="0" i="0" u="none" strike="noStrike" kern="0" cap="none" spc="0" normalizeH="0" noProof="0" dirty="0">
              <a:ln>
                <a:noFill/>
              </a:ln>
              <a:solidFill>
                <a:sysClr val="windowText" lastClr="000000"/>
              </a:solidFill>
              <a:effectLst/>
              <a:uLnTx/>
              <a:uFillTx/>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lang="en-US" sz="1400" kern="0" baseline="0" dirty="0">
              <a:solidFill>
                <a:sysClr val="windowText" lastClr="000000"/>
              </a:solidFill>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400" b="0" i="0" u="none" strike="noStrike" kern="0" cap="none" spc="0" normalizeH="0" noProof="0" dirty="0">
              <a:ln>
                <a:noFill/>
              </a:ln>
              <a:solidFill>
                <a:sysClr val="windowText" lastClr="000000"/>
              </a:solidFill>
              <a:effectLst/>
              <a:uLnTx/>
              <a:uFillTx/>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lang="en-US" sz="1400" kern="0" baseline="0" dirty="0">
              <a:solidFill>
                <a:sysClr val="windowText" lastClr="000000"/>
              </a:solidFill>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400" b="0" i="0" u="none" strike="noStrike" kern="0" cap="none" spc="0" normalizeH="0" noProof="0" dirty="0">
              <a:ln>
                <a:noFill/>
              </a:ln>
              <a:solidFill>
                <a:sysClr val="windowText" lastClr="000000"/>
              </a:solidFill>
              <a:effectLst/>
              <a:uLnTx/>
              <a:uFillTx/>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lang="en-US" sz="1400" kern="0" baseline="0" dirty="0">
              <a:solidFill>
                <a:sysClr val="windowText" lastClr="000000"/>
              </a:solidFill>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400" b="0" i="0" u="none" strike="noStrike" kern="0" cap="none" spc="0" normalizeH="0" noProof="0" dirty="0">
              <a:ln>
                <a:noFill/>
              </a:ln>
              <a:solidFill>
                <a:sysClr val="windowText" lastClr="000000"/>
              </a:solidFill>
              <a:effectLst/>
              <a:uLnTx/>
              <a:uFillTx/>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lang="en-US" sz="1400" kern="0" baseline="0" dirty="0">
              <a:solidFill>
                <a:sysClr val="windowText" lastClr="000000"/>
              </a:solidFill>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400" b="0" i="0" u="none" strike="noStrike" kern="0" cap="none" spc="0" normalizeH="0" noProof="0" dirty="0">
              <a:ln>
                <a:noFill/>
              </a:ln>
              <a:solidFill>
                <a:sysClr val="windowText" lastClr="000000"/>
              </a:solidFill>
              <a:effectLst/>
              <a:uLnTx/>
              <a:uFillTx/>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lang="en-US" sz="1400" kern="0" baseline="0" dirty="0">
              <a:solidFill>
                <a:sysClr val="windowText" lastClr="000000"/>
              </a:solidFill>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400" b="0" i="0" u="none" strike="noStrike" kern="0" cap="none" spc="0" normalizeH="0" noProof="0" dirty="0">
              <a:ln>
                <a:noFill/>
              </a:ln>
              <a:solidFill>
                <a:sysClr val="windowText" lastClr="000000"/>
              </a:solidFill>
              <a:effectLst/>
              <a:uLnTx/>
              <a:uFillTx/>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lang="en-US" sz="1400" kern="0" baseline="0" dirty="0">
              <a:solidFill>
                <a:sysClr val="windowText" lastClr="000000"/>
              </a:solidFill>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a:ln>
                <a:noFill/>
              </a:ln>
              <a:solidFill>
                <a:sysClr val="windowText" lastClr="000000"/>
              </a:solidFill>
              <a:effectLst/>
              <a:uLnTx/>
              <a:uFillTx/>
              <a:latin typeface="Trebuchet MS" panose="020B0603020202020204"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a:solidFill>
                <a:sysClr val="windowText" lastClr="000000"/>
              </a:solidFill>
              <a:latin typeface="Trebuchet MS" panose="020B0603020202020204" pitchFamily="34" charset="0"/>
            </a:endParaRPr>
          </a:p>
        </p:txBody>
      </p:sp>
      <p:graphicFrame>
        <p:nvGraphicFramePr>
          <p:cNvPr id="7" name="Chart 6"/>
          <p:cNvGraphicFramePr/>
          <p:nvPr>
            <p:extLst>
              <p:ext uri="{D42A27DB-BD31-4B8C-83A1-F6EECF244321}">
                <p14:modId xmlns:p14="http://schemas.microsoft.com/office/powerpoint/2010/main" val="1570625183"/>
              </p:ext>
            </p:extLst>
          </p:nvPr>
        </p:nvGraphicFramePr>
        <p:xfrm>
          <a:off x="900113" y="2900682"/>
          <a:ext cx="7172325" cy="2837270"/>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p:cNvSpPr txBox="1"/>
          <p:nvPr/>
        </p:nvSpPr>
        <p:spPr>
          <a:xfrm>
            <a:off x="70706" y="6613753"/>
            <a:ext cx="8160615"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rPr>
              <a:t>Source: SNL Kagan 2016, Reflects individual TV Everywhere users as of August 2016</a:t>
            </a:r>
          </a:p>
        </p:txBody>
      </p:sp>
      <p:sp>
        <p:nvSpPr>
          <p:cNvPr id="8" name="Slide Number Placeholder 6">
            <a:extLst>
              <a:ext uri="{FF2B5EF4-FFF2-40B4-BE49-F238E27FC236}">
                <a16:creationId xmlns:a16="http://schemas.microsoft.com/office/drawing/2014/main" id="{B6DA0877-696D-4102-A60D-1C0D37FDD6E9}"/>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43</a:t>
            </a:r>
          </a:p>
        </p:txBody>
      </p:sp>
    </p:spTree>
    <p:extLst>
      <p:ext uri="{BB962C8B-B14F-4D97-AF65-F5344CB8AC3E}">
        <p14:creationId xmlns:p14="http://schemas.microsoft.com/office/powerpoint/2010/main" val="22140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6A46-C6BC-4498-AC1C-414B108478FC}"/>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E39765E5-1E4D-42AB-980E-3AF9A2569D14}"/>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A71D3601-441B-40A0-B4FD-17A72C48C2D4}"/>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DBBB70EF-6D53-4805-AF5C-63428015E886}"/>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DA050E93-B863-4DAD-B5ED-3BEBA3644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9" y="0"/>
            <a:ext cx="9096622" cy="6858000"/>
          </a:xfrm>
          <a:prstGeom prst="rect">
            <a:avLst/>
          </a:prstGeom>
        </p:spPr>
      </p:pic>
      <p:sp>
        <p:nvSpPr>
          <p:cNvPr id="8" name="Title 1">
            <a:extLst>
              <a:ext uri="{FF2B5EF4-FFF2-40B4-BE49-F238E27FC236}">
                <a16:creationId xmlns:a16="http://schemas.microsoft.com/office/drawing/2014/main" id="{4C222F3C-3D49-4964-B247-E716BEEF0AF5}"/>
              </a:ext>
            </a:extLst>
          </p:cNvPr>
          <p:cNvSpPr txBox="1">
            <a:spLocks/>
          </p:cNvSpPr>
          <p:nvPr/>
        </p:nvSpPr>
        <p:spPr>
          <a:xfrm>
            <a:off x="2993939" y="4632930"/>
            <a:ext cx="5435605" cy="1517126"/>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nSpc>
                <a:spcPct val="100000"/>
              </a:lnSpc>
              <a:spcBef>
                <a:spcPts val="0"/>
              </a:spcBef>
            </a:pPr>
            <a:r>
              <a:rPr lang="en-US" sz="3600" b="1" dirty="0"/>
              <a:t>Connecting the Dots – Common (</a:t>
            </a:r>
            <a:r>
              <a:rPr lang="en-US" sz="3600" b="1" dirty="0" err="1"/>
              <a:t>Mis</a:t>
            </a:r>
            <a:r>
              <a:rPr lang="en-US" sz="3600" b="1" dirty="0"/>
              <a:t>)perceptions &amp; Realities</a:t>
            </a:r>
          </a:p>
        </p:txBody>
      </p:sp>
      <p:sp>
        <p:nvSpPr>
          <p:cNvPr id="9" name="Slide Number Placeholder 6">
            <a:extLst>
              <a:ext uri="{FF2B5EF4-FFF2-40B4-BE49-F238E27FC236}">
                <a16:creationId xmlns:a16="http://schemas.microsoft.com/office/drawing/2014/main" id="{88114F44-E79C-439A-ACAA-56D73B00F60F}"/>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44</a:t>
            </a:r>
          </a:p>
        </p:txBody>
      </p:sp>
    </p:spTree>
    <p:extLst>
      <p:ext uri="{BB962C8B-B14F-4D97-AF65-F5344CB8AC3E}">
        <p14:creationId xmlns:p14="http://schemas.microsoft.com/office/powerpoint/2010/main" val="757078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36" y="321165"/>
            <a:ext cx="8908327" cy="1155944"/>
          </a:xfrm>
        </p:spPr>
        <p:txBody>
          <a:bodyPr/>
          <a:lstStyle/>
          <a:p>
            <a:r>
              <a:rPr lang="en-US" sz="2800" dirty="0"/>
              <a:t>Common (</a:t>
            </a:r>
            <a:r>
              <a:rPr lang="en-US" sz="2800" dirty="0" err="1"/>
              <a:t>Mis</a:t>
            </a:r>
            <a:r>
              <a:rPr lang="en-US" sz="2800" dirty="0"/>
              <a:t>)perceptions and Realities</a:t>
            </a:r>
          </a:p>
        </p:txBody>
      </p:sp>
      <p:graphicFrame>
        <p:nvGraphicFramePr>
          <p:cNvPr id="7" name="Diagram 6"/>
          <p:cNvGraphicFramePr/>
          <p:nvPr>
            <p:extLst>
              <p:ext uri="{D42A27DB-BD31-4B8C-83A1-F6EECF244321}">
                <p14:modId xmlns:p14="http://schemas.microsoft.com/office/powerpoint/2010/main" val="1866986325"/>
              </p:ext>
            </p:extLst>
          </p:nvPr>
        </p:nvGraphicFramePr>
        <p:xfrm>
          <a:off x="512884" y="1370622"/>
          <a:ext cx="8323385" cy="4757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88F113A4-007B-4FEC-B5E9-DA1E2E3AF5D2}"/>
              </a:ext>
            </a:extLst>
          </p:cNvPr>
          <p:cNvSpPr>
            <a:spLocks noGrp="1"/>
          </p:cNvSpPr>
          <p:nvPr>
            <p:ph type="sldNum" sz="quarter" idx="12"/>
          </p:nvPr>
        </p:nvSpPr>
        <p:spPr>
          <a:xfrm>
            <a:off x="8836269" y="6492875"/>
            <a:ext cx="2057400" cy="365125"/>
          </a:xfrm>
        </p:spPr>
        <p:txBody>
          <a:bodyPr/>
          <a:lstStyle/>
          <a:p>
            <a:fld id="{3A62515F-A571-4526-9A1A-96E514A63B3F}" type="slidenum">
              <a:rPr lang="en-US" sz="1200" smtClean="0"/>
              <a:pPr/>
              <a:t>45</a:t>
            </a:fld>
            <a:endParaRPr lang="en-US" sz="1200" dirty="0"/>
          </a:p>
        </p:txBody>
      </p:sp>
    </p:spTree>
    <p:extLst>
      <p:ext uri="{BB962C8B-B14F-4D97-AF65-F5344CB8AC3E}">
        <p14:creationId xmlns:p14="http://schemas.microsoft.com/office/powerpoint/2010/main" val="2542323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9643"/>
            <a:ext cx="8908327" cy="604851"/>
          </a:xfrm>
        </p:spPr>
        <p:txBody>
          <a:bodyPr/>
          <a:lstStyle/>
          <a:p>
            <a:r>
              <a:rPr lang="en-US" sz="2800" dirty="0"/>
              <a:t>Related VAB Reports Of Interest</a:t>
            </a:r>
          </a:p>
        </p:txBody>
      </p:sp>
      <p:pic>
        <p:nvPicPr>
          <p:cNvPr id="5" name="Picture 4">
            <a:extLst>
              <a:ext uri="{FF2B5EF4-FFF2-40B4-BE49-F238E27FC236}">
                <a16:creationId xmlns:a16="http://schemas.microsoft.com/office/drawing/2014/main" id="{093D4BDD-543A-4A27-BA6B-E89F15A90F40}"/>
              </a:ext>
            </a:extLst>
          </p:cNvPr>
          <p:cNvPicPr>
            <a:picLocks noChangeAspect="1"/>
          </p:cNvPicPr>
          <p:nvPr/>
        </p:nvPicPr>
        <p:blipFill rotWithShape="1">
          <a:blip r:embed="rId2"/>
          <a:srcRect l="20870" t="16480" r="21739" b="10238"/>
          <a:stretch/>
        </p:blipFill>
        <p:spPr>
          <a:xfrm>
            <a:off x="6237824" y="1135041"/>
            <a:ext cx="2514600" cy="1670819"/>
          </a:xfrm>
          <a:prstGeom prst="rect">
            <a:avLst/>
          </a:prstGeom>
        </p:spPr>
      </p:pic>
      <p:pic>
        <p:nvPicPr>
          <p:cNvPr id="7" name="Picture 6">
            <a:extLst>
              <a:ext uri="{FF2B5EF4-FFF2-40B4-BE49-F238E27FC236}">
                <a16:creationId xmlns:a16="http://schemas.microsoft.com/office/drawing/2014/main" id="{FDADC313-1126-43A2-BBE7-A9A2C4F0DF77}"/>
              </a:ext>
            </a:extLst>
          </p:cNvPr>
          <p:cNvPicPr>
            <a:picLocks noChangeAspect="1"/>
          </p:cNvPicPr>
          <p:nvPr/>
        </p:nvPicPr>
        <p:blipFill rotWithShape="1">
          <a:blip r:embed="rId3"/>
          <a:srcRect l="20579" t="16296" r="22029" b="9723"/>
          <a:stretch/>
        </p:blipFill>
        <p:spPr>
          <a:xfrm>
            <a:off x="3356446" y="1117680"/>
            <a:ext cx="2514600" cy="1686757"/>
          </a:xfrm>
          <a:prstGeom prst="rect">
            <a:avLst/>
          </a:prstGeom>
        </p:spPr>
      </p:pic>
      <p:pic>
        <p:nvPicPr>
          <p:cNvPr id="8" name="Picture 7">
            <a:extLst>
              <a:ext uri="{FF2B5EF4-FFF2-40B4-BE49-F238E27FC236}">
                <a16:creationId xmlns:a16="http://schemas.microsoft.com/office/drawing/2014/main" id="{5C24D4A4-AC7A-4303-A2D0-E60F50D87996}"/>
              </a:ext>
            </a:extLst>
          </p:cNvPr>
          <p:cNvPicPr>
            <a:picLocks noChangeAspect="1"/>
          </p:cNvPicPr>
          <p:nvPr/>
        </p:nvPicPr>
        <p:blipFill rotWithShape="1">
          <a:blip r:embed="rId4"/>
          <a:srcRect l="11739" t="10625" r="12754" b="5341"/>
          <a:stretch/>
        </p:blipFill>
        <p:spPr>
          <a:xfrm>
            <a:off x="503584" y="1126902"/>
            <a:ext cx="2514600" cy="1678222"/>
          </a:xfrm>
          <a:prstGeom prst="rect">
            <a:avLst/>
          </a:prstGeom>
        </p:spPr>
      </p:pic>
      <p:pic>
        <p:nvPicPr>
          <p:cNvPr id="9" name="Picture 8">
            <a:extLst>
              <a:ext uri="{FF2B5EF4-FFF2-40B4-BE49-F238E27FC236}">
                <a16:creationId xmlns:a16="http://schemas.microsoft.com/office/drawing/2014/main" id="{C0CBD133-45C9-42BA-B95D-A755AB609E3D}"/>
              </a:ext>
            </a:extLst>
          </p:cNvPr>
          <p:cNvPicPr>
            <a:picLocks noChangeAspect="1"/>
          </p:cNvPicPr>
          <p:nvPr/>
        </p:nvPicPr>
        <p:blipFill rotWithShape="1">
          <a:blip r:embed="rId5"/>
          <a:srcRect l="11014" t="10883" r="13188" b="5340"/>
          <a:stretch/>
        </p:blipFill>
        <p:spPr>
          <a:xfrm>
            <a:off x="496271" y="3862543"/>
            <a:ext cx="2521913" cy="1692634"/>
          </a:xfrm>
          <a:prstGeom prst="rect">
            <a:avLst/>
          </a:prstGeom>
        </p:spPr>
      </p:pic>
      <p:pic>
        <p:nvPicPr>
          <p:cNvPr id="10" name="Picture 9">
            <a:extLst>
              <a:ext uri="{FF2B5EF4-FFF2-40B4-BE49-F238E27FC236}">
                <a16:creationId xmlns:a16="http://schemas.microsoft.com/office/drawing/2014/main" id="{9AF3CFCE-9F85-4105-859B-F038C96F968D}"/>
              </a:ext>
            </a:extLst>
          </p:cNvPr>
          <p:cNvPicPr>
            <a:picLocks noChangeAspect="1"/>
          </p:cNvPicPr>
          <p:nvPr/>
        </p:nvPicPr>
        <p:blipFill rotWithShape="1">
          <a:blip r:embed="rId6"/>
          <a:srcRect l="20579" t="11141" r="22899" b="9652"/>
          <a:stretch/>
        </p:blipFill>
        <p:spPr>
          <a:xfrm>
            <a:off x="3356446" y="3826205"/>
            <a:ext cx="2514600" cy="1715055"/>
          </a:xfrm>
          <a:prstGeom prst="rect">
            <a:avLst/>
          </a:prstGeom>
        </p:spPr>
      </p:pic>
      <p:sp>
        <p:nvSpPr>
          <p:cNvPr id="11" name="Rectangle 10">
            <a:extLst>
              <a:ext uri="{FF2B5EF4-FFF2-40B4-BE49-F238E27FC236}">
                <a16:creationId xmlns:a16="http://schemas.microsoft.com/office/drawing/2014/main" id="{BD8A579B-C6A0-4D6D-829F-015F1BF0BEAF}"/>
              </a:ext>
            </a:extLst>
          </p:cNvPr>
          <p:cNvSpPr/>
          <p:nvPr/>
        </p:nvSpPr>
        <p:spPr>
          <a:xfrm>
            <a:off x="364434" y="2845411"/>
            <a:ext cx="2957071" cy="523220"/>
          </a:xfrm>
          <a:prstGeom prst="rect">
            <a:avLst/>
          </a:prstGeom>
        </p:spPr>
        <p:txBody>
          <a:bodyPr wrap="square">
            <a:spAutoFit/>
          </a:bodyPr>
          <a:lstStyle/>
          <a:p>
            <a:r>
              <a:rPr lang="en-US" sz="1400" b="1" dirty="0"/>
              <a:t>Requiem For a Stream – Part I: </a:t>
            </a:r>
            <a:r>
              <a:rPr lang="en-US" sz="1400" dirty="0"/>
              <a:t>The Video Streaming Ecosystem</a:t>
            </a:r>
          </a:p>
        </p:txBody>
      </p:sp>
      <p:sp>
        <p:nvSpPr>
          <p:cNvPr id="12" name="Rectangle 11">
            <a:extLst>
              <a:ext uri="{FF2B5EF4-FFF2-40B4-BE49-F238E27FC236}">
                <a16:creationId xmlns:a16="http://schemas.microsoft.com/office/drawing/2014/main" id="{07B0BEE1-B420-49BC-92A0-E3E39CCECB06}"/>
              </a:ext>
            </a:extLst>
          </p:cNvPr>
          <p:cNvSpPr/>
          <p:nvPr/>
        </p:nvSpPr>
        <p:spPr>
          <a:xfrm>
            <a:off x="3321505" y="2833298"/>
            <a:ext cx="2774495" cy="523220"/>
          </a:xfrm>
          <a:prstGeom prst="rect">
            <a:avLst/>
          </a:prstGeom>
        </p:spPr>
        <p:txBody>
          <a:bodyPr wrap="square">
            <a:spAutoFit/>
          </a:bodyPr>
          <a:lstStyle/>
          <a:p>
            <a:r>
              <a:rPr lang="en-US" sz="1400" b="1" dirty="0"/>
              <a:t>Requiem For a Stream – Part II: </a:t>
            </a:r>
            <a:r>
              <a:rPr lang="en-US" sz="1400" dirty="0"/>
              <a:t>Video Streaming Behaviors</a:t>
            </a:r>
          </a:p>
        </p:txBody>
      </p:sp>
      <p:sp>
        <p:nvSpPr>
          <p:cNvPr id="13" name="Rectangle 12">
            <a:extLst>
              <a:ext uri="{FF2B5EF4-FFF2-40B4-BE49-F238E27FC236}">
                <a16:creationId xmlns:a16="http://schemas.microsoft.com/office/drawing/2014/main" id="{8168B030-C4CA-4510-87F5-FA9ED572D3E0}"/>
              </a:ext>
            </a:extLst>
          </p:cNvPr>
          <p:cNvSpPr/>
          <p:nvPr/>
        </p:nvSpPr>
        <p:spPr>
          <a:xfrm>
            <a:off x="6167440" y="2793868"/>
            <a:ext cx="2957071" cy="738664"/>
          </a:xfrm>
          <a:prstGeom prst="rect">
            <a:avLst/>
          </a:prstGeom>
        </p:spPr>
        <p:txBody>
          <a:bodyPr wrap="square">
            <a:spAutoFit/>
          </a:bodyPr>
          <a:lstStyle/>
          <a:p>
            <a:r>
              <a:rPr lang="en-US" sz="1400" b="1" dirty="0"/>
              <a:t>Requiem For a Stream – Part III: </a:t>
            </a:r>
            <a:r>
              <a:rPr lang="en-US" sz="1400" dirty="0"/>
              <a:t>The Relationship Between TV Brands &amp; Video Streaming</a:t>
            </a:r>
          </a:p>
        </p:txBody>
      </p:sp>
      <p:sp>
        <p:nvSpPr>
          <p:cNvPr id="14" name="Rectangle 13">
            <a:extLst>
              <a:ext uri="{FF2B5EF4-FFF2-40B4-BE49-F238E27FC236}">
                <a16:creationId xmlns:a16="http://schemas.microsoft.com/office/drawing/2014/main" id="{E0630162-D5C8-450D-940A-5301CD85F55C}"/>
              </a:ext>
            </a:extLst>
          </p:cNvPr>
          <p:cNvSpPr/>
          <p:nvPr/>
        </p:nvSpPr>
        <p:spPr>
          <a:xfrm>
            <a:off x="411357" y="5575355"/>
            <a:ext cx="2776331" cy="738664"/>
          </a:xfrm>
          <a:prstGeom prst="rect">
            <a:avLst/>
          </a:prstGeom>
        </p:spPr>
        <p:txBody>
          <a:bodyPr wrap="square">
            <a:spAutoFit/>
          </a:bodyPr>
          <a:lstStyle/>
          <a:p>
            <a:r>
              <a:rPr lang="en-US" sz="1400" b="1" dirty="0"/>
              <a:t>Millennials in Transition: </a:t>
            </a:r>
            <a:r>
              <a:rPr lang="en-US" sz="1400" dirty="0"/>
              <a:t>How Media Consumption Evolves With Each </a:t>
            </a:r>
            <a:r>
              <a:rPr lang="en-US" sz="1400" dirty="0" err="1"/>
              <a:t>Lifestage</a:t>
            </a:r>
            <a:endParaRPr lang="en-US" sz="1400" dirty="0"/>
          </a:p>
        </p:txBody>
      </p:sp>
      <p:sp>
        <p:nvSpPr>
          <p:cNvPr id="15" name="Rectangle 14">
            <a:extLst>
              <a:ext uri="{FF2B5EF4-FFF2-40B4-BE49-F238E27FC236}">
                <a16:creationId xmlns:a16="http://schemas.microsoft.com/office/drawing/2014/main" id="{F042BE4A-8B53-426C-8774-71E7B45AF689}"/>
              </a:ext>
            </a:extLst>
          </p:cNvPr>
          <p:cNvSpPr/>
          <p:nvPr/>
        </p:nvSpPr>
        <p:spPr>
          <a:xfrm>
            <a:off x="3282115" y="5575355"/>
            <a:ext cx="2852862" cy="738664"/>
          </a:xfrm>
          <a:prstGeom prst="rect">
            <a:avLst/>
          </a:prstGeom>
        </p:spPr>
        <p:txBody>
          <a:bodyPr wrap="square">
            <a:spAutoFit/>
          </a:bodyPr>
          <a:lstStyle/>
          <a:p>
            <a:r>
              <a:rPr lang="en-US" sz="1400" b="1" dirty="0"/>
              <a:t>TV Everywhere…</a:t>
            </a:r>
            <a:r>
              <a:rPr lang="en-US" sz="1400" dirty="0"/>
              <a:t>Accessing Premium Video Content Across Multiple Screens</a:t>
            </a:r>
          </a:p>
        </p:txBody>
      </p:sp>
      <p:sp>
        <p:nvSpPr>
          <p:cNvPr id="16" name="Rectangle 15">
            <a:extLst>
              <a:ext uri="{FF2B5EF4-FFF2-40B4-BE49-F238E27FC236}">
                <a16:creationId xmlns:a16="http://schemas.microsoft.com/office/drawing/2014/main" id="{FBBE0DA3-4509-46BD-A6BE-1D28EDD87F2D}"/>
              </a:ext>
            </a:extLst>
          </p:cNvPr>
          <p:cNvSpPr/>
          <p:nvPr/>
        </p:nvSpPr>
        <p:spPr>
          <a:xfrm>
            <a:off x="6134977" y="5502169"/>
            <a:ext cx="2997606" cy="738664"/>
          </a:xfrm>
          <a:prstGeom prst="rect">
            <a:avLst/>
          </a:prstGeom>
        </p:spPr>
        <p:txBody>
          <a:bodyPr wrap="square">
            <a:spAutoFit/>
          </a:bodyPr>
          <a:lstStyle/>
          <a:p>
            <a:r>
              <a:rPr lang="en-US" sz="1400" b="1" dirty="0"/>
              <a:t>Why Multi-Screen TV? </a:t>
            </a:r>
            <a:r>
              <a:rPr lang="en-US" sz="1400" dirty="0"/>
              <a:t>A Factual Look At the Power Of Premium, Professional Multi-Screen Content</a:t>
            </a:r>
          </a:p>
        </p:txBody>
      </p:sp>
      <p:pic>
        <p:nvPicPr>
          <p:cNvPr id="17" name="Picture 16">
            <a:extLst>
              <a:ext uri="{FF2B5EF4-FFF2-40B4-BE49-F238E27FC236}">
                <a16:creationId xmlns:a16="http://schemas.microsoft.com/office/drawing/2014/main" id="{526E0A33-0666-4FCD-B8B2-1C80E6789416}"/>
              </a:ext>
            </a:extLst>
          </p:cNvPr>
          <p:cNvPicPr>
            <a:picLocks noChangeAspect="1"/>
          </p:cNvPicPr>
          <p:nvPr/>
        </p:nvPicPr>
        <p:blipFill rotWithShape="1">
          <a:blip r:embed="rId7"/>
          <a:srcRect l="31739" t="22483" r="20870" b="14620"/>
          <a:stretch/>
        </p:blipFill>
        <p:spPr>
          <a:xfrm>
            <a:off x="6189683" y="3814763"/>
            <a:ext cx="2769704" cy="1679374"/>
          </a:xfrm>
          <a:prstGeom prst="rect">
            <a:avLst/>
          </a:prstGeom>
          <a:ln>
            <a:solidFill>
              <a:schemeClr val="bg1">
                <a:lumMod val="85000"/>
              </a:schemeClr>
            </a:solidFill>
          </a:ln>
        </p:spPr>
      </p:pic>
      <p:sp>
        <p:nvSpPr>
          <p:cNvPr id="18" name="Slide Number Placeholder 6">
            <a:extLst>
              <a:ext uri="{FF2B5EF4-FFF2-40B4-BE49-F238E27FC236}">
                <a16:creationId xmlns:a16="http://schemas.microsoft.com/office/drawing/2014/main" id="{4C46FE78-105A-453E-8C80-A2B96EB29737}"/>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46</a:t>
            </a:r>
          </a:p>
        </p:txBody>
      </p:sp>
    </p:spTree>
    <p:extLst>
      <p:ext uri="{BB962C8B-B14F-4D97-AF65-F5344CB8AC3E}">
        <p14:creationId xmlns:p14="http://schemas.microsoft.com/office/powerpoint/2010/main" val="2761014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67FDEA-2641-4744-B402-E70A323F4C5D}"/>
              </a:ext>
            </a:extLst>
          </p:cNvPr>
          <p:cNvPicPr>
            <a:picLocks noChangeAspect="1"/>
          </p:cNvPicPr>
          <p:nvPr/>
        </p:nvPicPr>
        <p:blipFill>
          <a:blip r:embed="rId2"/>
          <a:stretch>
            <a:fillRect/>
          </a:stretch>
        </p:blipFill>
        <p:spPr>
          <a:xfrm>
            <a:off x="0" y="0"/>
            <a:ext cx="9150210" cy="6858000"/>
          </a:xfrm>
          <a:prstGeom prst="rect">
            <a:avLst/>
          </a:prstGeom>
        </p:spPr>
      </p:pic>
    </p:spTree>
    <p:extLst>
      <p:ext uri="{BB962C8B-B14F-4D97-AF65-F5344CB8AC3E}">
        <p14:creationId xmlns:p14="http://schemas.microsoft.com/office/powerpoint/2010/main" val="72401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5783" y="227034"/>
            <a:ext cx="8473351" cy="563946"/>
          </a:xfrm>
        </p:spPr>
        <p:txBody>
          <a:bodyPr/>
          <a:lstStyle/>
          <a:p>
            <a:r>
              <a:rPr lang="en-US" dirty="0">
                <a:solidFill>
                  <a:schemeClr val="tx1"/>
                </a:solidFill>
              </a:rPr>
              <a:t>There are Three Distinct Terms Commonly Associated With Cable, Satellite and Telco Household Status</a:t>
            </a:r>
          </a:p>
        </p:txBody>
      </p:sp>
      <p:sp>
        <p:nvSpPr>
          <p:cNvPr id="3" name="Rectangle 2"/>
          <p:cNvSpPr/>
          <p:nvPr/>
        </p:nvSpPr>
        <p:spPr>
          <a:xfrm>
            <a:off x="278865" y="1868173"/>
            <a:ext cx="2678725" cy="1564722"/>
          </a:xfrm>
          <a:prstGeom prst="rect">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tIns="182880" rtlCol="0" anchor="t" anchorCtr="0"/>
          <a:lstStyle/>
          <a:p>
            <a:pPr algn="ctr"/>
            <a:r>
              <a:rPr lang="en-US" dirty="0">
                <a:solidFill>
                  <a:schemeClr val="tx1"/>
                </a:solidFill>
              </a:rPr>
              <a:t>Households that </a:t>
            </a:r>
            <a:r>
              <a:rPr lang="en-US" b="1" i="1" u="sng" dirty="0">
                <a:solidFill>
                  <a:schemeClr val="tx1"/>
                </a:solidFill>
              </a:rPr>
              <a:t>cancel</a:t>
            </a:r>
            <a:r>
              <a:rPr lang="en-US" dirty="0">
                <a:solidFill>
                  <a:schemeClr val="tx1"/>
                </a:solidFill>
              </a:rPr>
              <a:t> their cable, satellite or telco service. </a:t>
            </a:r>
          </a:p>
        </p:txBody>
      </p:sp>
      <p:sp>
        <p:nvSpPr>
          <p:cNvPr id="7" name="TextBox 6"/>
          <p:cNvSpPr txBox="1"/>
          <p:nvPr/>
        </p:nvSpPr>
        <p:spPr>
          <a:xfrm>
            <a:off x="6772612" y="1358163"/>
            <a:ext cx="1643399" cy="400110"/>
          </a:xfrm>
          <a:prstGeom prst="rect">
            <a:avLst/>
          </a:prstGeom>
          <a:noFill/>
        </p:spPr>
        <p:txBody>
          <a:bodyPr wrap="none" rtlCol="0">
            <a:spAutoFit/>
          </a:bodyPr>
          <a:lstStyle/>
          <a:p>
            <a:r>
              <a:rPr lang="en-US" sz="2000" b="1" u="sng" dirty="0"/>
              <a:t>Cord Nevers</a:t>
            </a:r>
          </a:p>
        </p:txBody>
      </p:sp>
      <p:sp>
        <p:nvSpPr>
          <p:cNvPr id="8" name="Rectangle 7"/>
          <p:cNvSpPr/>
          <p:nvPr/>
        </p:nvSpPr>
        <p:spPr>
          <a:xfrm>
            <a:off x="3240185" y="1876965"/>
            <a:ext cx="2678725" cy="1555929"/>
          </a:xfrm>
          <a:prstGeom prst="rect">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tIns="182880" rtlCol="0" anchor="t" anchorCtr="0"/>
          <a:lstStyle/>
          <a:p>
            <a:pPr algn="ctr"/>
            <a:r>
              <a:rPr lang="en-US" sz="1600" dirty="0">
                <a:solidFill>
                  <a:schemeClr val="tx1"/>
                </a:solidFill>
              </a:rPr>
              <a:t>Households that continue to subscribe to cable, satellite or telco service, but </a:t>
            </a:r>
            <a:r>
              <a:rPr lang="en-US" sz="1600" b="1" i="1" u="sng" dirty="0">
                <a:solidFill>
                  <a:schemeClr val="tx1"/>
                </a:solidFill>
              </a:rPr>
              <a:t>downsize</a:t>
            </a:r>
            <a:r>
              <a:rPr lang="en-US" sz="1600" dirty="0">
                <a:solidFill>
                  <a:schemeClr val="tx1"/>
                </a:solidFill>
              </a:rPr>
              <a:t> their programming bundle</a:t>
            </a:r>
          </a:p>
        </p:txBody>
      </p:sp>
      <p:sp>
        <p:nvSpPr>
          <p:cNvPr id="9" name="Rectangle 8"/>
          <p:cNvSpPr/>
          <p:nvPr/>
        </p:nvSpPr>
        <p:spPr>
          <a:xfrm>
            <a:off x="6201506" y="1868172"/>
            <a:ext cx="2678725" cy="1564722"/>
          </a:xfrm>
          <a:prstGeom prst="rect">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tIns="182880" rtlCol="0" anchor="t" anchorCtr="0"/>
          <a:lstStyle/>
          <a:p>
            <a:pPr algn="ctr"/>
            <a:r>
              <a:rPr lang="en-US" sz="1600" dirty="0">
                <a:solidFill>
                  <a:schemeClr val="tx1"/>
                </a:solidFill>
              </a:rPr>
              <a:t>Households that have </a:t>
            </a:r>
            <a:r>
              <a:rPr lang="en-US" sz="1600" b="1" i="1" u="sng" dirty="0">
                <a:solidFill>
                  <a:schemeClr val="tx1"/>
                </a:solidFill>
              </a:rPr>
              <a:t>never subscribed </a:t>
            </a:r>
            <a:r>
              <a:rPr lang="en-US" sz="1600" dirty="0">
                <a:solidFill>
                  <a:schemeClr val="tx1"/>
                </a:solidFill>
              </a:rPr>
              <a:t>to a cable, satellite or telco service. </a:t>
            </a:r>
          </a:p>
        </p:txBody>
      </p:sp>
      <p:grpSp>
        <p:nvGrpSpPr>
          <p:cNvPr id="2" name="Group 1">
            <a:extLst>
              <a:ext uri="{FF2B5EF4-FFF2-40B4-BE49-F238E27FC236}">
                <a16:creationId xmlns:a16="http://schemas.microsoft.com/office/drawing/2014/main" id="{5D6829F2-21EC-4D94-B362-50DC70A31253}"/>
              </a:ext>
            </a:extLst>
          </p:cNvPr>
          <p:cNvGrpSpPr/>
          <p:nvPr/>
        </p:nvGrpSpPr>
        <p:grpSpPr>
          <a:xfrm>
            <a:off x="1557199" y="4614897"/>
            <a:ext cx="6517439" cy="1566050"/>
            <a:chOff x="255173" y="4566393"/>
            <a:chExt cx="8704435" cy="2114241"/>
          </a:xfrm>
        </p:grpSpPr>
        <p:sp>
          <p:nvSpPr>
            <p:cNvPr id="128" name="Rectangle 127"/>
            <p:cNvSpPr/>
            <p:nvPr/>
          </p:nvSpPr>
          <p:spPr>
            <a:xfrm>
              <a:off x="6657628" y="5174600"/>
              <a:ext cx="2301980" cy="1463830"/>
            </a:xfrm>
            <a:prstGeom prst="rect">
              <a:avLst/>
            </a:prstGeom>
            <a:solidFill>
              <a:schemeClr val="bg1"/>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6669024" y="4566393"/>
              <a:ext cx="2290583" cy="550097"/>
            </a:xfrm>
            <a:prstGeom prst="rect">
              <a:avLst/>
            </a:prstGeom>
            <a:solidFill>
              <a:schemeClr val="accent3"/>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a:t>
              </a:r>
              <a:r>
                <a:rPr lang="en-US" sz="1400" dirty="0" err="1">
                  <a:solidFill>
                    <a:schemeClr val="bg1"/>
                  </a:solidFill>
                </a:rPr>
                <a:t>vMVPD</a:t>
              </a:r>
              <a:r>
                <a:rPr lang="en-US" sz="1400" dirty="0">
                  <a:solidFill>
                    <a:schemeClr val="bg1"/>
                  </a:solidFill>
                </a:rPr>
                <a:t>” Devices/Services</a:t>
              </a:r>
            </a:p>
          </p:txBody>
        </p:sp>
        <p:pic>
          <p:nvPicPr>
            <p:cNvPr id="130" name="Picture 129"/>
            <p:cNvPicPr>
              <a:picLocks noChangeAspect="1"/>
            </p:cNvPicPr>
            <p:nvPr/>
          </p:nvPicPr>
          <p:blipFill>
            <a:blip r:embed="rId2"/>
            <a:stretch>
              <a:fillRect/>
            </a:stretch>
          </p:blipFill>
          <p:spPr>
            <a:xfrm>
              <a:off x="8409768" y="6178012"/>
              <a:ext cx="460442" cy="349447"/>
            </a:xfrm>
            <a:prstGeom prst="rect">
              <a:avLst/>
            </a:prstGeom>
          </p:spPr>
        </p:pic>
        <p:pic>
          <p:nvPicPr>
            <p:cNvPr id="131" name="Picture 130"/>
            <p:cNvPicPr>
              <a:picLocks noChangeAspect="1"/>
            </p:cNvPicPr>
            <p:nvPr/>
          </p:nvPicPr>
          <p:blipFill rotWithShape="1">
            <a:blip r:embed="rId3"/>
            <a:srcRect t="32235" b="31333"/>
            <a:stretch/>
          </p:blipFill>
          <p:spPr>
            <a:xfrm>
              <a:off x="7358054" y="5689947"/>
              <a:ext cx="862158" cy="399991"/>
            </a:xfrm>
            <a:prstGeom prst="rect">
              <a:avLst/>
            </a:prstGeom>
          </p:spPr>
        </p:pic>
        <p:pic>
          <p:nvPicPr>
            <p:cNvPr id="132" name="Picture 131"/>
            <p:cNvPicPr>
              <a:picLocks noChangeAspect="1"/>
            </p:cNvPicPr>
            <p:nvPr/>
          </p:nvPicPr>
          <p:blipFill>
            <a:blip r:embed="rId4"/>
            <a:stretch>
              <a:fillRect/>
            </a:stretch>
          </p:blipFill>
          <p:spPr>
            <a:xfrm>
              <a:off x="7768150" y="5299306"/>
              <a:ext cx="1112081" cy="270499"/>
            </a:xfrm>
            <a:prstGeom prst="rect">
              <a:avLst/>
            </a:prstGeom>
          </p:spPr>
        </p:pic>
        <p:pic>
          <p:nvPicPr>
            <p:cNvPr id="133" name="Picture 132"/>
            <p:cNvPicPr>
              <a:picLocks noChangeAspect="1"/>
            </p:cNvPicPr>
            <p:nvPr/>
          </p:nvPicPr>
          <p:blipFill rotWithShape="1">
            <a:blip r:embed="rId5"/>
            <a:srcRect l="12500" t="11871" r="18125" b="17731"/>
            <a:stretch/>
          </p:blipFill>
          <p:spPr>
            <a:xfrm>
              <a:off x="6833009" y="5744481"/>
              <a:ext cx="433215" cy="340036"/>
            </a:xfrm>
            <a:prstGeom prst="rect">
              <a:avLst/>
            </a:prstGeom>
          </p:spPr>
        </p:pic>
        <p:pic>
          <p:nvPicPr>
            <p:cNvPr id="134" name="Picture 133"/>
            <p:cNvPicPr>
              <a:picLocks noChangeAspect="1"/>
            </p:cNvPicPr>
            <p:nvPr/>
          </p:nvPicPr>
          <p:blipFill>
            <a:blip r:embed="rId6"/>
            <a:stretch>
              <a:fillRect/>
            </a:stretch>
          </p:blipFill>
          <p:spPr>
            <a:xfrm>
              <a:off x="8288936" y="5662969"/>
              <a:ext cx="450199" cy="489487"/>
            </a:xfrm>
            <a:prstGeom prst="rect">
              <a:avLst/>
            </a:prstGeom>
          </p:spPr>
        </p:pic>
        <p:pic>
          <p:nvPicPr>
            <p:cNvPr id="136" name="Picture 135"/>
            <p:cNvPicPr>
              <a:picLocks noChangeAspect="1"/>
            </p:cNvPicPr>
            <p:nvPr/>
          </p:nvPicPr>
          <p:blipFill>
            <a:blip r:embed="rId7"/>
            <a:stretch>
              <a:fillRect/>
            </a:stretch>
          </p:blipFill>
          <p:spPr>
            <a:xfrm>
              <a:off x="6792705" y="6074123"/>
              <a:ext cx="444472" cy="502598"/>
            </a:xfrm>
            <a:prstGeom prst="rect">
              <a:avLst/>
            </a:prstGeom>
          </p:spPr>
        </p:pic>
        <p:sp>
          <p:nvSpPr>
            <p:cNvPr id="144" name="Rectangle 143">
              <a:extLst>
                <a:ext uri="{FF2B5EF4-FFF2-40B4-BE49-F238E27FC236}">
                  <a16:creationId xmlns:a16="http://schemas.microsoft.com/office/drawing/2014/main" id="{C604A242-A795-41E8-9CE1-116F24A54A61}"/>
                </a:ext>
              </a:extLst>
            </p:cNvPr>
            <p:cNvSpPr/>
            <p:nvPr/>
          </p:nvSpPr>
          <p:spPr>
            <a:xfrm>
              <a:off x="258317" y="5159751"/>
              <a:ext cx="6287976" cy="1520883"/>
            </a:xfrm>
            <a:prstGeom prst="rect">
              <a:avLst/>
            </a:prstGeom>
            <a:solidFill>
              <a:schemeClr val="bg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55173" y="4589267"/>
              <a:ext cx="6291120" cy="542129"/>
            </a:xfrm>
            <a:prstGeom prst="rect">
              <a:avLst/>
            </a:prstGeom>
            <a:solidFill>
              <a:schemeClr val="accent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Streaming Video (SVOD) </a:t>
              </a:r>
            </a:p>
            <a:p>
              <a:pPr algn="ctr"/>
              <a:r>
                <a:rPr lang="en-US" sz="1400" dirty="0">
                  <a:solidFill>
                    <a:schemeClr val="bg1"/>
                  </a:solidFill>
                </a:rPr>
                <a:t>(Subscription, Transactional, or Ad-supported)</a:t>
              </a:r>
            </a:p>
          </p:txBody>
        </p:sp>
        <p:pic>
          <p:nvPicPr>
            <p:cNvPr id="15" name="Picture 14"/>
            <p:cNvPicPr>
              <a:picLocks noChangeAspect="1"/>
            </p:cNvPicPr>
            <p:nvPr/>
          </p:nvPicPr>
          <p:blipFill>
            <a:blip r:embed="rId8"/>
            <a:stretch>
              <a:fillRect/>
            </a:stretch>
          </p:blipFill>
          <p:spPr>
            <a:xfrm>
              <a:off x="3722684" y="5261321"/>
              <a:ext cx="1053284" cy="287392"/>
            </a:xfrm>
            <a:prstGeom prst="rect">
              <a:avLst/>
            </a:prstGeom>
          </p:spPr>
        </p:pic>
        <p:pic>
          <p:nvPicPr>
            <p:cNvPr id="16" name="Picture 15"/>
            <p:cNvPicPr>
              <a:picLocks noChangeAspect="1"/>
            </p:cNvPicPr>
            <p:nvPr/>
          </p:nvPicPr>
          <p:blipFill>
            <a:blip r:embed="rId9"/>
            <a:stretch>
              <a:fillRect/>
            </a:stretch>
          </p:blipFill>
          <p:spPr>
            <a:xfrm>
              <a:off x="2416195" y="5328169"/>
              <a:ext cx="1152608" cy="244522"/>
            </a:xfrm>
            <a:prstGeom prst="rect">
              <a:avLst/>
            </a:prstGeom>
          </p:spPr>
        </p:pic>
        <p:pic>
          <p:nvPicPr>
            <p:cNvPr id="18" name="Picture 17"/>
            <p:cNvPicPr>
              <a:picLocks noChangeAspect="1"/>
            </p:cNvPicPr>
            <p:nvPr/>
          </p:nvPicPr>
          <p:blipFill rotWithShape="1">
            <a:blip r:embed="rId10"/>
            <a:srcRect t="19893" b="13209"/>
            <a:stretch/>
          </p:blipFill>
          <p:spPr>
            <a:xfrm>
              <a:off x="1398974" y="5362557"/>
              <a:ext cx="932502" cy="287433"/>
            </a:xfrm>
            <a:prstGeom prst="rect">
              <a:avLst/>
            </a:prstGeom>
          </p:spPr>
        </p:pic>
        <p:pic>
          <p:nvPicPr>
            <p:cNvPr id="19" name="Picture 18"/>
            <p:cNvPicPr>
              <a:picLocks noChangeAspect="1"/>
            </p:cNvPicPr>
            <p:nvPr/>
          </p:nvPicPr>
          <p:blipFill rotWithShape="1">
            <a:blip r:embed="rId11"/>
            <a:srcRect l="14912" t="22235" r="13777" b="24828"/>
            <a:stretch/>
          </p:blipFill>
          <p:spPr>
            <a:xfrm>
              <a:off x="417709" y="5303370"/>
              <a:ext cx="857829" cy="325404"/>
            </a:xfrm>
            <a:prstGeom prst="rect">
              <a:avLst/>
            </a:prstGeom>
          </p:spPr>
        </p:pic>
        <p:pic>
          <p:nvPicPr>
            <p:cNvPr id="21" name="Picture 20"/>
            <p:cNvPicPr>
              <a:picLocks noChangeAspect="1"/>
            </p:cNvPicPr>
            <p:nvPr/>
          </p:nvPicPr>
          <p:blipFill rotWithShape="1">
            <a:blip r:embed="rId12"/>
            <a:srcRect t="31073" b="32940"/>
            <a:stretch/>
          </p:blipFill>
          <p:spPr>
            <a:xfrm>
              <a:off x="2392778" y="6320902"/>
              <a:ext cx="1653716" cy="198924"/>
            </a:xfrm>
            <a:prstGeom prst="rect">
              <a:avLst/>
            </a:prstGeom>
          </p:spPr>
        </p:pic>
        <p:pic>
          <p:nvPicPr>
            <p:cNvPr id="22" name="Picture 21"/>
            <p:cNvPicPr>
              <a:picLocks noChangeAspect="1"/>
            </p:cNvPicPr>
            <p:nvPr/>
          </p:nvPicPr>
          <p:blipFill>
            <a:blip r:embed="rId13"/>
            <a:stretch>
              <a:fillRect/>
            </a:stretch>
          </p:blipFill>
          <p:spPr>
            <a:xfrm>
              <a:off x="2727787" y="6069376"/>
              <a:ext cx="945225" cy="167114"/>
            </a:xfrm>
            <a:prstGeom prst="rect">
              <a:avLst/>
            </a:prstGeom>
          </p:spPr>
        </p:pic>
        <p:pic>
          <p:nvPicPr>
            <p:cNvPr id="24" name="Picture 23"/>
            <p:cNvPicPr>
              <a:picLocks noChangeAspect="1"/>
            </p:cNvPicPr>
            <p:nvPr/>
          </p:nvPicPr>
          <p:blipFill rotWithShape="1">
            <a:blip r:embed="rId14"/>
            <a:srcRect l="27288" t="6665" r="29870" b="12276"/>
            <a:stretch/>
          </p:blipFill>
          <p:spPr>
            <a:xfrm>
              <a:off x="4858255" y="5492064"/>
              <a:ext cx="524335" cy="434636"/>
            </a:xfrm>
            <a:prstGeom prst="rect">
              <a:avLst/>
            </a:prstGeom>
          </p:spPr>
        </p:pic>
        <p:pic>
          <p:nvPicPr>
            <p:cNvPr id="26" name="Picture 25"/>
            <p:cNvPicPr>
              <a:picLocks noChangeAspect="1"/>
            </p:cNvPicPr>
            <p:nvPr/>
          </p:nvPicPr>
          <p:blipFill rotWithShape="1">
            <a:blip r:embed="rId15"/>
            <a:srcRect t="10150" b="26057"/>
            <a:stretch/>
          </p:blipFill>
          <p:spPr>
            <a:xfrm>
              <a:off x="3945421" y="5833592"/>
              <a:ext cx="1022441" cy="330251"/>
            </a:xfrm>
            <a:prstGeom prst="rect">
              <a:avLst/>
            </a:prstGeom>
          </p:spPr>
        </p:pic>
        <p:pic>
          <p:nvPicPr>
            <p:cNvPr id="39" name="Picture 38"/>
            <p:cNvPicPr>
              <a:picLocks noChangeAspect="1"/>
            </p:cNvPicPr>
            <p:nvPr/>
          </p:nvPicPr>
          <p:blipFill>
            <a:blip r:embed="rId16"/>
            <a:stretch>
              <a:fillRect/>
            </a:stretch>
          </p:blipFill>
          <p:spPr>
            <a:xfrm>
              <a:off x="1665926" y="6111198"/>
              <a:ext cx="558537" cy="459558"/>
            </a:xfrm>
            <a:prstGeom prst="rect">
              <a:avLst/>
            </a:prstGeom>
          </p:spPr>
        </p:pic>
        <p:pic>
          <p:nvPicPr>
            <p:cNvPr id="57" name="Picture 56"/>
            <p:cNvPicPr>
              <a:picLocks noChangeAspect="1"/>
            </p:cNvPicPr>
            <p:nvPr/>
          </p:nvPicPr>
          <p:blipFill>
            <a:blip r:embed="rId17"/>
            <a:stretch>
              <a:fillRect/>
            </a:stretch>
          </p:blipFill>
          <p:spPr>
            <a:xfrm>
              <a:off x="382197" y="6264321"/>
              <a:ext cx="1058478" cy="308446"/>
            </a:xfrm>
            <a:prstGeom prst="rect">
              <a:avLst/>
            </a:prstGeom>
          </p:spPr>
        </p:pic>
        <p:pic>
          <p:nvPicPr>
            <p:cNvPr id="83" name="Picture 82"/>
            <p:cNvPicPr>
              <a:picLocks noChangeAspect="1"/>
            </p:cNvPicPr>
            <p:nvPr/>
          </p:nvPicPr>
          <p:blipFill rotWithShape="1">
            <a:blip r:embed="rId18"/>
            <a:srcRect l="6923" t="10716" r="7266" b="16060"/>
            <a:stretch/>
          </p:blipFill>
          <p:spPr>
            <a:xfrm>
              <a:off x="5640407" y="6210311"/>
              <a:ext cx="870926" cy="374126"/>
            </a:xfrm>
            <a:prstGeom prst="rect">
              <a:avLst/>
            </a:prstGeom>
          </p:spPr>
        </p:pic>
        <p:pic>
          <p:nvPicPr>
            <p:cNvPr id="96" name="Picture 95"/>
            <p:cNvPicPr>
              <a:picLocks noChangeAspect="1"/>
            </p:cNvPicPr>
            <p:nvPr/>
          </p:nvPicPr>
          <p:blipFill rotWithShape="1">
            <a:blip r:embed="rId19"/>
            <a:srcRect l="5323" t="13817" r="4004" b="17323"/>
            <a:stretch/>
          </p:blipFill>
          <p:spPr>
            <a:xfrm>
              <a:off x="2697843" y="5670861"/>
              <a:ext cx="1348651" cy="225236"/>
            </a:xfrm>
            <a:prstGeom prst="rect">
              <a:avLst/>
            </a:prstGeom>
          </p:spPr>
        </p:pic>
        <p:pic>
          <p:nvPicPr>
            <p:cNvPr id="103" name="Picture 102"/>
            <p:cNvPicPr>
              <a:picLocks noChangeAspect="1"/>
            </p:cNvPicPr>
            <p:nvPr/>
          </p:nvPicPr>
          <p:blipFill rotWithShape="1">
            <a:blip r:embed="rId20"/>
            <a:srcRect t="14455" b="33874"/>
            <a:stretch/>
          </p:blipFill>
          <p:spPr>
            <a:xfrm>
              <a:off x="1598489" y="5795172"/>
              <a:ext cx="1074967" cy="274204"/>
            </a:xfrm>
            <a:prstGeom prst="rect">
              <a:avLst/>
            </a:prstGeom>
          </p:spPr>
        </p:pic>
        <p:pic>
          <p:nvPicPr>
            <p:cNvPr id="110" name="Picture 109"/>
            <p:cNvPicPr>
              <a:picLocks noChangeAspect="1"/>
            </p:cNvPicPr>
            <p:nvPr/>
          </p:nvPicPr>
          <p:blipFill>
            <a:blip r:embed="rId21"/>
            <a:stretch>
              <a:fillRect/>
            </a:stretch>
          </p:blipFill>
          <p:spPr>
            <a:xfrm>
              <a:off x="4214809" y="6267730"/>
              <a:ext cx="1239457" cy="207664"/>
            </a:xfrm>
            <a:prstGeom prst="rect">
              <a:avLst/>
            </a:prstGeom>
          </p:spPr>
        </p:pic>
        <p:pic>
          <p:nvPicPr>
            <p:cNvPr id="122" name="Picture 121"/>
            <p:cNvPicPr>
              <a:picLocks noChangeAspect="1"/>
            </p:cNvPicPr>
            <p:nvPr/>
          </p:nvPicPr>
          <p:blipFill>
            <a:blip r:embed="rId22"/>
            <a:stretch>
              <a:fillRect/>
            </a:stretch>
          </p:blipFill>
          <p:spPr>
            <a:xfrm>
              <a:off x="4888996" y="5234635"/>
              <a:ext cx="1110901" cy="228001"/>
            </a:xfrm>
            <a:prstGeom prst="rect">
              <a:avLst/>
            </a:prstGeom>
          </p:spPr>
        </p:pic>
        <p:pic>
          <p:nvPicPr>
            <p:cNvPr id="126" name="Picture 125"/>
            <p:cNvPicPr>
              <a:picLocks noChangeAspect="1"/>
            </p:cNvPicPr>
            <p:nvPr/>
          </p:nvPicPr>
          <p:blipFill>
            <a:blip r:embed="rId23"/>
            <a:stretch>
              <a:fillRect/>
            </a:stretch>
          </p:blipFill>
          <p:spPr>
            <a:xfrm>
              <a:off x="5555474" y="5548713"/>
              <a:ext cx="444423" cy="442448"/>
            </a:xfrm>
            <a:prstGeom prst="rect">
              <a:avLst/>
            </a:prstGeom>
          </p:spPr>
        </p:pic>
        <p:pic>
          <p:nvPicPr>
            <p:cNvPr id="127" name="Picture 126"/>
            <p:cNvPicPr>
              <a:picLocks noChangeAspect="1"/>
            </p:cNvPicPr>
            <p:nvPr/>
          </p:nvPicPr>
          <p:blipFill>
            <a:blip r:embed="rId24"/>
            <a:stretch>
              <a:fillRect/>
            </a:stretch>
          </p:blipFill>
          <p:spPr>
            <a:xfrm>
              <a:off x="404765" y="5691626"/>
              <a:ext cx="506671" cy="470148"/>
            </a:xfrm>
            <a:prstGeom prst="rect">
              <a:avLst/>
            </a:prstGeom>
          </p:spPr>
        </p:pic>
        <p:pic>
          <p:nvPicPr>
            <p:cNvPr id="137" name="Picture 136"/>
            <p:cNvPicPr>
              <a:picLocks noChangeAspect="1"/>
            </p:cNvPicPr>
            <p:nvPr/>
          </p:nvPicPr>
          <p:blipFill>
            <a:blip r:embed="rId25"/>
            <a:stretch>
              <a:fillRect/>
            </a:stretch>
          </p:blipFill>
          <p:spPr>
            <a:xfrm>
              <a:off x="991631" y="5756248"/>
              <a:ext cx="428699" cy="405526"/>
            </a:xfrm>
            <a:prstGeom prst="rect">
              <a:avLst/>
            </a:prstGeom>
          </p:spPr>
        </p:pic>
        <p:pic>
          <p:nvPicPr>
            <p:cNvPr id="138" name="Picture 137"/>
            <p:cNvPicPr>
              <a:picLocks noChangeAspect="1"/>
            </p:cNvPicPr>
            <p:nvPr/>
          </p:nvPicPr>
          <p:blipFill>
            <a:blip r:embed="rId26"/>
            <a:stretch>
              <a:fillRect/>
            </a:stretch>
          </p:blipFill>
          <p:spPr>
            <a:xfrm>
              <a:off x="7597141" y="6193663"/>
              <a:ext cx="605671" cy="350052"/>
            </a:xfrm>
            <a:prstGeom prst="rect">
              <a:avLst/>
            </a:prstGeom>
          </p:spPr>
        </p:pic>
        <p:pic>
          <p:nvPicPr>
            <p:cNvPr id="139" name="Picture 138"/>
            <p:cNvPicPr>
              <a:picLocks noChangeAspect="1"/>
            </p:cNvPicPr>
            <p:nvPr/>
          </p:nvPicPr>
          <p:blipFill rotWithShape="1">
            <a:blip r:embed="rId27"/>
            <a:srcRect l="16570" t="19884" r="12317" b="34609"/>
            <a:stretch/>
          </p:blipFill>
          <p:spPr>
            <a:xfrm>
              <a:off x="6739439" y="5249286"/>
              <a:ext cx="935145" cy="402231"/>
            </a:xfrm>
            <a:prstGeom prst="rect">
              <a:avLst/>
            </a:prstGeom>
          </p:spPr>
        </p:pic>
      </p:grpSp>
      <p:sp>
        <p:nvSpPr>
          <p:cNvPr id="146" name="TextBox 145">
            <a:extLst>
              <a:ext uri="{FF2B5EF4-FFF2-40B4-BE49-F238E27FC236}">
                <a16:creationId xmlns:a16="http://schemas.microsoft.com/office/drawing/2014/main" id="{084BE3FE-497C-44A9-9F03-D462C51E1960}"/>
              </a:ext>
            </a:extLst>
          </p:cNvPr>
          <p:cNvSpPr txBox="1"/>
          <p:nvPr/>
        </p:nvSpPr>
        <p:spPr>
          <a:xfrm>
            <a:off x="3794054" y="1326970"/>
            <a:ext cx="1744388" cy="400110"/>
          </a:xfrm>
          <a:prstGeom prst="rect">
            <a:avLst/>
          </a:prstGeom>
          <a:noFill/>
        </p:spPr>
        <p:txBody>
          <a:bodyPr wrap="none" rtlCol="0">
            <a:spAutoFit/>
          </a:bodyPr>
          <a:lstStyle/>
          <a:p>
            <a:r>
              <a:rPr lang="en-US" sz="2000" b="1" u="sng" dirty="0"/>
              <a:t>Cord Shavers</a:t>
            </a:r>
          </a:p>
        </p:txBody>
      </p:sp>
      <p:sp>
        <p:nvSpPr>
          <p:cNvPr id="147" name="TextBox 146">
            <a:extLst>
              <a:ext uri="{FF2B5EF4-FFF2-40B4-BE49-F238E27FC236}">
                <a16:creationId xmlns:a16="http://schemas.microsoft.com/office/drawing/2014/main" id="{BA678E03-8907-4133-91A2-09FDD7B0F51A}"/>
              </a:ext>
            </a:extLst>
          </p:cNvPr>
          <p:cNvSpPr txBox="1"/>
          <p:nvPr/>
        </p:nvSpPr>
        <p:spPr>
          <a:xfrm>
            <a:off x="870868" y="1353658"/>
            <a:ext cx="1726755" cy="400110"/>
          </a:xfrm>
          <a:prstGeom prst="rect">
            <a:avLst/>
          </a:prstGeom>
          <a:noFill/>
        </p:spPr>
        <p:txBody>
          <a:bodyPr wrap="none" rtlCol="0">
            <a:spAutoFit/>
          </a:bodyPr>
          <a:lstStyle/>
          <a:p>
            <a:r>
              <a:rPr lang="en-US" sz="2000" b="1" u="sng" dirty="0"/>
              <a:t>Cord Cutters</a:t>
            </a:r>
          </a:p>
        </p:txBody>
      </p:sp>
      <p:sp>
        <p:nvSpPr>
          <p:cNvPr id="148" name="TextBox 147">
            <a:extLst>
              <a:ext uri="{FF2B5EF4-FFF2-40B4-BE49-F238E27FC236}">
                <a16:creationId xmlns:a16="http://schemas.microsoft.com/office/drawing/2014/main" id="{6D1AF42B-BF36-45D7-9CAA-E7B110D34635}"/>
              </a:ext>
            </a:extLst>
          </p:cNvPr>
          <p:cNvSpPr txBox="1"/>
          <p:nvPr/>
        </p:nvSpPr>
        <p:spPr>
          <a:xfrm>
            <a:off x="212217" y="3808006"/>
            <a:ext cx="8663425" cy="646331"/>
          </a:xfrm>
          <a:prstGeom prst="rect">
            <a:avLst/>
          </a:prstGeom>
          <a:noFill/>
        </p:spPr>
        <p:txBody>
          <a:bodyPr wrap="square" rtlCol="0">
            <a:spAutoFit/>
          </a:bodyPr>
          <a:lstStyle/>
          <a:p>
            <a:pPr algn="ctr"/>
            <a:r>
              <a:rPr lang="en-US" dirty="0"/>
              <a:t>Cord cutters / shavers / </a:t>
            </a:r>
            <a:r>
              <a:rPr lang="en-US" dirty="0" err="1"/>
              <a:t>nevers</a:t>
            </a:r>
            <a:r>
              <a:rPr lang="en-US" dirty="0"/>
              <a:t> typically rely on internet or wireless to access television content through SVOD and/or </a:t>
            </a:r>
            <a:r>
              <a:rPr lang="en-US" dirty="0" err="1"/>
              <a:t>vMVPD</a:t>
            </a:r>
            <a:r>
              <a:rPr lang="en-US" dirty="0"/>
              <a:t> services, such as:</a:t>
            </a:r>
          </a:p>
        </p:txBody>
      </p:sp>
      <p:sp>
        <p:nvSpPr>
          <p:cNvPr id="41" name="Slide Number Placeholder 6">
            <a:extLst>
              <a:ext uri="{FF2B5EF4-FFF2-40B4-BE49-F238E27FC236}">
                <a16:creationId xmlns:a16="http://schemas.microsoft.com/office/drawing/2014/main" id="{2200A695-3042-4337-BA5F-DE9042C52B17}"/>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5</a:t>
            </a:r>
          </a:p>
        </p:txBody>
      </p:sp>
    </p:spTree>
    <p:extLst>
      <p:ext uri="{BB962C8B-B14F-4D97-AF65-F5344CB8AC3E}">
        <p14:creationId xmlns:p14="http://schemas.microsoft.com/office/powerpoint/2010/main" val="4096682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A317E7B-2483-4735-AFCD-767540E33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8" y="0"/>
            <a:ext cx="9147607" cy="6858000"/>
          </a:xfrm>
          <a:prstGeom prst="rect">
            <a:avLst/>
          </a:prstGeom>
        </p:spPr>
      </p:pic>
      <p:sp>
        <p:nvSpPr>
          <p:cNvPr id="14" name="Title 13">
            <a:extLst>
              <a:ext uri="{FF2B5EF4-FFF2-40B4-BE49-F238E27FC236}">
                <a16:creationId xmlns:a16="http://schemas.microsoft.com/office/drawing/2014/main" id="{388474CF-6701-4BE2-B525-0BC1E56AF5DC}"/>
              </a:ext>
            </a:extLst>
          </p:cNvPr>
          <p:cNvSpPr>
            <a:spLocks noGrp="1"/>
          </p:cNvSpPr>
          <p:nvPr>
            <p:ph type="ctrTitle"/>
          </p:nvPr>
        </p:nvSpPr>
        <p:spPr>
          <a:xfrm>
            <a:off x="3310462" y="4710659"/>
            <a:ext cx="5435605" cy="1517126"/>
          </a:xfrm>
        </p:spPr>
        <p:txBody>
          <a:bodyPr/>
          <a:lstStyle/>
          <a:p>
            <a:r>
              <a:rPr lang="en-US" dirty="0"/>
              <a:t>Cutting It Down To Size -  </a:t>
            </a:r>
            <a:br>
              <a:rPr lang="en-US" dirty="0"/>
            </a:br>
            <a:r>
              <a:rPr lang="en-US" dirty="0"/>
              <a:t>How Prevalent Is Cord Cutting?</a:t>
            </a:r>
            <a:br>
              <a:rPr lang="en-US" dirty="0"/>
            </a:br>
            <a:endParaRPr lang="en-US" dirty="0"/>
          </a:p>
        </p:txBody>
      </p:sp>
      <p:sp>
        <p:nvSpPr>
          <p:cNvPr id="4" name="Slide Number Placeholder 6">
            <a:extLst>
              <a:ext uri="{FF2B5EF4-FFF2-40B4-BE49-F238E27FC236}">
                <a16:creationId xmlns:a16="http://schemas.microsoft.com/office/drawing/2014/main" id="{4AC49C9D-E5E7-41E3-B04D-6430FCA5C526}"/>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6</a:t>
            </a:r>
          </a:p>
        </p:txBody>
      </p:sp>
    </p:spTree>
    <p:extLst>
      <p:ext uri="{BB962C8B-B14F-4D97-AF65-F5344CB8AC3E}">
        <p14:creationId xmlns:p14="http://schemas.microsoft.com/office/powerpoint/2010/main" val="67796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3769" y="362794"/>
            <a:ext cx="8624888" cy="1325562"/>
          </a:xfrm>
          <a:prstGeom prst="rect">
            <a:avLst/>
          </a:prstGeom>
        </p:spPr>
        <p:txBody>
          <a:bodyPr/>
          <a:lstStyle/>
          <a:p>
            <a:r>
              <a:rPr lang="en-US" sz="2600" dirty="0"/>
              <a:t>The Vast Majority of US Households, Nearly 100 Million, Subscribe To A Cable, Satellite, Or Telco Service</a:t>
            </a:r>
          </a:p>
        </p:txBody>
      </p:sp>
      <p:graphicFrame>
        <p:nvGraphicFramePr>
          <p:cNvPr id="15" name="Chart 14"/>
          <p:cNvGraphicFramePr/>
          <p:nvPr>
            <p:extLst>
              <p:ext uri="{D42A27DB-BD31-4B8C-83A1-F6EECF244321}">
                <p14:modId xmlns:p14="http://schemas.microsoft.com/office/powerpoint/2010/main" val="1676861355"/>
              </p:ext>
            </p:extLst>
          </p:nvPr>
        </p:nvGraphicFramePr>
        <p:xfrm>
          <a:off x="304014" y="1981336"/>
          <a:ext cx="8062903" cy="3653301"/>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a:xfrm>
            <a:off x="-274795" y="6440398"/>
            <a:ext cx="3861955" cy="246221"/>
          </a:xfrm>
          <a:prstGeom prst="rect">
            <a:avLst/>
          </a:prstGeom>
        </p:spPr>
        <p:txBody>
          <a:bodyPr wrap="none">
            <a:spAutoFit/>
          </a:bodyPr>
          <a:lstStyle/>
          <a:p>
            <a:pPr marL="457200" marR="0">
              <a:spcBef>
                <a:spcPts val="0"/>
              </a:spcBef>
              <a:spcAft>
                <a:spcPts val="0"/>
              </a:spcAft>
            </a:pPr>
            <a:r>
              <a:rPr lang="en-US" sz="1000" dirty="0">
                <a:latin typeface="Calibri" panose="020F0502020204030204" pitchFamily="34" charset="0"/>
                <a:ea typeface="Calibri" panose="020F0502020204030204" pitchFamily="34" charset="0"/>
                <a:cs typeface="Times New Roman" panose="02020603050405020304" pitchFamily="18" charset="0"/>
              </a:rPr>
              <a:t>Source: Nielsen Total Audience Report, Q1 ’17, Q4 ‘16, Q4 ‘15</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3945557" y="1785633"/>
            <a:ext cx="1906291" cy="584775"/>
          </a:xfrm>
          <a:prstGeom prst="rect">
            <a:avLst/>
          </a:prstGeom>
          <a:noFill/>
        </p:spPr>
        <p:txBody>
          <a:bodyPr wrap="none" rtlCol="0">
            <a:spAutoFit/>
          </a:bodyPr>
          <a:lstStyle/>
          <a:p>
            <a:r>
              <a:rPr lang="en-US" sz="1600" dirty="0"/>
              <a:t>Cable+ Households</a:t>
            </a:r>
          </a:p>
          <a:p>
            <a:pPr algn="ctr"/>
            <a:r>
              <a:rPr lang="en-US" sz="1600" dirty="0"/>
              <a:t>(000)</a:t>
            </a:r>
          </a:p>
        </p:txBody>
      </p:sp>
      <p:sp>
        <p:nvSpPr>
          <p:cNvPr id="8" name="Rectangle 7">
            <a:extLst>
              <a:ext uri="{FF2B5EF4-FFF2-40B4-BE49-F238E27FC236}">
                <a16:creationId xmlns:a16="http://schemas.microsoft.com/office/drawing/2014/main" id="{95D28870-D4E3-4429-8DFB-CAEFB8B1529C}"/>
              </a:ext>
            </a:extLst>
          </p:cNvPr>
          <p:cNvSpPr/>
          <p:nvPr/>
        </p:nvSpPr>
        <p:spPr>
          <a:xfrm>
            <a:off x="-283906" y="5758346"/>
            <a:ext cx="9481599" cy="492443"/>
          </a:xfrm>
          <a:prstGeom prst="rect">
            <a:avLst/>
          </a:prstGeom>
        </p:spPr>
        <p:txBody>
          <a:bodyPr wrap="square">
            <a:spAutoFit/>
          </a:bodyPr>
          <a:lstStyle/>
          <a:p>
            <a:pPr marL="457200" marR="0">
              <a:spcBef>
                <a:spcPts val="0"/>
              </a:spcBef>
              <a:spcAft>
                <a:spcPts val="0"/>
              </a:spcAft>
            </a:pPr>
            <a:r>
              <a:rPr lang="en-US" sz="1200" b="1" i="1" dirty="0">
                <a:ea typeface="Calibri" panose="020F0502020204030204" pitchFamily="34" charset="0"/>
                <a:cs typeface="Times New Roman" panose="02020603050405020304" pitchFamily="18" charset="0"/>
              </a:rPr>
              <a:t>Cable+</a:t>
            </a:r>
            <a:r>
              <a:rPr lang="en-US" sz="1200" dirty="0">
                <a:ea typeface="Calibri" panose="020F0502020204030204" pitchFamily="34" charset="0"/>
                <a:cs typeface="Times New Roman" panose="02020603050405020304" pitchFamily="18" charset="0"/>
              </a:rPr>
              <a:t>: A household that subscribes to Wired cable, Telco or Satellite service</a:t>
            </a:r>
          </a:p>
          <a:p>
            <a:pPr marL="457200" marR="0">
              <a:spcBef>
                <a:spcPts val="0"/>
              </a:spcBef>
              <a:spcAft>
                <a:spcPts val="0"/>
              </a:spcAft>
            </a:pPr>
            <a:endParaRPr lang="en-US" sz="1400" dirty="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FE2C53F-D494-4530-B8D0-EC7C3815F6C6}"/>
              </a:ext>
            </a:extLst>
          </p:cNvPr>
          <p:cNvSpPr txBox="1"/>
          <p:nvPr/>
        </p:nvSpPr>
        <p:spPr>
          <a:xfrm>
            <a:off x="4335465" y="3562645"/>
            <a:ext cx="1126476" cy="707886"/>
          </a:xfrm>
          <a:prstGeom prst="rect">
            <a:avLst/>
          </a:prstGeom>
          <a:noFill/>
        </p:spPr>
        <p:txBody>
          <a:bodyPr wrap="square" rtlCol="0">
            <a:spAutoFit/>
          </a:bodyPr>
          <a:lstStyle/>
          <a:p>
            <a:pPr algn="ctr"/>
            <a:r>
              <a:rPr lang="en-US" sz="1600" b="1" dirty="0">
                <a:solidFill>
                  <a:schemeClr val="bg1"/>
                </a:solidFill>
              </a:rPr>
              <a:t>84% </a:t>
            </a:r>
          </a:p>
          <a:p>
            <a:pPr algn="ctr"/>
            <a:r>
              <a:rPr lang="en-US" sz="1200" dirty="0">
                <a:solidFill>
                  <a:schemeClr val="bg1"/>
                </a:solidFill>
              </a:rPr>
              <a:t>of Total TV HHs</a:t>
            </a:r>
          </a:p>
        </p:txBody>
      </p:sp>
      <p:sp>
        <p:nvSpPr>
          <p:cNvPr id="9" name="TextBox 8">
            <a:extLst>
              <a:ext uri="{FF2B5EF4-FFF2-40B4-BE49-F238E27FC236}">
                <a16:creationId xmlns:a16="http://schemas.microsoft.com/office/drawing/2014/main" id="{50FD3804-0CB0-444C-8707-22A2966D0FB1}"/>
              </a:ext>
            </a:extLst>
          </p:cNvPr>
          <p:cNvSpPr txBox="1"/>
          <p:nvPr/>
        </p:nvSpPr>
        <p:spPr>
          <a:xfrm>
            <a:off x="2141541" y="3562645"/>
            <a:ext cx="1126476" cy="707886"/>
          </a:xfrm>
          <a:prstGeom prst="rect">
            <a:avLst/>
          </a:prstGeom>
          <a:noFill/>
        </p:spPr>
        <p:txBody>
          <a:bodyPr wrap="square" rtlCol="0">
            <a:spAutoFit/>
          </a:bodyPr>
          <a:lstStyle/>
          <a:p>
            <a:pPr algn="ctr"/>
            <a:r>
              <a:rPr lang="en-US" sz="1600" b="1" dirty="0">
                <a:solidFill>
                  <a:schemeClr val="bg1"/>
                </a:solidFill>
              </a:rPr>
              <a:t>85% </a:t>
            </a:r>
          </a:p>
          <a:p>
            <a:pPr algn="ctr"/>
            <a:r>
              <a:rPr lang="en-US" sz="1200" dirty="0">
                <a:solidFill>
                  <a:schemeClr val="bg1"/>
                </a:solidFill>
              </a:rPr>
              <a:t>of Total TV HHs</a:t>
            </a:r>
          </a:p>
        </p:txBody>
      </p:sp>
      <p:sp>
        <p:nvSpPr>
          <p:cNvPr id="10" name="TextBox 9">
            <a:extLst>
              <a:ext uri="{FF2B5EF4-FFF2-40B4-BE49-F238E27FC236}">
                <a16:creationId xmlns:a16="http://schemas.microsoft.com/office/drawing/2014/main" id="{592E9266-92BA-4183-BC8B-738B6FB3E172}"/>
              </a:ext>
            </a:extLst>
          </p:cNvPr>
          <p:cNvSpPr txBox="1"/>
          <p:nvPr/>
        </p:nvSpPr>
        <p:spPr>
          <a:xfrm>
            <a:off x="6519217" y="3562645"/>
            <a:ext cx="1126476" cy="707886"/>
          </a:xfrm>
          <a:prstGeom prst="rect">
            <a:avLst/>
          </a:prstGeom>
          <a:noFill/>
        </p:spPr>
        <p:txBody>
          <a:bodyPr wrap="square" rtlCol="0">
            <a:spAutoFit/>
          </a:bodyPr>
          <a:lstStyle/>
          <a:p>
            <a:pPr algn="ctr"/>
            <a:r>
              <a:rPr lang="en-US" sz="1600" b="1" dirty="0">
                <a:solidFill>
                  <a:schemeClr val="bg1"/>
                </a:solidFill>
              </a:rPr>
              <a:t>83% </a:t>
            </a:r>
          </a:p>
          <a:p>
            <a:pPr algn="ctr"/>
            <a:r>
              <a:rPr lang="en-US" sz="1200" dirty="0">
                <a:solidFill>
                  <a:schemeClr val="bg1"/>
                </a:solidFill>
              </a:rPr>
              <a:t>of Total TV HHs</a:t>
            </a:r>
          </a:p>
        </p:txBody>
      </p:sp>
      <p:sp>
        <p:nvSpPr>
          <p:cNvPr id="12" name="Slide Number Placeholder 6">
            <a:extLst>
              <a:ext uri="{FF2B5EF4-FFF2-40B4-BE49-F238E27FC236}">
                <a16:creationId xmlns:a16="http://schemas.microsoft.com/office/drawing/2014/main" id="{886AA9E2-CEEE-4393-B2BA-5EB13674DA01}"/>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7</a:t>
            </a:r>
          </a:p>
        </p:txBody>
      </p:sp>
    </p:spTree>
    <p:extLst>
      <p:ext uri="{BB962C8B-B14F-4D97-AF65-F5344CB8AC3E}">
        <p14:creationId xmlns:p14="http://schemas.microsoft.com/office/powerpoint/2010/main" val="236561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988" y="273343"/>
            <a:ext cx="8979622" cy="1325562"/>
          </a:xfrm>
          <a:prstGeom prst="rect">
            <a:avLst/>
          </a:prstGeom>
        </p:spPr>
        <p:txBody>
          <a:bodyPr/>
          <a:lstStyle/>
          <a:p>
            <a:r>
              <a:rPr lang="en-US" sz="2600" dirty="0"/>
              <a:t>Within the Past 5 Years, That Number Has Remained Largely Unchanged</a:t>
            </a:r>
          </a:p>
        </p:txBody>
      </p:sp>
      <p:sp>
        <p:nvSpPr>
          <p:cNvPr id="11" name="Rectangle 10"/>
          <p:cNvSpPr/>
          <p:nvPr/>
        </p:nvSpPr>
        <p:spPr>
          <a:xfrm>
            <a:off x="-283906" y="6565798"/>
            <a:ext cx="6760184" cy="246221"/>
          </a:xfrm>
          <a:prstGeom prst="rect">
            <a:avLst/>
          </a:prstGeom>
        </p:spPr>
        <p:txBody>
          <a:bodyPr wrap="none">
            <a:spAutoFit/>
          </a:bodyPr>
          <a:lstStyle/>
          <a:p>
            <a:pPr marL="457200" marR="0">
              <a:spcBef>
                <a:spcPts val="0"/>
              </a:spcBef>
              <a:spcAft>
                <a:spcPts val="0"/>
              </a:spcAft>
            </a:pPr>
            <a:r>
              <a:rPr lang="en-US" sz="1000" dirty="0">
                <a:latin typeface="Calibri" panose="020F0502020204030204" pitchFamily="34" charset="0"/>
                <a:ea typeface="Calibri" panose="020F0502020204030204" pitchFamily="34" charset="0"/>
                <a:cs typeface="Times New Roman" panose="02020603050405020304" pitchFamily="18" charset="0"/>
              </a:rPr>
              <a:t>Source: Nielsen Total Audience Report, Q1 ‘17, Q4 ‘16, Q4 ‘15, Q4 ‘14, Q4 ’13; Cable+ =  Wired Cable, Telco, Satellite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Chart 13"/>
          <p:cNvGraphicFramePr/>
          <p:nvPr>
            <p:extLst>
              <p:ext uri="{D42A27DB-BD31-4B8C-83A1-F6EECF244321}">
                <p14:modId xmlns:p14="http://schemas.microsoft.com/office/powerpoint/2010/main" val="1468305895"/>
              </p:ext>
            </p:extLst>
          </p:nvPr>
        </p:nvGraphicFramePr>
        <p:xfrm>
          <a:off x="964786" y="2737670"/>
          <a:ext cx="7010471" cy="283112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3387554" y="2084224"/>
            <a:ext cx="2396170" cy="584775"/>
          </a:xfrm>
          <a:prstGeom prst="rect">
            <a:avLst/>
          </a:prstGeom>
          <a:noFill/>
        </p:spPr>
        <p:txBody>
          <a:bodyPr wrap="none" rtlCol="0">
            <a:spAutoFit/>
          </a:bodyPr>
          <a:lstStyle/>
          <a:p>
            <a:pPr algn="ctr"/>
            <a:r>
              <a:rPr lang="en-US" sz="1600" dirty="0"/>
              <a:t>Cable+ Household Trend</a:t>
            </a:r>
          </a:p>
          <a:p>
            <a:pPr algn="ctr"/>
            <a:r>
              <a:rPr lang="en-US" sz="1600" dirty="0"/>
              <a:t>(000)</a:t>
            </a:r>
          </a:p>
        </p:txBody>
      </p:sp>
      <p:sp>
        <p:nvSpPr>
          <p:cNvPr id="4" name="TextBox 3"/>
          <p:cNvSpPr txBox="1"/>
          <p:nvPr/>
        </p:nvSpPr>
        <p:spPr>
          <a:xfrm>
            <a:off x="873250" y="5658995"/>
            <a:ext cx="1109535" cy="276999"/>
          </a:xfrm>
          <a:prstGeom prst="rect">
            <a:avLst/>
          </a:prstGeom>
          <a:noFill/>
        </p:spPr>
        <p:txBody>
          <a:bodyPr wrap="none" rtlCol="0">
            <a:spAutoFit/>
          </a:bodyPr>
          <a:lstStyle/>
          <a:p>
            <a:r>
              <a:rPr lang="en-US" sz="1200" dirty="0">
                <a:solidFill>
                  <a:schemeClr val="tx1">
                    <a:lumMod val="65000"/>
                    <a:lumOff val="35000"/>
                  </a:schemeClr>
                </a:solidFill>
              </a:rPr>
              <a:t>vs</a:t>
            </a:r>
            <a:r>
              <a:rPr lang="en-US" sz="1200" b="1" dirty="0">
                <a:solidFill>
                  <a:schemeClr val="tx1">
                    <a:lumMod val="65000"/>
                    <a:lumOff val="35000"/>
                  </a:schemeClr>
                </a:solidFill>
              </a:rPr>
              <a:t>. Year </a:t>
            </a:r>
            <a:r>
              <a:rPr lang="en-US" sz="1200" dirty="0">
                <a:solidFill>
                  <a:schemeClr val="tx1">
                    <a:lumMod val="65000"/>
                    <a:lumOff val="35000"/>
                  </a:schemeClr>
                </a:solidFill>
              </a:rPr>
              <a:t>Prior</a:t>
            </a:r>
          </a:p>
        </p:txBody>
      </p:sp>
      <p:sp>
        <p:nvSpPr>
          <p:cNvPr id="5" name="Rectangle 4"/>
          <p:cNvSpPr/>
          <p:nvPr/>
        </p:nvSpPr>
        <p:spPr>
          <a:xfrm>
            <a:off x="2319989" y="5625572"/>
            <a:ext cx="732749" cy="307777"/>
          </a:xfrm>
          <a:prstGeom prst="rect">
            <a:avLst/>
          </a:prstGeom>
          <a:noFill/>
          <a:ln>
            <a:solidFill>
              <a:schemeClr val="bg1">
                <a:lumMod val="65000"/>
              </a:schemeClr>
            </a:solidFill>
          </a:ln>
        </p:spPr>
        <p:txBody>
          <a:bodyPr wrap="square" rtlCol="0">
            <a:spAutoFit/>
          </a:bodyPr>
          <a:lstStyle/>
          <a:p>
            <a:pPr algn="ctr"/>
            <a:r>
              <a:rPr lang="en-US" sz="1400" dirty="0">
                <a:solidFill>
                  <a:prstClr val="black"/>
                </a:solidFill>
                <a:latin typeface="Trebuchet MS"/>
              </a:rPr>
              <a:t>- 0.4%</a:t>
            </a:r>
          </a:p>
        </p:txBody>
      </p:sp>
      <p:sp>
        <p:nvSpPr>
          <p:cNvPr id="13" name="Rectangle 12"/>
          <p:cNvSpPr/>
          <p:nvPr/>
        </p:nvSpPr>
        <p:spPr>
          <a:xfrm>
            <a:off x="3443445" y="5611284"/>
            <a:ext cx="689788" cy="307777"/>
          </a:xfrm>
          <a:prstGeom prst="rect">
            <a:avLst/>
          </a:prstGeom>
          <a:noFill/>
          <a:ln>
            <a:solidFill>
              <a:schemeClr val="bg1">
                <a:lumMod val="65000"/>
              </a:schemeClr>
            </a:solidFill>
          </a:ln>
        </p:spPr>
        <p:txBody>
          <a:bodyPr wrap="square" rtlCol="0">
            <a:spAutoFit/>
          </a:bodyPr>
          <a:lstStyle/>
          <a:p>
            <a:pPr algn="ctr"/>
            <a:r>
              <a:rPr lang="en-US" sz="1400" dirty="0">
                <a:solidFill>
                  <a:prstClr val="black"/>
                </a:solidFill>
                <a:latin typeface="Trebuchet MS"/>
              </a:rPr>
              <a:t>- 1.8%</a:t>
            </a:r>
          </a:p>
        </p:txBody>
      </p:sp>
      <p:sp>
        <p:nvSpPr>
          <p:cNvPr id="15" name="Rectangle 14"/>
          <p:cNvSpPr/>
          <p:nvPr/>
        </p:nvSpPr>
        <p:spPr>
          <a:xfrm>
            <a:off x="4541974" y="5611284"/>
            <a:ext cx="689788" cy="307777"/>
          </a:xfrm>
          <a:prstGeom prst="rect">
            <a:avLst/>
          </a:prstGeom>
          <a:noFill/>
          <a:ln>
            <a:solidFill>
              <a:schemeClr val="bg1">
                <a:lumMod val="65000"/>
              </a:schemeClr>
            </a:solidFill>
          </a:ln>
        </p:spPr>
        <p:txBody>
          <a:bodyPr wrap="square" rtlCol="0">
            <a:spAutoFit/>
          </a:bodyPr>
          <a:lstStyle/>
          <a:p>
            <a:pPr algn="ctr"/>
            <a:r>
              <a:rPr lang="en-US" sz="1400" dirty="0">
                <a:solidFill>
                  <a:prstClr val="black"/>
                </a:solidFill>
                <a:latin typeface="Trebuchet MS"/>
              </a:rPr>
              <a:t>- 1.5%</a:t>
            </a:r>
          </a:p>
        </p:txBody>
      </p:sp>
      <p:sp>
        <p:nvSpPr>
          <p:cNvPr id="17" name="Rectangle 16"/>
          <p:cNvSpPr/>
          <p:nvPr/>
        </p:nvSpPr>
        <p:spPr>
          <a:xfrm>
            <a:off x="5640503" y="5614812"/>
            <a:ext cx="689788" cy="307777"/>
          </a:xfrm>
          <a:prstGeom prst="rect">
            <a:avLst/>
          </a:prstGeom>
          <a:noFill/>
          <a:ln>
            <a:solidFill>
              <a:schemeClr val="bg1">
                <a:lumMod val="65000"/>
              </a:schemeClr>
            </a:solidFill>
          </a:ln>
        </p:spPr>
        <p:txBody>
          <a:bodyPr wrap="square" rtlCol="0">
            <a:spAutoFit/>
          </a:bodyPr>
          <a:lstStyle/>
          <a:p>
            <a:pPr algn="ctr"/>
            <a:r>
              <a:rPr lang="en-US" sz="1400" dirty="0">
                <a:solidFill>
                  <a:prstClr val="black"/>
                </a:solidFill>
                <a:latin typeface="Trebuchet MS"/>
              </a:rPr>
              <a:t>- 0.7%</a:t>
            </a:r>
          </a:p>
        </p:txBody>
      </p:sp>
      <p:sp>
        <p:nvSpPr>
          <p:cNvPr id="16" name="TextBox 15">
            <a:extLst>
              <a:ext uri="{FF2B5EF4-FFF2-40B4-BE49-F238E27FC236}">
                <a16:creationId xmlns:a16="http://schemas.microsoft.com/office/drawing/2014/main" id="{3A1430D3-EF75-4250-9B09-3D8A1205D937}"/>
              </a:ext>
            </a:extLst>
          </p:cNvPr>
          <p:cNvSpPr txBox="1"/>
          <p:nvPr/>
        </p:nvSpPr>
        <p:spPr>
          <a:xfrm>
            <a:off x="838339" y="1350909"/>
            <a:ext cx="7452766" cy="338554"/>
          </a:xfrm>
          <a:prstGeom prst="rect">
            <a:avLst/>
          </a:prstGeom>
          <a:noFill/>
        </p:spPr>
        <p:txBody>
          <a:bodyPr wrap="square" rtlCol="0">
            <a:spAutoFit/>
          </a:bodyPr>
          <a:lstStyle/>
          <a:p>
            <a:pPr algn="ctr"/>
            <a:r>
              <a:rPr lang="en-US" sz="1600" dirty="0"/>
              <a:t>Contrary to the hype, last year Cable+ households declined by less than 1%</a:t>
            </a:r>
          </a:p>
        </p:txBody>
      </p:sp>
      <p:sp>
        <p:nvSpPr>
          <p:cNvPr id="19" name="Rectangle 18">
            <a:extLst>
              <a:ext uri="{FF2B5EF4-FFF2-40B4-BE49-F238E27FC236}">
                <a16:creationId xmlns:a16="http://schemas.microsoft.com/office/drawing/2014/main" id="{01CAB326-49AE-4728-8A01-3F9AC88DB7BE}"/>
              </a:ext>
            </a:extLst>
          </p:cNvPr>
          <p:cNvSpPr/>
          <p:nvPr/>
        </p:nvSpPr>
        <p:spPr>
          <a:xfrm>
            <a:off x="6772160" y="5603677"/>
            <a:ext cx="689788" cy="307777"/>
          </a:xfrm>
          <a:prstGeom prst="rect">
            <a:avLst/>
          </a:prstGeom>
          <a:noFill/>
          <a:ln>
            <a:solidFill>
              <a:schemeClr val="bg1">
                <a:lumMod val="65000"/>
              </a:schemeClr>
            </a:solidFill>
          </a:ln>
        </p:spPr>
        <p:txBody>
          <a:bodyPr wrap="square" rtlCol="0">
            <a:spAutoFit/>
          </a:bodyPr>
          <a:lstStyle/>
          <a:p>
            <a:pPr algn="ctr"/>
            <a:r>
              <a:rPr lang="en-US" sz="1400" dirty="0">
                <a:solidFill>
                  <a:prstClr val="black"/>
                </a:solidFill>
                <a:latin typeface="Trebuchet MS"/>
              </a:rPr>
              <a:t>- 0.9%</a:t>
            </a:r>
          </a:p>
        </p:txBody>
      </p:sp>
      <p:sp>
        <p:nvSpPr>
          <p:cNvPr id="20" name="Slide Number Placeholder 6">
            <a:extLst>
              <a:ext uri="{FF2B5EF4-FFF2-40B4-BE49-F238E27FC236}">
                <a16:creationId xmlns:a16="http://schemas.microsoft.com/office/drawing/2014/main" id="{0D253119-8CF1-4631-9E85-B0D9C67C135C}"/>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8</a:t>
            </a:r>
          </a:p>
        </p:txBody>
      </p:sp>
    </p:spTree>
    <p:extLst>
      <p:ext uri="{BB962C8B-B14F-4D97-AF65-F5344CB8AC3E}">
        <p14:creationId xmlns:p14="http://schemas.microsoft.com/office/powerpoint/2010/main" val="3551338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3769" y="362794"/>
            <a:ext cx="8624888" cy="1325562"/>
          </a:xfrm>
          <a:prstGeom prst="rect">
            <a:avLst/>
          </a:prstGeom>
        </p:spPr>
        <p:txBody>
          <a:bodyPr/>
          <a:lstStyle/>
          <a:p>
            <a:r>
              <a:rPr lang="en-US" sz="2600" i="1" u="sng" dirty="0"/>
              <a:t>Total US TV Households</a:t>
            </a:r>
            <a:r>
              <a:rPr lang="en-US" sz="2600" dirty="0"/>
              <a:t> Have Increased By 12%, or </a:t>
            </a:r>
            <a:br>
              <a:rPr lang="en-US" sz="2600" dirty="0"/>
            </a:br>
            <a:r>
              <a:rPr lang="en-US" sz="2600" dirty="0"/>
              <a:t>13</a:t>
            </a:r>
            <a:r>
              <a:rPr lang="en-US" sz="2600" dirty="0">
                <a:solidFill>
                  <a:srgbClr val="FF0000"/>
                </a:solidFill>
              </a:rPr>
              <a:t> </a:t>
            </a:r>
            <a:r>
              <a:rPr lang="en-US" sz="2600" dirty="0"/>
              <a:t>Million Households, In the Last 15 Years </a:t>
            </a:r>
          </a:p>
        </p:txBody>
      </p:sp>
      <p:graphicFrame>
        <p:nvGraphicFramePr>
          <p:cNvPr id="15" name="Chart 14"/>
          <p:cNvGraphicFramePr/>
          <p:nvPr>
            <p:extLst>
              <p:ext uri="{D42A27DB-BD31-4B8C-83A1-F6EECF244321}">
                <p14:modId xmlns:p14="http://schemas.microsoft.com/office/powerpoint/2010/main" val="3858160017"/>
              </p:ext>
            </p:extLst>
          </p:nvPr>
        </p:nvGraphicFramePr>
        <p:xfrm>
          <a:off x="825754" y="1935359"/>
          <a:ext cx="7489571" cy="3653301"/>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a:xfrm>
            <a:off x="-165586" y="6498272"/>
            <a:ext cx="8010767" cy="215444"/>
          </a:xfrm>
          <a:prstGeom prst="rect">
            <a:avLst/>
          </a:prstGeom>
        </p:spPr>
        <p:txBody>
          <a:bodyPr wrap="square">
            <a:spAutoFit/>
          </a:bodyPr>
          <a:lstStyle/>
          <a:p>
            <a:pPr marL="457200" marR="0">
              <a:spcBef>
                <a:spcPts val="0"/>
              </a:spcBef>
              <a:spcAft>
                <a:spcPts val="0"/>
              </a:spcAft>
            </a:pPr>
            <a:r>
              <a:rPr lang="en-US" sz="800" dirty="0">
                <a:latin typeface="Calibri" panose="020F0502020204030204" pitchFamily="34" charset="0"/>
                <a:ea typeface="Calibri" panose="020F0502020204030204" pitchFamily="34" charset="0"/>
                <a:cs typeface="Times New Roman" panose="02020603050405020304" pitchFamily="18" charset="0"/>
              </a:rPr>
              <a:t>Source: US TV Households, Nielsen. Reflects data for the month of February each year, 2002 – 2017</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3105803" y="1947523"/>
            <a:ext cx="3191130" cy="553998"/>
          </a:xfrm>
          <a:prstGeom prst="rect">
            <a:avLst/>
          </a:prstGeom>
          <a:noFill/>
        </p:spPr>
        <p:txBody>
          <a:bodyPr wrap="none" rtlCol="0">
            <a:spAutoFit/>
          </a:bodyPr>
          <a:lstStyle/>
          <a:p>
            <a:r>
              <a:rPr lang="en-US" sz="1600" dirty="0"/>
              <a:t>US TV Households, 15 Year Trend</a:t>
            </a:r>
          </a:p>
          <a:p>
            <a:pPr algn="ctr"/>
            <a:r>
              <a:rPr lang="en-US" sz="1400" dirty="0"/>
              <a:t>(000)</a:t>
            </a:r>
          </a:p>
        </p:txBody>
      </p:sp>
      <p:sp>
        <p:nvSpPr>
          <p:cNvPr id="7" name="Rectangle 6">
            <a:extLst>
              <a:ext uri="{FF2B5EF4-FFF2-40B4-BE49-F238E27FC236}">
                <a16:creationId xmlns:a16="http://schemas.microsoft.com/office/drawing/2014/main" id="{1107E7E4-832E-4038-891E-A354E3A8A02B}"/>
              </a:ext>
            </a:extLst>
          </p:cNvPr>
          <p:cNvSpPr/>
          <p:nvPr/>
        </p:nvSpPr>
        <p:spPr>
          <a:xfrm>
            <a:off x="-337599" y="5489414"/>
            <a:ext cx="8991405" cy="661720"/>
          </a:xfrm>
          <a:prstGeom prst="rect">
            <a:avLst/>
          </a:prstGeom>
        </p:spPr>
        <p:txBody>
          <a:bodyPr wrap="square">
            <a:spAutoFit/>
          </a:bodyPr>
          <a:lstStyle/>
          <a:p>
            <a:pPr marL="457200" marR="0">
              <a:spcBef>
                <a:spcPts val="0"/>
              </a:spcBef>
              <a:spcAft>
                <a:spcPts val="0"/>
              </a:spcAft>
            </a:pPr>
            <a:r>
              <a:rPr lang="en-US" sz="1200" b="1" i="1" dirty="0">
                <a:ea typeface="Calibri" panose="020F0502020204030204" pitchFamily="34" charset="0"/>
                <a:cs typeface="Times New Roman" panose="02020603050405020304" pitchFamily="18" charset="0"/>
              </a:rPr>
              <a:t>US TV Household</a:t>
            </a:r>
            <a:r>
              <a:rPr lang="en-US" sz="1200" dirty="0">
                <a:ea typeface="Calibri" panose="020F0502020204030204" pitchFamily="34" charset="0"/>
                <a:cs typeface="Times New Roman" panose="02020603050405020304" pitchFamily="18" charset="0"/>
              </a:rPr>
              <a:t>: A HH with access to video content through either wired cable, satellite, telco, broadband or over-the-air broadcast</a:t>
            </a:r>
          </a:p>
          <a:p>
            <a:pPr marL="457200" marR="0">
              <a:spcBef>
                <a:spcPts val="0"/>
              </a:spcBef>
              <a:spcAft>
                <a:spcPts val="0"/>
              </a:spcAft>
            </a:pPr>
            <a:endParaRPr lang="en-US" sz="1300" dirty="0">
              <a:ea typeface="Calibri" panose="020F0502020204030204" pitchFamily="34" charset="0"/>
              <a:cs typeface="Times New Roman" panose="02020603050405020304" pitchFamily="18" charset="0"/>
            </a:endParaRPr>
          </a:p>
        </p:txBody>
      </p:sp>
      <p:sp>
        <p:nvSpPr>
          <p:cNvPr id="8" name="Slide Number Placeholder 6">
            <a:extLst>
              <a:ext uri="{FF2B5EF4-FFF2-40B4-BE49-F238E27FC236}">
                <a16:creationId xmlns:a16="http://schemas.microsoft.com/office/drawing/2014/main" id="{FF9A674F-13DB-4A25-9CE1-994EBB531B4C}"/>
              </a:ext>
            </a:extLst>
          </p:cNvPr>
          <p:cNvSpPr txBox="1">
            <a:spLocks/>
          </p:cNvSpPr>
          <p:nvPr/>
        </p:nvSpPr>
        <p:spPr>
          <a:xfrm>
            <a:off x="8843965" y="6575321"/>
            <a:ext cx="371475" cy="5016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9</a:t>
            </a:r>
          </a:p>
        </p:txBody>
      </p:sp>
    </p:spTree>
    <p:extLst>
      <p:ext uri="{BB962C8B-B14F-4D97-AF65-F5344CB8AC3E}">
        <p14:creationId xmlns:p14="http://schemas.microsoft.com/office/powerpoint/2010/main" val="3508753485"/>
      </p:ext>
    </p:extLst>
  </p:cSld>
  <p:clrMapOvr>
    <a:masterClrMapping/>
  </p:clrMapOvr>
</p:sld>
</file>

<file path=ppt/theme/theme1.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w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56649</TotalTime>
  <Words>4233</Words>
  <Application>Microsoft Office PowerPoint</Application>
  <PresentationFormat>On-screen Show (4:3)</PresentationFormat>
  <Paragraphs>531</Paragraphs>
  <Slides>47</Slides>
  <Notes>9</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47</vt:i4>
      </vt:variant>
    </vt:vector>
  </HeadingPairs>
  <TitlesOfParts>
    <vt:vector size="59" baseType="lpstr">
      <vt:lpstr>Arial</vt:lpstr>
      <vt:lpstr>Calibri</vt:lpstr>
      <vt:lpstr>Times New Roman</vt:lpstr>
      <vt:lpstr>Trebuchet MS</vt:lpstr>
      <vt:lpstr>Wingdings</vt:lpstr>
      <vt:lpstr>16_Custom Design</vt:lpstr>
      <vt:lpstr>new template</vt:lpstr>
      <vt:lpstr>Custom Design</vt:lpstr>
      <vt:lpstr>1_Custom Design</vt:lpstr>
      <vt:lpstr>2_Custom Design</vt:lpstr>
      <vt:lpstr>3_Custom Design</vt:lpstr>
      <vt:lpstr>4_Custom Design</vt:lpstr>
      <vt:lpstr>PowerPoint Presentation</vt:lpstr>
      <vt:lpstr>The Great Disconnect</vt:lpstr>
      <vt:lpstr>Let’s Plug In</vt:lpstr>
      <vt:lpstr>What Does It Mean To Cord Cut?</vt:lpstr>
      <vt:lpstr>There are Three Distinct Terms Commonly Associated With Cable, Satellite and Telco Household Status</vt:lpstr>
      <vt:lpstr>Cutting It Down To Size -   How Prevalent Is Cord Cutting? </vt:lpstr>
      <vt:lpstr>The Vast Majority of US Households, Nearly 100 Million, Subscribe To A Cable, Satellite, Or Telco Service</vt:lpstr>
      <vt:lpstr>Within the Past 5 Years, That Number Has Remained Largely Unchanged</vt:lpstr>
      <vt:lpstr>Total US TV Households Have Increased By 12%, or  13 Million Households, In the Last 15 Years </vt:lpstr>
      <vt:lpstr>This Increase Has Primarily Been Driven By Broadband and Broadcast Only Homes </vt:lpstr>
      <vt:lpstr>Although The Number Has Risen, Broadband Only Represents Only 5.4 Million Households  (4% of all TV HH’s)</vt:lpstr>
      <vt:lpstr>The Majority Of Homes With Broadband Access  Subscribe to A Cable, Satellite or Telco Provider</vt:lpstr>
      <vt:lpstr>Similarly, Broadcast Only Households Are Increasing, But Still Only Represent 13% of TV Households</vt:lpstr>
      <vt:lpstr>Despite A Dip In Q1 ‘17, The Fastest Growing Segment Is “Broadcast Only Homes With Broadband”</vt:lpstr>
      <vt:lpstr>PowerPoint Presentation</vt:lpstr>
      <vt:lpstr>Cord Cutters Exist Across Generations, Whereas Cord Nevers Are Typically Millennials</vt:lpstr>
      <vt:lpstr>Although Millennials Have The Highest Likelihood To Be “Cord Nevers,” Most Plug Back Into Cable As Their Age And Income Increase</vt:lpstr>
      <vt:lpstr>Cord Cutters &amp; Nevers Tend to Be Less Educated and  More Likely To Work Part-Time</vt:lpstr>
      <vt:lpstr>They Sit Lower On The Income Scale</vt:lpstr>
      <vt:lpstr>Due To Their HHI, They Have Lower Disposable Income Than The Average Household</vt:lpstr>
      <vt:lpstr>Not Surprisingly, For Both Cord Cutters and Cord Nevers, The Decision To Not Have A Pay TV Subscription Is All About Cost Savings</vt:lpstr>
      <vt:lpstr>The Desire For Cost-Savings Is Also Reflected In Their Replacement Options, As 57% Are Substituting With (Free) OTA Broadcast TV</vt:lpstr>
      <vt:lpstr>Studies Continue to Validate That Cost, Not Content, Is The Reason People Are Cutting Their MVPD Service</vt:lpstr>
      <vt:lpstr>Not Surprisingly, If They Had Their Choice (If Cost Weren’t A Factor), 80% Of Cord Cutters/Nevers Would Prefer An MVPD Subscription </vt:lpstr>
      <vt:lpstr>In Fact, Among Those Who Recently Changed from One MVPD Provider To Another, The Majority Added Channels</vt:lpstr>
      <vt:lpstr>Why? Because Consumers Are Passionate About TV’s  Iconic Programming </vt:lpstr>
      <vt:lpstr>SVODs Understand The Passion Consumers Have for TV Content And So They Invest Heavily In It</vt:lpstr>
      <vt:lpstr>PowerPoint Presentation</vt:lpstr>
      <vt:lpstr>In Any Given Minute, Television’s Audience Far Surpasses That Of Any Video Device</vt:lpstr>
      <vt:lpstr>More Than Twice as Many Millennials are Tuning Into TV  Than a TV-Connected Device In Any Given Minute</vt:lpstr>
      <vt:lpstr>More People Spend More Time With TV Than  Multimedia / Internet Connected Devices</vt:lpstr>
      <vt:lpstr>Looking Towards The Future, Although Connected Devices Will Grow, They Aren’t Projected To Come At The Expense Of Multichannel Subscriptions</vt:lpstr>
      <vt:lpstr>This Is Because The Overwhelming Majority Of OTT HHs Also Have A Cable or Satellite Subscription</vt:lpstr>
      <vt:lpstr>Households With Both TV and an OTT service watch 5x more TV content than OTT content</vt:lpstr>
      <vt:lpstr>PowerPoint Presentation</vt:lpstr>
      <vt:lpstr>PowerPoint Presentation</vt:lpstr>
      <vt:lpstr>Consumers Are Eager For “Skinny Bundles” - Customized Content Packages Tailored To Specific Interests/Genres</vt:lpstr>
      <vt:lpstr>  In Looking To Adopt “Skinny Bundles” At Lower Costs, Consumers Often Face Challenges Replicating The TV Programming They Want</vt:lpstr>
      <vt:lpstr>PowerPoint Presentation</vt:lpstr>
      <vt:lpstr>As A Result, Depending Upon The Level Of Service,  Cord-Cutting May Not Yield Much Cost Savings</vt:lpstr>
      <vt:lpstr>PowerPoint Presentation</vt:lpstr>
      <vt:lpstr>Many MVPDs are creating custom packages to retain &amp; attract skinny bundle-seeking cord cutters/nevers</vt:lpstr>
      <vt:lpstr>PowerPoint Presentation</vt:lpstr>
      <vt:lpstr>PowerPoint Presentation</vt:lpstr>
      <vt:lpstr>Common (Mis)perceptions and Realities</vt:lpstr>
      <vt:lpstr>Related VAB Reports Of Interest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Enhancements to national television measurement</dc:title>
  <dc:creator>Miller, Kim</dc:creator>
  <cp:lastModifiedBy>Marianne Vita</cp:lastModifiedBy>
  <cp:revision>1811</cp:revision>
  <cp:lastPrinted>2017-09-14T13:44:43Z</cp:lastPrinted>
  <dcterms:created xsi:type="dcterms:W3CDTF">2016-10-11T18:43:25Z</dcterms:created>
  <dcterms:modified xsi:type="dcterms:W3CDTF">2018-01-16T16:21:56Z</dcterms:modified>
</cp:coreProperties>
</file>