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18"/>
  </p:notesMasterIdLst>
  <p:sldIdLst>
    <p:sldId id="259" r:id="rId8"/>
    <p:sldId id="2144327391" r:id="rId9"/>
    <p:sldId id="2144328104" r:id="rId10"/>
    <p:sldId id="2144328094" r:id="rId11"/>
    <p:sldId id="2144328095" r:id="rId12"/>
    <p:sldId id="2144328096" r:id="rId13"/>
    <p:sldId id="2144328097" r:id="rId14"/>
    <p:sldId id="2144328106" r:id="rId15"/>
    <p:sldId id="2144328105" r:id="rId16"/>
    <p:sldId id="2144327406" r:id="rId17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41E8424B-45FD-3ECB-0948-723F916FFB79}" name="Danielle Delauro" initials="DD" userId="S::danielled@thevab.com::79c3a64d-209a-45df-902b-7cba6cccfd68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00BFF2"/>
    <a:srgbClr val="7ED2F6"/>
    <a:srgbClr val="1B1464"/>
    <a:srgbClr val="4EBEA4"/>
    <a:srgbClr val="FFE600"/>
    <a:srgbClr val="E2E8F1"/>
    <a:srgbClr val="201A62"/>
    <a:srgbClr val="FFB3FF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6441D1EB-CDB4-4054-9A7B-B9FD61432CDA}"/>
    <pc:docChg chg="">
      <pc:chgData name="Karolina Guillen" userId="c1c08796-a0be-47c6-af52-5d31fd96ec50" providerId="ADAL" clId="{6441D1EB-CDB4-4054-9A7B-B9FD61432CDA}" dt="2022-01-21T20:54:12.734" v="0"/>
      <pc:docMkLst>
        <pc:docMk/>
      </pc:docMkLst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586544117" sldId="259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2506243694" sldId="2144327391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3956257235" sldId="2144328094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1888811671" sldId="2144328095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845445871" sldId="2144328096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1775310364" sldId="2144328097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4272255133" sldId="2144328104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826583887" sldId="2144328105"/>
        </pc:sldMkLst>
      </pc:sldChg>
      <pc:sldChg chg="delCm">
        <pc:chgData name="Karolina Guillen" userId="c1c08796-a0be-47c6-af52-5d31fd96ec50" providerId="ADAL" clId="{6441D1EB-CDB4-4054-9A7B-B9FD61432CDA}" dt="2022-01-21T20:54:12.734" v="0"/>
        <pc:sldMkLst>
          <pc:docMk/>
          <pc:sldMk cId="732019880" sldId="21443281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3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9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56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8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0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vab-happenings/vab-brand-video" TargetMode="Externa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thevab.com/insight/best-seats-in-the-house-at-home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thevab.com/insight/trillion-dollar-hispanic-opportunity" TargetMode="Externa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thevab.com/insight/american-phenomenon-growing-influence-and-value-asian-american-consumers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best-seats-in-the-house-at-home" TargetMode="External"/><Relationship Id="rId13" Type="http://schemas.openxmlformats.org/officeDocument/2006/relationships/image" Target="../media/image40.png"/><Relationship Id="rId3" Type="http://schemas.openxmlformats.org/officeDocument/2006/relationships/hyperlink" Target="https://thevab.com/insight/trillion-dollar-hispanic-opportunity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team-board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thevab.com/insight/reaching-corded-and-cordless-audiences-through-video-streaming" TargetMode="External"/><Relationship Id="rId10" Type="http://schemas.openxmlformats.org/officeDocument/2006/relationships/hyperlink" Target="https://thevab.com/insight/american-phenomenon-growing-influence-and-value-asian-american-consumers" TargetMode="External"/><Relationship Id="rId4" Type="http://schemas.openxmlformats.org/officeDocument/2006/relationships/hyperlink" Target="https://thevab.com/vab-happenings/multicultural-marketing-resource-center" TargetMode="Externa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3D9C1658-D1C3-4D87-9B23-17D15864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539" cy="6858000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11393FC-9481-FB48-9526-7965943C5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1063592"/>
            <a:ext cx="12190539" cy="5794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36763" y="4592109"/>
            <a:ext cx="672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What types of content are diverse audiences more likely to stream?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5EF35E-746D-44F8-B01A-F167D2AB2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CFBF6-B7D8-405C-9545-CF1A3379D48B}"/>
              </a:ext>
            </a:extLst>
          </p:cNvPr>
          <p:cNvGrpSpPr/>
          <p:nvPr/>
        </p:nvGrpSpPr>
        <p:grpSpPr>
          <a:xfrm>
            <a:off x="237410" y="373217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22526-9674-4B54-A643-41D593CD3CC3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FA57F1-C9F3-4C81-80CD-AF9362E2B6B3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DAB4C4-4679-402C-B1E0-584195503E0D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03E95E-7DA4-442B-87EB-6C65187DBE1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9D551582-99DB-4537-98BC-37319B4E4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92BDA-FE0D-4EE0-B12D-3DDA72B4B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0" y="-28094"/>
            <a:ext cx="1810702" cy="6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FF6F6A-0012-413C-B3D5-DDAC566A9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78" y="0"/>
            <a:ext cx="6092572" cy="3547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miling&#10;&#10;Description automatically generated">
            <a:extLst>
              <a:ext uri="{FF2B5EF4-FFF2-40B4-BE49-F238E27FC236}">
                <a16:creationId xmlns:a16="http://schemas.microsoft.com/office/drawing/2014/main" id="{7CF89017-E319-4307-9022-3E12CC909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0"/>
          <a:stretch/>
        </p:blipFill>
        <p:spPr>
          <a:xfrm>
            <a:off x="5799909" y="-22300"/>
            <a:ext cx="6392091" cy="68632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0" y="-11150"/>
            <a:ext cx="6134318" cy="686915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37411" y="1568495"/>
            <a:ext cx="57360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With so many choices to include in their streaming ad campaigns, marketers often ask how they should prioritize content based on what's most relevant to their target audience. </a:t>
            </a:r>
          </a:p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This is particularly true of marketers developing inclusive marketing plans and wanting to ensure they select content that these viewers are more likely to watch. </a:t>
            </a:r>
          </a:p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To help marketers make more informed decisions on which types of programming to include in their campaigns, this insights piece will highlight the content that 5 diverse audience segments are more likely to view as compared to other groups.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E9BD09-27E1-46AD-8094-ADADAFCE55E8}"/>
              </a:ext>
            </a:extLst>
          </p:cNvPr>
          <p:cNvGrpSpPr/>
          <p:nvPr/>
        </p:nvGrpSpPr>
        <p:grpSpPr>
          <a:xfrm>
            <a:off x="237410" y="531769"/>
            <a:ext cx="6105110" cy="855923"/>
            <a:chOff x="237410" y="3815092"/>
            <a:chExt cx="6105110" cy="8559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5EBF1B-0BAA-4547-8F79-143996AD9AEC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263438-27D5-41C8-89EA-7B37A61DA784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2226618-3F19-4239-A9C8-7C95E3EAC56A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1D13CB-F38F-43A9-938E-82693FD83183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CC357189-BCB4-4667-AA8F-352322E6E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62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89891" y="278745"/>
            <a:ext cx="118561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Black audiences are more likely to stream sports talk because, for the sports fan, it helps fuel conversation and social currency among their offline and online communities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CCEBBB-5E0F-49EC-8D18-66C98B17CF46}"/>
              </a:ext>
            </a:extLst>
          </p:cNvPr>
          <p:cNvSpPr txBox="1"/>
          <p:nvPr/>
        </p:nvSpPr>
        <p:spPr>
          <a:xfrm>
            <a:off x="1" y="1746784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Type of TV content streamed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 A18+ Index vs. non-Hispanic White A18+ respondents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4DADF5-D803-4B32-A63A-EFB9FC091643}"/>
              </a:ext>
            </a:extLst>
          </p:cNvPr>
          <p:cNvSpPr txBox="1"/>
          <p:nvPr/>
        </p:nvSpPr>
        <p:spPr>
          <a:xfrm>
            <a:off x="516372" y="6156115"/>
            <a:ext cx="116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2021; P18+. Base = ‘Used any streaming services in the past 12 months’. To learn more, download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/>
              </a:rPr>
              <a:t>The Best Seats In The House: Recreating The Gameday Sports Experience At Home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52FE13-A37F-4019-A29D-50AE3EBE4327}"/>
              </a:ext>
            </a:extLst>
          </p:cNvPr>
          <p:cNvSpPr/>
          <p:nvPr/>
        </p:nvSpPr>
        <p:spPr>
          <a:xfrm>
            <a:off x="189892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BAF790-387A-48E7-92AD-34BD7ACD0645}"/>
              </a:ext>
            </a:extLst>
          </p:cNvPr>
          <p:cNvSpPr/>
          <p:nvPr/>
        </p:nvSpPr>
        <p:spPr>
          <a:xfrm>
            <a:off x="2563425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0051BD-A127-4496-BA6E-49D61A2F3C20}"/>
              </a:ext>
            </a:extLst>
          </p:cNvPr>
          <p:cNvSpPr/>
          <p:nvPr/>
        </p:nvSpPr>
        <p:spPr>
          <a:xfrm>
            <a:off x="4934327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717AA9-8045-4C09-BEF7-34D35328F928}"/>
              </a:ext>
            </a:extLst>
          </p:cNvPr>
          <p:cNvSpPr txBox="1"/>
          <p:nvPr/>
        </p:nvSpPr>
        <p:spPr>
          <a:xfrm>
            <a:off x="2570189" y="4451225"/>
            <a:ext cx="23153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Series that are currently airing on traditional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networks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The Walking Dead, The Good Place, This Is Us, etc.)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303A8BD-4083-47C9-95CE-75764C8FE6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671" y="2532910"/>
            <a:ext cx="1238364" cy="92782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E27DC9F-EAE9-41A6-AB52-BD47C0352690}"/>
              </a:ext>
            </a:extLst>
          </p:cNvPr>
          <p:cNvSpPr/>
          <p:nvPr/>
        </p:nvSpPr>
        <p:spPr>
          <a:xfrm>
            <a:off x="7319944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DB206B-D165-4121-B785-172E77182002}"/>
              </a:ext>
            </a:extLst>
          </p:cNvPr>
          <p:cNvSpPr/>
          <p:nvPr/>
        </p:nvSpPr>
        <p:spPr>
          <a:xfrm>
            <a:off x="9720277" y="2302880"/>
            <a:ext cx="2325750" cy="3621676"/>
          </a:xfrm>
          <a:prstGeom prst="rect">
            <a:avLst/>
          </a:prstGeom>
          <a:solidFill>
            <a:srgbClr val="E2E8F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A97F22-335C-4087-99C6-5A029757846A}"/>
              </a:ext>
            </a:extLst>
          </p:cNvPr>
          <p:cNvSpPr txBox="1"/>
          <p:nvPr/>
        </p:nvSpPr>
        <p:spPr>
          <a:xfrm>
            <a:off x="4920115" y="4451225"/>
            <a:ext cx="2355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football, soccer, baseball games)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84D001-7F02-46F3-A911-399ADC497C36}"/>
              </a:ext>
            </a:extLst>
          </p:cNvPr>
          <p:cNvSpPr txBox="1"/>
          <p:nvPr/>
        </p:nvSpPr>
        <p:spPr>
          <a:xfrm>
            <a:off x="5320710" y="3668661"/>
            <a:ext cx="15505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more likely to watch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4C4F9B-BEBF-4160-835C-3D97D9007039}"/>
              </a:ext>
            </a:extLst>
          </p:cNvPr>
          <p:cNvSpPr/>
          <p:nvPr/>
        </p:nvSpPr>
        <p:spPr>
          <a:xfrm>
            <a:off x="5043605" y="5525217"/>
            <a:ext cx="2108200" cy="34461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24%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Black respondents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23%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4D2A16-E796-45CC-BDA1-4CE25ABF81B0}"/>
              </a:ext>
            </a:extLst>
          </p:cNvPr>
          <p:cNvSpPr/>
          <p:nvPr/>
        </p:nvSpPr>
        <p:spPr>
          <a:xfrm>
            <a:off x="2660100" y="5525217"/>
            <a:ext cx="2135507" cy="34461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40%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Black respondents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38%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 NH White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A675BA-B964-49C6-92CF-1A6401DCF6A2}"/>
              </a:ext>
            </a:extLst>
          </p:cNvPr>
          <p:cNvSpPr/>
          <p:nvPr/>
        </p:nvSpPr>
        <p:spPr>
          <a:xfrm>
            <a:off x="7438451" y="5525217"/>
            <a:ext cx="2135507" cy="34461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Black respondents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White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27B53C-B545-42EC-8F84-608A2F24ECAF}"/>
              </a:ext>
            </a:extLst>
          </p:cNvPr>
          <p:cNvSpPr txBox="1"/>
          <p:nvPr/>
        </p:nvSpPr>
        <p:spPr>
          <a:xfrm>
            <a:off x="175177" y="4451225"/>
            <a:ext cx="2355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Sports talk / debate shows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First Take, Undisputed, The Herd)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2BDD03-3B91-43A1-B40C-45F7329F0111}"/>
              </a:ext>
            </a:extLst>
          </p:cNvPr>
          <p:cNvSpPr txBox="1"/>
          <p:nvPr/>
        </p:nvSpPr>
        <p:spPr>
          <a:xfrm>
            <a:off x="584966" y="3668661"/>
            <a:ext cx="15444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watch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048F780-29BD-4BEF-9267-6EE7DFE60B12}"/>
              </a:ext>
            </a:extLst>
          </p:cNvPr>
          <p:cNvSpPr/>
          <p:nvPr/>
        </p:nvSpPr>
        <p:spPr>
          <a:xfrm>
            <a:off x="285013" y="5525217"/>
            <a:ext cx="2135507" cy="34461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Black respondents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NH White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AB3355-BE39-44E2-8797-368679EFE9E0}"/>
              </a:ext>
            </a:extLst>
          </p:cNvPr>
          <p:cNvSpPr txBox="1"/>
          <p:nvPr/>
        </p:nvSpPr>
        <p:spPr>
          <a:xfrm>
            <a:off x="2936954" y="3668661"/>
            <a:ext cx="1581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watch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3D0921-BBA1-4643-AA79-E4D8FB08A577}"/>
              </a:ext>
            </a:extLst>
          </p:cNvPr>
          <p:cNvSpPr txBox="1"/>
          <p:nvPr/>
        </p:nvSpPr>
        <p:spPr>
          <a:xfrm>
            <a:off x="7365096" y="4451225"/>
            <a:ext cx="2355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Foreign language programming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5AD065-6652-46CF-9F17-D6B8D07B39E4}"/>
              </a:ext>
            </a:extLst>
          </p:cNvPr>
          <p:cNvSpPr txBox="1"/>
          <p:nvPr/>
        </p:nvSpPr>
        <p:spPr>
          <a:xfrm>
            <a:off x="7765691" y="3668661"/>
            <a:ext cx="15505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more likely to watch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6EFD0A-618F-416D-B83B-9AB73682571B}"/>
              </a:ext>
            </a:extLst>
          </p:cNvPr>
          <p:cNvSpPr txBox="1"/>
          <p:nvPr/>
        </p:nvSpPr>
        <p:spPr>
          <a:xfrm>
            <a:off x="9720277" y="4451225"/>
            <a:ext cx="2355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Kids programming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2A60AD-AFE5-4D1B-81F0-9424CC07BD8E}"/>
              </a:ext>
            </a:extLst>
          </p:cNvPr>
          <p:cNvSpPr txBox="1"/>
          <p:nvPr/>
        </p:nvSpPr>
        <p:spPr>
          <a:xfrm>
            <a:off x="10120872" y="3668661"/>
            <a:ext cx="15505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ore likely to watch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89DCC1-1A91-4593-B2CC-89A2D57F212E}"/>
              </a:ext>
            </a:extLst>
          </p:cNvPr>
          <p:cNvSpPr/>
          <p:nvPr/>
        </p:nvSpPr>
        <p:spPr>
          <a:xfrm>
            <a:off x="9828408" y="5525217"/>
            <a:ext cx="2135507" cy="34461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Black respondents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White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599BA8E-2A73-4C5B-937E-CC402967C7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86" y="2532910"/>
            <a:ext cx="944829" cy="94482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9547103-7FE4-4C6F-A53B-34F33C6EFB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87" y="2532910"/>
            <a:ext cx="985410" cy="98541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9774774-869D-4804-BDAD-5C93ACAF0E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523" y="2532910"/>
            <a:ext cx="914400" cy="9144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36726F0-9F3C-419F-9904-893F6FADE2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205" y="2532910"/>
            <a:ext cx="911894" cy="9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5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052FE13-A37F-4019-A29D-50AE3EBE4327}"/>
              </a:ext>
            </a:extLst>
          </p:cNvPr>
          <p:cNvSpPr/>
          <p:nvPr/>
        </p:nvSpPr>
        <p:spPr>
          <a:xfrm>
            <a:off x="193449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BAF790-387A-48E7-92AD-34BD7ACD0645}"/>
              </a:ext>
            </a:extLst>
          </p:cNvPr>
          <p:cNvSpPr/>
          <p:nvPr/>
        </p:nvSpPr>
        <p:spPr>
          <a:xfrm>
            <a:off x="2579576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0051BD-A127-4496-BA6E-49D61A2F3C20}"/>
              </a:ext>
            </a:extLst>
          </p:cNvPr>
          <p:cNvSpPr/>
          <p:nvPr/>
        </p:nvSpPr>
        <p:spPr>
          <a:xfrm>
            <a:off x="4965496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7DC9F-EAE9-41A6-AB52-BD47C0352690}"/>
              </a:ext>
            </a:extLst>
          </p:cNvPr>
          <p:cNvSpPr/>
          <p:nvPr/>
        </p:nvSpPr>
        <p:spPr>
          <a:xfrm>
            <a:off x="7343330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DB206B-D165-4121-B785-172E77182002}"/>
              </a:ext>
            </a:extLst>
          </p:cNvPr>
          <p:cNvSpPr/>
          <p:nvPr/>
        </p:nvSpPr>
        <p:spPr>
          <a:xfrm>
            <a:off x="9716447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98998" y="322493"/>
            <a:ext cx="11987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Hispanics see streaming as a 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communal experience and gravitate towards in-language,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sports and family-friendly programming that is often watched together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CCEBBB-5E0F-49EC-8D18-66C98B17CF46}"/>
              </a:ext>
            </a:extLst>
          </p:cNvPr>
          <p:cNvSpPr txBox="1"/>
          <p:nvPr/>
        </p:nvSpPr>
        <p:spPr>
          <a:xfrm>
            <a:off x="1" y="1746784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Type of TV content streamed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 A18+ Index vs. non-Hispanic White A18+ respondents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73CA46-2FC4-4207-A526-96ABD6873155}"/>
              </a:ext>
            </a:extLst>
          </p:cNvPr>
          <p:cNvSpPr txBox="1"/>
          <p:nvPr/>
        </p:nvSpPr>
        <p:spPr>
          <a:xfrm>
            <a:off x="440747" y="6183669"/>
            <a:ext cx="116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2021; P18+. Base = ‘Used any streaming services in the past 12 months’. To learn more, download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/>
              </a:rPr>
              <a:t>A Trillion Dollar Opportunity: How to Connect with Hispanic Consumers Through Streaming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8DC07D7-8BE8-4C8B-B17F-AD50DADF0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154" y="2536773"/>
            <a:ext cx="856435" cy="85643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04897C3-0047-4BB2-B2AE-E3FAC4AAD53B}"/>
              </a:ext>
            </a:extLst>
          </p:cNvPr>
          <p:cNvSpPr/>
          <p:nvPr/>
        </p:nvSpPr>
        <p:spPr>
          <a:xfrm>
            <a:off x="288571" y="5546434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Hispanics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978E3F-00DB-4358-B396-106E11D7FE08}"/>
              </a:ext>
            </a:extLst>
          </p:cNvPr>
          <p:cNvSpPr txBox="1"/>
          <p:nvPr/>
        </p:nvSpPr>
        <p:spPr>
          <a:xfrm>
            <a:off x="191256" y="3668661"/>
            <a:ext cx="233013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+76%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Foreign language programming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A9131D-C7EB-490A-BB4C-600E60BE08E6}"/>
              </a:ext>
            </a:extLst>
          </p:cNvPr>
          <p:cNvSpPr/>
          <p:nvPr/>
        </p:nvSpPr>
        <p:spPr>
          <a:xfrm>
            <a:off x="2679094" y="5546434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Hispanics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3403AC-CE08-483D-A071-BD855FF3E3C9}"/>
              </a:ext>
            </a:extLst>
          </p:cNvPr>
          <p:cNvSpPr txBox="1"/>
          <p:nvPr/>
        </p:nvSpPr>
        <p:spPr>
          <a:xfrm>
            <a:off x="2582180" y="3668661"/>
            <a:ext cx="23205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Sports talk / debate shows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(e.g., First Take, Undisputed, The Herd)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B0B377-D3C1-4D13-8D55-DF1628302C1A}"/>
              </a:ext>
            </a:extLst>
          </p:cNvPr>
          <p:cNvSpPr/>
          <p:nvPr/>
        </p:nvSpPr>
        <p:spPr>
          <a:xfrm>
            <a:off x="5060618" y="5546434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22%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Hispanics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4489F8-E481-4568-B301-314E87FD30DF}"/>
              </a:ext>
            </a:extLst>
          </p:cNvPr>
          <p:cNvSpPr txBox="1"/>
          <p:nvPr/>
        </p:nvSpPr>
        <p:spPr>
          <a:xfrm>
            <a:off x="4963303" y="3668661"/>
            <a:ext cx="233013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Kids Programming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8C82A9-A9EF-472C-90D0-FA7556409BE4}"/>
              </a:ext>
            </a:extLst>
          </p:cNvPr>
          <p:cNvSpPr/>
          <p:nvPr/>
        </p:nvSpPr>
        <p:spPr>
          <a:xfrm>
            <a:off x="7442849" y="5546434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25%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Hispanics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23%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2C4EF1-5904-49FA-AB63-A81A02EF5EBA}"/>
              </a:ext>
            </a:extLst>
          </p:cNvPr>
          <p:cNvSpPr txBox="1"/>
          <p:nvPr/>
        </p:nvSpPr>
        <p:spPr>
          <a:xfrm>
            <a:off x="7347374" y="3668661"/>
            <a:ext cx="23176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(e.g., Football, soccer, baseball games)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B3869B-50E1-48A6-B3D9-4EAF459FF3CD}"/>
              </a:ext>
            </a:extLst>
          </p:cNvPr>
          <p:cNvSpPr/>
          <p:nvPr/>
        </p:nvSpPr>
        <p:spPr>
          <a:xfrm>
            <a:off x="9811569" y="5546434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35%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Hispanics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33%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D27187-2E95-42A9-A859-5B29EA094CC2}"/>
              </a:ext>
            </a:extLst>
          </p:cNvPr>
          <p:cNvSpPr txBox="1"/>
          <p:nvPr/>
        </p:nvSpPr>
        <p:spPr>
          <a:xfrm>
            <a:off x="9712618" y="3668661"/>
            <a:ext cx="233013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Documentary / informational TV shows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4A448C2-5195-4C05-B6A3-083D00F386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80" y="2513746"/>
            <a:ext cx="902489" cy="90248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06459A-46A7-45AB-9F87-120776BEF5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260" y="2499416"/>
            <a:ext cx="944380" cy="94438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1472DEF-15C3-4727-944E-B11669B9B3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85" y="2533470"/>
            <a:ext cx="863040" cy="86304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2841194-C00B-4349-8B07-5E57985AC7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463" y="2452131"/>
            <a:ext cx="1025719" cy="10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052FE13-A37F-4019-A29D-50AE3EBE4327}"/>
              </a:ext>
            </a:extLst>
          </p:cNvPr>
          <p:cNvSpPr/>
          <p:nvPr/>
        </p:nvSpPr>
        <p:spPr>
          <a:xfrm>
            <a:off x="193449" y="2303115"/>
            <a:ext cx="2325750" cy="3621442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BAF790-387A-48E7-92AD-34BD7ACD0645}"/>
              </a:ext>
            </a:extLst>
          </p:cNvPr>
          <p:cNvSpPr/>
          <p:nvPr/>
        </p:nvSpPr>
        <p:spPr>
          <a:xfrm>
            <a:off x="2579576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0051BD-A127-4496-BA6E-49D61A2F3C20}"/>
              </a:ext>
            </a:extLst>
          </p:cNvPr>
          <p:cNvSpPr/>
          <p:nvPr/>
        </p:nvSpPr>
        <p:spPr>
          <a:xfrm>
            <a:off x="4956523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7DC9F-EAE9-41A6-AB52-BD47C0352690}"/>
              </a:ext>
            </a:extLst>
          </p:cNvPr>
          <p:cNvSpPr/>
          <p:nvPr/>
        </p:nvSpPr>
        <p:spPr>
          <a:xfrm>
            <a:off x="7343330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DB206B-D165-4121-B785-172E77182002}"/>
              </a:ext>
            </a:extLst>
          </p:cNvPr>
          <p:cNvSpPr/>
          <p:nvPr/>
        </p:nvSpPr>
        <p:spPr>
          <a:xfrm>
            <a:off x="9716447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13432" y="225217"/>
            <a:ext cx="12000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Asian adults are more likely to watch foreign programs (either in-language or subtitled), attracted by the growing amount of popular, premium content from abroad featuring culturally relevant characters and storylines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CCEBBB-5E0F-49EC-8D18-66C98B17CF46}"/>
              </a:ext>
            </a:extLst>
          </p:cNvPr>
          <p:cNvSpPr txBox="1"/>
          <p:nvPr/>
        </p:nvSpPr>
        <p:spPr>
          <a:xfrm>
            <a:off x="1" y="1746784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Type of TV content streamed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>
                <a:solidFill>
                  <a:srgbClr val="1B1464"/>
                </a:solidFill>
                <a:latin typeface="Helvetica" panose="020B0403020202020204" pitchFamily="34" charset="0"/>
              </a:rPr>
              <a:t>Asian A18+ Index vs. non-Hispanic White A18+ respondents</a:t>
            </a:r>
            <a:endParaRPr kumimoji="0" lang="en-US" sz="120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83FCAB-FAA3-4CE3-B0AF-71D36B7B7636}"/>
              </a:ext>
            </a:extLst>
          </p:cNvPr>
          <p:cNvSpPr txBox="1"/>
          <p:nvPr/>
        </p:nvSpPr>
        <p:spPr>
          <a:xfrm>
            <a:off x="496427" y="6149065"/>
            <a:ext cx="116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2021; P18+. Base = ‘Used any streaming services in the past 12 months’. To learn more, download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/>
              </a:rPr>
              <a:t>An American Phenomenon: the Growing Influence and Value of Asian American Consumers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66432ADF-6BE9-4328-B15C-31712F821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809" y="2555890"/>
            <a:ext cx="815179" cy="81517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68DF463-9B37-4867-AAFD-23B29C6A3BFE}"/>
              </a:ext>
            </a:extLst>
          </p:cNvPr>
          <p:cNvSpPr/>
          <p:nvPr/>
        </p:nvSpPr>
        <p:spPr>
          <a:xfrm>
            <a:off x="288571" y="5563985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Asians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84BE2-2AD3-44D7-9D74-71A0437274EA}"/>
              </a:ext>
            </a:extLst>
          </p:cNvPr>
          <p:cNvSpPr txBox="1"/>
          <p:nvPr/>
        </p:nvSpPr>
        <p:spPr>
          <a:xfrm>
            <a:off x="191256" y="3668661"/>
            <a:ext cx="233013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+60%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Foreign language programming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50BCC7-F280-4AAB-A157-DB0CCEEB6ABB}"/>
              </a:ext>
            </a:extLst>
          </p:cNvPr>
          <p:cNvSpPr/>
          <p:nvPr/>
        </p:nvSpPr>
        <p:spPr>
          <a:xfrm>
            <a:off x="2679094" y="5563985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Asians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lang="en-US" sz="9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D6A640-6E6C-44B6-9F1B-72FB87438383}"/>
              </a:ext>
            </a:extLst>
          </p:cNvPr>
          <p:cNvSpPr txBox="1"/>
          <p:nvPr/>
        </p:nvSpPr>
        <p:spPr>
          <a:xfrm>
            <a:off x="2582180" y="3668661"/>
            <a:ext cx="23205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+18%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Sports talk / debate shows</a:t>
            </a: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900" b="0">
                <a:solidFill>
                  <a:srgbClr val="1F1A62"/>
                </a:solidFill>
              </a:rPr>
              <a:t>e.g., First Take, Undisputed, The Herd)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8A01F8-F82F-486C-B2E8-EAD6044AE1F8}"/>
              </a:ext>
            </a:extLst>
          </p:cNvPr>
          <p:cNvSpPr/>
          <p:nvPr/>
        </p:nvSpPr>
        <p:spPr>
          <a:xfrm>
            <a:off x="5051645" y="5563985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66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Asians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lang="en-US" sz="9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62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A5BAFC-9AF0-46AF-986C-3F5BEA526F5E}"/>
              </a:ext>
            </a:extLst>
          </p:cNvPr>
          <p:cNvSpPr txBox="1"/>
          <p:nvPr/>
        </p:nvSpPr>
        <p:spPr>
          <a:xfrm>
            <a:off x="4963303" y="3668661"/>
            <a:ext cx="231219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Movies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41EC2F-88BF-4C2A-B9FA-51AE4AC21C41}"/>
              </a:ext>
            </a:extLst>
          </p:cNvPr>
          <p:cNvSpPr/>
          <p:nvPr/>
        </p:nvSpPr>
        <p:spPr>
          <a:xfrm>
            <a:off x="7442849" y="5563985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18%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Asians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lang="en-US" sz="9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6520DD-54DF-486E-9579-CB9A11076D02}"/>
              </a:ext>
            </a:extLst>
          </p:cNvPr>
          <p:cNvSpPr txBox="1"/>
          <p:nvPr/>
        </p:nvSpPr>
        <p:spPr>
          <a:xfrm>
            <a:off x="7347374" y="3668661"/>
            <a:ext cx="2317663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Kids programming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9B9ACCD-AC90-450F-8CAD-D290D78B2E42}"/>
              </a:ext>
            </a:extLst>
          </p:cNvPr>
          <p:cNvSpPr/>
          <p:nvPr/>
        </p:nvSpPr>
        <p:spPr>
          <a:xfrm>
            <a:off x="9811569" y="5563985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</a:t>
            </a:r>
            <a:r>
              <a:rPr lang="en-US" sz="900" b="1" u="sng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Asians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51%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6F1B4B-6800-4C50-A23E-B919614844F5}"/>
              </a:ext>
            </a:extLst>
          </p:cNvPr>
          <p:cNvSpPr txBox="1"/>
          <p:nvPr/>
        </p:nvSpPr>
        <p:spPr>
          <a:xfrm>
            <a:off x="9712618" y="3668661"/>
            <a:ext cx="233013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Original series exclusive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to service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A88376B-E629-4B1C-8E85-B8A9962FD2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500" y="2540774"/>
            <a:ext cx="845411" cy="84541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0275503-015F-4BCB-BFD7-B321E25F1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2" y="2506107"/>
            <a:ext cx="914744" cy="91474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08323B1-C5E2-4AE8-B5A0-B79C389F8B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189" y="2496353"/>
            <a:ext cx="950165" cy="950165"/>
          </a:xfrm>
          <a:prstGeom prst="rect">
            <a:avLst/>
          </a:prstGeom>
        </p:spPr>
      </p:pic>
      <p:pic>
        <p:nvPicPr>
          <p:cNvPr id="33" name="Picture 3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AC14D86-CC3B-4CFA-8280-381DD97121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521" y="2480678"/>
            <a:ext cx="965603" cy="9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052FE13-A37F-4019-A29D-50AE3EBE4327}"/>
              </a:ext>
            </a:extLst>
          </p:cNvPr>
          <p:cNvSpPr/>
          <p:nvPr/>
        </p:nvSpPr>
        <p:spPr>
          <a:xfrm>
            <a:off x="193449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BAF790-387A-48E7-92AD-34BD7ACD0645}"/>
              </a:ext>
            </a:extLst>
          </p:cNvPr>
          <p:cNvSpPr/>
          <p:nvPr/>
        </p:nvSpPr>
        <p:spPr>
          <a:xfrm>
            <a:off x="2579576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0051BD-A127-4496-BA6E-49D61A2F3C20}"/>
              </a:ext>
            </a:extLst>
          </p:cNvPr>
          <p:cNvSpPr/>
          <p:nvPr/>
        </p:nvSpPr>
        <p:spPr>
          <a:xfrm>
            <a:off x="4956523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7DC9F-EAE9-41A6-AB52-BD47C0352690}"/>
              </a:ext>
            </a:extLst>
          </p:cNvPr>
          <p:cNvSpPr/>
          <p:nvPr/>
        </p:nvSpPr>
        <p:spPr>
          <a:xfrm>
            <a:off x="7343330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DB206B-D165-4121-B785-172E77182002}"/>
              </a:ext>
            </a:extLst>
          </p:cNvPr>
          <p:cNvSpPr/>
          <p:nvPr/>
        </p:nvSpPr>
        <p:spPr>
          <a:xfrm>
            <a:off x="9716447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79434" y="299629"/>
            <a:ext cx="12054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Like Hispanics, Native Americans also enjoy streaming family-friendly programs, sports and other premium 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</a:rPr>
              <a:t>content as part of their communal viewing experience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CCEBBB-5E0F-49EC-8D18-66C98B17CF46}"/>
              </a:ext>
            </a:extLst>
          </p:cNvPr>
          <p:cNvSpPr txBox="1"/>
          <p:nvPr/>
        </p:nvSpPr>
        <p:spPr>
          <a:xfrm>
            <a:off x="1" y="1746784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Type of TV content streamed </a:t>
            </a:r>
          </a:p>
          <a:p>
            <a:pPr algn="ctr">
              <a:defRPr/>
            </a:pPr>
            <a:r>
              <a:rPr lang="en-US" sz="1200" u="sng">
                <a:solidFill>
                  <a:srgbClr val="1B1464"/>
                </a:solidFill>
                <a:latin typeface="Helvetica" panose="020B0403020202020204" pitchFamily="34" charset="0"/>
              </a:rPr>
              <a:t>American Indian or Alaska Native A18+ Index vs. non-Hispanic White A18+ respondents</a:t>
            </a:r>
            <a:endParaRPr kumimoji="0" lang="en-US" sz="120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CA3EE6-6DE2-49A4-A440-0912A46AE858}"/>
              </a:ext>
            </a:extLst>
          </p:cNvPr>
          <p:cNvSpPr txBox="1"/>
          <p:nvPr/>
        </p:nvSpPr>
        <p:spPr>
          <a:xfrm>
            <a:off x="526244" y="6288211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2021; P18+. Base = ‘Used any streaming services in the past 12 months’.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40F325A-95E2-497F-A742-E7139BE22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652" y="2432632"/>
            <a:ext cx="1146068" cy="1146068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B48EABD-8F61-44B9-902C-F923B40EC1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803" y="2622019"/>
            <a:ext cx="767295" cy="76729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140B69A-4091-4A4C-846C-C6A618F2E3C9}"/>
              </a:ext>
            </a:extLst>
          </p:cNvPr>
          <p:cNvSpPr/>
          <p:nvPr/>
        </p:nvSpPr>
        <p:spPr>
          <a:xfrm>
            <a:off x="288571" y="5544528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Native Americans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4692B0-6636-42F6-947B-B972CA3E3B0F}"/>
              </a:ext>
            </a:extLst>
          </p:cNvPr>
          <p:cNvSpPr txBox="1"/>
          <p:nvPr/>
        </p:nvSpPr>
        <p:spPr>
          <a:xfrm>
            <a:off x="191256" y="3668661"/>
            <a:ext cx="233013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+53%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Foreign language programming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216104-4C1C-4AAC-9C73-5277ACBF3E13}"/>
              </a:ext>
            </a:extLst>
          </p:cNvPr>
          <p:cNvSpPr/>
          <p:nvPr/>
        </p:nvSpPr>
        <p:spPr>
          <a:xfrm>
            <a:off x="2679094" y="5544528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25%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Native Americans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B70B9D-F268-403F-9B5D-26B2C1591886}"/>
              </a:ext>
            </a:extLst>
          </p:cNvPr>
          <p:cNvSpPr txBox="1"/>
          <p:nvPr/>
        </p:nvSpPr>
        <p:spPr>
          <a:xfrm>
            <a:off x="2582180" y="3668661"/>
            <a:ext cx="232054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+51%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Kids programming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066515-F41B-46EB-B6CB-E7901443CA70}"/>
              </a:ext>
            </a:extLst>
          </p:cNvPr>
          <p:cNvSpPr/>
          <p:nvPr/>
        </p:nvSpPr>
        <p:spPr>
          <a:xfrm>
            <a:off x="5051645" y="5544528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Native Americans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872557-08F9-478E-8062-BFA22304FA46}"/>
              </a:ext>
            </a:extLst>
          </p:cNvPr>
          <p:cNvSpPr txBox="1"/>
          <p:nvPr/>
        </p:nvSpPr>
        <p:spPr>
          <a:xfrm>
            <a:off x="4963303" y="3668661"/>
            <a:ext cx="23121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+16%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Sports talk / debate shows</a:t>
            </a: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900" b="0">
                <a:solidFill>
                  <a:srgbClr val="1F1A62"/>
                </a:solidFill>
              </a:rPr>
              <a:t>e.g., First Take, Undisputed, The Herd)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2788B2-82EC-49E5-9292-1C89687AA69C}"/>
              </a:ext>
            </a:extLst>
          </p:cNvPr>
          <p:cNvSpPr/>
          <p:nvPr/>
        </p:nvSpPr>
        <p:spPr>
          <a:xfrm>
            <a:off x="7442849" y="5544528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Native Americans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lang="en-US" sz="9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DEA384-BA55-48D9-B50E-9C605DBA18C1}"/>
              </a:ext>
            </a:extLst>
          </p:cNvPr>
          <p:cNvSpPr txBox="1"/>
          <p:nvPr/>
        </p:nvSpPr>
        <p:spPr>
          <a:xfrm>
            <a:off x="7347374" y="3668661"/>
            <a:ext cx="231766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+15%</a:t>
            </a:r>
          </a:p>
          <a:p>
            <a:pPr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Football, soccer, baseball games)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189688-6C8F-43B2-B4AA-6E8878C9DF18}"/>
              </a:ext>
            </a:extLst>
          </p:cNvPr>
          <p:cNvSpPr/>
          <p:nvPr/>
        </p:nvSpPr>
        <p:spPr>
          <a:xfrm>
            <a:off x="9811569" y="5544528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43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Native Americans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lang="en-US" sz="9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 White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CCAFD2-44D1-47B3-94C2-98C04466FD01}"/>
              </a:ext>
            </a:extLst>
          </p:cNvPr>
          <p:cNvSpPr txBox="1"/>
          <p:nvPr/>
        </p:nvSpPr>
        <p:spPr>
          <a:xfrm>
            <a:off x="9712618" y="3668661"/>
            <a:ext cx="233013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+12%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Series that are currently airing on traditional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TV networks </a:t>
            </a: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The Walking Dead, The Good Place, This Is Us, etc.)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54D1C3C-78C3-4730-A32B-1F661BFA97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21" y="2537789"/>
            <a:ext cx="935755" cy="93575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8C38344-8D5E-458B-9C2F-08C63BB858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3" y="2578645"/>
            <a:ext cx="854043" cy="85404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839D2C0-F3F7-4AA7-ACDD-C1B8554E25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480" y="2583941"/>
            <a:ext cx="843451" cy="8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4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052FE13-A37F-4019-A29D-50AE3EBE4327}"/>
              </a:ext>
            </a:extLst>
          </p:cNvPr>
          <p:cNvSpPr/>
          <p:nvPr/>
        </p:nvSpPr>
        <p:spPr>
          <a:xfrm>
            <a:off x="193449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BAF790-387A-48E7-92AD-34BD7ACD0645}"/>
              </a:ext>
            </a:extLst>
          </p:cNvPr>
          <p:cNvSpPr/>
          <p:nvPr/>
        </p:nvSpPr>
        <p:spPr>
          <a:xfrm>
            <a:off x="2579576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0051BD-A127-4496-BA6E-49D61A2F3C20}"/>
              </a:ext>
            </a:extLst>
          </p:cNvPr>
          <p:cNvSpPr/>
          <p:nvPr/>
        </p:nvSpPr>
        <p:spPr>
          <a:xfrm>
            <a:off x="4963143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7DC9F-EAE9-41A6-AB52-BD47C0352690}"/>
              </a:ext>
            </a:extLst>
          </p:cNvPr>
          <p:cNvSpPr/>
          <p:nvPr/>
        </p:nvSpPr>
        <p:spPr>
          <a:xfrm>
            <a:off x="7343330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DB206B-D165-4121-B785-172E77182002}"/>
              </a:ext>
            </a:extLst>
          </p:cNvPr>
          <p:cNvSpPr/>
          <p:nvPr/>
        </p:nvSpPr>
        <p:spPr>
          <a:xfrm>
            <a:off x="9716447" y="2302880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CCEBBB-5E0F-49EC-8D18-66C98B17CF46}"/>
              </a:ext>
            </a:extLst>
          </p:cNvPr>
          <p:cNvSpPr txBox="1"/>
          <p:nvPr/>
        </p:nvSpPr>
        <p:spPr>
          <a:xfrm>
            <a:off x="1" y="1746784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Type of TV content streamed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>
                <a:solidFill>
                  <a:srgbClr val="1B1464"/>
                </a:solidFill>
                <a:latin typeface="Helvetica" panose="020B0403020202020204" pitchFamily="34" charset="0"/>
              </a:rPr>
              <a:t>LGBTQ A18+ Index vs. non-LGBTQ A18+ respondents</a:t>
            </a:r>
            <a:endParaRPr kumimoji="0" lang="en-US" sz="120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316DA2-E7BC-42E5-9E60-B0DE2A715A91}"/>
              </a:ext>
            </a:extLst>
          </p:cNvPr>
          <p:cNvSpPr txBox="1"/>
          <p:nvPr/>
        </p:nvSpPr>
        <p:spPr>
          <a:xfrm>
            <a:off x="526244" y="6292787"/>
            <a:ext cx="113690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2021; P18+. Base = ‘Used any streaming services in the past 12 months’.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BD3AD98-6517-4C2A-9771-E4418D983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189" y="2448334"/>
            <a:ext cx="952033" cy="95203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06EC42B-78E1-46E2-9E85-ABD149866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540" y="2474872"/>
            <a:ext cx="898957" cy="89895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1841CBB-71CB-4395-81F5-34AEDCA89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43" y="2372169"/>
            <a:ext cx="1104363" cy="110436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140CAA9-5B32-4F1A-9E2A-5430BF89A245}"/>
              </a:ext>
            </a:extLst>
          </p:cNvPr>
          <p:cNvSpPr/>
          <p:nvPr/>
        </p:nvSpPr>
        <p:spPr>
          <a:xfrm>
            <a:off x="288571" y="5544527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7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45%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LGBTQ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lang="en-US" sz="9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lang="en-US" sz="900" b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non-LGBTQ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5B6302-7344-4737-AB05-33B3A7EEAA68}"/>
              </a:ext>
            </a:extLst>
          </p:cNvPr>
          <p:cNvSpPr txBox="1"/>
          <p:nvPr/>
        </p:nvSpPr>
        <p:spPr>
          <a:xfrm>
            <a:off x="191256" y="3668661"/>
            <a:ext cx="233013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+17%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Series that are currently airing on traditional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TV networks </a:t>
            </a: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The Walking Dead, The Good Place, This Is Us, etc.</a:t>
            </a:r>
            <a:r>
              <a:rPr lang="en-US" sz="900" b="0">
                <a:solidFill>
                  <a:srgbClr val="1F1A62"/>
                </a:solidFill>
                <a:latin typeface="Helvetica" panose="020B0403020202020204" pitchFamily="34" charset="0"/>
                <a:cs typeface="+mn-cs"/>
              </a:rPr>
              <a:t>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3B4F1A-52C5-4FDC-AFD1-EEBFA8F203E0}"/>
              </a:ext>
            </a:extLst>
          </p:cNvPr>
          <p:cNvSpPr/>
          <p:nvPr/>
        </p:nvSpPr>
        <p:spPr>
          <a:xfrm>
            <a:off x="2679094" y="5544527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7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7ED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LGBTQ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non-LGBTQ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52771F-CD4D-48CF-9144-0F510D013CFF}"/>
              </a:ext>
            </a:extLst>
          </p:cNvPr>
          <p:cNvSpPr txBox="1"/>
          <p:nvPr/>
        </p:nvSpPr>
        <p:spPr>
          <a:xfrm>
            <a:off x="2582180" y="3668661"/>
            <a:ext cx="232054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+12%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Foreign language programming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80F3E-ECD3-4FDC-A654-9FF949BC25A3}"/>
              </a:ext>
            </a:extLst>
          </p:cNvPr>
          <p:cNvSpPr/>
          <p:nvPr/>
        </p:nvSpPr>
        <p:spPr>
          <a:xfrm>
            <a:off x="5058265" y="5544527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7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>
                <a:solidFill>
                  <a:srgbClr val="7ED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48</a:t>
            </a: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LGBTQ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lang="en-US" sz="9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44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non-LGBTQ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580AD4-96D0-4D7C-8A42-8D3DE3001CB3}"/>
              </a:ext>
            </a:extLst>
          </p:cNvPr>
          <p:cNvSpPr txBox="1"/>
          <p:nvPr/>
        </p:nvSpPr>
        <p:spPr>
          <a:xfrm>
            <a:off x="4920936" y="3668661"/>
            <a:ext cx="2410165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+11%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Series that no longer air on traditional TV networks</a:t>
            </a: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900" b="0">
                <a:solidFill>
                  <a:srgbClr val="1F1A62"/>
                </a:solidFill>
              </a:rPr>
              <a:t>e.g., Friends, How I Met Your Mother, Friday Night Lights, etc.)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5FF21A-5D7D-4ED5-A285-AC318B15D281}"/>
              </a:ext>
            </a:extLst>
          </p:cNvPr>
          <p:cNvSpPr/>
          <p:nvPr/>
        </p:nvSpPr>
        <p:spPr>
          <a:xfrm>
            <a:off x="7442849" y="5544527"/>
            <a:ext cx="2126712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7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55%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LGBTQ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50%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non-LGBTQ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E5379F-D4AE-4541-B21E-2E8E166FFBA3}"/>
              </a:ext>
            </a:extLst>
          </p:cNvPr>
          <p:cNvSpPr txBox="1"/>
          <p:nvPr/>
        </p:nvSpPr>
        <p:spPr>
          <a:xfrm>
            <a:off x="7347374" y="3668661"/>
            <a:ext cx="2317663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Original series exclusive to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Stranger Things, Handmaids Tale, The Crown)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4292DD-8175-41FF-9ACE-EFCE4D0DE218}"/>
              </a:ext>
            </a:extLst>
          </p:cNvPr>
          <p:cNvSpPr/>
          <p:nvPr/>
        </p:nvSpPr>
        <p:spPr>
          <a:xfrm>
            <a:off x="9811569" y="5544527"/>
            <a:ext cx="2135507" cy="323398"/>
          </a:xfrm>
          <a:prstGeom prst="rect">
            <a:avLst/>
          </a:prstGeom>
          <a:solidFill>
            <a:schemeClr val="bg1"/>
          </a:solidFill>
          <a:ln w="19050">
            <a:solidFill>
              <a:srgbClr val="7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63%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7ED2F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LGBTQ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62%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non-LGBTQ adults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7797E2-800B-4F2C-B6C9-01318D9D2605}"/>
              </a:ext>
            </a:extLst>
          </p:cNvPr>
          <p:cNvSpPr txBox="1"/>
          <p:nvPr/>
        </p:nvSpPr>
        <p:spPr>
          <a:xfrm>
            <a:off x="9712618" y="3668661"/>
            <a:ext cx="233013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1F1A62"/>
                </a:solidFill>
              </a:rPr>
              <a:t>+2%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1F1A62"/>
                </a:solidFill>
              </a:rPr>
              <a:t>m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F1A62"/>
                </a:solidFill>
              </a:rPr>
              <a:t>Movies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7374ADB1-3FEE-47EB-A992-DA7B345576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267" y="2491295"/>
            <a:ext cx="866110" cy="86611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575E8C3-39B3-4C24-99DB-565939EFB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816" y="2443716"/>
            <a:ext cx="961268" cy="9612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F837792-D337-4382-AE02-F737E9AD4166}"/>
              </a:ext>
            </a:extLst>
          </p:cNvPr>
          <p:cNvSpPr txBox="1"/>
          <p:nvPr/>
        </p:nvSpPr>
        <p:spPr>
          <a:xfrm>
            <a:off x="191255" y="203717"/>
            <a:ext cx="118509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LGBTQ audiences gravitate towards premium content, both niche and mainstream, that generates conversation and engagement within their offline and online communities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1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9879"/>
            <a:ext cx="5587439" cy="689083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51441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+mj-cs"/>
              </a:rPr>
              <a:t>Key Implication for Marketers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641F-1744-45AC-B343-CA9AA9737A1D}"/>
              </a:ext>
            </a:extLst>
          </p:cNvPr>
          <p:cNvSpPr/>
          <p:nvPr/>
        </p:nvSpPr>
        <p:spPr>
          <a:xfrm>
            <a:off x="5879187" y="2443914"/>
            <a:ext cx="6116168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n-US" sz="24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By understanding the cultural nuances </a:t>
            </a:r>
            <a:br>
              <a:rPr lang="en-US" sz="24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24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of each segment – such as </a:t>
            </a:r>
            <a:r>
              <a:rPr lang="en-US" sz="2400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why</a:t>
            </a:r>
            <a:r>
              <a:rPr lang="en-US" sz="24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, </a:t>
            </a:r>
            <a:r>
              <a:rPr lang="en-US" sz="2400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how</a:t>
            </a:r>
            <a:r>
              <a:rPr lang="en-US" sz="24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and </a:t>
            </a:r>
            <a:r>
              <a:rPr lang="en-US" sz="2400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what</a:t>
            </a:r>
            <a:r>
              <a:rPr lang="en-US" sz="24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they are watching - marketers can connect with these diverse audiences in a meaningful and impactful way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1" y="0"/>
            <a:ext cx="6274502" cy="689083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BD20E-4292-4C0C-BACC-AF74A1B9E8EB}"/>
              </a:ext>
            </a:extLst>
          </p:cNvPr>
          <p:cNvSpPr/>
          <p:nvPr/>
        </p:nvSpPr>
        <p:spPr>
          <a:xfrm>
            <a:off x="6436343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0576600E-D3C2-4B0A-8CF1-06BF3B35129A}"/>
              </a:ext>
            </a:extLst>
          </p:cNvPr>
          <p:cNvSpPr txBox="1"/>
          <p:nvPr/>
        </p:nvSpPr>
        <p:spPr>
          <a:xfrm>
            <a:off x="6891589" y="4837975"/>
            <a:ext cx="2092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Trillion Dollar Opportunity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Connect with Hispanic Consumers Through</a:t>
            </a:r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 Streaming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60180-A9CA-4711-9773-CB371B04B8FC}"/>
              </a:ext>
            </a:extLst>
          </p:cNvPr>
          <p:cNvSpPr txBox="1"/>
          <p:nvPr/>
        </p:nvSpPr>
        <p:spPr>
          <a:xfrm>
            <a:off x="289383" y="4622397"/>
            <a:ext cx="577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providing marketers with the data and insights they need to develop thoughtful, inclusive campaigns &amp; strategies. To find out more on the unique media consumption behaviors and cultural trends of multicultural consumers</a:t>
            </a:r>
            <a:r>
              <a:rPr lang="en-US">
                <a:solidFill>
                  <a:schemeClr val="bg1"/>
                </a:solidFill>
                <a:latin typeface="Helvetica" pitchFamily="2" charset="0"/>
              </a:rPr>
              <a:t>, visit our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Multicultural Marketing Resource Center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9744BB0B-071F-46DD-A4D1-B819167E92D5}"/>
              </a:ext>
            </a:extLst>
          </p:cNvPr>
          <p:cNvSpPr txBox="1"/>
          <p:nvPr/>
        </p:nvSpPr>
        <p:spPr>
          <a:xfrm>
            <a:off x="9067789" y="4837975"/>
            <a:ext cx="242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‘Corded’ and ‘Cordless’ Audiences Through Video Streaming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21A7E-B031-4427-B944-444CDE2AE24C}"/>
              </a:ext>
            </a:extLst>
          </p:cNvPr>
          <p:cNvSpPr/>
          <p:nvPr/>
        </p:nvSpPr>
        <p:spPr>
          <a:xfrm>
            <a:off x="289383" y="1933188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FBB459-6F0B-46F0-A62B-FE64CA00AA3A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4810F238-89EC-44AF-9668-8ECACA327BA0}"/>
              </a:ext>
            </a:extLst>
          </p:cNvPr>
          <p:cNvSpPr txBox="1"/>
          <p:nvPr/>
        </p:nvSpPr>
        <p:spPr>
          <a:xfrm>
            <a:off x="3192839" y="648314"/>
            <a:ext cx="23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Karolina Guillen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1460E-DF4A-42BA-9EB2-F052860B0975}"/>
              </a:ext>
            </a:extLst>
          </p:cNvPr>
          <p:cNvSpPr txBox="1"/>
          <p:nvPr/>
        </p:nvSpPr>
        <p:spPr>
          <a:xfrm>
            <a:off x="3192839" y="961178"/>
            <a:ext cx="230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karolinag@thevab.com</a:t>
            </a:r>
          </a:p>
        </p:txBody>
      </p:sp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id="{C11BA066-A30E-4C0B-B603-D4BE0845EB56}"/>
              </a:ext>
            </a:extLst>
          </p:cNvPr>
          <p:cNvSpPr txBox="1"/>
          <p:nvPr/>
        </p:nvSpPr>
        <p:spPr>
          <a:xfrm>
            <a:off x="339078" y="648314"/>
            <a:ext cx="2534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Leah Montner-Dixon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948F1E-CFC6-415D-AE66-0643267CD9B6}"/>
              </a:ext>
            </a:extLst>
          </p:cNvPr>
          <p:cNvSpPr txBox="1"/>
          <p:nvPr/>
        </p:nvSpPr>
        <p:spPr>
          <a:xfrm>
            <a:off x="339078" y="952317"/>
            <a:ext cx="2534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Associate Insights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leahm@thevab.com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5446" y="2379"/>
            <a:ext cx="2386554" cy="1389686"/>
          </a:xfrm>
          <a:prstGeom prst="rect">
            <a:avLst/>
          </a:prstGeom>
        </p:spPr>
      </p:pic>
      <p:pic>
        <p:nvPicPr>
          <p:cNvPr id="23" name="Picture 22">
            <a:hlinkClick r:id="rId8"/>
            <a:extLst>
              <a:ext uri="{FF2B5EF4-FFF2-40B4-BE49-F238E27FC236}">
                <a16:creationId xmlns:a16="http://schemas.microsoft.com/office/drawing/2014/main" id="{23F52D7B-329B-4A9E-B73E-08A1AF76E4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05103" y="1421510"/>
            <a:ext cx="1865820" cy="1049523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4" name="TextBox 23">
            <a:hlinkClick r:id="rId8"/>
            <a:extLst>
              <a:ext uri="{FF2B5EF4-FFF2-40B4-BE49-F238E27FC236}">
                <a16:creationId xmlns:a16="http://schemas.microsoft.com/office/drawing/2014/main" id="{9EC42185-7A75-4258-B08B-93CCCC3B8EEC}"/>
              </a:ext>
            </a:extLst>
          </p:cNvPr>
          <p:cNvSpPr txBox="1"/>
          <p:nvPr/>
        </p:nvSpPr>
        <p:spPr>
          <a:xfrm>
            <a:off x="6871141" y="2533187"/>
            <a:ext cx="213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Best Seats in the House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Custom Study Exploring Sports Fans’ Viewing Preferences</a:t>
            </a:r>
          </a:p>
        </p:txBody>
      </p:sp>
      <p:sp>
        <p:nvSpPr>
          <p:cNvPr id="26" name="TextBox 25">
            <a:hlinkClick r:id="rId10"/>
            <a:extLst>
              <a:ext uri="{FF2B5EF4-FFF2-40B4-BE49-F238E27FC236}">
                <a16:creationId xmlns:a16="http://schemas.microsoft.com/office/drawing/2014/main" id="{8F11F2B3-DEC8-4DD7-972F-33EB3ADB8A9C}"/>
              </a:ext>
            </a:extLst>
          </p:cNvPr>
          <p:cNvSpPr txBox="1"/>
          <p:nvPr/>
        </p:nvSpPr>
        <p:spPr>
          <a:xfrm>
            <a:off x="9254535" y="2533187"/>
            <a:ext cx="2056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 American Phenomenon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The Growing Influence and Value of Asian American Consumers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hlinkClick r:id="rId10"/>
            <a:extLst>
              <a:ext uri="{FF2B5EF4-FFF2-40B4-BE49-F238E27FC236}">
                <a16:creationId xmlns:a16="http://schemas.microsoft.com/office/drawing/2014/main" id="{03015324-3308-4670-B0A4-81D48A4842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869" y="1421510"/>
            <a:ext cx="1865820" cy="103313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9" name="Picture 28">
            <a:hlinkClick r:id="rId3"/>
            <a:extLst>
              <a:ext uri="{FF2B5EF4-FFF2-40B4-BE49-F238E27FC236}">
                <a16:creationId xmlns:a16="http://schemas.microsoft.com/office/drawing/2014/main" id="{9FD4FAD4-44CF-474A-9D37-60C1B900E7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051" y="3683463"/>
            <a:ext cx="1875924" cy="1055208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0" name="Picture 29">
            <a:hlinkClick r:id="rId5"/>
            <a:extLst>
              <a:ext uri="{FF2B5EF4-FFF2-40B4-BE49-F238E27FC236}">
                <a16:creationId xmlns:a16="http://schemas.microsoft.com/office/drawing/2014/main" id="{6805D989-9759-48E6-B55F-676B374A1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5214" y="3683463"/>
            <a:ext cx="1875927" cy="1055208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82658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6794F-0D4D-44D2-8F0A-9D8A43399593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8EE576-996E-456A-A77E-28AE53B71462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1898</Words>
  <Application>Microsoft Office PowerPoint</Application>
  <PresentationFormat>Widescreen</PresentationFormat>
  <Paragraphs>218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Light</vt:lpstr>
      <vt:lpstr>Open Sans</vt:lpstr>
      <vt:lpstr>Open Sans Light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Karolina Guillen</cp:lastModifiedBy>
  <cp:revision>4</cp:revision>
  <cp:lastPrinted>2020-09-28T20:48:35Z</cp:lastPrinted>
  <dcterms:created xsi:type="dcterms:W3CDTF">2019-11-08T17:29:39Z</dcterms:created>
  <dcterms:modified xsi:type="dcterms:W3CDTF">2022-01-21T20:54:33Z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