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5"/>
  </p:notesMasterIdLst>
  <p:sldIdLst>
    <p:sldId id="2144327818" r:id="rId7"/>
    <p:sldId id="2146846284" r:id="rId8"/>
    <p:sldId id="2144328358" r:id="rId9"/>
    <p:sldId id="2144327815" r:id="rId10"/>
    <p:sldId id="2146846276" r:id="rId11"/>
    <p:sldId id="2144328318" r:id="rId12"/>
    <p:sldId id="2144328319" r:id="rId13"/>
    <p:sldId id="2144328320" r:id="rId14"/>
    <p:sldId id="2144328261" r:id="rId15"/>
    <p:sldId id="2144328313" r:id="rId16"/>
    <p:sldId id="2146846283" r:id="rId17"/>
    <p:sldId id="2144328307" r:id="rId18"/>
    <p:sldId id="2144328248" r:id="rId19"/>
    <p:sldId id="2146846277" r:id="rId20"/>
    <p:sldId id="2147469658" r:id="rId21"/>
    <p:sldId id="2147469659" r:id="rId22"/>
    <p:sldId id="2146846282" r:id="rId23"/>
    <p:sldId id="2146846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F0141AB7-7F25-3C16-C77D-5FEA2DA4B116}" name="Karolina Guillen" initials="" userId="S::karolinaG@thevab.com::c1c08796-a0be-47c6-af52-5d31fd96ec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8F0"/>
    <a:srgbClr val="ACBDCE"/>
    <a:srgbClr val="ED3C8D"/>
    <a:srgbClr val="1F1A62"/>
    <a:srgbClr val="4EBEA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B49FC-0567-4520-AFEC-22892AAD0550}" v="9" dt="2025-07-14T14:40:57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32" autoAdjust="0"/>
  </p:normalViewPr>
  <p:slideViewPr>
    <p:cSldViewPr snapToGrid="0">
      <p:cViewPr>
        <p:scale>
          <a:sx n="50" d="100"/>
          <a:sy n="50" d="100"/>
        </p:scale>
        <p:origin x="928" y="2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12AE9EE7-EEF3-4E81-811B-F923AF85BA3D}"/>
    <pc:docChg chg="undo custSel delSld modSld">
      <pc:chgData name="Jason Wiese" userId="4bff8d5b-7de6-4655-b397-69b0afc81113" providerId="ADAL" clId="{12AE9EE7-EEF3-4E81-811B-F923AF85BA3D}" dt="2024-07-10T14:46:08.909" v="60" actId="20577"/>
      <pc:docMkLst>
        <pc:docMk/>
      </pc:docMkLst>
      <pc:sldChg chg="del">
        <pc:chgData name="Jason Wiese" userId="4bff8d5b-7de6-4655-b397-69b0afc81113" providerId="ADAL" clId="{12AE9EE7-EEF3-4E81-811B-F923AF85BA3D}" dt="2024-07-10T14:44:24.781" v="56" actId="47"/>
        <pc:sldMkLst>
          <pc:docMk/>
          <pc:sldMk cId="4285345222" sldId="2146846278"/>
        </pc:sldMkLst>
      </pc:sldChg>
      <pc:sldChg chg="addSp delSp modSp mod">
        <pc:chgData name="Jason Wiese" userId="4bff8d5b-7de6-4655-b397-69b0afc81113" providerId="ADAL" clId="{12AE9EE7-EEF3-4E81-811B-F923AF85BA3D}" dt="2024-07-10T14:46:08.909" v="60" actId="20577"/>
        <pc:sldMkLst>
          <pc:docMk/>
          <pc:sldMk cId="1758558430" sldId="2146846279"/>
        </pc:sldMkLst>
      </pc:sldChg>
      <pc:sldChg chg="del">
        <pc:chgData name="Jason Wiese" userId="4bff8d5b-7de6-4655-b397-69b0afc81113" providerId="ADAL" clId="{12AE9EE7-EEF3-4E81-811B-F923AF85BA3D}" dt="2024-07-10T14:44:04.094" v="55" actId="47"/>
        <pc:sldMkLst>
          <pc:docMk/>
          <pc:sldMk cId="4085357480" sldId="2146846283"/>
        </pc:sldMkLst>
      </pc:sldChg>
    </pc:docChg>
  </pc:docChgLst>
  <pc:docChgLst>
    <pc:chgData name="Karolina Guillen" userId="c1c08796-a0be-47c6-af52-5d31fd96ec50" providerId="ADAL" clId="{293B49FC-0567-4520-AFEC-22892AAD0550}"/>
    <pc:docChg chg="custSel addSld delSld modSld">
      <pc:chgData name="Karolina Guillen" userId="c1c08796-a0be-47c6-af52-5d31fd96ec50" providerId="ADAL" clId="{293B49FC-0567-4520-AFEC-22892AAD0550}" dt="2025-07-14T14:40:57.609" v="250"/>
      <pc:docMkLst>
        <pc:docMk/>
      </pc:docMkLst>
      <pc:sldChg chg="add">
        <pc:chgData name="Karolina Guillen" userId="c1c08796-a0be-47c6-af52-5d31fd96ec50" providerId="ADAL" clId="{293B49FC-0567-4520-AFEC-22892AAD0550}" dt="2025-06-27T14:24:08.228" v="8"/>
        <pc:sldMkLst>
          <pc:docMk/>
          <pc:sldMk cId="2510835371" sldId="2146846277"/>
        </pc:sldMkLst>
      </pc:sldChg>
      <pc:sldChg chg="del">
        <pc:chgData name="Karolina Guillen" userId="c1c08796-a0be-47c6-af52-5d31fd96ec50" providerId="ADAL" clId="{293B49FC-0567-4520-AFEC-22892AAD0550}" dt="2025-06-27T14:23:47.620" v="5" actId="47"/>
        <pc:sldMkLst>
          <pc:docMk/>
          <pc:sldMk cId="1758558430" sldId="2146846279"/>
        </pc:sldMkLst>
      </pc:sldChg>
      <pc:sldChg chg="del">
        <pc:chgData name="Karolina Guillen" userId="c1c08796-a0be-47c6-af52-5d31fd96ec50" providerId="ADAL" clId="{293B49FC-0567-4520-AFEC-22892AAD0550}" dt="2025-07-14T14:37:33.121" v="11" actId="47"/>
        <pc:sldMkLst>
          <pc:docMk/>
          <pc:sldMk cId="1415269232" sldId="2146846281"/>
        </pc:sldMkLst>
      </pc:sldChg>
      <pc:sldChg chg="modSp add mod">
        <pc:chgData name="Karolina Guillen" userId="c1c08796-a0be-47c6-af52-5d31fd96ec50" providerId="ADAL" clId="{293B49FC-0567-4520-AFEC-22892AAD0550}" dt="2025-06-27T14:23:50.238" v="7" actId="20577"/>
        <pc:sldMkLst>
          <pc:docMk/>
          <pc:sldMk cId="1351983255" sldId="2146846284"/>
        </pc:sldMkLst>
        <pc:spChg chg="mod">
          <ac:chgData name="Karolina Guillen" userId="c1c08796-a0be-47c6-af52-5d31fd96ec50" providerId="ADAL" clId="{293B49FC-0567-4520-AFEC-22892AAD0550}" dt="2025-06-27T14:23:50.238" v="7" actId="20577"/>
          <ac:spMkLst>
            <pc:docMk/>
            <pc:sldMk cId="1351983255" sldId="2146846284"/>
            <ac:spMk id="10" creationId="{0CE850BD-F43E-4AC5-90A1-34532CB24D49}"/>
          </ac:spMkLst>
        </pc:spChg>
      </pc:sldChg>
      <pc:sldChg chg="add">
        <pc:chgData name="Karolina Guillen" userId="c1c08796-a0be-47c6-af52-5d31fd96ec50" providerId="ADAL" clId="{293B49FC-0567-4520-AFEC-22892AAD0550}" dt="2025-06-27T14:24:17.222" v="9"/>
        <pc:sldMkLst>
          <pc:docMk/>
          <pc:sldMk cId="510574122" sldId="2147469658"/>
        </pc:sldMkLst>
      </pc:sldChg>
      <pc:sldChg chg="addSp delSp modSp add mod">
        <pc:chgData name="Karolina Guillen" userId="c1c08796-a0be-47c6-af52-5d31fd96ec50" providerId="ADAL" clId="{293B49FC-0567-4520-AFEC-22892AAD0550}" dt="2025-07-14T14:40:57.609" v="250"/>
        <pc:sldMkLst>
          <pc:docMk/>
          <pc:sldMk cId="1520867868" sldId="2147469659"/>
        </pc:sldMkLst>
        <pc:spChg chg="mod">
          <ac:chgData name="Karolina Guillen" userId="c1c08796-a0be-47c6-af52-5d31fd96ec50" providerId="ADAL" clId="{293B49FC-0567-4520-AFEC-22892AAD0550}" dt="2025-07-14T14:39:48.662" v="159" actId="12788"/>
          <ac:spMkLst>
            <pc:docMk/>
            <pc:sldMk cId="1520867868" sldId="2147469659"/>
            <ac:spMk id="13" creationId="{D62EB906-1224-D7DF-58A8-7C150006B0E4}"/>
          </ac:spMkLst>
        </pc:spChg>
        <pc:spChg chg="mod topLvl">
          <ac:chgData name="Karolina Guillen" userId="c1c08796-a0be-47c6-af52-5d31fd96ec50" providerId="ADAL" clId="{293B49FC-0567-4520-AFEC-22892AAD0550}" dt="2025-07-14T14:39:58.567" v="160" actId="1076"/>
          <ac:spMkLst>
            <pc:docMk/>
            <pc:sldMk cId="1520867868" sldId="2147469659"/>
            <ac:spMk id="14" creationId="{15F751B0-16E8-DA12-EC7C-EBB89312E44C}"/>
          </ac:spMkLst>
        </pc:spChg>
        <pc:spChg chg="mod topLvl">
          <ac:chgData name="Karolina Guillen" userId="c1c08796-a0be-47c6-af52-5d31fd96ec50" providerId="ADAL" clId="{293B49FC-0567-4520-AFEC-22892AAD0550}" dt="2025-07-14T14:40:15.630" v="242" actId="1037"/>
          <ac:spMkLst>
            <pc:docMk/>
            <pc:sldMk cId="1520867868" sldId="2147469659"/>
            <ac:spMk id="15" creationId="{AA5ED218-9EA8-DBF0-6970-3842A44E2876}"/>
          </ac:spMkLst>
        </pc:spChg>
        <pc:spChg chg="mod topLvl">
          <ac:chgData name="Karolina Guillen" userId="c1c08796-a0be-47c6-af52-5d31fd96ec50" providerId="ADAL" clId="{293B49FC-0567-4520-AFEC-22892AAD0550}" dt="2025-07-14T14:39:48.662" v="159" actId="12788"/>
          <ac:spMkLst>
            <pc:docMk/>
            <pc:sldMk cId="1520867868" sldId="2147469659"/>
            <ac:spMk id="17" creationId="{26CF9F39-F01D-D60B-38F9-EAA63486F5F1}"/>
          </ac:spMkLst>
        </pc:spChg>
        <pc:spChg chg="mod">
          <ac:chgData name="Karolina Guillen" userId="c1c08796-a0be-47c6-af52-5d31fd96ec50" providerId="ADAL" clId="{293B49FC-0567-4520-AFEC-22892AAD0550}" dt="2025-07-14T14:38:29.954" v="27" actId="1037"/>
          <ac:spMkLst>
            <pc:docMk/>
            <pc:sldMk cId="1520867868" sldId="2147469659"/>
            <ac:spMk id="18" creationId="{E8D41D15-8DA0-06CC-ABD5-4BE8A90FAD8F}"/>
          </ac:spMkLst>
        </pc:spChg>
        <pc:spChg chg="del mod">
          <ac:chgData name="Karolina Guillen" userId="c1c08796-a0be-47c6-af52-5d31fd96ec50" providerId="ADAL" clId="{293B49FC-0567-4520-AFEC-22892AAD0550}" dt="2025-07-14T14:40:56.599" v="249" actId="478"/>
          <ac:spMkLst>
            <pc:docMk/>
            <pc:sldMk cId="1520867868" sldId="2147469659"/>
            <ac:spMk id="19" creationId="{F540AA8F-88D7-A70D-003E-CD7BE7211650}"/>
          </ac:spMkLst>
        </pc:spChg>
        <pc:spChg chg="mod">
          <ac:chgData name="Karolina Guillen" userId="c1c08796-a0be-47c6-af52-5d31fd96ec50" providerId="ADAL" clId="{293B49FC-0567-4520-AFEC-22892AAD0550}" dt="2025-07-14T14:39:27.989" v="157" actId="1037"/>
          <ac:spMkLst>
            <pc:docMk/>
            <pc:sldMk cId="1520867868" sldId="2147469659"/>
            <ac:spMk id="21" creationId="{D3B238BE-2CDB-A566-DD29-FC0CDCA521C2}"/>
          </ac:spMkLst>
        </pc:spChg>
        <pc:spChg chg="mod topLvl">
          <ac:chgData name="Karolina Guillen" userId="c1c08796-a0be-47c6-af52-5d31fd96ec50" providerId="ADAL" clId="{293B49FC-0567-4520-AFEC-22892AAD0550}" dt="2025-07-14T14:39:42.726" v="158" actId="12788"/>
          <ac:spMkLst>
            <pc:docMk/>
            <pc:sldMk cId="1520867868" sldId="2147469659"/>
            <ac:spMk id="22" creationId="{75CB1389-2B84-5FA8-CAD9-DB04610CDBC4}"/>
          </ac:spMkLst>
        </pc:spChg>
        <pc:spChg chg="mod topLvl">
          <ac:chgData name="Karolina Guillen" userId="c1c08796-a0be-47c6-af52-5d31fd96ec50" providerId="ADAL" clId="{293B49FC-0567-4520-AFEC-22892AAD0550}" dt="2025-07-14T14:40:15.630" v="242" actId="1037"/>
          <ac:spMkLst>
            <pc:docMk/>
            <pc:sldMk cId="1520867868" sldId="2147469659"/>
            <ac:spMk id="23" creationId="{2DD79F29-3F10-4106-FF99-8EDBF64B393B}"/>
          </ac:spMkLst>
        </pc:spChg>
        <pc:spChg chg="mod">
          <ac:chgData name="Karolina Guillen" userId="c1c08796-a0be-47c6-af52-5d31fd96ec50" providerId="ADAL" clId="{293B49FC-0567-4520-AFEC-22892AAD0550}" dt="2025-07-14T14:39:42.726" v="158" actId="12788"/>
          <ac:spMkLst>
            <pc:docMk/>
            <pc:sldMk cId="1520867868" sldId="2147469659"/>
            <ac:spMk id="26" creationId="{BD4DC157-41DD-C358-3654-E901E299EF01}"/>
          </ac:spMkLst>
        </pc:spChg>
        <pc:spChg chg="mod">
          <ac:chgData name="Karolina Guillen" userId="c1c08796-a0be-47c6-af52-5d31fd96ec50" providerId="ADAL" clId="{293B49FC-0567-4520-AFEC-22892AAD0550}" dt="2025-07-14T14:39:27.989" v="157" actId="1037"/>
          <ac:spMkLst>
            <pc:docMk/>
            <pc:sldMk cId="1520867868" sldId="2147469659"/>
            <ac:spMk id="28" creationId="{5898E49F-85B4-9020-254C-25DFE780D4E9}"/>
          </ac:spMkLst>
        </pc:spChg>
        <pc:spChg chg="add mod">
          <ac:chgData name="Karolina Guillen" userId="c1c08796-a0be-47c6-af52-5d31fd96ec50" providerId="ADAL" clId="{293B49FC-0567-4520-AFEC-22892AAD0550}" dt="2025-07-14T14:40:57.609" v="250"/>
          <ac:spMkLst>
            <pc:docMk/>
            <pc:sldMk cId="1520867868" sldId="2147469659"/>
            <ac:spMk id="31" creationId="{69B37F1E-FC21-F819-A0AB-D81B7B904065}"/>
          </ac:spMkLst>
        </pc:spChg>
        <pc:grpChg chg="add del mod">
          <ac:chgData name="Karolina Guillen" userId="c1c08796-a0be-47c6-af52-5d31fd96ec50" providerId="ADAL" clId="{293B49FC-0567-4520-AFEC-22892AAD0550}" dt="2025-07-14T14:38:12.093" v="17" actId="165"/>
          <ac:grpSpMkLst>
            <pc:docMk/>
            <pc:sldMk cId="1520867868" sldId="2147469659"/>
            <ac:grpSpMk id="9" creationId="{F411A568-4716-AA18-5D78-AF25874E24BC}"/>
          </ac:grpSpMkLst>
        </pc:grpChg>
        <pc:grpChg chg="add del mod">
          <ac:chgData name="Karolina Guillen" userId="c1c08796-a0be-47c6-af52-5d31fd96ec50" providerId="ADAL" clId="{293B49FC-0567-4520-AFEC-22892AAD0550}" dt="2025-07-14T14:38:12.093" v="17" actId="165"/>
          <ac:grpSpMkLst>
            <pc:docMk/>
            <pc:sldMk cId="1520867868" sldId="2147469659"/>
            <ac:grpSpMk id="24" creationId="{A6FDBD5A-F641-F5A9-41ED-8AEB7EFE0E15}"/>
          </ac:grpSpMkLst>
        </pc:grpChg>
        <pc:grpChg chg="del">
          <ac:chgData name="Karolina Guillen" userId="c1c08796-a0be-47c6-af52-5d31fd96ec50" providerId="ADAL" clId="{293B49FC-0567-4520-AFEC-22892AAD0550}" dt="2025-07-14T14:39:12.532" v="117" actId="165"/>
          <ac:grpSpMkLst>
            <pc:docMk/>
            <pc:sldMk cId="1520867868" sldId="2147469659"/>
            <ac:grpSpMk id="29" creationId="{E6C0A8A9-67CB-E1A9-A969-625E96F37CF8}"/>
          </ac:grpSpMkLst>
        </pc:grpChg>
        <pc:picChg chg="mod topLvl">
          <ac:chgData name="Karolina Guillen" userId="c1c08796-a0be-47c6-af52-5d31fd96ec50" providerId="ADAL" clId="{293B49FC-0567-4520-AFEC-22892AAD0550}" dt="2025-07-14T14:40:15.630" v="242" actId="1037"/>
          <ac:picMkLst>
            <pc:docMk/>
            <pc:sldMk cId="1520867868" sldId="2147469659"/>
            <ac:picMk id="2" creationId="{95DE51F3-DE56-FBCE-8657-60F96A2DD3D8}"/>
          </ac:picMkLst>
        </pc:picChg>
        <pc:picChg chg="mod topLvl">
          <ac:chgData name="Karolina Guillen" userId="c1c08796-a0be-47c6-af52-5d31fd96ec50" providerId="ADAL" clId="{293B49FC-0567-4520-AFEC-22892AAD0550}" dt="2025-07-14T14:39:58.567" v="160" actId="1076"/>
          <ac:picMkLst>
            <pc:docMk/>
            <pc:sldMk cId="1520867868" sldId="2147469659"/>
            <ac:picMk id="3" creationId="{65514F0E-AC67-B450-D632-C3F8E236F3AE}"/>
          </ac:picMkLst>
        </pc:picChg>
        <pc:picChg chg="mod">
          <ac:chgData name="Karolina Guillen" userId="c1c08796-a0be-47c6-af52-5d31fd96ec50" providerId="ADAL" clId="{293B49FC-0567-4520-AFEC-22892AAD0550}" dt="2025-07-14T14:39:48.662" v="159" actId="12788"/>
          <ac:picMkLst>
            <pc:docMk/>
            <pc:sldMk cId="1520867868" sldId="2147469659"/>
            <ac:picMk id="4" creationId="{42CC00A0-AFF0-0474-619D-2AF3B5EBDCF1}"/>
          </ac:picMkLst>
        </pc:picChg>
        <pc:picChg chg="mod">
          <ac:chgData name="Karolina Guillen" userId="c1c08796-a0be-47c6-af52-5d31fd96ec50" providerId="ADAL" clId="{293B49FC-0567-4520-AFEC-22892AAD0550}" dt="2025-07-14T14:39:27.989" v="157" actId="1037"/>
          <ac:picMkLst>
            <pc:docMk/>
            <pc:sldMk cId="1520867868" sldId="2147469659"/>
            <ac:picMk id="5" creationId="{DABA7BBF-10C4-BBAA-3764-E042E4F4046E}"/>
          </ac:picMkLst>
        </pc:picChg>
        <pc:picChg chg="mod">
          <ac:chgData name="Karolina Guillen" userId="c1c08796-a0be-47c6-af52-5d31fd96ec50" providerId="ADAL" clId="{293B49FC-0567-4520-AFEC-22892AAD0550}" dt="2025-07-14T14:38:29.954" v="27" actId="1037"/>
          <ac:picMkLst>
            <pc:docMk/>
            <pc:sldMk cId="1520867868" sldId="2147469659"/>
            <ac:picMk id="6" creationId="{52B098BC-EA43-3C9B-C4D2-CD475647E8B2}"/>
          </ac:picMkLst>
        </pc:picChg>
        <pc:picChg chg="mod topLvl">
          <ac:chgData name="Karolina Guillen" userId="c1c08796-a0be-47c6-af52-5d31fd96ec50" providerId="ADAL" clId="{293B49FC-0567-4520-AFEC-22892AAD0550}" dt="2025-07-14T14:39:48.662" v="159" actId="12788"/>
          <ac:picMkLst>
            <pc:docMk/>
            <pc:sldMk cId="1520867868" sldId="2147469659"/>
            <ac:picMk id="7" creationId="{E7A357AE-3B27-292A-E0F5-0BC438C11AD1}"/>
          </ac:picMkLst>
        </pc:picChg>
        <pc:picChg chg="del mod">
          <ac:chgData name="Karolina Guillen" userId="c1c08796-a0be-47c6-af52-5d31fd96ec50" providerId="ADAL" clId="{293B49FC-0567-4520-AFEC-22892AAD0550}" dt="2025-07-14T14:40:56.599" v="249" actId="478"/>
          <ac:picMkLst>
            <pc:docMk/>
            <pc:sldMk cId="1520867868" sldId="2147469659"/>
            <ac:picMk id="8" creationId="{84BC066B-9529-7CDC-0E24-4BB7129D4914}"/>
          </ac:picMkLst>
        </pc:picChg>
        <pc:picChg chg="mod topLvl">
          <ac:chgData name="Karolina Guillen" userId="c1c08796-a0be-47c6-af52-5d31fd96ec50" providerId="ADAL" clId="{293B49FC-0567-4520-AFEC-22892AAD0550}" dt="2025-07-14T14:40:15.630" v="242" actId="1037"/>
          <ac:picMkLst>
            <pc:docMk/>
            <pc:sldMk cId="1520867868" sldId="2147469659"/>
            <ac:picMk id="16" creationId="{40EAE6D7-C314-9B12-F9C3-DC5CAE2AC227}"/>
          </ac:picMkLst>
        </pc:picChg>
        <pc:picChg chg="mod topLvl">
          <ac:chgData name="Karolina Guillen" userId="c1c08796-a0be-47c6-af52-5d31fd96ec50" providerId="ADAL" clId="{293B49FC-0567-4520-AFEC-22892AAD0550}" dt="2025-07-14T14:39:42.726" v="158" actId="12788"/>
          <ac:picMkLst>
            <pc:docMk/>
            <pc:sldMk cId="1520867868" sldId="2147469659"/>
            <ac:picMk id="20" creationId="{238B4F69-44FB-81D8-91C5-6FF5EB378EFD}"/>
          </ac:picMkLst>
        </pc:picChg>
        <pc:picChg chg="mod">
          <ac:chgData name="Karolina Guillen" userId="c1c08796-a0be-47c6-af52-5d31fd96ec50" providerId="ADAL" clId="{293B49FC-0567-4520-AFEC-22892AAD0550}" dt="2025-07-14T14:39:42.726" v="158" actId="12788"/>
          <ac:picMkLst>
            <pc:docMk/>
            <pc:sldMk cId="1520867868" sldId="2147469659"/>
            <ac:picMk id="25" creationId="{EBAAE294-5452-4B92-F234-0BEF7DF3F9CB}"/>
          </ac:picMkLst>
        </pc:picChg>
        <pc:picChg chg="mod">
          <ac:chgData name="Karolina Guillen" userId="c1c08796-a0be-47c6-af52-5d31fd96ec50" providerId="ADAL" clId="{293B49FC-0567-4520-AFEC-22892AAD0550}" dt="2025-07-14T14:39:27.989" v="157" actId="1037"/>
          <ac:picMkLst>
            <pc:docMk/>
            <pc:sldMk cId="1520867868" sldId="2147469659"/>
            <ac:picMk id="27" creationId="{3C691F97-CBE4-06C0-9D41-2EFA6831B79B}"/>
          </ac:picMkLst>
        </pc:picChg>
        <pc:picChg chg="add mod">
          <ac:chgData name="Karolina Guillen" userId="c1c08796-a0be-47c6-af52-5d31fd96ec50" providerId="ADAL" clId="{293B49FC-0567-4520-AFEC-22892AAD0550}" dt="2025-07-14T14:40:57.609" v="250"/>
          <ac:picMkLst>
            <pc:docMk/>
            <pc:sldMk cId="1520867868" sldId="2147469659"/>
            <ac:picMk id="30" creationId="{794A4B3F-F7CF-51A6-1F86-D4780BE6E707}"/>
          </ac:picMkLst>
        </pc:picChg>
      </pc:sldChg>
    </pc:docChg>
  </pc:docChgLst>
  <pc:docChgLst>
    <pc:chgData name="Dylan Breger" userId="9b3da09f-10fe-42ec-9aa5-9fa2a3e9cc20" providerId="ADAL" clId="{02927A40-75B2-4E78-A698-831AC6F67FE9}"/>
    <pc:docChg chg="undo custSel addSld delSld modSld">
      <pc:chgData name="Dylan Breger" userId="9b3da09f-10fe-42ec-9aa5-9fa2a3e9cc20" providerId="ADAL" clId="{02927A40-75B2-4E78-A698-831AC6F67FE9}" dt="2024-07-09T22:33:44.803" v="21" actId="3626"/>
      <pc:docMkLst>
        <pc:docMk/>
      </pc:docMkLst>
      <pc:sldChg chg="addSp modSp delCm">
        <pc:chgData name="Dylan Breger" userId="9b3da09f-10fe-42ec-9aa5-9fa2a3e9cc20" providerId="ADAL" clId="{02927A40-75B2-4E78-A698-831AC6F67FE9}" dt="2024-07-09T22:27:53.123" v="19"/>
        <pc:sldMkLst>
          <pc:docMk/>
          <pc:sldMk cId="1415269232" sldId="2146846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ylan Breger" userId="9b3da09f-10fe-42ec-9aa5-9fa2a3e9cc20" providerId="ADAL" clId="{02927A40-75B2-4E78-A698-831AC6F67FE9}" dt="2024-07-09T22:06:20.705" v="0"/>
              <pc2:cmMkLst xmlns:pc2="http://schemas.microsoft.com/office/powerpoint/2019/9/main/command">
                <pc:docMk/>
                <pc:sldMk cId="1415269232" sldId="2146846281"/>
                <pc2:cmMk id="{82031F46-63E4-4DB5-B33B-062C8CA62EB7}"/>
              </pc2:cmMkLst>
            </pc226:cmChg>
          </p:ext>
        </pc:extLst>
      </pc:sldChg>
      <pc:sldChg chg="modSp add mod">
        <pc:chgData name="Dylan Breger" userId="9b3da09f-10fe-42ec-9aa5-9fa2a3e9cc20" providerId="ADAL" clId="{02927A40-75B2-4E78-A698-831AC6F67FE9}" dt="2024-07-09T22:33:44.803" v="21" actId="3626"/>
        <pc:sldMkLst>
          <pc:docMk/>
          <pc:sldMk cId="2228317452" sldId="2146846282"/>
        </pc:sldMkLst>
      </pc:sldChg>
      <pc:sldChg chg="modSp del mod">
        <pc:chgData name="Dylan Breger" userId="9b3da09f-10fe-42ec-9aa5-9fa2a3e9cc20" providerId="ADAL" clId="{02927A40-75B2-4E78-A698-831AC6F67FE9}" dt="2024-07-09T22:27:47.089" v="17" actId="47"/>
        <pc:sldMkLst>
          <pc:docMk/>
          <pc:sldMk cId="2228317452" sldId="21468462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9-4068-9284-2B7D453EBAF2}"/>
              </c:ext>
            </c:extLst>
          </c:dPt>
          <c:cat>
            <c:strRef>
              <c:f>Sheet1!$A$2:$A$12</c:f>
              <c:strCache>
                <c:ptCount val="11"/>
                <c:pt idx="0">
                  <c:v>Decile 1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Decile 10</c:v>
                </c:pt>
                <c:pt idx="10">
                  <c:v>Decile 11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0.38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0.09</c:v>
                </c:pt>
                <c:pt idx="4">
                  <c:v>0.05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0.02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9-4068-9284-2B7D453EB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4273775"/>
        <c:axId val="1595292879"/>
      </c:barChart>
      <c:catAx>
        <c:axId val="108427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95292879"/>
        <c:crosses val="autoZero"/>
        <c:auto val="1"/>
        <c:lblAlgn val="ctr"/>
        <c:lblOffset val="100"/>
        <c:noMultiLvlLbl val="0"/>
      </c:catAx>
      <c:valAx>
        <c:axId val="1595292879"/>
        <c:scaling>
          <c:orientation val="minMax"/>
          <c:max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4273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F-4820-8811-C3D258CAC170}"/>
              </c:ext>
            </c:extLst>
          </c:dPt>
          <c:dPt>
            <c:idx val="8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2F-4820-8811-C3D258CAC170}"/>
              </c:ext>
            </c:extLst>
          </c:dPt>
          <c:dPt>
            <c:idx val="9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2F-4820-8811-C3D258CAC170}"/>
              </c:ext>
            </c:extLst>
          </c:dPt>
          <c:dPt>
            <c:idx val="1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2F-4820-8811-C3D258CAC170}"/>
              </c:ext>
            </c:extLst>
          </c:dPt>
          <c:cat>
            <c:strRef>
              <c:f>Sheet1!$A$2:$A$12</c:f>
              <c:strCache>
                <c:ptCount val="11"/>
                <c:pt idx="0">
                  <c:v>Decile 1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Decile 10</c:v>
                </c:pt>
                <c:pt idx="10">
                  <c:v>Decile 11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0.1</c:v>
                </c:pt>
                <c:pt idx="8">
                  <c:v>0.12</c:v>
                </c:pt>
                <c:pt idx="9">
                  <c:v>0.15</c:v>
                </c:pt>
                <c:pt idx="1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F-4820-8811-C3D258CA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4273775"/>
        <c:axId val="1595292879"/>
      </c:barChart>
      <c:catAx>
        <c:axId val="108427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95292879"/>
        <c:crosses val="autoZero"/>
        <c:auto val="1"/>
        <c:lblAlgn val="ctr"/>
        <c:lblOffset val="100"/>
        <c:noMultiLvlLbl val="0"/>
      </c:catAx>
      <c:valAx>
        <c:axId val="1595292879"/>
        <c:scaling>
          <c:orientation val="minMax"/>
          <c:max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84273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HH Reach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400000</c:v>
                </c:pt>
                <c:pt idx="1">
                  <c:v>500000</c:v>
                </c:pt>
                <c:pt idx="2">
                  <c:v>1200000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3-4C44-B281-540637299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Combined National &amp; Addressable HH Reach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1100000</c:v>
                </c:pt>
                <c:pt idx="1">
                  <c:v>1400000</c:v>
                </c:pt>
                <c:pt idx="2">
                  <c:v>2400000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D3-4C44-B281-540637299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281280"/>
        <c:axId val="1287284160"/>
      </c:lineChart>
      <c:catAx>
        <c:axId val="12872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87284160"/>
        <c:crosses val="autoZero"/>
        <c:auto val="1"/>
        <c:lblAlgn val="ctr"/>
        <c:lblOffset val="100"/>
        <c:noMultiLvlLbl val="0"/>
      </c:catAx>
      <c:valAx>
        <c:axId val="1287284160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8728128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TV Viewers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Addressable + National Campaign</c:v>
                </c:pt>
                <c:pt idx="1">
                  <c:v>National Campaign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8-413E-91AA-06D5732190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TV Viewers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Addressable + National Campaign</c:v>
                </c:pt>
                <c:pt idx="1">
                  <c:v>National Campaign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0.53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8-413E-91AA-06D5732190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Heavy TV Viewers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Addressable + National Campaign</c:v>
                </c:pt>
                <c:pt idx="1">
                  <c:v>National Campaign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8-413E-91AA-06D573219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032015"/>
        <c:axId val="1413032495"/>
      </c:barChart>
      <c:catAx>
        <c:axId val="1413032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13032495"/>
        <c:crosses val="autoZero"/>
        <c:auto val="1"/>
        <c:lblAlgn val="ctr"/>
        <c:lblOffset val="100"/>
        <c:noMultiLvlLbl val="0"/>
      </c:catAx>
      <c:valAx>
        <c:axId val="14130324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1303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/>
              <a:t>Rate of Exposure-to-Incremental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74101016088015E-3"/>
          <c:y val="0.18506330789936656"/>
          <c:w val="0.99883258989839108"/>
          <c:h val="0.594895928264663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HHs Exposed</c:v>
                </c:pt>
              </c:strCache>
            </c:strRef>
          </c:tx>
          <c:spPr>
            <a:solidFill>
              <a:srgbClr val="E2E8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Standard Ad</c:v>
                </c:pt>
                <c:pt idx="1">
                  <c:v>Binge Ad</c:v>
                </c:pt>
                <c:pt idx="2">
                  <c:v>Overlap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0.93310000000000004</c:v>
                </c:pt>
                <c:pt idx="1">
                  <c:v>4.2999999999999997E-2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E-440C-8CAF-20F05DED67E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Incremental Sales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Standard Ad</c:v>
                </c:pt>
                <c:pt idx="1">
                  <c:v>Binge Ad</c:v>
                </c:pt>
                <c:pt idx="2">
                  <c:v>Overlap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E-440C-8CAF-20F05DED6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839016"/>
        <c:axId val="377840584"/>
      </c:barChart>
      <c:catAx>
        <c:axId val="377839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840584"/>
        <c:crosses val="autoZero"/>
        <c:auto val="1"/>
        <c:lblAlgn val="ctr"/>
        <c:lblOffset val="100"/>
        <c:noMultiLvlLbl val="0"/>
      </c:catAx>
      <c:valAx>
        <c:axId val="377840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83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763669596822482"/>
          <c:y val="0.10781203561412676"/>
          <c:w val="0.48772186484625923"/>
          <c:h val="0.11006335736766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BBD6A-78B8-496C-B89C-857273F12B7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AF6F5-81A6-4947-8F24-48EF0738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1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8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E215B-67C7-6FF2-F6A2-1AF01AFE5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983D5-FBFE-A48E-FEAD-241A7082A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6A2FCA-3096-6037-A762-A7D560005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91284-2B52-717C-BB4F-E6A2122EE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9343C-4327-4837-AB1B-EB4A71A411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4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9343C-4327-4837-AB1B-EB4A71A411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93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9343C-4327-4837-AB1B-EB4A71A411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1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30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7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35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9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F61E-2738-084E-BDF0-7884607D2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17F4E-8D80-A49D-29E0-3D5AEE238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8B4C-8DB6-4C92-DF75-51E080E0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8369-E2E7-BD98-15EE-333AD241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B94E4-111F-DC84-D43E-6F2101F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71A4-5B5B-5E89-6610-D61E6EE5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B0E40-C090-BBAB-FED9-DC18AA2DA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C99E-161E-E951-4EDA-300F8277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89D0-E4B0-EEF4-82C3-603274AB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55F2C-7F54-D7C3-FBAE-518E9830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FEC21-5AE5-7B3C-F4FA-A1B353328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11234-C5F0-FD69-5FD2-199C646DE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CBBD-B77B-A406-9711-7A4CF46A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1CB7-9C22-273D-EE57-0F93D77A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C0B3C-E6D0-BDC2-D99F-C7374E33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3B6A-9170-41F2-83E0-84E5C33E8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A63F-0FE0-4BDC-AE12-9D8D6FC95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FF80F-E793-4969-9D4A-0E188D7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1891-2CE0-4242-B58E-0E254360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A62F-17CF-4F8A-B092-1E2954F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BDD8-689A-4CA8-842B-69E71563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C014-AE83-4CCB-9379-98013EACB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5DBB-D260-44E3-8655-A95F6538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F984E-8901-44DC-8CC8-3E7E22DA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8A88A-2ADF-44E9-A4F9-23897E4D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CDDC-1ADF-405D-9536-13A22AE9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70BE4-A12C-4120-968C-F8D4D77F0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229B-A5A0-4FE8-B61F-2F9D5948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1E55-CEC4-47F7-80EE-11B05603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6CEB-505D-4CFE-8E50-624EE0A5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E058-33E4-4323-835C-3340FAE8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CF7F-343C-4EE5-9FD1-19071ACB6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3278D-2211-436D-900A-DBE2582D3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EDCD8-3F24-4427-9019-9D4FA6B0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AB73F-6E45-40AB-BF08-E167CD43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D6E67-A250-4EDC-9105-B86B9B35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681E-0902-4320-86DE-A8051000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469C-2D72-4038-9CF6-D051EC0A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4D26-866C-4C85-A022-095DE44D0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31586-6EE4-4A5E-A4F3-D501D22A1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A6C2F-797B-4994-B71D-E49C42FB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1CD3A-96D1-4D07-BE8D-27F100E6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DAAE6-4E43-49E3-BCDD-66B234F4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6B994-AABD-4D75-A41C-07FFBEE7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4398-2AA9-4E18-A430-B3D364DE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BDD90-3B51-4289-8F90-93158DBB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F925A-6C4A-4F58-96DE-5354131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08322-AB34-469D-B14B-BA109BBE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6C340-7859-4BA4-8B7F-CB0BDDA6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74693-A5AA-4A8D-BF85-D18F1E7C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746CC-E185-49A4-B3D2-9EB7F693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327D-1DEA-469B-B3CF-9B241749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CD96-08B7-457A-9764-22D3B798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1B655-5398-489B-B636-EF9CB2D26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1CBEB-F193-493C-8E10-CD483662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3CD2C-B3FA-4FFD-899D-238296DA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172BD-5F4B-4953-8581-B9AAF43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4893-73B9-9DDB-EDD6-114AE200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F6C9-C6EB-2501-00D4-BB08F533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F8ED-3DB7-A706-5FD2-9511D1E0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1873-4A11-7BD9-E354-D674C43C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87A85-B7AA-3BFC-7CD4-758BD474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FA93-2399-4285-A3B9-3389420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F632B-5ACC-47F8-9086-16155C57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16EAB-5F3D-45C4-9617-0B9BB2333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5C5B-6948-4826-ACE7-D9134807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C145-2997-400F-952D-8DDAB987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49959-60D0-410A-89D5-9491F044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745D-BE03-42D2-BEF6-655E3DF4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BA562-F568-480C-9921-86878C128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83C2-82BB-402C-8616-50843DE5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890C-BC71-4B9D-A3B0-1B03BCFC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8838-746F-4AF9-8D3C-B56BD165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8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0E0DE-084B-4959-983B-FD19F9D61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6670E-6205-494F-941C-D347D2D2E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12C8-C612-4E8D-80CC-E7A286B3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56942-6837-4C28-8867-5940CC28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C969C-AED5-4695-A0A2-522133C7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5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26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06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4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9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7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F0BE-7621-31AE-155E-E69D324D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55773-7EE7-B191-5AF3-6D00D966F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4166-4AF9-87AC-FB82-3F6C860B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BA21-5CC8-59CC-A4CC-09B6D46F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CBAB2-BE25-049F-8E41-511E211E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04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7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1305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7380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58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99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3112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69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35558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05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C85B-1C83-109F-2171-0D46D5A5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036E-95A4-1B68-8377-00B5EAA0B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6910B-8A61-6B12-10F1-FBA6DDEC6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36F8-BA30-D2C6-FA1F-0C38FF79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EBE50-7901-D01B-F80E-4EEA9828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BB083-BADE-660E-0023-33FD1095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9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83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72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3AECC-6F66-463A-B3AC-AA48EC4D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B98F0-9AF7-4D2D-BAC5-7F186E62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577F-D449-44D2-B622-055110F1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CB8B-7F76-F704-17D4-AC4E8A0E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DCC5-A05C-EB1D-C97B-B2D332F1D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554C4-4EE5-2186-45C7-9AD8FA610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3A7C1-A8C2-85FE-405F-E27CD1D9C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8D25D-90B3-CFF7-138B-92436A24A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6C804-24E5-8CDB-E5D1-93DF8AC9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30773-49DE-267D-0E57-6BF42F12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6B100-3E52-3034-662B-B810214A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258E-A0AA-959B-6C93-A0EAF7A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43E9D-9A2C-5497-1E37-6D9D58F8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2D8FC-33B1-D7EA-8C6F-B330B8BD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BFAB1-7472-411D-7864-F3D9854F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2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D6FA3-AB11-76DD-176B-F27114EA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A7C67-1EDE-6E36-084E-A37F24F1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6D98A-EB4E-14CE-EAD3-907DB968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3ACB-73C5-0256-444B-1E5D197D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66E0D-08A5-0C2F-A5C7-A9214171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083D8-E9D4-3141-DD1A-A740A6C7B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45089-B82F-B3A5-33AD-7FC639D2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86519-4133-F003-2F19-9B761754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16B01-B71B-3F42-461B-D293B62B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A1E8-9EFD-C17C-ACB0-58943B4D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FE2D3-0CF6-F229-4E34-DF206ED42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78407-740D-377E-89D3-E296910FC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31098-0ACB-F4EE-BDF7-F60E124F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E3E55-B2E5-FEF5-EB1D-650A303E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336C3-909C-4680-8DAA-76910757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09C1-15BA-9092-95C0-C7038DD3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921A0-AF51-0BDC-CDFC-212044B1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C4DD-05C5-55B0-F7D9-E21F7F8EF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9FC7B-AA2E-4B56-8C4E-02EA25D7594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F5AD7-D5E9-0AED-76A9-65B0A266C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FE8FE-C78C-A101-F2E3-D5C9EE869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98EAC1-5AE9-41EC-93F8-72DBC3D7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B6742-7D34-40C1-8DF1-0A0141E9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2C5A-78BF-40B2-A45B-B331E494A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BE31A-B43A-4F43-A30B-7B991F848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190C-D469-4D14-9C75-80B8C5F7783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E171-6F4C-4065-A77B-355779BC9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9A4C-5289-4D78-A689-23BFD179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F853-4826-4755-860B-DB42C2469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thevab.com/insight/home-category-video-advertising-case-studies?utm_source=category_case_study" TargetMode="Externa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image" Target="../media/image37.png"/><Relationship Id="rId21" Type="http://schemas.openxmlformats.org/officeDocument/2006/relationships/hyperlink" Target="https://thevab.com/insight/entertainment-tune-category-video-advertising-case-studies?utm_source=category_case_study" TargetMode="External"/><Relationship Id="rId7" Type="http://schemas.openxmlformats.org/officeDocument/2006/relationships/hyperlink" Target="https://thevab.com/insight/tech-telco-category-video-advertising-case-studies?utm_source=category_case_study" TargetMode="External"/><Relationship Id="rId12" Type="http://schemas.openxmlformats.org/officeDocument/2006/relationships/image" Target="../media/image40.png"/><Relationship Id="rId17" Type="http://schemas.openxmlformats.org/officeDocument/2006/relationships/hyperlink" Target="https://thevab.com/insight/health-wellness-and-beauty-categories-video-advertising-case-studies?utm_source=category_case_study" TargetMode="External"/><Relationship Id="rId25" Type="http://schemas.openxmlformats.org/officeDocument/2006/relationships/hyperlink" Target="https://thevab.com/insight/automotive-category-case-studies?utm_source=category_case_study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hyperlink" Target="https://thevab.com/insight/restaurant-category-video-advertising-case-studies?utm_source=category_case_study" TargetMode="External"/><Relationship Id="rId24" Type="http://schemas.openxmlformats.org/officeDocument/2006/relationships/image" Target="../media/image46.png"/><Relationship Id="rId5" Type="http://schemas.openxmlformats.org/officeDocument/2006/relationships/hyperlink" Target="https://thevab.com/" TargetMode="External"/><Relationship Id="rId15" Type="http://schemas.openxmlformats.org/officeDocument/2006/relationships/hyperlink" Target="https://thevab.com/insight/pharmaceuticals-category-video-advertising-case-studies?utm_source=category_case_study" TargetMode="External"/><Relationship Id="rId23" Type="http://schemas.openxmlformats.org/officeDocument/2006/relationships/hyperlink" Target="https://thevab.com/insight/b2b-categories-video-advertising-case-studies?utm_source=category_case_study" TargetMode="External"/><Relationship Id="rId28" Type="http://schemas.openxmlformats.org/officeDocument/2006/relationships/image" Target="../media/image48.png"/><Relationship Id="rId10" Type="http://schemas.openxmlformats.org/officeDocument/2006/relationships/image" Target="../media/image39.png"/><Relationship Id="rId19" Type="http://schemas.openxmlformats.org/officeDocument/2006/relationships/hyperlink" Target="https://thevab.com/insight/financial-services-insurance-categories-video-advertising-case-studies?utm_source=category_case_study" TargetMode="External"/><Relationship Id="rId4" Type="http://schemas.openxmlformats.org/officeDocument/2006/relationships/hyperlink" Target="https://thevab.com/case-study-corner?utm_source=category_case_study" TargetMode="External"/><Relationship Id="rId9" Type="http://schemas.openxmlformats.org/officeDocument/2006/relationships/hyperlink" Target="https://thevab.com/insight/retail-category-video-advertising-case-studies?utm_source=category_case_study" TargetMode="External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hyperlink" Target="https://thevab.com/insight/travel-category-video-advertising-case-studies?utm_source=category_case_study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todays-innovations-measurement-q2-2022?utm_source=category_case_study" TargetMode="External"/><Relationship Id="rId13" Type="http://schemas.openxmlformats.org/officeDocument/2006/relationships/image" Target="../media/image53.png"/><Relationship Id="rId18" Type="http://schemas.openxmlformats.org/officeDocument/2006/relationships/hyperlink" Target="https://thevab.com/insight/stream-on-case-studies?utm_source=category_case_study" TargetMode="External"/><Relationship Id="rId3" Type="http://schemas.openxmlformats.org/officeDocument/2006/relationships/hyperlink" Target="https://thevab.com/insight/stream-on-case-studies" TargetMode="External"/><Relationship Id="rId21" Type="http://schemas.openxmlformats.org/officeDocument/2006/relationships/hyperlink" Target="https://thevab.com/case-study-corner" TargetMode="External"/><Relationship Id="rId7" Type="http://schemas.openxmlformats.org/officeDocument/2006/relationships/image" Target="../media/image50.png"/><Relationship Id="rId12" Type="http://schemas.openxmlformats.org/officeDocument/2006/relationships/hyperlink" Target="https://thevab.com/insight/todays-innovations-measurement-q4-2022?utm_source=category_case_study" TargetMode="External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thevab.com/insight/proven-strategies-tactics-audience-based-tv-buying?utm_source=category_case_study" TargetMode="Externa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hevab.com/insight/todays-innovations-measurement-q1-2022?utm_source=category_case_study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9.png"/><Relationship Id="rId15" Type="http://schemas.openxmlformats.org/officeDocument/2006/relationships/image" Target="../media/image54.png"/><Relationship Id="rId23" Type="http://schemas.openxmlformats.org/officeDocument/2006/relationships/image" Target="../media/image15.png"/><Relationship Id="rId10" Type="http://schemas.openxmlformats.org/officeDocument/2006/relationships/hyperlink" Target="https://thevab.com/insight/todays-innovations-measurement-q3-2022?utm_source=category_case_study" TargetMode="External"/><Relationship Id="rId19" Type="http://schemas.openxmlformats.org/officeDocument/2006/relationships/hyperlink" Target="https://thevab.com/insight/opportunities-vod-addressable?utm_source=category_case_study" TargetMode="External"/><Relationship Id="rId4" Type="http://schemas.openxmlformats.org/officeDocument/2006/relationships/image" Target="../media/image49.png"/><Relationship Id="rId9" Type="http://schemas.openxmlformats.org/officeDocument/2006/relationships/image" Target="../media/image51.png"/><Relationship Id="rId14" Type="http://schemas.openxmlformats.org/officeDocument/2006/relationships/hyperlink" Target="https://thevab.com/insight/convergent-tv-case-studies?utm_source=category_case_study" TargetMode="External"/><Relationship Id="rId22" Type="http://schemas.openxmlformats.org/officeDocument/2006/relationships/hyperlink" Target="https://thevab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at a product in a store&#10;&#10;Description automatically generated">
            <a:extLst>
              <a:ext uri="{FF2B5EF4-FFF2-40B4-BE49-F238E27FC236}">
                <a16:creationId xmlns:a16="http://schemas.microsoft.com/office/drawing/2014/main" id="{499891C1-F084-493D-808F-7D20447A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5669"/>
          <a:stretch/>
        </p:blipFill>
        <p:spPr>
          <a:xfrm flipH="1">
            <a:off x="-1" y="0"/>
            <a:ext cx="12190539" cy="6858000"/>
          </a:xfrm>
          <a:prstGeom prst="rect">
            <a:avLst/>
          </a:prstGeom>
        </p:spPr>
      </p:pic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D370E96-78E7-4A5E-A26B-CEBB8CA1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539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FE58AA-0ADD-4FDA-BD58-C4DC85F54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0817F9-FE21-4945-A479-C22CFA77A380}"/>
              </a:ext>
            </a:extLst>
          </p:cNvPr>
          <p:cNvSpPr txBox="1"/>
          <p:nvPr/>
        </p:nvSpPr>
        <p:spPr>
          <a:xfrm>
            <a:off x="131962" y="3719504"/>
            <a:ext cx="5964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 Category</a:t>
            </a:r>
          </a:p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 success stories highlighted through real-world multiscreen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case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studies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29006-8399-002D-5EFF-DCD41CE5C8EF}"/>
              </a:ext>
            </a:extLst>
          </p:cNvPr>
          <p:cNvGrpSpPr/>
          <p:nvPr/>
        </p:nvGrpSpPr>
        <p:grpSpPr>
          <a:xfrm>
            <a:off x="8357419" y="324465"/>
            <a:ext cx="3677265" cy="934064"/>
            <a:chOff x="8357419" y="324465"/>
            <a:chExt cx="3677265" cy="9340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D05EA31-2D89-44A7-3DD5-385F73453D4F}"/>
                </a:ext>
              </a:extLst>
            </p:cNvPr>
            <p:cNvSpPr/>
            <p:nvPr/>
          </p:nvSpPr>
          <p:spPr>
            <a:xfrm>
              <a:off x="8357419" y="324465"/>
              <a:ext cx="3677265" cy="9340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ED3C8D"/>
                  </a:solidFill>
                  <a:latin typeface="Helvetica" panose="020B0403020202020204" pitchFamily="34" charset="0"/>
                </a:rPr>
                <a:t>Case Study Corner</a:t>
              </a:r>
            </a:p>
            <a:p>
              <a:pPr marL="171450" indent="-171450">
                <a:buBlip>
                  <a:blip r:embed="rId6"/>
                </a:buBlip>
              </a:pPr>
              <a:r>
                <a:rPr lang="en-US" sz="1400" b="1" dirty="0">
                  <a:solidFill>
                    <a:schemeClr val="bg1"/>
                  </a:solidFill>
                  <a:latin typeface="Helvetica" panose="020B0403020202020204" pitchFamily="34" charset="0"/>
                </a:rPr>
                <a:t>xx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6CF4FE5-AA05-E195-5A47-3101A92A7C95}"/>
                </a:ext>
              </a:extLst>
            </p:cNvPr>
            <p:cNvCxnSpPr/>
            <p:nvPr/>
          </p:nvCxnSpPr>
          <p:spPr>
            <a:xfrm>
              <a:off x="8642554" y="1002891"/>
              <a:ext cx="3146323" cy="0"/>
            </a:xfrm>
            <a:prstGeom prst="line">
              <a:avLst/>
            </a:prstGeom>
            <a:ln w="28575">
              <a:solidFill>
                <a:srgbClr val="ED3C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64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1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6461EA-AEE0-EBE8-A2D9-35D8188E7CD1}"/>
              </a:ext>
            </a:extLst>
          </p:cNvPr>
          <p:cNvSpPr/>
          <p:nvPr/>
        </p:nvSpPr>
        <p:spPr>
          <a:xfrm>
            <a:off x="1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4787" y="-5689"/>
            <a:ext cx="8177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spcAft>
                <a:spcPts val="1000"/>
              </a:spcAft>
            </a:pPr>
            <a:r>
              <a:rPr lang="en" sz="2200" dirty="0">
                <a:solidFill>
                  <a:srgbClr val="002060"/>
                </a:solidFill>
                <a:latin typeface="Helvetica"/>
                <a:cs typeface="Helvetica"/>
              </a:rPr>
              <a:t>A CPG brand utilized EDO’s BBP metric </a:t>
            </a: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to evaluate how its own </a:t>
            </a:r>
            <a:r>
              <a:rPr lang="en-US" sz="2200" b="1" dirty="0">
                <a:solidFill>
                  <a:srgbClr val="002060"/>
                </a:solidFill>
                <a:latin typeface="Helvetica"/>
                <a:cs typeface="Helvetica"/>
              </a:rPr>
              <a:t>brand health</a:t>
            </a: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 had an impact on its competitors</a:t>
            </a:r>
            <a:endParaRPr lang="en-US" sz="2200" dirty="0">
              <a:solidFill>
                <a:srgbClr val="002060"/>
              </a:solidFill>
              <a:latin typeface="Helvetica"/>
              <a:cs typeface="Helvetica"/>
              <a:sym typeface="Helvetica Neue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96879F-DA1F-5F07-59FA-F3DC5B89B5E2}"/>
              </a:ext>
            </a:extLst>
          </p:cNvPr>
          <p:cNvSpPr/>
          <p:nvPr/>
        </p:nvSpPr>
        <p:spPr>
          <a:xfrm>
            <a:off x="21389" y="813770"/>
            <a:ext cx="3950517" cy="53399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115" marR="0" lvl="0" indent="-28511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  <a:sym typeface="Helvetica Neue"/>
              </a:rPr>
              <a:t>wanted to know how its brand health impacts its own and competitors’ advertising results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</a:p>
          <a:p>
            <a:pPr marL="285115" marR="0" lvl="0" indent="-28511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EDO’s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  <a:sym typeface="Helvetica Neue"/>
              </a:rPr>
              <a:t>Behavioral Brand Power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  <a:sym typeface="Helvetica Neue"/>
              </a:rPr>
              <a:t>(BBP) is a real-time brand health metric built on proprietary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Share of Search (SoS) and Share of Voice (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SoV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) data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115" marR="0" lvl="0" indent="-28511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E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115" marR="0" lvl="0" indent="-28511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lt"/>
                <a:cs typeface="Helvetica"/>
              </a:rPr>
              <a:t>BBP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lt"/>
                <a:cs typeface="Helvetica"/>
              </a:rPr>
              <a:t> allows a brand to quantify its consumer interest (SoS) relative to its ad visibility in the marketplace (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lt"/>
                <a:cs typeface="Helvetica"/>
              </a:rPr>
              <a:t>SoV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lt"/>
                <a:cs typeface="Helvetica"/>
              </a:rPr>
              <a:t>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115" marR="0" lvl="0" indent="-28511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P2+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</a:p>
          <a:p>
            <a:pPr marL="2851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 five-year campaign with 237 billion imps illustrated that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BBP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is a strong measure and tracker of brand health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E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2851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Higher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BBP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insulates marketers to price competition and amplifies sensitivity to changes in media weight. Marketers who invest in their advertising generate positive ripple effects for the brand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</a:p>
          <a:p>
            <a:pPr marL="285115" marR="0" lvl="0" indent="-28511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Blip>
                <a:blip r:embed="rId3"/>
              </a:buBlip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EDO, Inc. / ACR, Google API / National Linear TV</a:t>
            </a:r>
          </a:p>
        </p:txBody>
      </p:sp>
      <p:pic>
        <p:nvPicPr>
          <p:cNvPr id="15" name="Google Shape;151;p26">
            <a:extLst>
              <a:ext uri="{FF2B5EF4-FFF2-40B4-BE49-F238E27FC236}">
                <a16:creationId xmlns:a16="http://schemas.microsoft.com/office/drawing/2014/main" id="{09211055-F313-3B4D-358E-0353E3ABF13B}"/>
              </a:ext>
            </a:extLst>
          </p:cNvPr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992" y="6079660"/>
            <a:ext cx="1085872" cy="35010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45;p26">
            <a:extLst>
              <a:ext uri="{FF2B5EF4-FFF2-40B4-BE49-F238E27FC236}">
                <a16:creationId xmlns:a16="http://schemas.microsoft.com/office/drawing/2014/main" id="{698666A2-B612-CF5D-BA6D-93E6C8331811}"/>
              </a:ext>
            </a:extLst>
          </p:cNvPr>
          <p:cNvSpPr txBox="1"/>
          <p:nvPr/>
        </p:nvSpPr>
        <p:spPr>
          <a:xfrm>
            <a:off x="4014787" y="6008255"/>
            <a:ext cx="52488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Helvetica Neue"/>
                <a:cs typeface="Helvetica Neue"/>
                <a:sym typeface="Helvetica Neue"/>
              </a:rPr>
              <a:t>Source: EDO, Inc.. Campaign time period: March 2017 to March 2022.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Helvetica Neue"/>
                <a:cs typeface="Helvetica Neue"/>
                <a:sym typeface="Helvetica Neue"/>
              </a:rPr>
              <a:t>* Price Elasticity is a measure of Share of Revenue’s sensitivity to a change in Price Per Unit</a:t>
            </a:r>
            <a:endParaRPr kumimoji="0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Helvetica Neue"/>
                <a:cs typeface="Helvetica Neue"/>
                <a:sym typeface="Helvetica Neue"/>
              </a:rPr>
              <a:t>* </a:t>
            </a:r>
            <a:r>
              <a:rPr kumimoji="0" lang="en" sz="800" b="0" i="1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Helvetica Neue"/>
                <a:cs typeface="Helvetica Neue"/>
                <a:sym typeface="Helvetica Neue"/>
              </a:rPr>
              <a:t>SoV</a:t>
            </a:r>
            <a:r>
              <a:rPr kumimoji="0" lang="en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Helvetica Neue"/>
                <a:cs typeface="Helvetica Neue"/>
                <a:sym typeface="Helvetica Neue"/>
              </a:rPr>
              <a:t> Elasticity is a measure of Share of Revenue’s sensitivity to a change in Share of Voice </a:t>
            </a:r>
            <a:endParaRPr kumimoji="0" lang="en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Helvetica Neue"/>
              <a:cs typeface="Helvetica Neue"/>
            </a:endParaRPr>
          </a:p>
        </p:txBody>
      </p:sp>
      <p:grpSp>
        <p:nvGrpSpPr>
          <p:cNvPr id="33" name="Google Shape;161;p26">
            <a:extLst>
              <a:ext uri="{FF2B5EF4-FFF2-40B4-BE49-F238E27FC236}">
                <a16:creationId xmlns:a16="http://schemas.microsoft.com/office/drawing/2014/main" id="{08E27211-687F-B4E8-19F3-05106E3312E8}"/>
              </a:ext>
            </a:extLst>
          </p:cNvPr>
          <p:cNvGrpSpPr>
            <a:grpSpLocks noChangeAspect="1"/>
          </p:cNvGrpSpPr>
          <p:nvPr/>
        </p:nvGrpSpPr>
        <p:grpSpPr>
          <a:xfrm>
            <a:off x="4400354" y="3481641"/>
            <a:ext cx="3787146" cy="2270705"/>
            <a:chOff x="3050228" y="2971722"/>
            <a:chExt cx="1778072" cy="1354228"/>
          </a:xfrm>
        </p:grpSpPr>
        <p:pic>
          <p:nvPicPr>
            <p:cNvPr id="34" name="Google Shape;162;p26">
              <a:extLst>
                <a:ext uri="{FF2B5EF4-FFF2-40B4-BE49-F238E27FC236}">
                  <a16:creationId xmlns:a16="http://schemas.microsoft.com/office/drawing/2014/main" id="{782737ED-78DE-0859-81AD-8BE508072B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48274" y="3143100"/>
              <a:ext cx="1680026" cy="1062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" name="Google Shape;163;p26">
              <a:extLst>
                <a:ext uri="{FF2B5EF4-FFF2-40B4-BE49-F238E27FC236}">
                  <a16:creationId xmlns:a16="http://schemas.microsoft.com/office/drawing/2014/main" id="{E728AA6E-C3FC-6366-C1BC-4C0D93000322}"/>
                </a:ext>
              </a:extLst>
            </p:cNvPr>
            <p:cNvCxnSpPr/>
            <p:nvPr/>
          </p:nvCxnSpPr>
          <p:spPr>
            <a:xfrm>
              <a:off x="3581350" y="3285125"/>
              <a:ext cx="1145400" cy="7887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" name="Google Shape;164;p26">
              <a:extLst>
                <a:ext uri="{FF2B5EF4-FFF2-40B4-BE49-F238E27FC236}">
                  <a16:creationId xmlns:a16="http://schemas.microsoft.com/office/drawing/2014/main" id="{7D827CA0-7846-6C01-23E7-A6837353C5E9}"/>
                </a:ext>
              </a:extLst>
            </p:cNvPr>
            <p:cNvSpPr txBox="1"/>
            <p:nvPr/>
          </p:nvSpPr>
          <p:spPr>
            <a:xfrm>
              <a:off x="3491325" y="4190438"/>
              <a:ext cx="993900" cy="1355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BBP Metric</a:t>
              </a:r>
              <a:endParaRPr kumimoji="0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5;p26">
              <a:extLst>
                <a:ext uri="{FF2B5EF4-FFF2-40B4-BE49-F238E27FC236}">
                  <a16:creationId xmlns:a16="http://schemas.microsoft.com/office/drawing/2014/main" id="{AC7DA395-455E-E166-5512-8B5C1E2B06CE}"/>
                </a:ext>
              </a:extLst>
            </p:cNvPr>
            <p:cNvSpPr txBox="1"/>
            <p:nvPr/>
          </p:nvSpPr>
          <p:spPr>
            <a:xfrm rot="16200000">
              <a:off x="2607501" y="3561864"/>
              <a:ext cx="993899" cy="1084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Price Elasticity *</a:t>
              </a:r>
              <a:endParaRPr kumimoji="0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66;p26">
              <a:extLst>
                <a:ext uri="{FF2B5EF4-FFF2-40B4-BE49-F238E27FC236}">
                  <a16:creationId xmlns:a16="http://schemas.microsoft.com/office/drawing/2014/main" id="{544CA5B3-4CAC-DEEC-86E1-4CCE6685AB23}"/>
                </a:ext>
              </a:extLst>
            </p:cNvPr>
            <p:cNvSpPr txBox="1"/>
            <p:nvPr/>
          </p:nvSpPr>
          <p:spPr>
            <a:xfrm>
              <a:off x="3253597" y="2971722"/>
              <a:ext cx="1397400" cy="1214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Price Elasticity vs. BBP</a:t>
              </a:r>
              <a:endParaRPr kumimoji="0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67;p26">
            <a:extLst>
              <a:ext uri="{FF2B5EF4-FFF2-40B4-BE49-F238E27FC236}">
                <a16:creationId xmlns:a16="http://schemas.microsoft.com/office/drawing/2014/main" id="{F9C7113D-B7B6-6D7D-D6CE-230707D95E53}"/>
              </a:ext>
            </a:extLst>
          </p:cNvPr>
          <p:cNvGrpSpPr>
            <a:grpSpLocks noChangeAspect="1"/>
          </p:cNvGrpSpPr>
          <p:nvPr/>
        </p:nvGrpSpPr>
        <p:grpSpPr>
          <a:xfrm>
            <a:off x="4263017" y="984955"/>
            <a:ext cx="3770226" cy="2218684"/>
            <a:chOff x="6042253" y="2968604"/>
            <a:chExt cx="1788365" cy="1325765"/>
          </a:xfrm>
        </p:grpSpPr>
        <p:pic>
          <p:nvPicPr>
            <p:cNvPr id="47" name="Google Shape;168;p26">
              <a:extLst>
                <a:ext uri="{FF2B5EF4-FFF2-40B4-BE49-F238E27FC236}">
                  <a16:creationId xmlns:a16="http://schemas.microsoft.com/office/drawing/2014/main" id="{E0D730AF-B2E1-847F-1B00-5DD0B5753A63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50596" y="3118263"/>
              <a:ext cx="1680022" cy="1073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Google Shape;169;p26">
              <a:extLst>
                <a:ext uri="{FF2B5EF4-FFF2-40B4-BE49-F238E27FC236}">
                  <a16:creationId xmlns:a16="http://schemas.microsoft.com/office/drawing/2014/main" id="{EEDF6C61-6181-753A-B9C1-BC2DD5AA4475}"/>
                </a:ext>
              </a:extLst>
            </p:cNvPr>
            <p:cNvCxnSpPr/>
            <p:nvPr/>
          </p:nvCxnSpPr>
          <p:spPr>
            <a:xfrm rot="10800000" flipH="1">
              <a:off x="6779675" y="3244338"/>
              <a:ext cx="834300" cy="7380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9" name="Google Shape;170;p26">
              <a:extLst>
                <a:ext uri="{FF2B5EF4-FFF2-40B4-BE49-F238E27FC236}">
                  <a16:creationId xmlns:a16="http://schemas.microsoft.com/office/drawing/2014/main" id="{9BD1F20D-E32A-3D4F-D625-BBDF636192C4}"/>
                </a:ext>
              </a:extLst>
            </p:cNvPr>
            <p:cNvSpPr txBox="1"/>
            <p:nvPr/>
          </p:nvSpPr>
          <p:spPr>
            <a:xfrm>
              <a:off x="6564438" y="4191350"/>
              <a:ext cx="993900" cy="10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BBP Metric</a:t>
              </a:r>
              <a:endParaRPr kumimoji="0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1;p26">
              <a:extLst>
                <a:ext uri="{FF2B5EF4-FFF2-40B4-BE49-F238E27FC236}">
                  <a16:creationId xmlns:a16="http://schemas.microsoft.com/office/drawing/2014/main" id="{F3D32724-D25D-2095-1F06-45BBC4FB1C1D}"/>
                </a:ext>
              </a:extLst>
            </p:cNvPr>
            <p:cNvSpPr txBox="1"/>
            <p:nvPr/>
          </p:nvSpPr>
          <p:spPr>
            <a:xfrm rot="16200000">
              <a:off x="5596813" y="3564579"/>
              <a:ext cx="993900" cy="10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Share of Voice (SoV) Elasticity *</a:t>
              </a:r>
              <a:endParaRPr kumimoji="0" sz="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2;p26">
              <a:extLst>
                <a:ext uri="{FF2B5EF4-FFF2-40B4-BE49-F238E27FC236}">
                  <a16:creationId xmlns:a16="http://schemas.microsoft.com/office/drawing/2014/main" id="{C9C768A6-0601-C134-8AAE-100D43FF668E}"/>
                </a:ext>
              </a:extLst>
            </p:cNvPr>
            <p:cNvSpPr txBox="1"/>
            <p:nvPr/>
          </p:nvSpPr>
          <p:spPr>
            <a:xfrm>
              <a:off x="6246255" y="2968604"/>
              <a:ext cx="1397400" cy="1232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SoV Elasticity vs. BBP</a:t>
              </a:r>
              <a:endParaRPr kumimoji="0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173;p26">
            <a:extLst>
              <a:ext uri="{FF2B5EF4-FFF2-40B4-BE49-F238E27FC236}">
                <a16:creationId xmlns:a16="http://schemas.microsoft.com/office/drawing/2014/main" id="{D50984F1-6AD3-22FF-4CE5-32562D95B2E7}"/>
              </a:ext>
            </a:extLst>
          </p:cNvPr>
          <p:cNvSpPr txBox="1"/>
          <p:nvPr/>
        </p:nvSpPr>
        <p:spPr>
          <a:xfrm>
            <a:off x="8301294" y="3984075"/>
            <a:ext cx="3798210" cy="103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767" tIns="24367" rIns="24367" bIns="243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kumimoji="0" lang="en" sz="16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BBP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increases, a brand’s sensitivity to price changes decreases – which makes 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advertiser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more immune to price fluctuations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174;p26">
            <a:extLst>
              <a:ext uri="{FF2B5EF4-FFF2-40B4-BE49-F238E27FC236}">
                <a16:creationId xmlns:a16="http://schemas.microsoft.com/office/drawing/2014/main" id="{5EB85B6C-E4A1-9A8C-8ED6-ED402D577859}"/>
              </a:ext>
            </a:extLst>
          </p:cNvPr>
          <p:cNvSpPr txBox="1"/>
          <p:nvPr/>
        </p:nvSpPr>
        <p:spPr>
          <a:xfrm>
            <a:off x="8245094" y="1334904"/>
            <a:ext cx="3798210" cy="103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767" tIns="24367" rIns="24367" bIns="243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kumimoji="0" lang="en" sz="16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BBP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increases, a brand’s sensitivity to Share of Voice increases – enabling greater 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E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consumer engagement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impact from its media investment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4" name="Google Shape;175;p26">
            <a:extLst>
              <a:ext uri="{FF2B5EF4-FFF2-40B4-BE49-F238E27FC236}">
                <a16:creationId xmlns:a16="http://schemas.microsoft.com/office/drawing/2014/main" id="{F6E5F4AD-FF45-24E9-212C-6FD60238759C}"/>
              </a:ext>
            </a:extLst>
          </p:cNvPr>
          <p:cNvGrpSpPr/>
          <p:nvPr/>
        </p:nvGrpSpPr>
        <p:grpSpPr>
          <a:xfrm>
            <a:off x="8245094" y="2750670"/>
            <a:ext cx="757067" cy="347736"/>
            <a:chOff x="6879050" y="2332375"/>
            <a:chExt cx="567800" cy="260802"/>
          </a:xfrm>
        </p:grpSpPr>
        <p:sp>
          <p:nvSpPr>
            <p:cNvPr id="55" name="Google Shape;176;p26">
              <a:extLst>
                <a:ext uri="{FF2B5EF4-FFF2-40B4-BE49-F238E27FC236}">
                  <a16:creationId xmlns:a16="http://schemas.microsoft.com/office/drawing/2014/main" id="{58EAE042-22DF-3408-A37A-F87B8B4B2108}"/>
                </a:ext>
              </a:extLst>
            </p:cNvPr>
            <p:cNvSpPr txBox="1"/>
            <p:nvPr/>
          </p:nvSpPr>
          <p:spPr>
            <a:xfrm>
              <a:off x="6975250" y="2332375"/>
              <a:ext cx="471600" cy="2608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CPG Brand A</a:t>
              </a: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CPG Brand B</a:t>
              </a: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CPG Brand C</a:t>
              </a: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77;p26">
              <a:extLst>
                <a:ext uri="{FF2B5EF4-FFF2-40B4-BE49-F238E27FC236}">
                  <a16:creationId xmlns:a16="http://schemas.microsoft.com/office/drawing/2014/main" id="{1F70ACDB-510A-5A7A-8EFF-28DE5315C905}"/>
                </a:ext>
              </a:extLst>
            </p:cNvPr>
            <p:cNvSpPr/>
            <p:nvPr/>
          </p:nvSpPr>
          <p:spPr>
            <a:xfrm>
              <a:off x="6879050" y="2366625"/>
              <a:ext cx="84300" cy="23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178;p26">
              <a:extLst>
                <a:ext uri="{FF2B5EF4-FFF2-40B4-BE49-F238E27FC236}">
                  <a16:creationId xmlns:a16="http://schemas.microsoft.com/office/drawing/2014/main" id="{F74F1D04-0D87-80E8-D630-1A63B2CF87A4}"/>
                </a:ext>
              </a:extLst>
            </p:cNvPr>
            <p:cNvSpPr/>
            <p:nvPr/>
          </p:nvSpPr>
          <p:spPr>
            <a:xfrm>
              <a:off x="6879050" y="2422075"/>
              <a:ext cx="84300" cy="23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179;p26">
              <a:extLst>
                <a:ext uri="{FF2B5EF4-FFF2-40B4-BE49-F238E27FC236}">
                  <a16:creationId xmlns:a16="http://schemas.microsoft.com/office/drawing/2014/main" id="{20919B2A-8EA5-DFBA-55F4-03E4570F42F5}"/>
                </a:ext>
              </a:extLst>
            </p:cNvPr>
            <p:cNvSpPr/>
            <p:nvPr/>
          </p:nvSpPr>
          <p:spPr>
            <a:xfrm>
              <a:off x="6879050" y="2478775"/>
              <a:ext cx="84300" cy="2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oogle Shape;175;p26">
            <a:extLst>
              <a:ext uri="{FF2B5EF4-FFF2-40B4-BE49-F238E27FC236}">
                <a16:creationId xmlns:a16="http://schemas.microsoft.com/office/drawing/2014/main" id="{B79906E4-73BD-974B-AFA7-495E34B20DCD}"/>
              </a:ext>
            </a:extLst>
          </p:cNvPr>
          <p:cNvGrpSpPr/>
          <p:nvPr/>
        </p:nvGrpSpPr>
        <p:grpSpPr>
          <a:xfrm>
            <a:off x="8301294" y="5349228"/>
            <a:ext cx="757067" cy="347736"/>
            <a:chOff x="6879050" y="2332375"/>
            <a:chExt cx="567800" cy="260802"/>
          </a:xfrm>
        </p:grpSpPr>
        <p:sp>
          <p:nvSpPr>
            <p:cNvPr id="39" name="Google Shape;176;p26">
              <a:extLst>
                <a:ext uri="{FF2B5EF4-FFF2-40B4-BE49-F238E27FC236}">
                  <a16:creationId xmlns:a16="http://schemas.microsoft.com/office/drawing/2014/main" id="{D0376340-6AAC-1D97-7E1D-AD5B52430FAD}"/>
                </a:ext>
              </a:extLst>
            </p:cNvPr>
            <p:cNvSpPr txBox="1"/>
            <p:nvPr/>
          </p:nvSpPr>
          <p:spPr>
            <a:xfrm>
              <a:off x="6975250" y="2332375"/>
              <a:ext cx="471600" cy="2608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CPG Brand A</a:t>
              </a: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CPG Brand B</a:t>
              </a: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CPG Brand C</a:t>
              </a: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7;p26">
              <a:extLst>
                <a:ext uri="{FF2B5EF4-FFF2-40B4-BE49-F238E27FC236}">
                  <a16:creationId xmlns:a16="http://schemas.microsoft.com/office/drawing/2014/main" id="{B41AFBE1-E91C-3998-6790-416D272CF580}"/>
                </a:ext>
              </a:extLst>
            </p:cNvPr>
            <p:cNvSpPr/>
            <p:nvPr/>
          </p:nvSpPr>
          <p:spPr>
            <a:xfrm>
              <a:off x="6879050" y="2366625"/>
              <a:ext cx="84300" cy="23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178;p26">
              <a:extLst>
                <a:ext uri="{FF2B5EF4-FFF2-40B4-BE49-F238E27FC236}">
                  <a16:creationId xmlns:a16="http://schemas.microsoft.com/office/drawing/2014/main" id="{9926E9AA-F328-A4DD-0187-296055661CFE}"/>
                </a:ext>
              </a:extLst>
            </p:cNvPr>
            <p:cNvSpPr/>
            <p:nvPr/>
          </p:nvSpPr>
          <p:spPr>
            <a:xfrm>
              <a:off x="6879050" y="2422075"/>
              <a:ext cx="84300" cy="23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179;p26">
              <a:extLst>
                <a:ext uri="{FF2B5EF4-FFF2-40B4-BE49-F238E27FC236}">
                  <a16:creationId xmlns:a16="http://schemas.microsoft.com/office/drawing/2014/main" id="{CA8A0D6E-A7BF-88E2-0847-BB670EABC42F}"/>
                </a:ext>
              </a:extLst>
            </p:cNvPr>
            <p:cNvSpPr/>
            <p:nvPr/>
          </p:nvSpPr>
          <p:spPr>
            <a:xfrm>
              <a:off x="6879050" y="2478775"/>
              <a:ext cx="84300" cy="2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8D1E300-95CD-1159-A6F5-1FCFE240C7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8CBF52-B7AF-DDE7-BA29-99F0490130E4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7F1AA-C9DF-F8E4-1497-3FE133908B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5BD464-7E70-BCC9-0D03-9C726EB4412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E663D-93A3-DC6D-9A9C-868B942B532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7818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82BE6F-91C3-40FE-817C-58ECD6AD8755}"/>
              </a:ext>
            </a:extLst>
          </p:cNvPr>
          <p:cNvSpPr/>
          <p:nvPr/>
        </p:nvSpPr>
        <p:spPr>
          <a:xfrm>
            <a:off x="0" y="-1"/>
            <a:ext cx="4729162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525EF1-F80A-4833-9EAE-017E4D4D33BC}"/>
              </a:ext>
            </a:extLst>
          </p:cNvPr>
          <p:cNvSpPr/>
          <p:nvPr/>
        </p:nvSpPr>
        <p:spPr>
          <a:xfrm>
            <a:off x="5751843" y="1343573"/>
            <a:ext cx="5438994" cy="15062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827D29-12BC-4F51-B992-D17E57EA4A90}"/>
              </a:ext>
            </a:extLst>
          </p:cNvPr>
          <p:cNvSpPr txBox="1"/>
          <p:nvPr/>
        </p:nvSpPr>
        <p:spPr>
          <a:xfrm>
            <a:off x="5751843" y="1372229"/>
            <a:ext cx="54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4D9B91-89C6-4263-A7A7-446C27C2EB14}"/>
              </a:ext>
            </a:extLst>
          </p:cNvPr>
          <p:cNvSpPr txBox="1"/>
          <p:nvPr/>
        </p:nvSpPr>
        <p:spPr>
          <a:xfrm>
            <a:off x="5843627" y="1730169"/>
            <a:ext cx="5255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Multiscreen TV campaigns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the likelihood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that the intended audience will be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motivated to act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(e.g., make a purchase, download an app, sign-up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a subscription, make a booking, etc.)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236502-0085-488A-8A87-F5FD8373F3BB}"/>
              </a:ext>
            </a:extLst>
          </p:cNvPr>
          <p:cNvSpPr txBox="1"/>
          <p:nvPr/>
        </p:nvSpPr>
        <p:spPr>
          <a:xfrm>
            <a:off x="1" y="996396"/>
            <a:ext cx="4729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Mid-To-Lower Funnel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Case Studies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8465DD-D1C4-42E9-9DB8-EC05EFB7775A}"/>
              </a:ext>
            </a:extLst>
          </p:cNvPr>
          <p:cNvSpPr/>
          <p:nvPr/>
        </p:nvSpPr>
        <p:spPr>
          <a:xfrm>
            <a:off x="5285433" y="3737851"/>
            <a:ext cx="6340510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Sampling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‘action-based’ outcomes that can be measured: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Conversion Rates (website traffic, app downloads, subscription sign-ups, tune-in, foot traffic)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Sales / Revenues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Optimizations / ROI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Cost Efficiencies (Conversions)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F1E593-1726-71BA-EAA1-80514A3F0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123" y="3008320"/>
            <a:ext cx="1156916" cy="11569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A18760-470B-BA75-3D44-9634E0C68C84}"/>
              </a:ext>
            </a:extLst>
          </p:cNvPr>
          <p:cNvSpPr/>
          <p:nvPr/>
        </p:nvSpPr>
        <p:spPr>
          <a:xfrm>
            <a:off x="220834" y="4464788"/>
            <a:ext cx="4287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Multiscreen TV drives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390FF-846C-5EBE-0021-6B728E891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4D375A-E8E9-303F-690F-7BB423DCA6E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0F4B8-06D4-1C20-97BC-6195C06F380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38233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0"/>
            <a:ext cx="4014788" cy="828219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824964"/>
            <a:ext cx="3950517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beverage brand sought to understand the impact of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two campaigns – an ad campaign for their carbonated beverage, and a product integration on a sub-brand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Specifically, they wanted to know the impact on 3 KPIs: Purchase Frequency, Conversions, Total Sales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605’s attribution solutions leveraged 605 viewership/tune-in data, third party sales data and the client’s first-party digital data to measure the effectiveness of the brand’s cross-platform campaign compared to a “Matched Control”*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who have previously made a purchase from the beverage brand (carbonated beverage brand target)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who have previously made a purchase of one specific beverage flavor from the beverage brand (sub-brand target)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was able to see lifts vs. the ‘matched control’ for each platform individually, allowing them to more effectively allocate spend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was able to see the relative impact on their core KPIs for the ad campaign vs. the product integration allowing for more informed strategy decisions in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605 / Automated Content Recognition (ACR), Set-Top Box  / Linear TV (Large Entertainment Network), Digital (Large Entertainment Network’s digital platform)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2FD3A-D413-E7CB-B503-6217C5ACF67E}"/>
              </a:ext>
            </a:extLst>
          </p:cNvPr>
          <p:cNvSpPr txBox="1"/>
          <p:nvPr/>
        </p:nvSpPr>
        <p:spPr>
          <a:xfrm>
            <a:off x="4025924" y="6080062"/>
            <a:ext cx="638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Source: 605,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Campaign for Carbonated Beverage Brand, Sales. 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Campaign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dates: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2/7/2021 – 4/11/2021. *”Matched Control” = match each “exposed” HH to similar unexposed HH. **”Any (Linear + Digital)" is any exposure to the ad on Linear or Digital. A viewer could have seen both, but they were exposed on at least one platform during the campaign period. </a:t>
            </a:r>
          </a:p>
        </p:txBody>
      </p:sp>
      <p:pic>
        <p:nvPicPr>
          <p:cNvPr id="19" name="Picture 2" descr="Pivotal Targeting">
            <a:extLst>
              <a:ext uri="{FF2B5EF4-FFF2-40B4-BE49-F238E27FC236}">
                <a16:creationId xmlns:a16="http://schemas.microsoft.com/office/drawing/2014/main" id="{1563C9D0-9AAF-6A40-2EBF-C7198719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210" y="6323967"/>
            <a:ext cx="1497739" cy="1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49BB3-FDE2-02E1-848F-275C6546290A}"/>
              </a:ext>
            </a:extLst>
          </p:cNvPr>
          <p:cNvSpPr/>
          <p:nvPr/>
        </p:nvSpPr>
        <p:spPr>
          <a:xfrm>
            <a:off x="4025924" y="5984"/>
            <a:ext cx="81660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spcAft>
                <a:spcPts val="1000"/>
              </a:spcAft>
            </a:pP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A carbonated beverage advertiser utilized 605’s attribution solution to </a:t>
            </a:r>
            <a:r>
              <a:rPr lang="en-US" sz="2200" b="1" dirty="0">
                <a:solidFill>
                  <a:srgbClr val="002060"/>
                </a:solidFill>
                <a:latin typeface="Helvetica"/>
                <a:cs typeface="Helvetica"/>
              </a:rPr>
              <a:t>connect sales with viewership </a:t>
            </a: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of co-branded integrated programming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AC0255-28B7-60A9-784B-FC4137B2E306}"/>
              </a:ext>
            </a:extLst>
          </p:cNvPr>
          <p:cNvSpPr/>
          <p:nvPr/>
        </p:nvSpPr>
        <p:spPr>
          <a:xfrm>
            <a:off x="125016" y="51046"/>
            <a:ext cx="3764757" cy="707373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graphicFrame>
        <p:nvGraphicFramePr>
          <p:cNvPr id="15" name="Google Shape;255;p32">
            <a:extLst>
              <a:ext uri="{FF2B5EF4-FFF2-40B4-BE49-F238E27FC236}">
                <a16:creationId xmlns:a16="http://schemas.microsoft.com/office/drawing/2014/main" id="{1753A3E9-CD02-3538-1D30-A76BA05A769E}"/>
              </a:ext>
            </a:extLst>
          </p:cNvPr>
          <p:cNvGraphicFramePr/>
          <p:nvPr/>
        </p:nvGraphicFramePr>
        <p:xfrm>
          <a:off x="4718816" y="1172245"/>
          <a:ext cx="6759806" cy="2219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30">
                  <a:extLst>
                    <a:ext uri="{9D8B030D-6E8A-4147-A177-3AD203B41FA5}">
                      <a16:colId xmlns:a16="http://schemas.microsoft.com/office/drawing/2014/main" val="1765646422"/>
                    </a:ext>
                  </a:extLst>
                </a:gridCol>
                <a:gridCol w="79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690">
                  <a:extLst>
                    <a:ext uri="{9D8B030D-6E8A-4147-A177-3AD203B41FA5}">
                      <a16:colId xmlns:a16="http://schemas.microsoft.com/office/drawing/2014/main" val="1845712046"/>
                    </a:ext>
                  </a:extLst>
                </a:gridCol>
                <a:gridCol w="2029025">
                  <a:extLst>
                    <a:ext uri="{9D8B030D-6E8A-4147-A177-3AD203B41FA5}">
                      <a16:colId xmlns:a16="http://schemas.microsoft.com/office/drawing/2014/main" val="3937618219"/>
                    </a:ext>
                  </a:extLst>
                </a:gridCol>
              </a:tblGrid>
              <a:tr h="563811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CARBONATED BEVERAGE BRAND (ADS)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rgbClr val="ED3C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Index - Transactions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Incremental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Sales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PLATFORM: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LINEAR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DIGITAL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ANY (LINEAR + DIGITAL)**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RESULTS: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 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vs. control</a:t>
                      </a:r>
                      <a:endParaRPr sz="1200" b="0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INDEX</a:t>
                      </a:r>
                      <a:endParaRPr lang="en-US"/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vs. control</a:t>
                      </a: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INDEX</a:t>
                      </a:r>
                      <a:endParaRPr lang="en-US"/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Purchase Frequency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22%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122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58%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122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20.9%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Conversions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22%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112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6%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73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22.0%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Total Sales</a:t>
                      </a:r>
                      <a:endParaRPr sz="1200" b="1" kern="1200" dirty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140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101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11.1%</a:t>
                      </a:r>
                      <a:endParaRPr sz="1200" b="1" kern="1200" dirty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Google Shape;255;p32">
            <a:extLst>
              <a:ext uri="{FF2B5EF4-FFF2-40B4-BE49-F238E27FC236}">
                <a16:creationId xmlns:a16="http://schemas.microsoft.com/office/drawing/2014/main" id="{3FE81907-50FC-FD18-C652-6DC8D2A3886F}"/>
              </a:ext>
            </a:extLst>
          </p:cNvPr>
          <p:cNvGraphicFramePr/>
          <p:nvPr/>
        </p:nvGraphicFramePr>
        <p:xfrm>
          <a:off x="4683397" y="3659327"/>
          <a:ext cx="6830645" cy="2219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009">
                  <a:extLst>
                    <a:ext uri="{9D8B030D-6E8A-4147-A177-3AD203B41FA5}">
                      <a16:colId xmlns:a16="http://schemas.microsoft.com/office/drawing/2014/main" val="136072317"/>
                    </a:ext>
                  </a:extLst>
                </a:gridCol>
                <a:gridCol w="1363935">
                  <a:extLst>
                    <a:ext uri="{9D8B030D-6E8A-4147-A177-3AD203B41FA5}">
                      <a16:colId xmlns:a16="http://schemas.microsoft.com/office/drawing/2014/main" val="1881787631"/>
                    </a:ext>
                  </a:extLst>
                </a:gridCol>
              </a:tblGrid>
              <a:tr h="563811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SUB-BRAND (PRODUCT PROGRAM INTEGRATION)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rgbClr val="00BF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Index - Transactions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PLATFORM: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ANY (LINEAR + DIGITAL)**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 PER EXPOSURE: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vs. control</a:t>
                      </a:r>
                      <a:endParaRPr sz="1000" b="0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ANY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PREMIER EPISODE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5+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Purchase Frequency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34%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41%</a:t>
                      </a:r>
                      <a:endParaRPr lang="en-US"/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Conversions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38%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37%</a:t>
                      </a:r>
                      <a:endParaRPr lang="en-US"/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Total Sales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15%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30%</a:t>
                      </a:r>
                      <a:endParaRPr lang="en-US"/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D760AAC-2638-BE4F-E36C-0DD259F34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34A23-283C-94D8-0720-E6DC037BF5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B02A01-8488-0B5A-15AF-CCFF128C64F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280E3-20EA-AE6C-4CA4-E0F6691E0F80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08885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74855" y="53996"/>
            <a:ext cx="8095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spcAft>
                <a:spcPts val="1000"/>
              </a:spcAft>
            </a:pP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A CPG brand implemented contextually relevant binge ads, leading to </a:t>
            </a:r>
            <a:r>
              <a:rPr lang="en-US" sz="2200" b="1" dirty="0">
                <a:solidFill>
                  <a:srgbClr val="002060"/>
                </a:solidFill>
                <a:latin typeface="Helvetica"/>
                <a:cs typeface="Helvetica"/>
              </a:rPr>
              <a:t>incremental sales</a:t>
            </a: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 growth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AF00561-24C4-4581-86B8-D28A51FF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662" y="6145032"/>
            <a:ext cx="967032" cy="3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33B358-8CF9-496C-A8FD-8B8D83812C75}"/>
              </a:ext>
            </a:extLst>
          </p:cNvPr>
          <p:cNvSpPr txBox="1"/>
          <p:nvPr/>
        </p:nvSpPr>
        <p:spPr>
          <a:xfrm>
            <a:off x="4014788" y="6278808"/>
            <a:ext cx="6897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Hulu,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Binge Ad Case Study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Q1 2020. Campaign length: 3 months; Binge Ad ran 1 month.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48B656-5CD4-4CBA-AB67-F139A665C02D}"/>
              </a:ext>
            </a:extLst>
          </p:cNvPr>
          <p:cNvSpPr/>
          <p:nvPr/>
        </p:nvSpPr>
        <p:spPr>
          <a:xfrm>
            <a:off x="97657" y="981089"/>
            <a:ext cx="3808517" cy="55015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sought to increase sales by creating real connections with engaged viewers across connected TV, desktop and 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Hulu’s in-house creative team, Greenhouse, worked with the brand to create sequential Binge Ads. The contextually and situationally-relevant messages appeared during viewers’ binge-watching session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delivered &amp; measured in collaboration with Hulu, a CPG sales partner and a data connectivity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W25-49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Those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only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exposed to the Binge Ad were highly responsive to the campaign but those exposed to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both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the Binge and Standard Ad drove the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highest response rate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likely due to increased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Hulu / Streaming + Multiscreen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Connected TV (CTV), Desktop, Mobile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73281-58A3-4C32-A71E-785D416945F7}"/>
              </a:ext>
            </a:extLst>
          </p:cNvPr>
          <p:cNvSpPr txBox="1"/>
          <p:nvPr/>
        </p:nvSpPr>
        <p:spPr>
          <a:xfrm>
            <a:off x="4018506" y="5790820"/>
            <a:ext cx="4302534" cy="21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06994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/●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 Response Index (Campaign Response / Households)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E67ADCCF-B3E8-4478-97C4-114B340B4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042077"/>
              </p:ext>
            </p:extLst>
          </p:nvPr>
        </p:nvGraphicFramePr>
        <p:xfrm>
          <a:off x="4676172" y="1675020"/>
          <a:ext cx="7405522" cy="354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F884AAB-1D9F-4013-AEFE-E64A752DADC4}"/>
              </a:ext>
            </a:extLst>
          </p:cNvPr>
          <p:cNvGraphicFramePr>
            <a:graphicFrameLocks noGrp="1"/>
          </p:cNvGraphicFramePr>
          <p:nvPr/>
        </p:nvGraphicFramePr>
        <p:xfrm>
          <a:off x="4908899" y="4910205"/>
          <a:ext cx="7190502" cy="36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34">
                  <a:extLst>
                    <a:ext uri="{9D8B030D-6E8A-4147-A177-3AD203B41FA5}">
                      <a16:colId xmlns:a16="http://schemas.microsoft.com/office/drawing/2014/main" val="1418911177"/>
                    </a:ext>
                  </a:extLst>
                </a:gridCol>
                <a:gridCol w="2396834">
                  <a:extLst>
                    <a:ext uri="{9D8B030D-6E8A-4147-A177-3AD203B41FA5}">
                      <a16:colId xmlns:a16="http://schemas.microsoft.com/office/drawing/2014/main" val="1538188771"/>
                    </a:ext>
                  </a:extLst>
                </a:gridCol>
                <a:gridCol w="2396834">
                  <a:extLst>
                    <a:ext uri="{9D8B030D-6E8A-4147-A177-3AD203B41FA5}">
                      <a16:colId xmlns:a16="http://schemas.microsoft.com/office/drawing/2014/main" val="2504533777"/>
                    </a:ext>
                  </a:extLst>
                </a:gridCol>
              </a:tblGrid>
              <a:tr h="3621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spc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4EBEA4"/>
                          </a:highlight>
                          <a:uFillTx/>
                          <a:latin typeface="Helvetica" panose="020B0403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180</a:t>
                      </a:r>
                      <a:endParaRPr lang="en-US" sz="1400" b="1" i="0" u="none" strike="noStrike" cap="none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highlight>
                          <a:srgbClr val="4EBEA4"/>
                        </a:highlight>
                        <a:uFillTx/>
                        <a:latin typeface="Helvetica" panose="020B0403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56777" marR="56777" anchor="ctr">
                    <a:lnL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highlight>
                            <a:srgbClr val="4EBEA4"/>
                          </a:highlight>
                          <a:latin typeface="Helvetica" panose="020B0403020202020204" pitchFamily="34" charset="0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696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41021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D27D708E-E871-4813-84DF-B6B936102CD4}"/>
              </a:ext>
            </a:extLst>
          </p:cNvPr>
          <p:cNvSpPr/>
          <p:nvPr/>
        </p:nvSpPr>
        <p:spPr>
          <a:xfrm>
            <a:off x="4078665" y="4888674"/>
            <a:ext cx="8010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Arial" panose="020B0604020202020204" pitchFamily="34" charset="0"/>
              </a:rPr>
              <a:t>Response Index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3EA6576-F97E-E083-EC1C-BC1B5A546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B853CC-869B-09FB-E6DA-A8BD04CB9A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498825-DB2B-0C32-B949-06ABD42C33C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836F7-4E34-310A-136E-840B5EE6ABA4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90889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82BE6F-91C3-40FE-817C-58ECD6AD8755}"/>
              </a:ext>
            </a:extLst>
          </p:cNvPr>
          <p:cNvSpPr/>
          <p:nvPr/>
        </p:nvSpPr>
        <p:spPr>
          <a:xfrm>
            <a:off x="0" y="-1"/>
            <a:ext cx="4729162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236502-0085-488A-8A87-F5FD8373F3BB}"/>
              </a:ext>
            </a:extLst>
          </p:cNvPr>
          <p:cNvSpPr txBox="1"/>
          <p:nvPr/>
        </p:nvSpPr>
        <p:spPr>
          <a:xfrm>
            <a:off x="435279" y="4912163"/>
            <a:ext cx="3798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Case Studies</a:t>
            </a:r>
          </a:p>
        </p:txBody>
      </p:sp>
      <p:pic>
        <p:nvPicPr>
          <p:cNvPr id="3" name="Picture 2" descr="A colorful logo with arrows and a gear&#10;&#10;Description automatically generated with medium confidence">
            <a:extLst>
              <a:ext uri="{FF2B5EF4-FFF2-40B4-BE49-F238E27FC236}">
                <a16:creationId xmlns:a16="http://schemas.microsoft.com/office/drawing/2014/main" id="{7938F263-2793-3CDB-3B41-5D229603D1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38" y="3288325"/>
            <a:ext cx="1156916" cy="11569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C8D499-FE2C-E140-E2F7-A08A2C0FC35C}"/>
              </a:ext>
            </a:extLst>
          </p:cNvPr>
          <p:cNvSpPr/>
          <p:nvPr/>
        </p:nvSpPr>
        <p:spPr>
          <a:xfrm>
            <a:off x="190689" y="1249309"/>
            <a:ext cx="4287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Multiscreen TV drives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Full-Funnel Outcomes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62A697C2-A114-0DC0-6FFD-BC61E7D05D69}"/>
              </a:ext>
            </a:extLst>
          </p:cNvPr>
          <p:cNvSpPr/>
          <p:nvPr/>
        </p:nvSpPr>
        <p:spPr>
          <a:xfrm>
            <a:off x="7280239" y="2835458"/>
            <a:ext cx="921081" cy="934164"/>
          </a:xfrm>
          <a:prstGeom prst="plus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97E47E-4E71-196A-95B0-BE5C209200DD}"/>
              </a:ext>
            </a:extLst>
          </p:cNvPr>
          <p:cNvSpPr/>
          <p:nvPr/>
        </p:nvSpPr>
        <p:spPr>
          <a:xfrm>
            <a:off x="5008268" y="811800"/>
            <a:ext cx="5438994" cy="15062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6D319-6F28-8AD9-2F1B-06E8E231ACC8}"/>
              </a:ext>
            </a:extLst>
          </p:cNvPr>
          <p:cNvSpPr txBox="1"/>
          <p:nvPr/>
        </p:nvSpPr>
        <p:spPr>
          <a:xfrm>
            <a:off x="5008268" y="840456"/>
            <a:ext cx="54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Awareness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B3CF7-A01E-2126-5C48-B9FCFDCD482F}"/>
              </a:ext>
            </a:extLst>
          </p:cNvPr>
          <p:cNvSpPr txBox="1"/>
          <p:nvPr/>
        </p:nvSpPr>
        <p:spPr>
          <a:xfrm>
            <a:off x="5100052" y="1278780"/>
            <a:ext cx="525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Multiscreen TV campaigns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expand reach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and drive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recall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against a brand’s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best customer prospects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F0FB63-126F-F287-8BB4-8621AECD390E}"/>
              </a:ext>
            </a:extLst>
          </p:cNvPr>
          <p:cNvSpPr/>
          <p:nvPr/>
        </p:nvSpPr>
        <p:spPr>
          <a:xfrm>
            <a:off x="5008268" y="4273239"/>
            <a:ext cx="5438994" cy="15062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5D0C5-0369-3B0C-D6FA-6225EAB43887}"/>
              </a:ext>
            </a:extLst>
          </p:cNvPr>
          <p:cNvSpPr txBox="1"/>
          <p:nvPr/>
        </p:nvSpPr>
        <p:spPr>
          <a:xfrm>
            <a:off x="5008268" y="4301895"/>
            <a:ext cx="54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D1FEB-4706-7E74-BA0A-8D4190590753}"/>
              </a:ext>
            </a:extLst>
          </p:cNvPr>
          <p:cNvSpPr txBox="1"/>
          <p:nvPr/>
        </p:nvSpPr>
        <p:spPr>
          <a:xfrm>
            <a:off x="5100052" y="4659835"/>
            <a:ext cx="5255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Multiscreen TV campaigns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the likelihood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that the intended audience will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motivated to act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(e.g., visit a website, download an app, sign-up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a subscription, make a purchase, etc.)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F0FA27B-EDF6-061E-FBEF-6A34853FE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368" y="4469608"/>
            <a:ext cx="1156916" cy="11569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40583-2A16-63FB-09F7-6CEFDECFC5D7}"/>
              </a:ext>
            </a:extLst>
          </p:cNvPr>
          <p:cNvGrpSpPr/>
          <p:nvPr/>
        </p:nvGrpSpPr>
        <p:grpSpPr>
          <a:xfrm>
            <a:off x="10726368" y="959604"/>
            <a:ext cx="1340216" cy="1162735"/>
            <a:chOff x="6096001" y="2282518"/>
            <a:chExt cx="2310121" cy="213492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FA4A2FFB-1E7C-A9C9-6420-2A682AFDD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1" y="2293202"/>
              <a:ext cx="2124241" cy="2124240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0AF6F24C-0D11-932A-24C2-5497C2F71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1528" y="2282518"/>
              <a:ext cx="1324594" cy="106994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C282E3-717A-4870-AF97-68A836DEE6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C1122B0-9446-F87E-B808-E3AE09ED53C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C00D4E-4F6B-820C-DB6F-1247B84B4CC7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51083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B9171-F564-21D1-019D-B0713ED4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4F9D55A-4166-1140-049B-4F6C3D8D713C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805A3D-1CE4-E35E-C32D-B7DC86545214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A8BEA-1C82-19DA-A9A9-5C6F1DBCD6E0}"/>
              </a:ext>
            </a:extLst>
          </p:cNvPr>
          <p:cNvSpPr/>
          <p:nvPr/>
        </p:nvSpPr>
        <p:spPr>
          <a:xfrm>
            <a:off x="4075457" y="69560"/>
            <a:ext cx="81380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CTV campaign drove significant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awareness, website traffic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cost efficiencies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for a sweepstakes-driven promotional plan collectively across five consumer goods brands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615F4B-4DDE-0AAD-78B9-88656EEA63C7}"/>
              </a:ext>
            </a:extLst>
          </p:cNvPr>
          <p:cNvSpPr txBox="1"/>
          <p:nvPr/>
        </p:nvSpPr>
        <p:spPr>
          <a:xfrm>
            <a:off x="4075457" y="6287824"/>
            <a:ext cx="6669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Stirista, Stirista’s CTV Ad Drove 15.8% of Website Traffic for a Sweepstakes Campaign, Case Study. March 2023.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9E1B49-E420-B912-126E-6DA86F63AC64}"/>
              </a:ext>
            </a:extLst>
          </p:cNvPr>
          <p:cNvSpPr/>
          <p:nvPr/>
        </p:nvSpPr>
        <p:spPr>
          <a:xfrm>
            <a:off x="125016" y="55343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72D27C-E73D-A45C-B424-4202B62963C2}"/>
              </a:ext>
            </a:extLst>
          </p:cNvPr>
          <p:cNvSpPr/>
          <p:nvPr/>
        </p:nvSpPr>
        <p:spPr>
          <a:xfrm>
            <a:off x="95249" y="833688"/>
            <a:ext cx="3884959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 agency connected with five popular consumer brands to build a campaign with a goal of increasing awareness and better position their products in front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of customers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agency sought to build awareness and strategic positioning through promotions and sweepstakes by leveraging CTV to target specific audiences and brick and mortar locations.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Stirista enabled CTV to effectively target new audiences and drive site traffic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addition to attribution reporting and conversion lift, Stirista also placed a VIG pixel on the campaign landing page to track site traffic and meet agency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client 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Millennial mothers around selected brick and mortar locations to highlight the campaign sweepstakes, coupons for products and recipes.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campaign delivered most impressions in only one month along with 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97% viewer completion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CTV ad was seen over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1.8 million times,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secured 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$8.58 cost per website visitor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was responsible for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15.8% of all site traffic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Stirista / CTV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B6BD3-6AC9-57A9-8D72-B3EF3F5FF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C178E-EFE1-8488-028E-8F2AD7E350E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0B947-7ACB-253E-1556-CB8A00098B2C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22FE7-D4D1-6E7B-6785-580DF7D58CDE}"/>
              </a:ext>
            </a:extLst>
          </p:cNvPr>
          <p:cNvSpPr txBox="1"/>
          <p:nvPr/>
        </p:nvSpPr>
        <p:spPr>
          <a:xfrm>
            <a:off x="4089852" y="3897744"/>
            <a:ext cx="26401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15.8%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Campaign-reached site visitors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84FA5-910C-3D72-8F08-19FE76706DFE}"/>
              </a:ext>
            </a:extLst>
          </p:cNvPr>
          <p:cNvSpPr txBox="1"/>
          <p:nvPr/>
        </p:nvSpPr>
        <p:spPr>
          <a:xfrm>
            <a:off x="6844537" y="3897744"/>
            <a:ext cx="24746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$8.58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Cost per website visitor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1A60C-AA35-FC9C-718A-1E1C1D2AB04D}"/>
              </a:ext>
            </a:extLst>
          </p:cNvPr>
          <p:cNvSpPr txBox="1"/>
          <p:nvPr/>
        </p:nvSpPr>
        <p:spPr>
          <a:xfrm>
            <a:off x="9468424" y="3897744"/>
            <a:ext cx="27235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97%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Viewer completion rate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5F095E-6C92-AF82-C19A-EE75A482C389}"/>
              </a:ext>
            </a:extLst>
          </p:cNvPr>
          <p:cNvCxnSpPr>
            <a:cxnSpLocks/>
          </p:cNvCxnSpPr>
          <p:nvPr/>
        </p:nvCxnSpPr>
        <p:spPr>
          <a:xfrm>
            <a:off x="6710061" y="1830931"/>
            <a:ext cx="0" cy="3666836"/>
          </a:xfrm>
          <a:prstGeom prst="line">
            <a:avLst/>
          </a:prstGeom>
          <a:ln w="1905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EE84BE-BFFC-48BD-9114-21478CDB7867}"/>
              </a:ext>
            </a:extLst>
          </p:cNvPr>
          <p:cNvCxnSpPr>
            <a:cxnSpLocks/>
          </p:cNvCxnSpPr>
          <p:nvPr/>
        </p:nvCxnSpPr>
        <p:spPr>
          <a:xfrm>
            <a:off x="9432323" y="1830931"/>
            <a:ext cx="0" cy="3666836"/>
          </a:xfrm>
          <a:prstGeom prst="line">
            <a:avLst/>
          </a:prstGeom>
          <a:ln w="19050">
            <a:solidFill>
              <a:srgbClr val="4EBEA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olorful logo with a dollar sign&#10;&#10;AI-generated content may be incorrect.">
            <a:extLst>
              <a:ext uri="{FF2B5EF4-FFF2-40B4-BE49-F238E27FC236}">
                <a16:creationId xmlns:a16="http://schemas.microsoft.com/office/drawing/2014/main" id="{CC71EFF1-B75B-25FD-8B8B-F974DD200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74" y="110904"/>
            <a:ext cx="547599" cy="547599"/>
          </a:xfrm>
          <a:prstGeom prst="rect">
            <a:avLst/>
          </a:prstGeom>
        </p:spPr>
      </p:pic>
      <p:pic>
        <p:nvPicPr>
          <p:cNvPr id="1026" name="Picture 2" descr="Stirista raises $13 million to grow its advertising databases | VentureBeat">
            <a:extLst>
              <a:ext uri="{FF2B5EF4-FFF2-40B4-BE49-F238E27FC236}">
                <a16:creationId xmlns:a16="http://schemas.microsoft.com/office/drawing/2014/main" id="{77A48F26-27B9-D3E2-5A81-F75E6407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1" y="5752885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omputer screen with a mouse pointer&#10;&#10;AI-generated content may be incorrect.">
            <a:extLst>
              <a:ext uri="{FF2B5EF4-FFF2-40B4-BE49-F238E27FC236}">
                <a16:creationId xmlns:a16="http://schemas.microsoft.com/office/drawing/2014/main" id="{A3E6D2DE-8C50-35F5-ED78-12EF1CC2F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47" y="1757740"/>
            <a:ext cx="2149783" cy="2149783"/>
          </a:xfrm>
          <a:prstGeom prst="rect">
            <a:avLst/>
          </a:prstGeom>
        </p:spPr>
      </p:pic>
      <p:pic>
        <p:nvPicPr>
          <p:cNvPr id="21" name="Picture 20" descr="A cartoon of a person in front of a computer screen&#10;&#10;AI-generated content may be incorrect.">
            <a:extLst>
              <a:ext uri="{FF2B5EF4-FFF2-40B4-BE49-F238E27FC236}">
                <a16:creationId xmlns:a16="http://schemas.microsoft.com/office/drawing/2014/main" id="{63CFAAEC-71D7-E1A5-061C-5397D2132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33" y="1757744"/>
            <a:ext cx="2149779" cy="2149779"/>
          </a:xfrm>
          <a:prstGeom prst="rect">
            <a:avLst/>
          </a:prstGeom>
        </p:spPr>
      </p:pic>
      <p:pic>
        <p:nvPicPr>
          <p:cNvPr id="23" name="Picture 22" descr="A colorful eye in a circle&#10;&#10;AI-generated content may be incorrect.">
            <a:extLst>
              <a:ext uri="{FF2B5EF4-FFF2-40B4-BE49-F238E27FC236}">
                <a16:creationId xmlns:a16="http://schemas.microsoft.com/office/drawing/2014/main" id="{E4236C8A-F932-9D2D-C291-025EBC92C0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233" y="1757743"/>
            <a:ext cx="2149780" cy="21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7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5050F5-976D-49A4-3A9D-8539F2080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701" y="1"/>
            <a:ext cx="1598217" cy="9306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2472AF-DF1C-49E2-7E0C-D1ADF28703F8}"/>
              </a:ext>
            </a:extLst>
          </p:cNvPr>
          <p:cNvSpPr/>
          <p:nvPr/>
        </p:nvSpPr>
        <p:spPr>
          <a:xfrm>
            <a:off x="160226" y="93700"/>
            <a:ext cx="11001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Want more?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has a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wealth of case studies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across additional categories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02217-F0EE-5978-5655-61C241CD11D4}"/>
              </a:ext>
            </a:extLst>
          </p:cNvPr>
          <p:cNvSpPr/>
          <p:nvPr/>
        </p:nvSpPr>
        <p:spPr>
          <a:xfrm>
            <a:off x="1605273" y="6075286"/>
            <a:ext cx="8981457" cy="369332"/>
          </a:xfrm>
          <a:prstGeom prst="rect">
            <a:avLst/>
          </a:prstGeom>
          <a:solidFill>
            <a:srgbClr val="E2E8F0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Access more case studies 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www.thevab.com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B3FF0D7-7E4A-6A39-514D-39B5C89CA7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156CD17-00A5-06FA-BD58-C7138B7FC3E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714FEC-F66D-0119-9076-8C567EC63C5B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16" name="Picture 15">
            <a:hlinkClick r:id="rId7"/>
            <a:extLst>
              <a:ext uri="{FF2B5EF4-FFF2-40B4-BE49-F238E27FC236}">
                <a16:creationId xmlns:a16="http://schemas.microsoft.com/office/drawing/2014/main" id="{40EAE6D7-C314-9B12-F9C3-DC5CAE2AC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629" y="4464715"/>
            <a:ext cx="2203137" cy="123926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D79F29-3F10-4106-FF99-8EDBF64B393B}"/>
              </a:ext>
            </a:extLst>
          </p:cNvPr>
          <p:cNvSpPr txBox="1"/>
          <p:nvPr/>
        </p:nvSpPr>
        <p:spPr>
          <a:xfrm>
            <a:off x="4885325" y="5734308"/>
            <a:ext cx="2429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Technology</a:t>
            </a:r>
          </a:p>
        </p:txBody>
      </p:sp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95DE51F3-DE56-FBCE-8657-60F96A2DD3D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406" y="4464715"/>
            <a:ext cx="2191178" cy="12325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5ED218-9EA8-DBF0-6970-3842A44E2876}"/>
              </a:ext>
            </a:extLst>
          </p:cNvPr>
          <p:cNvSpPr txBox="1"/>
          <p:nvPr/>
        </p:nvSpPr>
        <p:spPr>
          <a:xfrm>
            <a:off x="2128166" y="5734308"/>
            <a:ext cx="219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Retail</a:t>
            </a:r>
          </a:p>
        </p:txBody>
      </p:sp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65514F0E-AC67-B450-D632-C3F8E236F3A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238" y="2815384"/>
            <a:ext cx="2203139" cy="12392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F751B0-16E8-DA12-EC7C-EBB89312E44C}"/>
              </a:ext>
            </a:extLst>
          </p:cNvPr>
          <p:cNvSpPr txBox="1"/>
          <p:nvPr/>
        </p:nvSpPr>
        <p:spPr>
          <a:xfrm>
            <a:off x="9282523" y="4084977"/>
            <a:ext cx="2178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Restaurants</a:t>
            </a:r>
          </a:p>
        </p:txBody>
      </p:sp>
      <p:pic>
        <p:nvPicPr>
          <p:cNvPr id="20" name="Picture 19">
            <a:hlinkClick r:id="rId13"/>
            <a:extLst>
              <a:ext uri="{FF2B5EF4-FFF2-40B4-BE49-F238E27FC236}">
                <a16:creationId xmlns:a16="http://schemas.microsoft.com/office/drawing/2014/main" id="{238B4F69-44FB-81D8-91C5-6FF5EB378EF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140" y="2816950"/>
            <a:ext cx="2167937" cy="12194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CB1389-2B84-5FA8-CAD9-DB04610CDBC4}"/>
              </a:ext>
            </a:extLst>
          </p:cNvPr>
          <p:cNvSpPr txBox="1"/>
          <p:nvPr/>
        </p:nvSpPr>
        <p:spPr>
          <a:xfrm>
            <a:off x="3443235" y="4065751"/>
            <a:ext cx="242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Home</a:t>
            </a:r>
          </a:p>
        </p:txBody>
      </p:sp>
      <p:pic>
        <p:nvPicPr>
          <p:cNvPr id="4" name="Picture 3">
            <a:hlinkClick r:id="rId15"/>
            <a:extLst>
              <a:ext uri="{FF2B5EF4-FFF2-40B4-BE49-F238E27FC236}">
                <a16:creationId xmlns:a16="http://schemas.microsoft.com/office/drawing/2014/main" id="{42CC00A0-AFF0-0474-619D-2AF3B5EBDCF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775" y="2816950"/>
            <a:ext cx="2167937" cy="12302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2EB906-1224-D7DF-58A8-7C150006B0E4}"/>
              </a:ext>
            </a:extLst>
          </p:cNvPr>
          <p:cNvSpPr txBox="1"/>
          <p:nvPr/>
        </p:nvSpPr>
        <p:spPr>
          <a:xfrm>
            <a:off x="6441458" y="4065751"/>
            <a:ext cx="2178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Pharmaceuticals</a:t>
            </a:r>
          </a:p>
        </p:txBody>
      </p:sp>
      <p:pic>
        <p:nvPicPr>
          <p:cNvPr id="5" name="Picture 4">
            <a:hlinkClick r:id="rId17"/>
            <a:extLst>
              <a:ext uri="{FF2B5EF4-FFF2-40B4-BE49-F238E27FC236}">
                <a16:creationId xmlns:a16="http://schemas.microsoft.com/office/drawing/2014/main" id="{DABA7BBF-10C4-BBAA-3764-E042E4F4046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9" y="2816950"/>
            <a:ext cx="2207659" cy="12377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B238BE-2CDB-A566-DD29-FC0CDCA521C2}"/>
              </a:ext>
            </a:extLst>
          </p:cNvPr>
          <p:cNvSpPr txBox="1"/>
          <p:nvPr/>
        </p:nvSpPr>
        <p:spPr>
          <a:xfrm>
            <a:off x="673670" y="4065751"/>
            <a:ext cx="21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Health, Wellness &amp; Beauty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hlinkClick r:id="rId19"/>
            <a:extLst>
              <a:ext uri="{FF2B5EF4-FFF2-40B4-BE49-F238E27FC236}">
                <a16:creationId xmlns:a16="http://schemas.microsoft.com/office/drawing/2014/main" id="{52B098BC-EA43-3C9B-C4D2-CD475647E8B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238" y="1151175"/>
            <a:ext cx="2169855" cy="12377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D41D15-8DA0-06CC-ABD5-4BE8A90FAD8F}"/>
              </a:ext>
            </a:extLst>
          </p:cNvPr>
          <p:cNvSpPr txBox="1"/>
          <p:nvPr/>
        </p:nvSpPr>
        <p:spPr>
          <a:xfrm>
            <a:off x="9077656" y="2399976"/>
            <a:ext cx="255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Financial Services &amp; Insurance</a:t>
            </a:r>
          </a:p>
        </p:txBody>
      </p:sp>
      <p:pic>
        <p:nvPicPr>
          <p:cNvPr id="7" name="Picture 6">
            <a:hlinkClick r:id="rId21"/>
            <a:extLst>
              <a:ext uri="{FF2B5EF4-FFF2-40B4-BE49-F238E27FC236}">
                <a16:creationId xmlns:a16="http://schemas.microsoft.com/office/drawing/2014/main" id="{E7A357AE-3B27-292A-E0F5-0BC438C11AD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565" y="1169184"/>
            <a:ext cx="2200357" cy="122544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CF9F39-F01D-D60B-38F9-EAA63486F5F1}"/>
              </a:ext>
            </a:extLst>
          </p:cNvPr>
          <p:cNvSpPr txBox="1"/>
          <p:nvPr/>
        </p:nvSpPr>
        <p:spPr>
          <a:xfrm>
            <a:off x="6439838" y="2417985"/>
            <a:ext cx="218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Entertainment &amp; Tune-In</a:t>
            </a:r>
          </a:p>
        </p:txBody>
      </p:sp>
      <p:pic>
        <p:nvPicPr>
          <p:cNvPr id="25" name="Picture 24">
            <a:hlinkClick r:id="rId23"/>
            <a:extLst>
              <a:ext uri="{FF2B5EF4-FFF2-40B4-BE49-F238E27FC236}">
                <a16:creationId xmlns:a16="http://schemas.microsoft.com/office/drawing/2014/main" id="{EBAAE294-5452-4B92-F234-0BEF7DF3F9C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931" y="1169184"/>
            <a:ext cx="2200355" cy="12377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D4DC157-41DD-C358-3654-E901E299EF01}"/>
              </a:ext>
            </a:extLst>
          </p:cNvPr>
          <p:cNvSpPr txBox="1"/>
          <p:nvPr/>
        </p:nvSpPr>
        <p:spPr>
          <a:xfrm>
            <a:off x="3498272" y="2417985"/>
            <a:ext cx="2319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Business-to-Business (B2B)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>
            <a:hlinkClick r:id="rId25"/>
            <a:extLst>
              <a:ext uri="{FF2B5EF4-FFF2-40B4-BE49-F238E27FC236}">
                <a16:creationId xmlns:a16="http://schemas.microsoft.com/office/drawing/2014/main" id="{3C691F97-CBE4-06C0-9D41-2EFA6831B79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3462" y="1169184"/>
            <a:ext cx="2220072" cy="124880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98E49F-85B4-9020-254C-25DFE780D4E9}"/>
              </a:ext>
            </a:extLst>
          </p:cNvPr>
          <p:cNvSpPr txBox="1"/>
          <p:nvPr/>
        </p:nvSpPr>
        <p:spPr>
          <a:xfrm>
            <a:off x="544083" y="2417985"/>
            <a:ext cx="245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Automotive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hlinkClick r:id="rId27"/>
            <a:extLst>
              <a:ext uri="{FF2B5EF4-FFF2-40B4-BE49-F238E27FC236}">
                <a16:creationId xmlns:a16="http://schemas.microsoft.com/office/drawing/2014/main" id="{794A4B3F-F7CF-51A6-1F86-D4780BE6E707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340" y="4464715"/>
            <a:ext cx="2191178" cy="123253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9B37F1E-FC21-F819-A0AB-D81B7B904065}"/>
              </a:ext>
            </a:extLst>
          </p:cNvPr>
          <p:cNvSpPr txBox="1"/>
          <p:nvPr/>
        </p:nvSpPr>
        <p:spPr>
          <a:xfrm>
            <a:off x="7632296" y="5734308"/>
            <a:ext cx="2453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Travel</a:t>
            </a:r>
          </a:p>
        </p:txBody>
      </p:sp>
    </p:spTree>
    <p:extLst>
      <p:ext uri="{BB962C8B-B14F-4D97-AF65-F5344CB8AC3E}">
        <p14:creationId xmlns:p14="http://schemas.microsoft.com/office/powerpoint/2010/main" val="152086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0949374-B070-FCE6-95AA-0BD1EAEB3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50" y="1789839"/>
            <a:ext cx="2443455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A6EE9-0FDB-C5C3-73B3-B2C89C44D4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701" y="1"/>
            <a:ext cx="1598217" cy="9306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435546-8AF2-9206-C231-5F1BCD69D454}"/>
              </a:ext>
            </a:extLst>
          </p:cNvPr>
          <p:cNvSpPr txBox="1"/>
          <p:nvPr/>
        </p:nvSpPr>
        <p:spPr>
          <a:xfrm>
            <a:off x="9096795" y="5332726"/>
            <a:ext cx="24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Q4 ‘22 Today’s Innovations in Measurement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2AA3F-8ECE-9450-7E26-2E42209D0B32}"/>
              </a:ext>
            </a:extLst>
          </p:cNvPr>
          <p:cNvSpPr txBox="1"/>
          <p:nvPr/>
        </p:nvSpPr>
        <p:spPr>
          <a:xfrm>
            <a:off x="641159" y="5332726"/>
            <a:ext cx="24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Q1 ‘22 Today’s Innovations in Measurement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00DFA-B994-74FC-A6F2-714FBA7366F1}"/>
              </a:ext>
            </a:extLst>
          </p:cNvPr>
          <p:cNvSpPr txBox="1"/>
          <p:nvPr/>
        </p:nvSpPr>
        <p:spPr>
          <a:xfrm>
            <a:off x="3461344" y="5332726"/>
            <a:ext cx="242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Q2 ‘22 Today’s Innovations in Measurement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175EA8-E030-F88E-C58C-AE023B27A4A0}"/>
              </a:ext>
            </a:extLst>
          </p:cNvPr>
          <p:cNvSpPr txBox="1"/>
          <p:nvPr/>
        </p:nvSpPr>
        <p:spPr>
          <a:xfrm>
            <a:off x="6259692" y="5332726"/>
            <a:ext cx="245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Q3 ‘22 Today’s Innovations in Measurement</a:t>
            </a:r>
          </a:p>
        </p:txBody>
      </p:sp>
      <p:pic>
        <p:nvPicPr>
          <p:cNvPr id="24" name="Picture 23">
            <a:hlinkClick r:id="rId6"/>
            <a:extLst>
              <a:ext uri="{FF2B5EF4-FFF2-40B4-BE49-F238E27FC236}">
                <a16:creationId xmlns:a16="http://schemas.microsoft.com/office/drawing/2014/main" id="{B2CE9B4A-F3A4-4BC5-B16D-FB7D14F9A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44" y="3908521"/>
            <a:ext cx="2433361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Picture 24">
            <a:hlinkClick r:id="rId8"/>
            <a:extLst>
              <a:ext uri="{FF2B5EF4-FFF2-40B4-BE49-F238E27FC236}">
                <a16:creationId xmlns:a16="http://schemas.microsoft.com/office/drawing/2014/main" id="{11E4C506-8C68-09AA-BE31-166EBA853E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241" y="3908521"/>
            <a:ext cx="2439664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Picture 25">
            <a:hlinkClick r:id="rId10"/>
            <a:extLst>
              <a:ext uri="{FF2B5EF4-FFF2-40B4-BE49-F238E27FC236}">
                <a16:creationId xmlns:a16="http://schemas.microsoft.com/office/drawing/2014/main" id="{58FDC6AE-6B9E-A059-2301-95F1E8A78C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508" y="3908521"/>
            <a:ext cx="2443808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hlinkClick r:id="rId12"/>
            <a:extLst>
              <a:ext uri="{FF2B5EF4-FFF2-40B4-BE49-F238E27FC236}">
                <a16:creationId xmlns:a16="http://schemas.microsoft.com/office/drawing/2014/main" id="{C4B12E30-9D20-39CF-98C3-E1542FA2A5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7873" y="3908521"/>
            <a:ext cx="2431110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3D1C44-7120-8C8D-4F10-5C329DA2FFFC}"/>
              </a:ext>
            </a:extLst>
          </p:cNvPr>
          <p:cNvSpPr txBox="1"/>
          <p:nvPr/>
        </p:nvSpPr>
        <p:spPr>
          <a:xfrm>
            <a:off x="3462515" y="3223441"/>
            <a:ext cx="243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a convergent TV strategy drive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results for my brand?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0247E-FEDF-0AB0-4BCD-2218476B31AE}"/>
              </a:ext>
            </a:extLst>
          </p:cNvPr>
          <p:cNvSpPr txBox="1"/>
          <p:nvPr/>
        </p:nvSpPr>
        <p:spPr>
          <a:xfrm>
            <a:off x="6277391" y="3223441"/>
            <a:ext cx="245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Proven Strategies &amp; Tactics In Audience-Based TV Buying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FFACA1-4346-7211-598D-D3BD0CA261FC}"/>
              </a:ext>
            </a:extLst>
          </p:cNvPr>
          <p:cNvSpPr txBox="1"/>
          <p:nvPr/>
        </p:nvSpPr>
        <p:spPr>
          <a:xfrm>
            <a:off x="637544" y="3223441"/>
            <a:ext cx="244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 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hlinkClick r:id="rId14"/>
            <a:extLst>
              <a:ext uri="{FF2B5EF4-FFF2-40B4-BE49-F238E27FC236}">
                <a16:creationId xmlns:a16="http://schemas.microsoft.com/office/drawing/2014/main" id="{1503EDA1-007B-AB34-B6B3-037477348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515" y="1791265"/>
            <a:ext cx="2442390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2" name="Picture 31">
            <a:hlinkClick r:id="rId16"/>
            <a:extLst>
              <a:ext uri="{FF2B5EF4-FFF2-40B4-BE49-F238E27FC236}">
                <a16:creationId xmlns:a16="http://schemas.microsoft.com/office/drawing/2014/main" id="{5B40F352-ED9B-3BE2-7A67-FDF6ABFE6A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806" y="1791265"/>
            <a:ext cx="2436090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3" name="Picture 32">
            <a:hlinkClick r:id="rId18"/>
            <a:extLst>
              <a:ext uri="{FF2B5EF4-FFF2-40B4-BE49-F238E27FC236}">
                <a16:creationId xmlns:a16="http://schemas.microsoft.com/office/drawing/2014/main" id="{9A4563A6-5158-C2E4-3A67-27DE25AB1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59" y="1791265"/>
            <a:ext cx="2443455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Picture 33">
            <a:hlinkClick r:id="rId19"/>
            <a:extLst>
              <a:ext uri="{FF2B5EF4-FFF2-40B4-BE49-F238E27FC236}">
                <a16:creationId xmlns:a16="http://schemas.microsoft.com/office/drawing/2014/main" id="{49E0BD65-4524-6185-42FA-42F624695B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797" y="1791265"/>
            <a:ext cx="2454045" cy="137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C41675-BE7C-B74D-3B9E-BCAA84DF3F2E}"/>
              </a:ext>
            </a:extLst>
          </p:cNvPr>
          <p:cNvSpPr txBox="1"/>
          <p:nvPr/>
        </p:nvSpPr>
        <p:spPr>
          <a:xfrm>
            <a:off x="9096796" y="3223441"/>
            <a:ext cx="24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Opportunities in VOD Addressable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695016-680B-EF56-15F2-A1A3071E83FF}"/>
              </a:ext>
            </a:extLst>
          </p:cNvPr>
          <p:cNvSpPr/>
          <p:nvPr/>
        </p:nvSpPr>
        <p:spPr>
          <a:xfrm>
            <a:off x="160226" y="427651"/>
            <a:ext cx="11389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05">
              <a:defRPr/>
            </a:pPr>
            <a:r>
              <a:rPr lang="en-US" sz="2800" b="1">
                <a:solidFill>
                  <a:srgbClr val="ED3C8D"/>
                </a:solidFill>
                <a:latin typeface="Helvetica" pitchFamily="2" charset="0"/>
              </a:rPr>
              <a:t>Want more? </a:t>
            </a:r>
            <a:r>
              <a:rPr lang="en-US" sz="2800" b="1">
                <a:solidFill>
                  <a:srgbClr val="1B1464"/>
                </a:solidFill>
                <a:latin typeface="Helvetica" pitchFamily="2" charset="0"/>
              </a:rPr>
              <a:t>VAB </a:t>
            </a:r>
            <a:r>
              <a:rPr lang="en-US" sz="2800" b="1" dirty="0">
                <a:solidFill>
                  <a:srgbClr val="1B1464"/>
                </a:solidFill>
                <a:latin typeface="Helvetica" pitchFamily="2" charset="0"/>
              </a:rPr>
              <a:t>also </a:t>
            </a:r>
            <a:r>
              <a:rPr lang="en-US" sz="2800" b="1">
                <a:solidFill>
                  <a:srgbClr val="1B1464"/>
                </a:solidFill>
                <a:latin typeface="Helvetica" pitchFamily="2" charset="0"/>
              </a:rPr>
              <a:t>has </a:t>
            </a:r>
            <a:r>
              <a:rPr lang="en-US" sz="2800" b="1">
                <a:solidFill>
                  <a:srgbClr val="00BFF2"/>
                </a:solidFill>
                <a:latin typeface="Helvetica" pitchFamily="2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</a:t>
            </a:r>
            <a:r>
              <a:rPr lang="en-US" sz="2800" b="1">
                <a:solidFill>
                  <a:srgbClr val="00BFF2"/>
                </a:solidFill>
                <a:latin typeface="Helvetica" pitchFamily="2" charset="0"/>
              </a:rPr>
              <a:t> </a:t>
            </a:r>
            <a:r>
              <a:rPr lang="en-US" sz="2800" b="1" dirty="0">
                <a:solidFill>
                  <a:srgbClr val="1F1A62"/>
                </a:solidFill>
                <a:latin typeface="Helvetica" pitchFamily="2" charset="0"/>
              </a:rPr>
              <a:t>organized across multiscreen TV platforms including linear TV and streaming / CTV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EF4FD6-D9C4-4FAB-5651-CDF02C56B871}"/>
              </a:ext>
            </a:extLst>
          </p:cNvPr>
          <p:cNvSpPr/>
          <p:nvPr/>
        </p:nvSpPr>
        <p:spPr>
          <a:xfrm>
            <a:off x="1605273" y="5956018"/>
            <a:ext cx="8981457" cy="369332"/>
          </a:xfrm>
          <a:prstGeom prst="rect">
            <a:avLst/>
          </a:prstGeom>
          <a:solidFill>
            <a:srgbClr val="E2E8F0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 defTabSz="912205"/>
            <a:r>
              <a:rPr lang="en-US" b="1">
                <a:solidFill>
                  <a:srgbClr val="1F1A62"/>
                </a:solidFill>
                <a:latin typeface="Helvetica" pitchFamily="2" charset="0"/>
              </a:rPr>
              <a:t>Access more case studies at </a:t>
            </a:r>
            <a:r>
              <a:rPr lang="en-US" b="1">
                <a:solidFill>
                  <a:srgbClr val="00BFF2"/>
                </a:solidFill>
                <a:latin typeface="Helvetica" pitchFamily="2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www.thevab.com</a:t>
            </a:r>
            <a:endParaRPr lang="en-US" b="1">
              <a:solidFill>
                <a:srgbClr val="00BFF2"/>
              </a:solidFill>
              <a:latin typeface="Helvetica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FB11C41-213F-A4CB-BD10-BB595E6AA35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9903F7F5-31F2-72FA-9DAB-3ECFDE3DE77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B487EC-BC4C-9F3C-C4D1-06E439E0C20C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2831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F4997-AEF6-B277-3D79-367796F9E0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050AFE-EC5B-E018-7D12-2B9B1D63ADE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9FFC-CF04-022C-EF07-A578783BC381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6550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E850BD-F43E-4AC5-90A1-34532CB24D49}"/>
              </a:ext>
            </a:extLst>
          </p:cNvPr>
          <p:cNvSpPr/>
          <p:nvPr/>
        </p:nvSpPr>
        <p:spPr>
          <a:xfrm>
            <a:off x="264319" y="208067"/>
            <a:ext cx="106737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Calibri" panose="020F0502020204030204" pitchFamily="34" charset="0"/>
              </a:rPr>
              <a:t> CPG category ‘real world’ case studies showcasing how multiscreen TV drives business outcomes across the funnel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9E069-73A5-441D-9729-BDA3BF99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11772A-3EEF-4332-95A3-C4E154C3F6C2}"/>
              </a:ext>
            </a:extLst>
          </p:cNvPr>
          <p:cNvSpPr/>
          <p:nvPr/>
        </p:nvSpPr>
        <p:spPr>
          <a:xfrm>
            <a:off x="264319" y="1437143"/>
            <a:ext cx="3700560" cy="4812882"/>
          </a:xfrm>
          <a:prstGeom prst="roundRect">
            <a:avLst>
              <a:gd name="adj" fmla="val 0"/>
            </a:avLst>
          </a:prstGeom>
          <a:solidFill>
            <a:srgbClr val="E2E8F0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Upper Funnel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Multiscreen TV campaigns that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expand reach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drive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recall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against a brand’s best customer prospects*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Sampling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‘awareness-based’ outcomes that can be measured: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Reach / Reach Extension / Incremental Reach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 / Brand Recall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Cost Efficiencies (Reach / Targeted IMPs)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E9EE2-3E49-13B6-6F4C-E8ADFB914C79}"/>
              </a:ext>
            </a:extLst>
          </p:cNvPr>
          <p:cNvSpPr/>
          <p:nvPr/>
        </p:nvSpPr>
        <p:spPr>
          <a:xfrm>
            <a:off x="4205438" y="1437143"/>
            <a:ext cx="3700560" cy="4812882"/>
          </a:xfrm>
          <a:prstGeom prst="roundRect">
            <a:avLst>
              <a:gd name="adj" fmla="val 0"/>
            </a:avLst>
          </a:prstGeom>
          <a:solidFill>
            <a:srgbClr val="E2E8F0"/>
          </a:solidFill>
          <a:ln w="19050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Mid-to-Lower Funnel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Multiscreen TV campaigns that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 the likelihood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the intended audience will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motivated to act*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Sampling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‘action-based’ outcomes that can be measured: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Conversion Rates (website traffic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app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downloads, subscription sign-ups,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tune-in, foot traffic)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Sales / Revenues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Optimizations / ROI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Cost Efficiencies (Conversions)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8A7C96-7D8D-A59C-98FA-27AD3E8214CD}"/>
              </a:ext>
            </a:extLst>
          </p:cNvPr>
          <p:cNvSpPr/>
          <p:nvPr/>
        </p:nvSpPr>
        <p:spPr>
          <a:xfrm>
            <a:off x="8156289" y="1437143"/>
            <a:ext cx="3700560" cy="4812882"/>
          </a:xfrm>
          <a:prstGeom prst="roundRect">
            <a:avLst>
              <a:gd name="adj" fmla="val 0"/>
            </a:avLst>
          </a:prstGeom>
          <a:solidFill>
            <a:srgbClr val="E2E8F0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Full-Funnel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Awareness +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Multiscreen TV campaigns that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expand reach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drive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recall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while also increasing the likelihood that the intended audience will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motivated to act*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Sampling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full-funnel outcomes: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sym typeface="Wingdings" panose="05000000000000000000" pitchFamily="2" charset="2"/>
              </a:rPr>
              <a:t> Brand Recall  Conversion Rates  Sales  Optimizations 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sym typeface="Wingdings" panose="05000000000000000000" pitchFamily="2" charset="2"/>
              </a:rPr>
              <a:t>Cost Efficiencies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FD7662-7271-4575-978A-289D4A581EF7}"/>
              </a:ext>
            </a:extLst>
          </p:cNvPr>
          <p:cNvGrpSpPr/>
          <p:nvPr/>
        </p:nvGrpSpPr>
        <p:grpSpPr>
          <a:xfrm>
            <a:off x="1640646" y="1534435"/>
            <a:ext cx="947907" cy="811783"/>
            <a:chOff x="6096001" y="2282518"/>
            <a:chExt cx="2310121" cy="2134924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FB7FBB8-9770-4061-8603-440DCBFB5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1" y="2293203"/>
              <a:ext cx="2124241" cy="2124239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CF1B852E-94FA-4662-95D3-5F154E35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1528" y="2282518"/>
              <a:ext cx="1324594" cy="1069947"/>
            </a:xfrm>
            <a:prstGeom prst="rect">
              <a:avLst/>
            </a:prstGeom>
          </p:spPr>
        </p:pic>
      </p:grp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CED575B-6758-4F08-AE0A-32DCC04587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58" y="1534435"/>
            <a:ext cx="807720" cy="807720"/>
          </a:xfrm>
          <a:prstGeom prst="rect">
            <a:avLst/>
          </a:prstGeom>
        </p:spPr>
      </p:pic>
      <p:pic>
        <p:nvPicPr>
          <p:cNvPr id="6" name="Picture 5" descr="A colorful logo with arrows and a gear&#10;&#10;Description automatically generated with medium confidence">
            <a:extLst>
              <a:ext uri="{FF2B5EF4-FFF2-40B4-BE49-F238E27FC236}">
                <a16:creationId xmlns:a16="http://schemas.microsoft.com/office/drawing/2014/main" id="{B56A92E3-DF6B-486B-E7A5-6AE4BC26F12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709" y="1534435"/>
            <a:ext cx="807720" cy="80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334CFD-93B3-8372-0DD9-1FBBF12611D9}"/>
              </a:ext>
            </a:extLst>
          </p:cNvPr>
          <p:cNvSpPr txBox="1"/>
          <p:nvPr/>
        </p:nvSpPr>
        <p:spPr>
          <a:xfrm>
            <a:off x="526244" y="6260127"/>
            <a:ext cx="2047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*based on campaign KPIs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353D7-8ADB-B673-A079-3712C91C60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DB3E78-AB52-EBA6-6621-132B59B6AEA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8B68A-36E5-9BEC-63BA-1FD7E3FABC47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35198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82BE6F-91C3-40FE-817C-58ECD6AD8755}"/>
              </a:ext>
            </a:extLst>
          </p:cNvPr>
          <p:cNvSpPr/>
          <p:nvPr/>
        </p:nvSpPr>
        <p:spPr>
          <a:xfrm>
            <a:off x="0" y="-1"/>
            <a:ext cx="4729162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A410E2-5657-4FD5-945F-A4A1A13B3937}"/>
              </a:ext>
            </a:extLst>
          </p:cNvPr>
          <p:cNvGrpSpPr/>
          <p:nvPr/>
        </p:nvGrpSpPr>
        <p:grpSpPr>
          <a:xfrm>
            <a:off x="1694473" y="2663426"/>
            <a:ext cx="1340216" cy="1162735"/>
            <a:chOff x="6096001" y="2282518"/>
            <a:chExt cx="2310121" cy="2134924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D42DF2A-5CAE-4A3E-9B33-7F0B97DB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1" y="2293202"/>
              <a:ext cx="2124241" cy="2124240"/>
            </a:xfrm>
            <a:prstGeom prst="rect">
              <a:avLst/>
            </a:prstGeom>
          </p:spPr>
        </p:pic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BE3D3FEC-2CF1-4063-82BB-0FE9A636D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1528" y="2282518"/>
              <a:ext cx="1324594" cy="1069947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525EF1-F80A-4833-9EAE-017E4D4D33BC}"/>
              </a:ext>
            </a:extLst>
          </p:cNvPr>
          <p:cNvSpPr/>
          <p:nvPr/>
        </p:nvSpPr>
        <p:spPr>
          <a:xfrm>
            <a:off x="5751843" y="1343573"/>
            <a:ext cx="5438994" cy="15062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827D29-12BC-4F51-B992-D17E57EA4A90}"/>
              </a:ext>
            </a:extLst>
          </p:cNvPr>
          <p:cNvSpPr txBox="1"/>
          <p:nvPr/>
        </p:nvSpPr>
        <p:spPr>
          <a:xfrm>
            <a:off x="5751843" y="1372229"/>
            <a:ext cx="54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Awareness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4D9B91-89C6-4263-A7A7-446C27C2EB14}"/>
              </a:ext>
            </a:extLst>
          </p:cNvPr>
          <p:cNvSpPr txBox="1"/>
          <p:nvPr/>
        </p:nvSpPr>
        <p:spPr>
          <a:xfrm>
            <a:off x="5843627" y="1810553"/>
            <a:ext cx="525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Multiscreen TV campaigns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expand reach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and drive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recall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against a brand’s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best customer prospects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236502-0085-488A-8A87-F5FD8373F3BB}"/>
              </a:ext>
            </a:extLst>
          </p:cNvPr>
          <p:cNvSpPr txBox="1"/>
          <p:nvPr/>
        </p:nvSpPr>
        <p:spPr>
          <a:xfrm>
            <a:off x="465425" y="986344"/>
            <a:ext cx="379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Upper Funnel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Case Studies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8465DD-D1C4-42E9-9DB8-EC05EFB7775A}"/>
              </a:ext>
            </a:extLst>
          </p:cNvPr>
          <p:cNvSpPr/>
          <p:nvPr/>
        </p:nvSpPr>
        <p:spPr>
          <a:xfrm>
            <a:off x="5164853" y="3737851"/>
            <a:ext cx="6521379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Sampling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‘awareness-based’ outcomes that can be measured: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Reach / Reach Extension / Incremental Reach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 / Brand Recall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Cost Efficiencies (Reach / Targeted IMPs)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75F9EC-523B-89E5-5C62-053B51F8A7B5}"/>
              </a:ext>
            </a:extLst>
          </p:cNvPr>
          <p:cNvSpPr/>
          <p:nvPr/>
        </p:nvSpPr>
        <p:spPr>
          <a:xfrm>
            <a:off x="220834" y="4464788"/>
            <a:ext cx="4287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Multiscreen TV drives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Awareness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BFDEB-31F1-DA4E-C7CE-96FBE05C7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7B188C-7BFB-D169-9065-4F0E3C5B7B1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4AB8B-E79E-F46A-8D8D-B8082E396C1D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6885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DE379D-CAC9-4715-8784-BA079934B57F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455245-51D6-4E47-9E4A-35961AAFED9F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B775D7-EA00-4E9E-8688-6C8F84ABE337}"/>
              </a:ext>
            </a:extLst>
          </p:cNvPr>
          <p:cNvSpPr/>
          <p:nvPr/>
        </p:nvSpPr>
        <p:spPr>
          <a:xfrm>
            <a:off x="170666" y="977200"/>
            <a:ext cx="3838313" cy="46089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sought to attain incremental reach against viewers lightly exposed to the national campaign and to better manage impression &amp; frequency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 week national + addressable media campaign</a:t>
            </a:r>
          </a:p>
          <a:p>
            <a:pPr marL="742950" lvl="1" indent="-285750">
              <a:buBlip>
                <a:blip r:embed="rId3"/>
              </a:buBlip>
              <a:defRPr/>
            </a:pPr>
            <a:r>
              <a:rPr lang="en-US" sz="1050" dirty="0">
                <a:solidFill>
                  <a:srgbClr val="1F1A62"/>
                </a:solidFill>
                <a:latin typeface="Helvetica"/>
                <a:cs typeface="Helvetica"/>
              </a:rPr>
              <a:t>By leveraging addressable technology, the brand was able to optimize TV reach and more evenly distribute impressions and exposure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A18+ unreached or lightly reached by national campaign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addressable campaign reached the brand’s audience not exposed or underexposed to the national campaign, increasing the brand’s total reach from 67% to 77%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DIRECTV Set-top-box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E3B61A-BE8C-4247-ADC5-68D9BB4BD8A5}"/>
              </a:ext>
            </a:extLst>
          </p:cNvPr>
          <p:cNvSpPr txBox="1"/>
          <p:nvPr/>
        </p:nvSpPr>
        <p:spPr>
          <a:xfrm>
            <a:off x="4014789" y="6325200"/>
            <a:ext cx="6438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DIRECTV, Case Study: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Addressable CPG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*Q1’20 campaign flight.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90920C6-25BF-407F-8DE3-2375D7301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1933FF-7362-4EB7-B32F-2E79D3DDEE06}"/>
              </a:ext>
            </a:extLst>
          </p:cNvPr>
          <p:cNvSpPr/>
          <p:nvPr/>
        </p:nvSpPr>
        <p:spPr>
          <a:xfrm>
            <a:off x="4008980" y="42445"/>
            <a:ext cx="8183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optimized a more evenly distributed reach and exposure </a:t>
            </a:r>
          </a:p>
        </p:txBody>
      </p:sp>
      <p:pic>
        <p:nvPicPr>
          <p:cNvPr id="2" name="Picture 2" descr="DirecTV - Schedule: Partner / Advertising Week NY 2023">
            <a:extLst>
              <a:ext uri="{FF2B5EF4-FFF2-40B4-BE49-F238E27FC236}">
                <a16:creationId xmlns:a16="http://schemas.microsoft.com/office/drawing/2014/main" id="{BFFAC280-5F42-7E21-2972-49615B37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03" y="6150117"/>
            <a:ext cx="837831" cy="2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C9090-6C49-81FC-24AE-7B9A05C67C49}"/>
              </a:ext>
            </a:extLst>
          </p:cNvPr>
          <p:cNvSpPr txBox="1"/>
          <p:nvPr/>
        </p:nvSpPr>
        <p:spPr>
          <a:xfrm>
            <a:off x="5115303" y="94811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F1A62"/>
                </a:solidFill>
                <a:latin typeface="Helvetica" panose="020B0403020202020204" pitchFamily="34" charset="0"/>
              </a:rPr>
              <a:t>% of Total Impressions National Campaign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27B778-68BA-C1C6-1BEE-E0B0B7A37846}"/>
              </a:ext>
            </a:extLst>
          </p:cNvPr>
          <p:cNvCxnSpPr>
            <a:cxnSpLocks/>
          </p:cNvCxnSpPr>
          <p:nvPr/>
        </p:nvCxnSpPr>
        <p:spPr>
          <a:xfrm flipH="1">
            <a:off x="9625263" y="1618243"/>
            <a:ext cx="1877376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A3F83F-CBCF-CFEF-2035-7FAF297D4254}"/>
              </a:ext>
            </a:extLst>
          </p:cNvPr>
          <p:cNvCxnSpPr>
            <a:cxnSpLocks/>
          </p:cNvCxnSpPr>
          <p:nvPr/>
        </p:nvCxnSpPr>
        <p:spPr>
          <a:xfrm>
            <a:off x="9625263" y="1615761"/>
            <a:ext cx="0" cy="72189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DCB06E-8C61-E893-2C9E-B323CA5A6434}"/>
              </a:ext>
            </a:extLst>
          </p:cNvPr>
          <p:cNvCxnSpPr>
            <a:cxnSpLocks/>
          </p:cNvCxnSpPr>
          <p:nvPr/>
        </p:nvCxnSpPr>
        <p:spPr>
          <a:xfrm>
            <a:off x="10270957" y="1618244"/>
            <a:ext cx="0" cy="625642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A7B2CB-AD0B-53A3-7F4B-8E4DD1CD082E}"/>
              </a:ext>
            </a:extLst>
          </p:cNvPr>
          <p:cNvCxnSpPr>
            <a:cxnSpLocks/>
          </p:cNvCxnSpPr>
          <p:nvPr/>
        </p:nvCxnSpPr>
        <p:spPr>
          <a:xfrm>
            <a:off x="10944331" y="1618246"/>
            <a:ext cx="0" cy="625642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83F5C2-B81E-576F-49F5-198285413A00}"/>
              </a:ext>
            </a:extLst>
          </p:cNvPr>
          <p:cNvSpPr txBox="1"/>
          <p:nvPr/>
        </p:nvSpPr>
        <p:spPr>
          <a:xfrm>
            <a:off x="7095651" y="1603730"/>
            <a:ext cx="2678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F1A62"/>
                </a:solidFill>
                <a:latin typeface="Helvetica" panose="020B0403020202020204" pitchFamily="34" charset="0"/>
              </a:rPr>
              <a:t>77% of Imps went to only 27% of HHs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53AE2957-151E-C500-E0A9-4C0C840B7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686909"/>
              </p:ext>
            </p:extLst>
          </p:nvPr>
        </p:nvGraphicFramePr>
        <p:xfrm>
          <a:off x="4128587" y="4273278"/>
          <a:ext cx="7943805" cy="187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FC200F7-AB1E-80B2-FF13-D7C92DACADEE}"/>
              </a:ext>
            </a:extLst>
          </p:cNvPr>
          <p:cNvSpPr txBox="1"/>
          <p:nvPr/>
        </p:nvSpPr>
        <p:spPr>
          <a:xfrm>
            <a:off x="5115303" y="4207122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F1A62"/>
                </a:solidFill>
                <a:latin typeface="Helvetica" panose="020B0403020202020204" pitchFamily="34" charset="0"/>
              </a:rPr>
              <a:t>% of Total Impressions National Campaign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56602A-CAF6-0054-6CCC-E07DB0A4C8DA}"/>
              </a:ext>
            </a:extLst>
          </p:cNvPr>
          <p:cNvSpPr txBox="1"/>
          <p:nvPr/>
        </p:nvSpPr>
        <p:spPr>
          <a:xfrm>
            <a:off x="5252999" y="4579253"/>
            <a:ext cx="3244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F1A62"/>
                </a:solidFill>
                <a:latin typeface="Helvetica" panose="020B0403020202020204" pitchFamily="34" charset="0"/>
              </a:rPr>
              <a:t>Reached HHs not exposed to national campaign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F70672-D911-869B-F021-F98E1D09BDF3}"/>
              </a:ext>
            </a:extLst>
          </p:cNvPr>
          <p:cNvCxnSpPr>
            <a:cxnSpLocks/>
          </p:cNvCxnSpPr>
          <p:nvPr/>
        </p:nvCxnSpPr>
        <p:spPr>
          <a:xfrm flipH="1" flipV="1">
            <a:off x="5086561" y="4709958"/>
            <a:ext cx="217714" cy="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E51733E-ABCF-3AB8-8594-13B376B1E769}"/>
              </a:ext>
            </a:extLst>
          </p:cNvPr>
          <p:cNvSpPr txBox="1"/>
          <p:nvPr/>
        </p:nvSpPr>
        <p:spPr>
          <a:xfrm>
            <a:off x="4128587" y="3033486"/>
            <a:ext cx="7892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After the original national campaign only reached 67% of the target audience, with 77% of the impressions going to only 27% of the HHs, the integration of addressable technology allowed the brand to evenly distribute impressions and exposure. This increased the brands total reach from 67% to 77%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51292F-7EA4-453F-A282-0180D8FF4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740667"/>
              </p:ext>
            </p:extLst>
          </p:nvPr>
        </p:nvGraphicFramePr>
        <p:xfrm>
          <a:off x="4128587" y="1014275"/>
          <a:ext cx="7943805" cy="187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AFC25C7-0625-1CD4-1F5B-A7906A585B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E256EA-5409-2CD8-43D6-0F5C190B704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803FB-B90A-3776-2869-50868229EAE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16199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DE379D-CAC9-4715-8784-BA079934B57F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455245-51D6-4E47-9E4A-35961AAFED9F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B775D7-EA00-4E9E-8688-6C8F84ABE337}"/>
              </a:ext>
            </a:extLst>
          </p:cNvPr>
          <p:cNvSpPr/>
          <p:nvPr/>
        </p:nvSpPr>
        <p:spPr>
          <a:xfrm>
            <a:off x="170666" y="977200"/>
            <a:ext cx="3838313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agency of a leading CPG brand needed to efficiently allocate spend and maximize reach across all its upfront commitments, while overcoming a legacy system of manually allocating TV units across each brand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By leveraging data-driven linear TV planning and optimization, a multi-brand CPG was able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Automate quarterly optimizations and allocations against their schedule of upfront inventory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Achieve deep granularity and maximum efficiency against strategic targets (ST) across the entire brand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Maximize the outcome for each brand’s target within a demo-based portfolio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CPG Strategic Target*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efficiency increased while demo and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strategic reach increased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Amobee / Data-driven linear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E3B61A-BE8C-4247-ADC5-68D9BB4BD8A5}"/>
              </a:ext>
            </a:extLst>
          </p:cNvPr>
          <p:cNvSpPr txBox="1"/>
          <p:nvPr/>
        </p:nvSpPr>
        <p:spPr>
          <a:xfrm>
            <a:off x="4014789" y="6080100"/>
            <a:ext cx="643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Amobee,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Major Agency Augments Multi-Brand Reach with Data Driven Linear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*Strategic targets varied according to brand, Beyond age and gender, targets leveraged data such as purchase history, family situation, location, pet ownership and household income.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90920C6-25BF-407F-8DE3-2375D7301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9299F24-80EB-4CB4-A7E7-6FFD97D134F5}"/>
              </a:ext>
            </a:extLst>
          </p:cNvPr>
          <p:cNvGrpSpPr/>
          <p:nvPr/>
        </p:nvGrpSpPr>
        <p:grpSpPr>
          <a:xfrm>
            <a:off x="9638203" y="2260759"/>
            <a:ext cx="2428695" cy="3010820"/>
            <a:chOff x="1214494" y="2673309"/>
            <a:chExt cx="2915647" cy="362039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435A131-193B-454A-ABBC-BDA5B7484560}"/>
                </a:ext>
              </a:extLst>
            </p:cNvPr>
            <p:cNvSpPr/>
            <p:nvPr/>
          </p:nvSpPr>
          <p:spPr>
            <a:xfrm>
              <a:off x="1214494" y="2673309"/>
              <a:ext cx="2901749" cy="2797362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-19%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A9E5CD-0BD7-45C7-A800-75D023D8BB15}"/>
                </a:ext>
              </a:extLst>
            </p:cNvPr>
            <p:cNvSpPr txBox="1"/>
            <p:nvPr/>
          </p:nvSpPr>
          <p:spPr>
            <a:xfrm>
              <a:off x="1269801" y="5590535"/>
              <a:ext cx="2860340" cy="70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Reduction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Strategic Target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eCPM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060E70-C908-44D1-B03A-6DE89F84017B}"/>
              </a:ext>
            </a:extLst>
          </p:cNvPr>
          <p:cNvGrpSpPr/>
          <p:nvPr/>
        </p:nvGrpSpPr>
        <p:grpSpPr>
          <a:xfrm>
            <a:off x="3893144" y="2260759"/>
            <a:ext cx="2906856" cy="3065149"/>
            <a:chOff x="1124148" y="2673309"/>
            <a:chExt cx="3249788" cy="344251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79E5C62-448A-4AFB-BB62-43DFAFAE9F91}"/>
                </a:ext>
              </a:extLst>
            </p:cNvPr>
            <p:cNvSpPr/>
            <p:nvPr/>
          </p:nvSpPr>
          <p:spPr>
            <a:xfrm>
              <a:off x="1381841" y="2673309"/>
              <a:ext cx="2734402" cy="2655419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66C5A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+31%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332D04-03E0-42B9-8369-0292ACFE3659}"/>
                </a:ext>
              </a:extLst>
            </p:cNvPr>
            <p:cNvSpPr txBox="1"/>
            <p:nvPr/>
          </p:nvSpPr>
          <p:spPr>
            <a:xfrm>
              <a:off x="1124148" y="5459051"/>
              <a:ext cx="3249788" cy="65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Increase in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Demo Reach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Across All Brands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4EE22E-72D0-4388-A7E6-BBF75300864A}"/>
              </a:ext>
            </a:extLst>
          </p:cNvPr>
          <p:cNvGrpSpPr/>
          <p:nvPr/>
        </p:nvGrpSpPr>
        <p:grpSpPr>
          <a:xfrm>
            <a:off x="6883049" y="2244369"/>
            <a:ext cx="2445856" cy="3067510"/>
            <a:chOff x="1434705" y="2673309"/>
            <a:chExt cx="2734403" cy="344806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FBC24B6-A1D0-43BE-ADAA-5A49A6D4BE6D}"/>
                </a:ext>
              </a:extLst>
            </p:cNvPr>
            <p:cNvSpPr/>
            <p:nvPr/>
          </p:nvSpPr>
          <p:spPr>
            <a:xfrm>
              <a:off x="1434705" y="2673309"/>
              <a:ext cx="2734403" cy="2655419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66C5A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+24%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92B337-AE48-4F7C-B876-496F93314E59}"/>
                </a:ext>
              </a:extLst>
            </p:cNvPr>
            <p:cNvSpPr txBox="1"/>
            <p:nvPr/>
          </p:nvSpPr>
          <p:spPr>
            <a:xfrm>
              <a:off x="1470051" y="5464051"/>
              <a:ext cx="2663712" cy="657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Improvement in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Strategic Target Reach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0164F5B-970F-4850-B7FC-1FFAAFC1CD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3565" y="5940111"/>
            <a:ext cx="1759952" cy="5789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1933FF-7362-4EB7-B32F-2E79D3DDEE06}"/>
              </a:ext>
            </a:extLst>
          </p:cNvPr>
          <p:cNvSpPr/>
          <p:nvPr/>
        </p:nvSpPr>
        <p:spPr>
          <a:xfrm>
            <a:off x="4008980" y="42445"/>
            <a:ext cx="8183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multi-brand CPG efficiently augmented their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strategic target’s reach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across a large portfolio of brands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A9C3C-C97A-7BBB-8648-61359D9419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2B689D-013D-A481-6474-CC79AA039EA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28914-17C3-459E-B83A-7DADF2C949B5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90455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3999544" y="8409"/>
            <a:ext cx="8170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spcAft>
                <a:spcPts val="1000"/>
              </a:spcAft>
            </a:pP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A CPG brand worked with LiveRamp to identify new audiences and </a:t>
            </a:r>
            <a:r>
              <a:rPr lang="en-US" sz="2200" b="1" dirty="0">
                <a:solidFill>
                  <a:srgbClr val="002060"/>
                </a:solidFill>
                <a:latin typeface="Helvetica"/>
                <a:cs typeface="Helvetica"/>
              </a:rPr>
              <a:t>increase campaign reach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E0AF6-319D-A5BD-F6DF-13C6C58F567B}"/>
              </a:ext>
            </a:extLst>
          </p:cNvPr>
          <p:cNvSpPr txBox="1"/>
          <p:nvPr/>
        </p:nvSpPr>
        <p:spPr>
          <a:xfrm>
            <a:off x="6200545" y="1271360"/>
            <a:ext cx="380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Results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9FBFE7-90DD-3A2A-D3B0-0AEF6A18FAE9}"/>
              </a:ext>
            </a:extLst>
          </p:cNvPr>
          <p:cNvSpPr/>
          <p:nvPr/>
        </p:nvSpPr>
        <p:spPr>
          <a:xfrm>
            <a:off x="41397" y="795421"/>
            <a:ext cx="3904144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major CPG brand was experiencing diminishing offline sales for HH’s exposed to ads 10+ times. This highlighted a need to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reach new HHs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minimize waste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helped the brand identify opportunities to adjust spend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increase campaign 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This was done by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suppressing heavily exposed homes across CTV and OTT. Those impressions were redirected to CTV households with little to no linear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exposure to drive incremental 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All households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CPG brand was able to drive incremental reach with unique HH reach increasing by 176% for the OTT/CTV campaign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Through this analysis, they were able to determine their ROAS and what was driving it – ROAS was 86%, mostly driven by light/med TV HHs that were previously challenging to 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Data Plus Math (D+M) 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Linear TV, OTT, Connected TV (CTV)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BA3285-3EEF-23A8-020F-9FD1B9E39E2D}"/>
              </a:ext>
            </a:extLst>
          </p:cNvPr>
          <p:cNvSpPr txBox="1"/>
          <p:nvPr/>
        </p:nvSpPr>
        <p:spPr>
          <a:xfrm>
            <a:off x="3996213" y="6321489"/>
            <a:ext cx="5809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LiveRamp, CPG brand case study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time period: Q1 – Q2 ‘21.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CE837-5B09-1D9E-67B9-2D1A3B9A70F1}"/>
              </a:ext>
            </a:extLst>
          </p:cNvPr>
          <p:cNvSpPr txBox="1"/>
          <p:nvPr/>
        </p:nvSpPr>
        <p:spPr>
          <a:xfrm>
            <a:off x="4426525" y="3877006"/>
            <a:ext cx="3150298" cy="144655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+176%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 in unique HH reach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EA633-04B2-A457-2606-FA3DB0562EF3}"/>
              </a:ext>
            </a:extLst>
          </p:cNvPr>
          <p:cNvSpPr txBox="1"/>
          <p:nvPr/>
        </p:nvSpPr>
        <p:spPr>
          <a:xfrm>
            <a:off x="8529197" y="3862612"/>
            <a:ext cx="2938860" cy="1446550"/>
          </a:xfrm>
          <a:prstGeom prst="rect">
            <a:avLst/>
          </a:prstGeom>
          <a:noFill/>
        </p:spPr>
        <p:txBody>
          <a:bodyPr wrap="square" lIns="91440" tIns="91440" rIns="91440" bIns="9144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More Efficient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/>
                <a:ea typeface="Open Sans"/>
                <a:cs typeface="Helvetica"/>
              </a:rPr>
              <a:t>86%</a:t>
            </a:r>
            <a:endParaRPr kumimoji="0" lang="en-US" sz="44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ROAS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0B3997A-4775-A313-4571-7A4973217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330" y="1691836"/>
            <a:ext cx="2179238" cy="217923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294DC1E-3519-E56A-A1B8-1ADFF3BAE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934" y="1691836"/>
            <a:ext cx="2137591" cy="2137591"/>
          </a:xfrm>
          <a:prstGeom prst="rect">
            <a:avLst/>
          </a:prstGeom>
        </p:spPr>
      </p:pic>
      <p:grpSp>
        <p:nvGrpSpPr>
          <p:cNvPr id="36" name="Google Shape;450;p40">
            <a:extLst>
              <a:ext uri="{FF2B5EF4-FFF2-40B4-BE49-F238E27FC236}">
                <a16:creationId xmlns:a16="http://schemas.microsoft.com/office/drawing/2014/main" id="{2C26B9D5-1799-7CBA-FD5A-0841A728D54E}"/>
              </a:ext>
            </a:extLst>
          </p:cNvPr>
          <p:cNvGrpSpPr/>
          <p:nvPr/>
        </p:nvGrpSpPr>
        <p:grpSpPr>
          <a:xfrm>
            <a:off x="11468057" y="5817870"/>
            <a:ext cx="419143" cy="312292"/>
            <a:chOff x="383222" y="6477000"/>
            <a:chExt cx="276923" cy="187515"/>
          </a:xfrm>
        </p:grpSpPr>
        <p:sp>
          <p:nvSpPr>
            <p:cNvPr id="37" name="Google Shape;451;p40">
              <a:extLst>
                <a:ext uri="{FF2B5EF4-FFF2-40B4-BE49-F238E27FC236}">
                  <a16:creationId xmlns:a16="http://schemas.microsoft.com/office/drawing/2014/main" id="{8BAE39FC-C6C8-DCEA-AB75-01E60AAF9F6E}"/>
                </a:ext>
              </a:extLst>
            </p:cNvPr>
            <p:cNvSpPr/>
            <p:nvPr/>
          </p:nvSpPr>
          <p:spPr>
            <a:xfrm>
              <a:off x="383222" y="6477000"/>
              <a:ext cx="130746" cy="187515"/>
            </a:xfrm>
            <a:custGeom>
              <a:avLst/>
              <a:gdLst/>
              <a:ahLst/>
              <a:cxnLst/>
              <a:rect l="l" t="t" r="r" b="b"/>
              <a:pathLst>
                <a:path w="130746" h="187515" extrusionOk="0">
                  <a:moveTo>
                    <a:pt x="0" y="187516"/>
                  </a:moveTo>
                  <a:lnTo>
                    <a:pt x="94425" y="0"/>
                  </a:lnTo>
                  <a:lnTo>
                    <a:pt x="130747" y="0"/>
                  </a:lnTo>
                  <a:lnTo>
                    <a:pt x="36004" y="187516"/>
                  </a:lnTo>
                  <a:lnTo>
                    <a:pt x="0" y="187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75" tIns="68575" rIns="137175" bIns="685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" name="Google Shape;452;p40">
              <a:extLst>
                <a:ext uri="{FF2B5EF4-FFF2-40B4-BE49-F238E27FC236}">
                  <a16:creationId xmlns:a16="http://schemas.microsoft.com/office/drawing/2014/main" id="{D9D11FB3-1453-2992-A8D5-75705A0FE691}"/>
                </a:ext>
              </a:extLst>
            </p:cNvPr>
            <p:cNvSpPr/>
            <p:nvPr/>
          </p:nvSpPr>
          <p:spPr>
            <a:xfrm>
              <a:off x="532193" y="6477000"/>
              <a:ext cx="127952" cy="187515"/>
            </a:xfrm>
            <a:custGeom>
              <a:avLst/>
              <a:gdLst/>
              <a:ahLst/>
              <a:cxnLst/>
              <a:rect l="l" t="t" r="r" b="b"/>
              <a:pathLst>
                <a:path w="127952" h="187515" extrusionOk="0">
                  <a:moveTo>
                    <a:pt x="49276" y="154940"/>
                  </a:moveTo>
                  <a:lnTo>
                    <a:pt x="127953" y="154940"/>
                  </a:lnTo>
                  <a:lnTo>
                    <a:pt x="127953" y="187516"/>
                  </a:lnTo>
                  <a:lnTo>
                    <a:pt x="0" y="187516"/>
                  </a:lnTo>
                  <a:lnTo>
                    <a:pt x="0" y="0"/>
                  </a:lnTo>
                  <a:lnTo>
                    <a:pt x="49276" y="0"/>
                  </a:lnTo>
                  <a:lnTo>
                    <a:pt x="49276" y="1549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75" tIns="68575" rIns="137175" bIns="685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pic>
        <p:nvPicPr>
          <p:cNvPr id="1026" name="Picture 2" descr="Data Plus Math Company Profile: Acquisition &amp; Investors | PitchBook">
            <a:extLst>
              <a:ext uri="{FF2B5EF4-FFF2-40B4-BE49-F238E27FC236}">
                <a16:creationId xmlns:a16="http://schemas.microsoft.com/office/drawing/2014/main" id="{35A6D4D7-BDAA-C246-4C30-850AF53A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57" y="5686489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F58938E-99D6-9E48-812D-947712E2D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CD3283-E73E-6597-1058-85F52AF551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91ED4A-88FD-AE30-3387-8F33D23AF73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5D37F-2667-F298-98A5-F979A5CB0A30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9607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BF7F2-5098-E1B8-A622-0331F7E71D9B}"/>
              </a:ext>
            </a:extLst>
          </p:cNvPr>
          <p:cNvSpPr/>
          <p:nvPr/>
        </p:nvSpPr>
        <p:spPr>
          <a:xfrm>
            <a:off x="41397" y="930570"/>
            <a:ext cx="390414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Drive incremental reach of the brand’s target beyond their existing national presence in College Football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3-week addressable campaign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 audience minus HHs that watched over 20 minutes of College Football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Addressable campaign was largely incremental of the National campaign, highlighting the effectiveness of the target creation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Only 1% of the brand’s linear campaign impressions were delivered to the Addressable target indicating that the campaign was successful at reaching untapped HHs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DIRECTV / Linear TV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45CDB-BA26-30A6-EAEF-1EBEBB765C1D}"/>
              </a:ext>
            </a:extLst>
          </p:cNvPr>
          <p:cNvSpPr txBox="1"/>
          <p:nvPr/>
        </p:nvSpPr>
        <p:spPr>
          <a:xfrm>
            <a:off x="3996213" y="6207175"/>
            <a:ext cx="679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DIRECTV Advertising, Case study: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Addressable Precision Targeting: </a:t>
            </a:r>
            <a:r>
              <a:rPr lang="en-US" sz="800" i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Beverage CPG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case study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lang="en-US" sz="8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4Q’22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Incremental reach within DIRECTV footprint.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692C9-F274-33DF-6B9C-D455C662FA9E}"/>
              </a:ext>
            </a:extLst>
          </p:cNvPr>
          <p:cNvSpPr/>
          <p:nvPr/>
        </p:nvSpPr>
        <p:spPr>
          <a:xfrm>
            <a:off x="4014788" y="8409"/>
            <a:ext cx="81772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DIRECTV’s addressable campaign successfully expanded the brand's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reach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beyond its national presence in College Football</a:t>
            </a:r>
            <a:endParaRPr kumimoji="0" lang="en-US" sz="2200" b="0" i="0" u="none" strike="sng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6" name="Picture 2" descr="DirecTV - Schedule: Partner / Advertising Week NY 2023">
            <a:extLst>
              <a:ext uri="{FF2B5EF4-FFF2-40B4-BE49-F238E27FC236}">
                <a16:creationId xmlns:a16="http://schemas.microsoft.com/office/drawing/2014/main" id="{C2F18617-8C3D-02C3-68DF-5BFBF914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226" y="6017259"/>
            <a:ext cx="975470" cy="3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6F53198-76DC-AB3B-A32F-9103A8290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9242A2A-6403-1C3B-40B0-4A0756CE5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023899"/>
              </p:ext>
            </p:extLst>
          </p:nvPr>
        </p:nvGraphicFramePr>
        <p:xfrm>
          <a:off x="4122447" y="1357749"/>
          <a:ext cx="7884826" cy="267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F80B48D-EFA5-12A1-2957-A6F9A172B950}"/>
              </a:ext>
            </a:extLst>
          </p:cNvPr>
          <p:cNvSpPr txBox="1"/>
          <p:nvPr/>
        </p:nvSpPr>
        <p:spPr>
          <a:xfrm>
            <a:off x="6198801" y="1019195"/>
            <a:ext cx="380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Reach build over 3 weeks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C48E9-4C61-E0DC-C256-928A489E5D48}"/>
              </a:ext>
            </a:extLst>
          </p:cNvPr>
          <p:cNvSpPr txBox="1"/>
          <p:nvPr/>
        </p:nvSpPr>
        <p:spPr>
          <a:xfrm>
            <a:off x="4648663" y="4237819"/>
            <a:ext cx="3150298" cy="1661993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+72%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HH Reach Increase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(Combined National &amp; Addressable vs. National)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CD7F0A-640F-F541-FA9E-CF10E8D87423}"/>
              </a:ext>
            </a:extLst>
          </p:cNvPr>
          <p:cNvSpPr txBox="1"/>
          <p:nvPr/>
        </p:nvSpPr>
        <p:spPr>
          <a:xfrm>
            <a:off x="8358460" y="4237819"/>
            <a:ext cx="3325540" cy="1661993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+6652%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Target HH Reach Increase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(Combined National &amp; Addressable </a:t>
            </a:r>
            <a:b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vs. National)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529F9-B195-6E37-55A3-77BB97E939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326B5-EBB6-F0DE-7C21-D5EE1D30A78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87417-7BCE-97BD-8431-B666BFAE8CF5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53361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BF7F2-5098-E1B8-A622-0331F7E71D9B}"/>
              </a:ext>
            </a:extLst>
          </p:cNvPr>
          <p:cNvSpPr/>
          <p:nvPr/>
        </p:nvSpPr>
        <p:spPr>
          <a:xfrm>
            <a:off x="41397" y="930570"/>
            <a:ext cx="3904144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DIRECTV wanted to suppress Heavy TV Viewers from the addressable campaign to increase frequency and reach among Light and Medium TV Viewers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National + Addressable media campaign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A25-54 Light &amp; Medium TV Viewers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Flight Duration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5-weeks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Addressable campaign successfully redistributed impressions towards the Light &amp; Medium TV viewers helping offset the National Campaign’s imbalance.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 dirty="0">
                <a:solidFill>
                  <a:srgbClr val="1F1A62"/>
                </a:solidFill>
                <a:latin typeface="Helvetica"/>
                <a:cs typeface="Helvetica"/>
              </a:rPr>
              <a:t>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CPG brand shifted the weight of Light &amp; Medium impressions from 48% for National to 87% for National + Addressable.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Increased overall reach from 73% to 89% for the CPG brand.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DIRECTV / Linear TV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45CDB-BA26-30A6-EAEF-1EBEBB765C1D}"/>
              </a:ext>
            </a:extLst>
          </p:cNvPr>
          <p:cNvSpPr txBox="1"/>
          <p:nvPr/>
        </p:nvSpPr>
        <p:spPr>
          <a:xfrm>
            <a:off x="4014788" y="6197408"/>
            <a:ext cx="634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Advertising, Case study: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Addressable Reach &amp; Frequency Optimization: </a:t>
            </a:r>
            <a:r>
              <a:rPr lang="en-US" sz="800" i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CPG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case study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lang="en-US" sz="8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4Q’22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Incremental reach within DIRECTV footprint.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692C9-F274-33DF-6B9C-D455C662FA9E}"/>
              </a:ext>
            </a:extLst>
          </p:cNvPr>
          <p:cNvSpPr/>
          <p:nvPr/>
        </p:nvSpPr>
        <p:spPr>
          <a:xfrm>
            <a:off x="4014788" y="8409"/>
            <a:ext cx="81772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DIRECTV effectively redistributed impressions to Light and Medium TV viewers, increasing overall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reach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for a CPG brand</a:t>
            </a:r>
            <a:endParaRPr kumimoji="0" lang="en-US" sz="2200" b="0" i="0" u="none" strike="sng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6" name="Picture 2" descr="DirecTV - Schedule: Partner / Advertising Week NY 2023">
            <a:extLst>
              <a:ext uri="{FF2B5EF4-FFF2-40B4-BE49-F238E27FC236}">
                <a16:creationId xmlns:a16="http://schemas.microsoft.com/office/drawing/2014/main" id="{C2F18617-8C3D-02C3-68DF-5BFBF914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226" y="6017259"/>
            <a:ext cx="975470" cy="3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6F53198-76DC-AB3B-A32F-9103A8290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5B996EA-D0B4-A9AE-A6F1-04FB3895B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753022"/>
              </p:ext>
            </p:extLst>
          </p:nvPr>
        </p:nvGraphicFramePr>
        <p:xfrm>
          <a:off x="4217847" y="1538444"/>
          <a:ext cx="7586226" cy="254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4F8FC82-2777-0C02-B315-6EC3115170DA}"/>
              </a:ext>
            </a:extLst>
          </p:cNvPr>
          <p:cNvSpPr txBox="1"/>
          <p:nvPr/>
        </p:nvSpPr>
        <p:spPr>
          <a:xfrm>
            <a:off x="6198801" y="1120791"/>
            <a:ext cx="380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total impressions delivered by target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9E7EB1-B9B5-E7FD-AB87-A1ADDD1A63A1}"/>
              </a:ext>
            </a:extLst>
          </p:cNvPr>
          <p:cNvSpPr txBox="1"/>
          <p:nvPr/>
        </p:nvSpPr>
        <p:spPr>
          <a:xfrm>
            <a:off x="4648663" y="4237819"/>
            <a:ext cx="3150298" cy="1938992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</a:t>
            </a:r>
            <a:r>
              <a:rPr lang="en-US" sz="48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450</a:t>
            </a: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Weekly Frequency Lift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F1A62"/>
                </a:solidFill>
                <a:latin typeface="Helvetica" panose="020B0403020202020204" pitchFamily="34" charset="0"/>
              </a:rPr>
              <a:t>Light &amp; Medium TV Viewers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(Addressable &amp; National vs. National Campaign)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48F7B-05B4-B4F5-E76A-46B73F2B5A2C}"/>
              </a:ext>
            </a:extLst>
          </p:cNvPr>
          <p:cNvSpPr txBox="1"/>
          <p:nvPr/>
        </p:nvSpPr>
        <p:spPr>
          <a:xfrm>
            <a:off x="8358460" y="4237819"/>
            <a:ext cx="3325540" cy="1661993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+22%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Overall Reach Lift</a:t>
            </a:r>
            <a:b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(Addressable &amp; National vs. National Campaign)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AD9DA-BD7D-42E4-4500-439CF586B1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F51B2E-68E0-D144-43C8-8AEB4564C2C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504346-2689-B627-059A-C35ABFE87DC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38833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5052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1" y="922241"/>
            <a:ext cx="3950517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major CPG brand was experiencing diminishing returns in offline sales lift once consumers were exposed past a frequency of 10. The overexposure represented 15 MM HHs per quarter, highlighting a need to optimize media spend in order to mitigate sizable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Audience Measurement Innovation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worked with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in order to identify actionable areas to redirect linear TV overexposure (see footnote for more details*):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Built &amp; activated audiences to suppress digital exposure across OTT impressions for households heavily exposed to linear ads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Inversely, those OTT impressions were redirected to households with less or no linear ad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All households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Suppressing overexposed linear audiences led to more effective cross-screen outcomes across OTT/CTV (see charts on the right side)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Data Plus Math (D+M)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/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ACR, Ad Log Integration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National Linear TV, OTT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4788" y="45740"/>
            <a:ext cx="8101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spcAft>
                <a:spcPts val="1000"/>
              </a:spcAft>
            </a:pP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LiveRamp partnered with a CPG brand to increase their cross-screen </a:t>
            </a:r>
            <a:r>
              <a:rPr lang="en-US" sz="2200" b="1" dirty="0">
                <a:solidFill>
                  <a:srgbClr val="002060"/>
                </a:solidFill>
                <a:latin typeface="Helvetica"/>
                <a:cs typeface="Helvetica"/>
              </a:rPr>
              <a:t>effectiveness</a:t>
            </a:r>
            <a:r>
              <a:rPr lang="en-US" sz="2200" dirty="0">
                <a:solidFill>
                  <a:srgbClr val="002060"/>
                </a:solidFill>
                <a:latin typeface="Helvetica"/>
                <a:cs typeface="Helvetica"/>
              </a:rPr>
              <a:t> by suppressing overexposed audiences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3973855" y="5820452"/>
            <a:ext cx="633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LiveRamp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Case study: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a Major CPG Brand Increased Cross-Screen Effectiveness by Suppressing Overexposed Linear Audiences.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time period: 2Q 2021. Advanced TV Measurement: Data Plus Math. *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Innovation Detail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Combining ad exposures from ACR data via Inscape partnership and ad logs integration with OTT publishers resolved to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RampID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&amp;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HHID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custom segment creation activated on OTT based on HHs exposed to a previous quarter’s brand national linear TV campaign schedule with 10+ ad frequency from STB data via Comscore partnership, and x-screen projection scaling methodology. **Return on ad spend.</a:t>
            </a:r>
          </a:p>
        </p:txBody>
      </p:sp>
      <p:pic>
        <p:nvPicPr>
          <p:cNvPr id="7170" name="Picture 2" descr="Jobs at LiveRamp">
            <a:extLst>
              <a:ext uri="{FF2B5EF4-FFF2-40B4-BE49-F238E27FC236}">
                <a16:creationId xmlns:a16="http://schemas.microsoft.com/office/drawing/2014/main" id="{9BDE0BDA-75C4-4325-B677-FFE3C197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0878" y="5672074"/>
            <a:ext cx="1812264" cy="5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FC3756-D092-4762-BD9B-B4C31AC032E4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40" name="object 42">
            <a:extLst>
              <a:ext uri="{FF2B5EF4-FFF2-40B4-BE49-F238E27FC236}">
                <a16:creationId xmlns:a16="http://schemas.microsoft.com/office/drawing/2014/main" id="{2FF4F232-DCE6-4632-9A63-70488A558785}"/>
              </a:ext>
            </a:extLst>
          </p:cNvPr>
          <p:cNvSpPr txBox="1"/>
          <p:nvPr/>
        </p:nvSpPr>
        <p:spPr>
          <a:xfrm>
            <a:off x="7951766" y="2264295"/>
            <a:ext cx="3089904" cy="64680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 lvl="0" indent="0" algn="ctr" defTabSz="914400" rtl="0" eaLnBrk="1" fontAlgn="auto" latinLnBrk="0" hangingPunct="1">
              <a:lnSpc>
                <a:spcPct val="12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3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  <a:t>Increase in Unique HH Reach for the OTT Platform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Fabriga" panose="020B050303020204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5DB0B99E-95B4-4110-9163-746126689823}"/>
              </a:ext>
            </a:extLst>
          </p:cNvPr>
          <p:cNvSpPr txBox="1"/>
          <p:nvPr/>
        </p:nvSpPr>
        <p:spPr>
          <a:xfrm>
            <a:off x="8523378" y="1407873"/>
            <a:ext cx="1946681" cy="83884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0" lvl="0" indent="0" algn="ctr" defTabSz="914400" rtl="0" eaLnBrk="1" fontAlgn="auto" latinLnBrk="0" hangingPunct="1">
              <a:lnSpc>
                <a:spcPct val="10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  <a:t>+176%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Fabriga" panose="020B050303020204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F0D40F2-5637-4D1B-9BE3-5BE8FCFEC4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002" y="1219376"/>
            <a:ext cx="1880218" cy="1880218"/>
          </a:xfrm>
          <a:prstGeom prst="rect">
            <a:avLst/>
          </a:prstGeom>
        </p:spPr>
      </p:pic>
      <p:sp>
        <p:nvSpPr>
          <p:cNvPr id="38" name="object 42">
            <a:extLst>
              <a:ext uri="{FF2B5EF4-FFF2-40B4-BE49-F238E27FC236}">
                <a16:creationId xmlns:a16="http://schemas.microsoft.com/office/drawing/2014/main" id="{E5DD3382-C17C-4680-915F-16C30009EBD3}"/>
              </a:ext>
            </a:extLst>
          </p:cNvPr>
          <p:cNvSpPr txBox="1"/>
          <p:nvPr/>
        </p:nvSpPr>
        <p:spPr>
          <a:xfrm>
            <a:off x="7473285" y="4230547"/>
            <a:ext cx="4046867" cy="118265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 lvl="0" indent="0" algn="ctr" defTabSz="914400" rtl="0" eaLnBrk="1" fontAlgn="auto" latinLnBrk="0" hangingPunct="1">
              <a:lnSpc>
                <a:spcPct val="12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3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  <a:t>Increase in ROAS** </a:t>
            </a:r>
            <a:br>
              <a:rPr kumimoji="0" lang="en-US" sz="1800" b="0" i="1" u="none" strike="noStrike" kern="1200" cap="none" spc="3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</a:br>
            <a:r>
              <a:rPr kumimoji="0" lang="en-US" sz="1800" b="0" i="1" u="none" strike="noStrike" kern="1200" cap="none" spc="3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  <a:t>for the OTT platform</a:t>
            </a:r>
          </a:p>
          <a:p>
            <a:pPr marL="8659" marR="3464" lvl="0" indent="0" algn="ctr" defTabSz="914400" rtl="0" eaLnBrk="1" fontAlgn="auto" latinLnBrk="0" hangingPunct="1">
              <a:lnSpc>
                <a:spcPct val="12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  <a:t>Mostly sourced from Light / Medium TV Households that were previously harder to reach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CAB6BAD7-3781-4333-A85C-DE0CA344CB58}"/>
              </a:ext>
            </a:extLst>
          </p:cNvPr>
          <p:cNvSpPr txBox="1"/>
          <p:nvPr/>
        </p:nvSpPr>
        <p:spPr>
          <a:xfrm>
            <a:off x="8699342" y="3463599"/>
            <a:ext cx="1594753" cy="747407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0" lvl="0" indent="0" algn="ctr" defTabSz="914400" rtl="0" eaLnBrk="1" fontAlgn="auto" latinLnBrk="0" hangingPunct="1">
              <a:lnSpc>
                <a:spcPct val="10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Fabriga" panose="020B0503030202040204" pitchFamily="34" charset="0"/>
                <a:cs typeface="Helvetica" panose="020B0604020202020204" pitchFamily="34" charset="0"/>
              </a:rPr>
              <a:t>+86%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Fabriga" panose="020B050303020204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AEA65B1-01AD-4CBF-B419-06DD50620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002" y="3557424"/>
            <a:ext cx="1880218" cy="188021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39A37BA-08B9-4C86-BF37-665B41BF52ED}"/>
              </a:ext>
            </a:extLst>
          </p:cNvPr>
          <p:cNvCxnSpPr>
            <a:cxnSpLocks/>
          </p:cNvCxnSpPr>
          <p:nvPr/>
        </p:nvCxnSpPr>
        <p:spPr>
          <a:xfrm>
            <a:off x="4739718" y="3281597"/>
            <a:ext cx="6766208" cy="0"/>
          </a:xfrm>
          <a:prstGeom prst="line">
            <a:avLst/>
          </a:prstGeom>
          <a:ln w="6350" cap="flat" algn="ctr">
            <a:solidFill>
              <a:srgbClr val="1F1A6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Measurement &amp; Data Conference 2018 - Cynopsis Media">
            <a:extLst>
              <a:ext uri="{FF2B5EF4-FFF2-40B4-BE49-F238E27FC236}">
                <a16:creationId xmlns:a16="http://schemas.microsoft.com/office/drawing/2014/main" id="{CE6672B5-E8DE-40AA-BAC9-9C1D8EEE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643" y="6088303"/>
            <a:ext cx="1828499" cy="4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579225A-DEEE-892F-9AE8-022C4140CA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97" y="52569"/>
            <a:ext cx="722625" cy="722625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F06DC-1B89-FD62-7EFF-0E29BCD619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44D055-8C3E-4362-99C0-FBBD264EF36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BEAB4-C20E-877E-E67F-46708EC636B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33614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55B315-4F9D-405B-9F7F-513C7DE63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B0C117-0C91-4935-A323-10FE43BA5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1C9E0-B164-444D-B73F-3CCFAA319BD8}">
  <ds:schemaRefs>
    <ds:schemaRef ds:uri="http://schemas.microsoft.com/office/2006/metadata/properties"/>
    <ds:schemaRef ds:uri="http://schemas.microsoft.com/office/infopath/2007/PartnerControls"/>
    <ds:schemaRef ds:uri="9f6166fe-9f5b-43aa-b8a9-b4d7ad530bda"/>
    <ds:schemaRef ds:uri="a86b28e8-29a6-4ab8-af18-2a7f61acfad2"/>
    <ds:schemaRef ds:uri="8ffbcc2d-a520-42b9-8ca7-e090664160a6"/>
    <ds:schemaRef ds:uri="97cdb7a3-d8d8-4d5a-8559-ae518cf29f49"/>
    <ds:schemaRef ds:uri="c00419b3-ff22-4e92-8e74-ef4894f6b0e1"/>
    <ds:schemaRef ds:uri="c3801c2d-3f2f-44a1-8478-554d1c91a4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3434</Words>
  <Application>Microsoft Office PowerPoint</Application>
  <PresentationFormat>Widescreen</PresentationFormat>
  <Paragraphs>487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Helvetica</vt:lpstr>
      <vt:lpstr>Helvetica Bold</vt:lpstr>
      <vt:lpstr>Helvetica Light</vt:lpstr>
      <vt:lpstr>Helvetica Neue</vt:lpstr>
      <vt:lpstr>Helvetica-Light</vt:lpstr>
      <vt:lpstr>Helvetica-Lightoblique</vt:lpstr>
      <vt:lpstr>Mulish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Guillen</dc:creator>
  <cp:lastModifiedBy>Karolina Guillen</cp:lastModifiedBy>
  <cp:revision>2</cp:revision>
  <dcterms:created xsi:type="dcterms:W3CDTF">2024-04-22T14:59:52Z</dcterms:created>
  <dcterms:modified xsi:type="dcterms:W3CDTF">2025-07-14T14:41:07Z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0x010100C24291D3CFFFB3468A8BEBC160241642</vt:lpwstr>
  </property>
</Properties>
</file>