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83" r:id="rId6"/>
    <p:sldMasterId id="2147483708" r:id="rId7"/>
    <p:sldMasterId id="2147483729" r:id="rId8"/>
  </p:sldMasterIdLst>
  <p:notesMasterIdLst>
    <p:notesMasterId r:id="rId37"/>
  </p:notesMasterIdLst>
  <p:sldIdLst>
    <p:sldId id="2146846015" r:id="rId9"/>
    <p:sldId id="2146846430" r:id="rId10"/>
    <p:sldId id="2146846428" r:id="rId11"/>
    <p:sldId id="2146846037" r:id="rId12"/>
    <p:sldId id="2146846040" r:id="rId13"/>
    <p:sldId id="2146846429" r:id="rId14"/>
    <p:sldId id="2146846063" r:id="rId15"/>
    <p:sldId id="2146846044" r:id="rId16"/>
    <p:sldId id="2146846024" r:id="rId17"/>
    <p:sldId id="2146846427" r:id="rId18"/>
    <p:sldId id="2146846045" r:id="rId19"/>
    <p:sldId id="2146846028" r:id="rId20"/>
    <p:sldId id="2146846032" r:id="rId21"/>
    <p:sldId id="2146846038" r:id="rId22"/>
    <p:sldId id="2146846048" r:id="rId23"/>
    <p:sldId id="2146846025" r:id="rId24"/>
    <p:sldId id="2146846026" r:id="rId25"/>
    <p:sldId id="2146846057" r:id="rId26"/>
    <p:sldId id="2146846109" r:id="rId27"/>
    <p:sldId id="2146846046" r:id="rId28"/>
    <p:sldId id="2146846065" r:id="rId29"/>
    <p:sldId id="2146846423" r:id="rId30"/>
    <p:sldId id="2146846060" r:id="rId31"/>
    <p:sldId id="2146846043" r:id="rId32"/>
    <p:sldId id="2146846041" r:id="rId33"/>
    <p:sldId id="2146846413" r:id="rId34"/>
    <p:sldId id="2146846014" r:id="rId35"/>
    <p:sldId id="2146846275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CD09CA3-38A1-5F5B-8715-499BA24A48C7}" name="Karolina Guillen" initials="KG" userId="Karolina Guillen" providerId="None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Montner Dixon" initials="LMD" lastIdx="14" clrIdx="0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2" name="karolinaG@thevab.com" initials="k" lastIdx="45" clrIdx="1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3" name="Jason Wiese" initials="JW" lastIdx="34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Marianne Vita" initials="MV" lastIdx="48" clrIdx="3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  <p:cmAuthor id="5" name="Danielle Delauro" initials="DD" lastIdx="57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00BFF2"/>
    <a:srgbClr val="FFE600"/>
    <a:srgbClr val="1F1A62"/>
    <a:srgbClr val="4EBEA4"/>
    <a:srgbClr val="A343FF"/>
    <a:srgbClr val="D0D8E0"/>
    <a:srgbClr val="E2E8F1"/>
    <a:srgbClr val="6D6DE2"/>
    <a:srgbClr val="5D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0F24F-6D93-4555-BCCD-F150D4C20EDC}" v="16" dt="2024-08-08T14:20:45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FB70F24F-6D93-4555-BCCD-F150D4C20EDC}"/>
    <pc:docChg chg="undo custSel modSld">
      <pc:chgData name="Kaileen Cain" userId="21167d2d-fdf2-4320-ae3a-272888c89590" providerId="ADAL" clId="{FB70F24F-6D93-4555-BCCD-F150D4C20EDC}" dt="2024-08-08T14:21:19.069" v="140" actId="1036"/>
      <pc:docMkLst>
        <pc:docMk/>
      </pc:docMkLst>
      <pc:sldChg chg="addSp delSp modSp mod">
        <pc:chgData name="Kaileen Cain" userId="21167d2d-fdf2-4320-ae3a-272888c89590" providerId="ADAL" clId="{FB70F24F-6D93-4555-BCCD-F150D4C20EDC}" dt="2024-08-08T14:07:01.457" v="86" actId="20577"/>
        <pc:sldMkLst>
          <pc:docMk/>
          <pc:sldMk cId="3523063857" sldId="2146846045"/>
        </pc:sldMkLst>
        <pc:spChg chg="mod">
          <ac:chgData name="Kaileen Cain" userId="21167d2d-fdf2-4320-ae3a-272888c89590" providerId="ADAL" clId="{FB70F24F-6D93-4555-BCCD-F150D4C20EDC}" dt="2024-08-08T14:07:01.457" v="86" actId="20577"/>
          <ac:spMkLst>
            <pc:docMk/>
            <pc:sldMk cId="3523063857" sldId="2146846045"/>
            <ac:spMk id="7" creationId="{6BD165E2-77C2-727D-F96F-ADACA591B75F}"/>
          </ac:spMkLst>
        </pc:spChg>
        <pc:spChg chg="add del mod">
          <ac:chgData name="Kaileen Cain" userId="21167d2d-fdf2-4320-ae3a-272888c89590" providerId="ADAL" clId="{FB70F24F-6D93-4555-BCCD-F150D4C20EDC}" dt="2024-08-08T14:06:28.176" v="66" actId="478"/>
          <ac:spMkLst>
            <pc:docMk/>
            <pc:sldMk cId="3523063857" sldId="2146846045"/>
            <ac:spMk id="14" creationId="{7EAE196B-4D74-0319-6AAD-78C10DA12CDF}"/>
          </ac:spMkLst>
        </pc:spChg>
        <pc:spChg chg="add mod">
          <ac:chgData name="Kaileen Cain" userId="21167d2d-fdf2-4320-ae3a-272888c89590" providerId="ADAL" clId="{FB70F24F-6D93-4555-BCCD-F150D4C20EDC}" dt="2024-08-08T14:06:41.961" v="70" actId="122"/>
          <ac:spMkLst>
            <pc:docMk/>
            <pc:sldMk cId="3523063857" sldId="2146846045"/>
            <ac:spMk id="15" creationId="{C73408C3-EA71-12EF-CD1C-AD4920AA52A7}"/>
          </ac:spMkLst>
        </pc:spChg>
        <pc:spChg chg="add del mod">
          <ac:chgData name="Kaileen Cain" userId="21167d2d-fdf2-4320-ae3a-272888c89590" providerId="ADAL" clId="{FB70F24F-6D93-4555-BCCD-F150D4C20EDC}" dt="2024-08-08T14:06:28.176" v="66" actId="478"/>
          <ac:spMkLst>
            <pc:docMk/>
            <pc:sldMk cId="3523063857" sldId="2146846045"/>
            <ac:spMk id="22" creationId="{A2405BDE-2C82-CFE9-9077-7FB5AE0F155F}"/>
          </ac:spMkLst>
        </pc:spChg>
        <pc:spChg chg="del">
          <ac:chgData name="Kaileen Cain" userId="21167d2d-fdf2-4320-ae3a-272888c89590" providerId="ADAL" clId="{FB70F24F-6D93-4555-BCCD-F150D4C20EDC}" dt="2024-08-08T14:05:35.129" v="29" actId="478"/>
          <ac:spMkLst>
            <pc:docMk/>
            <pc:sldMk cId="3523063857" sldId="2146846045"/>
            <ac:spMk id="25" creationId="{F52B2B19-73C3-0AE7-C568-17A1E6FDAD29}"/>
          </ac:spMkLst>
        </pc:spChg>
        <pc:spChg chg="mod">
          <ac:chgData name="Kaileen Cain" userId="21167d2d-fdf2-4320-ae3a-272888c89590" providerId="ADAL" clId="{FB70F24F-6D93-4555-BCCD-F150D4C20EDC}" dt="2024-08-08T14:06:24.503" v="65" actId="20577"/>
          <ac:spMkLst>
            <pc:docMk/>
            <pc:sldMk cId="3523063857" sldId="2146846045"/>
            <ac:spMk id="36" creationId="{AD9854DA-737B-B1BC-5208-B147BB4459DB}"/>
          </ac:spMkLst>
        </pc:spChg>
        <pc:grpChg chg="mod">
          <ac:chgData name="Kaileen Cain" userId="21167d2d-fdf2-4320-ae3a-272888c89590" providerId="ADAL" clId="{FB70F24F-6D93-4555-BCCD-F150D4C20EDC}" dt="2024-08-08T14:06:02.053" v="36" actId="14100"/>
          <ac:grpSpMkLst>
            <pc:docMk/>
            <pc:sldMk cId="3523063857" sldId="2146846045"/>
            <ac:grpSpMk id="26" creationId="{4C619360-9198-DF7E-3660-4B28F667BB8E}"/>
          </ac:grpSpMkLst>
        </pc:grpChg>
        <pc:picChg chg="add mod">
          <ac:chgData name="Kaileen Cain" userId="21167d2d-fdf2-4320-ae3a-272888c89590" providerId="ADAL" clId="{FB70F24F-6D93-4555-BCCD-F150D4C20EDC}" dt="2024-08-08T14:06:13.485" v="38" actId="1076"/>
          <ac:picMkLst>
            <pc:docMk/>
            <pc:sldMk cId="3523063857" sldId="2146846045"/>
            <ac:picMk id="16" creationId="{ECC6CD69-1F5E-2EC4-B922-2E218FC799F5}"/>
          </ac:picMkLst>
        </pc:picChg>
        <pc:picChg chg="del">
          <ac:chgData name="Kaileen Cain" userId="21167d2d-fdf2-4320-ae3a-272888c89590" providerId="ADAL" clId="{FB70F24F-6D93-4555-BCCD-F150D4C20EDC}" dt="2024-08-08T14:06:09.463" v="37" actId="478"/>
          <ac:picMkLst>
            <pc:docMk/>
            <pc:sldMk cId="3523063857" sldId="2146846045"/>
            <ac:picMk id="27" creationId="{4192FF9F-3375-3C56-5840-520151E9A4A7}"/>
          </ac:picMkLst>
        </pc:picChg>
      </pc:sldChg>
      <pc:sldChg chg="addSp delSp modSp mod">
        <pc:chgData name="Kaileen Cain" userId="21167d2d-fdf2-4320-ae3a-272888c89590" providerId="ADAL" clId="{FB70F24F-6D93-4555-BCCD-F150D4C20EDC}" dt="2024-08-08T14:21:19.069" v="140" actId="1036"/>
        <pc:sldMkLst>
          <pc:docMk/>
          <pc:sldMk cId="704757984" sldId="2146846427"/>
        </pc:sldMkLst>
        <pc:spChg chg="add mod">
          <ac:chgData name="Kaileen Cain" userId="21167d2d-fdf2-4320-ae3a-272888c89590" providerId="ADAL" clId="{FB70F24F-6D93-4555-BCCD-F150D4C20EDC}" dt="2024-08-08T14:21:19.069" v="140" actId="1036"/>
          <ac:spMkLst>
            <pc:docMk/>
            <pc:sldMk cId="704757984" sldId="2146846427"/>
            <ac:spMk id="14" creationId="{B104D585-355D-13EE-2C20-1500CFC1F981}"/>
          </ac:spMkLst>
        </pc:spChg>
        <pc:spChg chg="add del mod">
          <ac:chgData name="Kaileen Cain" userId="21167d2d-fdf2-4320-ae3a-272888c89590" providerId="ADAL" clId="{FB70F24F-6D93-4555-BCCD-F150D4C20EDC}" dt="2024-08-08T14:11:30.191" v="95" actId="478"/>
          <ac:spMkLst>
            <pc:docMk/>
            <pc:sldMk cId="704757984" sldId="2146846427"/>
            <ac:spMk id="22" creationId="{E70343CE-2225-1D1F-1AFD-A01205E86148}"/>
          </ac:spMkLst>
        </pc:spChg>
        <pc:spChg chg="mod">
          <ac:chgData name="Kaileen Cain" userId="21167d2d-fdf2-4320-ae3a-272888c89590" providerId="ADAL" clId="{FB70F24F-6D93-4555-BCCD-F150D4C20EDC}" dt="2024-08-08T14:00:54.352" v="18" actId="20577"/>
          <ac:spMkLst>
            <pc:docMk/>
            <pc:sldMk cId="704757984" sldId="2146846427"/>
            <ac:spMk id="49" creationId="{39AAD513-50D0-84F3-CAC9-A604E34143F2}"/>
          </ac:spMkLst>
        </pc:spChg>
        <pc:spChg chg="mod">
          <ac:chgData name="Kaileen Cain" userId="21167d2d-fdf2-4320-ae3a-272888c89590" providerId="ADAL" clId="{FB70F24F-6D93-4555-BCCD-F150D4C20EDC}" dt="2024-08-08T14:00:38.949" v="4"/>
          <ac:spMkLst>
            <pc:docMk/>
            <pc:sldMk cId="704757984" sldId="2146846427"/>
            <ac:spMk id="50" creationId="{D642E791-8C8E-6381-EF61-98074651FC91}"/>
          </ac:spMkLst>
        </pc:spChg>
        <pc:spChg chg="mod">
          <ac:chgData name="Kaileen Cain" userId="21167d2d-fdf2-4320-ae3a-272888c89590" providerId="ADAL" clId="{FB70F24F-6D93-4555-BCCD-F150D4C20EDC}" dt="2024-08-08T14:20:39.424" v="134" actId="20577"/>
          <ac:spMkLst>
            <pc:docMk/>
            <pc:sldMk cId="704757984" sldId="2146846427"/>
            <ac:spMk id="1055" creationId="{B7DEAB76-8444-4CC4-94B3-0F54C850B5E6}"/>
          </ac:spMkLst>
        </pc:spChg>
        <pc:spChg chg="del">
          <ac:chgData name="Kaileen Cain" userId="21167d2d-fdf2-4320-ae3a-272888c89590" providerId="ADAL" clId="{FB70F24F-6D93-4555-BCCD-F150D4C20EDC}" dt="2024-08-08T14:09:50.014" v="87" actId="478"/>
          <ac:spMkLst>
            <pc:docMk/>
            <pc:sldMk cId="704757984" sldId="2146846427"/>
            <ac:spMk id="1056" creationId="{A6AFE99E-6805-13C0-5541-5A76EA8B3B69}"/>
          </ac:spMkLst>
        </pc:spChg>
        <pc:grpChg chg="del">
          <ac:chgData name="Kaileen Cain" userId="21167d2d-fdf2-4320-ae3a-272888c89590" providerId="ADAL" clId="{FB70F24F-6D93-4555-BCCD-F150D4C20EDC}" dt="2024-08-08T14:09:50.014" v="87" actId="478"/>
          <ac:grpSpMkLst>
            <pc:docMk/>
            <pc:sldMk cId="704757984" sldId="2146846427"/>
            <ac:grpSpMk id="1050" creationId="{C6D4D89D-4095-A866-3031-958FEAF148F7}"/>
          </ac:grpSpMkLst>
        </pc:grpChg>
        <pc:grpChg chg="topLvl">
          <ac:chgData name="Kaileen Cain" userId="21167d2d-fdf2-4320-ae3a-272888c89590" providerId="ADAL" clId="{FB70F24F-6D93-4555-BCCD-F150D4C20EDC}" dt="2024-08-08T14:09:50.014" v="87" actId="478"/>
          <ac:grpSpMkLst>
            <pc:docMk/>
            <pc:sldMk cId="704757984" sldId="2146846427"/>
            <ac:grpSpMk id="1051" creationId="{588E8B6A-CBD4-5E5D-0582-983D500876C0}"/>
          </ac:grpSpMkLst>
        </pc:grpChg>
        <pc:picChg chg="add mod">
          <ac:chgData name="Kaileen Cain" userId="21167d2d-fdf2-4320-ae3a-272888c89590" providerId="ADAL" clId="{FB70F24F-6D93-4555-BCCD-F150D4C20EDC}" dt="2024-08-08T14:01:19.976" v="26" actId="1038"/>
          <ac:picMkLst>
            <pc:docMk/>
            <pc:sldMk cId="704757984" sldId="2146846427"/>
            <ac:picMk id="11" creationId="{1F101C99-692A-D9EC-7383-9A73342BCC64}"/>
          </ac:picMkLst>
        </pc:picChg>
        <pc:picChg chg="add del mod">
          <ac:chgData name="Kaileen Cain" userId="21167d2d-fdf2-4320-ae3a-272888c89590" providerId="ADAL" clId="{FB70F24F-6D93-4555-BCCD-F150D4C20EDC}" dt="2024-08-08T14:19:49.563" v="113" actId="478"/>
          <ac:picMkLst>
            <pc:docMk/>
            <pc:sldMk cId="704757984" sldId="2146846427"/>
            <ac:picMk id="17" creationId="{F651E9DC-8D8C-486F-1623-BC0BBA3ECBBB}"/>
          </ac:picMkLst>
        </pc:picChg>
        <pc:picChg chg="add mod modCrop">
          <ac:chgData name="Kaileen Cain" userId="21167d2d-fdf2-4320-ae3a-272888c89590" providerId="ADAL" clId="{FB70F24F-6D93-4555-BCCD-F150D4C20EDC}" dt="2024-08-08T14:20:21.875" v="121" actId="14100"/>
          <ac:picMkLst>
            <pc:docMk/>
            <pc:sldMk cId="704757984" sldId="2146846427"/>
            <ac:picMk id="25" creationId="{23296128-7EB6-F975-218C-2F953B53850D}"/>
          </ac:picMkLst>
        </pc:picChg>
        <pc:picChg chg="del">
          <ac:chgData name="Kaileen Cain" userId="21167d2d-fdf2-4320-ae3a-272888c89590" providerId="ADAL" clId="{FB70F24F-6D93-4555-BCCD-F150D4C20EDC}" dt="2024-08-08T14:00:14.517" v="0" actId="478"/>
          <ac:picMkLst>
            <pc:docMk/>
            <pc:sldMk cId="704757984" sldId="2146846427"/>
            <ac:picMk id="52" creationId="{245990E8-BAFC-1274-C1E7-5B9A19B9A862}"/>
          </ac:picMkLst>
        </pc:picChg>
        <pc:picChg chg="del topLvl">
          <ac:chgData name="Kaileen Cain" userId="21167d2d-fdf2-4320-ae3a-272888c89590" providerId="ADAL" clId="{FB70F24F-6D93-4555-BCCD-F150D4C20EDC}" dt="2024-08-08T14:09:50.014" v="87" actId="478"/>
          <ac:picMkLst>
            <pc:docMk/>
            <pc:sldMk cId="704757984" sldId="2146846427"/>
            <ac:picMk id="1053" creationId="{9302BA4E-BEA0-AE52-BA26-A7B4DAB13439}"/>
          </ac:picMkLst>
        </pc:picChg>
      </pc:sldChg>
    </pc:docChg>
  </pc:docChgLst>
  <pc:docChgLst>
    <pc:chgData name="Jason Wiese" userId="4bff8d5b-7de6-4655-b397-69b0afc81113" providerId="ADAL" clId="{93886171-7612-452C-B39A-2B1B02724A9B}"/>
    <pc:docChg chg="undo redo custSel modSld">
      <pc:chgData name="Jason Wiese" userId="4bff8d5b-7de6-4655-b397-69b0afc81113" providerId="ADAL" clId="{93886171-7612-452C-B39A-2B1B02724A9B}" dt="2024-03-01T19:48:51.385" v="208" actId="14100"/>
      <pc:docMkLst>
        <pc:docMk/>
      </pc:docMkLst>
      <pc:sldChg chg="addSp delSp modSp mod">
        <pc:chgData name="Jason Wiese" userId="4bff8d5b-7de6-4655-b397-69b0afc81113" providerId="ADAL" clId="{93886171-7612-452C-B39A-2B1B02724A9B}" dt="2024-02-20T06:09:13.045" v="47" actId="1035"/>
        <pc:sldMkLst>
          <pc:docMk/>
          <pc:sldMk cId="1334572820" sldId="2146846014"/>
        </pc:sldMkLst>
        <pc:spChg chg="mod">
          <ac:chgData name="Jason Wiese" userId="4bff8d5b-7de6-4655-b397-69b0afc81113" providerId="ADAL" clId="{93886171-7612-452C-B39A-2B1B02724A9B}" dt="2024-02-20T06:09:13.045" v="47" actId="1035"/>
          <ac:spMkLst>
            <pc:docMk/>
            <pc:sldMk cId="1334572820" sldId="2146846014"/>
            <ac:spMk id="8" creationId="{40D86B27-498A-E77B-ADA4-683684D24475}"/>
          </ac:spMkLst>
        </pc:spChg>
        <pc:spChg chg="mod">
          <ac:chgData name="Jason Wiese" userId="4bff8d5b-7de6-4655-b397-69b0afc81113" providerId="ADAL" clId="{93886171-7612-452C-B39A-2B1B02724A9B}" dt="2024-02-20T06:09:13.045" v="47" actId="1035"/>
          <ac:spMkLst>
            <pc:docMk/>
            <pc:sldMk cId="1334572820" sldId="2146846014"/>
            <ac:spMk id="11" creationId="{E0A57AF5-9C38-F8C0-1285-C001EF566AAB}"/>
          </ac:spMkLst>
        </pc:spChg>
        <pc:picChg chg="mod">
          <ac:chgData name="Jason Wiese" userId="4bff8d5b-7de6-4655-b397-69b0afc81113" providerId="ADAL" clId="{93886171-7612-452C-B39A-2B1B02724A9B}" dt="2024-02-20T06:09:13.045" v="47" actId="1035"/>
          <ac:picMkLst>
            <pc:docMk/>
            <pc:sldMk cId="1334572820" sldId="2146846014"/>
            <ac:picMk id="9" creationId="{0EE79F5A-C929-5175-FB60-DD66E066EE1D}"/>
          </ac:picMkLst>
        </pc:picChg>
        <pc:picChg chg="del">
          <ac:chgData name="Jason Wiese" userId="4bff8d5b-7de6-4655-b397-69b0afc81113" providerId="ADAL" clId="{93886171-7612-452C-B39A-2B1B02724A9B}" dt="2024-02-20T06:04:18.585" v="33" actId="478"/>
          <ac:picMkLst>
            <pc:docMk/>
            <pc:sldMk cId="1334572820" sldId="2146846014"/>
            <ac:picMk id="23" creationId="{D2EFA4A7-DD52-5830-80A6-456BD3B2D727}"/>
          </ac:picMkLst>
        </pc:picChg>
        <pc:picChg chg="add mod ord">
          <ac:chgData name="Jason Wiese" userId="4bff8d5b-7de6-4655-b397-69b0afc81113" providerId="ADAL" clId="{93886171-7612-452C-B39A-2B1B02724A9B}" dt="2024-02-20T06:09:13.045" v="47" actId="1035"/>
          <ac:picMkLst>
            <pc:docMk/>
            <pc:sldMk cId="1334572820" sldId="2146846014"/>
            <ac:picMk id="25" creationId="{4E3695F8-E9F9-C58C-BC6B-ED3F96BDF4B1}"/>
          </ac:picMkLst>
        </pc:picChg>
      </pc:sldChg>
      <pc:sldChg chg="modSp mod">
        <pc:chgData name="Jason Wiese" userId="4bff8d5b-7de6-4655-b397-69b0afc81113" providerId="ADAL" clId="{93886171-7612-452C-B39A-2B1B02724A9B}" dt="2024-03-01T19:48:51.385" v="208" actId="14100"/>
        <pc:sldMkLst>
          <pc:docMk/>
          <pc:sldMk cId="137341333" sldId="2146846430"/>
        </pc:sldMkLst>
        <pc:spChg chg="mod">
          <ac:chgData name="Jason Wiese" userId="4bff8d5b-7de6-4655-b397-69b0afc81113" providerId="ADAL" clId="{93886171-7612-452C-B39A-2B1B02724A9B}" dt="2024-03-01T19:48:51.385" v="208" actId="14100"/>
          <ac:spMkLst>
            <pc:docMk/>
            <pc:sldMk cId="137341333" sldId="2146846430"/>
            <ac:spMk id="4" creationId="{FDC50917-5EE4-9698-1AE6-0970222274FB}"/>
          </ac:spMkLst>
        </pc:spChg>
      </pc:sldChg>
    </pc:docChg>
  </pc:docChgLst>
  <pc:docChgLst>
    <pc:chgData name="Jason Wiese" userId="4bff8d5b-7de6-4655-b397-69b0afc81113" providerId="ADAL" clId="{D36A1FF2-BE16-4211-8F3A-09BC4FB4AF8E}"/>
    <pc:docChg chg="modSld">
      <pc:chgData name="Jason Wiese" userId="4bff8d5b-7de6-4655-b397-69b0afc81113" providerId="ADAL" clId="{D36A1FF2-BE16-4211-8F3A-09BC4FB4AF8E}" dt="2024-05-01T04:34:21.386" v="3" actId="27918"/>
      <pc:docMkLst>
        <pc:docMk/>
      </pc:docMkLst>
      <pc:sldChg chg="mod">
        <pc:chgData name="Jason Wiese" userId="4bff8d5b-7de6-4655-b397-69b0afc81113" providerId="ADAL" clId="{D36A1FF2-BE16-4211-8F3A-09BC4FB4AF8E}" dt="2024-05-01T04:34:21.386" v="3" actId="27918"/>
        <pc:sldMkLst>
          <pc:docMk/>
          <pc:sldMk cId="2452001193" sldId="2146846038"/>
        </pc:sldMkLst>
      </pc:sldChg>
    </pc:docChg>
  </pc:docChgLst>
  <pc:docChgLst>
    <pc:chgData name="Leah Montner Dixon" userId="d5b2ae9e-9213-4442-b7df-4db8cbe51e5d" providerId="ADAL" clId="{A708CFDB-E749-438B-A3FD-81245534D05B}"/>
    <pc:docChg chg="undo custSel addSld delSld modSld">
      <pc:chgData name="Leah Montner Dixon" userId="d5b2ae9e-9213-4442-b7df-4db8cbe51e5d" providerId="ADAL" clId="{A708CFDB-E749-438B-A3FD-81245534D05B}" dt="2024-03-04T18:28:41.515" v="124" actId="2711"/>
      <pc:docMkLst>
        <pc:docMk/>
      </pc:docMkLst>
      <pc:sldChg chg="modSp mod">
        <pc:chgData name="Leah Montner Dixon" userId="d5b2ae9e-9213-4442-b7df-4db8cbe51e5d" providerId="ADAL" clId="{A708CFDB-E749-438B-A3FD-81245534D05B}" dt="2024-02-27T16:51:24.418" v="105" actId="552"/>
        <pc:sldMkLst>
          <pc:docMk/>
          <pc:sldMk cId="1334572820" sldId="2146846014"/>
        </pc:sldMkLst>
        <pc:spChg chg="mod">
          <ac:chgData name="Leah Montner Dixon" userId="d5b2ae9e-9213-4442-b7df-4db8cbe51e5d" providerId="ADAL" clId="{A708CFDB-E749-438B-A3FD-81245534D05B}" dt="2024-02-27T16:50:46.672" v="78" actId="14100"/>
          <ac:spMkLst>
            <pc:docMk/>
            <pc:sldMk cId="1334572820" sldId="2146846014"/>
            <ac:spMk id="6" creationId="{7A6AB4D3-7EBF-3961-F2AF-809AE8B98BDD}"/>
          </ac:spMkLst>
        </pc:spChg>
        <pc:spChg chg="mod">
          <ac:chgData name="Leah Montner Dixon" userId="d5b2ae9e-9213-4442-b7df-4db8cbe51e5d" providerId="ADAL" clId="{A708CFDB-E749-438B-A3FD-81245534D05B}" dt="2024-02-27T16:51:24.418" v="105" actId="552"/>
          <ac:spMkLst>
            <pc:docMk/>
            <pc:sldMk cId="1334572820" sldId="2146846014"/>
            <ac:spMk id="30" creationId="{270E214D-E292-45CE-8EFE-BEC233FDFD71}"/>
          </ac:spMkLst>
        </pc:spChg>
        <pc:grpChg chg="mod">
          <ac:chgData name="Leah Montner Dixon" userId="d5b2ae9e-9213-4442-b7df-4db8cbe51e5d" providerId="ADAL" clId="{A708CFDB-E749-438B-A3FD-81245534D05B}" dt="2024-02-27T16:51:02.807" v="104" actId="1038"/>
          <ac:grpSpMkLst>
            <pc:docMk/>
            <pc:sldMk cId="1334572820" sldId="2146846014"/>
            <ac:grpSpMk id="7" creationId="{5157C334-5EC5-6A82-6444-4BA9AC70D786}"/>
          </ac:grpSpMkLst>
        </pc:grpChg>
        <pc:grpChg chg="mod">
          <ac:chgData name="Leah Montner Dixon" userId="d5b2ae9e-9213-4442-b7df-4db8cbe51e5d" providerId="ADAL" clId="{A708CFDB-E749-438B-A3FD-81245534D05B}" dt="2024-02-27T16:50:52.212" v="87" actId="1037"/>
          <ac:grpSpMkLst>
            <pc:docMk/>
            <pc:sldMk cId="1334572820" sldId="2146846014"/>
            <ac:grpSpMk id="21" creationId="{8CD34270-5672-A7D1-FAD6-CD863BE90D8C}"/>
          </ac:grpSpMkLst>
        </pc:grpChg>
        <pc:grpChg chg="mod">
          <ac:chgData name="Leah Montner Dixon" userId="d5b2ae9e-9213-4442-b7df-4db8cbe51e5d" providerId="ADAL" clId="{A708CFDB-E749-438B-A3FD-81245534D05B}" dt="2024-02-27T16:51:02.807" v="104" actId="1038"/>
          <ac:grpSpMkLst>
            <pc:docMk/>
            <pc:sldMk cId="1334572820" sldId="2146846014"/>
            <ac:grpSpMk id="39" creationId="{00014FFF-1817-4389-ADD8-A7BDC32FC9A3}"/>
          </ac:grpSpMkLst>
        </pc:grpChg>
        <pc:grpChg chg="mod">
          <ac:chgData name="Leah Montner Dixon" userId="d5b2ae9e-9213-4442-b7df-4db8cbe51e5d" providerId="ADAL" clId="{A708CFDB-E749-438B-A3FD-81245534D05B}" dt="2024-02-27T16:51:24.418" v="105" actId="552"/>
          <ac:grpSpMkLst>
            <pc:docMk/>
            <pc:sldMk cId="1334572820" sldId="2146846014"/>
            <ac:grpSpMk id="42" creationId="{5C2419ED-7024-4C45-8E6C-B9388F848151}"/>
          </ac:grpSpMkLst>
        </pc:grpChg>
      </pc:sldChg>
      <pc:sldChg chg="addSp delSp modSp mod">
        <pc:chgData name="Leah Montner Dixon" userId="d5b2ae9e-9213-4442-b7df-4db8cbe51e5d" providerId="ADAL" clId="{A708CFDB-E749-438B-A3FD-81245534D05B}" dt="2024-03-04T18:28:41.515" v="124" actId="2711"/>
        <pc:sldMkLst>
          <pc:docMk/>
          <pc:sldMk cId="1463430855" sldId="2146846413"/>
        </pc:sldMkLst>
        <pc:spChg chg="del">
          <ac:chgData name="Leah Montner Dixon" userId="d5b2ae9e-9213-4442-b7df-4db8cbe51e5d" providerId="ADAL" clId="{A708CFDB-E749-438B-A3FD-81245534D05B}" dt="2024-03-04T18:27:10.886" v="110" actId="478"/>
          <ac:spMkLst>
            <pc:docMk/>
            <pc:sldMk cId="1463430855" sldId="2146846413"/>
            <ac:spMk id="2" creationId="{B8ABB615-A2DF-FF23-66CE-F45030AFA0F3}"/>
          </ac:spMkLst>
        </pc:spChg>
        <pc:spChg chg="add mod">
          <ac:chgData name="Leah Montner Dixon" userId="d5b2ae9e-9213-4442-b7df-4db8cbe51e5d" providerId="ADAL" clId="{A708CFDB-E749-438B-A3FD-81245534D05B}" dt="2024-03-04T18:27:05.497" v="109"/>
          <ac:spMkLst>
            <pc:docMk/>
            <pc:sldMk cId="1463430855" sldId="2146846413"/>
            <ac:spMk id="3" creationId="{8AB22CC9-4D36-E037-583E-D3CC86AC74B4}"/>
          </ac:spMkLst>
        </pc:spChg>
        <pc:spChg chg="add del mod">
          <ac:chgData name="Leah Montner Dixon" userId="d5b2ae9e-9213-4442-b7df-4db8cbe51e5d" providerId="ADAL" clId="{A708CFDB-E749-438B-A3FD-81245534D05B}" dt="2024-03-04T18:27:31.873" v="117" actId="478"/>
          <ac:spMkLst>
            <pc:docMk/>
            <pc:sldMk cId="1463430855" sldId="2146846413"/>
            <ac:spMk id="4" creationId="{AF9ACD65-6804-CFBF-1544-125E88D0FB6B}"/>
          </ac:spMkLst>
        </pc:spChg>
        <pc:spChg chg="del">
          <ac:chgData name="Leah Montner Dixon" userId="d5b2ae9e-9213-4442-b7df-4db8cbe51e5d" providerId="ADAL" clId="{A708CFDB-E749-438B-A3FD-81245534D05B}" dt="2024-03-04T18:27:04.770" v="108" actId="478"/>
          <ac:spMkLst>
            <pc:docMk/>
            <pc:sldMk cId="1463430855" sldId="2146846413"/>
            <ac:spMk id="5" creationId="{A7702330-A65B-BF0D-5C33-98140BB3B5B7}"/>
          </ac:spMkLst>
        </pc:spChg>
        <pc:spChg chg="add del mod">
          <ac:chgData name="Leah Montner Dixon" userId="d5b2ae9e-9213-4442-b7df-4db8cbe51e5d" providerId="ADAL" clId="{A708CFDB-E749-438B-A3FD-81245534D05B}" dt="2024-03-04T18:27:31.873" v="117" actId="478"/>
          <ac:spMkLst>
            <pc:docMk/>
            <pc:sldMk cId="1463430855" sldId="2146846413"/>
            <ac:spMk id="6" creationId="{6D6BB1A0-6805-27F5-C552-ECBDD0E56200}"/>
          </ac:spMkLst>
        </pc:spChg>
        <pc:spChg chg="add mod">
          <ac:chgData name="Leah Montner Dixon" userId="d5b2ae9e-9213-4442-b7df-4db8cbe51e5d" providerId="ADAL" clId="{A708CFDB-E749-438B-A3FD-81245534D05B}" dt="2024-03-04T18:27:11.295" v="111"/>
          <ac:spMkLst>
            <pc:docMk/>
            <pc:sldMk cId="1463430855" sldId="2146846413"/>
            <ac:spMk id="7" creationId="{F40E6FF0-F560-B84F-68B4-6A23492A1410}"/>
          </ac:spMkLst>
        </pc:spChg>
        <pc:spChg chg="del">
          <ac:chgData name="Leah Montner Dixon" userId="d5b2ae9e-9213-4442-b7df-4db8cbe51e5d" providerId="ADAL" clId="{A708CFDB-E749-438B-A3FD-81245534D05B}" dt="2024-03-04T18:27:04.770" v="108" actId="478"/>
          <ac:spMkLst>
            <pc:docMk/>
            <pc:sldMk cId="1463430855" sldId="2146846413"/>
            <ac:spMk id="10" creationId="{8692BF06-6947-D58B-58BC-C826FEDB5686}"/>
          </ac:spMkLst>
        </pc:spChg>
        <pc:spChg chg="del">
          <ac:chgData name="Leah Montner Dixon" userId="d5b2ae9e-9213-4442-b7df-4db8cbe51e5d" providerId="ADAL" clId="{A708CFDB-E749-438B-A3FD-81245534D05B}" dt="2024-03-04T18:27:04.770" v="108" actId="478"/>
          <ac:spMkLst>
            <pc:docMk/>
            <pc:sldMk cId="1463430855" sldId="2146846413"/>
            <ac:spMk id="11" creationId="{C1B6AF3C-F5A9-A59C-7E12-5FE8C7950223}"/>
          </ac:spMkLst>
        </pc:spChg>
        <pc:spChg chg="add mod">
          <ac:chgData name="Leah Montner Dixon" userId="d5b2ae9e-9213-4442-b7df-4db8cbe51e5d" providerId="ADAL" clId="{A708CFDB-E749-438B-A3FD-81245534D05B}" dt="2024-03-04T18:27:23.688" v="112"/>
          <ac:spMkLst>
            <pc:docMk/>
            <pc:sldMk cId="1463430855" sldId="2146846413"/>
            <ac:spMk id="12" creationId="{E9FA07B8-9CE4-9161-AC75-BEC71B604E5D}"/>
          </ac:spMkLst>
        </pc:spChg>
        <pc:spChg chg="add mod">
          <ac:chgData name="Leah Montner Dixon" userId="d5b2ae9e-9213-4442-b7df-4db8cbe51e5d" providerId="ADAL" clId="{A708CFDB-E749-438B-A3FD-81245534D05B}" dt="2024-03-04T18:27:23.688" v="112"/>
          <ac:spMkLst>
            <pc:docMk/>
            <pc:sldMk cId="1463430855" sldId="2146846413"/>
            <ac:spMk id="13" creationId="{35F3ECE6-BBEA-32CF-6FF8-00FCCD011C1B}"/>
          </ac:spMkLst>
        </pc:spChg>
        <pc:spChg chg="add mod">
          <ac:chgData name="Leah Montner Dixon" userId="d5b2ae9e-9213-4442-b7df-4db8cbe51e5d" providerId="ADAL" clId="{A708CFDB-E749-438B-A3FD-81245534D05B}" dt="2024-03-04T18:27:32.237" v="118"/>
          <ac:spMkLst>
            <pc:docMk/>
            <pc:sldMk cId="1463430855" sldId="2146846413"/>
            <ac:spMk id="15" creationId="{9DD6CBD6-397A-7C81-B213-B1D3CC3FD3AB}"/>
          </ac:spMkLst>
        </pc:spChg>
        <pc:spChg chg="add mod">
          <ac:chgData name="Leah Montner Dixon" userId="d5b2ae9e-9213-4442-b7df-4db8cbe51e5d" providerId="ADAL" clId="{A708CFDB-E749-438B-A3FD-81245534D05B}" dt="2024-03-04T18:27:32.237" v="118"/>
          <ac:spMkLst>
            <pc:docMk/>
            <pc:sldMk cId="1463430855" sldId="2146846413"/>
            <ac:spMk id="16" creationId="{65C0843A-1789-0733-42B0-E10EDA5DE13C}"/>
          </ac:spMkLst>
        </pc:spChg>
        <pc:spChg chg="mod">
          <ac:chgData name="Leah Montner Dixon" userId="d5b2ae9e-9213-4442-b7df-4db8cbe51e5d" providerId="ADAL" clId="{A708CFDB-E749-438B-A3FD-81245534D05B}" dt="2024-03-04T18:28:27.789" v="122" actId="2711"/>
          <ac:spMkLst>
            <pc:docMk/>
            <pc:sldMk cId="1463430855" sldId="2146846413"/>
            <ac:spMk id="66" creationId="{1D669904-73C3-16FB-4E23-744919B30459}"/>
          </ac:spMkLst>
        </pc:spChg>
        <pc:spChg chg="mod">
          <ac:chgData name="Leah Montner Dixon" userId="d5b2ae9e-9213-4442-b7df-4db8cbe51e5d" providerId="ADAL" clId="{A708CFDB-E749-438B-A3FD-81245534D05B}" dt="2024-03-04T18:28:35.407" v="123" actId="2711"/>
          <ac:spMkLst>
            <pc:docMk/>
            <pc:sldMk cId="1463430855" sldId="2146846413"/>
            <ac:spMk id="67" creationId="{5B4A9A33-15B4-1AF4-A804-DDCF08A1D583}"/>
          </ac:spMkLst>
        </pc:spChg>
        <pc:spChg chg="mod">
          <ac:chgData name="Leah Montner Dixon" userId="d5b2ae9e-9213-4442-b7df-4db8cbe51e5d" providerId="ADAL" clId="{A708CFDB-E749-438B-A3FD-81245534D05B}" dt="2024-03-04T18:28:41.515" v="124" actId="2711"/>
          <ac:spMkLst>
            <pc:docMk/>
            <pc:sldMk cId="1463430855" sldId="2146846413"/>
            <ac:spMk id="68" creationId="{6BD58A04-65AC-5822-D2CF-3E4CB5F5F194}"/>
          </ac:spMkLst>
        </pc:spChg>
        <pc:picChg chg="del">
          <ac:chgData name="Leah Montner Dixon" userId="d5b2ae9e-9213-4442-b7df-4db8cbe51e5d" providerId="ADAL" clId="{A708CFDB-E749-438B-A3FD-81245534D05B}" dt="2024-03-04T18:27:04.770" v="108" actId="478"/>
          <ac:picMkLst>
            <pc:docMk/>
            <pc:sldMk cId="1463430855" sldId="2146846413"/>
            <ac:picMk id="8" creationId="{12724B1A-42D7-C477-1723-B711167FDACF}"/>
          </ac:picMkLst>
        </pc:picChg>
        <pc:picChg chg="add mod">
          <ac:chgData name="Leah Montner Dixon" userId="d5b2ae9e-9213-4442-b7df-4db8cbe51e5d" providerId="ADAL" clId="{A708CFDB-E749-438B-A3FD-81245534D05B}" dt="2024-03-04T18:27:23.688" v="112"/>
          <ac:picMkLst>
            <pc:docMk/>
            <pc:sldMk cId="1463430855" sldId="2146846413"/>
            <ac:picMk id="9" creationId="{DF5AC2E0-C285-E167-627F-0DC231D95298}"/>
          </ac:picMkLst>
        </pc:picChg>
        <pc:picChg chg="add mod">
          <ac:chgData name="Leah Montner Dixon" userId="d5b2ae9e-9213-4442-b7df-4db8cbe51e5d" providerId="ADAL" clId="{A708CFDB-E749-438B-A3FD-81245534D05B}" dt="2024-03-04T18:27:32.237" v="118"/>
          <ac:picMkLst>
            <pc:docMk/>
            <pc:sldMk cId="1463430855" sldId="2146846413"/>
            <ac:picMk id="14" creationId="{AD4CCA2F-4D35-CCC0-63EE-F46A2A084398}"/>
          </ac:picMkLst>
        </pc:picChg>
      </pc:sldChg>
      <pc:sldChg chg="modSp add del mod">
        <pc:chgData name="Leah Montner Dixon" userId="d5b2ae9e-9213-4442-b7df-4db8cbe51e5d" providerId="ADAL" clId="{A708CFDB-E749-438B-A3FD-81245534D05B}" dt="2024-03-04T18:27:35.019" v="119" actId="47"/>
        <pc:sldMkLst>
          <pc:docMk/>
          <pc:sldMk cId="1635976798" sldId="2146846422"/>
        </pc:sldMkLst>
        <pc:spChg chg="mod">
          <ac:chgData name="Leah Montner Dixon" userId="d5b2ae9e-9213-4442-b7df-4db8cbe51e5d" providerId="ADAL" clId="{A708CFDB-E749-438B-A3FD-81245534D05B}" dt="2024-03-04T18:25:05.240" v="107" actId="2711"/>
          <ac:spMkLst>
            <pc:docMk/>
            <pc:sldMk cId="1635976798" sldId="2146846422"/>
            <ac:spMk id="24" creationId="{05E70EEC-DC89-23C1-DD53-0CA2E78164DC}"/>
          </ac:spMkLst>
        </pc:spChg>
        <pc:spChg chg="mod">
          <ac:chgData name="Leah Montner Dixon" userId="d5b2ae9e-9213-4442-b7df-4db8cbe51e5d" providerId="ADAL" clId="{A708CFDB-E749-438B-A3FD-81245534D05B}" dt="2024-03-04T18:25:05.240" v="107" actId="2711"/>
          <ac:spMkLst>
            <pc:docMk/>
            <pc:sldMk cId="1635976798" sldId="2146846422"/>
            <ac:spMk id="25" creationId="{0DDDDDC0-0E68-0F7E-91FA-97486919B9EC}"/>
          </ac:spMkLst>
        </pc:spChg>
        <pc:spChg chg="mod">
          <ac:chgData name="Leah Montner Dixon" userId="d5b2ae9e-9213-4442-b7df-4db8cbe51e5d" providerId="ADAL" clId="{A708CFDB-E749-438B-A3FD-81245534D05B}" dt="2024-03-04T18:25:05.240" v="107" actId="2711"/>
          <ac:spMkLst>
            <pc:docMk/>
            <pc:sldMk cId="1635976798" sldId="2146846422"/>
            <ac:spMk id="26" creationId="{FFC45958-06A4-69E8-7183-FD7790D27A85}"/>
          </ac:spMkLst>
        </pc:spChg>
      </pc:sldChg>
    </pc:docChg>
  </pc:docChgLst>
  <pc:docChgLst>
    <pc:chgData name="Kaileen Cain" userId="21167d2d-fdf2-4320-ae3a-272888c89590" providerId="ADAL" clId="{D9E483A8-DC3A-4849-BEC5-C5A9CF187B05}"/>
    <pc:docChg chg="modSld">
      <pc:chgData name="Kaileen Cain" userId="21167d2d-fdf2-4320-ae3a-272888c89590" providerId="ADAL" clId="{D9E483A8-DC3A-4849-BEC5-C5A9CF187B05}" dt="2024-03-04T14:40:21.243" v="0" actId="164"/>
      <pc:docMkLst>
        <pc:docMk/>
      </pc:docMkLst>
      <pc:sldChg chg="addSp modSp">
        <pc:chgData name="Kaileen Cain" userId="21167d2d-fdf2-4320-ae3a-272888c89590" providerId="ADAL" clId="{D9E483A8-DC3A-4849-BEC5-C5A9CF187B05}" dt="2024-03-04T14:40:21.243" v="0" actId="164"/>
        <pc:sldMkLst>
          <pc:docMk/>
          <pc:sldMk cId="2777948638" sldId="2146846015"/>
        </pc:sldMkLst>
        <pc:grpChg chg="add mod">
          <ac:chgData name="Kaileen Cain" userId="21167d2d-fdf2-4320-ae3a-272888c89590" providerId="ADAL" clId="{D9E483A8-DC3A-4849-BEC5-C5A9CF187B05}" dt="2024-03-04T14:40:21.243" v="0" actId="164"/>
          <ac:grpSpMkLst>
            <pc:docMk/>
            <pc:sldMk cId="2777948638" sldId="2146846015"/>
            <ac:grpSpMk id="2" creationId="{5F9C5EFC-D814-668B-58A8-56D58AF920AE}"/>
          </ac:grpSpMkLst>
        </pc:grpChg>
        <pc:picChg chg="mod">
          <ac:chgData name="Kaileen Cain" userId="21167d2d-fdf2-4320-ae3a-272888c89590" providerId="ADAL" clId="{D9E483A8-DC3A-4849-BEC5-C5A9CF187B05}" dt="2024-03-04T14:40:21.243" v="0" actId="164"/>
          <ac:picMkLst>
            <pc:docMk/>
            <pc:sldMk cId="2777948638" sldId="2146846015"/>
            <ac:picMk id="4" creationId="{416C60D4-962B-4303-0112-7792CCF4E4B0}"/>
          </ac:picMkLst>
        </pc:picChg>
        <pc:picChg chg="mod">
          <ac:chgData name="Kaileen Cain" userId="21167d2d-fdf2-4320-ae3a-272888c89590" providerId="ADAL" clId="{D9E483A8-DC3A-4849-BEC5-C5A9CF187B05}" dt="2024-03-04T14:40:21.243" v="0" actId="164"/>
          <ac:picMkLst>
            <pc:docMk/>
            <pc:sldMk cId="2777948638" sldId="2146846015"/>
            <ac:picMk id="9" creationId="{47E4E8A4-0204-57B4-A0AA-E5534E7E01AD}"/>
          </ac:picMkLst>
        </pc:picChg>
        <pc:picChg chg="mod">
          <ac:chgData name="Kaileen Cain" userId="21167d2d-fdf2-4320-ae3a-272888c89590" providerId="ADAL" clId="{D9E483A8-DC3A-4849-BEC5-C5A9CF187B05}" dt="2024-03-04T14:40:21.243" v="0" actId="164"/>
          <ac:picMkLst>
            <pc:docMk/>
            <pc:sldMk cId="2777948638" sldId="2146846015"/>
            <ac:picMk id="18" creationId="{4A85E1AF-74FF-083C-70EB-C891AD810DB6}"/>
          </ac:picMkLst>
        </pc:picChg>
      </pc:sldChg>
    </pc:docChg>
  </pc:docChgLst>
  <pc:docChgLst>
    <pc:chgData name="Leah Montner Dixon" userId="d5b2ae9e-9213-4442-b7df-4db8cbe51e5d" providerId="ADAL" clId="{96C953CD-CEFF-4DA8-91AB-F79AC2E31067}"/>
    <pc:docChg chg="undo custSel modSld">
      <pc:chgData name="Leah Montner Dixon" userId="d5b2ae9e-9213-4442-b7df-4db8cbe51e5d" providerId="ADAL" clId="{96C953CD-CEFF-4DA8-91AB-F79AC2E31067}" dt="2024-02-16T20:20:34.248" v="251"/>
      <pc:docMkLst>
        <pc:docMk/>
      </pc:docMkLst>
      <pc:sldChg chg="modSp mod delCm">
        <pc:chgData name="Leah Montner Dixon" userId="d5b2ae9e-9213-4442-b7df-4db8cbe51e5d" providerId="ADAL" clId="{96C953CD-CEFF-4DA8-91AB-F79AC2E31067}" dt="2024-02-16T20:20:26.747" v="249"/>
        <pc:sldMkLst>
          <pc:docMk/>
          <pc:sldMk cId="451430938" sldId="2146846037"/>
        </pc:sldMkLst>
        <pc:spChg chg="mod">
          <ac:chgData name="Leah Montner Dixon" userId="d5b2ae9e-9213-4442-b7df-4db8cbe51e5d" providerId="ADAL" clId="{96C953CD-CEFF-4DA8-91AB-F79AC2E31067}" dt="2024-02-16T20:07:06.347" v="44" actId="20577"/>
          <ac:spMkLst>
            <pc:docMk/>
            <pc:sldMk cId="451430938" sldId="2146846037"/>
            <ac:spMk id="2" creationId="{C691C760-2DAC-E115-DF31-BD05AD269114}"/>
          </ac:spMkLst>
        </pc:spChg>
        <pc:spChg chg="mod">
          <ac:chgData name="Leah Montner Dixon" userId="d5b2ae9e-9213-4442-b7df-4db8cbe51e5d" providerId="ADAL" clId="{96C953CD-CEFF-4DA8-91AB-F79AC2E31067}" dt="2024-02-16T20:06:36.921" v="1" actId="20577"/>
          <ac:spMkLst>
            <pc:docMk/>
            <pc:sldMk cId="451430938" sldId="2146846037"/>
            <ac:spMk id="18" creationId="{6ED3F39A-C04A-DADE-A70C-2B59CDE272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96C953CD-CEFF-4DA8-91AB-F79AC2E31067}" dt="2024-02-16T20:20:26.747" v="249"/>
              <pc2:cmMkLst xmlns:pc2="http://schemas.microsoft.com/office/powerpoint/2019/9/main/command">
                <pc:docMk/>
                <pc:sldMk cId="451430938" sldId="2146846037"/>
                <pc2:cmMk id="{3E2DEF4B-D140-4B58-A5E4-190145DD894A}"/>
              </pc2:cmMkLst>
            </pc226:cmChg>
          </p:ext>
        </pc:extLst>
      </pc:sldChg>
      <pc:sldChg chg="modSp mod delCm">
        <pc:chgData name="Leah Montner Dixon" userId="d5b2ae9e-9213-4442-b7df-4db8cbe51e5d" providerId="ADAL" clId="{96C953CD-CEFF-4DA8-91AB-F79AC2E31067}" dt="2024-02-16T20:20:29.159" v="250"/>
        <pc:sldMkLst>
          <pc:docMk/>
          <pc:sldMk cId="380113142" sldId="2146846040"/>
        </pc:sldMkLst>
        <pc:spChg chg="mod">
          <ac:chgData name="Leah Montner Dixon" userId="d5b2ae9e-9213-4442-b7df-4db8cbe51e5d" providerId="ADAL" clId="{96C953CD-CEFF-4DA8-91AB-F79AC2E31067}" dt="2024-02-16T20:08:53.573" v="50" actId="20577"/>
          <ac:spMkLst>
            <pc:docMk/>
            <pc:sldMk cId="380113142" sldId="2146846040"/>
            <ac:spMk id="4" creationId="{1BF894CE-5EB9-4BB3-F6C7-477E37F6A6AA}"/>
          </ac:spMkLst>
        </pc:spChg>
        <pc:spChg chg="mod">
          <ac:chgData name="Leah Montner Dixon" userId="d5b2ae9e-9213-4442-b7df-4db8cbe51e5d" providerId="ADAL" clId="{96C953CD-CEFF-4DA8-91AB-F79AC2E31067}" dt="2024-02-16T20:08:35.643" v="47" actId="20577"/>
          <ac:spMkLst>
            <pc:docMk/>
            <pc:sldMk cId="380113142" sldId="2146846040"/>
            <ac:spMk id="5" creationId="{BD56057E-4C15-AAB0-F8F0-4B9CA8AF7049}"/>
          </ac:spMkLst>
        </pc:spChg>
        <pc:spChg chg="mod">
          <ac:chgData name="Leah Montner Dixon" userId="d5b2ae9e-9213-4442-b7df-4db8cbe51e5d" providerId="ADAL" clId="{96C953CD-CEFF-4DA8-91AB-F79AC2E31067}" dt="2024-02-16T20:08:33.586" v="46" actId="207"/>
          <ac:spMkLst>
            <pc:docMk/>
            <pc:sldMk cId="380113142" sldId="2146846040"/>
            <ac:spMk id="18" creationId="{6C2ED547-614A-4574-6BAE-BCA94E277E21}"/>
          </ac:spMkLst>
        </pc:spChg>
        <pc:spChg chg="mod">
          <ac:chgData name="Leah Montner Dixon" userId="d5b2ae9e-9213-4442-b7df-4db8cbe51e5d" providerId="ADAL" clId="{96C953CD-CEFF-4DA8-91AB-F79AC2E31067}" dt="2024-02-16T20:08:29.184" v="45" actId="207"/>
          <ac:spMkLst>
            <pc:docMk/>
            <pc:sldMk cId="380113142" sldId="2146846040"/>
            <ac:spMk id="25" creationId="{A24B67B0-C90E-5D91-74B3-596761BC73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96C953CD-CEFF-4DA8-91AB-F79AC2E31067}" dt="2024-02-16T20:20:29.159" v="250"/>
              <pc2:cmMkLst xmlns:pc2="http://schemas.microsoft.com/office/powerpoint/2019/9/main/command">
                <pc:docMk/>
                <pc:sldMk cId="380113142" sldId="2146846040"/>
                <pc2:cmMk id="{53EF3CB0-F994-442F-AE94-8C8647FBA957}"/>
              </pc2:cmMkLst>
            </pc226:cmChg>
          </p:ext>
        </pc:extLst>
      </pc:sldChg>
      <pc:sldChg chg="modSp mod delCm">
        <pc:chgData name="Leah Montner Dixon" userId="d5b2ae9e-9213-4442-b7df-4db8cbe51e5d" providerId="ADAL" clId="{96C953CD-CEFF-4DA8-91AB-F79AC2E31067}" dt="2024-02-16T20:20:34.248" v="251"/>
        <pc:sldMkLst>
          <pc:docMk/>
          <pc:sldMk cId="1797792300" sldId="2146846423"/>
        </pc:sldMkLst>
        <pc:spChg chg="mod">
          <ac:chgData name="Leah Montner Dixon" userId="d5b2ae9e-9213-4442-b7df-4db8cbe51e5d" providerId="ADAL" clId="{96C953CD-CEFF-4DA8-91AB-F79AC2E31067}" dt="2024-02-16T20:14:31.529" v="232" actId="20577"/>
          <ac:spMkLst>
            <pc:docMk/>
            <pc:sldMk cId="1797792300" sldId="2146846423"/>
            <ac:spMk id="4" creationId="{BA515178-144A-C4B7-A306-0513C9E89D6A}"/>
          </ac:spMkLst>
        </pc:spChg>
        <pc:spChg chg="mod">
          <ac:chgData name="Leah Montner Dixon" userId="d5b2ae9e-9213-4442-b7df-4db8cbe51e5d" providerId="ADAL" clId="{96C953CD-CEFF-4DA8-91AB-F79AC2E31067}" dt="2024-02-16T20:17:27.709" v="248" actId="1035"/>
          <ac:spMkLst>
            <pc:docMk/>
            <pc:sldMk cId="1797792300" sldId="2146846423"/>
            <ac:spMk id="35" creationId="{270BA8F0-2C14-937B-249F-0057C42B38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96C953CD-CEFF-4DA8-91AB-F79AC2E31067}" dt="2024-02-16T20:20:34.248" v="251"/>
              <pc2:cmMkLst xmlns:pc2="http://schemas.microsoft.com/office/powerpoint/2019/9/main/command">
                <pc:docMk/>
                <pc:sldMk cId="1797792300" sldId="2146846423"/>
                <pc2:cmMk id="{8958F23C-58F2-41BA-8C69-73B70903AE79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992404118433129E-2"/>
          <c:w val="0.99752445764721953"/>
          <c:h val="0.77351372347141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B-4BBA-B9D6-7C19B11DD486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8B-4BBA-B9D6-7C19B11DD4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TV</c:v>
                </c:pt>
                <c:pt idx="1">
                  <c:v>Cinema</c:v>
                </c:pt>
                <c:pt idx="2">
                  <c:v>Newspapers</c:v>
                </c:pt>
                <c:pt idx="3">
                  <c:v>Radio</c:v>
                </c:pt>
                <c:pt idx="4">
                  <c:v>Content Creators</c:v>
                </c:pt>
                <c:pt idx="5">
                  <c:v>OOH</c:v>
                </c:pt>
                <c:pt idx="6">
                  <c:v>Video Sharing Sites</c:v>
                </c:pt>
                <c:pt idx="7">
                  <c:v>Social Media</c:v>
                </c:pt>
                <c:pt idx="8">
                  <c:v>Podcasts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0.46</c:v>
                </c:pt>
                <c:pt idx="1">
                  <c:v>0.41</c:v>
                </c:pt>
                <c:pt idx="2">
                  <c:v>0.36</c:v>
                </c:pt>
                <c:pt idx="3">
                  <c:v>0.34</c:v>
                </c:pt>
                <c:pt idx="4">
                  <c:v>0.32</c:v>
                </c:pt>
                <c:pt idx="5">
                  <c:v>0.3</c:v>
                </c:pt>
                <c:pt idx="6">
                  <c:v>0.3</c:v>
                </c:pt>
                <c:pt idx="7">
                  <c:v>0.28999999999999998</c:v>
                </c:pt>
                <c:pt idx="8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B-4BBA-B9D6-7C19B11DD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42895"/>
        <c:axId val="1764756639"/>
      </c:barChart>
      <c:catAx>
        <c:axId val="25934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764756639"/>
        <c:crosses val="autoZero"/>
        <c:auto val="1"/>
        <c:lblAlgn val="ctr"/>
        <c:lblOffset val="100"/>
        <c:noMultiLvlLbl val="0"/>
      </c:catAx>
      <c:valAx>
        <c:axId val="1764756639"/>
        <c:scaling>
          <c:orientation val="minMax"/>
          <c:max val="0.5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5934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80483112718899"/>
          <c:h val="0.91289633690385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89-4BF2-BA0A-2141733D87C3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89-4BF2-BA0A-2141733D87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89-4BF2-BA0A-2141733D87C3}"/>
              </c:ext>
            </c:extLst>
          </c:dPt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89-4BF2-BA0A-2141733D87C3}"/>
              </c:ext>
            </c:extLst>
          </c:dPt>
          <c:dPt>
            <c:idx val="4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89-4BF2-BA0A-2141733D87C3}"/>
              </c:ext>
            </c:extLst>
          </c:dPt>
          <c:dPt>
            <c:idx val="5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89-4BF2-BA0A-2141733D87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Social Media</c:v>
                </c:pt>
                <c:pt idx="1">
                  <c:v>Websites or Apps</c:v>
                </c:pt>
                <c:pt idx="2">
                  <c:v>Phone Call</c:v>
                </c:pt>
                <c:pt idx="3">
                  <c:v>E-mail</c:v>
                </c:pt>
                <c:pt idx="4">
                  <c:v>Text Message</c:v>
                </c:pt>
                <c:pt idx="5">
                  <c:v>Online Ad or Pop Up</c:v>
                </c:pt>
                <c:pt idx="6">
                  <c:v>Mail</c:v>
                </c:pt>
              </c:strCache>
            </c:strRef>
          </c:cat>
          <c:val>
            <c:numRef>
              <c:f>Sheet1!$B$2:$B$8</c:f>
              <c:numCache>
                <c:formatCode>"$"#,##0.0</c:formatCode>
                <c:ptCount val="7"/>
                <c:pt idx="0">
                  <c:v>2.7</c:v>
                </c:pt>
                <c:pt idx="1">
                  <c:v>2</c:v>
                </c:pt>
                <c:pt idx="2">
                  <c:v>1.9</c:v>
                </c:pt>
                <c:pt idx="3">
                  <c:v>0.9</c:v>
                </c:pt>
                <c:pt idx="4">
                  <c:v>0.6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89-4BF2-BA0A-2141733D8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  <c:max val="3.2"/>
          <c:min val="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900" b="0" i="0" u="none" strike="noStrike" kern="1200" baseline="0">
          <a:solidFill>
            <a:srgbClr val="1F1A62"/>
          </a:solidFill>
          <a:latin typeface="Helvetica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3.6610908767950806E-3"/>
          <c:w val="0.96562499999999996"/>
          <c:h val="0.84769878399481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Video ad that seemingly slows down the loading time</c:v>
                </c:pt>
                <c:pt idx="1">
                  <c:v>Multiple video ads playing simultaneously
on the same page </c:v>
                </c:pt>
                <c:pt idx="2">
                  <c:v>Same video ad plays repeatedly during a single viewing session </c:v>
                </c:pt>
                <c:pt idx="3">
                  <c:v>'Skip' button on a video ad is hidden or obscured </c:v>
                </c:pt>
                <c:pt idx="4">
                  <c:v>Video ads that 'auto-play' without any user interaction 
or initiation </c:v>
                </c:pt>
                <c:pt idx="5">
                  <c:v>Pop-up' video ad that plays 
in corner or side of a page</c:v>
                </c:pt>
                <c:pt idx="6">
                  <c:v>Video ad that runs out of 
sight on your screen 
while the audio plays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0.71</c:v>
                </c:pt>
                <c:pt idx="1">
                  <c:v>0.7</c:v>
                </c:pt>
                <c:pt idx="2">
                  <c:v>0.69</c:v>
                </c:pt>
                <c:pt idx="3">
                  <c:v>0.68</c:v>
                </c:pt>
                <c:pt idx="4">
                  <c:v>0.63</c:v>
                </c:pt>
                <c:pt idx="5">
                  <c:v>0.62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E-4667-8A48-79F871401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42895"/>
        <c:axId val="1764756639"/>
      </c:barChart>
      <c:catAx>
        <c:axId val="25934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764756639"/>
        <c:crosses val="autoZero"/>
        <c:auto val="1"/>
        <c:lblAlgn val="ctr"/>
        <c:lblOffset val="100"/>
        <c:noMultiLvlLbl val="0"/>
      </c:catAx>
      <c:valAx>
        <c:axId val="1764756639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34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80483112718899"/>
          <c:h val="0.74794765948756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Respondents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F5B-41D6-9AEE-B2F2E1E3F1BB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5B-41D6-9AEE-B2F2E1E3F1BB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F5B-41D6-9AEE-B2F2E1E3F1BB}"/>
              </c:ext>
            </c:extLst>
          </c:dPt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5B-41D6-9AEE-B2F2E1E3F1BB}"/>
              </c:ext>
            </c:extLst>
          </c:dPt>
          <c:dPt>
            <c:idx val="4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F5B-41D6-9AEE-B2F2E1E3F1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Mobile gaming apps</c:v>
                </c:pt>
                <c:pt idx="1">
                  <c:v>Websites / apps where people or influencers post / stream videos of themselves</c:v>
                </c:pt>
                <c:pt idx="2">
                  <c:v>Social media websites or apps</c:v>
                </c:pt>
                <c:pt idx="3">
                  <c:v>Websites or apps dedicated to personal interests</c:v>
                </c:pt>
                <c:pt idx="4">
                  <c:v>General interest websites or apps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0.45383095151039998</c:v>
                </c:pt>
                <c:pt idx="1">
                  <c:v>0.4198540606699</c:v>
                </c:pt>
                <c:pt idx="2">
                  <c:v>0.40702464278579997</c:v>
                </c:pt>
                <c:pt idx="3">
                  <c:v>0.34643824866720002</c:v>
                </c:pt>
                <c:pt idx="4">
                  <c:v>0.33671699707179997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0-4F46-9B4D-97AB0DD12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900" b="0" i="0" u="none" strike="noStrike" kern="1200" baseline="0">
          <a:solidFill>
            <a:srgbClr val="1F1A62"/>
          </a:solidFill>
          <a:latin typeface="Helvetica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2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1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8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5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3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1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9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A958B-A107-9732-88A6-D280D04FB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65822-19DA-B6B1-57A9-8A3DA19CF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D4E24-1E5C-677A-3D38-0EAB6E702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86C9-F883-2C00-0626-01360EF8D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6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F2C42-BF7B-0145-8CB8-D7DA246E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0E4F5-0654-0472-A0C7-A2A731B37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27953-2B65-10C9-96A9-3E4280D1C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FE5B3-7F4C-9DF6-4732-A281B65DE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1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8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3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64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5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3DC1-0FBE-9C29-9C7E-6BDC35C2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1AF18-1E65-C667-7234-AD0A8DB6B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8106F-D2BE-D9DF-AB48-9400DF8AA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CF55C-601E-EC0C-4F18-E7A984B3A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5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8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5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6FD7-D201-6209-B38A-90A55D1B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973F4-D75A-3E71-C0B5-E09A39C8E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7FFCE-70CA-8007-4C9A-5EC24DB2C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7308-92D6-18B3-954E-105B265DF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7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892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6DA7BB0A-876A-D448-A8A9-030BEBA85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67" y="-1"/>
            <a:ext cx="12201867" cy="6858001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0043" y="6108762"/>
            <a:ext cx="473074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57208"/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© 2021</a:t>
            </a:r>
            <a:r>
              <a:rPr lang="en-US" sz="1067" b="0" i="0" spc="0" baseline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TVSquared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0A82-031A-BC44-8522-E2F12AF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1" y="2943419"/>
            <a:ext cx="4595283" cy="1368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Montserrat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F8C305-9EC7-454F-A2D9-EBB3A2777764}"/>
              </a:ext>
            </a:extLst>
          </p:cNvPr>
          <p:cNvSpPr/>
          <p:nvPr userDrawn="1"/>
        </p:nvSpPr>
        <p:spPr>
          <a:xfrm>
            <a:off x="232339" y="260955"/>
            <a:ext cx="11727327" cy="6336095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chemeClr val="accent6"/>
                </a:gs>
                <a:gs pos="22000">
                  <a:schemeClr val="tx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679B9D2-67B3-2940-BEA7-97D698C2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21" y="4380024"/>
            <a:ext cx="3912772" cy="8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5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outdoor, light, night&#10;&#10;Description automatically generated">
            <a:extLst>
              <a:ext uri="{FF2B5EF4-FFF2-40B4-BE49-F238E27FC236}">
                <a16:creationId xmlns:a16="http://schemas.microsoft.com/office/drawing/2014/main" id="{A4763548-6C85-BD46-B0E0-030954109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66" y="0"/>
            <a:ext cx="12201867" cy="68580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0043" y="6108762"/>
            <a:ext cx="4730749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 spc="3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57208"/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© 2021</a:t>
            </a:r>
            <a:r>
              <a:rPr lang="en-US" sz="1067" b="0" i="0" spc="0" baseline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067" b="0" i="0" spc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TVSquared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0A82-031A-BC44-8522-E2F12AF7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351" y="2943419"/>
            <a:ext cx="4595283" cy="1368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Montserrat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F8C305-9EC7-454F-A2D9-EBB3A2777764}"/>
              </a:ext>
            </a:extLst>
          </p:cNvPr>
          <p:cNvSpPr/>
          <p:nvPr userDrawn="1"/>
        </p:nvSpPr>
        <p:spPr>
          <a:xfrm>
            <a:off x="232339" y="260955"/>
            <a:ext cx="11727327" cy="6336095"/>
          </a:xfrm>
          <a:prstGeom prst="roundRect">
            <a:avLst>
              <a:gd name="adj" fmla="val 0"/>
            </a:avLst>
          </a:prstGeom>
          <a:noFill/>
          <a:ln w="25400">
            <a:gradFill>
              <a:gsLst>
                <a:gs pos="0">
                  <a:schemeClr val="accent6"/>
                </a:gs>
                <a:gs pos="22000">
                  <a:schemeClr val="tx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679B9D2-67B3-2940-BEA7-97D698C26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688" y="3956979"/>
            <a:ext cx="3608624" cy="8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6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13DBE3E-DA55-1043-9253-7BBC9A185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509A6-D74F-1D4E-B425-1BAF38247FE7}"/>
              </a:ext>
            </a:extLst>
          </p:cNvPr>
          <p:cNvCxnSpPr>
            <a:cxnSpLocks/>
          </p:cNvCxnSpPr>
          <p:nvPr userDrawn="1"/>
        </p:nvCxnSpPr>
        <p:spPr>
          <a:xfrm>
            <a:off x="496729" y="3899516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79000">
                  <a:schemeClr val="accent5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56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0" descr="Background pattern&#10;&#10;Description automatically generated">
            <a:extLst>
              <a:ext uri="{FF2B5EF4-FFF2-40B4-BE49-F238E27FC236}">
                <a16:creationId xmlns:a16="http://schemas.microsoft.com/office/drawing/2014/main" id="{713DBE3E-DA55-1043-9253-7BBC9A185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9A9C33-70C1-D34D-B5E0-1DB3C10A1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8509A6-D74F-1D4E-B425-1BAF38247FE7}"/>
              </a:ext>
            </a:extLst>
          </p:cNvPr>
          <p:cNvCxnSpPr>
            <a:cxnSpLocks/>
          </p:cNvCxnSpPr>
          <p:nvPr userDrawn="1"/>
        </p:nvCxnSpPr>
        <p:spPr>
          <a:xfrm>
            <a:off x="496729" y="3899516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79000">
                  <a:schemeClr val="accent5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3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09A9C33-70C1-D34D-B5E0-1DB3C10A1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4DD531-5A45-FE46-9743-9CB98A831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460" y="3128088"/>
            <a:ext cx="5726541" cy="601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431329" y="1750019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96727" y="1539756"/>
            <a:ext cx="289365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09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C36BB-DFC3-864C-8432-05AD3813823F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hape 30">
            <a:extLst>
              <a:ext uri="{FF2B5EF4-FFF2-40B4-BE49-F238E27FC236}">
                <a16:creationId xmlns:a16="http://schemas.microsoft.com/office/drawing/2014/main" id="{66DD2C20-4013-5549-98C3-BE1FD73BA50E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38674" y="1724783"/>
            <a:ext cx="5506239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F7266F63-2C28-1549-AB5B-A7507E111AE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95614" y="1724783"/>
            <a:ext cx="5506239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1399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15142-8DB9-3342-8C68-984DFEA81CBB}"/>
              </a:ext>
            </a:extLst>
          </p:cNvPr>
          <p:cNvSpPr/>
          <p:nvPr userDrawn="1"/>
        </p:nvSpPr>
        <p:spPr>
          <a:xfrm>
            <a:off x="1" y="0"/>
            <a:ext cx="37235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1032867" y="6245234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10956-1DD2-F646-B3FE-1DB280F6E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2"/>
            <a:ext cx="1172480" cy="2703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EF2DB8-C5E1-3146-B6E5-24633D3C0AF8}"/>
              </a:ext>
            </a:extLst>
          </p:cNvPr>
          <p:cNvCxnSpPr>
            <a:cxnSpLocks/>
          </p:cNvCxnSpPr>
          <p:nvPr userDrawn="1"/>
        </p:nvCxnSpPr>
        <p:spPr>
          <a:xfrm>
            <a:off x="4431329" y="1750019"/>
            <a:ext cx="5599273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79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hape 30">
            <a:extLst>
              <a:ext uri="{FF2B5EF4-FFF2-40B4-BE49-F238E27FC236}">
                <a16:creationId xmlns:a16="http://schemas.microsoft.com/office/drawing/2014/main" id="{A81B6D98-E064-D145-8BAD-859434E24467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02365" y="2020971"/>
            <a:ext cx="5728235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bg1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bg1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DBA92EB-17B8-0841-9A47-CCCC963D4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2365" y="787402"/>
            <a:ext cx="543057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31FEA5-821A-584D-8AAC-4C86EEF0E5AB}"/>
              </a:ext>
            </a:extLst>
          </p:cNvPr>
          <p:cNvSpPr/>
          <p:nvPr userDrawn="1"/>
        </p:nvSpPr>
        <p:spPr>
          <a:xfrm>
            <a:off x="490681" y="2057931"/>
            <a:ext cx="2742139" cy="2742139"/>
          </a:xfrm>
          <a:prstGeom prst="roundRect">
            <a:avLst>
              <a:gd name="adj" fmla="val 4544"/>
            </a:avLst>
          </a:prstGeom>
          <a:solidFill>
            <a:schemeClr val="tx2"/>
          </a:solidFill>
          <a:ln w="25400">
            <a:gradFill>
              <a:gsLst>
                <a:gs pos="0">
                  <a:schemeClr val="accent5"/>
                </a:gs>
                <a:gs pos="22000">
                  <a:schemeClr val="bg2"/>
                </a:gs>
                <a:gs pos="58000">
                  <a:schemeClr val="accent1"/>
                </a:gs>
              </a:gsLst>
              <a:lin ang="21594000" scaled="0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4808D3-FC63-7F4A-9582-81D85E6E7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63" y="3247703"/>
            <a:ext cx="2141669" cy="4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meline">
    <p:bg>
      <p:bgPr>
        <a:solidFill>
          <a:srgbClr val="00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7C3AE3-F330-9249-A4F0-8B9FD02A12C3}"/>
              </a:ext>
            </a:extLst>
          </p:cNvPr>
          <p:cNvSpPr/>
          <p:nvPr userDrawn="1"/>
        </p:nvSpPr>
        <p:spPr>
          <a:xfrm flipV="1">
            <a:off x="47767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937A6-9B8D-934A-97E7-1978CA3DF8BF}"/>
              </a:ext>
            </a:extLst>
          </p:cNvPr>
          <p:cNvSpPr/>
          <p:nvPr userDrawn="1"/>
        </p:nvSpPr>
        <p:spPr>
          <a:xfrm flipV="1">
            <a:off x="435164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F7760-C696-144D-97B0-944F41B7F863}"/>
              </a:ext>
            </a:extLst>
          </p:cNvPr>
          <p:cNvSpPr/>
          <p:nvPr userDrawn="1"/>
        </p:nvSpPr>
        <p:spPr>
          <a:xfrm flipV="1">
            <a:off x="8240738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hape 30">
            <a:extLst>
              <a:ext uri="{FF2B5EF4-FFF2-40B4-BE49-F238E27FC236}">
                <a16:creationId xmlns:a16="http://schemas.microsoft.com/office/drawing/2014/main" id="{A9108F10-9B08-1C48-B183-F48B5B8DEC2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90049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4" name="Shape 30">
            <a:extLst>
              <a:ext uri="{FF2B5EF4-FFF2-40B4-BE49-F238E27FC236}">
                <a16:creationId xmlns:a16="http://schemas.microsoft.com/office/drawing/2014/main" id="{B458893C-44D6-B248-AE9A-2A25EABF9E3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4725443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27A97681-5093-7944-A3EB-3D58810E1D9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8506505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7A5DE-5F6B-C349-B43E-4D8C82670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198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16C21F-D3C0-1F4D-8E16-5889BF3756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024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5FE5B0-263D-DC4C-8379-6243282C51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21520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8D05A7-4006-A24D-B3E6-B517F951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12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7C3AE3-F330-9249-A4F0-8B9FD02A12C3}"/>
              </a:ext>
            </a:extLst>
          </p:cNvPr>
          <p:cNvSpPr/>
          <p:nvPr userDrawn="1"/>
        </p:nvSpPr>
        <p:spPr>
          <a:xfrm flipV="1">
            <a:off x="47767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937A6-9B8D-934A-97E7-1978CA3DF8BF}"/>
              </a:ext>
            </a:extLst>
          </p:cNvPr>
          <p:cNvSpPr/>
          <p:nvPr userDrawn="1"/>
        </p:nvSpPr>
        <p:spPr>
          <a:xfrm flipV="1">
            <a:off x="4351647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F7760-C696-144D-97B0-944F41B7F863}"/>
              </a:ext>
            </a:extLst>
          </p:cNvPr>
          <p:cNvSpPr/>
          <p:nvPr userDrawn="1"/>
        </p:nvSpPr>
        <p:spPr>
          <a:xfrm flipV="1">
            <a:off x="8240738" y="2572321"/>
            <a:ext cx="3345332" cy="3396787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14" name="Shape 30"/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D65450-86A6-5D42-8859-7C63A323C7EB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Shape 30">
            <a:extLst>
              <a:ext uri="{FF2B5EF4-FFF2-40B4-BE49-F238E27FC236}">
                <a16:creationId xmlns:a16="http://schemas.microsoft.com/office/drawing/2014/main" id="{A9108F10-9B08-1C48-B183-F48B5B8DEC2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90049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4" name="Shape 30">
            <a:extLst>
              <a:ext uri="{FF2B5EF4-FFF2-40B4-BE49-F238E27FC236}">
                <a16:creationId xmlns:a16="http://schemas.microsoft.com/office/drawing/2014/main" id="{B458893C-44D6-B248-AE9A-2A25EABF9E3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4725443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6" name="Shape 30">
            <a:extLst>
              <a:ext uri="{FF2B5EF4-FFF2-40B4-BE49-F238E27FC236}">
                <a16:creationId xmlns:a16="http://schemas.microsoft.com/office/drawing/2014/main" id="{27A97681-5093-7944-A3EB-3D58810E1D9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8506505" y="3414379"/>
            <a:ext cx="2736035" cy="13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4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7A5DE-5F6B-C349-B43E-4D8C826700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198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516C21F-D3C0-1F4D-8E16-5889BF3756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024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5FE5B0-263D-DC4C-8379-6243282C51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21520" y="2876273"/>
            <a:ext cx="2736849" cy="38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8D05A7-4006-A24D-B3E6-B517F951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7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7677" y="2341645"/>
            <a:ext cx="3360000" cy="3568089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44" name="Rectangle 43"/>
          <p:cNvSpPr/>
          <p:nvPr userDrawn="1"/>
        </p:nvSpPr>
        <p:spPr>
          <a:xfrm>
            <a:off x="4352943" y="2341643"/>
            <a:ext cx="3360000" cy="3568091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45" name="Rectangle 44"/>
          <p:cNvSpPr/>
          <p:nvPr userDrawn="1"/>
        </p:nvSpPr>
        <p:spPr>
          <a:xfrm>
            <a:off x="8228208" y="1845733"/>
            <a:ext cx="3360000" cy="4064000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57679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832944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708209" y="2560133"/>
            <a:ext cx="2400000" cy="1920000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477679" y="1845735"/>
            <a:ext cx="3360000" cy="5083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4" name="Rectangle 53"/>
          <p:cNvSpPr/>
          <p:nvPr userDrawn="1"/>
        </p:nvSpPr>
        <p:spPr>
          <a:xfrm>
            <a:off x="4352944" y="1845735"/>
            <a:ext cx="3360000" cy="508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5" name="Rectangle 54"/>
          <p:cNvSpPr/>
          <p:nvPr userDrawn="1"/>
        </p:nvSpPr>
        <p:spPr>
          <a:xfrm>
            <a:off x="8228209" y="1845735"/>
            <a:ext cx="3360000" cy="50838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32"/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7680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352945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sp>
        <p:nvSpPr>
          <p:cNvPr id="7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8228210" y="4770809"/>
            <a:ext cx="3360001" cy="1054256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3" b="0" i="0" baseline="0">
                <a:latin typeface="Montserrat Light" pitchFamily="2" charset="77"/>
                <a:ea typeface="Montserrat Light" pitchFamily="2" charset="77"/>
                <a:cs typeface="Montserrat Light" pitchFamily="2" charset="77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This paragraph is a good place for a title description. This paragraph is a good place for a title description. This paragraph is a good place for a title description.</a:t>
            </a:r>
          </a:p>
          <a:p>
            <a:pPr lvl="0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A062A6-F942-9744-9D48-AFC4AB8D823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7679" y="1911098"/>
            <a:ext cx="3360000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352945" y="1911098"/>
            <a:ext cx="3359999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228209" y="1911098"/>
            <a:ext cx="3360000" cy="3718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33"/>
              </a:lnSpc>
              <a:spcBef>
                <a:spcPts val="0"/>
              </a:spcBef>
              <a:buNone/>
              <a:defRPr sz="1867" b="0" i="0">
                <a:solidFill>
                  <a:schemeClr val="bg1"/>
                </a:solidFill>
                <a:latin typeface="Montserrat Medium" pitchFamily="2" charset="77"/>
                <a:ea typeface="Montserrat Medium" pitchFamily="2" charset="77"/>
                <a:cs typeface="Montserrat Medium" pitchFamily="2" charset="77"/>
              </a:defRPr>
            </a:lvl1pPr>
          </a:lstStyle>
          <a:p>
            <a:pPr lvl="0"/>
            <a:r>
              <a:rPr lang="en-US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1384581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C3A93305-9405-A14E-8D01-A3A351EB1DF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8A04-018C-7342-AA2C-E0FB50FD585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034C5-3A70-5843-8306-AFB56606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35BEBD-9256-9B40-AB80-C7ADA5310665}"/>
              </a:ext>
            </a:extLst>
          </p:cNvPr>
          <p:cNvGrpSpPr/>
          <p:nvPr userDrawn="1"/>
        </p:nvGrpSpPr>
        <p:grpSpPr>
          <a:xfrm>
            <a:off x="6611143" y="1493276"/>
            <a:ext cx="5065716" cy="4421616"/>
            <a:chOff x="4958356" y="1119957"/>
            <a:chExt cx="3799287" cy="33162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357" y="1123667"/>
              <a:ext cx="3799286" cy="3312502"/>
            </a:xfrm>
            <a:prstGeom prst="rect">
              <a:avLst/>
            </a:prstGeom>
            <a:effectLst/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96D7B3-9F19-C24C-9B97-27F17A6F4C68}"/>
                </a:ext>
              </a:extLst>
            </p:cNvPr>
            <p:cNvSpPr/>
            <p:nvPr userDrawn="1"/>
          </p:nvSpPr>
          <p:spPr>
            <a:xfrm>
              <a:off x="4958356" y="1119957"/>
              <a:ext cx="3799285" cy="2736609"/>
            </a:xfrm>
            <a:prstGeom prst="roundRect">
              <a:avLst>
                <a:gd name="adj" fmla="val 5254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8D35C6-890D-F44C-B7F6-87275F496ECF}"/>
              </a:ext>
            </a:extLst>
          </p:cNvPr>
          <p:cNvSpPr txBox="1"/>
          <p:nvPr userDrawn="1"/>
        </p:nvSpPr>
        <p:spPr>
          <a:xfrm>
            <a:off x="11437228" y="-870857"/>
            <a:ext cx="65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867" b="1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19483" y="1749643"/>
            <a:ext cx="4649037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16" name="Shape 30">
            <a:extLst>
              <a:ext uri="{FF2B5EF4-FFF2-40B4-BE49-F238E27FC236}">
                <a16:creationId xmlns:a16="http://schemas.microsoft.com/office/drawing/2014/main" id="{C3A93305-9405-A14E-8D01-A3A351EB1DF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8A04-018C-7342-AA2C-E0FB50FD585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034C5-3A70-5843-8306-AFB56606C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35BEBD-9256-9B40-AB80-C7ADA5310665}"/>
              </a:ext>
            </a:extLst>
          </p:cNvPr>
          <p:cNvGrpSpPr/>
          <p:nvPr userDrawn="1"/>
        </p:nvGrpSpPr>
        <p:grpSpPr>
          <a:xfrm>
            <a:off x="6611143" y="1493276"/>
            <a:ext cx="5065716" cy="4421616"/>
            <a:chOff x="4958356" y="1119957"/>
            <a:chExt cx="3799287" cy="33162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357" y="1123667"/>
              <a:ext cx="3799286" cy="3312502"/>
            </a:xfrm>
            <a:prstGeom prst="rect">
              <a:avLst/>
            </a:prstGeom>
            <a:effectLst/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996D7B3-9F19-C24C-9B97-27F17A6F4C68}"/>
                </a:ext>
              </a:extLst>
            </p:cNvPr>
            <p:cNvSpPr/>
            <p:nvPr userDrawn="1"/>
          </p:nvSpPr>
          <p:spPr>
            <a:xfrm>
              <a:off x="4958356" y="1119957"/>
              <a:ext cx="3799285" cy="2736609"/>
            </a:xfrm>
            <a:prstGeom prst="roundRect">
              <a:avLst>
                <a:gd name="adj" fmla="val 5254"/>
              </a:avLst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8D35C6-890D-F44C-B7F6-87275F496ECF}"/>
              </a:ext>
            </a:extLst>
          </p:cNvPr>
          <p:cNvSpPr txBox="1"/>
          <p:nvPr userDrawn="1"/>
        </p:nvSpPr>
        <p:spPr>
          <a:xfrm>
            <a:off x="11437228" y="-870857"/>
            <a:ext cx="65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1867" b="1">
              <a:solidFill>
                <a:schemeClr val="tx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19483" y="1749643"/>
            <a:ext cx="4649037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01" y="1233166"/>
            <a:ext cx="6094899" cy="3985125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07051" y="1749643"/>
            <a:ext cx="4287296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Shape 30">
            <a:extLst>
              <a:ext uri="{FF2B5EF4-FFF2-40B4-BE49-F238E27FC236}">
                <a16:creationId xmlns:a16="http://schemas.microsoft.com/office/drawing/2014/main" id="{982A79E8-A694-E942-BDE1-1A8D47E7EE8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B65B3-A932-D540-9CBA-9E3D708242A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9B2641-5494-294F-A7FE-E5D9D654D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1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_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5211811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26307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101" y="1233166"/>
            <a:ext cx="6094899" cy="3985125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07051" y="1749643"/>
            <a:ext cx="4287296" cy="2625971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Shape 30">
            <a:extLst>
              <a:ext uri="{FF2B5EF4-FFF2-40B4-BE49-F238E27FC236}">
                <a16:creationId xmlns:a16="http://schemas.microsoft.com/office/drawing/2014/main" id="{982A79E8-A694-E942-BDE1-1A8D47E7EE85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340680" y="1724783"/>
            <a:ext cx="5109553" cy="417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7796" marR="0" lvl="0" indent="-165096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90000"/>
              <a:buFont typeface="Arial"/>
              <a:buChar char="•"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9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pitchFamily="2" charset="77"/>
                <a:ea typeface="Montserrat Light" pitchFamily="2" charset="77"/>
                <a:cs typeface="Montserrat Light" pitchFamily="2" charset="77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Click to add text	</a:t>
            </a:r>
          </a:p>
          <a:p>
            <a:pPr lvl="2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B65B3-A932-D540-9CBA-9E3D708242AC}"/>
              </a:ext>
            </a:extLst>
          </p:cNvPr>
          <p:cNvCxnSpPr>
            <a:cxnSpLocks/>
          </p:cNvCxnSpPr>
          <p:nvPr userDrawn="1"/>
        </p:nvCxnSpPr>
        <p:spPr>
          <a:xfrm>
            <a:off x="477679" y="1557855"/>
            <a:ext cx="5088812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9B2641-5494-294F-A7FE-E5D9D654D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112" y="396867"/>
            <a:ext cx="1171744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6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98AD5B-B330-0748-8AC8-24CA9A18D182}"/>
              </a:ext>
            </a:extLst>
          </p:cNvPr>
          <p:cNvCxnSpPr>
            <a:cxnSpLocks/>
            <a:stCxn id="40" idx="1"/>
          </p:cNvCxnSpPr>
          <p:nvPr userDrawn="1"/>
        </p:nvCxnSpPr>
        <p:spPr>
          <a:xfrm>
            <a:off x="532485" y="3453861"/>
            <a:ext cx="8112643" cy="11945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0BC26-9C62-6241-8397-9FA4EDD9DF9C}"/>
              </a:ext>
            </a:extLst>
          </p:cNvPr>
          <p:cNvSpPr/>
          <p:nvPr userDrawn="1"/>
        </p:nvSpPr>
        <p:spPr>
          <a:xfrm>
            <a:off x="478367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C5EB9-6065-764A-B124-8113BA86CDD6}"/>
              </a:ext>
            </a:extLst>
          </p:cNvPr>
          <p:cNvSpPr/>
          <p:nvPr userDrawn="1"/>
        </p:nvSpPr>
        <p:spPr>
          <a:xfrm>
            <a:off x="3084857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7ABA1-B7F2-D349-8393-A3F96066CF9B}"/>
              </a:ext>
            </a:extLst>
          </p:cNvPr>
          <p:cNvSpPr/>
          <p:nvPr userDrawn="1"/>
        </p:nvSpPr>
        <p:spPr>
          <a:xfrm>
            <a:off x="5691348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A86AC1-7C60-2E44-86F7-AAB83CBCED85}"/>
              </a:ext>
            </a:extLst>
          </p:cNvPr>
          <p:cNvSpPr/>
          <p:nvPr userDrawn="1"/>
        </p:nvSpPr>
        <p:spPr>
          <a:xfrm>
            <a:off x="8297839" y="3266420"/>
            <a:ext cx="381581" cy="3815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8114-C8CC-2C42-97D4-19F71CD04068}"/>
              </a:ext>
            </a:extLst>
          </p:cNvPr>
          <p:cNvSpPr txBox="1"/>
          <p:nvPr userDrawn="1"/>
        </p:nvSpPr>
        <p:spPr>
          <a:xfrm>
            <a:off x="2122896" y="3913217"/>
            <a:ext cx="381581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1</a:t>
            </a:r>
            <a:endParaRPr lang="en-GB" sz="1867" b="1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82FE63-638C-9E49-8F44-312773D69EFD}"/>
              </a:ext>
            </a:extLst>
          </p:cNvPr>
          <p:cNvSpPr txBox="1"/>
          <p:nvPr userDrawn="1"/>
        </p:nvSpPr>
        <p:spPr>
          <a:xfrm>
            <a:off x="532485" y="3310199"/>
            <a:ext cx="282568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1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349DC-7B22-6546-84FF-75E8926E69E2}"/>
              </a:ext>
            </a:extLst>
          </p:cNvPr>
          <p:cNvSpPr txBox="1"/>
          <p:nvPr userDrawn="1"/>
        </p:nvSpPr>
        <p:spPr>
          <a:xfrm>
            <a:off x="3129066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2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998916-8579-7A44-9E3C-9D72749A64FE}"/>
              </a:ext>
            </a:extLst>
          </p:cNvPr>
          <p:cNvSpPr txBox="1"/>
          <p:nvPr userDrawn="1"/>
        </p:nvSpPr>
        <p:spPr>
          <a:xfrm>
            <a:off x="5725645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3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AA662-1804-E54C-980E-1526F9188F96}"/>
              </a:ext>
            </a:extLst>
          </p:cNvPr>
          <p:cNvSpPr txBox="1"/>
          <p:nvPr userDrawn="1"/>
        </p:nvSpPr>
        <p:spPr>
          <a:xfrm>
            <a:off x="8342653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4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745-0A21-D34C-865A-80A6DEC52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5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7DFA3C-8D64-7245-921C-2256D8581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857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4DA16A-9136-914E-AF78-BED41BE6A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134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DCC0069-BD82-7A43-8C0E-0C780051E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97839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2C63F-7DE6-2149-AF01-EA821090464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Shape 30">
            <a:extLst>
              <a:ext uri="{FF2B5EF4-FFF2-40B4-BE49-F238E27FC236}">
                <a16:creationId xmlns:a16="http://schemas.microsoft.com/office/drawing/2014/main" id="{A4519A10-3C66-8840-AFFE-B4D5E24B084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FB44A-EFF2-144C-BBCE-5BD0561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9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98AD5B-B330-0748-8AC8-24CA9A18D182}"/>
              </a:ext>
            </a:extLst>
          </p:cNvPr>
          <p:cNvCxnSpPr>
            <a:cxnSpLocks/>
          </p:cNvCxnSpPr>
          <p:nvPr userDrawn="1"/>
        </p:nvCxnSpPr>
        <p:spPr>
          <a:xfrm>
            <a:off x="532488" y="3453857"/>
            <a:ext cx="8112641" cy="11947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679" y="787402"/>
            <a:ext cx="11299824" cy="70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400"/>
              </a:lnSpc>
              <a:defRPr sz="2400" b="0" i="0" baseline="0">
                <a:latin typeface="Montserrat Light" pitchFamily="2" charset="77"/>
              </a:defRPr>
            </a:lvl1pPr>
          </a:lstStyle>
          <a:p>
            <a:r>
              <a:rPr lang="en-GB"/>
              <a:t>Click here to edit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487" y="383983"/>
            <a:ext cx="5211811" cy="326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369461" y="6234527"/>
            <a:ext cx="1732895" cy="308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33" b="0" i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tvsquared.com</a:t>
            </a:r>
            <a:endParaRPr lang="en-US" sz="1333" b="0" i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11035704" y="6245232"/>
            <a:ext cx="810493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D2F7F4C-EEBE-764F-A5E0-511CC88AA392}" type="slidenum">
              <a:rPr lang="en-US" sz="1333" b="0" i="0" smtClean="0">
                <a:solidFill>
                  <a:schemeClr val="accent3"/>
                </a:solidFill>
                <a:latin typeface="Montserrat Medium" charset="0"/>
                <a:ea typeface="Montserrat Medium" charset="0"/>
                <a:cs typeface="Montserrat Medium" charset="0"/>
              </a:rPr>
              <a:pPr algn="r"/>
              <a:t>‹#›</a:t>
            </a:fld>
            <a:endParaRPr lang="en-US" sz="1333" b="0" i="0">
              <a:solidFill>
                <a:schemeClr val="accent3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0BC26-9C62-6241-8397-9FA4EDD9DF9C}"/>
              </a:ext>
            </a:extLst>
          </p:cNvPr>
          <p:cNvSpPr/>
          <p:nvPr userDrawn="1"/>
        </p:nvSpPr>
        <p:spPr>
          <a:xfrm>
            <a:off x="478367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1C5EB9-6065-764A-B124-8113BA86CDD6}"/>
              </a:ext>
            </a:extLst>
          </p:cNvPr>
          <p:cNvSpPr/>
          <p:nvPr userDrawn="1"/>
        </p:nvSpPr>
        <p:spPr>
          <a:xfrm>
            <a:off x="3084857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D7ABA1-B7F2-D349-8393-A3F96066CF9B}"/>
              </a:ext>
            </a:extLst>
          </p:cNvPr>
          <p:cNvSpPr/>
          <p:nvPr userDrawn="1"/>
        </p:nvSpPr>
        <p:spPr>
          <a:xfrm>
            <a:off x="5691348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A86AC1-7C60-2E44-86F7-AAB83CBCED85}"/>
              </a:ext>
            </a:extLst>
          </p:cNvPr>
          <p:cNvSpPr/>
          <p:nvPr userDrawn="1"/>
        </p:nvSpPr>
        <p:spPr>
          <a:xfrm>
            <a:off x="8297839" y="3266420"/>
            <a:ext cx="381581" cy="3815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2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298114-C8CC-2C42-97D4-19F71CD04068}"/>
              </a:ext>
            </a:extLst>
          </p:cNvPr>
          <p:cNvSpPr txBox="1"/>
          <p:nvPr userDrawn="1"/>
        </p:nvSpPr>
        <p:spPr>
          <a:xfrm>
            <a:off x="2122896" y="3913217"/>
            <a:ext cx="381581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1</a:t>
            </a:r>
            <a:endParaRPr lang="en-GB" sz="1867" b="1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82745-0A21-D34C-865A-80A6DEC52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5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77DFA3C-8D64-7245-921C-2256D8581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4857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4DA16A-9136-914E-AF78-BED41BE6A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1348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DCC0069-BD82-7A43-8C0E-0C780051E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97839" y="3824422"/>
            <a:ext cx="2462179" cy="1488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67" b="0" i="0">
                <a:latin typeface="Montserrat Light" pitchFamily="2" charset="77"/>
              </a:defRPr>
            </a:lvl1pPr>
            <a:lvl2pPr marL="609585" indent="0">
              <a:buNone/>
              <a:defRPr sz="1867" b="0" i="0">
                <a:latin typeface="Montserrat Light" pitchFamily="2" charset="77"/>
              </a:defRPr>
            </a:lvl2pPr>
            <a:lvl3pPr marL="1219170" indent="0">
              <a:buNone/>
              <a:defRPr sz="1867" b="0" i="0">
                <a:latin typeface="Montserrat Light" pitchFamily="2" charset="77"/>
              </a:defRPr>
            </a:lvl3pPr>
            <a:lvl4pPr marL="1828754" indent="0">
              <a:buNone/>
              <a:defRPr sz="1867" b="0" i="0">
                <a:latin typeface="Montserrat Light" pitchFamily="2" charset="77"/>
              </a:defRPr>
            </a:lvl4pPr>
            <a:lvl5pPr marL="2438339" indent="0">
              <a:buNone/>
              <a:defRPr sz="1867" b="0" i="0"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2C63F-7DE6-2149-AF01-EA821090464D}"/>
              </a:ext>
            </a:extLst>
          </p:cNvPr>
          <p:cNvCxnSpPr/>
          <p:nvPr userDrawn="1"/>
        </p:nvCxnSpPr>
        <p:spPr>
          <a:xfrm>
            <a:off x="477680" y="1557855"/>
            <a:ext cx="11176825" cy="0"/>
          </a:xfrm>
          <a:prstGeom prst="line">
            <a:avLst/>
          </a:prstGeom>
          <a:ln w="25400" cmpd="sng">
            <a:gradFill flip="none" rotWithShape="1">
              <a:gsLst>
                <a:gs pos="0">
                  <a:schemeClr val="accent1"/>
                </a:gs>
                <a:gs pos="45000">
                  <a:schemeClr val="accent3"/>
                </a:gs>
                <a:gs pos="8000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Shape 30">
            <a:extLst>
              <a:ext uri="{FF2B5EF4-FFF2-40B4-BE49-F238E27FC236}">
                <a16:creationId xmlns:a16="http://schemas.microsoft.com/office/drawing/2014/main" id="{A4519A10-3C66-8840-AFFE-B4D5E24B084A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0678" y="1724785"/>
            <a:ext cx="11331837" cy="74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buSzPct val="120000"/>
              <a:buFont typeface="Arial"/>
              <a:buNone/>
              <a:tabLst/>
              <a:defRPr sz="1867" b="0" i="0" u="none" strike="noStrike" cap="none" baseline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1pPr>
            <a:lvl2pPr marL="359824" marR="0" lvl="1" indent="-182029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2pPr>
            <a:lvl3pPr marL="539737" marR="0" lvl="2" indent="-179913" algn="l" rtl="0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1867" b="0" i="0" u="none" strike="noStrike" cap="none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Montserrat Light"/>
              </a:defRPr>
            </a:lvl3pPr>
            <a:lvl4pPr marL="2438339" marR="0" lvl="3" indent="-39961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marR="0" lvl="4" indent="-39961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505150"/>
              </a:buClr>
              <a:buSzPts val="1120"/>
              <a:buFont typeface="Arial"/>
              <a:buChar char="•"/>
              <a:defRPr sz="1867" b="0" i="0" u="none" strike="noStrike" cap="none">
                <a:solidFill>
                  <a:srgbClr val="5051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FB44A-EFF2-144C-BBCE-5BD0561EE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1" y="397573"/>
            <a:ext cx="1172479" cy="2703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DFC3D9-BBAC-3E43-83D4-2C72DBCEAFE7}"/>
              </a:ext>
            </a:extLst>
          </p:cNvPr>
          <p:cNvSpPr txBox="1"/>
          <p:nvPr userDrawn="1"/>
        </p:nvSpPr>
        <p:spPr>
          <a:xfrm>
            <a:off x="532485" y="3310199"/>
            <a:ext cx="282568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1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CEF8F-2ECE-9F47-8C92-CC1DDB86EA33}"/>
              </a:ext>
            </a:extLst>
          </p:cNvPr>
          <p:cNvSpPr txBox="1"/>
          <p:nvPr userDrawn="1"/>
        </p:nvSpPr>
        <p:spPr>
          <a:xfrm>
            <a:off x="3129066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2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00777-BD38-604A-8DA2-1625EE1DFD24}"/>
              </a:ext>
            </a:extLst>
          </p:cNvPr>
          <p:cNvSpPr txBox="1"/>
          <p:nvPr userDrawn="1"/>
        </p:nvSpPr>
        <p:spPr>
          <a:xfrm>
            <a:off x="5725645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3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AA304-121F-E04A-924D-6382EB6443D8}"/>
              </a:ext>
            </a:extLst>
          </p:cNvPr>
          <p:cNvSpPr txBox="1"/>
          <p:nvPr userDrawn="1"/>
        </p:nvSpPr>
        <p:spPr>
          <a:xfrm>
            <a:off x="8342653" y="3310199"/>
            <a:ext cx="302476" cy="287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67" b="0" i="0">
                <a:solidFill>
                  <a:schemeClr val="bg1"/>
                </a:solidFill>
                <a:latin typeface="Montserrat Light" pitchFamily="2" charset="77"/>
                <a:ea typeface="Montserrat Semi" charset="0"/>
                <a:cs typeface="Montserrat Semi" charset="0"/>
              </a:rPr>
              <a:t>4</a:t>
            </a:r>
            <a:endParaRPr lang="en-GB" sz="1867" b="0" i="0">
              <a:solidFill>
                <a:schemeClr val="bg1"/>
              </a:solidFill>
              <a:latin typeface="Montserrat Light" pitchFamily="2" charset="77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0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93061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56563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2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5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041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2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2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09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026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2281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908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652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1486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07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00460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5051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13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54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20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7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7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415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3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014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7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9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6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6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01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154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775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6162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2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809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21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1039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54970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381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1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05655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959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043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30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0347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58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8157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100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66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61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3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1219170" rtl="0" eaLnBrk="1" latinLnBrk="0" hangingPunct="1">
        <a:lnSpc>
          <a:spcPts val="28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Montserrat Medium" charset="0"/>
          <a:ea typeface="Montserrat Medium" charset="0"/>
          <a:cs typeface="Montserrat Medium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pos="2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image" Target="../media/image49.png"/><Relationship Id="rId26" Type="http://schemas.openxmlformats.org/officeDocument/2006/relationships/image" Target="../media/image54.jpeg"/><Relationship Id="rId3" Type="http://schemas.openxmlformats.org/officeDocument/2006/relationships/image" Target="../media/image32.png"/><Relationship Id="rId21" Type="http://schemas.openxmlformats.org/officeDocument/2006/relationships/hyperlink" Target="https://www.cpomagazine.com/data-protection/despite-fines-and-major-platform-changes-youtube-still-violating-child-privacy-by-serving-targeted-ads/" TargetMode="External"/><Relationship Id="rId7" Type="http://schemas.openxmlformats.org/officeDocument/2006/relationships/hyperlink" Target="https://www.mediapost.com/publications/article/391085/meta-youtube-and-other-platforms-must-face-lawsui.html" TargetMode="External"/><Relationship Id="rId12" Type="http://schemas.openxmlformats.org/officeDocument/2006/relationships/hyperlink" Target="https://www.hsph.harvard.edu/news/press-releases/social-media-platforms-generate-billions-in-annual-ad-revenue-from-u-s-youth/" TargetMode="External"/><Relationship Id="rId17" Type="http://schemas.openxmlformats.org/officeDocument/2006/relationships/hyperlink" Target="https://www.cityam.com/about-a-third-of-facebook-marketplace-listings-could-be-scams-mps-told/" TargetMode="External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hys.org/news/2023-08-exposes-dark-side-social-media.html#:~:text=Researchers%20found%20that%20counterfeiters%20are,find%20and%20purchase%20counterfeit%20products" TargetMode="External"/><Relationship Id="rId20" Type="http://schemas.openxmlformats.org/officeDocument/2006/relationships/image" Target="../media/image50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dianama.com/2024/08/223-tiktok-faces-lawsuit-over-childrens-privacy-violations/" TargetMode="External"/><Relationship Id="rId11" Type="http://schemas.openxmlformats.org/officeDocument/2006/relationships/image" Target="../media/image46.png"/><Relationship Id="rId24" Type="http://schemas.openxmlformats.org/officeDocument/2006/relationships/image" Target="../media/image52.png"/><Relationship Id="rId5" Type="http://schemas.openxmlformats.org/officeDocument/2006/relationships/hyperlink" Target="https://www-engadget-com.cdn.ampproject.org/c/s/www.engadget.com/amp/google-agrees-to-settle-5-billion-lawsuit-accusing-it-of-tracking-incognito-users-042435935.html" TargetMode="External"/><Relationship Id="rId15" Type="http://schemas.openxmlformats.org/officeDocument/2006/relationships/image" Target="../media/image48.png"/><Relationship Id="rId23" Type="http://schemas.openxmlformats.org/officeDocument/2006/relationships/hyperlink" Target="https://www.androidauthority.com/youtube-criminal-spying-charges-ad-blocker-detection-3384885/?utm_source=flipboard&amp;utm_content=rossdonn/magazine/SECURITY" TargetMode="External"/><Relationship Id="rId28" Type="http://schemas.openxmlformats.org/officeDocument/2006/relationships/hyperlink" Target="https://www.cbsnews.com/news/tiktok-pushes-potentially-harmful-content-to-users-as-often-as-every-39-seconds-study/" TargetMode="External"/><Relationship Id="rId10" Type="http://schemas.openxmlformats.org/officeDocument/2006/relationships/hyperlink" Target="https://mashable.com/article/shark-tank-keto-gummies-scam-google-search" TargetMode="External"/><Relationship Id="rId19" Type="http://schemas.openxmlformats.org/officeDocument/2006/relationships/hyperlink" Target="https://www.nytimes.com/2023/05/22/business/meta-facebook-eu-privacy-fine.html" TargetMode="External"/><Relationship Id="rId4" Type="http://schemas.openxmlformats.org/officeDocument/2006/relationships/image" Target="../media/image44.png"/><Relationship Id="rId9" Type="http://schemas.openxmlformats.org/officeDocument/2006/relationships/hyperlink" Target="https://www.wsj.com/articles/facebook-knows-instagram-is-toxic-for-teen-girls-company-documents-show-11631620739" TargetMode="External"/><Relationship Id="rId14" Type="http://schemas.openxmlformats.org/officeDocument/2006/relationships/hyperlink" Target="https://www.businessinsider.com/okcupid-lied-to-its-users-to-help-them-2014-7" TargetMode="External"/><Relationship Id="rId22" Type="http://schemas.openxmlformats.org/officeDocument/2006/relationships/image" Target="../media/image51.png"/><Relationship Id="rId27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png"/><Relationship Id="rId3" Type="http://schemas.openxmlformats.org/officeDocument/2006/relationships/hyperlink" Target="https://www.pbs.org/newshour/nation/google-settles-5-billion-lawsuit-alleging-it-tracked-incognito-mode-activity#:~:text=SAN%20FRANCISCO%20(AP)%20%E2%80%94%20Google,to%20track%20their%20internet%20use." TargetMode="External"/><Relationship Id="rId7" Type="http://schemas.openxmlformats.org/officeDocument/2006/relationships/hyperlink" Target="https://content-na1.emarketer.com/walmart-tinder-say-meta-placed-ads-next-clearly-illegal-content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orbes.com/sites/carlieporterfield/2022/11/14/google-pays-391-million-to-settle-location-tracking-lawsuits/?sh=706ec00536ac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bioethics.com/archives/73012" TargetMode="External"/><Relationship Id="rId15" Type="http://schemas.openxmlformats.org/officeDocument/2006/relationships/hyperlink" Target="https://content-na1.emarketer.com/google-will-face-class-action-antitrust-lawsuit-small-advertisers" TargetMode="External"/><Relationship Id="rId10" Type="http://schemas.openxmlformats.org/officeDocument/2006/relationships/hyperlink" Target="https://www.cnbc.com/2022/12/23/facebook-parent-meta-agrees-to-pay-725-million-to-settle-privacy-lawsuit-prompted-by-cambridge-analytica-scandal.html" TargetMode="External"/><Relationship Id="rId4" Type="http://schemas.openxmlformats.org/officeDocument/2006/relationships/image" Target="../media/image57.png"/><Relationship Id="rId9" Type="http://schemas.openxmlformats.org/officeDocument/2006/relationships/hyperlink" Target="https://www.cnbc.com/2024/01/18/ag-suit-alleges-meta-estimated-100k-kids-per-day-sexually-harassed-on-facebook-instagram.html" TargetMode="External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hidden-cos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2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hyperlink" Target="https://thevab.com/insight/hidden-cos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18" Type="http://schemas.openxmlformats.org/officeDocument/2006/relationships/image" Target="../media/image9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12" Type="http://schemas.openxmlformats.org/officeDocument/2006/relationships/image" Target="../media/image86.png"/><Relationship Id="rId17" Type="http://schemas.openxmlformats.org/officeDocument/2006/relationships/image" Target="../media/image91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0.jpeg"/><Relationship Id="rId11" Type="http://schemas.openxmlformats.org/officeDocument/2006/relationships/image" Target="../media/image85.png"/><Relationship Id="rId5" Type="http://schemas.openxmlformats.org/officeDocument/2006/relationships/image" Target="../media/image79.jpe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4" Type="http://schemas.openxmlformats.org/officeDocument/2006/relationships/image" Target="../media/image32.png"/><Relationship Id="rId9" Type="http://schemas.openxmlformats.org/officeDocument/2006/relationships/image" Target="../media/image83.jpeg"/><Relationship Id="rId1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2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hyperlink" Target="https://thevab.com/insight/shortening-path-purchase" TargetMode="External"/><Relationship Id="rId4" Type="http://schemas.openxmlformats.org/officeDocument/2006/relationships/image" Target="../media/image100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6.png"/><Relationship Id="rId7" Type="http://schemas.openxmlformats.org/officeDocument/2006/relationships/hyperlink" Target="https://thevab.com/insight/shortening-path-purchase?utm_source=insights-report&amp;utm_medium=takeaway-slide&amp;utm_campaign=insights-consumer-connect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unlocking-brand-growth-audience-based-buying?&amp;utm_source=insights-report&amp;utm_medium=takeaway-slide&amp;utm_campaign=insights-consumer-connection" TargetMode="External"/><Relationship Id="rId5" Type="http://schemas.openxmlformats.org/officeDocument/2006/relationships/hyperlink" Target="https://thevab.com/insight/you-oughta-know?utm_source=insights-report&amp;utm_medium=takeaway-slide&amp;utm_campaign=insights-consumer-connection" TargetMode="External"/><Relationship Id="rId4" Type="http://schemas.openxmlformats.org/officeDocument/2006/relationships/hyperlink" Target="https://thevab.com/insight/hidden-costs?utm_source=insights-report&amp;utm_medium=takeaway-slide&amp;utm_campaign=insights-consumer-connectio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7.png"/><Relationship Id="rId7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wheel.com/insights/reports/redefining-premium-video-advertising" TargetMode="Externa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resolution-demand-transparency" TargetMode="External"/><Relationship Id="rId13" Type="http://schemas.openxmlformats.org/officeDocument/2006/relationships/image" Target="../media/image114.png"/><Relationship Id="rId18" Type="http://schemas.openxmlformats.org/officeDocument/2006/relationships/hyperlink" Target="https://thevab.com/insight/hidden-costs" TargetMode="External"/><Relationship Id="rId3" Type="http://schemas.openxmlformats.org/officeDocument/2006/relationships/image" Target="../media/image110.png"/><Relationship Id="rId7" Type="http://schemas.openxmlformats.org/officeDocument/2006/relationships/hyperlink" Target="https://thevab.com/insight/resolution-embrace-innovation" TargetMode="External"/><Relationship Id="rId12" Type="http://schemas.openxmlformats.org/officeDocument/2006/relationships/image" Target="../media/image113.jpeg"/><Relationship Id="rId17" Type="http://schemas.openxmlformats.org/officeDocument/2006/relationships/image" Target="../media/image32.png"/><Relationship Id="rId2" Type="http://schemas.openxmlformats.org/officeDocument/2006/relationships/hyperlink" Target="https://thevab.com/insight/credibility-crisis" TargetMode="External"/><Relationship Id="rId16" Type="http://schemas.openxmlformats.org/officeDocument/2006/relationships/image" Target="../media/image117.png"/><Relationship Id="rId20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team-board" TargetMode="External"/><Relationship Id="rId11" Type="http://schemas.openxmlformats.org/officeDocument/2006/relationships/image" Target="../media/image112.png"/><Relationship Id="rId5" Type="http://schemas.openxmlformats.org/officeDocument/2006/relationships/hyperlink" Target="https://thevab.com/" TargetMode="External"/><Relationship Id="rId15" Type="http://schemas.openxmlformats.org/officeDocument/2006/relationships/image" Target="../media/image116.jpeg"/><Relationship Id="rId10" Type="http://schemas.openxmlformats.org/officeDocument/2006/relationships/hyperlink" Target="https://thevab.com/insight/resolution-prioritize-quality" TargetMode="External"/><Relationship Id="rId19" Type="http://schemas.openxmlformats.org/officeDocument/2006/relationships/image" Target="../media/image118.png"/><Relationship Id="rId4" Type="http://schemas.openxmlformats.org/officeDocument/2006/relationships/image" Target="../media/image111.jpeg"/><Relationship Id="rId9" Type="http://schemas.openxmlformats.org/officeDocument/2006/relationships/hyperlink" Target="https://thevab.com/insight/you-oughta-know" TargetMode="External"/><Relationship Id="rId1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hat-is-tv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9C5EFC-D814-668B-58A8-56D58AF920AE}"/>
              </a:ext>
            </a:extLst>
          </p:cNvPr>
          <p:cNvGrpSpPr/>
          <p:nvPr/>
        </p:nvGrpSpPr>
        <p:grpSpPr>
          <a:xfrm>
            <a:off x="5355914" y="0"/>
            <a:ext cx="6841106" cy="6857492"/>
            <a:chOff x="5355914" y="0"/>
            <a:chExt cx="6841106" cy="6857492"/>
          </a:xfrm>
        </p:grpSpPr>
        <p:pic>
          <p:nvPicPr>
            <p:cNvPr id="4" name="Picture 3" descr="A person working on a computer&#10;&#10;Description automatically generated">
              <a:extLst>
                <a:ext uri="{FF2B5EF4-FFF2-40B4-BE49-F238E27FC236}">
                  <a16:creationId xmlns:a16="http://schemas.microsoft.com/office/drawing/2014/main" id="{416C60D4-962B-4303-0112-7792CCF4E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9400" y="4580625"/>
              <a:ext cx="6832600" cy="2276867"/>
            </a:xfrm>
            <a:prstGeom prst="rect">
              <a:avLst/>
            </a:prstGeom>
          </p:spPr>
        </p:pic>
        <p:pic>
          <p:nvPicPr>
            <p:cNvPr id="18" name="Picture 17" descr="A person sitting on a couch holding a phone&#10;&#10;Description automatically generated">
              <a:extLst>
                <a:ext uri="{FF2B5EF4-FFF2-40B4-BE49-F238E27FC236}">
                  <a16:creationId xmlns:a16="http://schemas.microsoft.com/office/drawing/2014/main" id="{4A85E1AF-74FF-083C-70EB-C891AD810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914" y="0"/>
              <a:ext cx="6836086" cy="2289550"/>
            </a:xfrm>
            <a:prstGeom prst="rect">
              <a:avLst/>
            </a:prstGeom>
          </p:spPr>
        </p:pic>
        <p:pic>
          <p:nvPicPr>
            <p:cNvPr id="9" name="Picture 8" descr="A person holding a bucket of popcorn and cheering&#10;&#10;Description automatically generated">
              <a:extLst>
                <a:ext uri="{FF2B5EF4-FFF2-40B4-BE49-F238E27FC236}">
                  <a16:creationId xmlns:a16="http://schemas.microsoft.com/office/drawing/2014/main" id="{47E4E8A4-0204-57B4-A0AA-E5534E7E0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914" y="2289550"/>
              <a:ext cx="6841106" cy="2302742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9630" b="36230"/>
          <a:stretch>
            <a:fillRect/>
          </a:stretch>
        </p:blipFill>
        <p:spPr>
          <a:xfrm>
            <a:off x="5359400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8740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9" y="3423303"/>
            <a:ext cx="5276341" cy="2071975"/>
          </a:xfrm>
        </p:spPr>
        <p:txBody>
          <a:bodyPr/>
          <a:lstStyle/>
          <a:p>
            <a:pPr defTabSz="914400">
              <a:spcBef>
                <a:spcPts val="0"/>
              </a:spcBef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Consumer Connection</a:t>
            </a:r>
            <a:br>
              <a:rPr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2200" b="1">
                <a:solidFill>
                  <a:srgbClr val="00BFF2"/>
                </a:solidFill>
                <a:latin typeface="Helvetica"/>
                <a:ea typeface="+mn-ea"/>
                <a:cs typeface="Helvetica"/>
              </a:rPr>
              <a:t>Understanding the Effect of Quality Across Media Platforms</a:t>
            </a:r>
            <a:endParaRPr lang="en-US" sz="2200" b="1">
              <a:solidFill>
                <a:srgbClr val="1F1A62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</p:spTree>
    <p:extLst>
      <p:ext uri="{BB962C8B-B14F-4D97-AF65-F5344CB8AC3E}">
        <p14:creationId xmlns:p14="http://schemas.microsoft.com/office/powerpoint/2010/main" val="277794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6856B-5A31-D9AB-38DA-002762C1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94DE92-D558-890D-2D1F-E9C34DF45B99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EB40F-AAC7-D9FF-8916-A25DB9E9547F}"/>
              </a:ext>
            </a:extLst>
          </p:cNvPr>
          <p:cNvSpPr/>
          <p:nvPr/>
        </p:nvSpPr>
        <p:spPr>
          <a:xfrm>
            <a:off x="183330" y="399104"/>
            <a:ext cx="120086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Social media platforms and digital ad-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tech walled gardens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have a long track record of treating their users badly for their own financial gain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930422-E579-3C3B-3CBC-D3FBD943D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A825F31-C132-6520-7518-E62C516604D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6B01A1-05D2-03A8-800B-5D9F8CD25C9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8A4CFF-CC49-D303-025A-E01AE36CF721}"/>
              </a:ext>
            </a:extLst>
          </p:cNvPr>
          <p:cNvSpPr/>
          <p:nvPr/>
        </p:nvSpPr>
        <p:spPr>
          <a:xfrm>
            <a:off x="146479" y="2022278"/>
            <a:ext cx="5175115" cy="4436610"/>
          </a:xfrm>
          <a:prstGeom prst="roundRect">
            <a:avLst>
              <a:gd name="adj" fmla="val 69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13AFF-F417-214E-7B07-A552498F46E3}"/>
              </a:ext>
            </a:extLst>
          </p:cNvPr>
          <p:cNvSpPr txBox="1"/>
          <p:nvPr/>
        </p:nvSpPr>
        <p:spPr>
          <a:xfrm>
            <a:off x="261930" y="1722311"/>
            <a:ext cx="51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Violation of User Privacy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3BA661-6631-3D3D-183A-CB5A71A9FF7F}"/>
              </a:ext>
            </a:extLst>
          </p:cNvPr>
          <p:cNvSpPr/>
          <p:nvPr/>
        </p:nvSpPr>
        <p:spPr>
          <a:xfrm>
            <a:off x="5437045" y="2030087"/>
            <a:ext cx="6582383" cy="4437861"/>
          </a:xfrm>
          <a:prstGeom prst="roundRect">
            <a:avLst>
              <a:gd name="adj" fmla="val 58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BE9929-BFCD-CF78-BCCA-19664C4CAEFA}"/>
              </a:ext>
            </a:extLst>
          </p:cNvPr>
          <p:cNvSpPr txBox="1"/>
          <p:nvPr/>
        </p:nvSpPr>
        <p:spPr>
          <a:xfrm>
            <a:off x="5437045" y="1714501"/>
            <a:ext cx="6582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Harmful User Experiences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7A76AF-427E-4E16-A50D-14E029A0F74C}"/>
              </a:ext>
            </a:extLst>
          </p:cNvPr>
          <p:cNvGrpSpPr/>
          <p:nvPr/>
        </p:nvGrpSpPr>
        <p:grpSpPr>
          <a:xfrm>
            <a:off x="216417" y="5107232"/>
            <a:ext cx="2744682" cy="1253670"/>
            <a:chOff x="404605" y="2267968"/>
            <a:chExt cx="2886127" cy="125367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74B1CDD-E337-4EE4-32D1-4DA38CBB1905}"/>
                </a:ext>
              </a:extLst>
            </p:cNvPr>
            <p:cNvSpPr/>
            <p:nvPr/>
          </p:nvSpPr>
          <p:spPr>
            <a:xfrm>
              <a:off x="404605" y="2267968"/>
              <a:ext cx="2870280" cy="12536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1D5BE5-7C2F-1CB1-D560-F2DA5FC823C2}"/>
                </a:ext>
              </a:extLst>
            </p:cNvPr>
            <p:cNvSpPr txBox="1"/>
            <p:nvPr/>
          </p:nvSpPr>
          <p:spPr>
            <a:xfrm>
              <a:off x="2149530" y="2328994"/>
              <a:ext cx="114120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November 13, 2023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C85D4A-536F-4C10-CB5B-A33F001EE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318" y="2352647"/>
              <a:ext cx="954385" cy="12980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20580C-7016-0157-E437-F0D4384FAE69}"/>
              </a:ext>
            </a:extLst>
          </p:cNvPr>
          <p:cNvGrpSpPr/>
          <p:nvPr/>
        </p:nvGrpSpPr>
        <p:grpSpPr>
          <a:xfrm>
            <a:off x="221928" y="2119800"/>
            <a:ext cx="5055452" cy="814976"/>
            <a:chOff x="3562614" y="1996263"/>
            <a:chExt cx="5351808" cy="110493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6BB47D4-AAB2-660F-3230-93AD05C56479}"/>
                </a:ext>
              </a:extLst>
            </p:cNvPr>
            <p:cNvSpPr/>
            <p:nvPr/>
          </p:nvSpPr>
          <p:spPr>
            <a:xfrm>
              <a:off x="3562614" y="1996263"/>
              <a:ext cx="5318612" cy="11049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B70C30-8150-51E7-FC89-EEE3C7464979}"/>
                </a:ext>
              </a:extLst>
            </p:cNvPr>
            <p:cNvSpPr txBox="1"/>
            <p:nvPr/>
          </p:nvSpPr>
          <p:spPr>
            <a:xfrm>
              <a:off x="7799454" y="2014570"/>
              <a:ext cx="11149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December 28, 2023</a:t>
              </a:r>
            </a:p>
          </p:txBody>
        </p:sp>
        <p:sp>
          <p:nvSpPr>
            <p:cNvPr id="42" name="TextBox 41">
              <a:hlinkClick r:id="rId5"/>
              <a:extLst>
                <a:ext uri="{FF2B5EF4-FFF2-40B4-BE49-F238E27FC236}">
                  <a16:creationId xmlns:a16="http://schemas.microsoft.com/office/drawing/2014/main" id="{8D0E9325-BF27-64AD-DC21-8E3F3C453A23}"/>
                </a:ext>
              </a:extLst>
            </p:cNvPr>
            <p:cNvSpPr txBox="1"/>
            <p:nvPr/>
          </p:nvSpPr>
          <p:spPr>
            <a:xfrm>
              <a:off x="3569213" y="2258044"/>
              <a:ext cx="5265028" cy="6695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b="0" i="0">
                  <a:solidFill>
                    <a:srgbClr val="282828"/>
                  </a:solidFill>
                  <a:effectLst/>
                  <a:latin typeface="Guardian Egyp"/>
                </a:rPr>
                <a:t>Google agrees to settle $5 billion lawsuit accusing it of tracking Incognito users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B0C680-554C-166A-CF76-3B59E1ABE0C1}"/>
              </a:ext>
            </a:extLst>
          </p:cNvPr>
          <p:cNvGrpSpPr/>
          <p:nvPr/>
        </p:nvGrpSpPr>
        <p:grpSpPr>
          <a:xfrm>
            <a:off x="2994864" y="5099698"/>
            <a:ext cx="2293690" cy="1293841"/>
            <a:chOff x="9145008" y="2025871"/>
            <a:chExt cx="3008681" cy="13683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EA6398D-ED01-E8AB-F347-A9CEA51108DE}"/>
                </a:ext>
              </a:extLst>
            </p:cNvPr>
            <p:cNvSpPr/>
            <p:nvPr/>
          </p:nvSpPr>
          <p:spPr>
            <a:xfrm>
              <a:off x="9145008" y="2025871"/>
              <a:ext cx="2995969" cy="13547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AAD513-50D0-84F3-CAC9-A604E34143F2}"/>
                </a:ext>
              </a:extLst>
            </p:cNvPr>
            <p:cNvSpPr txBox="1"/>
            <p:nvPr/>
          </p:nvSpPr>
          <p:spPr>
            <a:xfrm>
              <a:off x="10862140" y="2088450"/>
              <a:ext cx="1102510" cy="21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August 6, 2024</a:t>
              </a:r>
            </a:p>
          </p:txBody>
        </p:sp>
        <p:sp>
          <p:nvSpPr>
            <p:cNvPr id="50" name="TextBox 49">
              <a:hlinkClick r:id="rId6"/>
              <a:extLst>
                <a:ext uri="{FF2B5EF4-FFF2-40B4-BE49-F238E27FC236}">
                  <a16:creationId xmlns:a16="http://schemas.microsoft.com/office/drawing/2014/main" id="{D642E791-8C8E-6381-EF61-98074651FC91}"/>
                </a:ext>
              </a:extLst>
            </p:cNvPr>
            <p:cNvSpPr txBox="1"/>
            <p:nvPr/>
          </p:nvSpPr>
          <p:spPr>
            <a:xfrm>
              <a:off x="9208807" y="2254975"/>
              <a:ext cx="2944882" cy="1139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i="0" dirty="0">
                  <a:solidFill>
                    <a:srgbClr val="0F161A"/>
                  </a:solidFill>
                  <a:effectLst/>
                  <a:latin typeface="medianamamain"/>
                </a:rPr>
                <a:t>US Government Files Lawsuit against TikTok for Violating Children’s Privacy Law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31B0F0-6E8E-725E-1D81-2E6294E659DB}"/>
              </a:ext>
            </a:extLst>
          </p:cNvPr>
          <p:cNvGrpSpPr/>
          <p:nvPr/>
        </p:nvGrpSpPr>
        <p:grpSpPr>
          <a:xfrm>
            <a:off x="5499126" y="2090193"/>
            <a:ext cx="2632029" cy="975414"/>
            <a:chOff x="35019" y="3677277"/>
            <a:chExt cx="2632029" cy="97541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C50F1D4-F847-8251-B842-C949D1531583}"/>
                </a:ext>
              </a:extLst>
            </p:cNvPr>
            <p:cNvSpPr/>
            <p:nvPr/>
          </p:nvSpPr>
          <p:spPr>
            <a:xfrm>
              <a:off x="35019" y="3677277"/>
              <a:ext cx="2619629" cy="9754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ACCF9F-D2E9-3BB7-36FF-C09667996C84}"/>
                </a:ext>
              </a:extLst>
            </p:cNvPr>
            <p:cNvSpPr txBox="1"/>
            <p:nvPr/>
          </p:nvSpPr>
          <p:spPr>
            <a:xfrm>
              <a:off x="1456835" y="3706300"/>
              <a:ext cx="9908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November 14, 2023</a:t>
              </a:r>
            </a:p>
          </p:txBody>
        </p:sp>
        <p:sp>
          <p:nvSpPr>
            <p:cNvPr id="58" name="TextBox 57">
              <a:hlinkClick r:id="rId7"/>
              <a:extLst>
                <a:ext uri="{FF2B5EF4-FFF2-40B4-BE49-F238E27FC236}">
                  <a16:creationId xmlns:a16="http://schemas.microsoft.com/office/drawing/2014/main" id="{2434B80A-9B02-039D-C7A3-09C42B578425}"/>
                </a:ext>
              </a:extLst>
            </p:cNvPr>
            <p:cNvSpPr txBox="1"/>
            <p:nvPr/>
          </p:nvSpPr>
          <p:spPr>
            <a:xfrm>
              <a:off x="47420" y="3886277"/>
              <a:ext cx="26196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t"/>
              <a:r>
                <a:rPr lang="en-US" sz="1400" b="1" i="0">
                  <a:solidFill>
                    <a:srgbClr val="000000"/>
                  </a:solidFill>
                  <a:effectLst/>
                  <a:latin typeface="Open Sans Condensed"/>
                </a:rPr>
                <a:t>Meta, YouTube And Other Platforms Must Face Lawsuit Over Harm To Teens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8FF050D-386A-E69F-CB58-1315E95C8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212" y="3746830"/>
              <a:ext cx="1052440" cy="19399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4953BEA-FDB1-BD2E-FBD8-F2C3C42E1CCD}"/>
              </a:ext>
            </a:extLst>
          </p:cNvPr>
          <p:cNvGrpSpPr/>
          <p:nvPr/>
        </p:nvGrpSpPr>
        <p:grpSpPr>
          <a:xfrm>
            <a:off x="8176791" y="2135595"/>
            <a:ext cx="3757140" cy="1240370"/>
            <a:chOff x="2671390" y="3669228"/>
            <a:chExt cx="5007124" cy="166374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D7503DD-00EB-180F-3259-15D104072356}"/>
                </a:ext>
              </a:extLst>
            </p:cNvPr>
            <p:cNvSpPr/>
            <p:nvPr/>
          </p:nvSpPr>
          <p:spPr>
            <a:xfrm>
              <a:off x="2671390" y="3669228"/>
              <a:ext cx="4978540" cy="16637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B2582DA8-9735-D65A-A5DF-D2F81CC0229C}"/>
                </a:ext>
              </a:extLst>
            </p:cNvPr>
            <p:cNvSpPr txBox="1"/>
            <p:nvPr/>
          </p:nvSpPr>
          <p:spPr>
            <a:xfrm>
              <a:off x="5971629" y="3695462"/>
              <a:ext cx="1561536" cy="268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September 14, 2021</a:t>
              </a:r>
            </a:p>
          </p:txBody>
        </p:sp>
        <p:sp>
          <p:nvSpPr>
            <p:cNvPr id="1029" name="TextBox 1028">
              <a:hlinkClick r:id="rId9"/>
              <a:extLst>
                <a:ext uri="{FF2B5EF4-FFF2-40B4-BE49-F238E27FC236}">
                  <a16:creationId xmlns:a16="http://schemas.microsoft.com/office/drawing/2014/main" id="{2B649EF0-CF8B-4300-C30C-DAB9F048EEC7}"/>
                </a:ext>
              </a:extLst>
            </p:cNvPr>
            <p:cNvSpPr txBox="1"/>
            <p:nvPr/>
          </p:nvSpPr>
          <p:spPr>
            <a:xfrm>
              <a:off x="2699976" y="4007267"/>
              <a:ext cx="4978538" cy="1238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600" b="1" i="0">
                  <a:solidFill>
                    <a:srgbClr val="1F1A62"/>
                  </a:solidFill>
                  <a:effectLst/>
                  <a:latin typeface="Escrow Condensed"/>
                </a:rPr>
                <a:t>Facebook Knows Instagram Is Toxic for Teen Girls, Company Documents Show</a:t>
              </a:r>
            </a:p>
            <a:p>
              <a:pPr algn="ctr" fontAlgn="base"/>
              <a:r>
                <a:rPr lang="en-US" sz="1100" b="0" i="0">
                  <a:solidFill>
                    <a:srgbClr val="1F1A62"/>
                  </a:solidFill>
                  <a:effectLst/>
                  <a:latin typeface="Retina"/>
                </a:rPr>
                <a:t>Its own in-depth research shows a significant teen mental-health issue that Facebook plays down in public</a:t>
              </a: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EDBE7D01-F2C6-87E0-77CA-D3F53FE0DEF1}"/>
              </a:ext>
            </a:extLst>
          </p:cNvPr>
          <p:cNvGrpSpPr/>
          <p:nvPr/>
        </p:nvGrpSpPr>
        <p:grpSpPr>
          <a:xfrm>
            <a:off x="5468403" y="3129511"/>
            <a:ext cx="2746511" cy="1362889"/>
            <a:chOff x="9244613" y="3645796"/>
            <a:chExt cx="2988078" cy="1362889"/>
          </a:xfrm>
        </p:grpSpPr>
        <p:sp>
          <p:nvSpPr>
            <p:cNvPr id="1034" name="Rectangle: Rounded Corners 1033">
              <a:extLst>
                <a:ext uri="{FF2B5EF4-FFF2-40B4-BE49-F238E27FC236}">
                  <a16:creationId xmlns:a16="http://schemas.microsoft.com/office/drawing/2014/main" id="{7062231B-3ED1-EBEF-A78A-28C9FD65EB8D}"/>
                </a:ext>
              </a:extLst>
            </p:cNvPr>
            <p:cNvSpPr/>
            <p:nvPr/>
          </p:nvSpPr>
          <p:spPr>
            <a:xfrm>
              <a:off x="9244613" y="3645796"/>
              <a:ext cx="2896363" cy="13628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69762792-5BF3-00D1-C065-880B9F7D8BF3}"/>
                </a:ext>
              </a:extLst>
            </p:cNvPr>
            <p:cNvSpPr txBox="1"/>
            <p:nvPr/>
          </p:nvSpPr>
          <p:spPr>
            <a:xfrm>
              <a:off x="10985829" y="3677044"/>
              <a:ext cx="1166577" cy="20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23, 2024</a:t>
              </a:r>
            </a:p>
          </p:txBody>
        </p:sp>
        <p:sp>
          <p:nvSpPr>
            <p:cNvPr id="1036" name="TextBox 1035">
              <a:hlinkClick r:id="rId10"/>
              <a:extLst>
                <a:ext uri="{FF2B5EF4-FFF2-40B4-BE49-F238E27FC236}">
                  <a16:creationId xmlns:a16="http://schemas.microsoft.com/office/drawing/2014/main" id="{9EF2FD0C-45CF-6247-F424-1BFFD93A7157}"/>
                </a:ext>
              </a:extLst>
            </p:cNvPr>
            <p:cNvSpPr txBox="1"/>
            <p:nvPr/>
          </p:nvSpPr>
          <p:spPr>
            <a:xfrm>
              <a:off x="9260049" y="3896252"/>
              <a:ext cx="2972642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>
                  <a:solidFill>
                    <a:srgbClr val="0A1829"/>
                  </a:solidFill>
                  <a:effectLst/>
                  <a:latin typeface="outfit"/>
                </a:rPr>
                <a:t>'Shark Tank' keto gummies are a scam. Yet, Google keeps letting scammers run search ads.</a:t>
              </a:r>
            </a:p>
            <a:p>
              <a:pPr algn="l"/>
              <a:r>
                <a:rPr lang="en-US" sz="1050" b="0" i="0">
                  <a:solidFill>
                    <a:srgbClr val="0A1829"/>
                  </a:solidFill>
                  <a:effectLst/>
                  <a:latin typeface="outfit"/>
                </a:rPr>
                <a:t>Mark Cuban says he gets emails from victims begging for help with fake products like these.</a:t>
              </a:r>
            </a:p>
          </p:txBody>
        </p:sp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F74BA927-A228-21E8-104E-D93DC4BC6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06345" y="3727035"/>
              <a:ext cx="1005024" cy="184029"/>
            </a:xfrm>
            <a:prstGeom prst="rect">
              <a:avLst/>
            </a:prstGeom>
          </p:spPr>
        </p:pic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C0BF4C6C-677C-EB96-75CE-C079AD90D16A}"/>
              </a:ext>
            </a:extLst>
          </p:cNvPr>
          <p:cNvGrpSpPr/>
          <p:nvPr/>
        </p:nvGrpSpPr>
        <p:grpSpPr>
          <a:xfrm>
            <a:off x="8652462" y="5309533"/>
            <a:ext cx="3330589" cy="1051369"/>
            <a:chOff x="6340689" y="3724067"/>
            <a:chExt cx="2901534" cy="1051369"/>
          </a:xfrm>
        </p:grpSpPr>
        <p:sp>
          <p:nvSpPr>
            <p:cNvPr id="1041" name="Rectangle: Rounded Corners 1040">
              <a:extLst>
                <a:ext uri="{FF2B5EF4-FFF2-40B4-BE49-F238E27FC236}">
                  <a16:creationId xmlns:a16="http://schemas.microsoft.com/office/drawing/2014/main" id="{074550E3-DB47-560C-F35E-BC2F02EF4653}"/>
                </a:ext>
              </a:extLst>
            </p:cNvPr>
            <p:cNvSpPr/>
            <p:nvPr/>
          </p:nvSpPr>
          <p:spPr>
            <a:xfrm>
              <a:off x="6340689" y="3724067"/>
              <a:ext cx="2858990" cy="1043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1B5AF1CD-B7AC-40A5-6886-BB177CF9BF23}"/>
                </a:ext>
              </a:extLst>
            </p:cNvPr>
            <p:cNvSpPr txBox="1"/>
            <p:nvPr/>
          </p:nvSpPr>
          <p:spPr>
            <a:xfrm>
              <a:off x="8103864" y="3758184"/>
              <a:ext cx="10371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December 27, 2023</a:t>
              </a:r>
            </a:p>
          </p:txBody>
        </p:sp>
        <p:sp>
          <p:nvSpPr>
            <p:cNvPr id="1044" name="TextBox 1043">
              <a:hlinkClick r:id="rId12"/>
              <a:extLst>
                <a:ext uri="{FF2B5EF4-FFF2-40B4-BE49-F238E27FC236}">
                  <a16:creationId xmlns:a16="http://schemas.microsoft.com/office/drawing/2014/main" id="{AAE6217E-DE73-1F77-AE0F-C70AC999CF5A}"/>
                </a:ext>
              </a:extLst>
            </p:cNvPr>
            <p:cNvSpPr txBox="1"/>
            <p:nvPr/>
          </p:nvSpPr>
          <p:spPr>
            <a:xfrm>
              <a:off x="6359606" y="3944439"/>
              <a:ext cx="288261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b="0" i="0">
                  <a:solidFill>
                    <a:srgbClr val="A51C30"/>
                  </a:solidFill>
                  <a:effectLst/>
                  <a:latin typeface="proxima-nova"/>
                </a:rPr>
                <a:t>Social media platforms generate billions in annual ad revenue from U.S. youth</a:t>
              </a:r>
            </a:p>
          </p:txBody>
        </p:sp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7459300D-2C5E-E4A2-7FE4-3991C4CDA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52095" y="3765394"/>
              <a:ext cx="1369513" cy="199481"/>
            </a:xfrm>
            <a:prstGeom prst="rect">
              <a:avLst/>
            </a:prstGeom>
          </p:spPr>
        </p:pic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588E8B6A-CBD4-5E5D-0582-983D500876C0}"/>
              </a:ext>
            </a:extLst>
          </p:cNvPr>
          <p:cNvGrpSpPr/>
          <p:nvPr/>
        </p:nvGrpSpPr>
        <p:grpSpPr>
          <a:xfrm>
            <a:off x="5525634" y="4550488"/>
            <a:ext cx="2742386" cy="947254"/>
            <a:chOff x="-495535" y="5173861"/>
            <a:chExt cx="3061105" cy="947254"/>
          </a:xfrm>
        </p:grpSpPr>
        <p:sp>
          <p:nvSpPr>
            <p:cNvPr id="1054" name="Rectangle: Rounded Corners 1053">
              <a:extLst>
                <a:ext uri="{FF2B5EF4-FFF2-40B4-BE49-F238E27FC236}">
                  <a16:creationId xmlns:a16="http://schemas.microsoft.com/office/drawing/2014/main" id="{FC16AAFD-0A0F-8220-091B-B3B7F9AF9D5F}"/>
                </a:ext>
              </a:extLst>
            </p:cNvPr>
            <p:cNvSpPr/>
            <p:nvPr/>
          </p:nvSpPr>
          <p:spPr>
            <a:xfrm>
              <a:off x="-495535" y="5173861"/>
              <a:ext cx="3049873" cy="947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B7DEAB76-8444-4CC4-94B3-0F54C850B5E6}"/>
                </a:ext>
              </a:extLst>
            </p:cNvPr>
            <p:cNvSpPr txBox="1"/>
            <p:nvPr/>
          </p:nvSpPr>
          <p:spPr>
            <a:xfrm>
              <a:off x="1450602" y="5206335"/>
              <a:ext cx="11149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December 14, 2022</a:t>
              </a:r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12206C0D-C030-0FDC-3D59-76A48EF409D3}"/>
              </a:ext>
            </a:extLst>
          </p:cNvPr>
          <p:cNvGrpSpPr/>
          <p:nvPr/>
        </p:nvGrpSpPr>
        <p:grpSpPr>
          <a:xfrm>
            <a:off x="8268019" y="3443880"/>
            <a:ext cx="3640343" cy="803930"/>
            <a:chOff x="2426568" y="5155651"/>
            <a:chExt cx="3241711" cy="803930"/>
          </a:xfrm>
        </p:grpSpPr>
        <p:sp>
          <p:nvSpPr>
            <p:cNvPr id="1059" name="Rectangle: Rounded Corners 1058">
              <a:extLst>
                <a:ext uri="{FF2B5EF4-FFF2-40B4-BE49-F238E27FC236}">
                  <a16:creationId xmlns:a16="http://schemas.microsoft.com/office/drawing/2014/main" id="{FBB89F86-7C49-E678-A1FB-BC45460F1E6A}"/>
                </a:ext>
              </a:extLst>
            </p:cNvPr>
            <p:cNvSpPr/>
            <p:nvPr/>
          </p:nvSpPr>
          <p:spPr>
            <a:xfrm>
              <a:off x="2426568" y="5155651"/>
              <a:ext cx="3241711" cy="8039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35BAE080-70A5-0B9D-D280-61F34BECD421}"/>
                </a:ext>
              </a:extLst>
            </p:cNvPr>
            <p:cNvSpPr txBox="1"/>
            <p:nvPr/>
          </p:nvSpPr>
          <p:spPr>
            <a:xfrm>
              <a:off x="4700130" y="5181698"/>
              <a:ext cx="8901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July 28, 2014</a:t>
              </a:r>
            </a:p>
          </p:txBody>
        </p:sp>
        <p:sp>
          <p:nvSpPr>
            <p:cNvPr id="1061" name="TextBox 1060">
              <a:hlinkClick r:id="rId14"/>
              <a:extLst>
                <a:ext uri="{FF2B5EF4-FFF2-40B4-BE49-F238E27FC236}">
                  <a16:creationId xmlns:a16="http://schemas.microsoft.com/office/drawing/2014/main" id="{6637B56A-269D-A911-E70D-507EF7365001}"/>
                </a:ext>
              </a:extLst>
            </p:cNvPr>
            <p:cNvSpPr txBox="1"/>
            <p:nvPr/>
          </p:nvSpPr>
          <p:spPr>
            <a:xfrm>
              <a:off x="2507006" y="5374805"/>
              <a:ext cx="31612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i="0">
                  <a:solidFill>
                    <a:srgbClr val="111111"/>
                  </a:solidFill>
                  <a:effectLst/>
                  <a:latin typeface="LabGrotesque"/>
                </a:rPr>
                <a:t>OKCupid Admits To Purposely Giving Users Bad Matches In Site 'Experiment'</a:t>
              </a:r>
            </a:p>
          </p:txBody>
        </p: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EAA451C4-C98F-0E31-FDAD-84EAAAF73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37952" y="5250174"/>
              <a:ext cx="1215272" cy="141990"/>
            </a:xfrm>
            <a:prstGeom prst="rect">
              <a:avLst/>
            </a:prstGeom>
          </p:spPr>
        </p:pic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A38925A5-6706-16AC-B7EF-2E668D0B23C6}"/>
              </a:ext>
            </a:extLst>
          </p:cNvPr>
          <p:cNvGrpSpPr/>
          <p:nvPr/>
        </p:nvGrpSpPr>
        <p:grpSpPr>
          <a:xfrm>
            <a:off x="8337272" y="4340053"/>
            <a:ext cx="3687187" cy="899495"/>
            <a:chOff x="8742202" y="5163367"/>
            <a:chExt cx="3823879" cy="1068269"/>
          </a:xfrm>
        </p:grpSpPr>
        <p:sp>
          <p:nvSpPr>
            <p:cNvPr id="1067" name="Rectangle: Rounded Corners 1066">
              <a:extLst>
                <a:ext uri="{FF2B5EF4-FFF2-40B4-BE49-F238E27FC236}">
                  <a16:creationId xmlns:a16="http://schemas.microsoft.com/office/drawing/2014/main" id="{85EEFC79-6162-9FCB-1AA0-6397FFF706DE}"/>
                </a:ext>
              </a:extLst>
            </p:cNvPr>
            <p:cNvSpPr/>
            <p:nvPr/>
          </p:nvSpPr>
          <p:spPr>
            <a:xfrm>
              <a:off x="8742202" y="5163367"/>
              <a:ext cx="3783645" cy="10682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B527293E-4FB8-05A2-1908-8B033D4FBCD0}"/>
                </a:ext>
              </a:extLst>
            </p:cNvPr>
            <p:cNvSpPr txBox="1"/>
            <p:nvPr/>
          </p:nvSpPr>
          <p:spPr>
            <a:xfrm>
              <a:off x="11463177" y="5183407"/>
              <a:ext cx="876924" cy="20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May 12, 2023</a:t>
              </a:r>
            </a:p>
          </p:txBody>
        </p:sp>
        <p:sp>
          <p:nvSpPr>
            <p:cNvPr id="1071" name="TextBox 1070">
              <a:hlinkClick r:id="rId16"/>
              <a:extLst>
                <a:ext uri="{FF2B5EF4-FFF2-40B4-BE49-F238E27FC236}">
                  <a16:creationId xmlns:a16="http://schemas.microsoft.com/office/drawing/2014/main" id="{22EB7553-B7E6-684F-EE1A-131FAB46642E}"/>
                </a:ext>
              </a:extLst>
            </p:cNvPr>
            <p:cNvSpPr txBox="1"/>
            <p:nvPr/>
          </p:nvSpPr>
          <p:spPr>
            <a:xfrm>
              <a:off x="8791165" y="5371043"/>
              <a:ext cx="37749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i="0">
                  <a:solidFill>
                    <a:srgbClr val="212438"/>
                  </a:solidFill>
                  <a:effectLst/>
                  <a:latin typeface="Quicksand"/>
                </a:rPr>
                <a:t>New research exposes the dark side of social media influencers: Facilitating counterfeit trade</a:t>
              </a:r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EB999612-F004-885F-0AD7-DE4E8703E5DD}"/>
              </a:ext>
            </a:extLst>
          </p:cNvPr>
          <p:cNvGrpSpPr/>
          <p:nvPr/>
        </p:nvGrpSpPr>
        <p:grpSpPr>
          <a:xfrm>
            <a:off x="5485846" y="5550551"/>
            <a:ext cx="3174023" cy="834154"/>
            <a:chOff x="9248259" y="5130483"/>
            <a:chExt cx="3174023" cy="834154"/>
          </a:xfrm>
        </p:grpSpPr>
        <p:sp>
          <p:nvSpPr>
            <p:cNvPr id="1077" name="Rectangle: Rounded Corners 1076">
              <a:extLst>
                <a:ext uri="{FF2B5EF4-FFF2-40B4-BE49-F238E27FC236}">
                  <a16:creationId xmlns:a16="http://schemas.microsoft.com/office/drawing/2014/main" id="{62BE750A-6AF9-1E11-B719-BAF4ED89130D}"/>
                </a:ext>
              </a:extLst>
            </p:cNvPr>
            <p:cNvSpPr/>
            <p:nvPr/>
          </p:nvSpPr>
          <p:spPr>
            <a:xfrm>
              <a:off x="9269973" y="5130483"/>
              <a:ext cx="3085288" cy="8341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83" name="TextBox 1082">
              <a:hlinkClick r:id="rId17"/>
              <a:extLst>
                <a:ext uri="{FF2B5EF4-FFF2-40B4-BE49-F238E27FC236}">
                  <a16:creationId xmlns:a16="http://schemas.microsoft.com/office/drawing/2014/main" id="{F833F193-F0D5-2747-9C51-FFA5E65E556A}"/>
                </a:ext>
              </a:extLst>
            </p:cNvPr>
            <p:cNvSpPr txBox="1"/>
            <p:nvPr/>
          </p:nvSpPr>
          <p:spPr>
            <a:xfrm>
              <a:off x="9248259" y="5371008"/>
              <a:ext cx="31740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0">
                  <a:effectLst/>
                  <a:latin typeface="var(--font-family-alt)"/>
                </a:rPr>
                <a:t>‘About a third’ of Facebook Marketplace listings could be scams, MPs told</a:t>
              </a:r>
            </a:p>
          </p:txBody>
        </p:sp>
        <p:pic>
          <p:nvPicPr>
            <p:cNvPr id="1084" name="Picture 1083">
              <a:extLst>
                <a:ext uri="{FF2B5EF4-FFF2-40B4-BE49-F238E27FC236}">
                  <a16:creationId xmlns:a16="http://schemas.microsoft.com/office/drawing/2014/main" id="{F0C366F6-88C7-11D8-6D32-028333627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402657" y="5193123"/>
              <a:ext cx="666486" cy="160385"/>
            </a:xfrm>
            <a:prstGeom prst="rect">
              <a:avLst/>
            </a:prstGeom>
          </p:spPr>
        </p:pic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391CA8CA-1521-3208-8AD1-511DEFB7D322}"/>
                </a:ext>
              </a:extLst>
            </p:cNvPr>
            <p:cNvSpPr txBox="1"/>
            <p:nvPr/>
          </p:nvSpPr>
          <p:spPr>
            <a:xfrm>
              <a:off x="11379760" y="5156913"/>
              <a:ext cx="8788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February 7, 2024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7FD954-16C6-CBD4-81A0-33A1EB69FE6A}"/>
              </a:ext>
            </a:extLst>
          </p:cNvPr>
          <p:cNvGrpSpPr/>
          <p:nvPr/>
        </p:nvGrpSpPr>
        <p:grpSpPr>
          <a:xfrm>
            <a:off x="199378" y="4082973"/>
            <a:ext cx="5052867" cy="980136"/>
            <a:chOff x="183330" y="2057721"/>
            <a:chExt cx="5108856" cy="98013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993FEDC-A5C6-AD31-10D7-979CBB13633D}"/>
                </a:ext>
              </a:extLst>
            </p:cNvPr>
            <p:cNvSpPr/>
            <p:nvPr/>
          </p:nvSpPr>
          <p:spPr>
            <a:xfrm>
              <a:off x="183330" y="2057721"/>
              <a:ext cx="5108856" cy="980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082"/>
              <a:endParaRPr lang="en-US" sz="2000">
                <a:solidFill>
                  <a:srgbClr val="FF0000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TextBox 3">
              <a:hlinkClick r:id="rId19"/>
              <a:extLst>
                <a:ext uri="{FF2B5EF4-FFF2-40B4-BE49-F238E27FC236}">
                  <a16:creationId xmlns:a16="http://schemas.microsoft.com/office/drawing/2014/main" id="{8AE8C0C3-3B56-031B-B5F5-55E45C2C502B}"/>
                </a:ext>
              </a:extLst>
            </p:cNvPr>
            <p:cNvSpPr txBox="1"/>
            <p:nvPr/>
          </p:nvSpPr>
          <p:spPr>
            <a:xfrm>
              <a:off x="221835" y="2344727"/>
              <a:ext cx="5042108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sz="1400" b="1" i="1">
                  <a:solidFill>
                    <a:srgbClr val="333333"/>
                  </a:solidFill>
                  <a:effectLst/>
                  <a:latin typeface="nyt-cheltenham"/>
                </a:rPr>
                <a:t>Meta Fined $1.3 Billion for Violating E.U. Data Privacy Rules</a:t>
              </a:r>
            </a:p>
            <a:p>
              <a:pPr algn="l" fontAlgn="base"/>
              <a:r>
                <a:rPr lang="en-US" sz="1000" b="0" i="0">
                  <a:effectLst/>
                  <a:latin typeface="nyt-cheltenham"/>
                </a:rPr>
                <a:t>The Facebook owner said it would appeal an order to stop sending data about European Union users to the United States.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A68BCC-FF8A-C97C-F642-D4DF64237B94}"/>
                </a:ext>
              </a:extLst>
            </p:cNvPr>
            <p:cNvSpPr txBox="1"/>
            <p:nvPr/>
          </p:nvSpPr>
          <p:spPr>
            <a:xfrm>
              <a:off x="4212133" y="2128572"/>
              <a:ext cx="8847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May 22, 2023</a:t>
              </a: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CF04E7-55D1-3BA9-C96C-B0798397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79517" y="2144273"/>
              <a:ext cx="1221020" cy="200055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7EB44D-FB9A-3366-1505-D509DAA6D414}"/>
              </a:ext>
            </a:extLst>
          </p:cNvPr>
          <p:cNvSpPr/>
          <p:nvPr/>
        </p:nvSpPr>
        <p:spPr>
          <a:xfrm>
            <a:off x="209607" y="2997235"/>
            <a:ext cx="5052867" cy="1042816"/>
          </a:xfrm>
          <a:prstGeom prst="roundRect">
            <a:avLst/>
          </a:prstGeom>
          <a:solidFill>
            <a:schemeClr val="bg1"/>
          </a:solidFill>
          <a:ln>
            <a:solidFill>
              <a:srgbClr val="E84A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082"/>
            <a:endParaRPr lang="en-US" sz="2000">
              <a:solidFill>
                <a:srgbClr val="FF0000"/>
              </a:solidFill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hlinkClick r:id="rId21"/>
            <a:extLst>
              <a:ext uri="{FF2B5EF4-FFF2-40B4-BE49-F238E27FC236}">
                <a16:creationId xmlns:a16="http://schemas.microsoft.com/office/drawing/2014/main" id="{74150594-98CA-95B5-6318-949C8E1C8133}"/>
              </a:ext>
            </a:extLst>
          </p:cNvPr>
          <p:cNvSpPr txBox="1"/>
          <p:nvPr/>
        </p:nvSpPr>
        <p:spPr>
          <a:xfrm>
            <a:off x="254668" y="3326174"/>
            <a:ext cx="5016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>
                <a:solidFill>
                  <a:srgbClr val="1F1A62"/>
                </a:solidFill>
                <a:effectLst/>
                <a:latin typeface="Roboto" panose="02000000000000000000" pitchFamily="2" charset="0"/>
              </a:rPr>
              <a:t>Despite Fines and Major Platform Changes, YouTube Still Violating Child Privacy by Serving Targeted Ads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2E2F4-6AB7-16E7-52E5-808673BF71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9687" y="3028605"/>
            <a:ext cx="582645" cy="310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03BD2E-55BB-2FE7-E3BB-E513E55876A1}"/>
              </a:ext>
            </a:extLst>
          </p:cNvPr>
          <p:cNvSpPr txBox="1"/>
          <p:nvPr/>
        </p:nvSpPr>
        <p:spPr>
          <a:xfrm>
            <a:off x="4195394" y="3097044"/>
            <a:ext cx="8750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August 30, 2023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hlinkClick r:id="rId23"/>
            <a:extLst>
              <a:ext uri="{FF2B5EF4-FFF2-40B4-BE49-F238E27FC236}">
                <a16:creationId xmlns:a16="http://schemas.microsoft.com/office/drawing/2014/main" id="{39187736-F26F-785B-1366-39AFBF9E3F1F}"/>
              </a:ext>
            </a:extLst>
          </p:cNvPr>
          <p:cNvSpPr txBox="1"/>
          <p:nvPr/>
        </p:nvSpPr>
        <p:spPr>
          <a:xfrm>
            <a:off x="272134" y="5343650"/>
            <a:ext cx="2636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app-sans"/>
              </a:rPr>
              <a:t>YouTube facing criminal 'spying' charges for ad blocker detection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510EDF-8BC5-669D-626C-80339221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1" y="2179116"/>
            <a:ext cx="782794" cy="1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-wall-street-journal-logo - Dr. Dana Dorfman">
            <a:extLst>
              <a:ext uri="{FF2B5EF4-FFF2-40B4-BE49-F238E27FC236}">
                <a16:creationId xmlns:a16="http://schemas.microsoft.com/office/drawing/2014/main" id="{EFA72856-0C41-3A00-0959-27F3B1E4D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1" b="39149"/>
          <a:stretch/>
        </p:blipFill>
        <p:spPr bwMode="auto">
          <a:xfrm>
            <a:off x="8189191" y="2179038"/>
            <a:ext cx="1568623" cy="2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phys-org-logo-white – Biomimicry Institute">
            <a:extLst>
              <a:ext uri="{FF2B5EF4-FFF2-40B4-BE49-F238E27FC236}">
                <a16:creationId xmlns:a16="http://schemas.microsoft.com/office/drawing/2014/main" id="{E151CE4A-F4B5-D832-DEAC-4C4BC54D7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8" b="37368"/>
          <a:stretch/>
        </p:blipFill>
        <p:spPr bwMode="auto">
          <a:xfrm>
            <a:off x="8428387" y="4373917"/>
            <a:ext cx="706560" cy="19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DIANAMA">
            <a:extLst>
              <a:ext uri="{FF2B5EF4-FFF2-40B4-BE49-F238E27FC236}">
                <a16:creationId xmlns:a16="http://schemas.microsoft.com/office/drawing/2014/main" id="{1F101C99-692A-D9EC-7383-9A73342B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2" y="5173190"/>
            <a:ext cx="953952" cy="1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rId28"/>
            <a:extLst>
              <a:ext uri="{FF2B5EF4-FFF2-40B4-BE49-F238E27FC236}">
                <a16:creationId xmlns:a16="http://schemas.microsoft.com/office/drawing/2014/main" id="{B104D585-355D-13EE-2C20-1500CFC1F981}"/>
              </a:ext>
            </a:extLst>
          </p:cNvPr>
          <p:cNvSpPr txBox="1"/>
          <p:nvPr/>
        </p:nvSpPr>
        <p:spPr>
          <a:xfrm>
            <a:off x="5526427" y="4790612"/>
            <a:ext cx="27315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app-sans"/>
              </a:rPr>
              <a:t>TikTok pushes potentially harmful content to users as often as every 39 seconds, study says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296128-7EB6-F975-218C-2F953B53850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9353" t="42018" r="9600" b="42030"/>
          <a:stretch/>
        </p:blipFill>
        <p:spPr>
          <a:xfrm>
            <a:off x="5617060" y="4664792"/>
            <a:ext cx="814220" cy="1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5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8C85B-9FF7-1648-FA29-CA243019690C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215114" y="399104"/>
            <a:ext cx="119768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Google and Meta are each embroiled in costly legal battles over several antitrust and privacy issues that have affected their own users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D8AE3A-127A-0405-B62D-7C76F580EC0F}"/>
              </a:ext>
            </a:extLst>
          </p:cNvPr>
          <p:cNvGrpSpPr/>
          <p:nvPr/>
        </p:nvGrpSpPr>
        <p:grpSpPr>
          <a:xfrm>
            <a:off x="64693" y="1854297"/>
            <a:ext cx="3643708" cy="1510157"/>
            <a:chOff x="-14088" y="2351344"/>
            <a:chExt cx="4222051" cy="109873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4C505B9-D110-0920-6C7E-A75F48652A94}"/>
                </a:ext>
              </a:extLst>
            </p:cNvPr>
            <p:cNvSpPr/>
            <p:nvPr/>
          </p:nvSpPr>
          <p:spPr>
            <a:xfrm>
              <a:off x="-14088" y="2351344"/>
              <a:ext cx="4222051" cy="1098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E41EAB-0757-077D-5DCB-02DC4053B9EB}"/>
                </a:ext>
              </a:extLst>
            </p:cNvPr>
            <p:cNvSpPr txBox="1"/>
            <p:nvPr/>
          </p:nvSpPr>
          <p:spPr>
            <a:xfrm>
              <a:off x="2627971" y="2395956"/>
              <a:ext cx="1449018" cy="156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December 30, 2023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448FB713-06AA-8990-B765-A78B41E83C7B}"/>
                </a:ext>
              </a:extLst>
            </p:cNvPr>
            <p:cNvSpPr txBox="1"/>
            <p:nvPr/>
          </p:nvSpPr>
          <p:spPr>
            <a:xfrm>
              <a:off x="79740" y="2574033"/>
              <a:ext cx="3997249" cy="873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sz="2400" b="1" i="0">
                  <a:solidFill>
                    <a:srgbClr val="161F2D"/>
                  </a:solidFill>
                  <a:effectLst/>
                  <a:latin typeface="Publico"/>
                </a:rPr>
                <a:t>Google settles $5 billion lawsuit alleging it tracked ‘incognito mode’ activity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6774C1-3798-1A01-5A99-4DCDE153A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60208" y="2398336"/>
              <a:ext cx="878539" cy="21587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7C93FE6-A7FD-9290-E43E-ECF730D0A530}"/>
              </a:ext>
            </a:extLst>
          </p:cNvPr>
          <p:cNvGrpSpPr/>
          <p:nvPr/>
        </p:nvGrpSpPr>
        <p:grpSpPr>
          <a:xfrm>
            <a:off x="216066" y="4887753"/>
            <a:ext cx="5815271" cy="1510157"/>
            <a:chOff x="174169" y="4207548"/>
            <a:chExt cx="5078198" cy="12085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83E2A12-2790-65A1-A2F2-0431EC09E4BB}"/>
                </a:ext>
              </a:extLst>
            </p:cNvPr>
            <p:cNvSpPr/>
            <p:nvPr/>
          </p:nvSpPr>
          <p:spPr>
            <a:xfrm>
              <a:off x="174169" y="4207548"/>
              <a:ext cx="5078198" cy="12085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BB2B44-836D-8A05-D069-BED77E57DCE9}"/>
                </a:ext>
              </a:extLst>
            </p:cNvPr>
            <p:cNvSpPr txBox="1"/>
            <p:nvPr/>
          </p:nvSpPr>
          <p:spPr>
            <a:xfrm>
              <a:off x="4039953" y="4281397"/>
              <a:ext cx="900404" cy="17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October 24, 2023</a:t>
              </a:r>
            </a:p>
          </p:txBody>
        </p:sp>
        <p:sp>
          <p:nvSpPr>
            <p:cNvPr id="29" name="TextBox 28">
              <a:hlinkClick r:id="rId5"/>
              <a:extLst>
                <a:ext uri="{FF2B5EF4-FFF2-40B4-BE49-F238E27FC236}">
                  <a16:creationId xmlns:a16="http://schemas.microsoft.com/office/drawing/2014/main" id="{5A926F8D-9967-2287-AB44-68EFD747B5A3}"/>
                </a:ext>
              </a:extLst>
            </p:cNvPr>
            <p:cNvSpPr txBox="1"/>
            <p:nvPr/>
          </p:nvSpPr>
          <p:spPr>
            <a:xfrm>
              <a:off x="203766" y="4570794"/>
              <a:ext cx="5048601" cy="665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en-US" sz="2400" b="1" i="0">
                  <a:solidFill>
                    <a:srgbClr val="231F20"/>
                  </a:solidFill>
                  <a:effectLst/>
                  <a:latin typeface="fengardo_neueregular"/>
                </a:rPr>
                <a:t>Meta Accused by States of Using Features </a:t>
              </a:r>
              <a:br>
                <a:rPr lang="en-US" sz="2400" b="1" i="0">
                  <a:solidFill>
                    <a:srgbClr val="231F20"/>
                  </a:solidFill>
                  <a:effectLst/>
                  <a:latin typeface="fengardo_neueregular"/>
                </a:rPr>
              </a:br>
              <a:r>
                <a:rPr lang="en-US" sz="2400" b="1" i="0">
                  <a:solidFill>
                    <a:srgbClr val="231F20"/>
                  </a:solidFill>
                  <a:effectLst/>
                  <a:latin typeface="fengardo_neueregular"/>
                </a:rPr>
                <a:t>to Lure Children to Instagram and Facebook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CE7CCD-18CA-3583-8296-FC63628E5A4F}"/>
              </a:ext>
            </a:extLst>
          </p:cNvPr>
          <p:cNvGrpSpPr/>
          <p:nvPr/>
        </p:nvGrpSpPr>
        <p:grpSpPr>
          <a:xfrm>
            <a:off x="6170244" y="4887753"/>
            <a:ext cx="5781378" cy="1510157"/>
            <a:chOff x="5091480" y="3962448"/>
            <a:chExt cx="4547477" cy="12085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A12A6FB-6474-660C-EB4D-D393D48A5198}"/>
                </a:ext>
              </a:extLst>
            </p:cNvPr>
            <p:cNvSpPr/>
            <p:nvPr/>
          </p:nvSpPr>
          <p:spPr>
            <a:xfrm>
              <a:off x="5091480" y="3962448"/>
              <a:ext cx="4547477" cy="12085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2CE099-107A-2E64-CE6B-2915165AACA1}"/>
                </a:ext>
              </a:extLst>
            </p:cNvPr>
            <p:cNvSpPr txBox="1"/>
            <p:nvPr/>
          </p:nvSpPr>
          <p:spPr>
            <a:xfrm>
              <a:off x="8532600" y="4025845"/>
              <a:ext cx="1037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May 20, 2022</a:t>
              </a:r>
            </a:p>
          </p:txBody>
        </p:sp>
        <p:sp>
          <p:nvSpPr>
            <p:cNvPr id="42" name="TextBox 41">
              <a:hlinkClick r:id="rId6"/>
              <a:extLst>
                <a:ext uri="{FF2B5EF4-FFF2-40B4-BE49-F238E27FC236}">
                  <a16:creationId xmlns:a16="http://schemas.microsoft.com/office/drawing/2014/main" id="{A85E4AE6-977C-6467-CE13-0FD90FC9B5F3}"/>
                </a:ext>
              </a:extLst>
            </p:cNvPr>
            <p:cNvSpPr txBox="1"/>
            <p:nvPr/>
          </p:nvSpPr>
          <p:spPr>
            <a:xfrm>
              <a:off x="5262247" y="4402718"/>
              <a:ext cx="4331524" cy="665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>
                  <a:solidFill>
                    <a:srgbClr val="333333"/>
                  </a:solidFill>
                  <a:effectLst/>
                  <a:latin typeface="Merriweather" panose="00000500000000000000" pitchFamily="2" charset="0"/>
                </a:rPr>
                <a:t>Google Pays $391 Million To Settle Location-Tracking Lawsuits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AD6FB5-72B1-DDFE-61B5-6EA428F07A58}"/>
              </a:ext>
            </a:extLst>
          </p:cNvPr>
          <p:cNvGrpSpPr/>
          <p:nvPr/>
        </p:nvGrpSpPr>
        <p:grpSpPr>
          <a:xfrm>
            <a:off x="8303392" y="1815704"/>
            <a:ext cx="3791109" cy="1517527"/>
            <a:chOff x="7210544" y="2348887"/>
            <a:chExt cx="4857514" cy="1170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6FD5084-9DF1-EC62-C25A-6AE312DC384F}"/>
                </a:ext>
              </a:extLst>
            </p:cNvPr>
            <p:cNvSpPr/>
            <p:nvPr/>
          </p:nvSpPr>
          <p:spPr>
            <a:xfrm>
              <a:off x="7210544" y="2348887"/>
              <a:ext cx="4857514" cy="1170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911570-E662-F83D-FA55-A314DE78C768}"/>
                </a:ext>
              </a:extLst>
            </p:cNvPr>
            <p:cNvSpPr txBox="1"/>
            <p:nvPr/>
          </p:nvSpPr>
          <p:spPr>
            <a:xfrm>
              <a:off x="10544963" y="2427821"/>
              <a:ext cx="1342373" cy="16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17, 2024</a:t>
              </a:r>
            </a:p>
          </p:txBody>
        </p:sp>
        <p:sp>
          <p:nvSpPr>
            <p:cNvPr id="17" name="TextBox 16">
              <a:hlinkClick r:id="rId7"/>
              <a:extLst>
                <a:ext uri="{FF2B5EF4-FFF2-40B4-BE49-F238E27FC236}">
                  <a16:creationId xmlns:a16="http://schemas.microsoft.com/office/drawing/2014/main" id="{AD77AC8A-AF40-1162-8CDA-7823CE5ADF8A}"/>
                </a:ext>
              </a:extLst>
            </p:cNvPr>
            <p:cNvSpPr txBox="1"/>
            <p:nvPr/>
          </p:nvSpPr>
          <p:spPr>
            <a:xfrm>
              <a:off x="7264644" y="2571888"/>
              <a:ext cx="4701990" cy="926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i="0">
                  <a:solidFill>
                    <a:srgbClr val="111111"/>
                  </a:solidFill>
                  <a:effectLst/>
                  <a:latin typeface="Lab Grotesque"/>
                </a:rPr>
                <a:t>Walmart, Tinder say Meta placed ads next to ‘clearly illegal’ content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619360-9198-DF7E-3660-4B28F667BB8E}"/>
              </a:ext>
            </a:extLst>
          </p:cNvPr>
          <p:cNvGrpSpPr/>
          <p:nvPr/>
        </p:nvGrpSpPr>
        <p:grpSpPr>
          <a:xfrm>
            <a:off x="3769361" y="1846386"/>
            <a:ext cx="5984115" cy="1517527"/>
            <a:chOff x="3830320" y="1795586"/>
            <a:chExt cx="6766237" cy="151752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97B18DD-FC4B-B969-F514-7074DC024018}"/>
                </a:ext>
              </a:extLst>
            </p:cNvPr>
            <p:cNvGrpSpPr/>
            <p:nvPr/>
          </p:nvGrpSpPr>
          <p:grpSpPr>
            <a:xfrm>
              <a:off x="3830320" y="1795586"/>
              <a:ext cx="5037125" cy="1517527"/>
              <a:chOff x="7210544" y="2348887"/>
              <a:chExt cx="4857514" cy="117090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38E214A-C556-584E-D008-1DE166914D15}"/>
                  </a:ext>
                </a:extLst>
              </p:cNvPr>
              <p:cNvSpPr/>
              <p:nvPr/>
            </p:nvSpPr>
            <p:spPr>
              <a:xfrm>
                <a:off x="7210544" y="2348887"/>
                <a:ext cx="4857514" cy="11709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9854DA-737B-B1BC-5208-B147BB4459DB}"/>
                  </a:ext>
                </a:extLst>
              </p:cNvPr>
              <p:cNvSpPr txBox="1"/>
              <p:nvPr/>
            </p:nvSpPr>
            <p:spPr>
              <a:xfrm>
                <a:off x="10544963" y="2427821"/>
                <a:ext cx="1342373" cy="166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December 15, 2023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C3E546-7D47-3590-40EC-EB7B19FB0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10962" y="1867344"/>
              <a:ext cx="1385595" cy="20636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242F8B-67DB-B927-4DA8-70E66AFEEF0F}"/>
              </a:ext>
            </a:extLst>
          </p:cNvPr>
          <p:cNvGrpSpPr/>
          <p:nvPr/>
        </p:nvGrpSpPr>
        <p:grpSpPr>
          <a:xfrm>
            <a:off x="5674041" y="3442121"/>
            <a:ext cx="5988336" cy="1360805"/>
            <a:chOff x="5674041" y="3442121"/>
            <a:chExt cx="5988336" cy="136080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7643528-F2B6-C827-6C59-E122645C0A61}"/>
                </a:ext>
              </a:extLst>
            </p:cNvPr>
            <p:cNvSpPr/>
            <p:nvPr/>
          </p:nvSpPr>
          <p:spPr>
            <a:xfrm>
              <a:off x="5674041" y="3442121"/>
              <a:ext cx="5984847" cy="13608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A05406-EA5E-ED7E-EC27-F4460C13FDEA}"/>
                </a:ext>
              </a:extLst>
            </p:cNvPr>
            <p:cNvSpPr txBox="1"/>
            <p:nvPr/>
          </p:nvSpPr>
          <p:spPr>
            <a:xfrm>
              <a:off x="10369697" y="3574245"/>
              <a:ext cx="12926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18, 2024</a:t>
              </a:r>
            </a:p>
          </p:txBody>
        </p:sp>
        <p:sp>
          <p:nvSpPr>
            <p:cNvPr id="30" name="TextBox 29">
              <a:hlinkClick r:id="rId9"/>
              <a:extLst>
                <a:ext uri="{FF2B5EF4-FFF2-40B4-BE49-F238E27FC236}">
                  <a16:creationId xmlns:a16="http://schemas.microsoft.com/office/drawing/2014/main" id="{404F5D6A-CCA6-38A0-1980-A6FE4EFCF02E}"/>
                </a:ext>
              </a:extLst>
            </p:cNvPr>
            <p:cNvSpPr txBox="1"/>
            <p:nvPr/>
          </p:nvSpPr>
          <p:spPr>
            <a:xfrm>
              <a:off x="5843617" y="3741217"/>
              <a:ext cx="581527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i="0">
                  <a:solidFill>
                    <a:srgbClr val="000000"/>
                  </a:solidFill>
                  <a:effectLst/>
                  <a:latin typeface="Proxima Nova"/>
                </a:rPr>
                <a:t>Unredacted complaint alleges Meta knew </a:t>
              </a:r>
              <a:br>
                <a:rPr lang="en-US" sz="2000" b="1" i="0">
                  <a:solidFill>
                    <a:srgbClr val="000000"/>
                  </a:solidFill>
                  <a:effectLst/>
                  <a:latin typeface="Proxima Nova"/>
                </a:rPr>
              </a:br>
              <a:r>
                <a:rPr lang="en-US" sz="2000" b="1" i="0">
                  <a:solidFill>
                    <a:srgbClr val="000000"/>
                  </a:solidFill>
                  <a:effectLst/>
                  <a:latin typeface="Proxima Nova"/>
                </a:rPr>
                <a:t>of ‘huge volume’ of child sexual harassment </a:t>
              </a:r>
              <a:br>
                <a:rPr lang="en-US" sz="2000" b="1" i="0">
                  <a:solidFill>
                    <a:srgbClr val="000000"/>
                  </a:solidFill>
                  <a:effectLst/>
                  <a:latin typeface="Proxima Nova"/>
                </a:rPr>
              </a:br>
              <a:r>
                <a:rPr lang="en-US" sz="2000" b="1" i="0">
                  <a:solidFill>
                    <a:srgbClr val="000000"/>
                  </a:solidFill>
                  <a:effectLst/>
                  <a:latin typeface="Proxima Nova"/>
                </a:rPr>
                <a:t>on its platforms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180D56-40D4-0F3E-1FB0-7C46B5DC5A86}"/>
              </a:ext>
            </a:extLst>
          </p:cNvPr>
          <p:cNvGrpSpPr/>
          <p:nvPr/>
        </p:nvGrpSpPr>
        <p:grpSpPr>
          <a:xfrm>
            <a:off x="394232" y="3442122"/>
            <a:ext cx="5186369" cy="1360805"/>
            <a:chOff x="4080221" y="2455651"/>
            <a:chExt cx="4557012" cy="107908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89C3689-2AD7-C101-A5F0-736653855785}"/>
                </a:ext>
              </a:extLst>
            </p:cNvPr>
            <p:cNvSpPr/>
            <p:nvPr/>
          </p:nvSpPr>
          <p:spPr>
            <a:xfrm>
              <a:off x="4080221" y="2455651"/>
              <a:ext cx="4540357" cy="10790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4D75F1-D901-8E20-0632-E88F5A1F9517}"/>
                </a:ext>
              </a:extLst>
            </p:cNvPr>
            <p:cNvSpPr txBox="1"/>
            <p:nvPr/>
          </p:nvSpPr>
          <p:spPr>
            <a:xfrm>
              <a:off x="7320338" y="2505910"/>
              <a:ext cx="11682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December 23, 2022</a:t>
              </a:r>
            </a:p>
          </p:txBody>
        </p:sp>
        <p:sp>
          <p:nvSpPr>
            <p:cNvPr id="12" name="TextBox 11">
              <a:hlinkClick r:id="rId10"/>
              <a:extLst>
                <a:ext uri="{FF2B5EF4-FFF2-40B4-BE49-F238E27FC236}">
                  <a16:creationId xmlns:a16="http://schemas.microsoft.com/office/drawing/2014/main" id="{5EDCBB51-5857-E64E-3237-8BD55B5511FB}"/>
                </a:ext>
              </a:extLst>
            </p:cNvPr>
            <p:cNvSpPr txBox="1"/>
            <p:nvPr/>
          </p:nvSpPr>
          <p:spPr>
            <a:xfrm>
              <a:off x="4155564" y="2761450"/>
              <a:ext cx="4481669" cy="561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000" b="1" i="0">
                  <a:solidFill>
                    <a:srgbClr val="000000"/>
                  </a:solidFill>
                  <a:effectLst/>
                  <a:latin typeface="Proxima Nova"/>
                </a:rPr>
                <a:t>Facebook parent Meta agrees to pay $725 million to settle privacy lawsuit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E7AF63-4A77-5967-C236-8F2809164C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B146A01-7453-B29F-7903-43938F5FD80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0010B6-350E-DB03-7D7A-61077F1EBE9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2050" name="Picture 2" descr="Cnbc logo - Social media &amp; Logos Icons">
            <a:extLst>
              <a:ext uri="{FF2B5EF4-FFF2-40B4-BE49-F238E27FC236}">
                <a16:creationId xmlns:a16="http://schemas.microsoft.com/office/drawing/2014/main" id="{1916B541-E4F7-218F-603E-F7AB50D1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0" y="3354779"/>
            <a:ext cx="1179642" cy="5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nbc logo - Social media &amp; Logos Icons">
            <a:extLst>
              <a:ext uri="{FF2B5EF4-FFF2-40B4-BE49-F238E27FC236}">
                <a16:creationId xmlns:a16="http://schemas.microsoft.com/office/drawing/2014/main" id="{8F0AA532-F8E3-9166-C431-0ADA38B7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20" y="3309147"/>
            <a:ext cx="1283966" cy="6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2DCC96A-3127-B8CB-B86B-E135EC5E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44" y="5028312"/>
            <a:ext cx="1179642" cy="3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872C40BD-3B82-7F88-BBD1-9EC17527A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6" b="-7315"/>
          <a:stretch/>
        </p:blipFill>
        <p:spPr bwMode="auto">
          <a:xfrm>
            <a:off x="328320" y="4952731"/>
            <a:ext cx="1687861" cy="4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hlinkClick r:id="rId15"/>
            <a:extLst>
              <a:ext uri="{FF2B5EF4-FFF2-40B4-BE49-F238E27FC236}">
                <a16:creationId xmlns:a16="http://schemas.microsoft.com/office/drawing/2014/main" id="{C73408C3-EA71-12EF-CD1C-AD4920AA52A7}"/>
              </a:ext>
            </a:extLst>
          </p:cNvPr>
          <p:cNvSpPr txBox="1"/>
          <p:nvPr/>
        </p:nvSpPr>
        <p:spPr>
          <a:xfrm>
            <a:off x="3769362" y="2200374"/>
            <a:ext cx="4436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111111"/>
                </a:solidFill>
                <a:effectLst/>
                <a:latin typeface="Lab Grotesque"/>
              </a:rPr>
              <a:t>Google will face a class-action antitrust lawsuit from small advertisers</a:t>
            </a:r>
          </a:p>
        </p:txBody>
      </p:sp>
      <p:pic>
        <p:nvPicPr>
          <p:cNvPr id="16" name="Picture 15">
            <a:hlinkClick r:id="rId15"/>
            <a:extLst>
              <a:ext uri="{FF2B5EF4-FFF2-40B4-BE49-F238E27FC236}">
                <a16:creationId xmlns:a16="http://schemas.microsoft.com/office/drawing/2014/main" id="{ECC6CD69-1F5E-2EC4-B922-2E218FC799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3841" y="1952203"/>
            <a:ext cx="1280229" cy="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72374" y="417675"/>
            <a:ext cx="117996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prevalence of ad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fraud, which is driven by a lack of transparency, also negatively affects the consumer experience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 digital platforms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E41F3-2FEC-D859-534A-432AE36A4420}"/>
              </a:ext>
            </a:extLst>
          </p:cNvPr>
          <p:cNvSpPr/>
          <p:nvPr/>
        </p:nvSpPr>
        <p:spPr>
          <a:xfrm>
            <a:off x="6096000" y="2181794"/>
            <a:ext cx="6096000" cy="3896101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DEE01-10D8-DEF4-6DAC-8EDC2752C4D3}"/>
              </a:ext>
            </a:extLst>
          </p:cNvPr>
          <p:cNvSpPr txBox="1"/>
          <p:nvPr/>
        </p:nvSpPr>
        <p:spPr>
          <a:xfrm>
            <a:off x="504727" y="6300992"/>
            <a:ext cx="11687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Juniper Research,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Quantifying the Cost of Ad Fraud: 2023-2028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9/26/2023.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734A5-5A0F-7589-C133-978F32CB3B3A}"/>
              </a:ext>
            </a:extLst>
          </p:cNvPr>
          <p:cNvSpPr/>
          <p:nvPr/>
        </p:nvSpPr>
        <p:spPr>
          <a:xfrm>
            <a:off x="0" y="2181794"/>
            <a:ext cx="6096000" cy="3896101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279C6-5F52-0D4D-D375-71F0023629AF}"/>
              </a:ext>
            </a:extLst>
          </p:cNvPr>
          <p:cNvSpPr txBox="1"/>
          <p:nvPr/>
        </p:nvSpPr>
        <p:spPr>
          <a:xfrm>
            <a:off x="-1" y="1620967"/>
            <a:ext cx="12170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Global </a:t>
            </a: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D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igital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A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 </a:t>
            </a: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S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pend Lost to Ad </a:t>
            </a: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F</a:t>
            </a:r>
            <a:r>
              <a:rPr kumimoji="0" lang="en-US" sz="1600" b="1" i="0" u="sng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raud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in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by platform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1454F-3944-A146-05F0-0BAE14372B1C}"/>
              </a:ext>
            </a:extLst>
          </p:cNvPr>
          <p:cNvSpPr txBox="1"/>
          <p:nvPr/>
        </p:nvSpPr>
        <p:spPr>
          <a:xfrm>
            <a:off x="833825" y="3759375"/>
            <a:ext cx="44283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22%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srgbClr val="FFEE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digital ad spend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862EF-725F-727F-24FB-917318971EF7}"/>
              </a:ext>
            </a:extLst>
          </p:cNvPr>
          <p:cNvSpPr txBox="1"/>
          <p:nvPr/>
        </p:nvSpPr>
        <p:spPr>
          <a:xfrm>
            <a:off x="6929825" y="3759375"/>
            <a:ext cx="44283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30%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mobile ad spend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Picture 10" descr="A yellow line art of a computer&#10;&#10;Description automatically generated">
            <a:extLst>
              <a:ext uri="{FF2B5EF4-FFF2-40B4-BE49-F238E27FC236}">
                <a16:creationId xmlns:a16="http://schemas.microsoft.com/office/drawing/2014/main" id="{8D7E6526-C5A3-3457-2532-002846EC3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30" y="2550884"/>
            <a:ext cx="1272541" cy="1272541"/>
          </a:xfrm>
          <a:prstGeom prst="rect">
            <a:avLst/>
          </a:prstGeom>
        </p:spPr>
      </p:pic>
      <p:pic>
        <p:nvPicPr>
          <p:cNvPr id="12" name="Picture 11" descr="A blue line art of a cell phone with a skull on it&#10;&#10;Description automatically generated">
            <a:extLst>
              <a:ext uri="{FF2B5EF4-FFF2-40B4-BE49-F238E27FC236}">
                <a16:creationId xmlns:a16="http://schemas.microsoft.com/office/drawing/2014/main" id="{4BFFC657-00CD-A10D-C53B-52A8C894D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267" y="2550884"/>
            <a:ext cx="1167467" cy="1167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4EE89-66A6-AB16-A0F8-516EE08426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004F68-18CD-A345-C2FB-E698CA6CA48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1CEB5-687F-FE11-4E6C-1D0A5AA121B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36061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350579" y="442520"/>
            <a:ext cx="118414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Transparency issues and ad fraud often means that video ads will appear in cluttered, low-quality digital advertising environments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783D0-0E69-D2A3-3164-4ECB4B9F3F4D}"/>
              </a:ext>
            </a:extLst>
          </p:cNvPr>
          <p:cNvSpPr txBox="1"/>
          <p:nvPr/>
        </p:nvSpPr>
        <p:spPr>
          <a:xfrm>
            <a:off x="80378" y="1774424"/>
            <a:ext cx="120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Examples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ads running in subpar placements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14CD8E-C33D-2754-4B57-763FED5B2E84}"/>
              </a:ext>
            </a:extLst>
          </p:cNvPr>
          <p:cNvSpPr/>
          <p:nvPr/>
        </p:nvSpPr>
        <p:spPr>
          <a:xfrm>
            <a:off x="25581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42CDE-3F4A-8D5A-402C-29B3ED17F44D}"/>
              </a:ext>
            </a:extLst>
          </p:cNvPr>
          <p:cNvSpPr txBox="1"/>
          <p:nvPr/>
        </p:nvSpPr>
        <p:spPr>
          <a:xfrm>
            <a:off x="2710246" y="3280525"/>
            <a:ext cx="1962908" cy="589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In a fully muted video player</a:t>
            </a:r>
          </a:p>
        </p:txBody>
      </p:sp>
      <p:pic>
        <p:nvPicPr>
          <p:cNvPr id="6" name="Picture 5" descr="A pink sign with a black background&#10;&#10;Description automatically generated">
            <a:extLst>
              <a:ext uri="{FF2B5EF4-FFF2-40B4-BE49-F238E27FC236}">
                <a16:creationId xmlns:a16="http://schemas.microsoft.com/office/drawing/2014/main" id="{03BED484-4BE6-A7B1-C1CA-D14D6933A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48" y="2487976"/>
            <a:ext cx="724905" cy="7249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182331-DA4B-28F6-52D2-170F8F762900}"/>
              </a:ext>
            </a:extLst>
          </p:cNvPr>
          <p:cNvSpPr/>
          <p:nvPr/>
        </p:nvSpPr>
        <p:spPr>
          <a:xfrm>
            <a:off x="97710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4C4D4-13BF-D46C-BB0A-750FC9912596}"/>
              </a:ext>
            </a:extLst>
          </p:cNvPr>
          <p:cNvSpPr txBox="1"/>
          <p:nvPr/>
        </p:nvSpPr>
        <p:spPr>
          <a:xfrm>
            <a:off x="9687808" y="3280525"/>
            <a:ext cx="2458254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Ad plays continuously on a loop</a:t>
            </a:r>
          </a:p>
        </p:txBody>
      </p:sp>
      <p:pic>
        <p:nvPicPr>
          <p:cNvPr id="9" name="Picture 8" descr="A pink arrows in a circle&#10;&#10;Description automatically generated">
            <a:extLst>
              <a:ext uri="{FF2B5EF4-FFF2-40B4-BE49-F238E27FC236}">
                <a16:creationId xmlns:a16="http://schemas.microsoft.com/office/drawing/2014/main" id="{5304E686-CE20-72F0-844B-FA3C3B31F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148" y="2487976"/>
            <a:ext cx="724905" cy="724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BEB996-CA8B-209D-5060-EA414CDF3FC4}"/>
              </a:ext>
            </a:extLst>
          </p:cNvPr>
          <p:cNvSpPr/>
          <p:nvPr/>
        </p:nvSpPr>
        <p:spPr>
          <a:xfrm>
            <a:off x="1538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37A54-3EE3-BB77-36DA-FF75AB7EC813}"/>
              </a:ext>
            </a:extLst>
          </p:cNvPr>
          <p:cNvSpPr txBox="1"/>
          <p:nvPr/>
        </p:nvSpPr>
        <p:spPr>
          <a:xfrm>
            <a:off x="350579" y="3280525"/>
            <a:ext cx="1873643" cy="59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In a small corner or side of a page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black and pink square with a arrow pointing up&#10;&#10;Description automatically generated">
            <a:extLst>
              <a:ext uri="{FF2B5EF4-FFF2-40B4-BE49-F238E27FC236}">
                <a16:creationId xmlns:a16="http://schemas.microsoft.com/office/drawing/2014/main" id="{E89BB966-DE77-13D5-3EAE-B7B2BB8ABB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53" y="2550881"/>
            <a:ext cx="599095" cy="5990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4DA33A-7F08-594C-3B52-4AFB8DDAF788}"/>
              </a:ext>
            </a:extLst>
          </p:cNvPr>
          <p:cNvSpPr/>
          <p:nvPr/>
        </p:nvSpPr>
        <p:spPr>
          <a:xfrm>
            <a:off x="49624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CAB6D-24D3-EF1A-4E1C-A071F1A58F53}"/>
              </a:ext>
            </a:extLst>
          </p:cNvPr>
          <p:cNvSpPr txBox="1"/>
          <p:nvPr/>
        </p:nvSpPr>
        <p:spPr>
          <a:xfrm>
            <a:off x="4962447" y="3280525"/>
            <a:ext cx="2267107" cy="85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With little to no video content between consecutive ads</a:t>
            </a:r>
          </a:p>
        </p:txBody>
      </p:sp>
      <p:pic>
        <p:nvPicPr>
          <p:cNvPr id="15" name="Picture 14" descr="A pink logo with a megaphone&#10;&#10;Description automatically generated">
            <a:extLst>
              <a:ext uri="{FF2B5EF4-FFF2-40B4-BE49-F238E27FC236}">
                <a16:creationId xmlns:a16="http://schemas.microsoft.com/office/drawing/2014/main" id="{965F2FC3-6AD8-930A-C643-28D48F6C46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7" y="2411915"/>
            <a:ext cx="877026" cy="8770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37DF91-4E9A-A768-AFFD-CEAB0E8BA3BD}"/>
              </a:ext>
            </a:extLst>
          </p:cNvPr>
          <p:cNvSpPr/>
          <p:nvPr/>
        </p:nvSpPr>
        <p:spPr>
          <a:xfrm>
            <a:off x="73667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68EF4-2F52-FF3C-31C8-37E37849CBC8}"/>
              </a:ext>
            </a:extLst>
          </p:cNvPr>
          <p:cNvSpPr txBox="1"/>
          <p:nvPr/>
        </p:nvSpPr>
        <p:spPr>
          <a:xfrm>
            <a:off x="7420701" y="3280525"/>
            <a:ext cx="2159199" cy="85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‘Auto-plays’ without any user interaction or initiation</a:t>
            </a:r>
          </a:p>
        </p:txBody>
      </p:sp>
      <p:pic>
        <p:nvPicPr>
          <p:cNvPr id="18" name="Picture 17" descr="A pink arrow on a black background&#10;&#10;Description automatically generated">
            <a:extLst>
              <a:ext uri="{FF2B5EF4-FFF2-40B4-BE49-F238E27FC236}">
                <a16:creationId xmlns:a16="http://schemas.microsoft.com/office/drawing/2014/main" id="{07221762-75FD-4F7F-8732-5C14C17068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48" y="2487976"/>
            <a:ext cx="724905" cy="7249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E4D006-980B-A8F8-9F18-A9BAF26FF1C7}"/>
              </a:ext>
            </a:extLst>
          </p:cNvPr>
          <p:cNvSpPr/>
          <p:nvPr/>
        </p:nvSpPr>
        <p:spPr>
          <a:xfrm>
            <a:off x="8528018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E0239A-0CED-EC66-0E93-550684BB1663}"/>
              </a:ext>
            </a:extLst>
          </p:cNvPr>
          <p:cNvSpPr txBox="1"/>
          <p:nvPr/>
        </p:nvSpPr>
        <p:spPr>
          <a:xfrm>
            <a:off x="8474012" y="5368467"/>
            <a:ext cx="2375119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Ads served “stacked” on top of another ad</a:t>
            </a:r>
          </a:p>
        </p:txBody>
      </p:sp>
      <p:pic>
        <p:nvPicPr>
          <p:cNvPr id="24" name="Picture 23" descr="A pink and black logo&#10;&#10;Description automatically generated">
            <a:extLst>
              <a:ext uri="{FF2B5EF4-FFF2-40B4-BE49-F238E27FC236}">
                <a16:creationId xmlns:a16="http://schemas.microsoft.com/office/drawing/2014/main" id="{DA5B462A-C797-6C79-F3F9-358552F09A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04" y="4563236"/>
            <a:ext cx="877135" cy="8771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623E53-218F-6475-D20B-0E38CDF61CBE}"/>
              </a:ext>
            </a:extLst>
          </p:cNvPr>
          <p:cNvSpPr/>
          <p:nvPr/>
        </p:nvSpPr>
        <p:spPr>
          <a:xfrm>
            <a:off x="6096964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2AB533-2FF2-0BC5-40C9-8D0230DD5FF9}"/>
              </a:ext>
            </a:extLst>
          </p:cNvPr>
          <p:cNvSpPr txBox="1"/>
          <p:nvPr/>
        </p:nvSpPr>
        <p:spPr>
          <a:xfrm>
            <a:off x="6095038" y="5368467"/>
            <a:ext cx="2269034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Runs out of sight while the audio plays</a:t>
            </a:r>
          </a:p>
        </p:txBody>
      </p:sp>
      <p:pic>
        <p:nvPicPr>
          <p:cNvPr id="27" name="Picture 26" descr="A pink eye with a circle and a circle in the middle&#10;&#10;Description automatically generated">
            <a:extLst>
              <a:ext uri="{FF2B5EF4-FFF2-40B4-BE49-F238E27FC236}">
                <a16:creationId xmlns:a16="http://schemas.microsoft.com/office/drawing/2014/main" id="{351E9522-658A-1235-D750-66D2BB6AA7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820" y="4611876"/>
            <a:ext cx="797395" cy="7973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A30E2B5-C604-665F-CC5A-26BA01418962}"/>
              </a:ext>
            </a:extLst>
          </p:cNvPr>
          <p:cNvSpPr/>
          <p:nvPr/>
        </p:nvSpPr>
        <p:spPr>
          <a:xfrm>
            <a:off x="1342870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A9C19-FEC6-678A-9580-1B372C6AE0EA}"/>
              </a:ext>
            </a:extLst>
          </p:cNvPr>
          <p:cNvSpPr txBox="1"/>
          <p:nvPr/>
        </p:nvSpPr>
        <p:spPr>
          <a:xfrm>
            <a:off x="1238347" y="5368467"/>
            <a:ext cx="2462113" cy="849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Multiple video ads playing simultaneously on the same page</a:t>
            </a:r>
          </a:p>
        </p:txBody>
      </p:sp>
      <p:pic>
        <p:nvPicPr>
          <p:cNvPr id="31" name="Picture 30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E3D6C6F0-D8E4-060B-2AC5-4E65F4FBA4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971" y="4611876"/>
            <a:ext cx="724905" cy="72490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85C112E-3A40-86E2-1E83-FBB828FF55B9}"/>
              </a:ext>
            </a:extLst>
          </p:cNvPr>
          <p:cNvSpPr/>
          <p:nvPr/>
        </p:nvSpPr>
        <p:spPr>
          <a:xfrm>
            <a:off x="3719917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7C6C6A-945A-2804-4274-2B6E9A24C06A}"/>
              </a:ext>
            </a:extLst>
          </p:cNvPr>
          <p:cNvSpPr txBox="1"/>
          <p:nvPr/>
        </p:nvSpPr>
        <p:spPr>
          <a:xfrm>
            <a:off x="3719917" y="5368467"/>
            <a:ext cx="2267107" cy="85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The ‘skip’ button on a video ad is hidden or obscured</a:t>
            </a:r>
          </a:p>
        </p:txBody>
      </p:sp>
      <p:pic>
        <p:nvPicPr>
          <p:cNvPr id="36" name="Picture 35" descr="A pink circle with a cross&#10;&#10;Description automatically generated">
            <a:extLst>
              <a:ext uri="{FF2B5EF4-FFF2-40B4-BE49-F238E27FC236}">
                <a16:creationId xmlns:a16="http://schemas.microsoft.com/office/drawing/2014/main" id="{BF08C2EF-8B53-13DC-4ACB-FFFC0E4721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18" y="4611876"/>
            <a:ext cx="724905" cy="72490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11C139-FFBE-A314-D7AF-19DDCA7FF340}"/>
              </a:ext>
            </a:extLst>
          </p:cNvPr>
          <p:cNvSpPr txBox="1"/>
          <p:nvPr/>
        </p:nvSpPr>
        <p:spPr>
          <a:xfrm>
            <a:off x="521199" y="6316228"/>
            <a:ext cx="60940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8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8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lang="en-US" sz="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7DFB665-9E0E-33F9-4AA6-DCA467E33DB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201369A1-5F8F-E3DE-0D2D-D8541B1009E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5B08B2-7919-7F04-67C4-6B0D9672100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6820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B8CDA-4586-9065-D019-49DEE97BFBDA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311285" y="440921"/>
            <a:ext cx="118591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Low-quality advertising environments lead to high consumer annoyance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many types of these subpar video placements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24622-4FA0-C49E-B9D9-D003E4056A5B}"/>
              </a:ext>
            </a:extLst>
          </p:cNvPr>
          <p:cNvSpPr txBox="1"/>
          <p:nvPr/>
        </p:nvSpPr>
        <p:spPr>
          <a:xfrm>
            <a:off x="311285" y="2113933"/>
            <a:ext cx="1129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% of respondents who find the following ad experiences ‘annoying’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C7166D-2BBD-CC55-A480-592DA61BB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605922"/>
              </p:ext>
            </p:extLst>
          </p:nvPr>
        </p:nvGraphicFramePr>
        <p:xfrm>
          <a:off x="139817" y="2450604"/>
          <a:ext cx="11912366" cy="379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80D9805E-A607-997A-9142-2BD9F24FB365}"/>
              </a:ext>
            </a:extLst>
          </p:cNvPr>
          <p:cNvSpPr txBox="1">
            <a:spLocks/>
          </p:cNvSpPr>
          <p:nvPr/>
        </p:nvSpPr>
        <p:spPr>
          <a:xfrm>
            <a:off x="456088" y="6244331"/>
            <a:ext cx="11735911" cy="28692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Conquering Content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report. Data sourced from Hub’s survey of 1,600 TV consumers, ages 16-74 who meet the following criteria: watch at least one hour of TV / week, have broadband access / U.S. Census balanced. Data collected October 2023. QVAB1: Thinking of when you use your computer or mobile device to visit websites or apps, how do you feel about your experience with the following types of video ads?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81D1FA-D420-DA44-A220-A15FFABD7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703F1-2C35-0314-BD22-4AC3F95E0C6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65CA50-C2EA-AA10-12E7-BE14294D93B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45200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45068" y="401648"/>
            <a:ext cx="118453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This annoyance extends across digital platforms and affects a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significant number of their own users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DDD69-4826-5E0F-90CC-F27FEA51467A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E54B5473-2DB1-F0EE-E6E3-3E344CF2900A}"/>
              </a:ext>
            </a:extLst>
          </p:cNvPr>
          <p:cNvSpPr txBox="1">
            <a:spLocks/>
          </p:cNvSpPr>
          <p:nvPr/>
        </p:nvSpPr>
        <p:spPr>
          <a:xfrm>
            <a:off x="483207" y="6196309"/>
            <a:ext cx="11607193" cy="33181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Conquering Content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report. Data sourced from Hub’s survey of 1,600 TV consumers, ages 16-74 who meet the following criteria: watch at least one hour of TV / week, have broadband access / U.S. Census balanced. Data collected October 2023. QVAB2: How often do you find yourself feeling annoyed / frustrated with the video ad experience on the following platforms?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32A259-A968-DBCB-4580-89B99A143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28273"/>
              </p:ext>
            </p:extLst>
          </p:nvPr>
        </p:nvGraphicFramePr>
        <p:xfrm>
          <a:off x="71727" y="2402051"/>
          <a:ext cx="11932205" cy="373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711865-CABE-3051-3F95-4EB9616552C7}"/>
              </a:ext>
            </a:extLst>
          </p:cNvPr>
          <p:cNvSpPr txBox="1"/>
          <p:nvPr/>
        </p:nvSpPr>
        <p:spPr>
          <a:xfrm>
            <a:off x="188068" y="1938567"/>
            <a:ext cx="118158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often do you find yourself feeling annoyed / frustrated with the video ad experience on the following platforms?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who answered ‘always’ or ‘frequently’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69AD8-EA86-80A7-A83D-1592EDBB327A}"/>
              </a:ext>
            </a:extLst>
          </p:cNvPr>
          <p:cNvSpPr txBox="1"/>
          <p:nvPr/>
        </p:nvSpPr>
        <p:spPr>
          <a:xfrm>
            <a:off x="184093" y="5489984"/>
            <a:ext cx="2121846" cy="2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(e.g., Candy Crush, </a:t>
            </a:r>
            <a:r>
              <a:rPr lang="en-US" sz="8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Wordscapes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etc.)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0C983-E0D8-BF68-C285-95395F44D2FE}"/>
              </a:ext>
            </a:extLst>
          </p:cNvPr>
          <p:cNvSpPr txBox="1"/>
          <p:nvPr/>
        </p:nvSpPr>
        <p:spPr>
          <a:xfrm>
            <a:off x="2614957" y="5831774"/>
            <a:ext cx="2076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(e.g., YouTube, Vimeo, Twitch, etc.)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50FA0-7A28-8A24-50AA-BBA94456259A}"/>
              </a:ext>
            </a:extLst>
          </p:cNvPr>
          <p:cNvSpPr txBox="1"/>
          <p:nvPr/>
        </p:nvSpPr>
        <p:spPr>
          <a:xfrm>
            <a:off x="5003720" y="5484964"/>
            <a:ext cx="2076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(e.g., TikTok, Facebook, X, etc.)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B3065C-08D6-A37F-3625-84A5F3E6EF34}"/>
              </a:ext>
            </a:extLst>
          </p:cNvPr>
          <p:cNvSpPr txBox="1"/>
          <p:nvPr/>
        </p:nvSpPr>
        <p:spPr>
          <a:xfrm>
            <a:off x="7268954" y="5663444"/>
            <a:ext cx="232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(e.g., hobbies, food, travel, niche sports, </a:t>
            </a:r>
          </a:p>
          <a:p>
            <a:r>
              <a:rPr lang="en-US"/>
              <a:t>home-making, etc.)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96FACA-F655-1CBD-8664-40B6101E3810}"/>
              </a:ext>
            </a:extLst>
          </p:cNvPr>
          <p:cNvSpPr txBox="1"/>
          <p:nvPr/>
        </p:nvSpPr>
        <p:spPr>
          <a:xfrm>
            <a:off x="9664478" y="5475236"/>
            <a:ext cx="23236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(e.g., USA Today, New York Times, Buzzfeed)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F3E28-5C22-6BE0-4F82-C243F4B0D8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29FFD4D-4662-EB16-F3BF-24D881862FA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1EE741-53D8-1998-E095-A367A6F88E3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3349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D90E350-E20E-9AB7-4416-BBEB15B3DAC7}"/>
              </a:ext>
            </a:extLst>
          </p:cNvPr>
          <p:cNvSpPr>
            <a:spLocks/>
          </p:cNvSpPr>
          <p:nvPr/>
        </p:nvSpPr>
        <p:spPr>
          <a:xfrm>
            <a:off x="-14125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321014" y="425728"/>
            <a:ext cx="11772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An annoying, low-quality advertising experience devalues a brand and negatively affects its reputation among consumers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AD0004-6240-16F3-D275-79E74DDA8249}"/>
              </a:ext>
            </a:extLst>
          </p:cNvPr>
          <p:cNvSpPr/>
          <p:nvPr/>
        </p:nvSpPr>
        <p:spPr>
          <a:xfrm>
            <a:off x="578994" y="2272705"/>
            <a:ext cx="3546905" cy="39302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73B22-ED4B-7F15-6151-B94CBCBE4E11}"/>
              </a:ext>
            </a:extLst>
          </p:cNvPr>
          <p:cNvSpPr txBox="1"/>
          <p:nvPr/>
        </p:nvSpPr>
        <p:spPr>
          <a:xfrm>
            <a:off x="1304602" y="3392954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86%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C3A89-AA6F-A968-9A89-E359D2B63645}"/>
              </a:ext>
            </a:extLst>
          </p:cNvPr>
          <p:cNvSpPr txBox="1"/>
          <p:nvPr/>
        </p:nvSpPr>
        <p:spPr>
          <a:xfrm>
            <a:off x="578994" y="4497882"/>
            <a:ext cx="3546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Too many ads on a webpage makes them feel overwhelmed and </a:t>
            </a:r>
            <a:b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2000" b="1">
                <a:solidFill>
                  <a:srgbClr val="00BFF2"/>
                </a:solidFill>
                <a:latin typeface="Helvetica" panose="020B0403020202020204" pitchFamily="34" charset="0"/>
              </a:rPr>
              <a:t>more likely to ignore </a:t>
            </a:r>
            <a:br>
              <a:rPr lang="en-US" sz="2000" b="1">
                <a:solidFill>
                  <a:srgbClr val="00BFF2"/>
                </a:solidFill>
                <a:latin typeface="Helvetica" panose="020B0403020202020204" pitchFamily="34" charset="0"/>
              </a:rPr>
            </a:br>
            <a:r>
              <a:rPr lang="en-US" sz="2000" b="1">
                <a:solidFill>
                  <a:srgbClr val="00BFF2"/>
                </a:solidFill>
                <a:latin typeface="Helvetica" panose="020B0403020202020204" pitchFamily="34" charset="0"/>
              </a:rPr>
              <a:t>the advertisement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69711E-CDA8-0717-AFE5-FC12EC3C7D8D}"/>
              </a:ext>
            </a:extLst>
          </p:cNvPr>
          <p:cNvSpPr/>
          <p:nvPr/>
        </p:nvSpPr>
        <p:spPr>
          <a:xfrm>
            <a:off x="4322548" y="2272705"/>
            <a:ext cx="3546905" cy="39302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B7458F-DE1E-BA9A-2067-309BC8396FF5}"/>
              </a:ext>
            </a:extLst>
          </p:cNvPr>
          <p:cNvSpPr/>
          <p:nvPr/>
        </p:nvSpPr>
        <p:spPr>
          <a:xfrm>
            <a:off x="8065082" y="2272705"/>
            <a:ext cx="3546905" cy="39302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421C0-F42E-065A-06C8-51C01B6C2E89}"/>
              </a:ext>
            </a:extLst>
          </p:cNvPr>
          <p:cNvSpPr txBox="1"/>
          <p:nvPr/>
        </p:nvSpPr>
        <p:spPr>
          <a:xfrm>
            <a:off x="5048156" y="3392954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72%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E3EC6-8872-9D06-B961-480CC790756B}"/>
              </a:ext>
            </a:extLst>
          </p:cNvPr>
          <p:cNvSpPr txBox="1"/>
          <p:nvPr/>
        </p:nvSpPr>
        <p:spPr>
          <a:xfrm>
            <a:off x="4428332" y="4497882"/>
            <a:ext cx="3360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Annoying or intrusive ad experiences have </a:t>
            </a:r>
            <a:r>
              <a:rPr lang="en-US" sz="2000" b="1">
                <a:solidFill>
                  <a:srgbClr val="4EBEA4"/>
                </a:solidFill>
                <a:latin typeface="Helvetica" panose="020B0403020202020204" pitchFamily="34" charset="0"/>
              </a:rPr>
              <a:t>negatively affected their perception of a brand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A6347-A85D-94A6-26FD-2E1980412413}"/>
              </a:ext>
            </a:extLst>
          </p:cNvPr>
          <p:cNvSpPr txBox="1"/>
          <p:nvPr/>
        </p:nvSpPr>
        <p:spPr>
          <a:xfrm>
            <a:off x="8790690" y="3392954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66%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888B1-3504-8254-711F-690A282A4BEA}"/>
              </a:ext>
            </a:extLst>
          </p:cNvPr>
          <p:cNvSpPr txBox="1"/>
          <p:nvPr/>
        </p:nvSpPr>
        <p:spPr>
          <a:xfrm>
            <a:off x="8170866" y="4497882"/>
            <a:ext cx="3360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Annoying or intrusive ad experiences make them </a:t>
            </a:r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less likely to purchase from that brand in future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409CF-A297-F0D8-D2E2-5E89240F5C8C}"/>
              </a:ext>
            </a:extLst>
          </p:cNvPr>
          <p:cNvSpPr txBox="1"/>
          <p:nvPr/>
        </p:nvSpPr>
        <p:spPr>
          <a:xfrm>
            <a:off x="651753" y="1787210"/>
            <a:ext cx="1096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% of respondents that agree with the following on digital ads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5527B-9ED6-48A2-CC78-36A27CA2734A}"/>
              </a:ext>
            </a:extLst>
          </p:cNvPr>
          <p:cNvSpPr txBox="1"/>
          <p:nvPr/>
        </p:nvSpPr>
        <p:spPr>
          <a:xfrm>
            <a:off x="472838" y="6319910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YouGov / Picnic,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UX Survey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</a:t>
            </a:r>
          </a:p>
        </p:txBody>
      </p:sp>
      <p:pic>
        <p:nvPicPr>
          <p:cNvPr id="18" name="Picture 17" descr="A person with a blindfold&#10;&#10;Description automatically generated">
            <a:extLst>
              <a:ext uri="{FF2B5EF4-FFF2-40B4-BE49-F238E27FC236}">
                <a16:creationId xmlns:a16="http://schemas.microsoft.com/office/drawing/2014/main" id="{B0ADC01E-B90E-C991-2A32-CE3C11D26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688" y="2340621"/>
            <a:ext cx="1119516" cy="1119516"/>
          </a:xfrm>
          <a:prstGeom prst="rect">
            <a:avLst/>
          </a:prstGeom>
        </p:spPr>
      </p:pic>
      <p:pic>
        <p:nvPicPr>
          <p:cNvPr id="20" name="Picture 19" descr="A hand holding a thumb down and a badge with a star&#10;&#10;Description automatically generated">
            <a:extLst>
              <a:ext uri="{FF2B5EF4-FFF2-40B4-BE49-F238E27FC236}">
                <a16:creationId xmlns:a16="http://schemas.microsoft.com/office/drawing/2014/main" id="{AC2E0115-62B9-DD0A-9BBA-C31BEB575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706" y="2388020"/>
            <a:ext cx="1119516" cy="1119516"/>
          </a:xfrm>
          <a:prstGeom prst="rect">
            <a:avLst/>
          </a:prstGeom>
        </p:spPr>
      </p:pic>
      <p:pic>
        <p:nvPicPr>
          <p:cNvPr id="22" name="Picture 21" descr="A hand holding a sign&#10;&#10;Description automatically generated">
            <a:extLst>
              <a:ext uri="{FF2B5EF4-FFF2-40B4-BE49-F238E27FC236}">
                <a16:creationId xmlns:a16="http://schemas.microsoft.com/office/drawing/2014/main" id="{8F19DB48-0242-B6A2-74E5-0C57E931B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401" y="2388020"/>
            <a:ext cx="1119516" cy="1119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09BBB3-A7D7-6F52-83E3-ACF69C767C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46B72E7-1404-2141-8D0C-DE267DB66A7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BA67F5-4994-E10E-56CB-FB925C31827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062622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618069BD-FCC7-F152-B3E6-17CFA536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2998"/>
            <a:ext cx="4428866" cy="44288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CF7D82-4106-798D-5C66-61C2BFB237AB}"/>
              </a:ext>
            </a:extLst>
          </p:cNvPr>
          <p:cNvSpPr>
            <a:spLocks/>
          </p:cNvSpPr>
          <p:nvPr/>
        </p:nvSpPr>
        <p:spPr>
          <a:xfrm>
            <a:off x="4382040" y="1692998"/>
            <a:ext cx="7809960" cy="4428866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184827" y="424226"/>
            <a:ext cx="12007174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ts val="1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Consumer annoyance also leads to advertising avoidance through the adoption of ad blockers which can hinder campaign reach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A2796-A576-8573-F4A5-1C2CF0EC3ACA}"/>
              </a:ext>
            </a:extLst>
          </p:cNvPr>
          <p:cNvSpPr txBox="1"/>
          <p:nvPr/>
        </p:nvSpPr>
        <p:spPr>
          <a:xfrm>
            <a:off x="4360521" y="1826122"/>
            <a:ext cx="780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Helvetica" panose="020B0403020202020204" pitchFamily="34" charset="0"/>
              </a:rPr>
              <a:t>Ad blocker rates by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01C6D-1E54-00D6-5BB8-276DB2683260}"/>
              </a:ext>
            </a:extLst>
          </p:cNvPr>
          <p:cNvSpPr txBox="1"/>
          <p:nvPr/>
        </p:nvSpPr>
        <p:spPr>
          <a:xfrm>
            <a:off x="483207" y="6325229"/>
            <a:ext cx="11467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Few consumers adopt cybersecurity tools, despite privacy concerns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2024. *eye/o &amp;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Blockthrough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Filtering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585EAE-3434-1332-3367-3652F485AFEC}"/>
              </a:ext>
            </a:extLst>
          </p:cNvPr>
          <p:cNvSpPr/>
          <p:nvPr/>
        </p:nvSpPr>
        <p:spPr>
          <a:xfrm>
            <a:off x="4842068" y="2313450"/>
            <a:ext cx="6846864" cy="1100454"/>
          </a:xfrm>
          <a:prstGeom prst="round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61D7D0-B770-2792-1C4E-E080A2E52676}"/>
              </a:ext>
            </a:extLst>
          </p:cNvPr>
          <p:cNvSpPr/>
          <p:nvPr/>
        </p:nvSpPr>
        <p:spPr>
          <a:xfrm>
            <a:off x="4978277" y="2369942"/>
            <a:ext cx="2095689" cy="98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20%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F631B-9A69-2BE4-3427-88EDC853792E}"/>
              </a:ext>
            </a:extLst>
          </p:cNvPr>
          <p:cNvSpPr txBox="1"/>
          <p:nvPr/>
        </p:nvSpPr>
        <p:spPr>
          <a:xfrm>
            <a:off x="6912429" y="2478565"/>
            <a:ext cx="477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Helvetica" panose="020B0403020202020204" pitchFamily="34" charset="0"/>
              </a:rPr>
              <a:t>use an ad blocker while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browsing the internet</a:t>
            </a:r>
            <a:endParaRPr lang="en-US" sz="2400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7A4128-5F53-C555-B6AC-7EE276679932}"/>
              </a:ext>
            </a:extLst>
          </p:cNvPr>
          <p:cNvSpPr/>
          <p:nvPr/>
        </p:nvSpPr>
        <p:spPr>
          <a:xfrm>
            <a:off x="4842068" y="3669569"/>
            <a:ext cx="3181600" cy="2065689"/>
          </a:xfrm>
          <a:prstGeom prst="roundRect">
            <a:avLst/>
          </a:prstGeom>
          <a:solidFill>
            <a:srgbClr val="4EBE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2C9A95-549B-0B64-6988-A6C5E5CFD6C6}"/>
              </a:ext>
            </a:extLst>
          </p:cNvPr>
          <p:cNvSpPr/>
          <p:nvPr/>
        </p:nvSpPr>
        <p:spPr>
          <a:xfrm>
            <a:off x="8517034" y="3669569"/>
            <a:ext cx="3181600" cy="2065689"/>
          </a:xfrm>
          <a:prstGeom prst="roundRect">
            <a:avLst/>
          </a:prstGeom>
          <a:solidFill>
            <a:srgbClr val="4EBE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86494-6934-9820-F0F3-0EC319EB323C}"/>
              </a:ext>
            </a:extLst>
          </p:cNvPr>
          <p:cNvSpPr txBox="1"/>
          <p:nvPr/>
        </p:nvSpPr>
        <p:spPr>
          <a:xfrm>
            <a:off x="5050444" y="4756008"/>
            <a:ext cx="276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  <a:t>Enable an ad blocker while on a desktop*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D0E44-B923-FB10-F3B3-85E394E2D3C9}"/>
              </a:ext>
            </a:extLst>
          </p:cNvPr>
          <p:cNvSpPr txBox="1"/>
          <p:nvPr/>
        </p:nvSpPr>
        <p:spPr>
          <a:xfrm>
            <a:off x="8517034" y="4669908"/>
            <a:ext cx="317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Helvetica" panose="020B0403020202020204" pitchFamily="34" charset="0"/>
              </a:rPr>
              <a:t>Enable an ad blocker either on a mobile device, tablet or connected TV*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C307F-8D9E-3F4E-30DD-E4F28413096A}"/>
              </a:ext>
            </a:extLst>
          </p:cNvPr>
          <p:cNvSpPr txBox="1"/>
          <p:nvPr/>
        </p:nvSpPr>
        <p:spPr>
          <a:xfrm>
            <a:off x="5385024" y="3794756"/>
            <a:ext cx="209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27%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D1544-6F2B-5B36-507F-307F3FB1B48B}"/>
              </a:ext>
            </a:extLst>
          </p:cNvPr>
          <p:cNvSpPr txBox="1"/>
          <p:nvPr/>
        </p:nvSpPr>
        <p:spPr>
          <a:xfrm>
            <a:off x="9059990" y="3794756"/>
            <a:ext cx="209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22%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761B32-5AA8-D5B3-BBCE-9A6DFCCDB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EE74DEA-D070-6FB0-E382-830B192F8FE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9D86E-F218-AF08-5039-64CEF3BB4CA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56830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FF98F-1432-9C56-486B-D2BF58777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611" y="-3482"/>
            <a:ext cx="9506862" cy="54027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44207" y="3091543"/>
            <a:ext cx="7628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By contrast, consumers consistently have positive ad engagements in high-quality, viewer-first multiscreen TV platforms that provide ‘digital-like’ ad experiences</a:t>
            </a:r>
          </a:p>
        </p:txBody>
      </p:sp>
    </p:spTree>
    <p:extLst>
      <p:ext uri="{BB962C8B-B14F-4D97-AF65-F5344CB8AC3E}">
        <p14:creationId xmlns:p14="http://schemas.microsoft.com/office/powerpoint/2010/main" val="165873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552AD7-7F6F-4810-03DE-C115B33C977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5052A-66F8-6254-0148-D3EDA87077D1}"/>
              </a:ext>
            </a:extLst>
          </p:cNvPr>
          <p:cNvSpPr/>
          <p:nvPr/>
        </p:nvSpPr>
        <p:spPr>
          <a:xfrm>
            <a:off x="4200640" y="2125797"/>
            <a:ext cx="3779071" cy="3403106"/>
          </a:xfrm>
          <a:prstGeom prst="roundRect">
            <a:avLst>
              <a:gd name="adj" fmla="val 6736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C3DE65-2B4A-1C16-81B7-83997113A4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684" y="3301721"/>
            <a:ext cx="1676616" cy="943096"/>
          </a:xfrm>
          <a:prstGeom prst="rect">
            <a:avLst/>
          </a:prstGeom>
          <a:noFill/>
          <a:ln>
            <a:solidFill>
              <a:srgbClr val="00BFF2"/>
            </a:solidFill>
          </a:ln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DA27BD-D480-B58E-7965-DFB1DB3FCBD4}"/>
              </a:ext>
            </a:extLst>
          </p:cNvPr>
          <p:cNvSpPr/>
          <p:nvPr/>
        </p:nvSpPr>
        <p:spPr>
          <a:xfrm>
            <a:off x="8314285" y="2135066"/>
            <a:ext cx="3779071" cy="3403106"/>
          </a:xfrm>
          <a:prstGeom prst="roundRect">
            <a:avLst>
              <a:gd name="adj" fmla="val 6736"/>
            </a:avLst>
          </a:prstGeom>
          <a:solidFill>
            <a:schemeClr val="bg1"/>
          </a:solidFill>
          <a:ln w="1905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88235" y="395883"/>
            <a:ext cx="118822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 constantly engage with high-quality, long-form content on premium video platforms and their one million plus available titles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081A10-04D1-30AA-3178-DEC35EC0005A}"/>
              </a:ext>
            </a:extLst>
          </p:cNvPr>
          <p:cNvSpPr/>
          <p:nvPr/>
        </p:nvSpPr>
        <p:spPr>
          <a:xfrm>
            <a:off x="-7766" y="1742584"/>
            <a:ext cx="12199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of Premium Video Programming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D20780-0C1E-6100-964F-32F9F1D14E9B}"/>
              </a:ext>
            </a:extLst>
          </p:cNvPr>
          <p:cNvSpPr/>
          <p:nvPr/>
        </p:nvSpPr>
        <p:spPr>
          <a:xfrm>
            <a:off x="91979" y="2128408"/>
            <a:ext cx="3779071" cy="3403106"/>
          </a:xfrm>
          <a:prstGeom prst="roundRect">
            <a:avLst>
              <a:gd name="adj" fmla="val 6736"/>
            </a:avLst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pic>
        <p:nvPicPr>
          <p:cNvPr id="1030" name="Picture 6" descr="Yellowstone - Rotten Tomatoes">
            <a:extLst>
              <a:ext uri="{FF2B5EF4-FFF2-40B4-BE49-F238E27FC236}">
                <a16:creationId xmlns:a16="http://schemas.microsoft.com/office/drawing/2014/main" id="{CF0BF3BA-6B62-6B89-020D-C1E57BEC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326" y="3291999"/>
            <a:ext cx="1691012" cy="951194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ldren could miss out on Barbie movie over explicit langauage and  dangerous scenes | PerthNow">
            <a:extLst>
              <a:ext uri="{FF2B5EF4-FFF2-40B4-BE49-F238E27FC236}">
                <a16:creationId xmlns:a16="http://schemas.microsoft.com/office/drawing/2014/main" id="{79A62281-0296-BA4C-A501-B6799B67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790" y="4382697"/>
            <a:ext cx="1691012" cy="951194"/>
          </a:xfrm>
          <a:prstGeom prst="rect">
            <a:avLst/>
          </a:prstGeom>
          <a:noFill/>
          <a:ln>
            <a:solidFill>
              <a:srgbClr val="4EBE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uper Mario Bros. Movie Streams on Peacock in August">
            <a:extLst>
              <a:ext uri="{FF2B5EF4-FFF2-40B4-BE49-F238E27FC236}">
                <a16:creationId xmlns:a16="http://schemas.microsoft.com/office/drawing/2014/main" id="{683AE7EC-DC0E-897C-9C09-5F5F4147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6266" y="3291999"/>
            <a:ext cx="1691012" cy="951194"/>
          </a:xfrm>
          <a:prstGeom prst="rect">
            <a:avLst/>
          </a:prstGeom>
          <a:noFill/>
          <a:ln>
            <a:solidFill>
              <a:srgbClr val="4EBE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hio native joins spot on John Legend's team on NBC's 'The Voice'">
            <a:extLst>
              <a:ext uri="{FF2B5EF4-FFF2-40B4-BE49-F238E27FC236}">
                <a16:creationId xmlns:a16="http://schemas.microsoft.com/office/drawing/2014/main" id="{576B9EC6-512E-4783-B329-F953E9C83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15" y="4382697"/>
            <a:ext cx="1696296" cy="951194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bbott Elementary' is airing a rerun tonight (03/29/23) but when will the  next new episode premiere? - pennlive.com">
            <a:extLst>
              <a:ext uri="{FF2B5EF4-FFF2-40B4-BE49-F238E27FC236}">
                <a16:creationId xmlns:a16="http://schemas.microsoft.com/office/drawing/2014/main" id="{640DF179-03F3-DBBA-A830-4B6FB116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202" y="4382697"/>
            <a:ext cx="1691012" cy="951194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w to Watch The Last of Us Season Finale | Hulu">
            <a:extLst>
              <a:ext uri="{FF2B5EF4-FFF2-40B4-BE49-F238E27FC236}">
                <a16:creationId xmlns:a16="http://schemas.microsoft.com/office/drawing/2014/main" id="{338EF28F-BFB4-7C46-887E-5E056C36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76" y="4381109"/>
            <a:ext cx="1696296" cy="954167"/>
          </a:xfrm>
          <a:prstGeom prst="rect">
            <a:avLst/>
          </a:prstGeom>
          <a:noFill/>
          <a:ln>
            <a:solidFill>
              <a:srgbClr val="00BFF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omputer and remote control&#10;&#10;Description automatically generated">
            <a:extLst>
              <a:ext uri="{FF2B5EF4-FFF2-40B4-BE49-F238E27FC236}">
                <a16:creationId xmlns:a16="http://schemas.microsoft.com/office/drawing/2014/main" id="{3F5C957D-BFD7-7032-2F2F-CD9E466877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153" y="2551913"/>
            <a:ext cx="708723" cy="57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46F2A-8163-55E5-F39B-AFFB8352B788}"/>
              </a:ext>
            </a:extLst>
          </p:cNvPr>
          <p:cNvSpPr txBox="1"/>
          <p:nvPr/>
        </p:nvSpPr>
        <p:spPr>
          <a:xfrm>
            <a:off x="91979" y="2135066"/>
            <a:ext cx="377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Linear TV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F7D59-391F-DDE5-A30E-6A7C4922428A}"/>
              </a:ext>
            </a:extLst>
          </p:cNvPr>
          <p:cNvSpPr txBox="1"/>
          <p:nvPr/>
        </p:nvSpPr>
        <p:spPr>
          <a:xfrm>
            <a:off x="4200639" y="2135066"/>
            <a:ext cx="377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Streaming</a:t>
            </a:r>
          </a:p>
        </p:txBody>
      </p:sp>
      <p:pic>
        <p:nvPicPr>
          <p:cNvPr id="18" name="Picture 17" descr="A cartoon of a television with a remote control&#10;&#10;Description automatically generated">
            <a:extLst>
              <a:ext uri="{FF2B5EF4-FFF2-40B4-BE49-F238E27FC236}">
                <a16:creationId xmlns:a16="http://schemas.microsoft.com/office/drawing/2014/main" id="{0B579DA1-9A5C-74FF-2B11-EB462B2380D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942" y="2551913"/>
            <a:ext cx="656466" cy="656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76B37A-340C-732B-5A63-249E1D65AF65}"/>
              </a:ext>
            </a:extLst>
          </p:cNvPr>
          <p:cNvSpPr txBox="1"/>
          <p:nvPr/>
        </p:nvSpPr>
        <p:spPr>
          <a:xfrm>
            <a:off x="8314286" y="2135066"/>
            <a:ext cx="377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Cinema</a:t>
            </a:r>
          </a:p>
        </p:txBody>
      </p:sp>
      <p:pic>
        <p:nvPicPr>
          <p:cNvPr id="19" name="Picture 18" descr="A screen with a play sign and seats&#10;&#10;Description automatically generated">
            <a:extLst>
              <a:ext uri="{FF2B5EF4-FFF2-40B4-BE49-F238E27FC236}">
                <a16:creationId xmlns:a16="http://schemas.microsoft.com/office/drawing/2014/main" id="{83099B14-00DE-C5B5-88B6-0243AF4C7D9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124" y="2551913"/>
            <a:ext cx="637392" cy="637392"/>
          </a:xfrm>
          <a:prstGeom prst="rect">
            <a:avLst/>
          </a:prstGeom>
        </p:spPr>
      </p:pic>
      <p:pic>
        <p:nvPicPr>
          <p:cNvPr id="21" name="Picture 2" descr="Reservation Dogs Review: &quot;I Feel Represented&quot; - Minnesota Native News">
            <a:extLst>
              <a:ext uri="{FF2B5EF4-FFF2-40B4-BE49-F238E27FC236}">
                <a16:creationId xmlns:a16="http://schemas.microsoft.com/office/drawing/2014/main" id="{48F70FB0-8B81-975A-5A8D-CE174237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02" y="3291997"/>
            <a:ext cx="1691014" cy="951195"/>
          </a:xfrm>
          <a:prstGeom prst="rect">
            <a:avLst/>
          </a:prstGeom>
          <a:noFill/>
          <a:ln>
            <a:solidFill>
              <a:srgbClr val="ED3C8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 Beginner's Guide to the 'Star Wars' Series 'Ahsoka' - LEVEL Man">
            <a:extLst>
              <a:ext uri="{FF2B5EF4-FFF2-40B4-BE49-F238E27FC236}">
                <a16:creationId xmlns:a16="http://schemas.microsoft.com/office/drawing/2014/main" id="{648F4674-E146-677E-3AF7-6B0E39E3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021" y="3291245"/>
            <a:ext cx="1691012" cy="952604"/>
          </a:xfrm>
          <a:prstGeom prst="rect">
            <a:avLst/>
          </a:prstGeom>
          <a:noFill/>
          <a:ln>
            <a:solidFill>
              <a:srgbClr val="00BFF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ppenheimer - Balboa Park">
            <a:extLst>
              <a:ext uri="{FF2B5EF4-FFF2-40B4-BE49-F238E27FC236}">
                <a16:creationId xmlns:a16="http://schemas.microsoft.com/office/drawing/2014/main" id="{512C7639-9C77-E435-D5BB-66F68D39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7010" y="4382697"/>
            <a:ext cx="1691012" cy="951194"/>
          </a:xfrm>
          <a:prstGeom prst="rect">
            <a:avLst/>
          </a:prstGeom>
          <a:noFill/>
          <a:ln>
            <a:solidFill>
              <a:srgbClr val="4EBE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rasier' Reboot To Debut On Paramount+ On October 12">
            <a:extLst>
              <a:ext uri="{FF2B5EF4-FFF2-40B4-BE49-F238E27FC236}">
                <a16:creationId xmlns:a16="http://schemas.microsoft.com/office/drawing/2014/main" id="{467B4DF4-C2BF-4F1F-9888-19699A02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85" y="4387018"/>
            <a:ext cx="1676616" cy="943096"/>
          </a:xfrm>
          <a:prstGeom prst="rect">
            <a:avLst/>
          </a:prstGeom>
          <a:noFill/>
          <a:ln>
            <a:solidFill>
              <a:srgbClr val="00BFF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TAYLOR SWIFT | THE ERAS TOUR Concert Film Official Trailer - YouTube">
            <a:extLst>
              <a:ext uri="{FF2B5EF4-FFF2-40B4-BE49-F238E27FC236}">
                <a16:creationId xmlns:a16="http://schemas.microsoft.com/office/drawing/2014/main" id="{E7B8F2C9-1A49-7A34-6B54-E8B241CE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7759" y="3290502"/>
            <a:ext cx="1695995" cy="953997"/>
          </a:xfrm>
          <a:prstGeom prst="rect">
            <a:avLst/>
          </a:prstGeom>
          <a:noFill/>
          <a:ln>
            <a:solidFill>
              <a:srgbClr val="4EBEA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F18A37-FE26-2BCD-5FF6-1C55EA35EF94}"/>
              </a:ext>
            </a:extLst>
          </p:cNvPr>
          <p:cNvSpPr txBox="1"/>
          <p:nvPr/>
        </p:nvSpPr>
        <p:spPr>
          <a:xfrm>
            <a:off x="461688" y="6214139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Nielsen,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U.S. TV household data reveals shifting trends in how audiences access content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January 2024. Reflects Gracenote Global Video Data. Note: Numbers reflect availability over a 14-day window. Distinct titles based on 2023, unique titles across linear TV channels + streaming services = 1,056,179 (+29% vs. 2022). Theatrical releases based on S&amp;P Global, Film Release Report, 2023 (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reflects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all theatrical releases including wide, limited, re-releases, etc.).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9727C3-66BB-9C91-F6FA-57DF8C489F63}"/>
              </a:ext>
            </a:extLst>
          </p:cNvPr>
          <p:cNvSpPr/>
          <p:nvPr/>
        </p:nvSpPr>
        <p:spPr>
          <a:xfrm>
            <a:off x="125397" y="5593427"/>
            <a:ext cx="3712234" cy="6068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latin typeface="Helvetica" panose="020B0403020202020204" pitchFamily="34" charset="0"/>
              </a:rPr>
              <a:t>254,689</a:t>
            </a:r>
          </a:p>
          <a:p>
            <a:pPr algn="ctr"/>
            <a:r>
              <a:rPr lang="en-US" sz="1200">
                <a:latin typeface="Helvetica" panose="020B0403020202020204" pitchFamily="34" charset="0"/>
              </a:rPr>
              <a:t>distinct titles available across linear TV channels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97DDFD-C72C-71AD-FD76-5D62D303ED99}"/>
              </a:ext>
            </a:extLst>
          </p:cNvPr>
          <p:cNvSpPr/>
          <p:nvPr/>
        </p:nvSpPr>
        <p:spPr>
          <a:xfrm>
            <a:off x="4234058" y="5593427"/>
            <a:ext cx="3712234" cy="606818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latin typeface="Helvetica" panose="020B0403020202020204" pitchFamily="34" charset="0"/>
              </a:rPr>
              <a:t>886,167</a:t>
            </a:r>
          </a:p>
          <a:p>
            <a:pPr algn="ctr"/>
            <a:r>
              <a:rPr lang="en-US" sz="1200">
                <a:latin typeface="Helvetica" panose="020B0403020202020204" pitchFamily="34" charset="0"/>
              </a:rPr>
              <a:t>distinct titles available across streaming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34B379-742C-880B-29F2-2626251BF286}"/>
              </a:ext>
            </a:extLst>
          </p:cNvPr>
          <p:cNvSpPr/>
          <p:nvPr/>
        </p:nvSpPr>
        <p:spPr>
          <a:xfrm>
            <a:off x="8347703" y="5593427"/>
            <a:ext cx="3712234" cy="606818"/>
          </a:xfrm>
          <a:prstGeom prst="rect">
            <a:avLst/>
          </a:prstGeom>
          <a:solidFill>
            <a:srgbClr val="4EBE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  <a:latin typeface="Helvetica" panose="020B0403020202020204" pitchFamily="34" charset="0"/>
              </a:rPr>
              <a:t>594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theatrical releases</a:t>
            </a:r>
          </a:p>
        </p:txBody>
      </p:sp>
    </p:spTree>
    <p:extLst>
      <p:ext uri="{BB962C8B-B14F-4D97-AF65-F5344CB8AC3E}">
        <p14:creationId xmlns:p14="http://schemas.microsoft.com/office/powerpoint/2010/main" val="215780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0DBA-39F6-341E-1F92-47128645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on a couch holding a bowl of chips and a remote control&#10;&#10;Description automatically generated">
            <a:extLst>
              <a:ext uri="{FF2B5EF4-FFF2-40B4-BE49-F238E27FC236}">
                <a16:creationId xmlns:a16="http://schemas.microsoft.com/office/drawing/2014/main" id="{DB390456-C36F-ADEE-196C-D0D4B9441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7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39F01-536B-D4EF-201F-1E39F63E3A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558" y="0"/>
            <a:ext cx="1904441" cy="1108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599A4-0123-B628-1C6A-A21B069F6EAF}"/>
              </a:ext>
            </a:extLst>
          </p:cNvPr>
          <p:cNvSpPr txBox="1"/>
          <p:nvPr/>
        </p:nvSpPr>
        <p:spPr>
          <a:xfrm>
            <a:off x="4989730" y="216984"/>
            <a:ext cx="6907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The quality of content &amp; advertising environments affects consumers’ perception of brands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50917-5EE4-9698-1AE6-0970222274FB}"/>
              </a:ext>
            </a:extLst>
          </p:cNvPr>
          <p:cNvSpPr txBox="1"/>
          <p:nvPr/>
        </p:nvSpPr>
        <p:spPr>
          <a:xfrm>
            <a:off x="5241473" y="1616583"/>
            <a:ext cx="6344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Consumers care deeply about the quality of content and their advertising experiences when it comes to brand consideration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Although they may spend time on a media platform, the time they spend doesn't necessarily translate positively towards how they view the advertising or its' advertisers.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For instance, the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business practices and lack of transparency of social media platforms and digital ad-tech walled gardens have created environments that consistently frustrate and annoy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their own user base which affects the advertising experience and,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turn, can negatively impact its’ advertisers in the eyes of consumers.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Quality has a major impact on consumer perception of brands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there is a noticeable ‘halo effect’ created by aligning with </a:t>
            </a:r>
            <a:b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high-quality video content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The positive advertising experience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that premium video platforms provide engages consumers which increases brand reputation, memorability and purchase intent.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116DDE-81F7-B6E0-A1D9-5951000F35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869803-AAB5-FBD8-8900-AD2D5330465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686B4-00A8-E73A-D383-05BC68D5CF1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3734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D98E70-2DBF-3F2C-C92A-913A7C6A2CCE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98174" y="449982"/>
            <a:ext cx="117182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Ad engagement with high-quality premium video content generates longer ‘eyes on’ viewing than other digital and social channels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F8A05-E75F-DA16-93B1-BD057F9EA155}"/>
              </a:ext>
            </a:extLst>
          </p:cNvPr>
          <p:cNvSpPr txBox="1"/>
          <p:nvPr/>
        </p:nvSpPr>
        <p:spPr>
          <a:xfrm>
            <a:off x="472447" y="6075942"/>
            <a:ext cx="1170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*NCM &amp; Lumen, ‘Cinema in the Media Mix,’ March 2023; Cinema attention is based on an in-theater second-by-second eye tracking study with Lumen Research conducted in November 2022; Linear TV &amp; CTV reflects platform norms from TVision data. In-Stream &amp; Social reflects digital norms from Attention Economy figures based on US Lumen mobile passive panel data. *In-Stream reflects the average of two platforms (2.6 secs &amp; 3.3 Secs). **Social reflects the average of two platforms (2.0 Secs &amp; 1.1 Secs).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endParaRPr lang="en-US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2A0E2-AC59-79BE-D4E3-F91405A1F371}"/>
              </a:ext>
            </a:extLst>
          </p:cNvPr>
          <p:cNvSpPr txBox="1"/>
          <p:nvPr/>
        </p:nvSpPr>
        <p:spPr>
          <a:xfrm>
            <a:off x="52572" y="1820254"/>
            <a:ext cx="1213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Avg. Seconds Viewed of :15 Ad by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(Comparing second x second viewing via eye-tracking methodology*)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3F4AD-ED4C-20E6-A2C7-1CD57D88421B}"/>
              </a:ext>
            </a:extLst>
          </p:cNvPr>
          <p:cNvSpPr/>
          <p:nvPr/>
        </p:nvSpPr>
        <p:spPr>
          <a:xfrm>
            <a:off x="425254" y="3057613"/>
            <a:ext cx="5418856" cy="2818666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481CF-CF9C-6F49-09B4-2CFF1EE83DAB}"/>
              </a:ext>
            </a:extLst>
          </p:cNvPr>
          <p:cNvSpPr txBox="1"/>
          <p:nvPr/>
        </p:nvSpPr>
        <p:spPr>
          <a:xfrm>
            <a:off x="425255" y="2617229"/>
            <a:ext cx="541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Cinema, TV &amp; Streaming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977CF-E734-3C1F-4F59-AFF0D7B0151D}"/>
              </a:ext>
            </a:extLst>
          </p:cNvPr>
          <p:cNvSpPr txBox="1"/>
          <p:nvPr/>
        </p:nvSpPr>
        <p:spPr>
          <a:xfrm>
            <a:off x="6355789" y="2617229"/>
            <a:ext cx="541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Digital &amp; Social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0797B-7C4F-C352-C9E7-92FBA23199EF}"/>
              </a:ext>
            </a:extLst>
          </p:cNvPr>
          <p:cNvSpPr/>
          <p:nvPr/>
        </p:nvSpPr>
        <p:spPr>
          <a:xfrm>
            <a:off x="592975" y="4028798"/>
            <a:ext cx="1455821" cy="1455821"/>
          </a:xfrm>
          <a:prstGeom prst="ellipse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11.3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Secs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DE3B5D-970B-9BAD-338F-F7E29C33E892}"/>
              </a:ext>
            </a:extLst>
          </p:cNvPr>
          <p:cNvSpPr/>
          <p:nvPr/>
        </p:nvSpPr>
        <p:spPr>
          <a:xfrm>
            <a:off x="2406772" y="4028798"/>
            <a:ext cx="1455821" cy="1455821"/>
          </a:xfrm>
          <a:prstGeom prst="ellipse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7.4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Secs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49B1FB-E230-CBC8-D80E-20D0422E6D5B}"/>
              </a:ext>
            </a:extLst>
          </p:cNvPr>
          <p:cNvSpPr/>
          <p:nvPr/>
        </p:nvSpPr>
        <p:spPr>
          <a:xfrm>
            <a:off x="4233203" y="4028798"/>
            <a:ext cx="1455821" cy="1455821"/>
          </a:xfrm>
          <a:prstGeom prst="ellipse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7.3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Secs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BC7FA9-5468-A2CE-7642-5B698B94CEC3}"/>
              </a:ext>
            </a:extLst>
          </p:cNvPr>
          <p:cNvSpPr txBox="1"/>
          <p:nvPr/>
        </p:nvSpPr>
        <p:spPr>
          <a:xfrm>
            <a:off x="535830" y="3558426"/>
            <a:ext cx="157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Cinema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8B1FA-8CFB-4E3F-FE36-9E8189C41D23}"/>
              </a:ext>
            </a:extLst>
          </p:cNvPr>
          <p:cNvSpPr txBox="1"/>
          <p:nvPr/>
        </p:nvSpPr>
        <p:spPr>
          <a:xfrm>
            <a:off x="2349628" y="3558426"/>
            <a:ext cx="157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Linear 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02681-A3D3-C7A1-9D0E-40AA90E8914C}"/>
              </a:ext>
            </a:extLst>
          </p:cNvPr>
          <p:cNvSpPr txBox="1"/>
          <p:nvPr/>
        </p:nvSpPr>
        <p:spPr>
          <a:xfrm>
            <a:off x="4176058" y="3558426"/>
            <a:ext cx="157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CTV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286BB5-FEAF-A036-A93D-44D1359154DA}"/>
              </a:ext>
            </a:extLst>
          </p:cNvPr>
          <p:cNvSpPr>
            <a:spLocks/>
          </p:cNvSpPr>
          <p:nvPr/>
        </p:nvSpPr>
        <p:spPr>
          <a:xfrm>
            <a:off x="6355789" y="3052901"/>
            <a:ext cx="5418856" cy="2818666"/>
          </a:xfrm>
          <a:prstGeom prst="rect">
            <a:avLst/>
          </a:prstGeom>
          <a:solidFill>
            <a:schemeClr val="bg1"/>
          </a:solidFill>
          <a:ln w="28575">
            <a:solidFill>
              <a:srgbClr val="27C6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9A7187-12DF-DE0F-4862-6B2CCE0460AC}"/>
              </a:ext>
            </a:extLst>
          </p:cNvPr>
          <p:cNvSpPr/>
          <p:nvPr/>
        </p:nvSpPr>
        <p:spPr>
          <a:xfrm>
            <a:off x="6543901" y="4090690"/>
            <a:ext cx="1332037" cy="1332037"/>
          </a:xfrm>
          <a:prstGeom prst="ellipse">
            <a:avLst/>
          </a:prstGeom>
          <a:solidFill>
            <a:srgbClr val="27C6F2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3.0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Secs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-Ligh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E0D7C7-D052-443B-809B-0B10987A41BD}"/>
              </a:ext>
            </a:extLst>
          </p:cNvPr>
          <p:cNvSpPr txBox="1"/>
          <p:nvPr/>
        </p:nvSpPr>
        <p:spPr>
          <a:xfrm>
            <a:off x="6543901" y="3558426"/>
            <a:ext cx="13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In-Stream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*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E119F7-67A4-1F51-D9EB-A71399BA7C84}"/>
              </a:ext>
            </a:extLst>
          </p:cNvPr>
          <p:cNvSpPr/>
          <p:nvPr/>
        </p:nvSpPr>
        <p:spPr>
          <a:xfrm>
            <a:off x="8399199" y="4090690"/>
            <a:ext cx="1332037" cy="1332037"/>
          </a:xfrm>
          <a:prstGeom prst="ellipse">
            <a:avLst/>
          </a:prstGeom>
          <a:solidFill>
            <a:srgbClr val="27C6F2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2.4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Secs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E83F8-3827-6852-253A-6CF364D806FB}"/>
              </a:ext>
            </a:extLst>
          </p:cNvPr>
          <p:cNvSpPr txBox="1"/>
          <p:nvPr/>
        </p:nvSpPr>
        <p:spPr>
          <a:xfrm>
            <a:off x="8399198" y="3558426"/>
            <a:ext cx="13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In-Article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6B4BF5-D030-E690-A896-4638AED0B102}"/>
              </a:ext>
            </a:extLst>
          </p:cNvPr>
          <p:cNvSpPr/>
          <p:nvPr/>
        </p:nvSpPr>
        <p:spPr>
          <a:xfrm>
            <a:off x="10254497" y="4090690"/>
            <a:ext cx="1332037" cy="1332037"/>
          </a:xfrm>
          <a:prstGeom prst="ellipse">
            <a:avLst/>
          </a:prstGeom>
          <a:solidFill>
            <a:srgbClr val="27C6F2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1.6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Secs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DAE2A-C22D-E532-A072-4784E33326D7}"/>
              </a:ext>
            </a:extLst>
          </p:cNvPr>
          <p:cNvSpPr txBox="1"/>
          <p:nvPr/>
        </p:nvSpPr>
        <p:spPr>
          <a:xfrm>
            <a:off x="10403003" y="3558426"/>
            <a:ext cx="103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Social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C6F2"/>
                </a:solidFill>
                <a:effectLst/>
                <a:uLnTx/>
                <a:uFillTx/>
                <a:latin typeface="Helvetica-Light"/>
                <a:ea typeface="+mn-ea"/>
                <a:cs typeface="+mn-cs"/>
              </a:rPr>
              <a:t>**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621580-F9C2-8FAD-710C-040617F46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A7D02F0-7D81-FDF9-92FE-52AF232ECE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A30E5-8F9B-881A-3C4E-8F8F8A5C1DE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09015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CF130-DB5F-A801-ECB0-0C17CB11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uple of people holding shopping bags&#10;&#10;Description automatically generated">
            <a:extLst>
              <a:ext uri="{FF2B5EF4-FFF2-40B4-BE49-F238E27FC236}">
                <a16:creationId xmlns:a16="http://schemas.microsoft.com/office/drawing/2014/main" id="{739E80B3-EFD2-2A0A-6811-9A8DD57DD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951" y="1696163"/>
            <a:ext cx="7639049" cy="51584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FE169-CB7D-A724-C1E9-5EB60382C8E3}"/>
              </a:ext>
            </a:extLst>
          </p:cNvPr>
          <p:cNvSpPr>
            <a:spLocks/>
          </p:cNvSpPr>
          <p:nvPr/>
        </p:nvSpPr>
        <p:spPr>
          <a:xfrm>
            <a:off x="4552951" y="1696163"/>
            <a:ext cx="7639049" cy="5161837"/>
          </a:xfrm>
          <a:prstGeom prst="rect">
            <a:avLst/>
          </a:prstGeom>
          <a:solidFill>
            <a:srgbClr val="1F1A6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F5C8F-AA5E-8DE2-E043-1F17E19EC97E}"/>
              </a:ext>
            </a:extLst>
          </p:cNvPr>
          <p:cNvSpPr/>
          <p:nvPr/>
        </p:nvSpPr>
        <p:spPr>
          <a:xfrm>
            <a:off x="0" y="1696162"/>
            <a:ext cx="4552951" cy="5172988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235CA-F099-804C-24C5-3AB7F56AC4BF}"/>
              </a:ext>
            </a:extLst>
          </p:cNvPr>
          <p:cNvSpPr txBox="1"/>
          <p:nvPr/>
        </p:nvSpPr>
        <p:spPr>
          <a:xfrm>
            <a:off x="474159" y="6317629"/>
            <a:ext cx="3996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FreeWheel,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State of TV Advertising Viewer Experience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June 2023.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CC956-2BE8-E57B-4B1B-681DE5F846D7}"/>
              </a:ext>
            </a:extLst>
          </p:cNvPr>
          <p:cNvSpPr/>
          <p:nvPr/>
        </p:nvSpPr>
        <p:spPr>
          <a:xfrm>
            <a:off x="224518" y="3111093"/>
            <a:ext cx="4103915" cy="20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67%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respondents felt that ads running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the TV screen are generally less disruptive than ads on mobile devices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E5E05-37D0-8F23-2180-0CFBE1348CA5}"/>
              </a:ext>
            </a:extLst>
          </p:cNvPr>
          <p:cNvSpPr/>
          <p:nvPr/>
        </p:nvSpPr>
        <p:spPr>
          <a:xfrm>
            <a:off x="224519" y="498780"/>
            <a:ext cx="118280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TV offers consumers a high-quality, much less disruptive ad experience which drives memorability and purchase intent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72E39-C0D0-2534-E6E1-50F0142BA1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0464AD-CA86-350B-16DA-576866BF1FF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1565F0-AF04-F752-E3A4-35AE45E84BB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A6DA9-5A9C-F565-60A8-E2CDC9892748}"/>
              </a:ext>
            </a:extLst>
          </p:cNvPr>
          <p:cNvSpPr txBox="1"/>
          <p:nvPr/>
        </p:nvSpPr>
        <p:spPr>
          <a:xfrm>
            <a:off x="4898209" y="2241256"/>
            <a:ext cx="6948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Impact of ads viewed in the big screen TV environment 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vs. a mobile digital environment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1BC336-143B-9CCD-73E3-935A82849565}"/>
              </a:ext>
            </a:extLst>
          </p:cNvPr>
          <p:cNvSpPr/>
          <p:nvPr/>
        </p:nvSpPr>
        <p:spPr>
          <a:xfrm>
            <a:off x="4968831" y="3589527"/>
            <a:ext cx="3181613" cy="1371706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2.2x higher</a:t>
            </a:r>
            <a:endParaRPr lang="en-US" sz="32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2400">
                <a:solidFill>
                  <a:srgbClr val="1F1A62"/>
                </a:solidFill>
                <a:latin typeface="Helvetica" panose="020B0403020202020204" pitchFamily="34" charset="0"/>
              </a:rPr>
              <a:t>Unaided recall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D0014B-CFB1-DDED-7274-B27D0F84A681}"/>
              </a:ext>
            </a:extLst>
          </p:cNvPr>
          <p:cNvSpPr/>
          <p:nvPr/>
        </p:nvSpPr>
        <p:spPr>
          <a:xfrm>
            <a:off x="8594509" y="3589527"/>
            <a:ext cx="3181611" cy="1371706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1.3x higher</a:t>
            </a:r>
            <a:endParaRPr lang="en-US" sz="32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2400">
                <a:solidFill>
                  <a:srgbClr val="1F1A62"/>
                </a:solidFill>
                <a:latin typeface="Helvetica" panose="020B0403020202020204" pitchFamily="34" charset="0"/>
              </a:rPr>
              <a:t>Purchase intent</a:t>
            </a:r>
          </a:p>
        </p:txBody>
      </p:sp>
    </p:spTree>
    <p:extLst>
      <p:ext uri="{BB962C8B-B14F-4D97-AF65-F5344CB8AC3E}">
        <p14:creationId xmlns:p14="http://schemas.microsoft.com/office/powerpoint/2010/main" val="143269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D3DCE-8ABC-EEFC-04D0-EC88D596C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515178-144A-C4B7-A306-0513C9E89D6A}"/>
              </a:ext>
            </a:extLst>
          </p:cNvPr>
          <p:cNvSpPr/>
          <p:nvPr/>
        </p:nvSpPr>
        <p:spPr>
          <a:xfrm>
            <a:off x="79513" y="394542"/>
            <a:ext cx="120892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Additionally, premium multiscreen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video can provide ‘digital-like’ consumer targeting for a more relevant and enjoyable ad viewing experience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CC03C-49DC-8541-7960-002F8A3F6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B1257B3E-794C-E0BC-D900-D2327D916AE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7A6AF6-E073-84B0-5407-4D9EA7E75C6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02137-F86C-BCE6-9C39-84C25AAFAC9D}"/>
              </a:ext>
            </a:extLst>
          </p:cNvPr>
          <p:cNvSpPr txBox="1"/>
          <p:nvPr/>
        </p:nvSpPr>
        <p:spPr>
          <a:xfrm>
            <a:off x="461688" y="6055421"/>
            <a:ext cx="1146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Spectrum Reach / Advertiser Perceptions ‘Audience-Based Buying Survey,’ February 2023, fielded January 11 – 27, 2023 (n=210). Survey base: Advertising decision-makers who are involved in buying or planning digital video, cable / broadcast TV, or advanced TV.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Q140. What tactics is your [company/main client] currently using within [their/your] audience-based TV buying strategies? Base = ‘Audience-Based Buying is a key part/small part/testing for TV’ (n=190). *Q154. Thinking about the impact of brand safety on [your/your main client’s] implementation of audience-based TV campaigns, how much do you agree or disagree with the following statements? (strongly/somewhat agree). Base = Total Respondents.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0BA8F0-2C14-937B-249F-0057C42B388B}"/>
              </a:ext>
            </a:extLst>
          </p:cNvPr>
          <p:cNvSpPr txBox="1"/>
          <p:nvPr/>
        </p:nvSpPr>
        <p:spPr>
          <a:xfrm>
            <a:off x="2267790" y="1744406"/>
            <a:ext cx="7651899" cy="54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Tactics currently being used within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TV buying strategies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using ABB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DD5C1B-D1F8-A14E-C52F-599902259833}"/>
              </a:ext>
            </a:extLst>
          </p:cNvPr>
          <p:cNvSpPr/>
          <p:nvPr/>
        </p:nvSpPr>
        <p:spPr>
          <a:xfrm>
            <a:off x="185873" y="2284430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A90027-8ED4-A71B-1948-3A10CE3E59DE}"/>
              </a:ext>
            </a:extLst>
          </p:cNvPr>
          <p:cNvSpPr/>
          <p:nvPr/>
        </p:nvSpPr>
        <p:spPr>
          <a:xfrm>
            <a:off x="2577315" y="2284430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A6DA5E-9E9D-D234-F769-DE5458857A55}"/>
              </a:ext>
            </a:extLst>
          </p:cNvPr>
          <p:cNvSpPr/>
          <p:nvPr/>
        </p:nvSpPr>
        <p:spPr>
          <a:xfrm>
            <a:off x="4954262" y="2284430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7C1F12-329A-3997-BFF0-C952BCF8432E}"/>
              </a:ext>
            </a:extLst>
          </p:cNvPr>
          <p:cNvSpPr/>
          <p:nvPr/>
        </p:nvSpPr>
        <p:spPr>
          <a:xfrm>
            <a:off x="7341069" y="2284430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123C10-22B5-98C3-B744-A64C673F6781}"/>
              </a:ext>
            </a:extLst>
          </p:cNvPr>
          <p:cNvSpPr/>
          <p:nvPr/>
        </p:nvSpPr>
        <p:spPr>
          <a:xfrm>
            <a:off x="9718016" y="2284430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8243BA-D318-6CF6-E9C2-00438324C9E7}"/>
              </a:ext>
            </a:extLst>
          </p:cNvPr>
          <p:cNvSpPr txBox="1"/>
          <p:nvPr/>
        </p:nvSpPr>
        <p:spPr>
          <a:xfrm>
            <a:off x="181486" y="4688095"/>
            <a:ext cx="2183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Campaign is running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across different platforms / screens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beyond linear TV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387830-479C-81EA-7CAD-E1C4B3F81C53}"/>
              </a:ext>
            </a:extLst>
          </p:cNvPr>
          <p:cNvSpPr txBox="1"/>
          <p:nvPr/>
        </p:nvSpPr>
        <p:spPr>
          <a:xfrm>
            <a:off x="753417" y="4015085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49%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388EFF-CCCA-9B8B-CA50-78BB6947BBF6}"/>
              </a:ext>
            </a:extLst>
          </p:cNvPr>
          <p:cNvSpPr txBox="1"/>
          <p:nvPr/>
        </p:nvSpPr>
        <p:spPr>
          <a:xfrm>
            <a:off x="2713311" y="4688095"/>
            <a:ext cx="2053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Targeting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multiple audiences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order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focus on best customer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prospects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BCA81B-50E7-40E7-D7FD-96DE279B8A82}"/>
              </a:ext>
            </a:extLst>
          </p:cNvPr>
          <p:cNvSpPr txBox="1"/>
          <p:nvPr/>
        </p:nvSpPr>
        <p:spPr>
          <a:xfrm>
            <a:off x="3144859" y="4015085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44%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5CBC68-77F0-5B61-4B3F-762E185EA03A}"/>
              </a:ext>
            </a:extLst>
          </p:cNvPr>
          <p:cNvSpPr txBox="1"/>
          <p:nvPr/>
        </p:nvSpPr>
        <p:spPr>
          <a:xfrm>
            <a:off x="5096057" y="4688095"/>
            <a:ext cx="2042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Using audience data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inform which networks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 buy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DC9019-00F7-BF76-AE0D-6078FC753D02}"/>
              </a:ext>
            </a:extLst>
          </p:cNvPr>
          <p:cNvSpPr txBox="1"/>
          <p:nvPr/>
        </p:nvSpPr>
        <p:spPr>
          <a:xfrm>
            <a:off x="5521806" y="4015085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43%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616960-7E30-BC86-CDCF-5AEAF3CC6AD9}"/>
              </a:ext>
            </a:extLst>
          </p:cNvPr>
          <p:cNvSpPr txBox="1"/>
          <p:nvPr/>
        </p:nvSpPr>
        <p:spPr>
          <a:xfrm>
            <a:off x="7336513" y="4688095"/>
            <a:ext cx="23352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Targeting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different audiences across different screens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E2D2E7-64E5-FC82-EB55-842E4EC90288}"/>
              </a:ext>
            </a:extLst>
          </p:cNvPr>
          <p:cNvSpPr txBox="1"/>
          <p:nvPr/>
        </p:nvSpPr>
        <p:spPr>
          <a:xfrm>
            <a:off x="7908613" y="4015085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41%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7162D-E1F6-F32E-F99F-4C8B3B696F11}"/>
              </a:ext>
            </a:extLst>
          </p:cNvPr>
          <p:cNvSpPr txBox="1"/>
          <p:nvPr/>
        </p:nvSpPr>
        <p:spPr>
          <a:xfrm>
            <a:off x="9732826" y="4688095"/>
            <a:ext cx="2310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Using an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TV buying self-serve platform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developed by a media partner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95A683-6F3E-1F9D-BA6E-9229DE06D49F}"/>
              </a:ext>
            </a:extLst>
          </p:cNvPr>
          <p:cNvSpPr txBox="1"/>
          <p:nvPr/>
        </p:nvSpPr>
        <p:spPr>
          <a:xfrm>
            <a:off x="10285560" y="4015085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31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16A2D55-BA73-FF47-FB2F-77BB1546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" y="2482549"/>
            <a:ext cx="1412635" cy="1412635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A4A67B78-636C-F008-D76A-F98C1468E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83" y="2546759"/>
            <a:ext cx="1284214" cy="128421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FE999E8-1963-ADB1-152B-E4396D95E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21" y="2482549"/>
            <a:ext cx="1412635" cy="141263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C1B4F5C5-660B-919A-8FF4-B0B2333FF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20" y="2546759"/>
            <a:ext cx="1284214" cy="128421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78703539-E8D9-7B50-D02F-07A469C5E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84" y="2546759"/>
            <a:ext cx="1284214" cy="12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9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D98E70-2DBF-3F2C-C92A-913A7C6A2C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99392" y="474104"/>
            <a:ext cx="12083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Multiscreen TV also delivers to consumers a ‘digital-like’ direct-to-purchase path to a brand’s platform through interactive, shoppable ad formats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C7548-FF78-32FE-B583-E23BEECD08D6}"/>
              </a:ext>
            </a:extLst>
          </p:cNvPr>
          <p:cNvSpPr txBox="1"/>
          <p:nvPr/>
        </p:nvSpPr>
        <p:spPr>
          <a:xfrm>
            <a:off x="99392" y="1940460"/>
            <a:ext cx="120106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have interacted with, or taken an action after seeing, an interactive / shoppable 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total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respondents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B7D46-4F94-84F0-CA10-FA9CED631644}"/>
              </a:ext>
            </a:extLst>
          </p:cNvPr>
          <p:cNvSpPr/>
          <p:nvPr/>
        </p:nvSpPr>
        <p:spPr>
          <a:xfrm>
            <a:off x="10126847" y="2757485"/>
            <a:ext cx="1990247" cy="10475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940460-04C6-35A5-1909-C4ED8F9B5143}"/>
              </a:ext>
            </a:extLst>
          </p:cNvPr>
          <p:cNvSpPr txBox="1"/>
          <p:nvPr/>
        </p:nvSpPr>
        <p:spPr>
          <a:xfrm>
            <a:off x="10217312" y="2813020"/>
            <a:ext cx="180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QR Codes</a:t>
            </a:r>
          </a:p>
        </p:txBody>
      </p:sp>
      <p:pic>
        <p:nvPicPr>
          <p:cNvPr id="48" name="Picture 47" descr="A blue and black qr code&#10;&#10;Description automatically generated">
            <a:extLst>
              <a:ext uri="{FF2B5EF4-FFF2-40B4-BE49-F238E27FC236}">
                <a16:creationId xmlns:a16="http://schemas.microsoft.com/office/drawing/2014/main" id="{1D23A3DE-2AA9-AB2F-E5BE-91C2D9EAFA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206" y="3273662"/>
            <a:ext cx="325526" cy="325526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5785739-BBA1-C099-C92F-F39B5C6FBD8E}"/>
              </a:ext>
            </a:extLst>
          </p:cNvPr>
          <p:cNvSpPr/>
          <p:nvPr/>
        </p:nvSpPr>
        <p:spPr>
          <a:xfrm>
            <a:off x="10126847" y="3983433"/>
            <a:ext cx="1990247" cy="134394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F7522D-4A7C-42AC-6D9D-D475FBA6E817}"/>
              </a:ext>
            </a:extLst>
          </p:cNvPr>
          <p:cNvSpPr txBox="1"/>
          <p:nvPr/>
        </p:nvSpPr>
        <p:spPr>
          <a:xfrm>
            <a:off x="10119778" y="4264364"/>
            <a:ext cx="199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36%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B270A8-C157-83C8-875C-3C7DB90688B6}"/>
              </a:ext>
            </a:extLst>
          </p:cNvPr>
          <p:cNvSpPr/>
          <p:nvPr/>
        </p:nvSpPr>
        <p:spPr>
          <a:xfrm>
            <a:off x="6106070" y="2757485"/>
            <a:ext cx="1990247" cy="10475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C4D365-7242-7264-8277-8F2974A26970}"/>
              </a:ext>
            </a:extLst>
          </p:cNvPr>
          <p:cNvSpPr/>
          <p:nvPr/>
        </p:nvSpPr>
        <p:spPr>
          <a:xfrm>
            <a:off x="6106070" y="3983433"/>
            <a:ext cx="1990247" cy="134394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81CF1E-E3A6-B3B7-0E20-2B08568F9D45}"/>
              </a:ext>
            </a:extLst>
          </p:cNvPr>
          <p:cNvSpPr txBox="1"/>
          <p:nvPr/>
        </p:nvSpPr>
        <p:spPr>
          <a:xfrm>
            <a:off x="6195821" y="2813020"/>
            <a:ext cx="180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Pause Ads</a:t>
            </a:r>
          </a:p>
        </p:txBody>
      </p:sp>
      <p:pic>
        <p:nvPicPr>
          <p:cNvPr id="43" name="Picture 42" descr="A pink rectangles on a black background&#10;&#10;Description automatically generated">
            <a:extLst>
              <a:ext uri="{FF2B5EF4-FFF2-40B4-BE49-F238E27FC236}">
                <a16:creationId xmlns:a16="http://schemas.microsoft.com/office/drawing/2014/main" id="{8FAACD7D-F467-CC9D-D170-633C9013F3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11" y="3242259"/>
            <a:ext cx="388333" cy="38833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758334E-7D58-D0B9-EDF4-2221797C6AB7}"/>
              </a:ext>
            </a:extLst>
          </p:cNvPr>
          <p:cNvSpPr txBox="1"/>
          <p:nvPr/>
        </p:nvSpPr>
        <p:spPr>
          <a:xfrm>
            <a:off x="6085929" y="4264364"/>
            <a:ext cx="203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51%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C5BA12-7771-2ED3-A61F-6B35F6B3B556}"/>
              </a:ext>
            </a:extLst>
          </p:cNvPr>
          <p:cNvSpPr/>
          <p:nvPr/>
        </p:nvSpPr>
        <p:spPr>
          <a:xfrm>
            <a:off x="74906" y="2757485"/>
            <a:ext cx="1990247" cy="10475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B2CA2E-3A96-0466-D77B-250FD3B40548}"/>
              </a:ext>
            </a:extLst>
          </p:cNvPr>
          <p:cNvSpPr/>
          <p:nvPr/>
        </p:nvSpPr>
        <p:spPr>
          <a:xfrm>
            <a:off x="74906" y="3983433"/>
            <a:ext cx="1990247" cy="134394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4F1D7-4B23-1262-542D-0497BDAC5E38}"/>
              </a:ext>
            </a:extLst>
          </p:cNvPr>
          <p:cNvSpPr txBox="1"/>
          <p:nvPr/>
        </p:nvSpPr>
        <p:spPr>
          <a:xfrm>
            <a:off x="74906" y="2813020"/>
            <a:ext cx="1990247" cy="55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Receive Info to Your Email/Device</a:t>
            </a:r>
          </a:p>
        </p:txBody>
      </p:sp>
      <p:pic>
        <p:nvPicPr>
          <p:cNvPr id="44" name="Picture 43" descr="A blue and white envelope&#10;&#10;Description automatically generated">
            <a:extLst>
              <a:ext uri="{FF2B5EF4-FFF2-40B4-BE49-F238E27FC236}">
                <a16:creationId xmlns:a16="http://schemas.microsoft.com/office/drawing/2014/main" id="{390873BC-294E-1F32-FDFE-A37124EDDC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48" y="3342560"/>
            <a:ext cx="456762" cy="37293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5B66FE9-85B7-0777-86F8-8EFB48356803}"/>
              </a:ext>
            </a:extLst>
          </p:cNvPr>
          <p:cNvSpPr txBox="1"/>
          <p:nvPr/>
        </p:nvSpPr>
        <p:spPr>
          <a:xfrm>
            <a:off x="99392" y="4264364"/>
            <a:ext cx="197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8F49A6-D5EC-6728-2B12-C539E753572A}"/>
              </a:ext>
            </a:extLst>
          </p:cNvPr>
          <p:cNvSpPr/>
          <p:nvPr/>
        </p:nvSpPr>
        <p:spPr>
          <a:xfrm>
            <a:off x="4095682" y="2757485"/>
            <a:ext cx="1990247" cy="10475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ECF86F-0DEB-0457-49C4-A34749782DB7}"/>
              </a:ext>
            </a:extLst>
          </p:cNvPr>
          <p:cNvSpPr/>
          <p:nvPr/>
        </p:nvSpPr>
        <p:spPr>
          <a:xfrm>
            <a:off x="4095682" y="3983433"/>
            <a:ext cx="1990247" cy="134394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14212F-96FC-DAEC-98B0-006524914B77}"/>
              </a:ext>
            </a:extLst>
          </p:cNvPr>
          <p:cNvSpPr txBox="1"/>
          <p:nvPr/>
        </p:nvSpPr>
        <p:spPr>
          <a:xfrm>
            <a:off x="4190602" y="2813020"/>
            <a:ext cx="1804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‘Click to Buy’ Ads</a:t>
            </a:r>
          </a:p>
        </p:txBody>
      </p:sp>
      <p:pic>
        <p:nvPicPr>
          <p:cNvPr id="45" name="Picture 44" descr="A pink mouse cursor pointing towards the camera&#10;&#10;Description automatically generated">
            <a:extLst>
              <a:ext uri="{FF2B5EF4-FFF2-40B4-BE49-F238E27FC236}">
                <a16:creationId xmlns:a16="http://schemas.microsoft.com/office/drawing/2014/main" id="{EEE3568A-4A0F-1D6A-3FF7-9F3EBBC53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04" y="3218768"/>
            <a:ext cx="435314" cy="43531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4B02F85-BBE6-8FD4-8425-DB31E9A4ACE1}"/>
              </a:ext>
            </a:extLst>
          </p:cNvPr>
          <p:cNvSpPr txBox="1"/>
          <p:nvPr/>
        </p:nvSpPr>
        <p:spPr>
          <a:xfrm>
            <a:off x="4055400" y="4264364"/>
            <a:ext cx="203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10A6E-1FA0-0B36-F14E-36996F29B043}"/>
              </a:ext>
            </a:extLst>
          </p:cNvPr>
          <p:cNvSpPr/>
          <p:nvPr/>
        </p:nvSpPr>
        <p:spPr>
          <a:xfrm>
            <a:off x="2085294" y="2757485"/>
            <a:ext cx="1990247" cy="10475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808898-BCB6-5758-8603-474539726EE8}"/>
              </a:ext>
            </a:extLst>
          </p:cNvPr>
          <p:cNvSpPr/>
          <p:nvPr/>
        </p:nvSpPr>
        <p:spPr>
          <a:xfrm>
            <a:off x="2085294" y="3983433"/>
            <a:ext cx="1990247" cy="134394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E2285-978E-6711-3963-36BA5A3FF262}"/>
              </a:ext>
            </a:extLst>
          </p:cNvPr>
          <p:cNvSpPr txBox="1"/>
          <p:nvPr/>
        </p:nvSpPr>
        <p:spPr>
          <a:xfrm>
            <a:off x="2183169" y="2813020"/>
            <a:ext cx="180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Explorable Ads*</a:t>
            </a:r>
          </a:p>
        </p:txBody>
      </p:sp>
      <p:pic>
        <p:nvPicPr>
          <p:cNvPr id="46" name="Picture 45" descr="A magnifying glass over a stack of books&#10;&#10;Description automatically generated">
            <a:extLst>
              <a:ext uri="{FF2B5EF4-FFF2-40B4-BE49-F238E27FC236}">
                <a16:creationId xmlns:a16="http://schemas.microsoft.com/office/drawing/2014/main" id="{8CB50FB6-434E-FC47-6A95-AD85828B5F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159" y="3194067"/>
            <a:ext cx="484716" cy="48471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1817AE-C34E-AB70-2B80-9E62335560A3}"/>
              </a:ext>
            </a:extLst>
          </p:cNvPr>
          <p:cNvSpPr txBox="1"/>
          <p:nvPr/>
        </p:nvSpPr>
        <p:spPr>
          <a:xfrm>
            <a:off x="2065152" y="4264364"/>
            <a:ext cx="203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62%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180CAF-E53D-7449-D5BC-8F779C890BC4}"/>
              </a:ext>
            </a:extLst>
          </p:cNvPr>
          <p:cNvSpPr/>
          <p:nvPr/>
        </p:nvSpPr>
        <p:spPr>
          <a:xfrm>
            <a:off x="8116458" y="2757485"/>
            <a:ext cx="1990247" cy="10475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B0DA13-B674-4FEA-9A99-1CC87A979B6D}"/>
              </a:ext>
            </a:extLst>
          </p:cNvPr>
          <p:cNvSpPr/>
          <p:nvPr/>
        </p:nvSpPr>
        <p:spPr>
          <a:xfrm>
            <a:off x="8116458" y="3983433"/>
            <a:ext cx="1990247" cy="134394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B96F84-AB44-C9A2-463B-979FE4EE64E1}"/>
              </a:ext>
            </a:extLst>
          </p:cNvPr>
          <p:cNvSpPr txBox="1"/>
          <p:nvPr/>
        </p:nvSpPr>
        <p:spPr>
          <a:xfrm>
            <a:off x="8121679" y="2813020"/>
            <a:ext cx="1974712" cy="50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Promos with an ‘add to watch list’ Button</a:t>
            </a:r>
          </a:p>
        </p:txBody>
      </p:sp>
      <p:pic>
        <p:nvPicPr>
          <p:cNvPr id="47" name="Picture 46" descr="A pink and black rectangular object with text&#10;&#10;Description automatically generated">
            <a:extLst>
              <a:ext uri="{FF2B5EF4-FFF2-40B4-BE49-F238E27FC236}">
                <a16:creationId xmlns:a16="http://schemas.microsoft.com/office/drawing/2014/main" id="{FE663923-E5A3-0C9D-8B68-80BE93FC4C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939" y="3319930"/>
            <a:ext cx="418191" cy="41819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CEB14D2-EB2F-AFC9-37E7-AD8EBD492E49}"/>
              </a:ext>
            </a:extLst>
          </p:cNvPr>
          <p:cNvSpPr txBox="1"/>
          <p:nvPr/>
        </p:nvSpPr>
        <p:spPr>
          <a:xfrm>
            <a:off x="8136600" y="4264364"/>
            <a:ext cx="199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51%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50D398-A584-0E33-6F7E-31BB1052E165}"/>
              </a:ext>
            </a:extLst>
          </p:cNvPr>
          <p:cNvSpPr txBox="1"/>
          <p:nvPr/>
        </p:nvSpPr>
        <p:spPr>
          <a:xfrm>
            <a:off x="461400" y="6091779"/>
            <a:ext cx="116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custom research fielded by Hub Entertainment Research as part of the 2023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Monetization of Video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report. Data sourced from Hub’s survey of 1,602 TV consumers, ages 16-74 who meet the following criteria: watch at least one hour of TV / week, have broadband access. Data collected June 2023. Q3: Which of the following actions have you taken after seeing the following types of ads? *Ads that let you browse different video clips, product types, or information screens.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interactions / actions include ‘used a search engine to look up more information’, ‘visited a website for a product/service to learn more’, ‘purchased a product they saw advertised’,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C6C48-DD93-023A-CDBC-48E9CEEBB1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972894F0-A128-F72A-72A7-00C4AC0B0F4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92E23F6-AC5E-CEA8-9164-58E26D4E618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C97E6F-7CFC-8D27-08BF-C576CBBAE8EF}"/>
              </a:ext>
            </a:extLst>
          </p:cNvPr>
          <p:cNvSpPr txBox="1"/>
          <p:nvPr/>
        </p:nvSpPr>
        <p:spPr>
          <a:xfrm>
            <a:off x="2912959" y="5640368"/>
            <a:ext cx="6366082" cy="276999"/>
          </a:xfrm>
          <a:prstGeom prst="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‘Shortening the Path to Purchase’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</a:t>
            </a:r>
          </a:p>
        </p:txBody>
      </p:sp>
    </p:spTree>
    <p:extLst>
      <p:ext uri="{BB962C8B-B14F-4D97-AF65-F5344CB8AC3E}">
        <p14:creationId xmlns:p14="http://schemas.microsoft.com/office/powerpoint/2010/main" val="16295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B3379D-83C8-2885-4E79-EF4BF92C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442" y="1"/>
            <a:ext cx="3506558" cy="2041863"/>
          </a:xfrm>
          <a:prstGeom prst="rect">
            <a:avLst/>
          </a:prstGeom>
        </p:spPr>
      </p:pic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811FC3E0-9FD1-4B00-BC70-E13698D7C6F1}"/>
              </a:ext>
            </a:extLst>
          </p:cNvPr>
          <p:cNvSpPr/>
          <p:nvPr/>
        </p:nvSpPr>
        <p:spPr>
          <a:xfrm>
            <a:off x="1456214" y="1918593"/>
            <a:ext cx="9279573" cy="3115048"/>
          </a:xfrm>
          <a:prstGeom prst="wedgeRectCallout">
            <a:avLst>
              <a:gd name="adj1" fmla="val -10809"/>
              <a:gd name="adj2" fmla="val 60978"/>
            </a:avLst>
          </a:prstGeom>
          <a:solidFill>
            <a:schemeClr val="bg1"/>
          </a:solidFill>
          <a:ln w="38100">
            <a:solidFill>
              <a:srgbClr val="ED3C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A6870-98B9-DCFE-926E-DA00EE317545}"/>
              </a:ext>
            </a:extLst>
          </p:cNvPr>
          <p:cNvSpPr txBox="1"/>
          <p:nvPr/>
        </p:nvSpPr>
        <p:spPr>
          <a:xfrm>
            <a:off x="126266" y="255260"/>
            <a:ext cx="102239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Positive consumer ad experiences in premium environments boost brand impact, which benefits marketers and publishers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F3E61-7334-0F55-6B92-E8DAC009E481}"/>
              </a:ext>
            </a:extLst>
          </p:cNvPr>
          <p:cNvSpPr txBox="1"/>
          <p:nvPr/>
        </p:nvSpPr>
        <p:spPr>
          <a:xfrm>
            <a:off x="1638299" y="2198845"/>
            <a:ext cx="90974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ED3C8D"/>
                </a:solidFill>
                <a:latin typeface="Helvetica" panose="020B0403020202020204" pitchFamily="34" charset="0"/>
              </a:rPr>
              <a:t>“Viewer experience matters. </a:t>
            </a:r>
            <a:endParaRPr lang="en-US" sz="2000" b="1" i="1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b="1" i="1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 i="1">
                <a:solidFill>
                  <a:srgbClr val="1F1A62"/>
                </a:solidFill>
                <a:latin typeface="Helvetica" panose="020B0403020202020204" pitchFamily="34" charset="0"/>
              </a:rPr>
              <a:t>For advertisers, delivering a message in a </a:t>
            </a:r>
            <a:r>
              <a:rPr lang="en-US" sz="2000" b="1" i="1">
                <a:solidFill>
                  <a:srgbClr val="ED3C8D"/>
                </a:solidFill>
                <a:latin typeface="Helvetica" panose="020B0403020202020204" pitchFamily="34" charset="0"/>
              </a:rPr>
              <a:t>less disruptive, quality environment forges a stronger connection to their audience.</a:t>
            </a:r>
            <a:r>
              <a:rPr lang="en-US" sz="2000" i="1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endParaRPr lang="en-US" sz="2000" i="1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 i="1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 i="1">
                <a:solidFill>
                  <a:srgbClr val="1F1A62"/>
                </a:solidFill>
                <a:latin typeface="Helvetica" panose="020B0403020202020204" pitchFamily="34" charset="0"/>
              </a:rPr>
              <a:t>For publishers, it can mean </a:t>
            </a:r>
            <a:r>
              <a:rPr lang="en-US" sz="2000" b="1" i="1">
                <a:solidFill>
                  <a:srgbClr val="ED3C8D"/>
                </a:solidFill>
                <a:latin typeface="Helvetica" panose="020B0403020202020204" pitchFamily="34" charset="0"/>
              </a:rPr>
              <a:t>less churn in subscription services, more engagement with content</a:t>
            </a:r>
            <a:r>
              <a:rPr lang="en-US" sz="2000" b="1" i="1">
                <a:solidFill>
                  <a:srgbClr val="1F1A62"/>
                </a:solidFill>
                <a:latin typeface="Helvetica" panose="020B0403020202020204" pitchFamily="34" charset="0"/>
              </a:rPr>
              <a:t> </a:t>
            </a:r>
            <a:r>
              <a:rPr lang="en-US" sz="2000" i="1">
                <a:solidFill>
                  <a:srgbClr val="1F1A62"/>
                </a:solidFill>
                <a:latin typeface="Helvetica" panose="020B0403020202020204" pitchFamily="34" charset="0"/>
              </a:rPr>
              <a:t>on those services, and </a:t>
            </a:r>
            <a:r>
              <a:rPr lang="en-US" sz="2000" b="1" i="1">
                <a:solidFill>
                  <a:srgbClr val="ED3C8D"/>
                </a:solidFill>
                <a:latin typeface="Helvetica" panose="020B0403020202020204" pitchFamily="34" charset="0"/>
              </a:rPr>
              <a:t>better return on investment </a:t>
            </a:r>
            <a:r>
              <a:rPr lang="en-US" sz="2000" i="1">
                <a:solidFill>
                  <a:srgbClr val="1F1A62"/>
                </a:solidFill>
                <a:latin typeface="Helvetica" panose="020B0403020202020204" pitchFamily="34" charset="0"/>
              </a:rPr>
              <a:t>for advertisers.”</a:t>
            </a:r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2D5E5-6E38-31E0-4B19-AC6AAD775ED6}"/>
              </a:ext>
            </a:extLst>
          </p:cNvPr>
          <p:cNvSpPr txBox="1"/>
          <p:nvPr/>
        </p:nvSpPr>
        <p:spPr>
          <a:xfrm>
            <a:off x="2962275" y="5426271"/>
            <a:ext cx="6267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Helvetica" panose="020B0403020202020204" pitchFamily="34" charset="0"/>
              </a:rPr>
              <a:t>- Mark McKee, General Manager, FreeWheel</a:t>
            </a:r>
          </a:p>
          <a:p>
            <a:pPr algn="ctr"/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State of TV Advertising Viewer Experience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June 2023.</a:t>
            </a:r>
            <a:endParaRPr lang="en-US" sz="1600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23D45-A814-8590-454C-72F76E3678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81AFE3-33F7-578A-AD9A-4141C5DE1D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93C82A-DE55-9B33-F697-2AA8A7EF6B5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00480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976" y="0"/>
            <a:ext cx="1589024" cy="9252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637AEF-3A78-907D-7FAE-073955E8C524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50D6E-2681-2D9A-DC8B-A35A1E102D39}"/>
              </a:ext>
            </a:extLst>
          </p:cNvPr>
          <p:cNvSpPr txBox="1"/>
          <p:nvPr/>
        </p:nvSpPr>
        <p:spPr>
          <a:xfrm>
            <a:off x="6321790" y="883343"/>
            <a:ext cx="55762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High-quality content and advertising environments create a ‘halo effect’ which increases consumer perception of those advertisers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The business practices and </a:t>
            </a:r>
            <a:r>
              <a:rPr lang="en-US" sz="1600">
                <a:solidFill>
                  <a:srgbClr val="00BFF2"/>
                </a:solidFill>
                <a:latin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lack of transparency</a:t>
            </a:r>
            <a:r>
              <a:rPr lang="en-US" sz="1600">
                <a:solidFill>
                  <a:srgbClr val="00BFF2"/>
                </a:solidFill>
                <a:latin typeface="Helvetica" panose="020B0604020202020204" pitchFamily="34" charset="0"/>
              </a:rPr>
              <a:t>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among major social media platforms and digital ad-tech walled gardens can alienate their own user base and create poor advertising environments which increases consumer annoyance and devalues brands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Consumers are more likely to engage with ads in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high-quality video environments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– like linear TV, streaming and cinema - that create a premium viewer experience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</a:rPr>
              <a:t> without the risk, which enhances brand reputation and drives memorability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US" sz="2000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Multiscreen TV offers high-quality content with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‘digital-like’ targeting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and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buying performance capabilities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which creates a more relevant and less intrusive advertising experience that influences purchase intent and delivers business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41F6D-CA27-A3BF-8815-A0F089284D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6F4E92-2E93-9664-2E58-FFC3D8BC788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39F5C-2C75-51B6-51E7-EE1A1DF14679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97397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D86E9C9-E5C3-D922-18EC-4C8A3E990769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057C55-21F7-2C58-CC41-D797F67EF1AE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5BE698-3B50-E79E-DFDF-30267B98764E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7B5962-86DA-0856-F885-A63568CF037A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714351-8187-5431-FACF-3DA950935A1B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3C7929-E96A-AE37-7946-3CE27C14844C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F48664-503B-730A-60B7-5C349545A8B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348382-625F-2374-7627-7F47A7D9AC4C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669904-73C3-16FB-4E23-744919B30459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4A9A33-15B4-1AF4-A804-DDCF08A1D583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D58A04-65AC-5822-D2CF-3E4CB5F5F194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69" name="Picture 68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2D855D78-8FBA-EBB9-172E-FBA9088E4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70" name="Picture 69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9C1492ED-F1E4-9183-1239-83124DC940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71" name="Picture 70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20E8AA45-0193-1311-A4F0-3763149068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83C31197-D033-D3BC-F507-0236EEF8E042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AC3260-3A9E-9519-F093-A08B60FBDB74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22CC9-4D36-E037-583E-D3CC86AC74B4}"/>
              </a:ext>
            </a:extLst>
          </p:cNvPr>
          <p:cNvSpPr/>
          <p:nvPr/>
        </p:nvSpPr>
        <p:spPr>
          <a:xfrm>
            <a:off x="91100" y="368148"/>
            <a:ext cx="121011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Quality is key to successful campaigns, therefore marketers need to uphold audience trust, keep partners accountable and demand full transparency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F40E6FF0-F560-B84F-68B4-6A23492A1410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FreeWheel Council for Premium Video’s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4CCA2F-4D35-CCC0-63EE-F46A2A0843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D6CBD6-397A-7C81-B213-B1D3CC3FD3A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0843A-1789-0733-42B0-E10EDA5DE13C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463430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4E3695F8-E9F9-C58C-BC6B-ED3F96BDF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485" y="2445230"/>
            <a:ext cx="1942542" cy="109268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303174" y="6068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177151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14FFF-1817-4389-ADD8-A7BDC32FC9A3}"/>
              </a:ext>
            </a:extLst>
          </p:cNvPr>
          <p:cNvGrpSpPr/>
          <p:nvPr/>
        </p:nvGrpSpPr>
        <p:grpSpPr>
          <a:xfrm>
            <a:off x="3361990" y="682222"/>
            <a:ext cx="3067992" cy="744993"/>
            <a:chOff x="198561" y="542425"/>
            <a:chExt cx="2372065" cy="744993"/>
          </a:xfrm>
        </p:grpSpPr>
        <p:sp>
          <p:nvSpPr>
            <p:cNvPr id="40" name="TextBox 39">
              <a:hlinkClick r:id="rId6"/>
              <a:extLst>
                <a:ext uri="{FF2B5EF4-FFF2-40B4-BE49-F238E27FC236}">
                  <a16:creationId xmlns:a16="http://schemas.microsoft.com/office/drawing/2014/main" id="{97838EBB-2A69-4126-A577-E2A3DD1CE846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 Dixon</a:t>
              </a:r>
            </a:p>
          </p:txBody>
        </p:sp>
        <p:sp>
          <p:nvSpPr>
            <p:cNvPr id="41" name="TextBox 40">
              <a:hlinkClick r:id="rId6"/>
              <a:extLst>
                <a:ext uri="{FF2B5EF4-FFF2-40B4-BE49-F238E27FC236}">
                  <a16:creationId xmlns:a16="http://schemas.microsoft.com/office/drawing/2014/main" id="{AE2AC74D-3D28-470D-B828-01A31D5FD9BD}"/>
                </a:ext>
              </a:extLst>
            </p:cNvPr>
            <p:cNvSpPr txBox="1"/>
            <p:nvPr/>
          </p:nvSpPr>
          <p:spPr>
            <a:xfrm>
              <a:off x="198561" y="856531"/>
              <a:ext cx="2372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419ED-7024-4C45-8E6C-B9388F848151}"/>
              </a:ext>
            </a:extLst>
          </p:cNvPr>
          <p:cNvGrpSpPr/>
          <p:nvPr/>
        </p:nvGrpSpPr>
        <p:grpSpPr>
          <a:xfrm>
            <a:off x="177151" y="688719"/>
            <a:ext cx="2433585" cy="744993"/>
            <a:chOff x="2529807" y="542425"/>
            <a:chExt cx="1962494" cy="744993"/>
          </a:xfrm>
        </p:grpSpPr>
        <p:sp>
          <p:nvSpPr>
            <p:cNvPr id="43" name="TextBox 42">
              <a:hlinkClick r:id="rId6"/>
              <a:extLst>
                <a:ext uri="{FF2B5EF4-FFF2-40B4-BE49-F238E27FC236}">
                  <a16:creationId xmlns:a16="http://schemas.microsoft.com/office/drawing/2014/main" id="{628E97AD-7859-4E8E-AE5F-E094C92E431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hlinkClick r:id="rId6"/>
              <a:extLst>
                <a:ext uri="{FF2B5EF4-FFF2-40B4-BE49-F238E27FC236}">
                  <a16:creationId xmlns:a16="http://schemas.microsoft.com/office/drawing/2014/main" id="{3026664E-461F-4A0F-BA7C-C1F1BFC5D4F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2B422BA-B563-997E-7AF1-1A4C8656C115}"/>
              </a:ext>
            </a:extLst>
          </p:cNvPr>
          <p:cNvSpPr/>
          <p:nvPr/>
        </p:nvSpPr>
        <p:spPr>
          <a:xfrm>
            <a:off x="155150" y="2751672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D34270-5672-A7D1-FAD6-CD863BE90D8C}"/>
              </a:ext>
            </a:extLst>
          </p:cNvPr>
          <p:cNvGrpSpPr/>
          <p:nvPr/>
        </p:nvGrpSpPr>
        <p:grpSpPr>
          <a:xfrm>
            <a:off x="133739" y="1772176"/>
            <a:ext cx="3261214" cy="743751"/>
            <a:chOff x="289382" y="1784888"/>
            <a:chExt cx="3261214" cy="743751"/>
          </a:xfrm>
        </p:grpSpPr>
        <p:sp>
          <p:nvSpPr>
            <p:cNvPr id="4" name="TextBox 3">
              <a:hlinkClick r:id="rId6"/>
              <a:extLst>
                <a:ext uri="{FF2B5EF4-FFF2-40B4-BE49-F238E27FC236}">
                  <a16:creationId xmlns:a16="http://schemas.microsoft.com/office/drawing/2014/main" id="{2926A448-4B34-6070-36B0-1C176B6F7F55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hlinkClick r:id="rId6"/>
              <a:extLst>
                <a:ext uri="{FF2B5EF4-FFF2-40B4-BE49-F238E27FC236}">
                  <a16:creationId xmlns:a16="http://schemas.microsoft.com/office/drawing/2014/main" id="{7A6AB4D3-7EBF-3961-F2AF-809AE8B98BDD}"/>
                </a:ext>
              </a:extLst>
            </p:cNvPr>
            <p:cNvSpPr txBox="1"/>
            <p:nvPr/>
          </p:nvSpPr>
          <p:spPr>
            <a:xfrm>
              <a:off x="289382" y="2097752"/>
              <a:ext cx="32612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Director, Insights, Strategy &amp; Analytics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E0A57AF5-9C38-F8C0-1285-C001EF566AAB}"/>
              </a:ext>
            </a:extLst>
          </p:cNvPr>
          <p:cNvSpPr txBox="1"/>
          <p:nvPr/>
        </p:nvSpPr>
        <p:spPr>
          <a:xfrm>
            <a:off x="6398087" y="3555531"/>
            <a:ext cx="2658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VAB’s New Year’s Resolutions for Marketers – #3: Embrace Innovation</a:t>
            </a:r>
          </a:p>
        </p:txBody>
      </p:sp>
      <p:sp>
        <p:nvSpPr>
          <p:cNvPr id="12" name="TextBox 11">
            <a:hlinkClick r:id="rId8"/>
            <a:extLst>
              <a:ext uri="{FF2B5EF4-FFF2-40B4-BE49-F238E27FC236}">
                <a16:creationId xmlns:a16="http://schemas.microsoft.com/office/drawing/2014/main" id="{F0C764D2-D165-9C1D-7F58-AE4C95CA9836}"/>
              </a:ext>
            </a:extLst>
          </p:cNvPr>
          <p:cNvSpPr txBox="1"/>
          <p:nvPr/>
        </p:nvSpPr>
        <p:spPr>
          <a:xfrm>
            <a:off x="9131157" y="1828890"/>
            <a:ext cx="2797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VAB’s New Year’s Resolutions for Marketers – #2: Demand Transparency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40D86B27-498A-E77B-ADA4-683684D24475}"/>
              </a:ext>
            </a:extLst>
          </p:cNvPr>
          <p:cNvSpPr txBox="1"/>
          <p:nvPr/>
        </p:nvSpPr>
        <p:spPr>
          <a:xfrm>
            <a:off x="9357484" y="3555531"/>
            <a:ext cx="2344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The Credibility Crisis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people find trusted news amidst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wave of misinformation</a:t>
            </a:r>
          </a:p>
        </p:txBody>
      </p:sp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FDFF2111-A0E1-B2F5-53BA-0B9A5BF7E518}"/>
              </a:ext>
            </a:extLst>
          </p:cNvPr>
          <p:cNvSpPr txBox="1"/>
          <p:nvPr/>
        </p:nvSpPr>
        <p:spPr>
          <a:xfrm>
            <a:off x="9370460" y="5363792"/>
            <a:ext cx="23185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You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Oughta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Know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All Impressions Aren’t Created Equal &amp; What it Means for Video Measurement</a:t>
            </a:r>
          </a:p>
        </p:txBody>
      </p:sp>
      <p:sp>
        <p:nvSpPr>
          <p:cNvPr id="20" name="TextBox 19">
            <a:hlinkClick r:id="rId10"/>
            <a:extLst>
              <a:ext uri="{FF2B5EF4-FFF2-40B4-BE49-F238E27FC236}">
                <a16:creationId xmlns:a16="http://schemas.microsoft.com/office/drawing/2014/main" id="{D27548DD-F685-A0A0-23E7-7947CDF1259A}"/>
              </a:ext>
            </a:extLst>
          </p:cNvPr>
          <p:cNvSpPr txBox="1"/>
          <p:nvPr/>
        </p:nvSpPr>
        <p:spPr>
          <a:xfrm>
            <a:off x="6469029" y="1828890"/>
            <a:ext cx="2517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VAB’s New Year’s Resolutions for Marketers – #1: Prioritize Quality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93CB1-64A8-D00F-619F-A8CCA10120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pic>
        <p:nvPicPr>
          <p:cNvPr id="24" name="Picture 23">
            <a:hlinkClick r:id="rId9"/>
            <a:extLst>
              <a:ext uri="{FF2B5EF4-FFF2-40B4-BE49-F238E27FC236}">
                <a16:creationId xmlns:a16="http://schemas.microsoft.com/office/drawing/2014/main" id="{5BA6BB10-2C85-01A4-0205-C5B1AC21C2D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9711" y="4246146"/>
            <a:ext cx="1700089" cy="111288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19" name="Picture 18">
            <a:hlinkClick r:id="rId10"/>
            <a:extLst>
              <a:ext uri="{FF2B5EF4-FFF2-40B4-BE49-F238E27FC236}">
                <a16:creationId xmlns:a16="http://schemas.microsoft.com/office/drawing/2014/main" id="{4DF15AE5-4C95-9CDC-2C7F-71F48F5B6F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281" y="716199"/>
            <a:ext cx="1942542" cy="1079634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AC1258E1-3363-9ABF-8E88-1B7FF9CBEE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484" y="716199"/>
            <a:ext cx="1942542" cy="1092679"/>
          </a:xfrm>
          <a:prstGeom prst="rect">
            <a:avLst/>
          </a:pr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0EE79F5A-C929-5175-FB60-DD66E066EE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281" y="2446987"/>
            <a:ext cx="1942542" cy="109267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C0DF8D-5F2F-25EC-175F-A838B4C9E2D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44A270F-E218-EAA2-C8C7-72C2BAAD565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D2E820-8EC5-AD2B-47B8-A818214E701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57C334-5EC5-6A82-6444-4BA9AC70D786}"/>
              </a:ext>
            </a:extLst>
          </p:cNvPr>
          <p:cNvGrpSpPr/>
          <p:nvPr/>
        </p:nvGrpSpPr>
        <p:grpSpPr>
          <a:xfrm>
            <a:off x="3361990" y="1772176"/>
            <a:ext cx="2304376" cy="743751"/>
            <a:chOff x="289383" y="1784888"/>
            <a:chExt cx="2304376" cy="743751"/>
          </a:xfrm>
        </p:grpSpPr>
        <p:sp>
          <p:nvSpPr>
            <p:cNvPr id="10" name="TextBox 9">
              <a:hlinkClick r:id="rId6"/>
              <a:extLst>
                <a:ext uri="{FF2B5EF4-FFF2-40B4-BE49-F238E27FC236}">
                  <a16:creationId xmlns:a16="http://schemas.microsoft.com/office/drawing/2014/main" id="{48BC8381-C110-015C-EE8D-B0A8F717AEDC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13" name="TextBox 12">
              <a:hlinkClick r:id="rId6"/>
              <a:extLst>
                <a:ext uri="{FF2B5EF4-FFF2-40B4-BE49-F238E27FC236}">
                  <a16:creationId xmlns:a16="http://schemas.microsoft.com/office/drawing/2014/main" id="{25B98C33-21E3-44CF-7921-11D91C687575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sp>
        <p:nvSpPr>
          <p:cNvPr id="26" name="TextBox 25">
            <a:hlinkClick r:id="rId18"/>
            <a:extLst>
              <a:ext uri="{FF2B5EF4-FFF2-40B4-BE49-F238E27FC236}">
                <a16:creationId xmlns:a16="http://schemas.microsoft.com/office/drawing/2014/main" id="{CD2CFA92-21FF-CCDF-9ABC-1AAE871391E4}"/>
              </a:ext>
            </a:extLst>
          </p:cNvPr>
          <p:cNvSpPr txBox="1"/>
          <p:nvPr/>
        </p:nvSpPr>
        <p:spPr>
          <a:xfrm>
            <a:off x="6743650" y="5363792"/>
            <a:ext cx="196780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Hidden Costs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Three Critical Business Ramifications of Digital Ad Fraud</a:t>
            </a:r>
          </a:p>
        </p:txBody>
      </p:sp>
      <p:pic>
        <p:nvPicPr>
          <p:cNvPr id="27" name="Picture 26">
            <a:hlinkClick r:id="rId18"/>
            <a:extLst>
              <a:ext uri="{FF2B5EF4-FFF2-40B4-BE49-F238E27FC236}">
                <a16:creationId xmlns:a16="http://schemas.microsoft.com/office/drawing/2014/main" id="{AB667BFC-DE0B-42A6-4344-94CA396A405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283" y="4245088"/>
            <a:ext cx="1942539" cy="1092679"/>
          </a:xfrm>
          <a:prstGeom prst="rect">
            <a:avLst/>
          </a:pr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1334572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65505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DE6C4-9E18-04C1-3246-B81F195A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137B57-D0F1-4033-5700-95DB49DAD175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6BDF70F-D3F5-155A-265C-087E8BE66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611" y="-3482"/>
            <a:ext cx="9506862" cy="5402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D360C8-75DA-30EB-A439-D5564EDAAA58}"/>
              </a:ext>
            </a:extLst>
          </p:cNvPr>
          <p:cNvSpPr txBox="1"/>
          <p:nvPr/>
        </p:nvSpPr>
        <p:spPr>
          <a:xfrm>
            <a:off x="344208" y="3091543"/>
            <a:ext cx="690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is quality and 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7404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13F965-06EB-AE28-9579-9D4005A4EAB3}"/>
              </a:ext>
            </a:extLst>
          </p:cNvPr>
          <p:cNvSpPr>
            <a:spLocks/>
          </p:cNvSpPr>
          <p:nvPr/>
        </p:nvSpPr>
        <p:spPr>
          <a:xfrm>
            <a:off x="4382040" y="1696164"/>
            <a:ext cx="7809960" cy="442886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62647" y="437541"/>
            <a:ext cx="11799651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ts val="1000"/>
              <a:buFontTx/>
              <a:buNone/>
              <a:tabLst/>
              <a:defRPr/>
            </a:pP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High-quality content environments with relevant ad experiences grab consumer attention and retain audiences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1C760-2DAC-E115-DF31-BD05AD269114}"/>
              </a:ext>
            </a:extLst>
          </p:cNvPr>
          <p:cNvSpPr txBox="1"/>
          <p:nvPr/>
        </p:nvSpPr>
        <p:spPr>
          <a:xfrm>
            <a:off x="4566169" y="1793696"/>
            <a:ext cx="739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Indicators of a Quality Viewing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4A0A2-16F9-4F63-18C7-152C4E56E21A}"/>
              </a:ext>
            </a:extLst>
          </p:cNvPr>
          <p:cNvSpPr txBox="1"/>
          <p:nvPr/>
        </p:nvSpPr>
        <p:spPr>
          <a:xfrm>
            <a:off x="472838" y="6319910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WARC,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Fragmentation forces media planners to rethink the founding principles of their craft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per Zenith research, Jan 2023.</a:t>
            </a:r>
          </a:p>
        </p:txBody>
      </p:sp>
      <p:pic>
        <p:nvPicPr>
          <p:cNvPr id="19" name="Picture 18" descr="A person eating popcorn while watching a television&#10;&#10;Description automatically generated">
            <a:extLst>
              <a:ext uri="{FF2B5EF4-FFF2-40B4-BE49-F238E27FC236}">
                <a16:creationId xmlns:a16="http://schemas.microsoft.com/office/drawing/2014/main" id="{BC1D86B6-E060-AEA7-D66E-C5A5CF468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1"/>
          <a:stretch/>
        </p:blipFill>
        <p:spPr>
          <a:xfrm>
            <a:off x="0" y="1694037"/>
            <a:ext cx="4382040" cy="443232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06FA10-FAFD-774B-40B5-08D7E6F878CB}"/>
              </a:ext>
            </a:extLst>
          </p:cNvPr>
          <p:cNvGrpSpPr/>
          <p:nvPr/>
        </p:nvGrpSpPr>
        <p:grpSpPr>
          <a:xfrm>
            <a:off x="4566169" y="2146045"/>
            <a:ext cx="7394904" cy="1014898"/>
            <a:chOff x="4566169" y="2069845"/>
            <a:chExt cx="7394904" cy="1014898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DAF8EBC-3F4A-CBE9-BC25-006F05F2312A}"/>
                </a:ext>
              </a:extLst>
            </p:cNvPr>
            <p:cNvSpPr/>
            <p:nvPr/>
          </p:nvSpPr>
          <p:spPr>
            <a:xfrm>
              <a:off x="4566169" y="2101473"/>
              <a:ext cx="7394904" cy="9832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CCD397-9B25-DCF6-8337-5897EE3646D3}"/>
                </a:ext>
              </a:extLst>
            </p:cNvPr>
            <p:cNvSpPr txBox="1"/>
            <p:nvPr/>
          </p:nvSpPr>
          <p:spPr>
            <a:xfrm>
              <a:off x="4566169" y="2069845"/>
              <a:ext cx="76042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883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latin typeface="Helvetica" panose="020B0604020202020204" pitchFamily="34" charset="0"/>
                  <a:ea typeface="Open Sans" panose="020B0606030504020204" pitchFamily="34" charset="0"/>
                </a:rPr>
                <a:t>1.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C97CF5-7F4C-69FE-D39D-FAF9416EBF38}"/>
                </a:ext>
              </a:extLst>
            </p:cNvPr>
            <p:cNvSpPr txBox="1"/>
            <p:nvPr/>
          </p:nvSpPr>
          <p:spPr>
            <a:xfrm>
              <a:off x="5282374" y="2273436"/>
              <a:ext cx="6617526" cy="670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kern="100">
                  <a:solidFill>
                    <a:srgbClr val="002060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channel’s main formats can deliver </a:t>
              </a:r>
              <a:r>
                <a:rPr lang="en-US" b="1" kern="100">
                  <a:solidFill>
                    <a:srgbClr val="ED3C8D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high levels of eyes-on-attention.</a:t>
              </a:r>
              <a:endParaRPr lang="en-US" sz="2800" kern="100">
                <a:solidFill>
                  <a:srgbClr val="ED3C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E0BA2C-BD6C-2DD4-88D1-B8447F5161A0}"/>
              </a:ext>
            </a:extLst>
          </p:cNvPr>
          <p:cNvGrpSpPr/>
          <p:nvPr/>
        </p:nvGrpSpPr>
        <p:grpSpPr>
          <a:xfrm>
            <a:off x="4566169" y="3421289"/>
            <a:ext cx="7394904" cy="1115510"/>
            <a:chOff x="4566169" y="3372173"/>
            <a:chExt cx="7394904" cy="11155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2B1D6C9-55A5-C359-903A-29490176A677}"/>
                </a:ext>
              </a:extLst>
            </p:cNvPr>
            <p:cNvSpPr/>
            <p:nvPr/>
          </p:nvSpPr>
          <p:spPr>
            <a:xfrm>
              <a:off x="4566169" y="3372173"/>
              <a:ext cx="7394904" cy="11155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ECA9E7-DC07-6D40-2E81-8919C63E7F18}"/>
                </a:ext>
              </a:extLst>
            </p:cNvPr>
            <p:cNvSpPr txBox="1"/>
            <p:nvPr/>
          </p:nvSpPr>
          <p:spPr>
            <a:xfrm>
              <a:off x="4566169" y="3418539"/>
              <a:ext cx="76042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R="0" lvl="0" indent="0" algn="ctr" defTabSz="88376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1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latin typeface="Helvetica" panose="020B0604020202020204" pitchFamily="34" charset="0"/>
                  <a:ea typeface="Open Sans" panose="020B0606030504020204" pitchFamily="34" charset="0"/>
                </a:defRPr>
              </a:lvl1pPr>
            </a:lstStyle>
            <a:p>
              <a:r>
                <a:rPr lang="en-US"/>
                <a:t>2.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1457AF-35E4-8E28-6F21-27164683E16B}"/>
                </a:ext>
              </a:extLst>
            </p:cNvPr>
            <p:cNvSpPr txBox="1"/>
            <p:nvPr/>
          </p:nvSpPr>
          <p:spPr>
            <a:xfrm>
              <a:off x="5282375" y="3609039"/>
              <a:ext cx="6617526" cy="663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kern="100">
                  <a:solidFill>
                    <a:srgbClr val="002060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programming or content the ads sit around is of </a:t>
              </a:r>
              <a:r>
                <a:rPr lang="en-US" b="1" kern="100">
                  <a:solidFill>
                    <a:srgbClr val="ED3C8D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sufficient quality to attract and retain the audience for a long period.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DB018F-3DB4-4421-C481-4CF3661A130C}"/>
              </a:ext>
            </a:extLst>
          </p:cNvPr>
          <p:cNvGrpSpPr/>
          <p:nvPr/>
        </p:nvGrpSpPr>
        <p:grpSpPr>
          <a:xfrm>
            <a:off x="4547140" y="4797144"/>
            <a:ext cx="7403722" cy="1201665"/>
            <a:chOff x="4547140" y="4797144"/>
            <a:chExt cx="7403722" cy="120166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6137357-176F-DC6D-920E-822E6DE996FA}"/>
                </a:ext>
              </a:extLst>
            </p:cNvPr>
            <p:cNvSpPr/>
            <p:nvPr/>
          </p:nvSpPr>
          <p:spPr>
            <a:xfrm>
              <a:off x="4555958" y="4824520"/>
              <a:ext cx="7394904" cy="1174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4868C3-29A2-3FA7-9419-08F40D2F482E}"/>
                </a:ext>
              </a:extLst>
            </p:cNvPr>
            <p:cNvSpPr txBox="1"/>
            <p:nvPr/>
          </p:nvSpPr>
          <p:spPr>
            <a:xfrm>
              <a:off x="4547140" y="4797144"/>
              <a:ext cx="76042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R="0" lvl="0" indent="0" algn="ctr" defTabSz="88376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1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>
                    <a:outerShdw dist="38100" dir="2700000" algn="bl" rotWithShape="0">
                      <a:prstClr val="black"/>
                    </a:outerShdw>
                  </a:effectLst>
                  <a:latin typeface="Helvetica" panose="020B0604020202020204" pitchFamily="34" charset="0"/>
                  <a:ea typeface="Open Sans" panose="020B0606030504020204" pitchFamily="34" charset="0"/>
                </a:defRPr>
              </a:lvl1pPr>
            </a:lstStyle>
            <a:p>
              <a:r>
                <a:rPr lang="en-US"/>
                <a:t>3.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D3F39A-C04A-DADE-A70C-2B59CDE27296}"/>
                </a:ext>
              </a:extLst>
            </p:cNvPr>
            <p:cNvSpPr txBox="1"/>
            <p:nvPr/>
          </p:nvSpPr>
          <p:spPr>
            <a:xfrm>
              <a:off x="5282374" y="4949544"/>
              <a:ext cx="6617526" cy="959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kern="100">
                  <a:solidFill>
                    <a:srgbClr val="002060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channel offers the </a:t>
              </a:r>
              <a:r>
                <a:rPr lang="en-US" b="1" kern="100">
                  <a:solidFill>
                    <a:srgbClr val="ED3C8D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opportunity to place an ad next to thematically relevant content</a:t>
              </a:r>
              <a:r>
                <a:rPr lang="en-US" kern="100">
                  <a:solidFill>
                    <a:srgbClr val="ED3C8D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kern="100">
                  <a:solidFill>
                    <a:srgbClr val="002060"/>
                  </a:solidFill>
                  <a:effectLst/>
                  <a:latin typeface="Helvetica" panose="020B04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or programming, and the scale of that opportunity.</a:t>
              </a:r>
              <a:endParaRPr lang="en-US" b="1" kern="1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D30572-DBB7-EF47-ED20-BFAE112600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89B1A3-D5D3-60AF-4304-3A2227F2A5F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2F7F73-3212-3F1E-7282-7CBD20633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5143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14009" y="441890"/>
            <a:ext cx="120109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Premium video environments have specific characteristics that differentiate them from lower quality platforms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D3A76-E8F4-A6EA-0618-8B74EAF8A20B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02FAD67-1C64-7AD3-26A7-D59DAB7EACBD}"/>
              </a:ext>
            </a:extLst>
          </p:cNvPr>
          <p:cNvSpPr txBox="1"/>
          <p:nvPr/>
        </p:nvSpPr>
        <p:spPr>
          <a:xfrm>
            <a:off x="654445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39B958BD-C41E-7201-4441-2EA83CEAB82F}"/>
              </a:ext>
            </a:extLst>
          </p:cNvPr>
          <p:cNvSpPr txBox="1"/>
          <p:nvPr/>
        </p:nvSpPr>
        <p:spPr>
          <a:xfrm>
            <a:off x="2849442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FE3081E7-1599-7757-0170-62DCF6FB764D}"/>
              </a:ext>
            </a:extLst>
          </p:cNvPr>
          <p:cNvSpPr txBox="1"/>
          <p:nvPr/>
        </p:nvSpPr>
        <p:spPr>
          <a:xfrm>
            <a:off x="5044439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86583B20-632B-EA80-8DF8-317E4D7331D2}"/>
              </a:ext>
            </a:extLst>
          </p:cNvPr>
          <p:cNvSpPr txBox="1"/>
          <p:nvPr/>
        </p:nvSpPr>
        <p:spPr>
          <a:xfrm>
            <a:off x="7239436" y="2978137"/>
            <a:ext cx="2103120" cy="2926080"/>
          </a:xfrm>
          <a:prstGeom prst="rect">
            <a:avLst/>
          </a:prstGeom>
          <a:solidFill>
            <a:srgbClr val="ED3C8D"/>
          </a:solidFill>
          <a:ln w="635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A24B67B0-C90E-5D91-74B3-596761BC7342}"/>
              </a:ext>
            </a:extLst>
          </p:cNvPr>
          <p:cNvSpPr txBox="1"/>
          <p:nvPr/>
        </p:nvSpPr>
        <p:spPr>
          <a:xfrm>
            <a:off x="9434435" y="2978137"/>
            <a:ext cx="2103120" cy="2926080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>
              <a:solidFill>
                <a:schemeClr val="bg1"/>
              </a:solidFill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6057E-4C15-AAB0-F8F0-4B9CA8AF7049}"/>
              </a:ext>
            </a:extLst>
          </p:cNvPr>
          <p:cNvSpPr txBox="1"/>
          <p:nvPr/>
        </p:nvSpPr>
        <p:spPr>
          <a:xfrm>
            <a:off x="1595175" y="2069414"/>
            <a:ext cx="9179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differentiates </a:t>
            </a:r>
            <a:r>
              <a:rPr lang="en-US" sz="2000" b="1" u="sng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premium content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on TV in all its forms </a:t>
            </a:r>
            <a:br>
              <a:rPr lang="en-US" sz="2000" b="1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000" b="1" u="sng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user-generated content (UGC)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digital platforms?</a:t>
            </a:r>
            <a:endParaRPr lang="en-US" sz="2000" i="1" baseline="30000">
              <a:solidFill>
                <a:srgbClr val="1B1464"/>
              </a:solidFill>
              <a:latin typeface="Helvetica" panose="020B04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0A10-6B82-B261-A9EC-8FC0D84F5A6B}"/>
              </a:ext>
            </a:extLst>
          </p:cNvPr>
          <p:cNvSpPr txBox="1"/>
          <p:nvPr/>
        </p:nvSpPr>
        <p:spPr>
          <a:xfrm>
            <a:off x="5046859" y="4702887"/>
            <a:ext cx="2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403020202020204" pitchFamily="34" charset="0"/>
              </a:rPr>
              <a:t>Emotional Storytelling</a:t>
            </a:r>
          </a:p>
        </p:txBody>
      </p:sp>
      <p:pic>
        <p:nvPicPr>
          <p:cNvPr id="7" name="Picture 6" descr="Icon, circle&#10;&#10;Description automatically generated">
            <a:extLst>
              <a:ext uri="{FF2B5EF4-FFF2-40B4-BE49-F238E27FC236}">
                <a16:creationId xmlns:a16="http://schemas.microsoft.com/office/drawing/2014/main" id="{8A72B7BC-6714-3632-715C-62D3B2246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890" y="3116171"/>
            <a:ext cx="1284217" cy="1284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D4CB3-1EEF-FA48-9F41-E02CF33818B8}"/>
              </a:ext>
            </a:extLst>
          </p:cNvPr>
          <p:cNvSpPr txBox="1"/>
          <p:nvPr/>
        </p:nvSpPr>
        <p:spPr>
          <a:xfrm>
            <a:off x="2847022" y="4702887"/>
            <a:ext cx="210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403020202020204" pitchFamily="34" charset="0"/>
              </a:rPr>
              <a:t>Complex Character Development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E46D121-8532-1E63-2E05-F3C1A4D19D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485" y="3166549"/>
            <a:ext cx="1520193" cy="1183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FFFEFF-62F8-799A-27E5-A9E755E27D15}"/>
              </a:ext>
            </a:extLst>
          </p:cNvPr>
          <p:cNvSpPr txBox="1"/>
          <p:nvPr/>
        </p:nvSpPr>
        <p:spPr>
          <a:xfrm>
            <a:off x="652025" y="470288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403020202020204" pitchFamily="34" charset="0"/>
              </a:rPr>
              <a:t>Content Duration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1D24A94-6FE8-7D68-5288-2607FA3B1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70" y="3174544"/>
            <a:ext cx="1167470" cy="1167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220058-3E29-F41D-BA2B-06B0CC5185C4}"/>
              </a:ext>
            </a:extLst>
          </p:cNvPr>
          <p:cNvSpPr txBox="1"/>
          <p:nvPr/>
        </p:nvSpPr>
        <p:spPr>
          <a:xfrm>
            <a:off x="7237016" y="4702887"/>
            <a:ext cx="2103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403020202020204" pitchFamily="34" charset="0"/>
              </a:rPr>
              <a:t>High Production </a:t>
            </a:r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(e.g., multiple </a:t>
            </a:r>
            <a:b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Helvetica" panose="020B0403020202020204" pitchFamily="34" charset="0"/>
              </a:rPr>
              <a:t>camera angles)</a:t>
            </a:r>
            <a:endParaRPr lang="en-US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F90A8B1-1A82-2D9D-2508-AF991DDE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261" y="3174544"/>
            <a:ext cx="1167470" cy="11674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2ED547-614A-4574-6BAE-BCA94E277E21}"/>
              </a:ext>
            </a:extLst>
          </p:cNvPr>
          <p:cNvSpPr txBox="1"/>
          <p:nvPr/>
        </p:nvSpPr>
        <p:spPr>
          <a:xfrm>
            <a:off x="9429593" y="4702887"/>
            <a:ext cx="210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panose="020B0403020202020204" pitchFamily="34" charset="0"/>
              </a:rPr>
              <a:t>Brand Safe Environment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22E110E-FC7D-C47B-58CD-E0B0EA415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685" y="3116171"/>
            <a:ext cx="1284217" cy="12842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47CC38-D7D3-9FD5-CB0F-00BAB168EA0F}"/>
              </a:ext>
            </a:extLst>
          </p:cNvPr>
          <p:cNvSpPr txBox="1"/>
          <p:nvPr/>
        </p:nvSpPr>
        <p:spPr>
          <a:xfrm>
            <a:off x="483207" y="6321628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 Is TV’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8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CA5725-F929-0A72-89D0-050A19BC44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C073AE8-BE62-2276-20E5-1494B5FDACF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8EB64-FD48-455C-73D6-3F6A70449E47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011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29BA5-7BA6-0C60-5DB8-64C16123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60216B-DB84-4FD3-AFD9-743C45938B16}"/>
              </a:ext>
            </a:extLst>
          </p:cNvPr>
          <p:cNvSpPr/>
          <p:nvPr/>
        </p:nvSpPr>
        <p:spPr>
          <a:xfrm>
            <a:off x="7" y="1696163"/>
            <a:ext cx="4382032" cy="4428867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E37B-F733-B1AF-1C57-9A96E5730A49}"/>
              </a:ext>
            </a:extLst>
          </p:cNvPr>
          <p:cNvSpPr>
            <a:spLocks/>
          </p:cNvSpPr>
          <p:nvPr/>
        </p:nvSpPr>
        <p:spPr>
          <a:xfrm>
            <a:off x="4382040" y="1696164"/>
            <a:ext cx="7809960" cy="442886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631FE-7C10-6268-8E32-4505674193F9}"/>
              </a:ext>
            </a:extLst>
          </p:cNvPr>
          <p:cNvSpPr/>
          <p:nvPr/>
        </p:nvSpPr>
        <p:spPr>
          <a:xfrm>
            <a:off x="139819" y="388349"/>
            <a:ext cx="12052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The ‘halo effect’ of high-quality video content creates a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much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more positive impact on consumer perception of its advertisers vs. digital platforms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5526-2CC2-76B3-5C2A-EBBBF2604C72}"/>
              </a:ext>
            </a:extLst>
          </p:cNvPr>
          <p:cNvSpPr txBox="1"/>
          <p:nvPr/>
        </p:nvSpPr>
        <p:spPr>
          <a:xfrm>
            <a:off x="4360521" y="1845578"/>
            <a:ext cx="780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‘Signaling strength’ by channel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4AAD72-F766-E429-962E-6802550699E5}"/>
              </a:ext>
            </a:extLst>
          </p:cNvPr>
          <p:cNvGraphicFramePr/>
          <p:nvPr/>
        </p:nvGraphicFramePr>
        <p:xfrm>
          <a:off x="4487779" y="2338021"/>
          <a:ext cx="7564403" cy="364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07BE06-53BF-8C62-058C-2F7D05DE2B75}"/>
              </a:ext>
            </a:extLst>
          </p:cNvPr>
          <p:cNvSpPr txBox="1"/>
          <p:nvPr/>
        </p:nvSpPr>
        <p:spPr>
          <a:xfrm>
            <a:off x="472837" y="6309696"/>
            <a:ext cx="11478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WARC,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media quality will take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centre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stage in 2024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1/22/24.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87F6F-94F9-EAAF-66A3-48905C9DF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525E1E-89D1-92BC-8856-4A7BA817807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06D51-4662-622A-EC0D-3DC1C4C35DD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068DB-FD5B-5094-FD5E-E36E6E755A34}"/>
              </a:ext>
            </a:extLst>
          </p:cNvPr>
          <p:cNvSpPr txBox="1"/>
          <p:nvPr/>
        </p:nvSpPr>
        <p:spPr>
          <a:xfrm>
            <a:off x="139819" y="1967489"/>
            <a:ext cx="41024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 signaling: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perceived cost and scale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an advertising channel that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enhance brand attributes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the eyes of the consumer.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Signaling determines a platform’s ability to strengthen brand perception in terms of its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financial footing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popularity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degree to which it could be trusted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5715-E345-F37E-8CBB-683C92BA2E07}"/>
              </a:ext>
            </a:extLst>
          </p:cNvPr>
          <p:cNvSpPr txBox="1"/>
          <p:nvPr/>
        </p:nvSpPr>
        <p:spPr>
          <a:xfrm>
            <a:off x="4487778" y="5801865"/>
            <a:ext cx="70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How to read: </a:t>
            </a: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46% of respondents believe TV advertising enhances a brand’s attributes</a:t>
            </a:r>
          </a:p>
        </p:txBody>
      </p:sp>
    </p:spTree>
    <p:extLst>
      <p:ext uri="{BB962C8B-B14F-4D97-AF65-F5344CB8AC3E}">
        <p14:creationId xmlns:p14="http://schemas.microsoft.com/office/powerpoint/2010/main" val="48175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B63B0-9571-E32E-173E-5E689B5F8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435C03-7DED-F901-C772-BC0D94A5A298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42C1A9C-6908-BDBF-7E1C-23C184CF6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611" y="-3482"/>
            <a:ext cx="9506862" cy="5402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630715-CF11-D02C-02A7-FA5DFA001080}"/>
              </a:ext>
            </a:extLst>
          </p:cNvPr>
          <p:cNvSpPr txBox="1"/>
          <p:nvPr/>
        </p:nvSpPr>
        <p:spPr>
          <a:xfrm>
            <a:off x="344208" y="3091543"/>
            <a:ext cx="660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is consumer perception of ads on some digital platforms so low?</a:t>
            </a:r>
            <a:endParaRPr lang="en-US" sz="2800" b="1">
              <a:solidFill>
                <a:prstClr val="white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AB042-D841-FE25-2033-96DA63F04A93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168965" y="399104"/>
            <a:ext cx="119720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Digital platforms have become rife with consumer scams as over $5 billion has been reported in fraud losses across a two-and-a-half-year period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4B73F-DB68-6CB8-491C-798F45F305DC}"/>
              </a:ext>
            </a:extLst>
          </p:cNvPr>
          <p:cNvSpPr txBox="1"/>
          <p:nvPr/>
        </p:nvSpPr>
        <p:spPr>
          <a:xfrm>
            <a:off x="472838" y="6328299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U.S. Federal Trade Commission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Reported consumer fraud losses by contact method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Jan ‘21 – June ’23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Magenta reflects digital ad platforms.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202B2-91A1-085E-EA24-264E6BD6B202}"/>
              </a:ext>
            </a:extLst>
          </p:cNvPr>
          <p:cNvSpPr txBox="1"/>
          <p:nvPr/>
        </p:nvSpPr>
        <p:spPr>
          <a:xfrm>
            <a:off x="71727" y="1853967"/>
            <a:ext cx="1187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Reported consumer fraud losses</a:t>
            </a:r>
          </a:p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Jan ‘21 – June ’23, dollars in billions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1CF7BE5-281D-5134-79B7-C7287522B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318688"/>
              </p:ext>
            </p:extLst>
          </p:nvPr>
        </p:nvGraphicFramePr>
        <p:xfrm>
          <a:off x="71727" y="2402051"/>
          <a:ext cx="11932205" cy="373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CFE12C-94FA-8B20-3983-2DEC878BF7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B26441-D137-FA1C-3802-0710B3243FF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479DD-4431-F074-A3A4-07147A7145F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1017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62647" y="404737"/>
            <a:ext cx="118783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Most of these scams and schemes are based on tugging at the hearts, minds and wallets of their own unsuspecting users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12B9AE-F6D8-D2AA-C955-23DA437F06D6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CF876-2120-C7E8-0838-FA4B2A57F03D}"/>
              </a:ext>
            </a:extLst>
          </p:cNvPr>
          <p:cNvSpPr txBox="1"/>
          <p:nvPr/>
        </p:nvSpPr>
        <p:spPr>
          <a:xfrm>
            <a:off x="472838" y="6319910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Reported consumer fraud losses by contact method, Jan ‘21 – June ’23, 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U.S. Federal Trade Commission.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61B8B0-65C5-3A64-1939-245E72088B9B}"/>
              </a:ext>
            </a:extLst>
          </p:cNvPr>
          <p:cNvSpPr txBox="1"/>
          <p:nvPr/>
        </p:nvSpPr>
        <p:spPr>
          <a:xfrm>
            <a:off x="156587" y="1845578"/>
            <a:ext cx="11878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1F1A62"/>
                </a:solidFill>
                <a:latin typeface="Helvetica" panose="020B0403020202020204" pitchFamily="34" charset="0"/>
              </a:rPr>
              <a:t>U.S. consumer fraud due to scams originating on social media</a:t>
            </a:r>
          </a:p>
          <a:p>
            <a:pPr algn="ctr"/>
            <a: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  <a:t>Jan ‘21 – June ‘23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095B58-F4BE-30FF-B1C1-2F29E5C81E39}"/>
              </a:ext>
            </a:extLst>
          </p:cNvPr>
          <p:cNvSpPr/>
          <p:nvPr/>
        </p:nvSpPr>
        <p:spPr>
          <a:xfrm>
            <a:off x="156588" y="2528764"/>
            <a:ext cx="2810311" cy="3457350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A03D6-C20B-43BC-4B2C-D4387D7838BA}"/>
              </a:ext>
            </a:extLst>
          </p:cNvPr>
          <p:cNvSpPr txBox="1"/>
          <p:nvPr/>
        </p:nvSpPr>
        <p:spPr>
          <a:xfrm>
            <a:off x="513899" y="3840668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53%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98230-BE75-97D6-A7E3-7DE965EE768E}"/>
              </a:ext>
            </a:extLst>
          </p:cNvPr>
          <p:cNvSpPr txBox="1"/>
          <p:nvPr/>
        </p:nvSpPr>
        <p:spPr>
          <a:xfrm>
            <a:off x="391173" y="4983364"/>
            <a:ext cx="234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1F1A62"/>
                </a:solidFill>
                <a:latin typeface="Helvetica" panose="020B0403020202020204" pitchFamily="34" charset="0"/>
              </a:rPr>
              <a:t>Investment-related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93689F-0422-B1D5-A1A0-EDDB57152DF1}"/>
              </a:ext>
            </a:extLst>
          </p:cNvPr>
          <p:cNvSpPr/>
          <p:nvPr/>
        </p:nvSpPr>
        <p:spPr>
          <a:xfrm>
            <a:off x="3179426" y="2553981"/>
            <a:ext cx="2810311" cy="3457350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352DB3-BAF3-150F-BC28-328405E0B7EF}"/>
              </a:ext>
            </a:extLst>
          </p:cNvPr>
          <p:cNvSpPr/>
          <p:nvPr/>
        </p:nvSpPr>
        <p:spPr>
          <a:xfrm>
            <a:off x="6202264" y="2553981"/>
            <a:ext cx="2810311" cy="3457350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64231A-C637-9447-EFBC-777CFA40A4A4}"/>
              </a:ext>
            </a:extLst>
          </p:cNvPr>
          <p:cNvSpPr/>
          <p:nvPr/>
        </p:nvSpPr>
        <p:spPr>
          <a:xfrm>
            <a:off x="9225102" y="2554291"/>
            <a:ext cx="2810311" cy="3457350"/>
          </a:xfrm>
          <a:prstGeom prst="round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35EC6-815D-6FFA-4136-AC7D42F937DE}"/>
              </a:ext>
            </a:extLst>
          </p:cNvPr>
          <p:cNvSpPr txBox="1"/>
          <p:nvPr/>
        </p:nvSpPr>
        <p:spPr>
          <a:xfrm>
            <a:off x="3547929" y="3840668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14%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C6565-DF44-5B2D-36DF-ABBE7597EF79}"/>
              </a:ext>
            </a:extLst>
          </p:cNvPr>
          <p:cNvSpPr txBox="1"/>
          <p:nvPr/>
        </p:nvSpPr>
        <p:spPr>
          <a:xfrm>
            <a:off x="3425203" y="4983364"/>
            <a:ext cx="234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1F1A62"/>
                </a:solidFill>
                <a:latin typeface="Helvetica" panose="020B0403020202020204" pitchFamily="34" charset="0"/>
              </a:rPr>
              <a:t>Romance Scams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68FBAA-96A9-84EE-E2E3-C8B8BCCC99A1}"/>
              </a:ext>
            </a:extLst>
          </p:cNvPr>
          <p:cNvSpPr txBox="1"/>
          <p:nvPr/>
        </p:nvSpPr>
        <p:spPr>
          <a:xfrm>
            <a:off x="6562971" y="3840739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D1DF43-5A42-1251-111A-BFA79E8B0EEF}"/>
              </a:ext>
            </a:extLst>
          </p:cNvPr>
          <p:cNvSpPr txBox="1"/>
          <p:nvPr/>
        </p:nvSpPr>
        <p:spPr>
          <a:xfrm>
            <a:off x="6440245" y="4983435"/>
            <a:ext cx="234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1F1A62"/>
                </a:solidFill>
                <a:latin typeface="Helvetica" panose="020B0403020202020204" pitchFamily="34" charset="0"/>
              </a:rPr>
              <a:t>Online Shopping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C0C38A-265B-D7C7-A22D-AA3C7E403359}"/>
              </a:ext>
            </a:extLst>
          </p:cNvPr>
          <p:cNvSpPr txBox="1"/>
          <p:nvPr/>
        </p:nvSpPr>
        <p:spPr>
          <a:xfrm>
            <a:off x="9582413" y="3840739"/>
            <a:ext cx="209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27%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BC50E-4F21-2B2A-E235-AC151B28EEE3}"/>
              </a:ext>
            </a:extLst>
          </p:cNvPr>
          <p:cNvSpPr txBox="1"/>
          <p:nvPr/>
        </p:nvSpPr>
        <p:spPr>
          <a:xfrm>
            <a:off x="9459687" y="4983435"/>
            <a:ext cx="234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1F1A62"/>
                </a:solidFill>
                <a:latin typeface="Helvetica" panose="020B0403020202020204" pitchFamily="34" charset="0"/>
              </a:rPr>
              <a:t>Other</a:t>
            </a:r>
          </a:p>
        </p:txBody>
      </p:sp>
      <p:pic>
        <p:nvPicPr>
          <p:cNvPr id="29" name="Picture 28" descr="A money bag with a warning sign and coins&#10;&#10;Description automatically generated">
            <a:extLst>
              <a:ext uri="{FF2B5EF4-FFF2-40B4-BE49-F238E27FC236}">
                <a16:creationId xmlns:a16="http://schemas.microsoft.com/office/drawing/2014/main" id="{54CB4730-B288-BD94-4D22-FBE067C6F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68" y="2657496"/>
            <a:ext cx="1174154" cy="1174154"/>
          </a:xfrm>
          <a:prstGeom prst="rect">
            <a:avLst/>
          </a:prstGeom>
        </p:spPr>
      </p:pic>
      <p:pic>
        <p:nvPicPr>
          <p:cNvPr id="31" name="Picture 30" descr="A phone with a warning sign&#10;&#10;Description automatically generated">
            <a:extLst>
              <a:ext uri="{FF2B5EF4-FFF2-40B4-BE49-F238E27FC236}">
                <a16:creationId xmlns:a16="http://schemas.microsoft.com/office/drawing/2014/main" id="{8262B35A-99E7-0299-BAF2-2764C61F8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341" y="2657496"/>
            <a:ext cx="1174155" cy="1174155"/>
          </a:xfrm>
          <a:prstGeom prst="rect">
            <a:avLst/>
          </a:prstGeom>
        </p:spPr>
      </p:pic>
      <p:pic>
        <p:nvPicPr>
          <p:cNvPr id="33" name="Picture 32" descr="A cartoon of a person with a computer&#10;&#10;Description automatically generated">
            <a:extLst>
              <a:ext uri="{FF2B5EF4-FFF2-40B4-BE49-F238E27FC236}">
                <a16:creationId xmlns:a16="http://schemas.microsoft.com/office/drawing/2014/main" id="{7A916B0D-EAA3-33B6-6F95-B160E067F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948" y="2657496"/>
            <a:ext cx="1174155" cy="1174155"/>
          </a:xfrm>
          <a:prstGeom prst="rect">
            <a:avLst/>
          </a:prstGeom>
        </p:spPr>
      </p:pic>
      <p:pic>
        <p:nvPicPr>
          <p:cNvPr id="36" name="Picture 35" descr="A pink heart with a red circle&#10;&#10;Description automatically generated">
            <a:extLst>
              <a:ext uri="{FF2B5EF4-FFF2-40B4-BE49-F238E27FC236}">
                <a16:creationId xmlns:a16="http://schemas.microsoft.com/office/drawing/2014/main" id="{6EF823CE-39C4-B312-CA97-9E2002586D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03" y="2657496"/>
            <a:ext cx="1174155" cy="1174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4EBAC3-6849-0CC3-0850-46292980CD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158DCA-F6DD-F641-77A4-51E8DE5E96C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76C38-71E0-5EED-F1E9-416BF098B96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69647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VS_XP Merged brand">
  <a:themeElements>
    <a:clrScheme name="Custom 2">
      <a:dk1>
        <a:srgbClr val="003764"/>
      </a:dk1>
      <a:lt1>
        <a:srgbClr val="FFFFFF"/>
      </a:lt1>
      <a:dk2>
        <a:srgbClr val="01182B"/>
      </a:dk2>
      <a:lt2>
        <a:srgbClr val="72B1C8"/>
      </a:lt2>
      <a:accent1>
        <a:srgbClr val="40B4E5"/>
      </a:accent1>
      <a:accent2>
        <a:srgbClr val="00263E"/>
      </a:accent2>
      <a:accent3>
        <a:srgbClr val="72B1C8"/>
      </a:accent3>
      <a:accent4>
        <a:srgbClr val="99A4AE"/>
      </a:accent4>
      <a:accent5>
        <a:srgbClr val="1CAD38"/>
      </a:accent5>
      <a:accent6>
        <a:srgbClr val="0FE68B"/>
      </a:accent6>
      <a:hlink>
        <a:srgbClr val="E8362A"/>
      </a:hlink>
      <a:folHlink>
        <a:srgbClr val="40B4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defRPr sz="1400" b="1" dirty="0" smtClean="0">
            <a:solidFill>
              <a:schemeClr val="tx2"/>
            </a:solidFill>
            <a:latin typeface="Montserrat Semi" charset="0"/>
            <a:ea typeface="Montserrat Semi" charset="0"/>
            <a:cs typeface="Montserrat Sem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VS Master Powerpoint Template.pptx" id="{C4D038A6-D6D4-4A62-A443-EE17E50A2BB7}" vid="{3CAB06F3-6489-407C-96BA-2E0F0F3DB002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Reed Kiely</DisplayName>
        <AccountId>39</AccountId>
        <AccountType/>
      </UserInfo>
      <UserInfo>
        <DisplayName>Karolina Guillen</DisplayName>
        <AccountId>14</AccountId>
        <AccountType/>
      </UserInfo>
    </SharedWithUsers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94B245-777A-4E56-89A4-FE9904E221EA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F9ED34-0050-4BB5-83F9-12DD35CE95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646FD-5C9B-45DA-A86A-03421CFCEE1A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3824</Words>
  <Application>Microsoft Office PowerPoint</Application>
  <PresentationFormat>Widescreen</PresentationFormat>
  <Paragraphs>381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65" baseType="lpstr">
      <vt:lpstr>app-sans</vt:lpstr>
      <vt:lpstr>Arial</vt:lpstr>
      <vt:lpstr>Calibri</vt:lpstr>
      <vt:lpstr>Calibri Light</vt:lpstr>
      <vt:lpstr>Escrow Condensed</vt:lpstr>
      <vt:lpstr>fengardo_neueregular</vt:lpstr>
      <vt:lpstr>Guardian Egyp</vt:lpstr>
      <vt:lpstr>Helvetica</vt:lpstr>
      <vt:lpstr>Helvetica Bold</vt:lpstr>
      <vt:lpstr>Helvetica Light</vt:lpstr>
      <vt:lpstr>Helvetica-Light</vt:lpstr>
      <vt:lpstr>Helvetica-Lightoblique</vt:lpstr>
      <vt:lpstr>Lab Grotesque</vt:lpstr>
      <vt:lpstr>LabGrotesque</vt:lpstr>
      <vt:lpstr>medianamamain</vt:lpstr>
      <vt:lpstr>Merriweather</vt:lpstr>
      <vt:lpstr>Montserrat</vt:lpstr>
      <vt:lpstr>Montserrat Light</vt:lpstr>
      <vt:lpstr>Montserrat Medium</vt:lpstr>
      <vt:lpstr>Montserrat Semi</vt:lpstr>
      <vt:lpstr>Montserrat SemiBold</vt:lpstr>
      <vt:lpstr>nyt-cheltenham</vt:lpstr>
      <vt:lpstr>Open Sans Condensed</vt:lpstr>
      <vt:lpstr>outfit</vt:lpstr>
      <vt:lpstr>Proxima Nova</vt:lpstr>
      <vt:lpstr>proxima-nova</vt:lpstr>
      <vt:lpstr>Publico</vt:lpstr>
      <vt:lpstr>Quicksand</vt:lpstr>
      <vt:lpstr>Retina</vt:lpstr>
      <vt:lpstr>Roboto</vt:lpstr>
      <vt:lpstr>Trebuchet MS</vt:lpstr>
      <vt:lpstr>var(--font-family-alt)</vt:lpstr>
      <vt:lpstr>Office Theme</vt:lpstr>
      <vt:lpstr>TVS_XP Merged brand</vt:lpstr>
      <vt:lpstr>2_Custom Design</vt:lpstr>
      <vt:lpstr>2_Office Theme</vt:lpstr>
      <vt:lpstr>1_Office Theme</vt:lpstr>
      <vt:lpstr>The Consumer Connection Understanding the Effect of Quality Across Media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Kaileen Cain</cp:lastModifiedBy>
  <cp:revision>1</cp:revision>
  <cp:lastPrinted>2022-11-02T16:32:23Z</cp:lastPrinted>
  <dcterms:created xsi:type="dcterms:W3CDTF">2019-11-08T17:29:39Z</dcterms:created>
  <dcterms:modified xsi:type="dcterms:W3CDTF">2024-08-08T14:21:26Z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Order">
    <vt:r8>2089800</vt:r8>
  </property>
  <property fmtid="{D5CDD505-2E9C-101B-9397-08002B2CF9AE}" pid="4" name="MediaServiceImageTags">
    <vt:lpwstr/>
  </property>
</Properties>
</file>