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29.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60" r:id="rId4"/>
    <p:sldMasterId id="2147483665" r:id="rId5"/>
    <p:sldMasterId id="2147483675" r:id="rId6"/>
    <p:sldMasterId id="2147483678" r:id="rId7"/>
    <p:sldMasterId id="2147483690" r:id="rId8"/>
    <p:sldMasterId id="2147483732" r:id="rId9"/>
    <p:sldMasterId id="2147483783" r:id="rId10"/>
    <p:sldMasterId id="2147483807" r:id="rId11"/>
    <p:sldMasterId id="2147483819" r:id="rId12"/>
    <p:sldMasterId id="2147483835" r:id="rId13"/>
  </p:sldMasterIdLst>
  <p:notesMasterIdLst>
    <p:notesMasterId r:id="rId48"/>
  </p:notesMasterIdLst>
  <p:handoutMasterIdLst>
    <p:handoutMasterId r:id="rId49"/>
  </p:handoutMasterIdLst>
  <p:sldIdLst>
    <p:sldId id="1740" r:id="rId14"/>
    <p:sldId id="1739" r:id="rId15"/>
    <p:sldId id="1757" r:id="rId16"/>
    <p:sldId id="1764" r:id="rId17"/>
    <p:sldId id="2077" r:id="rId18"/>
    <p:sldId id="1767" r:id="rId19"/>
    <p:sldId id="257" r:id="rId20"/>
    <p:sldId id="2073" r:id="rId21"/>
    <p:sldId id="1732" r:id="rId22"/>
    <p:sldId id="275" r:id="rId23"/>
    <p:sldId id="1707" r:id="rId24"/>
    <p:sldId id="1708" r:id="rId25"/>
    <p:sldId id="1709" r:id="rId26"/>
    <p:sldId id="1710" r:id="rId27"/>
    <p:sldId id="297" r:id="rId28"/>
    <p:sldId id="1733" r:id="rId29"/>
    <p:sldId id="1711" r:id="rId30"/>
    <p:sldId id="1720" r:id="rId31"/>
    <p:sldId id="1731" r:id="rId32"/>
    <p:sldId id="2074" r:id="rId33"/>
    <p:sldId id="286" r:id="rId34"/>
    <p:sldId id="1712" r:id="rId35"/>
    <p:sldId id="1730" r:id="rId36"/>
    <p:sldId id="476" r:id="rId37"/>
    <p:sldId id="1738" r:id="rId38"/>
    <p:sldId id="1716" r:id="rId39"/>
    <p:sldId id="2079" r:id="rId40"/>
    <p:sldId id="307" r:id="rId41"/>
    <p:sldId id="2078" r:id="rId42"/>
    <p:sldId id="1717" r:id="rId43"/>
    <p:sldId id="2068" r:id="rId44"/>
    <p:sldId id="1755" r:id="rId45"/>
    <p:sldId id="2075" r:id="rId46"/>
    <p:sldId id="2076" r:id="rId47"/>
  </p:sldIdLst>
  <p:sldSz cx="12192000" cy="6858000"/>
  <p:notesSz cx="7010400" cy="9296400"/>
  <p:defaultText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A8"/>
    <a:srgbClr val="50C8A0"/>
    <a:srgbClr val="3682B4"/>
    <a:srgbClr val="0000FF"/>
    <a:srgbClr val="3399FF"/>
    <a:srgbClr val="00A9AC"/>
    <a:srgbClr val="68A7D2"/>
    <a:srgbClr val="C0C1BF"/>
    <a:srgbClr val="008F92"/>
    <a:srgbClr val="FAB9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46" autoAdjust="0"/>
    <p:restoredTop sz="92741" autoAdjust="0"/>
  </p:normalViewPr>
  <p:slideViewPr>
    <p:cSldViewPr snapToGrid="0" snapToObjects="1">
      <p:cViewPr varScale="1">
        <p:scale>
          <a:sx n="88" d="100"/>
          <a:sy n="88" d="100"/>
        </p:scale>
        <p:origin x="468" y="66"/>
      </p:cViewPr>
      <p:guideLst>
        <p:guide orient="horz" pos="2160"/>
        <p:guide pos="3840"/>
      </p:guideLst>
    </p:cSldViewPr>
  </p:slideViewPr>
  <p:notesTextViewPr>
    <p:cViewPr>
      <p:scale>
        <a:sx n="20" d="100"/>
        <a:sy n="20" d="100"/>
      </p:scale>
      <p:origin x="0" y="0"/>
    </p:cViewPr>
  </p:notesTextViewPr>
  <p:sorterViewPr>
    <p:cViewPr>
      <p:scale>
        <a:sx n="80" d="100"/>
        <a:sy n="80" d="100"/>
      </p:scale>
      <p:origin x="0" y="0"/>
    </p:cViewPr>
  </p:sorterViewPr>
  <p:notesViewPr>
    <p:cSldViewPr snapToGrid="0" snapToObjects="1">
      <p:cViewPr varScale="1">
        <p:scale>
          <a:sx n="68" d="100"/>
          <a:sy n="68" d="100"/>
        </p:scale>
        <p:origin x="325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solidFill>
                  <a:srgbClr val="3682B4"/>
                </a:solidFill>
              </a:defRPr>
            </a:pPr>
            <a:r>
              <a:rPr lang="en-US" dirty="0">
                <a:solidFill>
                  <a:srgbClr val="3682B4"/>
                </a:solidFill>
              </a:rPr>
              <a:t>Hispanic</a:t>
            </a:r>
          </a:p>
        </c:rich>
      </c:tx>
      <c:layout>
        <c:manualLayout>
          <c:xMode val="edge"/>
          <c:yMode val="edge"/>
          <c:x val="0.39353883568482018"/>
          <c:y val="6.6045466366370766E-3"/>
        </c:manualLayout>
      </c:layout>
      <c:overlay val="0"/>
    </c:title>
    <c:autoTitleDeleted val="0"/>
    <c:plotArea>
      <c:layout>
        <c:manualLayout>
          <c:layoutTarget val="inner"/>
          <c:xMode val="edge"/>
          <c:yMode val="edge"/>
          <c:x val="0.16598807031776605"/>
          <c:y val="0.14460522377440518"/>
          <c:w val="0.61663433458827077"/>
          <c:h val="0.71807812095658707"/>
        </c:manualLayout>
      </c:layout>
      <c:pieChart>
        <c:varyColors val="1"/>
        <c:ser>
          <c:idx val="0"/>
          <c:order val="0"/>
          <c:tx>
            <c:strRef>
              <c:f>Sheet1!$B$1</c:f>
              <c:strCache>
                <c:ptCount val="1"/>
                <c:pt idx="0">
                  <c:v>Hispanic</c:v>
                </c:pt>
              </c:strCache>
            </c:strRef>
          </c:tx>
          <c:dPt>
            <c:idx val="0"/>
            <c:bubble3D val="0"/>
            <c:spPr>
              <a:solidFill>
                <a:srgbClr val="3682B4"/>
              </a:solidFill>
            </c:spPr>
            <c:extLst>
              <c:ext xmlns:c16="http://schemas.microsoft.com/office/drawing/2014/chart" uri="{C3380CC4-5D6E-409C-BE32-E72D297353CC}">
                <c16:uniqueId val="{00000001-B12B-406C-AE53-6237610DC2E8}"/>
              </c:ext>
            </c:extLst>
          </c:dPt>
          <c:dPt>
            <c:idx val="1"/>
            <c:bubble3D val="0"/>
            <c:spPr>
              <a:solidFill>
                <a:srgbClr val="50C8A0"/>
              </a:solidFill>
            </c:spPr>
            <c:extLst>
              <c:ext xmlns:c16="http://schemas.microsoft.com/office/drawing/2014/chart" uri="{C3380CC4-5D6E-409C-BE32-E72D297353CC}">
                <c16:uniqueId val="{00000003-B12B-406C-AE53-6237610DC2E8}"/>
              </c:ext>
            </c:extLst>
          </c:dPt>
          <c:dPt>
            <c:idx val="2"/>
            <c:bubble3D val="0"/>
            <c:spPr>
              <a:solidFill>
                <a:srgbClr val="FAB982"/>
              </a:solidFill>
            </c:spPr>
            <c:extLst>
              <c:ext xmlns:c16="http://schemas.microsoft.com/office/drawing/2014/chart" uri="{C3380CC4-5D6E-409C-BE32-E72D297353CC}">
                <c16:uniqueId val="{00000005-B12B-406C-AE53-6237610DC2E8}"/>
              </c:ext>
            </c:extLst>
          </c:dPt>
          <c:dPt>
            <c:idx val="4"/>
            <c:bubble3D val="0"/>
            <c:spPr>
              <a:solidFill>
                <a:schemeClr val="accent3"/>
              </a:solidFill>
            </c:spPr>
            <c:extLst>
              <c:ext xmlns:c16="http://schemas.microsoft.com/office/drawing/2014/chart" uri="{C3380CC4-5D6E-409C-BE32-E72D297353CC}">
                <c16:uniqueId val="{00000007-B12B-406C-AE53-6237610DC2E8}"/>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B12B-406C-AE53-6237610DC2E8}"/>
                </c:ext>
              </c:extLst>
            </c:dLbl>
            <c:dLbl>
              <c:idx val="2"/>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B12B-406C-AE53-6237610DC2E8}"/>
                </c:ext>
              </c:extLst>
            </c:dLbl>
            <c:dLbl>
              <c:idx val="5"/>
              <c:delete val="1"/>
              <c:extLst>
                <c:ext xmlns:c15="http://schemas.microsoft.com/office/drawing/2012/chart" uri="{CE6537A1-D6FC-4f65-9D91-7224C49458BB}"/>
                <c:ext xmlns:c16="http://schemas.microsoft.com/office/drawing/2014/chart" uri="{C3380CC4-5D6E-409C-BE32-E72D297353CC}">
                  <c16:uniqueId val="{00000008-B12B-406C-AE53-6237610DC2E8}"/>
                </c:ext>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8-EDB5-4709-8BD5-B6F8EB0F5735}"/>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Live As It Airs</c:v>
                </c:pt>
                <c:pt idx="1">
                  <c:v>Time-shifted / through a DVR (another time, after it airs, delayed time)</c:v>
                </c:pt>
                <c:pt idx="2">
                  <c:v>Via a streaming service or OTT app (i.e. Netflix, Hulu, CBS All Access)</c:v>
                </c:pt>
                <c:pt idx="3">
                  <c:v>On Video-On-Demand (VOD) through a cable or set top box</c:v>
                </c:pt>
              </c:strCache>
            </c:strRef>
          </c:cat>
          <c:val>
            <c:numRef>
              <c:f>Sheet1!$B$2:$B$5</c:f>
              <c:numCache>
                <c:formatCode>0%</c:formatCode>
                <c:ptCount val="4"/>
                <c:pt idx="0">
                  <c:v>0.42599999999999999</c:v>
                </c:pt>
                <c:pt idx="1">
                  <c:v>0.27100000000000002</c:v>
                </c:pt>
                <c:pt idx="2">
                  <c:v>0.191</c:v>
                </c:pt>
                <c:pt idx="3">
                  <c:v>0.112</c:v>
                </c:pt>
              </c:numCache>
            </c:numRef>
          </c:val>
          <c:extLst>
            <c:ext xmlns:c16="http://schemas.microsoft.com/office/drawing/2014/chart" uri="{C3380CC4-5D6E-409C-BE32-E72D297353CC}">
              <c16:uniqueId val="{0000000A-B12B-406C-AE53-6237610DC2E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97925145926775"/>
          <c:y val="0.10847569325573433"/>
          <c:w val="0.42248775419738122"/>
          <c:h val="0.71648785236428414"/>
        </c:manualLayout>
      </c:layout>
      <c:pieChart>
        <c:varyColors val="1"/>
        <c:ser>
          <c:idx val="0"/>
          <c:order val="0"/>
          <c:tx>
            <c:strRef>
              <c:f>Sheet1!$B$1</c:f>
              <c:strCache>
                <c:ptCount val="1"/>
                <c:pt idx="0">
                  <c:v>Hispanic</c:v>
                </c:pt>
              </c:strCache>
            </c:strRef>
          </c:tx>
          <c:dPt>
            <c:idx val="0"/>
            <c:bubble3D val="0"/>
            <c:spPr>
              <a:solidFill>
                <a:srgbClr val="3682B4"/>
              </a:solidFill>
            </c:spPr>
            <c:extLst>
              <c:ext xmlns:c16="http://schemas.microsoft.com/office/drawing/2014/chart" uri="{C3380CC4-5D6E-409C-BE32-E72D297353CC}">
                <c16:uniqueId val="{00000001-1EC2-42A8-AF71-7A1FEADC11A6}"/>
              </c:ext>
            </c:extLst>
          </c:dPt>
          <c:dPt>
            <c:idx val="1"/>
            <c:bubble3D val="0"/>
            <c:spPr>
              <a:solidFill>
                <a:srgbClr val="50C8A0"/>
              </a:solidFill>
            </c:spPr>
            <c:extLst>
              <c:ext xmlns:c16="http://schemas.microsoft.com/office/drawing/2014/chart" uri="{C3380CC4-5D6E-409C-BE32-E72D297353CC}">
                <c16:uniqueId val="{00000003-1EC2-42A8-AF71-7A1FEADC11A6}"/>
              </c:ext>
            </c:extLst>
          </c:dPt>
          <c:dPt>
            <c:idx val="2"/>
            <c:bubble3D val="0"/>
            <c:spPr>
              <a:solidFill>
                <a:srgbClr val="FAB982"/>
              </a:solidFill>
            </c:spPr>
            <c:extLst>
              <c:ext xmlns:c16="http://schemas.microsoft.com/office/drawing/2014/chart" uri="{C3380CC4-5D6E-409C-BE32-E72D297353CC}">
                <c16:uniqueId val="{00000005-1EC2-42A8-AF71-7A1FEADC11A6}"/>
              </c:ext>
            </c:extLst>
          </c:dPt>
          <c:dLbls>
            <c:dLbl>
              <c:idx val="1"/>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EC2-42A8-AF71-7A1FEADC11A6}"/>
                </c:ext>
              </c:extLst>
            </c:dLbl>
            <c:dLbl>
              <c:idx val="2"/>
              <c:spPr/>
              <c:txPr>
                <a:bodyPr/>
                <a:lstStyle/>
                <a:p>
                  <a:pPr algn="ct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1EC2-42A8-AF71-7A1FEADC11A6}"/>
                </c:ext>
              </c:extLst>
            </c:dLbl>
            <c:spPr>
              <a:noFill/>
              <a:ln>
                <a:noFill/>
              </a:ln>
              <a:effectLst/>
            </c:spPr>
            <c:txPr>
              <a:bodyPr/>
              <a:lstStyle/>
              <a:p>
                <a:pPr algn="ctr">
                  <a:defRPr lang="en-US" sz="12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0.16900000000000001</c:v>
                </c:pt>
                <c:pt idx="1">
                  <c:v>0.83099999999999996</c:v>
                </c:pt>
              </c:numCache>
            </c:numRef>
          </c:val>
          <c:extLst>
            <c:ext xmlns:c16="http://schemas.microsoft.com/office/drawing/2014/chart" uri="{C3380CC4-5D6E-409C-BE32-E72D297353CC}">
              <c16:uniqueId val="{00000006-1EC2-42A8-AF71-7A1FEADC11A6}"/>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2161998445969866"/>
          <c:y val="0.34811312239542086"/>
          <c:w val="0.17434706596352167"/>
          <c:h val="0.32225174216847963"/>
        </c:manualLayout>
      </c:layout>
      <c:overlay val="0"/>
      <c:txPr>
        <a:bodyPr/>
        <a:lstStyle/>
        <a:p>
          <a:pPr>
            <a:defRPr sz="10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74660605224524"/>
          <c:y val="0.20923913043478262"/>
          <c:w val="0.43359592612464726"/>
          <c:h val="0.66847826086956519"/>
        </c:manualLayout>
      </c:layout>
      <c:pieChart>
        <c:varyColors val="1"/>
        <c:ser>
          <c:idx val="0"/>
          <c:order val="0"/>
          <c:tx>
            <c:strRef>
              <c:f>Sheet1!$B$1</c:f>
              <c:strCache>
                <c:ptCount val="1"/>
                <c:pt idx="0">
                  <c:v>Age</c:v>
                </c:pt>
              </c:strCache>
            </c:strRef>
          </c:tx>
          <c:dPt>
            <c:idx val="0"/>
            <c:bubble3D val="0"/>
            <c:spPr>
              <a:solidFill>
                <a:srgbClr val="3682B4"/>
              </a:solidFill>
            </c:spPr>
            <c:extLst>
              <c:ext xmlns:c16="http://schemas.microsoft.com/office/drawing/2014/chart" uri="{C3380CC4-5D6E-409C-BE32-E72D297353CC}">
                <c16:uniqueId val="{00000001-8201-4571-9C3B-9CB63273A6D8}"/>
              </c:ext>
            </c:extLst>
          </c:dPt>
          <c:dPt>
            <c:idx val="1"/>
            <c:bubble3D val="0"/>
            <c:spPr>
              <a:solidFill>
                <a:srgbClr val="50C8A0"/>
              </a:solidFill>
            </c:spPr>
            <c:extLst>
              <c:ext xmlns:c16="http://schemas.microsoft.com/office/drawing/2014/chart" uri="{C3380CC4-5D6E-409C-BE32-E72D297353CC}">
                <c16:uniqueId val="{00000003-8201-4571-9C3B-9CB63273A6D8}"/>
              </c:ext>
            </c:extLst>
          </c:dPt>
          <c:dPt>
            <c:idx val="2"/>
            <c:bubble3D val="0"/>
            <c:spPr>
              <a:solidFill>
                <a:srgbClr val="FAB982"/>
              </a:solidFill>
            </c:spPr>
            <c:extLst>
              <c:ext xmlns:c16="http://schemas.microsoft.com/office/drawing/2014/chart" uri="{C3380CC4-5D6E-409C-BE32-E72D297353CC}">
                <c16:uniqueId val="{00000005-8201-4571-9C3B-9CB63273A6D8}"/>
              </c:ext>
            </c:extLst>
          </c:dPt>
          <c:dLbls>
            <c:dLbl>
              <c:idx val="0"/>
              <c:layout>
                <c:manualLayout>
                  <c:x val="-0.1297638690978315"/>
                  <c:y val="3.1500770284149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01-4571-9C3B-9CB63273A6D8}"/>
                </c:ext>
              </c:extLst>
            </c:dLbl>
            <c:dLbl>
              <c:idx val="1"/>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201-4571-9C3B-9CB63273A6D8}"/>
                </c:ext>
              </c:extLst>
            </c:dLbl>
            <c:dLbl>
              <c:idx val="2"/>
              <c:spPr/>
              <c:txPr>
                <a:bodyPr/>
                <a:lstStyle/>
                <a:p>
                  <a:pPr algn="ct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201-4571-9C3B-9CB63273A6D8}"/>
                </c:ext>
              </c:extLst>
            </c:dLbl>
            <c:spPr>
              <a:noFill/>
              <a:ln>
                <a:noFill/>
              </a:ln>
              <a:effectLst/>
            </c:spPr>
            <c:txPr>
              <a:bodyPr/>
              <a:lstStyle/>
              <a:p>
                <a:pPr algn="ctr">
                  <a:defRPr lang="en-US" sz="12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A18-34</c:v>
                </c:pt>
                <c:pt idx="1">
                  <c:v>A35-49</c:v>
                </c:pt>
                <c:pt idx="2">
                  <c:v>A50-64</c:v>
                </c:pt>
                <c:pt idx="3">
                  <c:v>A65+</c:v>
                </c:pt>
              </c:strCache>
            </c:strRef>
          </c:cat>
          <c:val>
            <c:numRef>
              <c:f>Sheet1!$B$2:$B$5</c:f>
              <c:numCache>
                <c:formatCode>0%</c:formatCode>
                <c:ptCount val="4"/>
                <c:pt idx="0">
                  <c:v>0.56899999999999995</c:v>
                </c:pt>
                <c:pt idx="1">
                  <c:v>0.224</c:v>
                </c:pt>
                <c:pt idx="2">
                  <c:v>0.13300000000000001</c:v>
                </c:pt>
                <c:pt idx="3">
                  <c:v>7.3999999999999996E-2</c:v>
                </c:pt>
              </c:numCache>
            </c:numRef>
          </c:val>
          <c:extLst>
            <c:ext xmlns:c16="http://schemas.microsoft.com/office/drawing/2014/chart" uri="{C3380CC4-5D6E-409C-BE32-E72D297353CC}">
              <c16:uniqueId val="{00000006-8201-4571-9C3B-9CB63273A6D8}"/>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3588774868285569"/>
          <c:y val="0.2683806915439918"/>
          <c:w val="0.28944283714574476"/>
          <c:h val="0.50671644984594322"/>
        </c:manualLayout>
      </c:layout>
      <c:overlay val="0"/>
      <c:txPr>
        <a:bodyPr/>
        <a:lstStyle/>
        <a:p>
          <a:pPr>
            <a:defRPr sz="11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66059217861896"/>
          <c:y val="0.10847569325573433"/>
          <c:w val="0.44922575328305758"/>
          <c:h val="0.69257488873673401"/>
        </c:manualLayout>
      </c:layout>
      <c:pieChart>
        <c:varyColors val="1"/>
        <c:ser>
          <c:idx val="0"/>
          <c:order val="0"/>
          <c:tx>
            <c:strRef>
              <c:f>Sheet1!$B$1</c:f>
              <c:strCache>
                <c:ptCount val="1"/>
                <c:pt idx="0">
                  <c:v>Gender</c:v>
                </c:pt>
              </c:strCache>
            </c:strRef>
          </c:tx>
          <c:dPt>
            <c:idx val="0"/>
            <c:bubble3D val="0"/>
            <c:spPr>
              <a:solidFill>
                <a:srgbClr val="3682B4"/>
              </a:solidFill>
            </c:spPr>
            <c:extLst>
              <c:ext xmlns:c16="http://schemas.microsoft.com/office/drawing/2014/chart" uri="{C3380CC4-5D6E-409C-BE32-E72D297353CC}">
                <c16:uniqueId val="{00000001-F3A9-4287-8135-DBCF417C152C}"/>
              </c:ext>
            </c:extLst>
          </c:dPt>
          <c:dPt>
            <c:idx val="1"/>
            <c:bubble3D val="0"/>
            <c:spPr>
              <a:solidFill>
                <a:srgbClr val="50C8A0"/>
              </a:solidFill>
            </c:spPr>
            <c:extLst>
              <c:ext xmlns:c16="http://schemas.microsoft.com/office/drawing/2014/chart" uri="{C3380CC4-5D6E-409C-BE32-E72D297353CC}">
                <c16:uniqueId val="{00000003-F3A9-4287-8135-DBCF417C152C}"/>
              </c:ext>
            </c:extLst>
          </c:dPt>
          <c:dPt>
            <c:idx val="2"/>
            <c:bubble3D val="0"/>
            <c:spPr>
              <a:solidFill>
                <a:srgbClr val="FAB982"/>
              </a:solidFill>
            </c:spPr>
            <c:extLst>
              <c:ext xmlns:c16="http://schemas.microsoft.com/office/drawing/2014/chart" uri="{C3380CC4-5D6E-409C-BE32-E72D297353CC}">
                <c16:uniqueId val="{00000005-F3A9-4287-8135-DBCF417C152C}"/>
              </c:ext>
            </c:extLst>
          </c:dPt>
          <c:dLbls>
            <c:dLbl>
              <c:idx val="1"/>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3A9-4287-8135-DBCF417C152C}"/>
                </c:ext>
              </c:extLst>
            </c:dLbl>
            <c:dLbl>
              <c:idx val="2"/>
              <c:spPr/>
              <c:txPr>
                <a:bodyPr/>
                <a:lstStyle/>
                <a:p>
                  <a:pPr algn="ct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3A9-4287-8135-DBCF417C152C}"/>
                </c:ext>
              </c:extLst>
            </c:dLbl>
            <c:spPr>
              <a:noFill/>
              <a:ln>
                <a:noFill/>
              </a:ln>
              <a:effectLst/>
            </c:spPr>
            <c:txPr>
              <a:bodyPr/>
              <a:lstStyle/>
              <a:p>
                <a:pPr algn="ctr">
                  <a:defRPr lang="en-US" sz="12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0%</c:formatCode>
                <c:ptCount val="2"/>
                <c:pt idx="0">
                  <c:v>0.55900000000000005</c:v>
                </c:pt>
                <c:pt idx="1">
                  <c:v>0.441</c:v>
                </c:pt>
              </c:numCache>
            </c:numRef>
          </c:val>
          <c:extLst>
            <c:ext xmlns:c16="http://schemas.microsoft.com/office/drawing/2014/chart" uri="{C3380CC4-5D6E-409C-BE32-E72D297353CC}">
              <c16:uniqueId val="{00000006-F3A9-4287-8135-DBCF417C152C}"/>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9020060667248895"/>
          <c:y val="0.27266860664156112"/>
          <c:w val="0.24602585612813149"/>
          <c:h val="0.36078942454327589"/>
        </c:manualLayout>
      </c:layout>
      <c:overlay val="0"/>
      <c:txPr>
        <a:bodyPr/>
        <a:lstStyle/>
        <a:p>
          <a:pPr>
            <a:defRPr sz="105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2124447943091"/>
          <c:y val="0.23097826086956522"/>
          <c:w val="0.41949524560026846"/>
          <c:h val="0.64673913043478259"/>
        </c:manualLayout>
      </c:layout>
      <c:pieChart>
        <c:varyColors val="1"/>
        <c:ser>
          <c:idx val="0"/>
          <c:order val="0"/>
          <c:tx>
            <c:strRef>
              <c:f>Sheet1!$B$1</c:f>
              <c:strCache>
                <c:ptCount val="1"/>
                <c:pt idx="0">
                  <c:v>HHI</c:v>
                </c:pt>
              </c:strCache>
            </c:strRef>
          </c:tx>
          <c:dPt>
            <c:idx val="0"/>
            <c:bubble3D val="0"/>
            <c:spPr>
              <a:solidFill>
                <a:srgbClr val="3682B4"/>
              </a:solidFill>
            </c:spPr>
            <c:extLst>
              <c:ext xmlns:c16="http://schemas.microsoft.com/office/drawing/2014/chart" uri="{C3380CC4-5D6E-409C-BE32-E72D297353CC}">
                <c16:uniqueId val="{00000001-E4B4-471E-8B7E-8BECE18FBA84}"/>
              </c:ext>
            </c:extLst>
          </c:dPt>
          <c:dPt>
            <c:idx val="1"/>
            <c:bubble3D val="0"/>
            <c:spPr>
              <a:solidFill>
                <a:srgbClr val="50C8A0"/>
              </a:solidFill>
            </c:spPr>
            <c:extLst>
              <c:ext xmlns:c16="http://schemas.microsoft.com/office/drawing/2014/chart" uri="{C3380CC4-5D6E-409C-BE32-E72D297353CC}">
                <c16:uniqueId val="{00000003-E4B4-471E-8B7E-8BECE18FBA84}"/>
              </c:ext>
            </c:extLst>
          </c:dPt>
          <c:dPt>
            <c:idx val="2"/>
            <c:bubble3D val="0"/>
            <c:spPr>
              <a:solidFill>
                <a:srgbClr val="FAB982"/>
              </a:solidFill>
            </c:spPr>
            <c:extLst>
              <c:ext xmlns:c16="http://schemas.microsoft.com/office/drawing/2014/chart" uri="{C3380CC4-5D6E-409C-BE32-E72D297353CC}">
                <c16:uniqueId val="{00000005-E4B4-471E-8B7E-8BECE18FBA84}"/>
              </c:ext>
            </c:extLst>
          </c:dPt>
          <c:dLbls>
            <c:dLbl>
              <c:idx val="0"/>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4B4-471E-8B7E-8BECE18FBA84}"/>
                </c:ext>
              </c:extLst>
            </c:dLbl>
            <c:dLbl>
              <c:idx val="1"/>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4B4-471E-8B7E-8BECE18FBA84}"/>
                </c:ext>
              </c:extLst>
            </c:dLbl>
            <c:dLbl>
              <c:idx val="2"/>
              <c:spPr/>
              <c:txPr>
                <a:bodyPr anchorCtr="0"/>
                <a:lstStyle/>
                <a:p>
                  <a:pPr algn="l">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E4B4-471E-8B7E-8BECE18FBA84}"/>
                </c:ext>
              </c:extLst>
            </c:dLbl>
            <c:dLbl>
              <c:idx val="3"/>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BDCA-44F5-AF69-87B320A8FA60}"/>
                </c:ext>
              </c:extLst>
            </c:dLbl>
            <c:dLbl>
              <c:idx val="4"/>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BDCA-44F5-AF69-87B320A8FA60}"/>
                </c:ext>
              </c:extLst>
            </c:dLbl>
            <c:dLbl>
              <c:idx val="5"/>
              <c:layout>
                <c:manualLayout>
                  <c:x val="2.7737060139104183E-3"/>
                  <c:y val="1.3774820267031838E-2"/>
                </c:manualLayout>
              </c:layout>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D2-47D0-934E-C31021BFF11F}"/>
                </c:ext>
              </c:extLst>
            </c:dLbl>
            <c:spPr>
              <a:noFill/>
              <a:ln>
                <a:noFill/>
              </a:ln>
              <a:effectLst/>
            </c:spPr>
            <c:txPr>
              <a:bodyPr anchorCtr="0"/>
              <a:lstStyle/>
              <a:p>
                <a:pPr algn="l">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Under $50K</c:v>
                </c:pt>
                <c:pt idx="1">
                  <c:v>$50K-$100K</c:v>
                </c:pt>
                <c:pt idx="2">
                  <c:v>$100K-$150K</c:v>
                </c:pt>
                <c:pt idx="3">
                  <c:v>$150K-$200K</c:v>
                </c:pt>
                <c:pt idx="4">
                  <c:v>$200K+</c:v>
                </c:pt>
                <c:pt idx="5">
                  <c:v>Prefer Not To Answer</c:v>
                </c:pt>
              </c:strCache>
            </c:strRef>
          </c:cat>
          <c:val>
            <c:numRef>
              <c:f>Sheet1!$B$2:$B$7</c:f>
              <c:numCache>
                <c:formatCode>0%</c:formatCode>
                <c:ptCount val="6"/>
                <c:pt idx="0">
                  <c:v>0.29799999999999999</c:v>
                </c:pt>
                <c:pt idx="1">
                  <c:v>0.39900000000000002</c:v>
                </c:pt>
                <c:pt idx="2">
                  <c:v>0.20200000000000001</c:v>
                </c:pt>
                <c:pt idx="3">
                  <c:v>5.2999999999999999E-2</c:v>
                </c:pt>
                <c:pt idx="4">
                  <c:v>3.7999999999999999E-2</c:v>
                </c:pt>
                <c:pt idx="5">
                  <c:v>1.0999999999999999E-2</c:v>
                </c:pt>
              </c:numCache>
            </c:numRef>
          </c:val>
          <c:extLst>
            <c:ext xmlns:c16="http://schemas.microsoft.com/office/drawing/2014/chart" uri="{C3380CC4-5D6E-409C-BE32-E72D297353CC}">
              <c16:uniqueId val="{00000006-E4B4-471E-8B7E-8BECE18FBA8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0120910568925157"/>
          <c:y val="0.14908378979801437"/>
          <c:w val="0.32647948020264811"/>
          <c:h val="0.75039455665867849"/>
        </c:manualLayout>
      </c:layout>
      <c:overlay val="0"/>
      <c:txPr>
        <a:bodyPr/>
        <a:lstStyle/>
        <a:p>
          <a:pPr>
            <a:defRPr sz="10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solidFill>
                  <a:srgbClr val="3682B4"/>
                </a:solidFill>
              </a:defRPr>
            </a:pPr>
            <a:r>
              <a:rPr lang="en-US" dirty="0">
                <a:solidFill>
                  <a:schemeClr val="accent4"/>
                </a:solidFill>
              </a:rPr>
              <a:t>Non-Hispanic Whites</a:t>
            </a:r>
          </a:p>
        </c:rich>
      </c:tx>
      <c:layout>
        <c:manualLayout>
          <c:xMode val="edge"/>
          <c:yMode val="edge"/>
          <c:x val="0.21960084008950964"/>
          <c:y val="2.8344304332570004E-3"/>
        </c:manualLayout>
      </c:layout>
      <c:overlay val="0"/>
    </c:title>
    <c:autoTitleDeleted val="0"/>
    <c:plotArea>
      <c:layout>
        <c:manualLayout>
          <c:layoutTarget val="inner"/>
          <c:xMode val="edge"/>
          <c:yMode val="edge"/>
          <c:x val="0.16598807031776605"/>
          <c:y val="0.14460522377440518"/>
          <c:w val="0.61663433458827077"/>
          <c:h val="0.71807812095658707"/>
        </c:manualLayout>
      </c:layout>
      <c:pieChart>
        <c:varyColors val="1"/>
        <c:ser>
          <c:idx val="0"/>
          <c:order val="0"/>
          <c:tx>
            <c:strRef>
              <c:f>Sheet1!$B$1</c:f>
              <c:strCache>
                <c:ptCount val="1"/>
                <c:pt idx="0">
                  <c:v>Non-Hispanic White</c:v>
                </c:pt>
              </c:strCache>
            </c:strRef>
          </c:tx>
          <c:dPt>
            <c:idx val="0"/>
            <c:bubble3D val="0"/>
            <c:spPr>
              <a:solidFill>
                <a:srgbClr val="3682B4"/>
              </a:solidFill>
            </c:spPr>
            <c:extLst>
              <c:ext xmlns:c16="http://schemas.microsoft.com/office/drawing/2014/chart" uri="{C3380CC4-5D6E-409C-BE32-E72D297353CC}">
                <c16:uniqueId val="{00000001-4252-4647-A4AC-A9FE051CB2C6}"/>
              </c:ext>
            </c:extLst>
          </c:dPt>
          <c:dPt>
            <c:idx val="1"/>
            <c:bubble3D val="0"/>
            <c:spPr>
              <a:solidFill>
                <a:srgbClr val="50C8A0"/>
              </a:solidFill>
            </c:spPr>
            <c:extLst>
              <c:ext xmlns:c16="http://schemas.microsoft.com/office/drawing/2014/chart" uri="{C3380CC4-5D6E-409C-BE32-E72D297353CC}">
                <c16:uniqueId val="{00000003-4252-4647-A4AC-A9FE051CB2C6}"/>
              </c:ext>
            </c:extLst>
          </c:dPt>
          <c:dPt>
            <c:idx val="2"/>
            <c:bubble3D val="0"/>
            <c:spPr>
              <a:solidFill>
                <a:srgbClr val="FAB982"/>
              </a:solidFill>
            </c:spPr>
            <c:extLst>
              <c:ext xmlns:c16="http://schemas.microsoft.com/office/drawing/2014/chart" uri="{C3380CC4-5D6E-409C-BE32-E72D297353CC}">
                <c16:uniqueId val="{00000005-4252-4647-A4AC-A9FE051CB2C6}"/>
              </c:ext>
            </c:extLst>
          </c:dPt>
          <c:dPt>
            <c:idx val="4"/>
            <c:bubble3D val="0"/>
            <c:spPr>
              <a:solidFill>
                <a:schemeClr val="accent3"/>
              </a:solidFill>
            </c:spPr>
            <c:extLst>
              <c:ext xmlns:c16="http://schemas.microsoft.com/office/drawing/2014/chart" uri="{C3380CC4-5D6E-409C-BE32-E72D297353CC}">
                <c16:uniqueId val="{00000007-4252-4647-A4AC-A9FE051CB2C6}"/>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4252-4647-A4AC-A9FE051CB2C6}"/>
                </c:ext>
              </c:extLst>
            </c:dLbl>
            <c:dLbl>
              <c:idx val="2"/>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4252-4647-A4AC-A9FE051CB2C6}"/>
                </c:ext>
              </c:extLst>
            </c:dLbl>
            <c:dLbl>
              <c:idx val="5"/>
              <c:delete val="1"/>
              <c:extLst>
                <c:ext xmlns:c15="http://schemas.microsoft.com/office/drawing/2012/chart" uri="{CE6537A1-D6FC-4f65-9D91-7224C49458BB}"/>
                <c:ext xmlns:c16="http://schemas.microsoft.com/office/drawing/2014/chart" uri="{C3380CC4-5D6E-409C-BE32-E72D297353CC}">
                  <c16:uniqueId val="{00000008-4252-4647-A4AC-A9FE051CB2C6}"/>
                </c:ext>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9-4252-4647-A4AC-A9FE051CB2C6}"/>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Live As It Airs</c:v>
                </c:pt>
                <c:pt idx="1">
                  <c:v>Time-shifted / through a DVR (another time, after it airs, delayed time)</c:v>
                </c:pt>
                <c:pt idx="2">
                  <c:v>Via a streaming service or OTT app (i.e. Netflix, Hulu, CBS All Access)</c:v>
                </c:pt>
                <c:pt idx="3">
                  <c:v>On Video-On-Demand (VOD) through a cable or set top box</c:v>
                </c:pt>
              </c:strCache>
            </c:strRef>
          </c:cat>
          <c:val>
            <c:numRef>
              <c:f>Sheet1!$B$2:$B$5</c:f>
              <c:numCache>
                <c:formatCode>0%</c:formatCode>
                <c:ptCount val="4"/>
                <c:pt idx="0">
                  <c:v>0.46800000000000003</c:v>
                </c:pt>
                <c:pt idx="1">
                  <c:v>0.33300000000000002</c:v>
                </c:pt>
                <c:pt idx="2">
                  <c:v>0.14199999999999999</c:v>
                </c:pt>
                <c:pt idx="3">
                  <c:v>5.6000000000000001E-2</c:v>
                </c:pt>
              </c:numCache>
            </c:numRef>
          </c:val>
          <c:extLst>
            <c:ext xmlns:c16="http://schemas.microsoft.com/office/drawing/2014/chart" uri="{C3380CC4-5D6E-409C-BE32-E72D297353CC}">
              <c16:uniqueId val="{0000000A-4252-4647-A4AC-A9FE051CB2C6}"/>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solidFill>
                  <a:srgbClr val="50C8A0"/>
                </a:solidFill>
              </a:defRPr>
            </a:pPr>
            <a:r>
              <a:rPr lang="en-US" dirty="0">
                <a:solidFill>
                  <a:srgbClr val="50C8A0"/>
                </a:solidFill>
              </a:rPr>
              <a:t>Black</a:t>
            </a:r>
          </a:p>
        </c:rich>
      </c:tx>
      <c:layout>
        <c:manualLayout>
          <c:xMode val="edge"/>
          <c:yMode val="edge"/>
          <c:x val="0.35355044058466334"/>
          <c:y val="4.1308756884183138E-2"/>
        </c:manualLayout>
      </c:layout>
      <c:overlay val="0"/>
    </c:title>
    <c:autoTitleDeleted val="0"/>
    <c:plotArea>
      <c:layout>
        <c:manualLayout>
          <c:layoutTarget val="inner"/>
          <c:xMode val="edge"/>
          <c:yMode val="edge"/>
          <c:x val="0.15889043808610204"/>
          <c:y val="0.21686128667330529"/>
          <c:w val="0.66310387542915805"/>
          <c:h val="0.71624687544455057"/>
        </c:manualLayout>
      </c:layout>
      <c:pieChart>
        <c:varyColors val="1"/>
        <c:ser>
          <c:idx val="0"/>
          <c:order val="0"/>
          <c:tx>
            <c:strRef>
              <c:f>Sheet1!$B$1</c:f>
              <c:strCache>
                <c:ptCount val="1"/>
                <c:pt idx="0">
                  <c:v>Black</c:v>
                </c:pt>
              </c:strCache>
            </c:strRef>
          </c:tx>
          <c:dPt>
            <c:idx val="0"/>
            <c:bubble3D val="0"/>
            <c:spPr>
              <a:solidFill>
                <a:srgbClr val="3682B4"/>
              </a:solidFill>
            </c:spPr>
            <c:extLst>
              <c:ext xmlns:c16="http://schemas.microsoft.com/office/drawing/2014/chart" uri="{C3380CC4-5D6E-409C-BE32-E72D297353CC}">
                <c16:uniqueId val="{00000001-C07A-4A54-95EA-189938E797C9}"/>
              </c:ext>
            </c:extLst>
          </c:dPt>
          <c:dPt>
            <c:idx val="1"/>
            <c:bubble3D val="0"/>
            <c:spPr>
              <a:solidFill>
                <a:srgbClr val="50C8A0"/>
              </a:solidFill>
            </c:spPr>
            <c:extLst>
              <c:ext xmlns:c16="http://schemas.microsoft.com/office/drawing/2014/chart" uri="{C3380CC4-5D6E-409C-BE32-E72D297353CC}">
                <c16:uniqueId val="{00000003-C07A-4A54-95EA-189938E797C9}"/>
              </c:ext>
            </c:extLst>
          </c:dPt>
          <c:dPt>
            <c:idx val="2"/>
            <c:bubble3D val="0"/>
            <c:spPr>
              <a:solidFill>
                <a:srgbClr val="FAB982"/>
              </a:solidFill>
            </c:spPr>
            <c:extLst>
              <c:ext xmlns:c16="http://schemas.microsoft.com/office/drawing/2014/chart" uri="{C3380CC4-5D6E-409C-BE32-E72D297353CC}">
                <c16:uniqueId val="{00000005-C07A-4A54-95EA-189938E797C9}"/>
              </c:ext>
            </c:extLst>
          </c:dPt>
          <c:dPt>
            <c:idx val="4"/>
            <c:bubble3D val="0"/>
            <c:spPr>
              <a:solidFill>
                <a:schemeClr val="accent3"/>
              </a:solidFill>
            </c:spPr>
            <c:extLst>
              <c:ext xmlns:c16="http://schemas.microsoft.com/office/drawing/2014/chart" uri="{C3380CC4-5D6E-409C-BE32-E72D297353CC}">
                <c16:uniqueId val="{00000007-C07A-4A54-95EA-189938E797C9}"/>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07A-4A54-95EA-189938E797C9}"/>
                </c:ext>
              </c:extLst>
            </c:dLbl>
            <c:dLbl>
              <c:idx val="2"/>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C07A-4A54-95EA-189938E797C9}"/>
                </c:ext>
              </c:extLst>
            </c:dLbl>
            <c:dLbl>
              <c:idx val="5"/>
              <c:delete val="1"/>
              <c:extLst>
                <c:ext xmlns:c15="http://schemas.microsoft.com/office/drawing/2012/chart" uri="{CE6537A1-D6FC-4f65-9D91-7224C49458BB}"/>
                <c:ext xmlns:c16="http://schemas.microsoft.com/office/drawing/2014/chart" uri="{C3380CC4-5D6E-409C-BE32-E72D297353CC}">
                  <c16:uniqueId val="{00000008-C07A-4A54-95EA-189938E797C9}"/>
                </c:ext>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8-E827-4C25-A6AE-B43A96FE65FA}"/>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Live as it Airs</c:v>
                </c:pt>
                <c:pt idx="1">
                  <c:v>Time-Shifted / Through a DVR (another time, after it airs, delayed time)</c:v>
                </c:pt>
                <c:pt idx="2">
                  <c:v>Via a Streaming Service or OTT App (i.e. Netflix, Hulu, CBS All Access)</c:v>
                </c:pt>
                <c:pt idx="3">
                  <c:v>On Video-On-Demand (VOD) Through a Cable or Set Top Box</c:v>
                </c:pt>
              </c:strCache>
            </c:strRef>
          </c:cat>
          <c:val>
            <c:numRef>
              <c:f>Sheet1!$B$2:$B$5</c:f>
              <c:numCache>
                <c:formatCode>0%</c:formatCode>
                <c:ptCount val="4"/>
                <c:pt idx="0">
                  <c:v>0.53100000000000003</c:v>
                </c:pt>
                <c:pt idx="1">
                  <c:v>0.22500000000000001</c:v>
                </c:pt>
                <c:pt idx="2">
                  <c:v>0.15</c:v>
                </c:pt>
                <c:pt idx="3">
                  <c:v>9.4E-2</c:v>
                </c:pt>
              </c:numCache>
            </c:numRef>
          </c:val>
          <c:extLst>
            <c:ext xmlns:c16="http://schemas.microsoft.com/office/drawing/2014/chart" uri="{C3380CC4-5D6E-409C-BE32-E72D297353CC}">
              <c16:uniqueId val="{0000000A-C07A-4A54-95EA-189938E797C9}"/>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Hispanic</c:v>
                </c:pt>
              </c:strCache>
            </c:strRef>
          </c:tx>
          <c:spPr>
            <a:solidFill>
              <a:srgbClr val="3682B4"/>
            </a:solidFill>
            <a:ln>
              <a:noFill/>
            </a:ln>
            <a:effectLst/>
          </c:spPr>
          <c:invertIfNegative val="0"/>
          <c:dPt>
            <c:idx val="0"/>
            <c:invertIfNegative val="0"/>
            <c:bubble3D val="0"/>
            <c:extLst>
              <c:ext xmlns:c16="http://schemas.microsoft.com/office/drawing/2014/chart" uri="{C3380CC4-5D6E-409C-BE32-E72D297353CC}">
                <c16:uniqueId val="{00000000-28D2-4C3B-BD87-0A902890CB36}"/>
              </c:ext>
            </c:extLst>
          </c:dPt>
          <c:dPt>
            <c:idx val="1"/>
            <c:invertIfNegative val="0"/>
            <c:bubble3D val="0"/>
            <c:spPr>
              <a:solidFill>
                <a:srgbClr val="FF0000"/>
              </a:solidFill>
              <a:ln>
                <a:noFill/>
              </a:ln>
              <a:effectLst/>
            </c:spPr>
            <c:extLst>
              <c:ext xmlns:c16="http://schemas.microsoft.com/office/drawing/2014/chart" uri="{C3380CC4-5D6E-409C-BE32-E72D297353CC}">
                <c16:uniqueId val="{00000001-28D2-4C3B-BD87-0A902890CB36}"/>
              </c:ext>
            </c:extLst>
          </c:dPt>
          <c:dPt>
            <c:idx val="2"/>
            <c:invertIfNegative val="0"/>
            <c:bubble3D val="0"/>
            <c:extLst>
              <c:ext xmlns:c16="http://schemas.microsoft.com/office/drawing/2014/chart" uri="{C3380CC4-5D6E-409C-BE32-E72D297353CC}">
                <c16:uniqueId val="{00000002-28D2-4C3B-BD87-0A902890CB36}"/>
              </c:ext>
            </c:extLst>
          </c:dPt>
          <c:dPt>
            <c:idx val="4"/>
            <c:invertIfNegative val="0"/>
            <c:bubble3D val="0"/>
            <c:extLst>
              <c:ext xmlns:c16="http://schemas.microsoft.com/office/drawing/2014/chart" uri="{C3380CC4-5D6E-409C-BE32-E72D297353CC}">
                <c16:uniqueId val="{00000003-28D2-4C3B-BD87-0A902890CB36}"/>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28D2-4C3B-BD87-0A902890CB36}"/>
                </c:ext>
              </c:extLst>
            </c:dLbl>
            <c:dLbl>
              <c:idx val="1"/>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prstClr val="black"/>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8D2-4C3B-BD87-0A902890CB36}"/>
                </c:ext>
              </c:extLst>
            </c:dLbl>
            <c:dLbl>
              <c:idx val="5"/>
              <c:delete val="1"/>
              <c:extLst>
                <c:ext xmlns:c15="http://schemas.microsoft.com/office/drawing/2012/chart" uri="{CE6537A1-D6FC-4f65-9D91-7224C49458BB}"/>
                <c:ext xmlns:c16="http://schemas.microsoft.com/office/drawing/2014/chart" uri="{C3380CC4-5D6E-409C-BE32-E72D297353CC}">
                  <c16:uniqueId val="{00000004-28D2-4C3B-BD87-0A902890CB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Live</c:v>
                </c:pt>
                <c:pt idx="1">
                  <c:v>As Soon As It's Posted</c:v>
                </c:pt>
              </c:strCache>
            </c:strRef>
          </c:cat>
          <c:val>
            <c:numRef>
              <c:f>Sheet1!$B$2:$B$3</c:f>
              <c:numCache>
                <c:formatCode>0%</c:formatCode>
                <c:ptCount val="2"/>
                <c:pt idx="0">
                  <c:v>0.53</c:v>
                </c:pt>
                <c:pt idx="1">
                  <c:v>0.31</c:v>
                </c:pt>
              </c:numCache>
            </c:numRef>
          </c:val>
          <c:extLst>
            <c:ext xmlns:c16="http://schemas.microsoft.com/office/drawing/2014/chart" uri="{C3380CC4-5D6E-409C-BE32-E72D297353CC}">
              <c16:uniqueId val="{00000005-28D2-4C3B-BD87-0A902890CB36}"/>
            </c:ext>
          </c:extLst>
        </c:ser>
        <c:dLbls>
          <c:showLegendKey val="0"/>
          <c:showVal val="0"/>
          <c:showCatName val="0"/>
          <c:showSerName val="0"/>
          <c:showPercent val="0"/>
          <c:showBubbleSize val="0"/>
        </c:dLbls>
        <c:gapWidth val="219"/>
        <c:overlap val="-27"/>
        <c:axId val="155514752"/>
        <c:axId val="155513216"/>
      </c:barChart>
      <c:valAx>
        <c:axId val="155513216"/>
        <c:scaling>
          <c:orientation val="minMax"/>
          <c:max val="0.55000000000000004"/>
          <c:min val="0"/>
        </c:scaling>
        <c:delete val="1"/>
        <c:axPos val="l"/>
        <c:numFmt formatCode="0%" sourceLinked="1"/>
        <c:majorTickMark val="out"/>
        <c:minorTickMark val="none"/>
        <c:tickLblPos val="nextTo"/>
        <c:crossAx val="155514752"/>
        <c:crosses val="autoZero"/>
        <c:crossBetween val="between"/>
      </c:valAx>
      <c:catAx>
        <c:axId val="155514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5513216"/>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Non-Hispanic White</c:v>
                </c:pt>
              </c:strCache>
            </c:strRef>
          </c:tx>
          <c:spPr>
            <a:solidFill>
              <a:srgbClr val="50C8A0"/>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1-8D03-4D62-9605-81BC8A5AB1AA}"/>
              </c:ext>
            </c:extLst>
          </c:dPt>
          <c:dPt>
            <c:idx val="1"/>
            <c:invertIfNegative val="0"/>
            <c:bubble3D val="0"/>
            <c:spPr>
              <a:solidFill>
                <a:srgbClr val="FF0000"/>
              </a:solidFill>
              <a:ln>
                <a:noFill/>
              </a:ln>
              <a:effectLst/>
            </c:spPr>
            <c:extLst>
              <c:ext xmlns:c16="http://schemas.microsoft.com/office/drawing/2014/chart" uri="{C3380CC4-5D6E-409C-BE32-E72D297353CC}">
                <c16:uniqueId val="{00000003-8D03-4D62-9605-81BC8A5AB1AA}"/>
              </c:ext>
            </c:extLst>
          </c:dPt>
          <c:dPt>
            <c:idx val="2"/>
            <c:invertIfNegative val="0"/>
            <c:bubble3D val="0"/>
            <c:extLst>
              <c:ext xmlns:c16="http://schemas.microsoft.com/office/drawing/2014/chart" uri="{C3380CC4-5D6E-409C-BE32-E72D297353CC}">
                <c16:uniqueId val="{00000005-8D03-4D62-9605-81BC8A5AB1AA}"/>
              </c:ext>
            </c:extLst>
          </c:dPt>
          <c:dPt>
            <c:idx val="4"/>
            <c:invertIfNegative val="0"/>
            <c:bubble3D val="0"/>
            <c:extLst>
              <c:ext xmlns:c16="http://schemas.microsoft.com/office/drawing/2014/chart" uri="{C3380CC4-5D6E-409C-BE32-E72D297353CC}">
                <c16:uniqueId val="{00000007-8D03-4D62-9605-81BC8A5AB1AA}"/>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D03-4D62-9605-81BC8A5AB1AA}"/>
                </c:ext>
              </c:extLst>
            </c:dLbl>
            <c:dLbl>
              <c:idx val="1"/>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prstClr val="black"/>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D03-4D62-9605-81BC8A5AB1AA}"/>
                </c:ext>
              </c:extLst>
            </c:dLbl>
            <c:dLbl>
              <c:idx val="5"/>
              <c:delete val="1"/>
              <c:extLst>
                <c:ext xmlns:c15="http://schemas.microsoft.com/office/drawing/2012/chart" uri="{CE6537A1-D6FC-4f65-9D91-7224C49458BB}"/>
                <c:ext xmlns:c16="http://schemas.microsoft.com/office/drawing/2014/chart" uri="{C3380CC4-5D6E-409C-BE32-E72D297353CC}">
                  <c16:uniqueId val="{00000008-8D03-4D62-9605-81BC8A5AB1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Live</c:v>
                </c:pt>
                <c:pt idx="1">
                  <c:v>As Soon As It's Posted</c:v>
                </c:pt>
              </c:strCache>
            </c:strRef>
          </c:cat>
          <c:val>
            <c:numRef>
              <c:f>Sheet1!$B$2:$B$3</c:f>
              <c:numCache>
                <c:formatCode>0%</c:formatCode>
                <c:ptCount val="2"/>
                <c:pt idx="0">
                  <c:v>0.46800000000000003</c:v>
                </c:pt>
                <c:pt idx="1">
                  <c:v>0.23699999999999999</c:v>
                </c:pt>
              </c:numCache>
            </c:numRef>
          </c:val>
          <c:extLst>
            <c:ext xmlns:c16="http://schemas.microsoft.com/office/drawing/2014/chart" uri="{C3380CC4-5D6E-409C-BE32-E72D297353CC}">
              <c16:uniqueId val="{0000000A-8D03-4D62-9605-81BC8A5AB1AA}"/>
            </c:ext>
          </c:extLst>
        </c:ser>
        <c:dLbls>
          <c:showLegendKey val="0"/>
          <c:showVal val="0"/>
          <c:showCatName val="0"/>
          <c:showSerName val="0"/>
          <c:showPercent val="0"/>
          <c:showBubbleSize val="0"/>
        </c:dLbls>
        <c:gapWidth val="219"/>
        <c:overlap val="-27"/>
        <c:axId val="155357568"/>
        <c:axId val="155347584"/>
      </c:barChart>
      <c:valAx>
        <c:axId val="155347584"/>
        <c:scaling>
          <c:orientation val="minMax"/>
          <c:max val="0.60000000000000009"/>
          <c:min val="0"/>
        </c:scaling>
        <c:delete val="1"/>
        <c:axPos val="l"/>
        <c:numFmt formatCode="0%" sourceLinked="1"/>
        <c:majorTickMark val="out"/>
        <c:minorTickMark val="none"/>
        <c:tickLblPos val="nextTo"/>
        <c:crossAx val="155357568"/>
        <c:crosses val="autoZero"/>
        <c:crossBetween val="between"/>
      </c:valAx>
      <c:catAx>
        <c:axId val="1553575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5347584"/>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Black</c:v>
                </c:pt>
              </c:strCache>
            </c:strRef>
          </c:tx>
          <c:spPr>
            <a:solidFill>
              <a:srgbClr val="50C8A0"/>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1-BD84-4A99-B603-0CBFC82220FF}"/>
              </c:ext>
            </c:extLst>
          </c:dPt>
          <c:dPt>
            <c:idx val="1"/>
            <c:invertIfNegative val="0"/>
            <c:bubble3D val="0"/>
            <c:spPr>
              <a:solidFill>
                <a:srgbClr val="FF0000"/>
              </a:solidFill>
              <a:ln>
                <a:noFill/>
              </a:ln>
              <a:effectLst/>
            </c:spPr>
            <c:extLst>
              <c:ext xmlns:c16="http://schemas.microsoft.com/office/drawing/2014/chart" uri="{C3380CC4-5D6E-409C-BE32-E72D297353CC}">
                <c16:uniqueId val="{00000003-BD84-4A99-B603-0CBFC82220FF}"/>
              </c:ext>
            </c:extLst>
          </c:dPt>
          <c:dPt>
            <c:idx val="2"/>
            <c:invertIfNegative val="0"/>
            <c:bubble3D val="0"/>
            <c:extLst>
              <c:ext xmlns:c16="http://schemas.microsoft.com/office/drawing/2014/chart" uri="{C3380CC4-5D6E-409C-BE32-E72D297353CC}">
                <c16:uniqueId val="{00000004-BD84-4A99-B603-0CBFC82220FF}"/>
              </c:ext>
            </c:extLst>
          </c:dPt>
          <c:dPt>
            <c:idx val="4"/>
            <c:invertIfNegative val="0"/>
            <c:bubble3D val="0"/>
            <c:extLst>
              <c:ext xmlns:c16="http://schemas.microsoft.com/office/drawing/2014/chart" uri="{C3380CC4-5D6E-409C-BE32-E72D297353CC}">
                <c16:uniqueId val="{00000005-BD84-4A99-B603-0CBFC82220FF}"/>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BD84-4A99-B603-0CBFC82220FF}"/>
                </c:ext>
              </c:extLst>
            </c:dLbl>
            <c:dLbl>
              <c:idx val="1"/>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prstClr val="black"/>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BD84-4A99-B603-0CBFC82220FF}"/>
                </c:ext>
              </c:extLst>
            </c:dLbl>
            <c:dLbl>
              <c:idx val="5"/>
              <c:delete val="1"/>
              <c:extLst>
                <c:ext xmlns:c15="http://schemas.microsoft.com/office/drawing/2012/chart" uri="{CE6537A1-D6FC-4f65-9D91-7224C49458BB}"/>
                <c:ext xmlns:c16="http://schemas.microsoft.com/office/drawing/2014/chart" uri="{C3380CC4-5D6E-409C-BE32-E72D297353CC}">
                  <c16:uniqueId val="{00000006-BD84-4A99-B603-0CBFC82220F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Live</c:v>
                </c:pt>
                <c:pt idx="1">
                  <c:v>As Soon As It's Posted</c:v>
                </c:pt>
              </c:strCache>
            </c:strRef>
          </c:cat>
          <c:val>
            <c:numRef>
              <c:f>Sheet1!$B$2:$B$3</c:f>
              <c:numCache>
                <c:formatCode>0%</c:formatCode>
                <c:ptCount val="2"/>
                <c:pt idx="0">
                  <c:v>0.43</c:v>
                </c:pt>
                <c:pt idx="1">
                  <c:v>0.23</c:v>
                </c:pt>
              </c:numCache>
            </c:numRef>
          </c:val>
          <c:extLst>
            <c:ext xmlns:c16="http://schemas.microsoft.com/office/drawing/2014/chart" uri="{C3380CC4-5D6E-409C-BE32-E72D297353CC}">
              <c16:uniqueId val="{00000007-BD84-4A99-B603-0CBFC82220FF}"/>
            </c:ext>
          </c:extLst>
        </c:ser>
        <c:dLbls>
          <c:showLegendKey val="0"/>
          <c:showVal val="0"/>
          <c:showCatName val="0"/>
          <c:showSerName val="0"/>
          <c:showPercent val="0"/>
          <c:showBubbleSize val="0"/>
        </c:dLbls>
        <c:gapWidth val="219"/>
        <c:overlap val="-27"/>
        <c:axId val="155357568"/>
        <c:axId val="155347584"/>
      </c:barChart>
      <c:valAx>
        <c:axId val="155347584"/>
        <c:scaling>
          <c:orientation val="minMax"/>
          <c:max val="0.60000000000000009"/>
          <c:min val="0"/>
        </c:scaling>
        <c:delete val="1"/>
        <c:axPos val="l"/>
        <c:numFmt formatCode="0%" sourceLinked="1"/>
        <c:majorTickMark val="out"/>
        <c:minorTickMark val="none"/>
        <c:tickLblPos val="nextTo"/>
        <c:crossAx val="155357568"/>
        <c:crosses val="autoZero"/>
        <c:crossBetween val="between"/>
      </c:valAx>
      <c:catAx>
        <c:axId val="1553575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5347584"/>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2124447943091"/>
          <c:y val="0.23097826086956522"/>
          <c:w val="0.41949524560026846"/>
          <c:h val="0.64673913043478259"/>
        </c:manualLayout>
      </c:layout>
      <c:pieChart>
        <c:varyColors val="1"/>
        <c:ser>
          <c:idx val="0"/>
          <c:order val="0"/>
          <c:tx>
            <c:strRef>
              <c:f>Sheet1!$B$1</c:f>
              <c:strCache>
                <c:ptCount val="1"/>
                <c:pt idx="0">
                  <c:v>HHI</c:v>
                </c:pt>
              </c:strCache>
            </c:strRef>
          </c:tx>
          <c:dPt>
            <c:idx val="0"/>
            <c:bubble3D val="0"/>
            <c:spPr>
              <a:solidFill>
                <a:srgbClr val="3682B4"/>
              </a:solidFill>
            </c:spPr>
            <c:extLst>
              <c:ext xmlns:c16="http://schemas.microsoft.com/office/drawing/2014/chart" uri="{C3380CC4-5D6E-409C-BE32-E72D297353CC}">
                <c16:uniqueId val="{00000001-E4B4-471E-8B7E-8BECE18FBA84}"/>
              </c:ext>
            </c:extLst>
          </c:dPt>
          <c:dPt>
            <c:idx val="1"/>
            <c:bubble3D val="0"/>
            <c:spPr>
              <a:solidFill>
                <a:srgbClr val="50C8A0"/>
              </a:solidFill>
            </c:spPr>
            <c:extLst>
              <c:ext xmlns:c16="http://schemas.microsoft.com/office/drawing/2014/chart" uri="{C3380CC4-5D6E-409C-BE32-E72D297353CC}">
                <c16:uniqueId val="{00000003-E4B4-471E-8B7E-8BECE18FBA84}"/>
              </c:ext>
            </c:extLst>
          </c:dPt>
          <c:dPt>
            <c:idx val="2"/>
            <c:bubble3D val="0"/>
            <c:spPr>
              <a:solidFill>
                <a:srgbClr val="FAB982"/>
              </a:solidFill>
            </c:spPr>
            <c:extLst>
              <c:ext xmlns:c16="http://schemas.microsoft.com/office/drawing/2014/chart" uri="{C3380CC4-5D6E-409C-BE32-E72D297353CC}">
                <c16:uniqueId val="{00000005-E4B4-471E-8B7E-8BECE18FBA84}"/>
              </c:ext>
            </c:extLst>
          </c:dPt>
          <c:dLbls>
            <c:dLbl>
              <c:idx val="0"/>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4B4-471E-8B7E-8BECE18FBA84}"/>
                </c:ext>
              </c:extLst>
            </c:dLbl>
            <c:dLbl>
              <c:idx val="1"/>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4B4-471E-8B7E-8BECE18FBA84}"/>
                </c:ext>
              </c:extLst>
            </c:dLbl>
            <c:dLbl>
              <c:idx val="2"/>
              <c:spPr/>
              <c:txPr>
                <a:bodyPr anchorCtr="0"/>
                <a:lstStyle/>
                <a:p>
                  <a:pPr algn="l">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E4B4-471E-8B7E-8BECE18FBA84}"/>
                </c:ext>
              </c:extLst>
            </c:dLbl>
            <c:dLbl>
              <c:idx val="3"/>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BDCA-44F5-AF69-87B320A8FA60}"/>
                </c:ext>
              </c:extLst>
            </c:dLbl>
            <c:dLbl>
              <c:idx val="4"/>
              <c:layout>
                <c:manualLayout>
                  <c:x val="6.0167618445851542E-3"/>
                  <c:y val="2.8502653200958575E-2"/>
                </c:manualLayout>
              </c:layout>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DCA-44F5-AF69-87B320A8FA60}"/>
                </c:ext>
              </c:extLst>
            </c:dLbl>
            <c:dLbl>
              <c:idx val="5"/>
              <c:layout>
                <c:manualLayout>
                  <c:x val="3.4820709631689088E-2"/>
                  <c:y val="1.3774820267031813E-2"/>
                </c:manualLayout>
              </c:layout>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D2-47D0-934E-C31021BFF11F}"/>
                </c:ext>
              </c:extLst>
            </c:dLbl>
            <c:spPr>
              <a:noFill/>
              <a:ln>
                <a:noFill/>
              </a:ln>
              <a:effectLst/>
            </c:spPr>
            <c:txPr>
              <a:bodyPr anchorCtr="0"/>
              <a:lstStyle/>
              <a:p>
                <a:pPr algn="l">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Under $50K</c:v>
                </c:pt>
                <c:pt idx="1">
                  <c:v>$50K-$100K</c:v>
                </c:pt>
                <c:pt idx="2">
                  <c:v>$100K-$150K</c:v>
                </c:pt>
                <c:pt idx="3">
                  <c:v>$150K-$200K</c:v>
                </c:pt>
                <c:pt idx="4">
                  <c:v>$200K+</c:v>
                </c:pt>
                <c:pt idx="5">
                  <c:v>Prefer Not To Answer</c:v>
                </c:pt>
              </c:strCache>
            </c:strRef>
          </c:cat>
          <c:val>
            <c:numRef>
              <c:f>Sheet1!$B$2:$B$7</c:f>
              <c:numCache>
                <c:formatCode>0%</c:formatCode>
                <c:ptCount val="6"/>
                <c:pt idx="0">
                  <c:v>0.35</c:v>
                </c:pt>
                <c:pt idx="1">
                  <c:v>0.45</c:v>
                </c:pt>
                <c:pt idx="2">
                  <c:v>9.4E-2</c:v>
                </c:pt>
                <c:pt idx="3">
                  <c:v>6.9000000000000006E-2</c:v>
                </c:pt>
                <c:pt idx="4">
                  <c:v>2.5999999999999999E-2</c:v>
                </c:pt>
                <c:pt idx="5">
                  <c:v>1.2999999999999999E-2</c:v>
                </c:pt>
              </c:numCache>
            </c:numRef>
          </c:val>
          <c:extLst>
            <c:ext xmlns:c16="http://schemas.microsoft.com/office/drawing/2014/chart" uri="{C3380CC4-5D6E-409C-BE32-E72D297353CC}">
              <c16:uniqueId val="{00000006-E4B4-471E-8B7E-8BECE18FBA8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0120910568925157"/>
          <c:y val="0.14908378979801437"/>
          <c:w val="0.32647948020264811"/>
          <c:h val="0.75039455665867849"/>
        </c:manualLayout>
      </c:layout>
      <c:overlay val="0"/>
      <c:txPr>
        <a:bodyPr/>
        <a:lstStyle/>
        <a:p>
          <a:pPr>
            <a:defRPr sz="10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74660605224524"/>
          <c:y val="0.20923913043478262"/>
          <c:w val="0.43359592612464726"/>
          <c:h val="0.66847826086956519"/>
        </c:manualLayout>
      </c:layout>
      <c:pieChart>
        <c:varyColors val="1"/>
        <c:ser>
          <c:idx val="0"/>
          <c:order val="0"/>
          <c:tx>
            <c:strRef>
              <c:f>Sheet1!$B$1</c:f>
              <c:strCache>
                <c:ptCount val="1"/>
                <c:pt idx="0">
                  <c:v>Age</c:v>
                </c:pt>
              </c:strCache>
            </c:strRef>
          </c:tx>
          <c:dPt>
            <c:idx val="0"/>
            <c:bubble3D val="0"/>
            <c:spPr>
              <a:solidFill>
                <a:srgbClr val="3682B4"/>
              </a:solidFill>
            </c:spPr>
            <c:extLst>
              <c:ext xmlns:c16="http://schemas.microsoft.com/office/drawing/2014/chart" uri="{C3380CC4-5D6E-409C-BE32-E72D297353CC}">
                <c16:uniqueId val="{00000001-8201-4571-9C3B-9CB63273A6D8}"/>
              </c:ext>
            </c:extLst>
          </c:dPt>
          <c:dPt>
            <c:idx val="1"/>
            <c:bubble3D val="0"/>
            <c:spPr>
              <a:solidFill>
                <a:srgbClr val="50C8A0"/>
              </a:solidFill>
            </c:spPr>
            <c:extLst>
              <c:ext xmlns:c16="http://schemas.microsoft.com/office/drawing/2014/chart" uri="{C3380CC4-5D6E-409C-BE32-E72D297353CC}">
                <c16:uniqueId val="{00000003-8201-4571-9C3B-9CB63273A6D8}"/>
              </c:ext>
            </c:extLst>
          </c:dPt>
          <c:dPt>
            <c:idx val="2"/>
            <c:bubble3D val="0"/>
            <c:spPr>
              <a:solidFill>
                <a:srgbClr val="FAB982"/>
              </a:solidFill>
            </c:spPr>
            <c:extLst>
              <c:ext xmlns:c16="http://schemas.microsoft.com/office/drawing/2014/chart" uri="{C3380CC4-5D6E-409C-BE32-E72D297353CC}">
                <c16:uniqueId val="{00000005-8201-4571-9C3B-9CB63273A6D8}"/>
              </c:ext>
            </c:extLst>
          </c:dPt>
          <c:dLbls>
            <c:dLbl>
              <c:idx val="0"/>
              <c:layout>
                <c:manualLayout>
                  <c:x val="-0.1297638690978315"/>
                  <c:y val="6.4109465936323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01-4571-9C3B-9CB63273A6D8}"/>
                </c:ext>
              </c:extLst>
            </c:dLbl>
            <c:dLbl>
              <c:idx val="1"/>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201-4571-9C3B-9CB63273A6D8}"/>
                </c:ext>
              </c:extLst>
            </c:dLbl>
            <c:dLbl>
              <c:idx val="2"/>
              <c:spPr/>
              <c:txPr>
                <a:bodyPr/>
                <a:lstStyle/>
                <a:p>
                  <a:pPr algn="ct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201-4571-9C3B-9CB63273A6D8}"/>
                </c:ext>
              </c:extLst>
            </c:dLbl>
            <c:spPr>
              <a:noFill/>
              <a:ln>
                <a:noFill/>
              </a:ln>
              <a:effectLst/>
            </c:spPr>
            <c:txPr>
              <a:bodyPr/>
              <a:lstStyle/>
              <a:p>
                <a:pPr algn="ctr">
                  <a:defRPr lang="en-US" sz="12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A18-34</c:v>
                </c:pt>
                <c:pt idx="1">
                  <c:v>A35-49</c:v>
                </c:pt>
                <c:pt idx="2">
                  <c:v>A50-64</c:v>
                </c:pt>
                <c:pt idx="3">
                  <c:v>A65+</c:v>
                </c:pt>
              </c:strCache>
            </c:strRef>
          </c:cat>
          <c:val>
            <c:numRef>
              <c:f>Sheet1!$B$2:$B$5</c:f>
              <c:numCache>
                <c:formatCode>0%</c:formatCode>
                <c:ptCount val="4"/>
                <c:pt idx="0">
                  <c:v>0.56899999999999995</c:v>
                </c:pt>
                <c:pt idx="1">
                  <c:v>0.251</c:v>
                </c:pt>
                <c:pt idx="2">
                  <c:v>0.13800000000000001</c:v>
                </c:pt>
                <c:pt idx="3">
                  <c:v>4.3999999999999997E-2</c:v>
                </c:pt>
              </c:numCache>
            </c:numRef>
          </c:val>
          <c:extLst>
            <c:ext xmlns:c16="http://schemas.microsoft.com/office/drawing/2014/chart" uri="{C3380CC4-5D6E-409C-BE32-E72D297353CC}">
              <c16:uniqueId val="{00000006-8201-4571-9C3B-9CB63273A6D8}"/>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3588774868285569"/>
          <c:y val="0.2683806915439918"/>
          <c:w val="0.28944283714574476"/>
          <c:h val="0.50671644984594322"/>
        </c:manualLayout>
      </c:layout>
      <c:overlay val="0"/>
      <c:txPr>
        <a:bodyPr/>
        <a:lstStyle/>
        <a:p>
          <a:pPr>
            <a:defRPr sz="11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66059217861896"/>
          <c:y val="0.10847569325573433"/>
          <c:w val="0.44922575328305758"/>
          <c:h val="0.69257488873673401"/>
        </c:manualLayout>
      </c:layout>
      <c:pieChart>
        <c:varyColors val="1"/>
        <c:ser>
          <c:idx val="0"/>
          <c:order val="0"/>
          <c:tx>
            <c:strRef>
              <c:f>Sheet1!$B$1</c:f>
              <c:strCache>
                <c:ptCount val="1"/>
                <c:pt idx="0">
                  <c:v>Gender</c:v>
                </c:pt>
              </c:strCache>
            </c:strRef>
          </c:tx>
          <c:dPt>
            <c:idx val="0"/>
            <c:bubble3D val="0"/>
            <c:spPr>
              <a:solidFill>
                <a:srgbClr val="3682B4"/>
              </a:solidFill>
            </c:spPr>
            <c:extLst>
              <c:ext xmlns:c16="http://schemas.microsoft.com/office/drawing/2014/chart" uri="{C3380CC4-5D6E-409C-BE32-E72D297353CC}">
                <c16:uniqueId val="{00000001-F3A9-4287-8135-DBCF417C152C}"/>
              </c:ext>
            </c:extLst>
          </c:dPt>
          <c:dPt>
            <c:idx val="1"/>
            <c:bubble3D val="0"/>
            <c:spPr>
              <a:solidFill>
                <a:srgbClr val="50C8A0"/>
              </a:solidFill>
            </c:spPr>
            <c:extLst>
              <c:ext xmlns:c16="http://schemas.microsoft.com/office/drawing/2014/chart" uri="{C3380CC4-5D6E-409C-BE32-E72D297353CC}">
                <c16:uniqueId val="{00000003-F3A9-4287-8135-DBCF417C152C}"/>
              </c:ext>
            </c:extLst>
          </c:dPt>
          <c:dPt>
            <c:idx val="2"/>
            <c:bubble3D val="0"/>
            <c:spPr>
              <a:solidFill>
                <a:srgbClr val="FAB982"/>
              </a:solidFill>
            </c:spPr>
            <c:extLst>
              <c:ext xmlns:c16="http://schemas.microsoft.com/office/drawing/2014/chart" uri="{C3380CC4-5D6E-409C-BE32-E72D297353CC}">
                <c16:uniqueId val="{00000005-F3A9-4287-8135-DBCF417C152C}"/>
              </c:ext>
            </c:extLst>
          </c:dPt>
          <c:dLbls>
            <c:dLbl>
              <c:idx val="1"/>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3A9-4287-8135-DBCF417C152C}"/>
                </c:ext>
              </c:extLst>
            </c:dLbl>
            <c:dLbl>
              <c:idx val="2"/>
              <c:spPr/>
              <c:txPr>
                <a:bodyPr/>
                <a:lstStyle/>
                <a:p>
                  <a:pPr algn="ct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3A9-4287-8135-DBCF417C152C}"/>
                </c:ext>
              </c:extLst>
            </c:dLbl>
            <c:spPr>
              <a:noFill/>
              <a:ln>
                <a:noFill/>
              </a:ln>
              <a:effectLst/>
            </c:spPr>
            <c:txPr>
              <a:bodyPr/>
              <a:lstStyle/>
              <a:p>
                <a:pPr algn="ctr">
                  <a:defRPr lang="en-US" sz="12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0%</c:formatCode>
                <c:ptCount val="2"/>
                <c:pt idx="0">
                  <c:v>0.6</c:v>
                </c:pt>
                <c:pt idx="1">
                  <c:v>0.4</c:v>
                </c:pt>
              </c:numCache>
            </c:numRef>
          </c:val>
          <c:extLst>
            <c:ext xmlns:c16="http://schemas.microsoft.com/office/drawing/2014/chart" uri="{C3380CC4-5D6E-409C-BE32-E72D297353CC}">
              <c16:uniqueId val="{00000006-F3A9-4287-8135-DBCF417C152C}"/>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9020060667248895"/>
          <c:y val="0.27266860664156112"/>
          <c:w val="0.24602585612813149"/>
          <c:h val="0.36078942454327589"/>
        </c:manualLayout>
      </c:layout>
      <c:overlay val="0"/>
      <c:txPr>
        <a:bodyPr/>
        <a:lstStyle/>
        <a:p>
          <a:pPr>
            <a:defRPr sz="105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2000" dirty="0"/>
        </a:p>
        <a:p>
          <a:r>
            <a:rPr lang="en-US" sz="2000" dirty="0"/>
            <a:t>Attention</a:t>
          </a:r>
        </a:p>
        <a:p>
          <a:r>
            <a:rPr lang="en-US" sz="1000" dirty="0"/>
            <a:t>Take notice and be aware</a:t>
          </a:r>
        </a:p>
        <a:p>
          <a:endParaRPr lang="en-US" sz="1800" dirty="0"/>
        </a:p>
      </dgm:t>
    </dgm:pt>
    <dgm:pt modelId="{262EA50B-D99B-4E34-B178-65FD9BAC547A}" type="parTrans" cxnId="{B56D0D3E-833F-4D34-B0C4-041B28121C0A}">
      <dgm:prSet/>
      <dgm:spPr/>
      <dgm:t>
        <a:bodyPr/>
        <a:lstStyle/>
        <a:p>
          <a:endParaRPr lang="en-US" sz="1400"/>
        </a:p>
      </dgm:t>
    </dgm:pt>
    <dgm:pt modelId="{2E85BF28-D41B-4669-B974-171BF5BA42B5}" type="sibTrans" cxnId="{B56D0D3E-833F-4D34-B0C4-041B28121C0A}">
      <dgm:prSet/>
      <dgm:spPr/>
      <dgm:t>
        <a:bodyPr/>
        <a:lstStyle/>
        <a:p>
          <a:endParaRPr lang="en-US" sz="1400"/>
        </a:p>
      </dgm:t>
    </dgm:pt>
    <dgm:pt modelId="{EDD6F2B0-37A2-4A48-A171-FCAFC25C2DB0}">
      <dgm:prSet phldrT="[Text]" custT="1"/>
      <dgm:spPr>
        <a:solidFill>
          <a:schemeClr val="accent2">
            <a:lumMod val="40000"/>
            <a:lumOff val="60000"/>
          </a:schemeClr>
        </a:solidFill>
      </dgm:spPr>
      <dgm:t>
        <a:bodyPr/>
        <a:lstStyle/>
        <a:p>
          <a:r>
            <a:rPr lang="en-US" sz="2000" dirty="0"/>
            <a:t>Interest</a:t>
          </a:r>
        </a:p>
        <a:p>
          <a:r>
            <a:rPr lang="en-US" sz="1050" dirty="0"/>
            <a:t>Deepen engagement</a:t>
          </a:r>
        </a:p>
      </dgm:t>
    </dgm:pt>
    <dgm:pt modelId="{96A7A078-8880-48C9-B8AA-AED3A063529C}" type="parTrans" cxnId="{CBD61CB0-14FE-4A78-A4A2-C177EF14862A}">
      <dgm:prSet/>
      <dgm:spPr/>
      <dgm:t>
        <a:bodyPr/>
        <a:lstStyle/>
        <a:p>
          <a:endParaRPr lang="en-US" sz="1400"/>
        </a:p>
      </dgm:t>
    </dgm:pt>
    <dgm:pt modelId="{DAB136EA-B448-43CB-8C83-F1D254149F89}" type="sibTrans" cxnId="{CBD61CB0-14FE-4A78-A4A2-C177EF14862A}">
      <dgm:prSet/>
      <dgm:spPr/>
      <dgm:t>
        <a:bodyPr/>
        <a:lstStyle/>
        <a:p>
          <a:endParaRPr lang="en-US" sz="1400"/>
        </a:p>
      </dgm:t>
    </dgm:pt>
    <dgm:pt modelId="{717709EB-D4C5-4683-8E3A-BE5F7BE3185C}">
      <dgm:prSet phldrT="[Text]" custT="1"/>
      <dgm:spPr>
        <a:solidFill>
          <a:schemeClr val="accent2"/>
        </a:solidFill>
      </dgm:spPr>
      <dgm:t>
        <a:bodyPr/>
        <a:lstStyle/>
        <a:p>
          <a:r>
            <a:rPr lang="en-US" sz="2000" dirty="0">
              <a:solidFill>
                <a:schemeClr val="bg1"/>
              </a:solidFill>
            </a:rPr>
            <a:t>Desire</a:t>
          </a:r>
        </a:p>
        <a:p>
          <a:r>
            <a:rPr lang="en-US" sz="1000" dirty="0">
              <a:solidFill>
                <a:schemeClr val="bg1"/>
              </a:solidFill>
            </a:rPr>
            <a:t>Prioritize; Greater urgency &amp; anticipation</a:t>
          </a:r>
        </a:p>
      </dgm:t>
    </dgm:pt>
    <dgm:pt modelId="{EB567FE3-0748-4511-87DB-3F052B1DC225}" type="parTrans" cxnId="{E7519A26-A404-41DD-9B76-D5263013F534}">
      <dgm:prSet/>
      <dgm:spPr/>
      <dgm:t>
        <a:bodyPr/>
        <a:lstStyle/>
        <a:p>
          <a:endParaRPr lang="en-US" sz="1400"/>
        </a:p>
      </dgm:t>
    </dgm:pt>
    <dgm:pt modelId="{CB374525-8F6B-4EA6-B2AD-18891F9C714D}" type="sibTrans" cxnId="{E7519A26-A404-41DD-9B76-D5263013F534}">
      <dgm:prSet/>
      <dgm:spPr/>
      <dgm:t>
        <a:bodyPr/>
        <a:lstStyle/>
        <a:p>
          <a:endParaRPr lang="en-US" sz="1400"/>
        </a:p>
      </dgm:t>
    </dgm:pt>
    <dgm:pt modelId="{8402BF4B-462C-43CA-BDA8-A946C6EC0D3C}">
      <dgm:prSet phldrT="[Text]" custT="1"/>
      <dgm:spPr>
        <a:solidFill>
          <a:schemeClr val="accent2">
            <a:lumMod val="75000"/>
          </a:schemeClr>
        </a:solidFill>
      </dgm:spPr>
      <dgm:t>
        <a:bodyPr lIns="0" tIns="0" rIns="0" bIns="548640"/>
        <a:lstStyle/>
        <a:p>
          <a:pPr>
            <a:lnSpc>
              <a:spcPct val="100000"/>
            </a:lnSpc>
            <a:spcAft>
              <a:spcPts val="0"/>
            </a:spcAft>
          </a:pPr>
          <a:endParaRPr lang="en-US" sz="1200" dirty="0">
            <a:solidFill>
              <a:schemeClr val="bg1"/>
            </a:solidFill>
          </a:endParaRPr>
        </a:p>
        <a:p>
          <a:pPr>
            <a:lnSpc>
              <a:spcPct val="100000"/>
            </a:lnSpc>
            <a:spcAft>
              <a:spcPts val="0"/>
            </a:spcAft>
          </a:pPr>
          <a:endParaRPr lang="en-US" sz="1200" dirty="0">
            <a:solidFill>
              <a:schemeClr val="bg1"/>
            </a:solidFill>
          </a:endParaRPr>
        </a:p>
        <a:p>
          <a:pPr>
            <a:lnSpc>
              <a:spcPct val="100000"/>
            </a:lnSpc>
            <a:spcAft>
              <a:spcPts val="0"/>
            </a:spcAft>
          </a:pPr>
          <a:r>
            <a:rPr lang="en-US" sz="1200" dirty="0">
              <a:solidFill>
                <a:schemeClr val="bg1"/>
              </a:solidFill>
            </a:rPr>
            <a:t>Action &amp; Advocacy </a:t>
          </a:r>
        </a:p>
        <a:p>
          <a:pPr>
            <a:lnSpc>
              <a:spcPct val="100000"/>
            </a:lnSpc>
            <a:spcAft>
              <a:spcPts val="0"/>
            </a:spcAft>
          </a:pPr>
          <a:endParaRPr lang="en-US" sz="1200" dirty="0">
            <a:solidFill>
              <a:schemeClr val="bg1"/>
            </a:solidFill>
          </a:endParaRPr>
        </a:p>
        <a:p>
          <a:pPr>
            <a:lnSpc>
              <a:spcPct val="100000"/>
            </a:lnSpc>
            <a:spcAft>
              <a:spcPts val="0"/>
            </a:spcAft>
          </a:pPr>
          <a:r>
            <a:rPr lang="en-US" sz="800" dirty="0">
              <a:solidFill>
                <a:schemeClr val="bg1"/>
              </a:solidFill>
            </a:rPr>
            <a:t>Actively support </a:t>
          </a:r>
        </a:p>
        <a:p>
          <a:pPr>
            <a:lnSpc>
              <a:spcPct val="100000"/>
            </a:lnSpc>
            <a:spcAft>
              <a:spcPts val="0"/>
            </a:spcAft>
          </a:pPr>
          <a:r>
            <a:rPr lang="en-US" sz="800" dirty="0">
              <a:solidFill>
                <a:schemeClr val="bg1"/>
              </a:solidFill>
            </a:rPr>
            <a:t>or </a:t>
          </a:r>
        </a:p>
        <a:p>
          <a:pPr>
            <a:lnSpc>
              <a:spcPct val="100000"/>
            </a:lnSpc>
            <a:spcAft>
              <a:spcPts val="0"/>
            </a:spcAft>
          </a:pPr>
          <a:r>
            <a:rPr lang="en-US" sz="800" dirty="0">
              <a:solidFill>
                <a:schemeClr val="bg1"/>
              </a:solidFill>
            </a:rPr>
            <a:t>promote</a:t>
          </a:r>
        </a:p>
        <a:p>
          <a:pPr>
            <a:lnSpc>
              <a:spcPct val="100000"/>
            </a:lnSpc>
            <a:spcAft>
              <a:spcPts val="0"/>
            </a:spcAft>
          </a:pPr>
          <a:endParaRPr lang="en-US" sz="1200" dirty="0">
            <a:solidFill>
              <a:schemeClr val="bg1"/>
            </a:solidFill>
          </a:endParaRPr>
        </a:p>
      </dgm:t>
    </dgm:pt>
    <dgm:pt modelId="{44F7A590-04EE-498B-800D-B161402262AE}" type="parTrans" cxnId="{F377E10D-F302-4FB9-9705-49584D28A998}">
      <dgm:prSet/>
      <dgm:spPr/>
      <dgm:t>
        <a:bodyPr/>
        <a:lstStyle/>
        <a:p>
          <a:endParaRPr lang="en-US" sz="1400"/>
        </a:p>
      </dgm:t>
    </dgm:pt>
    <dgm:pt modelId="{947E79AF-7420-40BC-8B30-8978119AB521}" type="sibTrans" cxnId="{F377E10D-F302-4FB9-9705-49584D28A998}">
      <dgm:prSet/>
      <dgm:spPr/>
      <dgm:t>
        <a:bodyPr/>
        <a:lstStyle/>
        <a:p>
          <a:endParaRPr lang="en-US" sz="14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109878">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126212" custLinFactNeighborX="0">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114480" custLinFactNeighborY="345">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0674" custScaleY="139210">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r>
            <a:rPr lang="en-US" sz="800" dirty="0">
              <a:solidFill>
                <a:schemeClr val="bg1"/>
              </a:solidFill>
            </a:rPr>
            <a:t>Desire</a:t>
          </a: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1000" dirty="0"/>
        </a:p>
      </dgm:t>
    </dgm:pt>
    <dgm:pt modelId="{262EA50B-D99B-4E34-B178-65FD9BAC547A}" type="parTrans" cxnId="{B56D0D3E-833F-4D34-B0C4-041B28121C0A}">
      <dgm:prSet/>
      <dgm:spPr/>
      <dgm:t>
        <a:bodyPr/>
        <a:lstStyle/>
        <a:p>
          <a:endParaRPr lang="en-US" sz="800"/>
        </a:p>
      </dgm:t>
    </dgm:pt>
    <dgm:pt modelId="{2E85BF28-D41B-4669-B974-171BF5BA42B5}" type="sibTrans" cxnId="{B56D0D3E-833F-4D34-B0C4-041B28121C0A}">
      <dgm:prSet/>
      <dgm:spPr/>
      <dgm:t>
        <a:bodyPr/>
        <a:lstStyle/>
        <a:p>
          <a:endParaRPr lang="en-US" sz="800"/>
        </a:p>
      </dgm:t>
    </dgm:pt>
    <dgm:pt modelId="{EDD6F2B0-37A2-4A48-A171-FCAFC25C2DB0}">
      <dgm:prSet phldrT="[Text]" custT="1"/>
      <dgm:spPr>
        <a:solidFill>
          <a:schemeClr val="accent2">
            <a:lumMod val="40000"/>
            <a:lumOff val="60000"/>
          </a:schemeClr>
        </a:solidFill>
      </dgm:spPr>
      <dgm:t>
        <a:bodyPr/>
        <a:lstStyle/>
        <a:p>
          <a:endParaRPr lang="en-US" sz="1050" dirty="0"/>
        </a:p>
      </dgm:t>
    </dgm:pt>
    <dgm:pt modelId="{96A7A078-8880-48C9-B8AA-AED3A063529C}" type="parTrans" cxnId="{CBD61CB0-14FE-4A78-A4A2-C177EF14862A}">
      <dgm:prSet/>
      <dgm:spPr/>
      <dgm:t>
        <a:bodyPr/>
        <a:lstStyle/>
        <a:p>
          <a:endParaRPr lang="en-US" sz="800"/>
        </a:p>
      </dgm:t>
    </dgm:pt>
    <dgm:pt modelId="{DAB136EA-B448-43CB-8C83-F1D254149F89}" type="sibTrans" cxnId="{CBD61CB0-14FE-4A78-A4A2-C177EF14862A}">
      <dgm:prSet/>
      <dgm:spPr/>
      <dgm:t>
        <a:bodyPr/>
        <a:lstStyle/>
        <a:p>
          <a:endParaRPr lang="en-US" sz="800"/>
        </a:p>
      </dgm:t>
    </dgm:pt>
    <dgm:pt modelId="{717709EB-D4C5-4683-8E3A-BE5F7BE3185C}">
      <dgm:prSet phldrT="[Text]" custT="1"/>
      <dgm:spPr>
        <a:solidFill>
          <a:schemeClr val="accent2"/>
        </a:solidFill>
      </dgm:spPr>
      <dgm:t>
        <a:bodyPr/>
        <a:lstStyle/>
        <a:p>
          <a:endParaRPr lang="en-US" sz="1050" dirty="0"/>
        </a:p>
      </dgm:t>
    </dgm:pt>
    <dgm:pt modelId="{EB567FE3-0748-4511-87DB-3F052B1DC225}" type="parTrans" cxnId="{E7519A26-A404-41DD-9B76-D5263013F534}">
      <dgm:prSet/>
      <dgm:spPr/>
      <dgm:t>
        <a:bodyPr/>
        <a:lstStyle/>
        <a:p>
          <a:endParaRPr lang="en-US" sz="800"/>
        </a:p>
      </dgm:t>
    </dgm:pt>
    <dgm:pt modelId="{CB374525-8F6B-4EA6-B2AD-18891F9C714D}" type="sibTrans" cxnId="{E7519A26-A404-41DD-9B76-D5263013F534}">
      <dgm:prSet/>
      <dgm:spPr/>
      <dgm:t>
        <a:bodyPr/>
        <a:lstStyle/>
        <a:p>
          <a:endParaRPr lang="en-US" sz="800"/>
        </a:p>
      </dgm:t>
    </dgm:pt>
    <dgm:pt modelId="{8402BF4B-462C-43CA-BDA8-A946C6EC0D3C}">
      <dgm:prSet phldrT="[Text]" custT="1"/>
      <dgm:spPr>
        <a:solidFill>
          <a:schemeClr val="accent2">
            <a:lumMod val="75000"/>
          </a:schemeClr>
        </a:solidFill>
      </dgm:spPr>
      <dgm:t>
        <a:bodyPr/>
        <a:lstStyle/>
        <a:p>
          <a:r>
            <a:rPr lang="en-US" sz="700" dirty="0">
              <a:solidFill>
                <a:schemeClr val="bg1"/>
              </a:solidFill>
            </a:rPr>
            <a:t>A&amp;A</a:t>
          </a:r>
        </a:p>
      </dgm:t>
    </dgm:pt>
    <dgm:pt modelId="{44F7A590-04EE-498B-800D-B161402262AE}" type="parTrans" cxnId="{F377E10D-F302-4FB9-9705-49584D28A998}">
      <dgm:prSet/>
      <dgm:spPr/>
      <dgm:t>
        <a:bodyPr/>
        <a:lstStyle/>
        <a:p>
          <a:endParaRPr lang="en-US" sz="800"/>
        </a:p>
      </dgm:t>
    </dgm:pt>
    <dgm:pt modelId="{947E79AF-7420-40BC-8B30-8978119AB521}" type="sibTrans" cxnId="{F377E10D-F302-4FB9-9705-49584D28A998}">
      <dgm:prSet/>
      <dgm:spPr/>
      <dgm:t>
        <a:bodyPr/>
        <a:lstStyle/>
        <a:p>
          <a:endParaRPr lang="en-US" sz="8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98738" custScaleY="328329" custLinFactNeighborX="2054" custLinFactNeighborY="14527">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1000" dirty="0"/>
        </a:p>
      </dgm:t>
    </dgm:pt>
    <dgm:pt modelId="{262EA50B-D99B-4E34-B178-65FD9BAC547A}" type="parTrans" cxnId="{B56D0D3E-833F-4D34-B0C4-041B28121C0A}">
      <dgm:prSet/>
      <dgm:spPr/>
      <dgm:t>
        <a:bodyPr/>
        <a:lstStyle/>
        <a:p>
          <a:endParaRPr lang="en-US" sz="800"/>
        </a:p>
      </dgm:t>
    </dgm:pt>
    <dgm:pt modelId="{2E85BF28-D41B-4669-B974-171BF5BA42B5}" type="sibTrans" cxnId="{B56D0D3E-833F-4D34-B0C4-041B28121C0A}">
      <dgm:prSet/>
      <dgm:spPr/>
      <dgm:t>
        <a:bodyPr/>
        <a:lstStyle/>
        <a:p>
          <a:endParaRPr lang="en-US" sz="800"/>
        </a:p>
      </dgm:t>
    </dgm:pt>
    <dgm:pt modelId="{EDD6F2B0-37A2-4A48-A171-FCAFC25C2DB0}">
      <dgm:prSet phldrT="[Text]" custT="1"/>
      <dgm:spPr>
        <a:solidFill>
          <a:schemeClr val="accent2">
            <a:lumMod val="40000"/>
            <a:lumOff val="60000"/>
          </a:schemeClr>
        </a:solidFill>
      </dgm:spPr>
      <dgm:t>
        <a:bodyPr/>
        <a:lstStyle/>
        <a:p>
          <a:endParaRPr lang="en-US" sz="1050" dirty="0"/>
        </a:p>
      </dgm:t>
    </dgm:pt>
    <dgm:pt modelId="{96A7A078-8880-48C9-B8AA-AED3A063529C}" type="parTrans" cxnId="{CBD61CB0-14FE-4A78-A4A2-C177EF14862A}">
      <dgm:prSet/>
      <dgm:spPr/>
      <dgm:t>
        <a:bodyPr/>
        <a:lstStyle/>
        <a:p>
          <a:endParaRPr lang="en-US" sz="800"/>
        </a:p>
      </dgm:t>
    </dgm:pt>
    <dgm:pt modelId="{DAB136EA-B448-43CB-8C83-F1D254149F89}" type="sibTrans" cxnId="{CBD61CB0-14FE-4A78-A4A2-C177EF14862A}">
      <dgm:prSet/>
      <dgm:spPr/>
      <dgm:t>
        <a:bodyPr/>
        <a:lstStyle/>
        <a:p>
          <a:endParaRPr lang="en-US" sz="800"/>
        </a:p>
      </dgm:t>
    </dgm:pt>
    <dgm:pt modelId="{717709EB-D4C5-4683-8E3A-BE5F7BE3185C}">
      <dgm:prSet phldrT="[Text]" custT="1"/>
      <dgm:spPr>
        <a:solidFill>
          <a:schemeClr val="accent2"/>
        </a:solidFill>
      </dgm:spPr>
      <dgm:t>
        <a:bodyPr/>
        <a:lstStyle/>
        <a:p>
          <a:endParaRPr lang="en-US" sz="1050" dirty="0"/>
        </a:p>
      </dgm:t>
    </dgm:pt>
    <dgm:pt modelId="{EB567FE3-0748-4511-87DB-3F052B1DC225}" type="parTrans" cxnId="{E7519A26-A404-41DD-9B76-D5263013F534}">
      <dgm:prSet/>
      <dgm:spPr/>
      <dgm:t>
        <a:bodyPr/>
        <a:lstStyle/>
        <a:p>
          <a:endParaRPr lang="en-US" sz="800"/>
        </a:p>
      </dgm:t>
    </dgm:pt>
    <dgm:pt modelId="{CB374525-8F6B-4EA6-B2AD-18891F9C714D}" type="sibTrans" cxnId="{E7519A26-A404-41DD-9B76-D5263013F534}">
      <dgm:prSet/>
      <dgm:spPr/>
      <dgm:t>
        <a:bodyPr/>
        <a:lstStyle/>
        <a:p>
          <a:endParaRPr lang="en-US" sz="800"/>
        </a:p>
      </dgm:t>
    </dgm:pt>
    <dgm:pt modelId="{8402BF4B-462C-43CA-BDA8-A946C6EC0D3C}">
      <dgm:prSet phldrT="[Text]" custT="1"/>
      <dgm:spPr>
        <a:solidFill>
          <a:schemeClr val="accent2">
            <a:lumMod val="75000"/>
          </a:schemeClr>
        </a:solidFill>
      </dgm:spPr>
      <dgm:t>
        <a:bodyPr/>
        <a:lstStyle/>
        <a:p>
          <a:r>
            <a:rPr lang="en-US" sz="700" dirty="0">
              <a:solidFill>
                <a:schemeClr val="bg1"/>
              </a:solidFill>
            </a:rPr>
            <a:t>A&amp;A</a:t>
          </a:r>
        </a:p>
      </dgm:t>
    </dgm:pt>
    <dgm:pt modelId="{44F7A590-04EE-498B-800D-B161402262AE}" type="parTrans" cxnId="{F377E10D-F302-4FB9-9705-49584D28A998}">
      <dgm:prSet/>
      <dgm:spPr/>
      <dgm:t>
        <a:bodyPr/>
        <a:lstStyle/>
        <a:p>
          <a:endParaRPr lang="en-US" sz="800"/>
        </a:p>
      </dgm:t>
    </dgm:pt>
    <dgm:pt modelId="{947E79AF-7420-40BC-8B30-8978119AB521}" type="sibTrans" cxnId="{F377E10D-F302-4FB9-9705-49584D28A998}">
      <dgm:prSet/>
      <dgm:spPr/>
      <dgm:t>
        <a:bodyPr/>
        <a:lstStyle/>
        <a:p>
          <a:endParaRPr lang="en-US" sz="8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98738" custScaleY="328329" custLinFactNeighborX="2054" custLinFactNeighborY="14527">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r>
            <a:rPr lang="en-US" sz="700" dirty="0"/>
            <a:t>Attention</a:t>
          </a:r>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LinFactNeighborY="-8277">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r>
            <a:rPr lang="en-US" sz="800" dirty="0"/>
            <a:t>Interest</a:t>
          </a:r>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r>
            <a:rPr lang="en-US" sz="800" dirty="0">
              <a:solidFill>
                <a:schemeClr val="bg1"/>
              </a:solidFill>
            </a:rPr>
            <a:t>Desire</a:t>
          </a: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r>
            <a:rPr lang="en-US" sz="800" dirty="0">
              <a:solidFill>
                <a:schemeClr val="bg1"/>
              </a:solidFill>
            </a:rPr>
            <a:t>Desire</a:t>
          </a: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9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51316">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51316">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51316"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solidFill>
              <a:schemeClr val="bg1"/>
            </a:solidFill>
          </a:endParaRP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r>
            <a:rPr lang="en-US" sz="900" dirty="0">
              <a:solidFill>
                <a:schemeClr val="bg1"/>
              </a:solidFill>
            </a:rPr>
            <a:t>A&amp;A</a:t>
          </a: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51316">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51316">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51316"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r>
            <a:rPr lang="en-US" sz="700" dirty="0"/>
            <a:t>Attention</a:t>
          </a:r>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r>
            <a:rPr lang="en-US" sz="800" dirty="0"/>
            <a:t>Interest</a:t>
          </a:r>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r>
            <a:rPr lang="en-US" sz="800" dirty="0"/>
            <a:t>Interest</a:t>
          </a:r>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5300870" cy="912714"/>
        </a:xfrm>
        <a:prstGeom prst="trapezoid">
          <a:avLst>
            <a:gd name="adj" fmla="val 65147"/>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Attention</a:t>
          </a:r>
        </a:p>
        <a:p>
          <a:pPr marL="0" lvl="0" indent="0" algn="ctr" defTabSz="889000">
            <a:lnSpc>
              <a:spcPct val="90000"/>
            </a:lnSpc>
            <a:spcBef>
              <a:spcPct val="0"/>
            </a:spcBef>
            <a:spcAft>
              <a:spcPct val="35000"/>
            </a:spcAft>
            <a:buNone/>
          </a:pPr>
          <a:r>
            <a:rPr lang="en-US" sz="1000" kern="1200" dirty="0"/>
            <a:t>Take notice and be aware</a:t>
          </a:r>
        </a:p>
        <a:p>
          <a:pPr marL="0" lvl="0" indent="0" algn="ctr" defTabSz="889000">
            <a:lnSpc>
              <a:spcPct val="90000"/>
            </a:lnSpc>
            <a:spcBef>
              <a:spcPct val="0"/>
            </a:spcBef>
            <a:spcAft>
              <a:spcPct val="35000"/>
            </a:spcAft>
            <a:buNone/>
          </a:pPr>
          <a:endParaRPr lang="en-US" sz="1800" kern="1200" dirty="0"/>
        </a:p>
      </dsp:txBody>
      <dsp:txXfrm rot="-10800000">
        <a:off x="927652" y="0"/>
        <a:ext cx="3445566" cy="912714"/>
      </dsp:txXfrm>
    </dsp:sp>
    <dsp:sp modelId="{BDD672E8-3CF1-4614-91AD-41BC4F0BF33C}">
      <dsp:nvSpPr>
        <dsp:cNvPr id="0" name=""/>
        <dsp:cNvSpPr/>
      </dsp:nvSpPr>
      <dsp:spPr>
        <a:xfrm rot="10800000">
          <a:off x="594602" y="912714"/>
          <a:ext cx="4111665" cy="1048395"/>
        </a:xfrm>
        <a:prstGeom prst="trapezoid">
          <a:avLst>
            <a:gd name="adj" fmla="val 65147"/>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Interest</a:t>
          </a:r>
        </a:p>
        <a:p>
          <a:pPr marL="0" lvl="0" indent="0" algn="ctr" defTabSz="889000">
            <a:lnSpc>
              <a:spcPct val="90000"/>
            </a:lnSpc>
            <a:spcBef>
              <a:spcPct val="0"/>
            </a:spcBef>
            <a:spcAft>
              <a:spcPct val="35000"/>
            </a:spcAft>
            <a:buNone/>
          </a:pPr>
          <a:r>
            <a:rPr lang="en-US" sz="1050" kern="1200" dirty="0"/>
            <a:t>Deepen engagement</a:t>
          </a:r>
        </a:p>
      </dsp:txBody>
      <dsp:txXfrm rot="-10800000">
        <a:off x="1314144" y="912714"/>
        <a:ext cx="2672582" cy="1048395"/>
      </dsp:txXfrm>
    </dsp:sp>
    <dsp:sp modelId="{53E632BF-F500-46B5-AF64-E067C2E99976}">
      <dsp:nvSpPr>
        <dsp:cNvPr id="0" name=""/>
        <dsp:cNvSpPr/>
      </dsp:nvSpPr>
      <dsp:spPr>
        <a:xfrm rot="10800000">
          <a:off x="1281413" y="1963976"/>
          <a:ext cx="2738044" cy="950942"/>
        </a:xfrm>
        <a:prstGeom prst="trapezoid">
          <a:avLst>
            <a:gd name="adj" fmla="val 65147"/>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Desire</a:t>
          </a:r>
        </a:p>
        <a:p>
          <a:pPr marL="0" lvl="0" indent="0" algn="ctr" defTabSz="889000">
            <a:lnSpc>
              <a:spcPct val="90000"/>
            </a:lnSpc>
            <a:spcBef>
              <a:spcPct val="0"/>
            </a:spcBef>
            <a:spcAft>
              <a:spcPct val="35000"/>
            </a:spcAft>
            <a:buNone/>
          </a:pPr>
          <a:r>
            <a:rPr lang="en-US" sz="1000" kern="1200" dirty="0">
              <a:solidFill>
                <a:schemeClr val="bg1"/>
              </a:solidFill>
            </a:rPr>
            <a:t>Prioritize; Greater urgency &amp; anticipation</a:t>
          </a:r>
        </a:p>
      </dsp:txBody>
      <dsp:txXfrm rot="-10800000">
        <a:off x="1760571" y="1963976"/>
        <a:ext cx="1779728" cy="950942"/>
      </dsp:txXfrm>
    </dsp:sp>
    <dsp:sp modelId="{6583F402-5E11-4E4A-913E-2448FFA2F111}">
      <dsp:nvSpPr>
        <dsp:cNvPr id="0" name=""/>
        <dsp:cNvSpPr/>
      </dsp:nvSpPr>
      <dsp:spPr>
        <a:xfrm rot="10800000">
          <a:off x="1892025" y="2912052"/>
          <a:ext cx="1516819" cy="1156364"/>
        </a:xfrm>
        <a:prstGeom prst="trapezoid">
          <a:avLst>
            <a:gd name="adj" fmla="val 65147"/>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548640" numCol="1" spcCol="1270" anchor="ctr" anchorCtr="0">
          <a:noAutofit/>
        </a:bodyPr>
        <a:lstStyle/>
        <a:p>
          <a:pPr marL="0" lvl="0" indent="0" algn="ctr" defTabSz="533400">
            <a:lnSpc>
              <a:spcPct val="100000"/>
            </a:lnSpc>
            <a:spcBef>
              <a:spcPct val="0"/>
            </a:spcBef>
            <a:spcAft>
              <a:spcPts val="0"/>
            </a:spcAft>
            <a:buNone/>
          </a:pPr>
          <a:endParaRPr lang="en-US" sz="1200" kern="1200" dirty="0">
            <a:solidFill>
              <a:schemeClr val="bg1"/>
            </a:solidFill>
          </a:endParaRPr>
        </a:p>
        <a:p>
          <a:pPr marL="0" lvl="0" indent="0" algn="ctr" defTabSz="533400">
            <a:lnSpc>
              <a:spcPct val="100000"/>
            </a:lnSpc>
            <a:spcBef>
              <a:spcPct val="0"/>
            </a:spcBef>
            <a:spcAft>
              <a:spcPts val="0"/>
            </a:spcAft>
            <a:buNone/>
          </a:pPr>
          <a:endParaRPr lang="en-US" sz="1200" kern="1200" dirty="0">
            <a:solidFill>
              <a:schemeClr val="bg1"/>
            </a:solidFill>
          </a:endParaRPr>
        </a:p>
        <a:p>
          <a:pPr marL="0" lvl="0" indent="0" algn="ctr" defTabSz="533400">
            <a:lnSpc>
              <a:spcPct val="100000"/>
            </a:lnSpc>
            <a:spcBef>
              <a:spcPct val="0"/>
            </a:spcBef>
            <a:spcAft>
              <a:spcPts val="0"/>
            </a:spcAft>
            <a:buNone/>
          </a:pPr>
          <a:r>
            <a:rPr lang="en-US" sz="1200" kern="1200" dirty="0">
              <a:solidFill>
                <a:schemeClr val="bg1"/>
              </a:solidFill>
            </a:rPr>
            <a:t>Action &amp; Advocacy </a:t>
          </a:r>
        </a:p>
        <a:p>
          <a:pPr marL="0" lvl="0" indent="0" algn="ctr" defTabSz="533400">
            <a:lnSpc>
              <a:spcPct val="100000"/>
            </a:lnSpc>
            <a:spcBef>
              <a:spcPct val="0"/>
            </a:spcBef>
            <a:spcAft>
              <a:spcPts val="0"/>
            </a:spcAft>
            <a:buNone/>
          </a:pPr>
          <a:endParaRPr lang="en-US" sz="1200" kern="1200" dirty="0">
            <a:solidFill>
              <a:schemeClr val="bg1"/>
            </a:solidFill>
          </a:endParaRPr>
        </a:p>
        <a:p>
          <a:pPr marL="0" lvl="0" indent="0" algn="ctr" defTabSz="533400">
            <a:lnSpc>
              <a:spcPct val="100000"/>
            </a:lnSpc>
            <a:spcBef>
              <a:spcPct val="0"/>
            </a:spcBef>
            <a:spcAft>
              <a:spcPts val="0"/>
            </a:spcAft>
            <a:buNone/>
          </a:pPr>
          <a:r>
            <a:rPr lang="en-US" sz="800" kern="1200" dirty="0">
              <a:solidFill>
                <a:schemeClr val="bg1"/>
              </a:solidFill>
            </a:rPr>
            <a:t>Actively support </a:t>
          </a:r>
        </a:p>
        <a:p>
          <a:pPr marL="0" lvl="0" indent="0" algn="ctr" defTabSz="533400">
            <a:lnSpc>
              <a:spcPct val="100000"/>
            </a:lnSpc>
            <a:spcBef>
              <a:spcPct val="0"/>
            </a:spcBef>
            <a:spcAft>
              <a:spcPts val="0"/>
            </a:spcAft>
            <a:buNone/>
          </a:pPr>
          <a:r>
            <a:rPr lang="en-US" sz="800" kern="1200" dirty="0">
              <a:solidFill>
                <a:schemeClr val="bg1"/>
              </a:solidFill>
            </a:rPr>
            <a:t>or </a:t>
          </a:r>
        </a:p>
        <a:p>
          <a:pPr marL="0" lvl="0" indent="0" algn="ctr" defTabSz="533400">
            <a:lnSpc>
              <a:spcPct val="100000"/>
            </a:lnSpc>
            <a:spcBef>
              <a:spcPct val="0"/>
            </a:spcBef>
            <a:spcAft>
              <a:spcPts val="0"/>
            </a:spcAft>
            <a:buNone/>
          </a:pPr>
          <a:r>
            <a:rPr lang="en-US" sz="800" kern="1200" dirty="0">
              <a:solidFill>
                <a:schemeClr val="bg1"/>
              </a:solidFill>
            </a:rPr>
            <a:t>promote</a:t>
          </a:r>
        </a:p>
        <a:p>
          <a:pPr marL="0" lvl="0" indent="0" algn="ctr" defTabSz="533400">
            <a:lnSpc>
              <a:spcPct val="100000"/>
            </a:lnSpc>
            <a:spcBef>
              <a:spcPct val="0"/>
            </a:spcBef>
            <a:spcAft>
              <a:spcPts val="0"/>
            </a:spcAft>
            <a:buNone/>
          </a:pPr>
          <a:endParaRPr lang="en-US" sz="1200" kern="1200" dirty="0">
            <a:solidFill>
              <a:schemeClr val="bg1"/>
            </a:solidFill>
          </a:endParaRPr>
        </a:p>
      </dsp:txBody>
      <dsp:txXfrm rot="-10800000">
        <a:off x="1892025" y="2912052"/>
        <a:ext cx="1516819" cy="11563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1043545" cy="183811"/>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82620" y="0"/>
        <a:ext cx="678304" cy="183811"/>
      </dsp:txXfrm>
    </dsp:sp>
    <dsp:sp modelId="{BDD672E8-3CF1-4614-91AD-41BC4F0BF33C}">
      <dsp:nvSpPr>
        <dsp:cNvPr id="0" name=""/>
        <dsp:cNvSpPr/>
      </dsp:nvSpPr>
      <dsp:spPr>
        <a:xfrm rot="10800000">
          <a:off x="130443" y="183811"/>
          <a:ext cx="782658" cy="183811"/>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7408" y="183811"/>
        <a:ext cx="508728" cy="183811"/>
      </dsp:txXfrm>
    </dsp:sp>
    <dsp:sp modelId="{53E632BF-F500-46B5-AF64-E067C2E99976}">
      <dsp:nvSpPr>
        <dsp:cNvPr id="0" name=""/>
        <dsp:cNvSpPr/>
      </dsp:nvSpPr>
      <dsp:spPr>
        <a:xfrm rot="10800000">
          <a:off x="261611" y="370073"/>
          <a:ext cx="520321" cy="183811"/>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Desire</a:t>
          </a:r>
        </a:p>
      </dsp:txBody>
      <dsp:txXfrm rot="-10800000">
        <a:off x="352667" y="370073"/>
        <a:ext cx="338209" cy="183811"/>
      </dsp:txXfrm>
    </dsp:sp>
    <dsp:sp modelId="{6583F402-5E11-4E4A-913E-2448FFA2F111}">
      <dsp:nvSpPr>
        <dsp:cNvPr id="0" name=""/>
        <dsp:cNvSpPr/>
      </dsp:nvSpPr>
      <dsp:spPr>
        <a:xfrm rot="10800000">
          <a:off x="384228" y="551434"/>
          <a:ext cx="275088" cy="183811"/>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384228" y="551434"/>
        <a:ext cx="275088" cy="1838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984822" cy="96332"/>
        </a:xfrm>
        <a:prstGeom prst="trapezoid">
          <a:avLst>
            <a:gd name="adj" fmla="val 81352"/>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172343" y="0"/>
        <a:ext cx="640134" cy="96332"/>
      </dsp:txXfrm>
    </dsp:sp>
    <dsp:sp modelId="{BDD672E8-3CF1-4614-91AD-41BC4F0BF33C}">
      <dsp:nvSpPr>
        <dsp:cNvPr id="0" name=""/>
        <dsp:cNvSpPr/>
      </dsp:nvSpPr>
      <dsp:spPr>
        <a:xfrm rot="10800000">
          <a:off x="78368" y="96332"/>
          <a:ext cx="828085" cy="96332"/>
        </a:xfrm>
        <a:prstGeom prst="trapezoid">
          <a:avLst>
            <a:gd name="adj" fmla="val 81352"/>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endParaRPr lang="en-US" sz="1050" kern="1200" dirty="0"/>
        </a:p>
      </dsp:txBody>
      <dsp:txXfrm rot="-10800000">
        <a:off x="223283" y="96332"/>
        <a:ext cx="538255" cy="96332"/>
      </dsp:txXfrm>
    </dsp:sp>
    <dsp:sp modelId="{53E632BF-F500-46B5-AF64-E067C2E99976}">
      <dsp:nvSpPr>
        <dsp:cNvPr id="0" name=""/>
        <dsp:cNvSpPr/>
      </dsp:nvSpPr>
      <dsp:spPr>
        <a:xfrm rot="10800000">
          <a:off x="157669" y="193949"/>
          <a:ext cx="669482" cy="96332"/>
        </a:xfrm>
        <a:prstGeom prst="trapezoid">
          <a:avLst>
            <a:gd name="adj" fmla="val 81352"/>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endParaRPr lang="en-US" sz="1050" kern="1200" dirty="0"/>
        </a:p>
      </dsp:txBody>
      <dsp:txXfrm rot="-10800000">
        <a:off x="274829" y="193949"/>
        <a:ext cx="435163" cy="96332"/>
      </dsp:txXfrm>
    </dsp:sp>
    <dsp:sp modelId="{6583F402-5E11-4E4A-913E-2448FFA2F111}">
      <dsp:nvSpPr>
        <dsp:cNvPr id="0" name=""/>
        <dsp:cNvSpPr/>
      </dsp:nvSpPr>
      <dsp:spPr>
        <a:xfrm rot="10800000">
          <a:off x="248922" y="288997"/>
          <a:ext cx="508117" cy="316288"/>
        </a:xfrm>
        <a:prstGeom prst="trapezoid">
          <a:avLst>
            <a:gd name="adj" fmla="val 81352"/>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A&amp;A</a:t>
          </a:r>
        </a:p>
      </dsp:txBody>
      <dsp:txXfrm rot="-10800000">
        <a:off x="248922" y="288997"/>
        <a:ext cx="508117" cy="3162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984822" cy="96332"/>
        </a:xfrm>
        <a:prstGeom prst="trapezoid">
          <a:avLst>
            <a:gd name="adj" fmla="val 81352"/>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172343" y="0"/>
        <a:ext cx="640134" cy="96332"/>
      </dsp:txXfrm>
    </dsp:sp>
    <dsp:sp modelId="{BDD672E8-3CF1-4614-91AD-41BC4F0BF33C}">
      <dsp:nvSpPr>
        <dsp:cNvPr id="0" name=""/>
        <dsp:cNvSpPr/>
      </dsp:nvSpPr>
      <dsp:spPr>
        <a:xfrm rot="10800000">
          <a:off x="78368" y="96332"/>
          <a:ext cx="828085" cy="96332"/>
        </a:xfrm>
        <a:prstGeom prst="trapezoid">
          <a:avLst>
            <a:gd name="adj" fmla="val 81352"/>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endParaRPr lang="en-US" sz="1050" kern="1200" dirty="0"/>
        </a:p>
      </dsp:txBody>
      <dsp:txXfrm rot="-10800000">
        <a:off x="223283" y="96332"/>
        <a:ext cx="538255" cy="96332"/>
      </dsp:txXfrm>
    </dsp:sp>
    <dsp:sp modelId="{53E632BF-F500-46B5-AF64-E067C2E99976}">
      <dsp:nvSpPr>
        <dsp:cNvPr id="0" name=""/>
        <dsp:cNvSpPr/>
      </dsp:nvSpPr>
      <dsp:spPr>
        <a:xfrm rot="10800000">
          <a:off x="157669" y="193949"/>
          <a:ext cx="669482" cy="96332"/>
        </a:xfrm>
        <a:prstGeom prst="trapezoid">
          <a:avLst>
            <a:gd name="adj" fmla="val 81352"/>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endParaRPr lang="en-US" sz="1050" kern="1200" dirty="0"/>
        </a:p>
      </dsp:txBody>
      <dsp:txXfrm rot="-10800000">
        <a:off x="274829" y="193949"/>
        <a:ext cx="435163" cy="96332"/>
      </dsp:txXfrm>
    </dsp:sp>
    <dsp:sp modelId="{6583F402-5E11-4E4A-913E-2448FFA2F111}">
      <dsp:nvSpPr>
        <dsp:cNvPr id="0" name=""/>
        <dsp:cNvSpPr/>
      </dsp:nvSpPr>
      <dsp:spPr>
        <a:xfrm rot="10800000">
          <a:off x="248922" y="288997"/>
          <a:ext cx="508117" cy="316288"/>
        </a:xfrm>
        <a:prstGeom prst="trapezoid">
          <a:avLst>
            <a:gd name="adj" fmla="val 81352"/>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A&amp;A</a:t>
          </a:r>
        </a:p>
      </dsp:txBody>
      <dsp:txXfrm rot="-10800000">
        <a:off x="248922" y="288997"/>
        <a:ext cx="508117" cy="316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784031" cy="138100"/>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Attention</a:t>
          </a:r>
        </a:p>
      </dsp:txBody>
      <dsp:txXfrm rot="-10800000">
        <a:off x="137205" y="0"/>
        <a:ext cx="509620" cy="138100"/>
      </dsp:txXfrm>
    </dsp:sp>
    <dsp:sp modelId="{BDD672E8-3CF1-4614-91AD-41BC4F0BF33C}">
      <dsp:nvSpPr>
        <dsp:cNvPr id="0" name=""/>
        <dsp:cNvSpPr/>
      </dsp:nvSpPr>
      <dsp:spPr>
        <a:xfrm rot="10800000">
          <a:off x="98003" y="138100"/>
          <a:ext cx="588023" cy="138100"/>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00907" y="138100"/>
        <a:ext cx="382215" cy="138100"/>
      </dsp:txXfrm>
    </dsp:sp>
    <dsp:sp modelId="{53E632BF-F500-46B5-AF64-E067C2E99976}">
      <dsp:nvSpPr>
        <dsp:cNvPr id="0" name=""/>
        <dsp:cNvSpPr/>
      </dsp:nvSpPr>
      <dsp:spPr>
        <a:xfrm rot="10800000">
          <a:off x="196552" y="278041"/>
          <a:ext cx="390925" cy="138100"/>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4964" y="278041"/>
        <a:ext cx="254101" cy="138100"/>
      </dsp:txXfrm>
    </dsp:sp>
    <dsp:sp modelId="{6583F402-5E11-4E4A-913E-2448FFA2F111}">
      <dsp:nvSpPr>
        <dsp:cNvPr id="0" name=""/>
        <dsp:cNvSpPr/>
      </dsp:nvSpPr>
      <dsp:spPr>
        <a:xfrm rot="10800000">
          <a:off x="288676" y="414300"/>
          <a:ext cx="206678" cy="138100"/>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288676" y="414300"/>
        <a:ext cx="206678" cy="138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948677" cy="167101"/>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66018" y="0"/>
        <a:ext cx="616640" cy="167101"/>
      </dsp:txXfrm>
    </dsp:sp>
    <dsp:sp modelId="{BDD672E8-3CF1-4614-91AD-41BC4F0BF33C}">
      <dsp:nvSpPr>
        <dsp:cNvPr id="0" name=""/>
        <dsp:cNvSpPr/>
      </dsp:nvSpPr>
      <dsp:spPr>
        <a:xfrm rot="10800000">
          <a:off x="118584" y="167101"/>
          <a:ext cx="711507" cy="167101"/>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Interest</a:t>
          </a:r>
        </a:p>
      </dsp:txBody>
      <dsp:txXfrm rot="-10800000">
        <a:off x="243098" y="167101"/>
        <a:ext cx="462480" cy="167101"/>
      </dsp:txXfrm>
    </dsp:sp>
    <dsp:sp modelId="{53E632BF-F500-46B5-AF64-E067C2E99976}">
      <dsp:nvSpPr>
        <dsp:cNvPr id="0" name=""/>
        <dsp:cNvSpPr/>
      </dsp:nvSpPr>
      <dsp:spPr>
        <a:xfrm rot="10800000">
          <a:off x="237828" y="336429"/>
          <a:ext cx="473019" cy="167101"/>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320607" y="336429"/>
        <a:ext cx="307462" cy="167101"/>
      </dsp:txXfrm>
    </dsp:sp>
    <dsp:sp modelId="{6583F402-5E11-4E4A-913E-2448FFA2F111}">
      <dsp:nvSpPr>
        <dsp:cNvPr id="0" name=""/>
        <dsp:cNvSpPr/>
      </dsp:nvSpPr>
      <dsp:spPr>
        <a:xfrm rot="10800000">
          <a:off x="349298" y="501303"/>
          <a:ext cx="250080" cy="167101"/>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349298" y="501303"/>
        <a:ext cx="250080" cy="1671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956341" cy="165309"/>
        </a:xfrm>
        <a:prstGeom prst="trapezoid">
          <a:avLst>
            <a:gd name="adj" fmla="val 72315"/>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67359" y="0"/>
        <a:ext cx="621621" cy="165309"/>
      </dsp:txXfrm>
    </dsp:sp>
    <dsp:sp modelId="{BDD672E8-3CF1-4614-91AD-41BC4F0BF33C}">
      <dsp:nvSpPr>
        <dsp:cNvPr id="0" name=""/>
        <dsp:cNvSpPr/>
      </dsp:nvSpPr>
      <dsp:spPr>
        <a:xfrm rot="10800000">
          <a:off x="119542" y="165308"/>
          <a:ext cx="717255" cy="165309"/>
        </a:xfrm>
        <a:prstGeom prst="trapezoid">
          <a:avLst>
            <a:gd name="adj" fmla="val 72315"/>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45062" y="165308"/>
        <a:ext cx="466216" cy="165309"/>
      </dsp:txXfrm>
    </dsp:sp>
    <dsp:sp modelId="{53E632BF-F500-46B5-AF64-E067C2E99976}">
      <dsp:nvSpPr>
        <dsp:cNvPr id="0" name=""/>
        <dsp:cNvSpPr/>
      </dsp:nvSpPr>
      <dsp:spPr>
        <a:xfrm rot="10800000">
          <a:off x="239749" y="332821"/>
          <a:ext cx="476841" cy="165309"/>
        </a:xfrm>
        <a:prstGeom prst="trapezoid">
          <a:avLst>
            <a:gd name="adj" fmla="val 72315"/>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Desire</a:t>
          </a:r>
        </a:p>
      </dsp:txBody>
      <dsp:txXfrm rot="-10800000">
        <a:off x="323197" y="332821"/>
        <a:ext cx="309946" cy="165309"/>
      </dsp:txXfrm>
    </dsp:sp>
    <dsp:sp modelId="{6583F402-5E11-4E4A-913E-2448FFA2F111}">
      <dsp:nvSpPr>
        <dsp:cNvPr id="0" name=""/>
        <dsp:cNvSpPr/>
      </dsp:nvSpPr>
      <dsp:spPr>
        <a:xfrm rot="10800000">
          <a:off x="352119" y="495927"/>
          <a:ext cx="252101" cy="165309"/>
        </a:xfrm>
        <a:prstGeom prst="trapezoid">
          <a:avLst>
            <a:gd name="adj" fmla="val 72315"/>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352119" y="495927"/>
        <a:ext cx="252101" cy="1653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889116" cy="133836"/>
        </a:xfrm>
        <a:prstGeom prst="trapezoid">
          <a:avLst>
            <a:gd name="adj" fmla="val 67121"/>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55595" y="0"/>
        <a:ext cx="577925" cy="133836"/>
      </dsp:txXfrm>
    </dsp:sp>
    <dsp:sp modelId="{BDD672E8-3CF1-4614-91AD-41BC4F0BF33C}">
      <dsp:nvSpPr>
        <dsp:cNvPr id="0" name=""/>
        <dsp:cNvSpPr/>
      </dsp:nvSpPr>
      <dsp:spPr>
        <a:xfrm rot="10800000">
          <a:off x="89833" y="133836"/>
          <a:ext cx="709449" cy="133836"/>
        </a:xfrm>
        <a:prstGeom prst="trapezoid">
          <a:avLst>
            <a:gd name="adj" fmla="val 67121"/>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13986" y="133836"/>
        <a:ext cx="461142" cy="133836"/>
      </dsp:txXfrm>
    </dsp:sp>
    <dsp:sp modelId="{53E632BF-F500-46B5-AF64-E067C2E99976}">
      <dsp:nvSpPr>
        <dsp:cNvPr id="0" name=""/>
        <dsp:cNvSpPr/>
      </dsp:nvSpPr>
      <dsp:spPr>
        <a:xfrm rot="10800000">
          <a:off x="180402" y="271149"/>
          <a:ext cx="528310" cy="133836"/>
        </a:xfrm>
        <a:prstGeom prst="trapezoid">
          <a:avLst>
            <a:gd name="adj" fmla="val 67121"/>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Desire</a:t>
          </a:r>
        </a:p>
      </dsp:txBody>
      <dsp:txXfrm rot="-10800000">
        <a:off x="272857" y="271149"/>
        <a:ext cx="343401" cy="133836"/>
      </dsp:txXfrm>
    </dsp:sp>
    <dsp:sp modelId="{6583F402-5E11-4E4A-913E-2448FFA2F111}">
      <dsp:nvSpPr>
        <dsp:cNvPr id="0" name=""/>
        <dsp:cNvSpPr/>
      </dsp:nvSpPr>
      <dsp:spPr>
        <a:xfrm rot="10800000">
          <a:off x="259969" y="401510"/>
          <a:ext cx="369177" cy="260808"/>
        </a:xfrm>
        <a:prstGeom prst="trapezoid">
          <a:avLst>
            <a:gd name="adj" fmla="val 67121"/>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US" sz="900" kern="1200" dirty="0">
            <a:solidFill>
              <a:schemeClr val="bg1"/>
            </a:solidFill>
          </a:endParaRPr>
        </a:p>
      </dsp:txBody>
      <dsp:txXfrm rot="-10800000">
        <a:off x="259969" y="401510"/>
        <a:ext cx="369177" cy="2608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1003415" cy="148958"/>
        </a:xfrm>
        <a:prstGeom prst="trapezoid">
          <a:avLst>
            <a:gd name="adj" fmla="val 6806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75597" y="0"/>
        <a:ext cx="652220" cy="148958"/>
      </dsp:txXfrm>
    </dsp:sp>
    <dsp:sp modelId="{BDD672E8-3CF1-4614-91AD-41BC4F0BF33C}">
      <dsp:nvSpPr>
        <dsp:cNvPr id="0" name=""/>
        <dsp:cNvSpPr/>
      </dsp:nvSpPr>
      <dsp:spPr>
        <a:xfrm rot="10800000">
          <a:off x="101381" y="148958"/>
          <a:ext cx="800652" cy="148958"/>
        </a:xfrm>
        <a:prstGeom prst="trapezoid">
          <a:avLst>
            <a:gd name="adj" fmla="val 6806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41495" y="148958"/>
        <a:ext cx="520424" cy="148958"/>
      </dsp:txXfrm>
    </dsp:sp>
    <dsp:sp modelId="{53E632BF-F500-46B5-AF64-E067C2E99976}">
      <dsp:nvSpPr>
        <dsp:cNvPr id="0" name=""/>
        <dsp:cNvSpPr/>
      </dsp:nvSpPr>
      <dsp:spPr>
        <a:xfrm rot="10800000">
          <a:off x="203594" y="301786"/>
          <a:ext cx="596227" cy="148958"/>
        </a:xfrm>
        <a:prstGeom prst="trapezoid">
          <a:avLst>
            <a:gd name="adj" fmla="val 6806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bg1"/>
            </a:solidFill>
          </a:endParaRPr>
        </a:p>
      </dsp:txBody>
      <dsp:txXfrm rot="-10800000">
        <a:off x="307934" y="301786"/>
        <a:ext cx="387547" cy="148958"/>
      </dsp:txXfrm>
    </dsp:sp>
    <dsp:sp modelId="{6583F402-5E11-4E4A-913E-2448FFA2F111}">
      <dsp:nvSpPr>
        <dsp:cNvPr id="0" name=""/>
        <dsp:cNvSpPr/>
      </dsp:nvSpPr>
      <dsp:spPr>
        <a:xfrm rot="10800000">
          <a:off x="293389" y="446875"/>
          <a:ext cx="416637" cy="290276"/>
        </a:xfrm>
        <a:prstGeom prst="trapezoid">
          <a:avLst>
            <a:gd name="adj" fmla="val 6806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A&amp;A</a:t>
          </a:r>
        </a:p>
      </dsp:txBody>
      <dsp:txXfrm rot="-10800000">
        <a:off x="293389" y="446875"/>
        <a:ext cx="416637" cy="2902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784031" cy="138100"/>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Attention</a:t>
          </a:r>
        </a:p>
      </dsp:txBody>
      <dsp:txXfrm rot="-10800000">
        <a:off x="137205" y="0"/>
        <a:ext cx="509620" cy="138100"/>
      </dsp:txXfrm>
    </dsp:sp>
    <dsp:sp modelId="{BDD672E8-3CF1-4614-91AD-41BC4F0BF33C}">
      <dsp:nvSpPr>
        <dsp:cNvPr id="0" name=""/>
        <dsp:cNvSpPr/>
      </dsp:nvSpPr>
      <dsp:spPr>
        <a:xfrm rot="10800000">
          <a:off x="98003" y="138100"/>
          <a:ext cx="588023" cy="138100"/>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00907" y="138100"/>
        <a:ext cx="382215" cy="138100"/>
      </dsp:txXfrm>
    </dsp:sp>
    <dsp:sp modelId="{53E632BF-F500-46B5-AF64-E067C2E99976}">
      <dsp:nvSpPr>
        <dsp:cNvPr id="0" name=""/>
        <dsp:cNvSpPr/>
      </dsp:nvSpPr>
      <dsp:spPr>
        <a:xfrm rot="10800000">
          <a:off x="196552" y="278041"/>
          <a:ext cx="390925" cy="138100"/>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4964" y="278041"/>
        <a:ext cx="254101" cy="138100"/>
      </dsp:txXfrm>
    </dsp:sp>
    <dsp:sp modelId="{6583F402-5E11-4E4A-913E-2448FFA2F111}">
      <dsp:nvSpPr>
        <dsp:cNvPr id="0" name=""/>
        <dsp:cNvSpPr/>
      </dsp:nvSpPr>
      <dsp:spPr>
        <a:xfrm rot="10800000">
          <a:off x="288676" y="414300"/>
          <a:ext cx="206678" cy="138100"/>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288676" y="414300"/>
        <a:ext cx="206678" cy="1381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784031" cy="138100"/>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37205" y="0"/>
        <a:ext cx="509620" cy="138100"/>
      </dsp:txXfrm>
    </dsp:sp>
    <dsp:sp modelId="{BDD672E8-3CF1-4614-91AD-41BC4F0BF33C}">
      <dsp:nvSpPr>
        <dsp:cNvPr id="0" name=""/>
        <dsp:cNvSpPr/>
      </dsp:nvSpPr>
      <dsp:spPr>
        <a:xfrm rot="10800000">
          <a:off x="98003" y="138100"/>
          <a:ext cx="588023" cy="138100"/>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Interest</a:t>
          </a:r>
        </a:p>
      </dsp:txBody>
      <dsp:txXfrm rot="-10800000">
        <a:off x="200907" y="138100"/>
        <a:ext cx="382215" cy="138100"/>
      </dsp:txXfrm>
    </dsp:sp>
    <dsp:sp modelId="{53E632BF-F500-46B5-AF64-E067C2E99976}">
      <dsp:nvSpPr>
        <dsp:cNvPr id="0" name=""/>
        <dsp:cNvSpPr/>
      </dsp:nvSpPr>
      <dsp:spPr>
        <a:xfrm rot="10800000">
          <a:off x="196552" y="278041"/>
          <a:ext cx="390925" cy="138100"/>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4964" y="278041"/>
        <a:ext cx="254101" cy="138100"/>
      </dsp:txXfrm>
    </dsp:sp>
    <dsp:sp modelId="{6583F402-5E11-4E4A-913E-2448FFA2F111}">
      <dsp:nvSpPr>
        <dsp:cNvPr id="0" name=""/>
        <dsp:cNvSpPr/>
      </dsp:nvSpPr>
      <dsp:spPr>
        <a:xfrm rot="10800000">
          <a:off x="288676" y="414300"/>
          <a:ext cx="206678" cy="138100"/>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288676" y="414300"/>
        <a:ext cx="206678" cy="1381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784031" cy="138100"/>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37205" y="0"/>
        <a:ext cx="509620" cy="138100"/>
      </dsp:txXfrm>
    </dsp:sp>
    <dsp:sp modelId="{BDD672E8-3CF1-4614-91AD-41BC4F0BF33C}">
      <dsp:nvSpPr>
        <dsp:cNvPr id="0" name=""/>
        <dsp:cNvSpPr/>
      </dsp:nvSpPr>
      <dsp:spPr>
        <a:xfrm rot="10800000">
          <a:off x="98003" y="138100"/>
          <a:ext cx="588023" cy="138100"/>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Interest</a:t>
          </a:r>
        </a:p>
      </dsp:txBody>
      <dsp:txXfrm rot="-10800000">
        <a:off x="200907" y="138100"/>
        <a:ext cx="382215" cy="138100"/>
      </dsp:txXfrm>
    </dsp:sp>
    <dsp:sp modelId="{53E632BF-F500-46B5-AF64-E067C2E99976}">
      <dsp:nvSpPr>
        <dsp:cNvPr id="0" name=""/>
        <dsp:cNvSpPr/>
      </dsp:nvSpPr>
      <dsp:spPr>
        <a:xfrm rot="10800000">
          <a:off x="196552" y="278041"/>
          <a:ext cx="390925" cy="138100"/>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4964" y="278041"/>
        <a:ext cx="254101" cy="138100"/>
      </dsp:txXfrm>
    </dsp:sp>
    <dsp:sp modelId="{6583F402-5E11-4E4A-913E-2448FFA2F111}">
      <dsp:nvSpPr>
        <dsp:cNvPr id="0" name=""/>
        <dsp:cNvSpPr/>
      </dsp:nvSpPr>
      <dsp:spPr>
        <a:xfrm rot="10800000">
          <a:off x="288676" y="414300"/>
          <a:ext cx="206678" cy="138100"/>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288676" y="414300"/>
        <a:ext cx="206678" cy="1381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65DC99B-5259-40E8-9809-96A27AA649E4}" type="datetimeFigureOut">
              <a:rPr lang="en-US" smtClean="0"/>
              <a:t>4/15/2019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D141968-DFDD-4F85-9B3B-2C270757FEF0}" type="slidenum">
              <a:rPr lang="en-US" smtClean="0"/>
              <a:t>‹#›</a:t>
            </a:fld>
            <a:endParaRPr lang="en-US"/>
          </a:p>
        </p:txBody>
      </p:sp>
    </p:spTree>
    <p:extLst>
      <p:ext uri="{BB962C8B-B14F-4D97-AF65-F5344CB8AC3E}">
        <p14:creationId xmlns:p14="http://schemas.microsoft.com/office/powerpoint/2010/main" val="28544697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931EDFB-0926-4A7B-94B6-5D08570070C6}" type="datetimeFigureOut">
              <a:rPr lang="en-US" smtClean="0"/>
              <a:t>4/15/2019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59E3908-32C9-4D33-9120-6192E840A5CB}" type="slidenum">
              <a:rPr lang="en-US" smtClean="0"/>
              <a:t>‹#›</a:t>
            </a:fld>
            <a:endParaRPr lang="en-US"/>
          </a:p>
        </p:txBody>
      </p:sp>
    </p:spTree>
    <p:extLst>
      <p:ext uri="{BB962C8B-B14F-4D97-AF65-F5344CB8AC3E}">
        <p14:creationId xmlns:p14="http://schemas.microsoft.com/office/powerpoint/2010/main" val="1600405652"/>
      </p:ext>
    </p:extLst>
  </p:cSld>
  <p:clrMap bg1="lt1" tx1="dk1" bg2="lt2" tx2="dk2" accent1="accent1" accent2="accent2" accent3="accent3" accent4="accent4" accent5="accent5" accent6="accent6" hlink="hlink" folHlink="folHlink"/>
  <p:hf sldNum="0" hdr="0" ftr="0" dt="0"/>
  <p:notesStyle>
    <a:lvl1pPr marL="0" algn="l" defTabSz="909743" rtl="0" eaLnBrk="1" latinLnBrk="0" hangingPunct="1">
      <a:defRPr sz="1200" kern="1200">
        <a:solidFill>
          <a:schemeClr val="tx1"/>
        </a:solidFill>
        <a:latin typeface="+mn-lt"/>
        <a:ea typeface="+mn-ea"/>
        <a:cs typeface="+mn-cs"/>
      </a:defRPr>
    </a:lvl1pPr>
    <a:lvl2pPr marL="454888" algn="l" defTabSz="909743" rtl="0" eaLnBrk="1" latinLnBrk="0" hangingPunct="1">
      <a:defRPr sz="1200" kern="1200">
        <a:solidFill>
          <a:schemeClr val="tx1"/>
        </a:solidFill>
        <a:latin typeface="+mn-lt"/>
        <a:ea typeface="+mn-ea"/>
        <a:cs typeface="+mn-cs"/>
      </a:defRPr>
    </a:lvl2pPr>
    <a:lvl3pPr marL="909743" algn="l" defTabSz="909743" rtl="0" eaLnBrk="1" latinLnBrk="0" hangingPunct="1">
      <a:defRPr sz="1200" kern="1200">
        <a:solidFill>
          <a:schemeClr val="tx1"/>
        </a:solidFill>
        <a:latin typeface="+mn-lt"/>
        <a:ea typeface="+mn-ea"/>
        <a:cs typeface="+mn-cs"/>
      </a:defRPr>
    </a:lvl3pPr>
    <a:lvl4pPr marL="1364621" algn="l" defTabSz="909743" rtl="0" eaLnBrk="1" latinLnBrk="0" hangingPunct="1">
      <a:defRPr sz="1200" kern="1200">
        <a:solidFill>
          <a:schemeClr val="tx1"/>
        </a:solidFill>
        <a:latin typeface="+mn-lt"/>
        <a:ea typeface="+mn-ea"/>
        <a:cs typeface="+mn-cs"/>
      </a:defRPr>
    </a:lvl4pPr>
    <a:lvl5pPr marL="1819494" algn="l" defTabSz="909743" rtl="0" eaLnBrk="1" latinLnBrk="0" hangingPunct="1">
      <a:defRPr sz="1200" kern="1200">
        <a:solidFill>
          <a:schemeClr val="tx1"/>
        </a:solidFill>
        <a:latin typeface="+mn-lt"/>
        <a:ea typeface="+mn-ea"/>
        <a:cs typeface="+mn-cs"/>
      </a:defRPr>
    </a:lvl5pPr>
    <a:lvl6pPr marL="2274369" algn="l" defTabSz="909743" rtl="0" eaLnBrk="1" latinLnBrk="0" hangingPunct="1">
      <a:defRPr sz="1200" kern="1200">
        <a:solidFill>
          <a:schemeClr val="tx1"/>
        </a:solidFill>
        <a:latin typeface="+mn-lt"/>
        <a:ea typeface="+mn-ea"/>
        <a:cs typeface="+mn-cs"/>
      </a:defRPr>
    </a:lvl6pPr>
    <a:lvl7pPr marL="2729242" algn="l" defTabSz="909743" rtl="0" eaLnBrk="1" latinLnBrk="0" hangingPunct="1">
      <a:defRPr sz="1200" kern="1200">
        <a:solidFill>
          <a:schemeClr val="tx1"/>
        </a:solidFill>
        <a:latin typeface="+mn-lt"/>
        <a:ea typeface="+mn-ea"/>
        <a:cs typeface="+mn-cs"/>
      </a:defRPr>
    </a:lvl7pPr>
    <a:lvl8pPr marL="3184118" algn="l" defTabSz="909743" rtl="0" eaLnBrk="1" latinLnBrk="0" hangingPunct="1">
      <a:defRPr sz="1200" kern="1200">
        <a:solidFill>
          <a:schemeClr val="tx1"/>
        </a:solidFill>
        <a:latin typeface="+mn-lt"/>
        <a:ea typeface="+mn-ea"/>
        <a:cs typeface="+mn-cs"/>
      </a:defRPr>
    </a:lvl8pPr>
    <a:lvl9pPr marL="3638991" algn="l" defTabSz="9097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065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4262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4640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9990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4357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788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https://www.istockphoto.com/photo/smiling-young-female-entrepreneur-working-on-a-laptop-at-home-gm871802194-243533392</a:t>
            </a:r>
          </a:p>
          <a:p>
            <a:r>
              <a:rPr lang="en-US" dirty="0"/>
              <a:t>https://www.istockphoto.com/photo/student-working-in-coffeeshop-gm627987320-111340061</a:t>
            </a:r>
          </a:p>
        </p:txBody>
      </p:sp>
    </p:spTree>
    <p:extLst>
      <p:ext uri="{BB962C8B-B14F-4D97-AF65-F5344CB8AC3E}">
        <p14:creationId xmlns:p14="http://schemas.microsoft.com/office/powerpoint/2010/main" val="474752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653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6919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5560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5351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8259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8695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4701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2486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0695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4524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983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8785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7714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9184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233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5283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https://www.istockphoto.com/photo/son-and-father-watching-television-gm646901042-117323681</a:t>
            </a:r>
          </a:p>
        </p:txBody>
      </p:sp>
    </p:spTree>
    <p:extLst>
      <p:ext uri="{BB962C8B-B14F-4D97-AF65-F5344CB8AC3E}">
        <p14:creationId xmlns:p14="http://schemas.microsoft.com/office/powerpoint/2010/main" val="2384097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https://www.istockphoto.com/photo/inexpensive-movie-bonding-gm1043568616-279333761</a:t>
            </a:r>
          </a:p>
          <a:p>
            <a:r>
              <a:rPr lang="en-US" dirty="0"/>
              <a:t>https://www.istockphoto.com/photo/family-cheering-while-watching-television-in-living-room-gm828867890-134810153</a:t>
            </a:r>
          </a:p>
          <a:p>
            <a:r>
              <a:rPr lang="en-US" dirty="0"/>
              <a:t>https://www.istockphoto.com/photo/happy-family-watching-television-gm849603870-139459695</a:t>
            </a:r>
          </a:p>
        </p:txBody>
      </p:sp>
    </p:spTree>
    <p:extLst>
      <p:ext uri="{BB962C8B-B14F-4D97-AF65-F5344CB8AC3E}">
        <p14:creationId xmlns:p14="http://schemas.microsoft.com/office/powerpoint/2010/main" val="343754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https://www.istockphoto.com/photo/handsome-football-fan-at-home-gm665397326-121213879</a:t>
            </a:r>
          </a:p>
        </p:txBody>
      </p:sp>
    </p:spTree>
    <p:extLst>
      <p:ext uri="{BB962C8B-B14F-4D97-AF65-F5344CB8AC3E}">
        <p14:creationId xmlns:p14="http://schemas.microsoft.com/office/powerpoint/2010/main" val="26187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1893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472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9449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62"/>
            <a:ext cx="6874356" cy="1286933"/>
          </a:xfrm>
          <a:prstGeom prst="rect">
            <a:avLst/>
          </a:prstGeom>
        </p:spPr>
        <p:txBody>
          <a:bodyPr vert="horz" lIns="0" tIns="0" rIns="0" bIns="0"/>
          <a:lstStyle>
            <a:lvl1pPr marL="0" indent="0">
              <a:lnSpc>
                <a:spcPts val="4466"/>
              </a:lnSpc>
              <a:spcBef>
                <a:spcPts val="0"/>
              </a:spcBef>
              <a:buFontTx/>
              <a:buNone/>
              <a:defRPr sz="5500" b="1" cap="none"/>
            </a:lvl1pPr>
            <a:lvl2pPr marL="454888" indent="0">
              <a:lnSpc>
                <a:spcPts val="4466"/>
              </a:lnSpc>
              <a:spcBef>
                <a:spcPts val="0"/>
              </a:spcBef>
              <a:buFontTx/>
              <a:buNone/>
              <a:defRPr sz="5500" cap="all"/>
            </a:lvl2pPr>
            <a:lvl3pPr marL="909743" indent="0">
              <a:lnSpc>
                <a:spcPts val="4466"/>
              </a:lnSpc>
              <a:spcBef>
                <a:spcPts val="0"/>
              </a:spcBef>
              <a:buFontTx/>
              <a:buNone/>
              <a:defRPr sz="5500" cap="all"/>
            </a:lvl3pPr>
            <a:lvl4pPr marL="1364621" indent="0">
              <a:lnSpc>
                <a:spcPts val="4466"/>
              </a:lnSpc>
              <a:spcBef>
                <a:spcPts val="0"/>
              </a:spcBef>
              <a:buFontTx/>
              <a:buNone/>
              <a:defRPr sz="5500" cap="all"/>
            </a:lvl4pPr>
            <a:lvl5pPr marL="1819494" indent="0">
              <a:lnSpc>
                <a:spcPts val="4466"/>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803"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4888" indent="0">
              <a:buFontTx/>
              <a:buNone/>
              <a:defRPr/>
            </a:lvl2pPr>
            <a:lvl3pPr marL="909743" indent="0">
              <a:buFontTx/>
              <a:buNone/>
              <a:defRPr/>
            </a:lvl3pPr>
            <a:lvl4pPr marL="1364621" indent="0">
              <a:buFontTx/>
              <a:buNone/>
              <a:defRPr/>
            </a:lvl4pPr>
            <a:lvl5pPr marL="1819494"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6851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lIns="90964" tIns="45482" rIns="90964" bIns="45482"/>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90964" tIns="45482" rIns="90964" bIns="4548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86"/>
            <a:ext cx="4114800" cy="365125"/>
          </a:xfrm>
          <a:prstGeom prst="rect">
            <a:avLst/>
          </a:prstGeom>
        </p:spPr>
        <p:txBody>
          <a:bodyPr lIns="90964" tIns="45482" rIns="90964" bIns="45482"/>
          <a:lstStyle/>
          <a:p>
            <a:endParaRPr lang="en-US"/>
          </a:p>
        </p:txBody>
      </p:sp>
      <p:sp>
        <p:nvSpPr>
          <p:cNvPr id="6" name="Slide Number Placeholder 5"/>
          <p:cNvSpPr>
            <a:spLocks noGrp="1"/>
          </p:cNvSpPr>
          <p:nvPr>
            <p:ph type="sldNum" sz="quarter" idx="12"/>
          </p:nvPr>
        </p:nvSpPr>
        <p:spPr>
          <a:xfrm>
            <a:off x="8610600" y="6356386"/>
            <a:ext cx="2743200" cy="365125"/>
          </a:xfrm>
          <a:prstGeom prst="rect">
            <a:avLst/>
          </a:prstGeom>
        </p:spPr>
        <p:txBody>
          <a:bodyPr lIns="90964" tIns="45482" rIns="90964" bIns="45482"/>
          <a:lstStyle/>
          <a:p>
            <a:fld id="{3A62515F-A571-4526-9A1A-96E514A63B3F}" type="slidenum">
              <a:rPr lang="en-US" smtClean="0"/>
              <a:pPr/>
              <a:t>‹#›</a:t>
            </a:fld>
            <a:endParaRPr lang="en-US"/>
          </a:p>
        </p:txBody>
      </p:sp>
    </p:spTree>
    <p:extLst>
      <p:ext uri="{BB962C8B-B14F-4D97-AF65-F5344CB8AC3E}">
        <p14:creationId xmlns:p14="http://schemas.microsoft.com/office/powerpoint/2010/main" val="1544961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62"/>
            <a:ext cx="6874356" cy="1286933"/>
          </a:xfrm>
          <a:prstGeom prst="rect">
            <a:avLst/>
          </a:prstGeom>
        </p:spPr>
        <p:txBody>
          <a:bodyPr vert="horz" lIns="0" tIns="0" rIns="0" bIns="0"/>
          <a:lstStyle>
            <a:lvl1pPr marL="0" indent="0">
              <a:lnSpc>
                <a:spcPts val="4466"/>
              </a:lnSpc>
              <a:spcBef>
                <a:spcPts val="0"/>
              </a:spcBef>
              <a:buFontTx/>
              <a:buNone/>
              <a:defRPr sz="5500" b="1" cap="none"/>
            </a:lvl1pPr>
            <a:lvl2pPr marL="454888" indent="0">
              <a:lnSpc>
                <a:spcPts val="4466"/>
              </a:lnSpc>
              <a:spcBef>
                <a:spcPts val="0"/>
              </a:spcBef>
              <a:buFontTx/>
              <a:buNone/>
              <a:defRPr sz="5500" cap="all"/>
            </a:lvl2pPr>
            <a:lvl3pPr marL="909743" indent="0">
              <a:lnSpc>
                <a:spcPts val="4466"/>
              </a:lnSpc>
              <a:spcBef>
                <a:spcPts val="0"/>
              </a:spcBef>
              <a:buFontTx/>
              <a:buNone/>
              <a:defRPr sz="5500" cap="all"/>
            </a:lvl3pPr>
            <a:lvl4pPr marL="1364621" indent="0">
              <a:lnSpc>
                <a:spcPts val="4466"/>
              </a:lnSpc>
              <a:spcBef>
                <a:spcPts val="0"/>
              </a:spcBef>
              <a:buFontTx/>
              <a:buNone/>
              <a:defRPr sz="5500" cap="all"/>
            </a:lvl4pPr>
            <a:lvl5pPr marL="1819494" indent="0">
              <a:lnSpc>
                <a:spcPts val="4466"/>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803"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4888" indent="0">
              <a:buFontTx/>
              <a:buNone/>
              <a:defRPr/>
            </a:lvl2pPr>
            <a:lvl3pPr marL="909743" indent="0">
              <a:buFontTx/>
              <a:buNone/>
              <a:defRPr/>
            </a:lvl3pPr>
            <a:lvl4pPr marL="1364621" indent="0">
              <a:buFontTx/>
              <a:buNone/>
              <a:defRPr/>
            </a:lvl4pPr>
            <a:lvl5pPr marL="1819494"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872459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p:cNvSpPr/>
          <p:nvPr userDrawn="1"/>
        </p:nvSpPr>
        <p:spPr>
          <a:xfrm>
            <a:off x="-69816" y="6356385"/>
            <a:ext cx="11038417" cy="347663"/>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anchor="ctr"/>
          <a:lstStyle/>
          <a:p>
            <a:pPr algn="ctr">
              <a:defRPr/>
            </a:pPr>
            <a:endParaRPr lang="en-US" sz="1800">
              <a:solidFill>
                <a:prstClr val="white"/>
              </a:solidFill>
            </a:endParaRPr>
          </a:p>
        </p:txBody>
      </p:sp>
      <p:sp>
        <p:nvSpPr>
          <p:cNvPr id="7" name="Subtitle 2"/>
          <p:cNvSpPr txBox="1">
            <a:spLocks/>
          </p:cNvSpPr>
          <p:nvPr userDrawn="1"/>
        </p:nvSpPr>
        <p:spPr>
          <a:xfrm>
            <a:off x="11216218" y="6308760"/>
            <a:ext cx="738716" cy="417513"/>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446163DA-4563-48C7-8328-4954FB70DB94}" type="slidenum">
              <a:rPr lang="en-US" sz="1800" smtClean="0">
                <a:latin typeface="Trebuchet MS"/>
                <a:cs typeface="Trebuchet MS"/>
              </a:rPr>
              <a:pPr algn="ctr">
                <a:defRPr/>
              </a:pPr>
              <a:t>‹#›</a:t>
            </a:fld>
            <a:endParaRPr lang="en-US" sz="1800" dirty="0">
              <a:latin typeface="Trebuchet MS"/>
              <a:cs typeface="Trebuchet MS"/>
            </a:endParaRPr>
          </a:p>
        </p:txBody>
      </p:sp>
      <p:sp>
        <p:nvSpPr>
          <p:cNvPr id="2" name="Title 1"/>
          <p:cNvSpPr>
            <a:spLocks noGrp="1"/>
          </p:cNvSpPr>
          <p:nvPr>
            <p:ph type="ctrTitle"/>
          </p:nvPr>
        </p:nvSpPr>
        <p:spPr>
          <a:xfrm>
            <a:off x="801545" y="567944"/>
            <a:ext cx="7347015" cy="994545"/>
          </a:xfrm>
          <a:prstGeom prst="rect">
            <a:avLst/>
          </a:prstGeom>
        </p:spPr>
        <p:txBody>
          <a:bodyPr lIns="90964" tIns="45482" rIns="90964" bIns="45482"/>
          <a:lstStyle>
            <a:lvl1pPr algn="l">
              <a:defRPr spc="-1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822037" y="368685"/>
            <a:ext cx="7880671" cy="339437"/>
          </a:xfrm>
          <a:prstGeom prst="rect">
            <a:avLst/>
          </a:prstGeom>
        </p:spPr>
        <p:txBody>
          <a:bodyPr lIns="90964" tIns="45482" rIns="90964" bIns="45482"/>
          <a:lstStyle>
            <a:lvl1pPr marL="0" indent="0" algn="l">
              <a:buNone/>
              <a:defRPr sz="1800">
                <a:solidFill>
                  <a:srgbClr val="00AF78"/>
                </a:solidFill>
                <a:latin typeface="Trebuchet MS"/>
                <a:cs typeface="Trebuchet MS"/>
              </a:defRPr>
            </a:lvl1pPr>
            <a:lvl2pPr marL="454888" indent="0" algn="ctr">
              <a:buNone/>
              <a:defRPr>
                <a:solidFill>
                  <a:schemeClr val="tx1">
                    <a:tint val="75000"/>
                  </a:schemeClr>
                </a:solidFill>
              </a:defRPr>
            </a:lvl2pPr>
            <a:lvl3pPr marL="909743" indent="0" algn="ctr">
              <a:buNone/>
              <a:defRPr>
                <a:solidFill>
                  <a:schemeClr val="tx1">
                    <a:tint val="75000"/>
                  </a:schemeClr>
                </a:solidFill>
              </a:defRPr>
            </a:lvl3pPr>
            <a:lvl4pPr marL="1364621" indent="0" algn="ctr">
              <a:buNone/>
              <a:defRPr>
                <a:solidFill>
                  <a:schemeClr val="tx1">
                    <a:tint val="75000"/>
                  </a:schemeClr>
                </a:solidFill>
              </a:defRPr>
            </a:lvl4pPr>
            <a:lvl5pPr marL="1819494" indent="0" algn="ctr">
              <a:buNone/>
              <a:defRPr>
                <a:solidFill>
                  <a:schemeClr val="tx1">
                    <a:tint val="75000"/>
                  </a:schemeClr>
                </a:solidFill>
              </a:defRPr>
            </a:lvl5pPr>
            <a:lvl6pPr marL="2274369" indent="0" algn="ctr">
              <a:buNone/>
              <a:defRPr>
                <a:solidFill>
                  <a:schemeClr val="tx1">
                    <a:tint val="75000"/>
                  </a:schemeClr>
                </a:solidFill>
              </a:defRPr>
            </a:lvl6pPr>
            <a:lvl7pPr marL="2729242" indent="0" algn="ctr">
              <a:buNone/>
              <a:defRPr>
                <a:solidFill>
                  <a:schemeClr val="tx1">
                    <a:tint val="75000"/>
                  </a:schemeClr>
                </a:solidFill>
              </a:defRPr>
            </a:lvl7pPr>
            <a:lvl8pPr marL="3184118" indent="0" algn="ctr">
              <a:buNone/>
              <a:defRPr>
                <a:solidFill>
                  <a:schemeClr val="tx1">
                    <a:tint val="75000"/>
                  </a:schemeClr>
                </a:solidFill>
              </a:defRPr>
            </a:lvl8pPr>
            <a:lvl9pPr marL="3638991"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802219" y="1809176"/>
            <a:ext cx="6289256" cy="2624283"/>
          </a:xfrm>
          <a:prstGeom prst="rect">
            <a:avLst/>
          </a:prstGeom>
        </p:spPr>
        <p:txBody>
          <a:bodyPr vert="horz" lIns="90964" tIns="45482" rIns="90964" bIns="45482"/>
          <a:lstStyle>
            <a:lvl1pPr marL="0" indent="0">
              <a:buFontTx/>
              <a:buNone/>
              <a:defRPr sz="22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822036" y="4640153"/>
            <a:ext cx="6289256" cy="1363519"/>
          </a:xfrm>
          <a:prstGeom prst="rect">
            <a:avLst/>
          </a:prstGeom>
        </p:spPr>
        <p:txBody>
          <a:bodyPr vert="horz" lIns="90964" tIns="45482" rIns="90964" bIns="45482"/>
          <a:lstStyle>
            <a:lvl1pPr marL="0" indent="0">
              <a:buFontTx/>
              <a:buNone/>
              <a:defRPr sz="18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639234" y="6410360"/>
            <a:ext cx="9283700" cy="365125"/>
          </a:xfrm>
          <a:prstGeom prst="rect">
            <a:avLst/>
          </a:prstGeom>
        </p:spPr>
        <p:txBody>
          <a:bodyPr lIns="90964" tIns="45482" rIns="90964" bIns="45482"/>
          <a:lstStyle>
            <a:lvl1pPr fontAlgn="auto">
              <a:spcBef>
                <a:spcPts val="0"/>
              </a:spcBef>
              <a:spcAft>
                <a:spcPts val="0"/>
              </a:spcAft>
              <a:defRPr sz="9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4208483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84" y="5002207"/>
            <a:ext cx="7247473" cy="1517126"/>
          </a:xfrm>
          <a:prstGeom prst="rect">
            <a:avLst/>
          </a:prstGeom>
        </p:spPr>
        <p:txBody>
          <a:bodyPr lIns="90964" tIns="45482" rIns="90964" bIns="45482" anchor="t" anchorCtr="0">
            <a:noAutofit/>
          </a:bodyPr>
          <a:lstStyle>
            <a:lvl1pPr algn="l">
              <a:lnSpc>
                <a:spcPts val="3766"/>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1863708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395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lIns="90964" tIns="45482" rIns="90964" bIns="45482"/>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lIns="90964" tIns="45482" rIns="90964" bIns="45482"/>
          <a:lstStyle>
            <a:lvl1pPr marL="0" indent="0" algn="ctr">
              <a:buNone/>
              <a:defRPr>
                <a:solidFill>
                  <a:schemeClr val="tx1">
                    <a:tint val="75000"/>
                  </a:schemeClr>
                </a:solidFill>
              </a:defRPr>
            </a:lvl1pPr>
            <a:lvl2pPr marL="454888" indent="0" algn="ctr">
              <a:buNone/>
              <a:defRPr>
                <a:solidFill>
                  <a:schemeClr val="tx1">
                    <a:tint val="75000"/>
                  </a:schemeClr>
                </a:solidFill>
              </a:defRPr>
            </a:lvl2pPr>
            <a:lvl3pPr marL="909743" indent="0" algn="ctr">
              <a:buNone/>
              <a:defRPr>
                <a:solidFill>
                  <a:schemeClr val="tx1">
                    <a:tint val="75000"/>
                  </a:schemeClr>
                </a:solidFill>
              </a:defRPr>
            </a:lvl3pPr>
            <a:lvl4pPr marL="1364621" indent="0" algn="ctr">
              <a:buNone/>
              <a:defRPr>
                <a:solidFill>
                  <a:schemeClr val="tx1">
                    <a:tint val="75000"/>
                  </a:schemeClr>
                </a:solidFill>
              </a:defRPr>
            </a:lvl4pPr>
            <a:lvl5pPr marL="1819494" indent="0" algn="ctr">
              <a:buNone/>
              <a:defRPr>
                <a:solidFill>
                  <a:schemeClr val="tx1">
                    <a:tint val="75000"/>
                  </a:schemeClr>
                </a:solidFill>
              </a:defRPr>
            </a:lvl5pPr>
            <a:lvl6pPr marL="2274369" indent="0" algn="ctr">
              <a:buNone/>
              <a:defRPr>
                <a:solidFill>
                  <a:schemeClr val="tx1">
                    <a:tint val="75000"/>
                  </a:schemeClr>
                </a:solidFill>
              </a:defRPr>
            </a:lvl6pPr>
            <a:lvl7pPr marL="2729242" indent="0" algn="ctr">
              <a:buNone/>
              <a:defRPr>
                <a:solidFill>
                  <a:schemeClr val="tx1">
                    <a:tint val="75000"/>
                  </a:schemeClr>
                </a:solidFill>
              </a:defRPr>
            </a:lvl7pPr>
            <a:lvl8pPr marL="3184118" indent="0" algn="ctr">
              <a:buNone/>
              <a:defRPr>
                <a:solidFill>
                  <a:schemeClr val="tx1">
                    <a:tint val="75000"/>
                  </a:schemeClr>
                </a:solidFill>
              </a:defRPr>
            </a:lvl8pPr>
            <a:lvl9pPr marL="3638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90964" tIns="45482" rIns="90964" bIns="45482"/>
          <a:lstStyle/>
          <a:p>
            <a:fld id="{29157099-02AC-41A1-B512-6278426C82B7}" type="datetime1">
              <a:rPr lang="en-US" smtClean="0"/>
              <a:t>4/15/2019</a:t>
            </a:fld>
            <a:endParaRPr lang="en-US"/>
          </a:p>
        </p:txBody>
      </p:sp>
      <p:sp>
        <p:nvSpPr>
          <p:cNvPr id="5" name="Footer Placeholder 4"/>
          <p:cNvSpPr>
            <a:spLocks noGrp="1"/>
          </p:cNvSpPr>
          <p:nvPr>
            <p:ph type="ftr" sz="quarter" idx="11"/>
          </p:nvPr>
        </p:nvSpPr>
        <p:spPr/>
        <p:txBody>
          <a:bodyPr lIns="90964" tIns="45482" rIns="90964" bIns="45482"/>
          <a:lstStyle/>
          <a:p>
            <a:endParaRPr lang="en-US"/>
          </a:p>
        </p:txBody>
      </p:sp>
      <p:sp>
        <p:nvSpPr>
          <p:cNvPr id="6" name="Slide Number Placeholder 5"/>
          <p:cNvSpPr>
            <a:spLocks noGrp="1"/>
          </p:cNvSpPr>
          <p:nvPr>
            <p:ph type="sldNum" sz="quarter" idx="12"/>
          </p:nvPr>
        </p:nvSpPr>
        <p:spPr/>
        <p:txBody>
          <a:bodyPr lIns="90964" tIns="45482" rIns="90964" bIns="45482"/>
          <a:lstStyle/>
          <a:p>
            <a:fld id="{5FA2CEA3-2056-4BD9-BFD0-D8FD6F59E7B5}" type="slidenum">
              <a:rPr lang="en-US" smtClean="0"/>
              <a:t>‹#›</a:t>
            </a:fld>
            <a:endParaRPr lang="en-US"/>
          </a:p>
        </p:txBody>
      </p:sp>
    </p:spTree>
    <p:extLst>
      <p:ext uri="{BB962C8B-B14F-4D97-AF65-F5344CB8AC3E}">
        <p14:creationId xmlns:p14="http://schemas.microsoft.com/office/powerpoint/2010/main" val="4008228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300730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124100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3090" indent="0" algn="ctr">
              <a:buNone/>
              <a:defRPr>
                <a:solidFill>
                  <a:schemeClr val="tx1">
                    <a:tint val="75000"/>
                  </a:schemeClr>
                </a:solidFill>
              </a:defRPr>
            </a:lvl2pPr>
            <a:lvl3pPr marL="1166201" indent="0" algn="ctr">
              <a:buNone/>
              <a:defRPr>
                <a:solidFill>
                  <a:schemeClr val="tx1">
                    <a:tint val="75000"/>
                  </a:schemeClr>
                </a:solidFill>
              </a:defRPr>
            </a:lvl3pPr>
            <a:lvl4pPr marL="1749301" indent="0" algn="ctr">
              <a:buNone/>
              <a:defRPr>
                <a:solidFill>
                  <a:schemeClr val="tx1">
                    <a:tint val="75000"/>
                  </a:schemeClr>
                </a:solidFill>
              </a:defRPr>
            </a:lvl4pPr>
            <a:lvl5pPr marL="2332401" indent="0" algn="ctr">
              <a:buNone/>
              <a:defRPr>
                <a:solidFill>
                  <a:schemeClr val="tx1">
                    <a:tint val="75000"/>
                  </a:schemeClr>
                </a:solidFill>
              </a:defRPr>
            </a:lvl5pPr>
            <a:lvl6pPr marL="2915500" indent="0" algn="ctr">
              <a:buNone/>
              <a:defRPr>
                <a:solidFill>
                  <a:schemeClr val="tx1">
                    <a:tint val="75000"/>
                  </a:schemeClr>
                </a:solidFill>
              </a:defRPr>
            </a:lvl6pPr>
            <a:lvl7pPr marL="3498600" indent="0" algn="ctr">
              <a:buNone/>
              <a:defRPr>
                <a:solidFill>
                  <a:schemeClr val="tx1">
                    <a:tint val="75000"/>
                  </a:schemeClr>
                </a:solidFill>
              </a:defRPr>
            </a:lvl7pPr>
            <a:lvl8pPr marL="4081699" indent="0" algn="ctr">
              <a:buNone/>
              <a:defRPr>
                <a:solidFill>
                  <a:schemeClr val="tx1">
                    <a:tint val="75000"/>
                  </a:schemeClr>
                </a:solidFill>
              </a:defRPr>
            </a:lvl8pPr>
            <a:lvl9pPr marL="46648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040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036792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2501043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090" indent="0">
              <a:buNone/>
              <a:defRPr sz="2300">
                <a:solidFill>
                  <a:schemeClr val="tx1">
                    <a:tint val="75000"/>
                  </a:schemeClr>
                </a:solidFill>
              </a:defRPr>
            </a:lvl2pPr>
            <a:lvl3pPr marL="1166201" indent="0">
              <a:buNone/>
              <a:defRPr sz="2000">
                <a:solidFill>
                  <a:schemeClr val="tx1">
                    <a:tint val="75000"/>
                  </a:schemeClr>
                </a:solidFill>
              </a:defRPr>
            </a:lvl3pPr>
            <a:lvl4pPr marL="1749301" indent="0">
              <a:buNone/>
              <a:defRPr sz="1800">
                <a:solidFill>
                  <a:schemeClr val="tx1">
                    <a:tint val="75000"/>
                  </a:schemeClr>
                </a:solidFill>
              </a:defRPr>
            </a:lvl4pPr>
            <a:lvl5pPr marL="2332401" indent="0">
              <a:buNone/>
              <a:defRPr sz="1800">
                <a:solidFill>
                  <a:schemeClr val="tx1">
                    <a:tint val="75000"/>
                  </a:schemeClr>
                </a:solidFill>
              </a:defRPr>
            </a:lvl5pPr>
            <a:lvl6pPr marL="2915500" indent="0">
              <a:buNone/>
              <a:defRPr sz="1800">
                <a:solidFill>
                  <a:schemeClr val="tx1">
                    <a:tint val="75000"/>
                  </a:schemeClr>
                </a:solidFill>
              </a:defRPr>
            </a:lvl6pPr>
            <a:lvl7pPr marL="3498600" indent="0">
              <a:buNone/>
              <a:defRPr sz="1800">
                <a:solidFill>
                  <a:schemeClr val="tx1">
                    <a:tint val="75000"/>
                  </a:schemeClr>
                </a:solidFill>
              </a:defRPr>
            </a:lvl7pPr>
            <a:lvl8pPr marL="4081699" indent="0">
              <a:buNone/>
              <a:defRPr sz="1800">
                <a:solidFill>
                  <a:schemeClr val="tx1">
                    <a:tint val="75000"/>
                  </a:schemeClr>
                </a:solidFill>
              </a:defRPr>
            </a:lvl8pPr>
            <a:lvl9pPr marL="46648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39526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39804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3" y="1535114"/>
            <a:ext cx="5389033"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3"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70768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69868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13686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7"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86652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4"/>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090" indent="0">
              <a:buNone/>
              <a:defRPr sz="3600"/>
            </a:lvl2pPr>
            <a:lvl3pPr marL="1166201" indent="0">
              <a:buNone/>
              <a:defRPr sz="3100"/>
            </a:lvl3pPr>
            <a:lvl4pPr marL="1749301" indent="0">
              <a:buNone/>
              <a:defRPr sz="2500"/>
            </a:lvl4pPr>
            <a:lvl5pPr marL="2332401" indent="0">
              <a:buNone/>
              <a:defRPr sz="2500"/>
            </a:lvl5pPr>
            <a:lvl6pPr marL="2915500" indent="0">
              <a:buNone/>
              <a:defRPr sz="2500"/>
            </a:lvl6pPr>
            <a:lvl7pPr marL="3498600" indent="0">
              <a:buNone/>
              <a:defRPr sz="2500"/>
            </a:lvl7pPr>
            <a:lvl8pPr marL="4081699" indent="0">
              <a:buNone/>
              <a:defRPr sz="2500"/>
            </a:lvl8pPr>
            <a:lvl9pPr marL="46648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74432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8472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50150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191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4100797278"/>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402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178" indent="0">
              <a:buNone/>
              <a:defRPr sz="2300">
                <a:solidFill>
                  <a:schemeClr val="tx1">
                    <a:tint val="75000"/>
                  </a:schemeClr>
                </a:solidFill>
              </a:defRPr>
            </a:lvl2pPr>
            <a:lvl3pPr marL="1166376" indent="0">
              <a:buNone/>
              <a:defRPr sz="2000">
                <a:solidFill>
                  <a:schemeClr val="tx1">
                    <a:tint val="75000"/>
                  </a:schemeClr>
                </a:solidFill>
              </a:defRPr>
            </a:lvl3pPr>
            <a:lvl4pPr marL="1749563" indent="0">
              <a:buNone/>
              <a:defRPr sz="1800">
                <a:solidFill>
                  <a:schemeClr val="tx1">
                    <a:tint val="75000"/>
                  </a:schemeClr>
                </a:solidFill>
              </a:defRPr>
            </a:lvl4pPr>
            <a:lvl5pPr marL="2332751" indent="0">
              <a:buNone/>
              <a:defRPr sz="1800">
                <a:solidFill>
                  <a:schemeClr val="tx1">
                    <a:tint val="75000"/>
                  </a:schemeClr>
                </a:solidFill>
              </a:defRPr>
            </a:lvl5pPr>
            <a:lvl6pPr marL="2915937" indent="0">
              <a:buNone/>
              <a:defRPr sz="1800">
                <a:solidFill>
                  <a:schemeClr val="tx1">
                    <a:tint val="75000"/>
                  </a:schemeClr>
                </a:solidFill>
              </a:defRPr>
            </a:lvl6pPr>
            <a:lvl7pPr marL="3499125" indent="0">
              <a:buNone/>
              <a:defRPr sz="1800">
                <a:solidFill>
                  <a:schemeClr val="tx1">
                    <a:tint val="75000"/>
                  </a:schemeClr>
                </a:solidFill>
              </a:defRPr>
            </a:lvl7pPr>
            <a:lvl8pPr marL="4082312" indent="0">
              <a:buNone/>
              <a:defRPr sz="1800">
                <a:solidFill>
                  <a:schemeClr val="tx1">
                    <a:tint val="75000"/>
                  </a:schemeClr>
                </a:solidFill>
              </a:defRPr>
            </a:lvl8pPr>
            <a:lvl9pPr marL="46655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021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137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178" indent="0">
              <a:buNone/>
              <a:defRPr sz="2500" b="1"/>
            </a:lvl2pPr>
            <a:lvl3pPr marL="1166376" indent="0">
              <a:buNone/>
              <a:defRPr sz="2300" b="1"/>
            </a:lvl3pPr>
            <a:lvl4pPr marL="1749563" indent="0">
              <a:buNone/>
              <a:defRPr sz="2000" b="1"/>
            </a:lvl4pPr>
            <a:lvl5pPr marL="2332751" indent="0">
              <a:buNone/>
              <a:defRPr sz="2000" b="1"/>
            </a:lvl5pPr>
            <a:lvl6pPr marL="2915937" indent="0">
              <a:buNone/>
              <a:defRPr sz="2000" b="1"/>
            </a:lvl6pPr>
            <a:lvl7pPr marL="3499125" indent="0">
              <a:buNone/>
              <a:defRPr sz="2000" b="1"/>
            </a:lvl7pPr>
            <a:lvl8pPr marL="4082312" indent="0">
              <a:buNone/>
              <a:defRPr sz="2000" b="1"/>
            </a:lvl8pPr>
            <a:lvl9pPr marL="46655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4"/>
            <a:ext cx="5389033" cy="639762"/>
          </a:xfrm>
        </p:spPr>
        <p:txBody>
          <a:bodyPr anchor="b"/>
          <a:lstStyle>
            <a:lvl1pPr marL="0" indent="0">
              <a:buNone/>
              <a:defRPr sz="3100" b="1"/>
            </a:lvl1pPr>
            <a:lvl2pPr marL="583178" indent="0">
              <a:buNone/>
              <a:defRPr sz="2500" b="1"/>
            </a:lvl2pPr>
            <a:lvl3pPr marL="1166376" indent="0">
              <a:buNone/>
              <a:defRPr sz="2300" b="1"/>
            </a:lvl3pPr>
            <a:lvl4pPr marL="1749563" indent="0">
              <a:buNone/>
              <a:defRPr sz="2000" b="1"/>
            </a:lvl4pPr>
            <a:lvl5pPr marL="2332751" indent="0">
              <a:buNone/>
              <a:defRPr sz="2000" b="1"/>
            </a:lvl5pPr>
            <a:lvl6pPr marL="2915937" indent="0">
              <a:buNone/>
              <a:defRPr sz="2000" b="1"/>
            </a:lvl6pPr>
            <a:lvl7pPr marL="3499125" indent="0">
              <a:buNone/>
              <a:defRPr sz="2000" b="1"/>
            </a:lvl7pPr>
            <a:lvl8pPr marL="4082312" indent="0">
              <a:buNone/>
              <a:defRPr sz="2000" b="1"/>
            </a:lvl8pPr>
            <a:lvl9pPr marL="46655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218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429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250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6"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178" indent="0">
              <a:buNone/>
              <a:defRPr sz="1500"/>
            </a:lvl2pPr>
            <a:lvl3pPr marL="1166376" indent="0">
              <a:buNone/>
              <a:defRPr sz="1300"/>
            </a:lvl3pPr>
            <a:lvl4pPr marL="1749563" indent="0">
              <a:buNone/>
              <a:defRPr sz="1100"/>
            </a:lvl4pPr>
            <a:lvl5pPr marL="2332751" indent="0">
              <a:buNone/>
              <a:defRPr sz="1100"/>
            </a:lvl5pPr>
            <a:lvl6pPr marL="2915937" indent="0">
              <a:buNone/>
              <a:defRPr sz="1100"/>
            </a:lvl6pPr>
            <a:lvl7pPr marL="3499125" indent="0">
              <a:buNone/>
              <a:defRPr sz="1100"/>
            </a:lvl7pPr>
            <a:lvl8pPr marL="4082312" indent="0">
              <a:buNone/>
              <a:defRPr sz="1100"/>
            </a:lvl8pPr>
            <a:lvl9pPr marL="46655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248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3"/>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178" indent="0">
              <a:buNone/>
              <a:defRPr sz="3600"/>
            </a:lvl2pPr>
            <a:lvl3pPr marL="1166376" indent="0">
              <a:buNone/>
              <a:defRPr sz="3100"/>
            </a:lvl3pPr>
            <a:lvl4pPr marL="1749563" indent="0">
              <a:buNone/>
              <a:defRPr sz="2500"/>
            </a:lvl4pPr>
            <a:lvl5pPr marL="2332751" indent="0">
              <a:buNone/>
              <a:defRPr sz="2500"/>
            </a:lvl5pPr>
            <a:lvl6pPr marL="2915937" indent="0">
              <a:buNone/>
              <a:defRPr sz="2500"/>
            </a:lvl6pPr>
            <a:lvl7pPr marL="3499125" indent="0">
              <a:buNone/>
              <a:defRPr sz="2500"/>
            </a:lvl7pPr>
            <a:lvl8pPr marL="4082312" indent="0">
              <a:buNone/>
              <a:defRPr sz="2500"/>
            </a:lvl8pPr>
            <a:lvl9pPr marL="46655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178" indent="0">
              <a:buNone/>
              <a:defRPr sz="1500"/>
            </a:lvl2pPr>
            <a:lvl3pPr marL="1166376" indent="0">
              <a:buNone/>
              <a:defRPr sz="1300"/>
            </a:lvl3pPr>
            <a:lvl4pPr marL="1749563" indent="0">
              <a:buNone/>
              <a:defRPr sz="1100"/>
            </a:lvl4pPr>
            <a:lvl5pPr marL="2332751" indent="0">
              <a:buNone/>
              <a:defRPr sz="1100"/>
            </a:lvl5pPr>
            <a:lvl6pPr marL="2915937" indent="0">
              <a:buNone/>
              <a:defRPr sz="1100"/>
            </a:lvl6pPr>
            <a:lvl7pPr marL="3499125" indent="0">
              <a:buNone/>
              <a:defRPr sz="1100"/>
            </a:lvl7pPr>
            <a:lvl8pPr marL="4082312" indent="0">
              <a:buNone/>
              <a:defRPr sz="1100"/>
            </a:lvl8pPr>
            <a:lvl9pPr marL="46655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186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6225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992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3090" indent="0" algn="ctr">
              <a:buNone/>
              <a:defRPr>
                <a:solidFill>
                  <a:schemeClr val="tx1">
                    <a:tint val="75000"/>
                  </a:schemeClr>
                </a:solidFill>
              </a:defRPr>
            </a:lvl2pPr>
            <a:lvl3pPr marL="1166201" indent="0" algn="ctr">
              <a:buNone/>
              <a:defRPr>
                <a:solidFill>
                  <a:schemeClr val="tx1">
                    <a:tint val="75000"/>
                  </a:schemeClr>
                </a:solidFill>
              </a:defRPr>
            </a:lvl3pPr>
            <a:lvl4pPr marL="1749301" indent="0" algn="ctr">
              <a:buNone/>
              <a:defRPr>
                <a:solidFill>
                  <a:schemeClr val="tx1">
                    <a:tint val="75000"/>
                  </a:schemeClr>
                </a:solidFill>
              </a:defRPr>
            </a:lvl4pPr>
            <a:lvl5pPr marL="2332401" indent="0" algn="ctr">
              <a:buNone/>
              <a:defRPr>
                <a:solidFill>
                  <a:schemeClr val="tx1">
                    <a:tint val="75000"/>
                  </a:schemeClr>
                </a:solidFill>
              </a:defRPr>
            </a:lvl5pPr>
            <a:lvl6pPr marL="2915500" indent="0" algn="ctr">
              <a:buNone/>
              <a:defRPr>
                <a:solidFill>
                  <a:schemeClr val="tx1">
                    <a:tint val="75000"/>
                  </a:schemeClr>
                </a:solidFill>
              </a:defRPr>
            </a:lvl6pPr>
            <a:lvl7pPr marL="3498600" indent="0" algn="ctr">
              <a:buNone/>
              <a:defRPr>
                <a:solidFill>
                  <a:schemeClr val="tx1">
                    <a:tint val="75000"/>
                  </a:schemeClr>
                </a:solidFill>
              </a:defRPr>
            </a:lvl7pPr>
            <a:lvl8pPr marL="4081699" indent="0" algn="ctr">
              <a:buNone/>
              <a:defRPr>
                <a:solidFill>
                  <a:schemeClr val="tx1">
                    <a:tint val="75000"/>
                  </a:schemeClr>
                </a:solidFill>
              </a:defRPr>
            </a:lvl8pPr>
            <a:lvl9pPr marL="46648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30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05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090" indent="0">
              <a:buNone/>
              <a:defRPr sz="2300">
                <a:solidFill>
                  <a:schemeClr val="tx1">
                    <a:tint val="75000"/>
                  </a:schemeClr>
                </a:solidFill>
              </a:defRPr>
            </a:lvl2pPr>
            <a:lvl3pPr marL="1166201" indent="0">
              <a:buNone/>
              <a:defRPr sz="2000">
                <a:solidFill>
                  <a:schemeClr val="tx1">
                    <a:tint val="75000"/>
                  </a:schemeClr>
                </a:solidFill>
              </a:defRPr>
            </a:lvl3pPr>
            <a:lvl4pPr marL="1749301" indent="0">
              <a:buNone/>
              <a:defRPr sz="1800">
                <a:solidFill>
                  <a:schemeClr val="tx1">
                    <a:tint val="75000"/>
                  </a:schemeClr>
                </a:solidFill>
              </a:defRPr>
            </a:lvl4pPr>
            <a:lvl5pPr marL="2332401" indent="0">
              <a:buNone/>
              <a:defRPr sz="1800">
                <a:solidFill>
                  <a:schemeClr val="tx1">
                    <a:tint val="75000"/>
                  </a:schemeClr>
                </a:solidFill>
              </a:defRPr>
            </a:lvl5pPr>
            <a:lvl6pPr marL="2915500" indent="0">
              <a:buNone/>
              <a:defRPr sz="1800">
                <a:solidFill>
                  <a:schemeClr val="tx1">
                    <a:tint val="75000"/>
                  </a:schemeClr>
                </a:solidFill>
              </a:defRPr>
            </a:lvl6pPr>
            <a:lvl7pPr marL="3498600" indent="0">
              <a:buNone/>
              <a:defRPr sz="1800">
                <a:solidFill>
                  <a:schemeClr val="tx1">
                    <a:tint val="75000"/>
                  </a:schemeClr>
                </a:solidFill>
              </a:defRPr>
            </a:lvl7pPr>
            <a:lvl8pPr marL="4081699" indent="0">
              <a:buNone/>
              <a:defRPr sz="1800">
                <a:solidFill>
                  <a:schemeClr val="tx1">
                    <a:tint val="75000"/>
                  </a:schemeClr>
                </a:solidFill>
              </a:defRPr>
            </a:lvl8pPr>
            <a:lvl9pPr marL="46648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287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8954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3" y="1535114"/>
            <a:ext cx="5389033"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3"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023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410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385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7"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052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4"/>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090" indent="0">
              <a:buNone/>
              <a:defRPr sz="3600"/>
            </a:lvl2pPr>
            <a:lvl3pPr marL="1166201" indent="0">
              <a:buNone/>
              <a:defRPr sz="3100"/>
            </a:lvl3pPr>
            <a:lvl4pPr marL="1749301" indent="0">
              <a:buNone/>
              <a:defRPr sz="2500"/>
            </a:lvl4pPr>
            <a:lvl5pPr marL="2332401" indent="0">
              <a:buNone/>
              <a:defRPr sz="2500"/>
            </a:lvl5pPr>
            <a:lvl6pPr marL="2915500" indent="0">
              <a:buNone/>
              <a:defRPr sz="2500"/>
            </a:lvl6pPr>
            <a:lvl7pPr marL="3498600" indent="0">
              <a:buNone/>
              <a:defRPr sz="2500"/>
            </a:lvl7pPr>
            <a:lvl8pPr marL="4081699" indent="0">
              <a:buNone/>
              <a:defRPr sz="2500"/>
            </a:lvl8pPr>
            <a:lvl9pPr marL="46648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689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73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84" y="5002207"/>
            <a:ext cx="7247473" cy="1517126"/>
          </a:xfrm>
          <a:prstGeom prst="rect">
            <a:avLst/>
          </a:prstGeom>
        </p:spPr>
        <p:txBody>
          <a:bodyPr lIns="90964" tIns="45482" rIns="90964" bIns="45482" anchor="t" anchorCtr="0">
            <a:noAutofit/>
          </a:bodyPr>
          <a:lstStyle>
            <a:lvl1pPr algn="l">
              <a:lnSpc>
                <a:spcPts val="3766"/>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5691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946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2498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6082" indent="0">
              <a:buNone/>
              <a:defRPr sz="2300">
                <a:solidFill>
                  <a:schemeClr val="tx1">
                    <a:tint val="75000"/>
                  </a:schemeClr>
                </a:solidFill>
              </a:defRPr>
            </a:lvl2pPr>
            <a:lvl3pPr marL="1172164" indent="0">
              <a:buNone/>
              <a:defRPr sz="200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8694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922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6082" indent="0">
              <a:buNone/>
              <a:defRPr sz="2500" b="1"/>
            </a:lvl2pPr>
            <a:lvl3pPr marL="1172164" indent="0">
              <a:buNone/>
              <a:defRPr sz="2300" b="1"/>
            </a:lvl3pPr>
            <a:lvl4pPr marL="1758245" indent="0">
              <a:buNone/>
              <a:defRPr sz="2000" b="1"/>
            </a:lvl4pPr>
            <a:lvl5pPr marL="2344327" indent="0">
              <a:buNone/>
              <a:defRPr sz="2000" b="1"/>
            </a:lvl5pPr>
            <a:lvl6pPr marL="2930409" indent="0">
              <a:buNone/>
              <a:defRPr sz="2000" b="1"/>
            </a:lvl6pPr>
            <a:lvl7pPr marL="3516491" indent="0">
              <a:buNone/>
              <a:defRPr sz="2000" b="1"/>
            </a:lvl7pPr>
            <a:lvl8pPr marL="4102572" indent="0">
              <a:buNone/>
              <a:defRPr sz="2000" b="1"/>
            </a:lvl8pPr>
            <a:lvl9pPr marL="4688654"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100" b="1"/>
            </a:lvl1pPr>
            <a:lvl2pPr marL="586082" indent="0">
              <a:buNone/>
              <a:defRPr sz="2500" b="1"/>
            </a:lvl2pPr>
            <a:lvl3pPr marL="1172164" indent="0">
              <a:buNone/>
              <a:defRPr sz="2300" b="1"/>
            </a:lvl3pPr>
            <a:lvl4pPr marL="1758245" indent="0">
              <a:buNone/>
              <a:defRPr sz="2000" b="1"/>
            </a:lvl4pPr>
            <a:lvl5pPr marL="2344327" indent="0">
              <a:buNone/>
              <a:defRPr sz="2000" b="1"/>
            </a:lvl5pPr>
            <a:lvl6pPr marL="2930409" indent="0">
              <a:buNone/>
              <a:defRPr sz="2000" b="1"/>
            </a:lvl6pPr>
            <a:lvl7pPr marL="3516491" indent="0">
              <a:buNone/>
              <a:defRPr sz="2000" b="1"/>
            </a:lvl7pPr>
            <a:lvl8pPr marL="4102572" indent="0">
              <a:buNone/>
              <a:defRPr sz="2000" b="1"/>
            </a:lvl8pPr>
            <a:lvl9pPr marL="468865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098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649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80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00"/>
            </a:lvl2pPr>
            <a:lvl3pPr marL="1172164" indent="0">
              <a:buNone/>
              <a:defRPr sz="1300"/>
            </a:lvl3pPr>
            <a:lvl4pPr marL="1758245" indent="0">
              <a:buNone/>
              <a:defRPr sz="1100"/>
            </a:lvl4pPr>
            <a:lvl5pPr marL="2344327" indent="0">
              <a:buNone/>
              <a:defRPr sz="1100"/>
            </a:lvl5pPr>
            <a:lvl6pPr marL="2930409" indent="0">
              <a:buNone/>
              <a:defRPr sz="1100"/>
            </a:lvl6pPr>
            <a:lvl7pPr marL="3516491" indent="0">
              <a:buNone/>
              <a:defRPr sz="1100"/>
            </a:lvl7pPr>
            <a:lvl8pPr marL="4102572" indent="0">
              <a:buNone/>
              <a:defRPr sz="1100"/>
            </a:lvl8pPr>
            <a:lvl9pPr marL="4688654"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235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6082" indent="0">
              <a:buNone/>
              <a:defRPr sz="3600"/>
            </a:lvl2pPr>
            <a:lvl3pPr marL="1172164" indent="0">
              <a:buNone/>
              <a:defRPr sz="3100"/>
            </a:lvl3pPr>
            <a:lvl4pPr marL="1758245" indent="0">
              <a:buNone/>
              <a:defRPr sz="2500"/>
            </a:lvl4pPr>
            <a:lvl5pPr marL="2344327" indent="0">
              <a:buNone/>
              <a:defRPr sz="2500"/>
            </a:lvl5pPr>
            <a:lvl6pPr marL="2930409" indent="0">
              <a:buNone/>
              <a:defRPr sz="2500"/>
            </a:lvl6pPr>
            <a:lvl7pPr marL="3516491" indent="0">
              <a:buNone/>
              <a:defRPr sz="2500"/>
            </a:lvl7pPr>
            <a:lvl8pPr marL="4102572" indent="0">
              <a:buNone/>
              <a:defRPr sz="2500"/>
            </a:lvl8pPr>
            <a:lvl9pPr marL="4688654"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00"/>
            </a:lvl2pPr>
            <a:lvl3pPr marL="1172164" indent="0">
              <a:buNone/>
              <a:defRPr sz="1300"/>
            </a:lvl3pPr>
            <a:lvl4pPr marL="1758245" indent="0">
              <a:buNone/>
              <a:defRPr sz="1100"/>
            </a:lvl4pPr>
            <a:lvl5pPr marL="2344327" indent="0">
              <a:buNone/>
              <a:defRPr sz="1100"/>
            </a:lvl5pPr>
            <a:lvl6pPr marL="2930409" indent="0">
              <a:buNone/>
              <a:defRPr sz="1100"/>
            </a:lvl6pPr>
            <a:lvl7pPr marL="3516491" indent="0">
              <a:buNone/>
              <a:defRPr sz="1100"/>
            </a:lvl7pPr>
            <a:lvl8pPr marL="4102572" indent="0">
              <a:buNone/>
              <a:defRPr sz="1100"/>
            </a:lvl8pPr>
            <a:lvl9pPr marL="4688654"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897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1231630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282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70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857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510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958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980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71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4876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596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590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3863197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9301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882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537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6082" indent="0" algn="ctr">
              <a:buNone/>
              <a:defRPr>
                <a:solidFill>
                  <a:schemeClr val="tx1">
                    <a:tint val="75000"/>
                  </a:schemeClr>
                </a:solidFill>
              </a:defRPr>
            </a:lvl2pPr>
            <a:lvl3pPr marL="1172164" indent="0" algn="ctr">
              <a:buNone/>
              <a:defRPr>
                <a:solidFill>
                  <a:schemeClr val="tx1">
                    <a:tint val="75000"/>
                  </a:schemeClr>
                </a:solidFill>
              </a:defRPr>
            </a:lvl3pPr>
            <a:lvl4pPr marL="1758245" indent="0" algn="ctr">
              <a:buNone/>
              <a:defRPr>
                <a:solidFill>
                  <a:schemeClr val="tx1">
                    <a:tint val="75000"/>
                  </a:schemeClr>
                </a:solidFill>
              </a:defRPr>
            </a:lvl4pPr>
            <a:lvl5pPr marL="2344327" indent="0" algn="ctr">
              <a:buNone/>
              <a:defRPr>
                <a:solidFill>
                  <a:schemeClr val="tx1">
                    <a:tint val="75000"/>
                  </a:schemeClr>
                </a:solidFill>
              </a:defRPr>
            </a:lvl5pPr>
            <a:lvl6pPr marL="2930409" indent="0" algn="ctr">
              <a:buNone/>
              <a:defRPr>
                <a:solidFill>
                  <a:schemeClr val="tx1">
                    <a:tint val="75000"/>
                  </a:schemeClr>
                </a:solidFill>
              </a:defRPr>
            </a:lvl6pPr>
            <a:lvl7pPr marL="3516491" indent="0" algn="ctr">
              <a:buNone/>
              <a:defRPr>
                <a:solidFill>
                  <a:schemeClr val="tx1">
                    <a:tint val="75000"/>
                  </a:schemeClr>
                </a:solidFill>
              </a:defRPr>
            </a:lvl7pPr>
            <a:lvl8pPr marL="4102572" indent="0" algn="ctr">
              <a:buNone/>
              <a:defRPr>
                <a:solidFill>
                  <a:schemeClr val="tx1">
                    <a:tint val="75000"/>
                  </a:schemeClr>
                </a:solidFill>
              </a:defRPr>
            </a:lvl8pPr>
            <a:lvl9pPr marL="4688654"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983130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6137546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753337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901692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0989978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105995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7729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35931999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2205617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99951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923195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983420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6" y="6189666"/>
            <a:ext cx="447119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2" name="Title 1">
            <a:extLst>
              <a:ext uri="{FF2B5EF4-FFF2-40B4-BE49-F238E27FC236}">
                <a16:creationId xmlns:a16="http://schemas.microsoft.com/office/drawing/2014/main" id="{7BD30C78-9913-45B6-ADAC-C56FC7707A7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18878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4"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Tree>
    <p:extLst>
      <p:ext uri="{BB962C8B-B14F-4D97-AF65-F5344CB8AC3E}">
        <p14:creationId xmlns:p14="http://schemas.microsoft.com/office/powerpoint/2010/main" val="1739235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1559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8868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7162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5378" indent="0">
              <a:buNone/>
              <a:defRPr sz="2300">
                <a:solidFill>
                  <a:schemeClr val="tx1">
                    <a:tint val="75000"/>
                  </a:schemeClr>
                </a:solidFill>
              </a:defRPr>
            </a:lvl2pPr>
            <a:lvl3pPr marL="1170756" indent="0">
              <a:buNone/>
              <a:defRPr sz="2000">
                <a:solidFill>
                  <a:schemeClr val="tx1">
                    <a:tint val="75000"/>
                  </a:schemeClr>
                </a:solidFill>
              </a:defRPr>
            </a:lvl3pPr>
            <a:lvl4pPr marL="1756137" indent="0">
              <a:buNone/>
              <a:defRPr sz="1800">
                <a:solidFill>
                  <a:schemeClr val="tx1">
                    <a:tint val="75000"/>
                  </a:schemeClr>
                </a:solidFill>
              </a:defRPr>
            </a:lvl4pPr>
            <a:lvl5pPr marL="2341513" indent="0">
              <a:buNone/>
              <a:defRPr sz="1800">
                <a:solidFill>
                  <a:schemeClr val="tx1">
                    <a:tint val="75000"/>
                  </a:schemeClr>
                </a:solidFill>
              </a:defRPr>
            </a:lvl5pPr>
            <a:lvl6pPr marL="2926895" indent="0">
              <a:buNone/>
              <a:defRPr sz="1800">
                <a:solidFill>
                  <a:schemeClr val="tx1">
                    <a:tint val="75000"/>
                  </a:schemeClr>
                </a:solidFill>
              </a:defRPr>
            </a:lvl6pPr>
            <a:lvl7pPr marL="3512274" indent="0">
              <a:buNone/>
              <a:defRPr sz="1800">
                <a:solidFill>
                  <a:schemeClr val="tx1">
                    <a:tint val="75000"/>
                  </a:schemeClr>
                </a:solidFill>
              </a:defRPr>
            </a:lvl7pPr>
            <a:lvl8pPr marL="4097651" indent="0">
              <a:buNone/>
              <a:defRPr sz="1800">
                <a:solidFill>
                  <a:schemeClr val="tx1">
                    <a:tint val="75000"/>
                  </a:schemeClr>
                </a:solidFill>
              </a:defRPr>
            </a:lvl8pPr>
            <a:lvl9pPr marL="468303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81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773769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0646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5378" indent="0">
              <a:buNone/>
              <a:defRPr sz="2500" b="1"/>
            </a:lvl2pPr>
            <a:lvl3pPr marL="1170756" indent="0">
              <a:buNone/>
              <a:defRPr sz="2300" b="1"/>
            </a:lvl3pPr>
            <a:lvl4pPr marL="1756137" indent="0">
              <a:buNone/>
              <a:defRPr sz="2000" b="1"/>
            </a:lvl4pPr>
            <a:lvl5pPr marL="2341513" indent="0">
              <a:buNone/>
              <a:defRPr sz="2000" b="1"/>
            </a:lvl5pPr>
            <a:lvl6pPr marL="2926895" indent="0">
              <a:buNone/>
              <a:defRPr sz="2000" b="1"/>
            </a:lvl6pPr>
            <a:lvl7pPr marL="3512274" indent="0">
              <a:buNone/>
              <a:defRPr sz="2000" b="1"/>
            </a:lvl7pPr>
            <a:lvl8pPr marL="4097651" indent="0">
              <a:buNone/>
              <a:defRPr sz="2000" b="1"/>
            </a:lvl8pPr>
            <a:lvl9pPr marL="468303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4"/>
            <a:ext cx="5389033" cy="639762"/>
          </a:xfrm>
        </p:spPr>
        <p:txBody>
          <a:bodyPr anchor="b"/>
          <a:lstStyle>
            <a:lvl1pPr marL="0" indent="0">
              <a:buNone/>
              <a:defRPr sz="3100" b="1"/>
            </a:lvl1pPr>
            <a:lvl2pPr marL="585378" indent="0">
              <a:buNone/>
              <a:defRPr sz="2500" b="1"/>
            </a:lvl2pPr>
            <a:lvl3pPr marL="1170756" indent="0">
              <a:buNone/>
              <a:defRPr sz="2300" b="1"/>
            </a:lvl3pPr>
            <a:lvl4pPr marL="1756137" indent="0">
              <a:buNone/>
              <a:defRPr sz="2000" b="1"/>
            </a:lvl4pPr>
            <a:lvl5pPr marL="2341513" indent="0">
              <a:buNone/>
              <a:defRPr sz="2000" b="1"/>
            </a:lvl5pPr>
            <a:lvl6pPr marL="2926895" indent="0">
              <a:buNone/>
              <a:defRPr sz="2000" b="1"/>
            </a:lvl6pPr>
            <a:lvl7pPr marL="3512274" indent="0">
              <a:buNone/>
              <a:defRPr sz="2000" b="1"/>
            </a:lvl7pPr>
            <a:lvl8pPr marL="4097651" indent="0">
              <a:buNone/>
              <a:defRPr sz="2000" b="1"/>
            </a:lvl8pPr>
            <a:lvl9pPr marL="468303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498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3170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3160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41"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5378" indent="0">
              <a:buNone/>
              <a:defRPr sz="1500"/>
            </a:lvl2pPr>
            <a:lvl3pPr marL="1170756" indent="0">
              <a:buNone/>
              <a:defRPr sz="1300"/>
            </a:lvl3pPr>
            <a:lvl4pPr marL="1756137" indent="0">
              <a:buNone/>
              <a:defRPr sz="1100"/>
            </a:lvl4pPr>
            <a:lvl5pPr marL="2341513" indent="0">
              <a:buNone/>
              <a:defRPr sz="1100"/>
            </a:lvl5pPr>
            <a:lvl6pPr marL="2926895" indent="0">
              <a:buNone/>
              <a:defRPr sz="1100"/>
            </a:lvl6pPr>
            <a:lvl7pPr marL="3512274" indent="0">
              <a:buNone/>
              <a:defRPr sz="1100"/>
            </a:lvl7pPr>
            <a:lvl8pPr marL="4097651" indent="0">
              <a:buNone/>
              <a:defRPr sz="1100"/>
            </a:lvl8pPr>
            <a:lvl9pPr marL="468303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1425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8"/>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5378" indent="0">
              <a:buNone/>
              <a:defRPr sz="3600"/>
            </a:lvl2pPr>
            <a:lvl3pPr marL="1170756" indent="0">
              <a:buNone/>
              <a:defRPr sz="3100"/>
            </a:lvl3pPr>
            <a:lvl4pPr marL="1756137" indent="0">
              <a:buNone/>
              <a:defRPr sz="2500"/>
            </a:lvl4pPr>
            <a:lvl5pPr marL="2341513" indent="0">
              <a:buNone/>
              <a:defRPr sz="2500"/>
            </a:lvl5pPr>
            <a:lvl6pPr marL="2926895" indent="0">
              <a:buNone/>
              <a:defRPr sz="2500"/>
            </a:lvl6pPr>
            <a:lvl7pPr marL="3512274" indent="0">
              <a:buNone/>
              <a:defRPr sz="2500"/>
            </a:lvl7pPr>
            <a:lvl8pPr marL="4097651" indent="0">
              <a:buNone/>
              <a:defRPr sz="2500"/>
            </a:lvl8pPr>
            <a:lvl9pPr marL="468303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5378" indent="0">
              <a:buNone/>
              <a:defRPr sz="1500"/>
            </a:lvl2pPr>
            <a:lvl3pPr marL="1170756" indent="0">
              <a:buNone/>
              <a:defRPr sz="1300"/>
            </a:lvl3pPr>
            <a:lvl4pPr marL="1756137" indent="0">
              <a:buNone/>
              <a:defRPr sz="1100"/>
            </a:lvl4pPr>
            <a:lvl5pPr marL="2341513" indent="0">
              <a:buNone/>
              <a:defRPr sz="1100"/>
            </a:lvl5pPr>
            <a:lvl6pPr marL="2926895" indent="0">
              <a:buNone/>
              <a:defRPr sz="1100"/>
            </a:lvl6pPr>
            <a:lvl7pPr marL="3512274" indent="0">
              <a:buNone/>
              <a:defRPr sz="1100"/>
            </a:lvl7pPr>
            <a:lvl8pPr marL="4097651" indent="0">
              <a:buNone/>
              <a:defRPr sz="1100"/>
            </a:lvl8pPr>
            <a:lvl9pPr marL="468303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1341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2398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0112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10.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12.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jpg"/><Relationship Id="rId4" Type="http://schemas.openxmlformats.org/officeDocument/2006/relationships/slideLayout" Target="../slideLayouts/slideLayout1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2.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9.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485150"/>
      </p:ext>
    </p:extLst>
  </p:cSld>
  <p:clrMap bg1="lt1" tx1="dk1" bg2="lt2" tx2="dk2" accent1="accent1" accent2="accent2" accent3="accent3" accent4="accent4" accent5="accent5" accent6="accent6" hlink="hlink" folHlink="folHlink"/>
  <p:sldLayoutIdLst>
    <p:sldLayoutId id="2147483649" r:id="rId1"/>
    <p:sldLayoutId id="2147483664" r:id="rId2"/>
  </p:sldLayoutIdLst>
  <p:hf sldNum="0" hdr="0" ftr="0"/>
  <p:txStyles>
    <p:titleStyle>
      <a:lvl1pPr algn="l" defTabSz="454888" rtl="0" eaLnBrk="1" latinLnBrk="0" hangingPunct="1">
        <a:spcBef>
          <a:spcPct val="0"/>
        </a:spcBef>
        <a:buNone/>
        <a:defRPr sz="6000" kern="1200" spc="-100">
          <a:solidFill>
            <a:srgbClr val="3775A2"/>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7217" tIns="58608" rIns="117217" bIns="58608"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117217" tIns="58608" rIns="117217" bIns="586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17217" tIns="58608" rIns="117217" bIns="58608" rtlCol="0" anchor="ctr"/>
          <a:lstStyle>
            <a:lvl1pPr algn="ctr">
              <a:defRPr sz="1500">
                <a:solidFill>
                  <a:schemeClr val="tx1">
                    <a:tint val="75000"/>
                  </a:schemeClr>
                </a:solidFill>
              </a:defRPr>
            </a:lvl1pPr>
          </a:lstStyle>
          <a:p>
            <a:pPr defTabSz="586082"/>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17217" tIns="58608" rIns="117217" bIns="58608" rtlCol="0" anchor="ctr"/>
          <a:lstStyle>
            <a:lvl1pPr algn="r">
              <a:defRPr sz="1500">
                <a:solidFill>
                  <a:schemeClr val="tx1">
                    <a:tint val="75000"/>
                  </a:schemeClr>
                </a:solidFill>
              </a:defRPr>
            </a:lvl1pPr>
          </a:lstStyle>
          <a:p>
            <a:pPr defTabSz="586082"/>
            <a:fld id="{FC623D9C-B141-0E44-9A0E-426DA6A043B9}" type="slidenum">
              <a:rPr lang="en-US" smtClean="0">
                <a:solidFill>
                  <a:prstClr val="black">
                    <a:tint val="75000"/>
                  </a:prstClr>
                </a:solidFill>
              </a:rPr>
              <a:pPr defTabSz="586082"/>
              <a:t>‹#›</a:t>
            </a:fld>
            <a:endParaRPr lang="en-US">
              <a:solidFill>
                <a:prstClr val="black">
                  <a:tint val="75000"/>
                </a:prstClr>
              </a:solidFill>
            </a:endParaRPr>
          </a:p>
        </p:txBody>
      </p:sp>
    </p:spTree>
    <p:extLst>
      <p:ext uri="{BB962C8B-B14F-4D97-AF65-F5344CB8AC3E}">
        <p14:creationId xmlns:p14="http://schemas.microsoft.com/office/powerpoint/2010/main" val="280758069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p:txStyles>
    <p:titleStyle>
      <a:lvl1pPr algn="ctr" defTabSz="586082" rtl="0" eaLnBrk="1" latinLnBrk="0" hangingPunct="1">
        <a:spcBef>
          <a:spcPct val="0"/>
        </a:spcBef>
        <a:buNone/>
        <a:defRPr sz="5600"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100"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600"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100"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00"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00"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00"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00"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00"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3273741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15310780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4" r:id="rId14"/>
  </p:sldLayoutIdLst>
  <p:hf sldNum="0" hdr="0" ftr="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7081" tIns="58536" rIns="117081" bIns="58536"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7081" tIns="58536" rIns="117081" bIns="5853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117081" tIns="58536" rIns="117081" bIns="58536" rtlCol="0" anchor="ctr"/>
          <a:lstStyle>
            <a:lvl1pPr algn="ctr">
              <a:defRPr sz="1500">
                <a:solidFill>
                  <a:schemeClr val="tx1">
                    <a:tint val="75000"/>
                  </a:schemeClr>
                </a:solidFill>
              </a:defRPr>
            </a:lvl1pPr>
          </a:lstStyle>
          <a:p>
            <a:pPr defTabSz="5853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17081" tIns="58536" rIns="117081" bIns="58536" rtlCol="0" anchor="ctr"/>
          <a:lstStyle>
            <a:lvl1pPr algn="r">
              <a:defRPr sz="1500">
                <a:solidFill>
                  <a:schemeClr val="tx1">
                    <a:tint val="75000"/>
                  </a:schemeClr>
                </a:solidFill>
              </a:defRPr>
            </a:lvl1pPr>
          </a:lstStyle>
          <a:p>
            <a:pPr defTabSz="585378"/>
            <a:fld id="{FC623D9C-B141-0E44-9A0E-426DA6A043B9}" type="slidenum">
              <a:rPr lang="en-US" smtClean="0">
                <a:solidFill>
                  <a:prstClr val="black">
                    <a:tint val="75000"/>
                  </a:prstClr>
                </a:solidFill>
              </a:rPr>
              <a:pPr defTabSz="585378"/>
              <a:t>‹#›</a:t>
            </a:fld>
            <a:endParaRPr lang="en-US">
              <a:solidFill>
                <a:prstClr val="black">
                  <a:tint val="75000"/>
                </a:prstClr>
              </a:solidFill>
            </a:endParaRPr>
          </a:p>
        </p:txBody>
      </p:sp>
    </p:spTree>
    <p:extLst>
      <p:ext uri="{BB962C8B-B14F-4D97-AF65-F5344CB8AC3E}">
        <p14:creationId xmlns:p14="http://schemas.microsoft.com/office/powerpoint/2010/main" val="73935365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hf sldNum="0" hdr="0" ftr="0"/>
  <p:txStyles>
    <p:titleStyle>
      <a:lvl1pPr algn="ctr" defTabSz="585378" rtl="0" eaLnBrk="1" latinLnBrk="0" hangingPunct="1">
        <a:spcBef>
          <a:spcPct val="0"/>
        </a:spcBef>
        <a:buNone/>
        <a:defRPr sz="5600" kern="1200">
          <a:solidFill>
            <a:schemeClr val="tx1"/>
          </a:solidFill>
          <a:latin typeface="+mj-lt"/>
          <a:ea typeface="+mj-ea"/>
          <a:cs typeface="+mj-cs"/>
        </a:defRPr>
      </a:lvl1pPr>
    </p:titleStyle>
    <p:bodyStyle>
      <a:lvl1pPr marL="439033" indent="-439033" algn="l" defTabSz="585378" rtl="0" eaLnBrk="1" latinLnBrk="0" hangingPunct="1">
        <a:spcBef>
          <a:spcPct val="20000"/>
        </a:spcBef>
        <a:buFont typeface="Arial"/>
        <a:buChar char="•"/>
        <a:defRPr sz="4100" kern="1200">
          <a:solidFill>
            <a:schemeClr val="tx1"/>
          </a:solidFill>
          <a:latin typeface="+mn-lt"/>
          <a:ea typeface="+mn-ea"/>
          <a:cs typeface="+mn-cs"/>
        </a:defRPr>
      </a:lvl1pPr>
      <a:lvl2pPr marL="951239" indent="-365861" algn="l" defTabSz="585378" rtl="0" eaLnBrk="1" latinLnBrk="0" hangingPunct="1">
        <a:spcBef>
          <a:spcPct val="20000"/>
        </a:spcBef>
        <a:buFont typeface="Arial"/>
        <a:buChar char="–"/>
        <a:defRPr sz="3600" kern="1200">
          <a:solidFill>
            <a:schemeClr val="tx1"/>
          </a:solidFill>
          <a:latin typeface="+mn-lt"/>
          <a:ea typeface="+mn-ea"/>
          <a:cs typeface="+mn-cs"/>
        </a:defRPr>
      </a:lvl2pPr>
      <a:lvl3pPr marL="1463444" indent="-292689" algn="l" defTabSz="585378" rtl="0" eaLnBrk="1" latinLnBrk="0" hangingPunct="1">
        <a:spcBef>
          <a:spcPct val="20000"/>
        </a:spcBef>
        <a:buFont typeface="Arial"/>
        <a:buChar char="•"/>
        <a:defRPr sz="3100" kern="1200">
          <a:solidFill>
            <a:schemeClr val="tx1"/>
          </a:solidFill>
          <a:latin typeface="+mn-lt"/>
          <a:ea typeface="+mn-ea"/>
          <a:cs typeface="+mn-cs"/>
        </a:defRPr>
      </a:lvl3pPr>
      <a:lvl4pPr marL="2048825" indent="-292689" algn="l" defTabSz="585378" rtl="0" eaLnBrk="1" latinLnBrk="0" hangingPunct="1">
        <a:spcBef>
          <a:spcPct val="20000"/>
        </a:spcBef>
        <a:buFont typeface="Arial"/>
        <a:buChar char="–"/>
        <a:defRPr sz="2500" kern="1200">
          <a:solidFill>
            <a:schemeClr val="tx1"/>
          </a:solidFill>
          <a:latin typeface="+mn-lt"/>
          <a:ea typeface="+mn-ea"/>
          <a:cs typeface="+mn-cs"/>
        </a:defRPr>
      </a:lvl4pPr>
      <a:lvl5pPr marL="2634207" indent="-292689" algn="l" defTabSz="585378" rtl="0" eaLnBrk="1" latinLnBrk="0" hangingPunct="1">
        <a:spcBef>
          <a:spcPct val="20000"/>
        </a:spcBef>
        <a:buFont typeface="Arial"/>
        <a:buChar char="»"/>
        <a:defRPr sz="2500" kern="1200">
          <a:solidFill>
            <a:schemeClr val="tx1"/>
          </a:solidFill>
          <a:latin typeface="+mn-lt"/>
          <a:ea typeface="+mn-ea"/>
          <a:cs typeface="+mn-cs"/>
        </a:defRPr>
      </a:lvl5pPr>
      <a:lvl6pPr marL="3219583" indent="-292689" algn="l" defTabSz="585378" rtl="0" eaLnBrk="1" latinLnBrk="0" hangingPunct="1">
        <a:spcBef>
          <a:spcPct val="20000"/>
        </a:spcBef>
        <a:buFont typeface="Arial"/>
        <a:buChar char="•"/>
        <a:defRPr sz="2500" kern="1200">
          <a:solidFill>
            <a:schemeClr val="tx1"/>
          </a:solidFill>
          <a:latin typeface="+mn-lt"/>
          <a:ea typeface="+mn-ea"/>
          <a:cs typeface="+mn-cs"/>
        </a:defRPr>
      </a:lvl6pPr>
      <a:lvl7pPr marL="3804963" indent="-292689" algn="l" defTabSz="585378" rtl="0" eaLnBrk="1" latinLnBrk="0" hangingPunct="1">
        <a:spcBef>
          <a:spcPct val="20000"/>
        </a:spcBef>
        <a:buFont typeface="Arial"/>
        <a:buChar char="•"/>
        <a:defRPr sz="2500" kern="1200">
          <a:solidFill>
            <a:schemeClr val="tx1"/>
          </a:solidFill>
          <a:latin typeface="+mn-lt"/>
          <a:ea typeface="+mn-ea"/>
          <a:cs typeface="+mn-cs"/>
        </a:defRPr>
      </a:lvl7pPr>
      <a:lvl8pPr marL="4390340" indent="-292689" algn="l" defTabSz="585378" rtl="0" eaLnBrk="1" latinLnBrk="0" hangingPunct="1">
        <a:spcBef>
          <a:spcPct val="20000"/>
        </a:spcBef>
        <a:buFont typeface="Arial"/>
        <a:buChar char="•"/>
        <a:defRPr sz="2500" kern="1200">
          <a:solidFill>
            <a:schemeClr val="tx1"/>
          </a:solidFill>
          <a:latin typeface="+mn-lt"/>
          <a:ea typeface="+mn-ea"/>
          <a:cs typeface="+mn-cs"/>
        </a:defRPr>
      </a:lvl8pPr>
      <a:lvl9pPr marL="4975721" indent="-292689" algn="l" defTabSz="585378"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5378" rtl="0" eaLnBrk="1" latinLnBrk="0" hangingPunct="1">
        <a:defRPr sz="2300" kern="1200">
          <a:solidFill>
            <a:schemeClr val="tx1"/>
          </a:solidFill>
          <a:latin typeface="+mn-lt"/>
          <a:ea typeface="+mn-ea"/>
          <a:cs typeface="+mn-cs"/>
        </a:defRPr>
      </a:lvl1pPr>
      <a:lvl2pPr marL="585378" algn="l" defTabSz="585378" rtl="0" eaLnBrk="1" latinLnBrk="0" hangingPunct="1">
        <a:defRPr sz="2300" kern="1200">
          <a:solidFill>
            <a:schemeClr val="tx1"/>
          </a:solidFill>
          <a:latin typeface="+mn-lt"/>
          <a:ea typeface="+mn-ea"/>
          <a:cs typeface="+mn-cs"/>
        </a:defRPr>
      </a:lvl2pPr>
      <a:lvl3pPr marL="1170756" algn="l" defTabSz="585378" rtl="0" eaLnBrk="1" latinLnBrk="0" hangingPunct="1">
        <a:defRPr sz="2300" kern="1200">
          <a:solidFill>
            <a:schemeClr val="tx1"/>
          </a:solidFill>
          <a:latin typeface="+mn-lt"/>
          <a:ea typeface="+mn-ea"/>
          <a:cs typeface="+mn-cs"/>
        </a:defRPr>
      </a:lvl3pPr>
      <a:lvl4pPr marL="1756137" algn="l" defTabSz="585378" rtl="0" eaLnBrk="1" latinLnBrk="0" hangingPunct="1">
        <a:defRPr sz="2300" kern="1200">
          <a:solidFill>
            <a:schemeClr val="tx1"/>
          </a:solidFill>
          <a:latin typeface="+mn-lt"/>
          <a:ea typeface="+mn-ea"/>
          <a:cs typeface="+mn-cs"/>
        </a:defRPr>
      </a:lvl4pPr>
      <a:lvl5pPr marL="2341513" algn="l" defTabSz="585378" rtl="0" eaLnBrk="1" latinLnBrk="0" hangingPunct="1">
        <a:defRPr sz="2300" kern="1200">
          <a:solidFill>
            <a:schemeClr val="tx1"/>
          </a:solidFill>
          <a:latin typeface="+mn-lt"/>
          <a:ea typeface="+mn-ea"/>
          <a:cs typeface="+mn-cs"/>
        </a:defRPr>
      </a:lvl5pPr>
      <a:lvl6pPr marL="2926895" algn="l" defTabSz="585378" rtl="0" eaLnBrk="1" latinLnBrk="0" hangingPunct="1">
        <a:defRPr sz="2300" kern="1200">
          <a:solidFill>
            <a:schemeClr val="tx1"/>
          </a:solidFill>
          <a:latin typeface="+mn-lt"/>
          <a:ea typeface="+mn-ea"/>
          <a:cs typeface="+mn-cs"/>
        </a:defRPr>
      </a:lvl6pPr>
      <a:lvl7pPr marL="3512274" algn="l" defTabSz="585378" rtl="0" eaLnBrk="1" latinLnBrk="0" hangingPunct="1">
        <a:defRPr sz="2300" kern="1200">
          <a:solidFill>
            <a:schemeClr val="tx1"/>
          </a:solidFill>
          <a:latin typeface="+mn-lt"/>
          <a:ea typeface="+mn-ea"/>
          <a:cs typeface="+mn-cs"/>
        </a:defRPr>
      </a:lvl7pPr>
      <a:lvl8pPr marL="4097651" algn="l" defTabSz="585378" rtl="0" eaLnBrk="1" latinLnBrk="0" hangingPunct="1">
        <a:defRPr sz="2300" kern="1200">
          <a:solidFill>
            <a:schemeClr val="tx1"/>
          </a:solidFill>
          <a:latin typeface="+mn-lt"/>
          <a:ea typeface="+mn-ea"/>
          <a:cs typeface="+mn-cs"/>
        </a:defRPr>
      </a:lvl8pPr>
      <a:lvl9pPr marL="4683030" algn="l" defTabSz="585378"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11216024" y="6620933"/>
            <a:ext cx="739936" cy="228600"/>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887952589"/>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78576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3" r:id="rId7"/>
    <p:sldLayoutId id="2147483674" r:id="rId8"/>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9400"/>
            <a:ext cx="739936" cy="228600"/>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561671224"/>
      </p:ext>
    </p:extLst>
  </p:cSld>
  <p:clrMap bg1="lt1" tx1="dk1" bg2="lt2" tx2="dk2" accent1="accent1" accent2="accent2" accent3="accent3" accent4="accent4" accent5="accent5" accent6="accent6" hlink="hlink" folHlink="folHlink"/>
  <p:sldLayoutIdLst>
    <p:sldLayoutId id="2147483676" r:id="rId1"/>
    <p:sldLayoutId id="2147483677"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3290" tIns="116662" rIns="233290" bIns="116662"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233290" tIns="116662" rIns="233290" bIns="11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6"/>
            <a:ext cx="3860800" cy="365125"/>
          </a:xfrm>
          <a:prstGeom prst="rect">
            <a:avLst/>
          </a:prstGeom>
        </p:spPr>
        <p:txBody>
          <a:bodyPr vert="horz" lIns="233290" tIns="116662" rIns="233290" bIns="116662"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86"/>
            <a:ext cx="2844800" cy="365125"/>
          </a:xfrm>
          <a:prstGeom prst="rect">
            <a:avLst/>
          </a:prstGeom>
        </p:spPr>
        <p:txBody>
          <a:bodyPr vert="horz" lIns="233290" tIns="116662" rIns="233290" bIns="116662" rtlCol="0" anchor="ctr"/>
          <a:lstStyle>
            <a:lvl1pPr algn="r">
              <a:defRPr sz="15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922281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p:txStyles>
    <p:titleStyle>
      <a:lvl1pPr algn="ctr" defTabSz="583090" rtl="0" eaLnBrk="1" latinLnBrk="0" hangingPunct="1">
        <a:spcBef>
          <a:spcPct val="0"/>
        </a:spcBef>
        <a:buNone/>
        <a:defRPr sz="5600" kern="1200">
          <a:solidFill>
            <a:schemeClr val="tx1"/>
          </a:solidFill>
          <a:latin typeface="+mj-lt"/>
          <a:ea typeface="+mj-ea"/>
          <a:cs typeface="+mj-cs"/>
        </a:defRPr>
      </a:lvl1pPr>
    </p:titleStyle>
    <p:bodyStyle>
      <a:lvl1pPr marL="437319" indent="-437319" algn="l" defTabSz="583090" rtl="0" eaLnBrk="1" latinLnBrk="0" hangingPunct="1">
        <a:spcBef>
          <a:spcPct val="20000"/>
        </a:spcBef>
        <a:buFont typeface="Arial"/>
        <a:buChar char="•"/>
        <a:defRPr sz="4100" kern="1200">
          <a:solidFill>
            <a:schemeClr val="tx1"/>
          </a:solidFill>
          <a:latin typeface="+mn-lt"/>
          <a:ea typeface="+mn-ea"/>
          <a:cs typeface="+mn-cs"/>
        </a:defRPr>
      </a:lvl1pPr>
      <a:lvl2pPr marL="947538" indent="-364431" algn="l" defTabSz="583090" rtl="0" eaLnBrk="1" latinLnBrk="0" hangingPunct="1">
        <a:spcBef>
          <a:spcPct val="20000"/>
        </a:spcBef>
        <a:buFont typeface="Arial"/>
        <a:buChar char="–"/>
        <a:defRPr sz="3600" kern="1200">
          <a:solidFill>
            <a:schemeClr val="tx1"/>
          </a:solidFill>
          <a:latin typeface="+mn-lt"/>
          <a:ea typeface="+mn-ea"/>
          <a:cs typeface="+mn-cs"/>
        </a:defRPr>
      </a:lvl2pPr>
      <a:lvl3pPr marL="1457745" indent="-291545" algn="l" defTabSz="583090" rtl="0" eaLnBrk="1" latinLnBrk="0" hangingPunct="1">
        <a:spcBef>
          <a:spcPct val="20000"/>
        </a:spcBef>
        <a:buFont typeface="Arial"/>
        <a:buChar char="•"/>
        <a:defRPr sz="3100" kern="1200">
          <a:solidFill>
            <a:schemeClr val="tx1"/>
          </a:solidFill>
          <a:latin typeface="+mn-lt"/>
          <a:ea typeface="+mn-ea"/>
          <a:cs typeface="+mn-cs"/>
        </a:defRPr>
      </a:lvl3pPr>
      <a:lvl4pPr marL="2040848" indent="-291545" algn="l" defTabSz="583090" rtl="0" eaLnBrk="1" latinLnBrk="0" hangingPunct="1">
        <a:spcBef>
          <a:spcPct val="20000"/>
        </a:spcBef>
        <a:buFont typeface="Arial"/>
        <a:buChar char="–"/>
        <a:defRPr sz="2500" kern="1200">
          <a:solidFill>
            <a:schemeClr val="tx1"/>
          </a:solidFill>
          <a:latin typeface="+mn-lt"/>
          <a:ea typeface="+mn-ea"/>
          <a:cs typeface="+mn-cs"/>
        </a:defRPr>
      </a:lvl4pPr>
      <a:lvl5pPr marL="2623952" indent="-291545" algn="l" defTabSz="583090" rtl="0" eaLnBrk="1" latinLnBrk="0" hangingPunct="1">
        <a:spcBef>
          <a:spcPct val="20000"/>
        </a:spcBef>
        <a:buFont typeface="Arial"/>
        <a:buChar char="»"/>
        <a:defRPr sz="2500" kern="1200">
          <a:solidFill>
            <a:schemeClr val="tx1"/>
          </a:solidFill>
          <a:latin typeface="+mn-lt"/>
          <a:ea typeface="+mn-ea"/>
          <a:cs typeface="+mn-cs"/>
        </a:defRPr>
      </a:lvl5pPr>
      <a:lvl6pPr marL="3207051" indent="-291545" algn="l" defTabSz="583090" rtl="0" eaLnBrk="1" latinLnBrk="0" hangingPunct="1">
        <a:spcBef>
          <a:spcPct val="20000"/>
        </a:spcBef>
        <a:buFont typeface="Arial"/>
        <a:buChar char="•"/>
        <a:defRPr sz="2500" kern="1200">
          <a:solidFill>
            <a:schemeClr val="tx1"/>
          </a:solidFill>
          <a:latin typeface="+mn-lt"/>
          <a:ea typeface="+mn-ea"/>
          <a:cs typeface="+mn-cs"/>
        </a:defRPr>
      </a:lvl6pPr>
      <a:lvl7pPr marL="3790150" indent="-291545" algn="l" defTabSz="583090" rtl="0" eaLnBrk="1" latinLnBrk="0" hangingPunct="1">
        <a:spcBef>
          <a:spcPct val="20000"/>
        </a:spcBef>
        <a:buFont typeface="Arial"/>
        <a:buChar char="•"/>
        <a:defRPr sz="2500" kern="1200">
          <a:solidFill>
            <a:schemeClr val="tx1"/>
          </a:solidFill>
          <a:latin typeface="+mn-lt"/>
          <a:ea typeface="+mn-ea"/>
          <a:cs typeface="+mn-cs"/>
        </a:defRPr>
      </a:lvl7pPr>
      <a:lvl8pPr marL="4373250" indent="-291545" algn="l" defTabSz="583090" rtl="0" eaLnBrk="1" latinLnBrk="0" hangingPunct="1">
        <a:spcBef>
          <a:spcPct val="20000"/>
        </a:spcBef>
        <a:buFont typeface="Arial"/>
        <a:buChar char="•"/>
        <a:defRPr sz="2500" kern="1200">
          <a:solidFill>
            <a:schemeClr val="tx1"/>
          </a:solidFill>
          <a:latin typeface="+mn-lt"/>
          <a:ea typeface="+mn-ea"/>
          <a:cs typeface="+mn-cs"/>
        </a:defRPr>
      </a:lvl8pPr>
      <a:lvl9pPr marL="4956349" indent="-291545" algn="l" defTabSz="583090"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090" rtl="0" eaLnBrk="1" latinLnBrk="0" hangingPunct="1">
        <a:defRPr sz="2300" kern="1200">
          <a:solidFill>
            <a:schemeClr val="tx1"/>
          </a:solidFill>
          <a:latin typeface="+mn-lt"/>
          <a:ea typeface="+mn-ea"/>
          <a:cs typeface="+mn-cs"/>
        </a:defRPr>
      </a:lvl1pPr>
      <a:lvl2pPr marL="583090" algn="l" defTabSz="583090" rtl="0" eaLnBrk="1" latinLnBrk="0" hangingPunct="1">
        <a:defRPr sz="2300" kern="1200">
          <a:solidFill>
            <a:schemeClr val="tx1"/>
          </a:solidFill>
          <a:latin typeface="+mn-lt"/>
          <a:ea typeface="+mn-ea"/>
          <a:cs typeface="+mn-cs"/>
        </a:defRPr>
      </a:lvl2pPr>
      <a:lvl3pPr marL="1166201" algn="l" defTabSz="583090" rtl="0" eaLnBrk="1" latinLnBrk="0" hangingPunct="1">
        <a:defRPr sz="2300" kern="1200">
          <a:solidFill>
            <a:schemeClr val="tx1"/>
          </a:solidFill>
          <a:latin typeface="+mn-lt"/>
          <a:ea typeface="+mn-ea"/>
          <a:cs typeface="+mn-cs"/>
        </a:defRPr>
      </a:lvl3pPr>
      <a:lvl4pPr marL="1749301" algn="l" defTabSz="583090" rtl="0" eaLnBrk="1" latinLnBrk="0" hangingPunct="1">
        <a:defRPr sz="2300" kern="1200">
          <a:solidFill>
            <a:schemeClr val="tx1"/>
          </a:solidFill>
          <a:latin typeface="+mn-lt"/>
          <a:ea typeface="+mn-ea"/>
          <a:cs typeface="+mn-cs"/>
        </a:defRPr>
      </a:lvl4pPr>
      <a:lvl5pPr marL="2332401" algn="l" defTabSz="583090" rtl="0" eaLnBrk="1" latinLnBrk="0" hangingPunct="1">
        <a:defRPr sz="2300" kern="1200">
          <a:solidFill>
            <a:schemeClr val="tx1"/>
          </a:solidFill>
          <a:latin typeface="+mn-lt"/>
          <a:ea typeface="+mn-ea"/>
          <a:cs typeface="+mn-cs"/>
        </a:defRPr>
      </a:lvl5pPr>
      <a:lvl6pPr marL="2915500" algn="l" defTabSz="583090" rtl="0" eaLnBrk="1" latinLnBrk="0" hangingPunct="1">
        <a:defRPr sz="2300" kern="1200">
          <a:solidFill>
            <a:schemeClr val="tx1"/>
          </a:solidFill>
          <a:latin typeface="+mn-lt"/>
          <a:ea typeface="+mn-ea"/>
          <a:cs typeface="+mn-cs"/>
        </a:defRPr>
      </a:lvl6pPr>
      <a:lvl7pPr marL="3498600" algn="l" defTabSz="583090" rtl="0" eaLnBrk="1" latinLnBrk="0" hangingPunct="1">
        <a:defRPr sz="2300" kern="1200">
          <a:solidFill>
            <a:schemeClr val="tx1"/>
          </a:solidFill>
          <a:latin typeface="+mn-lt"/>
          <a:ea typeface="+mn-ea"/>
          <a:cs typeface="+mn-cs"/>
        </a:defRPr>
      </a:lvl7pPr>
      <a:lvl8pPr marL="4081699" algn="l" defTabSz="583090" rtl="0" eaLnBrk="1" latinLnBrk="0" hangingPunct="1">
        <a:defRPr sz="2300" kern="1200">
          <a:solidFill>
            <a:schemeClr val="tx1"/>
          </a:solidFill>
          <a:latin typeface="+mn-lt"/>
          <a:ea typeface="+mn-ea"/>
          <a:cs typeface="+mn-cs"/>
        </a:defRPr>
      </a:lvl8pPr>
      <a:lvl9pPr marL="4664800" algn="l" defTabSz="583090" rtl="0" eaLnBrk="1" latinLnBrk="0" hangingPunct="1">
        <a:defRPr sz="2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6656" tIns="58311" rIns="116656" bIns="58311"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6656" tIns="58311" rIns="116656" bIns="58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116656" tIns="58311" rIns="116656" bIns="58311" rtlCol="0" anchor="ctr"/>
          <a:lstStyle>
            <a:lvl1pPr algn="ctr">
              <a:defRPr sz="1500">
                <a:solidFill>
                  <a:schemeClr val="tx1">
                    <a:tint val="75000"/>
                  </a:schemeClr>
                </a:solidFill>
              </a:defRPr>
            </a:lvl1pPr>
          </a:lstStyle>
          <a:p>
            <a:pPr defTabSz="5831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116656" tIns="58311" rIns="116656" bIns="58311" rtlCol="0" anchor="ctr"/>
          <a:lstStyle>
            <a:lvl1pPr algn="r">
              <a:defRPr sz="1500">
                <a:solidFill>
                  <a:schemeClr val="tx1">
                    <a:tint val="75000"/>
                  </a:schemeClr>
                </a:solidFill>
              </a:defRPr>
            </a:lvl1pPr>
          </a:lstStyle>
          <a:p>
            <a:pPr defTabSz="583178"/>
            <a:fld id="{FC623D9C-B141-0E44-9A0E-426DA6A043B9}" type="slidenum">
              <a:rPr lang="en-US" smtClean="0">
                <a:solidFill>
                  <a:prstClr val="black">
                    <a:tint val="75000"/>
                  </a:prstClr>
                </a:solidFill>
              </a:rPr>
              <a:pPr defTabSz="583178"/>
              <a:t>‹#›</a:t>
            </a:fld>
            <a:endParaRPr lang="en-US">
              <a:solidFill>
                <a:prstClr val="black">
                  <a:tint val="75000"/>
                </a:prstClr>
              </a:solidFill>
            </a:endParaRPr>
          </a:p>
        </p:txBody>
      </p:sp>
    </p:spTree>
    <p:extLst>
      <p:ext uri="{BB962C8B-B14F-4D97-AF65-F5344CB8AC3E}">
        <p14:creationId xmlns:p14="http://schemas.microsoft.com/office/powerpoint/2010/main" val="151206937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p:txStyles>
    <p:titleStyle>
      <a:lvl1pPr algn="ctr" defTabSz="583178" rtl="0" eaLnBrk="1" latinLnBrk="0" hangingPunct="1">
        <a:spcBef>
          <a:spcPct val="0"/>
        </a:spcBef>
        <a:buNone/>
        <a:defRPr sz="5600" kern="1200">
          <a:solidFill>
            <a:schemeClr val="tx1"/>
          </a:solidFill>
          <a:latin typeface="+mj-lt"/>
          <a:ea typeface="+mj-ea"/>
          <a:cs typeface="+mj-cs"/>
        </a:defRPr>
      </a:lvl1pPr>
    </p:titleStyle>
    <p:bodyStyle>
      <a:lvl1pPr marL="437384" indent="-437384" algn="l" defTabSz="583178" rtl="0" eaLnBrk="1" latinLnBrk="0" hangingPunct="1">
        <a:spcBef>
          <a:spcPct val="20000"/>
        </a:spcBef>
        <a:buFont typeface="Arial"/>
        <a:buChar char="•"/>
        <a:defRPr sz="4100" kern="1200">
          <a:solidFill>
            <a:schemeClr val="tx1"/>
          </a:solidFill>
          <a:latin typeface="+mn-lt"/>
          <a:ea typeface="+mn-ea"/>
          <a:cs typeface="+mn-cs"/>
        </a:defRPr>
      </a:lvl1pPr>
      <a:lvl2pPr marL="947680" indent="-364486" algn="l" defTabSz="583178" rtl="0" eaLnBrk="1" latinLnBrk="0" hangingPunct="1">
        <a:spcBef>
          <a:spcPct val="20000"/>
        </a:spcBef>
        <a:buFont typeface="Arial"/>
        <a:buChar char="–"/>
        <a:defRPr sz="3600" kern="1200">
          <a:solidFill>
            <a:schemeClr val="tx1"/>
          </a:solidFill>
          <a:latin typeface="+mn-lt"/>
          <a:ea typeface="+mn-ea"/>
          <a:cs typeface="+mn-cs"/>
        </a:defRPr>
      </a:lvl2pPr>
      <a:lvl3pPr marL="1457964" indent="-291589" algn="l" defTabSz="583178" rtl="0" eaLnBrk="1" latinLnBrk="0" hangingPunct="1">
        <a:spcBef>
          <a:spcPct val="20000"/>
        </a:spcBef>
        <a:buFont typeface="Arial"/>
        <a:buChar char="•"/>
        <a:defRPr sz="3100" kern="1200">
          <a:solidFill>
            <a:schemeClr val="tx1"/>
          </a:solidFill>
          <a:latin typeface="+mn-lt"/>
          <a:ea typeface="+mn-ea"/>
          <a:cs typeface="+mn-cs"/>
        </a:defRPr>
      </a:lvl3pPr>
      <a:lvl4pPr marL="2041154" indent="-291589" algn="l" defTabSz="583178" rtl="0" eaLnBrk="1" latinLnBrk="0" hangingPunct="1">
        <a:spcBef>
          <a:spcPct val="20000"/>
        </a:spcBef>
        <a:buFont typeface="Arial"/>
        <a:buChar char="–"/>
        <a:defRPr sz="2500" kern="1200">
          <a:solidFill>
            <a:schemeClr val="tx1"/>
          </a:solidFill>
          <a:latin typeface="+mn-lt"/>
          <a:ea typeface="+mn-ea"/>
          <a:cs typeface="+mn-cs"/>
        </a:defRPr>
      </a:lvl4pPr>
      <a:lvl5pPr marL="2624346" indent="-291589" algn="l" defTabSz="583178" rtl="0" eaLnBrk="1" latinLnBrk="0" hangingPunct="1">
        <a:spcBef>
          <a:spcPct val="20000"/>
        </a:spcBef>
        <a:buFont typeface="Arial"/>
        <a:buChar char="»"/>
        <a:defRPr sz="2500" kern="1200">
          <a:solidFill>
            <a:schemeClr val="tx1"/>
          </a:solidFill>
          <a:latin typeface="+mn-lt"/>
          <a:ea typeface="+mn-ea"/>
          <a:cs typeface="+mn-cs"/>
        </a:defRPr>
      </a:lvl5pPr>
      <a:lvl6pPr marL="3207532" indent="-291589" algn="l" defTabSz="583178" rtl="0" eaLnBrk="1" latinLnBrk="0" hangingPunct="1">
        <a:spcBef>
          <a:spcPct val="20000"/>
        </a:spcBef>
        <a:buFont typeface="Arial"/>
        <a:buChar char="•"/>
        <a:defRPr sz="2500" kern="1200">
          <a:solidFill>
            <a:schemeClr val="tx1"/>
          </a:solidFill>
          <a:latin typeface="+mn-lt"/>
          <a:ea typeface="+mn-ea"/>
          <a:cs typeface="+mn-cs"/>
        </a:defRPr>
      </a:lvl6pPr>
      <a:lvl7pPr marL="3790719" indent="-291589" algn="l" defTabSz="583178" rtl="0" eaLnBrk="1" latinLnBrk="0" hangingPunct="1">
        <a:spcBef>
          <a:spcPct val="20000"/>
        </a:spcBef>
        <a:buFont typeface="Arial"/>
        <a:buChar char="•"/>
        <a:defRPr sz="2500" kern="1200">
          <a:solidFill>
            <a:schemeClr val="tx1"/>
          </a:solidFill>
          <a:latin typeface="+mn-lt"/>
          <a:ea typeface="+mn-ea"/>
          <a:cs typeface="+mn-cs"/>
        </a:defRPr>
      </a:lvl7pPr>
      <a:lvl8pPr marL="4373906" indent="-291589" algn="l" defTabSz="583178" rtl="0" eaLnBrk="1" latinLnBrk="0" hangingPunct="1">
        <a:spcBef>
          <a:spcPct val="20000"/>
        </a:spcBef>
        <a:buFont typeface="Arial"/>
        <a:buChar char="•"/>
        <a:defRPr sz="2500" kern="1200">
          <a:solidFill>
            <a:schemeClr val="tx1"/>
          </a:solidFill>
          <a:latin typeface="+mn-lt"/>
          <a:ea typeface="+mn-ea"/>
          <a:cs typeface="+mn-cs"/>
        </a:defRPr>
      </a:lvl8pPr>
      <a:lvl9pPr marL="4957092" indent="-291589" algn="l" defTabSz="583178"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178" rtl="0" eaLnBrk="1" latinLnBrk="0" hangingPunct="1">
        <a:defRPr sz="2300" kern="1200">
          <a:solidFill>
            <a:schemeClr val="tx1"/>
          </a:solidFill>
          <a:latin typeface="+mn-lt"/>
          <a:ea typeface="+mn-ea"/>
          <a:cs typeface="+mn-cs"/>
        </a:defRPr>
      </a:lvl1pPr>
      <a:lvl2pPr marL="583178" algn="l" defTabSz="583178" rtl="0" eaLnBrk="1" latinLnBrk="0" hangingPunct="1">
        <a:defRPr sz="2300" kern="1200">
          <a:solidFill>
            <a:schemeClr val="tx1"/>
          </a:solidFill>
          <a:latin typeface="+mn-lt"/>
          <a:ea typeface="+mn-ea"/>
          <a:cs typeface="+mn-cs"/>
        </a:defRPr>
      </a:lvl2pPr>
      <a:lvl3pPr marL="1166376" algn="l" defTabSz="583178" rtl="0" eaLnBrk="1" latinLnBrk="0" hangingPunct="1">
        <a:defRPr sz="2300" kern="1200">
          <a:solidFill>
            <a:schemeClr val="tx1"/>
          </a:solidFill>
          <a:latin typeface="+mn-lt"/>
          <a:ea typeface="+mn-ea"/>
          <a:cs typeface="+mn-cs"/>
        </a:defRPr>
      </a:lvl3pPr>
      <a:lvl4pPr marL="1749563" algn="l" defTabSz="583178" rtl="0" eaLnBrk="1" latinLnBrk="0" hangingPunct="1">
        <a:defRPr sz="2300" kern="1200">
          <a:solidFill>
            <a:schemeClr val="tx1"/>
          </a:solidFill>
          <a:latin typeface="+mn-lt"/>
          <a:ea typeface="+mn-ea"/>
          <a:cs typeface="+mn-cs"/>
        </a:defRPr>
      </a:lvl4pPr>
      <a:lvl5pPr marL="2332751" algn="l" defTabSz="583178" rtl="0" eaLnBrk="1" latinLnBrk="0" hangingPunct="1">
        <a:defRPr sz="2300" kern="1200">
          <a:solidFill>
            <a:schemeClr val="tx1"/>
          </a:solidFill>
          <a:latin typeface="+mn-lt"/>
          <a:ea typeface="+mn-ea"/>
          <a:cs typeface="+mn-cs"/>
        </a:defRPr>
      </a:lvl5pPr>
      <a:lvl6pPr marL="2915937" algn="l" defTabSz="583178" rtl="0" eaLnBrk="1" latinLnBrk="0" hangingPunct="1">
        <a:defRPr sz="2300" kern="1200">
          <a:solidFill>
            <a:schemeClr val="tx1"/>
          </a:solidFill>
          <a:latin typeface="+mn-lt"/>
          <a:ea typeface="+mn-ea"/>
          <a:cs typeface="+mn-cs"/>
        </a:defRPr>
      </a:lvl6pPr>
      <a:lvl7pPr marL="3499125" algn="l" defTabSz="583178" rtl="0" eaLnBrk="1" latinLnBrk="0" hangingPunct="1">
        <a:defRPr sz="2300" kern="1200">
          <a:solidFill>
            <a:schemeClr val="tx1"/>
          </a:solidFill>
          <a:latin typeface="+mn-lt"/>
          <a:ea typeface="+mn-ea"/>
          <a:cs typeface="+mn-cs"/>
        </a:defRPr>
      </a:lvl7pPr>
      <a:lvl8pPr marL="4082312" algn="l" defTabSz="583178" rtl="0" eaLnBrk="1" latinLnBrk="0" hangingPunct="1">
        <a:defRPr sz="2300" kern="1200">
          <a:solidFill>
            <a:schemeClr val="tx1"/>
          </a:solidFill>
          <a:latin typeface="+mn-lt"/>
          <a:ea typeface="+mn-ea"/>
          <a:cs typeface="+mn-cs"/>
        </a:defRPr>
      </a:lvl8pPr>
      <a:lvl9pPr marL="4665500" algn="l" defTabSz="583178" rtl="0" eaLnBrk="1" latinLnBrk="0" hangingPunct="1">
        <a:defRPr sz="2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3290" tIns="116662" rIns="233290" bIns="116662"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233290" tIns="116662" rIns="233290" bIns="11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6"/>
            <a:ext cx="3860800" cy="365125"/>
          </a:xfrm>
          <a:prstGeom prst="rect">
            <a:avLst/>
          </a:prstGeom>
        </p:spPr>
        <p:txBody>
          <a:bodyPr vert="horz" lIns="233290" tIns="116662" rIns="233290" bIns="116662" rtlCol="0" anchor="ctr"/>
          <a:lstStyle>
            <a:lvl1pPr algn="ctr">
              <a:defRPr sz="15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6"/>
            <a:ext cx="2844800" cy="365125"/>
          </a:xfrm>
          <a:prstGeom prst="rect">
            <a:avLst/>
          </a:prstGeom>
        </p:spPr>
        <p:txBody>
          <a:bodyPr vert="horz" lIns="233290" tIns="116662" rIns="233290" bIns="116662" rtlCol="0" anchor="ctr"/>
          <a:lstStyle>
            <a:lvl1pPr algn="r">
              <a:defRPr sz="15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1299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p:txStyles>
    <p:titleStyle>
      <a:lvl1pPr algn="ctr" defTabSz="583090" rtl="0" eaLnBrk="1" latinLnBrk="0" hangingPunct="1">
        <a:spcBef>
          <a:spcPct val="0"/>
        </a:spcBef>
        <a:buNone/>
        <a:defRPr sz="5600" kern="1200">
          <a:solidFill>
            <a:schemeClr val="tx1"/>
          </a:solidFill>
          <a:latin typeface="+mj-lt"/>
          <a:ea typeface="+mj-ea"/>
          <a:cs typeface="+mj-cs"/>
        </a:defRPr>
      </a:lvl1pPr>
    </p:titleStyle>
    <p:bodyStyle>
      <a:lvl1pPr marL="437319" indent="-437319" algn="l" defTabSz="583090" rtl="0" eaLnBrk="1" latinLnBrk="0" hangingPunct="1">
        <a:spcBef>
          <a:spcPct val="20000"/>
        </a:spcBef>
        <a:buFont typeface="Arial"/>
        <a:buChar char="•"/>
        <a:defRPr sz="4100" kern="1200">
          <a:solidFill>
            <a:schemeClr val="tx1"/>
          </a:solidFill>
          <a:latin typeface="+mn-lt"/>
          <a:ea typeface="+mn-ea"/>
          <a:cs typeface="+mn-cs"/>
        </a:defRPr>
      </a:lvl1pPr>
      <a:lvl2pPr marL="947538" indent="-364431" algn="l" defTabSz="583090" rtl="0" eaLnBrk="1" latinLnBrk="0" hangingPunct="1">
        <a:spcBef>
          <a:spcPct val="20000"/>
        </a:spcBef>
        <a:buFont typeface="Arial"/>
        <a:buChar char="–"/>
        <a:defRPr sz="3600" kern="1200">
          <a:solidFill>
            <a:schemeClr val="tx1"/>
          </a:solidFill>
          <a:latin typeface="+mn-lt"/>
          <a:ea typeface="+mn-ea"/>
          <a:cs typeface="+mn-cs"/>
        </a:defRPr>
      </a:lvl2pPr>
      <a:lvl3pPr marL="1457745" indent="-291545" algn="l" defTabSz="583090" rtl="0" eaLnBrk="1" latinLnBrk="0" hangingPunct="1">
        <a:spcBef>
          <a:spcPct val="20000"/>
        </a:spcBef>
        <a:buFont typeface="Arial"/>
        <a:buChar char="•"/>
        <a:defRPr sz="3100" kern="1200">
          <a:solidFill>
            <a:schemeClr val="tx1"/>
          </a:solidFill>
          <a:latin typeface="+mn-lt"/>
          <a:ea typeface="+mn-ea"/>
          <a:cs typeface="+mn-cs"/>
        </a:defRPr>
      </a:lvl3pPr>
      <a:lvl4pPr marL="2040848" indent="-291545" algn="l" defTabSz="583090" rtl="0" eaLnBrk="1" latinLnBrk="0" hangingPunct="1">
        <a:spcBef>
          <a:spcPct val="20000"/>
        </a:spcBef>
        <a:buFont typeface="Arial"/>
        <a:buChar char="–"/>
        <a:defRPr sz="2500" kern="1200">
          <a:solidFill>
            <a:schemeClr val="tx1"/>
          </a:solidFill>
          <a:latin typeface="+mn-lt"/>
          <a:ea typeface="+mn-ea"/>
          <a:cs typeface="+mn-cs"/>
        </a:defRPr>
      </a:lvl4pPr>
      <a:lvl5pPr marL="2623952" indent="-291545" algn="l" defTabSz="583090" rtl="0" eaLnBrk="1" latinLnBrk="0" hangingPunct="1">
        <a:spcBef>
          <a:spcPct val="20000"/>
        </a:spcBef>
        <a:buFont typeface="Arial"/>
        <a:buChar char="»"/>
        <a:defRPr sz="2500" kern="1200">
          <a:solidFill>
            <a:schemeClr val="tx1"/>
          </a:solidFill>
          <a:latin typeface="+mn-lt"/>
          <a:ea typeface="+mn-ea"/>
          <a:cs typeface="+mn-cs"/>
        </a:defRPr>
      </a:lvl5pPr>
      <a:lvl6pPr marL="3207051" indent="-291545" algn="l" defTabSz="583090" rtl="0" eaLnBrk="1" latinLnBrk="0" hangingPunct="1">
        <a:spcBef>
          <a:spcPct val="20000"/>
        </a:spcBef>
        <a:buFont typeface="Arial"/>
        <a:buChar char="•"/>
        <a:defRPr sz="2500" kern="1200">
          <a:solidFill>
            <a:schemeClr val="tx1"/>
          </a:solidFill>
          <a:latin typeface="+mn-lt"/>
          <a:ea typeface="+mn-ea"/>
          <a:cs typeface="+mn-cs"/>
        </a:defRPr>
      </a:lvl6pPr>
      <a:lvl7pPr marL="3790150" indent="-291545" algn="l" defTabSz="583090" rtl="0" eaLnBrk="1" latinLnBrk="0" hangingPunct="1">
        <a:spcBef>
          <a:spcPct val="20000"/>
        </a:spcBef>
        <a:buFont typeface="Arial"/>
        <a:buChar char="•"/>
        <a:defRPr sz="2500" kern="1200">
          <a:solidFill>
            <a:schemeClr val="tx1"/>
          </a:solidFill>
          <a:latin typeface="+mn-lt"/>
          <a:ea typeface="+mn-ea"/>
          <a:cs typeface="+mn-cs"/>
        </a:defRPr>
      </a:lvl7pPr>
      <a:lvl8pPr marL="4373250" indent="-291545" algn="l" defTabSz="583090" rtl="0" eaLnBrk="1" latinLnBrk="0" hangingPunct="1">
        <a:spcBef>
          <a:spcPct val="20000"/>
        </a:spcBef>
        <a:buFont typeface="Arial"/>
        <a:buChar char="•"/>
        <a:defRPr sz="2500" kern="1200">
          <a:solidFill>
            <a:schemeClr val="tx1"/>
          </a:solidFill>
          <a:latin typeface="+mn-lt"/>
          <a:ea typeface="+mn-ea"/>
          <a:cs typeface="+mn-cs"/>
        </a:defRPr>
      </a:lvl8pPr>
      <a:lvl9pPr marL="4956349" indent="-291545" algn="l" defTabSz="583090"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090" rtl="0" eaLnBrk="1" latinLnBrk="0" hangingPunct="1">
        <a:defRPr sz="2300" kern="1200">
          <a:solidFill>
            <a:schemeClr val="tx1"/>
          </a:solidFill>
          <a:latin typeface="+mn-lt"/>
          <a:ea typeface="+mn-ea"/>
          <a:cs typeface="+mn-cs"/>
        </a:defRPr>
      </a:lvl1pPr>
      <a:lvl2pPr marL="583090" algn="l" defTabSz="583090" rtl="0" eaLnBrk="1" latinLnBrk="0" hangingPunct="1">
        <a:defRPr sz="2300" kern="1200">
          <a:solidFill>
            <a:schemeClr val="tx1"/>
          </a:solidFill>
          <a:latin typeface="+mn-lt"/>
          <a:ea typeface="+mn-ea"/>
          <a:cs typeface="+mn-cs"/>
        </a:defRPr>
      </a:lvl2pPr>
      <a:lvl3pPr marL="1166201" algn="l" defTabSz="583090" rtl="0" eaLnBrk="1" latinLnBrk="0" hangingPunct="1">
        <a:defRPr sz="2300" kern="1200">
          <a:solidFill>
            <a:schemeClr val="tx1"/>
          </a:solidFill>
          <a:latin typeface="+mn-lt"/>
          <a:ea typeface="+mn-ea"/>
          <a:cs typeface="+mn-cs"/>
        </a:defRPr>
      </a:lvl3pPr>
      <a:lvl4pPr marL="1749301" algn="l" defTabSz="583090" rtl="0" eaLnBrk="1" latinLnBrk="0" hangingPunct="1">
        <a:defRPr sz="2300" kern="1200">
          <a:solidFill>
            <a:schemeClr val="tx1"/>
          </a:solidFill>
          <a:latin typeface="+mn-lt"/>
          <a:ea typeface="+mn-ea"/>
          <a:cs typeface="+mn-cs"/>
        </a:defRPr>
      </a:lvl4pPr>
      <a:lvl5pPr marL="2332401" algn="l" defTabSz="583090" rtl="0" eaLnBrk="1" latinLnBrk="0" hangingPunct="1">
        <a:defRPr sz="2300" kern="1200">
          <a:solidFill>
            <a:schemeClr val="tx1"/>
          </a:solidFill>
          <a:latin typeface="+mn-lt"/>
          <a:ea typeface="+mn-ea"/>
          <a:cs typeface="+mn-cs"/>
        </a:defRPr>
      </a:lvl5pPr>
      <a:lvl6pPr marL="2915500" algn="l" defTabSz="583090" rtl="0" eaLnBrk="1" latinLnBrk="0" hangingPunct="1">
        <a:defRPr sz="2300" kern="1200">
          <a:solidFill>
            <a:schemeClr val="tx1"/>
          </a:solidFill>
          <a:latin typeface="+mn-lt"/>
          <a:ea typeface="+mn-ea"/>
          <a:cs typeface="+mn-cs"/>
        </a:defRPr>
      </a:lvl6pPr>
      <a:lvl7pPr marL="3498600" algn="l" defTabSz="583090" rtl="0" eaLnBrk="1" latinLnBrk="0" hangingPunct="1">
        <a:defRPr sz="2300" kern="1200">
          <a:solidFill>
            <a:schemeClr val="tx1"/>
          </a:solidFill>
          <a:latin typeface="+mn-lt"/>
          <a:ea typeface="+mn-ea"/>
          <a:cs typeface="+mn-cs"/>
        </a:defRPr>
      </a:lvl7pPr>
      <a:lvl8pPr marL="4081699" algn="l" defTabSz="583090" rtl="0" eaLnBrk="1" latinLnBrk="0" hangingPunct="1">
        <a:defRPr sz="2300" kern="1200">
          <a:solidFill>
            <a:schemeClr val="tx1"/>
          </a:solidFill>
          <a:latin typeface="+mn-lt"/>
          <a:ea typeface="+mn-ea"/>
          <a:cs typeface="+mn-cs"/>
        </a:defRPr>
      </a:lvl8pPr>
      <a:lvl9pPr marL="4664800" algn="l" defTabSz="583090"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jp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chart" Target="../charts/chart3.xml"/><Relationship Id="rId13" Type="http://schemas.microsoft.com/office/2007/relationships/diagramDrawing" Target="../diagrams/drawing2.xml"/><Relationship Id="rId3" Type="http://schemas.openxmlformats.org/officeDocument/2006/relationships/image" Target="../media/image29.jpg"/><Relationship Id="rId7" Type="http://schemas.openxmlformats.org/officeDocument/2006/relationships/chart" Target="../charts/chart2.xml"/><Relationship Id="rId12"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1.jpg"/><Relationship Id="rId11" Type="http://schemas.openxmlformats.org/officeDocument/2006/relationships/diagramQuickStyle" Target="../diagrams/quickStyle2.xml"/><Relationship Id="rId5" Type="http://schemas.openxmlformats.org/officeDocument/2006/relationships/image" Target="../media/image30.jpeg"/><Relationship Id="rId10" Type="http://schemas.openxmlformats.org/officeDocument/2006/relationships/diagramLayout" Target="../diagrams/layout2.xml"/><Relationship Id="rId4" Type="http://schemas.openxmlformats.org/officeDocument/2006/relationships/chart" Target="../charts/chart1.xml"/><Relationship Id="rId9" Type="http://schemas.openxmlformats.org/officeDocument/2006/relationships/diagramData" Target="../diagrams/data2.xml"/><Relationship Id="rId1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image" Target="../media/image33.JPG"/><Relationship Id="rId5" Type="http://schemas.openxmlformats.org/officeDocument/2006/relationships/diagramQuickStyle" Target="../diagrams/quickStyle3.xml"/><Relationship Id="rId10" Type="http://schemas.microsoft.com/office/2007/relationships/hdphoto" Target="../media/hdphoto1.wdp"/><Relationship Id="rId4" Type="http://schemas.openxmlformats.org/officeDocument/2006/relationships/diagramLayout" Target="../diagrams/layout3.xml"/><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6.png"/><Relationship Id="rId7" Type="http://schemas.openxmlformats.org/officeDocument/2006/relationships/diagramQuickStyle" Target="../diagrams/quickStyle4.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pn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png"/><Relationship Id="rId7"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38.jpg"/><Relationship Id="rId4" Type="http://schemas.openxmlformats.org/officeDocument/2006/relationships/diagramData" Target="../diagrams/data5.xml"/><Relationship Id="rId9" Type="http://schemas.openxmlformats.org/officeDocument/2006/relationships/image" Target="../media/image37.jpg"/></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pn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9.jp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g"/><Relationship Id="rId7" Type="http://schemas.openxmlformats.org/officeDocument/2006/relationships/image" Target="../media/image7.png"/><Relationship Id="rId12"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8.jpeg"/><Relationship Id="rId5" Type="http://schemas.openxmlformats.org/officeDocument/2006/relationships/image" Target="../media/image43.png"/><Relationship Id="rId10" Type="http://schemas.openxmlformats.org/officeDocument/2006/relationships/image" Target="../media/image47.jpeg"/><Relationship Id="rId4" Type="http://schemas.openxmlformats.org/officeDocument/2006/relationships/image" Target="../media/image42.png"/><Relationship Id="rId9"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chart" Target="../charts/chart6.xml"/><Relationship Id="rId3" Type="http://schemas.openxmlformats.org/officeDocument/2006/relationships/image" Target="../media/image50.png"/><Relationship Id="rId7" Type="http://schemas.openxmlformats.org/officeDocument/2006/relationships/diagramQuickStyle" Target="../diagrams/quickStyle7.xml"/><Relationship Id="rId12"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Layout" Target="../diagrams/layout7.xml"/><Relationship Id="rId11" Type="http://schemas.openxmlformats.org/officeDocument/2006/relationships/chart" Target="../charts/chart5.xml"/><Relationship Id="rId5" Type="http://schemas.openxmlformats.org/officeDocument/2006/relationships/diagramData" Target="../diagrams/data7.xml"/><Relationship Id="rId10" Type="http://schemas.openxmlformats.org/officeDocument/2006/relationships/chart" Target="../charts/chart4.xml"/><Relationship Id="rId4" Type="http://schemas.microsoft.com/office/2007/relationships/hdphoto" Target="../media/hdphoto2.wdp"/><Relationship Id="rId9" Type="http://schemas.microsoft.com/office/2007/relationships/diagramDrawing" Target="../diagrams/drawing7.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8.xml"/><Relationship Id="rId7" Type="http://schemas.openxmlformats.org/officeDocument/2006/relationships/image" Target="../media/image7.png"/><Relationship Id="rId12" Type="http://schemas.microsoft.com/office/2007/relationships/hdphoto" Target="../media/hdphoto3.wdp"/><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11" Type="http://schemas.openxmlformats.org/officeDocument/2006/relationships/image" Target="../media/image54.png"/><Relationship Id="rId5" Type="http://schemas.openxmlformats.org/officeDocument/2006/relationships/diagramColors" Target="../diagrams/colors8.xml"/><Relationship Id="rId10" Type="http://schemas.openxmlformats.org/officeDocument/2006/relationships/image" Target="../media/image53.JPG"/><Relationship Id="rId4" Type="http://schemas.openxmlformats.org/officeDocument/2006/relationships/diagramQuickStyle" Target="../diagrams/quickStyle8.xml"/><Relationship Id="rId9" Type="http://schemas.openxmlformats.org/officeDocument/2006/relationships/image" Target="../media/image52.jpe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8.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9.xml"/><Relationship Id="rId11" Type="http://schemas.openxmlformats.org/officeDocument/2006/relationships/image" Target="../media/image56.jpeg"/><Relationship Id="rId5" Type="http://schemas.openxmlformats.org/officeDocument/2006/relationships/diagramQuickStyle" Target="../diagrams/quickStyle9.xml"/><Relationship Id="rId10" Type="http://schemas.openxmlformats.org/officeDocument/2006/relationships/image" Target="../media/image55.png"/><Relationship Id="rId4" Type="http://schemas.openxmlformats.org/officeDocument/2006/relationships/diagramLayout" Target="../diagrams/layout9.xml"/><Relationship Id="rId9" Type="http://schemas.openxmlformats.org/officeDocument/2006/relationships/image" Target="../media/image51.png"/><Relationship Id="rId1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6.png"/><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png"/><Relationship Id="rId7" Type="http://schemas.openxmlformats.org/officeDocument/2006/relationships/diagramColors" Target="../diagrams/colors11.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61.jpeg"/><Relationship Id="rId4" Type="http://schemas.openxmlformats.org/officeDocument/2006/relationships/diagramData" Target="../diagrams/data11.xml"/><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image" Target="../media/image62.jpg"/><Relationship Id="rId7" Type="http://schemas.openxmlformats.org/officeDocument/2006/relationships/image" Target="../media/image64.jpg"/><Relationship Id="rId12"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3.jpg"/><Relationship Id="rId11" Type="http://schemas.openxmlformats.org/officeDocument/2006/relationships/diagramColors" Target="../diagrams/colors12.xml"/><Relationship Id="rId5" Type="http://schemas.openxmlformats.org/officeDocument/2006/relationships/image" Target="../media/image7.png"/><Relationship Id="rId10" Type="http://schemas.openxmlformats.org/officeDocument/2006/relationships/diagramQuickStyle" Target="../diagrams/quickStyle12.xml"/><Relationship Id="rId4" Type="http://schemas.openxmlformats.org/officeDocument/2006/relationships/image" Target="../media/image52.jpeg"/><Relationship Id="rId9"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88.xml"/><Relationship Id="rId5" Type="http://schemas.openxmlformats.org/officeDocument/2006/relationships/image" Target="../media/image7.png"/><Relationship Id="rId4" Type="http://schemas.openxmlformats.org/officeDocument/2006/relationships/hyperlink" Target="https://www.thevab.com/committ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86.xml"/><Relationship Id="rId6" Type="http://schemas.openxmlformats.org/officeDocument/2006/relationships/hyperlink" Target="https://www.linkedin.com/company/videoadvertisingbureauvab/" TargetMode="External"/><Relationship Id="rId5" Type="http://schemas.openxmlformats.org/officeDocument/2006/relationships/hyperlink" Target="https://twitter.com/VideoAdBureau" TargetMode="External"/><Relationship Id="rId4" Type="http://schemas.openxmlformats.org/officeDocument/2006/relationships/image" Target="../media/image71.jpg"/></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3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hart" Target="../charts/chart13.xml"/><Relationship Id="rId4" Type="http://schemas.openxmlformats.org/officeDocument/2006/relationships/chart" Target="../charts/char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openxmlformats.org/officeDocument/2006/relationships/image" Target="../media/image13.jpg"/><Relationship Id="rId5" Type="http://schemas.openxmlformats.org/officeDocument/2006/relationships/image" Target="../media/image7.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4" name="Rectangle 13"/>
          <p:cNvSpPr/>
          <p:nvPr/>
        </p:nvSpPr>
        <p:spPr>
          <a:xfrm>
            <a:off x="-4454" y="3669030"/>
            <a:ext cx="5335260" cy="318897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defTabSz="583090"/>
            <a:endParaRPr lang="en-US" sz="2300" dirty="0">
              <a:solidFill>
                <a:prstClr val="white"/>
              </a:solidFill>
            </a:endParaRPr>
          </a:p>
        </p:txBody>
      </p:sp>
      <p:sp>
        <p:nvSpPr>
          <p:cNvPr id="15" name="TextBox 14"/>
          <p:cNvSpPr txBox="1"/>
          <p:nvPr/>
        </p:nvSpPr>
        <p:spPr>
          <a:xfrm>
            <a:off x="-204596" y="3896251"/>
            <a:ext cx="5735544" cy="284693"/>
          </a:xfrm>
          <a:prstGeom prst="rect">
            <a:avLst/>
          </a:prstGeom>
          <a:noFill/>
        </p:spPr>
        <p:txBody>
          <a:bodyPr wrap="square" lIns="90964" tIns="45482" rIns="90964" bIns="45482" rtlCol="0">
            <a:spAutoFit/>
          </a:bodyPr>
          <a:lstStyle/>
          <a:p>
            <a:pPr algn="ctr" defTabSz="583090"/>
            <a:r>
              <a:rPr lang="en-US" sz="1200" spc="250" dirty="0">
                <a:solidFill>
                  <a:srgbClr val="00A9AC"/>
                </a:solidFill>
                <a:latin typeface="Trebuchet MS"/>
                <a:cs typeface="Trebuchet MS"/>
              </a:rPr>
              <a:t>VIDEO ADVERTISING BUREAU - REPORT 2018</a:t>
            </a:r>
          </a:p>
        </p:txBody>
      </p:sp>
      <p:sp>
        <p:nvSpPr>
          <p:cNvPr id="16" name="TextBox 15"/>
          <p:cNvSpPr txBox="1"/>
          <p:nvPr/>
        </p:nvSpPr>
        <p:spPr>
          <a:xfrm>
            <a:off x="-204596" y="4508329"/>
            <a:ext cx="5735544" cy="284693"/>
          </a:xfrm>
          <a:prstGeom prst="rect">
            <a:avLst/>
          </a:prstGeom>
          <a:noFill/>
        </p:spPr>
        <p:txBody>
          <a:bodyPr wrap="square" lIns="90964" tIns="45482" rIns="90964" bIns="45482" rtlCol="0">
            <a:spAutoFit/>
          </a:bodyPr>
          <a:lstStyle/>
          <a:p>
            <a:pPr algn="ctr" defTabSz="583090"/>
            <a:r>
              <a:rPr lang="en-US" sz="1200" dirty="0">
                <a:solidFill>
                  <a:prstClr val="white"/>
                </a:solidFill>
                <a:latin typeface="Trebuchet MS"/>
                <a:cs typeface="Trebuchet MS"/>
              </a:rPr>
              <a:t>.................</a:t>
            </a:r>
          </a:p>
        </p:txBody>
      </p:sp>
      <p:sp>
        <p:nvSpPr>
          <p:cNvPr id="17" name="TextBox 16"/>
          <p:cNvSpPr txBox="1"/>
          <p:nvPr/>
        </p:nvSpPr>
        <p:spPr>
          <a:xfrm>
            <a:off x="740344" y="4731166"/>
            <a:ext cx="3845664" cy="707758"/>
          </a:xfrm>
          <a:prstGeom prst="rect">
            <a:avLst/>
          </a:prstGeom>
          <a:noFill/>
        </p:spPr>
        <p:txBody>
          <a:bodyPr wrap="square" lIns="90964" tIns="45482" rIns="90964" bIns="45482" rtlCol="0">
            <a:spAutoFit/>
          </a:bodyPr>
          <a:lstStyle/>
          <a:p>
            <a:pPr algn="ctr" defTabSz="583090"/>
            <a:r>
              <a:rPr lang="en-US" sz="4000" dirty="0">
                <a:solidFill>
                  <a:prstClr val="white"/>
                </a:solidFill>
                <a:latin typeface="Trebuchet MS"/>
                <a:cs typeface="Trebuchet MS"/>
              </a:rPr>
              <a:t>Committed</a:t>
            </a:r>
            <a:endParaRPr lang="en-US" sz="4000" dirty="0">
              <a:solidFill>
                <a:prstClr val="black"/>
              </a:solidFill>
            </a:endParaRPr>
          </a:p>
        </p:txBody>
      </p:sp>
      <p:sp>
        <p:nvSpPr>
          <p:cNvPr id="18" name="TextBox 17"/>
          <p:cNvSpPr txBox="1"/>
          <p:nvPr/>
        </p:nvSpPr>
        <p:spPr>
          <a:xfrm>
            <a:off x="87666" y="5635325"/>
            <a:ext cx="5151020" cy="645850"/>
          </a:xfrm>
          <a:prstGeom prst="rect">
            <a:avLst/>
          </a:prstGeom>
          <a:noFill/>
        </p:spPr>
        <p:txBody>
          <a:bodyPr wrap="square" lIns="90964" tIns="45482" rIns="90964" bIns="45482" rtlCol="0">
            <a:spAutoFit/>
          </a:bodyPr>
          <a:lstStyle>
            <a:defPPr>
              <a:defRPr lang="en-US"/>
            </a:defPPr>
            <a:lvl1pPr algn="ctr" defTabSz="586082">
              <a:defRPr>
                <a:solidFill>
                  <a:prstClr val="white"/>
                </a:solidFill>
                <a:latin typeface="Trebuchet MS"/>
                <a:cs typeface="Trebuchet MS"/>
              </a:defRPr>
            </a:lvl1pPr>
          </a:lstStyle>
          <a:p>
            <a:r>
              <a:rPr lang="en-US" dirty="0">
                <a:solidFill>
                  <a:schemeClr val="bg1"/>
                </a:solidFill>
              </a:rPr>
              <a:t>Exploring Multicultural Viewers’ Passionate </a:t>
            </a:r>
          </a:p>
          <a:p>
            <a:r>
              <a:rPr lang="en-US" dirty="0">
                <a:solidFill>
                  <a:schemeClr val="bg1"/>
                </a:solidFill>
              </a:rPr>
              <a:t>Relationship With TV Programming</a:t>
            </a:r>
          </a:p>
        </p:txBody>
      </p:sp>
      <p:pic>
        <p:nvPicPr>
          <p:cNvPr id="19" name="Picture 18" descr="Slide-1-Box-E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1354" y="3669034"/>
            <a:ext cx="182293" cy="3188969"/>
          </a:xfrm>
          <a:prstGeom prst="rect">
            <a:avLst/>
          </a:prstGeom>
        </p:spPr>
      </p:pic>
      <p:pic>
        <p:nvPicPr>
          <p:cNvPr id="10" name="Picture 9">
            <a:extLst>
              <a:ext uri="{FF2B5EF4-FFF2-40B4-BE49-F238E27FC236}">
                <a16:creationId xmlns:a16="http://schemas.microsoft.com/office/drawing/2014/main" id="{755ACD7B-D274-490E-820C-B6AF9EB331C6}"/>
              </a:ext>
            </a:extLst>
          </p:cNvPr>
          <p:cNvPicPr>
            <a:picLocks noChangeAspect="1"/>
          </p:cNvPicPr>
          <p:nvPr/>
        </p:nvPicPr>
        <p:blipFill>
          <a:blip r:embed="rId5"/>
          <a:stretch>
            <a:fillRect/>
          </a:stretch>
        </p:blipFill>
        <p:spPr>
          <a:xfrm>
            <a:off x="10743554" y="176267"/>
            <a:ext cx="1083330" cy="561864"/>
          </a:xfrm>
          <a:prstGeom prst="rect">
            <a:avLst/>
          </a:prstGeom>
        </p:spPr>
      </p:pic>
    </p:spTree>
    <p:extLst>
      <p:ext uri="{BB962C8B-B14F-4D97-AF65-F5344CB8AC3E}">
        <p14:creationId xmlns:p14="http://schemas.microsoft.com/office/powerpoint/2010/main" val="103345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500D5E3-C2FB-4291-B1C9-30D76690F0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5945" y="1349093"/>
            <a:ext cx="2669330" cy="1687973"/>
          </a:xfrm>
          <a:prstGeom prst="roundRect">
            <a:avLst/>
          </a:prstGeom>
          <a:noFill/>
          <a:ln>
            <a:solidFill>
              <a:srgbClr val="00A9AC"/>
            </a:solidFill>
          </a:ln>
        </p:spPr>
      </p:pic>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331302" y="229995"/>
            <a:ext cx="11351618" cy="814644"/>
          </a:xfrm>
        </p:spPr>
        <p:txBody>
          <a:bodyPr/>
          <a:lstStyle/>
          <a:p>
            <a:r>
              <a:rPr lang="en-US" sz="2400" dirty="0">
                <a:solidFill>
                  <a:schemeClr val="tx1"/>
                </a:solidFill>
              </a:rPr>
              <a:t>Multicultural Viewers Have An Emotional Connection That Is Grounded In How Closely They Identify With Their Favorite TV Characters or Personalities </a:t>
            </a:r>
          </a:p>
        </p:txBody>
      </p:sp>
      <p:sp>
        <p:nvSpPr>
          <p:cNvPr id="8" name="Text Placeholder 3"/>
          <p:cNvSpPr>
            <a:spLocks noGrp="1"/>
          </p:cNvSpPr>
          <p:nvPr>
            <p:ph type="body" sz="quarter" idx="14"/>
          </p:nvPr>
        </p:nvSpPr>
        <p:spPr>
          <a:xfrm>
            <a:off x="101111" y="6543210"/>
            <a:ext cx="8442813" cy="335823"/>
          </a:xfrm>
        </p:spPr>
        <p:txBody>
          <a:bodyPr/>
          <a:lstStyle/>
          <a:p>
            <a:r>
              <a:rPr lang="en-US" sz="800" dirty="0"/>
              <a:t>Source: VAB / Research Now “Program Engagement” Survey, April 2018. Q10: Which of the following statements are true for you? Check any that apply. African American/Black/Caribbean American =  160 Respondents, Hispanic = 188 Respondents, Non-Hispanic White = 744 Respondents, Total A18+ Respondents = 1,001.</a:t>
            </a:r>
          </a:p>
        </p:txBody>
      </p:sp>
      <p:sp>
        <p:nvSpPr>
          <p:cNvPr id="39" name="TextBox 38"/>
          <p:cNvSpPr txBox="1"/>
          <p:nvPr/>
        </p:nvSpPr>
        <p:spPr>
          <a:xfrm>
            <a:off x="8982787" y="3110137"/>
            <a:ext cx="2432219" cy="738664"/>
          </a:xfrm>
          <a:prstGeom prst="rect">
            <a:avLst/>
          </a:prstGeom>
          <a:noFill/>
        </p:spPr>
        <p:txBody>
          <a:bodyPr wrap="square" lIns="90964" tIns="45482" rIns="90964" bIns="45482" rtlCol="0">
            <a:spAutoFit/>
          </a:bodyPr>
          <a:lstStyle/>
          <a:p>
            <a:pPr algn="ctr"/>
            <a:r>
              <a:rPr lang="en-US" sz="1400" dirty="0"/>
              <a:t>“I have dressed up like A TV character for Halloween or a themed party” </a:t>
            </a:r>
          </a:p>
        </p:txBody>
      </p:sp>
      <p:sp>
        <p:nvSpPr>
          <p:cNvPr id="40" name="TextBox 39"/>
          <p:cNvSpPr txBox="1"/>
          <p:nvPr/>
        </p:nvSpPr>
        <p:spPr>
          <a:xfrm>
            <a:off x="9360695" y="386587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31%</a:t>
            </a:r>
          </a:p>
        </p:txBody>
      </p:sp>
      <p:sp>
        <p:nvSpPr>
          <p:cNvPr id="41" name="TextBox 40">
            <a:extLst>
              <a:ext uri="{FF2B5EF4-FFF2-40B4-BE49-F238E27FC236}">
                <a16:creationId xmlns:a16="http://schemas.microsoft.com/office/drawing/2014/main" id="{11877088-FD2C-44B3-8DEB-578905EAFB84}"/>
              </a:ext>
            </a:extLst>
          </p:cNvPr>
          <p:cNvSpPr txBox="1"/>
          <p:nvPr/>
        </p:nvSpPr>
        <p:spPr>
          <a:xfrm>
            <a:off x="1933751" y="3110137"/>
            <a:ext cx="2675441" cy="738664"/>
          </a:xfrm>
          <a:prstGeom prst="rect">
            <a:avLst/>
          </a:prstGeom>
          <a:noFill/>
        </p:spPr>
        <p:txBody>
          <a:bodyPr wrap="square" lIns="90964" tIns="45482" rIns="90964" bIns="45482" rtlCol="0">
            <a:spAutoFit/>
          </a:bodyPr>
          <a:lstStyle/>
          <a:p>
            <a:pPr algn="ctr"/>
            <a:r>
              <a:rPr lang="en-US" sz="1400" dirty="0"/>
              <a:t>“I have used a TV-related phrase in a conversation with family/friends/co-workers”</a:t>
            </a:r>
          </a:p>
        </p:txBody>
      </p:sp>
      <p:sp>
        <p:nvSpPr>
          <p:cNvPr id="42" name="TextBox 41">
            <a:extLst>
              <a:ext uri="{FF2B5EF4-FFF2-40B4-BE49-F238E27FC236}">
                <a16:creationId xmlns:a16="http://schemas.microsoft.com/office/drawing/2014/main" id="{2970B81E-BEFF-46B6-9ABD-6F46EAD26494}"/>
              </a:ext>
            </a:extLst>
          </p:cNvPr>
          <p:cNvSpPr txBox="1"/>
          <p:nvPr/>
        </p:nvSpPr>
        <p:spPr>
          <a:xfrm>
            <a:off x="2433270" y="386587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46%</a:t>
            </a:r>
          </a:p>
        </p:txBody>
      </p:sp>
      <p:sp>
        <p:nvSpPr>
          <p:cNvPr id="43" name="TextBox 42">
            <a:extLst>
              <a:ext uri="{FF2B5EF4-FFF2-40B4-BE49-F238E27FC236}">
                <a16:creationId xmlns:a16="http://schemas.microsoft.com/office/drawing/2014/main" id="{C228D05A-818B-49B8-81E7-22D55630D46D}"/>
              </a:ext>
            </a:extLst>
          </p:cNvPr>
          <p:cNvSpPr txBox="1"/>
          <p:nvPr/>
        </p:nvSpPr>
        <p:spPr>
          <a:xfrm>
            <a:off x="9360695" y="463982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28%</a:t>
            </a:r>
            <a:endParaRPr lang="en-US" sz="2400" b="1" dirty="0">
              <a:solidFill>
                <a:srgbClr val="50C8A0"/>
              </a:solidFill>
            </a:endParaRPr>
          </a:p>
        </p:txBody>
      </p:sp>
      <p:sp>
        <p:nvSpPr>
          <p:cNvPr id="44" name="TextBox 43">
            <a:extLst>
              <a:ext uri="{FF2B5EF4-FFF2-40B4-BE49-F238E27FC236}">
                <a16:creationId xmlns:a16="http://schemas.microsoft.com/office/drawing/2014/main" id="{D09028B8-710D-450C-BC0E-1BB97681BBF4}"/>
              </a:ext>
            </a:extLst>
          </p:cNvPr>
          <p:cNvSpPr txBox="1"/>
          <p:nvPr/>
        </p:nvSpPr>
        <p:spPr>
          <a:xfrm>
            <a:off x="2433270" y="4654639"/>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52%</a:t>
            </a:r>
            <a:endParaRPr lang="en-US" sz="2400" b="1" dirty="0">
              <a:solidFill>
                <a:srgbClr val="50C8A0"/>
              </a:solidFill>
            </a:endParaRPr>
          </a:p>
        </p:txBody>
      </p:sp>
      <p:sp>
        <p:nvSpPr>
          <p:cNvPr id="29" name="TextBox 28"/>
          <p:cNvSpPr txBox="1"/>
          <p:nvPr/>
        </p:nvSpPr>
        <p:spPr>
          <a:xfrm>
            <a:off x="5519057" y="3110137"/>
            <a:ext cx="2432219" cy="738664"/>
          </a:xfrm>
          <a:prstGeom prst="rect">
            <a:avLst/>
          </a:prstGeom>
          <a:noFill/>
        </p:spPr>
        <p:txBody>
          <a:bodyPr wrap="square" lIns="90964" tIns="45482" rIns="90964" bIns="45482" rtlCol="0">
            <a:spAutoFit/>
          </a:bodyPr>
          <a:lstStyle/>
          <a:p>
            <a:pPr algn="ctr"/>
            <a:r>
              <a:rPr lang="en-US" sz="1400" dirty="0"/>
              <a:t>“I was inspired to make a food recipe based on a TV show or segment”</a:t>
            </a:r>
          </a:p>
        </p:txBody>
      </p:sp>
      <p:sp>
        <p:nvSpPr>
          <p:cNvPr id="30" name="TextBox 29"/>
          <p:cNvSpPr txBox="1"/>
          <p:nvPr/>
        </p:nvSpPr>
        <p:spPr>
          <a:xfrm>
            <a:off x="5896965" y="386587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44%</a:t>
            </a:r>
          </a:p>
        </p:txBody>
      </p:sp>
      <p:sp>
        <p:nvSpPr>
          <p:cNvPr id="45" name="TextBox 44">
            <a:extLst>
              <a:ext uri="{FF2B5EF4-FFF2-40B4-BE49-F238E27FC236}">
                <a16:creationId xmlns:a16="http://schemas.microsoft.com/office/drawing/2014/main" id="{FD4CC681-7E5B-4563-A4CF-27BC132111C4}"/>
              </a:ext>
            </a:extLst>
          </p:cNvPr>
          <p:cNvSpPr txBox="1"/>
          <p:nvPr/>
        </p:nvSpPr>
        <p:spPr>
          <a:xfrm>
            <a:off x="5896965" y="463982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44%</a:t>
            </a:r>
            <a:endParaRPr lang="en-US" sz="2400" b="1" dirty="0">
              <a:solidFill>
                <a:srgbClr val="50C8A0"/>
              </a:solidFill>
            </a:endParaRPr>
          </a:p>
        </p:txBody>
      </p:sp>
      <p:cxnSp>
        <p:nvCxnSpPr>
          <p:cNvPr id="46" name="Straight Connector 45">
            <a:extLst>
              <a:ext uri="{FF2B5EF4-FFF2-40B4-BE49-F238E27FC236}">
                <a16:creationId xmlns:a16="http://schemas.microsoft.com/office/drawing/2014/main" id="{567EADDF-E3A9-4B06-AEED-7A0DC93E20BA}"/>
              </a:ext>
            </a:extLst>
          </p:cNvPr>
          <p:cNvCxnSpPr>
            <a:cxnSpLocks/>
          </p:cNvCxnSpPr>
          <p:nvPr/>
        </p:nvCxnSpPr>
        <p:spPr>
          <a:xfrm>
            <a:off x="420191" y="4459530"/>
            <a:ext cx="11351618" cy="0"/>
          </a:xfrm>
          <a:prstGeom prst="line">
            <a:avLst/>
          </a:prstGeom>
          <a:ln w="3175">
            <a:solidFill>
              <a:srgbClr val="00A9AC"/>
            </a:solidFill>
            <a:prstDash val="dash"/>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8D9F4799-98F9-43CB-9484-D6C2924B7245}"/>
              </a:ext>
            </a:extLst>
          </p:cNvPr>
          <p:cNvSpPr txBox="1"/>
          <p:nvPr/>
        </p:nvSpPr>
        <p:spPr>
          <a:xfrm>
            <a:off x="566838" y="3956122"/>
            <a:ext cx="1538251" cy="307777"/>
          </a:xfrm>
          <a:prstGeom prst="rect">
            <a:avLst/>
          </a:prstGeom>
          <a:noFill/>
        </p:spPr>
        <p:txBody>
          <a:bodyPr wrap="square" lIns="90964" tIns="45482" rIns="90964" bIns="45482" rtlCol="0">
            <a:spAutoFit/>
          </a:bodyPr>
          <a:lstStyle/>
          <a:p>
            <a:pPr algn="ctr"/>
            <a:r>
              <a:rPr lang="en-US" sz="1400" b="1" u="sng" dirty="0">
                <a:solidFill>
                  <a:srgbClr val="50C8A0"/>
                </a:solidFill>
              </a:rPr>
              <a:t>Black</a:t>
            </a:r>
            <a:endParaRPr lang="en-US" sz="1400" b="1" dirty="0">
              <a:solidFill>
                <a:srgbClr val="50C8A0"/>
              </a:solidFill>
            </a:endParaRPr>
          </a:p>
        </p:txBody>
      </p:sp>
      <p:sp>
        <p:nvSpPr>
          <p:cNvPr id="27" name="TextBox 26">
            <a:extLst>
              <a:ext uri="{FF2B5EF4-FFF2-40B4-BE49-F238E27FC236}">
                <a16:creationId xmlns:a16="http://schemas.microsoft.com/office/drawing/2014/main" id="{ED34B31E-832D-4B73-BED0-6552BE65B634}"/>
              </a:ext>
            </a:extLst>
          </p:cNvPr>
          <p:cNvSpPr txBox="1"/>
          <p:nvPr/>
        </p:nvSpPr>
        <p:spPr>
          <a:xfrm>
            <a:off x="566838" y="4711852"/>
            <a:ext cx="1538251" cy="307777"/>
          </a:xfrm>
          <a:prstGeom prst="rect">
            <a:avLst/>
          </a:prstGeom>
          <a:noFill/>
        </p:spPr>
        <p:txBody>
          <a:bodyPr wrap="square" lIns="90964" tIns="45482" rIns="90964" bIns="45482" rtlCol="0">
            <a:spAutoFit/>
          </a:bodyPr>
          <a:lstStyle/>
          <a:p>
            <a:pPr algn="ctr"/>
            <a:r>
              <a:rPr lang="en-US" sz="1400" b="1" u="sng" dirty="0">
                <a:solidFill>
                  <a:srgbClr val="3682B4"/>
                </a:solidFill>
              </a:rPr>
              <a:t>Hispanic</a:t>
            </a:r>
            <a:endParaRPr lang="en-US" sz="1400" b="1" dirty="0">
              <a:solidFill>
                <a:srgbClr val="3682B4"/>
              </a:solidFill>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pSp>
        <p:nvGrpSpPr>
          <p:cNvPr id="9" name="Group 8">
            <a:extLst>
              <a:ext uri="{FF2B5EF4-FFF2-40B4-BE49-F238E27FC236}">
                <a16:creationId xmlns:a16="http://schemas.microsoft.com/office/drawing/2014/main" id="{8334DE99-509D-4E7B-B8F8-0E2387E6C3C1}"/>
              </a:ext>
            </a:extLst>
          </p:cNvPr>
          <p:cNvGrpSpPr/>
          <p:nvPr/>
        </p:nvGrpSpPr>
        <p:grpSpPr>
          <a:xfrm>
            <a:off x="4733835" y="6036404"/>
            <a:ext cx="4263411" cy="307777"/>
            <a:chOff x="3964295" y="6093554"/>
            <a:chExt cx="4263411" cy="307777"/>
          </a:xfrm>
        </p:grpSpPr>
        <p:grpSp>
          <p:nvGrpSpPr>
            <p:cNvPr id="38" name="Group 37">
              <a:extLst>
                <a:ext uri="{FF2B5EF4-FFF2-40B4-BE49-F238E27FC236}">
                  <a16:creationId xmlns:a16="http://schemas.microsoft.com/office/drawing/2014/main" id="{E24985BB-9FBF-4AD7-BA1C-599EE1D64302}"/>
                </a:ext>
              </a:extLst>
            </p:cNvPr>
            <p:cNvGrpSpPr/>
            <p:nvPr/>
          </p:nvGrpSpPr>
          <p:grpSpPr>
            <a:xfrm>
              <a:off x="4973915" y="6099770"/>
              <a:ext cx="1108219" cy="295345"/>
              <a:chOff x="4973915" y="6099770"/>
              <a:chExt cx="1108219" cy="295345"/>
            </a:xfrm>
          </p:grpSpPr>
          <p:sp>
            <p:nvSpPr>
              <p:cNvPr id="47" name="Rectangle 46">
                <a:extLst>
                  <a:ext uri="{FF2B5EF4-FFF2-40B4-BE49-F238E27FC236}">
                    <a16:creationId xmlns:a16="http://schemas.microsoft.com/office/drawing/2014/main" id="{B6D38959-FD80-49D0-A423-5FEA5C31577B}"/>
                  </a:ext>
                </a:extLst>
              </p:cNvPr>
              <p:cNvSpPr/>
              <p:nvPr/>
            </p:nvSpPr>
            <p:spPr>
              <a:xfrm>
                <a:off x="4973915" y="61567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9" name="TextBox 48">
                <a:extLst>
                  <a:ext uri="{FF2B5EF4-FFF2-40B4-BE49-F238E27FC236}">
                    <a16:creationId xmlns:a16="http://schemas.microsoft.com/office/drawing/2014/main" id="{64920998-CB38-44E9-B240-444650F6C81F}"/>
                  </a:ext>
                </a:extLst>
              </p:cNvPr>
              <p:cNvSpPr txBox="1"/>
              <p:nvPr/>
            </p:nvSpPr>
            <p:spPr>
              <a:xfrm>
                <a:off x="5166311" y="6099770"/>
                <a:ext cx="915823" cy="295345"/>
              </a:xfrm>
              <a:prstGeom prst="rect">
                <a:avLst/>
              </a:prstGeom>
              <a:noFill/>
            </p:spPr>
            <p:txBody>
              <a:bodyPr wrap="square" rtlCol="0">
                <a:spAutoFit/>
              </a:bodyPr>
              <a:lstStyle/>
              <a:p>
                <a:r>
                  <a:rPr lang="en-US" sz="1400" b="1" dirty="0"/>
                  <a:t>Hispanic</a:t>
                </a:r>
              </a:p>
            </p:txBody>
          </p:sp>
        </p:grpSp>
        <p:grpSp>
          <p:nvGrpSpPr>
            <p:cNvPr id="50" name="Group 49">
              <a:extLst>
                <a:ext uri="{FF2B5EF4-FFF2-40B4-BE49-F238E27FC236}">
                  <a16:creationId xmlns:a16="http://schemas.microsoft.com/office/drawing/2014/main" id="{800B808B-A725-41E9-A5DF-5F314F1D225A}"/>
                </a:ext>
              </a:extLst>
            </p:cNvPr>
            <p:cNvGrpSpPr/>
            <p:nvPr/>
          </p:nvGrpSpPr>
          <p:grpSpPr>
            <a:xfrm>
              <a:off x="3964295" y="6093554"/>
              <a:ext cx="824875" cy="307777"/>
              <a:chOff x="3964295" y="6093554"/>
              <a:chExt cx="824875" cy="307777"/>
            </a:xfrm>
          </p:grpSpPr>
          <p:sp>
            <p:nvSpPr>
              <p:cNvPr id="51" name="Rectangle 50">
                <a:extLst>
                  <a:ext uri="{FF2B5EF4-FFF2-40B4-BE49-F238E27FC236}">
                    <a16:creationId xmlns:a16="http://schemas.microsoft.com/office/drawing/2014/main" id="{2AE7B22C-80D2-4BD4-8FF9-63F33160683F}"/>
                  </a:ext>
                </a:extLst>
              </p:cNvPr>
              <p:cNvSpPr/>
              <p:nvPr/>
            </p:nvSpPr>
            <p:spPr>
              <a:xfrm>
                <a:off x="3964295" y="61567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2" name="TextBox 51">
                <a:extLst>
                  <a:ext uri="{FF2B5EF4-FFF2-40B4-BE49-F238E27FC236}">
                    <a16:creationId xmlns:a16="http://schemas.microsoft.com/office/drawing/2014/main" id="{BC1A9287-A890-43EA-9493-0CD3EDE1154E}"/>
                  </a:ext>
                </a:extLst>
              </p:cNvPr>
              <p:cNvSpPr txBox="1"/>
              <p:nvPr/>
            </p:nvSpPr>
            <p:spPr>
              <a:xfrm>
                <a:off x="4129729" y="6093554"/>
                <a:ext cx="659441" cy="307777"/>
              </a:xfrm>
              <a:prstGeom prst="rect">
                <a:avLst/>
              </a:prstGeom>
              <a:noFill/>
            </p:spPr>
            <p:txBody>
              <a:bodyPr wrap="square" rtlCol="0">
                <a:spAutoFit/>
              </a:bodyPr>
              <a:lstStyle/>
              <a:p>
                <a:r>
                  <a:rPr lang="en-US" sz="1400" b="1" dirty="0"/>
                  <a:t>Black</a:t>
                </a:r>
              </a:p>
            </p:txBody>
          </p:sp>
        </p:grpSp>
        <p:grpSp>
          <p:nvGrpSpPr>
            <p:cNvPr id="53" name="Group 52">
              <a:extLst>
                <a:ext uri="{FF2B5EF4-FFF2-40B4-BE49-F238E27FC236}">
                  <a16:creationId xmlns:a16="http://schemas.microsoft.com/office/drawing/2014/main" id="{85FD8B46-A210-4608-AEA5-93B5DBD2476F}"/>
                </a:ext>
              </a:extLst>
            </p:cNvPr>
            <p:cNvGrpSpPr/>
            <p:nvPr/>
          </p:nvGrpSpPr>
          <p:grpSpPr>
            <a:xfrm>
              <a:off x="6185540" y="6093554"/>
              <a:ext cx="2042166" cy="307777"/>
              <a:chOff x="6185540" y="6093554"/>
              <a:chExt cx="2042166" cy="307777"/>
            </a:xfrm>
          </p:grpSpPr>
          <p:sp>
            <p:nvSpPr>
              <p:cNvPr id="54" name="Rectangle 53">
                <a:extLst>
                  <a:ext uri="{FF2B5EF4-FFF2-40B4-BE49-F238E27FC236}">
                    <a16:creationId xmlns:a16="http://schemas.microsoft.com/office/drawing/2014/main" id="{7941E3E2-FCDF-4412-90FE-CA7F0DDC7D5E}"/>
                  </a:ext>
                </a:extLst>
              </p:cNvPr>
              <p:cNvSpPr/>
              <p:nvPr/>
            </p:nvSpPr>
            <p:spPr>
              <a:xfrm>
                <a:off x="6185540" y="61567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5" name="TextBox 54">
                <a:extLst>
                  <a:ext uri="{FF2B5EF4-FFF2-40B4-BE49-F238E27FC236}">
                    <a16:creationId xmlns:a16="http://schemas.microsoft.com/office/drawing/2014/main" id="{60AD923A-3713-4017-AEA8-3994E5120A37}"/>
                  </a:ext>
                </a:extLst>
              </p:cNvPr>
              <p:cNvSpPr txBox="1"/>
              <p:nvPr/>
            </p:nvSpPr>
            <p:spPr>
              <a:xfrm>
                <a:off x="6358625" y="6093554"/>
                <a:ext cx="1869081" cy="307777"/>
              </a:xfrm>
              <a:prstGeom prst="rect">
                <a:avLst/>
              </a:prstGeom>
              <a:noFill/>
            </p:spPr>
            <p:txBody>
              <a:bodyPr wrap="square" rtlCol="0">
                <a:spAutoFit/>
              </a:bodyPr>
              <a:lstStyle/>
              <a:p>
                <a:r>
                  <a:rPr lang="en-US" sz="1400" b="1" dirty="0"/>
                  <a:t>Non-Hispanic White</a:t>
                </a:r>
              </a:p>
            </p:txBody>
          </p:sp>
        </p:grpSp>
      </p:grpSp>
      <p:sp>
        <p:nvSpPr>
          <p:cNvPr id="56" name="TextBox 55">
            <a:extLst>
              <a:ext uri="{FF2B5EF4-FFF2-40B4-BE49-F238E27FC236}">
                <a16:creationId xmlns:a16="http://schemas.microsoft.com/office/drawing/2014/main" id="{2ADFB3F4-EC46-4EF6-AE4C-C115C4E73740}"/>
              </a:ext>
            </a:extLst>
          </p:cNvPr>
          <p:cNvSpPr txBox="1"/>
          <p:nvPr/>
        </p:nvSpPr>
        <p:spPr>
          <a:xfrm>
            <a:off x="9360695" y="5443400"/>
            <a:ext cx="1676403" cy="461665"/>
          </a:xfrm>
          <a:prstGeom prst="rect">
            <a:avLst/>
          </a:prstGeom>
          <a:noFill/>
        </p:spPr>
        <p:txBody>
          <a:bodyPr wrap="square" lIns="90964" tIns="45482" rIns="90964" bIns="45482" rtlCol="0">
            <a:spAutoFit/>
          </a:bodyPr>
          <a:lstStyle/>
          <a:p>
            <a:pPr algn="ctr"/>
            <a:r>
              <a:rPr lang="en-US" sz="2400" b="1" dirty="0">
                <a:solidFill>
                  <a:schemeClr val="accent4"/>
                </a:solidFill>
              </a:rPr>
              <a:t>22%</a:t>
            </a:r>
          </a:p>
        </p:txBody>
      </p:sp>
      <p:sp>
        <p:nvSpPr>
          <p:cNvPr id="57" name="TextBox 56">
            <a:extLst>
              <a:ext uri="{FF2B5EF4-FFF2-40B4-BE49-F238E27FC236}">
                <a16:creationId xmlns:a16="http://schemas.microsoft.com/office/drawing/2014/main" id="{EC6F010E-683F-48E9-8E01-F80E43CA4D6F}"/>
              </a:ext>
            </a:extLst>
          </p:cNvPr>
          <p:cNvSpPr txBox="1"/>
          <p:nvPr/>
        </p:nvSpPr>
        <p:spPr>
          <a:xfrm>
            <a:off x="2433270" y="5443400"/>
            <a:ext cx="1676403" cy="461665"/>
          </a:xfrm>
          <a:prstGeom prst="rect">
            <a:avLst/>
          </a:prstGeom>
          <a:noFill/>
        </p:spPr>
        <p:txBody>
          <a:bodyPr wrap="square" lIns="90964" tIns="45482" rIns="90964" bIns="45482" rtlCol="0">
            <a:spAutoFit/>
          </a:bodyPr>
          <a:lstStyle/>
          <a:p>
            <a:pPr algn="ctr"/>
            <a:r>
              <a:rPr lang="en-US" sz="2400" b="1" dirty="0">
                <a:solidFill>
                  <a:schemeClr val="accent4"/>
                </a:solidFill>
              </a:rPr>
              <a:t>51%</a:t>
            </a:r>
          </a:p>
        </p:txBody>
      </p:sp>
      <p:sp>
        <p:nvSpPr>
          <p:cNvPr id="58" name="TextBox 57">
            <a:extLst>
              <a:ext uri="{FF2B5EF4-FFF2-40B4-BE49-F238E27FC236}">
                <a16:creationId xmlns:a16="http://schemas.microsoft.com/office/drawing/2014/main" id="{9243A959-680A-4713-AFB3-CB46FB696B30}"/>
              </a:ext>
            </a:extLst>
          </p:cNvPr>
          <p:cNvSpPr txBox="1"/>
          <p:nvPr/>
        </p:nvSpPr>
        <p:spPr>
          <a:xfrm>
            <a:off x="5896965" y="5443400"/>
            <a:ext cx="1676403" cy="461665"/>
          </a:xfrm>
          <a:prstGeom prst="rect">
            <a:avLst/>
          </a:prstGeom>
          <a:noFill/>
        </p:spPr>
        <p:txBody>
          <a:bodyPr wrap="square" lIns="90964" tIns="45482" rIns="90964" bIns="45482" rtlCol="0">
            <a:spAutoFit/>
          </a:bodyPr>
          <a:lstStyle/>
          <a:p>
            <a:pPr algn="ctr"/>
            <a:r>
              <a:rPr lang="en-US" sz="2400" b="1" dirty="0">
                <a:solidFill>
                  <a:schemeClr val="accent4"/>
                </a:solidFill>
              </a:rPr>
              <a:t>40%</a:t>
            </a:r>
          </a:p>
        </p:txBody>
      </p:sp>
      <p:sp>
        <p:nvSpPr>
          <p:cNvPr id="59" name="TextBox 58">
            <a:extLst>
              <a:ext uri="{FF2B5EF4-FFF2-40B4-BE49-F238E27FC236}">
                <a16:creationId xmlns:a16="http://schemas.microsoft.com/office/drawing/2014/main" id="{1AE6B0EF-4BA2-4C70-8CD4-24DE12FF01A6}"/>
              </a:ext>
            </a:extLst>
          </p:cNvPr>
          <p:cNvSpPr txBox="1"/>
          <p:nvPr/>
        </p:nvSpPr>
        <p:spPr>
          <a:xfrm>
            <a:off x="341664" y="5524796"/>
            <a:ext cx="1861284" cy="307296"/>
          </a:xfrm>
          <a:prstGeom prst="rect">
            <a:avLst/>
          </a:prstGeom>
          <a:noFill/>
        </p:spPr>
        <p:txBody>
          <a:bodyPr wrap="square" lIns="90964" tIns="45482" rIns="90964" bIns="45482" rtlCol="0">
            <a:spAutoFit/>
          </a:bodyPr>
          <a:lstStyle/>
          <a:p>
            <a:pPr algn="ctr"/>
            <a:r>
              <a:rPr lang="en-US" sz="1400" b="1" u="sng" dirty="0">
                <a:solidFill>
                  <a:schemeClr val="accent4"/>
                </a:solidFill>
              </a:rPr>
              <a:t>Non-Hispanic White</a:t>
            </a:r>
            <a:endParaRPr lang="en-US" sz="1400" b="1" dirty="0">
              <a:solidFill>
                <a:schemeClr val="accent4"/>
              </a:solidFill>
            </a:endParaRPr>
          </a:p>
        </p:txBody>
      </p:sp>
      <p:cxnSp>
        <p:nvCxnSpPr>
          <p:cNvPr id="60" name="Straight Connector 59">
            <a:extLst>
              <a:ext uri="{FF2B5EF4-FFF2-40B4-BE49-F238E27FC236}">
                <a16:creationId xmlns:a16="http://schemas.microsoft.com/office/drawing/2014/main" id="{8740371D-BE48-4153-9931-735FE9E45D98}"/>
              </a:ext>
            </a:extLst>
          </p:cNvPr>
          <p:cNvCxnSpPr>
            <a:cxnSpLocks/>
          </p:cNvCxnSpPr>
          <p:nvPr/>
        </p:nvCxnSpPr>
        <p:spPr>
          <a:xfrm>
            <a:off x="420174" y="5229150"/>
            <a:ext cx="11351652" cy="0"/>
          </a:xfrm>
          <a:prstGeom prst="line">
            <a:avLst/>
          </a:prstGeom>
          <a:ln w="3175">
            <a:solidFill>
              <a:srgbClr val="00A9AC"/>
            </a:solidFill>
            <a:prstDash val="dash"/>
          </a:ln>
        </p:spPr>
        <p:style>
          <a:lnRef idx="2">
            <a:schemeClr val="dk1"/>
          </a:lnRef>
          <a:fillRef idx="0">
            <a:schemeClr val="dk1"/>
          </a:fillRef>
          <a:effectRef idx="1">
            <a:schemeClr val="dk1"/>
          </a:effectRef>
          <a:fontRef idx="minor">
            <a:schemeClr val="tx1"/>
          </a:fontRef>
        </p:style>
      </p:cxnSp>
      <p:sp>
        <p:nvSpPr>
          <p:cNvPr id="36" name="Slide Number Placeholder 5">
            <a:extLst>
              <a:ext uri="{FF2B5EF4-FFF2-40B4-BE49-F238E27FC236}">
                <a16:creationId xmlns:a16="http://schemas.microsoft.com/office/drawing/2014/main" id="{04FE4B82-2EE0-43CC-80CD-43CFAAE76447}"/>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10</a:t>
            </a:fld>
            <a:endParaRPr lang="en-US" dirty="0"/>
          </a:p>
        </p:txBody>
      </p:sp>
      <p:pic>
        <p:nvPicPr>
          <p:cNvPr id="1026" name="Picture 2" descr="Image result for sunny anderson">
            <a:extLst>
              <a:ext uri="{FF2B5EF4-FFF2-40B4-BE49-F238E27FC236}">
                <a16:creationId xmlns:a16="http://schemas.microsoft.com/office/drawing/2014/main" id="{21878E1B-AFC3-4E0C-8C31-5BFB656894F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98466" y="1349094"/>
            <a:ext cx="2673434" cy="1670896"/>
          </a:xfrm>
          <a:prstGeom prst="roundRect">
            <a:avLst/>
          </a:prstGeom>
          <a:noFill/>
          <a:ln>
            <a:solidFill>
              <a:srgbClr val="00A9AC"/>
            </a:solidFill>
          </a:ln>
          <a:extLst>
            <a:ext uri="{909E8E84-426E-40DD-AFC4-6F175D3DCCD1}">
              <a14:hiddenFill xmlns:a14="http://schemas.microsoft.com/office/drawing/2010/main">
                <a:solidFill>
                  <a:srgbClr val="FFFFFF"/>
                </a:solidFill>
              </a14:hiddenFill>
            </a:ext>
          </a:extLst>
        </p:spPr>
      </p:pic>
      <p:pic>
        <p:nvPicPr>
          <p:cNvPr id="1028" name="Picture 4" descr="Image result for michonne costume">
            <a:extLst>
              <a:ext uri="{FF2B5EF4-FFF2-40B4-BE49-F238E27FC236}">
                <a16:creationId xmlns:a16="http://schemas.microsoft.com/office/drawing/2014/main" id="{3CA0B11F-B257-450A-8C89-F7583E278C0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27861" y="1329097"/>
            <a:ext cx="2142069" cy="1690346"/>
          </a:xfrm>
          <a:prstGeom prst="roundRect">
            <a:avLst/>
          </a:prstGeom>
          <a:noFill/>
          <a:ln>
            <a:solidFill>
              <a:srgbClr val="00A9A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85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alpha val="30000"/>
          </a:schemeClr>
        </a:solidFill>
        <a:effectLst/>
      </p:bgPr>
    </p:bg>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488BF81B-0F47-4157-8668-70DD65F58C25}"/>
              </a:ext>
            </a:extLst>
          </p:cNvPr>
          <p:cNvSpPr/>
          <p:nvPr/>
        </p:nvSpPr>
        <p:spPr>
          <a:xfrm>
            <a:off x="9545973" y="5345221"/>
            <a:ext cx="1232636" cy="450564"/>
          </a:xfrm>
          <a:prstGeom prst="ellipse">
            <a:avLst/>
          </a:prstGeom>
          <a:solidFill>
            <a:schemeClr val="bg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56A0961-556D-41E2-B65A-ED0FA02219A9}"/>
              </a:ext>
            </a:extLst>
          </p:cNvPr>
          <p:cNvSpPr/>
          <p:nvPr/>
        </p:nvSpPr>
        <p:spPr>
          <a:xfrm>
            <a:off x="7447892" y="4935907"/>
            <a:ext cx="1026849" cy="573063"/>
          </a:xfrm>
          <a:prstGeom prst="ellipse">
            <a:avLst/>
          </a:prstGeom>
          <a:solidFill>
            <a:schemeClr val="bg1"/>
          </a:solidFill>
          <a:ln>
            <a:solidFill>
              <a:srgbClr val="50C8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142875" y="294935"/>
            <a:ext cx="11934826" cy="914089"/>
          </a:xfrm>
        </p:spPr>
        <p:txBody>
          <a:bodyPr/>
          <a:lstStyle/>
          <a:p>
            <a:r>
              <a:rPr lang="en-US" sz="2400" dirty="0">
                <a:solidFill>
                  <a:schemeClr val="tx1"/>
                </a:solidFill>
              </a:rPr>
              <a:t>Most Importantly, Their Purchasing Decisions Are More Significantly Influenced By </a:t>
            </a:r>
            <a:br>
              <a:rPr lang="en-US" sz="2400" dirty="0">
                <a:solidFill>
                  <a:schemeClr val="tx1"/>
                </a:solidFill>
              </a:rPr>
            </a:br>
            <a:r>
              <a:rPr lang="en-US" sz="2400" dirty="0">
                <a:solidFill>
                  <a:schemeClr val="tx1"/>
                </a:solidFill>
              </a:rPr>
              <a:t>Their Profound Connection To Ad-Supported TV Programming</a:t>
            </a:r>
          </a:p>
        </p:txBody>
      </p:sp>
      <p:sp>
        <p:nvSpPr>
          <p:cNvPr id="8" name="Text Placeholder 3"/>
          <p:cNvSpPr>
            <a:spLocks noGrp="1"/>
          </p:cNvSpPr>
          <p:nvPr>
            <p:ph type="body" sz="quarter" idx="14"/>
          </p:nvPr>
        </p:nvSpPr>
        <p:spPr>
          <a:xfrm>
            <a:off x="69967" y="6367675"/>
            <a:ext cx="8562515" cy="491548"/>
          </a:xfrm>
        </p:spPr>
        <p:txBody>
          <a:bodyPr/>
          <a:lstStyle/>
          <a:p>
            <a:r>
              <a:rPr lang="en-US" sz="800" dirty="0"/>
              <a:t>Source: VAB / Research Now “Program Engagement” Survey, April 2018. Q9: Please indicate how often you do the following? </a:t>
            </a:r>
            <a:r>
              <a:rPr lang="en-US" sz="800" i="1" dirty="0"/>
              <a:t>Purchase a product I saw while watching a TV program (either a product I saw in an ad or in the actual program).</a:t>
            </a:r>
            <a:r>
              <a:rPr lang="en-US" sz="800" dirty="0"/>
              <a:t> Respondents Answer = Always/Frequently. Q10: Which of the following statements are true for you? Check any that apply. African American/Black/Caribbean American =  160 Respondents, Hispanic = 188 Respondents, Non-Hispanic White = 744 Respondents, Total A18+ Respondents = 1,001.</a:t>
            </a: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pSp>
        <p:nvGrpSpPr>
          <p:cNvPr id="37" name="Group 36">
            <a:extLst>
              <a:ext uri="{FF2B5EF4-FFF2-40B4-BE49-F238E27FC236}">
                <a16:creationId xmlns:a16="http://schemas.microsoft.com/office/drawing/2014/main" id="{2867E66F-384D-4A34-B961-2556EEFEF174}"/>
              </a:ext>
            </a:extLst>
          </p:cNvPr>
          <p:cNvGrpSpPr/>
          <p:nvPr/>
        </p:nvGrpSpPr>
        <p:grpSpPr>
          <a:xfrm>
            <a:off x="4053834" y="5911837"/>
            <a:ext cx="4263411" cy="307777"/>
            <a:chOff x="3964295" y="6093554"/>
            <a:chExt cx="4263411" cy="307777"/>
          </a:xfrm>
        </p:grpSpPr>
        <p:grpSp>
          <p:nvGrpSpPr>
            <p:cNvPr id="40" name="Group 39">
              <a:extLst>
                <a:ext uri="{FF2B5EF4-FFF2-40B4-BE49-F238E27FC236}">
                  <a16:creationId xmlns:a16="http://schemas.microsoft.com/office/drawing/2014/main" id="{F9640558-14AC-419D-8A83-F4DCF9E260FF}"/>
                </a:ext>
              </a:extLst>
            </p:cNvPr>
            <p:cNvGrpSpPr/>
            <p:nvPr/>
          </p:nvGrpSpPr>
          <p:grpSpPr>
            <a:xfrm>
              <a:off x="4973915" y="6099770"/>
              <a:ext cx="1108219" cy="295345"/>
              <a:chOff x="4973915" y="6099770"/>
              <a:chExt cx="1108219" cy="295345"/>
            </a:xfrm>
          </p:grpSpPr>
          <p:sp>
            <p:nvSpPr>
              <p:cNvPr id="48" name="Rectangle 47">
                <a:extLst>
                  <a:ext uri="{FF2B5EF4-FFF2-40B4-BE49-F238E27FC236}">
                    <a16:creationId xmlns:a16="http://schemas.microsoft.com/office/drawing/2014/main" id="{36C75EC4-9D4A-456B-895D-04806556CDDA}"/>
                  </a:ext>
                </a:extLst>
              </p:cNvPr>
              <p:cNvSpPr/>
              <p:nvPr/>
            </p:nvSpPr>
            <p:spPr>
              <a:xfrm>
                <a:off x="4973915" y="61567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9" name="TextBox 48">
                <a:extLst>
                  <a:ext uri="{FF2B5EF4-FFF2-40B4-BE49-F238E27FC236}">
                    <a16:creationId xmlns:a16="http://schemas.microsoft.com/office/drawing/2014/main" id="{D7E52C7C-2FAF-4F93-A7C3-C92E7503E2A3}"/>
                  </a:ext>
                </a:extLst>
              </p:cNvPr>
              <p:cNvSpPr txBox="1"/>
              <p:nvPr/>
            </p:nvSpPr>
            <p:spPr>
              <a:xfrm>
                <a:off x="5166311" y="6099770"/>
                <a:ext cx="915823" cy="295345"/>
              </a:xfrm>
              <a:prstGeom prst="rect">
                <a:avLst/>
              </a:prstGeom>
              <a:noFill/>
            </p:spPr>
            <p:txBody>
              <a:bodyPr wrap="square" rtlCol="0">
                <a:spAutoFit/>
              </a:bodyPr>
              <a:lstStyle/>
              <a:p>
                <a:r>
                  <a:rPr lang="en-US" sz="1400" b="1" dirty="0"/>
                  <a:t>Hispanic</a:t>
                </a:r>
              </a:p>
            </p:txBody>
          </p:sp>
        </p:grpSp>
        <p:grpSp>
          <p:nvGrpSpPr>
            <p:cNvPr id="42" name="Group 41">
              <a:extLst>
                <a:ext uri="{FF2B5EF4-FFF2-40B4-BE49-F238E27FC236}">
                  <a16:creationId xmlns:a16="http://schemas.microsoft.com/office/drawing/2014/main" id="{B7AE166A-007F-4390-AB53-03A52EE78391}"/>
                </a:ext>
              </a:extLst>
            </p:cNvPr>
            <p:cNvGrpSpPr/>
            <p:nvPr/>
          </p:nvGrpSpPr>
          <p:grpSpPr>
            <a:xfrm>
              <a:off x="3964295" y="6093554"/>
              <a:ext cx="824875" cy="307777"/>
              <a:chOff x="3964295" y="6093554"/>
              <a:chExt cx="824875" cy="307777"/>
            </a:xfrm>
          </p:grpSpPr>
          <p:sp>
            <p:nvSpPr>
              <p:cNvPr id="46" name="Rectangle 45">
                <a:extLst>
                  <a:ext uri="{FF2B5EF4-FFF2-40B4-BE49-F238E27FC236}">
                    <a16:creationId xmlns:a16="http://schemas.microsoft.com/office/drawing/2014/main" id="{9E518B32-D75E-430C-B7D8-84BBF955D422}"/>
                  </a:ext>
                </a:extLst>
              </p:cNvPr>
              <p:cNvSpPr/>
              <p:nvPr/>
            </p:nvSpPr>
            <p:spPr>
              <a:xfrm>
                <a:off x="3964295" y="61567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7" name="TextBox 46">
                <a:extLst>
                  <a:ext uri="{FF2B5EF4-FFF2-40B4-BE49-F238E27FC236}">
                    <a16:creationId xmlns:a16="http://schemas.microsoft.com/office/drawing/2014/main" id="{8DCBF412-383C-4261-8683-B1005322861B}"/>
                  </a:ext>
                </a:extLst>
              </p:cNvPr>
              <p:cNvSpPr txBox="1"/>
              <p:nvPr/>
            </p:nvSpPr>
            <p:spPr>
              <a:xfrm>
                <a:off x="4129729" y="6093554"/>
                <a:ext cx="659441" cy="307777"/>
              </a:xfrm>
              <a:prstGeom prst="rect">
                <a:avLst/>
              </a:prstGeom>
              <a:noFill/>
            </p:spPr>
            <p:txBody>
              <a:bodyPr wrap="square" rtlCol="0">
                <a:spAutoFit/>
              </a:bodyPr>
              <a:lstStyle/>
              <a:p>
                <a:r>
                  <a:rPr lang="en-US" sz="1400" b="1" dirty="0"/>
                  <a:t>Black</a:t>
                </a:r>
              </a:p>
            </p:txBody>
          </p:sp>
        </p:grpSp>
        <p:grpSp>
          <p:nvGrpSpPr>
            <p:cNvPr id="43" name="Group 42">
              <a:extLst>
                <a:ext uri="{FF2B5EF4-FFF2-40B4-BE49-F238E27FC236}">
                  <a16:creationId xmlns:a16="http://schemas.microsoft.com/office/drawing/2014/main" id="{1134566C-7C88-4B9B-BB66-A0ABDEF1E4B2}"/>
                </a:ext>
              </a:extLst>
            </p:cNvPr>
            <p:cNvGrpSpPr/>
            <p:nvPr/>
          </p:nvGrpSpPr>
          <p:grpSpPr>
            <a:xfrm>
              <a:off x="6185540" y="6093554"/>
              <a:ext cx="2042166" cy="307777"/>
              <a:chOff x="6185540" y="6093554"/>
              <a:chExt cx="2042166" cy="307777"/>
            </a:xfrm>
          </p:grpSpPr>
          <p:sp>
            <p:nvSpPr>
              <p:cNvPr id="44" name="Rectangle 43">
                <a:extLst>
                  <a:ext uri="{FF2B5EF4-FFF2-40B4-BE49-F238E27FC236}">
                    <a16:creationId xmlns:a16="http://schemas.microsoft.com/office/drawing/2014/main" id="{A718B84E-2291-4D1E-B1A2-E6A4F0D15D41}"/>
                  </a:ext>
                </a:extLst>
              </p:cNvPr>
              <p:cNvSpPr/>
              <p:nvPr/>
            </p:nvSpPr>
            <p:spPr>
              <a:xfrm>
                <a:off x="6185540" y="61567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5" name="TextBox 44">
                <a:extLst>
                  <a:ext uri="{FF2B5EF4-FFF2-40B4-BE49-F238E27FC236}">
                    <a16:creationId xmlns:a16="http://schemas.microsoft.com/office/drawing/2014/main" id="{0B668289-BEA8-4759-AE71-748BDEA53474}"/>
                  </a:ext>
                </a:extLst>
              </p:cNvPr>
              <p:cNvSpPr txBox="1"/>
              <p:nvPr/>
            </p:nvSpPr>
            <p:spPr>
              <a:xfrm>
                <a:off x="6358625" y="6093554"/>
                <a:ext cx="1869081" cy="307777"/>
              </a:xfrm>
              <a:prstGeom prst="rect">
                <a:avLst/>
              </a:prstGeom>
              <a:noFill/>
            </p:spPr>
            <p:txBody>
              <a:bodyPr wrap="square" rtlCol="0">
                <a:spAutoFit/>
              </a:bodyPr>
              <a:lstStyle/>
              <a:p>
                <a:r>
                  <a:rPr lang="en-US" sz="1400" b="1" dirty="0"/>
                  <a:t>Non-Hispanic White</a:t>
                </a:r>
              </a:p>
            </p:txBody>
          </p:sp>
        </p:grpSp>
      </p:grpSp>
      <p:sp>
        <p:nvSpPr>
          <p:cNvPr id="26" name="TextBox 25"/>
          <p:cNvSpPr txBox="1"/>
          <p:nvPr/>
        </p:nvSpPr>
        <p:spPr>
          <a:xfrm>
            <a:off x="-39296" y="3680255"/>
            <a:ext cx="4042554" cy="554607"/>
          </a:xfrm>
          <a:prstGeom prst="rect">
            <a:avLst/>
          </a:prstGeom>
          <a:noFill/>
        </p:spPr>
        <p:txBody>
          <a:bodyPr wrap="square" lIns="90964" tIns="45482" rIns="90964" bIns="45482" rtlCol="0">
            <a:spAutoFit/>
          </a:bodyPr>
          <a:lstStyle/>
          <a:p>
            <a:pPr algn="ctr"/>
            <a:r>
              <a:rPr lang="en-US" sz="1400" dirty="0"/>
              <a:t>“I have eaten at a restaurant because it, or its chef / owner, was featured on a TV show”</a:t>
            </a:r>
          </a:p>
        </p:txBody>
      </p:sp>
      <p:sp>
        <p:nvSpPr>
          <p:cNvPr id="50" name="TextBox 49">
            <a:extLst>
              <a:ext uri="{FF2B5EF4-FFF2-40B4-BE49-F238E27FC236}">
                <a16:creationId xmlns:a16="http://schemas.microsoft.com/office/drawing/2014/main" id="{59967502-2477-4799-80C3-26A0FD67069E}"/>
              </a:ext>
            </a:extLst>
          </p:cNvPr>
          <p:cNvSpPr txBox="1"/>
          <p:nvPr/>
        </p:nvSpPr>
        <p:spPr>
          <a:xfrm>
            <a:off x="752035" y="4618110"/>
            <a:ext cx="2231292" cy="399312"/>
          </a:xfrm>
          <a:prstGeom prst="rect">
            <a:avLst/>
          </a:prstGeom>
          <a:noFill/>
        </p:spPr>
        <p:txBody>
          <a:bodyPr wrap="square" lIns="90964" tIns="45482" rIns="90964" bIns="45482" rtlCol="0">
            <a:spAutoFit/>
          </a:bodyPr>
          <a:lstStyle/>
          <a:p>
            <a:pPr algn="ctr"/>
            <a:r>
              <a:rPr lang="en-US" sz="2000" b="1" dirty="0">
                <a:solidFill>
                  <a:srgbClr val="50C8A0"/>
                </a:solidFill>
              </a:rPr>
              <a:t>43% </a:t>
            </a:r>
            <a:r>
              <a:rPr lang="en-US" sz="2000" b="1" dirty="0"/>
              <a:t>/ </a:t>
            </a:r>
            <a:r>
              <a:rPr lang="en-US" sz="2000" b="1" dirty="0">
                <a:solidFill>
                  <a:srgbClr val="3682B4"/>
                </a:solidFill>
              </a:rPr>
              <a:t>36% </a:t>
            </a:r>
            <a:r>
              <a:rPr lang="en-US" sz="2000" b="1" dirty="0"/>
              <a:t>/ </a:t>
            </a:r>
            <a:r>
              <a:rPr lang="en-US" sz="2000" b="1" dirty="0">
                <a:solidFill>
                  <a:schemeClr val="accent4"/>
                </a:solidFill>
              </a:rPr>
              <a:t>36%</a:t>
            </a:r>
            <a:r>
              <a:rPr lang="en-US" sz="2000" b="1" dirty="0">
                <a:solidFill>
                  <a:srgbClr val="3682B4"/>
                </a:solidFill>
              </a:rPr>
              <a:t> </a:t>
            </a:r>
          </a:p>
        </p:txBody>
      </p:sp>
      <p:sp>
        <p:nvSpPr>
          <p:cNvPr id="29" name="TextBox 28"/>
          <p:cNvSpPr txBox="1"/>
          <p:nvPr/>
        </p:nvSpPr>
        <p:spPr>
          <a:xfrm>
            <a:off x="8585047" y="3680255"/>
            <a:ext cx="3561012" cy="716475"/>
          </a:xfrm>
          <a:prstGeom prst="rect">
            <a:avLst/>
          </a:prstGeom>
          <a:noFill/>
        </p:spPr>
        <p:txBody>
          <a:bodyPr wrap="square" lIns="90964" tIns="45482" rIns="90964" bIns="45482" rtlCol="0">
            <a:spAutoFit/>
          </a:bodyPr>
          <a:lstStyle/>
          <a:p>
            <a:pPr algn="ctr"/>
            <a:r>
              <a:rPr lang="en-US" sz="1400" dirty="0"/>
              <a:t>“Purchase a product I saw while watching a TV program (either a product I saw in an ad or in the actual program)”</a:t>
            </a:r>
          </a:p>
        </p:txBody>
      </p:sp>
      <p:pic>
        <p:nvPicPr>
          <p:cNvPr id="4" name="Picture 3">
            <a:extLst>
              <a:ext uri="{FF2B5EF4-FFF2-40B4-BE49-F238E27FC236}">
                <a16:creationId xmlns:a16="http://schemas.microsoft.com/office/drawing/2014/main" id="{E972CA7A-B1F5-40DE-82FD-AA41134A71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81090" y="1672093"/>
            <a:ext cx="3003906" cy="1839822"/>
          </a:xfrm>
          <a:prstGeom prst="roundRect">
            <a:avLst/>
          </a:prstGeom>
          <a:ln>
            <a:solidFill>
              <a:schemeClr val="tx1"/>
            </a:solidFill>
          </a:ln>
        </p:spPr>
      </p:pic>
      <p:sp>
        <p:nvSpPr>
          <p:cNvPr id="51" name="TextBox 50">
            <a:extLst>
              <a:ext uri="{FF2B5EF4-FFF2-40B4-BE49-F238E27FC236}">
                <a16:creationId xmlns:a16="http://schemas.microsoft.com/office/drawing/2014/main" id="{CDAEACD1-1355-40D1-86F6-26B4EB5CFBB8}"/>
              </a:ext>
            </a:extLst>
          </p:cNvPr>
          <p:cNvSpPr txBox="1"/>
          <p:nvPr/>
        </p:nvSpPr>
        <p:spPr>
          <a:xfrm>
            <a:off x="9138822" y="4618110"/>
            <a:ext cx="2231292" cy="399312"/>
          </a:xfrm>
          <a:prstGeom prst="rect">
            <a:avLst/>
          </a:prstGeom>
          <a:noFill/>
        </p:spPr>
        <p:txBody>
          <a:bodyPr wrap="square" lIns="90964" tIns="45482" rIns="90964" bIns="45482" rtlCol="0">
            <a:spAutoFit/>
          </a:bodyPr>
          <a:lstStyle/>
          <a:p>
            <a:pPr algn="ctr"/>
            <a:r>
              <a:rPr lang="en-US" sz="2000" b="1" dirty="0">
                <a:solidFill>
                  <a:srgbClr val="50C8A0"/>
                </a:solidFill>
              </a:rPr>
              <a:t>40% </a:t>
            </a:r>
            <a:r>
              <a:rPr lang="en-US" sz="2000" b="1" dirty="0"/>
              <a:t>/ </a:t>
            </a:r>
            <a:r>
              <a:rPr lang="en-US" sz="2000" b="1" dirty="0">
                <a:solidFill>
                  <a:srgbClr val="3682B4"/>
                </a:solidFill>
              </a:rPr>
              <a:t>33% </a:t>
            </a:r>
            <a:r>
              <a:rPr lang="en-US" sz="2000" b="1" dirty="0"/>
              <a:t>/ </a:t>
            </a:r>
            <a:r>
              <a:rPr lang="en-US" sz="2000" b="1" dirty="0">
                <a:solidFill>
                  <a:schemeClr val="accent4"/>
                </a:solidFill>
              </a:rPr>
              <a:t>22%</a:t>
            </a:r>
            <a:r>
              <a:rPr lang="en-US" sz="2000" b="1" dirty="0">
                <a:solidFill>
                  <a:srgbClr val="3682B4"/>
                </a:solidFill>
              </a:rPr>
              <a:t> </a:t>
            </a:r>
          </a:p>
        </p:txBody>
      </p:sp>
      <p:sp>
        <p:nvSpPr>
          <p:cNvPr id="31" name="TextBox 30"/>
          <p:cNvSpPr txBox="1"/>
          <p:nvPr/>
        </p:nvSpPr>
        <p:spPr>
          <a:xfrm>
            <a:off x="4503524" y="3680255"/>
            <a:ext cx="3237284" cy="738183"/>
          </a:xfrm>
          <a:prstGeom prst="rect">
            <a:avLst/>
          </a:prstGeom>
          <a:noFill/>
        </p:spPr>
        <p:txBody>
          <a:bodyPr wrap="square" lIns="90964" tIns="45482" rIns="90964" bIns="45482" rtlCol="0">
            <a:spAutoFit/>
          </a:bodyPr>
          <a:lstStyle/>
          <a:p>
            <a:pPr algn="ctr"/>
            <a:r>
              <a:rPr lang="en-US" sz="1400" dirty="0"/>
              <a:t>“I have visited a location / vacationed at a place because it was featured on a TV show”</a:t>
            </a:r>
          </a:p>
        </p:txBody>
      </p:sp>
      <p:sp>
        <p:nvSpPr>
          <p:cNvPr id="52" name="TextBox 51">
            <a:extLst>
              <a:ext uri="{FF2B5EF4-FFF2-40B4-BE49-F238E27FC236}">
                <a16:creationId xmlns:a16="http://schemas.microsoft.com/office/drawing/2014/main" id="{EBD69C7F-C0D1-4091-846E-A4BAA4FC537E}"/>
              </a:ext>
            </a:extLst>
          </p:cNvPr>
          <p:cNvSpPr txBox="1"/>
          <p:nvPr/>
        </p:nvSpPr>
        <p:spPr>
          <a:xfrm>
            <a:off x="5006520" y="4618110"/>
            <a:ext cx="2231292" cy="399312"/>
          </a:xfrm>
          <a:prstGeom prst="rect">
            <a:avLst/>
          </a:prstGeom>
          <a:noFill/>
        </p:spPr>
        <p:txBody>
          <a:bodyPr wrap="square" lIns="90964" tIns="45482" rIns="90964" bIns="45482" rtlCol="0">
            <a:spAutoFit/>
          </a:bodyPr>
          <a:lstStyle/>
          <a:p>
            <a:pPr algn="ctr"/>
            <a:r>
              <a:rPr lang="en-US" sz="2000" b="1" dirty="0">
                <a:solidFill>
                  <a:srgbClr val="50C8A0"/>
                </a:solidFill>
              </a:rPr>
              <a:t>33% </a:t>
            </a:r>
            <a:r>
              <a:rPr lang="en-US" sz="2000" b="1" dirty="0"/>
              <a:t>/ </a:t>
            </a:r>
            <a:r>
              <a:rPr lang="en-US" sz="2000" b="1" dirty="0">
                <a:solidFill>
                  <a:srgbClr val="3682B4"/>
                </a:solidFill>
              </a:rPr>
              <a:t>35% </a:t>
            </a:r>
            <a:r>
              <a:rPr lang="en-US" sz="2000" b="1" dirty="0"/>
              <a:t>/ </a:t>
            </a:r>
            <a:r>
              <a:rPr lang="en-US" sz="2000" b="1" dirty="0">
                <a:solidFill>
                  <a:schemeClr val="accent4"/>
                </a:solidFill>
              </a:rPr>
              <a:t>33%</a:t>
            </a:r>
            <a:r>
              <a:rPr lang="en-US" sz="2000" b="1" dirty="0">
                <a:solidFill>
                  <a:srgbClr val="3682B4"/>
                </a:solidFill>
              </a:rPr>
              <a:t> </a:t>
            </a:r>
          </a:p>
        </p:txBody>
      </p:sp>
      <p:sp>
        <p:nvSpPr>
          <p:cNvPr id="25" name="Slide Number Placeholder 5">
            <a:extLst>
              <a:ext uri="{FF2B5EF4-FFF2-40B4-BE49-F238E27FC236}">
                <a16:creationId xmlns:a16="http://schemas.microsoft.com/office/drawing/2014/main" id="{2FEFF865-7163-4F92-B447-5A06B181A1E3}"/>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11</a:t>
            </a:fld>
            <a:endParaRPr lang="en-US" dirty="0"/>
          </a:p>
        </p:txBody>
      </p:sp>
      <p:pic>
        <p:nvPicPr>
          <p:cNvPr id="2050" name="Picture 2" descr="Image result for hispanic tourists">
            <a:extLst>
              <a:ext uri="{FF2B5EF4-FFF2-40B4-BE49-F238E27FC236}">
                <a16:creationId xmlns:a16="http://schemas.microsoft.com/office/drawing/2014/main" id="{61C8532D-78FD-4661-BE8C-77005B8912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620213" y="1662252"/>
            <a:ext cx="3003906" cy="1849663"/>
          </a:xfrm>
          <a:prstGeom prst="roundRect">
            <a:avLst/>
          </a:prstGeom>
          <a:ln>
            <a:solidFill>
              <a:schemeClr val="tx1"/>
            </a:solidFill>
          </a:ln>
          <a:extLst>
            <a:ext uri="{909E8E84-426E-40DD-AFC4-6F175D3DCCD1}">
              <a14:hiddenFill xmlns:a14="http://schemas.microsoft.com/office/drawing/2010/main">
                <a:solidFill>
                  <a:srgbClr val="FFFFFF"/>
                </a:solidFill>
              </a14:hiddenFill>
            </a:ext>
          </a:extLst>
        </p:spPr>
      </p:pic>
      <p:cxnSp>
        <p:nvCxnSpPr>
          <p:cNvPr id="5" name="Connector: Elbow 4">
            <a:extLst>
              <a:ext uri="{FF2B5EF4-FFF2-40B4-BE49-F238E27FC236}">
                <a16:creationId xmlns:a16="http://schemas.microsoft.com/office/drawing/2014/main" id="{B905939A-78CB-406A-9737-479D9DA37C10}"/>
              </a:ext>
            </a:extLst>
          </p:cNvPr>
          <p:cNvCxnSpPr/>
          <p:nvPr/>
        </p:nvCxnSpPr>
        <p:spPr>
          <a:xfrm rot="10800000" flipV="1">
            <a:off x="8494407" y="4824053"/>
            <a:ext cx="765810" cy="386738"/>
          </a:xfrm>
          <a:prstGeom prst="bentConnector3">
            <a:avLst/>
          </a:prstGeom>
          <a:ln>
            <a:solidFill>
              <a:srgbClr val="50C8A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E24E7E7-DA20-4265-91C6-FB90351F85EC}"/>
              </a:ext>
            </a:extLst>
          </p:cNvPr>
          <p:cNvSpPr txBox="1"/>
          <p:nvPr/>
        </p:nvSpPr>
        <p:spPr>
          <a:xfrm>
            <a:off x="7345929" y="5011595"/>
            <a:ext cx="1239118" cy="461665"/>
          </a:xfrm>
          <a:prstGeom prst="rect">
            <a:avLst/>
          </a:prstGeom>
          <a:noFill/>
        </p:spPr>
        <p:txBody>
          <a:bodyPr wrap="square" rtlCol="0">
            <a:spAutoFit/>
          </a:bodyPr>
          <a:lstStyle/>
          <a:p>
            <a:pPr algn="ctr"/>
            <a:r>
              <a:rPr lang="en-US" sz="1200" b="1" dirty="0">
                <a:solidFill>
                  <a:srgbClr val="50C8A0"/>
                </a:solidFill>
              </a:rPr>
              <a:t>+82% vs. </a:t>
            </a:r>
          </a:p>
          <a:p>
            <a:pPr algn="ctr"/>
            <a:r>
              <a:rPr lang="en-US" sz="1200" b="1" dirty="0">
                <a:solidFill>
                  <a:srgbClr val="50C8A0"/>
                </a:solidFill>
              </a:rPr>
              <a:t>NHW</a:t>
            </a:r>
          </a:p>
        </p:txBody>
      </p:sp>
      <p:sp>
        <p:nvSpPr>
          <p:cNvPr id="34" name="TextBox 33">
            <a:extLst>
              <a:ext uri="{FF2B5EF4-FFF2-40B4-BE49-F238E27FC236}">
                <a16:creationId xmlns:a16="http://schemas.microsoft.com/office/drawing/2014/main" id="{8970C24F-447E-43E8-966E-397F30F37713}"/>
              </a:ext>
            </a:extLst>
          </p:cNvPr>
          <p:cNvSpPr txBox="1"/>
          <p:nvPr/>
        </p:nvSpPr>
        <p:spPr>
          <a:xfrm>
            <a:off x="9366494" y="5429126"/>
            <a:ext cx="1618145" cy="276999"/>
          </a:xfrm>
          <a:prstGeom prst="rect">
            <a:avLst/>
          </a:prstGeom>
          <a:noFill/>
        </p:spPr>
        <p:txBody>
          <a:bodyPr wrap="square" rtlCol="0">
            <a:spAutoFit/>
          </a:bodyPr>
          <a:lstStyle/>
          <a:p>
            <a:pPr algn="ctr"/>
            <a:r>
              <a:rPr lang="en-US" sz="1200" b="1" dirty="0">
                <a:solidFill>
                  <a:schemeClr val="accent1"/>
                </a:solidFill>
              </a:rPr>
              <a:t>+50% vs. NHW</a:t>
            </a:r>
          </a:p>
        </p:txBody>
      </p:sp>
      <p:cxnSp>
        <p:nvCxnSpPr>
          <p:cNvPr id="14" name="Straight Arrow Connector 13">
            <a:extLst>
              <a:ext uri="{FF2B5EF4-FFF2-40B4-BE49-F238E27FC236}">
                <a16:creationId xmlns:a16="http://schemas.microsoft.com/office/drawing/2014/main" id="{43ED3916-E3BC-4015-B5DD-E3CB66AB7D7E}"/>
              </a:ext>
            </a:extLst>
          </p:cNvPr>
          <p:cNvCxnSpPr>
            <a:cxnSpLocks/>
          </p:cNvCxnSpPr>
          <p:nvPr/>
        </p:nvCxnSpPr>
        <p:spPr>
          <a:xfrm>
            <a:off x="10187793" y="4941222"/>
            <a:ext cx="6482" cy="371019"/>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pic>
        <p:nvPicPr>
          <p:cNvPr id="1026" name="Picture 2" descr="Related image">
            <a:extLst>
              <a:ext uri="{FF2B5EF4-FFF2-40B4-BE49-F238E27FC236}">
                <a16:creationId xmlns:a16="http://schemas.microsoft.com/office/drawing/2014/main" id="{7A0BDA31-5FDE-4B24-8FF3-0C3E5AFC3E1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3165" y="1676300"/>
            <a:ext cx="3003906" cy="1835615"/>
          </a:xfrm>
          <a:prstGeom prst="round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209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4475F-CFD7-48A7-A06C-FDB03C76A60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83185" y="0"/>
            <a:ext cx="7608816" cy="6858000"/>
          </a:xfrm>
          <a:prstGeom prst="rect">
            <a:avLst/>
          </a:prstGeom>
        </p:spPr>
      </p:pic>
      <p:sp>
        <p:nvSpPr>
          <p:cNvPr id="3" name="Rectangle 2">
            <a:extLst>
              <a:ext uri="{FF2B5EF4-FFF2-40B4-BE49-F238E27FC236}">
                <a16:creationId xmlns:a16="http://schemas.microsoft.com/office/drawing/2014/main" id="{DF401C32-9F84-43E0-8DD9-0CD9A85F8B87}"/>
              </a:ext>
            </a:extLst>
          </p:cNvPr>
          <p:cNvSpPr/>
          <p:nvPr/>
        </p:nvSpPr>
        <p:spPr>
          <a:xfrm>
            <a:off x="5511912" y="98138"/>
            <a:ext cx="6680089" cy="954107"/>
          </a:xfrm>
          <a:prstGeom prst="rect">
            <a:avLst/>
          </a:prstGeom>
          <a:noFill/>
        </p:spPr>
        <p:txBody>
          <a:bodyPr wrap="square" lIns="90964" tIns="45482" rIns="90964" bIns="45482">
            <a:spAutoFit/>
          </a:bodyPr>
          <a:lstStyle/>
          <a:p>
            <a:pPr algn="ctr"/>
            <a:r>
              <a:rPr lang="en-US" altLang="en-US" sz="2800" i="1" dirty="0">
                <a:solidFill>
                  <a:srgbClr val="000000"/>
                </a:solidFill>
                <a:latin typeface="Trebuchet MS" panose="020B0603020202020204" pitchFamily="34" charset="0"/>
              </a:rPr>
              <a:t>“</a:t>
            </a:r>
            <a:r>
              <a:rPr lang="en-US" altLang="en-US" sz="1600" i="1" dirty="0">
                <a:solidFill>
                  <a:srgbClr val="000000"/>
                </a:solidFill>
                <a:latin typeface="Trebuchet MS" panose="020B0603020202020204" pitchFamily="34" charset="0"/>
              </a:rPr>
              <a:t>Favorite Programs are programs you look forward to the most, watch consistently, or recommend to others</a:t>
            </a:r>
            <a:r>
              <a:rPr lang="en-US" altLang="en-US" i="1" dirty="0">
                <a:solidFill>
                  <a:srgbClr val="000000"/>
                </a:solidFill>
                <a:latin typeface="Trebuchet MS" panose="020B0603020202020204" pitchFamily="34" charset="0"/>
              </a:rPr>
              <a:t>.</a:t>
            </a:r>
            <a:r>
              <a:rPr lang="en-US" altLang="en-US" sz="2800" i="1" dirty="0">
                <a:solidFill>
                  <a:srgbClr val="000000"/>
                </a:solidFill>
                <a:latin typeface="Trebuchet MS" panose="020B0603020202020204" pitchFamily="34" charset="0"/>
              </a:rPr>
              <a:t>”</a:t>
            </a:r>
            <a:endParaRPr lang="en-US" sz="1600" i="1" dirty="0"/>
          </a:p>
        </p:txBody>
      </p:sp>
      <p:sp>
        <p:nvSpPr>
          <p:cNvPr id="4" name="Rectangle 3">
            <a:extLst>
              <a:ext uri="{FF2B5EF4-FFF2-40B4-BE49-F238E27FC236}">
                <a16:creationId xmlns:a16="http://schemas.microsoft.com/office/drawing/2014/main" id="{53D990A7-5CBC-4E92-9BFD-86DE4686B420}"/>
              </a:ext>
            </a:extLst>
          </p:cNvPr>
          <p:cNvSpPr/>
          <p:nvPr/>
        </p:nvSpPr>
        <p:spPr>
          <a:xfrm>
            <a:off x="34" y="0"/>
            <a:ext cx="4583151"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2" name="Text Placeholder 1"/>
          <p:cNvSpPr>
            <a:spLocks noGrp="1"/>
          </p:cNvSpPr>
          <p:nvPr>
            <p:ph type="body" sz="quarter" idx="13"/>
          </p:nvPr>
        </p:nvSpPr>
        <p:spPr>
          <a:xfrm>
            <a:off x="545419" y="2262202"/>
            <a:ext cx="3492379" cy="1937647"/>
          </a:xfrm>
        </p:spPr>
        <p:txBody>
          <a:bodyPr vert="horz"/>
          <a:lstStyle/>
          <a:p>
            <a:pPr>
              <a:lnSpc>
                <a:spcPct val="150000"/>
              </a:lnSpc>
            </a:pPr>
            <a:r>
              <a:rPr lang="en-US" sz="2000" dirty="0">
                <a:solidFill>
                  <a:schemeClr val="bg1"/>
                </a:solidFill>
              </a:rPr>
              <a:t>The Relationship Between Multicultural Viewers And Ad-Supported TV Is Even More Evident When It Comes To Their </a:t>
            </a:r>
            <a:r>
              <a:rPr lang="en-US" sz="2000" i="1" u="sng" dirty="0">
                <a:solidFill>
                  <a:schemeClr val="bg1"/>
                </a:solidFill>
              </a:rPr>
              <a:t>Favorite</a:t>
            </a:r>
            <a:r>
              <a:rPr lang="en-US" sz="2000" dirty="0">
                <a:solidFill>
                  <a:schemeClr val="bg1"/>
                </a:solidFill>
              </a:rPr>
              <a:t> Programs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79" y="6652413"/>
            <a:ext cx="2247046" cy="124162"/>
          </a:xfrm>
          <a:prstGeom prst="rect">
            <a:avLst/>
          </a:prstGeom>
        </p:spPr>
      </p:pic>
      <p:sp>
        <p:nvSpPr>
          <p:cNvPr id="7" name="Slide Number Placeholder 5">
            <a:extLst>
              <a:ext uri="{FF2B5EF4-FFF2-40B4-BE49-F238E27FC236}">
                <a16:creationId xmlns:a16="http://schemas.microsoft.com/office/drawing/2014/main" id="{4365D63C-21E2-422D-BBF4-9098EF6FBA25}"/>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12</a:t>
            </a:fld>
            <a:endParaRPr lang="en-US" dirty="0"/>
          </a:p>
        </p:txBody>
      </p:sp>
    </p:spTree>
    <p:extLst>
      <p:ext uri="{BB962C8B-B14F-4D97-AF65-F5344CB8AC3E}">
        <p14:creationId xmlns:p14="http://schemas.microsoft.com/office/powerpoint/2010/main" val="717331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3AE1-922A-4986-9FE0-BC39EF1BED09}"/>
              </a:ext>
            </a:extLst>
          </p:cNvPr>
          <p:cNvSpPr>
            <a:spLocks noGrp="1"/>
          </p:cNvSpPr>
          <p:nvPr>
            <p:ph type="ctrTitle"/>
          </p:nvPr>
        </p:nvSpPr>
        <p:spPr>
          <a:xfrm>
            <a:off x="768773" y="460183"/>
            <a:ext cx="10654454" cy="840112"/>
          </a:xfrm>
        </p:spPr>
        <p:txBody>
          <a:bodyPr/>
          <a:lstStyle/>
          <a:p>
            <a:r>
              <a:rPr lang="en-US" dirty="0">
                <a:solidFill>
                  <a:schemeClr val="bg1"/>
                </a:solidFill>
              </a:rPr>
              <a:t>Multicultural Viewers Develop A Commitment To TV Programs In Much </a:t>
            </a:r>
            <a:br>
              <a:rPr lang="en-US" dirty="0">
                <a:solidFill>
                  <a:schemeClr val="bg1"/>
                </a:solidFill>
              </a:rPr>
            </a:br>
            <a:r>
              <a:rPr lang="en-US" dirty="0">
                <a:solidFill>
                  <a:schemeClr val="bg1"/>
                </a:solidFill>
              </a:rPr>
              <a:t>The Same Way They Do With Any Other Of Their Favorite Products</a:t>
            </a:r>
          </a:p>
        </p:txBody>
      </p:sp>
      <p:sp>
        <p:nvSpPr>
          <p:cNvPr id="4" name="Text Placeholder 3">
            <a:extLst>
              <a:ext uri="{FF2B5EF4-FFF2-40B4-BE49-F238E27FC236}">
                <a16:creationId xmlns:a16="http://schemas.microsoft.com/office/drawing/2014/main" id="{1705B8BB-27D8-4883-87E0-767080C52EF2}"/>
              </a:ext>
            </a:extLst>
          </p:cNvPr>
          <p:cNvSpPr>
            <a:spLocks noGrp="1"/>
          </p:cNvSpPr>
          <p:nvPr>
            <p:ph type="body" sz="quarter" idx="14"/>
          </p:nvPr>
        </p:nvSpPr>
        <p:spPr>
          <a:xfrm>
            <a:off x="341787" y="6545117"/>
            <a:ext cx="6745358" cy="236537"/>
          </a:xfrm>
        </p:spPr>
        <p:txBody>
          <a:bodyPr/>
          <a:lstStyle/>
          <a:p>
            <a:r>
              <a:rPr lang="en-US" sz="800" dirty="0">
                <a:solidFill>
                  <a:schemeClr val="bg1"/>
                </a:solidFill>
              </a:rPr>
              <a:t>“Favorite Program:” </a:t>
            </a:r>
            <a:r>
              <a:rPr lang="en-US" altLang="en-US" sz="800" dirty="0">
                <a:solidFill>
                  <a:schemeClr val="bg1"/>
                </a:solidFill>
                <a:latin typeface="Trebuchet MS" panose="020B0603020202020204" pitchFamily="34" charset="0"/>
              </a:rPr>
              <a:t>Programs you look forward to the most, watch consistently, or recommend to others.</a:t>
            </a:r>
            <a:endParaRPr lang="en-US" sz="800" dirty="0">
              <a:solidFill>
                <a:schemeClr val="bg1"/>
              </a:solidFill>
            </a:endParaRPr>
          </a:p>
        </p:txBody>
      </p:sp>
      <p:sp>
        <p:nvSpPr>
          <p:cNvPr id="6" name="Text Placeholder 5">
            <a:extLst>
              <a:ext uri="{FF2B5EF4-FFF2-40B4-BE49-F238E27FC236}">
                <a16:creationId xmlns:a16="http://schemas.microsoft.com/office/drawing/2014/main" id="{997FD99C-2A46-45D6-9583-D279412D3068}"/>
              </a:ext>
            </a:extLst>
          </p:cNvPr>
          <p:cNvSpPr>
            <a:spLocks noGrp="1"/>
          </p:cNvSpPr>
          <p:nvPr>
            <p:ph type="body" sz="quarter" idx="13"/>
          </p:nvPr>
        </p:nvSpPr>
        <p:spPr>
          <a:xfrm>
            <a:off x="1685670" y="1384103"/>
            <a:ext cx="8805335" cy="562177"/>
          </a:xfrm>
        </p:spPr>
        <p:txBody>
          <a:bodyPr/>
          <a:lstStyle/>
          <a:p>
            <a:r>
              <a:rPr lang="en-US" sz="1400" dirty="0">
                <a:solidFill>
                  <a:schemeClr val="bg1"/>
                </a:solidFill>
              </a:rPr>
              <a:t>A viewer’s path toward commitment to their favorite TV programming develops along similar stages as the consumer purchasing funnel.</a:t>
            </a:r>
          </a:p>
        </p:txBody>
      </p:sp>
      <p:graphicFrame>
        <p:nvGraphicFramePr>
          <p:cNvPr id="8" name="Diagram 7">
            <a:extLst>
              <a:ext uri="{FF2B5EF4-FFF2-40B4-BE49-F238E27FC236}">
                <a16:creationId xmlns:a16="http://schemas.microsoft.com/office/drawing/2014/main" id="{D38A2F8A-A115-4AF5-B1A9-61BE47E905D3}"/>
              </a:ext>
            </a:extLst>
          </p:cNvPr>
          <p:cNvGraphicFramePr/>
          <p:nvPr>
            <p:extLst>
              <p:ext uri="{D42A27DB-BD31-4B8C-83A1-F6EECF244321}">
                <p14:modId xmlns:p14="http://schemas.microsoft.com/office/powerpoint/2010/main" val="3344928345"/>
              </p:ext>
            </p:extLst>
          </p:nvPr>
        </p:nvGraphicFramePr>
        <p:xfrm>
          <a:off x="3290222" y="2092176"/>
          <a:ext cx="5300871" cy="40684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9" name="Slide Number Placeholder 5">
            <a:extLst>
              <a:ext uri="{FF2B5EF4-FFF2-40B4-BE49-F238E27FC236}">
                <a16:creationId xmlns:a16="http://schemas.microsoft.com/office/drawing/2014/main" id="{81B0B706-B48C-4BFD-8F88-E3AFED16D2AA}"/>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13</a:t>
            </a:fld>
            <a:endParaRPr lang="en-US" dirty="0"/>
          </a:p>
        </p:txBody>
      </p:sp>
    </p:spTree>
    <p:extLst>
      <p:ext uri="{BB962C8B-B14F-4D97-AF65-F5344CB8AC3E}">
        <p14:creationId xmlns:p14="http://schemas.microsoft.com/office/powerpoint/2010/main" val="2586272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4ADCDA4-8A91-43BF-8EFA-D24FBB5794F9}"/>
              </a:ext>
            </a:extLst>
          </p:cNvPr>
          <p:cNvSpPr/>
          <p:nvPr/>
        </p:nvSpPr>
        <p:spPr>
          <a:xfrm>
            <a:off x="4074372" y="2199005"/>
            <a:ext cx="3604258" cy="2813273"/>
          </a:xfrm>
          <a:prstGeom prst="rect">
            <a:avLst/>
          </a:prstGeom>
          <a:blipFill dpi="0" rotWithShape="1">
            <a:blip r:embed="rId3">
              <a:alphaModFix amt="77000"/>
            </a:blip>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aphicFrame>
        <p:nvGraphicFramePr>
          <p:cNvPr id="10" name="Chart 9">
            <a:extLst>
              <a:ext uri="{FF2B5EF4-FFF2-40B4-BE49-F238E27FC236}">
                <a16:creationId xmlns:a16="http://schemas.microsoft.com/office/drawing/2014/main" id="{EFE0AFAB-C9DB-4F50-A4F7-A8AA04596E84}"/>
              </a:ext>
            </a:extLst>
          </p:cNvPr>
          <p:cNvGraphicFramePr/>
          <p:nvPr>
            <p:extLst>
              <p:ext uri="{D42A27DB-BD31-4B8C-83A1-F6EECF244321}">
                <p14:modId xmlns:p14="http://schemas.microsoft.com/office/powerpoint/2010/main" val="2780474193"/>
              </p:ext>
            </p:extLst>
          </p:nvPr>
        </p:nvGraphicFramePr>
        <p:xfrm>
          <a:off x="4203703" y="1920237"/>
          <a:ext cx="3577714" cy="3368578"/>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angle 29">
            <a:extLst>
              <a:ext uri="{FF2B5EF4-FFF2-40B4-BE49-F238E27FC236}">
                <a16:creationId xmlns:a16="http://schemas.microsoft.com/office/drawing/2014/main" id="{4306A0CA-61B0-4076-9CE6-337894E26183}"/>
              </a:ext>
            </a:extLst>
          </p:cNvPr>
          <p:cNvSpPr/>
          <p:nvPr/>
        </p:nvSpPr>
        <p:spPr>
          <a:xfrm>
            <a:off x="8097778" y="2195702"/>
            <a:ext cx="3604258" cy="2813273"/>
          </a:xfrm>
          <a:prstGeom prst="rect">
            <a:avLst/>
          </a:prstGeom>
          <a:blipFill dpi="0" rotWithShape="1">
            <a:blip r:embed="rId5" cstate="email">
              <a:alphaModFix amt="77000"/>
              <a:extLst>
                <a:ext uri="{28A0092B-C50C-407E-A947-70E740481C1C}">
                  <a14:useLocalDpi xmlns:a14="http://schemas.microsoft.com/office/drawing/2010/main"/>
                </a:ext>
              </a:extLst>
            </a:blip>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sp>
        <p:nvSpPr>
          <p:cNvPr id="38" name="Rectangle 37">
            <a:extLst>
              <a:ext uri="{FF2B5EF4-FFF2-40B4-BE49-F238E27FC236}">
                <a16:creationId xmlns:a16="http://schemas.microsoft.com/office/drawing/2014/main" id="{4BF9B56C-9BE7-46AD-8CF4-979ABDD52692}"/>
              </a:ext>
            </a:extLst>
          </p:cNvPr>
          <p:cNvSpPr/>
          <p:nvPr/>
        </p:nvSpPr>
        <p:spPr>
          <a:xfrm>
            <a:off x="237745" y="2204488"/>
            <a:ext cx="3604258" cy="2813273"/>
          </a:xfrm>
          <a:prstGeom prst="rect">
            <a:avLst/>
          </a:prstGeom>
          <a:blipFill dpi="0" rotWithShape="1">
            <a:blip r:embed="rId6">
              <a:alphaModFix amt="77000"/>
            </a:blip>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aphicFrame>
        <p:nvGraphicFramePr>
          <p:cNvPr id="31" name="Chart 30">
            <a:extLst>
              <a:ext uri="{FF2B5EF4-FFF2-40B4-BE49-F238E27FC236}">
                <a16:creationId xmlns:a16="http://schemas.microsoft.com/office/drawing/2014/main" id="{2C855540-FAA4-41E6-89B8-EEC8F7D2A9D4}"/>
              </a:ext>
            </a:extLst>
          </p:cNvPr>
          <p:cNvGraphicFramePr/>
          <p:nvPr>
            <p:extLst>
              <p:ext uri="{D42A27DB-BD31-4B8C-83A1-F6EECF244321}">
                <p14:modId xmlns:p14="http://schemas.microsoft.com/office/powerpoint/2010/main" val="2455301924"/>
              </p:ext>
            </p:extLst>
          </p:nvPr>
        </p:nvGraphicFramePr>
        <p:xfrm>
          <a:off x="8111050" y="1920237"/>
          <a:ext cx="3577714" cy="336857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740F36C2-FD7C-4293-9D40-486E6DD548A9}"/>
              </a:ext>
            </a:extLst>
          </p:cNvPr>
          <p:cNvGraphicFramePr/>
          <p:nvPr>
            <p:extLst>
              <p:ext uri="{D42A27DB-BD31-4B8C-83A1-F6EECF244321}">
                <p14:modId xmlns:p14="http://schemas.microsoft.com/office/powerpoint/2010/main" val="1122489595"/>
              </p:ext>
            </p:extLst>
          </p:nvPr>
        </p:nvGraphicFramePr>
        <p:xfrm>
          <a:off x="424712" y="1760879"/>
          <a:ext cx="3294458" cy="3050021"/>
        </p:xfrm>
        <a:graphic>
          <a:graphicData uri="http://schemas.openxmlformats.org/drawingml/2006/chart">
            <c:chart xmlns:c="http://schemas.openxmlformats.org/drawingml/2006/chart" xmlns:r="http://schemas.openxmlformats.org/officeDocument/2006/relationships" r:id="rId8"/>
          </a:graphicData>
        </a:graphic>
      </p:graphicFrame>
      <p:sp>
        <p:nvSpPr>
          <p:cNvPr id="2" name="Title 1">
            <a:extLst>
              <a:ext uri="{FF2B5EF4-FFF2-40B4-BE49-F238E27FC236}">
                <a16:creationId xmlns:a16="http://schemas.microsoft.com/office/drawing/2014/main" id="{5E8C3962-6140-4034-9525-62CE46E049F9}"/>
              </a:ext>
            </a:extLst>
          </p:cNvPr>
          <p:cNvSpPr>
            <a:spLocks noGrp="1"/>
          </p:cNvSpPr>
          <p:nvPr>
            <p:ph type="ctrTitle"/>
          </p:nvPr>
        </p:nvSpPr>
        <p:spPr>
          <a:xfrm>
            <a:off x="265627" y="617910"/>
            <a:ext cx="11335823" cy="797232"/>
          </a:xfrm>
        </p:spPr>
        <p:txBody>
          <a:bodyPr/>
          <a:lstStyle/>
          <a:p>
            <a:r>
              <a:rPr lang="en-US" sz="2400" dirty="0">
                <a:solidFill>
                  <a:schemeClr val="bg1"/>
                </a:solidFill>
              </a:rPr>
              <a:t>Multicultural Audiences Seek Out Conversation &amp; Community With Other Viewers Which Is Why “Live” Viewing Is Still The Most Popular Way To Watch Their Favorite Programs </a:t>
            </a:r>
          </a:p>
        </p:txBody>
      </p:sp>
      <p:sp>
        <p:nvSpPr>
          <p:cNvPr id="7" name="Text Placeholder 3">
            <a:extLst>
              <a:ext uri="{FF2B5EF4-FFF2-40B4-BE49-F238E27FC236}">
                <a16:creationId xmlns:a16="http://schemas.microsoft.com/office/drawing/2014/main" id="{18F57CAA-E4FC-4C15-9CE1-CE518D007869}"/>
              </a:ext>
            </a:extLst>
          </p:cNvPr>
          <p:cNvSpPr txBox="1">
            <a:spLocks/>
          </p:cNvSpPr>
          <p:nvPr/>
        </p:nvSpPr>
        <p:spPr>
          <a:xfrm>
            <a:off x="36207" y="6432035"/>
            <a:ext cx="8403083" cy="442303"/>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Q12: How do you prefer to watch your favorite TV programs? Q13.5: Please rate how much you agree or disagree with the following statements. </a:t>
            </a:r>
            <a:r>
              <a:rPr lang="en-US" sz="800" i="1" dirty="0">
                <a:solidFill>
                  <a:schemeClr val="bg1"/>
                </a:solidFill>
              </a:rPr>
              <a:t>I like to watch my favorite TV programs with my friends / family</a:t>
            </a:r>
            <a:r>
              <a:rPr lang="en-US" sz="800" dirty="0">
                <a:solidFill>
                  <a:schemeClr val="bg1"/>
                </a:solidFill>
              </a:rPr>
              <a:t>. . % of Respondents who agree-Top 2 Box (net). African American/Black/Caribbean American =  160 Respondents, Hispanic = 188 Respondents, Non-Hispanic White = 744 Respondents, Total A18+ Respondents = 1,001.</a:t>
            </a:r>
          </a:p>
        </p:txBody>
      </p:sp>
      <p:graphicFrame>
        <p:nvGraphicFramePr>
          <p:cNvPr id="16" name="Diagram 15">
            <a:extLst>
              <a:ext uri="{FF2B5EF4-FFF2-40B4-BE49-F238E27FC236}">
                <a16:creationId xmlns:a16="http://schemas.microsoft.com/office/drawing/2014/main" id="{78439F7C-97FD-4361-AEE3-C9FD0E5FB958}"/>
              </a:ext>
            </a:extLst>
          </p:cNvPr>
          <p:cNvGraphicFramePr/>
          <p:nvPr>
            <p:extLst>
              <p:ext uri="{D42A27DB-BD31-4B8C-83A1-F6EECF244321}">
                <p14:modId xmlns:p14="http://schemas.microsoft.com/office/powerpoint/2010/main" val="3491218486"/>
              </p:ext>
            </p:extLst>
          </p:nvPr>
        </p:nvGraphicFramePr>
        <p:xfrm>
          <a:off x="11261282" y="159496"/>
          <a:ext cx="784031" cy="5524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pSp>
        <p:nvGrpSpPr>
          <p:cNvPr id="21" name="Group 20">
            <a:extLst>
              <a:ext uri="{FF2B5EF4-FFF2-40B4-BE49-F238E27FC236}">
                <a16:creationId xmlns:a16="http://schemas.microsoft.com/office/drawing/2014/main" id="{3AC43BEF-D054-48EF-8055-BE1C790586DC}"/>
              </a:ext>
            </a:extLst>
          </p:cNvPr>
          <p:cNvGrpSpPr/>
          <p:nvPr/>
        </p:nvGrpSpPr>
        <p:grpSpPr>
          <a:xfrm>
            <a:off x="405041" y="5530716"/>
            <a:ext cx="1273953" cy="261610"/>
            <a:chOff x="684441" y="6097137"/>
            <a:chExt cx="1273953" cy="261610"/>
          </a:xfrm>
        </p:grpSpPr>
        <p:sp>
          <p:nvSpPr>
            <p:cNvPr id="22" name="Rectangle 21">
              <a:extLst>
                <a:ext uri="{FF2B5EF4-FFF2-40B4-BE49-F238E27FC236}">
                  <a16:creationId xmlns:a16="http://schemas.microsoft.com/office/drawing/2014/main" id="{6ABEEC39-7C6B-4FE8-8143-76F76BDEDED4}"/>
                </a:ext>
              </a:extLst>
            </p:cNvPr>
            <p:cNvSpPr/>
            <p:nvPr/>
          </p:nvSpPr>
          <p:spPr>
            <a:xfrm>
              <a:off x="684441" y="61372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4E6EF6B8-7A18-4D16-81D5-1F7BBA160A28}"/>
                </a:ext>
              </a:extLst>
            </p:cNvPr>
            <p:cNvSpPr txBox="1"/>
            <p:nvPr/>
          </p:nvSpPr>
          <p:spPr>
            <a:xfrm>
              <a:off x="824475" y="6097137"/>
              <a:ext cx="1133919" cy="261610"/>
            </a:xfrm>
            <a:prstGeom prst="rect">
              <a:avLst/>
            </a:prstGeom>
            <a:noFill/>
          </p:spPr>
          <p:txBody>
            <a:bodyPr wrap="square" rtlCol="0">
              <a:spAutoFit/>
            </a:bodyPr>
            <a:lstStyle/>
            <a:p>
              <a:r>
                <a:rPr lang="en-US" sz="1100" b="1" dirty="0">
                  <a:solidFill>
                    <a:schemeClr val="bg1"/>
                  </a:solidFill>
                </a:rPr>
                <a:t>Live as it airs</a:t>
              </a:r>
            </a:p>
          </p:txBody>
        </p:sp>
      </p:grpSp>
      <p:grpSp>
        <p:nvGrpSpPr>
          <p:cNvPr id="24" name="Group 23">
            <a:extLst>
              <a:ext uri="{FF2B5EF4-FFF2-40B4-BE49-F238E27FC236}">
                <a16:creationId xmlns:a16="http://schemas.microsoft.com/office/drawing/2014/main" id="{B9E3F6DB-CA02-4031-ACD1-60327E3D00FB}"/>
              </a:ext>
            </a:extLst>
          </p:cNvPr>
          <p:cNvGrpSpPr/>
          <p:nvPr/>
        </p:nvGrpSpPr>
        <p:grpSpPr>
          <a:xfrm>
            <a:off x="1819329" y="5468114"/>
            <a:ext cx="3675109" cy="430887"/>
            <a:chOff x="3285360" y="6066645"/>
            <a:chExt cx="3675109" cy="430887"/>
          </a:xfrm>
        </p:grpSpPr>
        <p:sp>
          <p:nvSpPr>
            <p:cNvPr id="25" name="Rectangle 24">
              <a:extLst>
                <a:ext uri="{FF2B5EF4-FFF2-40B4-BE49-F238E27FC236}">
                  <a16:creationId xmlns:a16="http://schemas.microsoft.com/office/drawing/2014/main" id="{EB761718-D64C-443A-8922-A7FE341BFCA9}"/>
                </a:ext>
              </a:extLst>
            </p:cNvPr>
            <p:cNvSpPr/>
            <p:nvPr/>
          </p:nvSpPr>
          <p:spPr>
            <a:xfrm>
              <a:off x="3285360" y="61372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D1267BFA-2E65-4CD9-9688-3F68BE6D380B}"/>
                </a:ext>
              </a:extLst>
            </p:cNvPr>
            <p:cNvSpPr txBox="1"/>
            <p:nvPr/>
          </p:nvSpPr>
          <p:spPr>
            <a:xfrm>
              <a:off x="3482631" y="6066645"/>
              <a:ext cx="3477838" cy="430887"/>
            </a:xfrm>
            <a:prstGeom prst="rect">
              <a:avLst/>
            </a:prstGeom>
            <a:noFill/>
          </p:spPr>
          <p:txBody>
            <a:bodyPr wrap="square" rtlCol="0">
              <a:spAutoFit/>
            </a:bodyPr>
            <a:lstStyle/>
            <a:p>
              <a:r>
                <a:rPr lang="en-US" sz="1100" b="1" dirty="0">
                  <a:solidFill>
                    <a:schemeClr val="bg1"/>
                  </a:solidFill>
                </a:rPr>
                <a:t>Time-shifted / through a DVR (another time, after it airs, delayed time)</a:t>
              </a:r>
            </a:p>
          </p:txBody>
        </p:sp>
      </p:grpSp>
      <p:grpSp>
        <p:nvGrpSpPr>
          <p:cNvPr id="27" name="Group 26">
            <a:extLst>
              <a:ext uri="{FF2B5EF4-FFF2-40B4-BE49-F238E27FC236}">
                <a16:creationId xmlns:a16="http://schemas.microsoft.com/office/drawing/2014/main" id="{EA976172-1149-433C-A567-F6350F4CDC51}"/>
              </a:ext>
            </a:extLst>
          </p:cNvPr>
          <p:cNvGrpSpPr/>
          <p:nvPr/>
        </p:nvGrpSpPr>
        <p:grpSpPr>
          <a:xfrm>
            <a:off x="5634773" y="5422640"/>
            <a:ext cx="2818031" cy="430887"/>
            <a:chOff x="4320848" y="6066763"/>
            <a:chExt cx="2818031" cy="430887"/>
          </a:xfrm>
        </p:grpSpPr>
        <p:sp>
          <p:nvSpPr>
            <p:cNvPr id="28" name="Rectangle 27">
              <a:extLst>
                <a:ext uri="{FF2B5EF4-FFF2-40B4-BE49-F238E27FC236}">
                  <a16:creationId xmlns:a16="http://schemas.microsoft.com/office/drawing/2014/main" id="{984CE3BF-2F39-4625-9090-B889B7B742DD}"/>
                </a:ext>
              </a:extLst>
            </p:cNvPr>
            <p:cNvSpPr/>
            <p:nvPr/>
          </p:nvSpPr>
          <p:spPr>
            <a:xfrm>
              <a:off x="4320848" y="6137296"/>
              <a:ext cx="190834" cy="181293"/>
            </a:xfrm>
            <a:prstGeom prst="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1BA78D45-096F-4D42-A5A9-7F98768BA6BF}"/>
                </a:ext>
              </a:extLst>
            </p:cNvPr>
            <p:cNvSpPr txBox="1"/>
            <p:nvPr/>
          </p:nvSpPr>
          <p:spPr>
            <a:xfrm>
              <a:off x="4525928" y="6066763"/>
              <a:ext cx="2612951" cy="430887"/>
            </a:xfrm>
            <a:prstGeom prst="rect">
              <a:avLst/>
            </a:prstGeom>
            <a:noFill/>
          </p:spPr>
          <p:txBody>
            <a:bodyPr wrap="square" rtlCol="0">
              <a:spAutoFit/>
            </a:bodyPr>
            <a:lstStyle/>
            <a:p>
              <a:r>
                <a:rPr lang="en-US" sz="1100" b="1" dirty="0">
                  <a:solidFill>
                    <a:schemeClr val="bg1"/>
                  </a:solidFill>
                </a:rPr>
                <a:t>Via a streaming service or OTT app (i.e. Netflix, Hulu, CBS All Access)</a:t>
              </a:r>
            </a:p>
          </p:txBody>
        </p:sp>
      </p:grpSp>
      <p:grpSp>
        <p:nvGrpSpPr>
          <p:cNvPr id="4" name="Group 3">
            <a:extLst>
              <a:ext uri="{FF2B5EF4-FFF2-40B4-BE49-F238E27FC236}">
                <a16:creationId xmlns:a16="http://schemas.microsoft.com/office/drawing/2014/main" id="{3B26A256-3650-4F45-8AA1-CADD75782D0F}"/>
              </a:ext>
            </a:extLst>
          </p:cNvPr>
          <p:cNvGrpSpPr/>
          <p:nvPr/>
        </p:nvGrpSpPr>
        <p:grpSpPr>
          <a:xfrm>
            <a:off x="8593139" y="5446077"/>
            <a:ext cx="3380018" cy="430888"/>
            <a:chOff x="8872539" y="5942254"/>
            <a:chExt cx="3380018" cy="430888"/>
          </a:xfrm>
        </p:grpSpPr>
        <p:sp>
          <p:nvSpPr>
            <p:cNvPr id="32" name="TextBox 31">
              <a:extLst>
                <a:ext uri="{FF2B5EF4-FFF2-40B4-BE49-F238E27FC236}">
                  <a16:creationId xmlns:a16="http://schemas.microsoft.com/office/drawing/2014/main" id="{4F617A22-B7E7-4EDF-A568-F32F2ABF3AA8}"/>
                </a:ext>
              </a:extLst>
            </p:cNvPr>
            <p:cNvSpPr txBox="1"/>
            <p:nvPr/>
          </p:nvSpPr>
          <p:spPr>
            <a:xfrm>
              <a:off x="9083430" y="5942254"/>
              <a:ext cx="3169127" cy="430888"/>
            </a:xfrm>
            <a:prstGeom prst="rect">
              <a:avLst/>
            </a:prstGeom>
            <a:noFill/>
          </p:spPr>
          <p:txBody>
            <a:bodyPr wrap="square" rtlCol="0">
              <a:spAutoFit/>
            </a:bodyPr>
            <a:lstStyle/>
            <a:p>
              <a:r>
                <a:rPr lang="en-US" sz="1100" b="1" dirty="0">
                  <a:solidFill>
                    <a:schemeClr val="bg1"/>
                  </a:solidFill>
                </a:rPr>
                <a:t>On Video-On-Demand (VOD) through a cable or set top box</a:t>
              </a:r>
            </a:p>
          </p:txBody>
        </p:sp>
        <p:sp>
          <p:nvSpPr>
            <p:cNvPr id="33" name="Rectangle 32">
              <a:extLst>
                <a:ext uri="{FF2B5EF4-FFF2-40B4-BE49-F238E27FC236}">
                  <a16:creationId xmlns:a16="http://schemas.microsoft.com/office/drawing/2014/main" id="{3CD7AD46-5F03-4F12-90F9-56D9E5A8E9E3}"/>
                </a:ext>
              </a:extLst>
            </p:cNvPr>
            <p:cNvSpPr/>
            <p:nvPr/>
          </p:nvSpPr>
          <p:spPr>
            <a:xfrm>
              <a:off x="8872539" y="6024133"/>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
        <p:nvSpPr>
          <p:cNvPr id="36" name="Slide Number Placeholder 5">
            <a:extLst>
              <a:ext uri="{FF2B5EF4-FFF2-40B4-BE49-F238E27FC236}">
                <a16:creationId xmlns:a16="http://schemas.microsoft.com/office/drawing/2014/main" id="{A5F72DC6-58B6-4E4E-8237-AE11A4060E5B}"/>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14</a:t>
            </a:fld>
            <a:endParaRPr lang="en-US" dirty="0"/>
          </a:p>
        </p:txBody>
      </p:sp>
    </p:spTree>
    <p:extLst>
      <p:ext uri="{BB962C8B-B14F-4D97-AF65-F5344CB8AC3E}">
        <p14:creationId xmlns:p14="http://schemas.microsoft.com/office/powerpoint/2010/main" val="1147906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Text Placeholder 3"/>
          <p:cNvSpPr txBox="1">
            <a:spLocks/>
          </p:cNvSpPr>
          <p:nvPr/>
        </p:nvSpPr>
        <p:spPr>
          <a:xfrm>
            <a:off x="39530" y="6534834"/>
            <a:ext cx="9364395" cy="330496"/>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Q14: Again, keeping your favorite TV programs in mind, which of the following statements do you believe are true for you? Check any that apply. African American/Black/Caribbean American =  160 Respondents, Hispanic = 188 Respondents, Non-Hispanic White = 744 Respondents, Total A18+ Respondents = 1,001.</a:t>
            </a:r>
          </a:p>
        </p:txBody>
      </p:sp>
      <p:sp>
        <p:nvSpPr>
          <p:cNvPr id="13" name="Title 1">
            <a:extLst>
              <a:ext uri="{FF2B5EF4-FFF2-40B4-BE49-F238E27FC236}">
                <a16:creationId xmlns:a16="http://schemas.microsoft.com/office/drawing/2014/main" id="{1363390A-8EE6-45DB-82CB-479D8709FD2D}"/>
              </a:ext>
            </a:extLst>
          </p:cNvPr>
          <p:cNvSpPr txBox="1">
            <a:spLocks/>
          </p:cNvSpPr>
          <p:nvPr/>
        </p:nvSpPr>
        <p:spPr>
          <a:xfrm>
            <a:off x="768773" y="498757"/>
            <a:ext cx="10654454" cy="876955"/>
          </a:xfrm>
          <a:prstGeom prst="rect">
            <a:avLst/>
          </a:prstGeom>
        </p:spPr>
        <p:txBody>
          <a:bodyPr lIns="90964" tIns="45482" rIns="90964" bIns="45482"/>
          <a:lstStyle>
            <a:lvl1pPr algn="ctr">
              <a:lnSpc>
                <a:spcPts val="2800"/>
              </a:lnSpc>
              <a:spcBef>
                <a:spcPct val="0"/>
              </a:spcBef>
              <a:buNone/>
              <a:defRPr sz="2600" spc="-100" baseline="0">
                <a:solidFill>
                  <a:srgbClr val="000000"/>
                </a:solidFill>
                <a:latin typeface="Trebuchet MS"/>
                <a:ea typeface="+mj-ea"/>
                <a:cs typeface="Trebuchet MS"/>
              </a:defRPr>
            </a:lvl1pPr>
          </a:lstStyle>
          <a:p>
            <a:r>
              <a:rPr lang="en-US" sz="2400" dirty="0">
                <a:solidFill>
                  <a:schemeClr val="tx1"/>
                </a:solidFill>
              </a:rPr>
              <a:t>Multicultural Viewers Are More Likely To Feel Attached To The Programs They Love Because They Are Deeply Invested In The Characters And Actors</a:t>
            </a:r>
          </a:p>
        </p:txBody>
      </p:sp>
      <p:grpSp>
        <p:nvGrpSpPr>
          <p:cNvPr id="4" name="Group 3">
            <a:extLst>
              <a:ext uri="{FF2B5EF4-FFF2-40B4-BE49-F238E27FC236}">
                <a16:creationId xmlns:a16="http://schemas.microsoft.com/office/drawing/2014/main" id="{09A4F533-5A50-4E08-83E7-DCB0A22D12D9}"/>
              </a:ext>
            </a:extLst>
          </p:cNvPr>
          <p:cNvGrpSpPr/>
          <p:nvPr/>
        </p:nvGrpSpPr>
        <p:grpSpPr>
          <a:xfrm>
            <a:off x="843191" y="2930229"/>
            <a:ext cx="2848699" cy="1363301"/>
            <a:chOff x="843191" y="2747349"/>
            <a:chExt cx="2848699" cy="1363301"/>
          </a:xfrm>
        </p:grpSpPr>
        <p:sp>
          <p:nvSpPr>
            <p:cNvPr id="6" name="TextBox 5"/>
            <p:cNvSpPr txBox="1"/>
            <p:nvPr/>
          </p:nvSpPr>
          <p:spPr>
            <a:xfrm>
              <a:off x="843191" y="2747349"/>
              <a:ext cx="2848699" cy="808968"/>
            </a:xfrm>
            <a:prstGeom prst="rect">
              <a:avLst/>
            </a:prstGeom>
            <a:noFill/>
          </p:spPr>
          <p:txBody>
            <a:bodyPr wrap="square" lIns="90964" tIns="45482" rIns="90964" bIns="45482" rtlCol="0">
              <a:spAutoFit/>
            </a:bodyPr>
            <a:lstStyle/>
            <a:p>
              <a:pPr algn="ctr"/>
              <a:r>
                <a:rPr lang="en-US" sz="1600" dirty="0"/>
                <a:t>“I feel personally connected to the characters of my favorite TV programs”</a:t>
              </a:r>
            </a:p>
          </p:txBody>
        </p:sp>
        <p:sp>
          <p:nvSpPr>
            <p:cNvPr id="26" name="TextBox 25"/>
            <p:cNvSpPr txBox="1"/>
            <p:nvPr/>
          </p:nvSpPr>
          <p:spPr>
            <a:xfrm>
              <a:off x="917609" y="3649466"/>
              <a:ext cx="2699863" cy="461184"/>
            </a:xfrm>
            <a:prstGeom prst="rect">
              <a:avLst/>
            </a:prstGeom>
            <a:noFill/>
          </p:spPr>
          <p:txBody>
            <a:bodyPr wrap="square" lIns="90964" tIns="45482" rIns="90964" bIns="45482" rtlCol="0">
              <a:spAutoFit/>
            </a:bodyPr>
            <a:lstStyle/>
            <a:p>
              <a:pPr algn="ctr"/>
              <a:r>
                <a:rPr lang="en-US" sz="2400" b="1" dirty="0">
                  <a:solidFill>
                    <a:srgbClr val="50C8A0"/>
                  </a:solidFill>
                </a:rPr>
                <a:t>40% </a:t>
              </a:r>
              <a:r>
                <a:rPr lang="en-US" sz="2400" b="1" dirty="0"/>
                <a:t>/ </a:t>
              </a:r>
              <a:r>
                <a:rPr lang="en-US" sz="2400" b="1" dirty="0">
                  <a:solidFill>
                    <a:schemeClr val="accent1"/>
                  </a:solidFill>
                </a:rPr>
                <a:t>38% </a:t>
              </a:r>
              <a:r>
                <a:rPr lang="en-US" sz="2400" b="1" dirty="0"/>
                <a:t>/ </a:t>
              </a:r>
              <a:r>
                <a:rPr lang="en-US" sz="2400" b="1" dirty="0">
                  <a:solidFill>
                    <a:schemeClr val="accent4"/>
                  </a:solidFill>
                </a:rPr>
                <a:t>32%</a:t>
              </a:r>
              <a:endParaRPr lang="en-US" sz="2400" b="1" dirty="0">
                <a:solidFill>
                  <a:schemeClr val="accent1"/>
                </a:solidFill>
              </a:endParaRPr>
            </a:p>
          </p:txBody>
        </p:sp>
      </p:grpSp>
      <p:graphicFrame>
        <p:nvGraphicFramePr>
          <p:cNvPr id="37" name="Diagram 36">
            <a:extLst>
              <a:ext uri="{FF2B5EF4-FFF2-40B4-BE49-F238E27FC236}">
                <a16:creationId xmlns:a16="http://schemas.microsoft.com/office/drawing/2014/main" id="{4B3A11F5-BDA9-4482-82D0-C3F61B8D2029}"/>
              </a:ext>
            </a:extLst>
          </p:cNvPr>
          <p:cNvGraphicFramePr/>
          <p:nvPr>
            <p:extLst>
              <p:ext uri="{D42A27DB-BD31-4B8C-83A1-F6EECF244321}">
                <p14:modId xmlns:p14="http://schemas.microsoft.com/office/powerpoint/2010/main" val="926738715"/>
              </p:ext>
            </p:extLst>
          </p:nvPr>
        </p:nvGraphicFramePr>
        <p:xfrm>
          <a:off x="11045138" y="151152"/>
          <a:ext cx="948677" cy="668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pSp>
        <p:nvGrpSpPr>
          <p:cNvPr id="38" name="Group 37">
            <a:extLst>
              <a:ext uri="{FF2B5EF4-FFF2-40B4-BE49-F238E27FC236}">
                <a16:creationId xmlns:a16="http://schemas.microsoft.com/office/drawing/2014/main" id="{DC1B79FB-6C1F-494C-B23A-D307706EFE80}"/>
              </a:ext>
            </a:extLst>
          </p:cNvPr>
          <p:cNvGrpSpPr/>
          <p:nvPr/>
        </p:nvGrpSpPr>
        <p:grpSpPr>
          <a:xfrm>
            <a:off x="3964295" y="5830664"/>
            <a:ext cx="4263411" cy="307777"/>
            <a:chOff x="3964295" y="6093554"/>
            <a:chExt cx="4263411" cy="307777"/>
          </a:xfrm>
        </p:grpSpPr>
        <p:grpSp>
          <p:nvGrpSpPr>
            <p:cNvPr id="40" name="Group 39">
              <a:extLst>
                <a:ext uri="{FF2B5EF4-FFF2-40B4-BE49-F238E27FC236}">
                  <a16:creationId xmlns:a16="http://schemas.microsoft.com/office/drawing/2014/main" id="{0ED50AD6-8857-4884-ADAF-F30D624467FB}"/>
                </a:ext>
              </a:extLst>
            </p:cNvPr>
            <p:cNvGrpSpPr/>
            <p:nvPr/>
          </p:nvGrpSpPr>
          <p:grpSpPr>
            <a:xfrm>
              <a:off x="4973915" y="6099770"/>
              <a:ext cx="1108219" cy="295345"/>
              <a:chOff x="4973915" y="6099770"/>
              <a:chExt cx="1108219" cy="295345"/>
            </a:xfrm>
          </p:grpSpPr>
          <p:sp>
            <p:nvSpPr>
              <p:cNvPr id="47" name="Rectangle 46">
                <a:extLst>
                  <a:ext uri="{FF2B5EF4-FFF2-40B4-BE49-F238E27FC236}">
                    <a16:creationId xmlns:a16="http://schemas.microsoft.com/office/drawing/2014/main" id="{BF67EB3F-60E0-4E94-85C3-BE4910CDAE92}"/>
                  </a:ext>
                </a:extLst>
              </p:cNvPr>
              <p:cNvSpPr/>
              <p:nvPr/>
            </p:nvSpPr>
            <p:spPr>
              <a:xfrm>
                <a:off x="4973915" y="61567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8" name="TextBox 47">
                <a:extLst>
                  <a:ext uri="{FF2B5EF4-FFF2-40B4-BE49-F238E27FC236}">
                    <a16:creationId xmlns:a16="http://schemas.microsoft.com/office/drawing/2014/main" id="{719078BE-B855-4A2C-9600-67EB0F81865B}"/>
                  </a:ext>
                </a:extLst>
              </p:cNvPr>
              <p:cNvSpPr txBox="1"/>
              <p:nvPr/>
            </p:nvSpPr>
            <p:spPr>
              <a:xfrm>
                <a:off x="5166311" y="6099770"/>
                <a:ext cx="915823" cy="295345"/>
              </a:xfrm>
              <a:prstGeom prst="rect">
                <a:avLst/>
              </a:prstGeom>
              <a:noFill/>
            </p:spPr>
            <p:txBody>
              <a:bodyPr wrap="square" rtlCol="0">
                <a:spAutoFit/>
              </a:bodyPr>
              <a:lstStyle/>
              <a:p>
                <a:r>
                  <a:rPr lang="en-US" sz="1400" b="1" dirty="0"/>
                  <a:t>Hispanic</a:t>
                </a:r>
              </a:p>
            </p:txBody>
          </p:sp>
        </p:grpSp>
        <p:grpSp>
          <p:nvGrpSpPr>
            <p:cNvPr id="41" name="Group 40">
              <a:extLst>
                <a:ext uri="{FF2B5EF4-FFF2-40B4-BE49-F238E27FC236}">
                  <a16:creationId xmlns:a16="http://schemas.microsoft.com/office/drawing/2014/main" id="{8E9CFA9D-17E6-41F6-9D98-90F38F169624}"/>
                </a:ext>
              </a:extLst>
            </p:cNvPr>
            <p:cNvGrpSpPr/>
            <p:nvPr/>
          </p:nvGrpSpPr>
          <p:grpSpPr>
            <a:xfrm>
              <a:off x="3964295" y="6093554"/>
              <a:ext cx="824875" cy="307777"/>
              <a:chOff x="3964295" y="6093554"/>
              <a:chExt cx="824875" cy="307777"/>
            </a:xfrm>
          </p:grpSpPr>
          <p:sp>
            <p:nvSpPr>
              <p:cNvPr id="45" name="Rectangle 44">
                <a:extLst>
                  <a:ext uri="{FF2B5EF4-FFF2-40B4-BE49-F238E27FC236}">
                    <a16:creationId xmlns:a16="http://schemas.microsoft.com/office/drawing/2014/main" id="{47D3BA21-3FD7-463F-BC84-BF6CCA3B8E3A}"/>
                  </a:ext>
                </a:extLst>
              </p:cNvPr>
              <p:cNvSpPr/>
              <p:nvPr/>
            </p:nvSpPr>
            <p:spPr>
              <a:xfrm>
                <a:off x="3964295" y="61567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6" name="TextBox 45">
                <a:extLst>
                  <a:ext uri="{FF2B5EF4-FFF2-40B4-BE49-F238E27FC236}">
                    <a16:creationId xmlns:a16="http://schemas.microsoft.com/office/drawing/2014/main" id="{CBEBD651-46A7-42B6-9ADE-1D4533B7C026}"/>
                  </a:ext>
                </a:extLst>
              </p:cNvPr>
              <p:cNvSpPr txBox="1"/>
              <p:nvPr/>
            </p:nvSpPr>
            <p:spPr>
              <a:xfrm>
                <a:off x="4129729" y="6093554"/>
                <a:ext cx="659441" cy="307777"/>
              </a:xfrm>
              <a:prstGeom prst="rect">
                <a:avLst/>
              </a:prstGeom>
              <a:noFill/>
            </p:spPr>
            <p:txBody>
              <a:bodyPr wrap="square" rtlCol="0">
                <a:spAutoFit/>
              </a:bodyPr>
              <a:lstStyle/>
              <a:p>
                <a:r>
                  <a:rPr lang="en-US" sz="1400" b="1" dirty="0"/>
                  <a:t>Black</a:t>
                </a:r>
              </a:p>
            </p:txBody>
          </p:sp>
        </p:grpSp>
        <p:grpSp>
          <p:nvGrpSpPr>
            <p:cNvPr id="42" name="Group 41">
              <a:extLst>
                <a:ext uri="{FF2B5EF4-FFF2-40B4-BE49-F238E27FC236}">
                  <a16:creationId xmlns:a16="http://schemas.microsoft.com/office/drawing/2014/main" id="{35EF4E15-A3FB-4D1B-A3AA-ACB50D7EE85C}"/>
                </a:ext>
              </a:extLst>
            </p:cNvPr>
            <p:cNvGrpSpPr/>
            <p:nvPr/>
          </p:nvGrpSpPr>
          <p:grpSpPr>
            <a:xfrm>
              <a:off x="6185540" y="6093554"/>
              <a:ext cx="2042166" cy="307777"/>
              <a:chOff x="6185540" y="6093554"/>
              <a:chExt cx="2042166" cy="307777"/>
            </a:xfrm>
          </p:grpSpPr>
          <p:sp>
            <p:nvSpPr>
              <p:cNvPr id="43" name="Rectangle 42">
                <a:extLst>
                  <a:ext uri="{FF2B5EF4-FFF2-40B4-BE49-F238E27FC236}">
                    <a16:creationId xmlns:a16="http://schemas.microsoft.com/office/drawing/2014/main" id="{E1339A8A-8CCA-44E8-843A-238284CCF7AB}"/>
                  </a:ext>
                </a:extLst>
              </p:cNvPr>
              <p:cNvSpPr/>
              <p:nvPr/>
            </p:nvSpPr>
            <p:spPr>
              <a:xfrm>
                <a:off x="6185540" y="61567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4" name="TextBox 43">
                <a:extLst>
                  <a:ext uri="{FF2B5EF4-FFF2-40B4-BE49-F238E27FC236}">
                    <a16:creationId xmlns:a16="http://schemas.microsoft.com/office/drawing/2014/main" id="{C17D92B3-4C5E-4B60-AAE6-5C235B8A6770}"/>
                  </a:ext>
                </a:extLst>
              </p:cNvPr>
              <p:cNvSpPr txBox="1"/>
              <p:nvPr/>
            </p:nvSpPr>
            <p:spPr>
              <a:xfrm>
                <a:off x="6358625" y="6093554"/>
                <a:ext cx="1869081" cy="307777"/>
              </a:xfrm>
              <a:prstGeom prst="rect">
                <a:avLst/>
              </a:prstGeom>
              <a:noFill/>
            </p:spPr>
            <p:txBody>
              <a:bodyPr wrap="square" rtlCol="0">
                <a:spAutoFit/>
              </a:bodyPr>
              <a:lstStyle/>
              <a:p>
                <a:r>
                  <a:rPr lang="en-US" sz="1400" b="1" dirty="0"/>
                  <a:t>Non-Hispanic White</a:t>
                </a:r>
              </a:p>
            </p:txBody>
          </p:sp>
        </p:grpSp>
      </p:grpSp>
      <p:grpSp>
        <p:nvGrpSpPr>
          <p:cNvPr id="5" name="Group 4">
            <a:extLst>
              <a:ext uri="{FF2B5EF4-FFF2-40B4-BE49-F238E27FC236}">
                <a16:creationId xmlns:a16="http://schemas.microsoft.com/office/drawing/2014/main" id="{A9D0FD7D-AA1A-41DB-8562-9ADF790764BB}"/>
              </a:ext>
            </a:extLst>
          </p:cNvPr>
          <p:cNvGrpSpPr/>
          <p:nvPr/>
        </p:nvGrpSpPr>
        <p:grpSpPr>
          <a:xfrm>
            <a:off x="8424900" y="2930229"/>
            <a:ext cx="3133569" cy="1363301"/>
            <a:chOff x="8424900" y="2747349"/>
            <a:chExt cx="3133569" cy="1363301"/>
          </a:xfrm>
        </p:grpSpPr>
        <p:sp>
          <p:nvSpPr>
            <p:cNvPr id="24" name="TextBox 23"/>
            <p:cNvSpPr txBox="1"/>
            <p:nvPr/>
          </p:nvSpPr>
          <p:spPr>
            <a:xfrm>
              <a:off x="8424900" y="2747349"/>
              <a:ext cx="3133569" cy="808968"/>
            </a:xfrm>
            <a:prstGeom prst="rect">
              <a:avLst/>
            </a:prstGeom>
            <a:noFill/>
          </p:spPr>
          <p:txBody>
            <a:bodyPr wrap="square" lIns="90964" tIns="45482" rIns="90964" bIns="45482" rtlCol="0">
              <a:spAutoFit/>
            </a:bodyPr>
            <a:lstStyle/>
            <a:p>
              <a:pPr algn="ctr"/>
              <a:r>
                <a:rPr lang="en-US" sz="1600" dirty="0"/>
                <a:t>“I have read actor or cast news to learn more about what’s going on 'Behind The Scenes‘”</a:t>
              </a:r>
            </a:p>
          </p:txBody>
        </p:sp>
        <p:sp>
          <p:nvSpPr>
            <p:cNvPr id="51" name="TextBox 50">
              <a:extLst>
                <a:ext uri="{FF2B5EF4-FFF2-40B4-BE49-F238E27FC236}">
                  <a16:creationId xmlns:a16="http://schemas.microsoft.com/office/drawing/2014/main" id="{F329701A-A937-40A9-89C2-4DE7BDFA896D}"/>
                </a:ext>
              </a:extLst>
            </p:cNvPr>
            <p:cNvSpPr txBox="1"/>
            <p:nvPr/>
          </p:nvSpPr>
          <p:spPr>
            <a:xfrm>
              <a:off x="8641752" y="3649466"/>
              <a:ext cx="2699863" cy="461184"/>
            </a:xfrm>
            <a:prstGeom prst="rect">
              <a:avLst/>
            </a:prstGeom>
            <a:noFill/>
          </p:spPr>
          <p:txBody>
            <a:bodyPr wrap="square" lIns="90964" tIns="45482" rIns="90964" bIns="45482" rtlCol="0">
              <a:spAutoFit/>
            </a:bodyPr>
            <a:lstStyle/>
            <a:p>
              <a:pPr algn="ctr"/>
              <a:r>
                <a:rPr lang="en-US" sz="2400" b="1" dirty="0">
                  <a:solidFill>
                    <a:srgbClr val="50C8A0"/>
                  </a:solidFill>
                </a:rPr>
                <a:t>43% </a:t>
              </a:r>
              <a:r>
                <a:rPr lang="en-US" sz="2400" b="1" dirty="0"/>
                <a:t>/ </a:t>
              </a:r>
              <a:r>
                <a:rPr lang="en-US" sz="2400" b="1" dirty="0">
                  <a:solidFill>
                    <a:schemeClr val="accent1"/>
                  </a:solidFill>
                </a:rPr>
                <a:t>38% </a:t>
              </a:r>
              <a:r>
                <a:rPr lang="en-US" sz="2400" b="1" dirty="0"/>
                <a:t>/ </a:t>
              </a:r>
              <a:r>
                <a:rPr lang="en-US" sz="2400" b="1" dirty="0">
                  <a:solidFill>
                    <a:schemeClr val="accent4"/>
                  </a:solidFill>
                </a:rPr>
                <a:t>34%</a:t>
              </a:r>
              <a:endParaRPr lang="en-US" sz="2400" b="1" dirty="0">
                <a:solidFill>
                  <a:schemeClr val="accent1"/>
                </a:solidFill>
              </a:endParaRPr>
            </a:p>
          </p:txBody>
        </p:sp>
      </p:grpSp>
      <p:sp>
        <p:nvSpPr>
          <p:cNvPr id="27" name="Slide Number Placeholder 5">
            <a:extLst>
              <a:ext uri="{FF2B5EF4-FFF2-40B4-BE49-F238E27FC236}">
                <a16:creationId xmlns:a16="http://schemas.microsoft.com/office/drawing/2014/main" id="{7B0A5EC6-85F1-46B4-855C-FBB88260DC04}"/>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15</a:t>
            </a:fld>
            <a:endParaRPr lang="en-US" dirty="0"/>
          </a:p>
        </p:txBody>
      </p:sp>
      <p:sp>
        <p:nvSpPr>
          <p:cNvPr id="28" name="TextBox 27">
            <a:extLst>
              <a:ext uri="{FF2B5EF4-FFF2-40B4-BE49-F238E27FC236}">
                <a16:creationId xmlns:a16="http://schemas.microsoft.com/office/drawing/2014/main" id="{64AB8DEA-2FCF-44AE-8118-9E82A3BDDA49}"/>
              </a:ext>
            </a:extLst>
          </p:cNvPr>
          <p:cNvSpPr txBox="1"/>
          <p:nvPr/>
        </p:nvSpPr>
        <p:spPr>
          <a:xfrm>
            <a:off x="569941" y="1631975"/>
            <a:ext cx="10654454" cy="338074"/>
          </a:xfrm>
          <a:prstGeom prst="rect">
            <a:avLst/>
          </a:prstGeom>
          <a:noFill/>
        </p:spPr>
        <p:txBody>
          <a:bodyPr wrap="square" lIns="90964" tIns="45482" rIns="90964" bIns="45482" rtlCol="0">
            <a:spAutoFit/>
          </a:bodyPr>
          <a:lstStyle/>
          <a:p>
            <a:pPr algn="ctr"/>
            <a:r>
              <a:rPr lang="en-US" sz="1600" dirty="0"/>
              <a:t>Multicultural viewers are particularly moved by programs and characters that reflect them and their experiences.</a:t>
            </a:r>
          </a:p>
        </p:txBody>
      </p:sp>
      <p:grpSp>
        <p:nvGrpSpPr>
          <p:cNvPr id="2" name="Group 1">
            <a:extLst>
              <a:ext uri="{FF2B5EF4-FFF2-40B4-BE49-F238E27FC236}">
                <a16:creationId xmlns:a16="http://schemas.microsoft.com/office/drawing/2014/main" id="{41BE49B3-2BC0-4B53-9397-70C782DD0153}"/>
              </a:ext>
            </a:extLst>
          </p:cNvPr>
          <p:cNvGrpSpPr/>
          <p:nvPr/>
        </p:nvGrpSpPr>
        <p:grpSpPr>
          <a:xfrm>
            <a:off x="3852772" y="2082288"/>
            <a:ext cx="3942715" cy="3130927"/>
            <a:chOff x="3852772" y="2082288"/>
            <a:chExt cx="3942715" cy="3130927"/>
          </a:xfrm>
        </p:grpSpPr>
        <p:grpSp>
          <p:nvGrpSpPr>
            <p:cNvPr id="32" name="Group 31">
              <a:extLst>
                <a:ext uri="{FF2B5EF4-FFF2-40B4-BE49-F238E27FC236}">
                  <a16:creationId xmlns:a16="http://schemas.microsoft.com/office/drawing/2014/main" id="{CC5D149B-0AA6-429D-ABEC-9C8BD9CBC6A9}"/>
                </a:ext>
              </a:extLst>
            </p:cNvPr>
            <p:cNvGrpSpPr/>
            <p:nvPr/>
          </p:nvGrpSpPr>
          <p:grpSpPr>
            <a:xfrm>
              <a:off x="3852772" y="2082288"/>
              <a:ext cx="3942715" cy="3130927"/>
              <a:chOff x="180975" y="28198"/>
              <a:chExt cx="3942715" cy="3130927"/>
            </a:xfrm>
          </p:grpSpPr>
          <p:grpSp>
            <p:nvGrpSpPr>
              <p:cNvPr id="33" name="Group 32">
                <a:extLst>
                  <a:ext uri="{FF2B5EF4-FFF2-40B4-BE49-F238E27FC236}">
                    <a16:creationId xmlns:a16="http://schemas.microsoft.com/office/drawing/2014/main" id="{BF469B65-A05F-4BCE-B7C6-6E0564FFCC5A}"/>
                  </a:ext>
                </a:extLst>
              </p:cNvPr>
              <p:cNvGrpSpPr/>
              <p:nvPr/>
            </p:nvGrpSpPr>
            <p:grpSpPr>
              <a:xfrm>
                <a:off x="180975" y="76200"/>
                <a:ext cx="3942715" cy="3073400"/>
                <a:chOff x="0" y="0"/>
                <a:chExt cx="3942948" cy="3074323"/>
              </a:xfrm>
            </p:grpSpPr>
            <p:pic>
              <p:nvPicPr>
                <p:cNvPr id="49" name="Picture 48" descr="Related image">
                  <a:extLst>
                    <a:ext uri="{FF2B5EF4-FFF2-40B4-BE49-F238E27FC236}">
                      <a16:creationId xmlns:a16="http://schemas.microsoft.com/office/drawing/2014/main" id="{DEC58343-0871-4D30-8BC9-47B30048BECB}"/>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431623">
                  <a:off x="2375598" y="7638"/>
                  <a:ext cx="1421588" cy="895350"/>
                </a:xfrm>
                <a:prstGeom prst="ellipse">
                  <a:avLst/>
                </a:prstGeom>
                <a:noFill/>
                <a:ln>
                  <a:noFill/>
                </a:ln>
                <a:effectLst>
                  <a:softEdge rad="63500"/>
                </a:effectLst>
              </p:spPr>
            </p:pic>
            <p:sp>
              <p:nvSpPr>
                <p:cNvPr id="39" name="Heart 38">
                  <a:extLst>
                    <a:ext uri="{FF2B5EF4-FFF2-40B4-BE49-F238E27FC236}">
                      <a16:creationId xmlns:a16="http://schemas.microsoft.com/office/drawing/2014/main" id="{5E188CFC-984C-4C97-AE12-015602645212}"/>
                    </a:ext>
                  </a:extLst>
                </p:cNvPr>
                <p:cNvSpPr/>
                <p:nvPr/>
              </p:nvSpPr>
              <p:spPr>
                <a:xfrm>
                  <a:off x="0" y="0"/>
                  <a:ext cx="3942948" cy="3074323"/>
                </a:xfrm>
                <a:prstGeom prst="heart">
                  <a:avLst/>
                </a:prstGeom>
                <a:blipFill>
                  <a:blip r:embed="rId11"/>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endParaRPr lang="en-US"/>
                </a:p>
              </p:txBody>
            </p:sp>
          </p:grpSp>
          <p:sp>
            <p:nvSpPr>
              <p:cNvPr id="36" name="Heart 35">
                <a:extLst>
                  <a:ext uri="{FF2B5EF4-FFF2-40B4-BE49-F238E27FC236}">
                    <a16:creationId xmlns:a16="http://schemas.microsoft.com/office/drawing/2014/main" id="{7B45485E-EDD9-414C-9801-27718E1D9275}"/>
                  </a:ext>
                </a:extLst>
              </p:cNvPr>
              <p:cNvSpPr/>
              <p:nvPr/>
            </p:nvSpPr>
            <p:spPr>
              <a:xfrm>
                <a:off x="200025" y="57150"/>
                <a:ext cx="3876675" cy="3101975"/>
              </a:xfrm>
              <a:prstGeom prst="hear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descr="Image result for big bang theory">
                <a:extLst>
                  <a:ext uri="{FF2B5EF4-FFF2-40B4-BE49-F238E27FC236}">
                    <a16:creationId xmlns:a16="http://schemas.microsoft.com/office/drawing/2014/main" id="{83F3BE92-556E-45B6-B291-B019A1C025EA}"/>
                  </a:ext>
                </a:extLst>
              </p:cNvPr>
              <p:cNvPicPr>
                <a:picLocks noChangeAspect="1"/>
              </p:cNvPicPr>
              <p:nvPr/>
            </p:nvPicPr>
            <p:blipFill rotWithShape="1">
              <a:blip r:embed="rId12">
                <a:extLst>
                  <a:ext uri="{28A0092B-C50C-407E-A947-70E740481C1C}">
                    <a14:useLocalDpi xmlns:a14="http://schemas.microsoft.com/office/drawing/2010/main" val="0"/>
                  </a:ext>
                </a:extLst>
              </a:blip>
              <a:srcRect l="7910"/>
              <a:stretch/>
            </p:blipFill>
            <p:spPr bwMode="auto">
              <a:xfrm>
                <a:off x="205584" y="836712"/>
                <a:ext cx="1917526" cy="1169289"/>
              </a:xfrm>
              <a:prstGeom prst="ellipse">
                <a:avLst/>
              </a:prstGeom>
              <a:ln>
                <a:noFill/>
              </a:ln>
              <a:effectLst>
                <a:softEdge rad="112500"/>
              </a:effectLst>
            </p:spPr>
          </p:pic>
          <p:pic>
            <p:nvPicPr>
              <p:cNvPr id="35" name="Picture 34" descr="Image result for empire">
                <a:extLst>
                  <a:ext uri="{FF2B5EF4-FFF2-40B4-BE49-F238E27FC236}">
                    <a16:creationId xmlns:a16="http://schemas.microsoft.com/office/drawing/2014/main" id="{42681EE5-7F2F-4278-A05E-E4B12D30268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072" r="2475" b="11398"/>
              <a:stretch/>
            </p:blipFill>
            <p:spPr bwMode="auto">
              <a:xfrm>
                <a:off x="233647" y="28198"/>
                <a:ext cx="1743205" cy="1026490"/>
              </a:xfrm>
              <a:prstGeom prst="ellipse">
                <a:avLst/>
              </a:prstGeom>
              <a:ln>
                <a:noFill/>
              </a:ln>
              <a:effectLst>
                <a:softEdge rad="112500"/>
              </a:effectLst>
              <a:extLst>
                <a:ext uri="{53640926-AAD7-44D8-BBD7-CCE9431645EC}">
                  <a14:shadowObscured xmlns:a14="http://schemas.microsoft.com/office/drawing/2010/main"/>
                </a:ext>
              </a:extLst>
            </p:spPr>
          </p:pic>
        </p:grpSp>
        <p:pic>
          <p:nvPicPr>
            <p:cNvPr id="50" name="Picture 49" descr="Related image">
              <a:extLst>
                <a:ext uri="{FF2B5EF4-FFF2-40B4-BE49-F238E27FC236}">
                  <a16:creationId xmlns:a16="http://schemas.microsoft.com/office/drawing/2014/main" id="{DEC58343-0871-4D30-8BC9-47B30048BECB}"/>
                </a:ext>
              </a:extLst>
            </p:cNvPr>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431623">
              <a:off x="6238156" y="2169936"/>
              <a:ext cx="1421130" cy="894715"/>
            </a:xfrm>
            <a:prstGeom prst="ellipse">
              <a:avLst/>
            </a:prstGeom>
            <a:noFill/>
            <a:ln>
              <a:noFill/>
            </a:ln>
            <a:effectLst>
              <a:softEdge rad="63500"/>
            </a:effectLst>
          </p:spPr>
        </p:pic>
      </p:grpSp>
    </p:spTree>
    <p:extLst>
      <p:ext uri="{BB962C8B-B14F-4D97-AF65-F5344CB8AC3E}">
        <p14:creationId xmlns:p14="http://schemas.microsoft.com/office/powerpoint/2010/main" val="3881557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pic>
        <p:nvPicPr>
          <p:cNvPr id="3076" name="Picture 4" descr="Image result for WHITE TABLET no background">
            <a:extLst>
              <a:ext uri="{FF2B5EF4-FFF2-40B4-BE49-F238E27FC236}">
                <a16:creationId xmlns:a16="http://schemas.microsoft.com/office/drawing/2014/main" id="{2C2A76CF-ACF9-46C9-B216-BEDC8E5A1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380" y="1105899"/>
            <a:ext cx="9015761" cy="51828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232083" y="376218"/>
            <a:ext cx="11093142" cy="794203"/>
          </a:xfrm>
        </p:spPr>
        <p:txBody>
          <a:bodyPr/>
          <a:lstStyle/>
          <a:p>
            <a:r>
              <a:rPr lang="en-US" sz="2400" dirty="0">
                <a:solidFill>
                  <a:schemeClr val="bg1"/>
                </a:solidFill>
              </a:rPr>
              <a:t>“TV Time” Is “Me Time” As These Highly Engaged Multicultural Audiences Dedicate Their Attention To Their Favorite Shows</a:t>
            </a:r>
          </a:p>
        </p:txBody>
      </p:sp>
      <p:sp>
        <p:nvSpPr>
          <p:cNvPr id="7" name="Text Placeholder 3"/>
          <p:cNvSpPr txBox="1">
            <a:spLocks/>
          </p:cNvSpPr>
          <p:nvPr/>
        </p:nvSpPr>
        <p:spPr>
          <a:xfrm>
            <a:off x="15929" y="6416898"/>
            <a:ext cx="7786045" cy="429579"/>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Q13: Please rate how much you agree or disagree with the following statements. % of Respondents who agree-Top 2 Box (net); Q15: Which of the following statements are true for you? Check any that apply; African American/Black/Caribbean American =  160 Respondents, Hispanic = 188 Respondents, Non-Hispanic White = 744 Respondents, Total A18+ Respondents = 1,001.</a:t>
            </a:r>
          </a:p>
        </p:txBody>
      </p:sp>
      <p:sp>
        <p:nvSpPr>
          <p:cNvPr id="29" name="Title 1">
            <a:extLst>
              <a:ext uri="{FF2B5EF4-FFF2-40B4-BE49-F238E27FC236}">
                <a16:creationId xmlns:a16="http://schemas.microsoft.com/office/drawing/2014/main" id="{99F82A09-D2F1-45DB-A8CC-DDDEBE4FA456}"/>
              </a:ext>
            </a:extLst>
          </p:cNvPr>
          <p:cNvSpPr txBox="1">
            <a:spLocks/>
          </p:cNvSpPr>
          <p:nvPr/>
        </p:nvSpPr>
        <p:spPr>
          <a:xfrm>
            <a:off x="293591" y="2776247"/>
            <a:ext cx="3192555" cy="1448429"/>
          </a:xfrm>
          <a:prstGeom prst="rect">
            <a:avLst/>
          </a:prstGeom>
        </p:spPr>
        <p:txBody>
          <a:bodyPr lIns="90964" tIns="45482" rIns="90964" bIns="45482"/>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nSpc>
                <a:spcPct val="100000"/>
              </a:lnSpc>
            </a:pPr>
            <a:r>
              <a:rPr lang="en-US" sz="1800" dirty="0">
                <a:solidFill>
                  <a:schemeClr val="bg1"/>
                </a:solidFill>
                <a:latin typeface="+mn-lt"/>
                <a:ea typeface="+mn-ea"/>
                <a:cs typeface="+mn-cs"/>
              </a:rPr>
              <a:t>Multicultural viewers are highly selective and therefore prioritize their favorite programs, making sure to watch, or catch up on, every episode</a:t>
            </a:r>
          </a:p>
        </p:txBody>
      </p:sp>
      <p:sp>
        <p:nvSpPr>
          <p:cNvPr id="33" name="TextBox 32"/>
          <p:cNvSpPr txBox="1"/>
          <p:nvPr/>
        </p:nvSpPr>
        <p:spPr>
          <a:xfrm>
            <a:off x="4532964" y="2786944"/>
            <a:ext cx="2870726" cy="584295"/>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r>
              <a:rPr lang="en-US" sz="1600" dirty="0">
                <a:solidFill>
                  <a:schemeClr val="bg1"/>
                </a:solidFill>
              </a:rPr>
              <a:t>“Watching my favorite TV shows is my 'me-time‘”</a:t>
            </a:r>
          </a:p>
        </p:txBody>
      </p:sp>
      <p:cxnSp>
        <p:nvCxnSpPr>
          <p:cNvPr id="28" name="Straight Connector 27">
            <a:extLst>
              <a:ext uri="{FF2B5EF4-FFF2-40B4-BE49-F238E27FC236}">
                <a16:creationId xmlns:a16="http://schemas.microsoft.com/office/drawing/2014/main" id="{EFEA59EF-A0CB-474B-B40B-AB557F1ED406}"/>
              </a:ext>
            </a:extLst>
          </p:cNvPr>
          <p:cNvCxnSpPr/>
          <p:nvPr/>
        </p:nvCxnSpPr>
        <p:spPr>
          <a:xfrm>
            <a:off x="4557893" y="3767464"/>
            <a:ext cx="2867527"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sp>
        <p:nvSpPr>
          <p:cNvPr id="5" name="Rectangle 4">
            <a:extLst>
              <a:ext uri="{FF2B5EF4-FFF2-40B4-BE49-F238E27FC236}">
                <a16:creationId xmlns:a16="http://schemas.microsoft.com/office/drawing/2014/main" id="{E506F768-0BF6-4D7A-A799-3A712DF474A0}"/>
              </a:ext>
            </a:extLst>
          </p:cNvPr>
          <p:cNvSpPr/>
          <p:nvPr/>
        </p:nvSpPr>
        <p:spPr>
          <a:xfrm>
            <a:off x="4534631" y="4145078"/>
            <a:ext cx="3122738" cy="584295"/>
          </a:xfrm>
          <a:prstGeom prst="rect">
            <a:avLst/>
          </a:prstGeom>
          <a:noFill/>
        </p:spPr>
        <p:txBody>
          <a:bodyPr wrap="square" lIns="90964" tIns="45482" rIns="90964" bIns="45482" rtlCol="0">
            <a:spAutoFit/>
          </a:bodyPr>
          <a:lstStyle/>
          <a:p>
            <a:r>
              <a:rPr lang="en-US" sz="1600" dirty="0">
                <a:solidFill>
                  <a:schemeClr val="bg1"/>
                </a:solidFill>
                <a:latin typeface="MV Boli" panose="02000500030200090000" pitchFamily="2" charset="0"/>
                <a:cs typeface="MV Boli" panose="02000500030200090000" pitchFamily="2" charset="0"/>
              </a:rPr>
              <a:t>“I like to binge view my favorite programs”</a:t>
            </a:r>
          </a:p>
        </p:txBody>
      </p:sp>
      <p:sp>
        <p:nvSpPr>
          <p:cNvPr id="52" name="TextBox 51">
            <a:extLst>
              <a:ext uri="{FF2B5EF4-FFF2-40B4-BE49-F238E27FC236}">
                <a16:creationId xmlns:a16="http://schemas.microsoft.com/office/drawing/2014/main" id="{320EB00C-960C-43AF-BFF3-8FB0A39F50CC}"/>
              </a:ext>
            </a:extLst>
          </p:cNvPr>
          <p:cNvSpPr txBox="1"/>
          <p:nvPr/>
        </p:nvSpPr>
        <p:spPr>
          <a:xfrm>
            <a:off x="7754713" y="2176261"/>
            <a:ext cx="789366" cy="307777"/>
          </a:xfrm>
          <a:prstGeom prst="rect">
            <a:avLst/>
          </a:prstGeom>
          <a:noFill/>
        </p:spPr>
        <p:txBody>
          <a:bodyPr wrap="square" lIns="90964" tIns="45482" rIns="90964" bIns="45482" rtlCol="0">
            <a:spAutoFit/>
          </a:bodyPr>
          <a:lstStyle/>
          <a:p>
            <a:pPr algn="ctr"/>
            <a:r>
              <a:rPr lang="en-US" sz="1400" b="1" u="sng" dirty="0">
                <a:solidFill>
                  <a:srgbClr val="50C8A0"/>
                </a:solidFill>
              </a:rPr>
              <a:t>Black</a:t>
            </a:r>
            <a:endParaRPr lang="en-US" sz="1400" b="1" dirty="0">
              <a:solidFill>
                <a:srgbClr val="50C8A0"/>
              </a:solidFill>
            </a:endParaRPr>
          </a:p>
        </p:txBody>
      </p:sp>
      <p:sp>
        <p:nvSpPr>
          <p:cNvPr id="47" name="TextBox 46">
            <a:extLst>
              <a:ext uri="{FF2B5EF4-FFF2-40B4-BE49-F238E27FC236}">
                <a16:creationId xmlns:a16="http://schemas.microsoft.com/office/drawing/2014/main" id="{5B166F58-35F1-4FF3-8244-CFA0CBC4E71D}"/>
              </a:ext>
            </a:extLst>
          </p:cNvPr>
          <p:cNvSpPr txBox="1"/>
          <p:nvPr/>
        </p:nvSpPr>
        <p:spPr>
          <a:xfrm>
            <a:off x="8721879" y="2176261"/>
            <a:ext cx="955133" cy="307777"/>
          </a:xfrm>
          <a:prstGeom prst="rect">
            <a:avLst/>
          </a:prstGeom>
          <a:noFill/>
        </p:spPr>
        <p:txBody>
          <a:bodyPr wrap="square" lIns="90964" tIns="45482" rIns="90964" bIns="45482" rtlCol="0">
            <a:spAutoFit/>
          </a:bodyPr>
          <a:lstStyle/>
          <a:p>
            <a:pPr algn="ctr"/>
            <a:r>
              <a:rPr lang="en-US" sz="1400" b="1" u="sng" dirty="0">
                <a:solidFill>
                  <a:srgbClr val="3682B4"/>
                </a:solidFill>
              </a:rPr>
              <a:t>Hispanic</a:t>
            </a:r>
            <a:endParaRPr lang="en-US" sz="1400" b="1" dirty="0">
              <a:solidFill>
                <a:srgbClr val="3682B4"/>
              </a:solidFill>
            </a:endParaRPr>
          </a:p>
        </p:txBody>
      </p:sp>
      <p:cxnSp>
        <p:nvCxnSpPr>
          <p:cNvPr id="49" name="Straight Connector 48">
            <a:extLst>
              <a:ext uri="{FF2B5EF4-FFF2-40B4-BE49-F238E27FC236}">
                <a16:creationId xmlns:a16="http://schemas.microsoft.com/office/drawing/2014/main" id="{D203D066-6452-410A-AC8B-EED3812BF5DD}"/>
              </a:ext>
            </a:extLst>
          </p:cNvPr>
          <p:cNvCxnSpPr>
            <a:cxnSpLocks/>
          </p:cNvCxnSpPr>
          <p:nvPr/>
        </p:nvCxnSpPr>
        <p:spPr>
          <a:xfrm>
            <a:off x="7588468" y="2705100"/>
            <a:ext cx="0" cy="2511302"/>
          </a:xfrm>
          <a:prstGeom prst="line">
            <a:avLst/>
          </a:prstGeom>
          <a:ln w="6350">
            <a:solidFill>
              <a:schemeClr val="bg1"/>
            </a:solidFill>
            <a:prstDash val="sysDash"/>
          </a:ln>
        </p:spPr>
        <p:style>
          <a:lnRef idx="2">
            <a:schemeClr val="dk1"/>
          </a:lnRef>
          <a:fillRef idx="0">
            <a:schemeClr val="dk1"/>
          </a:fillRef>
          <a:effectRef idx="1">
            <a:schemeClr val="dk1"/>
          </a:effectRef>
          <a:fontRef idx="minor">
            <a:schemeClr val="tx1"/>
          </a:fontRef>
        </p:style>
      </p:cxn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aphicFrame>
        <p:nvGraphicFramePr>
          <p:cNvPr id="51" name="Diagram 50">
            <a:extLst>
              <a:ext uri="{FF2B5EF4-FFF2-40B4-BE49-F238E27FC236}">
                <a16:creationId xmlns:a16="http://schemas.microsoft.com/office/drawing/2014/main" id="{1BC01259-4A1D-45B6-B114-A5BA3A55E952}"/>
              </a:ext>
            </a:extLst>
          </p:cNvPr>
          <p:cNvGraphicFramePr/>
          <p:nvPr>
            <p:extLst>
              <p:ext uri="{D42A27DB-BD31-4B8C-83A1-F6EECF244321}">
                <p14:modId xmlns:p14="http://schemas.microsoft.com/office/powerpoint/2010/main" val="2691630886"/>
              </p:ext>
            </p:extLst>
          </p:nvPr>
        </p:nvGraphicFramePr>
        <p:xfrm>
          <a:off x="11070917" y="127336"/>
          <a:ext cx="956341" cy="661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48" name="Group 47">
            <a:extLst>
              <a:ext uri="{FF2B5EF4-FFF2-40B4-BE49-F238E27FC236}">
                <a16:creationId xmlns:a16="http://schemas.microsoft.com/office/drawing/2014/main" id="{0E3C1D95-2496-49D3-9E89-8D9A11070726}"/>
              </a:ext>
            </a:extLst>
          </p:cNvPr>
          <p:cNvGrpSpPr/>
          <p:nvPr/>
        </p:nvGrpSpPr>
        <p:grpSpPr>
          <a:xfrm>
            <a:off x="5827385" y="5997034"/>
            <a:ext cx="4263411" cy="313993"/>
            <a:chOff x="3964295" y="6093554"/>
            <a:chExt cx="4263411" cy="313993"/>
          </a:xfrm>
        </p:grpSpPr>
        <p:grpSp>
          <p:nvGrpSpPr>
            <p:cNvPr id="54" name="Group 53">
              <a:extLst>
                <a:ext uri="{FF2B5EF4-FFF2-40B4-BE49-F238E27FC236}">
                  <a16:creationId xmlns:a16="http://schemas.microsoft.com/office/drawing/2014/main" id="{49A523CD-C0EB-48D5-813F-76D67C4BC86C}"/>
                </a:ext>
              </a:extLst>
            </p:cNvPr>
            <p:cNvGrpSpPr/>
            <p:nvPr/>
          </p:nvGrpSpPr>
          <p:grpSpPr>
            <a:xfrm>
              <a:off x="4973915" y="6099770"/>
              <a:ext cx="1108219" cy="307777"/>
              <a:chOff x="4973915" y="6099770"/>
              <a:chExt cx="1108219" cy="307777"/>
            </a:xfrm>
          </p:grpSpPr>
          <p:sp>
            <p:nvSpPr>
              <p:cNvPr id="61" name="Rectangle 60">
                <a:extLst>
                  <a:ext uri="{FF2B5EF4-FFF2-40B4-BE49-F238E27FC236}">
                    <a16:creationId xmlns:a16="http://schemas.microsoft.com/office/drawing/2014/main" id="{4D5BE423-BFC6-4201-AA4A-C7036AA5986E}"/>
                  </a:ext>
                </a:extLst>
              </p:cNvPr>
              <p:cNvSpPr/>
              <p:nvPr/>
            </p:nvSpPr>
            <p:spPr>
              <a:xfrm>
                <a:off x="4973915" y="61567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2" name="TextBox 61">
                <a:extLst>
                  <a:ext uri="{FF2B5EF4-FFF2-40B4-BE49-F238E27FC236}">
                    <a16:creationId xmlns:a16="http://schemas.microsoft.com/office/drawing/2014/main" id="{ABD2863A-AF97-4840-B182-71B17CB978E1}"/>
                  </a:ext>
                </a:extLst>
              </p:cNvPr>
              <p:cNvSpPr txBox="1"/>
              <p:nvPr/>
            </p:nvSpPr>
            <p:spPr>
              <a:xfrm>
                <a:off x="5166311" y="6099770"/>
                <a:ext cx="915823" cy="307777"/>
              </a:xfrm>
              <a:prstGeom prst="rect">
                <a:avLst/>
              </a:prstGeom>
              <a:noFill/>
            </p:spPr>
            <p:txBody>
              <a:bodyPr wrap="square" rtlCol="0">
                <a:spAutoFit/>
              </a:bodyPr>
              <a:lstStyle/>
              <a:p>
                <a:r>
                  <a:rPr lang="en-US" sz="1400" b="1" dirty="0">
                    <a:solidFill>
                      <a:schemeClr val="bg1"/>
                    </a:solidFill>
                  </a:rPr>
                  <a:t>Hispanic</a:t>
                </a:r>
              </a:p>
            </p:txBody>
          </p:sp>
        </p:grpSp>
        <p:grpSp>
          <p:nvGrpSpPr>
            <p:cNvPr id="55" name="Group 54">
              <a:extLst>
                <a:ext uri="{FF2B5EF4-FFF2-40B4-BE49-F238E27FC236}">
                  <a16:creationId xmlns:a16="http://schemas.microsoft.com/office/drawing/2014/main" id="{4A1BD727-5341-43A5-980E-6AF9499B0E1A}"/>
                </a:ext>
              </a:extLst>
            </p:cNvPr>
            <p:cNvGrpSpPr/>
            <p:nvPr/>
          </p:nvGrpSpPr>
          <p:grpSpPr>
            <a:xfrm>
              <a:off x="3964295" y="6093554"/>
              <a:ext cx="824875" cy="307777"/>
              <a:chOff x="3964295" y="6093554"/>
              <a:chExt cx="824875" cy="307777"/>
            </a:xfrm>
          </p:grpSpPr>
          <p:sp>
            <p:nvSpPr>
              <p:cNvPr id="59" name="Rectangle 58">
                <a:extLst>
                  <a:ext uri="{FF2B5EF4-FFF2-40B4-BE49-F238E27FC236}">
                    <a16:creationId xmlns:a16="http://schemas.microsoft.com/office/drawing/2014/main" id="{0B5A42C8-A9FF-493B-85BD-04CFA86B490B}"/>
                  </a:ext>
                </a:extLst>
              </p:cNvPr>
              <p:cNvSpPr/>
              <p:nvPr/>
            </p:nvSpPr>
            <p:spPr>
              <a:xfrm>
                <a:off x="3964295" y="61567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0" name="TextBox 59">
                <a:extLst>
                  <a:ext uri="{FF2B5EF4-FFF2-40B4-BE49-F238E27FC236}">
                    <a16:creationId xmlns:a16="http://schemas.microsoft.com/office/drawing/2014/main" id="{3A58DD40-AA0E-4721-96B3-2E73E862AEA4}"/>
                  </a:ext>
                </a:extLst>
              </p:cNvPr>
              <p:cNvSpPr txBox="1"/>
              <p:nvPr/>
            </p:nvSpPr>
            <p:spPr>
              <a:xfrm>
                <a:off x="4129729" y="6093554"/>
                <a:ext cx="659441" cy="307777"/>
              </a:xfrm>
              <a:prstGeom prst="rect">
                <a:avLst/>
              </a:prstGeom>
              <a:noFill/>
            </p:spPr>
            <p:txBody>
              <a:bodyPr wrap="square" rtlCol="0">
                <a:spAutoFit/>
              </a:bodyPr>
              <a:lstStyle/>
              <a:p>
                <a:r>
                  <a:rPr lang="en-US" sz="1400" b="1" dirty="0">
                    <a:solidFill>
                      <a:schemeClr val="bg1"/>
                    </a:solidFill>
                  </a:rPr>
                  <a:t>Black</a:t>
                </a:r>
              </a:p>
            </p:txBody>
          </p:sp>
        </p:grpSp>
        <p:grpSp>
          <p:nvGrpSpPr>
            <p:cNvPr id="56" name="Group 55">
              <a:extLst>
                <a:ext uri="{FF2B5EF4-FFF2-40B4-BE49-F238E27FC236}">
                  <a16:creationId xmlns:a16="http://schemas.microsoft.com/office/drawing/2014/main" id="{972B9D0D-0F34-429D-B178-1BA248E104C4}"/>
                </a:ext>
              </a:extLst>
            </p:cNvPr>
            <p:cNvGrpSpPr/>
            <p:nvPr/>
          </p:nvGrpSpPr>
          <p:grpSpPr>
            <a:xfrm>
              <a:off x="6185540" y="6093554"/>
              <a:ext cx="2042166" cy="307777"/>
              <a:chOff x="6185540" y="6093554"/>
              <a:chExt cx="2042166" cy="307777"/>
            </a:xfrm>
          </p:grpSpPr>
          <p:sp>
            <p:nvSpPr>
              <p:cNvPr id="57" name="Rectangle 56">
                <a:extLst>
                  <a:ext uri="{FF2B5EF4-FFF2-40B4-BE49-F238E27FC236}">
                    <a16:creationId xmlns:a16="http://schemas.microsoft.com/office/drawing/2014/main" id="{05385A27-7C22-4BB1-93B9-C82C3F4CBB93}"/>
                  </a:ext>
                </a:extLst>
              </p:cNvPr>
              <p:cNvSpPr/>
              <p:nvPr/>
            </p:nvSpPr>
            <p:spPr>
              <a:xfrm>
                <a:off x="6185540" y="61567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8" name="TextBox 57">
                <a:extLst>
                  <a:ext uri="{FF2B5EF4-FFF2-40B4-BE49-F238E27FC236}">
                    <a16:creationId xmlns:a16="http://schemas.microsoft.com/office/drawing/2014/main" id="{AE52B959-F91F-4564-9E7F-93E1A99B96C8}"/>
                  </a:ext>
                </a:extLst>
              </p:cNvPr>
              <p:cNvSpPr txBox="1"/>
              <p:nvPr/>
            </p:nvSpPr>
            <p:spPr>
              <a:xfrm>
                <a:off x="6358625" y="6093554"/>
                <a:ext cx="1869081" cy="307777"/>
              </a:xfrm>
              <a:prstGeom prst="rect">
                <a:avLst/>
              </a:prstGeom>
              <a:noFill/>
            </p:spPr>
            <p:txBody>
              <a:bodyPr wrap="square" rtlCol="0">
                <a:spAutoFit/>
              </a:bodyPr>
              <a:lstStyle/>
              <a:p>
                <a:r>
                  <a:rPr lang="en-US" sz="1400" b="1" dirty="0">
                    <a:solidFill>
                      <a:schemeClr val="bg1"/>
                    </a:solidFill>
                  </a:rPr>
                  <a:t>Non-Hispanic White</a:t>
                </a:r>
              </a:p>
            </p:txBody>
          </p:sp>
        </p:grpSp>
      </p:grpSp>
      <p:sp>
        <p:nvSpPr>
          <p:cNvPr id="63" name="TextBox 62">
            <a:extLst>
              <a:ext uri="{FF2B5EF4-FFF2-40B4-BE49-F238E27FC236}">
                <a16:creationId xmlns:a16="http://schemas.microsoft.com/office/drawing/2014/main" id="{ED59834B-8658-4F7F-B86A-3AD52BB49DEC}"/>
              </a:ext>
            </a:extLst>
          </p:cNvPr>
          <p:cNvSpPr txBox="1"/>
          <p:nvPr/>
        </p:nvSpPr>
        <p:spPr>
          <a:xfrm>
            <a:off x="9519857" y="1961298"/>
            <a:ext cx="1398410" cy="522740"/>
          </a:xfrm>
          <a:prstGeom prst="rect">
            <a:avLst/>
          </a:prstGeom>
          <a:noFill/>
        </p:spPr>
        <p:txBody>
          <a:bodyPr wrap="square" lIns="90964" tIns="45482" rIns="90964" bIns="45482" rtlCol="0">
            <a:spAutoFit/>
          </a:bodyPr>
          <a:lstStyle/>
          <a:p>
            <a:pPr algn="ctr"/>
            <a:r>
              <a:rPr lang="en-US" sz="1400" b="1" u="sng" dirty="0">
                <a:solidFill>
                  <a:schemeClr val="accent4"/>
                </a:solidFill>
              </a:rPr>
              <a:t>Non-Hispanic </a:t>
            </a:r>
          </a:p>
          <a:p>
            <a:pPr algn="ctr"/>
            <a:r>
              <a:rPr lang="en-US" sz="1400" b="1" u="sng" dirty="0">
                <a:solidFill>
                  <a:schemeClr val="accent4"/>
                </a:solidFill>
              </a:rPr>
              <a:t>White</a:t>
            </a:r>
            <a:endParaRPr lang="en-US" sz="1400" b="1" dirty="0">
              <a:solidFill>
                <a:schemeClr val="accent4"/>
              </a:solidFill>
            </a:endParaRPr>
          </a:p>
        </p:txBody>
      </p:sp>
      <p:cxnSp>
        <p:nvCxnSpPr>
          <p:cNvPr id="65" name="Straight Connector 64">
            <a:extLst>
              <a:ext uri="{FF2B5EF4-FFF2-40B4-BE49-F238E27FC236}">
                <a16:creationId xmlns:a16="http://schemas.microsoft.com/office/drawing/2014/main" id="{114CA687-4723-4CEA-AA2D-D16DB8700290}"/>
              </a:ext>
            </a:extLst>
          </p:cNvPr>
          <p:cNvCxnSpPr>
            <a:cxnSpLocks/>
          </p:cNvCxnSpPr>
          <p:nvPr/>
        </p:nvCxnSpPr>
        <p:spPr>
          <a:xfrm>
            <a:off x="7753113" y="3768105"/>
            <a:ext cx="3045600"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sp>
        <p:nvSpPr>
          <p:cNvPr id="67" name="TextBox 66">
            <a:extLst>
              <a:ext uri="{FF2B5EF4-FFF2-40B4-BE49-F238E27FC236}">
                <a16:creationId xmlns:a16="http://schemas.microsoft.com/office/drawing/2014/main" id="{D7393A3D-CB0D-42AE-A72A-8D0DB2113C30}"/>
              </a:ext>
            </a:extLst>
          </p:cNvPr>
          <p:cNvSpPr txBox="1"/>
          <p:nvPr/>
        </p:nvSpPr>
        <p:spPr>
          <a:xfrm>
            <a:off x="7801974" y="2848499"/>
            <a:ext cx="2867525" cy="461184"/>
          </a:xfrm>
          <a:prstGeom prst="rect">
            <a:avLst/>
          </a:prstGeom>
          <a:noFill/>
        </p:spPr>
        <p:txBody>
          <a:bodyPr wrap="square" lIns="90964" tIns="45482" rIns="90964" bIns="45482" rtlCol="0">
            <a:spAutoFit/>
          </a:bodyPr>
          <a:lstStyle/>
          <a:p>
            <a:r>
              <a:rPr lang="en-US" sz="2400" b="1" dirty="0">
                <a:solidFill>
                  <a:srgbClr val="50C8A0"/>
                </a:solidFill>
              </a:rPr>
              <a:t>74%  </a:t>
            </a:r>
            <a:r>
              <a:rPr lang="en-US" sz="2400" b="1" dirty="0">
                <a:solidFill>
                  <a:schemeClr val="bg1"/>
                </a:solidFill>
              </a:rPr>
              <a:t>/</a:t>
            </a:r>
            <a:r>
              <a:rPr lang="en-US" sz="2400" b="1" dirty="0"/>
              <a:t>  </a:t>
            </a:r>
            <a:r>
              <a:rPr lang="en-US" sz="2400" b="1" dirty="0">
                <a:solidFill>
                  <a:srgbClr val="3682B4"/>
                </a:solidFill>
              </a:rPr>
              <a:t>69%  </a:t>
            </a:r>
            <a:r>
              <a:rPr lang="en-US" sz="2400" b="1" dirty="0">
                <a:solidFill>
                  <a:schemeClr val="bg1"/>
                </a:solidFill>
              </a:rPr>
              <a:t>/</a:t>
            </a:r>
            <a:r>
              <a:rPr lang="en-US" sz="2400" b="1" dirty="0">
                <a:solidFill>
                  <a:srgbClr val="3682B4"/>
                </a:solidFill>
              </a:rPr>
              <a:t>  </a:t>
            </a:r>
            <a:r>
              <a:rPr lang="en-US" sz="2400" b="1" dirty="0">
                <a:solidFill>
                  <a:schemeClr val="accent4"/>
                </a:solidFill>
              </a:rPr>
              <a:t>68%</a:t>
            </a:r>
          </a:p>
        </p:txBody>
      </p:sp>
      <p:sp>
        <p:nvSpPr>
          <p:cNvPr id="68" name="TextBox 67">
            <a:extLst>
              <a:ext uri="{FF2B5EF4-FFF2-40B4-BE49-F238E27FC236}">
                <a16:creationId xmlns:a16="http://schemas.microsoft.com/office/drawing/2014/main" id="{07C41C0A-AC75-457A-A284-791981C52A50}"/>
              </a:ext>
            </a:extLst>
          </p:cNvPr>
          <p:cNvSpPr txBox="1"/>
          <p:nvPr/>
        </p:nvSpPr>
        <p:spPr>
          <a:xfrm>
            <a:off x="7801974" y="4206633"/>
            <a:ext cx="2867525" cy="461184"/>
          </a:xfrm>
          <a:prstGeom prst="rect">
            <a:avLst/>
          </a:prstGeom>
          <a:noFill/>
        </p:spPr>
        <p:txBody>
          <a:bodyPr wrap="square" lIns="90964" tIns="45482" rIns="90964" bIns="45482" rtlCol="0">
            <a:spAutoFit/>
          </a:bodyPr>
          <a:lstStyle/>
          <a:p>
            <a:r>
              <a:rPr lang="en-US" sz="2400" b="1" dirty="0">
                <a:solidFill>
                  <a:srgbClr val="50C8A0"/>
                </a:solidFill>
              </a:rPr>
              <a:t>63%  </a:t>
            </a:r>
            <a:r>
              <a:rPr lang="en-US" sz="2400" b="1" dirty="0">
                <a:solidFill>
                  <a:schemeClr val="bg1"/>
                </a:solidFill>
              </a:rPr>
              <a:t>/</a:t>
            </a:r>
            <a:r>
              <a:rPr lang="en-US" sz="2400" b="1" dirty="0"/>
              <a:t>  </a:t>
            </a:r>
            <a:r>
              <a:rPr lang="en-US" sz="2400" b="1" dirty="0">
                <a:solidFill>
                  <a:srgbClr val="3682B4"/>
                </a:solidFill>
              </a:rPr>
              <a:t>64%  </a:t>
            </a:r>
            <a:r>
              <a:rPr lang="en-US" sz="2400" b="1" dirty="0">
                <a:solidFill>
                  <a:schemeClr val="bg1"/>
                </a:solidFill>
              </a:rPr>
              <a:t>/</a:t>
            </a:r>
            <a:r>
              <a:rPr lang="en-US" sz="2400" b="1" dirty="0">
                <a:solidFill>
                  <a:srgbClr val="3682B4"/>
                </a:solidFill>
              </a:rPr>
              <a:t>  </a:t>
            </a:r>
            <a:r>
              <a:rPr lang="en-US" sz="2400" b="1" dirty="0">
                <a:solidFill>
                  <a:schemeClr val="accent4"/>
                </a:solidFill>
              </a:rPr>
              <a:t>54%</a:t>
            </a:r>
          </a:p>
        </p:txBody>
      </p:sp>
      <p:sp>
        <p:nvSpPr>
          <p:cNvPr id="30" name="Slide Number Placeholder 5">
            <a:extLst>
              <a:ext uri="{FF2B5EF4-FFF2-40B4-BE49-F238E27FC236}">
                <a16:creationId xmlns:a16="http://schemas.microsoft.com/office/drawing/2014/main" id="{8228974C-D99B-4DD5-A7CD-740ABF3E11CB}"/>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16</a:t>
            </a:fld>
            <a:endParaRPr lang="en-US" dirty="0"/>
          </a:p>
        </p:txBody>
      </p:sp>
    </p:spTree>
    <p:extLst>
      <p:ext uri="{BB962C8B-B14F-4D97-AF65-F5344CB8AC3E}">
        <p14:creationId xmlns:p14="http://schemas.microsoft.com/office/powerpoint/2010/main" val="3774592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358300" y="467804"/>
            <a:ext cx="11195525" cy="840151"/>
          </a:xfrm>
        </p:spPr>
        <p:txBody>
          <a:bodyPr/>
          <a:lstStyle/>
          <a:p>
            <a:r>
              <a:rPr lang="en-US" sz="2400" dirty="0">
                <a:solidFill>
                  <a:schemeClr val="bg1"/>
                </a:solidFill>
              </a:rPr>
              <a:t>Multicultural Viewers Can’t Get Enough Of Their Favorite Shows, Making Them Much More Likely To Seek Out Reviews, Recaps And Spoilers Online</a:t>
            </a:r>
          </a:p>
        </p:txBody>
      </p:sp>
      <p:sp>
        <p:nvSpPr>
          <p:cNvPr id="8" name="Text Placeholder 3"/>
          <p:cNvSpPr txBox="1">
            <a:spLocks/>
          </p:cNvSpPr>
          <p:nvPr/>
        </p:nvSpPr>
        <p:spPr>
          <a:xfrm>
            <a:off x="67056" y="6419519"/>
            <a:ext cx="7970338" cy="41904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Q15: Which of the following statements are true for you? Check any that apply. Q16: How often do you typically do the following after watching a new episode of one of your favorite TV programs. Respondents who answered “After every/most episodes”. African American/Black/Caribbean American =  160 Respondents, Hispanic = 188 Respondents, Non-Hispanic White = 744 Respondents, Total A18+ Respondents = 1,001.</a:t>
            </a:r>
          </a:p>
        </p:txBody>
      </p:sp>
      <p:sp>
        <p:nvSpPr>
          <p:cNvPr id="10" name="Text Placeholder 9"/>
          <p:cNvSpPr>
            <a:spLocks noGrp="1"/>
          </p:cNvSpPr>
          <p:nvPr>
            <p:ph type="body" sz="quarter" idx="13"/>
          </p:nvPr>
        </p:nvSpPr>
        <p:spPr>
          <a:xfrm>
            <a:off x="549698" y="1463707"/>
            <a:ext cx="10654454" cy="383855"/>
          </a:xfrm>
        </p:spPr>
        <p:txBody>
          <a:bodyPr/>
          <a:lstStyle/>
          <a:p>
            <a:r>
              <a:rPr lang="en-US" dirty="0">
                <a:solidFill>
                  <a:schemeClr val="bg1"/>
                </a:solidFill>
              </a:rPr>
              <a:t>This information often acts as “social currency” when discussing programs with family and friends.</a:t>
            </a:r>
          </a:p>
        </p:txBody>
      </p:sp>
      <p:cxnSp>
        <p:nvCxnSpPr>
          <p:cNvPr id="48" name="Straight Connector 47">
            <a:extLst>
              <a:ext uri="{FF2B5EF4-FFF2-40B4-BE49-F238E27FC236}">
                <a16:creationId xmlns:a16="http://schemas.microsoft.com/office/drawing/2014/main" id="{163A640A-C39A-4803-A986-11EF059AF3BC}"/>
              </a:ext>
            </a:extLst>
          </p:cNvPr>
          <p:cNvCxnSpPr>
            <a:cxnSpLocks/>
          </p:cNvCxnSpPr>
          <p:nvPr/>
        </p:nvCxnSpPr>
        <p:spPr>
          <a:xfrm>
            <a:off x="780662" y="4481065"/>
            <a:ext cx="10630677"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7F8911CE-DCD4-4323-A96F-344802E13BA7}"/>
              </a:ext>
            </a:extLst>
          </p:cNvPr>
          <p:cNvSpPr txBox="1"/>
          <p:nvPr/>
        </p:nvSpPr>
        <p:spPr>
          <a:xfrm>
            <a:off x="5189680" y="6070031"/>
            <a:ext cx="2039341" cy="230832"/>
          </a:xfrm>
          <a:prstGeom prst="rect">
            <a:avLst/>
          </a:prstGeom>
          <a:noFill/>
        </p:spPr>
        <p:txBody>
          <a:bodyPr wrap="none" lIns="90964" tIns="45482" rIns="90964" bIns="45482" rtlCol="0">
            <a:spAutoFit/>
          </a:bodyPr>
          <a:lstStyle/>
          <a:p>
            <a:r>
              <a:rPr lang="en-US" sz="900" b="1" i="1" dirty="0">
                <a:solidFill>
                  <a:schemeClr val="bg1"/>
                </a:solidFill>
              </a:rPr>
              <a:t>“% After Every or Most Episodes”</a:t>
            </a:r>
          </a:p>
        </p:txBody>
      </p:sp>
      <p:sp>
        <p:nvSpPr>
          <p:cNvPr id="29" name="TextBox 28">
            <a:extLst>
              <a:ext uri="{FF2B5EF4-FFF2-40B4-BE49-F238E27FC236}">
                <a16:creationId xmlns:a16="http://schemas.microsoft.com/office/drawing/2014/main" id="{3F881DA3-F8C8-43E0-B1E0-875F1AD179B7}"/>
              </a:ext>
            </a:extLst>
          </p:cNvPr>
          <p:cNvSpPr txBox="1"/>
          <p:nvPr/>
        </p:nvSpPr>
        <p:spPr>
          <a:xfrm>
            <a:off x="1242445" y="4008445"/>
            <a:ext cx="1050646" cy="307777"/>
          </a:xfrm>
          <a:prstGeom prst="rect">
            <a:avLst/>
          </a:prstGeom>
          <a:noFill/>
        </p:spPr>
        <p:txBody>
          <a:bodyPr wrap="square" lIns="90964" tIns="45482" rIns="90964" bIns="45482" rtlCol="0">
            <a:spAutoFit/>
          </a:bodyPr>
          <a:lstStyle/>
          <a:p>
            <a:pPr algn="ctr"/>
            <a:r>
              <a:rPr lang="en-US" sz="1400" b="1" u="sng" dirty="0">
                <a:solidFill>
                  <a:srgbClr val="50C8A0"/>
                </a:solidFill>
              </a:rPr>
              <a:t>Black</a:t>
            </a:r>
            <a:endParaRPr lang="en-US" sz="1400" b="1" dirty="0">
              <a:solidFill>
                <a:srgbClr val="50C8A0"/>
              </a:solidFill>
            </a:endParaRPr>
          </a:p>
        </p:txBody>
      </p:sp>
      <p:sp>
        <p:nvSpPr>
          <p:cNvPr id="36" name="TextBox 35">
            <a:extLst>
              <a:ext uri="{FF2B5EF4-FFF2-40B4-BE49-F238E27FC236}">
                <a16:creationId xmlns:a16="http://schemas.microsoft.com/office/drawing/2014/main" id="{6825BF1B-E7DA-41B8-A10F-A4F171F98A46}"/>
              </a:ext>
            </a:extLst>
          </p:cNvPr>
          <p:cNvSpPr txBox="1"/>
          <p:nvPr/>
        </p:nvSpPr>
        <p:spPr>
          <a:xfrm>
            <a:off x="1242445" y="4644884"/>
            <a:ext cx="1050646" cy="307777"/>
          </a:xfrm>
          <a:prstGeom prst="rect">
            <a:avLst/>
          </a:prstGeom>
          <a:noFill/>
        </p:spPr>
        <p:txBody>
          <a:bodyPr wrap="square" lIns="90964" tIns="45482" rIns="90964" bIns="45482" rtlCol="0">
            <a:spAutoFit/>
          </a:bodyPr>
          <a:lstStyle/>
          <a:p>
            <a:pPr algn="ctr"/>
            <a:r>
              <a:rPr lang="en-US" sz="1400" b="1" u="sng" dirty="0">
                <a:solidFill>
                  <a:srgbClr val="3682B4"/>
                </a:solidFill>
              </a:rPr>
              <a:t>Hispanic</a:t>
            </a:r>
            <a:endParaRPr lang="en-US" sz="1400" b="1" dirty="0">
              <a:solidFill>
                <a:srgbClr val="3682B4"/>
              </a:solidFill>
            </a:endParaRPr>
          </a:p>
        </p:txBody>
      </p:sp>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aphicFrame>
        <p:nvGraphicFramePr>
          <p:cNvPr id="52" name="Diagram 51">
            <a:extLst>
              <a:ext uri="{FF2B5EF4-FFF2-40B4-BE49-F238E27FC236}">
                <a16:creationId xmlns:a16="http://schemas.microsoft.com/office/drawing/2014/main" id="{887C0EEE-B004-467E-947C-9E6881E81957}"/>
              </a:ext>
            </a:extLst>
          </p:cNvPr>
          <p:cNvGraphicFramePr/>
          <p:nvPr>
            <p:extLst>
              <p:ext uri="{D42A27DB-BD31-4B8C-83A1-F6EECF244321}">
                <p14:modId xmlns:p14="http://schemas.microsoft.com/office/powerpoint/2010/main" val="4195509196"/>
              </p:ext>
            </p:extLst>
          </p:nvPr>
        </p:nvGraphicFramePr>
        <p:xfrm>
          <a:off x="11284599" y="129024"/>
          <a:ext cx="889116" cy="6623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3" name="Group 32">
            <a:extLst>
              <a:ext uri="{FF2B5EF4-FFF2-40B4-BE49-F238E27FC236}">
                <a16:creationId xmlns:a16="http://schemas.microsoft.com/office/drawing/2014/main" id="{7D87FC58-CFEA-46E9-96FB-58A9F77671D6}"/>
              </a:ext>
            </a:extLst>
          </p:cNvPr>
          <p:cNvGrpSpPr/>
          <p:nvPr/>
        </p:nvGrpSpPr>
        <p:grpSpPr>
          <a:xfrm>
            <a:off x="4301484" y="5707269"/>
            <a:ext cx="4263411" cy="313993"/>
            <a:chOff x="3964295" y="6093554"/>
            <a:chExt cx="4263411" cy="313993"/>
          </a:xfrm>
        </p:grpSpPr>
        <p:grpSp>
          <p:nvGrpSpPr>
            <p:cNvPr id="35" name="Group 34">
              <a:extLst>
                <a:ext uri="{FF2B5EF4-FFF2-40B4-BE49-F238E27FC236}">
                  <a16:creationId xmlns:a16="http://schemas.microsoft.com/office/drawing/2014/main" id="{67583F71-0485-4BA2-B6FD-59FBC4B78313}"/>
                </a:ext>
              </a:extLst>
            </p:cNvPr>
            <p:cNvGrpSpPr/>
            <p:nvPr/>
          </p:nvGrpSpPr>
          <p:grpSpPr>
            <a:xfrm>
              <a:off x="4973915" y="6099770"/>
              <a:ext cx="1108219" cy="307777"/>
              <a:chOff x="4973915" y="6099770"/>
              <a:chExt cx="1108219" cy="307777"/>
            </a:xfrm>
          </p:grpSpPr>
          <p:sp>
            <p:nvSpPr>
              <p:cNvPr id="56" name="Rectangle 55">
                <a:extLst>
                  <a:ext uri="{FF2B5EF4-FFF2-40B4-BE49-F238E27FC236}">
                    <a16:creationId xmlns:a16="http://schemas.microsoft.com/office/drawing/2014/main" id="{7829F386-7FEA-46CB-8ABB-0562F0AA512C}"/>
                  </a:ext>
                </a:extLst>
              </p:cNvPr>
              <p:cNvSpPr/>
              <p:nvPr/>
            </p:nvSpPr>
            <p:spPr>
              <a:xfrm>
                <a:off x="4973915" y="61567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7" name="TextBox 56">
                <a:extLst>
                  <a:ext uri="{FF2B5EF4-FFF2-40B4-BE49-F238E27FC236}">
                    <a16:creationId xmlns:a16="http://schemas.microsoft.com/office/drawing/2014/main" id="{A298C520-CFBC-4F14-9B9D-0C5ED1C9F9C9}"/>
                  </a:ext>
                </a:extLst>
              </p:cNvPr>
              <p:cNvSpPr txBox="1"/>
              <p:nvPr/>
            </p:nvSpPr>
            <p:spPr>
              <a:xfrm>
                <a:off x="5166311" y="6099770"/>
                <a:ext cx="915823" cy="307777"/>
              </a:xfrm>
              <a:prstGeom prst="rect">
                <a:avLst/>
              </a:prstGeom>
              <a:noFill/>
            </p:spPr>
            <p:txBody>
              <a:bodyPr wrap="square" rtlCol="0">
                <a:spAutoFit/>
              </a:bodyPr>
              <a:lstStyle/>
              <a:p>
                <a:r>
                  <a:rPr lang="en-US" sz="1400" b="1" dirty="0">
                    <a:solidFill>
                      <a:schemeClr val="bg1"/>
                    </a:solidFill>
                  </a:rPr>
                  <a:t>Hispanic</a:t>
                </a:r>
              </a:p>
            </p:txBody>
          </p:sp>
        </p:grpSp>
        <p:grpSp>
          <p:nvGrpSpPr>
            <p:cNvPr id="49" name="Group 48">
              <a:extLst>
                <a:ext uri="{FF2B5EF4-FFF2-40B4-BE49-F238E27FC236}">
                  <a16:creationId xmlns:a16="http://schemas.microsoft.com/office/drawing/2014/main" id="{2196EDF0-0A1F-46D5-9FC1-8E5464D1B0C1}"/>
                </a:ext>
              </a:extLst>
            </p:cNvPr>
            <p:cNvGrpSpPr/>
            <p:nvPr/>
          </p:nvGrpSpPr>
          <p:grpSpPr>
            <a:xfrm>
              <a:off x="3964295" y="6093554"/>
              <a:ext cx="824875" cy="307777"/>
              <a:chOff x="3964295" y="6093554"/>
              <a:chExt cx="824875" cy="307777"/>
            </a:xfrm>
          </p:grpSpPr>
          <p:sp>
            <p:nvSpPr>
              <p:cNvPr id="54" name="Rectangle 53">
                <a:extLst>
                  <a:ext uri="{FF2B5EF4-FFF2-40B4-BE49-F238E27FC236}">
                    <a16:creationId xmlns:a16="http://schemas.microsoft.com/office/drawing/2014/main" id="{48810839-0AB5-47CE-806A-A7BF475CFA4D}"/>
                  </a:ext>
                </a:extLst>
              </p:cNvPr>
              <p:cNvSpPr/>
              <p:nvPr/>
            </p:nvSpPr>
            <p:spPr>
              <a:xfrm>
                <a:off x="3964295" y="61567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5" name="TextBox 54">
                <a:extLst>
                  <a:ext uri="{FF2B5EF4-FFF2-40B4-BE49-F238E27FC236}">
                    <a16:creationId xmlns:a16="http://schemas.microsoft.com/office/drawing/2014/main" id="{8300F536-8B83-4FF5-9CAA-D98BF3DDCBB9}"/>
                  </a:ext>
                </a:extLst>
              </p:cNvPr>
              <p:cNvSpPr txBox="1"/>
              <p:nvPr/>
            </p:nvSpPr>
            <p:spPr>
              <a:xfrm>
                <a:off x="4129729" y="6093554"/>
                <a:ext cx="659441" cy="307777"/>
              </a:xfrm>
              <a:prstGeom prst="rect">
                <a:avLst/>
              </a:prstGeom>
              <a:noFill/>
            </p:spPr>
            <p:txBody>
              <a:bodyPr wrap="square" rtlCol="0">
                <a:spAutoFit/>
              </a:bodyPr>
              <a:lstStyle/>
              <a:p>
                <a:r>
                  <a:rPr lang="en-US" sz="1400" b="1" dirty="0">
                    <a:solidFill>
                      <a:schemeClr val="bg1"/>
                    </a:solidFill>
                  </a:rPr>
                  <a:t>Black</a:t>
                </a:r>
              </a:p>
            </p:txBody>
          </p:sp>
        </p:grpSp>
        <p:grpSp>
          <p:nvGrpSpPr>
            <p:cNvPr id="50" name="Group 49">
              <a:extLst>
                <a:ext uri="{FF2B5EF4-FFF2-40B4-BE49-F238E27FC236}">
                  <a16:creationId xmlns:a16="http://schemas.microsoft.com/office/drawing/2014/main" id="{6A142EB0-179E-450B-90F4-7C28BA71AC2F}"/>
                </a:ext>
              </a:extLst>
            </p:cNvPr>
            <p:cNvGrpSpPr/>
            <p:nvPr/>
          </p:nvGrpSpPr>
          <p:grpSpPr>
            <a:xfrm>
              <a:off x="6185540" y="6093554"/>
              <a:ext cx="2042166" cy="307777"/>
              <a:chOff x="6185540" y="6093554"/>
              <a:chExt cx="2042166" cy="307777"/>
            </a:xfrm>
          </p:grpSpPr>
          <p:sp>
            <p:nvSpPr>
              <p:cNvPr id="51" name="Rectangle 50">
                <a:extLst>
                  <a:ext uri="{FF2B5EF4-FFF2-40B4-BE49-F238E27FC236}">
                    <a16:creationId xmlns:a16="http://schemas.microsoft.com/office/drawing/2014/main" id="{B29389DE-5AF3-4498-A118-54BB8BB9369C}"/>
                  </a:ext>
                </a:extLst>
              </p:cNvPr>
              <p:cNvSpPr/>
              <p:nvPr/>
            </p:nvSpPr>
            <p:spPr>
              <a:xfrm>
                <a:off x="6185540" y="61567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3" name="TextBox 52">
                <a:extLst>
                  <a:ext uri="{FF2B5EF4-FFF2-40B4-BE49-F238E27FC236}">
                    <a16:creationId xmlns:a16="http://schemas.microsoft.com/office/drawing/2014/main" id="{F676D813-8C5B-48EF-80FF-8604C4BC8617}"/>
                  </a:ext>
                </a:extLst>
              </p:cNvPr>
              <p:cNvSpPr txBox="1"/>
              <p:nvPr/>
            </p:nvSpPr>
            <p:spPr>
              <a:xfrm>
                <a:off x="6358625" y="6093554"/>
                <a:ext cx="1869081" cy="307777"/>
              </a:xfrm>
              <a:prstGeom prst="rect">
                <a:avLst/>
              </a:prstGeom>
              <a:noFill/>
            </p:spPr>
            <p:txBody>
              <a:bodyPr wrap="square" rtlCol="0">
                <a:spAutoFit/>
              </a:bodyPr>
              <a:lstStyle/>
              <a:p>
                <a:r>
                  <a:rPr lang="en-US" sz="1400" b="1" dirty="0">
                    <a:solidFill>
                      <a:schemeClr val="bg1"/>
                    </a:solidFill>
                  </a:rPr>
                  <a:t>Non-Hispanic White</a:t>
                </a:r>
              </a:p>
            </p:txBody>
          </p:sp>
        </p:grpSp>
      </p:grpSp>
      <p:cxnSp>
        <p:nvCxnSpPr>
          <p:cNvPr id="58" name="Straight Connector 57">
            <a:extLst>
              <a:ext uri="{FF2B5EF4-FFF2-40B4-BE49-F238E27FC236}">
                <a16:creationId xmlns:a16="http://schemas.microsoft.com/office/drawing/2014/main" id="{9ACF634D-F258-4170-AF23-B61B535A3E4C}"/>
              </a:ext>
            </a:extLst>
          </p:cNvPr>
          <p:cNvCxnSpPr>
            <a:cxnSpLocks/>
          </p:cNvCxnSpPr>
          <p:nvPr/>
        </p:nvCxnSpPr>
        <p:spPr>
          <a:xfrm>
            <a:off x="780646" y="5113525"/>
            <a:ext cx="10630708"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sp>
        <p:nvSpPr>
          <p:cNvPr id="59" name="TextBox 58">
            <a:extLst>
              <a:ext uri="{FF2B5EF4-FFF2-40B4-BE49-F238E27FC236}">
                <a16:creationId xmlns:a16="http://schemas.microsoft.com/office/drawing/2014/main" id="{045CB3A3-B5C2-45EA-A7CA-4172E6D41C43}"/>
              </a:ext>
            </a:extLst>
          </p:cNvPr>
          <p:cNvSpPr txBox="1"/>
          <p:nvPr/>
        </p:nvSpPr>
        <p:spPr>
          <a:xfrm>
            <a:off x="837126" y="5315382"/>
            <a:ext cx="1861284" cy="307296"/>
          </a:xfrm>
          <a:prstGeom prst="rect">
            <a:avLst/>
          </a:prstGeom>
          <a:noFill/>
        </p:spPr>
        <p:txBody>
          <a:bodyPr wrap="square" lIns="90964" tIns="45482" rIns="90964" bIns="45482" rtlCol="0">
            <a:spAutoFit/>
          </a:bodyPr>
          <a:lstStyle/>
          <a:p>
            <a:pPr algn="ctr"/>
            <a:r>
              <a:rPr lang="en-US" sz="1400" b="1" u="sng" dirty="0">
                <a:solidFill>
                  <a:schemeClr val="accent4"/>
                </a:solidFill>
              </a:rPr>
              <a:t>Non-Hispanic White</a:t>
            </a:r>
            <a:endParaRPr lang="en-US" sz="1400" b="1" dirty="0">
              <a:solidFill>
                <a:schemeClr val="accent4"/>
              </a:solidFill>
            </a:endParaRPr>
          </a:p>
        </p:txBody>
      </p:sp>
      <p:sp>
        <p:nvSpPr>
          <p:cNvPr id="4" name="Rectangle 3">
            <a:extLst>
              <a:ext uri="{FF2B5EF4-FFF2-40B4-BE49-F238E27FC236}">
                <a16:creationId xmlns:a16="http://schemas.microsoft.com/office/drawing/2014/main" id="{50EF9B96-7505-4942-8285-38194BC0CAF0}"/>
              </a:ext>
            </a:extLst>
          </p:cNvPr>
          <p:cNvSpPr/>
          <p:nvPr/>
        </p:nvSpPr>
        <p:spPr>
          <a:xfrm>
            <a:off x="7156041" y="3530989"/>
            <a:ext cx="1762705" cy="276999"/>
          </a:xfrm>
          <a:prstGeom prst="rect">
            <a:avLst/>
          </a:prstGeom>
          <a:noFill/>
        </p:spPr>
        <p:txBody>
          <a:bodyPr wrap="square" lIns="90964" tIns="45482" rIns="90964" bIns="45482" rtlCol="0">
            <a:spAutoFit/>
          </a:bodyPr>
          <a:lstStyle/>
          <a:p>
            <a:pPr algn="ctr"/>
            <a:r>
              <a:rPr lang="en-US" sz="1200" dirty="0">
                <a:solidFill>
                  <a:schemeClr val="bg1"/>
                </a:solidFill>
              </a:rPr>
              <a:t>“I look for spoilers”</a:t>
            </a:r>
          </a:p>
        </p:txBody>
      </p:sp>
      <p:sp>
        <p:nvSpPr>
          <p:cNvPr id="43" name="TextBox 42">
            <a:extLst>
              <a:ext uri="{FF2B5EF4-FFF2-40B4-BE49-F238E27FC236}">
                <a16:creationId xmlns:a16="http://schemas.microsoft.com/office/drawing/2014/main" id="{192F202C-135D-40C9-A4B9-63925EC2C27A}"/>
              </a:ext>
            </a:extLst>
          </p:cNvPr>
          <p:cNvSpPr txBox="1"/>
          <p:nvPr/>
        </p:nvSpPr>
        <p:spPr>
          <a:xfrm>
            <a:off x="7344665" y="3962243"/>
            <a:ext cx="1385457" cy="400110"/>
          </a:xfrm>
          <a:prstGeom prst="rect">
            <a:avLst/>
          </a:prstGeom>
          <a:noFill/>
        </p:spPr>
        <p:txBody>
          <a:bodyPr wrap="square" lIns="90964" tIns="45482" rIns="90964" bIns="45482" rtlCol="0">
            <a:spAutoFit/>
          </a:bodyPr>
          <a:lstStyle/>
          <a:p>
            <a:pPr algn="ctr"/>
            <a:r>
              <a:rPr lang="en-US" sz="2000" b="1" dirty="0">
                <a:solidFill>
                  <a:srgbClr val="50C8A0"/>
                </a:solidFill>
              </a:rPr>
              <a:t>38%</a:t>
            </a:r>
          </a:p>
        </p:txBody>
      </p:sp>
      <p:sp>
        <p:nvSpPr>
          <p:cNvPr id="3" name="Rectangle 2">
            <a:extLst>
              <a:ext uri="{FF2B5EF4-FFF2-40B4-BE49-F238E27FC236}">
                <a16:creationId xmlns:a16="http://schemas.microsoft.com/office/drawing/2014/main" id="{79F09367-52C5-46C3-9582-AFADE59F4241}"/>
              </a:ext>
            </a:extLst>
          </p:cNvPr>
          <p:cNvSpPr/>
          <p:nvPr/>
        </p:nvSpPr>
        <p:spPr>
          <a:xfrm>
            <a:off x="3158697" y="3479057"/>
            <a:ext cx="2580775" cy="461665"/>
          </a:xfrm>
          <a:prstGeom prst="rect">
            <a:avLst/>
          </a:prstGeom>
          <a:noFill/>
        </p:spPr>
        <p:txBody>
          <a:bodyPr wrap="square" lIns="90964" tIns="45482" rIns="90964" bIns="45482" rtlCol="0">
            <a:spAutoFit/>
          </a:bodyPr>
          <a:lstStyle/>
          <a:p>
            <a:pPr algn="ctr"/>
            <a:r>
              <a:rPr lang="en-US" sz="1200" dirty="0">
                <a:solidFill>
                  <a:schemeClr val="bg1"/>
                </a:solidFill>
              </a:rPr>
              <a:t>“I read online recaps, blogs or reviews about the episode”</a:t>
            </a:r>
          </a:p>
        </p:txBody>
      </p:sp>
      <p:sp>
        <p:nvSpPr>
          <p:cNvPr id="42" name="TextBox 41">
            <a:extLst>
              <a:ext uri="{FF2B5EF4-FFF2-40B4-BE49-F238E27FC236}">
                <a16:creationId xmlns:a16="http://schemas.microsoft.com/office/drawing/2014/main" id="{E8B1FE14-6591-48A7-9FDB-D071D60F1E07}"/>
              </a:ext>
            </a:extLst>
          </p:cNvPr>
          <p:cNvSpPr txBox="1"/>
          <p:nvPr/>
        </p:nvSpPr>
        <p:spPr>
          <a:xfrm>
            <a:off x="3610883" y="3962243"/>
            <a:ext cx="1676403" cy="400110"/>
          </a:xfrm>
          <a:prstGeom prst="rect">
            <a:avLst/>
          </a:prstGeom>
          <a:noFill/>
        </p:spPr>
        <p:txBody>
          <a:bodyPr wrap="square" lIns="90964" tIns="45482" rIns="90964" bIns="45482" rtlCol="0">
            <a:spAutoFit/>
          </a:bodyPr>
          <a:lstStyle/>
          <a:p>
            <a:pPr algn="ctr"/>
            <a:r>
              <a:rPr lang="en-US" sz="2000" b="1" dirty="0">
                <a:solidFill>
                  <a:srgbClr val="50C8A0"/>
                </a:solidFill>
              </a:rPr>
              <a:t>41%</a:t>
            </a:r>
          </a:p>
        </p:txBody>
      </p:sp>
      <p:sp>
        <p:nvSpPr>
          <p:cNvPr id="46" name="TextBox 45">
            <a:extLst>
              <a:ext uri="{FF2B5EF4-FFF2-40B4-BE49-F238E27FC236}">
                <a16:creationId xmlns:a16="http://schemas.microsoft.com/office/drawing/2014/main" id="{FC0C3FD2-3664-45E0-9571-C259EE75F799}"/>
              </a:ext>
            </a:extLst>
          </p:cNvPr>
          <p:cNvSpPr txBox="1"/>
          <p:nvPr/>
        </p:nvSpPr>
        <p:spPr>
          <a:xfrm>
            <a:off x="3610883" y="4598682"/>
            <a:ext cx="1676403" cy="400110"/>
          </a:xfrm>
          <a:prstGeom prst="rect">
            <a:avLst/>
          </a:prstGeom>
          <a:noFill/>
        </p:spPr>
        <p:txBody>
          <a:bodyPr wrap="square" lIns="90964" tIns="45482" rIns="90964" bIns="45482" rtlCol="0">
            <a:spAutoFit/>
          </a:bodyPr>
          <a:lstStyle/>
          <a:p>
            <a:pPr algn="ctr"/>
            <a:r>
              <a:rPr lang="en-US" sz="2000" b="1" dirty="0">
                <a:solidFill>
                  <a:srgbClr val="3682B4"/>
                </a:solidFill>
              </a:rPr>
              <a:t>39%</a:t>
            </a:r>
            <a:endParaRPr lang="en-US" sz="2000" b="1" dirty="0">
              <a:solidFill>
                <a:srgbClr val="50C8A0"/>
              </a:solidFill>
            </a:endParaRPr>
          </a:p>
        </p:txBody>
      </p:sp>
      <p:sp>
        <p:nvSpPr>
          <p:cNvPr id="47" name="TextBox 46">
            <a:extLst>
              <a:ext uri="{FF2B5EF4-FFF2-40B4-BE49-F238E27FC236}">
                <a16:creationId xmlns:a16="http://schemas.microsoft.com/office/drawing/2014/main" id="{5B0ECFF7-BA55-4C07-88DD-4E24BC1D039E}"/>
              </a:ext>
            </a:extLst>
          </p:cNvPr>
          <p:cNvSpPr txBox="1"/>
          <p:nvPr/>
        </p:nvSpPr>
        <p:spPr>
          <a:xfrm>
            <a:off x="7344665" y="4598682"/>
            <a:ext cx="1385457" cy="400110"/>
          </a:xfrm>
          <a:prstGeom prst="rect">
            <a:avLst/>
          </a:prstGeom>
          <a:noFill/>
        </p:spPr>
        <p:txBody>
          <a:bodyPr wrap="square" lIns="90964" tIns="45482" rIns="90964" bIns="45482" rtlCol="0">
            <a:spAutoFit/>
          </a:bodyPr>
          <a:lstStyle/>
          <a:p>
            <a:pPr algn="ctr"/>
            <a:r>
              <a:rPr lang="en-US" sz="2000" b="1" dirty="0">
                <a:solidFill>
                  <a:srgbClr val="3682B4"/>
                </a:solidFill>
              </a:rPr>
              <a:t>35%</a:t>
            </a:r>
            <a:endParaRPr lang="en-US" sz="2000" b="1" dirty="0">
              <a:solidFill>
                <a:srgbClr val="50C8A0"/>
              </a:solidFill>
            </a:endParaRPr>
          </a:p>
        </p:txBody>
      </p:sp>
      <p:sp>
        <p:nvSpPr>
          <p:cNvPr id="61" name="TextBox 60">
            <a:extLst>
              <a:ext uri="{FF2B5EF4-FFF2-40B4-BE49-F238E27FC236}">
                <a16:creationId xmlns:a16="http://schemas.microsoft.com/office/drawing/2014/main" id="{4E20EBB3-E673-4A3D-824E-012837CB0A70}"/>
              </a:ext>
            </a:extLst>
          </p:cNvPr>
          <p:cNvSpPr txBox="1"/>
          <p:nvPr/>
        </p:nvSpPr>
        <p:spPr>
          <a:xfrm>
            <a:off x="3610883" y="5252779"/>
            <a:ext cx="1676403" cy="400110"/>
          </a:xfrm>
          <a:prstGeom prst="rect">
            <a:avLst/>
          </a:prstGeom>
          <a:noFill/>
        </p:spPr>
        <p:txBody>
          <a:bodyPr wrap="square" lIns="90964" tIns="45482" rIns="90964" bIns="45482" rtlCol="0">
            <a:spAutoFit/>
          </a:bodyPr>
          <a:lstStyle/>
          <a:p>
            <a:pPr algn="ctr"/>
            <a:r>
              <a:rPr lang="en-US" sz="2000" b="1" dirty="0">
                <a:solidFill>
                  <a:schemeClr val="accent4"/>
                </a:solidFill>
              </a:rPr>
              <a:t>26%</a:t>
            </a:r>
          </a:p>
        </p:txBody>
      </p:sp>
      <p:sp>
        <p:nvSpPr>
          <p:cNvPr id="62" name="TextBox 61">
            <a:extLst>
              <a:ext uri="{FF2B5EF4-FFF2-40B4-BE49-F238E27FC236}">
                <a16:creationId xmlns:a16="http://schemas.microsoft.com/office/drawing/2014/main" id="{C8D74940-C5CE-41F4-B5C3-13F9B1A3CBFD}"/>
              </a:ext>
            </a:extLst>
          </p:cNvPr>
          <p:cNvSpPr txBox="1"/>
          <p:nvPr/>
        </p:nvSpPr>
        <p:spPr>
          <a:xfrm>
            <a:off x="7344665" y="5252779"/>
            <a:ext cx="1385457" cy="400110"/>
          </a:xfrm>
          <a:prstGeom prst="rect">
            <a:avLst/>
          </a:prstGeom>
          <a:noFill/>
        </p:spPr>
        <p:txBody>
          <a:bodyPr wrap="square" lIns="90964" tIns="45482" rIns="90964" bIns="45482" rtlCol="0">
            <a:spAutoFit/>
          </a:bodyPr>
          <a:lstStyle/>
          <a:p>
            <a:pPr algn="ctr"/>
            <a:r>
              <a:rPr lang="en-US" sz="2000" b="1" dirty="0">
                <a:solidFill>
                  <a:schemeClr val="accent4"/>
                </a:solidFill>
              </a:rPr>
              <a:t>25%</a:t>
            </a:r>
          </a:p>
        </p:txBody>
      </p:sp>
      <p:sp>
        <p:nvSpPr>
          <p:cNvPr id="37" name="Slide Number Placeholder 5">
            <a:extLst>
              <a:ext uri="{FF2B5EF4-FFF2-40B4-BE49-F238E27FC236}">
                <a16:creationId xmlns:a16="http://schemas.microsoft.com/office/drawing/2014/main" id="{768A9FF6-F546-452E-AF76-6BC67454E515}"/>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17</a:t>
            </a:fld>
            <a:endParaRPr lang="en-US" dirty="0"/>
          </a:p>
        </p:txBody>
      </p:sp>
      <p:pic>
        <p:nvPicPr>
          <p:cNvPr id="6" name="Picture 5">
            <a:extLst>
              <a:ext uri="{FF2B5EF4-FFF2-40B4-BE49-F238E27FC236}">
                <a16:creationId xmlns:a16="http://schemas.microsoft.com/office/drawing/2014/main" id="{7F8791B6-F654-4F92-982F-6F905E1D828D}"/>
              </a:ext>
            </a:extLst>
          </p:cNvPr>
          <p:cNvPicPr>
            <a:picLocks noChangeAspect="1"/>
          </p:cNvPicPr>
          <p:nvPr/>
        </p:nvPicPr>
        <p:blipFill>
          <a:blip r:embed="rId9"/>
          <a:stretch>
            <a:fillRect/>
          </a:stretch>
        </p:blipFill>
        <p:spPr>
          <a:xfrm>
            <a:off x="3317214" y="1946031"/>
            <a:ext cx="2263739" cy="1510583"/>
          </a:xfrm>
          <a:prstGeom prst="roundRect">
            <a:avLst/>
          </a:prstGeom>
          <a:ln>
            <a:solidFill>
              <a:schemeClr val="bg1"/>
            </a:solidFill>
          </a:ln>
        </p:spPr>
      </p:pic>
      <p:pic>
        <p:nvPicPr>
          <p:cNvPr id="9" name="Picture 8">
            <a:extLst>
              <a:ext uri="{FF2B5EF4-FFF2-40B4-BE49-F238E27FC236}">
                <a16:creationId xmlns:a16="http://schemas.microsoft.com/office/drawing/2014/main" id="{EFC92BAE-E1B5-41E0-B814-77BB38FD0665}"/>
              </a:ext>
            </a:extLst>
          </p:cNvPr>
          <p:cNvPicPr>
            <a:picLocks noChangeAspect="1"/>
          </p:cNvPicPr>
          <p:nvPr/>
        </p:nvPicPr>
        <p:blipFill>
          <a:blip r:embed="rId10"/>
          <a:stretch>
            <a:fillRect/>
          </a:stretch>
        </p:blipFill>
        <p:spPr>
          <a:xfrm>
            <a:off x="6905523" y="1963447"/>
            <a:ext cx="2263739" cy="1517096"/>
          </a:xfrm>
          <a:prstGeom prst="roundRect">
            <a:avLst/>
          </a:prstGeom>
          <a:ln>
            <a:solidFill>
              <a:schemeClr val="bg1"/>
            </a:solidFill>
          </a:ln>
        </p:spPr>
      </p:pic>
    </p:spTree>
    <p:extLst>
      <p:ext uri="{BB962C8B-B14F-4D97-AF65-F5344CB8AC3E}">
        <p14:creationId xmlns:p14="http://schemas.microsoft.com/office/powerpoint/2010/main" val="984067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D7F868D4-22D1-4031-81E2-4CAFAFC16508}"/>
              </a:ext>
            </a:extLst>
          </p:cNvPr>
          <p:cNvSpPr/>
          <p:nvPr/>
        </p:nvSpPr>
        <p:spPr>
          <a:xfrm>
            <a:off x="5477920" y="5367712"/>
            <a:ext cx="1026849" cy="492199"/>
          </a:xfrm>
          <a:prstGeom prst="ellipse">
            <a:avLst/>
          </a:prstGeom>
          <a:solidFill>
            <a:schemeClr val="bg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DCCC4A4-8413-422D-9CA2-9AE2E23DE608}"/>
              </a:ext>
            </a:extLst>
          </p:cNvPr>
          <p:cNvSpPr/>
          <p:nvPr/>
        </p:nvSpPr>
        <p:spPr>
          <a:xfrm>
            <a:off x="3980772" y="5367712"/>
            <a:ext cx="1026849" cy="505915"/>
          </a:xfrm>
          <a:prstGeom prst="ellipse">
            <a:avLst/>
          </a:prstGeom>
          <a:solidFill>
            <a:schemeClr val="bg1"/>
          </a:solidFill>
          <a:ln>
            <a:solidFill>
              <a:srgbClr val="50C8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3"/>
          <p:cNvSpPr txBox="1">
            <a:spLocks/>
          </p:cNvSpPr>
          <p:nvPr/>
        </p:nvSpPr>
        <p:spPr>
          <a:xfrm>
            <a:off x="59573" y="6424233"/>
            <a:ext cx="8105849" cy="44012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Q15: Which of the following statements are true for you? Check any that apply. Q16: How often do you typically do the following after watching a new episode of one of your favorite TV programs. Respondents who answered “After every/most episodes”. African American/Black/Caribbean American =  160 Respondents, Hispanic = 188 Respondents, Non-Hispanic White = 744 Respondents, Total A18+ Respondents = 1,001.</a:t>
            </a:r>
          </a:p>
        </p:txBody>
      </p:sp>
      <p:sp>
        <p:nvSpPr>
          <p:cNvPr id="27" name="TextBox 26"/>
          <p:cNvSpPr txBox="1"/>
          <p:nvPr/>
        </p:nvSpPr>
        <p:spPr>
          <a:xfrm>
            <a:off x="3296315" y="3952705"/>
            <a:ext cx="5735045" cy="338074"/>
          </a:xfrm>
          <a:prstGeom prst="rect">
            <a:avLst/>
          </a:prstGeom>
          <a:noFill/>
        </p:spPr>
        <p:txBody>
          <a:bodyPr wrap="square" lIns="90964" tIns="45482" rIns="90964" bIns="45482" rtlCol="0">
            <a:spAutoFit/>
          </a:bodyPr>
          <a:lstStyle/>
          <a:p>
            <a:pPr algn="ctr"/>
            <a:r>
              <a:rPr lang="en-US" sz="1600" i="1" dirty="0"/>
              <a:t>“I Discuss TV Programs With Friends, Family, Co-workers”</a:t>
            </a:r>
          </a:p>
        </p:txBody>
      </p:sp>
      <p:sp>
        <p:nvSpPr>
          <p:cNvPr id="34" name="TextBox 33">
            <a:extLst>
              <a:ext uri="{FF2B5EF4-FFF2-40B4-BE49-F238E27FC236}">
                <a16:creationId xmlns:a16="http://schemas.microsoft.com/office/drawing/2014/main" id="{3F631130-0B49-467C-9CAA-3DC79764ED00}"/>
              </a:ext>
            </a:extLst>
          </p:cNvPr>
          <p:cNvSpPr txBox="1"/>
          <p:nvPr/>
        </p:nvSpPr>
        <p:spPr>
          <a:xfrm>
            <a:off x="5144168" y="4259646"/>
            <a:ext cx="2039341" cy="230832"/>
          </a:xfrm>
          <a:prstGeom prst="rect">
            <a:avLst/>
          </a:prstGeom>
          <a:noFill/>
        </p:spPr>
        <p:txBody>
          <a:bodyPr wrap="none" lIns="90964" tIns="45482" rIns="90964" bIns="45482" rtlCol="0">
            <a:spAutoFit/>
          </a:bodyPr>
          <a:lstStyle/>
          <a:p>
            <a:r>
              <a:rPr lang="en-US" sz="900" b="1" i="1" dirty="0"/>
              <a:t>“% After Every or Most Episodes”</a:t>
            </a:r>
          </a:p>
        </p:txBody>
      </p:sp>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502720" y="337497"/>
            <a:ext cx="11186561" cy="805640"/>
          </a:xfrm>
        </p:spPr>
        <p:txBody>
          <a:bodyPr/>
          <a:lstStyle/>
          <a:p>
            <a:r>
              <a:rPr lang="en-US" sz="2400" dirty="0">
                <a:solidFill>
                  <a:schemeClr val="tx1"/>
                </a:solidFill>
              </a:rPr>
              <a:t>Motivated By This Deep Personal Connection To Their Favorite Programming, Multicultural Viewers Are Significantly More Likely To Share Their Opinions With Others</a:t>
            </a:r>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aphicFrame>
        <p:nvGraphicFramePr>
          <p:cNvPr id="39" name="Diagram 38">
            <a:extLst>
              <a:ext uri="{FF2B5EF4-FFF2-40B4-BE49-F238E27FC236}">
                <a16:creationId xmlns:a16="http://schemas.microsoft.com/office/drawing/2014/main" id="{658B9A87-FEAB-4DB4-B85E-EE7B8F94B4EF}"/>
              </a:ext>
            </a:extLst>
          </p:cNvPr>
          <p:cNvGraphicFramePr/>
          <p:nvPr>
            <p:extLst>
              <p:ext uri="{D42A27DB-BD31-4B8C-83A1-F6EECF244321}">
                <p14:modId xmlns:p14="http://schemas.microsoft.com/office/powerpoint/2010/main" val="1634365963"/>
              </p:ext>
            </p:extLst>
          </p:nvPr>
        </p:nvGraphicFramePr>
        <p:xfrm>
          <a:off x="11075698" y="97281"/>
          <a:ext cx="1003416" cy="737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2" name="Group 41">
            <a:extLst>
              <a:ext uri="{FF2B5EF4-FFF2-40B4-BE49-F238E27FC236}">
                <a16:creationId xmlns:a16="http://schemas.microsoft.com/office/drawing/2014/main" id="{2D5124CC-36A4-4917-A536-733D6A0E95E7}"/>
              </a:ext>
            </a:extLst>
          </p:cNvPr>
          <p:cNvGrpSpPr/>
          <p:nvPr/>
        </p:nvGrpSpPr>
        <p:grpSpPr>
          <a:xfrm>
            <a:off x="5139349" y="5926460"/>
            <a:ext cx="1108219" cy="307777"/>
            <a:chOff x="4973915" y="6099770"/>
            <a:chExt cx="1108219" cy="307777"/>
          </a:xfrm>
        </p:grpSpPr>
        <p:sp>
          <p:nvSpPr>
            <p:cNvPr id="51" name="Rectangle 50">
              <a:extLst>
                <a:ext uri="{FF2B5EF4-FFF2-40B4-BE49-F238E27FC236}">
                  <a16:creationId xmlns:a16="http://schemas.microsoft.com/office/drawing/2014/main" id="{E744D429-89AE-417B-BDD3-FFE78ADEE2F9}"/>
                </a:ext>
              </a:extLst>
            </p:cNvPr>
            <p:cNvSpPr/>
            <p:nvPr/>
          </p:nvSpPr>
          <p:spPr>
            <a:xfrm>
              <a:off x="4973915" y="61567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DCF5703F-FD9B-45EB-A836-4C01D9179D91}"/>
                </a:ext>
              </a:extLst>
            </p:cNvPr>
            <p:cNvSpPr txBox="1"/>
            <p:nvPr/>
          </p:nvSpPr>
          <p:spPr>
            <a:xfrm>
              <a:off x="5166311" y="6099770"/>
              <a:ext cx="915823" cy="307777"/>
            </a:xfrm>
            <a:prstGeom prst="rect">
              <a:avLst/>
            </a:prstGeom>
            <a:noFill/>
          </p:spPr>
          <p:txBody>
            <a:bodyPr wrap="square" rtlCol="0">
              <a:spAutoFit/>
            </a:bodyPr>
            <a:lstStyle/>
            <a:p>
              <a:r>
                <a:rPr lang="en-US" sz="1400" b="1" dirty="0"/>
                <a:t>Hispanic</a:t>
              </a:r>
            </a:p>
          </p:txBody>
        </p:sp>
      </p:grpSp>
      <p:grpSp>
        <p:nvGrpSpPr>
          <p:cNvPr id="45" name="Group 44">
            <a:extLst>
              <a:ext uri="{FF2B5EF4-FFF2-40B4-BE49-F238E27FC236}">
                <a16:creationId xmlns:a16="http://schemas.microsoft.com/office/drawing/2014/main" id="{9D5FB681-6241-4136-A858-F18252948637}"/>
              </a:ext>
            </a:extLst>
          </p:cNvPr>
          <p:cNvGrpSpPr/>
          <p:nvPr/>
        </p:nvGrpSpPr>
        <p:grpSpPr>
          <a:xfrm>
            <a:off x="4129729" y="5920244"/>
            <a:ext cx="824875" cy="307777"/>
            <a:chOff x="3964295" y="6093554"/>
            <a:chExt cx="824875" cy="307777"/>
          </a:xfrm>
        </p:grpSpPr>
        <p:sp>
          <p:nvSpPr>
            <p:cNvPr id="49" name="Rectangle 48">
              <a:extLst>
                <a:ext uri="{FF2B5EF4-FFF2-40B4-BE49-F238E27FC236}">
                  <a16:creationId xmlns:a16="http://schemas.microsoft.com/office/drawing/2014/main" id="{C8183960-593C-4C59-A4B5-20763742A246}"/>
                </a:ext>
              </a:extLst>
            </p:cNvPr>
            <p:cNvSpPr/>
            <p:nvPr/>
          </p:nvSpPr>
          <p:spPr>
            <a:xfrm>
              <a:off x="3964295" y="61567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3D6BBC82-F8AF-4D73-92B7-4515E72C7957}"/>
                </a:ext>
              </a:extLst>
            </p:cNvPr>
            <p:cNvSpPr txBox="1"/>
            <p:nvPr/>
          </p:nvSpPr>
          <p:spPr>
            <a:xfrm>
              <a:off x="4129729" y="6093554"/>
              <a:ext cx="659441" cy="307777"/>
            </a:xfrm>
            <a:prstGeom prst="rect">
              <a:avLst/>
            </a:prstGeom>
            <a:noFill/>
          </p:spPr>
          <p:txBody>
            <a:bodyPr wrap="square" rtlCol="0">
              <a:spAutoFit/>
            </a:bodyPr>
            <a:lstStyle/>
            <a:p>
              <a:r>
                <a:rPr lang="en-US" sz="1400" b="1" dirty="0"/>
                <a:t>Black</a:t>
              </a:r>
            </a:p>
          </p:txBody>
        </p:sp>
      </p:grpSp>
      <p:grpSp>
        <p:nvGrpSpPr>
          <p:cNvPr id="46" name="Group 45">
            <a:extLst>
              <a:ext uri="{FF2B5EF4-FFF2-40B4-BE49-F238E27FC236}">
                <a16:creationId xmlns:a16="http://schemas.microsoft.com/office/drawing/2014/main" id="{72E024D1-F992-4ADE-B24E-13EECF19972C}"/>
              </a:ext>
            </a:extLst>
          </p:cNvPr>
          <p:cNvGrpSpPr/>
          <p:nvPr/>
        </p:nvGrpSpPr>
        <p:grpSpPr>
          <a:xfrm>
            <a:off x="6350974" y="5920244"/>
            <a:ext cx="2042166" cy="307777"/>
            <a:chOff x="6185540" y="6093554"/>
            <a:chExt cx="2042166" cy="307777"/>
          </a:xfrm>
        </p:grpSpPr>
        <p:sp>
          <p:nvSpPr>
            <p:cNvPr id="47" name="Rectangle 46">
              <a:extLst>
                <a:ext uri="{FF2B5EF4-FFF2-40B4-BE49-F238E27FC236}">
                  <a16:creationId xmlns:a16="http://schemas.microsoft.com/office/drawing/2014/main" id="{DE91B9A1-2D6A-420E-9B5D-7A394FD43B1E}"/>
                </a:ext>
              </a:extLst>
            </p:cNvPr>
            <p:cNvSpPr/>
            <p:nvPr/>
          </p:nvSpPr>
          <p:spPr>
            <a:xfrm>
              <a:off x="6185540" y="61567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E4757D8E-2404-4C17-BCFF-6560F711C639}"/>
                </a:ext>
              </a:extLst>
            </p:cNvPr>
            <p:cNvSpPr txBox="1"/>
            <p:nvPr/>
          </p:nvSpPr>
          <p:spPr>
            <a:xfrm>
              <a:off x="6358625" y="6093554"/>
              <a:ext cx="1869081" cy="307777"/>
            </a:xfrm>
            <a:prstGeom prst="rect">
              <a:avLst/>
            </a:prstGeom>
            <a:noFill/>
          </p:spPr>
          <p:txBody>
            <a:bodyPr wrap="square" rtlCol="0">
              <a:spAutoFit/>
            </a:bodyPr>
            <a:lstStyle/>
            <a:p>
              <a:r>
                <a:rPr lang="en-US" sz="1400" b="1" dirty="0"/>
                <a:t>Non-Hispanic White</a:t>
              </a:r>
            </a:p>
          </p:txBody>
        </p:sp>
      </p:grpSp>
      <p:sp>
        <p:nvSpPr>
          <p:cNvPr id="57" name="TextBox 56">
            <a:extLst>
              <a:ext uri="{FF2B5EF4-FFF2-40B4-BE49-F238E27FC236}">
                <a16:creationId xmlns:a16="http://schemas.microsoft.com/office/drawing/2014/main" id="{51E8D861-86D7-4264-A25D-4D82853ABEAF}"/>
              </a:ext>
            </a:extLst>
          </p:cNvPr>
          <p:cNvSpPr txBox="1"/>
          <p:nvPr/>
        </p:nvSpPr>
        <p:spPr>
          <a:xfrm>
            <a:off x="4158623" y="4526793"/>
            <a:ext cx="860259" cy="522740"/>
          </a:xfrm>
          <a:prstGeom prst="rect">
            <a:avLst/>
          </a:prstGeom>
          <a:noFill/>
        </p:spPr>
        <p:txBody>
          <a:bodyPr wrap="square" lIns="90964" tIns="45482" rIns="90964" bIns="45482" rtlCol="0">
            <a:spAutoFit/>
          </a:bodyPr>
          <a:lstStyle/>
          <a:p>
            <a:pPr algn="ctr"/>
            <a:r>
              <a:rPr lang="en-US" sz="2800" b="1" dirty="0">
                <a:solidFill>
                  <a:srgbClr val="50C8A0"/>
                </a:solidFill>
              </a:rPr>
              <a:t>56%</a:t>
            </a:r>
          </a:p>
        </p:txBody>
      </p:sp>
      <p:sp>
        <p:nvSpPr>
          <p:cNvPr id="58" name="TextBox 57">
            <a:extLst>
              <a:ext uri="{FF2B5EF4-FFF2-40B4-BE49-F238E27FC236}">
                <a16:creationId xmlns:a16="http://schemas.microsoft.com/office/drawing/2014/main" id="{22545251-1E2A-4E1D-AB68-4D34757A04F2}"/>
              </a:ext>
            </a:extLst>
          </p:cNvPr>
          <p:cNvSpPr txBox="1"/>
          <p:nvPr/>
        </p:nvSpPr>
        <p:spPr>
          <a:xfrm>
            <a:off x="5665871" y="4526793"/>
            <a:ext cx="860259" cy="522740"/>
          </a:xfrm>
          <a:prstGeom prst="rect">
            <a:avLst/>
          </a:prstGeom>
          <a:noFill/>
        </p:spPr>
        <p:txBody>
          <a:bodyPr wrap="square" lIns="90964" tIns="45482" rIns="90964" bIns="45482" rtlCol="0">
            <a:spAutoFit/>
          </a:bodyPr>
          <a:lstStyle/>
          <a:p>
            <a:pPr algn="ctr"/>
            <a:r>
              <a:rPr lang="en-US" sz="2800" b="1" dirty="0">
                <a:solidFill>
                  <a:srgbClr val="3682B4"/>
                </a:solidFill>
              </a:rPr>
              <a:t>51%</a:t>
            </a:r>
            <a:endParaRPr lang="en-US" sz="2800" b="1" dirty="0">
              <a:solidFill>
                <a:srgbClr val="50C8A0"/>
              </a:solidFill>
            </a:endParaRPr>
          </a:p>
        </p:txBody>
      </p:sp>
      <p:sp>
        <p:nvSpPr>
          <p:cNvPr id="64" name="TextBox 63">
            <a:extLst>
              <a:ext uri="{FF2B5EF4-FFF2-40B4-BE49-F238E27FC236}">
                <a16:creationId xmlns:a16="http://schemas.microsoft.com/office/drawing/2014/main" id="{B937C700-104D-449C-BA5D-63597308CB5E}"/>
              </a:ext>
            </a:extLst>
          </p:cNvPr>
          <p:cNvSpPr txBox="1"/>
          <p:nvPr/>
        </p:nvSpPr>
        <p:spPr>
          <a:xfrm>
            <a:off x="7173119" y="4526793"/>
            <a:ext cx="860259" cy="522740"/>
          </a:xfrm>
          <a:prstGeom prst="rect">
            <a:avLst/>
          </a:prstGeom>
          <a:noFill/>
        </p:spPr>
        <p:txBody>
          <a:bodyPr wrap="square" lIns="90964" tIns="45482" rIns="90964" bIns="45482" rtlCol="0">
            <a:spAutoFit/>
          </a:bodyPr>
          <a:lstStyle/>
          <a:p>
            <a:pPr algn="ctr"/>
            <a:r>
              <a:rPr lang="en-US" sz="2800" b="1" dirty="0">
                <a:solidFill>
                  <a:schemeClr val="accent4"/>
                </a:solidFill>
              </a:rPr>
              <a:t>35%</a:t>
            </a:r>
          </a:p>
        </p:txBody>
      </p:sp>
      <p:sp>
        <p:nvSpPr>
          <p:cNvPr id="22" name="Slide Number Placeholder 5">
            <a:extLst>
              <a:ext uri="{FF2B5EF4-FFF2-40B4-BE49-F238E27FC236}">
                <a16:creationId xmlns:a16="http://schemas.microsoft.com/office/drawing/2014/main" id="{FEE6BF00-224D-4C8D-8430-6A04122BF0E1}"/>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18</a:t>
            </a:fld>
            <a:endParaRPr lang="en-US" dirty="0"/>
          </a:p>
        </p:txBody>
      </p:sp>
      <p:sp>
        <p:nvSpPr>
          <p:cNvPr id="29" name="TextBox 28">
            <a:extLst>
              <a:ext uri="{FF2B5EF4-FFF2-40B4-BE49-F238E27FC236}">
                <a16:creationId xmlns:a16="http://schemas.microsoft.com/office/drawing/2014/main" id="{C7CBD7D9-D920-45E1-96AC-9948DBD88C4A}"/>
              </a:ext>
            </a:extLst>
          </p:cNvPr>
          <p:cNvSpPr txBox="1"/>
          <p:nvPr/>
        </p:nvSpPr>
        <p:spPr>
          <a:xfrm>
            <a:off x="3977746" y="5389216"/>
            <a:ext cx="1004740" cy="461665"/>
          </a:xfrm>
          <a:prstGeom prst="rect">
            <a:avLst/>
          </a:prstGeom>
          <a:noFill/>
        </p:spPr>
        <p:txBody>
          <a:bodyPr wrap="square" rtlCol="0">
            <a:spAutoFit/>
          </a:bodyPr>
          <a:lstStyle/>
          <a:p>
            <a:pPr algn="ctr"/>
            <a:r>
              <a:rPr lang="en-US" sz="1200" b="1" dirty="0">
                <a:solidFill>
                  <a:srgbClr val="00B050"/>
                </a:solidFill>
              </a:rPr>
              <a:t>+60% vs. NHW</a:t>
            </a:r>
          </a:p>
        </p:txBody>
      </p:sp>
      <p:cxnSp>
        <p:nvCxnSpPr>
          <p:cNvPr id="31" name="Straight Arrow Connector 30">
            <a:extLst>
              <a:ext uri="{FF2B5EF4-FFF2-40B4-BE49-F238E27FC236}">
                <a16:creationId xmlns:a16="http://schemas.microsoft.com/office/drawing/2014/main" id="{5314B1B9-9AC1-47A2-855D-234D001E0DF7}"/>
              </a:ext>
            </a:extLst>
          </p:cNvPr>
          <p:cNvCxnSpPr/>
          <p:nvPr/>
        </p:nvCxnSpPr>
        <p:spPr>
          <a:xfrm>
            <a:off x="4480116" y="4986486"/>
            <a:ext cx="6482" cy="371019"/>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13D650FB-8BED-42A0-BDFF-DF425C9EAF53}"/>
              </a:ext>
            </a:extLst>
          </p:cNvPr>
          <p:cNvCxnSpPr/>
          <p:nvPr/>
        </p:nvCxnSpPr>
        <p:spPr>
          <a:xfrm>
            <a:off x="5998988" y="4986486"/>
            <a:ext cx="6482" cy="371019"/>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1E5BFE84-D4DD-4AAC-8AE6-AA154B4C8226}"/>
              </a:ext>
            </a:extLst>
          </p:cNvPr>
          <p:cNvSpPr txBox="1"/>
          <p:nvPr/>
        </p:nvSpPr>
        <p:spPr>
          <a:xfrm>
            <a:off x="5503100" y="5382978"/>
            <a:ext cx="1004740" cy="461665"/>
          </a:xfrm>
          <a:prstGeom prst="rect">
            <a:avLst/>
          </a:prstGeom>
          <a:noFill/>
          <a:ln>
            <a:noFill/>
          </a:ln>
        </p:spPr>
        <p:txBody>
          <a:bodyPr wrap="square" rtlCol="0">
            <a:spAutoFit/>
          </a:bodyPr>
          <a:lstStyle/>
          <a:p>
            <a:pPr algn="ctr"/>
            <a:r>
              <a:rPr lang="en-US" sz="1200" b="1" dirty="0">
                <a:solidFill>
                  <a:schemeClr val="accent1"/>
                </a:solidFill>
              </a:rPr>
              <a:t>+46% vs. NHW</a:t>
            </a:r>
          </a:p>
        </p:txBody>
      </p:sp>
      <p:pic>
        <p:nvPicPr>
          <p:cNvPr id="4" name="Picture 3">
            <a:extLst>
              <a:ext uri="{FF2B5EF4-FFF2-40B4-BE49-F238E27FC236}">
                <a16:creationId xmlns:a16="http://schemas.microsoft.com/office/drawing/2014/main" id="{1B512B94-50A5-4ABC-88B2-8E2096CDE27B}"/>
              </a:ext>
            </a:extLst>
          </p:cNvPr>
          <p:cNvPicPr>
            <a:picLocks noChangeAspect="1"/>
          </p:cNvPicPr>
          <p:nvPr/>
        </p:nvPicPr>
        <p:blipFill>
          <a:blip r:embed="rId9"/>
          <a:stretch>
            <a:fillRect/>
          </a:stretch>
        </p:blipFill>
        <p:spPr>
          <a:xfrm>
            <a:off x="4211074" y="1295568"/>
            <a:ext cx="3769851" cy="2513234"/>
          </a:xfrm>
          <a:prstGeom prst="roundRect">
            <a:avLst/>
          </a:prstGeom>
          <a:noFill/>
          <a:ln>
            <a:solidFill>
              <a:schemeClr val="tx1"/>
            </a:solidFill>
          </a:ln>
        </p:spPr>
      </p:pic>
    </p:spTree>
    <p:extLst>
      <p:ext uri="{BB962C8B-B14F-4D97-AF65-F5344CB8AC3E}">
        <p14:creationId xmlns:p14="http://schemas.microsoft.com/office/powerpoint/2010/main" val="2837159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A9AC"/>
        </a:solidFill>
        <a:effectLst/>
      </p:bgPr>
    </p:bg>
    <p:spTree>
      <p:nvGrpSpPr>
        <p:cNvPr id="1" name=""/>
        <p:cNvGrpSpPr/>
        <p:nvPr/>
      </p:nvGrpSpPr>
      <p:grpSpPr>
        <a:xfrm>
          <a:off x="0" y="0"/>
          <a:ext cx="0" cy="0"/>
          <a:chOff x="0" y="0"/>
          <a:chExt cx="0" cy="0"/>
        </a:xfrm>
      </p:grpSpPr>
      <p:cxnSp>
        <p:nvCxnSpPr>
          <p:cNvPr id="54" name="Straight Arrow Connector 53">
            <a:extLst>
              <a:ext uri="{FF2B5EF4-FFF2-40B4-BE49-F238E27FC236}">
                <a16:creationId xmlns:a16="http://schemas.microsoft.com/office/drawing/2014/main" id="{FAECFE8B-5EBA-4DA4-B03D-794C57ADB66D}"/>
              </a:ext>
            </a:extLst>
          </p:cNvPr>
          <p:cNvCxnSpPr/>
          <p:nvPr/>
        </p:nvCxnSpPr>
        <p:spPr>
          <a:xfrm flipV="1">
            <a:off x="7065653" y="2020170"/>
            <a:ext cx="614350" cy="769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70466A93-DF0E-4663-A46A-B7D08F6493D1}"/>
              </a:ext>
            </a:extLst>
          </p:cNvPr>
          <p:cNvCxnSpPr>
            <a:cxnSpLocks/>
          </p:cNvCxnSpPr>
          <p:nvPr/>
        </p:nvCxnSpPr>
        <p:spPr>
          <a:xfrm flipV="1">
            <a:off x="7876837" y="3199469"/>
            <a:ext cx="710738" cy="275937"/>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773812" y="1455216"/>
            <a:ext cx="607868" cy="3948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cxnSpLocks/>
          </p:cNvCxnSpPr>
          <p:nvPr/>
        </p:nvCxnSpPr>
        <p:spPr>
          <a:xfrm flipV="1">
            <a:off x="7403475" y="2432744"/>
            <a:ext cx="699798" cy="349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02115" y="3981206"/>
            <a:ext cx="710738" cy="0"/>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410170" y="4783098"/>
            <a:ext cx="647314" cy="0"/>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496548" y="1192752"/>
            <a:ext cx="1919545" cy="415018"/>
          </a:xfrm>
          <a:prstGeom prst="rect">
            <a:avLst/>
          </a:prstGeom>
          <a:solidFill>
            <a:schemeClr val="bg1"/>
          </a:solidFill>
          <a:ln>
            <a:solidFill>
              <a:schemeClr val="tx1"/>
            </a:solidFill>
          </a:ln>
        </p:spPr>
        <p:txBody>
          <a:bodyPr wrap="square" lIns="90964" tIns="45482" rIns="90964" bIns="45482" rtlCol="0" anchor="ctr">
            <a:spAutoFit/>
          </a:bodyPr>
          <a:lstStyle/>
          <a:p>
            <a:pPr algn="ctr">
              <a:defRPr/>
            </a:pPr>
            <a:r>
              <a:rPr lang="en-US" sz="1050" b="1" i="1" dirty="0">
                <a:solidFill>
                  <a:srgbClr val="3682B4"/>
                </a:solidFill>
                <a:latin typeface="Trebuchet MS"/>
              </a:rPr>
              <a:t>41% </a:t>
            </a:r>
            <a:r>
              <a:rPr lang="en-US" sz="1050" b="1" dirty="0">
                <a:solidFill>
                  <a:srgbClr val="3682B4"/>
                </a:solidFill>
                <a:latin typeface="Trebuchet MS"/>
              </a:rPr>
              <a:t>Read recaps </a:t>
            </a:r>
            <a:r>
              <a:rPr lang="en-US" sz="1050" dirty="0">
                <a:solidFill>
                  <a:prstClr val="black"/>
                </a:solidFill>
                <a:latin typeface="Trebuchet MS"/>
              </a:rPr>
              <a:t>of last week’s episode</a:t>
            </a:r>
          </a:p>
        </p:txBody>
      </p:sp>
      <p:sp>
        <p:nvSpPr>
          <p:cNvPr id="34" name="TextBox 33"/>
          <p:cNvSpPr txBox="1"/>
          <p:nvPr/>
        </p:nvSpPr>
        <p:spPr>
          <a:xfrm>
            <a:off x="8221965" y="2307646"/>
            <a:ext cx="2414497"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lvl="0"/>
            <a:r>
              <a:rPr lang="en-US" i="1" dirty="0">
                <a:solidFill>
                  <a:srgbClr val="3682B4"/>
                </a:solidFill>
              </a:rPr>
              <a:t>38% </a:t>
            </a:r>
            <a:r>
              <a:rPr lang="en-US" dirty="0">
                <a:solidFill>
                  <a:srgbClr val="3682B4"/>
                </a:solidFill>
                <a:latin typeface="Trebuchet MS"/>
              </a:rPr>
              <a:t>Visit the show’s website </a:t>
            </a:r>
            <a:r>
              <a:rPr lang="en-US" b="0" dirty="0">
                <a:solidFill>
                  <a:prstClr val="black"/>
                </a:solidFill>
                <a:latin typeface="Trebuchet MS"/>
              </a:rPr>
              <a:t>for more information about a program</a:t>
            </a:r>
          </a:p>
        </p:txBody>
      </p:sp>
      <p:sp>
        <p:nvSpPr>
          <p:cNvPr id="35" name="TextBox 34"/>
          <p:cNvSpPr txBox="1"/>
          <p:nvPr/>
        </p:nvSpPr>
        <p:spPr>
          <a:xfrm>
            <a:off x="8682930" y="2978001"/>
            <a:ext cx="2844801"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i="1" dirty="0">
                <a:solidFill>
                  <a:srgbClr val="50C8A0"/>
                </a:solidFill>
                <a:latin typeface="Trebuchet MS"/>
              </a:rPr>
              <a:t>74% </a:t>
            </a:r>
            <a:r>
              <a:rPr lang="en-US" b="0" dirty="0">
                <a:latin typeface="Trebuchet MS"/>
              </a:rPr>
              <a:t>settle in and focus their attention on the show because it is their </a:t>
            </a:r>
            <a:r>
              <a:rPr lang="en-US" dirty="0">
                <a:solidFill>
                  <a:srgbClr val="50C8A0"/>
                </a:solidFill>
                <a:latin typeface="Trebuchet MS"/>
              </a:rPr>
              <a:t>“me-time”</a:t>
            </a:r>
            <a:endParaRPr lang="en-US" b="0" dirty="0">
              <a:solidFill>
                <a:prstClr val="black"/>
              </a:solidFill>
              <a:latin typeface="Trebuchet MS"/>
            </a:endParaRPr>
          </a:p>
        </p:txBody>
      </p:sp>
      <p:sp>
        <p:nvSpPr>
          <p:cNvPr id="36" name="TextBox 35"/>
          <p:cNvSpPr txBox="1"/>
          <p:nvPr/>
        </p:nvSpPr>
        <p:spPr>
          <a:xfrm>
            <a:off x="8542256" y="3762611"/>
            <a:ext cx="2249475"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i="1" dirty="0">
                <a:solidFill>
                  <a:srgbClr val="50C8A0"/>
                </a:solidFill>
                <a:latin typeface="Trebuchet MS"/>
              </a:rPr>
              <a:t>62% </a:t>
            </a:r>
            <a:r>
              <a:rPr lang="en-US" dirty="0">
                <a:solidFill>
                  <a:srgbClr val="50C8A0"/>
                </a:solidFill>
                <a:latin typeface="Trebuchet MS"/>
              </a:rPr>
              <a:t>have felt worried </a:t>
            </a:r>
            <a:r>
              <a:rPr lang="en-US" b="0" dirty="0"/>
              <a:t>about</a:t>
            </a:r>
            <a:r>
              <a:rPr lang="en-US" dirty="0">
                <a:solidFill>
                  <a:srgbClr val="50C8A0"/>
                </a:solidFill>
                <a:latin typeface="Trebuchet MS"/>
              </a:rPr>
              <a:t> </a:t>
            </a:r>
            <a:r>
              <a:rPr lang="en-US" b="0" dirty="0"/>
              <a:t>what’s going to happen next</a:t>
            </a:r>
            <a:endParaRPr lang="en-US" b="0" dirty="0">
              <a:solidFill>
                <a:srgbClr val="3682B4"/>
              </a:solidFill>
              <a:latin typeface="Trebuchet MS"/>
            </a:endParaRPr>
          </a:p>
        </p:txBody>
      </p:sp>
      <p:cxnSp>
        <p:nvCxnSpPr>
          <p:cNvPr id="47" name="Straight Arrow Connector 46"/>
          <p:cNvCxnSpPr>
            <a:cxnSpLocks/>
          </p:cNvCxnSpPr>
          <p:nvPr/>
        </p:nvCxnSpPr>
        <p:spPr>
          <a:xfrm>
            <a:off x="6948584" y="4996507"/>
            <a:ext cx="663421" cy="332530"/>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6470305" y="5219237"/>
            <a:ext cx="0" cy="541942"/>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5833363" y="5835334"/>
            <a:ext cx="2023785"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i="1" dirty="0">
                <a:solidFill>
                  <a:srgbClr val="50C8A0"/>
                </a:solidFill>
                <a:latin typeface="Trebuchet MS"/>
              </a:rPr>
              <a:t>34% </a:t>
            </a:r>
            <a:r>
              <a:rPr lang="en-US" dirty="0">
                <a:solidFill>
                  <a:srgbClr val="50C8A0"/>
                </a:solidFill>
                <a:latin typeface="Trebuchet MS"/>
              </a:rPr>
              <a:t>Tweet</a:t>
            </a:r>
            <a:r>
              <a:rPr lang="en-US" i="1" dirty="0">
                <a:solidFill>
                  <a:srgbClr val="50C8A0"/>
                </a:solidFill>
                <a:latin typeface="Trebuchet MS"/>
              </a:rPr>
              <a:t> </a:t>
            </a:r>
            <a:r>
              <a:rPr lang="en-US" dirty="0">
                <a:solidFill>
                  <a:srgbClr val="50C8A0"/>
                </a:solidFill>
                <a:latin typeface="Trebuchet MS"/>
              </a:rPr>
              <a:t>About A Show</a:t>
            </a:r>
          </a:p>
          <a:p>
            <a:pPr>
              <a:defRPr/>
            </a:pPr>
            <a:r>
              <a:rPr lang="en-US" b="0" dirty="0"/>
              <a:t>“OMG! Did that just happen?!”</a:t>
            </a:r>
          </a:p>
        </p:txBody>
      </p:sp>
      <p:sp>
        <p:nvSpPr>
          <p:cNvPr id="55" name="TextBox 54"/>
          <p:cNvSpPr txBox="1"/>
          <p:nvPr/>
        </p:nvSpPr>
        <p:spPr>
          <a:xfrm>
            <a:off x="7981242" y="5233132"/>
            <a:ext cx="2485740" cy="576600"/>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50C8A0"/>
                </a:solidFill>
                <a:latin typeface="Trebuchet MS"/>
              </a:rPr>
              <a:t>43%</a:t>
            </a:r>
            <a:r>
              <a:rPr lang="en-US" dirty="0">
                <a:solidFill>
                  <a:srgbClr val="50C8A0"/>
                </a:solidFill>
                <a:latin typeface="Trebuchet MS"/>
              </a:rPr>
              <a:t> Read up on actor/cast news</a:t>
            </a:r>
          </a:p>
          <a:p>
            <a:pPr>
              <a:defRPr/>
            </a:pPr>
            <a:r>
              <a:rPr lang="en-US" b="0" dirty="0">
                <a:solidFill>
                  <a:prstClr val="black"/>
                </a:solidFill>
                <a:latin typeface="Trebuchet MS"/>
              </a:rPr>
              <a:t>to see the behind-the-scenes on how a scene was filmed</a:t>
            </a:r>
          </a:p>
        </p:txBody>
      </p:sp>
      <p:cxnSp>
        <p:nvCxnSpPr>
          <p:cNvPr id="56" name="Straight Arrow Connector 55"/>
          <p:cNvCxnSpPr/>
          <p:nvPr/>
        </p:nvCxnSpPr>
        <p:spPr>
          <a:xfrm flipH="1">
            <a:off x="5120031" y="5152730"/>
            <a:ext cx="384464" cy="398797"/>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726857" y="5852980"/>
            <a:ext cx="1812027"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47% </a:t>
            </a:r>
            <a:r>
              <a:rPr lang="en-US" dirty="0">
                <a:solidFill>
                  <a:srgbClr val="FAB982"/>
                </a:solidFill>
                <a:latin typeface="Trebuchet MS"/>
              </a:rPr>
              <a:t>have felt</a:t>
            </a:r>
            <a:r>
              <a:rPr lang="en-US" dirty="0">
                <a:solidFill>
                  <a:srgbClr val="FAB982"/>
                </a:solidFill>
              </a:rPr>
              <a:t> angry </a:t>
            </a:r>
            <a:r>
              <a:rPr lang="en-US" b="0" dirty="0">
                <a:solidFill>
                  <a:prstClr val="black"/>
                </a:solidFill>
              </a:rPr>
              <a:t>over a plot twist at the end</a:t>
            </a:r>
          </a:p>
        </p:txBody>
      </p:sp>
      <p:sp>
        <p:nvSpPr>
          <p:cNvPr id="64" name="TextBox 63"/>
          <p:cNvSpPr txBox="1"/>
          <p:nvPr/>
        </p:nvSpPr>
        <p:spPr>
          <a:xfrm>
            <a:off x="1664290" y="4936339"/>
            <a:ext cx="2591865"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38% </a:t>
            </a:r>
            <a:r>
              <a:rPr lang="en-US" b="0" dirty="0">
                <a:solidFill>
                  <a:prstClr val="black"/>
                </a:solidFill>
                <a:latin typeface="Trebuchet MS"/>
              </a:rPr>
              <a:t>inevitably </a:t>
            </a:r>
            <a:r>
              <a:rPr lang="en-US" dirty="0">
                <a:solidFill>
                  <a:srgbClr val="FAB982"/>
                </a:solidFill>
                <a:latin typeface="Trebuchet MS"/>
              </a:rPr>
              <a:t>look up spoilers </a:t>
            </a:r>
            <a:r>
              <a:rPr lang="en-US" b="0" dirty="0">
                <a:solidFill>
                  <a:prstClr val="black"/>
                </a:solidFill>
                <a:latin typeface="Trebuchet MS"/>
              </a:rPr>
              <a:t>for next week’s episode</a:t>
            </a:r>
          </a:p>
        </p:txBody>
      </p:sp>
      <p:cxnSp>
        <p:nvCxnSpPr>
          <p:cNvPr id="65" name="Straight Arrow Connector 64"/>
          <p:cNvCxnSpPr/>
          <p:nvPr/>
        </p:nvCxnSpPr>
        <p:spPr>
          <a:xfrm flipH="1">
            <a:off x="4279842" y="4452634"/>
            <a:ext cx="485331" cy="406379"/>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7857148" y="1796594"/>
            <a:ext cx="2144611" cy="415018"/>
          </a:xfrm>
          <a:prstGeom prst="rect">
            <a:avLst/>
          </a:prstGeom>
          <a:solidFill>
            <a:schemeClr val="bg1"/>
          </a:solidFill>
          <a:ln>
            <a:solidFill>
              <a:schemeClr val="tx1"/>
            </a:solidFill>
          </a:ln>
        </p:spPr>
        <p:txBody>
          <a:bodyPr wrap="square" lIns="0" tIns="45482" rIns="0" bIns="45482" rtlCol="0" anchor="ctr">
            <a:spAutoFit/>
          </a:bodyPr>
          <a:lstStyle>
            <a:defPPr>
              <a:defRPr lang="en-US"/>
            </a:defPPr>
            <a:lvl1pPr algn="ctr">
              <a:defRPr sz="1050" b="1"/>
            </a:lvl1pPr>
          </a:lstStyle>
          <a:p>
            <a:pPr>
              <a:defRPr/>
            </a:pPr>
            <a:r>
              <a:rPr lang="en-US" i="1" dirty="0">
                <a:solidFill>
                  <a:srgbClr val="3682B4"/>
                </a:solidFill>
                <a:latin typeface="Trebuchet MS"/>
              </a:rPr>
              <a:t>63% </a:t>
            </a:r>
            <a:r>
              <a:rPr lang="en-US" dirty="0">
                <a:solidFill>
                  <a:srgbClr val="3682B4"/>
                </a:solidFill>
                <a:latin typeface="Trebuchet MS"/>
              </a:rPr>
              <a:t>Binge watch </a:t>
            </a:r>
            <a:r>
              <a:rPr lang="en-US" b="0" dirty="0">
                <a:solidFill>
                  <a:prstClr val="black"/>
                </a:solidFill>
                <a:latin typeface="Trebuchet MS"/>
              </a:rPr>
              <a:t>episodes to catch-up</a:t>
            </a:r>
          </a:p>
        </p:txBody>
      </p:sp>
      <p:cxnSp>
        <p:nvCxnSpPr>
          <p:cNvPr id="67" name="Straight Arrow Connector 66"/>
          <p:cNvCxnSpPr/>
          <p:nvPr/>
        </p:nvCxnSpPr>
        <p:spPr>
          <a:xfrm flipH="1">
            <a:off x="3821234" y="3881731"/>
            <a:ext cx="794440" cy="31672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3742871" y="3367970"/>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137576" y="4068930"/>
            <a:ext cx="2619616"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56% </a:t>
            </a:r>
            <a:r>
              <a:rPr lang="en-US" b="0" dirty="0">
                <a:solidFill>
                  <a:prstClr val="black"/>
                </a:solidFill>
                <a:latin typeface="Trebuchet MS"/>
              </a:rPr>
              <a:t>dissect everything that happened in the episode with </a:t>
            </a:r>
            <a:r>
              <a:rPr lang="en-US" dirty="0">
                <a:solidFill>
                  <a:srgbClr val="FAB982"/>
                </a:solidFill>
                <a:latin typeface="Trebuchet MS"/>
              </a:rPr>
              <a:t>family &amp; friends</a:t>
            </a:r>
          </a:p>
        </p:txBody>
      </p:sp>
      <p:sp>
        <p:nvSpPr>
          <p:cNvPr id="72" name="TextBox 71"/>
          <p:cNvSpPr txBox="1"/>
          <p:nvPr/>
        </p:nvSpPr>
        <p:spPr>
          <a:xfrm>
            <a:off x="1137576" y="3258172"/>
            <a:ext cx="2537871"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31% </a:t>
            </a:r>
            <a:r>
              <a:rPr lang="en-US" dirty="0">
                <a:solidFill>
                  <a:srgbClr val="FAB982"/>
                </a:solidFill>
                <a:latin typeface="Trebuchet MS"/>
              </a:rPr>
              <a:t>have dressed up </a:t>
            </a:r>
            <a:r>
              <a:rPr lang="en-US" b="0" dirty="0">
                <a:solidFill>
                  <a:prstClr val="black"/>
                </a:solidFill>
                <a:latin typeface="Trebuchet MS"/>
              </a:rPr>
              <a:t>as their favorite TV character next Halloween</a:t>
            </a:r>
          </a:p>
        </p:txBody>
      </p:sp>
      <p:sp>
        <p:nvSpPr>
          <p:cNvPr id="73" name="TextBox 72"/>
          <p:cNvSpPr txBox="1"/>
          <p:nvPr/>
        </p:nvSpPr>
        <p:spPr>
          <a:xfrm>
            <a:off x="1590928" y="2583965"/>
            <a:ext cx="2142037"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43% </a:t>
            </a:r>
            <a:r>
              <a:rPr lang="en-US" dirty="0">
                <a:solidFill>
                  <a:srgbClr val="FAB982"/>
                </a:solidFill>
                <a:latin typeface="Trebuchet MS"/>
              </a:rPr>
              <a:t>have booked a table </a:t>
            </a:r>
            <a:r>
              <a:rPr lang="en-US" b="0" dirty="0">
                <a:solidFill>
                  <a:prstClr val="black"/>
                </a:solidFill>
                <a:latin typeface="Trebuchet MS"/>
              </a:rPr>
              <a:t>at a TV chef’s new restaurant</a:t>
            </a:r>
          </a:p>
        </p:txBody>
      </p:sp>
      <p:sp>
        <p:nvSpPr>
          <p:cNvPr id="74" name="TextBox 73"/>
          <p:cNvSpPr txBox="1"/>
          <p:nvPr/>
        </p:nvSpPr>
        <p:spPr>
          <a:xfrm>
            <a:off x="1749495" y="1959826"/>
            <a:ext cx="2386088"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44% </a:t>
            </a:r>
            <a:r>
              <a:rPr lang="en-US" dirty="0">
                <a:solidFill>
                  <a:srgbClr val="FAB982"/>
                </a:solidFill>
                <a:latin typeface="Trebuchet MS"/>
              </a:rPr>
              <a:t>Bought</a:t>
            </a:r>
            <a:r>
              <a:rPr lang="en-US" b="0" dirty="0">
                <a:solidFill>
                  <a:prstClr val="black"/>
                </a:solidFill>
                <a:latin typeface="Trebuchet MS"/>
              </a:rPr>
              <a:t> a TV star’s new line of products featured on the show </a:t>
            </a:r>
          </a:p>
        </p:txBody>
      </p:sp>
      <p:cxnSp>
        <p:nvCxnSpPr>
          <p:cNvPr id="76" name="Straight Arrow Connector 75"/>
          <p:cNvCxnSpPr/>
          <p:nvPr/>
        </p:nvCxnSpPr>
        <p:spPr>
          <a:xfrm flipH="1">
            <a:off x="3879257" y="2648464"/>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flipV="1">
            <a:off x="4208433" y="2228716"/>
            <a:ext cx="532328" cy="18260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736995" y="1855222"/>
            <a:ext cx="383037" cy="34232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4309058" y="1742834"/>
            <a:ext cx="3617005" cy="3647655"/>
            <a:chOff x="2361031" y="726812"/>
            <a:chExt cx="4376577" cy="4413661"/>
          </a:xfrm>
        </p:grpSpPr>
        <p:sp>
          <p:nvSpPr>
            <p:cNvPr id="46" name="Block Arc 45"/>
            <p:cNvSpPr/>
            <p:nvPr/>
          </p:nvSpPr>
          <p:spPr>
            <a:xfrm rot="3090063">
              <a:off x="2378632" y="825763"/>
              <a:ext cx="4353501" cy="4155599"/>
            </a:xfrm>
            <a:prstGeom prst="blockArc">
              <a:avLst>
                <a:gd name="adj1" fmla="val 11683091"/>
                <a:gd name="adj2" fmla="val 16428848"/>
                <a:gd name="adj3" fmla="val 26443"/>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sp>
          <p:nvSpPr>
            <p:cNvPr id="48" name="Block Arc 47"/>
            <p:cNvSpPr/>
            <p:nvPr/>
          </p:nvSpPr>
          <p:spPr>
            <a:xfrm rot="14762109">
              <a:off x="2285636" y="862367"/>
              <a:ext cx="4353501" cy="4202712"/>
            </a:xfrm>
            <a:prstGeom prst="blockArc">
              <a:avLst>
                <a:gd name="adj1" fmla="val 12316146"/>
                <a:gd name="adj2" fmla="val 0"/>
                <a:gd name="adj3" fmla="val 25000"/>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sp>
          <p:nvSpPr>
            <p:cNvPr id="49" name="Block Arc 48"/>
            <p:cNvSpPr/>
            <p:nvPr/>
          </p:nvSpPr>
          <p:spPr>
            <a:xfrm rot="9722143">
              <a:off x="2384106" y="1022263"/>
              <a:ext cx="4353502" cy="4109822"/>
            </a:xfrm>
            <a:prstGeom prst="blockArc">
              <a:avLst>
                <a:gd name="adj1" fmla="val 9698357"/>
                <a:gd name="adj2" fmla="val 17277767"/>
                <a:gd name="adj3" fmla="val 25766"/>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grpSp>
      <p:sp>
        <p:nvSpPr>
          <p:cNvPr id="12" name="TextBox 11"/>
          <p:cNvSpPr txBox="1"/>
          <p:nvPr/>
        </p:nvSpPr>
        <p:spPr>
          <a:xfrm rot="751954">
            <a:off x="5690911" y="1912692"/>
            <a:ext cx="1517228" cy="876683"/>
          </a:xfrm>
          <a:prstGeom prst="rect">
            <a:avLst/>
          </a:prstGeom>
          <a:noFill/>
        </p:spPr>
        <p:txBody>
          <a:bodyPr wrap="square" lIns="90964" tIns="45482" rIns="90964" bIns="45482" rtlCol="0">
            <a:spAutoFit/>
          </a:bodyPr>
          <a:lstStyle/>
          <a:p>
            <a:pPr algn="ctr">
              <a:defRPr/>
            </a:pPr>
            <a:r>
              <a:rPr lang="en-US" sz="1600" b="1" dirty="0">
                <a:solidFill>
                  <a:prstClr val="white"/>
                </a:solidFill>
                <a:latin typeface="Trebuchet MS"/>
              </a:rPr>
              <a:t>Pre-Viewing</a:t>
            </a:r>
          </a:p>
          <a:p>
            <a:pPr algn="ctr">
              <a:defRPr/>
            </a:pPr>
            <a:r>
              <a:rPr lang="en-US" sz="1200" b="1" i="1" dirty="0">
                <a:solidFill>
                  <a:prstClr val="white"/>
                </a:solidFill>
                <a:latin typeface="Trebuchet MS"/>
              </a:rPr>
              <a:t>Anticipation &amp; Preparation</a:t>
            </a:r>
            <a:endParaRPr lang="en-US" sz="1100" b="1" i="1" dirty="0">
              <a:solidFill>
                <a:prstClr val="white"/>
              </a:solidFill>
              <a:latin typeface="Trebuchet MS"/>
            </a:endParaRPr>
          </a:p>
          <a:p>
            <a:pPr algn="ctr">
              <a:defRPr/>
            </a:pPr>
            <a:endParaRPr lang="en-US" sz="1100" b="1" dirty="0">
              <a:solidFill>
                <a:prstClr val="white"/>
              </a:solidFill>
              <a:latin typeface="Trebuchet MS"/>
            </a:endParaRPr>
          </a:p>
        </p:txBody>
      </p:sp>
      <p:sp>
        <p:nvSpPr>
          <p:cNvPr id="51" name="TextBox 50"/>
          <p:cNvSpPr txBox="1"/>
          <p:nvPr/>
        </p:nvSpPr>
        <p:spPr>
          <a:xfrm>
            <a:off x="6938117" y="3143544"/>
            <a:ext cx="1036286" cy="1045960"/>
          </a:xfrm>
          <a:prstGeom prst="rect">
            <a:avLst/>
          </a:prstGeom>
          <a:noFill/>
        </p:spPr>
        <p:txBody>
          <a:bodyPr wrap="square" lIns="90964" tIns="45482" rIns="90964" bIns="45482" rtlCol="0">
            <a:spAutoFit/>
          </a:bodyPr>
          <a:lstStyle/>
          <a:p>
            <a:pPr algn="ctr">
              <a:defRPr/>
            </a:pPr>
            <a:r>
              <a:rPr lang="en-US" sz="1600" b="1" dirty="0">
                <a:solidFill>
                  <a:prstClr val="white"/>
                </a:solidFill>
                <a:latin typeface="Trebuchet MS"/>
              </a:rPr>
              <a:t>During</a:t>
            </a:r>
            <a:endParaRPr lang="en-US" b="1" dirty="0">
              <a:solidFill>
                <a:prstClr val="white"/>
              </a:solidFill>
              <a:latin typeface="Trebuchet MS"/>
            </a:endParaRPr>
          </a:p>
          <a:p>
            <a:pPr algn="ctr">
              <a:defRPr/>
            </a:pPr>
            <a:r>
              <a:rPr lang="en-US" sz="1100" b="1" i="1" dirty="0">
                <a:solidFill>
                  <a:prstClr val="white"/>
                </a:solidFill>
                <a:latin typeface="Trebuchet MS"/>
              </a:rPr>
              <a:t>Immediate Need to Connect to Community</a:t>
            </a:r>
          </a:p>
        </p:txBody>
      </p:sp>
      <p:sp>
        <p:nvSpPr>
          <p:cNvPr id="52" name="TextBox 51"/>
          <p:cNvSpPr txBox="1"/>
          <p:nvPr/>
        </p:nvSpPr>
        <p:spPr>
          <a:xfrm rot="19118125">
            <a:off x="4061515" y="2546892"/>
            <a:ext cx="1835846" cy="676628"/>
          </a:xfrm>
          <a:prstGeom prst="rect">
            <a:avLst/>
          </a:prstGeom>
          <a:noFill/>
        </p:spPr>
        <p:txBody>
          <a:bodyPr wrap="square" lIns="90964" tIns="45482" rIns="90964" bIns="45482" rtlCol="0">
            <a:spAutoFit/>
          </a:bodyPr>
          <a:lstStyle/>
          <a:p>
            <a:pPr algn="ctr">
              <a:defRPr/>
            </a:pPr>
            <a:r>
              <a:rPr lang="en-US" sz="1600" b="1" dirty="0">
                <a:latin typeface="Trebuchet MS"/>
              </a:rPr>
              <a:t>Post-Viewing</a:t>
            </a:r>
          </a:p>
          <a:p>
            <a:pPr algn="ctr">
              <a:defRPr/>
            </a:pPr>
            <a:r>
              <a:rPr lang="en-US" sz="1100" b="1" i="1" dirty="0">
                <a:latin typeface="Trebuchet MS"/>
              </a:rPr>
              <a:t>Insatiable Need For More</a:t>
            </a:r>
          </a:p>
        </p:txBody>
      </p:sp>
      <p:sp>
        <p:nvSpPr>
          <p:cNvPr id="42" name="Title 1">
            <a:extLst>
              <a:ext uri="{FF2B5EF4-FFF2-40B4-BE49-F238E27FC236}">
                <a16:creationId xmlns:a16="http://schemas.microsoft.com/office/drawing/2014/main" id="{87613784-C7DA-4890-BAC8-DD94A6217B47}"/>
              </a:ext>
            </a:extLst>
          </p:cNvPr>
          <p:cNvSpPr>
            <a:spLocks noGrp="1"/>
          </p:cNvSpPr>
          <p:nvPr>
            <p:ph type="ctrTitle"/>
          </p:nvPr>
        </p:nvSpPr>
        <p:spPr>
          <a:xfrm>
            <a:off x="314325" y="254185"/>
            <a:ext cx="11431933" cy="837560"/>
          </a:xfrm>
        </p:spPr>
        <p:txBody>
          <a:bodyPr/>
          <a:lstStyle/>
          <a:p>
            <a:r>
              <a:rPr lang="en-US" sz="2400" dirty="0">
                <a:solidFill>
                  <a:schemeClr val="bg1"/>
                </a:solidFill>
              </a:rPr>
              <a:t>In Summary, </a:t>
            </a:r>
            <a:r>
              <a:rPr lang="en-US" sz="2400" u="sng" dirty="0">
                <a:solidFill>
                  <a:schemeClr val="bg1"/>
                </a:solidFill>
              </a:rPr>
              <a:t>Black Viewers</a:t>
            </a:r>
            <a:r>
              <a:rPr lang="en-US" sz="2400" dirty="0">
                <a:solidFill>
                  <a:schemeClr val="bg1"/>
                </a:solidFill>
              </a:rPr>
              <a:t> Are A Highly Engaged Audience Who Have A 360 Relationship With TV Programming</a:t>
            </a:r>
          </a:p>
        </p:txBody>
      </p:sp>
      <p:sp>
        <p:nvSpPr>
          <p:cNvPr id="75" name="TextBox 74"/>
          <p:cNvSpPr txBox="1"/>
          <p:nvPr/>
        </p:nvSpPr>
        <p:spPr>
          <a:xfrm>
            <a:off x="2226584" y="1367825"/>
            <a:ext cx="2419947"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62% </a:t>
            </a:r>
            <a:r>
              <a:rPr lang="en-US" dirty="0">
                <a:solidFill>
                  <a:srgbClr val="FAB982"/>
                </a:solidFill>
                <a:latin typeface="Trebuchet MS"/>
              </a:rPr>
              <a:t>Start worrying </a:t>
            </a:r>
            <a:r>
              <a:rPr lang="en-US" b="0" dirty="0">
                <a:solidFill>
                  <a:prstClr val="black"/>
                </a:solidFill>
                <a:latin typeface="Trebuchet MS"/>
              </a:rPr>
              <a:t>about what will happen on the show next week</a:t>
            </a:r>
            <a:endParaRPr lang="en-US" dirty="0">
              <a:solidFill>
                <a:srgbClr val="FAB982"/>
              </a:solidFill>
              <a:latin typeface="Trebuchet MS"/>
            </a:endParaRPr>
          </a:p>
        </p:txBody>
      </p:sp>
      <p:sp>
        <p:nvSpPr>
          <p:cNvPr id="41" name="Text Placeholder 3">
            <a:extLst>
              <a:ext uri="{FF2B5EF4-FFF2-40B4-BE49-F238E27FC236}">
                <a16:creationId xmlns:a16="http://schemas.microsoft.com/office/drawing/2014/main" id="{53B090B6-3604-492C-B4AD-DC285B70F1C0}"/>
              </a:ext>
            </a:extLst>
          </p:cNvPr>
          <p:cNvSpPr txBox="1">
            <a:spLocks/>
          </p:cNvSpPr>
          <p:nvPr/>
        </p:nvSpPr>
        <p:spPr>
          <a:xfrm>
            <a:off x="79246" y="6565840"/>
            <a:ext cx="9256442" cy="251563"/>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African American/Black/Caribbean American =  160 Respondents, Total A18+ Respondents = 1,001.</a:t>
            </a:r>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57" name="TextBox 56">
            <a:extLst>
              <a:ext uri="{FF2B5EF4-FFF2-40B4-BE49-F238E27FC236}">
                <a16:creationId xmlns:a16="http://schemas.microsoft.com/office/drawing/2014/main" id="{1284B167-3A20-4AA2-A1EE-C3EE208A6BCF}"/>
              </a:ext>
            </a:extLst>
          </p:cNvPr>
          <p:cNvSpPr txBox="1"/>
          <p:nvPr/>
        </p:nvSpPr>
        <p:spPr>
          <a:xfrm>
            <a:off x="8164848" y="4557525"/>
            <a:ext cx="3093702"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i="1" dirty="0">
                <a:solidFill>
                  <a:srgbClr val="50C8A0"/>
                </a:solidFill>
                <a:latin typeface="Trebuchet MS"/>
              </a:rPr>
              <a:t>40% </a:t>
            </a:r>
            <a:r>
              <a:rPr lang="en-US" b="0" dirty="0">
                <a:solidFill>
                  <a:prstClr val="black"/>
                </a:solidFill>
              </a:rPr>
              <a:t>can’t help but empathize with the character they </a:t>
            </a:r>
            <a:r>
              <a:rPr lang="en-US" dirty="0">
                <a:solidFill>
                  <a:srgbClr val="50C8A0"/>
                </a:solidFill>
              </a:rPr>
              <a:t>feel personally connected to</a:t>
            </a:r>
            <a:endParaRPr lang="en-US" b="0" dirty="0">
              <a:solidFill>
                <a:prstClr val="black"/>
              </a:solidFill>
            </a:endParaRPr>
          </a:p>
        </p:txBody>
      </p:sp>
      <p:sp>
        <p:nvSpPr>
          <p:cNvPr id="58" name="Slide Number Placeholder 5">
            <a:extLst>
              <a:ext uri="{FF2B5EF4-FFF2-40B4-BE49-F238E27FC236}">
                <a16:creationId xmlns:a16="http://schemas.microsoft.com/office/drawing/2014/main" id="{1A37415F-E1C5-4733-857E-9804280481C7}"/>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19</a:t>
            </a:fld>
            <a:endParaRPr lang="en-US" dirty="0"/>
          </a:p>
        </p:txBody>
      </p:sp>
    </p:spTree>
    <p:extLst>
      <p:ext uri="{BB962C8B-B14F-4D97-AF65-F5344CB8AC3E}">
        <p14:creationId xmlns:p14="http://schemas.microsoft.com/office/powerpoint/2010/main" val="263446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24" name="TextBox 23"/>
          <p:cNvSpPr txBox="1"/>
          <p:nvPr/>
        </p:nvSpPr>
        <p:spPr>
          <a:xfrm>
            <a:off x="677268" y="197621"/>
            <a:ext cx="8243522" cy="707758"/>
          </a:xfrm>
          <a:prstGeom prst="rect">
            <a:avLst/>
          </a:prstGeom>
          <a:noFill/>
        </p:spPr>
        <p:txBody>
          <a:bodyPr wrap="square" lIns="90964" tIns="45482" rIns="90964" bIns="45482" rtlCol="0">
            <a:spAutoFit/>
          </a:bodyPr>
          <a:lstStyle/>
          <a:p>
            <a:pPr defTabSz="583090"/>
            <a:r>
              <a:rPr lang="en-US" sz="4000" dirty="0">
                <a:cs typeface="Trebuchet MS"/>
              </a:rPr>
              <a:t>Contents</a:t>
            </a:r>
            <a:endParaRPr lang="en-US" sz="4000" dirty="0">
              <a:latin typeface="Calibri"/>
            </a:endParaRPr>
          </a:p>
        </p:txBody>
      </p:sp>
      <p:sp>
        <p:nvSpPr>
          <p:cNvPr id="29" name="TextBox 28"/>
          <p:cNvSpPr txBox="1"/>
          <p:nvPr/>
        </p:nvSpPr>
        <p:spPr>
          <a:xfrm>
            <a:off x="1559308" y="1190841"/>
            <a:ext cx="3735504" cy="322685"/>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altLang="en-US" kern="0" dirty="0">
                <a:solidFill>
                  <a:schemeClr val="tx1"/>
                </a:solidFill>
              </a:rPr>
              <a:t>TV’s High Emotional Stakes</a:t>
            </a:r>
            <a:endParaRPr lang="en-US" kern="0" dirty="0">
              <a:solidFill>
                <a:schemeClr val="tx1"/>
              </a:solidFill>
            </a:endParaRPr>
          </a:p>
        </p:txBody>
      </p:sp>
      <p:grpSp>
        <p:nvGrpSpPr>
          <p:cNvPr id="32" name="Group 31">
            <a:extLst>
              <a:ext uri="{FF2B5EF4-FFF2-40B4-BE49-F238E27FC236}">
                <a16:creationId xmlns:a16="http://schemas.microsoft.com/office/drawing/2014/main" id="{EDCAC2C7-7EA0-42E3-A9DB-2C3C4A1C5842}"/>
              </a:ext>
            </a:extLst>
          </p:cNvPr>
          <p:cNvGrpSpPr/>
          <p:nvPr/>
        </p:nvGrpSpPr>
        <p:grpSpPr>
          <a:xfrm>
            <a:off x="739585" y="1016002"/>
            <a:ext cx="672802" cy="672802"/>
            <a:chOff x="740902" y="1456194"/>
            <a:chExt cx="672802" cy="672802"/>
          </a:xfrm>
        </p:grpSpPr>
        <p:sp>
          <p:nvSpPr>
            <p:cNvPr id="33" name="Oval 32">
              <a:extLst>
                <a:ext uri="{FF2B5EF4-FFF2-40B4-BE49-F238E27FC236}">
                  <a16:creationId xmlns:a16="http://schemas.microsoft.com/office/drawing/2014/main" id="{FDF9B073-7C00-424C-AF39-FED532045D2A}"/>
                </a:ext>
              </a:extLst>
            </p:cNvPr>
            <p:cNvSpPr/>
            <p:nvPr/>
          </p:nvSpPr>
          <p:spPr>
            <a:xfrm>
              <a:off x="740902" y="1456194"/>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dirty="0">
                <a:solidFill>
                  <a:prstClr val="white"/>
                </a:solidFill>
                <a:latin typeface="Calibri"/>
              </a:endParaRPr>
            </a:p>
          </p:txBody>
        </p:sp>
        <p:sp>
          <p:nvSpPr>
            <p:cNvPr id="34" name="TextBox 33"/>
            <p:cNvSpPr txBox="1"/>
            <p:nvPr/>
          </p:nvSpPr>
          <p:spPr>
            <a:xfrm>
              <a:off x="769368" y="1595462"/>
              <a:ext cx="615870"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1</a:t>
              </a:r>
            </a:p>
          </p:txBody>
        </p:sp>
      </p:grpSp>
      <p:sp>
        <p:nvSpPr>
          <p:cNvPr id="35" name="TextBox 34"/>
          <p:cNvSpPr txBox="1"/>
          <p:nvPr/>
        </p:nvSpPr>
        <p:spPr>
          <a:xfrm>
            <a:off x="1559308" y="2008924"/>
            <a:ext cx="3735504" cy="323165"/>
          </a:xfrm>
          <a:prstGeom prst="rect">
            <a:avLst/>
          </a:prstGeom>
          <a:noFill/>
        </p:spPr>
        <p:txBody>
          <a:bodyPr wrap="square" lIns="90964" tIns="45482" rIns="90964" bIns="45482" rtlCol="0">
            <a:spAutoFit/>
          </a:bodyPr>
          <a:lstStyle/>
          <a:p>
            <a:pPr defTabSz="583090"/>
            <a:r>
              <a:rPr lang="en-US" sz="1500" dirty="0">
                <a:cs typeface="Trebuchet MS"/>
              </a:rPr>
              <a:t>Survey Overview</a:t>
            </a:r>
            <a:endParaRPr lang="en-US" sz="1500" dirty="0">
              <a:latin typeface="Calibri"/>
            </a:endParaRPr>
          </a:p>
        </p:txBody>
      </p:sp>
      <p:grpSp>
        <p:nvGrpSpPr>
          <p:cNvPr id="36" name="Group 35">
            <a:extLst>
              <a:ext uri="{FF2B5EF4-FFF2-40B4-BE49-F238E27FC236}">
                <a16:creationId xmlns:a16="http://schemas.microsoft.com/office/drawing/2014/main" id="{4C7AA97C-A3F8-4276-9FD1-DCE509CB0F47}"/>
              </a:ext>
            </a:extLst>
          </p:cNvPr>
          <p:cNvGrpSpPr/>
          <p:nvPr/>
        </p:nvGrpSpPr>
        <p:grpSpPr>
          <a:xfrm>
            <a:off x="739585" y="1829458"/>
            <a:ext cx="672802" cy="672802"/>
            <a:chOff x="755592" y="2377831"/>
            <a:chExt cx="672802" cy="672802"/>
          </a:xfrm>
        </p:grpSpPr>
        <p:sp>
          <p:nvSpPr>
            <p:cNvPr id="37" name="Oval 36">
              <a:extLst>
                <a:ext uri="{FF2B5EF4-FFF2-40B4-BE49-F238E27FC236}">
                  <a16:creationId xmlns:a16="http://schemas.microsoft.com/office/drawing/2014/main" id="{BC629B26-3BC7-4123-A46D-C3F201477C8D}"/>
                </a:ext>
              </a:extLst>
            </p:cNvPr>
            <p:cNvSpPr/>
            <p:nvPr/>
          </p:nvSpPr>
          <p:spPr>
            <a:xfrm>
              <a:off x="755592" y="2377831"/>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38" name="TextBox 37"/>
            <p:cNvSpPr txBox="1"/>
            <p:nvPr/>
          </p:nvSpPr>
          <p:spPr>
            <a:xfrm>
              <a:off x="784058" y="2506483"/>
              <a:ext cx="615870"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2</a:t>
              </a:r>
            </a:p>
          </p:txBody>
        </p:sp>
      </p:grpSp>
      <p:sp>
        <p:nvSpPr>
          <p:cNvPr id="39" name="TextBox 38"/>
          <p:cNvSpPr txBox="1"/>
          <p:nvPr/>
        </p:nvSpPr>
        <p:spPr>
          <a:xfrm>
            <a:off x="1559342" y="2819321"/>
            <a:ext cx="5584408" cy="322685"/>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altLang="en-US" kern="0" dirty="0">
                <a:solidFill>
                  <a:schemeClr val="tx1"/>
                </a:solidFill>
              </a:rPr>
              <a:t>The 360 Relationship Between Multicultural Viewers and TV</a:t>
            </a:r>
            <a:endParaRPr lang="en-US" kern="0" dirty="0">
              <a:solidFill>
                <a:schemeClr val="tx1"/>
              </a:solidFill>
            </a:endParaRPr>
          </a:p>
        </p:txBody>
      </p:sp>
      <p:grpSp>
        <p:nvGrpSpPr>
          <p:cNvPr id="40" name="Group 39">
            <a:extLst>
              <a:ext uri="{FF2B5EF4-FFF2-40B4-BE49-F238E27FC236}">
                <a16:creationId xmlns:a16="http://schemas.microsoft.com/office/drawing/2014/main" id="{DAD7EC2F-0034-4F2B-A397-E0FCD4DD415E}"/>
              </a:ext>
            </a:extLst>
          </p:cNvPr>
          <p:cNvGrpSpPr/>
          <p:nvPr/>
        </p:nvGrpSpPr>
        <p:grpSpPr>
          <a:xfrm>
            <a:off x="666159" y="2642914"/>
            <a:ext cx="819723" cy="672802"/>
            <a:chOff x="653656" y="3280562"/>
            <a:chExt cx="819723" cy="672802"/>
          </a:xfrm>
        </p:grpSpPr>
        <p:sp>
          <p:nvSpPr>
            <p:cNvPr id="41" name="Oval 40"/>
            <p:cNvSpPr/>
            <p:nvPr/>
          </p:nvSpPr>
          <p:spPr>
            <a:xfrm>
              <a:off x="727116" y="3280562"/>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42" name="TextBox 41"/>
            <p:cNvSpPr txBox="1"/>
            <p:nvPr/>
          </p:nvSpPr>
          <p:spPr>
            <a:xfrm>
              <a:off x="653656" y="3434545"/>
              <a:ext cx="819723"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3</a:t>
              </a:r>
            </a:p>
          </p:txBody>
        </p:sp>
      </p:grpSp>
      <p:sp>
        <p:nvSpPr>
          <p:cNvPr id="43" name="TextBox 42"/>
          <p:cNvSpPr txBox="1"/>
          <p:nvPr/>
        </p:nvSpPr>
        <p:spPr>
          <a:xfrm>
            <a:off x="1559308" y="3632677"/>
            <a:ext cx="5940766" cy="322685"/>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altLang="en-US" kern="0" dirty="0">
                <a:solidFill>
                  <a:schemeClr val="tx1"/>
                </a:solidFill>
              </a:rPr>
              <a:t>Evaluating the “Emotional Stakes” Of Original YouTube Content</a:t>
            </a:r>
            <a:endParaRPr lang="en-US" kern="0" dirty="0">
              <a:solidFill>
                <a:schemeClr val="tx1"/>
              </a:solidFill>
            </a:endParaRPr>
          </a:p>
        </p:txBody>
      </p:sp>
      <p:grpSp>
        <p:nvGrpSpPr>
          <p:cNvPr id="44" name="Group 43">
            <a:extLst>
              <a:ext uri="{FF2B5EF4-FFF2-40B4-BE49-F238E27FC236}">
                <a16:creationId xmlns:a16="http://schemas.microsoft.com/office/drawing/2014/main" id="{EE23FE14-8AF1-4B21-BF82-9638C8766E56}"/>
              </a:ext>
            </a:extLst>
          </p:cNvPr>
          <p:cNvGrpSpPr/>
          <p:nvPr/>
        </p:nvGrpSpPr>
        <p:grpSpPr>
          <a:xfrm>
            <a:off x="666159" y="3456370"/>
            <a:ext cx="819723" cy="672802"/>
            <a:chOff x="678593" y="4248523"/>
            <a:chExt cx="819723" cy="672802"/>
          </a:xfrm>
        </p:grpSpPr>
        <p:sp>
          <p:nvSpPr>
            <p:cNvPr id="45" name="Oval 44"/>
            <p:cNvSpPr/>
            <p:nvPr/>
          </p:nvSpPr>
          <p:spPr>
            <a:xfrm>
              <a:off x="752053" y="4248523"/>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46" name="TextBox 45"/>
            <p:cNvSpPr txBox="1"/>
            <p:nvPr/>
          </p:nvSpPr>
          <p:spPr>
            <a:xfrm>
              <a:off x="678593" y="4364198"/>
              <a:ext cx="819723"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4</a:t>
              </a:r>
            </a:p>
          </p:txBody>
        </p:sp>
      </p:grpSp>
      <p:sp>
        <p:nvSpPr>
          <p:cNvPr id="47" name="TextBox 46">
            <a:extLst>
              <a:ext uri="{FF2B5EF4-FFF2-40B4-BE49-F238E27FC236}">
                <a16:creationId xmlns:a16="http://schemas.microsoft.com/office/drawing/2014/main" id="{F3D5D51E-092F-4558-84C0-4555BF4452A7}"/>
              </a:ext>
            </a:extLst>
          </p:cNvPr>
          <p:cNvSpPr txBox="1"/>
          <p:nvPr/>
        </p:nvSpPr>
        <p:spPr>
          <a:xfrm>
            <a:off x="1587774" y="5258134"/>
            <a:ext cx="3735504" cy="323165"/>
          </a:xfrm>
          <a:prstGeom prst="rect">
            <a:avLst/>
          </a:prstGeom>
          <a:noFill/>
        </p:spPr>
        <p:txBody>
          <a:bodyPr wrap="square" lIns="90964" tIns="45482" rIns="90964" bIns="45482" rtlCol="0">
            <a:spAutoFit/>
          </a:bodyPr>
          <a:lstStyle/>
          <a:p>
            <a:pPr defTabSz="583090"/>
            <a:r>
              <a:rPr lang="en-US" sz="1500" dirty="0">
                <a:cs typeface="Trebuchet MS"/>
              </a:rPr>
              <a:t>Parting Thoughts</a:t>
            </a:r>
            <a:endParaRPr lang="en-US" sz="1500" dirty="0">
              <a:latin typeface="Calibri"/>
            </a:endParaRPr>
          </a:p>
        </p:txBody>
      </p:sp>
      <p:grpSp>
        <p:nvGrpSpPr>
          <p:cNvPr id="48" name="Group 47">
            <a:extLst>
              <a:ext uri="{FF2B5EF4-FFF2-40B4-BE49-F238E27FC236}">
                <a16:creationId xmlns:a16="http://schemas.microsoft.com/office/drawing/2014/main" id="{DD2497A3-45F9-4E5F-A3A6-D2AEF5C9B458}"/>
              </a:ext>
            </a:extLst>
          </p:cNvPr>
          <p:cNvGrpSpPr/>
          <p:nvPr/>
        </p:nvGrpSpPr>
        <p:grpSpPr>
          <a:xfrm>
            <a:off x="768051" y="5083282"/>
            <a:ext cx="672802" cy="672802"/>
            <a:chOff x="763865" y="5250066"/>
            <a:chExt cx="672802" cy="672802"/>
          </a:xfrm>
        </p:grpSpPr>
        <p:sp>
          <p:nvSpPr>
            <p:cNvPr id="49" name="Oval 48">
              <a:extLst>
                <a:ext uri="{FF2B5EF4-FFF2-40B4-BE49-F238E27FC236}">
                  <a16:creationId xmlns:a16="http://schemas.microsoft.com/office/drawing/2014/main" id="{CF1619C8-0F6D-4ACD-8359-F1226B38C385}"/>
                </a:ext>
              </a:extLst>
            </p:cNvPr>
            <p:cNvSpPr/>
            <p:nvPr/>
          </p:nvSpPr>
          <p:spPr>
            <a:xfrm>
              <a:off x="763865" y="5250066"/>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50" name="TextBox 49">
              <a:extLst>
                <a:ext uri="{FF2B5EF4-FFF2-40B4-BE49-F238E27FC236}">
                  <a16:creationId xmlns:a16="http://schemas.microsoft.com/office/drawing/2014/main" id="{9DDF64E9-0C19-4D67-8415-24B27813D735}"/>
                </a:ext>
              </a:extLst>
            </p:cNvPr>
            <p:cNvSpPr txBox="1"/>
            <p:nvPr/>
          </p:nvSpPr>
          <p:spPr>
            <a:xfrm>
              <a:off x="792331" y="5378718"/>
              <a:ext cx="615870" cy="415498"/>
            </a:xfrm>
            <a:prstGeom prst="rect">
              <a:avLst/>
            </a:prstGeom>
            <a:noFill/>
          </p:spPr>
          <p:txBody>
            <a:bodyPr wrap="square" rtlCol="0">
              <a:spAutoFit/>
            </a:bodyPr>
            <a:lstStyle/>
            <a:p>
              <a:pPr algn="ctr" defTabSz="583090"/>
              <a:r>
                <a:rPr lang="en-US" sz="2100" kern="0" dirty="0">
                  <a:solidFill>
                    <a:prstClr val="white"/>
                  </a:solidFill>
                  <a:latin typeface="Calibri"/>
                </a:rPr>
                <a:t>6</a:t>
              </a:r>
              <a:endParaRPr lang="en-US" sz="2100" kern="0" dirty="0">
                <a:solidFill>
                  <a:prstClr val="black"/>
                </a:solidFill>
                <a:latin typeface="Calibri"/>
              </a:endParaRPr>
            </a:p>
          </p:txBody>
        </p:sp>
      </p:grpSp>
      <p:grpSp>
        <p:nvGrpSpPr>
          <p:cNvPr id="51" name="Group 50">
            <a:extLst>
              <a:ext uri="{FF2B5EF4-FFF2-40B4-BE49-F238E27FC236}">
                <a16:creationId xmlns:a16="http://schemas.microsoft.com/office/drawing/2014/main" id="{D88493E9-6DC3-460B-9670-0385F7B9A6D6}"/>
              </a:ext>
            </a:extLst>
          </p:cNvPr>
          <p:cNvGrpSpPr/>
          <p:nvPr/>
        </p:nvGrpSpPr>
        <p:grpSpPr>
          <a:xfrm>
            <a:off x="739585" y="5896741"/>
            <a:ext cx="672802" cy="672802"/>
            <a:chOff x="752572" y="5994870"/>
            <a:chExt cx="672802" cy="672802"/>
          </a:xfrm>
        </p:grpSpPr>
        <p:sp>
          <p:nvSpPr>
            <p:cNvPr id="52" name="Oval 51">
              <a:extLst>
                <a:ext uri="{FF2B5EF4-FFF2-40B4-BE49-F238E27FC236}">
                  <a16:creationId xmlns:a16="http://schemas.microsoft.com/office/drawing/2014/main" id="{C14EAB42-5BDA-4E13-8A27-6A0F9DDD94CF}"/>
                </a:ext>
              </a:extLst>
            </p:cNvPr>
            <p:cNvSpPr/>
            <p:nvPr/>
          </p:nvSpPr>
          <p:spPr>
            <a:xfrm>
              <a:off x="752572" y="5994870"/>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53" name="TextBox 52">
              <a:extLst>
                <a:ext uri="{FF2B5EF4-FFF2-40B4-BE49-F238E27FC236}">
                  <a16:creationId xmlns:a16="http://schemas.microsoft.com/office/drawing/2014/main" id="{974C3EE4-AED8-4E8D-8412-E7C3737B7338}"/>
                </a:ext>
              </a:extLst>
            </p:cNvPr>
            <p:cNvSpPr txBox="1"/>
            <p:nvPr/>
          </p:nvSpPr>
          <p:spPr>
            <a:xfrm>
              <a:off x="781038" y="6123522"/>
              <a:ext cx="615870" cy="415498"/>
            </a:xfrm>
            <a:prstGeom prst="rect">
              <a:avLst/>
            </a:prstGeom>
            <a:noFill/>
          </p:spPr>
          <p:txBody>
            <a:bodyPr wrap="square" rtlCol="0">
              <a:spAutoFit/>
            </a:bodyPr>
            <a:lstStyle/>
            <a:p>
              <a:pPr algn="ctr" defTabSz="583090"/>
              <a:r>
                <a:rPr lang="en-US" sz="2100" kern="0" dirty="0">
                  <a:solidFill>
                    <a:prstClr val="white"/>
                  </a:solidFill>
                  <a:latin typeface="Calibri"/>
                </a:rPr>
                <a:t>7</a:t>
              </a:r>
              <a:endParaRPr lang="en-US" sz="2100" kern="0" dirty="0">
                <a:solidFill>
                  <a:prstClr val="black"/>
                </a:solidFill>
                <a:latin typeface="Calibri"/>
              </a:endParaRPr>
            </a:p>
          </p:txBody>
        </p:sp>
      </p:grpSp>
      <p:sp>
        <p:nvSpPr>
          <p:cNvPr id="54" name="TextBox 53">
            <a:extLst>
              <a:ext uri="{FF2B5EF4-FFF2-40B4-BE49-F238E27FC236}">
                <a16:creationId xmlns:a16="http://schemas.microsoft.com/office/drawing/2014/main" id="{F8BA8B2C-277B-4FFF-99D3-296ECF41D548}"/>
              </a:ext>
            </a:extLst>
          </p:cNvPr>
          <p:cNvSpPr txBox="1"/>
          <p:nvPr/>
        </p:nvSpPr>
        <p:spPr>
          <a:xfrm>
            <a:off x="1559308" y="6073461"/>
            <a:ext cx="3735504" cy="323165"/>
          </a:xfrm>
          <a:prstGeom prst="rect">
            <a:avLst/>
          </a:prstGeom>
          <a:noFill/>
        </p:spPr>
        <p:txBody>
          <a:bodyPr wrap="square" lIns="90964" tIns="45482" rIns="90964" bIns="45482" rtlCol="0">
            <a:spAutoFit/>
          </a:bodyPr>
          <a:lstStyle/>
          <a:p>
            <a:pPr defTabSz="583090"/>
            <a:r>
              <a:rPr lang="en-US" sz="1500" dirty="0">
                <a:cs typeface="Trebuchet MS"/>
              </a:rPr>
              <a:t>Contact Information</a:t>
            </a:r>
            <a:endParaRPr lang="en-US" sz="1500" dirty="0">
              <a:latin typeface="Calibri"/>
            </a:endParaRPr>
          </a:p>
        </p:txBody>
      </p:sp>
      <p:sp>
        <p:nvSpPr>
          <p:cNvPr id="55" name="Slide Number Placeholder 5">
            <a:extLst>
              <a:ext uri="{FF2B5EF4-FFF2-40B4-BE49-F238E27FC236}">
                <a16:creationId xmlns:a16="http://schemas.microsoft.com/office/drawing/2014/main" id="{024C8E91-CF0A-4841-9938-1ABD67CBBA48}"/>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2</a:t>
            </a:fld>
            <a:endParaRPr lang="en-US" dirty="0"/>
          </a:p>
        </p:txBody>
      </p:sp>
      <p:sp>
        <p:nvSpPr>
          <p:cNvPr id="31" name="TextBox 30">
            <a:extLst>
              <a:ext uri="{FF2B5EF4-FFF2-40B4-BE49-F238E27FC236}">
                <a16:creationId xmlns:a16="http://schemas.microsoft.com/office/drawing/2014/main" id="{ECD87CB3-B9B5-42FA-B5E1-7067C09662AF}"/>
              </a:ext>
            </a:extLst>
          </p:cNvPr>
          <p:cNvSpPr txBox="1"/>
          <p:nvPr/>
        </p:nvSpPr>
        <p:spPr>
          <a:xfrm>
            <a:off x="1570416" y="4444885"/>
            <a:ext cx="8705154" cy="322685"/>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altLang="en-US" kern="0" dirty="0">
                <a:solidFill>
                  <a:schemeClr val="tx1"/>
                </a:solidFill>
              </a:rPr>
              <a:t>Decidedly Different: A Summary Of How Multicultural Viewers Differ From Non-Hispanic Whites </a:t>
            </a:r>
            <a:endParaRPr lang="en-US" kern="0" dirty="0">
              <a:solidFill>
                <a:schemeClr val="tx1"/>
              </a:solidFill>
            </a:endParaRPr>
          </a:p>
        </p:txBody>
      </p:sp>
      <p:grpSp>
        <p:nvGrpSpPr>
          <p:cNvPr id="56" name="Group 55">
            <a:extLst>
              <a:ext uri="{FF2B5EF4-FFF2-40B4-BE49-F238E27FC236}">
                <a16:creationId xmlns:a16="http://schemas.microsoft.com/office/drawing/2014/main" id="{A0E1D018-C4A9-4B35-A46D-41773C101570}"/>
              </a:ext>
            </a:extLst>
          </p:cNvPr>
          <p:cNvGrpSpPr/>
          <p:nvPr/>
        </p:nvGrpSpPr>
        <p:grpSpPr>
          <a:xfrm>
            <a:off x="677268" y="4269826"/>
            <a:ext cx="819723" cy="672802"/>
            <a:chOff x="678593" y="4248523"/>
            <a:chExt cx="819723" cy="672802"/>
          </a:xfrm>
        </p:grpSpPr>
        <p:sp>
          <p:nvSpPr>
            <p:cNvPr id="57" name="Oval 56">
              <a:extLst>
                <a:ext uri="{FF2B5EF4-FFF2-40B4-BE49-F238E27FC236}">
                  <a16:creationId xmlns:a16="http://schemas.microsoft.com/office/drawing/2014/main" id="{34D8C0BD-16E8-453E-AD54-7419665B8FDF}"/>
                </a:ext>
              </a:extLst>
            </p:cNvPr>
            <p:cNvSpPr/>
            <p:nvPr/>
          </p:nvSpPr>
          <p:spPr>
            <a:xfrm>
              <a:off x="752053" y="4248523"/>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58" name="TextBox 57">
              <a:extLst>
                <a:ext uri="{FF2B5EF4-FFF2-40B4-BE49-F238E27FC236}">
                  <a16:creationId xmlns:a16="http://schemas.microsoft.com/office/drawing/2014/main" id="{286D8FAD-AA25-474D-BC8C-C2BDFC7BDBF7}"/>
                </a:ext>
              </a:extLst>
            </p:cNvPr>
            <p:cNvSpPr txBox="1"/>
            <p:nvPr/>
          </p:nvSpPr>
          <p:spPr>
            <a:xfrm>
              <a:off x="678593" y="4364198"/>
              <a:ext cx="819723"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5</a:t>
              </a:r>
            </a:p>
          </p:txBody>
        </p:sp>
      </p:grpSp>
    </p:spTree>
    <p:extLst>
      <p:ext uri="{BB962C8B-B14F-4D97-AF65-F5344CB8AC3E}">
        <p14:creationId xmlns:p14="http://schemas.microsoft.com/office/powerpoint/2010/main" val="3974295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4A8"/>
        </a:solidFill>
        <a:effectLst/>
      </p:bgPr>
    </p:bg>
    <p:spTree>
      <p:nvGrpSpPr>
        <p:cNvPr id="1" name=""/>
        <p:cNvGrpSpPr/>
        <p:nvPr/>
      </p:nvGrpSpPr>
      <p:grpSpPr>
        <a:xfrm>
          <a:off x="0" y="0"/>
          <a:ext cx="0" cy="0"/>
          <a:chOff x="0" y="0"/>
          <a:chExt cx="0" cy="0"/>
        </a:xfrm>
      </p:grpSpPr>
      <p:cxnSp>
        <p:nvCxnSpPr>
          <p:cNvPr id="43" name="Straight Arrow Connector 42">
            <a:extLst>
              <a:ext uri="{FF2B5EF4-FFF2-40B4-BE49-F238E27FC236}">
                <a16:creationId xmlns:a16="http://schemas.microsoft.com/office/drawing/2014/main" id="{70466A93-DF0E-4663-A46A-B7D08F6493D1}"/>
              </a:ext>
            </a:extLst>
          </p:cNvPr>
          <p:cNvCxnSpPr>
            <a:cxnSpLocks/>
          </p:cNvCxnSpPr>
          <p:nvPr/>
        </p:nvCxnSpPr>
        <p:spPr>
          <a:xfrm flipV="1">
            <a:off x="7876837" y="3199469"/>
            <a:ext cx="710738" cy="275937"/>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6185292" y="1512366"/>
            <a:ext cx="607868" cy="3948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7312035" y="2310814"/>
            <a:ext cx="614350" cy="769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02115" y="3981206"/>
            <a:ext cx="710738" cy="0"/>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410170" y="4783098"/>
            <a:ext cx="647314" cy="0"/>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905333" y="1249902"/>
            <a:ext cx="2851182" cy="415018"/>
          </a:xfrm>
          <a:prstGeom prst="rect">
            <a:avLst/>
          </a:prstGeom>
          <a:solidFill>
            <a:schemeClr val="bg1"/>
          </a:solidFill>
          <a:ln>
            <a:solidFill>
              <a:schemeClr val="tx1"/>
            </a:solidFill>
          </a:ln>
        </p:spPr>
        <p:txBody>
          <a:bodyPr wrap="square" lIns="90964" tIns="45482" rIns="90964" bIns="45482" rtlCol="0" anchor="ctr">
            <a:spAutoFit/>
          </a:bodyPr>
          <a:lstStyle/>
          <a:p>
            <a:pPr algn="ctr">
              <a:defRPr/>
            </a:pPr>
            <a:r>
              <a:rPr lang="en-US" sz="1050" b="1" i="1" dirty="0">
                <a:solidFill>
                  <a:srgbClr val="3682B4"/>
                </a:solidFill>
                <a:latin typeface="Trebuchet MS"/>
              </a:rPr>
              <a:t>45% </a:t>
            </a:r>
            <a:r>
              <a:rPr lang="en-US" sz="1050" b="1" dirty="0">
                <a:solidFill>
                  <a:srgbClr val="3682B4"/>
                </a:solidFill>
                <a:latin typeface="Trebuchet MS"/>
              </a:rPr>
              <a:t>have gone on Wikipedia </a:t>
            </a:r>
            <a:r>
              <a:rPr lang="en-US" sz="1050" dirty="0">
                <a:solidFill>
                  <a:prstClr val="black"/>
                </a:solidFill>
                <a:latin typeface="Trebuchet MS"/>
              </a:rPr>
              <a:t>to learn more about what tonight’s episode is about</a:t>
            </a:r>
          </a:p>
        </p:txBody>
      </p:sp>
      <p:sp>
        <p:nvSpPr>
          <p:cNvPr id="34" name="TextBox 33"/>
          <p:cNvSpPr txBox="1"/>
          <p:nvPr/>
        </p:nvSpPr>
        <p:spPr>
          <a:xfrm>
            <a:off x="7995537" y="2044615"/>
            <a:ext cx="2088441"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lvl="0"/>
            <a:r>
              <a:rPr lang="en-US" i="1" dirty="0">
                <a:solidFill>
                  <a:srgbClr val="3682B4"/>
                </a:solidFill>
              </a:rPr>
              <a:t>35% </a:t>
            </a:r>
            <a:r>
              <a:rPr lang="en-US" dirty="0">
                <a:solidFill>
                  <a:srgbClr val="3682B4"/>
                </a:solidFill>
                <a:latin typeface="Trebuchet MS"/>
              </a:rPr>
              <a:t>check Twitter </a:t>
            </a:r>
            <a:r>
              <a:rPr lang="en-US" b="0" dirty="0">
                <a:solidFill>
                  <a:prstClr val="black"/>
                </a:solidFill>
                <a:latin typeface="Trebuchet MS"/>
              </a:rPr>
              <a:t>for on-set tweets &amp; teasers from the cast</a:t>
            </a:r>
          </a:p>
        </p:txBody>
      </p:sp>
      <p:sp>
        <p:nvSpPr>
          <p:cNvPr id="36" name="TextBox 35"/>
          <p:cNvSpPr txBox="1"/>
          <p:nvPr/>
        </p:nvSpPr>
        <p:spPr>
          <a:xfrm>
            <a:off x="8539561" y="3799705"/>
            <a:ext cx="2745274"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i="1" dirty="0">
                <a:solidFill>
                  <a:srgbClr val="50C8A0"/>
                </a:solidFill>
                <a:latin typeface="Trebuchet MS"/>
              </a:rPr>
              <a:t>50% </a:t>
            </a:r>
            <a:r>
              <a:rPr lang="en-US" dirty="0">
                <a:solidFill>
                  <a:srgbClr val="50C8A0"/>
                </a:solidFill>
                <a:latin typeface="Trebuchet MS"/>
              </a:rPr>
              <a:t>have cried</a:t>
            </a:r>
            <a:r>
              <a:rPr lang="en-US" dirty="0">
                <a:solidFill>
                  <a:srgbClr val="3682B4"/>
                </a:solidFill>
                <a:latin typeface="Trebuchet MS"/>
              </a:rPr>
              <a:t> </a:t>
            </a:r>
            <a:r>
              <a:rPr lang="en-US" b="0" dirty="0">
                <a:solidFill>
                  <a:prstClr val="black"/>
                </a:solidFill>
              </a:rPr>
              <a:t>over a character’s death on a show</a:t>
            </a:r>
            <a:endParaRPr lang="en-US" dirty="0">
              <a:solidFill>
                <a:srgbClr val="3682B4"/>
              </a:solidFill>
              <a:latin typeface="Trebuchet MS"/>
            </a:endParaRPr>
          </a:p>
        </p:txBody>
      </p:sp>
      <p:cxnSp>
        <p:nvCxnSpPr>
          <p:cNvPr id="47" name="Straight Arrow Connector 46"/>
          <p:cNvCxnSpPr>
            <a:cxnSpLocks/>
          </p:cNvCxnSpPr>
          <p:nvPr/>
        </p:nvCxnSpPr>
        <p:spPr>
          <a:xfrm>
            <a:off x="6948584" y="4996507"/>
            <a:ext cx="663421" cy="332530"/>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6470305" y="5219237"/>
            <a:ext cx="0" cy="541942"/>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5732441" y="5826050"/>
            <a:ext cx="2116047"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i="1" dirty="0">
                <a:solidFill>
                  <a:srgbClr val="50C8A0"/>
                </a:solidFill>
                <a:latin typeface="Trebuchet MS"/>
              </a:rPr>
              <a:t>33% </a:t>
            </a:r>
            <a:r>
              <a:rPr lang="en-US" dirty="0">
                <a:solidFill>
                  <a:srgbClr val="50C8A0"/>
                </a:solidFill>
                <a:latin typeface="Trebuchet MS"/>
              </a:rPr>
              <a:t>Tweet About A Show</a:t>
            </a:r>
            <a:r>
              <a:rPr lang="en-US" i="1" dirty="0">
                <a:solidFill>
                  <a:srgbClr val="50C8A0"/>
                </a:solidFill>
                <a:latin typeface="Trebuchet MS"/>
              </a:rPr>
              <a:t> </a:t>
            </a:r>
            <a:r>
              <a:rPr lang="en-US" b="0" dirty="0"/>
              <a:t>“OMG! Did that just happen?!”</a:t>
            </a:r>
          </a:p>
        </p:txBody>
      </p:sp>
      <p:sp>
        <p:nvSpPr>
          <p:cNvPr id="55" name="TextBox 54"/>
          <p:cNvSpPr txBox="1"/>
          <p:nvPr/>
        </p:nvSpPr>
        <p:spPr>
          <a:xfrm>
            <a:off x="7686093" y="5335436"/>
            <a:ext cx="3007745"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50C8A0"/>
                </a:solidFill>
                <a:latin typeface="Trebuchet MS"/>
              </a:rPr>
              <a:t>52% </a:t>
            </a:r>
            <a:r>
              <a:rPr lang="en-US" dirty="0">
                <a:solidFill>
                  <a:srgbClr val="50C8A0"/>
                </a:solidFill>
                <a:latin typeface="Trebuchet MS"/>
              </a:rPr>
              <a:t>have looked up actors online</a:t>
            </a:r>
          </a:p>
          <a:p>
            <a:pPr>
              <a:defRPr/>
            </a:pPr>
            <a:r>
              <a:rPr lang="en-US" b="0" dirty="0">
                <a:solidFill>
                  <a:prstClr val="black"/>
                </a:solidFill>
                <a:latin typeface="Trebuchet MS"/>
              </a:rPr>
              <a:t>“Haven’t I seem him in something?”</a:t>
            </a:r>
          </a:p>
        </p:txBody>
      </p:sp>
      <p:cxnSp>
        <p:nvCxnSpPr>
          <p:cNvPr id="56" name="Straight Arrow Connector 55"/>
          <p:cNvCxnSpPr/>
          <p:nvPr/>
        </p:nvCxnSpPr>
        <p:spPr>
          <a:xfrm flipH="1">
            <a:off x="5120031" y="5152730"/>
            <a:ext cx="384464" cy="398797"/>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726857" y="5852980"/>
            <a:ext cx="1812027"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45% </a:t>
            </a:r>
            <a:r>
              <a:rPr lang="en-US" dirty="0">
                <a:solidFill>
                  <a:srgbClr val="FAB982"/>
                </a:solidFill>
                <a:latin typeface="Trebuchet MS"/>
              </a:rPr>
              <a:t>have felt</a:t>
            </a:r>
            <a:r>
              <a:rPr lang="en-US" dirty="0">
                <a:solidFill>
                  <a:srgbClr val="FAB982"/>
                </a:solidFill>
              </a:rPr>
              <a:t> angry </a:t>
            </a:r>
            <a:r>
              <a:rPr lang="en-US" b="0" dirty="0">
                <a:solidFill>
                  <a:prstClr val="black"/>
                </a:solidFill>
              </a:rPr>
              <a:t>over a plot twist at the end</a:t>
            </a:r>
          </a:p>
        </p:txBody>
      </p:sp>
      <p:cxnSp>
        <p:nvCxnSpPr>
          <p:cNvPr id="62" name="Straight Arrow Connector 61"/>
          <p:cNvCxnSpPr/>
          <p:nvPr/>
        </p:nvCxnSpPr>
        <p:spPr>
          <a:xfrm flipH="1">
            <a:off x="4467509" y="4774839"/>
            <a:ext cx="391552" cy="37785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3961476" y="4242561"/>
            <a:ext cx="485331" cy="406379"/>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161164" y="5220513"/>
            <a:ext cx="2272074" cy="415018"/>
          </a:xfrm>
          <a:prstGeom prst="rect">
            <a:avLst/>
          </a:prstGeom>
          <a:solidFill>
            <a:schemeClr val="bg1"/>
          </a:solidFill>
          <a:ln>
            <a:solidFill>
              <a:schemeClr val="tx1"/>
            </a:solidFill>
          </a:ln>
        </p:spPr>
        <p:txBody>
          <a:bodyPr wrap="square" lIns="0" tIns="45482" rIns="0" bIns="45482" rtlCol="0" anchor="ctr">
            <a:spAutoFit/>
          </a:bodyPr>
          <a:lstStyle>
            <a:defPPr>
              <a:defRPr lang="en-US"/>
            </a:defPPr>
            <a:lvl1pPr algn="ctr">
              <a:defRPr sz="1050" b="1"/>
            </a:lvl1pPr>
          </a:lstStyle>
          <a:p>
            <a:pPr>
              <a:defRPr/>
            </a:pPr>
            <a:r>
              <a:rPr lang="en-US" i="1" dirty="0">
                <a:solidFill>
                  <a:srgbClr val="FAB982"/>
                </a:solidFill>
                <a:latin typeface="Trebuchet MS"/>
              </a:rPr>
              <a:t>39% </a:t>
            </a:r>
            <a:r>
              <a:rPr lang="en-US" dirty="0">
                <a:solidFill>
                  <a:srgbClr val="FAB982"/>
                </a:solidFill>
                <a:latin typeface="Trebuchet MS"/>
              </a:rPr>
              <a:t>have read reviews </a:t>
            </a:r>
            <a:r>
              <a:rPr lang="en-US" b="0" dirty="0">
                <a:solidFill>
                  <a:prstClr val="black"/>
                </a:solidFill>
                <a:latin typeface="Trebuchet MS"/>
              </a:rPr>
              <a:t>for opinions and reaction to a show’s ending</a:t>
            </a:r>
          </a:p>
        </p:txBody>
      </p:sp>
      <p:cxnSp>
        <p:nvCxnSpPr>
          <p:cNvPr id="67" name="Straight Arrow Connector 66"/>
          <p:cNvCxnSpPr/>
          <p:nvPr/>
        </p:nvCxnSpPr>
        <p:spPr>
          <a:xfrm flipH="1">
            <a:off x="3728068" y="3664480"/>
            <a:ext cx="794440" cy="31672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3702756" y="3199469"/>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907166" y="3818023"/>
            <a:ext cx="2756860"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51% </a:t>
            </a:r>
            <a:r>
              <a:rPr lang="en-US" b="0" dirty="0">
                <a:solidFill>
                  <a:prstClr val="black"/>
                </a:solidFill>
                <a:latin typeface="Trebuchet MS"/>
              </a:rPr>
              <a:t>dissect everything that happened in the episode with </a:t>
            </a:r>
            <a:r>
              <a:rPr lang="en-US" dirty="0">
                <a:solidFill>
                  <a:srgbClr val="FAB982"/>
                </a:solidFill>
                <a:latin typeface="Trebuchet MS"/>
              </a:rPr>
              <a:t>family &amp; friends</a:t>
            </a:r>
          </a:p>
        </p:txBody>
      </p:sp>
      <p:sp>
        <p:nvSpPr>
          <p:cNvPr id="72" name="TextBox 71"/>
          <p:cNvSpPr txBox="1"/>
          <p:nvPr/>
        </p:nvSpPr>
        <p:spPr>
          <a:xfrm>
            <a:off x="1304191" y="3172729"/>
            <a:ext cx="2356241"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35% </a:t>
            </a:r>
            <a:r>
              <a:rPr lang="en-US" dirty="0">
                <a:solidFill>
                  <a:srgbClr val="FAB982"/>
                </a:solidFill>
                <a:latin typeface="Trebuchet MS"/>
              </a:rPr>
              <a:t>Research locations </a:t>
            </a:r>
            <a:r>
              <a:rPr lang="en-US" b="0" dirty="0">
                <a:solidFill>
                  <a:prstClr val="black"/>
                </a:solidFill>
                <a:latin typeface="Trebuchet MS"/>
              </a:rPr>
              <a:t>featured in a show for an upcoming trip</a:t>
            </a:r>
          </a:p>
        </p:txBody>
      </p:sp>
      <p:sp>
        <p:nvSpPr>
          <p:cNvPr id="73" name="TextBox 72"/>
          <p:cNvSpPr txBox="1"/>
          <p:nvPr/>
        </p:nvSpPr>
        <p:spPr>
          <a:xfrm>
            <a:off x="1590928" y="2583965"/>
            <a:ext cx="2142037"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43% </a:t>
            </a:r>
            <a:r>
              <a:rPr lang="en-US" dirty="0">
                <a:solidFill>
                  <a:srgbClr val="FAB982"/>
                </a:solidFill>
                <a:latin typeface="Trebuchet MS"/>
              </a:rPr>
              <a:t>have booked a table </a:t>
            </a:r>
            <a:r>
              <a:rPr lang="en-US" b="0" dirty="0">
                <a:solidFill>
                  <a:prstClr val="black"/>
                </a:solidFill>
                <a:latin typeface="Trebuchet MS"/>
              </a:rPr>
              <a:t>at a TV chef’s new restaurant</a:t>
            </a:r>
          </a:p>
        </p:txBody>
      </p:sp>
      <p:sp>
        <p:nvSpPr>
          <p:cNvPr id="74" name="TextBox 73"/>
          <p:cNvSpPr txBox="1"/>
          <p:nvPr/>
        </p:nvSpPr>
        <p:spPr>
          <a:xfrm>
            <a:off x="1643993" y="1959826"/>
            <a:ext cx="2491589"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52% </a:t>
            </a:r>
            <a:r>
              <a:rPr lang="en-US" dirty="0">
                <a:solidFill>
                  <a:srgbClr val="FAB982"/>
                </a:solidFill>
                <a:latin typeface="Trebuchet MS"/>
              </a:rPr>
              <a:t>have used a phrase</a:t>
            </a:r>
            <a:r>
              <a:rPr lang="en-US" b="0" dirty="0">
                <a:solidFill>
                  <a:prstClr val="black"/>
                </a:solidFill>
                <a:latin typeface="Trebuchet MS"/>
              </a:rPr>
              <a:t> they heard in a TV episode during conversation</a:t>
            </a:r>
          </a:p>
        </p:txBody>
      </p:sp>
      <p:cxnSp>
        <p:nvCxnSpPr>
          <p:cNvPr id="76" name="Straight Arrow Connector 75"/>
          <p:cNvCxnSpPr/>
          <p:nvPr/>
        </p:nvCxnSpPr>
        <p:spPr>
          <a:xfrm flipH="1">
            <a:off x="3879257" y="2648464"/>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flipV="1">
            <a:off x="4208433" y="2228716"/>
            <a:ext cx="532328" cy="18260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736995" y="1855222"/>
            <a:ext cx="383037" cy="34232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4309058" y="1742834"/>
            <a:ext cx="3617005" cy="3647655"/>
            <a:chOff x="2361031" y="726812"/>
            <a:chExt cx="4376577" cy="4413661"/>
          </a:xfrm>
        </p:grpSpPr>
        <p:sp>
          <p:nvSpPr>
            <p:cNvPr id="46" name="Block Arc 45"/>
            <p:cNvSpPr/>
            <p:nvPr/>
          </p:nvSpPr>
          <p:spPr>
            <a:xfrm rot="3090063">
              <a:off x="2378632" y="825763"/>
              <a:ext cx="4353501" cy="4155599"/>
            </a:xfrm>
            <a:prstGeom prst="blockArc">
              <a:avLst>
                <a:gd name="adj1" fmla="val 11683091"/>
                <a:gd name="adj2" fmla="val 16428848"/>
                <a:gd name="adj3" fmla="val 26443"/>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sp>
          <p:nvSpPr>
            <p:cNvPr id="48" name="Block Arc 47"/>
            <p:cNvSpPr/>
            <p:nvPr/>
          </p:nvSpPr>
          <p:spPr>
            <a:xfrm rot="14762109">
              <a:off x="2285636" y="862367"/>
              <a:ext cx="4353501" cy="4202712"/>
            </a:xfrm>
            <a:prstGeom prst="blockArc">
              <a:avLst>
                <a:gd name="adj1" fmla="val 12316146"/>
                <a:gd name="adj2" fmla="val 0"/>
                <a:gd name="adj3" fmla="val 25000"/>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sp>
          <p:nvSpPr>
            <p:cNvPr id="49" name="Block Arc 48"/>
            <p:cNvSpPr/>
            <p:nvPr/>
          </p:nvSpPr>
          <p:spPr>
            <a:xfrm rot="9722143">
              <a:off x="2384106" y="1022263"/>
              <a:ext cx="4353502" cy="4109822"/>
            </a:xfrm>
            <a:prstGeom prst="blockArc">
              <a:avLst>
                <a:gd name="adj1" fmla="val 9698357"/>
                <a:gd name="adj2" fmla="val 17277767"/>
                <a:gd name="adj3" fmla="val 25766"/>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grpSp>
      <p:sp>
        <p:nvSpPr>
          <p:cNvPr id="12" name="TextBox 11"/>
          <p:cNvSpPr txBox="1"/>
          <p:nvPr/>
        </p:nvSpPr>
        <p:spPr>
          <a:xfrm rot="751954">
            <a:off x="5690911" y="1912692"/>
            <a:ext cx="1517228" cy="876683"/>
          </a:xfrm>
          <a:prstGeom prst="rect">
            <a:avLst/>
          </a:prstGeom>
          <a:noFill/>
        </p:spPr>
        <p:txBody>
          <a:bodyPr wrap="square" lIns="90964" tIns="45482" rIns="90964" bIns="45482" rtlCol="0">
            <a:spAutoFit/>
          </a:bodyPr>
          <a:lstStyle/>
          <a:p>
            <a:pPr algn="ctr">
              <a:defRPr/>
            </a:pPr>
            <a:r>
              <a:rPr lang="en-US" sz="1600" b="1" dirty="0">
                <a:solidFill>
                  <a:prstClr val="white"/>
                </a:solidFill>
                <a:latin typeface="Trebuchet MS"/>
              </a:rPr>
              <a:t>Pre-Viewing</a:t>
            </a:r>
          </a:p>
          <a:p>
            <a:pPr algn="ctr">
              <a:defRPr/>
            </a:pPr>
            <a:r>
              <a:rPr lang="en-US" sz="1200" b="1" i="1" dirty="0">
                <a:solidFill>
                  <a:prstClr val="white"/>
                </a:solidFill>
                <a:latin typeface="Trebuchet MS"/>
              </a:rPr>
              <a:t>Anticipation &amp; Preparation</a:t>
            </a:r>
            <a:endParaRPr lang="en-US" sz="1100" b="1" i="1" dirty="0">
              <a:solidFill>
                <a:prstClr val="white"/>
              </a:solidFill>
              <a:latin typeface="Trebuchet MS"/>
            </a:endParaRPr>
          </a:p>
          <a:p>
            <a:pPr algn="ctr">
              <a:defRPr/>
            </a:pPr>
            <a:endParaRPr lang="en-US" sz="1100" b="1" dirty="0">
              <a:solidFill>
                <a:prstClr val="white"/>
              </a:solidFill>
              <a:latin typeface="Trebuchet MS"/>
            </a:endParaRPr>
          </a:p>
        </p:txBody>
      </p:sp>
      <p:sp>
        <p:nvSpPr>
          <p:cNvPr id="51" name="TextBox 50"/>
          <p:cNvSpPr txBox="1"/>
          <p:nvPr/>
        </p:nvSpPr>
        <p:spPr>
          <a:xfrm>
            <a:off x="6938117" y="3143544"/>
            <a:ext cx="1036286" cy="1045960"/>
          </a:xfrm>
          <a:prstGeom prst="rect">
            <a:avLst/>
          </a:prstGeom>
          <a:noFill/>
        </p:spPr>
        <p:txBody>
          <a:bodyPr wrap="square" lIns="90964" tIns="45482" rIns="90964" bIns="45482" rtlCol="0">
            <a:spAutoFit/>
          </a:bodyPr>
          <a:lstStyle/>
          <a:p>
            <a:pPr algn="ctr">
              <a:defRPr/>
            </a:pPr>
            <a:r>
              <a:rPr lang="en-US" sz="1600" b="1" dirty="0">
                <a:solidFill>
                  <a:prstClr val="white"/>
                </a:solidFill>
                <a:latin typeface="Trebuchet MS"/>
              </a:rPr>
              <a:t>During</a:t>
            </a:r>
            <a:endParaRPr lang="en-US" b="1" dirty="0">
              <a:solidFill>
                <a:prstClr val="white"/>
              </a:solidFill>
              <a:latin typeface="Trebuchet MS"/>
            </a:endParaRPr>
          </a:p>
          <a:p>
            <a:pPr algn="ctr">
              <a:defRPr/>
            </a:pPr>
            <a:r>
              <a:rPr lang="en-US" sz="1100" b="1" i="1" dirty="0">
                <a:solidFill>
                  <a:prstClr val="white"/>
                </a:solidFill>
                <a:latin typeface="Trebuchet MS"/>
              </a:rPr>
              <a:t>Immediate Need to Connect to Community</a:t>
            </a:r>
          </a:p>
        </p:txBody>
      </p:sp>
      <p:sp>
        <p:nvSpPr>
          <p:cNvPr id="52" name="TextBox 51"/>
          <p:cNvSpPr txBox="1"/>
          <p:nvPr/>
        </p:nvSpPr>
        <p:spPr>
          <a:xfrm rot="19118125">
            <a:off x="4055800" y="2584992"/>
            <a:ext cx="1835846" cy="676628"/>
          </a:xfrm>
          <a:prstGeom prst="rect">
            <a:avLst/>
          </a:prstGeom>
          <a:noFill/>
        </p:spPr>
        <p:txBody>
          <a:bodyPr wrap="square" lIns="90964" tIns="45482" rIns="90964" bIns="45482" rtlCol="0">
            <a:spAutoFit/>
          </a:bodyPr>
          <a:lstStyle/>
          <a:p>
            <a:pPr algn="ctr">
              <a:defRPr/>
            </a:pPr>
            <a:r>
              <a:rPr lang="en-US" sz="1600" b="1" dirty="0">
                <a:latin typeface="Trebuchet MS"/>
              </a:rPr>
              <a:t>Post-Viewing</a:t>
            </a:r>
          </a:p>
          <a:p>
            <a:pPr algn="ctr">
              <a:defRPr/>
            </a:pPr>
            <a:r>
              <a:rPr lang="en-US" sz="1100" b="1" i="1" dirty="0">
                <a:latin typeface="Trebuchet MS"/>
              </a:rPr>
              <a:t>Insatiable Need For More</a:t>
            </a:r>
          </a:p>
        </p:txBody>
      </p:sp>
      <p:sp>
        <p:nvSpPr>
          <p:cNvPr id="42" name="Title 1">
            <a:extLst>
              <a:ext uri="{FF2B5EF4-FFF2-40B4-BE49-F238E27FC236}">
                <a16:creationId xmlns:a16="http://schemas.microsoft.com/office/drawing/2014/main" id="{87613784-C7DA-4890-BAC8-DD94A6217B47}"/>
              </a:ext>
            </a:extLst>
          </p:cNvPr>
          <p:cNvSpPr>
            <a:spLocks noGrp="1"/>
          </p:cNvSpPr>
          <p:nvPr>
            <p:ph type="ctrTitle"/>
          </p:nvPr>
        </p:nvSpPr>
        <p:spPr>
          <a:xfrm>
            <a:off x="1053984" y="254185"/>
            <a:ext cx="10185516" cy="837560"/>
          </a:xfrm>
        </p:spPr>
        <p:txBody>
          <a:bodyPr/>
          <a:lstStyle/>
          <a:p>
            <a:r>
              <a:rPr lang="en-US" sz="2400" dirty="0">
                <a:solidFill>
                  <a:schemeClr val="bg1"/>
                </a:solidFill>
              </a:rPr>
              <a:t>The Same Goes For </a:t>
            </a:r>
            <a:r>
              <a:rPr lang="en-US" sz="2400" u="sng" dirty="0">
                <a:solidFill>
                  <a:schemeClr val="bg1"/>
                </a:solidFill>
              </a:rPr>
              <a:t>Hispanic Viewers</a:t>
            </a:r>
            <a:r>
              <a:rPr lang="en-US" sz="2400" dirty="0">
                <a:solidFill>
                  <a:schemeClr val="bg1"/>
                </a:solidFill>
              </a:rPr>
              <a:t> Whose Intense Emotional Connection To TV Content Goes Well Beyond The Airing Of A Program</a:t>
            </a:r>
          </a:p>
        </p:txBody>
      </p:sp>
      <p:sp>
        <p:nvSpPr>
          <p:cNvPr id="75" name="TextBox 74"/>
          <p:cNvSpPr txBox="1"/>
          <p:nvPr/>
        </p:nvSpPr>
        <p:spPr>
          <a:xfrm>
            <a:off x="2230427" y="1375661"/>
            <a:ext cx="2432904"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55%</a:t>
            </a:r>
            <a:r>
              <a:rPr lang="en-US" b="0" dirty="0">
                <a:latin typeface="Trebuchet MS"/>
              </a:rPr>
              <a:t> </a:t>
            </a:r>
            <a:r>
              <a:rPr lang="en-US" dirty="0">
                <a:solidFill>
                  <a:srgbClr val="FAB982"/>
                </a:solidFill>
                <a:latin typeface="Trebuchet MS"/>
              </a:rPr>
              <a:t>Seek out </a:t>
            </a:r>
            <a:r>
              <a:rPr lang="en-US" b="0" dirty="0">
                <a:solidFill>
                  <a:prstClr val="black"/>
                </a:solidFill>
                <a:latin typeface="Trebuchet MS"/>
              </a:rPr>
              <a:t>more TV shows with their favorite actor from a show</a:t>
            </a:r>
            <a:endParaRPr lang="en-US" dirty="0">
              <a:solidFill>
                <a:srgbClr val="FAB982"/>
              </a:solidFill>
              <a:latin typeface="Trebuchet MS"/>
            </a:endParaRPr>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57" name="TextBox 56">
            <a:extLst>
              <a:ext uri="{FF2B5EF4-FFF2-40B4-BE49-F238E27FC236}">
                <a16:creationId xmlns:a16="http://schemas.microsoft.com/office/drawing/2014/main" id="{1284B167-3A20-4AA2-A1EE-C3EE208A6BCF}"/>
              </a:ext>
            </a:extLst>
          </p:cNvPr>
          <p:cNvSpPr txBox="1"/>
          <p:nvPr/>
        </p:nvSpPr>
        <p:spPr>
          <a:xfrm>
            <a:off x="8162153" y="4623345"/>
            <a:ext cx="3242390"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i="1" dirty="0">
                <a:solidFill>
                  <a:srgbClr val="50C8A0"/>
                </a:solidFill>
                <a:latin typeface="Trebuchet MS"/>
              </a:rPr>
              <a:t>38% </a:t>
            </a:r>
            <a:r>
              <a:rPr lang="en-US" b="0" dirty="0">
                <a:solidFill>
                  <a:prstClr val="black"/>
                </a:solidFill>
              </a:rPr>
              <a:t>can’t help but empathize with the character they </a:t>
            </a:r>
            <a:r>
              <a:rPr lang="en-US" dirty="0">
                <a:solidFill>
                  <a:srgbClr val="50C8A0"/>
                </a:solidFill>
              </a:rPr>
              <a:t>feel personally connected to</a:t>
            </a:r>
            <a:endParaRPr lang="en-US" b="0" dirty="0">
              <a:solidFill>
                <a:prstClr val="black"/>
              </a:solidFill>
            </a:endParaRPr>
          </a:p>
        </p:txBody>
      </p:sp>
      <p:sp>
        <p:nvSpPr>
          <p:cNvPr id="58" name="Slide Number Placeholder 5">
            <a:extLst>
              <a:ext uri="{FF2B5EF4-FFF2-40B4-BE49-F238E27FC236}">
                <a16:creationId xmlns:a16="http://schemas.microsoft.com/office/drawing/2014/main" id="{1A37415F-E1C5-4733-857E-9804280481C7}"/>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20</a:t>
            </a:fld>
            <a:endParaRPr lang="en-US" dirty="0"/>
          </a:p>
        </p:txBody>
      </p:sp>
      <p:sp>
        <p:nvSpPr>
          <p:cNvPr id="54" name="Text Placeholder 3">
            <a:extLst>
              <a:ext uri="{FF2B5EF4-FFF2-40B4-BE49-F238E27FC236}">
                <a16:creationId xmlns:a16="http://schemas.microsoft.com/office/drawing/2014/main" id="{3120E5BE-3523-4DBD-B7CB-562AC43D3945}"/>
              </a:ext>
            </a:extLst>
          </p:cNvPr>
          <p:cNvSpPr txBox="1">
            <a:spLocks/>
          </p:cNvSpPr>
          <p:nvPr/>
        </p:nvSpPr>
        <p:spPr>
          <a:xfrm>
            <a:off x="79246" y="6612011"/>
            <a:ext cx="7368954" cy="22350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Hispanic = 188 Respondents, Total A18+ Respondents = 1,001.</a:t>
            </a:r>
          </a:p>
        </p:txBody>
      </p:sp>
      <p:sp>
        <p:nvSpPr>
          <p:cNvPr id="59" name="TextBox 58">
            <a:extLst>
              <a:ext uri="{FF2B5EF4-FFF2-40B4-BE49-F238E27FC236}">
                <a16:creationId xmlns:a16="http://schemas.microsoft.com/office/drawing/2014/main" id="{20762FE4-40E5-438F-AB50-3B514D5A68A9}"/>
              </a:ext>
            </a:extLst>
          </p:cNvPr>
          <p:cNvSpPr txBox="1"/>
          <p:nvPr/>
        </p:nvSpPr>
        <p:spPr>
          <a:xfrm>
            <a:off x="8682931" y="2978001"/>
            <a:ext cx="2844800"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i="1" dirty="0">
                <a:solidFill>
                  <a:srgbClr val="50C8A0"/>
                </a:solidFill>
                <a:latin typeface="Trebuchet MS"/>
              </a:rPr>
              <a:t>69% </a:t>
            </a:r>
            <a:r>
              <a:rPr lang="en-US" b="0" dirty="0">
                <a:latin typeface="Trebuchet MS"/>
              </a:rPr>
              <a:t>settle in and focus their attention on the show because it is their </a:t>
            </a:r>
            <a:r>
              <a:rPr lang="en-US" dirty="0">
                <a:solidFill>
                  <a:srgbClr val="50C8A0"/>
                </a:solidFill>
                <a:latin typeface="Trebuchet MS"/>
              </a:rPr>
              <a:t>“me-time”</a:t>
            </a:r>
            <a:endParaRPr lang="en-US" b="0" dirty="0">
              <a:solidFill>
                <a:prstClr val="black"/>
              </a:solidFill>
              <a:latin typeface="Trebuchet MS"/>
            </a:endParaRPr>
          </a:p>
        </p:txBody>
      </p:sp>
      <p:sp>
        <p:nvSpPr>
          <p:cNvPr id="63" name="TextBox 62">
            <a:extLst>
              <a:ext uri="{FF2B5EF4-FFF2-40B4-BE49-F238E27FC236}">
                <a16:creationId xmlns:a16="http://schemas.microsoft.com/office/drawing/2014/main" id="{777B2C01-A347-4627-B237-1842B25EFF68}"/>
              </a:ext>
            </a:extLst>
          </p:cNvPr>
          <p:cNvSpPr txBox="1"/>
          <p:nvPr/>
        </p:nvSpPr>
        <p:spPr>
          <a:xfrm>
            <a:off x="1289724" y="4502075"/>
            <a:ext cx="2591865"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i="1" dirty="0">
                <a:solidFill>
                  <a:srgbClr val="FAB982"/>
                </a:solidFill>
                <a:latin typeface="Trebuchet MS"/>
              </a:rPr>
              <a:t>38% </a:t>
            </a:r>
            <a:r>
              <a:rPr lang="en-US" b="0" dirty="0">
                <a:solidFill>
                  <a:prstClr val="black"/>
                </a:solidFill>
                <a:latin typeface="Trebuchet MS"/>
              </a:rPr>
              <a:t>inevitably </a:t>
            </a:r>
            <a:r>
              <a:rPr lang="en-US" dirty="0">
                <a:solidFill>
                  <a:srgbClr val="FAB982"/>
                </a:solidFill>
                <a:latin typeface="Trebuchet MS"/>
              </a:rPr>
              <a:t>look up spoilers </a:t>
            </a:r>
            <a:r>
              <a:rPr lang="en-US" b="0" dirty="0">
                <a:solidFill>
                  <a:prstClr val="black"/>
                </a:solidFill>
                <a:latin typeface="Trebuchet MS"/>
              </a:rPr>
              <a:t>for next week’s episode</a:t>
            </a:r>
          </a:p>
        </p:txBody>
      </p:sp>
    </p:spTree>
    <p:extLst>
      <p:ext uri="{BB962C8B-B14F-4D97-AF65-F5344CB8AC3E}">
        <p14:creationId xmlns:p14="http://schemas.microsoft.com/office/powerpoint/2010/main" val="527573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979AEB-8A17-487A-86C9-DBD6E1546867}"/>
              </a:ext>
            </a:extLst>
          </p:cNvPr>
          <p:cNvSpPr/>
          <p:nvPr/>
        </p:nvSpPr>
        <p:spPr>
          <a:xfrm>
            <a:off x="34" y="0"/>
            <a:ext cx="5566376"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2" name="Text Placeholder 1"/>
          <p:cNvSpPr>
            <a:spLocks noGrp="1"/>
          </p:cNvSpPr>
          <p:nvPr>
            <p:ph type="body" sz="quarter" idx="13"/>
          </p:nvPr>
        </p:nvSpPr>
        <p:spPr>
          <a:xfrm>
            <a:off x="63700" y="1963360"/>
            <a:ext cx="5439044" cy="2931280"/>
          </a:xfrm>
        </p:spPr>
        <p:txBody>
          <a:bodyPr anchor="ctr"/>
          <a:lstStyle/>
          <a:p>
            <a:r>
              <a:rPr lang="en-US" sz="2000" b="1" dirty="0">
                <a:solidFill>
                  <a:schemeClr val="bg1"/>
                </a:solidFill>
              </a:rPr>
              <a:t>It’s clear that Multicultural viewers are highly engaged with TV programming. They feel emotionally attached to shows and characters and are moved to discuss and share with others.</a:t>
            </a:r>
          </a:p>
          <a:p>
            <a:endParaRPr lang="en-US" sz="2000" b="1" dirty="0">
              <a:solidFill>
                <a:schemeClr val="bg1"/>
              </a:solidFill>
            </a:endParaRPr>
          </a:p>
          <a:p>
            <a:r>
              <a:rPr lang="en-US" sz="2000" b="1" dirty="0">
                <a:solidFill>
                  <a:schemeClr val="bg1"/>
                </a:solidFill>
              </a:rPr>
              <a:t>But does the same behavior &amp; “Emotional Stakes” exist for Original YouTube Content?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85" y="6652406"/>
            <a:ext cx="2247046" cy="124162"/>
          </a:xfrm>
          <a:prstGeom prst="rect">
            <a:avLst/>
          </a:prstGeom>
        </p:spPr>
      </p:pic>
      <p:sp>
        <p:nvSpPr>
          <p:cNvPr id="5" name="Slide Number Placeholder 5">
            <a:extLst>
              <a:ext uri="{FF2B5EF4-FFF2-40B4-BE49-F238E27FC236}">
                <a16:creationId xmlns:a16="http://schemas.microsoft.com/office/drawing/2014/main" id="{FCED8254-C42C-4869-AB31-4060516F0496}"/>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21</a:t>
            </a:fld>
            <a:endParaRPr lang="en-US" dirty="0"/>
          </a:p>
        </p:txBody>
      </p:sp>
    </p:spTree>
    <p:extLst>
      <p:ext uri="{BB962C8B-B14F-4D97-AF65-F5344CB8AC3E}">
        <p14:creationId xmlns:p14="http://schemas.microsoft.com/office/powerpoint/2010/main" val="2475531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D8D449E-26BA-4EAF-A5CB-B70A678F8F76}"/>
              </a:ext>
            </a:extLst>
          </p:cNvPr>
          <p:cNvSpPr/>
          <p:nvPr/>
        </p:nvSpPr>
        <p:spPr>
          <a:xfrm>
            <a:off x="4469192" y="0"/>
            <a:ext cx="7722841" cy="6858000"/>
          </a:xfrm>
          <a:prstGeom prst="rect">
            <a:avLst/>
          </a:prstGeom>
          <a:solidFill>
            <a:schemeClr val="tx1">
              <a:alpha val="50000"/>
            </a:schemeClr>
          </a:solidFill>
          <a:effectLst>
            <a:outerShdw blurRad="40000" dist="23000" dir="5400000" rotWithShape="0">
              <a:srgbClr val="000000">
                <a:alpha val="25000"/>
              </a:srgbClr>
            </a:outerShdw>
          </a:effectLst>
        </p:spPr>
        <p:style>
          <a:lnRef idx="1">
            <a:schemeClr val="dk1"/>
          </a:lnRef>
          <a:fillRef idx="3">
            <a:schemeClr val="dk1"/>
          </a:fillRef>
          <a:effectRef idx="2">
            <a:schemeClr val="dk1"/>
          </a:effectRef>
          <a:fontRef idx="minor">
            <a:schemeClr val="lt1"/>
          </a:fontRef>
        </p:style>
        <p:txBody>
          <a:bodyPr lIns="90964" tIns="45482" rIns="90964" bIns="45482" rtlCol="0" anchor="ctr"/>
          <a:lstStyle/>
          <a:p>
            <a:pPr algn="ctr"/>
            <a:endParaRPr lang="en-US" dirty="0">
              <a:solidFill>
                <a:schemeClr val="bg1"/>
              </a:solidFill>
            </a:endParaRPr>
          </a:p>
        </p:txBody>
      </p:sp>
      <p:sp>
        <p:nvSpPr>
          <p:cNvPr id="32" name="Rectangle 31">
            <a:extLst>
              <a:ext uri="{FF2B5EF4-FFF2-40B4-BE49-F238E27FC236}">
                <a16:creationId xmlns:a16="http://schemas.microsoft.com/office/drawing/2014/main" id="{43473E03-C2E9-496A-9FE6-E05DF88C47EF}"/>
              </a:ext>
            </a:extLst>
          </p:cNvPr>
          <p:cNvSpPr/>
          <p:nvPr/>
        </p:nvSpPr>
        <p:spPr>
          <a:xfrm>
            <a:off x="4457647" y="27497"/>
            <a:ext cx="7722841" cy="6863225"/>
          </a:xfrm>
          <a:prstGeom prst="rect">
            <a:avLst/>
          </a:prstGeom>
          <a:solidFill>
            <a:schemeClr val="tx1">
              <a:alpha val="84000"/>
            </a:schemeClr>
          </a:solidFill>
          <a:ln>
            <a:noFill/>
          </a:ln>
          <a:ex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6" name="Title 1">
            <a:extLst>
              <a:ext uri="{FF2B5EF4-FFF2-40B4-BE49-F238E27FC236}">
                <a16:creationId xmlns:a16="http://schemas.microsoft.com/office/drawing/2014/main" id="{8DC585A7-A863-4AC8-BF72-B080BE4F3A18}"/>
              </a:ext>
            </a:extLst>
          </p:cNvPr>
          <p:cNvSpPr>
            <a:spLocks noGrp="1"/>
          </p:cNvSpPr>
          <p:nvPr>
            <p:ph type="ctrTitle"/>
          </p:nvPr>
        </p:nvSpPr>
        <p:spPr>
          <a:xfrm>
            <a:off x="3814367" y="207027"/>
            <a:ext cx="9055485" cy="516143"/>
          </a:xfrm>
        </p:spPr>
        <p:txBody>
          <a:bodyPr/>
          <a:lstStyle/>
          <a:p>
            <a:r>
              <a:rPr lang="en-US" sz="2400" dirty="0">
                <a:solidFill>
                  <a:srgbClr val="50C8A0"/>
                </a:solidFill>
              </a:rPr>
              <a:t>How We Define YouTube “Original Content”</a:t>
            </a:r>
          </a:p>
        </p:txBody>
      </p:sp>
      <p:sp>
        <p:nvSpPr>
          <p:cNvPr id="3" name="Rectangle 2">
            <a:extLst>
              <a:ext uri="{FF2B5EF4-FFF2-40B4-BE49-F238E27FC236}">
                <a16:creationId xmlns:a16="http://schemas.microsoft.com/office/drawing/2014/main" id="{B1270C51-F861-46ED-8AF2-82E672232DD7}"/>
              </a:ext>
            </a:extLst>
          </p:cNvPr>
          <p:cNvSpPr/>
          <p:nvPr/>
        </p:nvSpPr>
        <p:spPr>
          <a:xfrm>
            <a:off x="3765903" y="882461"/>
            <a:ext cx="8229601" cy="983161"/>
          </a:xfrm>
          <a:prstGeom prst="rect">
            <a:avLst/>
          </a:prstGeom>
        </p:spPr>
        <p:txBody>
          <a:bodyPr wrap="square" lIns="90964" tIns="45482" rIns="90964" bIns="45482">
            <a:spAutoFit/>
          </a:bodyPr>
          <a:lstStyle/>
          <a:p>
            <a:pPr marL="1023464" lvl="1" algn="ctr"/>
            <a:r>
              <a:rPr lang="en-US" altLang="en-US" sz="1400" b="1" dirty="0">
                <a:solidFill>
                  <a:schemeClr val="bg1"/>
                </a:solidFill>
                <a:latin typeface="Trebuchet MS" panose="020B0603020202020204" pitchFamily="34" charset="0"/>
              </a:rPr>
              <a:t>YouTube Original Content </a:t>
            </a:r>
            <a:r>
              <a:rPr lang="en-US" altLang="en-US" sz="1400" dirty="0">
                <a:solidFill>
                  <a:schemeClr val="bg1"/>
                </a:solidFill>
                <a:latin typeface="Trebuchet MS" panose="020B0603020202020204" pitchFamily="34" charset="0"/>
              </a:rPr>
              <a:t>refers to videos that were produced by an established YouTube personality that are only available on YouTube and do not appear on broadcast or cable TV. This does not include user generated videos (e.g. cat videos), music videos, or TV program content (e.g. clips from Late Night with Stephen Colbert)</a:t>
            </a:r>
          </a:p>
        </p:txBody>
      </p:sp>
      <p:sp>
        <p:nvSpPr>
          <p:cNvPr id="19" name="TextBox 18">
            <a:extLst>
              <a:ext uri="{FF2B5EF4-FFF2-40B4-BE49-F238E27FC236}">
                <a16:creationId xmlns:a16="http://schemas.microsoft.com/office/drawing/2014/main" id="{F5FEBC88-59CB-46A0-AA28-BB6CC847CA74}"/>
              </a:ext>
            </a:extLst>
          </p:cNvPr>
          <p:cNvSpPr txBox="1"/>
          <p:nvPr/>
        </p:nvSpPr>
        <p:spPr>
          <a:xfrm>
            <a:off x="6777273" y="3631830"/>
            <a:ext cx="837089" cy="246221"/>
          </a:xfrm>
          <a:prstGeom prst="rect">
            <a:avLst/>
          </a:prstGeom>
          <a:noFill/>
        </p:spPr>
        <p:txBody>
          <a:bodyPr wrap="none" rtlCol="0">
            <a:spAutoFit/>
          </a:bodyPr>
          <a:lstStyle/>
          <a:p>
            <a:r>
              <a:rPr lang="en-US" sz="1000" dirty="0">
                <a:solidFill>
                  <a:schemeClr val="bg1"/>
                </a:solidFill>
              </a:rPr>
              <a:t>Jackie </a:t>
            </a:r>
            <a:r>
              <a:rPr lang="en-US" sz="1000" dirty="0" err="1">
                <a:solidFill>
                  <a:schemeClr val="bg1"/>
                </a:solidFill>
              </a:rPr>
              <a:t>Aina</a:t>
            </a:r>
            <a:endParaRPr lang="en-US" sz="1000" dirty="0">
              <a:solidFill>
                <a:schemeClr val="bg1"/>
              </a:solidFill>
            </a:endParaRPr>
          </a:p>
        </p:txBody>
      </p:sp>
      <p:pic>
        <p:nvPicPr>
          <p:cNvPr id="13" name="Picture 12">
            <a:extLst>
              <a:ext uri="{FF2B5EF4-FFF2-40B4-BE49-F238E27FC236}">
                <a16:creationId xmlns:a16="http://schemas.microsoft.com/office/drawing/2014/main" id="{FB59D7C4-8C6A-473F-879D-DFB0DB9FDD87}"/>
              </a:ext>
            </a:extLst>
          </p:cNvPr>
          <p:cNvPicPr>
            <a:picLocks noChangeAspect="1"/>
          </p:cNvPicPr>
          <p:nvPr/>
        </p:nvPicPr>
        <p:blipFill>
          <a:blip r:embed="rId4"/>
          <a:stretch>
            <a:fillRect/>
          </a:stretch>
        </p:blipFill>
        <p:spPr>
          <a:xfrm>
            <a:off x="8521291" y="2489378"/>
            <a:ext cx="1097280" cy="1097280"/>
          </a:xfrm>
          <a:prstGeom prst="rect">
            <a:avLst/>
          </a:prstGeom>
          <a:noFill/>
          <a:ln>
            <a:solidFill>
              <a:schemeClr val="bg1"/>
            </a:solidFill>
          </a:ln>
        </p:spPr>
      </p:pic>
      <p:sp>
        <p:nvSpPr>
          <p:cNvPr id="21" name="TextBox 20">
            <a:extLst>
              <a:ext uri="{FF2B5EF4-FFF2-40B4-BE49-F238E27FC236}">
                <a16:creationId xmlns:a16="http://schemas.microsoft.com/office/drawing/2014/main" id="{669C0F7D-4780-4574-B22E-EAD9C438FBDB}"/>
              </a:ext>
            </a:extLst>
          </p:cNvPr>
          <p:cNvSpPr txBox="1"/>
          <p:nvPr/>
        </p:nvSpPr>
        <p:spPr>
          <a:xfrm>
            <a:off x="8362045" y="3631830"/>
            <a:ext cx="1415772" cy="246221"/>
          </a:xfrm>
          <a:prstGeom prst="rect">
            <a:avLst/>
          </a:prstGeom>
          <a:noFill/>
        </p:spPr>
        <p:txBody>
          <a:bodyPr wrap="none" rtlCol="0">
            <a:spAutoFit/>
          </a:bodyPr>
          <a:lstStyle/>
          <a:p>
            <a:r>
              <a:rPr lang="en-US" sz="1000" dirty="0">
                <a:solidFill>
                  <a:schemeClr val="bg1"/>
                </a:solidFill>
              </a:rPr>
              <a:t>GoodMythicalMorning</a:t>
            </a:r>
          </a:p>
        </p:txBody>
      </p:sp>
      <p:sp>
        <p:nvSpPr>
          <p:cNvPr id="22" name="TextBox 21">
            <a:extLst>
              <a:ext uri="{FF2B5EF4-FFF2-40B4-BE49-F238E27FC236}">
                <a16:creationId xmlns:a16="http://schemas.microsoft.com/office/drawing/2014/main" id="{D2C35EBD-F995-4008-BB1E-981E4AA28A7C}"/>
              </a:ext>
            </a:extLst>
          </p:cNvPr>
          <p:cNvSpPr txBox="1"/>
          <p:nvPr/>
        </p:nvSpPr>
        <p:spPr>
          <a:xfrm>
            <a:off x="10456447" y="3631830"/>
            <a:ext cx="1132041" cy="246221"/>
          </a:xfrm>
          <a:prstGeom prst="rect">
            <a:avLst/>
          </a:prstGeom>
          <a:noFill/>
        </p:spPr>
        <p:txBody>
          <a:bodyPr wrap="none" rtlCol="0">
            <a:spAutoFit/>
          </a:bodyPr>
          <a:lstStyle/>
          <a:p>
            <a:r>
              <a:rPr lang="en-US" sz="1000" dirty="0" err="1">
                <a:solidFill>
                  <a:schemeClr val="bg1"/>
                </a:solidFill>
              </a:rPr>
              <a:t>HolaSoyGerman</a:t>
            </a:r>
            <a:r>
              <a:rPr lang="en-US" sz="1000" dirty="0">
                <a:solidFill>
                  <a:schemeClr val="bg1"/>
                </a:solidFill>
              </a:rPr>
              <a:t>.</a:t>
            </a:r>
          </a:p>
        </p:txBody>
      </p:sp>
      <p:pic>
        <p:nvPicPr>
          <p:cNvPr id="18" name="Picture 17">
            <a:extLst>
              <a:ext uri="{FF2B5EF4-FFF2-40B4-BE49-F238E27FC236}">
                <a16:creationId xmlns:a16="http://schemas.microsoft.com/office/drawing/2014/main" id="{D9D4D4CE-E3DA-47EF-9C2F-F97CF7AE7FA8}"/>
              </a:ext>
            </a:extLst>
          </p:cNvPr>
          <p:cNvPicPr>
            <a:picLocks noChangeAspect="1"/>
          </p:cNvPicPr>
          <p:nvPr/>
        </p:nvPicPr>
        <p:blipFill>
          <a:blip r:embed="rId5"/>
          <a:stretch>
            <a:fillRect/>
          </a:stretch>
        </p:blipFill>
        <p:spPr>
          <a:xfrm>
            <a:off x="6647177" y="4054074"/>
            <a:ext cx="1097280" cy="1097280"/>
          </a:xfrm>
          <a:prstGeom prst="rect">
            <a:avLst/>
          </a:prstGeom>
          <a:noFill/>
          <a:ln>
            <a:solidFill>
              <a:schemeClr val="bg1"/>
            </a:solidFill>
          </a:ln>
        </p:spPr>
      </p:pic>
      <p:sp>
        <p:nvSpPr>
          <p:cNvPr id="23" name="TextBox 22">
            <a:extLst>
              <a:ext uri="{FF2B5EF4-FFF2-40B4-BE49-F238E27FC236}">
                <a16:creationId xmlns:a16="http://schemas.microsoft.com/office/drawing/2014/main" id="{C612053D-DE61-44F6-B59A-052A6677A04A}"/>
              </a:ext>
            </a:extLst>
          </p:cNvPr>
          <p:cNvSpPr txBox="1"/>
          <p:nvPr/>
        </p:nvSpPr>
        <p:spPr>
          <a:xfrm>
            <a:off x="6744412" y="5169475"/>
            <a:ext cx="902811" cy="246221"/>
          </a:xfrm>
          <a:prstGeom prst="rect">
            <a:avLst/>
          </a:prstGeom>
          <a:noFill/>
        </p:spPr>
        <p:txBody>
          <a:bodyPr wrap="none" rtlCol="0">
            <a:spAutoFit/>
          </a:bodyPr>
          <a:lstStyle/>
          <a:p>
            <a:r>
              <a:rPr lang="en-US" sz="1000" dirty="0">
                <a:solidFill>
                  <a:schemeClr val="bg1"/>
                </a:solidFill>
              </a:rPr>
              <a:t>DudePerfect</a:t>
            </a:r>
          </a:p>
        </p:txBody>
      </p:sp>
      <p:sp>
        <p:nvSpPr>
          <p:cNvPr id="24" name="TextBox 23">
            <a:extLst>
              <a:ext uri="{FF2B5EF4-FFF2-40B4-BE49-F238E27FC236}">
                <a16:creationId xmlns:a16="http://schemas.microsoft.com/office/drawing/2014/main" id="{CA47421B-9101-4C6E-9F97-EFFE82A5E7F4}"/>
              </a:ext>
            </a:extLst>
          </p:cNvPr>
          <p:cNvSpPr txBox="1"/>
          <p:nvPr/>
        </p:nvSpPr>
        <p:spPr>
          <a:xfrm>
            <a:off x="8892639" y="5169475"/>
            <a:ext cx="354584" cy="246221"/>
          </a:xfrm>
          <a:prstGeom prst="rect">
            <a:avLst/>
          </a:prstGeom>
          <a:noFill/>
        </p:spPr>
        <p:txBody>
          <a:bodyPr wrap="none" rtlCol="0">
            <a:spAutoFit/>
          </a:bodyPr>
          <a:lstStyle/>
          <a:p>
            <a:r>
              <a:rPr lang="en-US" sz="1000" dirty="0">
                <a:solidFill>
                  <a:schemeClr val="bg1"/>
                </a:solidFill>
              </a:rPr>
              <a:t>KSI</a:t>
            </a:r>
          </a:p>
        </p:txBody>
      </p:sp>
      <p:sp>
        <p:nvSpPr>
          <p:cNvPr id="25" name="TextBox 24">
            <a:extLst>
              <a:ext uri="{FF2B5EF4-FFF2-40B4-BE49-F238E27FC236}">
                <a16:creationId xmlns:a16="http://schemas.microsoft.com/office/drawing/2014/main" id="{C3DF1FD3-B8C8-464F-96B6-1B0B826B402E}"/>
              </a:ext>
            </a:extLst>
          </p:cNvPr>
          <p:cNvSpPr txBox="1"/>
          <p:nvPr/>
        </p:nvSpPr>
        <p:spPr>
          <a:xfrm>
            <a:off x="10596710" y="5169475"/>
            <a:ext cx="851515" cy="246221"/>
          </a:xfrm>
          <a:prstGeom prst="rect">
            <a:avLst/>
          </a:prstGeom>
          <a:noFill/>
        </p:spPr>
        <p:txBody>
          <a:bodyPr wrap="none" rtlCol="0">
            <a:spAutoFit/>
          </a:bodyPr>
          <a:lstStyle/>
          <a:p>
            <a:r>
              <a:rPr lang="en-US" sz="1000" dirty="0">
                <a:solidFill>
                  <a:schemeClr val="bg1"/>
                </a:solidFill>
              </a:rPr>
              <a:t>Felipe </a:t>
            </a:r>
            <a:r>
              <a:rPr lang="en-US" sz="1000" dirty="0" err="1">
                <a:solidFill>
                  <a:schemeClr val="bg1"/>
                </a:solidFill>
              </a:rPr>
              <a:t>Neto</a:t>
            </a:r>
            <a:endParaRPr lang="en-US" sz="1000" dirty="0">
              <a:solidFill>
                <a:schemeClr val="bg1"/>
              </a:solidFill>
            </a:endParaRPr>
          </a:p>
        </p:txBody>
      </p:sp>
      <p:pic>
        <p:nvPicPr>
          <p:cNvPr id="12" name="Picture 11">
            <a:extLst>
              <a:ext uri="{FF2B5EF4-FFF2-40B4-BE49-F238E27FC236}">
                <a16:creationId xmlns:a16="http://schemas.microsoft.com/office/drawing/2014/main" id="{D43B7302-E2BA-490F-A062-355EA7C80D49}"/>
              </a:ext>
            </a:extLst>
          </p:cNvPr>
          <p:cNvPicPr>
            <a:picLocks noChangeAspect="1"/>
          </p:cNvPicPr>
          <p:nvPr/>
        </p:nvPicPr>
        <p:blipFill>
          <a:blip r:embed="rId6"/>
          <a:stretch>
            <a:fillRect/>
          </a:stretch>
        </p:blipFill>
        <p:spPr>
          <a:xfrm>
            <a:off x="5004956" y="2489378"/>
            <a:ext cx="1103622" cy="1097280"/>
          </a:xfrm>
          <a:prstGeom prst="rect">
            <a:avLst/>
          </a:prstGeom>
          <a:noFill/>
          <a:ln>
            <a:solidFill>
              <a:schemeClr val="bg1"/>
            </a:solidFill>
          </a:ln>
        </p:spPr>
      </p:pic>
      <p:sp>
        <p:nvSpPr>
          <p:cNvPr id="26" name="TextBox 25">
            <a:extLst>
              <a:ext uri="{FF2B5EF4-FFF2-40B4-BE49-F238E27FC236}">
                <a16:creationId xmlns:a16="http://schemas.microsoft.com/office/drawing/2014/main" id="{52ECCC0A-2D43-48C8-8B28-4F47FDBA1907}"/>
              </a:ext>
            </a:extLst>
          </p:cNvPr>
          <p:cNvSpPr txBox="1"/>
          <p:nvPr/>
        </p:nvSpPr>
        <p:spPr>
          <a:xfrm>
            <a:off x="5282528" y="3631830"/>
            <a:ext cx="542136" cy="246221"/>
          </a:xfrm>
          <a:prstGeom prst="rect">
            <a:avLst/>
          </a:prstGeom>
          <a:noFill/>
        </p:spPr>
        <p:txBody>
          <a:bodyPr wrap="none" rtlCol="0">
            <a:spAutoFit/>
          </a:bodyPr>
          <a:lstStyle/>
          <a:p>
            <a:r>
              <a:rPr lang="en-US" sz="1000" dirty="0" err="1">
                <a:solidFill>
                  <a:schemeClr val="bg1"/>
                </a:solidFill>
              </a:rPr>
              <a:t>Smosh</a:t>
            </a:r>
            <a:endParaRPr lang="en-US" sz="1000" dirty="0">
              <a:solidFill>
                <a:schemeClr val="bg1"/>
              </a:solidFill>
            </a:endParaRPr>
          </a:p>
        </p:txBody>
      </p:sp>
      <p:sp>
        <p:nvSpPr>
          <p:cNvPr id="27" name="TextBox 26">
            <a:extLst>
              <a:ext uri="{FF2B5EF4-FFF2-40B4-BE49-F238E27FC236}">
                <a16:creationId xmlns:a16="http://schemas.microsoft.com/office/drawing/2014/main" id="{8A0A3E50-D983-4053-BF32-3983BE33B6CD}"/>
              </a:ext>
            </a:extLst>
          </p:cNvPr>
          <p:cNvSpPr txBox="1"/>
          <p:nvPr/>
        </p:nvSpPr>
        <p:spPr>
          <a:xfrm>
            <a:off x="5187951" y="5169475"/>
            <a:ext cx="731290" cy="246221"/>
          </a:xfrm>
          <a:prstGeom prst="rect">
            <a:avLst/>
          </a:prstGeom>
          <a:noFill/>
        </p:spPr>
        <p:txBody>
          <a:bodyPr wrap="none" rtlCol="0">
            <a:spAutoFit/>
          </a:bodyPr>
          <a:lstStyle/>
          <a:p>
            <a:r>
              <a:rPr lang="en-US" sz="1000" dirty="0" err="1">
                <a:solidFill>
                  <a:schemeClr val="bg1"/>
                </a:solidFill>
              </a:rPr>
              <a:t>Lele</a:t>
            </a:r>
            <a:r>
              <a:rPr lang="en-US" sz="1000" dirty="0">
                <a:solidFill>
                  <a:schemeClr val="bg1"/>
                </a:solidFill>
              </a:rPr>
              <a:t> Pons</a:t>
            </a:r>
          </a:p>
        </p:txBody>
      </p:sp>
      <p:sp>
        <p:nvSpPr>
          <p:cNvPr id="20" name="TextBox 19">
            <a:extLst>
              <a:ext uri="{FF2B5EF4-FFF2-40B4-BE49-F238E27FC236}">
                <a16:creationId xmlns:a16="http://schemas.microsoft.com/office/drawing/2014/main" id="{DBD263E7-9848-4407-95B5-3B89F6976126}"/>
              </a:ext>
            </a:extLst>
          </p:cNvPr>
          <p:cNvSpPr txBox="1"/>
          <p:nvPr/>
        </p:nvSpPr>
        <p:spPr>
          <a:xfrm>
            <a:off x="7301229" y="1907940"/>
            <a:ext cx="1640193" cy="307777"/>
          </a:xfrm>
          <a:prstGeom prst="rect">
            <a:avLst/>
          </a:prstGeom>
          <a:noFill/>
        </p:spPr>
        <p:txBody>
          <a:bodyPr wrap="none" lIns="90964" tIns="45482" rIns="90964" bIns="45482" rtlCol="0">
            <a:spAutoFit/>
          </a:bodyPr>
          <a:lstStyle/>
          <a:p>
            <a:r>
              <a:rPr lang="en-US" sz="1400" dirty="0">
                <a:solidFill>
                  <a:schemeClr val="bg1"/>
                </a:solidFill>
              </a:rPr>
              <a:t>Examples Include:</a:t>
            </a:r>
          </a:p>
        </p:txBody>
      </p:sp>
      <p:sp>
        <p:nvSpPr>
          <p:cNvPr id="2" name="TextBox 1">
            <a:extLst>
              <a:ext uri="{FF2B5EF4-FFF2-40B4-BE49-F238E27FC236}">
                <a16:creationId xmlns:a16="http://schemas.microsoft.com/office/drawing/2014/main" id="{436DC812-16C9-452C-95E8-6A3A7FB4A158}"/>
              </a:ext>
            </a:extLst>
          </p:cNvPr>
          <p:cNvSpPr txBox="1"/>
          <p:nvPr/>
        </p:nvSpPr>
        <p:spPr>
          <a:xfrm>
            <a:off x="5125760" y="5566791"/>
            <a:ext cx="6432698" cy="584775"/>
          </a:xfrm>
          <a:prstGeom prst="rect">
            <a:avLst/>
          </a:prstGeom>
          <a:noFill/>
        </p:spPr>
        <p:txBody>
          <a:bodyPr wrap="square" lIns="90964" tIns="45482" rIns="90964" bIns="45482" rtlCol="0">
            <a:spAutoFit/>
          </a:bodyPr>
          <a:lstStyle/>
          <a:p>
            <a:pPr algn="ctr"/>
            <a:r>
              <a:rPr lang="en-US" sz="1600" b="1" u="sng" dirty="0">
                <a:solidFill>
                  <a:schemeClr val="bg1"/>
                </a:solidFill>
              </a:rPr>
              <a:t>53%</a:t>
            </a:r>
            <a:r>
              <a:rPr lang="en-US" sz="1600" b="1" dirty="0">
                <a:solidFill>
                  <a:schemeClr val="bg1"/>
                </a:solidFill>
              </a:rPr>
              <a:t> </a:t>
            </a:r>
            <a:r>
              <a:rPr lang="en-US" sz="1600" dirty="0">
                <a:solidFill>
                  <a:schemeClr val="bg1"/>
                </a:solidFill>
              </a:rPr>
              <a:t>of Blacks and </a:t>
            </a:r>
            <a:r>
              <a:rPr lang="en-US" sz="1600" b="1" u="sng" dirty="0">
                <a:solidFill>
                  <a:schemeClr val="bg1"/>
                </a:solidFill>
              </a:rPr>
              <a:t>56%</a:t>
            </a:r>
            <a:r>
              <a:rPr lang="en-US" sz="1600" dirty="0">
                <a:solidFill>
                  <a:schemeClr val="bg1"/>
                </a:solidFill>
              </a:rPr>
              <a:t> of Hispanics regularly watch original content on YouTube, compared to </a:t>
            </a:r>
            <a:r>
              <a:rPr lang="en-US" sz="1600" b="1" u="sng" dirty="0">
                <a:solidFill>
                  <a:schemeClr val="bg1"/>
                </a:solidFill>
              </a:rPr>
              <a:t>33%</a:t>
            </a:r>
            <a:r>
              <a:rPr lang="en-US" sz="1600" dirty="0">
                <a:solidFill>
                  <a:schemeClr val="bg1"/>
                </a:solidFill>
              </a:rPr>
              <a:t> of Non-Hispanic Whites</a:t>
            </a:r>
          </a:p>
        </p:txBody>
      </p:sp>
      <p:sp>
        <p:nvSpPr>
          <p:cNvPr id="28" name="Text Placeholder 3">
            <a:extLst>
              <a:ext uri="{FF2B5EF4-FFF2-40B4-BE49-F238E27FC236}">
                <a16:creationId xmlns:a16="http://schemas.microsoft.com/office/drawing/2014/main" id="{843D1E10-E8DF-416F-8F57-649720924F99}"/>
              </a:ext>
            </a:extLst>
          </p:cNvPr>
          <p:cNvSpPr txBox="1">
            <a:spLocks/>
          </p:cNvSpPr>
          <p:nvPr/>
        </p:nvSpPr>
        <p:spPr>
          <a:xfrm>
            <a:off x="4470434" y="6302660"/>
            <a:ext cx="5066878" cy="58806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Q16b: Do you regularly (at least twice a month) watch original content on YouTube (i.e. Jake Paul, PewDiePie, Good Mythical Morning, Jenna Marbles, First We Feast, etc.)? African American/Black/Caribbean American =  160 Respondents, Hispanic = 188 Respondents, Non-Hispanic White = 744 Respondents, Total A18+ Respondents = 1,001.</a:t>
            </a: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29" name="Slide Number Placeholder 5">
            <a:extLst>
              <a:ext uri="{FF2B5EF4-FFF2-40B4-BE49-F238E27FC236}">
                <a16:creationId xmlns:a16="http://schemas.microsoft.com/office/drawing/2014/main" id="{8CF1B8DB-BC1A-4412-8D33-B78A00BE6EF9}"/>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22</a:t>
            </a:fld>
            <a:endParaRPr lang="en-US" dirty="0"/>
          </a:p>
        </p:txBody>
      </p:sp>
      <p:pic>
        <p:nvPicPr>
          <p:cNvPr id="3076" name="Picture 4" descr="Image result for jackie aina">
            <a:extLst>
              <a:ext uri="{FF2B5EF4-FFF2-40B4-BE49-F238E27FC236}">
                <a16:creationId xmlns:a16="http://schemas.microsoft.com/office/drawing/2014/main" id="{CC5343BC-4536-4F0A-8B0A-CD4E57CEF55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35149" y="2489378"/>
            <a:ext cx="1121337" cy="110501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Lele Pons">
            <a:extLst>
              <a:ext uri="{FF2B5EF4-FFF2-40B4-BE49-F238E27FC236}">
                <a16:creationId xmlns:a16="http://schemas.microsoft.com/office/drawing/2014/main" id="{1A8A2E87-DE1C-4131-9DDB-7DFAE531DED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004956" y="4050209"/>
            <a:ext cx="1097280" cy="110501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80" name="Picture 8" descr="Image result for holasoygerman">
            <a:extLst>
              <a:ext uri="{FF2B5EF4-FFF2-40B4-BE49-F238E27FC236}">
                <a16:creationId xmlns:a16="http://schemas.microsoft.com/office/drawing/2014/main" id="{10B47883-4066-4833-8B3C-E50440268A07}"/>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0482211" y="2489378"/>
            <a:ext cx="1080512" cy="11001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82" name="Picture 10" descr="https://yt3.ggpht.com/a-/AN66SAwCva9c7oWcHm7ZDHQecWHEly0oPhE5T2s5Vw=s288-mo-c-c0xffffffff-rj-k-no">
            <a:extLst>
              <a:ext uri="{FF2B5EF4-FFF2-40B4-BE49-F238E27FC236}">
                <a16:creationId xmlns:a16="http://schemas.microsoft.com/office/drawing/2014/main" id="{9D7E4329-41F8-4DF8-AA7A-01B445625E9E}"/>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8521291" y="4046373"/>
            <a:ext cx="1097280" cy="111268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84" name="Picture 12" descr="Felipe Neto">
            <a:extLst>
              <a:ext uri="{FF2B5EF4-FFF2-40B4-BE49-F238E27FC236}">
                <a16:creationId xmlns:a16="http://schemas.microsoft.com/office/drawing/2014/main" id="{4C7536CC-BAAE-47D5-AF06-365666BB39C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470656" y="4047732"/>
            <a:ext cx="1103622" cy="110362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087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000"/>
            <a:lum/>
            <a:extLst>
              <a:ext uri="{BEBA8EAE-BF5A-486C-A8C5-ECC9F3942E4B}">
                <a14:imgProps xmlns:a14="http://schemas.microsoft.com/office/drawing/2010/main">
                  <a14:imgLayer r:embed="rId4">
                    <a14:imgEffect>
                      <a14:saturation sat="96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36D411-07E2-4D87-82A8-508DA0239F53}"/>
              </a:ext>
            </a:extLst>
          </p:cNvPr>
          <p:cNvSpPr/>
          <p:nvPr/>
        </p:nvSpPr>
        <p:spPr>
          <a:xfrm>
            <a:off x="-2117" y="0"/>
            <a:ext cx="4551671" cy="6901374"/>
          </a:xfrm>
          <a:prstGeom prst="rect">
            <a:avLst/>
          </a:prstGeom>
          <a:solidFill>
            <a:schemeClr val="tx1">
              <a:alpha val="84000"/>
            </a:schemeClr>
          </a:solidFill>
          <a:ln>
            <a:no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16" name="Text Placeholder 3">
            <a:extLst>
              <a:ext uri="{FF2B5EF4-FFF2-40B4-BE49-F238E27FC236}">
                <a16:creationId xmlns:a16="http://schemas.microsoft.com/office/drawing/2014/main" id="{E049F39E-DD24-4717-BBEC-726164B24579}"/>
              </a:ext>
            </a:extLst>
          </p:cNvPr>
          <p:cNvSpPr>
            <a:spLocks noGrp="1"/>
          </p:cNvSpPr>
          <p:nvPr>
            <p:ph type="body" sz="quarter" idx="14"/>
          </p:nvPr>
        </p:nvSpPr>
        <p:spPr>
          <a:xfrm>
            <a:off x="4542591" y="6261259"/>
            <a:ext cx="7555766" cy="545815"/>
          </a:xfrm>
        </p:spPr>
        <p:txBody>
          <a:bodyPr/>
          <a:lstStyle/>
          <a:p>
            <a:r>
              <a:rPr lang="en-US" sz="800" dirty="0"/>
              <a:t>Source: VAB / Research Now “Program Engagement” Survey, April 2018. Q12: How do you prefer to watch your favorite TV programs? (Respondents: African American/Black/Caribbean American = 160, Hispanic = 188, Non-Hispanic White = 744); Q21: I watch new videos posted by my favorite YouTube Personality… (Respondents: African American/Black/Caribbean American = 84, Hispanic = 106, Non-Hispanic White = 245); Time-shifted YouTube viewing includes viewing       as soon as it’s posted, within a few hours of posting, same day as posting, within a few days, within a few weeks, whenever I have time/don’t know. </a:t>
            </a:r>
          </a:p>
        </p:txBody>
      </p:sp>
      <p:sp>
        <p:nvSpPr>
          <p:cNvPr id="9" name="Rectangle 8">
            <a:extLst>
              <a:ext uri="{FF2B5EF4-FFF2-40B4-BE49-F238E27FC236}">
                <a16:creationId xmlns:a16="http://schemas.microsoft.com/office/drawing/2014/main" id="{F08B24EC-359A-4912-B70F-194351939F2F}"/>
              </a:ext>
            </a:extLst>
          </p:cNvPr>
          <p:cNvSpPr/>
          <p:nvPr/>
        </p:nvSpPr>
        <p:spPr>
          <a:xfrm>
            <a:off x="4947352" y="700603"/>
            <a:ext cx="6837006" cy="369332"/>
          </a:xfrm>
          <a:prstGeom prst="rect">
            <a:avLst/>
          </a:prstGeom>
        </p:spPr>
        <p:txBody>
          <a:bodyPr vert="horz" lIns="90964" tIns="45482" rIns="90964" bIns="45482"/>
          <a:lstStyle/>
          <a:p>
            <a:pPr algn="ctr">
              <a:spcBef>
                <a:spcPct val="20000"/>
              </a:spcBef>
            </a:pPr>
            <a:r>
              <a:rPr lang="en-US" b="1" dirty="0">
                <a:latin typeface="Trebuchet MS"/>
              </a:rPr>
              <a:t>When Do Multicultural Viewers Prefer To Watch Content?</a:t>
            </a:r>
          </a:p>
          <a:p>
            <a:pPr algn="ctr">
              <a:spcBef>
                <a:spcPct val="20000"/>
              </a:spcBef>
            </a:pPr>
            <a:r>
              <a:rPr lang="en-US" sz="1600" i="1" dirty="0">
                <a:latin typeface="Trebuchet MS"/>
              </a:rPr>
              <a:t>Live</a:t>
            </a:r>
            <a:r>
              <a:rPr lang="en-US" sz="1600" dirty="0">
                <a:latin typeface="Trebuchet MS"/>
              </a:rPr>
              <a:t> TV vs. YouTube Content </a:t>
            </a:r>
            <a:r>
              <a:rPr lang="en-US" sz="1600" i="1" dirty="0">
                <a:latin typeface="Trebuchet MS"/>
              </a:rPr>
              <a:t>As Soon As It’s Posted</a:t>
            </a:r>
            <a:endParaRPr lang="en-US" i="1" dirty="0">
              <a:latin typeface="Trebuchet MS"/>
            </a:endParaRPr>
          </a:p>
        </p:txBody>
      </p:sp>
      <p:cxnSp>
        <p:nvCxnSpPr>
          <p:cNvPr id="25" name="Straight Connector 24">
            <a:extLst>
              <a:ext uri="{FF2B5EF4-FFF2-40B4-BE49-F238E27FC236}">
                <a16:creationId xmlns:a16="http://schemas.microsoft.com/office/drawing/2014/main" id="{D70DBC85-FD09-46E5-8504-D87643ABC7A8}"/>
              </a:ext>
            </a:extLst>
          </p:cNvPr>
          <p:cNvCxnSpPr/>
          <p:nvPr/>
        </p:nvCxnSpPr>
        <p:spPr>
          <a:xfrm>
            <a:off x="7163762" y="1884240"/>
            <a:ext cx="0" cy="3513499"/>
          </a:xfrm>
          <a:prstGeom prst="line">
            <a:avLst/>
          </a:prstGeom>
          <a:ln w="6350"/>
        </p:spPr>
        <p:style>
          <a:lnRef idx="2">
            <a:schemeClr val="dk1"/>
          </a:lnRef>
          <a:fillRef idx="0">
            <a:schemeClr val="dk1"/>
          </a:fillRef>
          <a:effectRef idx="1">
            <a:schemeClr val="dk1"/>
          </a:effectRef>
          <a:fontRef idx="minor">
            <a:schemeClr val="tx1"/>
          </a:fontRef>
        </p:style>
      </p:cxnSp>
      <p:graphicFrame>
        <p:nvGraphicFramePr>
          <p:cNvPr id="26" name="Diagram 25">
            <a:extLst>
              <a:ext uri="{FF2B5EF4-FFF2-40B4-BE49-F238E27FC236}">
                <a16:creationId xmlns:a16="http://schemas.microsoft.com/office/drawing/2014/main" id="{31B0DF97-DB35-4B0A-9CAC-9F39DA5B3D17}"/>
              </a:ext>
            </a:extLst>
          </p:cNvPr>
          <p:cNvGraphicFramePr/>
          <p:nvPr>
            <p:extLst>
              <p:ext uri="{D42A27DB-BD31-4B8C-83A1-F6EECF244321}">
                <p14:modId xmlns:p14="http://schemas.microsoft.com/office/powerpoint/2010/main" val="2182836563"/>
              </p:ext>
            </p:extLst>
          </p:nvPr>
        </p:nvGraphicFramePr>
        <p:xfrm>
          <a:off x="11377699" y="44116"/>
          <a:ext cx="784031" cy="552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4" name="Group 3">
            <a:extLst>
              <a:ext uri="{FF2B5EF4-FFF2-40B4-BE49-F238E27FC236}">
                <a16:creationId xmlns:a16="http://schemas.microsoft.com/office/drawing/2014/main" id="{AA943B20-1DFF-40EB-AEFB-FFB234B9C5CF}"/>
              </a:ext>
            </a:extLst>
          </p:cNvPr>
          <p:cNvGrpSpPr/>
          <p:nvPr/>
        </p:nvGrpSpPr>
        <p:grpSpPr>
          <a:xfrm>
            <a:off x="4945143" y="1634646"/>
            <a:ext cx="2170889" cy="4124369"/>
            <a:chOff x="4970543" y="1634646"/>
            <a:chExt cx="2170889" cy="4124369"/>
          </a:xfrm>
        </p:grpSpPr>
        <p:graphicFrame>
          <p:nvGraphicFramePr>
            <p:cNvPr id="19" name="Chart 18">
              <a:extLst>
                <a:ext uri="{FF2B5EF4-FFF2-40B4-BE49-F238E27FC236}">
                  <a16:creationId xmlns:a16="http://schemas.microsoft.com/office/drawing/2014/main" id="{16542093-3EE3-4170-9372-5B7313F5B150}"/>
                </a:ext>
              </a:extLst>
            </p:cNvPr>
            <p:cNvGraphicFramePr/>
            <p:nvPr>
              <p:extLst>
                <p:ext uri="{D42A27DB-BD31-4B8C-83A1-F6EECF244321}">
                  <p14:modId xmlns:p14="http://schemas.microsoft.com/office/powerpoint/2010/main" val="164634650"/>
                </p:ext>
              </p:extLst>
            </p:nvPr>
          </p:nvGraphicFramePr>
          <p:xfrm>
            <a:off x="4970543" y="2407660"/>
            <a:ext cx="2170889" cy="3351355"/>
          </p:xfrm>
          <a:graphic>
            <a:graphicData uri="http://schemas.openxmlformats.org/drawingml/2006/chart">
              <c:chart xmlns:c="http://schemas.openxmlformats.org/drawingml/2006/chart" xmlns:r="http://schemas.openxmlformats.org/officeDocument/2006/relationships" r:id="rId10"/>
            </a:graphicData>
          </a:graphic>
        </p:graphicFrame>
        <p:sp>
          <p:nvSpPr>
            <p:cNvPr id="15" name="TextBox 14">
              <a:extLst>
                <a:ext uri="{FF2B5EF4-FFF2-40B4-BE49-F238E27FC236}">
                  <a16:creationId xmlns:a16="http://schemas.microsoft.com/office/drawing/2014/main" id="{88D55CC6-E7C9-4F04-BD3C-601C628E9A60}"/>
                </a:ext>
              </a:extLst>
            </p:cNvPr>
            <p:cNvSpPr txBox="1"/>
            <p:nvPr/>
          </p:nvSpPr>
          <p:spPr>
            <a:xfrm>
              <a:off x="5524042" y="1634646"/>
              <a:ext cx="1063890" cy="307777"/>
            </a:xfrm>
            <a:prstGeom prst="rect">
              <a:avLst/>
            </a:prstGeom>
            <a:noFill/>
          </p:spPr>
          <p:txBody>
            <a:bodyPr wrap="square" lIns="90964" tIns="45482" rIns="90964" bIns="45482" rtlCol="0">
              <a:spAutoFit/>
            </a:bodyPr>
            <a:lstStyle/>
            <a:p>
              <a:pPr algn="ctr"/>
              <a:r>
                <a:rPr lang="en-US" sz="1400" b="1" u="sng" dirty="0"/>
                <a:t>Black</a:t>
              </a:r>
            </a:p>
          </p:txBody>
        </p:sp>
      </p:grpSp>
      <p:grpSp>
        <p:nvGrpSpPr>
          <p:cNvPr id="6" name="Group 5">
            <a:extLst>
              <a:ext uri="{FF2B5EF4-FFF2-40B4-BE49-F238E27FC236}">
                <a16:creationId xmlns:a16="http://schemas.microsoft.com/office/drawing/2014/main" id="{DD8C4CAC-2EBE-45A5-8C9F-A2A71F191323}"/>
              </a:ext>
            </a:extLst>
          </p:cNvPr>
          <p:cNvGrpSpPr/>
          <p:nvPr/>
        </p:nvGrpSpPr>
        <p:grpSpPr>
          <a:xfrm>
            <a:off x="9463789" y="1634646"/>
            <a:ext cx="2280544" cy="4124369"/>
            <a:chOff x="9489189" y="1634646"/>
            <a:chExt cx="2280544" cy="4124369"/>
          </a:xfrm>
        </p:grpSpPr>
        <p:graphicFrame>
          <p:nvGraphicFramePr>
            <p:cNvPr id="18" name="Chart 17">
              <a:extLst>
                <a:ext uri="{FF2B5EF4-FFF2-40B4-BE49-F238E27FC236}">
                  <a16:creationId xmlns:a16="http://schemas.microsoft.com/office/drawing/2014/main" id="{DD3E67D7-FB8B-4ADA-B696-E7FC15010E51}"/>
                </a:ext>
              </a:extLst>
            </p:cNvPr>
            <p:cNvGraphicFramePr/>
            <p:nvPr>
              <p:extLst>
                <p:ext uri="{D42A27DB-BD31-4B8C-83A1-F6EECF244321}">
                  <p14:modId xmlns:p14="http://schemas.microsoft.com/office/powerpoint/2010/main" val="930333545"/>
                </p:ext>
              </p:extLst>
            </p:nvPr>
          </p:nvGraphicFramePr>
          <p:xfrm>
            <a:off x="9551043" y="2407660"/>
            <a:ext cx="2156836" cy="3351355"/>
          </p:xfrm>
          <a:graphic>
            <a:graphicData uri="http://schemas.openxmlformats.org/drawingml/2006/chart">
              <c:chart xmlns:c="http://schemas.openxmlformats.org/drawingml/2006/chart" xmlns:r="http://schemas.openxmlformats.org/officeDocument/2006/relationships" r:id="rId11"/>
            </a:graphicData>
          </a:graphic>
        </p:graphicFrame>
        <p:sp>
          <p:nvSpPr>
            <p:cNvPr id="17" name="TextBox 16">
              <a:extLst>
                <a:ext uri="{FF2B5EF4-FFF2-40B4-BE49-F238E27FC236}">
                  <a16:creationId xmlns:a16="http://schemas.microsoft.com/office/drawing/2014/main" id="{BB3EE9AD-C985-48C2-B3C0-ABBC709025BA}"/>
                </a:ext>
              </a:extLst>
            </p:cNvPr>
            <p:cNvSpPr txBox="1"/>
            <p:nvPr/>
          </p:nvSpPr>
          <p:spPr>
            <a:xfrm>
              <a:off x="9489189" y="1634646"/>
              <a:ext cx="2280544" cy="307777"/>
            </a:xfrm>
            <a:prstGeom prst="rect">
              <a:avLst/>
            </a:prstGeom>
            <a:noFill/>
          </p:spPr>
          <p:txBody>
            <a:bodyPr wrap="square" lIns="90964" tIns="45482" rIns="90964" bIns="45482" rtlCol="0">
              <a:spAutoFit/>
            </a:bodyPr>
            <a:lstStyle/>
            <a:p>
              <a:pPr algn="ctr"/>
              <a:r>
                <a:rPr lang="en-US" sz="1400" b="1" u="sng" dirty="0"/>
                <a:t>Non-Hispanic White</a:t>
              </a:r>
            </a:p>
          </p:txBody>
        </p:sp>
      </p:grpSp>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785" y="6652406"/>
            <a:ext cx="2247046" cy="124162"/>
          </a:xfrm>
          <a:prstGeom prst="rect">
            <a:avLst/>
          </a:prstGeom>
        </p:spPr>
      </p:pic>
      <p:grpSp>
        <p:nvGrpSpPr>
          <p:cNvPr id="3" name="Group 2">
            <a:extLst>
              <a:ext uri="{FF2B5EF4-FFF2-40B4-BE49-F238E27FC236}">
                <a16:creationId xmlns:a16="http://schemas.microsoft.com/office/drawing/2014/main" id="{CD3E4158-618C-49E8-95E9-E75AB57A98DC}"/>
              </a:ext>
            </a:extLst>
          </p:cNvPr>
          <p:cNvGrpSpPr/>
          <p:nvPr/>
        </p:nvGrpSpPr>
        <p:grpSpPr>
          <a:xfrm>
            <a:off x="6615361" y="5940372"/>
            <a:ext cx="3500988" cy="315923"/>
            <a:chOff x="6217863" y="5823373"/>
            <a:chExt cx="3500988" cy="315923"/>
          </a:xfrm>
        </p:grpSpPr>
        <p:grpSp>
          <p:nvGrpSpPr>
            <p:cNvPr id="23" name="Group 22">
              <a:extLst>
                <a:ext uri="{FF2B5EF4-FFF2-40B4-BE49-F238E27FC236}">
                  <a16:creationId xmlns:a16="http://schemas.microsoft.com/office/drawing/2014/main" id="{BAA72209-09C6-46C3-92EA-EDE16005CE69}"/>
                </a:ext>
              </a:extLst>
            </p:cNvPr>
            <p:cNvGrpSpPr/>
            <p:nvPr/>
          </p:nvGrpSpPr>
          <p:grpSpPr>
            <a:xfrm>
              <a:off x="7792730" y="5831519"/>
              <a:ext cx="1926121" cy="307777"/>
              <a:chOff x="4973915" y="6079420"/>
              <a:chExt cx="1926121" cy="307777"/>
            </a:xfrm>
          </p:grpSpPr>
          <p:sp>
            <p:nvSpPr>
              <p:cNvPr id="33" name="Rectangle 32">
                <a:extLst>
                  <a:ext uri="{FF2B5EF4-FFF2-40B4-BE49-F238E27FC236}">
                    <a16:creationId xmlns:a16="http://schemas.microsoft.com/office/drawing/2014/main" id="{0CE331C0-76C0-4BB7-84DD-200405C927DD}"/>
                  </a:ext>
                </a:extLst>
              </p:cNvPr>
              <p:cNvSpPr/>
              <p:nvPr/>
            </p:nvSpPr>
            <p:spPr>
              <a:xfrm>
                <a:off x="4973915" y="6123021"/>
                <a:ext cx="190834" cy="181293"/>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0924DABF-8034-4AC8-92BF-2F5FC393F418}"/>
                  </a:ext>
                </a:extLst>
              </p:cNvPr>
              <p:cNvSpPr txBox="1"/>
              <p:nvPr/>
            </p:nvSpPr>
            <p:spPr>
              <a:xfrm>
                <a:off x="5164749" y="6079420"/>
                <a:ext cx="1735287" cy="307777"/>
              </a:xfrm>
              <a:prstGeom prst="rect">
                <a:avLst/>
              </a:prstGeom>
              <a:noFill/>
            </p:spPr>
            <p:txBody>
              <a:bodyPr wrap="square" rtlCol="0">
                <a:spAutoFit/>
              </a:bodyPr>
              <a:lstStyle/>
              <a:p>
                <a:r>
                  <a:rPr lang="en-US" sz="1400" b="1" dirty="0"/>
                  <a:t>YouTube Originals</a:t>
                </a:r>
              </a:p>
            </p:txBody>
          </p:sp>
        </p:grpSp>
        <p:grpSp>
          <p:nvGrpSpPr>
            <p:cNvPr id="24" name="Group 23">
              <a:extLst>
                <a:ext uri="{FF2B5EF4-FFF2-40B4-BE49-F238E27FC236}">
                  <a16:creationId xmlns:a16="http://schemas.microsoft.com/office/drawing/2014/main" id="{E2E9F62D-EF40-4166-9FC1-A5405C5725C0}"/>
                </a:ext>
              </a:extLst>
            </p:cNvPr>
            <p:cNvGrpSpPr/>
            <p:nvPr/>
          </p:nvGrpSpPr>
          <p:grpSpPr>
            <a:xfrm>
              <a:off x="6217863" y="5823373"/>
              <a:ext cx="1745763" cy="284786"/>
              <a:chOff x="3964295" y="6117761"/>
              <a:chExt cx="1745763" cy="284786"/>
            </a:xfrm>
          </p:grpSpPr>
          <p:sp>
            <p:nvSpPr>
              <p:cNvPr id="32" name="TextBox 31">
                <a:extLst>
                  <a:ext uri="{FF2B5EF4-FFF2-40B4-BE49-F238E27FC236}">
                    <a16:creationId xmlns:a16="http://schemas.microsoft.com/office/drawing/2014/main" id="{56C3838B-92AB-4C76-9613-17127D840942}"/>
                  </a:ext>
                </a:extLst>
              </p:cNvPr>
              <p:cNvSpPr txBox="1"/>
              <p:nvPr/>
            </p:nvSpPr>
            <p:spPr>
              <a:xfrm>
                <a:off x="4155129" y="6117761"/>
                <a:ext cx="1554929" cy="284786"/>
              </a:xfrm>
              <a:prstGeom prst="rect">
                <a:avLst/>
              </a:prstGeom>
              <a:noFill/>
            </p:spPr>
            <p:txBody>
              <a:bodyPr wrap="square" rtlCol="0">
                <a:spAutoFit/>
              </a:bodyPr>
              <a:lstStyle/>
              <a:p>
                <a:r>
                  <a:rPr lang="en-US" sz="1400" b="1" dirty="0"/>
                  <a:t>TV Programs</a:t>
                </a:r>
              </a:p>
            </p:txBody>
          </p:sp>
          <p:sp>
            <p:nvSpPr>
              <p:cNvPr id="31" name="Rectangle 30">
                <a:extLst>
                  <a:ext uri="{FF2B5EF4-FFF2-40B4-BE49-F238E27FC236}">
                    <a16:creationId xmlns:a16="http://schemas.microsoft.com/office/drawing/2014/main" id="{8C12E8EE-D040-45D5-9C41-C39FB295262C}"/>
                  </a:ext>
                </a:extLst>
              </p:cNvPr>
              <p:cNvSpPr/>
              <p:nvPr/>
            </p:nvSpPr>
            <p:spPr>
              <a:xfrm>
                <a:off x="3964295" y="61567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cxnSp>
        <p:nvCxnSpPr>
          <p:cNvPr id="28" name="Straight Connector 27">
            <a:extLst>
              <a:ext uri="{FF2B5EF4-FFF2-40B4-BE49-F238E27FC236}">
                <a16:creationId xmlns:a16="http://schemas.microsoft.com/office/drawing/2014/main" id="{080F83F8-A193-4EAE-AA1A-5579A984A220}"/>
              </a:ext>
            </a:extLst>
          </p:cNvPr>
          <p:cNvCxnSpPr/>
          <p:nvPr/>
        </p:nvCxnSpPr>
        <p:spPr>
          <a:xfrm>
            <a:off x="9416058" y="1884240"/>
            <a:ext cx="0" cy="3513499"/>
          </a:xfrm>
          <a:prstGeom prst="line">
            <a:avLst/>
          </a:prstGeom>
          <a:ln w="6350"/>
        </p:spPr>
        <p:style>
          <a:lnRef idx="2">
            <a:schemeClr val="dk1"/>
          </a:lnRef>
          <a:fillRef idx="0">
            <a:schemeClr val="dk1"/>
          </a:fillRef>
          <a:effectRef idx="1">
            <a:schemeClr val="dk1"/>
          </a:effectRef>
          <a:fontRef idx="minor">
            <a:schemeClr val="tx1"/>
          </a:fontRef>
        </p:style>
      </p:cxnSp>
      <p:grpSp>
        <p:nvGrpSpPr>
          <p:cNvPr id="5" name="Group 4">
            <a:extLst>
              <a:ext uri="{FF2B5EF4-FFF2-40B4-BE49-F238E27FC236}">
                <a16:creationId xmlns:a16="http://schemas.microsoft.com/office/drawing/2014/main" id="{4E0C9D3D-7E00-4F70-A1CC-EDA407CFC94E}"/>
              </a:ext>
            </a:extLst>
          </p:cNvPr>
          <p:cNvGrpSpPr/>
          <p:nvPr/>
        </p:nvGrpSpPr>
        <p:grpSpPr>
          <a:xfrm>
            <a:off x="7211492" y="1634646"/>
            <a:ext cx="2156836" cy="4124369"/>
            <a:chOff x="7248779" y="1634646"/>
            <a:chExt cx="2156836" cy="4124369"/>
          </a:xfrm>
        </p:grpSpPr>
        <p:graphicFrame>
          <p:nvGraphicFramePr>
            <p:cNvPr id="29" name="Chart 28">
              <a:extLst>
                <a:ext uri="{FF2B5EF4-FFF2-40B4-BE49-F238E27FC236}">
                  <a16:creationId xmlns:a16="http://schemas.microsoft.com/office/drawing/2014/main" id="{DB26FF27-EDBB-438E-82B2-79C316039A1E}"/>
                </a:ext>
              </a:extLst>
            </p:cNvPr>
            <p:cNvGraphicFramePr/>
            <p:nvPr>
              <p:extLst>
                <p:ext uri="{D42A27DB-BD31-4B8C-83A1-F6EECF244321}">
                  <p14:modId xmlns:p14="http://schemas.microsoft.com/office/powerpoint/2010/main" val="1818104233"/>
                </p:ext>
              </p:extLst>
            </p:nvPr>
          </p:nvGraphicFramePr>
          <p:xfrm>
            <a:off x="7248779" y="2407660"/>
            <a:ext cx="2156836" cy="3351355"/>
          </p:xfrm>
          <a:graphic>
            <a:graphicData uri="http://schemas.openxmlformats.org/drawingml/2006/chart">
              <c:chart xmlns:c="http://schemas.openxmlformats.org/drawingml/2006/chart" xmlns:r="http://schemas.openxmlformats.org/officeDocument/2006/relationships" r:id="rId13"/>
            </a:graphicData>
          </a:graphic>
        </p:graphicFrame>
        <p:sp>
          <p:nvSpPr>
            <p:cNvPr id="30" name="TextBox 29">
              <a:extLst>
                <a:ext uri="{FF2B5EF4-FFF2-40B4-BE49-F238E27FC236}">
                  <a16:creationId xmlns:a16="http://schemas.microsoft.com/office/drawing/2014/main" id="{11685539-ACAD-4E50-9130-505391C40DCE}"/>
                </a:ext>
              </a:extLst>
            </p:cNvPr>
            <p:cNvSpPr txBox="1"/>
            <p:nvPr/>
          </p:nvSpPr>
          <p:spPr>
            <a:xfrm>
              <a:off x="7742058" y="1634646"/>
              <a:ext cx="1170279" cy="307777"/>
            </a:xfrm>
            <a:prstGeom prst="rect">
              <a:avLst/>
            </a:prstGeom>
            <a:noFill/>
          </p:spPr>
          <p:txBody>
            <a:bodyPr wrap="square" lIns="90964" tIns="45482" rIns="90964" bIns="45482" rtlCol="0">
              <a:spAutoFit/>
            </a:bodyPr>
            <a:lstStyle/>
            <a:p>
              <a:pPr algn="ctr"/>
              <a:r>
                <a:rPr lang="en-US" sz="1400" b="1" u="sng" dirty="0"/>
                <a:t>Hispanic</a:t>
              </a:r>
            </a:p>
          </p:txBody>
        </p:sp>
      </p:grpSp>
      <p:sp>
        <p:nvSpPr>
          <p:cNvPr id="35" name="Title 1">
            <a:extLst>
              <a:ext uri="{FF2B5EF4-FFF2-40B4-BE49-F238E27FC236}">
                <a16:creationId xmlns:a16="http://schemas.microsoft.com/office/drawing/2014/main" id="{39C24589-B7C7-4DC8-9ED6-FCA99E468FDB}"/>
              </a:ext>
            </a:extLst>
          </p:cNvPr>
          <p:cNvSpPr txBox="1">
            <a:spLocks/>
          </p:cNvSpPr>
          <p:nvPr/>
        </p:nvSpPr>
        <p:spPr>
          <a:xfrm>
            <a:off x="2606" y="2364249"/>
            <a:ext cx="4401530" cy="1708939"/>
          </a:xfrm>
          <a:prstGeom prst="rect">
            <a:avLst/>
          </a:prstGeom>
        </p:spPr>
        <p:txBody>
          <a:bodyPr lIns="90964" tIns="45482" rIns="90964" bIns="45482" anchor="ctr"/>
          <a:lstStyle>
            <a:lvl1pPr algn="ctr" defTabSz="454888" rtl="0" eaLnBrk="1" latinLnBrk="0" hangingPunct="1">
              <a:lnSpc>
                <a:spcPts val="2766"/>
              </a:lnSpc>
              <a:spcBef>
                <a:spcPct val="0"/>
              </a:spcBef>
              <a:buNone/>
              <a:defRPr sz="2600" kern="1200" spc="-100" baseline="0">
                <a:solidFill>
                  <a:srgbClr val="000000"/>
                </a:solidFill>
                <a:latin typeface="Trebuchet MS"/>
                <a:ea typeface="+mj-ea"/>
                <a:cs typeface="Trebuchet MS"/>
              </a:defRPr>
            </a:lvl1pPr>
          </a:lstStyle>
          <a:p>
            <a:r>
              <a:rPr lang="en-US" dirty="0">
                <a:solidFill>
                  <a:schemeClr val="bg1"/>
                </a:solidFill>
              </a:rPr>
              <a:t>Multicultural viewers don’t feel the same immediacy or sense of community around original YouTube videos as they do for TV</a:t>
            </a:r>
          </a:p>
        </p:txBody>
      </p:sp>
      <p:sp>
        <p:nvSpPr>
          <p:cNvPr id="27" name="Slide Number Placeholder 5">
            <a:extLst>
              <a:ext uri="{FF2B5EF4-FFF2-40B4-BE49-F238E27FC236}">
                <a16:creationId xmlns:a16="http://schemas.microsoft.com/office/drawing/2014/main" id="{85243410-78AE-4060-BD69-F8E2C383996E}"/>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23</a:t>
            </a:fld>
            <a:endParaRPr lang="en-US" dirty="0"/>
          </a:p>
        </p:txBody>
      </p:sp>
    </p:spTree>
    <p:extLst>
      <p:ext uri="{BB962C8B-B14F-4D97-AF65-F5344CB8AC3E}">
        <p14:creationId xmlns:p14="http://schemas.microsoft.com/office/powerpoint/2010/main" val="2871507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810050" y="379813"/>
            <a:ext cx="10291509" cy="797232"/>
          </a:xfrm>
        </p:spPr>
        <p:txBody>
          <a:bodyPr/>
          <a:lstStyle/>
          <a:p>
            <a:r>
              <a:rPr lang="en-US" sz="2400" dirty="0">
                <a:solidFill>
                  <a:schemeClr val="tx1"/>
                </a:solidFill>
              </a:rPr>
              <a:t>Culturally-Relevant Characters And Complex Storylines On TV </a:t>
            </a:r>
            <a:br>
              <a:rPr lang="en-US" sz="2400" dirty="0">
                <a:solidFill>
                  <a:schemeClr val="tx1"/>
                </a:solidFill>
              </a:rPr>
            </a:br>
            <a:r>
              <a:rPr lang="en-US" sz="2400" dirty="0">
                <a:solidFill>
                  <a:schemeClr val="tx1"/>
                </a:solidFill>
              </a:rPr>
              <a:t>Inspire Deeper Engagement Among Multicultural Viewers Than YouTube</a:t>
            </a:r>
          </a:p>
        </p:txBody>
      </p:sp>
      <p:sp>
        <p:nvSpPr>
          <p:cNvPr id="7" name="Text Placeholder 3"/>
          <p:cNvSpPr txBox="1">
            <a:spLocks/>
          </p:cNvSpPr>
          <p:nvPr/>
        </p:nvSpPr>
        <p:spPr>
          <a:xfrm>
            <a:off x="-16853" y="6297877"/>
            <a:ext cx="7951178" cy="565078"/>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TV: Q14: Again, keeping your favorite TV programs in mind, which of the following statements do you believe are true for you? (Respondents: African American/Black/Caribbean American = 84, Hispanic = 106, Non-Hispanic White = 245). YouTube: Q19: Again, keeping your favorite YouTube personalities in mind, which of the following statements do you believe are true for you? Check any that apply. (Respondents: African American/Black/Caribbean American = 84, Hispanic = 106, Non-Hispanic White = 245); Base = Those who regularly watch original content on YouTube.</a:t>
            </a:r>
          </a:p>
        </p:txBody>
      </p:sp>
      <p:graphicFrame>
        <p:nvGraphicFramePr>
          <p:cNvPr id="44" name="Diagram 43">
            <a:extLst>
              <a:ext uri="{FF2B5EF4-FFF2-40B4-BE49-F238E27FC236}">
                <a16:creationId xmlns:a16="http://schemas.microsoft.com/office/drawing/2014/main" id="{63EAFA7F-98A7-4549-B92C-59FC997B00D9}"/>
              </a:ext>
            </a:extLst>
          </p:cNvPr>
          <p:cNvGraphicFramePr/>
          <p:nvPr>
            <p:extLst>
              <p:ext uri="{D42A27DB-BD31-4B8C-83A1-F6EECF244321}">
                <p14:modId xmlns:p14="http://schemas.microsoft.com/office/powerpoint/2010/main" val="1958250902"/>
              </p:ext>
            </p:extLst>
          </p:nvPr>
        </p:nvGraphicFramePr>
        <p:xfrm>
          <a:off x="11046926" y="315839"/>
          <a:ext cx="784031" cy="552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37" name="Slide Number Placeholder 5">
            <a:extLst>
              <a:ext uri="{FF2B5EF4-FFF2-40B4-BE49-F238E27FC236}">
                <a16:creationId xmlns:a16="http://schemas.microsoft.com/office/drawing/2014/main" id="{928682CD-84AF-49E4-A367-2E2B73BB0064}"/>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24</a:t>
            </a:fld>
            <a:endParaRPr lang="en-US" dirty="0"/>
          </a:p>
        </p:txBody>
      </p:sp>
      <p:grpSp>
        <p:nvGrpSpPr>
          <p:cNvPr id="12" name="Group 11">
            <a:extLst>
              <a:ext uri="{FF2B5EF4-FFF2-40B4-BE49-F238E27FC236}">
                <a16:creationId xmlns:a16="http://schemas.microsoft.com/office/drawing/2014/main" id="{B5F158F0-1577-49FB-9D4E-D367F0C18B22}"/>
              </a:ext>
            </a:extLst>
          </p:cNvPr>
          <p:cNvGrpSpPr/>
          <p:nvPr/>
        </p:nvGrpSpPr>
        <p:grpSpPr>
          <a:xfrm>
            <a:off x="4101487" y="5552142"/>
            <a:ext cx="3708633" cy="324879"/>
            <a:chOff x="4151854" y="5269831"/>
            <a:chExt cx="3708633" cy="324879"/>
          </a:xfrm>
        </p:grpSpPr>
        <p:sp>
          <p:nvSpPr>
            <p:cNvPr id="50" name="Rectangle 49">
              <a:extLst>
                <a:ext uri="{FF2B5EF4-FFF2-40B4-BE49-F238E27FC236}">
                  <a16:creationId xmlns:a16="http://schemas.microsoft.com/office/drawing/2014/main" id="{2564FB58-2859-46AD-90A8-6FB470513751}"/>
                </a:ext>
              </a:extLst>
            </p:cNvPr>
            <p:cNvSpPr/>
            <p:nvPr/>
          </p:nvSpPr>
          <p:spPr>
            <a:xfrm>
              <a:off x="4878843" y="5341624"/>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2364334C-5285-4B36-9A1D-14518E740157}"/>
                </a:ext>
              </a:extLst>
            </p:cNvPr>
            <p:cNvSpPr txBox="1"/>
            <p:nvPr/>
          </p:nvSpPr>
          <p:spPr>
            <a:xfrm>
              <a:off x="5008034" y="5269831"/>
              <a:ext cx="915823" cy="324879"/>
            </a:xfrm>
            <a:prstGeom prst="rect">
              <a:avLst/>
            </a:prstGeom>
            <a:noFill/>
          </p:spPr>
          <p:txBody>
            <a:bodyPr wrap="square" rtlCol="0">
              <a:spAutoFit/>
            </a:bodyPr>
            <a:lstStyle/>
            <a:p>
              <a:r>
                <a:rPr lang="en-US" sz="1400" b="1" dirty="0"/>
                <a:t>Hispanic</a:t>
              </a:r>
            </a:p>
          </p:txBody>
        </p:sp>
        <p:sp>
          <p:nvSpPr>
            <p:cNvPr id="48" name="Rectangle 47">
              <a:extLst>
                <a:ext uri="{FF2B5EF4-FFF2-40B4-BE49-F238E27FC236}">
                  <a16:creationId xmlns:a16="http://schemas.microsoft.com/office/drawing/2014/main" id="{D5BBC650-D80B-4523-81C3-3007EB3C9B2A}"/>
                </a:ext>
              </a:extLst>
            </p:cNvPr>
            <p:cNvSpPr/>
            <p:nvPr/>
          </p:nvSpPr>
          <p:spPr>
            <a:xfrm>
              <a:off x="4151854" y="5341624"/>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9FF7036B-CF02-4CAB-8205-FC65813DB16A}"/>
                </a:ext>
              </a:extLst>
            </p:cNvPr>
            <p:cNvSpPr txBox="1"/>
            <p:nvPr/>
          </p:nvSpPr>
          <p:spPr>
            <a:xfrm>
              <a:off x="4281045" y="5269831"/>
              <a:ext cx="659441" cy="324879"/>
            </a:xfrm>
            <a:prstGeom prst="rect">
              <a:avLst/>
            </a:prstGeom>
            <a:noFill/>
          </p:spPr>
          <p:txBody>
            <a:bodyPr wrap="square" rtlCol="0">
              <a:spAutoFit/>
            </a:bodyPr>
            <a:lstStyle/>
            <a:p>
              <a:r>
                <a:rPr lang="en-US" sz="1400" b="1" dirty="0"/>
                <a:t>Black</a:t>
              </a:r>
            </a:p>
          </p:txBody>
        </p:sp>
        <p:sp>
          <p:nvSpPr>
            <p:cNvPr id="46" name="Rectangle 45">
              <a:extLst>
                <a:ext uri="{FF2B5EF4-FFF2-40B4-BE49-F238E27FC236}">
                  <a16:creationId xmlns:a16="http://schemas.microsoft.com/office/drawing/2014/main" id="{DDDB5C30-6E81-4F1D-85DD-59180D581892}"/>
                </a:ext>
              </a:extLst>
            </p:cNvPr>
            <p:cNvSpPr/>
            <p:nvPr/>
          </p:nvSpPr>
          <p:spPr>
            <a:xfrm>
              <a:off x="5862214" y="5341624"/>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AACE6ECA-9675-48BD-8695-C663D23064E3}"/>
                </a:ext>
              </a:extLst>
            </p:cNvPr>
            <p:cNvSpPr txBox="1"/>
            <p:nvPr/>
          </p:nvSpPr>
          <p:spPr>
            <a:xfrm>
              <a:off x="5991405" y="5269831"/>
              <a:ext cx="1869082" cy="324879"/>
            </a:xfrm>
            <a:prstGeom prst="rect">
              <a:avLst/>
            </a:prstGeom>
            <a:noFill/>
          </p:spPr>
          <p:txBody>
            <a:bodyPr wrap="square" rtlCol="0">
              <a:spAutoFit/>
            </a:bodyPr>
            <a:lstStyle/>
            <a:p>
              <a:r>
                <a:rPr lang="en-US" sz="1400" b="1" dirty="0"/>
                <a:t>Non-Hispanic White</a:t>
              </a:r>
            </a:p>
          </p:txBody>
        </p:sp>
      </p:grpSp>
      <p:sp>
        <p:nvSpPr>
          <p:cNvPr id="6" name="Rectangle 5">
            <a:extLst>
              <a:ext uri="{FF2B5EF4-FFF2-40B4-BE49-F238E27FC236}">
                <a16:creationId xmlns:a16="http://schemas.microsoft.com/office/drawing/2014/main" id="{CEEB3DBE-346E-4259-A8A7-EDD8215AF8C3}"/>
              </a:ext>
            </a:extLst>
          </p:cNvPr>
          <p:cNvSpPr/>
          <p:nvPr/>
        </p:nvSpPr>
        <p:spPr>
          <a:xfrm>
            <a:off x="252685" y="2027268"/>
            <a:ext cx="3435012" cy="441453"/>
          </a:xfrm>
          <a:prstGeom prst="rect">
            <a:avLst/>
          </a:prstGeom>
        </p:spPr>
        <p:txBody>
          <a:bodyPr lIns="90964" tIns="45482" rIns="90964" bIns="45482">
            <a:spAutoFit/>
          </a:bodyPr>
          <a:lstStyle/>
          <a:p>
            <a:pPr algn="ctr"/>
            <a:r>
              <a:rPr lang="en-US" sz="1200" dirty="0"/>
              <a:t>“I feel personally connected to the characters of my favorite </a:t>
            </a:r>
            <a:r>
              <a:rPr lang="en-US" sz="1200" b="1" dirty="0">
                <a:solidFill>
                  <a:srgbClr val="3682B4"/>
                </a:solidFill>
              </a:rPr>
              <a:t>TV programs</a:t>
            </a:r>
            <a:r>
              <a:rPr lang="en-US" sz="1200" b="1" dirty="0"/>
              <a:t>”</a:t>
            </a:r>
          </a:p>
        </p:txBody>
      </p:sp>
      <p:sp>
        <p:nvSpPr>
          <p:cNvPr id="31" name="TextBox 30">
            <a:extLst>
              <a:ext uri="{FF2B5EF4-FFF2-40B4-BE49-F238E27FC236}">
                <a16:creationId xmlns:a16="http://schemas.microsoft.com/office/drawing/2014/main" id="{DBE79B66-EA3B-434C-8044-BCA84CD6BA59}"/>
              </a:ext>
            </a:extLst>
          </p:cNvPr>
          <p:cNvSpPr txBox="1"/>
          <p:nvPr/>
        </p:nvSpPr>
        <p:spPr>
          <a:xfrm>
            <a:off x="1089998" y="3022144"/>
            <a:ext cx="1760386" cy="338074"/>
          </a:xfrm>
          <a:prstGeom prst="rect">
            <a:avLst/>
          </a:prstGeom>
          <a:noFill/>
        </p:spPr>
        <p:txBody>
          <a:bodyPr wrap="square" lIns="90964" tIns="45482" rIns="90964" bIns="45482" rtlCol="0">
            <a:spAutoFit/>
          </a:bodyPr>
          <a:lstStyle>
            <a:defPPr>
              <a:defRPr lang="en-US"/>
            </a:defPPr>
            <a:lvl1pPr algn="ctr">
              <a:defRPr sz="1600" b="1" u="sng">
                <a:solidFill>
                  <a:srgbClr val="50C8A0"/>
                </a:solidFill>
              </a:defRPr>
            </a:lvl1pPr>
          </a:lstStyle>
          <a:p>
            <a:r>
              <a:rPr lang="en-US" dirty="0"/>
              <a:t>40%</a:t>
            </a:r>
            <a:r>
              <a:rPr lang="en-US" u="none" dirty="0"/>
              <a:t> </a:t>
            </a:r>
            <a:r>
              <a:rPr lang="en-US" u="none" dirty="0">
                <a:solidFill>
                  <a:schemeClr val="tx1"/>
                </a:solidFill>
              </a:rPr>
              <a:t>/ </a:t>
            </a:r>
            <a:r>
              <a:rPr lang="en-US" dirty="0">
                <a:solidFill>
                  <a:srgbClr val="3682B4"/>
                </a:solidFill>
              </a:rPr>
              <a:t>38%</a:t>
            </a:r>
            <a:r>
              <a:rPr lang="en-US" u="none" dirty="0">
                <a:solidFill>
                  <a:srgbClr val="3682B4"/>
                </a:solidFill>
              </a:rPr>
              <a:t> </a:t>
            </a:r>
            <a:r>
              <a:rPr lang="en-US" u="none" dirty="0">
                <a:solidFill>
                  <a:schemeClr val="tx1"/>
                </a:solidFill>
              </a:rPr>
              <a:t>/ </a:t>
            </a:r>
            <a:r>
              <a:rPr lang="en-US" dirty="0">
                <a:solidFill>
                  <a:schemeClr val="accent4"/>
                </a:solidFill>
              </a:rPr>
              <a:t>32%</a:t>
            </a:r>
            <a:r>
              <a:rPr lang="en-US" u="none" dirty="0">
                <a:solidFill>
                  <a:schemeClr val="tx1"/>
                </a:solidFill>
              </a:rPr>
              <a:t> </a:t>
            </a:r>
            <a:endParaRPr lang="en-US" u="none" dirty="0"/>
          </a:p>
        </p:txBody>
      </p:sp>
      <p:pic>
        <p:nvPicPr>
          <p:cNvPr id="33" name="Picture 2" descr="Image result for clipart picture of tv">
            <a:extLst>
              <a:ext uri="{FF2B5EF4-FFF2-40B4-BE49-F238E27FC236}">
                <a16:creationId xmlns:a16="http://schemas.microsoft.com/office/drawing/2014/main" id="{D52A55DF-739D-468C-92B9-E5F0241165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1996" y="2588372"/>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516F11C-EBAE-4ABA-B11C-20E507F68BEF}"/>
              </a:ext>
            </a:extLst>
          </p:cNvPr>
          <p:cNvSpPr/>
          <p:nvPr/>
        </p:nvSpPr>
        <p:spPr>
          <a:xfrm>
            <a:off x="408822" y="3968852"/>
            <a:ext cx="3122739" cy="441453"/>
          </a:xfrm>
          <a:prstGeom prst="rect">
            <a:avLst/>
          </a:prstGeom>
        </p:spPr>
        <p:txBody>
          <a:bodyPr lIns="90964" tIns="45482" rIns="90964" bIns="45482">
            <a:spAutoFit/>
          </a:bodyPr>
          <a:lstStyle/>
          <a:p>
            <a:pPr algn="ctr"/>
            <a:r>
              <a:rPr lang="en-US" sz="1200" dirty="0"/>
              <a:t>“I feel personally connected to my favorite </a:t>
            </a:r>
            <a:r>
              <a:rPr lang="en-US" sz="1200" b="1" dirty="0">
                <a:solidFill>
                  <a:srgbClr val="C00000"/>
                </a:solidFill>
              </a:rPr>
              <a:t>YouTube personality</a:t>
            </a:r>
            <a:r>
              <a:rPr lang="en-US" sz="1200" dirty="0"/>
              <a:t>”</a:t>
            </a:r>
          </a:p>
        </p:txBody>
      </p:sp>
      <p:pic>
        <p:nvPicPr>
          <p:cNvPr id="39" name="Picture 2" descr="Related image">
            <a:extLst>
              <a:ext uri="{FF2B5EF4-FFF2-40B4-BE49-F238E27FC236}">
                <a16:creationId xmlns:a16="http://schemas.microsoft.com/office/drawing/2014/main" id="{98AB23DB-B463-4334-BFF3-C947BD48A4FC}"/>
              </a:ext>
            </a:extLst>
          </p:cNvPr>
          <p:cNvPicPr>
            <a:picLocks noChangeAspect="1" noChangeArrowheads="1"/>
          </p:cNvPicPr>
          <p:nvPr/>
        </p:nvPicPr>
        <p:blipFill rotWithShape="1">
          <a:blip r:embed="rId9">
            <a:clrChange>
              <a:clrFrom>
                <a:srgbClr val="FEFEFC"/>
              </a:clrFrom>
              <a:clrTo>
                <a:srgbClr val="FEFEFC">
                  <a:alpha val="0"/>
                </a:srgbClr>
              </a:clrTo>
            </a:clrChange>
            <a:extLst>
              <a:ext uri="{28A0092B-C50C-407E-A947-70E740481C1C}">
                <a14:useLocalDpi xmlns:a14="http://schemas.microsoft.com/office/drawing/2010/main" val="0"/>
              </a:ext>
            </a:extLst>
          </a:blip>
          <a:srcRect l="11299" t="25646" r="10275" b="27130"/>
          <a:stretch/>
        </p:blipFill>
        <p:spPr bwMode="auto">
          <a:xfrm>
            <a:off x="1416770" y="4529956"/>
            <a:ext cx="1106842" cy="30824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F10B0D6D-4C65-4031-8F1F-3863D3F22D34}"/>
              </a:ext>
            </a:extLst>
          </p:cNvPr>
          <p:cNvSpPr txBox="1"/>
          <p:nvPr/>
        </p:nvSpPr>
        <p:spPr>
          <a:xfrm>
            <a:off x="1685717" y="3479869"/>
            <a:ext cx="568949" cy="369332"/>
          </a:xfrm>
          <a:prstGeom prst="rect">
            <a:avLst/>
          </a:prstGeom>
          <a:noFill/>
        </p:spPr>
        <p:txBody>
          <a:bodyPr wrap="square" rtlCol="0">
            <a:spAutoFit/>
          </a:bodyPr>
          <a:lstStyle/>
          <a:p>
            <a:pPr algn="ctr"/>
            <a:r>
              <a:rPr lang="en-US" b="1" u="sng" dirty="0"/>
              <a:t>VS.</a:t>
            </a:r>
          </a:p>
        </p:txBody>
      </p:sp>
      <p:sp>
        <p:nvSpPr>
          <p:cNvPr id="54" name="TextBox 53">
            <a:extLst>
              <a:ext uri="{FF2B5EF4-FFF2-40B4-BE49-F238E27FC236}">
                <a16:creationId xmlns:a16="http://schemas.microsoft.com/office/drawing/2014/main" id="{FC4635B3-3E3F-4A8A-8E9D-38DCB411294F}"/>
              </a:ext>
            </a:extLst>
          </p:cNvPr>
          <p:cNvSpPr txBox="1"/>
          <p:nvPr/>
        </p:nvSpPr>
        <p:spPr>
          <a:xfrm>
            <a:off x="1089998" y="4957858"/>
            <a:ext cx="1760386" cy="338074"/>
          </a:xfrm>
          <a:prstGeom prst="rect">
            <a:avLst/>
          </a:prstGeom>
          <a:noFill/>
        </p:spPr>
        <p:txBody>
          <a:bodyPr wrap="square" lIns="90964" tIns="45482" rIns="90964" bIns="45482" rtlCol="0">
            <a:spAutoFit/>
          </a:bodyPr>
          <a:lstStyle>
            <a:defPPr>
              <a:defRPr lang="en-US"/>
            </a:defPPr>
            <a:lvl1pPr algn="ctr">
              <a:defRPr sz="1600" b="1" u="sng">
                <a:solidFill>
                  <a:srgbClr val="50C8A0"/>
                </a:solidFill>
              </a:defRPr>
            </a:lvl1pPr>
          </a:lstStyle>
          <a:p>
            <a:r>
              <a:rPr lang="en-US" b="0" u="none" dirty="0"/>
              <a:t>37% </a:t>
            </a:r>
            <a:r>
              <a:rPr lang="en-US" b="0" u="none" dirty="0">
                <a:solidFill>
                  <a:schemeClr val="tx1"/>
                </a:solidFill>
              </a:rPr>
              <a:t>/ </a:t>
            </a:r>
            <a:r>
              <a:rPr lang="en-US" b="0" u="none" dirty="0">
                <a:solidFill>
                  <a:srgbClr val="3682B4"/>
                </a:solidFill>
              </a:rPr>
              <a:t>34% </a:t>
            </a:r>
            <a:r>
              <a:rPr lang="en-US" b="0" u="none" dirty="0">
                <a:solidFill>
                  <a:schemeClr val="tx1"/>
                </a:solidFill>
              </a:rPr>
              <a:t>/ </a:t>
            </a:r>
            <a:r>
              <a:rPr lang="en-US" b="0" u="none" dirty="0">
                <a:solidFill>
                  <a:schemeClr val="accent4"/>
                </a:solidFill>
              </a:rPr>
              <a:t>44%</a:t>
            </a:r>
          </a:p>
        </p:txBody>
      </p:sp>
      <p:sp>
        <p:nvSpPr>
          <p:cNvPr id="4" name="Rectangle 3">
            <a:extLst>
              <a:ext uri="{FF2B5EF4-FFF2-40B4-BE49-F238E27FC236}">
                <a16:creationId xmlns:a16="http://schemas.microsoft.com/office/drawing/2014/main" id="{C7D5E691-999B-48C1-A049-20699603B4A5}"/>
              </a:ext>
            </a:extLst>
          </p:cNvPr>
          <p:cNvSpPr/>
          <p:nvPr/>
        </p:nvSpPr>
        <p:spPr>
          <a:xfrm>
            <a:off x="7782952" y="2027268"/>
            <a:ext cx="4156364" cy="441453"/>
          </a:xfrm>
          <a:prstGeom prst="rect">
            <a:avLst/>
          </a:prstGeom>
        </p:spPr>
        <p:txBody>
          <a:bodyPr lIns="90964" tIns="45482" rIns="90964" bIns="45482">
            <a:spAutoFit/>
          </a:bodyPr>
          <a:lstStyle/>
          <a:p>
            <a:pPr algn="ctr"/>
            <a:r>
              <a:rPr lang="en-US" sz="1200" dirty="0"/>
              <a:t>“I have watched other shows or movies because an actor from one of my favorite </a:t>
            </a:r>
            <a:r>
              <a:rPr lang="en-US" sz="1200" b="1" dirty="0">
                <a:solidFill>
                  <a:srgbClr val="3682B4"/>
                </a:solidFill>
              </a:rPr>
              <a:t>TV programs </a:t>
            </a:r>
            <a:r>
              <a:rPr lang="en-US" sz="1200" dirty="0"/>
              <a:t>was in it”</a:t>
            </a:r>
          </a:p>
        </p:txBody>
      </p:sp>
      <p:pic>
        <p:nvPicPr>
          <p:cNvPr id="24" name="Picture 2" descr="Image result for clipart picture of tv">
            <a:extLst>
              <a:ext uri="{FF2B5EF4-FFF2-40B4-BE49-F238E27FC236}">
                <a16:creationId xmlns:a16="http://schemas.microsoft.com/office/drawing/2014/main" id="{549EC58C-D96C-4F19-9B6C-7DF4E72838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2939" y="2596274"/>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06787B3C-7ADC-4019-84F0-EC0CEE900446}"/>
              </a:ext>
            </a:extLst>
          </p:cNvPr>
          <p:cNvSpPr/>
          <p:nvPr/>
        </p:nvSpPr>
        <p:spPr>
          <a:xfrm>
            <a:off x="7782952" y="4000460"/>
            <a:ext cx="4156364" cy="441453"/>
          </a:xfrm>
          <a:prstGeom prst="rect">
            <a:avLst/>
          </a:prstGeom>
        </p:spPr>
        <p:txBody>
          <a:bodyPr lIns="90964" tIns="45482" rIns="90964" bIns="45482">
            <a:spAutoFit/>
          </a:bodyPr>
          <a:lstStyle/>
          <a:p>
            <a:pPr algn="ctr"/>
            <a:r>
              <a:rPr lang="en-US" sz="1200" dirty="0"/>
              <a:t>“I have watched other shows or movies because my favorite </a:t>
            </a:r>
            <a:r>
              <a:rPr lang="en-US" sz="1200" b="1" dirty="0">
                <a:solidFill>
                  <a:srgbClr val="C00000"/>
                </a:solidFill>
              </a:rPr>
              <a:t>YouTube personality </a:t>
            </a:r>
            <a:r>
              <a:rPr lang="en-US" sz="1200" dirty="0"/>
              <a:t>was in it”</a:t>
            </a:r>
          </a:p>
        </p:txBody>
      </p:sp>
      <p:pic>
        <p:nvPicPr>
          <p:cNvPr id="45" name="Picture 2" descr="Related image">
            <a:extLst>
              <a:ext uri="{FF2B5EF4-FFF2-40B4-BE49-F238E27FC236}">
                <a16:creationId xmlns:a16="http://schemas.microsoft.com/office/drawing/2014/main" id="{DBBC2E23-1A1E-4E34-B4F0-449E36E28A62}"/>
              </a:ext>
            </a:extLst>
          </p:cNvPr>
          <p:cNvPicPr>
            <a:picLocks noChangeAspect="1" noChangeArrowheads="1"/>
          </p:cNvPicPr>
          <p:nvPr/>
        </p:nvPicPr>
        <p:blipFill rotWithShape="1">
          <a:blip r:embed="rId9">
            <a:clrChange>
              <a:clrFrom>
                <a:srgbClr val="FEFEFC"/>
              </a:clrFrom>
              <a:clrTo>
                <a:srgbClr val="FEFEFC">
                  <a:alpha val="0"/>
                </a:srgbClr>
              </a:clrTo>
            </a:clrChange>
            <a:extLst>
              <a:ext uri="{28A0092B-C50C-407E-A947-70E740481C1C}">
                <a14:useLocalDpi xmlns:a14="http://schemas.microsoft.com/office/drawing/2010/main" val="0"/>
              </a:ext>
            </a:extLst>
          </a:blip>
          <a:srcRect l="11299" t="25646" r="10275" b="27130"/>
          <a:stretch/>
        </p:blipFill>
        <p:spPr bwMode="auto">
          <a:xfrm>
            <a:off x="9307713" y="4569466"/>
            <a:ext cx="1106842" cy="308249"/>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9D361314-D66E-4510-A90C-354D2C66AC3D}"/>
              </a:ext>
            </a:extLst>
          </p:cNvPr>
          <p:cNvSpPr txBox="1"/>
          <p:nvPr/>
        </p:nvSpPr>
        <p:spPr>
          <a:xfrm>
            <a:off x="9576660" y="3503575"/>
            <a:ext cx="568949" cy="369332"/>
          </a:xfrm>
          <a:prstGeom prst="rect">
            <a:avLst/>
          </a:prstGeom>
          <a:noFill/>
        </p:spPr>
        <p:txBody>
          <a:bodyPr wrap="square" rtlCol="0">
            <a:spAutoFit/>
          </a:bodyPr>
          <a:lstStyle/>
          <a:p>
            <a:pPr algn="ctr"/>
            <a:r>
              <a:rPr lang="en-US" b="1" u="sng" dirty="0"/>
              <a:t>VS.</a:t>
            </a:r>
          </a:p>
        </p:txBody>
      </p:sp>
      <p:sp>
        <p:nvSpPr>
          <p:cNvPr id="52" name="TextBox 51">
            <a:extLst>
              <a:ext uri="{FF2B5EF4-FFF2-40B4-BE49-F238E27FC236}">
                <a16:creationId xmlns:a16="http://schemas.microsoft.com/office/drawing/2014/main" id="{24A74113-C2AE-4134-A9B0-7178F892CBFB}"/>
              </a:ext>
            </a:extLst>
          </p:cNvPr>
          <p:cNvSpPr txBox="1"/>
          <p:nvPr/>
        </p:nvSpPr>
        <p:spPr>
          <a:xfrm>
            <a:off x="8980941" y="3037948"/>
            <a:ext cx="1760386" cy="338074"/>
          </a:xfrm>
          <a:prstGeom prst="rect">
            <a:avLst/>
          </a:prstGeom>
          <a:noFill/>
        </p:spPr>
        <p:txBody>
          <a:bodyPr wrap="square" lIns="90964" tIns="45482" rIns="90964" bIns="45482" rtlCol="0">
            <a:spAutoFit/>
          </a:bodyPr>
          <a:lstStyle>
            <a:defPPr>
              <a:defRPr lang="en-US"/>
            </a:defPPr>
            <a:lvl1pPr algn="ctr">
              <a:defRPr sz="1600" b="1" u="sng">
                <a:solidFill>
                  <a:srgbClr val="50C8A0"/>
                </a:solidFill>
              </a:defRPr>
            </a:lvl1pPr>
          </a:lstStyle>
          <a:p>
            <a:r>
              <a:rPr lang="en-US" dirty="0"/>
              <a:t>53%</a:t>
            </a:r>
            <a:r>
              <a:rPr lang="en-US" u="none" dirty="0"/>
              <a:t> </a:t>
            </a:r>
            <a:r>
              <a:rPr lang="en-US" u="none" dirty="0">
                <a:solidFill>
                  <a:schemeClr val="tx1"/>
                </a:solidFill>
              </a:rPr>
              <a:t>/ </a:t>
            </a:r>
            <a:r>
              <a:rPr lang="en-US" dirty="0">
                <a:solidFill>
                  <a:srgbClr val="3682B4"/>
                </a:solidFill>
              </a:rPr>
              <a:t>55%</a:t>
            </a:r>
            <a:r>
              <a:rPr lang="en-US" u="none" dirty="0">
                <a:solidFill>
                  <a:srgbClr val="3682B4"/>
                </a:solidFill>
              </a:rPr>
              <a:t> </a:t>
            </a:r>
            <a:r>
              <a:rPr lang="en-US" u="none" dirty="0">
                <a:solidFill>
                  <a:schemeClr val="tx1"/>
                </a:solidFill>
              </a:rPr>
              <a:t>/ </a:t>
            </a:r>
            <a:r>
              <a:rPr lang="en-US" dirty="0">
                <a:solidFill>
                  <a:schemeClr val="accent4"/>
                </a:solidFill>
              </a:rPr>
              <a:t>55%</a:t>
            </a:r>
            <a:r>
              <a:rPr lang="en-US" u="none" dirty="0">
                <a:solidFill>
                  <a:schemeClr val="tx1"/>
                </a:solidFill>
              </a:rPr>
              <a:t> </a:t>
            </a:r>
            <a:endParaRPr lang="en-US" u="none" dirty="0"/>
          </a:p>
        </p:txBody>
      </p:sp>
      <p:sp>
        <p:nvSpPr>
          <p:cNvPr id="63" name="TextBox 62">
            <a:extLst>
              <a:ext uri="{FF2B5EF4-FFF2-40B4-BE49-F238E27FC236}">
                <a16:creationId xmlns:a16="http://schemas.microsoft.com/office/drawing/2014/main" id="{924C8D1E-48C0-4ED2-BCE9-99DDF4702AA4}"/>
              </a:ext>
            </a:extLst>
          </p:cNvPr>
          <p:cNvSpPr txBox="1"/>
          <p:nvPr/>
        </p:nvSpPr>
        <p:spPr>
          <a:xfrm>
            <a:off x="8980941" y="5005267"/>
            <a:ext cx="1760386" cy="338074"/>
          </a:xfrm>
          <a:prstGeom prst="rect">
            <a:avLst/>
          </a:prstGeom>
          <a:noFill/>
        </p:spPr>
        <p:txBody>
          <a:bodyPr wrap="square" lIns="90964" tIns="45482" rIns="90964" bIns="45482" rtlCol="0">
            <a:spAutoFit/>
          </a:bodyPr>
          <a:lstStyle>
            <a:defPPr>
              <a:defRPr lang="en-US"/>
            </a:defPPr>
            <a:lvl1pPr algn="ctr">
              <a:defRPr sz="1600" b="1" u="sng">
                <a:solidFill>
                  <a:srgbClr val="50C8A0"/>
                </a:solidFill>
              </a:defRPr>
            </a:lvl1pPr>
          </a:lstStyle>
          <a:p>
            <a:r>
              <a:rPr lang="en-US" b="0" u="none" dirty="0"/>
              <a:t>46% </a:t>
            </a:r>
            <a:r>
              <a:rPr lang="en-US" b="0" u="none" dirty="0">
                <a:solidFill>
                  <a:schemeClr val="tx1"/>
                </a:solidFill>
              </a:rPr>
              <a:t>/ </a:t>
            </a:r>
            <a:r>
              <a:rPr lang="en-US" b="0" u="none" dirty="0">
                <a:solidFill>
                  <a:srgbClr val="3682B4"/>
                </a:solidFill>
              </a:rPr>
              <a:t>40% </a:t>
            </a:r>
            <a:r>
              <a:rPr lang="en-US" b="0" u="none" dirty="0">
                <a:solidFill>
                  <a:schemeClr val="tx1"/>
                </a:solidFill>
              </a:rPr>
              <a:t>/ </a:t>
            </a:r>
            <a:r>
              <a:rPr lang="en-US" b="0" u="none" dirty="0">
                <a:solidFill>
                  <a:schemeClr val="accent4"/>
                </a:solidFill>
              </a:rPr>
              <a:t>49%</a:t>
            </a:r>
          </a:p>
        </p:txBody>
      </p:sp>
      <p:sp>
        <p:nvSpPr>
          <p:cNvPr id="30" name="TextBox 29">
            <a:extLst>
              <a:ext uri="{FF2B5EF4-FFF2-40B4-BE49-F238E27FC236}">
                <a16:creationId xmlns:a16="http://schemas.microsoft.com/office/drawing/2014/main" id="{AF949E24-EBF4-4198-9C5F-6CD222D6E7B2}"/>
              </a:ext>
            </a:extLst>
          </p:cNvPr>
          <p:cNvSpPr txBox="1"/>
          <p:nvPr/>
        </p:nvSpPr>
        <p:spPr>
          <a:xfrm>
            <a:off x="1189066" y="1364730"/>
            <a:ext cx="9488459" cy="522740"/>
          </a:xfrm>
          <a:prstGeom prst="rect">
            <a:avLst/>
          </a:prstGeom>
          <a:noFill/>
        </p:spPr>
        <p:txBody>
          <a:bodyPr wrap="square" lIns="90964" tIns="45482" rIns="90964" bIns="45482" rtlCol="0">
            <a:spAutoFit/>
          </a:bodyPr>
          <a:lstStyle/>
          <a:p>
            <a:pPr algn="ctr"/>
            <a:r>
              <a:rPr lang="en-US" sz="1400" dirty="0"/>
              <a:t>Although Blacks and Hispanics are more likely to watch YouTube original content, they feel a deeper connection to TV programming than non-Hispanic Whites. </a:t>
            </a:r>
          </a:p>
        </p:txBody>
      </p:sp>
      <p:grpSp>
        <p:nvGrpSpPr>
          <p:cNvPr id="32" name="Group 31">
            <a:extLst>
              <a:ext uri="{FF2B5EF4-FFF2-40B4-BE49-F238E27FC236}">
                <a16:creationId xmlns:a16="http://schemas.microsoft.com/office/drawing/2014/main" id="{18A9325A-A1CA-4789-A7E3-C31CD148C9C7}"/>
              </a:ext>
            </a:extLst>
          </p:cNvPr>
          <p:cNvGrpSpPr/>
          <p:nvPr/>
        </p:nvGrpSpPr>
        <p:grpSpPr>
          <a:xfrm>
            <a:off x="4169972" y="2099299"/>
            <a:ext cx="3583940" cy="2801593"/>
            <a:chOff x="0" y="-6959"/>
            <a:chExt cx="3584502" cy="2801805"/>
          </a:xfrm>
        </p:grpSpPr>
        <p:sp>
          <p:nvSpPr>
            <p:cNvPr id="35" name="Heart 34">
              <a:extLst>
                <a:ext uri="{FF2B5EF4-FFF2-40B4-BE49-F238E27FC236}">
                  <a16:creationId xmlns:a16="http://schemas.microsoft.com/office/drawing/2014/main" id="{EE769477-8795-402D-A2AA-46FB31799A05}"/>
                </a:ext>
              </a:extLst>
            </p:cNvPr>
            <p:cNvSpPr/>
            <p:nvPr/>
          </p:nvSpPr>
          <p:spPr>
            <a:xfrm>
              <a:off x="0" y="0"/>
              <a:ext cx="3584502" cy="2794846"/>
            </a:xfrm>
            <a:prstGeom prst="heart">
              <a:avLst/>
            </a:prstGeom>
            <a:blipFill>
              <a:blip r:embed="rId10"/>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endParaRPr lang="en-US"/>
            </a:p>
          </p:txBody>
        </p:sp>
        <p:pic>
          <p:nvPicPr>
            <p:cNvPr id="36" name="Picture 35" descr="Related image">
              <a:extLst>
                <a:ext uri="{FF2B5EF4-FFF2-40B4-BE49-F238E27FC236}">
                  <a16:creationId xmlns:a16="http://schemas.microsoft.com/office/drawing/2014/main" id="{A731950B-45BA-46A9-9BFA-828BC9FEDDBF}"/>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805" y="-6959"/>
              <a:ext cx="1601470" cy="1082675"/>
            </a:xfrm>
            <a:prstGeom prst="ellipse">
              <a:avLst/>
            </a:prstGeom>
            <a:noFill/>
            <a:ln>
              <a:noFill/>
            </a:ln>
            <a:effectLst>
              <a:softEdge rad="63500"/>
            </a:effectLst>
          </p:spPr>
        </p:pic>
      </p:grpSp>
    </p:spTree>
    <p:extLst>
      <p:ext uri="{BB962C8B-B14F-4D97-AF65-F5344CB8AC3E}">
        <p14:creationId xmlns:p14="http://schemas.microsoft.com/office/powerpoint/2010/main" val="2720749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868401" y="301411"/>
            <a:ext cx="10455199" cy="724756"/>
          </a:xfrm>
        </p:spPr>
        <p:txBody>
          <a:bodyPr/>
          <a:lstStyle/>
          <a:p>
            <a:r>
              <a:rPr lang="en-US" sz="2400" dirty="0">
                <a:solidFill>
                  <a:schemeClr val="tx1"/>
                </a:solidFill>
              </a:rPr>
              <a:t>This Connection With TV Characters &amp; Personalities Leads Them To Feel More Emotionally Invested In TV Programs Than They Are In Original YouTube Content</a:t>
            </a:r>
          </a:p>
        </p:txBody>
      </p:sp>
      <p:sp>
        <p:nvSpPr>
          <p:cNvPr id="62" name="Text Placeholder 3"/>
          <p:cNvSpPr>
            <a:spLocks noGrp="1"/>
          </p:cNvSpPr>
          <p:nvPr>
            <p:ph type="body" sz="quarter" idx="14"/>
          </p:nvPr>
        </p:nvSpPr>
        <p:spPr>
          <a:xfrm>
            <a:off x="29769" y="6391984"/>
            <a:ext cx="8560272" cy="408465"/>
          </a:xfrm>
        </p:spPr>
        <p:txBody>
          <a:bodyPr vert="horz"/>
          <a:lstStyle/>
          <a:p>
            <a:r>
              <a:rPr lang="en-US" sz="800" dirty="0"/>
              <a:t>Source: VAB / Research Now “Program Engagement” Survey, April 2018. TV: Q8: Which of the following statements are true for you? (Respondents: African American/Black/Caribbean American = 160, Hispanic = 188, Non-Hispanic White = 744). YouTube: Q17: Which of the following statements are true for you? Check any that apply. (Respondents: African American/Black/Caribbean American = 84, Hispanic = 106, Non-Hispanic White = 245); Base = Those who regularly watch original content on YouTube.</a:t>
            </a:r>
          </a:p>
        </p:txBody>
      </p:sp>
      <p:graphicFrame>
        <p:nvGraphicFramePr>
          <p:cNvPr id="52" name="Diagram 51">
            <a:extLst>
              <a:ext uri="{FF2B5EF4-FFF2-40B4-BE49-F238E27FC236}">
                <a16:creationId xmlns:a16="http://schemas.microsoft.com/office/drawing/2014/main" id="{AC1BA461-C676-4B86-8705-75D897D6D366}"/>
              </a:ext>
            </a:extLst>
          </p:cNvPr>
          <p:cNvGraphicFramePr/>
          <p:nvPr>
            <p:extLst>
              <p:ext uri="{D42A27DB-BD31-4B8C-83A1-F6EECF244321}">
                <p14:modId xmlns:p14="http://schemas.microsoft.com/office/powerpoint/2010/main" val="3406963816"/>
              </p:ext>
            </p:extLst>
          </p:nvPr>
        </p:nvGraphicFramePr>
        <p:xfrm>
          <a:off x="11316532" y="181819"/>
          <a:ext cx="784031" cy="552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3A80EFD-926D-4B4D-A3A2-74CE2760A67F}"/>
              </a:ext>
            </a:extLst>
          </p:cNvPr>
          <p:cNvSpPr txBox="1"/>
          <p:nvPr/>
        </p:nvSpPr>
        <p:spPr>
          <a:xfrm>
            <a:off x="1577583" y="1234775"/>
            <a:ext cx="9738949" cy="368851"/>
          </a:xfrm>
          <a:prstGeom prst="rect">
            <a:avLst/>
          </a:prstGeom>
          <a:noFill/>
        </p:spPr>
        <p:txBody>
          <a:bodyPr wrap="none" lIns="90964" tIns="45482" rIns="90964" bIns="45482" rtlCol="0">
            <a:spAutoFit/>
          </a:bodyPr>
          <a:lstStyle/>
          <a:p>
            <a:pPr>
              <a:defRPr/>
            </a:pPr>
            <a:r>
              <a:rPr lang="en-US" dirty="0">
                <a:latin typeface="Trebuchet MS"/>
              </a:rPr>
              <a:t>Multicultural Respondents’ Emotional Response to TV Programs and YouTube Original Content</a:t>
            </a:r>
          </a:p>
        </p:txBody>
      </p:sp>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60" name="Slide Number Placeholder 5">
            <a:extLst>
              <a:ext uri="{FF2B5EF4-FFF2-40B4-BE49-F238E27FC236}">
                <a16:creationId xmlns:a16="http://schemas.microsoft.com/office/drawing/2014/main" id="{54FF7AC9-497C-4BD1-ACED-693829CD5186}"/>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25</a:t>
            </a:fld>
            <a:endParaRPr lang="en-US" dirty="0"/>
          </a:p>
        </p:txBody>
      </p:sp>
      <p:grpSp>
        <p:nvGrpSpPr>
          <p:cNvPr id="11" name="Group 10">
            <a:extLst>
              <a:ext uri="{FF2B5EF4-FFF2-40B4-BE49-F238E27FC236}">
                <a16:creationId xmlns:a16="http://schemas.microsoft.com/office/drawing/2014/main" id="{68965A41-1094-4C63-ADFD-F1611499FA57}"/>
              </a:ext>
            </a:extLst>
          </p:cNvPr>
          <p:cNvGrpSpPr/>
          <p:nvPr/>
        </p:nvGrpSpPr>
        <p:grpSpPr>
          <a:xfrm>
            <a:off x="4670880" y="6104181"/>
            <a:ext cx="3607899" cy="276999"/>
            <a:chOff x="3946839" y="6114648"/>
            <a:chExt cx="3607899" cy="276999"/>
          </a:xfrm>
        </p:grpSpPr>
        <p:grpSp>
          <p:nvGrpSpPr>
            <p:cNvPr id="8" name="Group 7">
              <a:extLst>
                <a:ext uri="{FF2B5EF4-FFF2-40B4-BE49-F238E27FC236}">
                  <a16:creationId xmlns:a16="http://schemas.microsoft.com/office/drawing/2014/main" id="{F525F22E-4612-4548-AACA-98A790C43041}"/>
                </a:ext>
              </a:extLst>
            </p:cNvPr>
            <p:cNvGrpSpPr/>
            <p:nvPr/>
          </p:nvGrpSpPr>
          <p:grpSpPr>
            <a:xfrm>
              <a:off x="4754371" y="6114648"/>
              <a:ext cx="990390" cy="276999"/>
              <a:chOff x="4973915" y="6114514"/>
              <a:chExt cx="990390" cy="276999"/>
            </a:xfrm>
          </p:grpSpPr>
          <p:sp>
            <p:nvSpPr>
              <p:cNvPr id="64" name="Rectangle 63">
                <a:extLst>
                  <a:ext uri="{FF2B5EF4-FFF2-40B4-BE49-F238E27FC236}">
                    <a16:creationId xmlns:a16="http://schemas.microsoft.com/office/drawing/2014/main" id="{F987DAB7-C9D4-4564-8982-D62B1D005EF6}"/>
                  </a:ext>
                </a:extLst>
              </p:cNvPr>
              <p:cNvSpPr/>
              <p:nvPr/>
            </p:nvSpPr>
            <p:spPr>
              <a:xfrm>
                <a:off x="4973915" y="616236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1"/>
                  </a:solidFill>
                </a:endParaRPr>
              </a:p>
            </p:txBody>
          </p:sp>
          <p:sp>
            <p:nvSpPr>
              <p:cNvPr id="65" name="TextBox 64">
                <a:extLst>
                  <a:ext uri="{FF2B5EF4-FFF2-40B4-BE49-F238E27FC236}">
                    <a16:creationId xmlns:a16="http://schemas.microsoft.com/office/drawing/2014/main" id="{818D6F72-E04F-4163-9C8C-A6EE241EBD87}"/>
                  </a:ext>
                </a:extLst>
              </p:cNvPr>
              <p:cNvSpPr txBox="1"/>
              <p:nvPr/>
            </p:nvSpPr>
            <p:spPr>
              <a:xfrm>
                <a:off x="5131739" y="6114514"/>
                <a:ext cx="832566" cy="276999"/>
              </a:xfrm>
              <a:prstGeom prst="rect">
                <a:avLst/>
              </a:prstGeom>
              <a:noFill/>
            </p:spPr>
            <p:txBody>
              <a:bodyPr wrap="square" rtlCol="0">
                <a:spAutoFit/>
              </a:bodyPr>
              <a:lstStyle/>
              <a:p>
                <a:r>
                  <a:rPr lang="en-US" sz="1200" b="1" dirty="0"/>
                  <a:t>Hispanic</a:t>
                </a:r>
              </a:p>
            </p:txBody>
          </p:sp>
        </p:grpSp>
        <p:grpSp>
          <p:nvGrpSpPr>
            <p:cNvPr id="7" name="Group 6">
              <a:extLst>
                <a:ext uri="{FF2B5EF4-FFF2-40B4-BE49-F238E27FC236}">
                  <a16:creationId xmlns:a16="http://schemas.microsoft.com/office/drawing/2014/main" id="{48607462-AB64-4423-9485-D034D98A8FC8}"/>
                </a:ext>
              </a:extLst>
            </p:cNvPr>
            <p:cNvGrpSpPr/>
            <p:nvPr/>
          </p:nvGrpSpPr>
          <p:grpSpPr>
            <a:xfrm>
              <a:off x="3946839" y="6114648"/>
              <a:ext cx="744100" cy="276999"/>
              <a:chOff x="3964295" y="6120998"/>
              <a:chExt cx="744100" cy="276999"/>
            </a:xfrm>
          </p:grpSpPr>
          <p:sp>
            <p:nvSpPr>
              <p:cNvPr id="68" name="Rectangle 67">
                <a:extLst>
                  <a:ext uri="{FF2B5EF4-FFF2-40B4-BE49-F238E27FC236}">
                    <a16:creationId xmlns:a16="http://schemas.microsoft.com/office/drawing/2014/main" id="{E07D0450-D844-4A63-8A99-A7D719E4D272}"/>
                  </a:ext>
                </a:extLst>
              </p:cNvPr>
              <p:cNvSpPr/>
              <p:nvPr/>
            </p:nvSpPr>
            <p:spPr>
              <a:xfrm>
                <a:off x="3964295" y="6168851"/>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1"/>
                  </a:solidFill>
                </a:endParaRPr>
              </a:p>
            </p:txBody>
          </p:sp>
          <p:sp>
            <p:nvSpPr>
              <p:cNvPr id="70" name="TextBox 69">
                <a:extLst>
                  <a:ext uri="{FF2B5EF4-FFF2-40B4-BE49-F238E27FC236}">
                    <a16:creationId xmlns:a16="http://schemas.microsoft.com/office/drawing/2014/main" id="{C54D4CF4-F322-4BFE-A9E0-A06B23220A66}"/>
                  </a:ext>
                </a:extLst>
              </p:cNvPr>
              <p:cNvSpPr txBox="1"/>
              <p:nvPr/>
            </p:nvSpPr>
            <p:spPr>
              <a:xfrm>
                <a:off x="4108903" y="6120998"/>
                <a:ext cx="599492" cy="276999"/>
              </a:xfrm>
              <a:prstGeom prst="rect">
                <a:avLst/>
              </a:prstGeom>
              <a:noFill/>
            </p:spPr>
            <p:txBody>
              <a:bodyPr wrap="square" rtlCol="0">
                <a:spAutoFit/>
              </a:bodyPr>
              <a:lstStyle/>
              <a:p>
                <a:r>
                  <a:rPr lang="en-US" sz="1200" b="1" dirty="0"/>
                  <a:t>Black</a:t>
                </a:r>
              </a:p>
            </p:txBody>
          </p:sp>
        </p:grpSp>
        <p:grpSp>
          <p:nvGrpSpPr>
            <p:cNvPr id="10" name="Group 9">
              <a:extLst>
                <a:ext uri="{FF2B5EF4-FFF2-40B4-BE49-F238E27FC236}">
                  <a16:creationId xmlns:a16="http://schemas.microsoft.com/office/drawing/2014/main" id="{03D821C1-BB0A-4D4B-88C2-027757DCA4E3}"/>
                </a:ext>
              </a:extLst>
            </p:cNvPr>
            <p:cNvGrpSpPr/>
            <p:nvPr/>
          </p:nvGrpSpPr>
          <p:grpSpPr>
            <a:xfrm>
              <a:off x="5711830" y="6114648"/>
              <a:ext cx="1842908" cy="276999"/>
              <a:chOff x="6185540" y="6108298"/>
              <a:chExt cx="1842908" cy="276999"/>
            </a:xfrm>
          </p:grpSpPr>
          <p:sp>
            <p:nvSpPr>
              <p:cNvPr id="74" name="Rectangle 73">
                <a:extLst>
                  <a:ext uri="{FF2B5EF4-FFF2-40B4-BE49-F238E27FC236}">
                    <a16:creationId xmlns:a16="http://schemas.microsoft.com/office/drawing/2014/main" id="{AD377E35-833A-4919-9EAA-DE5D00AED2B6}"/>
                  </a:ext>
                </a:extLst>
              </p:cNvPr>
              <p:cNvSpPr/>
              <p:nvPr/>
            </p:nvSpPr>
            <p:spPr>
              <a:xfrm>
                <a:off x="6185540" y="6156151"/>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1"/>
                  </a:solidFill>
                </a:endParaRPr>
              </a:p>
            </p:txBody>
          </p:sp>
          <p:sp>
            <p:nvSpPr>
              <p:cNvPr id="75" name="TextBox 74">
                <a:extLst>
                  <a:ext uri="{FF2B5EF4-FFF2-40B4-BE49-F238E27FC236}">
                    <a16:creationId xmlns:a16="http://schemas.microsoft.com/office/drawing/2014/main" id="{F6C8C1E2-0A69-4849-8BC3-12676CB20007}"/>
                  </a:ext>
                </a:extLst>
              </p:cNvPr>
              <p:cNvSpPr txBox="1"/>
              <p:nvPr/>
            </p:nvSpPr>
            <p:spPr>
              <a:xfrm>
                <a:off x="6329283" y="6108298"/>
                <a:ext cx="1699165" cy="276999"/>
              </a:xfrm>
              <a:prstGeom prst="rect">
                <a:avLst/>
              </a:prstGeom>
              <a:noFill/>
            </p:spPr>
            <p:txBody>
              <a:bodyPr wrap="square" rtlCol="0">
                <a:spAutoFit/>
              </a:bodyPr>
              <a:lstStyle/>
              <a:p>
                <a:r>
                  <a:rPr lang="en-US" sz="1200" b="1" dirty="0"/>
                  <a:t>Non-Hispanic White</a:t>
                </a:r>
              </a:p>
            </p:txBody>
          </p:sp>
        </p:grpSp>
      </p:grpSp>
      <p:cxnSp>
        <p:nvCxnSpPr>
          <p:cNvPr id="56" name="Straight Connector 55"/>
          <p:cNvCxnSpPr>
            <a:cxnSpLocks/>
          </p:cNvCxnSpPr>
          <p:nvPr/>
        </p:nvCxnSpPr>
        <p:spPr>
          <a:xfrm>
            <a:off x="3393338" y="1809900"/>
            <a:ext cx="0" cy="4197137"/>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cxnSpLocks/>
          </p:cNvCxnSpPr>
          <p:nvPr/>
        </p:nvCxnSpPr>
        <p:spPr>
          <a:xfrm>
            <a:off x="6299924" y="1809900"/>
            <a:ext cx="0" cy="4197137"/>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cxnSpLocks/>
          </p:cNvCxnSpPr>
          <p:nvPr/>
        </p:nvCxnSpPr>
        <p:spPr>
          <a:xfrm>
            <a:off x="8971894" y="1809900"/>
            <a:ext cx="0" cy="4197137"/>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18346" y="2874292"/>
            <a:ext cx="3012087" cy="450551"/>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Laughed Out Loud </a:t>
            </a:r>
            <a:r>
              <a:rPr lang="en-US" sz="1100" dirty="0">
                <a:latin typeface="Trebuchet MS"/>
              </a:rPr>
              <a:t>Because Of Something That Happened On A </a:t>
            </a:r>
            <a:r>
              <a:rPr lang="en-US" sz="1100" b="1" dirty="0">
                <a:solidFill>
                  <a:srgbClr val="3682B4"/>
                </a:solidFill>
                <a:latin typeface="Trebuchet MS"/>
              </a:rPr>
              <a:t>TV Program</a:t>
            </a:r>
            <a:r>
              <a:rPr lang="en-US" sz="1100" b="1" dirty="0">
                <a:latin typeface="Trebuchet MS"/>
              </a:rPr>
              <a:t>”</a:t>
            </a:r>
          </a:p>
        </p:txBody>
      </p:sp>
      <p:sp>
        <p:nvSpPr>
          <p:cNvPr id="36" name="TextBox 35">
            <a:extLst>
              <a:ext uri="{FF2B5EF4-FFF2-40B4-BE49-F238E27FC236}">
                <a16:creationId xmlns:a16="http://schemas.microsoft.com/office/drawing/2014/main" id="{D849A5BE-44CC-4078-9E14-729FA29D4434}"/>
              </a:ext>
            </a:extLst>
          </p:cNvPr>
          <p:cNvSpPr txBox="1"/>
          <p:nvPr/>
        </p:nvSpPr>
        <p:spPr>
          <a:xfrm>
            <a:off x="770257" y="3733338"/>
            <a:ext cx="1908265" cy="338074"/>
          </a:xfrm>
          <a:prstGeom prst="rect">
            <a:avLst/>
          </a:prstGeom>
          <a:noFill/>
        </p:spPr>
        <p:txBody>
          <a:bodyPr wrap="square" lIns="90964" tIns="45482" rIns="90964" bIns="45482" rtlCol="0">
            <a:spAutoFit/>
          </a:bodyPr>
          <a:lstStyle/>
          <a:p>
            <a:pPr algn="ctr">
              <a:defRPr/>
            </a:pPr>
            <a:r>
              <a:rPr lang="en-US" sz="1600" b="1" u="sng" dirty="0">
                <a:solidFill>
                  <a:srgbClr val="50C8A0"/>
                </a:solidFill>
                <a:latin typeface="Trebuchet MS"/>
              </a:rPr>
              <a:t>73%</a:t>
            </a:r>
            <a:r>
              <a:rPr lang="en-US" sz="1600" dirty="0">
                <a:latin typeface="Trebuchet MS"/>
              </a:rPr>
              <a:t> / </a:t>
            </a:r>
            <a:r>
              <a:rPr lang="en-US" sz="1600" b="1" u="sng" dirty="0">
                <a:solidFill>
                  <a:srgbClr val="3682B4"/>
                </a:solidFill>
                <a:latin typeface="Trebuchet MS"/>
              </a:rPr>
              <a:t>76% </a:t>
            </a:r>
            <a:r>
              <a:rPr lang="en-US" sz="1600" dirty="0"/>
              <a:t>/ </a:t>
            </a:r>
            <a:r>
              <a:rPr lang="en-US" sz="1600" b="1" u="sng" dirty="0">
                <a:solidFill>
                  <a:schemeClr val="accent4"/>
                </a:solidFill>
              </a:rPr>
              <a:t>80%</a:t>
            </a:r>
            <a:r>
              <a:rPr lang="en-US" sz="1600" dirty="0"/>
              <a:t> </a:t>
            </a:r>
            <a:endParaRPr lang="en-US" sz="1600" dirty="0">
              <a:latin typeface="Trebuchet MS"/>
            </a:endParaRPr>
          </a:p>
        </p:txBody>
      </p:sp>
      <p:pic>
        <p:nvPicPr>
          <p:cNvPr id="9" name="Picture 2" descr="Image result for clipart picture of tv">
            <a:extLst>
              <a:ext uri="{FF2B5EF4-FFF2-40B4-BE49-F238E27FC236}">
                <a16:creationId xmlns:a16="http://schemas.microsoft.com/office/drawing/2014/main" id="{DA945516-BA58-4F73-827B-59A7732E104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45429" y="3414849"/>
            <a:ext cx="357920" cy="23600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51C733E1-3AD9-4886-876D-16F2C1B4527E}"/>
              </a:ext>
            </a:extLst>
          </p:cNvPr>
          <p:cNvSpPr txBox="1"/>
          <p:nvPr/>
        </p:nvSpPr>
        <p:spPr>
          <a:xfrm>
            <a:off x="479725" y="4600042"/>
            <a:ext cx="2489328"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Laughed Out Loud </a:t>
            </a:r>
            <a:r>
              <a:rPr lang="en-US" sz="1100" dirty="0">
                <a:latin typeface="Trebuchet MS"/>
              </a:rPr>
              <a:t>Because Of Something That A </a:t>
            </a:r>
            <a:r>
              <a:rPr lang="en-US" sz="1100" b="1" dirty="0">
                <a:solidFill>
                  <a:srgbClr val="FF0000"/>
                </a:solidFill>
                <a:latin typeface="Trebuchet MS"/>
              </a:rPr>
              <a:t>YouTube Personality</a:t>
            </a:r>
            <a:r>
              <a:rPr lang="en-US" sz="1100" b="1" dirty="0">
                <a:latin typeface="Trebuchet MS"/>
              </a:rPr>
              <a:t> </a:t>
            </a:r>
            <a:r>
              <a:rPr lang="en-US" sz="1100" dirty="0">
                <a:latin typeface="Trebuchet MS"/>
              </a:rPr>
              <a:t>Did”</a:t>
            </a:r>
          </a:p>
        </p:txBody>
      </p:sp>
      <p:pic>
        <p:nvPicPr>
          <p:cNvPr id="48" name="Picture 2" descr="Image result for laughing emoji no background">
            <a:extLst>
              <a:ext uri="{FF2B5EF4-FFF2-40B4-BE49-F238E27FC236}">
                <a16:creationId xmlns:a16="http://schemas.microsoft.com/office/drawing/2014/main" id="{51B2D233-A8AD-4CBE-807E-C0A23E065F1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32962" y="1559608"/>
            <a:ext cx="1182855" cy="12366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Related image">
            <a:extLst>
              <a:ext uri="{FF2B5EF4-FFF2-40B4-BE49-F238E27FC236}">
                <a16:creationId xmlns:a16="http://schemas.microsoft.com/office/drawing/2014/main" id="{4F3D0C78-B4C6-473B-B140-4DA9E0852F6E}"/>
              </a:ext>
            </a:extLst>
          </p:cNvPr>
          <p:cNvPicPr>
            <a:picLocks noChangeAspect="1" noChangeArrowheads="1"/>
          </p:cNvPicPr>
          <p:nvPr/>
        </p:nvPicPr>
        <p:blipFill rotWithShape="1">
          <a:blip r:embed="rId11">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1320617" y="5269030"/>
            <a:ext cx="807545" cy="224896"/>
          </a:xfrm>
          <a:prstGeom prst="rect">
            <a:avLst/>
          </a:prstGeom>
          <a:noFill/>
          <a:extLst/>
        </p:spPr>
      </p:pic>
      <p:sp>
        <p:nvSpPr>
          <p:cNvPr id="4" name="TextBox 3">
            <a:extLst>
              <a:ext uri="{FF2B5EF4-FFF2-40B4-BE49-F238E27FC236}">
                <a16:creationId xmlns:a16="http://schemas.microsoft.com/office/drawing/2014/main" id="{9596002F-6C44-4178-B463-D3777992F943}"/>
              </a:ext>
            </a:extLst>
          </p:cNvPr>
          <p:cNvSpPr txBox="1"/>
          <p:nvPr/>
        </p:nvSpPr>
        <p:spPr>
          <a:xfrm>
            <a:off x="1439915" y="4167189"/>
            <a:ext cx="568949" cy="369332"/>
          </a:xfrm>
          <a:prstGeom prst="rect">
            <a:avLst/>
          </a:prstGeom>
          <a:noFill/>
        </p:spPr>
        <p:txBody>
          <a:bodyPr wrap="square" rtlCol="0">
            <a:spAutoFit/>
          </a:bodyPr>
          <a:lstStyle/>
          <a:p>
            <a:pPr algn="ctr"/>
            <a:r>
              <a:rPr lang="en-US" b="1" u="sng" dirty="0"/>
              <a:t>VS.</a:t>
            </a:r>
          </a:p>
        </p:txBody>
      </p:sp>
      <p:sp>
        <p:nvSpPr>
          <p:cNvPr id="79" name="TextBox 78">
            <a:extLst>
              <a:ext uri="{FF2B5EF4-FFF2-40B4-BE49-F238E27FC236}">
                <a16:creationId xmlns:a16="http://schemas.microsoft.com/office/drawing/2014/main" id="{8ABDAC68-B426-4C0A-9EE3-811C6EEBCE86}"/>
              </a:ext>
            </a:extLst>
          </p:cNvPr>
          <p:cNvSpPr txBox="1"/>
          <p:nvPr/>
        </p:nvSpPr>
        <p:spPr>
          <a:xfrm>
            <a:off x="770257" y="5573869"/>
            <a:ext cx="1908265" cy="338074"/>
          </a:xfrm>
          <a:prstGeom prst="rect">
            <a:avLst/>
          </a:prstGeom>
          <a:noFill/>
        </p:spPr>
        <p:txBody>
          <a:bodyPr wrap="square" lIns="90964" tIns="45482" rIns="90964" bIns="45482" rtlCol="0">
            <a:spAutoFit/>
          </a:bodyPr>
          <a:lstStyle/>
          <a:p>
            <a:pPr algn="ctr">
              <a:defRPr/>
            </a:pPr>
            <a:r>
              <a:rPr lang="en-US" sz="1600" dirty="0">
                <a:solidFill>
                  <a:srgbClr val="50C8A0"/>
                </a:solidFill>
                <a:latin typeface="Trebuchet MS"/>
              </a:rPr>
              <a:t>56%</a:t>
            </a:r>
            <a:r>
              <a:rPr lang="en-US" sz="1600" dirty="0">
                <a:latin typeface="Trebuchet MS"/>
              </a:rPr>
              <a:t> / </a:t>
            </a:r>
            <a:r>
              <a:rPr lang="en-US" sz="1600" dirty="0">
                <a:solidFill>
                  <a:srgbClr val="3682B4"/>
                </a:solidFill>
                <a:latin typeface="Trebuchet MS"/>
              </a:rPr>
              <a:t>53% </a:t>
            </a:r>
            <a:r>
              <a:rPr lang="en-US" sz="1600" dirty="0"/>
              <a:t>/ </a:t>
            </a:r>
            <a:r>
              <a:rPr lang="en-US" sz="1600" dirty="0">
                <a:solidFill>
                  <a:schemeClr val="accent4"/>
                </a:solidFill>
              </a:rPr>
              <a:t>65%</a:t>
            </a:r>
            <a:endParaRPr lang="en-US" sz="1600" dirty="0">
              <a:latin typeface="Trebuchet MS"/>
            </a:endParaRPr>
          </a:p>
        </p:txBody>
      </p:sp>
      <p:sp>
        <p:nvSpPr>
          <p:cNvPr id="16" name="Rectangle 15"/>
          <p:cNvSpPr/>
          <p:nvPr/>
        </p:nvSpPr>
        <p:spPr>
          <a:xfrm>
            <a:off x="3556243" y="2781815"/>
            <a:ext cx="2580776" cy="635505"/>
          </a:xfrm>
          <a:prstGeom prst="rect">
            <a:avLst/>
          </a:prstGeom>
          <a:noFill/>
        </p:spPr>
        <p:txBody>
          <a:bodyPr wrap="square" lIns="90964" tIns="45482" rIns="90964" bIns="45482" rtlCol="0">
            <a:spAutoFit/>
          </a:bodyPr>
          <a:lstStyle/>
          <a:p>
            <a:pPr algn="ctr">
              <a:defRPr/>
            </a:pPr>
            <a:r>
              <a:rPr lang="en-US" sz="1100" dirty="0">
                <a:latin typeface="Trebuchet MS"/>
              </a:rPr>
              <a:t>“Sat Through An Episode Of A </a:t>
            </a:r>
            <a:r>
              <a:rPr lang="en-US" sz="1100" b="1" dirty="0">
                <a:solidFill>
                  <a:srgbClr val="3682B4"/>
                </a:solidFill>
                <a:latin typeface="Trebuchet MS"/>
              </a:rPr>
              <a:t>TV Program</a:t>
            </a:r>
            <a:r>
              <a:rPr lang="en-US" sz="1100" dirty="0">
                <a:solidFill>
                  <a:srgbClr val="3682B4"/>
                </a:solidFill>
                <a:latin typeface="Trebuchet MS"/>
              </a:rPr>
              <a:t> </a:t>
            </a:r>
            <a:r>
              <a:rPr lang="en-US" sz="1100" dirty="0">
                <a:latin typeface="Trebuchet MS"/>
              </a:rPr>
              <a:t>In </a:t>
            </a:r>
            <a:r>
              <a:rPr lang="en-US" sz="1100" b="1" u="sng" dirty="0">
                <a:latin typeface="Trebuchet MS"/>
              </a:rPr>
              <a:t>Anticipation / Worry</a:t>
            </a:r>
            <a:r>
              <a:rPr lang="en-US" sz="1100" b="1" dirty="0">
                <a:latin typeface="Trebuchet MS"/>
              </a:rPr>
              <a:t> </a:t>
            </a:r>
            <a:r>
              <a:rPr lang="en-US" sz="1100" dirty="0">
                <a:latin typeface="Trebuchet MS"/>
              </a:rPr>
              <a:t>About What's Going To Happen Next"</a:t>
            </a:r>
          </a:p>
        </p:txBody>
      </p:sp>
      <p:pic>
        <p:nvPicPr>
          <p:cNvPr id="69" name="Picture 2" descr="Image result for clipart picture of tv">
            <a:extLst>
              <a:ext uri="{FF2B5EF4-FFF2-40B4-BE49-F238E27FC236}">
                <a16:creationId xmlns:a16="http://schemas.microsoft.com/office/drawing/2014/main" id="{DAE89F8E-9F0D-42BE-B2CB-A6CB98617C5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667671" y="3414849"/>
            <a:ext cx="357920" cy="2360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C7ECF077-562C-4118-9BD5-BBCFB39F1797}"/>
              </a:ext>
            </a:extLst>
          </p:cNvPr>
          <p:cNvSpPr/>
          <p:nvPr/>
        </p:nvSpPr>
        <p:spPr>
          <a:xfrm>
            <a:off x="3556243" y="4582132"/>
            <a:ext cx="2580776" cy="635505"/>
          </a:xfrm>
          <a:prstGeom prst="rect">
            <a:avLst/>
          </a:prstGeom>
          <a:noFill/>
        </p:spPr>
        <p:txBody>
          <a:bodyPr wrap="square" lIns="90964" tIns="45482" rIns="90964" bIns="45482" rtlCol="0">
            <a:spAutoFit/>
          </a:bodyPr>
          <a:lstStyle/>
          <a:p>
            <a:pPr algn="ctr">
              <a:defRPr/>
            </a:pPr>
            <a:r>
              <a:rPr lang="en-US" sz="1100" dirty="0">
                <a:latin typeface="Trebuchet MS"/>
              </a:rPr>
              <a:t>“Sat Through A Video Of A </a:t>
            </a:r>
            <a:r>
              <a:rPr lang="en-US" sz="1100" b="1" dirty="0">
                <a:solidFill>
                  <a:srgbClr val="FF0000"/>
                </a:solidFill>
                <a:latin typeface="Trebuchet MS"/>
              </a:rPr>
              <a:t>YouTube Personality </a:t>
            </a:r>
            <a:r>
              <a:rPr lang="en-US" sz="1100" b="1" dirty="0">
                <a:latin typeface="Trebuchet MS"/>
              </a:rPr>
              <a:t>In</a:t>
            </a:r>
            <a:r>
              <a:rPr lang="en-US" sz="1100" dirty="0">
                <a:latin typeface="Trebuchet MS"/>
              </a:rPr>
              <a:t> </a:t>
            </a:r>
            <a:r>
              <a:rPr lang="en-US" sz="1100" b="1" u="sng" dirty="0">
                <a:latin typeface="Trebuchet MS"/>
              </a:rPr>
              <a:t>Anticipation / Worry</a:t>
            </a:r>
            <a:r>
              <a:rPr lang="en-US" sz="1100" b="1" dirty="0">
                <a:latin typeface="Trebuchet MS"/>
              </a:rPr>
              <a:t> </a:t>
            </a:r>
            <a:r>
              <a:rPr lang="en-US" sz="1100" dirty="0">
                <a:latin typeface="Trebuchet MS"/>
              </a:rPr>
              <a:t>About What's Going To Happen Next”</a:t>
            </a:r>
          </a:p>
        </p:txBody>
      </p:sp>
      <p:pic>
        <p:nvPicPr>
          <p:cNvPr id="49" name="Picture 4" descr="Image result for worried emoji no background">
            <a:extLst>
              <a:ext uri="{FF2B5EF4-FFF2-40B4-BE49-F238E27FC236}">
                <a16:creationId xmlns:a16="http://schemas.microsoft.com/office/drawing/2014/main" id="{3744372F-C161-4C24-B9A6-5B68D9BA1FC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348259" y="1679547"/>
            <a:ext cx="996745" cy="99674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Related image">
            <a:extLst>
              <a:ext uri="{FF2B5EF4-FFF2-40B4-BE49-F238E27FC236}">
                <a16:creationId xmlns:a16="http://schemas.microsoft.com/office/drawing/2014/main" id="{D5A50B05-4CD2-45E0-9BFD-381539F01E4D}"/>
              </a:ext>
            </a:extLst>
          </p:cNvPr>
          <p:cNvPicPr>
            <a:picLocks noChangeAspect="1" noChangeArrowheads="1"/>
          </p:cNvPicPr>
          <p:nvPr/>
        </p:nvPicPr>
        <p:blipFill rotWithShape="1">
          <a:blip r:embed="rId11">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4442859" y="5269030"/>
            <a:ext cx="807545" cy="224896"/>
          </a:xfrm>
          <a:prstGeom prst="rect">
            <a:avLst/>
          </a:prstGeom>
          <a:noFill/>
          <a:extLst/>
        </p:spPr>
      </p:pic>
      <p:sp>
        <p:nvSpPr>
          <p:cNvPr id="47" name="TextBox 46">
            <a:extLst>
              <a:ext uri="{FF2B5EF4-FFF2-40B4-BE49-F238E27FC236}">
                <a16:creationId xmlns:a16="http://schemas.microsoft.com/office/drawing/2014/main" id="{14D979A7-6CDC-435D-A0E3-BC41D3278CC3}"/>
              </a:ext>
            </a:extLst>
          </p:cNvPr>
          <p:cNvSpPr txBox="1"/>
          <p:nvPr/>
        </p:nvSpPr>
        <p:spPr>
          <a:xfrm>
            <a:off x="4562157" y="4167189"/>
            <a:ext cx="568949" cy="369332"/>
          </a:xfrm>
          <a:prstGeom prst="rect">
            <a:avLst/>
          </a:prstGeom>
          <a:noFill/>
        </p:spPr>
        <p:txBody>
          <a:bodyPr wrap="square" rtlCol="0">
            <a:spAutoFit/>
          </a:bodyPr>
          <a:lstStyle/>
          <a:p>
            <a:pPr algn="ctr"/>
            <a:r>
              <a:rPr lang="en-US" b="1" u="sng" dirty="0"/>
              <a:t>VS.</a:t>
            </a:r>
          </a:p>
        </p:txBody>
      </p:sp>
      <p:sp>
        <p:nvSpPr>
          <p:cNvPr id="76" name="TextBox 75">
            <a:extLst>
              <a:ext uri="{FF2B5EF4-FFF2-40B4-BE49-F238E27FC236}">
                <a16:creationId xmlns:a16="http://schemas.microsoft.com/office/drawing/2014/main" id="{665B7267-1D52-4274-B644-2E478167772B}"/>
              </a:ext>
            </a:extLst>
          </p:cNvPr>
          <p:cNvSpPr txBox="1"/>
          <p:nvPr/>
        </p:nvSpPr>
        <p:spPr>
          <a:xfrm>
            <a:off x="3892499" y="3733338"/>
            <a:ext cx="1908265" cy="338074"/>
          </a:xfrm>
          <a:prstGeom prst="rect">
            <a:avLst/>
          </a:prstGeom>
          <a:noFill/>
        </p:spPr>
        <p:txBody>
          <a:bodyPr wrap="square" lIns="90964" tIns="45482" rIns="90964" bIns="45482" rtlCol="0">
            <a:spAutoFit/>
          </a:bodyPr>
          <a:lstStyle/>
          <a:p>
            <a:pPr algn="ctr">
              <a:defRPr/>
            </a:pPr>
            <a:r>
              <a:rPr lang="en-US" sz="1600" b="1" u="sng" dirty="0">
                <a:solidFill>
                  <a:srgbClr val="50C8A0"/>
                </a:solidFill>
                <a:latin typeface="Trebuchet MS"/>
              </a:rPr>
              <a:t>62%</a:t>
            </a:r>
            <a:r>
              <a:rPr lang="en-US" sz="1600" dirty="0">
                <a:latin typeface="Trebuchet MS"/>
              </a:rPr>
              <a:t> / </a:t>
            </a:r>
            <a:r>
              <a:rPr lang="en-US" sz="1600" b="1" u="sng" dirty="0">
                <a:solidFill>
                  <a:srgbClr val="3682B4"/>
                </a:solidFill>
                <a:latin typeface="Trebuchet MS"/>
              </a:rPr>
              <a:t>56% </a:t>
            </a:r>
            <a:r>
              <a:rPr lang="en-US" sz="1600" dirty="0"/>
              <a:t>/ </a:t>
            </a:r>
            <a:r>
              <a:rPr lang="en-US" sz="1600" b="1" u="sng" dirty="0">
                <a:solidFill>
                  <a:schemeClr val="accent4"/>
                </a:solidFill>
              </a:rPr>
              <a:t>59%</a:t>
            </a:r>
            <a:r>
              <a:rPr lang="en-US" sz="1600" dirty="0"/>
              <a:t> </a:t>
            </a:r>
            <a:endParaRPr lang="en-US" sz="1600" dirty="0">
              <a:latin typeface="Trebuchet MS"/>
            </a:endParaRPr>
          </a:p>
        </p:txBody>
      </p:sp>
      <p:sp>
        <p:nvSpPr>
          <p:cNvPr id="80" name="TextBox 79">
            <a:extLst>
              <a:ext uri="{FF2B5EF4-FFF2-40B4-BE49-F238E27FC236}">
                <a16:creationId xmlns:a16="http://schemas.microsoft.com/office/drawing/2014/main" id="{02FDDF29-BFCD-4606-B0E4-CF187399809F}"/>
              </a:ext>
            </a:extLst>
          </p:cNvPr>
          <p:cNvSpPr txBox="1"/>
          <p:nvPr/>
        </p:nvSpPr>
        <p:spPr>
          <a:xfrm>
            <a:off x="3892499" y="5573869"/>
            <a:ext cx="1908265" cy="338074"/>
          </a:xfrm>
          <a:prstGeom prst="rect">
            <a:avLst/>
          </a:prstGeom>
          <a:noFill/>
        </p:spPr>
        <p:txBody>
          <a:bodyPr wrap="square" lIns="90964" tIns="45482" rIns="90964" bIns="45482" rtlCol="0">
            <a:spAutoFit/>
          </a:bodyPr>
          <a:lstStyle/>
          <a:p>
            <a:pPr algn="ctr">
              <a:defRPr/>
            </a:pPr>
            <a:r>
              <a:rPr lang="en-US" sz="1600" dirty="0">
                <a:solidFill>
                  <a:srgbClr val="50C8A0"/>
                </a:solidFill>
                <a:latin typeface="Trebuchet MS"/>
              </a:rPr>
              <a:t>48%</a:t>
            </a:r>
            <a:r>
              <a:rPr lang="en-US" sz="1600" dirty="0">
                <a:latin typeface="Trebuchet MS"/>
              </a:rPr>
              <a:t> / </a:t>
            </a:r>
            <a:r>
              <a:rPr lang="en-US" sz="1600" dirty="0">
                <a:solidFill>
                  <a:srgbClr val="3682B4"/>
                </a:solidFill>
                <a:latin typeface="Trebuchet MS"/>
              </a:rPr>
              <a:t>45% </a:t>
            </a:r>
            <a:r>
              <a:rPr lang="en-US" sz="1600" dirty="0"/>
              <a:t>/ </a:t>
            </a:r>
            <a:r>
              <a:rPr lang="en-US" sz="1600" dirty="0">
                <a:solidFill>
                  <a:schemeClr val="accent4"/>
                </a:solidFill>
              </a:rPr>
              <a:t>40%</a:t>
            </a:r>
            <a:r>
              <a:rPr lang="en-US" sz="1600" dirty="0"/>
              <a:t> </a:t>
            </a:r>
            <a:endParaRPr lang="en-US" sz="1600" dirty="0">
              <a:latin typeface="Trebuchet MS"/>
            </a:endParaRPr>
          </a:p>
        </p:txBody>
      </p:sp>
      <p:pic>
        <p:nvPicPr>
          <p:cNvPr id="2056" name="Picture 8" descr="Image result for emoji cryi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138408" y="1680418"/>
            <a:ext cx="995002" cy="9950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462829" y="2874292"/>
            <a:ext cx="2346160" cy="450551"/>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Cried</a:t>
            </a:r>
            <a:r>
              <a:rPr lang="en-US" sz="1100" dirty="0">
                <a:latin typeface="Trebuchet MS"/>
              </a:rPr>
              <a:t> Because Of A Character's Death on a </a:t>
            </a:r>
            <a:r>
              <a:rPr lang="en-US" sz="1100" b="1" dirty="0">
                <a:solidFill>
                  <a:srgbClr val="3682B4"/>
                </a:solidFill>
                <a:latin typeface="Trebuchet MS"/>
              </a:rPr>
              <a:t>TV Program</a:t>
            </a:r>
            <a:r>
              <a:rPr lang="en-US" sz="1100" b="1" dirty="0">
                <a:latin typeface="Trebuchet MS"/>
              </a:rPr>
              <a:t>”</a:t>
            </a:r>
          </a:p>
        </p:txBody>
      </p:sp>
      <p:pic>
        <p:nvPicPr>
          <p:cNvPr id="71" name="Picture 2" descr="Image result for clipart picture of tv">
            <a:extLst>
              <a:ext uri="{FF2B5EF4-FFF2-40B4-BE49-F238E27FC236}">
                <a16:creationId xmlns:a16="http://schemas.microsoft.com/office/drawing/2014/main" id="{FA0200E0-76CC-4432-B3DA-A0D98E2726F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456949" y="3414849"/>
            <a:ext cx="357920" cy="23600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C384AD7B-BB6D-411D-BFD2-65E4BDC50FED}"/>
              </a:ext>
            </a:extLst>
          </p:cNvPr>
          <p:cNvSpPr/>
          <p:nvPr/>
        </p:nvSpPr>
        <p:spPr>
          <a:xfrm>
            <a:off x="6462829" y="4600042"/>
            <a:ext cx="2346160"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Cried</a:t>
            </a:r>
            <a:r>
              <a:rPr lang="en-US" sz="1100" dirty="0">
                <a:latin typeface="Trebuchet MS"/>
              </a:rPr>
              <a:t> Because Of Something That Happened In A Video Of An </a:t>
            </a:r>
            <a:r>
              <a:rPr lang="en-US" sz="1100" b="1" dirty="0">
                <a:latin typeface="Trebuchet MS"/>
              </a:rPr>
              <a:t>Original </a:t>
            </a:r>
            <a:r>
              <a:rPr lang="en-US" sz="1100" b="1" dirty="0">
                <a:solidFill>
                  <a:srgbClr val="FF0000"/>
                </a:solidFill>
                <a:latin typeface="Trebuchet MS"/>
              </a:rPr>
              <a:t>YouTube Personality</a:t>
            </a:r>
            <a:r>
              <a:rPr lang="en-US" sz="1100" b="1" dirty="0">
                <a:latin typeface="Trebuchet MS"/>
              </a:rPr>
              <a:t>”</a:t>
            </a:r>
          </a:p>
        </p:txBody>
      </p:sp>
      <p:pic>
        <p:nvPicPr>
          <p:cNvPr id="61" name="Picture 2" descr="Related image">
            <a:extLst>
              <a:ext uri="{FF2B5EF4-FFF2-40B4-BE49-F238E27FC236}">
                <a16:creationId xmlns:a16="http://schemas.microsoft.com/office/drawing/2014/main" id="{ABBC1986-6068-494F-95F8-EA26477E3344}"/>
              </a:ext>
            </a:extLst>
          </p:cNvPr>
          <p:cNvPicPr>
            <a:picLocks noChangeAspect="1" noChangeArrowheads="1"/>
          </p:cNvPicPr>
          <p:nvPr/>
        </p:nvPicPr>
        <p:blipFill rotWithShape="1">
          <a:blip r:embed="rId11">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7232137" y="5269030"/>
            <a:ext cx="807545" cy="224896"/>
          </a:xfrm>
          <a:prstGeom prst="rect">
            <a:avLst/>
          </a:prstGeom>
          <a:noFill/>
          <a:extLst/>
        </p:spPr>
      </p:pic>
      <p:sp>
        <p:nvSpPr>
          <p:cNvPr id="58" name="TextBox 57">
            <a:extLst>
              <a:ext uri="{FF2B5EF4-FFF2-40B4-BE49-F238E27FC236}">
                <a16:creationId xmlns:a16="http://schemas.microsoft.com/office/drawing/2014/main" id="{4C2F810F-DCAF-4B20-B05B-AD88C5E96D01}"/>
              </a:ext>
            </a:extLst>
          </p:cNvPr>
          <p:cNvSpPr txBox="1"/>
          <p:nvPr/>
        </p:nvSpPr>
        <p:spPr>
          <a:xfrm>
            <a:off x="7351435" y="4167189"/>
            <a:ext cx="568949" cy="369332"/>
          </a:xfrm>
          <a:prstGeom prst="rect">
            <a:avLst/>
          </a:prstGeom>
          <a:noFill/>
        </p:spPr>
        <p:txBody>
          <a:bodyPr wrap="square" rtlCol="0">
            <a:spAutoFit/>
          </a:bodyPr>
          <a:lstStyle/>
          <a:p>
            <a:pPr algn="ctr"/>
            <a:r>
              <a:rPr lang="en-US" b="1" u="sng" dirty="0"/>
              <a:t>VS.</a:t>
            </a:r>
          </a:p>
        </p:txBody>
      </p:sp>
      <p:sp>
        <p:nvSpPr>
          <p:cNvPr id="77" name="TextBox 76">
            <a:extLst>
              <a:ext uri="{FF2B5EF4-FFF2-40B4-BE49-F238E27FC236}">
                <a16:creationId xmlns:a16="http://schemas.microsoft.com/office/drawing/2014/main" id="{81F41843-5183-40DD-867C-E7233B3E6A3B}"/>
              </a:ext>
            </a:extLst>
          </p:cNvPr>
          <p:cNvSpPr txBox="1"/>
          <p:nvPr/>
        </p:nvSpPr>
        <p:spPr>
          <a:xfrm>
            <a:off x="6681777" y="3733338"/>
            <a:ext cx="1908265" cy="338074"/>
          </a:xfrm>
          <a:prstGeom prst="rect">
            <a:avLst/>
          </a:prstGeom>
          <a:noFill/>
        </p:spPr>
        <p:txBody>
          <a:bodyPr wrap="square" lIns="90964" tIns="45482" rIns="90964" bIns="45482" rtlCol="0">
            <a:spAutoFit/>
          </a:bodyPr>
          <a:lstStyle/>
          <a:p>
            <a:pPr algn="ctr">
              <a:defRPr/>
            </a:pPr>
            <a:r>
              <a:rPr lang="en-US" sz="1600" b="1" u="sng" dirty="0">
                <a:solidFill>
                  <a:srgbClr val="50C8A0"/>
                </a:solidFill>
                <a:latin typeface="Trebuchet MS"/>
              </a:rPr>
              <a:t>43%</a:t>
            </a:r>
            <a:r>
              <a:rPr lang="en-US" sz="1600" dirty="0">
                <a:latin typeface="Trebuchet MS"/>
              </a:rPr>
              <a:t> / </a:t>
            </a:r>
            <a:r>
              <a:rPr lang="en-US" sz="1600" b="1" u="sng" dirty="0">
                <a:solidFill>
                  <a:srgbClr val="3682B4"/>
                </a:solidFill>
                <a:latin typeface="Trebuchet MS"/>
              </a:rPr>
              <a:t>50% </a:t>
            </a:r>
            <a:r>
              <a:rPr lang="en-US" sz="1600" dirty="0"/>
              <a:t>/ </a:t>
            </a:r>
            <a:r>
              <a:rPr lang="en-US" sz="1600" b="1" u="sng" dirty="0">
                <a:solidFill>
                  <a:schemeClr val="accent4"/>
                </a:solidFill>
              </a:rPr>
              <a:t>45%</a:t>
            </a:r>
            <a:r>
              <a:rPr lang="en-US" sz="1600" dirty="0"/>
              <a:t> </a:t>
            </a:r>
            <a:endParaRPr lang="en-US" sz="1600" dirty="0">
              <a:latin typeface="Trebuchet MS"/>
            </a:endParaRPr>
          </a:p>
        </p:txBody>
      </p:sp>
      <p:sp>
        <p:nvSpPr>
          <p:cNvPr id="81" name="TextBox 80">
            <a:extLst>
              <a:ext uri="{FF2B5EF4-FFF2-40B4-BE49-F238E27FC236}">
                <a16:creationId xmlns:a16="http://schemas.microsoft.com/office/drawing/2014/main" id="{08385CD5-03E3-46DE-9AE0-27F4F488CF1D}"/>
              </a:ext>
            </a:extLst>
          </p:cNvPr>
          <p:cNvSpPr txBox="1"/>
          <p:nvPr/>
        </p:nvSpPr>
        <p:spPr>
          <a:xfrm>
            <a:off x="6681777" y="5573869"/>
            <a:ext cx="1908265" cy="338074"/>
          </a:xfrm>
          <a:prstGeom prst="rect">
            <a:avLst/>
          </a:prstGeom>
          <a:noFill/>
        </p:spPr>
        <p:txBody>
          <a:bodyPr wrap="square" lIns="90964" tIns="45482" rIns="90964" bIns="45482" rtlCol="0">
            <a:spAutoFit/>
          </a:bodyPr>
          <a:lstStyle/>
          <a:p>
            <a:pPr algn="ctr">
              <a:defRPr/>
            </a:pPr>
            <a:r>
              <a:rPr lang="en-US" sz="1600" dirty="0">
                <a:solidFill>
                  <a:srgbClr val="50C8A0"/>
                </a:solidFill>
                <a:latin typeface="Trebuchet MS"/>
              </a:rPr>
              <a:t>31%</a:t>
            </a:r>
            <a:r>
              <a:rPr lang="en-US" sz="1600" dirty="0">
                <a:latin typeface="Trebuchet MS"/>
              </a:rPr>
              <a:t> / </a:t>
            </a:r>
            <a:r>
              <a:rPr lang="en-US" sz="1600" dirty="0">
                <a:solidFill>
                  <a:srgbClr val="3682B4"/>
                </a:solidFill>
                <a:latin typeface="Trebuchet MS"/>
              </a:rPr>
              <a:t>35% </a:t>
            </a:r>
            <a:r>
              <a:rPr lang="en-US" sz="1600" dirty="0"/>
              <a:t>/ </a:t>
            </a:r>
            <a:r>
              <a:rPr lang="en-US" sz="1600" dirty="0">
                <a:solidFill>
                  <a:schemeClr val="accent4"/>
                </a:solidFill>
              </a:rPr>
              <a:t>33%</a:t>
            </a:r>
            <a:r>
              <a:rPr lang="en-US" sz="1600" dirty="0"/>
              <a:t> </a:t>
            </a:r>
            <a:endParaRPr lang="en-US" sz="1600" dirty="0">
              <a:latin typeface="Trebuchet MS"/>
            </a:endParaRPr>
          </a:p>
        </p:txBody>
      </p:sp>
      <p:pic>
        <p:nvPicPr>
          <p:cNvPr id="2058" name="Picture 10" descr="Related image"/>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0006977" y="1630669"/>
            <a:ext cx="1094501" cy="109450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381147" y="2874292"/>
            <a:ext cx="2346160" cy="450551"/>
          </a:xfrm>
          <a:prstGeom prst="rect">
            <a:avLst/>
          </a:prstGeom>
          <a:noFill/>
        </p:spPr>
        <p:txBody>
          <a:bodyPr wrap="square" lIns="90964" tIns="45482" rIns="90964" bIns="45482" rtlCol="0">
            <a:spAutoFit/>
          </a:bodyPr>
          <a:lstStyle/>
          <a:p>
            <a:pPr algn="ctr">
              <a:defRPr/>
            </a:pPr>
            <a:r>
              <a:rPr lang="en-US" sz="1100" dirty="0">
                <a:latin typeface="Trebuchet MS"/>
              </a:rPr>
              <a:t>“Gotten </a:t>
            </a:r>
            <a:r>
              <a:rPr lang="en-US" sz="1100" b="1" u="sng" dirty="0">
                <a:latin typeface="Trebuchet MS"/>
              </a:rPr>
              <a:t>Angry Or Upset</a:t>
            </a:r>
            <a:r>
              <a:rPr lang="en-US" sz="1100" b="1" dirty="0">
                <a:latin typeface="Trebuchet MS"/>
              </a:rPr>
              <a:t> </a:t>
            </a:r>
            <a:r>
              <a:rPr lang="en-US" sz="1100" dirty="0">
                <a:latin typeface="Trebuchet MS"/>
              </a:rPr>
              <a:t>About A Plot Twist On A </a:t>
            </a:r>
            <a:r>
              <a:rPr lang="en-US" sz="1100" b="1" dirty="0">
                <a:solidFill>
                  <a:srgbClr val="3682B4"/>
                </a:solidFill>
                <a:latin typeface="Trebuchet MS"/>
              </a:rPr>
              <a:t>TV Program</a:t>
            </a:r>
            <a:r>
              <a:rPr lang="en-US" sz="1100" b="1" dirty="0">
                <a:latin typeface="Trebuchet MS"/>
              </a:rPr>
              <a:t>”</a:t>
            </a:r>
          </a:p>
        </p:txBody>
      </p:sp>
      <p:pic>
        <p:nvPicPr>
          <p:cNvPr id="73" name="Picture 2" descr="Image result for clipart picture of tv">
            <a:extLst>
              <a:ext uri="{FF2B5EF4-FFF2-40B4-BE49-F238E27FC236}">
                <a16:creationId xmlns:a16="http://schemas.microsoft.com/office/drawing/2014/main" id="{3B5BD3B1-32CF-431C-A6BB-161D9B48072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375267" y="3414849"/>
            <a:ext cx="357920" cy="236005"/>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DC5B95C9-1FF6-42F3-A272-29713C38B3AB}"/>
              </a:ext>
            </a:extLst>
          </p:cNvPr>
          <p:cNvSpPr/>
          <p:nvPr/>
        </p:nvSpPr>
        <p:spPr>
          <a:xfrm>
            <a:off x="9134800" y="4674609"/>
            <a:ext cx="2838854" cy="450551"/>
          </a:xfrm>
          <a:prstGeom prst="rect">
            <a:avLst/>
          </a:prstGeom>
          <a:noFill/>
        </p:spPr>
        <p:txBody>
          <a:bodyPr wrap="square" lIns="90964" tIns="45482" rIns="90964" bIns="45482" rtlCol="0">
            <a:spAutoFit/>
          </a:bodyPr>
          <a:lstStyle/>
          <a:p>
            <a:pPr algn="ctr">
              <a:defRPr/>
            </a:pPr>
            <a:r>
              <a:rPr lang="en-US" sz="1100" dirty="0">
                <a:latin typeface="Trebuchet MS"/>
              </a:rPr>
              <a:t>“Gotten </a:t>
            </a:r>
            <a:r>
              <a:rPr lang="en-US" sz="1100" b="1" u="sng" dirty="0">
                <a:latin typeface="Trebuchet MS"/>
              </a:rPr>
              <a:t>Angry Or Upset</a:t>
            </a:r>
            <a:r>
              <a:rPr lang="en-US" sz="1100" b="1" dirty="0">
                <a:latin typeface="Trebuchet MS"/>
              </a:rPr>
              <a:t> </a:t>
            </a:r>
            <a:r>
              <a:rPr lang="en-US" sz="1100" dirty="0">
                <a:latin typeface="Trebuchet MS"/>
              </a:rPr>
              <a:t>About Something A </a:t>
            </a:r>
            <a:r>
              <a:rPr lang="en-US" sz="1100" b="1" dirty="0">
                <a:solidFill>
                  <a:srgbClr val="FF0000"/>
                </a:solidFill>
                <a:latin typeface="Trebuchet MS"/>
              </a:rPr>
              <a:t>YouTube Personality</a:t>
            </a:r>
            <a:r>
              <a:rPr lang="en-US" sz="1100" dirty="0">
                <a:latin typeface="Trebuchet MS"/>
              </a:rPr>
              <a:t> Did”</a:t>
            </a:r>
          </a:p>
        </p:txBody>
      </p:sp>
      <p:pic>
        <p:nvPicPr>
          <p:cNvPr id="66" name="Picture 2" descr="Related image">
            <a:extLst>
              <a:ext uri="{FF2B5EF4-FFF2-40B4-BE49-F238E27FC236}">
                <a16:creationId xmlns:a16="http://schemas.microsoft.com/office/drawing/2014/main" id="{DE87B9F7-1C23-46A3-AFFE-41A61C57E333}"/>
              </a:ext>
            </a:extLst>
          </p:cNvPr>
          <p:cNvPicPr>
            <a:picLocks noChangeAspect="1" noChangeArrowheads="1"/>
          </p:cNvPicPr>
          <p:nvPr/>
        </p:nvPicPr>
        <p:blipFill rotWithShape="1">
          <a:blip r:embed="rId11">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10150455" y="5269030"/>
            <a:ext cx="807545" cy="224896"/>
          </a:xfrm>
          <a:prstGeom prst="rect">
            <a:avLst/>
          </a:prstGeom>
          <a:noFill/>
          <a:extLst/>
        </p:spPr>
      </p:pic>
      <p:sp>
        <p:nvSpPr>
          <p:cNvPr id="59" name="TextBox 58">
            <a:extLst>
              <a:ext uri="{FF2B5EF4-FFF2-40B4-BE49-F238E27FC236}">
                <a16:creationId xmlns:a16="http://schemas.microsoft.com/office/drawing/2014/main" id="{45991CBE-307E-4725-965B-637D3972B8F6}"/>
              </a:ext>
            </a:extLst>
          </p:cNvPr>
          <p:cNvSpPr txBox="1"/>
          <p:nvPr/>
        </p:nvSpPr>
        <p:spPr>
          <a:xfrm>
            <a:off x="10269753" y="4167189"/>
            <a:ext cx="568949" cy="369332"/>
          </a:xfrm>
          <a:prstGeom prst="rect">
            <a:avLst/>
          </a:prstGeom>
          <a:noFill/>
        </p:spPr>
        <p:txBody>
          <a:bodyPr wrap="square" rtlCol="0">
            <a:spAutoFit/>
          </a:bodyPr>
          <a:lstStyle/>
          <a:p>
            <a:pPr algn="ctr"/>
            <a:r>
              <a:rPr lang="en-US" b="1" u="sng" dirty="0"/>
              <a:t>VS.</a:t>
            </a:r>
          </a:p>
        </p:txBody>
      </p:sp>
      <p:sp>
        <p:nvSpPr>
          <p:cNvPr id="78" name="TextBox 77">
            <a:extLst>
              <a:ext uri="{FF2B5EF4-FFF2-40B4-BE49-F238E27FC236}">
                <a16:creationId xmlns:a16="http://schemas.microsoft.com/office/drawing/2014/main" id="{3E403E74-26B6-4545-9A2C-6CFC08BF4049}"/>
              </a:ext>
            </a:extLst>
          </p:cNvPr>
          <p:cNvSpPr txBox="1"/>
          <p:nvPr/>
        </p:nvSpPr>
        <p:spPr>
          <a:xfrm>
            <a:off x="9600095" y="3733338"/>
            <a:ext cx="1908265" cy="338074"/>
          </a:xfrm>
          <a:prstGeom prst="rect">
            <a:avLst/>
          </a:prstGeom>
          <a:noFill/>
        </p:spPr>
        <p:txBody>
          <a:bodyPr wrap="square" lIns="90964" tIns="45482" rIns="90964" bIns="45482" rtlCol="0">
            <a:spAutoFit/>
          </a:bodyPr>
          <a:lstStyle/>
          <a:p>
            <a:pPr algn="ctr">
              <a:defRPr/>
            </a:pPr>
            <a:r>
              <a:rPr lang="en-US" sz="1600" b="1" u="sng" dirty="0">
                <a:solidFill>
                  <a:srgbClr val="50C8A0"/>
                </a:solidFill>
                <a:latin typeface="Trebuchet MS"/>
              </a:rPr>
              <a:t>47%</a:t>
            </a:r>
            <a:r>
              <a:rPr lang="en-US" sz="1600" dirty="0">
                <a:latin typeface="Trebuchet MS"/>
              </a:rPr>
              <a:t> / </a:t>
            </a:r>
            <a:r>
              <a:rPr lang="en-US" sz="1600" b="1" u="sng" dirty="0">
                <a:solidFill>
                  <a:srgbClr val="3682B4"/>
                </a:solidFill>
                <a:latin typeface="Trebuchet MS"/>
              </a:rPr>
              <a:t>45% </a:t>
            </a:r>
            <a:r>
              <a:rPr lang="en-US" sz="1600" dirty="0"/>
              <a:t>/ </a:t>
            </a:r>
            <a:r>
              <a:rPr lang="en-US" sz="1600" b="1" u="sng" dirty="0">
                <a:solidFill>
                  <a:schemeClr val="accent4"/>
                </a:solidFill>
              </a:rPr>
              <a:t>41%</a:t>
            </a:r>
            <a:r>
              <a:rPr lang="en-US" sz="1600" dirty="0"/>
              <a:t> </a:t>
            </a:r>
            <a:endParaRPr lang="en-US" sz="1600" dirty="0">
              <a:latin typeface="Trebuchet MS"/>
            </a:endParaRPr>
          </a:p>
        </p:txBody>
      </p:sp>
      <p:sp>
        <p:nvSpPr>
          <p:cNvPr id="82" name="TextBox 81">
            <a:extLst>
              <a:ext uri="{FF2B5EF4-FFF2-40B4-BE49-F238E27FC236}">
                <a16:creationId xmlns:a16="http://schemas.microsoft.com/office/drawing/2014/main" id="{75F631F4-4626-4825-A57D-2F890DB1D65F}"/>
              </a:ext>
            </a:extLst>
          </p:cNvPr>
          <p:cNvSpPr txBox="1"/>
          <p:nvPr/>
        </p:nvSpPr>
        <p:spPr>
          <a:xfrm>
            <a:off x="9600095" y="5573869"/>
            <a:ext cx="1908265" cy="338074"/>
          </a:xfrm>
          <a:prstGeom prst="rect">
            <a:avLst/>
          </a:prstGeom>
          <a:noFill/>
        </p:spPr>
        <p:txBody>
          <a:bodyPr wrap="square" lIns="90964" tIns="45482" rIns="90964" bIns="45482" rtlCol="0">
            <a:spAutoFit/>
          </a:bodyPr>
          <a:lstStyle/>
          <a:p>
            <a:pPr algn="ctr">
              <a:defRPr/>
            </a:pPr>
            <a:r>
              <a:rPr lang="en-US" sz="1600" dirty="0">
                <a:solidFill>
                  <a:srgbClr val="50C8A0"/>
                </a:solidFill>
                <a:latin typeface="Trebuchet MS"/>
              </a:rPr>
              <a:t>33%</a:t>
            </a:r>
            <a:r>
              <a:rPr lang="en-US" sz="1600" dirty="0">
                <a:latin typeface="Trebuchet MS"/>
              </a:rPr>
              <a:t> / </a:t>
            </a:r>
            <a:r>
              <a:rPr lang="en-US" sz="1600" dirty="0">
                <a:solidFill>
                  <a:srgbClr val="3682B4"/>
                </a:solidFill>
                <a:latin typeface="Trebuchet MS"/>
              </a:rPr>
              <a:t>26% </a:t>
            </a:r>
            <a:r>
              <a:rPr lang="en-US" sz="1600" dirty="0"/>
              <a:t>/ </a:t>
            </a:r>
            <a:r>
              <a:rPr lang="en-US" sz="1600" dirty="0">
                <a:solidFill>
                  <a:schemeClr val="accent4"/>
                </a:solidFill>
              </a:rPr>
              <a:t>33%</a:t>
            </a:r>
            <a:endParaRPr lang="en-US" sz="1600" dirty="0">
              <a:latin typeface="Trebuchet MS"/>
            </a:endParaRPr>
          </a:p>
        </p:txBody>
      </p:sp>
    </p:spTree>
    <p:extLst>
      <p:ext uri="{BB962C8B-B14F-4D97-AF65-F5344CB8AC3E}">
        <p14:creationId xmlns:p14="http://schemas.microsoft.com/office/powerpoint/2010/main" val="2822199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pic>
        <p:nvPicPr>
          <p:cNvPr id="33" name="Picture 4" descr="Image result for WHITE TABLET no background">
            <a:extLst>
              <a:ext uri="{FF2B5EF4-FFF2-40B4-BE49-F238E27FC236}">
                <a16:creationId xmlns:a16="http://schemas.microsoft.com/office/drawing/2014/main" id="{56212554-2155-4DEF-A238-CDA88EBBC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421" y="826505"/>
            <a:ext cx="8823158" cy="53309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44BCEE0D-8C96-4558-8C2E-EB987CBC9BA5}"/>
              </a:ext>
            </a:extLst>
          </p:cNvPr>
          <p:cNvSpPr txBox="1">
            <a:spLocks/>
          </p:cNvSpPr>
          <p:nvPr/>
        </p:nvSpPr>
        <p:spPr>
          <a:xfrm>
            <a:off x="50212" y="6300624"/>
            <a:ext cx="8265815" cy="505693"/>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TV-Q13: Please rate how much you agree or disagree with the following statements (Respondents: African American/Black/Caribbean American = 160, Hispanic = 188, Non-Hispanic White = 744). YouTube- Q18: Please rate how much you agree or disagree with the following statements. (Respondents: African American/Black/Caribbean American = 84, Hispanic = 106, Non-Hispanic White = 245); Base = Those who regularly watch original content on YouTube. % of Respondents who agree-Top 2 Box (net). </a:t>
            </a:r>
          </a:p>
        </p:txBody>
      </p:sp>
      <p:sp>
        <p:nvSpPr>
          <p:cNvPr id="2" name="Title 1">
            <a:extLst>
              <a:ext uri="{FF2B5EF4-FFF2-40B4-BE49-F238E27FC236}">
                <a16:creationId xmlns:a16="http://schemas.microsoft.com/office/drawing/2014/main" id="{AD1312D9-EF8E-43C4-9068-336790E7A1B7}"/>
              </a:ext>
            </a:extLst>
          </p:cNvPr>
          <p:cNvSpPr>
            <a:spLocks noGrp="1"/>
          </p:cNvSpPr>
          <p:nvPr>
            <p:ph type="ctrTitle"/>
          </p:nvPr>
        </p:nvSpPr>
        <p:spPr>
          <a:xfrm>
            <a:off x="814450" y="362484"/>
            <a:ext cx="10315450" cy="756214"/>
          </a:xfrm>
        </p:spPr>
        <p:txBody>
          <a:bodyPr/>
          <a:lstStyle/>
          <a:p>
            <a:r>
              <a:rPr lang="en-US" sz="2400" dirty="0">
                <a:solidFill>
                  <a:schemeClr val="bg1"/>
                </a:solidFill>
              </a:rPr>
              <a:t>Multicultural Viewers Show A Dedication To Long-Form TV Programming That’s Stronger Than Their Commitment To Short, Snackable YouTube Content</a:t>
            </a:r>
          </a:p>
        </p:txBody>
      </p:sp>
      <p:sp>
        <p:nvSpPr>
          <p:cNvPr id="12" name="TextBox 11">
            <a:extLst>
              <a:ext uri="{FF2B5EF4-FFF2-40B4-BE49-F238E27FC236}">
                <a16:creationId xmlns:a16="http://schemas.microsoft.com/office/drawing/2014/main" id="{88C790DC-8C8F-4842-B498-5CA34814DD2A}"/>
              </a:ext>
            </a:extLst>
          </p:cNvPr>
          <p:cNvSpPr txBox="1"/>
          <p:nvPr/>
        </p:nvSpPr>
        <p:spPr>
          <a:xfrm>
            <a:off x="2925767" y="2053066"/>
            <a:ext cx="3157799" cy="522740"/>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“I try to watch every new episode of my favorite </a:t>
            </a:r>
            <a:r>
              <a:rPr lang="en-US" b="1" u="sng" dirty="0">
                <a:solidFill>
                  <a:srgbClr val="3682B4"/>
                </a:solidFill>
              </a:rPr>
              <a:t>TV programs</a:t>
            </a:r>
          </a:p>
        </p:txBody>
      </p:sp>
      <p:sp>
        <p:nvSpPr>
          <p:cNvPr id="13" name="TextBox 12">
            <a:extLst>
              <a:ext uri="{FF2B5EF4-FFF2-40B4-BE49-F238E27FC236}">
                <a16:creationId xmlns:a16="http://schemas.microsoft.com/office/drawing/2014/main" id="{769FD353-D745-43E3-A75A-8F4B7B157B0D}"/>
              </a:ext>
            </a:extLst>
          </p:cNvPr>
          <p:cNvSpPr txBox="1"/>
          <p:nvPr/>
        </p:nvSpPr>
        <p:spPr>
          <a:xfrm>
            <a:off x="6271096" y="2053066"/>
            <a:ext cx="2870726" cy="522740"/>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“Watching my favorite </a:t>
            </a:r>
            <a:r>
              <a:rPr lang="en-US" b="1" u="sng" dirty="0">
                <a:solidFill>
                  <a:srgbClr val="3682B4"/>
                </a:solidFill>
              </a:rPr>
              <a:t>TV shows</a:t>
            </a:r>
            <a:r>
              <a:rPr lang="en-US" b="1" dirty="0">
                <a:solidFill>
                  <a:schemeClr val="bg1"/>
                </a:solidFill>
              </a:rPr>
              <a:t> </a:t>
            </a:r>
            <a:r>
              <a:rPr lang="en-US" dirty="0">
                <a:solidFill>
                  <a:schemeClr val="bg1"/>
                </a:solidFill>
              </a:rPr>
              <a:t>is my 'me-time‘”</a:t>
            </a:r>
          </a:p>
        </p:txBody>
      </p:sp>
      <p:sp>
        <p:nvSpPr>
          <p:cNvPr id="15" name="TextBox 14">
            <a:extLst>
              <a:ext uri="{FF2B5EF4-FFF2-40B4-BE49-F238E27FC236}">
                <a16:creationId xmlns:a16="http://schemas.microsoft.com/office/drawing/2014/main" id="{45CBFE31-424C-4E40-9E93-4DA5B3581556}"/>
              </a:ext>
            </a:extLst>
          </p:cNvPr>
          <p:cNvSpPr txBox="1"/>
          <p:nvPr/>
        </p:nvSpPr>
        <p:spPr>
          <a:xfrm>
            <a:off x="3019742" y="2763222"/>
            <a:ext cx="2969849" cy="461184"/>
          </a:xfrm>
          <a:prstGeom prst="rect">
            <a:avLst/>
          </a:prstGeom>
          <a:noFill/>
        </p:spPr>
        <p:txBody>
          <a:bodyPr wrap="square" lIns="90964" tIns="45482" rIns="90964" bIns="45482" rtlCol="0">
            <a:spAutoFit/>
          </a:bodyPr>
          <a:lstStyle/>
          <a:p>
            <a:pPr algn="ctr"/>
            <a:r>
              <a:rPr lang="en-US" sz="2400" b="1" dirty="0">
                <a:solidFill>
                  <a:srgbClr val="50C8A0"/>
                </a:solidFill>
              </a:rPr>
              <a:t>76% </a:t>
            </a:r>
            <a:r>
              <a:rPr lang="en-US" sz="2400" b="1" dirty="0">
                <a:solidFill>
                  <a:schemeClr val="bg1"/>
                </a:solidFill>
              </a:rPr>
              <a:t>/ </a:t>
            </a:r>
            <a:r>
              <a:rPr lang="en-US" sz="2400" b="1" dirty="0">
                <a:solidFill>
                  <a:srgbClr val="3682B4"/>
                </a:solidFill>
              </a:rPr>
              <a:t>70% </a:t>
            </a:r>
            <a:r>
              <a:rPr lang="en-US" sz="2400" b="1" dirty="0">
                <a:solidFill>
                  <a:schemeClr val="bg1"/>
                </a:solidFill>
              </a:rPr>
              <a:t>/ </a:t>
            </a:r>
            <a:r>
              <a:rPr lang="en-US" sz="2400" b="1" dirty="0">
                <a:solidFill>
                  <a:schemeClr val="accent4"/>
                </a:solidFill>
              </a:rPr>
              <a:t>76%</a:t>
            </a:r>
            <a:r>
              <a:rPr lang="en-US" sz="2400" b="1" dirty="0">
                <a:solidFill>
                  <a:srgbClr val="3682B4"/>
                </a:solidFill>
              </a:rPr>
              <a:t> </a:t>
            </a:r>
          </a:p>
        </p:txBody>
      </p:sp>
      <p:sp>
        <p:nvSpPr>
          <p:cNvPr id="16" name="TextBox 15">
            <a:extLst>
              <a:ext uri="{FF2B5EF4-FFF2-40B4-BE49-F238E27FC236}">
                <a16:creationId xmlns:a16="http://schemas.microsoft.com/office/drawing/2014/main" id="{96B1E277-1175-4733-9F55-F54E950887C8}"/>
              </a:ext>
            </a:extLst>
          </p:cNvPr>
          <p:cNvSpPr txBox="1"/>
          <p:nvPr/>
        </p:nvSpPr>
        <p:spPr>
          <a:xfrm>
            <a:off x="6221535" y="4795166"/>
            <a:ext cx="2969849" cy="461184"/>
          </a:xfrm>
          <a:prstGeom prst="rect">
            <a:avLst/>
          </a:prstGeom>
          <a:noFill/>
        </p:spPr>
        <p:txBody>
          <a:bodyPr wrap="square" lIns="90964" tIns="45482" rIns="90964" bIns="45482" rtlCol="0">
            <a:spAutoFit/>
          </a:bodyPr>
          <a:lstStyle/>
          <a:p>
            <a:pPr algn="ctr"/>
            <a:r>
              <a:rPr lang="en-US" sz="2400" b="1" dirty="0">
                <a:solidFill>
                  <a:srgbClr val="50C8A0"/>
                </a:solidFill>
              </a:rPr>
              <a:t>73% </a:t>
            </a:r>
            <a:r>
              <a:rPr lang="en-US" sz="2400" b="1" dirty="0">
                <a:solidFill>
                  <a:schemeClr val="bg1"/>
                </a:solidFill>
              </a:rPr>
              <a:t>/</a:t>
            </a:r>
            <a:r>
              <a:rPr lang="en-US" sz="2400" b="1" dirty="0">
                <a:solidFill>
                  <a:srgbClr val="50C8A0"/>
                </a:solidFill>
              </a:rPr>
              <a:t> </a:t>
            </a:r>
            <a:r>
              <a:rPr lang="en-US" sz="2400" b="1" dirty="0">
                <a:solidFill>
                  <a:srgbClr val="3682B4"/>
                </a:solidFill>
              </a:rPr>
              <a:t>60%</a:t>
            </a:r>
            <a:r>
              <a:rPr lang="en-US" sz="2400" b="1" dirty="0">
                <a:solidFill>
                  <a:srgbClr val="50C8A0"/>
                </a:solidFill>
              </a:rPr>
              <a:t> </a:t>
            </a:r>
            <a:r>
              <a:rPr lang="en-US" sz="2400" b="1" dirty="0">
                <a:solidFill>
                  <a:schemeClr val="bg1"/>
                </a:solidFill>
              </a:rPr>
              <a:t>/ </a:t>
            </a:r>
            <a:r>
              <a:rPr lang="en-US" sz="2400" b="1" dirty="0">
                <a:solidFill>
                  <a:schemeClr val="accent4"/>
                </a:solidFill>
              </a:rPr>
              <a:t>73%</a:t>
            </a:r>
            <a:r>
              <a:rPr lang="en-US" sz="2400" b="1" dirty="0">
                <a:solidFill>
                  <a:srgbClr val="50C8A0"/>
                </a:solidFill>
              </a:rPr>
              <a:t> </a:t>
            </a:r>
          </a:p>
        </p:txBody>
      </p:sp>
      <p:graphicFrame>
        <p:nvGraphicFramePr>
          <p:cNvPr id="32" name="Diagram 31">
            <a:extLst>
              <a:ext uri="{FF2B5EF4-FFF2-40B4-BE49-F238E27FC236}">
                <a16:creationId xmlns:a16="http://schemas.microsoft.com/office/drawing/2014/main" id="{8520CC39-39BA-4A7F-B2C4-257C52F83CE4}"/>
              </a:ext>
            </a:extLst>
          </p:cNvPr>
          <p:cNvGraphicFramePr/>
          <p:nvPr>
            <p:extLst>
              <p:ext uri="{D42A27DB-BD31-4B8C-83A1-F6EECF244321}">
                <p14:modId xmlns:p14="http://schemas.microsoft.com/office/powerpoint/2010/main" val="500611615"/>
              </p:ext>
            </p:extLst>
          </p:nvPr>
        </p:nvGraphicFramePr>
        <p:xfrm>
          <a:off x="11099943" y="102767"/>
          <a:ext cx="1043545" cy="735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Straight Connector 3">
            <a:extLst>
              <a:ext uri="{FF2B5EF4-FFF2-40B4-BE49-F238E27FC236}">
                <a16:creationId xmlns:a16="http://schemas.microsoft.com/office/drawing/2014/main" id="{CB202B2A-C6C7-4AFC-B8A4-1D75DCD96255}"/>
              </a:ext>
            </a:extLst>
          </p:cNvPr>
          <p:cNvCxnSpPr>
            <a:cxnSpLocks/>
          </p:cNvCxnSpPr>
          <p:nvPr/>
        </p:nvCxnSpPr>
        <p:spPr>
          <a:xfrm>
            <a:off x="6096000" y="1853260"/>
            <a:ext cx="0" cy="3277440"/>
          </a:xfrm>
          <a:prstGeom prst="line">
            <a:avLst/>
          </a:prstGeom>
          <a:ln w="6350">
            <a:solidFill>
              <a:schemeClr val="bg1"/>
            </a:solidFill>
            <a:prstDash val="sysDash"/>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C9152E08-4927-4D64-9F26-6D2A6A6E57A6}"/>
              </a:ext>
            </a:extLst>
          </p:cNvPr>
          <p:cNvSpPr txBox="1"/>
          <p:nvPr/>
        </p:nvSpPr>
        <p:spPr>
          <a:xfrm>
            <a:off x="2925767" y="3866849"/>
            <a:ext cx="3157799" cy="738183"/>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“I try to watch every new video posted by my favorite </a:t>
            </a:r>
            <a:r>
              <a:rPr lang="en-US" b="1" u="sng" dirty="0">
                <a:solidFill>
                  <a:srgbClr val="FF0000"/>
                </a:solidFill>
              </a:rPr>
              <a:t>YouTube personality</a:t>
            </a:r>
            <a:r>
              <a:rPr lang="en-US" dirty="0">
                <a:solidFill>
                  <a:schemeClr val="bg1"/>
                </a:solidFill>
              </a:rPr>
              <a:t>”</a:t>
            </a:r>
          </a:p>
        </p:txBody>
      </p:sp>
      <p:sp>
        <p:nvSpPr>
          <p:cNvPr id="29" name="TextBox 28">
            <a:extLst>
              <a:ext uri="{FF2B5EF4-FFF2-40B4-BE49-F238E27FC236}">
                <a16:creationId xmlns:a16="http://schemas.microsoft.com/office/drawing/2014/main" id="{779F7AFF-99A2-4CE0-942A-352E1B14DD22}"/>
              </a:ext>
            </a:extLst>
          </p:cNvPr>
          <p:cNvSpPr txBox="1"/>
          <p:nvPr/>
        </p:nvSpPr>
        <p:spPr>
          <a:xfrm>
            <a:off x="3253013" y="4767916"/>
            <a:ext cx="2503307" cy="515685"/>
          </a:xfrm>
          <a:prstGeom prst="rect">
            <a:avLst/>
          </a:prstGeom>
          <a:noFill/>
        </p:spPr>
        <p:txBody>
          <a:bodyPr wrap="square" lIns="90964" tIns="45482" rIns="90964" bIns="45482" rtlCol="0">
            <a:spAutoFit/>
          </a:bodyPr>
          <a:lstStyle/>
          <a:p>
            <a:pPr algn="ctr"/>
            <a:r>
              <a:rPr lang="en-US" sz="2400" b="1" dirty="0">
                <a:solidFill>
                  <a:srgbClr val="50C8A0"/>
                </a:solidFill>
              </a:rPr>
              <a:t>75% </a:t>
            </a:r>
            <a:r>
              <a:rPr lang="en-US" sz="2400" b="1" dirty="0">
                <a:solidFill>
                  <a:schemeClr val="bg1"/>
                </a:solidFill>
              </a:rPr>
              <a:t>/</a:t>
            </a:r>
            <a:r>
              <a:rPr lang="en-US" sz="2400" b="1" dirty="0">
                <a:solidFill>
                  <a:srgbClr val="50C8A0"/>
                </a:solidFill>
              </a:rPr>
              <a:t> </a:t>
            </a:r>
            <a:r>
              <a:rPr lang="en-US" sz="2400" b="1" dirty="0">
                <a:solidFill>
                  <a:srgbClr val="3682B4"/>
                </a:solidFill>
              </a:rPr>
              <a:t>59%</a:t>
            </a:r>
            <a:r>
              <a:rPr lang="en-US" sz="2400" b="1" dirty="0">
                <a:solidFill>
                  <a:srgbClr val="50C8A0"/>
                </a:solidFill>
              </a:rPr>
              <a:t> </a:t>
            </a:r>
            <a:r>
              <a:rPr lang="en-US" sz="2400" b="1" dirty="0">
                <a:solidFill>
                  <a:schemeClr val="bg1"/>
                </a:solidFill>
              </a:rPr>
              <a:t>/ </a:t>
            </a:r>
            <a:r>
              <a:rPr lang="en-US" sz="2400" b="1" dirty="0">
                <a:solidFill>
                  <a:schemeClr val="accent4"/>
                </a:solidFill>
              </a:rPr>
              <a:t>69%</a:t>
            </a:r>
            <a:r>
              <a:rPr lang="en-US" sz="2400" b="1" dirty="0">
                <a:solidFill>
                  <a:srgbClr val="50C8A0"/>
                </a:solidFill>
              </a:rPr>
              <a:t> </a:t>
            </a:r>
          </a:p>
        </p:txBody>
      </p:sp>
      <p:sp>
        <p:nvSpPr>
          <p:cNvPr id="30" name="TextBox 29">
            <a:extLst>
              <a:ext uri="{FF2B5EF4-FFF2-40B4-BE49-F238E27FC236}">
                <a16:creationId xmlns:a16="http://schemas.microsoft.com/office/drawing/2014/main" id="{42960244-24D7-4FFF-BE91-6F84B8C2B342}"/>
              </a:ext>
            </a:extLst>
          </p:cNvPr>
          <p:cNvSpPr txBox="1"/>
          <p:nvPr/>
        </p:nvSpPr>
        <p:spPr>
          <a:xfrm>
            <a:off x="6127560" y="3974570"/>
            <a:ext cx="3157799" cy="522740"/>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“Watching my favorite </a:t>
            </a:r>
            <a:r>
              <a:rPr lang="en-US" b="1" u="sng" dirty="0">
                <a:solidFill>
                  <a:srgbClr val="FF0000"/>
                </a:solidFill>
              </a:rPr>
              <a:t>YouTube personality</a:t>
            </a:r>
            <a:r>
              <a:rPr lang="en-US" dirty="0">
                <a:solidFill>
                  <a:schemeClr val="bg1"/>
                </a:solidFill>
              </a:rPr>
              <a:t> is my 'me-time‘”</a:t>
            </a:r>
          </a:p>
        </p:txBody>
      </p:sp>
      <p:sp>
        <p:nvSpPr>
          <p:cNvPr id="31" name="TextBox 30">
            <a:extLst>
              <a:ext uri="{FF2B5EF4-FFF2-40B4-BE49-F238E27FC236}">
                <a16:creationId xmlns:a16="http://schemas.microsoft.com/office/drawing/2014/main" id="{76C16DD7-3895-47EF-8C80-C82CA2C4F186}"/>
              </a:ext>
            </a:extLst>
          </p:cNvPr>
          <p:cNvSpPr txBox="1"/>
          <p:nvPr/>
        </p:nvSpPr>
        <p:spPr>
          <a:xfrm>
            <a:off x="6371932" y="2763222"/>
            <a:ext cx="2669054" cy="461184"/>
          </a:xfrm>
          <a:prstGeom prst="rect">
            <a:avLst/>
          </a:prstGeom>
          <a:noFill/>
        </p:spPr>
        <p:txBody>
          <a:bodyPr wrap="square" lIns="90964" tIns="45482" rIns="90964" bIns="45482" rtlCol="0">
            <a:spAutoFit/>
          </a:bodyPr>
          <a:lstStyle/>
          <a:p>
            <a:pPr algn="ctr"/>
            <a:r>
              <a:rPr lang="en-US" sz="2400" b="1" dirty="0">
                <a:solidFill>
                  <a:srgbClr val="50C8A0"/>
                </a:solidFill>
              </a:rPr>
              <a:t>74% </a:t>
            </a:r>
            <a:r>
              <a:rPr lang="en-US" sz="2400" b="1" dirty="0">
                <a:solidFill>
                  <a:schemeClr val="bg1"/>
                </a:solidFill>
              </a:rPr>
              <a:t>/ </a:t>
            </a:r>
            <a:r>
              <a:rPr lang="en-US" sz="2400" b="1" dirty="0">
                <a:solidFill>
                  <a:srgbClr val="3682B4"/>
                </a:solidFill>
              </a:rPr>
              <a:t>69% </a:t>
            </a:r>
            <a:r>
              <a:rPr lang="en-US" sz="2400" b="1" dirty="0">
                <a:solidFill>
                  <a:schemeClr val="bg1"/>
                </a:solidFill>
              </a:rPr>
              <a:t>/ </a:t>
            </a:r>
            <a:r>
              <a:rPr lang="en-US" sz="2400" b="1" dirty="0">
                <a:solidFill>
                  <a:schemeClr val="accent4"/>
                </a:solidFill>
              </a:rPr>
              <a:t>68%</a:t>
            </a:r>
            <a:r>
              <a:rPr lang="en-US" sz="2400" b="1" dirty="0">
                <a:solidFill>
                  <a:srgbClr val="3682B4"/>
                </a:solidFill>
              </a:rPr>
              <a:t> </a:t>
            </a:r>
          </a:p>
        </p:txBody>
      </p:sp>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3" name="TextBox 2">
            <a:extLst>
              <a:ext uri="{FF2B5EF4-FFF2-40B4-BE49-F238E27FC236}">
                <a16:creationId xmlns:a16="http://schemas.microsoft.com/office/drawing/2014/main" id="{BF1889E4-614B-4485-B1A8-EAF5C6E93D1D}"/>
              </a:ext>
            </a:extLst>
          </p:cNvPr>
          <p:cNvSpPr txBox="1"/>
          <p:nvPr/>
        </p:nvSpPr>
        <p:spPr>
          <a:xfrm>
            <a:off x="4183120" y="3411823"/>
            <a:ext cx="643092" cy="369332"/>
          </a:xfrm>
          <a:prstGeom prst="rect">
            <a:avLst/>
          </a:prstGeom>
          <a:noFill/>
        </p:spPr>
        <p:txBody>
          <a:bodyPr wrap="square" rtlCol="0">
            <a:spAutoFit/>
          </a:bodyPr>
          <a:lstStyle/>
          <a:p>
            <a:pPr algn="ctr"/>
            <a:r>
              <a:rPr lang="en-US" b="1" dirty="0">
                <a:solidFill>
                  <a:schemeClr val="bg1"/>
                </a:solidFill>
              </a:rPr>
              <a:t>VS.</a:t>
            </a:r>
          </a:p>
        </p:txBody>
      </p:sp>
      <p:sp>
        <p:nvSpPr>
          <p:cNvPr id="27" name="TextBox 26">
            <a:extLst>
              <a:ext uri="{FF2B5EF4-FFF2-40B4-BE49-F238E27FC236}">
                <a16:creationId xmlns:a16="http://schemas.microsoft.com/office/drawing/2014/main" id="{A00D7038-3E26-40E0-8952-CF5D2D001D8B}"/>
              </a:ext>
            </a:extLst>
          </p:cNvPr>
          <p:cNvSpPr txBox="1"/>
          <p:nvPr/>
        </p:nvSpPr>
        <p:spPr>
          <a:xfrm>
            <a:off x="7384913" y="3411823"/>
            <a:ext cx="643092" cy="369332"/>
          </a:xfrm>
          <a:prstGeom prst="rect">
            <a:avLst/>
          </a:prstGeom>
          <a:noFill/>
        </p:spPr>
        <p:txBody>
          <a:bodyPr wrap="square" rtlCol="0">
            <a:spAutoFit/>
          </a:bodyPr>
          <a:lstStyle/>
          <a:p>
            <a:pPr algn="ctr"/>
            <a:r>
              <a:rPr lang="en-US" b="1" dirty="0">
                <a:solidFill>
                  <a:schemeClr val="bg1"/>
                </a:solidFill>
              </a:rPr>
              <a:t>VS.</a:t>
            </a:r>
          </a:p>
        </p:txBody>
      </p:sp>
      <p:sp>
        <p:nvSpPr>
          <p:cNvPr id="34" name="Slide Number Placeholder 5">
            <a:extLst>
              <a:ext uri="{FF2B5EF4-FFF2-40B4-BE49-F238E27FC236}">
                <a16:creationId xmlns:a16="http://schemas.microsoft.com/office/drawing/2014/main" id="{20760534-FC54-4B19-ADFB-025911939343}"/>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26</a:t>
            </a:fld>
            <a:endParaRPr lang="en-US" dirty="0"/>
          </a:p>
        </p:txBody>
      </p:sp>
      <p:grpSp>
        <p:nvGrpSpPr>
          <p:cNvPr id="35" name="Group 34">
            <a:extLst>
              <a:ext uri="{FF2B5EF4-FFF2-40B4-BE49-F238E27FC236}">
                <a16:creationId xmlns:a16="http://schemas.microsoft.com/office/drawing/2014/main" id="{43125143-4FD7-4A91-967A-03B7F510E7C5}"/>
              </a:ext>
            </a:extLst>
          </p:cNvPr>
          <p:cNvGrpSpPr/>
          <p:nvPr/>
        </p:nvGrpSpPr>
        <p:grpSpPr>
          <a:xfrm>
            <a:off x="4273243" y="5899569"/>
            <a:ext cx="3708633" cy="307777"/>
            <a:chOff x="4151854" y="5269831"/>
            <a:chExt cx="3708633" cy="307777"/>
          </a:xfrm>
        </p:grpSpPr>
        <p:sp>
          <p:nvSpPr>
            <p:cNvPr id="36" name="Rectangle 35">
              <a:extLst>
                <a:ext uri="{FF2B5EF4-FFF2-40B4-BE49-F238E27FC236}">
                  <a16:creationId xmlns:a16="http://schemas.microsoft.com/office/drawing/2014/main" id="{3B34822F-FE11-49BB-BA4C-80D5B2DA8983}"/>
                </a:ext>
              </a:extLst>
            </p:cNvPr>
            <p:cNvSpPr/>
            <p:nvPr/>
          </p:nvSpPr>
          <p:spPr>
            <a:xfrm>
              <a:off x="4878843" y="5341624"/>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7" name="TextBox 36">
              <a:extLst>
                <a:ext uri="{FF2B5EF4-FFF2-40B4-BE49-F238E27FC236}">
                  <a16:creationId xmlns:a16="http://schemas.microsoft.com/office/drawing/2014/main" id="{5F67AE47-605D-423A-89BA-D7B24247DEA2}"/>
                </a:ext>
              </a:extLst>
            </p:cNvPr>
            <p:cNvSpPr txBox="1"/>
            <p:nvPr/>
          </p:nvSpPr>
          <p:spPr>
            <a:xfrm>
              <a:off x="5008034" y="5269831"/>
              <a:ext cx="915823" cy="307777"/>
            </a:xfrm>
            <a:prstGeom prst="rect">
              <a:avLst/>
            </a:prstGeom>
            <a:noFill/>
          </p:spPr>
          <p:txBody>
            <a:bodyPr wrap="square" rtlCol="0">
              <a:spAutoFit/>
            </a:bodyPr>
            <a:lstStyle/>
            <a:p>
              <a:r>
                <a:rPr lang="en-US" sz="1400" b="1" dirty="0">
                  <a:solidFill>
                    <a:schemeClr val="bg1"/>
                  </a:solidFill>
                </a:rPr>
                <a:t>Hispanic</a:t>
              </a:r>
            </a:p>
          </p:txBody>
        </p:sp>
        <p:sp>
          <p:nvSpPr>
            <p:cNvPr id="38" name="Rectangle 37">
              <a:extLst>
                <a:ext uri="{FF2B5EF4-FFF2-40B4-BE49-F238E27FC236}">
                  <a16:creationId xmlns:a16="http://schemas.microsoft.com/office/drawing/2014/main" id="{C855E4CC-D41C-480B-9342-2598E3F0D697}"/>
                </a:ext>
              </a:extLst>
            </p:cNvPr>
            <p:cNvSpPr/>
            <p:nvPr/>
          </p:nvSpPr>
          <p:spPr>
            <a:xfrm>
              <a:off x="4151854" y="5341624"/>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9" name="TextBox 38">
              <a:extLst>
                <a:ext uri="{FF2B5EF4-FFF2-40B4-BE49-F238E27FC236}">
                  <a16:creationId xmlns:a16="http://schemas.microsoft.com/office/drawing/2014/main" id="{48F24AA3-45BE-4E71-AD16-14076577E616}"/>
                </a:ext>
              </a:extLst>
            </p:cNvPr>
            <p:cNvSpPr txBox="1"/>
            <p:nvPr/>
          </p:nvSpPr>
          <p:spPr>
            <a:xfrm>
              <a:off x="4281045" y="5269831"/>
              <a:ext cx="659441" cy="307777"/>
            </a:xfrm>
            <a:prstGeom prst="rect">
              <a:avLst/>
            </a:prstGeom>
            <a:noFill/>
          </p:spPr>
          <p:txBody>
            <a:bodyPr wrap="square" rtlCol="0">
              <a:spAutoFit/>
            </a:bodyPr>
            <a:lstStyle/>
            <a:p>
              <a:r>
                <a:rPr lang="en-US" sz="1400" b="1" dirty="0">
                  <a:solidFill>
                    <a:schemeClr val="bg1"/>
                  </a:solidFill>
                </a:rPr>
                <a:t>Black</a:t>
              </a:r>
            </a:p>
          </p:txBody>
        </p:sp>
        <p:sp>
          <p:nvSpPr>
            <p:cNvPr id="40" name="Rectangle 39">
              <a:extLst>
                <a:ext uri="{FF2B5EF4-FFF2-40B4-BE49-F238E27FC236}">
                  <a16:creationId xmlns:a16="http://schemas.microsoft.com/office/drawing/2014/main" id="{835080F3-0006-489D-B1F2-2D111CD3ED35}"/>
                </a:ext>
              </a:extLst>
            </p:cNvPr>
            <p:cNvSpPr/>
            <p:nvPr/>
          </p:nvSpPr>
          <p:spPr>
            <a:xfrm>
              <a:off x="5862214" y="5341624"/>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1" name="TextBox 40">
              <a:extLst>
                <a:ext uri="{FF2B5EF4-FFF2-40B4-BE49-F238E27FC236}">
                  <a16:creationId xmlns:a16="http://schemas.microsoft.com/office/drawing/2014/main" id="{5E9C19A8-0B6D-44D4-99C1-98CE23BA1171}"/>
                </a:ext>
              </a:extLst>
            </p:cNvPr>
            <p:cNvSpPr txBox="1"/>
            <p:nvPr/>
          </p:nvSpPr>
          <p:spPr>
            <a:xfrm>
              <a:off x="5991405" y="5269831"/>
              <a:ext cx="1869082" cy="307777"/>
            </a:xfrm>
            <a:prstGeom prst="rect">
              <a:avLst/>
            </a:prstGeom>
            <a:noFill/>
          </p:spPr>
          <p:txBody>
            <a:bodyPr wrap="square" rtlCol="0">
              <a:spAutoFit/>
            </a:bodyPr>
            <a:lstStyle/>
            <a:p>
              <a:r>
                <a:rPr lang="en-US" sz="1400" b="1" dirty="0">
                  <a:solidFill>
                    <a:schemeClr val="bg1"/>
                  </a:solidFill>
                </a:rPr>
                <a:t>Non-Hispanic White</a:t>
              </a:r>
            </a:p>
          </p:txBody>
        </p:sp>
      </p:grpSp>
    </p:spTree>
    <p:extLst>
      <p:ext uri="{BB962C8B-B14F-4D97-AF65-F5344CB8AC3E}">
        <p14:creationId xmlns:p14="http://schemas.microsoft.com/office/powerpoint/2010/main" val="3091035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60" name="Slide Number Placeholder 5">
            <a:extLst>
              <a:ext uri="{FF2B5EF4-FFF2-40B4-BE49-F238E27FC236}">
                <a16:creationId xmlns:a16="http://schemas.microsoft.com/office/drawing/2014/main" id="{54FF7AC9-497C-4BD1-ACED-693829CD5186}"/>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57" name="Title 1">
            <a:extLst>
              <a:ext uri="{FF2B5EF4-FFF2-40B4-BE49-F238E27FC236}">
                <a16:creationId xmlns:a16="http://schemas.microsoft.com/office/drawing/2014/main" id="{423DB0E2-DDE2-464D-9033-C08D1DD2929F}"/>
              </a:ext>
            </a:extLst>
          </p:cNvPr>
          <p:cNvSpPr>
            <a:spLocks noGrp="1"/>
          </p:cNvSpPr>
          <p:nvPr>
            <p:ph type="ctrTitle"/>
          </p:nvPr>
        </p:nvSpPr>
        <p:spPr>
          <a:xfrm>
            <a:off x="22349" y="285052"/>
            <a:ext cx="11417625" cy="923330"/>
          </a:xfrm>
        </p:spPr>
        <p:txBody>
          <a:bodyPr/>
          <a:lstStyle/>
          <a:p>
            <a:r>
              <a:rPr lang="en-US" sz="2400" dirty="0">
                <a:solidFill>
                  <a:schemeClr val="tx1"/>
                </a:solidFill>
              </a:rPr>
              <a:t>Above All, Given Their Greater Personal Investment In Television Content, </a:t>
            </a:r>
            <a:br>
              <a:rPr lang="en-US" sz="2400" dirty="0">
                <a:solidFill>
                  <a:schemeClr val="tx1"/>
                </a:solidFill>
              </a:rPr>
            </a:br>
            <a:r>
              <a:rPr lang="en-US" sz="2400" dirty="0">
                <a:solidFill>
                  <a:schemeClr val="tx1"/>
                </a:solidFill>
              </a:rPr>
              <a:t>TV Programming Is More Likely Than YouTube Original Content To Inspire Purchase</a:t>
            </a:r>
          </a:p>
        </p:txBody>
      </p:sp>
      <p:sp>
        <p:nvSpPr>
          <p:cNvPr id="63" name="TextBox 62">
            <a:extLst>
              <a:ext uri="{FF2B5EF4-FFF2-40B4-BE49-F238E27FC236}">
                <a16:creationId xmlns:a16="http://schemas.microsoft.com/office/drawing/2014/main" id="{029D7FFC-5994-4B56-A03B-DD126D7E0522}"/>
              </a:ext>
            </a:extLst>
          </p:cNvPr>
          <p:cNvSpPr txBox="1"/>
          <p:nvPr/>
        </p:nvSpPr>
        <p:spPr>
          <a:xfrm>
            <a:off x="803413" y="1313259"/>
            <a:ext cx="10585174" cy="584775"/>
          </a:xfrm>
          <a:prstGeom prst="rect">
            <a:avLst/>
          </a:prstGeom>
          <a:noFill/>
        </p:spPr>
        <p:txBody>
          <a:bodyPr wrap="square" lIns="90964" tIns="45482" rIns="90964" bIns="45482" rtlCol="0">
            <a:spAutoFit/>
          </a:bodyPr>
          <a:lstStyle/>
          <a:p>
            <a:pPr algn="ctr"/>
            <a:r>
              <a:rPr lang="en-US" sz="1600" dirty="0"/>
              <a:t>Blacks are </a:t>
            </a:r>
            <a:r>
              <a:rPr lang="en-US" sz="1600" b="1" u="sng" dirty="0">
                <a:solidFill>
                  <a:srgbClr val="50C8A0"/>
                </a:solidFill>
              </a:rPr>
              <a:t>19% more likely</a:t>
            </a:r>
            <a:r>
              <a:rPr lang="en-US" sz="1600" dirty="0">
                <a:solidFill>
                  <a:srgbClr val="50C8A0"/>
                </a:solidFill>
              </a:rPr>
              <a:t> </a:t>
            </a:r>
            <a:r>
              <a:rPr lang="en-US" sz="1600" dirty="0"/>
              <a:t>and Hispanics are </a:t>
            </a:r>
            <a:r>
              <a:rPr lang="en-US" sz="1600" b="1" u="sng" dirty="0">
                <a:solidFill>
                  <a:srgbClr val="3682B4"/>
                </a:solidFill>
              </a:rPr>
              <a:t>9% more likely</a:t>
            </a:r>
            <a:r>
              <a:rPr lang="en-US" sz="1600" b="1" dirty="0">
                <a:solidFill>
                  <a:srgbClr val="3682B4"/>
                </a:solidFill>
              </a:rPr>
              <a:t> </a:t>
            </a:r>
            <a:r>
              <a:rPr lang="en-US" sz="1600" dirty="0"/>
              <a:t>to purchase a product that’s been featured on TV than they are a product featured by their favorite YouTube personality</a:t>
            </a:r>
          </a:p>
        </p:txBody>
      </p:sp>
      <p:graphicFrame>
        <p:nvGraphicFramePr>
          <p:cNvPr id="67" name="Diagram 66">
            <a:extLst>
              <a:ext uri="{FF2B5EF4-FFF2-40B4-BE49-F238E27FC236}">
                <a16:creationId xmlns:a16="http://schemas.microsoft.com/office/drawing/2014/main" id="{5EC8CF3F-C0EA-4673-BEF8-134DF7B80E1C}"/>
              </a:ext>
            </a:extLst>
          </p:cNvPr>
          <p:cNvGraphicFramePr/>
          <p:nvPr>
            <p:extLst>
              <p:ext uri="{D42A27DB-BD31-4B8C-83A1-F6EECF244321}">
                <p14:modId xmlns:p14="http://schemas.microsoft.com/office/powerpoint/2010/main" val="3078703825"/>
              </p:ext>
            </p:extLst>
          </p:nvPr>
        </p:nvGraphicFramePr>
        <p:xfrm>
          <a:off x="10894456" y="285051"/>
          <a:ext cx="984822" cy="60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2" name="Group 71">
            <a:extLst>
              <a:ext uri="{FF2B5EF4-FFF2-40B4-BE49-F238E27FC236}">
                <a16:creationId xmlns:a16="http://schemas.microsoft.com/office/drawing/2014/main" id="{2B51008E-FF84-4CD3-B251-260C30E6918F}"/>
              </a:ext>
            </a:extLst>
          </p:cNvPr>
          <p:cNvGrpSpPr/>
          <p:nvPr/>
        </p:nvGrpSpPr>
        <p:grpSpPr>
          <a:xfrm>
            <a:off x="3995134" y="5846009"/>
            <a:ext cx="4201733" cy="313993"/>
            <a:chOff x="5037081" y="5846009"/>
            <a:chExt cx="4201733" cy="313993"/>
          </a:xfrm>
        </p:grpSpPr>
        <p:grpSp>
          <p:nvGrpSpPr>
            <p:cNvPr id="83" name="Group 82">
              <a:extLst>
                <a:ext uri="{FF2B5EF4-FFF2-40B4-BE49-F238E27FC236}">
                  <a16:creationId xmlns:a16="http://schemas.microsoft.com/office/drawing/2014/main" id="{2152B267-2B6B-4B11-9799-06AD92D20325}"/>
                </a:ext>
              </a:extLst>
            </p:cNvPr>
            <p:cNvGrpSpPr/>
            <p:nvPr/>
          </p:nvGrpSpPr>
          <p:grpSpPr>
            <a:xfrm>
              <a:off x="5037081" y="5846009"/>
              <a:ext cx="2117839" cy="313993"/>
              <a:chOff x="3964295" y="6093554"/>
              <a:chExt cx="2117839" cy="313993"/>
            </a:xfrm>
          </p:grpSpPr>
          <p:grpSp>
            <p:nvGrpSpPr>
              <p:cNvPr id="87" name="Group 86">
                <a:extLst>
                  <a:ext uri="{FF2B5EF4-FFF2-40B4-BE49-F238E27FC236}">
                    <a16:creationId xmlns:a16="http://schemas.microsoft.com/office/drawing/2014/main" id="{04B5E93E-026F-471B-9742-E52A7B94C4BD}"/>
                  </a:ext>
                </a:extLst>
              </p:cNvPr>
              <p:cNvGrpSpPr/>
              <p:nvPr/>
            </p:nvGrpSpPr>
            <p:grpSpPr>
              <a:xfrm>
                <a:off x="4973915" y="6099770"/>
                <a:ext cx="1108219" cy="307777"/>
                <a:chOff x="4973915" y="6099770"/>
                <a:chExt cx="1108219" cy="307777"/>
              </a:xfrm>
            </p:grpSpPr>
            <p:sp>
              <p:nvSpPr>
                <p:cNvPr id="91" name="Rectangle 90">
                  <a:extLst>
                    <a:ext uri="{FF2B5EF4-FFF2-40B4-BE49-F238E27FC236}">
                      <a16:creationId xmlns:a16="http://schemas.microsoft.com/office/drawing/2014/main" id="{FE0CAA32-6B44-4683-A72D-8EAC4F4F5E09}"/>
                    </a:ext>
                  </a:extLst>
                </p:cNvPr>
                <p:cNvSpPr/>
                <p:nvPr/>
              </p:nvSpPr>
              <p:spPr>
                <a:xfrm>
                  <a:off x="4973915" y="61567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2" name="TextBox 91">
                  <a:extLst>
                    <a:ext uri="{FF2B5EF4-FFF2-40B4-BE49-F238E27FC236}">
                      <a16:creationId xmlns:a16="http://schemas.microsoft.com/office/drawing/2014/main" id="{6C735C9E-7D90-4028-BE5C-EB4CC77531D0}"/>
                    </a:ext>
                  </a:extLst>
                </p:cNvPr>
                <p:cNvSpPr txBox="1"/>
                <p:nvPr/>
              </p:nvSpPr>
              <p:spPr>
                <a:xfrm>
                  <a:off x="5166311" y="6099770"/>
                  <a:ext cx="915823" cy="307777"/>
                </a:xfrm>
                <a:prstGeom prst="rect">
                  <a:avLst/>
                </a:prstGeom>
                <a:noFill/>
              </p:spPr>
              <p:txBody>
                <a:bodyPr wrap="square" rtlCol="0">
                  <a:spAutoFit/>
                </a:bodyPr>
                <a:lstStyle/>
                <a:p>
                  <a:r>
                    <a:rPr lang="en-US" sz="1400" b="1" dirty="0"/>
                    <a:t>Hispanic</a:t>
                  </a:r>
                </a:p>
              </p:txBody>
            </p:sp>
          </p:grpSp>
          <p:grpSp>
            <p:nvGrpSpPr>
              <p:cNvPr id="88" name="Group 87">
                <a:extLst>
                  <a:ext uri="{FF2B5EF4-FFF2-40B4-BE49-F238E27FC236}">
                    <a16:creationId xmlns:a16="http://schemas.microsoft.com/office/drawing/2014/main" id="{2541F1CB-AFE8-4409-8E59-C4DFF8F4D41A}"/>
                  </a:ext>
                </a:extLst>
              </p:cNvPr>
              <p:cNvGrpSpPr/>
              <p:nvPr/>
            </p:nvGrpSpPr>
            <p:grpSpPr>
              <a:xfrm>
                <a:off x="3964295" y="6093554"/>
                <a:ext cx="824875" cy="307777"/>
                <a:chOff x="3964295" y="6093554"/>
                <a:chExt cx="824875" cy="307777"/>
              </a:xfrm>
            </p:grpSpPr>
            <p:sp>
              <p:nvSpPr>
                <p:cNvPr id="89" name="Rectangle 88">
                  <a:extLst>
                    <a:ext uri="{FF2B5EF4-FFF2-40B4-BE49-F238E27FC236}">
                      <a16:creationId xmlns:a16="http://schemas.microsoft.com/office/drawing/2014/main" id="{1BF00DB0-DF98-416D-8BD9-4EF4B8F23EE4}"/>
                    </a:ext>
                  </a:extLst>
                </p:cNvPr>
                <p:cNvSpPr/>
                <p:nvPr/>
              </p:nvSpPr>
              <p:spPr>
                <a:xfrm>
                  <a:off x="3964295" y="61567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0" name="TextBox 89">
                  <a:extLst>
                    <a:ext uri="{FF2B5EF4-FFF2-40B4-BE49-F238E27FC236}">
                      <a16:creationId xmlns:a16="http://schemas.microsoft.com/office/drawing/2014/main" id="{DDAF8744-7D98-4012-981B-2D263D7F4CDF}"/>
                    </a:ext>
                  </a:extLst>
                </p:cNvPr>
                <p:cNvSpPr txBox="1"/>
                <p:nvPr/>
              </p:nvSpPr>
              <p:spPr>
                <a:xfrm>
                  <a:off x="4129729" y="6093554"/>
                  <a:ext cx="659441" cy="307777"/>
                </a:xfrm>
                <a:prstGeom prst="rect">
                  <a:avLst/>
                </a:prstGeom>
                <a:noFill/>
              </p:spPr>
              <p:txBody>
                <a:bodyPr wrap="square" rtlCol="0">
                  <a:spAutoFit/>
                </a:bodyPr>
                <a:lstStyle/>
                <a:p>
                  <a:r>
                    <a:rPr lang="en-US" sz="1400" b="1" dirty="0"/>
                    <a:t>Black</a:t>
                  </a:r>
                </a:p>
              </p:txBody>
            </p:sp>
          </p:grpSp>
        </p:grpSp>
        <p:grpSp>
          <p:nvGrpSpPr>
            <p:cNvPr id="84" name="Group 83">
              <a:extLst>
                <a:ext uri="{FF2B5EF4-FFF2-40B4-BE49-F238E27FC236}">
                  <a16:creationId xmlns:a16="http://schemas.microsoft.com/office/drawing/2014/main" id="{31B46937-4B14-4A64-BCD7-4937D65FCAE4}"/>
                </a:ext>
              </a:extLst>
            </p:cNvPr>
            <p:cNvGrpSpPr/>
            <p:nvPr/>
          </p:nvGrpSpPr>
          <p:grpSpPr>
            <a:xfrm>
              <a:off x="7196648" y="5849117"/>
              <a:ext cx="2042166" cy="307777"/>
              <a:chOff x="6185540" y="6093554"/>
              <a:chExt cx="2042166" cy="307777"/>
            </a:xfrm>
          </p:grpSpPr>
          <p:sp>
            <p:nvSpPr>
              <p:cNvPr id="85" name="Rectangle 84">
                <a:extLst>
                  <a:ext uri="{FF2B5EF4-FFF2-40B4-BE49-F238E27FC236}">
                    <a16:creationId xmlns:a16="http://schemas.microsoft.com/office/drawing/2014/main" id="{689D09B6-5B64-4C3A-B1FC-1B9E8E95DA39}"/>
                  </a:ext>
                </a:extLst>
              </p:cNvPr>
              <p:cNvSpPr/>
              <p:nvPr/>
            </p:nvSpPr>
            <p:spPr>
              <a:xfrm>
                <a:off x="6185540" y="61567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6" name="TextBox 85">
                <a:extLst>
                  <a:ext uri="{FF2B5EF4-FFF2-40B4-BE49-F238E27FC236}">
                    <a16:creationId xmlns:a16="http://schemas.microsoft.com/office/drawing/2014/main" id="{E5C6B3C6-3CB5-4DC6-9688-A1F3063A25AA}"/>
                  </a:ext>
                </a:extLst>
              </p:cNvPr>
              <p:cNvSpPr txBox="1"/>
              <p:nvPr/>
            </p:nvSpPr>
            <p:spPr>
              <a:xfrm>
                <a:off x="6358625" y="6093554"/>
                <a:ext cx="1869081" cy="307777"/>
              </a:xfrm>
              <a:prstGeom prst="rect">
                <a:avLst/>
              </a:prstGeom>
              <a:noFill/>
            </p:spPr>
            <p:txBody>
              <a:bodyPr wrap="square" rtlCol="0">
                <a:spAutoFit/>
              </a:bodyPr>
              <a:lstStyle/>
              <a:p>
                <a:r>
                  <a:rPr lang="en-US" sz="1400" b="1" dirty="0"/>
                  <a:t>Non-Hispanic White</a:t>
                </a:r>
              </a:p>
            </p:txBody>
          </p:sp>
        </p:grpSp>
      </p:grpSp>
      <p:cxnSp>
        <p:nvCxnSpPr>
          <p:cNvPr id="93" name="Straight Connector 92">
            <a:extLst>
              <a:ext uri="{FF2B5EF4-FFF2-40B4-BE49-F238E27FC236}">
                <a16:creationId xmlns:a16="http://schemas.microsoft.com/office/drawing/2014/main" id="{B27627C1-D26B-4F78-8440-7D93C2543781}"/>
              </a:ext>
            </a:extLst>
          </p:cNvPr>
          <p:cNvCxnSpPr>
            <a:cxnSpLocks/>
          </p:cNvCxnSpPr>
          <p:nvPr/>
        </p:nvCxnSpPr>
        <p:spPr>
          <a:xfrm>
            <a:off x="5813491" y="2132386"/>
            <a:ext cx="20367" cy="3375097"/>
          </a:xfrm>
          <a:prstGeom prst="line">
            <a:avLst/>
          </a:prstGeom>
          <a:ln w="3175">
            <a:solidFill>
              <a:schemeClr val="tx1"/>
            </a:solidFill>
            <a:prstDash val="dash"/>
          </a:ln>
        </p:spPr>
        <p:style>
          <a:lnRef idx="2">
            <a:schemeClr val="dk1"/>
          </a:lnRef>
          <a:fillRef idx="0">
            <a:schemeClr val="dk1"/>
          </a:fillRef>
          <a:effectRef idx="1">
            <a:schemeClr val="dk1"/>
          </a:effectRef>
          <a:fontRef idx="minor">
            <a:schemeClr val="tx1"/>
          </a:fontRef>
        </p:style>
      </p:cxnSp>
      <p:pic>
        <p:nvPicPr>
          <p:cNvPr id="94" name="Picture 2" descr="Image result for clipart picture of tv">
            <a:extLst>
              <a:ext uri="{FF2B5EF4-FFF2-40B4-BE49-F238E27FC236}">
                <a16:creationId xmlns:a16="http://schemas.microsoft.com/office/drawing/2014/main" id="{C5ED3D89-AE5F-4A26-BA3E-4619A187C43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02663" y="2100950"/>
            <a:ext cx="928351" cy="612135"/>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6961C1BE-5478-495C-9DFB-5749FAD11605}"/>
              </a:ext>
            </a:extLst>
          </p:cNvPr>
          <p:cNvSpPr/>
          <p:nvPr/>
        </p:nvSpPr>
        <p:spPr>
          <a:xfrm>
            <a:off x="686512" y="2853056"/>
            <a:ext cx="4360653" cy="475218"/>
          </a:xfrm>
          <a:prstGeom prst="rect">
            <a:avLst/>
          </a:prstGeom>
        </p:spPr>
        <p:txBody>
          <a:bodyPr wrap="square" lIns="90964" tIns="45482" rIns="90964" bIns="45482">
            <a:spAutoFit/>
          </a:bodyPr>
          <a:lstStyle/>
          <a:p>
            <a:pPr algn="ctr"/>
            <a:r>
              <a:rPr lang="en-US" sz="1400" b="1" dirty="0"/>
              <a:t>Have purchased a product that has been shown / featured on a TV show</a:t>
            </a:r>
          </a:p>
        </p:txBody>
      </p:sp>
      <p:sp>
        <p:nvSpPr>
          <p:cNvPr id="96" name="TextBox 95">
            <a:extLst>
              <a:ext uri="{FF2B5EF4-FFF2-40B4-BE49-F238E27FC236}">
                <a16:creationId xmlns:a16="http://schemas.microsoft.com/office/drawing/2014/main" id="{2FC5A69C-5A15-47C4-A065-583308E4B326}"/>
              </a:ext>
            </a:extLst>
          </p:cNvPr>
          <p:cNvSpPr txBox="1"/>
          <p:nvPr/>
        </p:nvSpPr>
        <p:spPr>
          <a:xfrm>
            <a:off x="2384230" y="3430410"/>
            <a:ext cx="979241" cy="584775"/>
          </a:xfrm>
          <a:prstGeom prst="rect">
            <a:avLst/>
          </a:prstGeom>
          <a:noFill/>
        </p:spPr>
        <p:txBody>
          <a:bodyPr wrap="square" lIns="90964" tIns="45482" rIns="90964" bIns="45482" rtlCol="0">
            <a:spAutoFit/>
          </a:bodyPr>
          <a:lstStyle>
            <a:defPPr>
              <a:defRPr lang="en-US"/>
            </a:defPPr>
            <a:lvl1pPr algn="ctr">
              <a:defRPr sz="2400" b="1"/>
            </a:lvl1pPr>
          </a:lstStyle>
          <a:p>
            <a:r>
              <a:rPr lang="en-US" sz="3200" dirty="0">
                <a:solidFill>
                  <a:srgbClr val="50C8A0"/>
                </a:solidFill>
              </a:rPr>
              <a:t>44%</a:t>
            </a:r>
          </a:p>
        </p:txBody>
      </p:sp>
      <p:sp>
        <p:nvSpPr>
          <p:cNvPr id="97" name="TextBox 96">
            <a:extLst>
              <a:ext uri="{FF2B5EF4-FFF2-40B4-BE49-F238E27FC236}">
                <a16:creationId xmlns:a16="http://schemas.microsoft.com/office/drawing/2014/main" id="{E6DEC171-9526-4F4B-9E2D-113F29D6AC7C}"/>
              </a:ext>
            </a:extLst>
          </p:cNvPr>
          <p:cNvSpPr txBox="1"/>
          <p:nvPr/>
        </p:nvSpPr>
        <p:spPr>
          <a:xfrm>
            <a:off x="2384230" y="4122521"/>
            <a:ext cx="979241" cy="584775"/>
          </a:xfrm>
          <a:prstGeom prst="rect">
            <a:avLst/>
          </a:prstGeom>
          <a:noFill/>
        </p:spPr>
        <p:txBody>
          <a:bodyPr wrap="square" lIns="90964" tIns="45482" rIns="90964" bIns="45482" rtlCol="0">
            <a:spAutoFit/>
          </a:bodyPr>
          <a:lstStyle>
            <a:defPPr>
              <a:defRPr lang="en-US"/>
            </a:defPPr>
            <a:lvl1pPr algn="ctr">
              <a:defRPr sz="240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lang="en-US" sz="3200" dirty="0">
                <a:solidFill>
                  <a:srgbClr val="3682B4"/>
                </a:solidFill>
                <a:latin typeface="Trebuchet MS"/>
              </a:rPr>
              <a:t>37</a:t>
            </a:r>
            <a:r>
              <a:rPr kumimoji="0" lang="en-US" sz="3200" b="1" i="0" u="none" strike="noStrike" kern="1200" cap="none" spc="0" normalizeH="0" baseline="0" noProof="0" dirty="0">
                <a:ln>
                  <a:noFill/>
                </a:ln>
                <a:solidFill>
                  <a:srgbClr val="3682B4"/>
                </a:solidFill>
                <a:effectLst/>
                <a:uLnTx/>
                <a:uFillTx/>
                <a:latin typeface="Trebuchet MS"/>
                <a:ea typeface="+mn-ea"/>
                <a:cs typeface="+mn-cs"/>
              </a:rPr>
              <a:t>%</a:t>
            </a:r>
          </a:p>
        </p:txBody>
      </p:sp>
      <p:sp>
        <p:nvSpPr>
          <p:cNvPr id="98" name="TextBox 97">
            <a:extLst>
              <a:ext uri="{FF2B5EF4-FFF2-40B4-BE49-F238E27FC236}">
                <a16:creationId xmlns:a16="http://schemas.microsoft.com/office/drawing/2014/main" id="{FB486441-1593-44EC-BB14-29C413E29B07}"/>
              </a:ext>
            </a:extLst>
          </p:cNvPr>
          <p:cNvSpPr txBox="1"/>
          <p:nvPr/>
        </p:nvSpPr>
        <p:spPr>
          <a:xfrm>
            <a:off x="2384230" y="4842588"/>
            <a:ext cx="979241" cy="584775"/>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4"/>
                </a:solidFill>
                <a:effectLst/>
                <a:uLnTx/>
                <a:uFillTx/>
                <a:latin typeface="Trebuchet MS"/>
                <a:ea typeface="+mn-ea"/>
                <a:cs typeface="+mn-cs"/>
              </a:rPr>
              <a:t>39%</a:t>
            </a:r>
          </a:p>
        </p:txBody>
      </p:sp>
      <p:sp>
        <p:nvSpPr>
          <p:cNvPr id="99" name="Rectangle 98">
            <a:extLst>
              <a:ext uri="{FF2B5EF4-FFF2-40B4-BE49-F238E27FC236}">
                <a16:creationId xmlns:a16="http://schemas.microsoft.com/office/drawing/2014/main" id="{67F59AF5-757A-46CD-A750-5D9784CFEC7A}"/>
              </a:ext>
            </a:extLst>
          </p:cNvPr>
          <p:cNvSpPr/>
          <p:nvPr/>
        </p:nvSpPr>
        <p:spPr>
          <a:xfrm>
            <a:off x="6600185" y="2788375"/>
            <a:ext cx="4905304" cy="522740"/>
          </a:xfrm>
          <a:prstGeom prst="rect">
            <a:avLst/>
          </a:prstGeom>
        </p:spPr>
        <p:txBody>
          <a:bodyPr wrap="square" lIns="90964" tIns="45482" rIns="90964" bIns="45482">
            <a:spAutoFit/>
          </a:bodyPr>
          <a:lstStyle/>
          <a:p>
            <a:pPr algn="ctr"/>
            <a:r>
              <a:rPr lang="en-US" sz="1400" b="1" dirty="0"/>
              <a:t>Have purchased a product that their favorite YouTube personality has shown / featured during a video</a:t>
            </a:r>
          </a:p>
        </p:txBody>
      </p:sp>
      <p:pic>
        <p:nvPicPr>
          <p:cNvPr id="100" name="Picture 2" descr="Related image">
            <a:extLst>
              <a:ext uri="{FF2B5EF4-FFF2-40B4-BE49-F238E27FC236}">
                <a16:creationId xmlns:a16="http://schemas.microsoft.com/office/drawing/2014/main" id="{A6783A7E-017C-464B-806B-539C95324EE1}"/>
              </a:ext>
            </a:extLst>
          </p:cNvPr>
          <p:cNvPicPr>
            <a:picLocks noChangeAspect="1" noChangeArrowheads="1"/>
          </p:cNvPicPr>
          <p:nvPr/>
        </p:nvPicPr>
        <p:blipFill rotWithShape="1">
          <a:blip r:embed="rId10"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8100762" y="2119212"/>
            <a:ext cx="1904150" cy="530295"/>
          </a:xfrm>
          <a:prstGeom prst="rect">
            <a:avLst/>
          </a:prstGeom>
          <a:noFill/>
          <a:extLst/>
        </p:spPr>
      </p:pic>
      <p:sp>
        <p:nvSpPr>
          <p:cNvPr id="101" name="TextBox 100">
            <a:extLst>
              <a:ext uri="{FF2B5EF4-FFF2-40B4-BE49-F238E27FC236}">
                <a16:creationId xmlns:a16="http://schemas.microsoft.com/office/drawing/2014/main" id="{F352DE1C-F56B-47FD-B87A-F96447201E5F}"/>
              </a:ext>
            </a:extLst>
          </p:cNvPr>
          <p:cNvSpPr txBox="1"/>
          <p:nvPr/>
        </p:nvSpPr>
        <p:spPr>
          <a:xfrm>
            <a:off x="8549416" y="3421407"/>
            <a:ext cx="979241" cy="584775"/>
          </a:xfrm>
          <a:prstGeom prst="rect">
            <a:avLst/>
          </a:prstGeom>
          <a:noFill/>
        </p:spPr>
        <p:txBody>
          <a:bodyPr wrap="square" lIns="90964" tIns="45482" rIns="90964" bIns="45482" rtlCol="0">
            <a:spAutoFit/>
          </a:bodyPr>
          <a:lstStyle/>
          <a:p>
            <a:pPr algn="ctr"/>
            <a:r>
              <a:rPr lang="en-US" sz="3200" b="1" dirty="0">
                <a:solidFill>
                  <a:srgbClr val="50C8A0"/>
                </a:solidFill>
              </a:rPr>
              <a:t>37%</a:t>
            </a:r>
          </a:p>
        </p:txBody>
      </p:sp>
      <p:sp>
        <p:nvSpPr>
          <p:cNvPr id="102" name="TextBox 101">
            <a:extLst>
              <a:ext uri="{FF2B5EF4-FFF2-40B4-BE49-F238E27FC236}">
                <a16:creationId xmlns:a16="http://schemas.microsoft.com/office/drawing/2014/main" id="{CFD721E1-A80F-4680-9848-565B5727FBE7}"/>
              </a:ext>
            </a:extLst>
          </p:cNvPr>
          <p:cNvSpPr txBox="1"/>
          <p:nvPr/>
        </p:nvSpPr>
        <p:spPr>
          <a:xfrm>
            <a:off x="8549416" y="4126974"/>
            <a:ext cx="979241" cy="584775"/>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682B4"/>
                </a:solidFill>
                <a:effectLst/>
                <a:uLnTx/>
                <a:uFillTx/>
                <a:latin typeface="Trebuchet MS"/>
                <a:ea typeface="+mn-ea"/>
                <a:cs typeface="+mn-cs"/>
              </a:rPr>
              <a:t>34%</a:t>
            </a:r>
          </a:p>
        </p:txBody>
      </p:sp>
      <p:sp>
        <p:nvSpPr>
          <p:cNvPr id="103" name="TextBox 102">
            <a:extLst>
              <a:ext uri="{FF2B5EF4-FFF2-40B4-BE49-F238E27FC236}">
                <a16:creationId xmlns:a16="http://schemas.microsoft.com/office/drawing/2014/main" id="{82676FB1-31C3-4C09-906F-4791B7DF9921}"/>
              </a:ext>
            </a:extLst>
          </p:cNvPr>
          <p:cNvSpPr txBox="1"/>
          <p:nvPr/>
        </p:nvSpPr>
        <p:spPr>
          <a:xfrm>
            <a:off x="8549416" y="4841600"/>
            <a:ext cx="979241" cy="584775"/>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4"/>
                </a:solidFill>
                <a:effectLst/>
                <a:uLnTx/>
                <a:uFillTx/>
                <a:latin typeface="Trebuchet MS"/>
                <a:ea typeface="+mn-ea"/>
                <a:cs typeface="+mn-cs"/>
              </a:rPr>
              <a:t>38%</a:t>
            </a:r>
          </a:p>
        </p:txBody>
      </p:sp>
      <p:sp>
        <p:nvSpPr>
          <p:cNvPr id="104" name="Text Placeholder 3">
            <a:extLst>
              <a:ext uri="{FF2B5EF4-FFF2-40B4-BE49-F238E27FC236}">
                <a16:creationId xmlns:a16="http://schemas.microsoft.com/office/drawing/2014/main" id="{7F518687-2FEB-4D63-88FC-5C5DD252BC0E}"/>
              </a:ext>
            </a:extLst>
          </p:cNvPr>
          <p:cNvSpPr txBox="1">
            <a:spLocks/>
          </p:cNvSpPr>
          <p:nvPr/>
        </p:nvSpPr>
        <p:spPr>
          <a:xfrm>
            <a:off x="61877" y="6344714"/>
            <a:ext cx="9273811" cy="453257"/>
          </a:xfrm>
          <a:prstGeom prst="rect">
            <a:avLst/>
          </a:prstGeom>
        </p:spPr>
        <p:txBody>
          <a:bodyPr vert="horz" lIns="90964" tIns="45482" rIns="90964" bIns="45482"/>
          <a:lstStyle>
            <a:lvl1pPr marL="0" indent="0" algn="l" defTabSz="454888" rtl="0" eaLnBrk="1" latinLnBrk="0" hangingPunct="1">
              <a:spcBef>
                <a:spcPct val="20000"/>
              </a:spcBef>
              <a:buFont typeface="Arial"/>
              <a:buNone/>
              <a:defRPr sz="900" kern="1200">
                <a:solidFill>
                  <a:schemeClr val="tx1"/>
                </a:solidFill>
                <a:latin typeface="+mn-lt"/>
                <a:ea typeface="+mn-ea"/>
                <a:cs typeface="+mn-cs"/>
              </a:defRPr>
            </a:lvl1pPr>
            <a:lvl2pPr marL="454888" indent="0" algn="l" defTabSz="454888" rtl="0" eaLnBrk="1" latinLnBrk="0" hangingPunct="1">
              <a:spcBef>
                <a:spcPct val="20000"/>
              </a:spcBef>
              <a:buFont typeface="Arial"/>
              <a:buNone/>
              <a:defRPr sz="2800" kern="1200">
                <a:solidFill>
                  <a:schemeClr val="tx1"/>
                </a:solidFill>
                <a:latin typeface="+mn-lt"/>
                <a:ea typeface="+mn-ea"/>
                <a:cs typeface="+mn-cs"/>
              </a:defRPr>
            </a:lvl2pPr>
            <a:lvl3pPr marL="909743" indent="0" algn="l" defTabSz="454888" rtl="0" eaLnBrk="1" latinLnBrk="0" hangingPunct="1">
              <a:spcBef>
                <a:spcPct val="20000"/>
              </a:spcBef>
              <a:buFont typeface="Arial"/>
              <a:buNone/>
              <a:defRPr sz="2400" kern="1200">
                <a:solidFill>
                  <a:schemeClr val="tx1"/>
                </a:solidFill>
                <a:latin typeface="+mn-lt"/>
                <a:ea typeface="+mn-ea"/>
                <a:cs typeface="+mn-cs"/>
              </a:defRPr>
            </a:lvl3pPr>
            <a:lvl4pPr marL="1364621" indent="0" algn="l" defTabSz="454888" rtl="0" eaLnBrk="1" latinLnBrk="0" hangingPunct="1">
              <a:spcBef>
                <a:spcPct val="20000"/>
              </a:spcBef>
              <a:buFont typeface="Arial"/>
              <a:buNone/>
              <a:defRPr sz="2000" kern="1200">
                <a:solidFill>
                  <a:schemeClr val="tx1"/>
                </a:solidFill>
                <a:latin typeface="+mn-lt"/>
                <a:ea typeface="+mn-ea"/>
                <a:cs typeface="+mn-cs"/>
              </a:defRPr>
            </a:lvl4pPr>
            <a:lvl5pPr marL="1819494" indent="0" algn="l" defTabSz="454888" rtl="0" eaLnBrk="1" latinLnBrk="0" hangingPunct="1">
              <a:spcBef>
                <a:spcPct val="20000"/>
              </a:spcBef>
              <a:buFont typeface="Arial"/>
              <a:buNone/>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TV: Q10: Which of the following statements are true for you? (Respondents: African American/Black/Caribbean American = 160, Hispanic = 188, Non-Hispanic White = 744). YouTube: Q19: Again, keeping your favorite YouTube personalities in mind, which of the following statements do you believe are true for you? Check any that apply; (Respondents: African American/Black/Caribbean American = 84, Hispanic = 106, Non-Hispanic White = 245); Base = Those who regularly watch original content on YouTube.</a:t>
            </a:r>
          </a:p>
        </p:txBody>
      </p:sp>
    </p:spTree>
    <p:extLst>
      <p:ext uri="{BB962C8B-B14F-4D97-AF65-F5344CB8AC3E}">
        <p14:creationId xmlns:p14="http://schemas.microsoft.com/office/powerpoint/2010/main" val="1998747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6F62FB-D4DA-4753-8167-F95E11AA442A}"/>
              </a:ext>
            </a:extLst>
          </p:cNvPr>
          <p:cNvSpPr/>
          <p:nvPr/>
        </p:nvSpPr>
        <p:spPr>
          <a:xfrm>
            <a:off x="641160" y="2917515"/>
            <a:ext cx="3276598" cy="2325019"/>
          </a:xfrm>
          <a:prstGeom prst="rect">
            <a:avLst/>
          </a:prstGeom>
          <a:blipFill dpi="0" rotWithShape="1">
            <a:blip r:embed="rId3">
              <a:alphaModFix amt="25000"/>
            </a:blip>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13" name="Text Placeholder 3"/>
          <p:cNvSpPr>
            <a:spLocks noGrp="1"/>
          </p:cNvSpPr>
          <p:nvPr>
            <p:ph type="body" sz="quarter" idx="14"/>
          </p:nvPr>
        </p:nvSpPr>
        <p:spPr>
          <a:xfrm>
            <a:off x="16667" y="6470236"/>
            <a:ext cx="8441449" cy="350267"/>
          </a:xfrm>
        </p:spPr>
        <p:txBody>
          <a:bodyPr/>
          <a:lstStyle/>
          <a:p>
            <a:r>
              <a:rPr lang="en-US" sz="800" dirty="0"/>
              <a:t>Source: VAB / Research Now “Program Engagement” Survey, April 2018. Q9: Please indicate how often you do the following. Respondents Answer = Always/Frequently. Q15: Which of the following statements are true for you? Check any that apply (Respondents: African American/Black/Caribbean American = 160, Hispanic = 188, Non-Hispanic White = 744).</a:t>
            </a:r>
          </a:p>
        </p:txBody>
      </p:sp>
      <p:sp>
        <p:nvSpPr>
          <p:cNvPr id="3" name="TextBox 2">
            <a:extLst>
              <a:ext uri="{FF2B5EF4-FFF2-40B4-BE49-F238E27FC236}">
                <a16:creationId xmlns:a16="http://schemas.microsoft.com/office/drawing/2014/main" id="{A11D1649-BEEB-4E2C-BDFE-9365E7331C0A}"/>
              </a:ext>
            </a:extLst>
          </p:cNvPr>
          <p:cNvSpPr txBox="1"/>
          <p:nvPr/>
        </p:nvSpPr>
        <p:spPr>
          <a:xfrm>
            <a:off x="1945450" y="1427178"/>
            <a:ext cx="8139454" cy="369332"/>
          </a:xfrm>
          <a:prstGeom prst="rect">
            <a:avLst/>
          </a:prstGeom>
          <a:noFill/>
        </p:spPr>
        <p:txBody>
          <a:bodyPr wrap="square" lIns="90964" tIns="45482" rIns="90964" bIns="45482" rtlCol="0">
            <a:spAutoFit/>
          </a:bodyPr>
          <a:lstStyle/>
          <a:p>
            <a:pPr algn="ctr"/>
            <a:r>
              <a:rPr lang="en-US" dirty="0"/>
              <a:t>Multicultural viewers actively engage with TV content on YouTube</a:t>
            </a:r>
          </a:p>
        </p:txBody>
      </p:sp>
      <p:sp>
        <p:nvSpPr>
          <p:cNvPr id="24" name="TextBox 23">
            <a:extLst>
              <a:ext uri="{FF2B5EF4-FFF2-40B4-BE49-F238E27FC236}">
                <a16:creationId xmlns:a16="http://schemas.microsoft.com/office/drawing/2014/main" id="{4ECBF17C-7269-4A54-B1BC-C8955A49A3DF}"/>
              </a:ext>
            </a:extLst>
          </p:cNvPr>
          <p:cNvSpPr txBox="1"/>
          <p:nvPr/>
        </p:nvSpPr>
        <p:spPr>
          <a:xfrm>
            <a:off x="1221465" y="4956390"/>
            <a:ext cx="1807547" cy="261129"/>
          </a:xfrm>
          <a:prstGeom prst="rect">
            <a:avLst/>
          </a:prstGeom>
          <a:noFill/>
        </p:spPr>
        <p:txBody>
          <a:bodyPr wrap="none" lIns="90964" tIns="45482" rIns="90964" bIns="45482" rtlCol="0">
            <a:spAutoFit/>
          </a:bodyPr>
          <a:lstStyle/>
          <a:p>
            <a:r>
              <a:rPr lang="en-US" sz="1100" i="1" dirty="0"/>
              <a:t>“% Always or Frequently”</a:t>
            </a:r>
          </a:p>
        </p:txBody>
      </p:sp>
      <p:pic>
        <p:nvPicPr>
          <p:cNvPr id="27" name="Picture 2" descr="Related image">
            <a:extLst>
              <a:ext uri="{FF2B5EF4-FFF2-40B4-BE49-F238E27FC236}">
                <a16:creationId xmlns:a16="http://schemas.microsoft.com/office/drawing/2014/main" id="{C9262876-3E06-4339-A418-95A84B38CC4E}"/>
              </a:ext>
            </a:extLst>
          </p:cNvPr>
          <p:cNvPicPr>
            <a:picLocks noChangeAspect="1" noChangeArrowheads="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1299" t="25646" r="10275" b="27130"/>
          <a:stretch/>
        </p:blipFill>
        <p:spPr bwMode="auto">
          <a:xfrm>
            <a:off x="5048718" y="1880976"/>
            <a:ext cx="2094565" cy="5833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grpSp>
        <p:nvGrpSpPr>
          <p:cNvPr id="5" name="Group 4">
            <a:extLst>
              <a:ext uri="{FF2B5EF4-FFF2-40B4-BE49-F238E27FC236}">
                <a16:creationId xmlns:a16="http://schemas.microsoft.com/office/drawing/2014/main" id="{7C92128E-7433-4B35-9D2D-CE468F32FF73}"/>
              </a:ext>
            </a:extLst>
          </p:cNvPr>
          <p:cNvGrpSpPr/>
          <p:nvPr/>
        </p:nvGrpSpPr>
        <p:grpSpPr>
          <a:xfrm>
            <a:off x="3995134" y="5846009"/>
            <a:ext cx="4201733" cy="313993"/>
            <a:chOff x="5037081" y="5846009"/>
            <a:chExt cx="4201733" cy="313993"/>
          </a:xfrm>
        </p:grpSpPr>
        <p:grpSp>
          <p:nvGrpSpPr>
            <p:cNvPr id="32" name="Group 31">
              <a:extLst>
                <a:ext uri="{FF2B5EF4-FFF2-40B4-BE49-F238E27FC236}">
                  <a16:creationId xmlns:a16="http://schemas.microsoft.com/office/drawing/2014/main" id="{FDFDAC5D-5635-4B87-B75B-015ED962E4A0}"/>
                </a:ext>
              </a:extLst>
            </p:cNvPr>
            <p:cNvGrpSpPr/>
            <p:nvPr/>
          </p:nvGrpSpPr>
          <p:grpSpPr>
            <a:xfrm>
              <a:off x="5037081" y="5846009"/>
              <a:ext cx="2117839" cy="313993"/>
              <a:chOff x="3964295" y="6093554"/>
              <a:chExt cx="2117839" cy="313993"/>
            </a:xfrm>
          </p:grpSpPr>
          <p:grpSp>
            <p:nvGrpSpPr>
              <p:cNvPr id="33" name="Group 32">
                <a:extLst>
                  <a:ext uri="{FF2B5EF4-FFF2-40B4-BE49-F238E27FC236}">
                    <a16:creationId xmlns:a16="http://schemas.microsoft.com/office/drawing/2014/main" id="{585B577F-F73E-41EC-BCAA-BE6C4D2737DD}"/>
                  </a:ext>
                </a:extLst>
              </p:cNvPr>
              <p:cNvGrpSpPr/>
              <p:nvPr/>
            </p:nvGrpSpPr>
            <p:grpSpPr>
              <a:xfrm>
                <a:off x="4973915" y="6099770"/>
                <a:ext cx="1108219" cy="307777"/>
                <a:chOff x="4973915" y="6099770"/>
                <a:chExt cx="1108219" cy="307777"/>
              </a:xfrm>
            </p:grpSpPr>
            <p:sp>
              <p:nvSpPr>
                <p:cNvPr id="37" name="Rectangle 36">
                  <a:extLst>
                    <a:ext uri="{FF2B5EF4-FFF2-40B4-BE49-F238E27FC236}">
                      <a16:creationId xmlns:a16="http://schemas.microsoft.com/office/drawing/2014/main" id="{5CAC6AE5-C7DC-4D93-8470-DCE9098B048A}"/>
                    </a:ext>
                  </a:extLst>
                </p:cNvPr>
                <p:cNvSpPr/>
                <p:nvPr/>
              </p:nvSpPr>
              <p:spPr>
                <a:xfrm>
                  <a:off x="4973915" y="61567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42C7D2FA-B0AB-43F3-92F5-525899707F75}"/>
                    </a:ext>
                  </a:extLst>
                </p:cNvPr>
                <p:cNvSpPr txBox="1"/>
                <p:nvPr/>
              </p:nvSpPr>
              <p:spPr>
                <a:xfrm>
                  <a:off x="5166311" y="6099770"/>
                  <a:ext cx="915823" cy="307777"/>
                </a:xfrm>
                <a:prstGeom prst="rect">
                  <a:avLst/>
                </a:prstGeom>
                <a:noFill/>
              </p:spPr>
              <p:txBody>
                <a:bodyPr wrap="square" rtlCol="0">
                  <a:spAutoFit/>
                </a:bodyPr>
                <a:lstStyle/>
                <a:p>
                  <a:r>
                    <a:rPr lang="en-US" sz="1400" b="1" dirty="0"/>
                    <a:t>Hispanic</a:t>
                  </a:r>
                </a:p>
              </p:txBody>
            </p:sp>
          </p:grpSp>
          <p:grpSp>
            <p:nvGrpSpPr>
              <p:cNvPr id="34" name="Group 33">
                <a:extLst>
                  <a:ext uri="{FF2B5EF4-FFF2-40B4-BE49-F238E27FC236}">
                    <a16:creationId xmlns:a16="http://schemas.microsoft.com/office/drawing/2014/main" id="{28289141-8C05-409F-AFAB-AAF28C4FCCA7}"/>
                  </a:ext>
                </a:extLst>
              </p:cNvPr>
              <p:cNvGrpSpPr/>
              <p:nvPr/>
            </p:nvGrpSpPr>
            <p:grpSpPr>
              <a:xfrm>
                <a:off x="3964295" y="6093554"/>
                <a:ext cx="824875" cy="307777"/>
                <a:chOff x="3964295" y="6093554"/>
                <a:chExt cx="824875" cy="307777"/>
              </a:xfrm>
            </p:grpSpPr>
            <p:sp>
              <p:nvSpPr>
                <p:cNvPr id="35" name="Rectangle 34">
                  <a:extLst>
                    <a:ext uri="{FF2B5EF4-FFF2-40B4-BE49-F238E27FC236}">
                      <a16:creationId xmlns:a16="http://schemas.microsoft.com/office/drawing/2014/main" id="{1C88B1B6-35CC-416F-936E-56F79CE6BC84}"/>
                    </a:ext>
                  </a:extLst>
                </p:cNvPr>
                <p:cNvSpPr/>
                <p:nvPr/>
              </p:nvSpPr>
              <p:spPr>
                <a:xfrm>
                  <a:off x="3964295" y="61567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67D2A386-0802-40EF-A4D5-D1D3574D72F3}"/>
                    </a:ext>
                  </a:extLst>
                </p:cNvPr>
                <p:cNvSpPr txBox="1"/>
                <p:nvPr/>
              </p:nvSpPr>
              <p:spPr>
                <a:xfrm>
                  <a:off x="4129729" y="6093554"/>
                  <a:ext cx="659441" cy="307777"/>
                </a:xfrm>
                <a:prstGeom prst="rect">
                  <a:avLst/>
                </a:prstGeom>
                <a:noFill/>
              </p:spPr>
              <p:txBody>
                <a:bodyPr wrap="square" rtlCol="0">
                  <a:spAutoFit/>
                </a:bodyPr>
                <a:lstStyle/>
                <a:p>
                  <a:r>
                    <a:rPr lang="en-US" sz="1400" b="1" dirty="0"/>
                    <a:t>Black</a:t>
                  </a:r>
                </a:p>
              </p:txBody>
            </p:sp>
          </p:grpSp>
        </p:grpSp>
        <p:grpSp>
          <p:nvGrpSpPr>
            <p:cNvPr id="39" name="Group 38">
              <a:extLst>
                <a:ext uri="{FF2B5EF4-FFF2-40B4-BE49-F238E27FC236}">
                  <a16:creationId xmlns:a16="http://schemas.microsoft.com/office/drawing/2014/main" id="{93B2E65A-9F21-4435-A681-3550163196D3}"/>
                </a:ext>
              </a:extLst>
            </p:cNvPr>
            <p:cNvGrpSpPr/>
            <p:nvPr/>
          </p:nvGrpSpPr>
          <p:grpSpPr>
            <a:xfrm>
              <a:off x="7196648" y="5849117"/>
              <a:ext cx="2042166" cy="307777"/>
              <a:chOff x="6185540" y="6093554"/>
              <a:chExt cx="2042166" cy="307777"/>
            </a:xfrm>
          </p:grpSpPr>
          <p:sp>
            <p:nvSpPr>
              <p:cNvPr id="40" name="Rectangle 39">
                <a:extLst>
                  <a:ext uri="{FF2B5EF4-FFF2-40B4-BE49-F238E27FC236}">
                    <a16:creationId xmlns:a16="http://schemas.microsoft.com/office/drawing/2014/main" id="{678549B8-8FB3-43BF-A717-FB9D7CF9FF28}"/>
                  </a:ext>
                </a:extLst>
              </p:cNvPr>
              <p:cNvSpPr/>
              <p:nvPr/>
            </p:nvSpPr>
            <p:spPr>
              <a:xfrm>
                <a:off x="6185540" y="61567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a:extLst>
                  <a:ext uri="{FF2B5EF4-FFF2-40B4-BE49-F238E27FC236}">
                    <a16:creationId xmlns:a16="http://schemas.microsoft.com/office/drawing/2014/main" id="{67C5465B-9FCB-4E44-82F9-A6CBB9BD30AF}"/>
                  </a:ext>
                </a:extLst>
              </p:cNvPr>
              <p:cNvSpPr txBox="1"/>
              <p:nvPr/>
            </p:nvSpPr>
            <p:spPr>
              <a:xfrm>
                <a:off x="6358625" y="6093554"/>
                <a:ext cx="1869081" cy="307777"/>
              </a:xfrm>
              <a:prstGeom prst="rect">
                <a:avLst/>
              </a:prstGeom>
              <a:noFill/>
            </p:spPr>
            <p:txBody>
              <a:bodyPr wrap="square" rtlCol="0">
                <a:spAutoFit/>
              </a:bodyPr>
              <a:lstStyle/>
              <a:p>
                <a:r>
                  <a:rPr lang="en-US" sz="1400" b="1" dirty="0"/>
                  <a:t>Non-Hispanic White</a:t>
                </a:r>
              </a:p>
            </p:txBody>
          </p:sp>
        </p:grpSp>
      </p:grpSp>
      <p:sp>
        <p:nvSpPr>
          <p:cNvPr id="44" name="Slide Number Placeholder 5">
            <a:extLst>
              <a:ext uri="{FF2B5EF4-FFF2-40B4-BE49-F238E27FC236}">
                <a16:creationId xmlns:a16="http://schemas.microsoft.com/office/drawing/2014/main" id="{D140ADA6-297E-4C91-B98D-1890D7CE037D}"/>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28</a:t>
            </a:fld>
            <a:endParaRPr lang="en-US" dirty="0"/>
          </a:p>
        </p:txBody>
      </p:sp>
      <p:sp>
        <p:nvSpPr>
          <p:cNvPr id="14" name="Rectangle 13"/>
          <p:cNvSpPr/>
          <p:nvPr/>
        </p:nvSpPr>
        <p:spPr>
          <a:xfrm>
            <a:off x="900073" y="3299380"/>
            <a:ext cx="2758773" cy="923330"/>
          </a:xfrm>
          <a:prstGeom prst="rect">
            <a:avLst/>
          </a:prstGeom>
          <a:noFill/>
        </p:spPr>
        <p:txBody>
          <a:bodyPr wrap="square" rtlCol="0">
            <a:spAutoFit/>
          </a:bodyPr>
          <a:lstStyle/>
          <a:p>
            <a:pPr algn="ctr"/>
            <a:r>
              <a:rPr lang="en-US" b="1" dirty="0"/>
              <a:t>“I Watch Video Clips </a:t>
            </a:r>
            <a:r>
              <a:rPr lang="en-US" b="1" i="1" dirty="0"/>
              <a:t>From TV Shows</a:t>
            </a:r>
            <a:r>
              <a:rPr lang="en-US" b="1" dirty="0"/>
              <a:t> On YouTube”</a:t>
            </a:r>
          </a:p>
        </p:txBody>
      </p:sp>
      <p:sp>
        <p:nvSpPr>
          <p:cNvPr id="47" name="TextBox 46">
            <a:extLst>
              <a:ext uri="{FF2B5EF4-FFF2-40B4-BE49-F238E27FC236}">
                <a16:creationId xmlns:a16="http://schemas.microsoft.com/office/drawing/2014/main" id="{A023DFB1-EB09-4CAD-A808-799656C4459D}"/>
              </a:ext>
            </a:extLst>
          </p:cNvPr>
          <p:cNvSpPr txBox="1"/>
          <p:nvPr/>
        </p:nvSpPr>
        <p:spPr>
          <a:xfrm>
            <a:off x="611106" y="4399004"/>
            <a:ext cx="3336707" cy="461665"/>
          </a:xfrm>
          <a:prstGeom prst="rect">
            <a:avLst/>
          </a:prstGeom>
          <a:noFill/>
        </p:spPr>
        <p:txBody>
          <a:bodyPr wrap="square" rtlCol="0">
            <a:spAutoFit/>
          </a:bodyPr>
          <a:lstStyle/>
          <a:p>
            <a:pPr algn="ctr"/>
            <a:r>
              <a:rPr lang="en-US" sz="2400" b="1" dirty="0">
                <a:solidFill>
                  <a:srgbClr val="50C8A0"/>
                </a:solidFill>
              </a:rPr>
              <a:t>52% </a:t>
            </a:r>
            <a:r>
              <a:rPr lang="en-US" sz="2400" b="1" dirty="0"/>
              <a:t>/ </a:t>
            </a:r>
            <a:r>
              <a:rPr lang="en-US" sz="2400" b="1" dirty="0">
                <a:solidFill>
                  <a:srgbClr val="3682B4"/>
                </a:solidFill>
              </a:rPr>
              <a:t>43% </a:t>
            </a:r>
            <a:r>
              <a:rPr lang="en-US" sz="2400" b="1" dirty="0"/>
              <a:t>/ </a:t>
            </a:r>
            <a:r>
              <a:rPr lang="en-US" sz="2400" b="1" dirty="0">
                <a:solidFill>
                  <a:schemeClr val="accent4"/>
                </a:solidFill>
              </a:rPr>
              <a:t>35%</a:t>
            </a:r>
            <a:endParaRPr lang="en-US" sz="2400" b="1" dirty="0">
              <a:solidFill>
                <a:srgbClr val="50C8A0"/>
              </a:solidFill>
            </a:endParaRPr>
          </a:p>
        </p:txBody>
      </p:sp>
      <p:sp>
        <p:nvSpPr>
          <p:cNvPr id="20" name="Rectangle 19">
            <a:extLst>
              <a:ext uri="{FF2B5EF4-FFF2-40B4-BE49-F238E27FC236}">
                <a16:creationId xmlns:a16="http://schemas.microsoft.com/office/drawing/2014/main" id="{31631CE0-5A87-4F10-AB15-1FBFC24EF5AE}"/>
              </a:ext>
            </a:extLst>
          </p:cNvPr>
          <p:cNvSpPr/>
          <p:nvPr/>
        </p:nvSpPr>
        <p:spPr>
          <a:xfrm>
            <a:off x="4494296" y="2917515"/>
            <a:ext cx="3276598" cy="2325019"/>
          </a:xfrm>
          <a:prstGeom prst="rect">
            <a:avLst/>
          </a:prstGeom>
          <a:blipFill dpi="0" rotWithShape="1">
            <a:blip r:embed="rId6">
              <a:alphaModFix amt="17000"/>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964" tIns="45482" rIns="90964" bIns="45482"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4828976" y="3325465"/>
            <a:ext cx="2607238" cy="923330"/>
          </a:xfrm>
          <a:prstGeom prst="rect">
            <a:avLst/>
          </a:prstGeom>
          <a:noFill/>
        </p:spPr>
        <p:txBody>
          <a:bodyPr wrap="square" lIns="90964" tIns="45482" rIns="90964" bIns="45482" rtlCol="0">
            <a:spAutoFit/>
          </a:bodyPr>
          <a:lstStyle/>
          <a:p>
            <a:pPr algn="ctr"/>
            <a:r>
              <a:rPr lang="en-US" b="1" dirty="0"/>
              <a:t>“I Read Or Post Comments </a:t>
            </a:r>
            <a:r>
              <a:rPr lang="en-US" b="1" i="1" dirty="0"/>
              <a:t>About TV </a:t>
            </a:r>
            <a:r>
              <a:rPr lang="en-US" b="1" dirty="0"/>
              <a:t>Content On YouTube”</a:t>
            </a:r>
          </a:p>
        </p:txBody>
      </p:sp>
      <p:sp>
        <p:nvSpPr>
          <p:cNvPr id="45" name="TextBox 44">
            <a:extLst>
              <a:ext uri="{FF2B5EF4-FFF2-40B4-BE49-F238E27FC236}">
                <a16:creationId xmlns:a16="http://schemas.microsoft.com/office/drawing/2014/main" id="{2A8B81C0-EA5E-4962-BB73-702B3369F44E}"/>
              </a:ext>
            </a:extLst>
          </p:cNvPr>
          <p:cNvSpPr txBox="1"/>
          <p:nvPr/>
        </p:nvSpPr>
        <p:spPr>
          <a:xfrm>
            <a:off x="4879137" y="4372919"/>
            <a:ext cx="2506917" cy="461665"/>
          </a:xfrm>
          <a:prstGeom prst="rect">
            <a:avLst/>
          </a:prstGeom>
          <a:noFill/>
        </p:spPr>
        <p:txBody>
          <a:bodyPr wrap="square" rtlCol="0">
            <a:spAutoFit/>
          </a:bodyPr>
          <a:lstStyle/>
          <a:p>
            <a:pPr algn="ctr"/>
            <a:r>
              <a:rPr lang="en-US" sz="2400" b="1" dirty="0">
                <a:solidFill>
                  <a:srgbClr val="50C8A0"/>
                </a:solidFill>
              </a:rPr>
              <a:t>41% </a:t>
            </a:r>
            <a:r>
              <a:rPr lang="en-US" sz="2400" b="1" dirty="0"/>
              <a:t>/ </a:t>
            </a:r>
            <a:r>
              <a:rPr lang="en-US" sz="2400" b="1" dirty="0">
                <a:solidFill>
                  <a:srgbClr val="3682B4"/>
                </a:solidFill>
              </a:rPr>
              <a:t>38% </a:t>
            </a:r>
            <a:r>
              <a:rPr lang="en-US" sz="2400" b="1" dirty="0"/>
              <a:t>/ </a:t>
            </a:r>
            <a:r>
              <a:rPr lang="en-US" sz="2400" b="1" dirty="0">
                <a:solidFill>
                  <a:schemeClr val="accent4"/>
                </a:solidFill>
              </a:rPr>
              <a:t>35%</a:t>
            </a:r>
            <a:endParaRPr lang="en-US" sz="2400" b="1" dirty="0">
              <a:solidFill>
                <a:srgbClr val="50C8A0"/>
              </a:solidFill>
            </a:endParaRPr>
          </a:p>
        </p:txBody>
      </p:sp>
      <p:sp>
        <p:nvSpPr>
          <p:cNvPr id="28" name="Title 1">
            <a:extLst>
              <a:ext uri="{FF2B5EF4-FFF2-40B4-BE49-F238E27FC236}">
                <a16:creationId xmlns:a16="http://schemas.microsoft.com/office/drawing/2014/main" id="{90D56FC4-B58A-49A0-A4A3-E516F0B47D70}"/>
              </a:ext>
            </a:extLst>
          </p:cNvPr>
          <p:cNvSpPr txBox="1">
            <a:spLocks/>
          </p:cNvSpPr>
          <p:nvPr/>
        </p:nvSpPr>
        <p:spPr>
          <a:xfrm>
            <a:off x="223248" y="258707"/>
            <a:ext cx="10795033" cy="935876"/>
          </a:xfrm>
          <a:prstGeom prst="rect">
            <a:avLst/>
          </a:prstGeom>
        </p:spPr>
        <p:txBody>
          <a:bodyPr lIns="90964" tIns="45482" rIns="90964" bIns="45482"/>
          <a:lstStyle>
            <a:lvl1pPr algn="ctr" defTabSz="454888" rtl="0" eaLnBrk="1" latinLnBrk="0" hangingPunct="1">
              <a:lnSpc>
                <a:spcPts val="2766"/>
              </a:lnSpc>
              <a:spcBef>
                <a:spcPct val="0"/>
              </a:spcBef>
              <a:buNone/>
              <a:defRPr sz="2600" kern="1200" spc="-100" baseline="0">
                <a:solidFill>
                  <a:srgbClr val="000000"/>
                </a:solidFill>
                <a:latin typeface="Trebuchet MS"/>
                <a:ea typeface="+mj-ea"/>
                <a:cs typeface="Trebuchet MS"/>
              </a:defRPr>
            </a:lvl1pPr>
          </a:lstStyle>
          <a:p>
            <a:r>
              <a:rPr lang="en-US" sz="2400" dirty="0">
                <a:solidFill>
                  <a:schemeClr val="tx1"/>
                </a:solidFill>
              </a:rPr>
              <a:t>Interestingly, YouTube Itself Helps Feed Multicultural Viewers’ Voracious Appetite For TV With Supplementary Content Through Its Own Platform</a:t>
            </a:r>
          </a:p>
        </p:txBody>
      </p:sp>
      <p:sp>
        <p:nvSpPr>
          <p:cNvPr id="30" name="Rectangle 29">
            <a:extLst>
              <a:ext uri="{FF2B5EF4-FFF2-40B4-BE49-F238E27FC236}">
                <a16:creationId xmlns:a16="http://schemas.microsoft.com/office/drawing/2014/main" id="{71DC5B72-D461-4749-989F-D196E292AF38}"/>
              </a:ext>
            </a:extLst>
          </p:cNvPr>
          <p:cNvSpPr/>
          <p:nvPr/>
        </p:nvSpPr>
        <p:spPr>
          <a:xfrm>
            <a:off x="8421150" y="2911495"/>
            <a:ext cx="3276598" cy="2325019"/>
          </a:xfrm>
          <a:prstGeom prst="rect">
            <a:avLst/>
          </a:prstGeom>
          <a:blipFill dpi="0" rotWithShape="1">
            <a:blip r:embed="rId7">
              <a:alphaModFix amt="21000"/>
            </a:blip>
            <a:srcRect/>
            <a:stretch>
              <a:fillRect/>
            </a:stretch>
          </a:blipFill>
          <a:ln>
            <a:solidFill>
              <a:schemeClr val="tx1"/>
            </a:solidFill>
          </a:ln>
          <a:effectLst>
            <a:outerShdw blurRad="40000" dist="23000" dir="5400000" rotWithShape="0">
              <a:srgbClr val="000000">
                <a:alpha val="90000"/>
              </a:srgbClr>
            </a:outerShdw>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p>
        </p:txBody>
      </p:sp>
      <p:sp>
        <p:nvSpPr>
          <p:cNvPr id="42" name="Rectangle 41">
            <a:extLst>
              <a:ext uri="{FF2B5EF4-FFF2-40B4-BE49-F238E27FC236}">
                <a16:creationId xmlns:a16="http://schemas.microsoft.com/office/drawing/2014/main" id="{2715210E-06FF-4781-8922-235341431DBE}"/>
              </a:ext>
            </a:extLst>
          </p:cNvPr>
          <p:cNvSpPr/>
          <p:nvPr/>
        </p:nvSpPr>
        <p:spPr>
          <a:xfrm>
            <a:off x="8664350" y="3299380"/>
            <a:ext cx="2838853" cy="1012895"/>
          </a:xfrm>
          <a:prstGeom prst="rect">
            <a:avLst/>
          </a:prstGeom>
        </p:spPr>
        <p:txBody>
          <a:bodyPr>
            <a:spAutoFit/>
          </a:bodyPr>
          <a:lstStyle/>
          <a:p>
            <a:pPr algn="ctr"/>
            <a:r>
              <a:rPr lang="en-US" b="1" dirty="0"/>
              <a:t>“I Subscribe To Or Have Watched </a:t>
            </a:r>
            <a:r>
              <a:rPr lang="en-US" b="1" i="1" dirty="0"/>
              <a:t>TV Show’s </a:t>
            </a:r>
            <a:r>
              <a:rPr lang="en-US" b="1" dirty="0"/>
              <a:t>YouTube Channel”</a:t>
            </a:r>
          </a:p>
        </p:txBody>
      </p:sp>
      <p:sp>
        <p:nvSpPr>
          <p:cNvPr id="46" name="TextBox 45">
            <a:extLst>
              <a:ext uri="{FF2B5EF4-FFF2-40B4-BE49-F238E27FC236}">
                <a16:creationId xmlns:a16="http://schemas.microsoft.com/office/drawing/2014/main" id="{1D671489-4686-4F95-B6E3-3732FA9E16EB}"/>
              </a:ext>
            </a:extLst>
          </p:cNvPr>
          <p:cNvSpPr txBox="1"/>
          <p:nvPr/>
        </p:nvSpPr>
        <p:spPr>
          <a:xfrm>
            <a:off x="5098140" y="4956390"/>
            <a:ext cx="1807547" cy="261129"/>
          </a:xfrm>
          <a:prstGeom prst="rect">
            <a:avLst/>
          </a:prstGeom>
          <a:noFill/>
        </p:spPr>
        <p:txBody>
          <a:bodyPr wrap="none" lIns="90964" tIns="45482" rIns="90964" bIns="45482" rtlCol="0">
            <a:spAutoFit/>
          </a:bodyPr>
          <a:lstStyle/>
          <a:p>
            <a:r>
              <a:rPr lang="en-US" sz="1100" i="1" dirty="0"/>
              <a:t>“% Always or Frequently”</a:t>
            </a:r>
          </a:p>
        </p:txBody>
      </p:sp>
      <p:sp>
        <p:nvSpPr>
          <p:cNvPr id="48" name="TextBox 47">
            <a:extLst>
              <a:ext uri="{FF2B5EF4-FFF2-40B4-BE49-F238E27FC236}">
                <a16:creationId xmlns:a16="http://schemas.microsoft.com/office/drawing/2014/main" id="{EF8D8A10-7CF3-412C-A658-F37174E03BD7}"/>
              </a:ext>
            </a:extLst>
          </p:cNvPr>
          <p:cNvSpPr txBox="1"/>
          <p:nvPr/>
        </p:nvSpPr>
        <p:spPr>
          <a:xfrm>
            <a:off x="8736762" y="4372919"/>
            <a:ext cx="2506917" cy="461665"/>
          </a:xfrm>
          <a:prstGeom prst="rect">
            <a:avLst/>
          </a:prstGeom>
          <a:noFill/>
        </p:spPr>
        <p:txBody>
          <a:bodyPr wrap="square" rtlCol="0">
            <a:spAutoFit/>
          </a:bodyPr>
          <a:lstStyle/>
          <a:p>
            <a:pPr algn="ctr"/>
            <a:r>
              <a:rPr lang="en-US" sz="2400" b="1" dirty="0">
                <a:solidFill>
                  <a:srgbClr val="50C8A0"/>
                </a:solidFill>
              </a:rPr>
              <a:t>26% </a:t>
            </a:r>
            <a:r>
              <a:rPr lang="en-US" sz="2400" b="1" dirty="0"/>
              <a:t>/ </a:t>
            </a:r>
            <a:r>
              <a:rPr lang="en-US" sz="2400" b="1" dirty="0">
                <a:solidFill>
                  <a:srgbClr val="3682B4"/>
                </a:solidFill>
              </a:rPr>
              <a:t>25% </a:t>
            </a:r>
            <a:r>
              <a:rPr lang="en-US" sz="2400" b="1" dirty="0"/>
              <a:t>/ </a:t>
            </a:r>
            <a:r>
              <a:rPr lang="en-US" sz="2400" b="1" dirty="0">
                <a:solidFill>
                  <a:schemeClr val="accent4"/>
                </a:solidFill>
              </a:rPr>
              <a:t>16%</a:t>
            </a:r>
            <a:endParaRPr lang="en-US" sz="2400" b="1" dirty="0">
              <a:solidFill>
                <a:srgbClr val="50C8A0"/>
              </a:solidFill>
            </a:endParaRPr>
          </a:p>
        </p:txBody>
      </p:sp>
      <p:graphicFrame>
        <p:nvGraphicFramePr>
          <p:cNvPr id="49" name="Diagram 48">
            <a:extLst>
              <a:ext uri="{FF2B5EF4-FFF2-40B4-BE49-F238E27FC236}">
                <a16:creationId xmlns:a16="http://schemas.microsoft.com/office/drawing/2014/main" id="{842896A6-B1B9-4B57-B093-1FF5D0069156}"/>
              </a:ext>
            </a:extLst>
          </p:cNvPr>
          <p:cNvGraphicFramePr/>
          <p:nvPr>
            <p:extLst>
              <p:ext uri="{D42A27DB-BD31-4B8C-83A1-F6EECF244321}">
                <p14:modId xmlns:p14="http://schemas.microsoft.com/office/powerpoint/2010/main" val="2285401649"/>
              </p:ext>
            </p:extLst>
          </p:nvPr>
        </p:nvGraphicFramePr>
        <p:xfrm>
          <a:off x="10894456" y="285051"/>
          <a:ext cx="984822" cy="6052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03389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725EF1-0936-4BD1-81CF-CA14116443D4}"/>
              </a:ext>
            </a:extLst>
          </p:cNvPr>
          <p:cNvSpPr/>
          <p:nvPr/>
        </p:nvSpPr>
        <p:spPr>
          <a:xfrm>
            <a:off x="1087127" y="183115"/>
            <a:ext cx="10017747" cy="798819"/>
          </a:xfrm>
          <a:prstGeom prst="rect">
            <a:avLst/>
          </a:prstGeom>
        </p:spPr>
        <p:txBody>
          <a:bodyPr lIns="90964" tIns="45482" rIns="90964" bIns="45482"/>
          <a:lstStyle/>
          <a:p>
            <a:pPr marL="0" marR="0" lvl="0" indent="0" algn="ctr" defTabSz="454888" rtl="0" eaLnBrk="1" fontAlgn="auto" latinLnBrk="0" hangingPunct="1">
              <a:lnSpc>
                <a:spcPts val="2766"/>
              </a:lnSpc>
              <a:spcBef>
                <a:spcPct val="0"/>
              </a:spcBef>
              <a:spcAft>
                <a:spcPts val="0"/>
              </a:spcAft>
              <a:buClrTx/>
              <a:buSzTx/>
              <a:buFontTx/>
              <a:buNone/>
              <a:tabLst/>
              <a:defRPr/>
            </a:pPr>
            <a:r>
              <a:rPr kumimoji="0" lang="en-US" altLang="en-US" sz="2400" b="1" i="1" u="none" strike="noStrike" kern="1200" cap="none" spc="-100" normalizeH="0" baseline="0" noProof="0" dirty="0">
                <a:ln>
                  <a:noFill/>
                </a:ln>
                <a:solidFill>
                  <a:prstClr val="white"/>
                </a:solidFill>
                <a:effectLst/>
                <a:uLnTx/>
                <a:uFillTx/>
                <a:latin typeface="Trebuchet MS"/>
                <a:ea typeface="+mn-ea"/>
                <a:cs typeface="+mn-cs"/>
              </a:rPr>
              <a:t>Decidedly Different</a:t>
            </a:r>
            <a:r>
              <a:rPr kumimoji="0" lang="en-US" altLang="en-US" sz="2400" b="0" i="0" u="none" strike="noStrike" kern="1200" cap="none" spc="-100" normalizeH="0" baseline="0" noProof="0" dirty="0">
                <a:ln>
                  <a:noFill/>
                </a:ln>
                <a:solidFill>
                  <a:prstClr val="white"/>
                </a:solidFill>
                <a:effectLst/>
                <a:uLnTx/>
                <a:uFillTx/>
                <a:latin typeface="Trebuchet MS"/>
                <a:ea typeface="+mn-ea"/>
                <a:cs typeface="+mn-cs"/>
              </a:rPr>
              <a:t>: A Summary Of How Multicultural Viewers Differ From Non-Hispanic Whites In Their Commitment To TV And YouTube</a:t>
            </a:r>
            <a:endParaRPr kumimoji="0" lang="en-US" sz="2400" b="0" i="0" u="none" strike="noStrike" kern="1200" cap="none" spc="-100" normalizeH="0" baseline="0" noProof="0" dirty="0">
              <a:ln>
                <a:noFill/>
              </a:ln>
              <a:solidFill>
                <a:prstClr val="white"/>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E4379032-1168-4B05-B6D3-890874047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8" name="Slide Number Placeholder 5">
            <a:extLst>
              <a:ext uri="{FF2B5EF4-FFF2-40B4-BE49-F238E27FC236}">
                <a16:creationId xmlns:a16="http://schemas.microsoft.com/office/drawing/2014/main" id="{37824438-89BD-4DB9-94F6-5FAED76F21EF}"/>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3" name="Text Placeholder 3">
            <a:extLst>
              <a:ext uri="{FF2B5EF4-FFF2-40B4-BE49-F238E27FC236}">
                <a16:creationId xmlns:a16="http://schemas.microsoft.com/office/drawing/2014/main" id="{FFCFDA45-91EC-45B4-A704-6248570EAEC8}"/>
              </a:ext>
            </a:extLst>
          </p:cNvPr>
          <p:cNvSpPr txBox="1">
            <a:spLocks/>
          </p:cNvSpPr>
          <p:nvPr/>
        </p:nvSpPr>
        <p:spPr>
          <a:xfrm>
            <a:off x="61877" y="6542699"/>
            <a:ext cx="8024077" cy="340539"/>
          </a:xfrm>
          <a:prstGeom prst="rect">
            <a:avLst/>
          </a:prstGeom>
        </p:spPr>
        <p:txBody>
          <a:bodyPr vert="horz" lIns="90964" tIns="45482" rIns="90964" bIns="45482"/>
          <a:lstStyle>
            <a:lvl1pPr marL="0" indent="0" algn="l" defTabSz="454888" rtl="0" eaLnBrk="1" latinLnBrk="0" hangingPunct="1">
              <a:spcBef>
                <a:spcPct val="20000"/>
              </a:spcBef>
              <a:buFont typeface="Arial"/>
              <a:buNone/>
              <a:defRPr sz="900" kern="1200">
                <a:solidFill>
                  <a:schemeClr val="tx1"/>
                </a:solidFill>
                <a:latin typeface="+mn-lt"/>
                <a:ea typeface="+mn-ea"/>
                <a:cs typeface="+mn-cs"/>
              </a:defRPr>
            </a:lvl1pPr>
            <a:lvl2pPr marL="454888" indent="0" algn="l" defTabSz="454888" rtl="0" eaLnBrk="1" latinLnBrk="0" hangingPunct="1">
              <a:spcBef>
                <a:spcPct val="20000"/>
              </a:spcBef>
              <a:buFont typeface="Arial"/>
              <a:buNone/>
              <a:defRPr sz="2800" kern="1200">
                <a:solidFill>
                  <a:schemeClr val="tx1"/>
                </a:solidFill>
                <a:latin typeface="+mn-lt"/>
                <a:ea typeface="+mn-ea"/>
                <a:cs typeface="+mn-cs"/>
              </a:defRPr>
            </a:lvl2pPr>
            <a:lvl3pPr marL="909743" indent="0" algn="l" defTabSz="454888" rtl="0" eaLnBrk="1" latinLnBrk="0" hangingPunct="1">
              <a:spcBef>
                <a:spcPct val="20000"/>
              </a:spcBef>
              <a:buFont typeface="Arial"/>
              <a:buNone/>
              <a:defRPr sz="2400" kern="1200">
                <a:solidFill>
                  <a:schemeClr val="tx1"/>
                </a:solidFill>
                <a:latin typeface="+mn-lt"/>
                <a:ea typeface="+mn-ea"/>
                <a:cs typeface="+mn-cs"/>
              </a:defRPr>
            </a:lvl3pPr>
            <a:lvl4pPr marL="1364621" indent="0" algn="l" defTabSz="454888" rtl="0" eaLnBrk="1" latinLnBrk="0" hangingPunct="1">
              <a:spcBef>
                <a:spcPct val="20000"/>
              </a:spcBef>
              <a:buFont typeface="Arial"/>
              <a:buNone/>
              <a:defRPr sz="2000" kern="1200">
                <a:solidFill>
                  <a:schemeClr val="tx1"/>
                </a:solidFill>
                <a:latin typeface="+mn-lt"/>
                <a:ea typeface="+mn-ea"/>
                <a:cs typeface="+mn-cs"/>
              </a:defRPr>
            </a:lvl4pPr>
            <a:lvl5pPr marL="1819494" indent="0" algn="l" defTabSz="454888" rtl="0" eaLnBrk="1" latinLnBrk="0" hangingPunct="1">
              <a:spcBef>
                <a:spcPct val="20000"/>
              </a:spcBef>
              <a:buFont typeface="Arial"/>
              <a:buNone/>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4888"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Source: VAB / Research Now “Program Engagement” Survey, April 2018.  African American/Black/Caribbean American =  160 Respondents, Hispanic = 188 Respondents, Non-Hispanic White = 744 Respondents, Total A18+ Respondents = 1,001.</a:t>
            </a:r>
          </a:p>
        </p:txBody>
      </p:sp>
      <p:sp>
        <p:nvSpPr>
          <p:cNvPr id="9" name="TextBox 8">
            <a:extLst>
              <a:ext uri="{FF2B5EF4-FFF2-40B4-BE49-F238E27FC236}">
                <a16:creationId xmlns:a16="http://schemas.microsoft.com/office/drawing/2014/main" id="{6E5C4584-A00C-4438-8644-579D8DA4A9FC}"/>
              </a:ext>
            </a:extLst>
          </p:cNvPr>
          <p:cNvSpPr txBox="1"/>
          <p:nvPr/>
        </p:nvSpPr>
        <p:spPr>
          <a:xfrm>
            <a:off x="4726289" y="1071795"/>
            <a:ext cx="2739422"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Trebuchet MS"/>
                <a:ea typeface="+mn-ea"/>
                <a:cs typeface="+mn-cs"/>
              </a:rPr>
              <a:t>Index vs. Non-Hispanic Whites</a:t>
            </a:r>
          </a:p>
        </p:txBody>
      </p:sp>
      <p:cxnSp>
        <p:nvCxnSpPr>
          <p:cNvPr id="4115" name="Straight Connector 4114">
            <a:extLst>
              <a:ext uri="{FF2B5EF4-FFF2-40B4-BE49-F238E27FC236}">
                <a16:creationId xmlns:a16="http://schemas.microsoft.com/office/drawing/2014/main" id="{750004AE-DEF2-4FDC-9FF1-1B5BFBE07C6F}"/>
              </a:ext>
            </a:extLst>
          </p:cNvPr>
          <p:cNvCxnSpPr/>
          <p:nvPr/>
        </p:nvCxnSpPr>
        <p:spPr>
          <a:xfrm>
            <a:off x="142916" y="4448120"/>
            <a:ext cx="11906168" cy="0"/>
          </a:xfrm>
          <a:prstGeom prst="line">
            <a:avLst/>
          </a:prstGeom>
          <a:ln w="6350">
            <a:solidFill>
              <a:srgbClr val="00A4A8"/>
            </a:solidFill>
            <a:prstDash val="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783391C-6157-4A68-AF61-CC4374AC9969}"/>
              </a:ext>
            </a:extLst>
          </p:cNvPr>
          <p:cNvSpPr txBox="1"/>
          <p:nvPr/>
        </p:nvSpPr>
        <p:spPr>
          <a:xfrm>
            <a:off x="9997550" y="1766233"/>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Black</a:t>
            </a:r>
          </a:p>
        </p:txBody>
      </p:sp>
      <p:sp>
        <p:nvSpPr>
          <p:cNvPr id="18" name="TextBox 17">
            <a:extLst>
              <a:ext uri="{FF2B5EF4-FFF2-40B4-BE49-F238E27FC236}">
                <a16:creationId xmlns:a16="http://schemas.microsoft.com/office/drawing/2014/main" id="{40AD1513-43BC-4805-9F98-72E05D61C825}"/>
              </a:ext>
            </a:extLst>
          </p:cNvPr>
          <p:cNvSpPr txBox="1"/>
          <p:nvPr/>
        </p:nvSpPr>
        <p:spPr>
          <a:xfrm>
            <a:off x="10726988" y="1766233"/>
            <a:ext cx="849498"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Hispanic</a:t>
            </a:r>
          </a:p>
        </p:txBody>
      </p:sp>
      <p:grpSp>
        <p:nvGrpSpPr>
          <p:cNvPr id="4097" name="Group 4096">
            <a:extLst>
              <a:ext uri="{FF2B5EF4-FFF2-40B4-BE49-F238E27FC236}">
                <a16:creationId xmlns:a16="http://schemas.microsoft.com/office/drawing/2014/main" id="{102721D7-9077-458A-8ED7-BF064862FDDE}"/>
              </a:ext>
            </a:extLst>
          </p:cNvPr>
          <p:cNvGrpSpPr/>
          <p:nvPr/>
        </p:nvGrpSpPr>
        <p:grpSpPr>
          <a:xfrm>
            <a:off x="6376910" y="2125774"/>
            <a:ext cx="5035477" cy="307777"/>
            <a:chOff x="6321381" y="2155189"/>
            <a:chExt cx="5035477" cy="307777"/>
          </a:xfrm>
        </p:grpSpPr>
        <p:sp>
          <p:nvSpPr>
            <p:cNvPr id="36" name="TextBox 35">
              <a:extLst>
                <a:ext uri="{FF2B5EF4-FFF2-40B4-BE49-F238E27FC236}">
                  <a16:creationId xmlns:a16="http://schemas.microsoft.com/office/drawing/2014/main" id="{D6F05082-FD8A-4319-A048-114BFA04BADB}"/>
                </a:ext>
              </a:extLst>
            </p:cNvPr>
            <p:cNvSpPr txBox="1"/>
            <p:nvPr/>
          </p:nvSpPr>
          <p:spPr>
            <a:xfrm>
              <a:off x="6321381" y="2185967"/>
              <a:ext cx="3980393"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Share, Post Or Tweet Video Clips / Content About A TV Program</a:t>
              </a:r>
            </a:p>
          </p:txBody>
        </p:sp>
        <p:sp>
          <p:nvSpPr>
            <p:cNvPr id="37" name="TextBox 36">
              <a:extLst>
                <a:ext uri="{FF2B5EF4-FFF2-40B4-BE49-F238E27FC236}">
                  <a16:creationId xmlns:a16="http://schemas.microsoft.com/office/drawing/2014/main" id="{38FE9B4E-B85B-40D6-9DDF-E95EA611DF12}"/>
                </a:ext>
              </a:extLst>
            </p:cNvPr>
            <p:cNvSpPr txBox="1"/>
            <p:nvPr/>
          </p:nvSpPr>
          <p:spPr>
            <a:xfrm>
              <a:off x="10048729" y="2155189"/>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164</a:t>
              </a:r>
            </a:p>
          </p:txBody>
        </p:sp>
        <p:sp>
          <p:nvSpPr>
            <p:cNvPr id="38" name="TextBox 37">
              <a:extLst>
                <a:ext uri="{FF2B5EF4-FFF2-40B4-BE49-F238E27FC236}">
                  <a16:creationId xmlns:a16="http://schemas.microsoft.com/office/drawing/2014/main" id="{6256BE76-6201-4F70-A4BD-125924BA0122}"/>
                </a:ext>
              </a:extLst>
            </p:cNvPr>
            <p:cNvSpPr txBox="1"/>
            <p:nvPr/>
          </p:nvSpPr>
          <p:spPr>
            <a:xfrm>
              <a:off x="10835559" y="2155189"/>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159</a:t>
              </a:r>
            </a:p>
          </p:txBody>
        </p:sp>
      </p:grpSp>
      <p:grpSp>
        <p:nvGrpSpPr>
          <p:cNvPr id="4099" name="Group 4098">
            <a:extLst>
              <a:ext uri="{FF2B5EF4-FFF2-40B4-BE49-F238E27FC236}">
                <a16:creationId xmlns:a16="http://schemas.microsoft.com/office/drawing/2014/main" id="{EB49EBE8-F875-41DE-BE32-BBBC93C7EF11}"/>
              </a:ext>
            </a:extLst>
          </p:cNvPr>
          <p:cNvGrpSpPr/>
          <p:nvPr/>
        </p:nvGrpSpPr>
        <p:grpSpPr>
          <a:xfrm>
            <a:off x="6376910" y="2533754"/>
            <a:ext cx="5035477" cy="307777"/>
            <a:chOff x="6321381" y="2616831"/>
            <a:chExt cx="5035477" cy="307777"/>
          </a:xfrm>
        </p:grpSpPr>
        <p:sp>
          <p:nvSpPr>
            <p:cNvPr id="39" name="TextBox 38">
              <a:extLst>
                <a:ext uri="{FF2B5EF4-FFF2-40B4-BE49-F238E27FC236}">
                  <a16:creationId xmlns:a16="http://schemas.microsoft.com/office/drawing/2014/main" id="{B821D9CA-0B4E-47D9-A0C1-EC50254586BE}"/>
                </a:ext>
              </a:extLst>
            </p:cNvPr>
            <p:cNvSpPr txBox="1"/>
            <p:nvPr/>
          </p:nvSpPr>
          <p:spPr>
            <a:xfrm>
              <a:off x="6321381" y="2647609"/>
              <a:ext cx="3549908"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Tweet About Or Read A Tweet About a TV Program</a:t>
              </a:r>
            </a:p>
          </p:txBody>
        </p:sp>
        <p:sp>
          <p:nvSpPr>
            <p:cNvPr id="40" name="TextBox 39">
              <a:extLst>
                <a:ext uri="{FF2B5EF4-FFF2-40B4-BE49-F238E27FC236}">
                  <a16:creationId xmlns:a16="http://schemas.microsoft.com/office/drawing/2014/main" id="{1294C365-5CB4-4BC9-A6CB-7272EEB91067}"/>
                </a:ext>
              </a:extLst>
            </p:cNvPr>
            <p:cNvSpPr txBox="1"/>
            <p:nvPr/>
          </p:nvSpPr>
          <p:spPr>
            <a:xfrm>
              <a:off x="10048729" y="2616831"/>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162</a:t>
              </a:r>
            </a:p>
          </p:txBody>
        </p:sp>
        <p:sp>
          <p:nvSpPr>
            <p:cNvPr id="41" name="TextBox 40">
              <a:extLst>
                <a:ext uri="{FF2B5EF4-FFF2-40B4-BE49-F238E27FC236}">
                  <a16:creationId xmlns:a16="http://schemas.microsoft.com/office/drawing/2014/main" id="{FB0EE26A-C76E-49AE-9EF4-C20E3F37FC1A}"/>
                </a:ext>
              </a:extLst>
            </p:cNvPr>
            <p:cNvSpPr txBox="1"/>
            <p:nvPr/>
          </p:nvSpPr>
          <p:spPr>
            <a:xfrm>
              <a:off x="10835559" y="2616831"/>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157</a:t>
              </a:r>
            </a:p>
          </p:txBody>
        </p:sp>
      </p:grpSp>
      <p:grpSp>
        <p:nvGrpSpPr>
          <p:cNvPr id="4101" name="Group 4100">
            <a:extLst>
              <a:ext uri="{FF2B5EF4-FFF2-40B4-BE49-F238E27FC236}">
                <a16:creationId xmlns:a16="http://schemas.microsoft.com/office/drawing/2014/main" id="{C73A9162-2DF8-43B1-BA95-E3B40683E166}"/>
              </a:ext>
            </a:extLst>
          </p:cNvPr>
          <p:cNvGrpSpPr/>
          <p:nvPr/>
        </p:nvGrpSpPr>
        <p:grpSpPr>
          <a:xfrm>
            <a:off x="6376910" y="3010984"/>
            <a:ext cx="5035477" cy="307777"/>
            <a:chOff x="6321381" y="3081807"/>
            <a:chExt cx="5035477" cy="307777"/>
          </a:xfrm>
        </p:grpSpPr>
        <p:sp>
          <p:nvSpPr>
            <p:cNvPr id="42" name="TextBox 41">
              <a:extLst>
                <a:ext uri="{FF2B5EF4-FFF2-40B4-BE49-F238E27FC236}">
                  <a16:creationId xmlns:a16="http://schemas.microsoft.com/office/drawing/2014/main" id="{0C64D1FD-A11A-43D3-A0DB-4AE1EA47A71C}"/>
                </a:ext>
              </a:extLst>
            </p:cNvPr>
            <p:cNvSpPr txBox="1"/>
            <p:nvPr/>
          </p:nvSpPr>
          <p:spPr>
            <a:xfrm>
              <a:off x="6321381" y="3112585"/>
              <a:ext cx="3549908"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Discuss TV Programs With Friends, Family And Co-workers</a:t>
              </a:r>
            </a:p>
          </p:txBody>
        </p:sp>
        <p:sp>
          <p:nvSpPr>
            <p:cNvPr id="43" name="TextBox 42">
              <a:extLst>
                <a:ext uri="{FF2B5EF4-FFF2-40B4-BE49-F238E27FC236}">
                  <a16:creationId xmlns:a16="http://schemas.microsoft.com/office/drawing/2014/main" id="{1E3FDCB3-8EF2-49A9-8802-7A1F27B31695}"/>
                </a:ext>
              </a:extLst>
            </p:cNvPr>
            <p:cNvSpPr txBox="1"/>
            <p:nvPr/>
          </p:nvSpPr>
          <p:spPr>
            <a:xfrm>
              <a:off x="10048729" y="3081807"/>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160</a:t>
              </a:r>
            </a:p>
          </p:txBody>
        </p:sp>
        <p:sp>
          <p:nvSpPr>
            <p:cNvPr id="44" name="TextBox 43">
              <a:extLst>
                <a:ext uri="{FF2B5EF4-FFF2-40B4-BE49-F238E27FC236}">
                  <a16:creationId xmlns:a16="http://schemas.microsoft.com/office/drawing/2014/main" id="{2AFC8F1A-2E8D-4AE9-96E6-2733D1E103F9}"/>
                </a:ext>
              </a:extLst>
            </p:cNvPr>
            <p:cNvSpPr txBox="1"/>
            <p:nvPr/>
          </p:nvSpPr>
          <p:spPr>
            <a:xfrm>
              <a:off x="10835559" y="3081807"/>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146</a:t>
              </a:r>
            </a:p>
          </p:txBody>
        </p:sp>
      </p:grpSp>
      <p:grpSp>
        <p:nvGrpSpPr>
          <p:cNvPr id="4103" name="Group 4102">
            <a:extLst>
              <a:ext uri="{FF2B5EF4-FFF2-40B4-BE49-F238E27FC236}">
                <a16:creationId xmlns:a16="http://schemas.microsoft.com/office/drawing/2014/main" id="{6489426E-CB37-41A2-A4C2-3C6E3BA22102}"/>
              </a:ext>
            </a:extLst>
          </p:cNvPr>
          <p:cNvGrpSpPr/>
          <p:nvPr/>
        </p:nvGrpSpPr>
        <p:grpSpPr>
          <a:xfrm>
            <a:off x="6376910" y="3442159"/>
            <a:ext cx="5035477" cy="307777"/>
            <a:chOff x="6321381" y="3492497"/>
            <a:chExt cx="5035477" cy="307777"/>
          </a:xfrm>
        </p:grpSpPr>
        <p:sp>
          <p:nvSpPr>
            <p:cNvPr id="45" name="TextBox 44">
              <a:extLst>
                <a:ext uri="{FF2B5EF4-FFF2-40B4-BE49-F238E27FC236}">
                  <a16:creationId xmlns:a16="http://schemas.microsoft.com/office/drawing/2014/main" id="{42C675FF-7E09-4F8A-8270-14FC70404ABC}"/>
                </a:ext>
              </a:extLst>
            </p:cNvPr>
            <p:cNvSpPr txBox="1"/>
            <p:nvPr/>
          </p:nvSpPr>
          <p:spPr>
            <a:xfrm>
              <a:off x="6321381" y="3523275"/>
              <a:ext cx="3549908"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Watch Video Clips From TV Shows On YouTube</a:t>
              </a:r>
            </a:p>
          </p:txBody>
        </p:sp>
        <p:sp>
          <p:nvSpPr>
            <p:cNvPr id="46" name="TextBox 45">
              <a:extLst>
                <a:ext uri="{FF2B5EF4-FFF2-40B4-BE49-F238E27FC236}">
                  <a16:creationId xmlns:a16="http://schemas.microsoft.com/office/drawing/2014/main" id="{1757A111-BDA3-4A13-A29F-3F495298D5F0}"/>
                </a:ext>
              </a:extLst>
            </p:cNvPr>
            <p:cNvSpPr txBox="1"/>
            <p:nvPr/>
          </p:nvSpPr>
          <p:spPr>
            <a:xfrm>
              <a:off x="10048729" y="3492497"/>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149</a:t>
              </a:r>
            </a:p>
          </p:txBody>
        </p:sp>
        <p:sp>
          <p:nvSpPr>
            <p:cNvPr id="47" name="TextBox 46">
              <a:extLst>
                <a:ext uri="{FF2B5EF4-FFF2-40B4-BE49-F238E27FC236}">
                  <a16:creationId xmlns:a16="http://schemas.microsoft.com/office/drawing/2014/main" id="{57BCFF8E-83E9-4739-97E9-E8CD435EA621}"/>
                </a:ext>
              </a:extLst>
            </p:cNvPr>
            <p:cNvSpPr txBox="1"/>
            <p:nvPr/>
          </p:nvSpPr>
          <p:spPr>
            <a:xfrm>
              <a:off x="10835559" y="3492497"/>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123</a:t>
              </a:r>
            </a:p>
          </p:txBody>
        </p:sp>
      </p:grpSp>
      <p:grpSp>
        <p:nvGrpSpPr>
          <p:cNvPr id="4105" name="Group 4104">
            <a:extLst>
              <a:ext uri="{FF2B5EF4-FFF2-40B4-BE49-F238E27FC236}">
                <a16:creationId xmlns:a16="http://schemas.microsoft.com/office/drawing/2014/main" id="{EA99B790-61EB-4DCE-BE12-2FCB3C0A744A}"/>
              </a:ext>
            </a:extLst>
          </p:cNvPr>
          <p:cNvGrpSpPr/>
          <p:nvPr/>
        </p:nvGrpSpPr>
        <p:grpSpPr>
          <a:xfrm>
            <a:off x="6376910" y="3884763"/>
            <a:ext cx="5035477" cy="307777"/>
            <a:chOff x="6321381" y="3926061"/>
            <a:chExt cx="5035477" cy="307777"/>
          </a:xfrm>
        </p:grpSpPr>
        <p:sp>
          <p:nvSpPr>
            <p:cNvPr id="48" name="TextBox 47">
              <a:extLst>
                <a:ext uri="{FF2B5EF4-FFF2-40B4-BE49-F238E27FC236}">
                  <a16:creationId xmlns:a16="http://schemas.microsoft.com/office/drawing/2014/main" id="{0D717089-0E6E-48AE-98A8-B1D9536DB4F8}"/>
                </a:ext>
              </a:extLst>
            </p:cNvPr>
            <p:cNvSpPr txBox="1"/>
            <p:nvPr/>
          </p:nvSpPr>
          <p:spPr>
            <a:xfrm>
              <a:off x="6321381" y="3956839"/>
              <a:ext cx="3549908"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Read Or Post Comments About TV Content On YouTube</a:t>
              </a:r>
            </a:p>
          </p:txBody>
        </p:sp>
        <p:sp>
          <p:nvSpPr>
            <p:cNvPr id="49" name="TextBox 48">
              <a:extLst>
                <a:ext uri="{FF2B5EF4-FFF2-40B4-BE49-F238E27FC236}">
                  <a16:creationId xmlns:a16="http://schemas.microsoft.com/office/drawing/2014/main" id="{680000EF-E4A5-4675-BE28-4FEE5ABA13F8}"/>
                </a:ext>
              </a:extLst>
            </p:cNvPr>
            <p:cNvSpPr txBox="1"/>
            <p:nvPr/>
          </p:nvSpPr>
          <p:spPr>
            <a:xfrm>
              <a:off x="10048729" y="3926061"/>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117</a:t>
              </a:r>
            </a:p>
          </p:txBody>
        </p:sp>
        <p:sp>
          <p:nvSpPr>
            <p:cNvPr id="50" name="TextBox 49">
              <a:extLst>
                <a:ext uri="{FF2B5EF4-FFF2-40B4-BE49-F238E27FC236}">
                  <a16:creationId xmlns:a16="http://schemas.microsoft.com/office/drawing/2014/main" id="{E8A47454-B00F-4492-A162-4CCC59C19F4D}"/>
                </a:ext>
              </a:extLst>
            </p:cNvPr>
            <p:cNvSpPr txBox="1"/>
            <p:nvPr/>
          </p:nvSpPr>
          <p:spPr>
            <a:xfrm>
              <a:off x="10835559" y="3926061"/>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109</a:t>
              </a:r>
            </a:p>
          </p:txBody>
        </p:sp>
      </p:grpSp>
      <p:sp>
        <p:nvSpPr>
          <p:cNvPr id="21" name="TextBox 20">
            <a:extLst>
              <a:ext uri="{FF2B5EF4-FFF2-40B4-BE49-F238E27FC236}">
                <a16:creationId xmlns:a16="http://schemas.microsoft.com/office/drawing/2014/main" id="{34305A37-A94C-4ABD-82DF-F8A6242BEA23}"/>
              </a:ext>
            </a:extLst>
          </p:cNvPr>
          <p:cNvSpPr txBox="1"/>
          <p:nvPr/>
        </p:nvSpPr>
        <p:spPr>
          <a:xfrm>
            <a:off x="9820365" y="5132655"/>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Black</a:t>
            </a:r>
          </a:p>
        </p:txBody>
      </p:sp>
      <p:sp>
        <p:nvSpPr>
          <p:cNvPr id="22" name="TextBox 21">
            <a:extLst>
              <a:ext uri="{FF2B5EF4-FFF2-40B4-BE49-F238E27FC236}">
                <a16:creationId xmlns:a16="http://schemas.microsoft.com/office/drawing/2014/main" id="{8249CA6A-9C2E-4750-8191-E3F7066DA21A}"/>
              </a:ext>
            </a:extLst>
          </p:cNvPr>
          <p:cNvSpPr txBox="1"/>
          <p:nvPr/>
        </p:nvSpPr>
        <p:spPr>
          <a:xfrm>
            <a:off x="10542482" y="5132655"/>
            <a:ext cx="849498"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Hispanic</a:t>
            </a:r>
          </a:p>
        </p:txBody>
      </p:sp>
      <p:sp>
        <p:nvSpPr>
          <p:cNvPr id="64" name="TextBox 63">
            <a:extLst>
              <a:ext uri="{FF2B5EF4-FFF2-40B4-BE49-F238E27FC236}">
                <a16:creationId xmlns:a16="http://schemas.microsoft.com/office/drawing/2014/main" id="{022B2957-A2AF-43F7-A42E-2441E98CF8C0}"/>
              </a:ext>
            </a:extLst>
          </p:cNvPr>
          <p:cNvSpPr txBox="1"/>
          <p:nvPr/>
        </p:nvSpPr>
        <p:spPr>
          <a:xfrm>
            <a:off x="6376910" y="5429072"/>
            <a:ext cx="3431756"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Have Purchased A Product I Saw While Watching A TV Program (either a TV ad or in the actual program)</a:t>
            </a:r>
          </a:p>
        </p:txBody>
      </p:sp>
      <p:sp>
        <p:nvSpPr>
          <p:cNvPr id="65" name="TextBox 64">
            <a:extLst>
              <a:ext uri="{FF2B5EF4-FFF2-40B4-BE49-F238E27FC236}">
                <a16:creationId xmlns:a16="http://schemas.microsoft.com/office/drawing/2014/main" id="{8BAF9D05-138B-495B-9999-B3A3BC980294}"/>
              </a:ext>
            </a:extLst>
          </p:cNvPr>
          <p:cNvSpPr txBox="1"/>
          <p:nvPr/>
        </p:nvSpPr>
        <p:spPr>
          <a:xfrm>
            <a:off x="9927073" y="5475239"/>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182</a:t>
            </a:r>
          </a:p>
        </p:txBody>
      </p:sp>
      <p:sp>
        <p:nvSpPr>
          <p:cNvPr id="66" name="TextBox 65">
            <a:extLst>
              <a:ext uri="{FF2B5EF4-FFF2-40B4-BE49-F238E27FC236}">
                <a16:creationId xmlns:a16="http://schemas.microsoft.com/office/drawing/2014/main" id="{6A3F47BF-CB2E-4FD2-9A43-267142CE45A7}"/>
              </a:ext>
            </a:extLst>
          </p:cNvPr>
          <p:cNvSpPr txBox="1"/>
          <p:nvPr/>
        </p:nvSpPr>
        <p:spPr>
          <a:xfrm>
            <a:off x="10706582" y="5475239"/>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150</a:t>
            </a:r>
          </a:p>
        </p:txBody>
      </p:sp>
      <p:sp>
        <p:nvSpPr>
          <p:cNvPr id="67" name="TextBox 66">
            <a:extLst>
              <a:ext uri="{FF2B5EF4-FFF2-40B4-BE49-F238E27FC236}">
                <a16:creationId xmlns:a16="http://schemas.microsoft.com/office/drawing/2014/main" id="{5ED3A0F5-CA67-4D41-923E-5149E9E6BE55}"/>
              </a:ext>
            </a:extLst>
          </p:cNvPr>
          <p:cNvSpPr txBox="1"/>
          <p:nvPr/>
        </p:nvSpPr>
        <p:spPr>
          <a:xfrm>
            <a:off x="6376910" y="5895836"/>
            <a:ext cx="3431756"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Have Eaten At A Restaurant Because It, Or Its Chef / Owner, Was Featured On A TV Show</a:t>
            </a:r>
          </a:p>
        </p:txBody>
      </p:sp>
      <p:sp>
        <p:nvSpPr>
          <p:cNvPr id="68" name="TextBox 67">
            <a:extLst>
              <a:ext uri="{FF2B5EF4-FFF2-40B4-BE49-F238E27FC236}">
                <a16:creationId xmlns:a16="http://schemas.microsoft.com/office/drawing/2014/main" id="{F46C23BB-3479-4DE4-894D-069CD7C2EAA2}"/>
              </a:ext>
            </a:extLst>
          </p:cNvPr>
          <p:cNvSpPr txBox="1"/>
          <p:nvPr/>
        </p:nvSpPr>
        <p:spPr>
          <a:xfrm>
            <a:off x="9927073" y="5942003"/>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119</a:t>
            </a:r>
          </a:p>
        </p:txBody>
      </p:sp>
      <p:sp>
        <p:nvSpPr>
          <p:cNvPr id="69" name="TextBox 68">
            <a:extLst>
              <a:ext uri="{FF2B5EF4-FFF2-40B4-BE49-F238E27FC236}">
                <a16:creationId xmlns:a16="http://schemas.microsoft.com/office/drawing/2014/main" id="{EEC7EAE7-B02E-4C4B-975F-FED5E1256D34}"/>
              </a:ext>
            </a:extLst>
          </p:cNvPr>
          <p:cNvSpPr txBox="1"/>
          <p:nvPr/>
        </p:nvSpPr>
        <p:spPr>
          <a:xfrm>
            <a:off x="10706582" y="5942003"/>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100</a:t>
            </a:r>
          </a:p>
        </p:txBody>
      </p:sp>
      <p:grpSp>
        <p:nvGrpSpPr>
          <p:cNvPr id="14" name="Group 13">
            <a:extLst>
              <a:ext uri="{FF2B5EF4-FFF2-40B4-BE49-F238E27FC236}">
                <a16:creationId xmlns:a16="http://schemas.microsoft.com/office/drawing/2014/main" id="{1D33ABB0-ED9D-40F6-B624-BF8C16FD836D}"/>
              </a:ext>
            </a:extLst>
          </p:cNvPr>
          <p:cNvGrpSpPr/>
          <p:nvPr/>
        </p:nvGrpSpPr>
        <p:grpSpPr>
          <a:xfrm>
            <a:off x="7776683" y="4640276"/>
            <a:ext cx="2719597" cy="583734"/>
            <a:chOff x="7562319" y="4474541"/>
            <a:chExt cx="2719597" cy="583734"/>
          </a:xfrm>
        </p:grpSpPr>
        <p:pic>
          <p:nvPicPr>
            <p:cNvPr id="4104" name="Picture 8" descr="Image result for money flat art">
              <a:extLst>
                <a:ext uri="{FF2B5EF4-FFF2-40B4-BE49-F238E27FC236}">
                  <a16:creationId xmlns:a16="http://schemas.microsoft.com/office/drawing/2014/main" id="{A5F92094-56A4-4303-B7E3-5417ABB0E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319" y="4474541"/>
              <a:ext cx="583734" cy="583734"/>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72D25B99-7113-45C1-82A3-B0F4A2D9C4CA}"/>
                </a:ext>
              </a:extLst>
            </p:cNvPr>
            <p:cNvSpPr txBox="1"/>
            <p:nvPr/>
          </p:nvSpPr>
          <p:spPr>
            <a:xfrm>
              <a:off x="8242661" y="4612520"/>
              <a:ext cx="2039255" cy="307777"/>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a:ea typeface="+mn-ea"/>
                  <a:cs typeface="+mn-cs"/>
                </a:rPr>
                <a:t>Inspired To Purchase</a:t>
              </a:r>
            </a:p>
          </p:txBody>
        </p:sp>
      </p:grpSp>
      <p:sp>
        <p:nvSpPr>
          <p:cNvPr id="19" name="TextBox 18">
            <a:extLst>
              <a:ext uri="{FF2B5EF4-FFF2-40B4-BE49-F238E27FC236}">
                <a16:creationId xmlns:a16="http://schemas.microsoft.com/office/drawing/2014/main" id="{536CCDDB-D5EC-4F9F-9D11-BC2C0201E1EC}"/>
              </a:ext>
            </a:extLst>
          </p:cNvPr>
          <p:cNvSpPr txBox="1"/>
          <p:nvPr/>
        </p:nvSpPr>
        <p:spPr>
          <a:xfrm>
            <a:off x="3526596" y="5132655"/>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Black</a:t>
            </a:r>
          </a:p>
        </p:txBody>
      </p:sp>
      <p:sp>
        <p:nvSpPr>
          <p:cNvPr id="20" name="TextBox 19">
            <a:extLst>
              <a:ext uri="{FF2B5EF4-FFF2-40B4-BE49-F238E27FC236}">
                <a16:creationId xmlns:a16="http://schemas.microsoft.com/office/drawing/2014/main" id="{C347B91C-D6ED-48A1-9BB4-5FDB716613AE}"/>
              </a:ext>
            </a:extLst>
          </p:cNvPr>
          <p:cNvSpPr txBox="1"/>
          <p:nvPr/>
        </p:nvSpPr>
        <p:spPr>
          <a:xfrm>
            <a:off x="4210209" y="5132655"/>
            <a:ext cx="849498"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Hispanic</a:t>
            </a:r>
          </a:p>
        </p:txBody>
      </p:sp>
      <p:sp>
        <p:nvSpPr>
          <p:cNvPr id="58" name="TextBox 57">
            <a:extLst>
              <a:ext uri="{FF2B5EF4-FFF2-40B4-BE49-F238E27FC236}">
                <a16:creationId xmlns:a16="http://schemas.microsoft.com/office/drawing/2014/main" id="{CB0D3268-639F-4CE4-B4BD-F102417F7EB6}"/>
              </a:ext>
            </a:extLst>
          </p:cNvPr>
          <p:cNvSpPr txBox="1"/>
          <p:nvPr/>
        </p:nvSpPr>
        <p:spPr>
          <a:xfrm>
            <a:off x="958416" y="5429072"/>
            <a:ext cx="2840307"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“I Read Online Recaps, Blogs Or Reviews About The Episode”</a:t>
            </a:r>
          </a:p>
        </p:txBody>
      </p:sp>
      <p:sp>
        <p:nvSpPr>
          <p:cNvPr id="59" name="TextBox 58">
            <a:extLst>
              <a:ext uri="{FF2B5EF4-FFF2-40B4-BE49-F238E27FC236}">
                <a16:creationId xmlns:a16="http://schemas.microsoft.com/office/drawing/2014/main" id="{932A7C84-7F20-4B2D-8143-F74B5A4F6F52}"/>
              </a:ext>
            </a:extLst>
          </p:cNvPr>
          <p:cNvSpPr txBox="1"/>
          <p:nvPr/>
        </p:nvSpPr>
        <p:spPr>
          <a:xfrm>
            <a:off x="3642279" y="5475239"/>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158</a:t>
            </a:r>
          </a:p>
        </p:txBody>
      </p:sp>
      <p:sp>
        <p:nvSpPr>
          <p:cNvPr id="60" name="TextBox 59">
            <a:extLst>
              <a:ext uri="{FF2B5EF4-FFF2-40B4-BE49-F238E27FC236}">
                <a16:creationId xmlns:a16="http://schemas.microsoft.com/office/drawing/2014/main" id="{67BD8528-CC26-4EC9-85BE-BF41D6EE8C2D}"/>
              </a:ext>
            </a:extLst>
          </p:cNvPr>
          <p:cNvSpPr txBox="1"/>
          <p:nvPr/>
        </p:nvSpPr>
        <p:spPr>
          <a:xfrm>
            <a:off x="4374309" y="5475239"/>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150</a:t>
            </a:r>
          </a:p>
        </p:txBody>
      </p:sp>
      <p:sp>
        <p:nvSpPr>
          <p:cNvPr id="61" name="TextBox 60">
            <a:extLst>
              <a:ext uri="{FF2B5EF4-FFF2-40B4-BE49-F238E27FC236}">
                <a16:creationId xmlns:a16="http://schemas.microsoft.com/office/drawing/2014/main" id="{1FFE78FA-E3E7-48A8-B345-394833D20AB2}"/>
              </a:ext>
            </a:extLst>
          </p:cNvPr>
          <p:cNvSpPr txBox="1"/>
          <p:nvPr/>
        </p:nvSpPr>
        <p:spPr>
          <a:xfrm>
            <a:off x="958416" y="5972781"/>
            <a:ext cx="1979425"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“I Look For Spoilers”</a:t>
            </a:r>
          </a:p>
        </p:txBody>
      </p:sp>
      <p:sp>
        <p:nvSpPr>
          <p:cNvPr id="62" name="TextBox 61">
            <a:extLst>
              <a:ext uri="{FF2B5EF4-FFF2-40B4-BE49-F238E27FC236}">
                <a16:creationId xmlns:a16="http://schemas.microsoft.com/office/drawing/2014/main" id="{A7006832-A70A-4DB3-B2C6-14D41110B0F5}"/>
              </a:ext>
            </a:extLst>
          </p:cNvPr>
          <p:cNvSpPr txBox="1"/>
          <p:nvPr/>
        </p:nvSpPr>
        <p:spPr>
          <a:xfrm>
            <a:off x="3634573" y="5942003"/>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152</a:t>
            </a:r>
          </a:p>
        </p:txBody>
      </p:sp>
      <p:sp>
        <p:nvSpPr>
          <p:cNvPr id="63" name="TextBox 62">
            <a:extLst>
              <a:ext uri="{FF2B5EF4-FFF2-40B4-BE49-F238E27FC236}">
                <a16:creationId xmlns:a16="http://schemas.microsoft.com/office/drawing/2014/main" id="{6D46E908-018D-4E61-A116-4B581126D6EA}"/>
              </a:ext>
            </a:extLst>
          </p:cNvPr>
          <p:cNvSpPr txBox="1"/>
          <p:nvPr/>
        </p:nvSpPr>
        <p:spPr>
          <a:xfrm>
            <a:off x="4374309" y="5942003"/>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140</a:t>
            </a:r>
          </a:p>
        </p:txBody>
      </p:sp>
      <p:grpSp>
        <p:nvGrpSpPr>
          <p:cNvPr id="5" name="Group 4">
            <a:extLst>
              <a:ext uri="{FF2B5EF4-FFF2-40B4-BE49-F238E27FC236}">
                <a16:creationId xmlns:a16="http://schemas.microsoft.com/office/drawing/2014/main" id="{11E09BB1-244B-47F4-AE93-20259028BBDE}"/>
              </a:ext>
            </a:extLst>
          </p:cNvPr>
          <p:cNvGrpSpPr/>
          <p:nvPr/>
        </p:nvGrpSpPr>
        <p:grpSpPr>
          <a:xfrm>
            <a:off x="1944719" y="4632596"/>
            <a:ext cx="2448724" cy="599095"/>
            <a:chOff x="687932" y="4615235"/>
            <a:chExt cx="2448724" cy="599095"/>
          </a:xfrm>
        </p:grpSpPr>
        <p:pic>
          <p:nvPicPr>
            <p:cNvPr id="1026" name="Picture 2" descr="Related image">
              <a:extLst>
                <a:ext uri="{FF2B5EF4-FFF2-40B4-BE49-F238E27FC236}">
                  <a16:creationId xmlns:a16="http://schemas.microsoft.com/office/drawing/2014/main" id="{87A6E70D-86BB-4942-8EA9-4D77114ECA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32" y="4615235"/>
              <a:ext cx="599095" cy="5990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0A2CC809-A505-435E-AC5B-51FF14152F64}"/>
                </a:ext>
              </a:extLst>
            </p:cNvPr>
            <p:cNvSpPr txBox="1"/>
            <p:nvPr/>
          </p:nvSpPr>
          <p:spPr>
            <a:xfrm>
              <a:off x="1249734" y="4760894"/>
              <a:ext cx="1886922" cy="307777"/>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a:ea typeface="+mn-ea"/>
                  <a:cs typeface="+mn-cs"/>
                </a:rPr>
                <a:t>Knowledge-Seekers</a:t>
              </a:r>
            </a:p>
          </p:txBody>
        </p:sp>
      </p:grpSp>
      <p:sp>
        <p:nvSpPr>
          <p:cNvPr id="10" name="TextBox 9">
            <a:extLst>
              <a:ext uri="{FF2B5EF4-FFF2-40B4-BE49-F238E27FC236}">
                <a16:creationId xmlns:a16="http://schemas.microsoft.com/office/drawing/2014/main" id="{29C1B72F-912C-4D10-B4A2-FB3FAACFA8E9}"/>
              </a:ext>
            </a:extLst>
          </p:cNvPr>
          <p:cNvSpPr txBox="1"/>
          <p:nvPr/>
        </p:nvSpPr>
        <p:spPr>
          <a:xfrm>
            <a:off x="3851003" y="1766233"/>
            <a:ext cx="734715"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Black</a:t>
            </a:r>
          </a:p>
        </p:txBody>
      </p:sp>
      <p:sp>
        <p:nvSpPr>
          <p:cNvPr id="16" name="TextBox 15">
            <a:extLst>
              <a:ext uri="{FF2B5EF4-FFF2-40B4-BE49-F238E27FC236}">
                <a16:creationId xmlns:a16="http://schemas.microsoft.com/office/drawing/2014/main" id="{027D49D4-8F13-4929-B63C-C184E6745966}"/>
              </a:ext>
            </a:extLst>
          </p:cNvPr>
          <p:cNvSpPr txBox="1"/>
          <p:nvPr/>
        </p:nvSpPr>
        <p:spPr>
          <a:xfrm>
            <a:off x="4604608" y="1766233"/>
            <a:ext cx="849498" cy="276999"/>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Trebuchet MS"/>
                <a:ea typeface="+mn-ea"/>
                <a:cs typeface="+mn-cs"/>
              </a:rPr>
              <a:t>Hispanic</a:t>
            </a:r>
          </a:p>
        </p:txBody>
      </p:sp>
      <p:sp>
        <p:nvSpPr>
          <p:cNvPr id="11" name="TextBox 10">
            <a:extLst>
              <a:ext uri="{FF2B5EF4-FFF2-40B4-BE49-F238E27FC236}">
                <a16:creationId xmlns:a16="http://schemas.microsoft.com/office/drawing/2014/main" id="{FF1249E4-D168-467E-AAA2-11CDC4C265D4}"/>
              </a:ext>
            </a:extLst>
          </p:cNvPr>
          <p:cNvSpPr txBox="1"/>
          <p:nvPr/>
        </p:nvSpPr>
        <p:spPr>
          <a:xfrm>
            <a:off x="615515" y="2079607"/>
            <a:ext cx="3183205"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“I Have Gotten Upset About A Plot Twist On A Program”</a:t>
            </a:r>
          </a:p>
        </p:txBody>
      </p:sp>
      <p:sp>
        <p:nvSpPr>
          <p:cNvPr id="12" name="TextBox 11">
            <a:extLst>
              <a:ext uri="{FF2B5EF4-FFF2-40B4-BE49-F238E27FC236}">
                <a16:creationId xmlns:a16="http://schemas.microsoft.com/office/drawing/2014/main" id="{75398C4B-EC0C-46BC-9110-A067CC9B1491}"/>
              </a:ext>
            </a:extLst>
          </p:cNvPr>
          <p:cNvSpPr txBox="1"/>
          <p:nvPr/>
        </p:nvSpPr>
        <p:spPr>
          <a:xfrm>
            <a:off x="3957711" y="2125774"/>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115</a:t>
            </a:r>
          </a:p>
        </p:txBody>
      </p:sp>
      <p:sp>
        <p:nvSpPr>
          <p:cNvPr id="26" name="TextBox 25">
            <a:extLst>
              <a:ext uri="{FF2B5EF4-FFF2-40B4-BE49-F238E27FC236}">
                <a16:creationId xmlns:a16="http://schemas.microsoft.com/office/drawing/2014/main" id="{1ADC128F-D96E-47AC-B137-D65C89759084}"/>
              </a:ext>
            </a:extLst>
          </p:cNvPr>
          <p:cNvSpPr txBox="1"/>
          <p:nvPr/>
        </p:nvSpPr>
        <p:spPr>
          <a:xfrm>
            <a:off x="4768708" y="2125774"/>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110</a:t>
            </a:r>
          </a:p>
        </p:txBody>
      </p:sp>
      <p:sp>
        <p:nvSpPr>
          <p:cNvPr id="24" name="TextBox 23">
            <a:extLst>
              <a:ext uri="{FF2B5EF4-FFF2-40B4-BE49-F238E27FC236}">
                <a16:creationId xmlns:a16="http://schemas.microsoft.com/office/drawing/2014/main" id="{D2E79DEA-25AD-417F-83AE-E2AB076C1065}"/>
              </a:ext>
            </a:extLst>
          </p:cNvPr>
          <p:cNvSpPr txBox="1"/>
          <p:nvPr/>
        </p:nvSpPr>
        <p:spPr>
          <a:xfrm>
            <a:off x="615516" y="2964817"/>
            <a:ext cx="3524810"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“I Feel Personally Connected To The Characters Of My Favorite </a:t>
            </a:r>
            <a:r>
              <a:rPr kumimoji="0" lang="en-US" sz="1000" b="1" i="0" u="none" strike="noStrike" kern="1200" cap="none" spc="0" normalizeH="0" baseline="0" noProof="0" dirty="0">
                <a:ln>
                  <a:noFill/>
                </a:ln>
                <a:solidFill>
                  <a:prstClr val="white"/>
                </a:solidFill>
                <a:effectLst/>
                <a:uLnTx/>
                <a:uFillTx/>
                <a:latin typeface="Trebuchet MS"/>
                <a:ea typeface="+mn-ea"/>
                <a:cs typeface="+mn-cs"/>
              </a:rPr>
              <a:t>TV Programs</a:t>
            </a:r>
            <a:r>
              <a:rPr kumimoji="0" lang="en-US" sz="1000" b="0" i="0" u="none" strike="noStrike" kern="1200" cap="none" spc="0" normalizeH="0" baseline="0" noProof="0" dirty="0">
                <a:ln>
                  <a:noFill/>
                </a:ln>
                <a:solidFill>
                  <a:prstClr val="white"/>
                </a:solidFill>
                <a:effectLst/>
                <a:uLnTx/>
                <a:uFillTx/>
                <a:latin typeface="Trebuchet MS"/>
                <a:ea typeface="+mn-ea"/>
                <a:cs typeface="+mn-cs"/>
              </a:rPr>
              <a:t>”</a:t>
            </a:r>
          </a:p>
        </p:txBody>
      </p:sp>
      <p:sp>
        <p:nvSpPr>
          <p:cNvPr id="27" name="TextBox 26">
            <a:extLst>
              <a:ext uri="{FF2B5EF4-FFF2-40B4-BE49-F238E27FC236}">
                <a16:creationId xmlns:a16="http://schemas.microsoft.com/office/drawing/2014/main" id="{FB814A08-B451-4260-9742-668C6C083C96}"/>
              </a:ext>
            </a:extLst>
          </p:cNvPr>
          <p:cNvSpPr txBox="1"/>
          <p:nvPr/>
        </p:nvSpPr>
        <p:spPr>
          <a:xfrm>
            <a:off x="3957711" y="3010984"/>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125</a:t>
            </a:r>
          </a:p>
        </p:txBody>
      </p:sp>
      <p:sp>
        <p:nvSpPr>
          <p:cNvPr id="28" name="TextBox 27">
            <a:extLst>
              <a:ext uri="{FF2B5EF4-FFF2-40B4-BE49-F238E27FC236}">
                <a16:creationId xmlns:a16="http://schemas.microsoft.com/office/drawing/2014/main" id="{0ECD8971-2611-49B5-80E6-4B67FB6ACDDE}"/>
              </a:ext>
            </a:extLst>
          </p:cNvPr>
          <p:cNvSpPr txBox="1"/>
          <p:nvPr/>
        </p:nvSpPr>
        <p:spPr>
          <a:xfrm>
            <a:off x="4768708" y="3010984"/>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119</a:t>
            </a:r>
          </a:p>
        </p:txBody>
      </p:sp>
      <p:sp>
        <p:nvSpPr>
          <p:cNvPr id="29" name="TextBox 28">
            <a:extLst>
              <a:ext uri="{FF2B5EF4-FFF2-40B4-BE49-F238E27FC236}">
                <a16:creationId xmlns:a16="http://schemas.microsoft.com/office/drawing/2014/main" id="{F036CBCB-56B3-43EC-B039-699D97228EC4}"/>
              </a:ext>
            </a:extLst>
          </p:cNvPr>
          <p:cNvSpPr txBox="1"/>
          <p:nvPr/>
        </p:nvSpPr>
        <p:spPr>
          <a:xfrm>
            <a:off x="615515" y="2564532"/>
            <a:ext cx="3026893" cy="246221"/>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“Watching My Favorite TV Show Is My ‘Me-time’”</a:t>
            </a:r>
          </a:p>
        </p:txBody>
      </p:sp>
      <p:sp>
        <p:nvSpPr>
          <p:cNvPr id="30" name="TextBox 29">
            <a:extLst>
              <a:ext uri="{FF2B5EF4-FFF2-40B4-BE49-F238E27FC236}">
                <a16:creationId xmlns:a16="http://schemas.microsoft.com/office/drawing/2014/main" id="{DC269FC7-330D-4C35-9A8A-EE1C9D3F94F1}"/>
              </a:ext>
            </a:extLst>
          </p:cNvPr>
          <p:cNvSpPr txBox="1"/>
          <p:nvPr/>
        </p:nvSpPr>
        <p:spPr>
          <a:xfrm>
            <a:off x="3859580" y="2533754"/>
            <a:ext cx="717560"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109</a:t>
            </a:r>
          </a:p>
        </p:txBody>
      </p:sp>
      <p:sp>
        <p:nvSpPr>
          <p:cNvPr id="31" name="TextBox 30">
            <a:extLst>
              <a:ext uri="{FF2B5EF4-FFF2-40B4-BE49-F238E27FC236}">
                <a16:creationId xmlns:a16="http://schemas.microsoft.com/office/drawing/2014/main" id="{41967371-FC36-447A-A03D-690CCD5729E3}"/>
              </a:ext>
            </a:extLst>
          </p:cNvPr>
          <p:cNvSpPr txBox="1"/>
          <p:nvPr/>
        </p:nvSpPr>
        <p:spPr>
          <a:xfrm>
            <a:off x="4670577" y="2533754"/>
            <a:ext cx="717560"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102</a:t>
            </a:r>
          </a:p>
        </p:txBody>
      </p:sp>
      <p:sp>
        <p:nvSpPr>
          <p:cNvPr id="32" name="TextBox 31">
            <a:extLst>
              <a:ext uri="{FF2B5EF4-FFF2-40B4-BE49-F238E27FC236}">
                <a16:creationId xmlns:a16="http://schemas.microsoft.com/office/drawing/2014/main" id="{6D922418-773E-44B5-9B56-2FCE42387DAB}"/>
              </a:ext>
            </a:extLst>
          </p:cNvPr>
          <p:cNvSpPr txBox="1"/>
          <p:nvPr/>
        </p:nvSpPr>
        <p:spPr>
          <a:xfrm>
            <a:off x="615516" y="3395992"/>
            <a:ext cx="3314593"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“I Feel Personally Connected To My Favorite </a:t>
            </a:r>
            <a:r>
              <a:rPr kumimoji="0" lang="en-US" sz="1000" b="1" i="1" u="none" strike="noStrike" kern="1200" cap="none" spc="0" normalizeH="0" baseline="0" noProof="0" dirty="0">
                <a:ln>
                  <a:noFill/>
                </a:ln>
                <a:solidFill>
                  <a:prstClr val="white"/>
                </a:solidFill>
                <a:effectLst/>
                <a:uLnTx/>
                <a:uFillTx/>
                <a:latin typeface="Trebuchet MS"/>
                <a:ea typeface="+mn-ea"/>
                <a:cs typeface="+mn-cs"/>
              </a:rPr>
              <a:t>YouTube Personality</a:t>
            </a:r>
            <a:r>
              <a:rPr kumimoji="0" lang="en-US" sz="1000" b="0" i="1" u="none" strike="noStrike" kern="1200" cap="none" spc="0" normalizeH="0" baseline="0" noProof="0" dirty="0">
                <a:ln>
                  <a:noFill/>
                </a:ln>
                <a:solidFill>
                  <a:prstClr val="white"/>
                </a:solidFill>
                <a:effectLst/>
                <a:uLnTx/>
                <a:uFillTx/>
                <a:latin typeface="Trebuchet MS"/>
                <a:ea typeface="+mn-ea"/>
                <a:cs typeface="+mn-cs"/>
              </a:rPr>
              <a:t>’”</a:t>
            </a:r>
          </a:p>
        </p:txBody>
      </p:sp>
      <p:sp>
        <p:nvSpPr>
          <p:cNvPr id="33" name="TextBox 32">
            <a:extLst>
              <a:ext uri="{FF2B5EF4-FFF2-40B4-BE49-F238E27FC236}">
                <a16:creationId xmlns:a16="http://schemas.microsoft.com/office/drawing/2014/main" id="{C7A7ABBD-91A9-407F-B822-A9BEC1D3D56F}"/>
              </a:ext>
            </a:extLst>
          </p:cNvPr>
          <p:cNvSpPr txBox="1"/>
          <p:nvPr/>
        </p:nvSpPr>
        <p:spPr>
          <a:xfrm>
            <a:off x="3957711" y="3442159"/>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84</a:t>
            </a:r>
          </a:p>
        </p:txBody>
      </p:sp>
      <p:sp>
        <p:nvSpPr>
          <p:cNvPr id="34" name="TextBox 33">
            <a:extLst>
              <a:ext uri="{FF2B5EF4-FFF2-40B4-BE49-F238E27FC236}">
                <a16:creationId xmlns:a16="http://schemas.microsoft.com/office/drawing/2014/main" id="{7878DFF8-D50E-4F8E-A271-A7D16CAEE837}"/>
              </a:ext>
            </a:extLst>
          </p:cNvPr>
          <p:cNvSpPr txBox="1"/>
          <p:nvPr/>
        </p:nvSpPr>
        <p:spPr>
          <a:xfrm>
            <a:off x="4768708" y="3442159"/>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77</a:t>
            </a:r>
          </a:p>
        </p:txBody>
      </p:sp>
      <p:sp>
        <p:nvSpPr>
          <p:cNvPr id="52" name="TextBox 51">
            <a:extLst>
              <a:ext uri="{FF2B5EF4-FFF2-40B4-BE49-F238E27FC236}">
                <a16:creationId xmlns:a16="http://schemas.microsoft.com/office/drawing/2014/main" id="{50F07A24-EF8F-42AC-BDBE-86E3B9DE8755}"/>
              </a:ext>
            </a:extLst>
          </p:cNvPr>
          <p:cNvSpPr txBox="1"/>
          <p:nvPr/>
        </p:nvSpPr>
        <p:spPr>
          <a:xfrm>
            <a:off x="615516" y="3838596"/>
            <a:ext cx="3857339" cy="400110"/>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“I Have Laughed Out Loud Because Of Something That A  </a:t>
            </a:r>
            <a:r>
              <a:rPr kumimoji="0" lang="en-US" sz="1000" b="1" i="1" u="none" strike="noStrike" kern="1200" cap="none" spc="0" normalizeH="0" baseline="0" noProof="0" dirty="0">
                <a:ln>
                  <a:noFill/>
                </a:ln>
                <a:solidFill>
                  <a:prstClr val="white"/>
                </a:solidFill>
                <a:effectLst/>
                <a:uLnTx/>
                <a:uFillTx/>
                <a:latin typeface="Trebuchet MS"/>
                <a:ea typeface="+mn-ea"/>
                <a:cs typeface="+mn-cs"/>
              </a:rPr>
              <a:t>YouTube Personality</a:t>
            </a:r>
            <a:r>
              <a:rPr kumimoji="0" lang="en-US" sz="1000" b="0" i="1" u="none" strike="noStrike" kern="1200" cap="none" spc="0" normalizeH="0" baseline="0" noProof="0" dirty="0">
                <a:ln>
                  <a:noFill/>
                </a:ln>
                <a:solidFill>
                  <a:prstClr val="white"/>
                </a:solidFill>
                <a:effectLst/>
                <a:uLnTx/>
                <a:uFillTx/>
                <a:latin typeface="Trebuchet MS"/>
                <a:ea typeface="+mn-ea"/>
                <a:cs typeface="+mn-cs"/>
              </a:rPr>
              <a:t> </a:t>
            </a:r>
            <a:r>
              <a:rPr kumimoji="0" lang="en-US" sz="1000" b="0" i="0" u="none" strike="noStrike" kern="1200" cap="none" spc="0" normalizeH="0" baseline="0" noProof="0" dirty="0">
                <a:ln>
                  <a:noFill/>
                </a:ln>
                <a:solidFill>
                  <a:prstClr val="white"/>
                </a:solidFill>
                <a:effectLst/>
                <a:uLnTx/>
                <a:uFillTx/>
                <a:latin typeface="Trebuchet MS"/>
                <a:ea typeface="+mn-ea"/>
                <a:cs typeface="+mn-cs"/>
              </a:rPr>
              <a:t>Did”</a:t>
            </a:r>
          </a:p>
        </p:txBody>
      </p:sp>
      <p:sp>
        <p:nvSpPr>
          <p:cNvPr id="53" name="TextBox 52">
            <a:extLst>
              <a:ext uri="{FF2B5EF4-FFF2-40B4-BE49-F238E27FC236}">
                <a16:creationId xmlns:a16="http://schemas.microsoft.com/office/drawing/2014/main" id="{7C67DDA7-3F70-4BF4-BDA8-08BFAFE972BA}"/>
              </a:ext>
            </a:extLst>
          </p:cNvPr>
          <p:cNvSpPr txBox="1"/>
          <p:nvPr/>
        </p:nvSpPr>
        <p:spPr>
          <a:xfrm>
            <a:off x="3957711" y="3884763"/>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Trebuchet MS"/>
                <a:ea typeface="+mn-ea"/>
                <a:cs typeface="+mn-cs"/>
              </a:rPr>
              <a:t>86</a:t>
            </a:r>
          </a:p>
        </p:txBody>
      </p:sp>
      <p:sp>
        <p:nvSpPr>
          <p:cNvPr id="54" name="TextBox 53">
            <a:extLst>
              <a:ext uri="{FF2B5EF4-FFF2-40B4-BE49-F238E27FC236}">
                <a16:creationId xmlns:a16="http://schemas.microsoft.com/office/drawing/2014/main" id="{49FC674D-E801-4CA1-B740-355A5E6522F0}"/>
              </a:ext>
            </a:extLst>
          </p:cNvPr>
          <p:cNvSpPr txBox="1"/>
          <p:nvPr/>
        </p:nvSpPr>
        <p:spPr>
          <a:xfrm>
            <a:off x="4768708" y="3884763"/>
            <a:ext cx="521299" cy="307777"/>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2B4"/>
                </a:solidFill>
                <a:effectLst/>
                <a:uLnTx/>
                <a:uFillTx/>
                <a:latin typeface="Trebuchet MS"/>
                <a:ea typeface="+mn-ea"/>
                <a:cs typeface="+mn-cs"/>
              </a:rPr>
              <a:t>82</a:t>
            </a:r>
          </a:p>
        </p:txBody>
      </p:sp>
      <p:grpSp>
        <p:nvGrpSpPr>
          <p:cNvPr id="23" name="Group 22">
            <a:extLst>
              <a:ext uri="{FF2B5EF4-FFF2-40B4-BE49-F238E27FC236}">
                <a16:creationId xmlns:a16="http://schemas.microsoft.com/office/drawing/2014/main" id="{E4FAD2B6-3B30-403D-8FA8-5ABEF3E1372B}"/>
              </a:ext>
            </a:extLst>
          </p:cNvPr>
          <p:cNvGrpSpPr/>
          <p:nvPr/>
        </p:nvGrpSpPr>
        <p:grpSpPr>
          <a:xfrm>
            <a:off x="1519944" y="1321788"/>
            <a:ext cx="3509365" cy="560389"/>
            <a:chOff x="1170246" y="1200987"/>
            <a:chExt cx="3509365" cy="560389"/>
          </a:xfrm>
        </p:grpSpPr>
        <p:sp>
          <p:nvSpPr>
            <p:cNvPr id="2" name="TextBox 1">
              <a:extLst>
                <a:ext uri="{FF2B5EF4-FFF2-40B4-BE49-F238E27FC236}">
                  <a16:creationId xmlns:a16="http://schemas.microsoft.com/office/drawing/2014/main" id="{4279BC97-8FDB-4A11-BB4A-011A7C72B76D}"/>
                </a:ext>
              </a:extLst>
            </p:cNvPr>
            <p:cNvSpPr txBox="1"/>
            <p:nvPr/>
          </p:nvSpPr>
          <p:spPr>
            <a:xfrm>
              <a:off x="1826112" y="1318742"/>
              <a:ext cx="2853499" cy="324879"/>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a:ea typeface="+mn-ea"/>
                  <a:cs typeface="+mn-cs"/>
                </a:rPr>
                <a:t>Passionately-Engaged Viewers</a:t>
              </a:r>
            </a:p>
          </p:txBody>
        </p:sp>
        <p:pic>
          <p:nvPicPr>
            <p:cNvPr id="1028" name="Picture 4" descr="Image result for heart in a circle flat art">
              <a:extLst>
                <a:ext uri="{FF2B5EF4-FFF2-40B4-BE49-F238E27FC236}">
                  <a16:creationId xmlns:a16="http://schemas.microsoft.com/office/drawing/2014/main" id="{29802210-5757-427B-8538-5ADB43254E3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68" t="2671" r="2116" b="8795"/>
            <a:stretch/>
          </p:blipFill>
          <p:spPr bwMode="auto">
            <a:xfrm>
              <a:off x="1170246" y="1200987"/>
              <a:ext cx="561557" cy="56038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5" name="Straight Connector 94">
            <a:extLst>
              <a:ext uri="{FF2B5EF4-FFF2-40B4-BE49-F238E27FC236}">
                <a16:creationId xmlns:a16="http://schemas.microsoft.com/office/drawing/2014/main" id="{E5295615-60F9-4317-8635-797D6239095C}"/>
              </a:ext>
            </a:extLst>
          </p:cNvPr>
          <p:cNvCxnSpPr>
            <a:cxnSpLocks/>
          </p:cNvCxnSpPr>
          <p:nvPr/>
        </p:nvCxnSpPr>
        <p:spPr>
          <a:xfrm flipV="1">
            <a:off x="5915508" y="1576851"/>
            <a:ext cx="0" cy="4771964"/>
          </a:xfrm>
          <a:prstGeom prst="line">
            <a:avLst/>
          </a:prstGeom>
          <a:ln w="6350">
            <a:solidFill>
              <a:srgbClr val="00A4A8"/>
            </a:solidFill>
            <a:prstDash val="dash"/>
          </a:ln>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E0DFAC04-9FE1-435B-B9EA-3FE11186459E}"/>
              </a:ext>
            </a:extLst>
          </p:cNvPr>
          <p:cNvGrpSpPr/>
          <p:nvPr/>
        </p:nvGrpSpPr>
        <p:grpSpPr>
          <a:xfrm>
            <a:off x="8117920" y="1366929"/>
            <a:ext cx="1987539" cy="520968"/>
            <a:chOff x="8117920" y="1366929"/>
            <a:chExt cx="1987539" cy="520968"/>
          </a:xfrm>
        </p:grpSpPr>
        <p:sp>
          <p:nvSpPr>
            <p:cNvPr id="70" name="TextBox 69">
              <a:extLst>
                <a:ext uri="{FF2B5EF4-FFF2-40B4-BE49-F238E27FC236}">
                  <a16:creationId xmlns:a16="http://schemas.microsoft.com/office/drawing/2014/main" id="{D59A9846-9388-4D09-8209-4B3A558E1DF3}"/>
                </a:ext>
              </a:extLst>
            </p:cNvPr>
            <p:cNvSpPr txBox="1"/>
            <p:nvPr/>
          </p:nvSpPr>
          <p:spPr>
            <a:xfrm>
              <a:off x="8643942" y="1473525"/>
              <a:ext cx="1461517" cy="307777"/>
            </a:xfrm>
            <a:prstGeom prst="rect">
              <a:avLst/>
            </a:prstGeom>
            <a:noFill/>
          </p:spPr>
          <p:txBody>
            <a:bodyPr wrap="square"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a:ea typeface="+mn-ea"/>
                  <a:cs typeface="+mn-cs"/>
                </a:rPr>
                <a:t>Social Sharers</a:t>
              </a:r>
            </a:p>
          </p:txBody>
        </p:sp>
        <p:pic>
          <p:nvPicPr>
            <p:cNvPr id="25" name="Picture 24">
              <a:extLst>
                <a:ext uri="{FF2B5EF4-FFF2-40B4-BE49-F238E27FC236}">
                  <a16:creationId xmlns:a16="http://schemas.microsoft.com/office/drawing/2014/main" id="{1CB886EA-CE09-4BF9-ACAE-2B9553B5B6C4}"/>
                </a:ext>
              </a:extLst>
            </p:cNvPr>
            <p:cNvPicPr>
              <a:picLocks noChangeAspect="1"/>
            </p:cNvPicPr>
            <p:nvPr/>
          </p:nvPicPr>
          <p:blipFill>
            <a:blip r:embed="rId7"/>
            <a:stretch>
              <a:fillRect/>
            </a:stretch>
          </p:blipFill>
          <p:spPr>
            <a:xfrm>
              <a:off x="8117920" y="1366929"/>
              <a:ext cx="520968" cy="520968"/>
            </a:xfrm>
            <a:prstGeom prst="rect">
              <a:avLst/>
            </a:prstGeom>
          </p:spPr>
        </p:pic>
      </p:grpSp>
    </p:spTree>
    <p:extLst>
      <p:ext uri="{BB962C8B-B14F-4D97-AF65-F5344CB8AC3E}">
        <p14:creationId xmlns:p14="http://schemas.microsoft.com/office/powerpoint/2010/main" val="2219843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BDC73-F4BF-4779-86A1-BC52B857E8E7}"/>
              </a:ext>
            </a:extLst>
          </p:cNvPr>
          <p:cNvPicPr>
            <a:picLocks noChangeAspect="1"/>
          </p:cNvPicPr>
          <p:nvPr/>
        </p:nvPicPr>
        <p:blipFill rotWithShape="1">
          <a:blip r:embed="rId3"/>
          <a:srcRect l="23259" b="4831"/>
          <a:stretch/>
        </p:blipFill>
        <p:spPr>
          <a:xfrm>
            <a:off x="4495800" y="0"/>
            <a:ext cx="7696200" cy="6858000"/>
          </a:xfrm>
          <a:prstGeom prst="rect">
            <a:avLst/>
          </a:prstGeom>
        </p:spPr>
      </p:pic>
      <p:sp>
        <p:nvSpPr>
          <p:cNvPr id="9" name="TextBox 8"/>
          <p:cNvSpPr txBox="1"/>
          <p:nvPr/>
        </p:nvSpPr>
        <p:spPr>
          <a:xfrm>
            <a:off x="156785" y="275366"/>
            <a:ext cx="4365547" cy="462993"/>
          </a:xfrm>
          <a:prstGeom prst="rect">
            <a:avLst/>
          </a:prstGeom>
          <a:noFill/>
        </p:spPr>
        <p:txBody>
          <a:bodyPr wrap="square" lIns="45648" tIns="22819" rIns="45648" bIns="22819" rtlCol="0">
            <a:spAutoFit/>
          </a:bodyPr>
          <a:lstStyle/>
          <a:p>
            <a:pPr marL="0" marR="0" lvl="0" indent="0" algn="l" defTabSz="585290" rtl="0" eaLnBrk="1" fontAlgn="auto" latinLnBrk="0" hangingPunct="1">
              <a:lnSpc>
                <a:spcPts val="359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a:ea typeface="+mn-ea"/>
                <a:cs typeface="Trebuchet MS"/>
              </a:rPr>
              <a:t>Multicultural Viewers Up Close</a:t>
            </a:r>
          </a:p>
        </p:txBody>
      </p:sp>
      <p:sp>
        <p:nvSpPr>
          <p:cNvPr id="17" name="TextBox 16"/>
          <p:cNvSpPr txBox="1"/>
          <p:nvPr/>
        </p:nvSpPr>
        <p:spPr>
          <a:xfrm>
            <a:off x="156785" y="1157318"/>
            <a:ext cx="4241044" cy="4415421"/>
          </a:xfrm>
          <a:prstGeom prst="rect">
            <a:avLst/>
          </a:prstGeom>
          <a:noFill/>
        </p:spPr>
        <p:txBody>
          <a:bodyPr wrap="square" lIns="45648" tIns="22819" rIns="45648" bIns="22819" rtlCol="0">
            <a:spAutoFit/>
          </a:bodyPr>
          <a:lstStyle/>
          <a:p>
            <a:pPr marL="0" marR="0" lvl="0" indent="0" algn="l" defTabSz="58529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In the first report in </a:t>
            </a:r>
            <a:r>
              <a:rPr lang="en-US" sz="1400" dirty="0">
                <a:solidFill>
                  <a:prstClr val="black"/>
                </a:solidFill>
                <a:latin typeface="Trebuchet MS"/>
                <a:cs typeface="Trebuchet MS"/>
              </a:rPr>
              <a:t>our</a:t>
            </a: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 </a:t>
            </a:r>
            <a:r>
              <a:rPr kumimoji="0" lang="en-US" sz="1400" b="0" i="1" u="none" strike="noStrike" kern="1200" cap="none" spc="0" normalizeH="0" baseline="0" noProof="0" dirty="0">
                <a:ln>
                  <a:noFill/>
                </a:ln>
                <a:solidFill>
                  <a:prstClr val="black"/>
                </a:solidFill>
                <a:effectLst/>
                <a:uLnTx/>
                <a:uFillTx/>
                <a:latin typeface="Trebuchet MS"/>
                <a:ea typeface="+mn-ea"/>
                <a:cs typeface="Trebuchet MS"/>
                <a:hlinkClick r:id="rId4"/>
              </a:rPr>
              <a:t>Committed</a:t>
            </a: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 series released earlier in 2018, we focused on Millennials’ relationship with ad-supported TV and how the strong emotional bonds they develop with their favorite TV shows inspire deep engagement and motivates purchase.</a:t>
            </a:r>
            <a:endParaRPr lang="en-US" sz="1400" dirty="0">
              <a:solidFill>
                <a:prstClr val="black"/>
              </a:solidFill>
              <a:latin typeface="Trebuchet MS"/>
              <a:cs typeface="Trebuchet MS"/>
            </a:endParaRPr>
          </a:p>
          <a:p>
            <a:pPr marL="0" marR="0" lvl="0" indent="0" algn="l" defTabSz="585290" rtl="0" eaLnBrk="1" fontAlgn="auto" latinLnBrk="0" hangingPunct="1">
              <a:lnSpc>
                <a:spcPts val="1800"/>
              </a:lnSpc>
              <a:spcBef>
                <a:spcPts val="0"/>
              </a:spcBef>
              <a:spcAft>
                <a:spcPts val="0"/>
              </a:spcAft>
              <a:buClrTx/>
              <a:buSzTx/>
              <a:buFontTx/>
              <a:buNone/>
              <a:tabLst/>
              <a:defRPr/>
            </a:pPr>
            <a:endParaRPr lang="en-US" sz="1400" dirty="0">
              <a:solidFill>
                <a:prstClr val="black"/>
              </a:solidFill>
              <a:latin typeface="Trebuchet MS"/>
              <a:cs typeface="Trebuchet MS"/>
            </a:endParaRPr>
          </a:p>
          <a:p>
            <a:pPr marL="0" marR="0" lvl="0" indent="0" algn="l" defTabSz="585290" rtl="0" eaLnBrk="1" fontAlgn="auto" latinLnBrk="0" hangingPunct="1">
              <a:lnSpc>
                <a:spcPts val="1800"/>
              </a:lnSpc>
              <a:spcBef>
                <a:spcPts val="0"/>
              </a:spcBef>
              <a:spcAft>
                <a:spcPts val="0"/>
              </a:spcAft>
              <a:buClrTx/>
              <a:buSzTx/>
              <a:buFontTx/>
              <a:buNone/>
              <a:tabLst/>
              <a:defRPr/>
            </a:pPr>
            <a:endParaRPr lang="en-US" sz="1400" dirty="0">
              <a:solidFill>
                <a:prstClr val="black"/>
              </a:solidFill>
              <a:latin typeface="Trebuchet MS"/>
              <a:cs typeface="Trebuchet MS"/>
            </a:endParaRPr>
          </a:p>
          <a:p>
            <a:pPr marL="0" marR="0" lvl="0" indent="0" algn="l" defTabSz="58529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In this second installment of our </a:t>
            </a:r>
            <a:r>
              <a:rPr kumimoji="0" lang="en-US" sz="1400" b="0" i="1" u="none" strike="noStrike" kern="1200" cap="none" spc="0" normalizeH="0" baseline="0" noProof="0" dirty="0">
                <a:ln>
                  <a:noFill/>
                </a:ln>
                <a:solidFill>
                  <a:prstClr val="black"/>
                </a:solidFill>
                <a:effectLst/>
                <a:uLnTx/>
                <a:uFillTx/>
                <a:latin typeface="Trebuchet MS"/>
                <a:ea typeface="+mn-ea"/>
                <a:cs typeface="Trebuchet MS"/>
              </a:rPr>
              <a:t>Committed</a:t>
            </a: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 series, we examine the emotional ties that Black and Hispanic viewers have with ad-supported TV and the differences that exist between each segment and, for comparison purposes, the </a:t>
            </a:r>
          </a:p>
          <a:p>
            <a:pPr marL="0" marR="0" lvl="0" indent="0" algn="l" defTabSz="585290" rtl="0" eaLnBrk="1" fontAlgn="auto" latinLnBrk="0" hangingPunct="1">
              <a:lnSpc>
                <a:spcPts val="1800"/>
              </a:lnSpc>
              <a:spcBef>
                <a:spcPts val="0"/>
              </a:spcBef>
              <a:spcAft>
                <a:spcPts val="0"/>
              </a:spcAft>
              <a:buClrTx/>
              <a:buSzTx/>
              <a:buFontTx/>
              <a:buNone/>
              <a:tabLst/>
              <a:defRPr/>
            </a:pPr>
            <a:r>
              <a:rPr lang="en-US" sz="1400" dirty="0">
                <a:solidFill>
                  <a:prstClr val="black"/>
                </a:solidFill>
                <a:latin typeface="Trebuchet MS"/>
                <a:cs typeface="Trebuchet MS"/>
              </a:rPr>
              <a:t>N</a:t>
            </a:r>
            <a:r>
              <a:rPr kumimoji="0" lang="en-US" sz="1400" b="0" i="0" u="none" strike="noStrike" kern="1200" cap="none" spc="0" normalizeH="0" baseline="0" noProof="0" dirty="0">
                <a:ln>
                  <a:noFill/>
                </a:ln>
                <a:solidFill>
                  <a:prstClr val="black"/>
                </a:solidFill>
                <a:effectLst/>
                <a:uLnTx/>
                <a:uFillTx/>
                <a:latin typeface="Trebuchet MS"/>
                <a:ea typeface="+mn-ea"/>
                <a:cs typeface="Trebuchet MS"/>
              </a:rPr>
              <a:t>on-Hispanic White demographic.  </a:t>
            </a:r>
          </a:p>
          <a:p>
            <a:pPr marL="0" marR="0" lvl="0" indent="0" algn="l" defTabSz="585290" rtl="0" eaLnBrk="1" fontAlgn="auto" latinLnBrk="0" hangingPunct="1">
              <a:lnSpc>
                <a:spcPts val="1800"/>
              </a:lnSpc>
              <a:spcBef>
                <a:spcPts val="0"/>
              </a:spcBef>
              <a:spcAft>
                <a:spcPts val="0"/>
              </a:spcAft>
              <a:buClrTx/>
              <a:buSzTx/>
              <a:buFontTx/>
              <a:buNone/>
              <a:tabLst/>
              <a:defRPr/>
            </a:pPr>
            <a:endParaRPr lang="en-US" sz="1400" dirty="0">
              <a:solidFill>
                <a:prstClr val="black"/>
              </a:solidFill>
              <a:latin typeface="Trebuchet MS"/>
              <a:cs typeface="Trebuchet MS"/>
            </a:endParaRPr>
          </a:p>
          <a:p>
            <a:pPr marL="0" marR="0" lvl="0" indent="0" algn="l" defTabSz="585290" rtl="0" eaLnBrk="1" fontAlgn="auto" latinLnBrk="0" hangingPunct="1">
              <a:lnSpc>
                <a:spcPts val="1800"/>
              </a:lnSpc>
              <a:spcBef>
                <a:spcPts val="0"/>
              </a:spcBef>
              <a:spcAft>
                <a:spcPts val="0"/>
              </a:spcAft>
              <a:buClrTx/>
              <a:buSzTx/>
              <a:buFontTx/>
              <a:buNone/>
              <a:tabLst/>
              <a:defRPr/>
            </a:pPr>
            <a:r>
              <a:rPr lang="en-US" sz="1400" dirty="0">
                <a:solidFill>
                  <a:prstClr val="black"/>
                </a:solidFill>
                <a:latin typeface="Trebuchet MS"/>
                <a:cs typeface="Trebuchet MS"/>
              </a:rPr>
              <a:t>As you’ll see, Multicultural viewers’ strong emotional engagement with TV programming often exceeds the high baselines achieved by Non-Hispanic White viewers.</a:t>
            </a:r>
            <a:endParaRPr kumimoji="0" lang="en-US" sz="1400" b="0"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85" y="6652406"/>
            <a:ext cx="2247046" cy="124162"/>
          </a:xfrm>
          <a:prstGeom prst="rect">
            <a:avLst/>
          </a:prstGeom>
        </p:spPr>
      </p:pic>
      <p:sp>
        <p:nvSpPr>
          <p:cNvPr id="10" name="Slide Number Placeholder 5">
            <a:extLst>
              <a:ext uri="{FF2B5EF4-FFF2-40B4-BE49-F238E27FC236}">
                <a16:creationId xmlns:a16="http://schemas.microsoft.com/office/drawing/2014/main" id="{629827A1-C3F2-40C8-A8AC-1EC9200CDFA6}"/>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Tree>
    <p:extLst>
      <p:ext uri="{BB962C8B-B14F-4D97-AF65-F5344CB8AC3E}">
        <p14:creationId xmlns:p14="http://schemas.microsoft.com/office/powerpoint/2010/main" val="3101188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8378BC-A4BA-4A79-A5E9-0BC349770548}"/>
              </a:ext>
            </a:extLst>
          </p:cNvPr>
          <p:cNvSpPr/>
          <p:nvPr/>
        </p:nvSpPr>
        <p:spPr>
          <a:xfrm>
            <a:off x="6000750" y="1"/>
            <a:ext cx="6189595" cy="6858000"/>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lIns="90964" tIns="45482" rIns="90964" bIns="45482"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D1312D9-EF8E-43C4-9068-336790E7A1B7}"/>
              </a:ext>
            </a:extLst>
          </p:cNvPr>
          <p:cNvSpPr>
            <a:spLocks noGrp="1"/>
          </p:cNvSpPr>
          <p:nvPr>
            <p:ph type="ctrTitle"/>
          </p:nvPr>
        </p:nvSpPr>
        <p:spPr>
          <a:xfrm>
            <a:off x="7820251" y="492818"/>
            <a:ext cx="2550591" cy="535905"/>
          </a:xfrm>
        </p:spPr>
        <p:txBody>
          <a:bodyPr/>
          <a:lstStyle/>
          <a:p>
            <a:r>
              <a:rPr lang="en-US" dirty="0">
                <a:solidFill>
                  <a:srgbClr val="50C8A0"/>
                </a:solidFill>
              </a:rPr>
              <a:t>Parting Thoughts</a:t>
            </a:r>
          </a:p>
        </p:txBody>
      </p:sp>
      <p:sp>
        <p:nvSpPr>
          <p:cNvPr id="9" name="Text Placeholder 8">
            <a:extLst>
              <a:ext uri="{FF2B5EF4-FFF2-40B4-BE49-F238E27FC236}">
                <a16:creationId xmlns:a16="http://schemas.microsoft.com/office/drawing/2014/main" id="{2AD6887A-50FE-4279-AD0C-B267B8B045D7}"/>
              </a:ext>
            </a:extLst>
          </p:cNvPr>
          <p:cNvSpPr>
            <a:spLocks noGrp="1"/>
          </p:cNvSpPr>
          <p:nvPr>
            <p:ph type="body" sz="quarter" idx="13"/>
          </p:nvPr>
        </p:nvSpPr>
        <p:spPr>
          <a:xfrm>
            <a:off x="6163708" y="1024576"/>
            <a:ext cx="5863677" cy="5243317"/>
          </a:xfrm>
        </p:spPr>
        <p:txBody>
          <a:bodyPr/>
          <a:lstStyle/>
          <a:p>
            <a:r>
              <a:rPr lang="en-US" sz="1600" b="1" dirty="0">
                <a:solidFill>
                  <a:schemeClr val="bg1"/>
                </a:solidFill>
              </a:rPr>
              <a:t>Multicultural viewers exhibit a profound attachment to TV programming, characters and personalities, particularly when the actors and storylines are culturally relevant.</a:t>
            </a:r>
          </a:p>
          <a:p>
            <a:endParaRPr lang="en-US" sz="1600" b="1" dirty="0">
              <a:solidFill>
                <a:schemeClr val="bg1"/>
              </a:solidFill>
            </a:endParaRPr>
          </a:p>
          <a:p>
            <a:endParaRPr lang="en-US" sz="300" b="1" dirty="0">
              <a:solidFill>
                <a:schemeClr val="bg1"/>
              </a:solidFill>
            </a:endParaRPr>
          </a:p>
          <a:p>
            <a:r>
              <a:rPr lang="en-US" sz="1600" b="1" dirty="0">
                <a:solidFill>
                  <a:schemeClr val="bg1"/>
                </a:solidFill>
              </a:rPr>
              <a:t>Motivated by their emotions, Multicultural viewers have a more intense need to share their thoughts &amp; feelings with not only friends and family but also social media and online communities.</a:t>
            </a:r>
          </a:p>
          <a:p>
            <a:endParaRPr lang="en-US" sz="800" b="1" dirty="0">
              <a:solidFill>
                <a:schemeClr val="bg1"/>
              </a:solidFill>
            </a:endParaRPr>
          </a:p>
          <a:p>
            <a:endParaRPr lang="en-US" sz="1400" b="1" dirty="0">
              <a:solidFill>
                <a:schemeClr val="bg1"/>
              </a:solidFill>
            </a:endParaRPr>
          </a:p>
          <a:p>
            <a:r>
              <a:rPr lang="en-US" sz="1600" b="1" dirty="0">
                <a:solidFill>
                  <a:schemeClr val="bg1"/>
                </a:solidFill>
              </a:rPr>
              <a:t>They are more likely to dedicate their “me time” to their favorite TV shows so it gets their full attention and they are more emotionally invested in TV than they are in YouTube original content.</a:t>
            </a:r>
          </a:p>
          <a:p>
            <a:endParaRPr lang="en-US" sz="1600" b="1" dirty="0">
              <a:solidFill>
                <a:schemeClr val="bg1"/>
              </a:solidFill>
            </a:endParaRPr>
          </a:p>
          <a:p>
            <a:endParaRPr lang="en-US" sz="500" b="1" dirty="0">
              <a:solidFill>
                <a:schemeClr val="bg1"/>
              </a:solidFill>
            </a:endParaRPr>
          </a:p>
          <a:p>
            <a:r>
              <a:rPr lang="en-US" sz="1600" b="1" dirty="0">
                <a:solidFill>
                  <a:schemeClr val="bg1"/>
                </a:solidFill>
              </a:rPr>
              <a:t>Ultimately, their passion for TV inspires a +82% greater likelihood of a product purchase among Black viewers and +50% greater likelihood among Hispanic viewers vs. Non-Hispanic White viewers.</a:t>
            </a:r>
          </a:p>
        </p:txBody>
      </p:sp>
      <p:cxnSp>
        <p:nvCxnSpPr>
          <p:cNvPr id="8" name="Straight Connector 7">
            <a:extLst>
              <a:ext uri="{FF2B5EF4-FFF2-40B4-BE49-F238E27FC236}">
                <a16:creationId xmlns:a16="http://schemas.microsoft.com/office/drawing/2014/main" id="{04CC0225-D1DF-4150-A9FA-6F1B07E13E2C}"/>
              </a:ext>
            </a:extLst>
          </p:cNvPr>
          <p:cNvCxnSpPr>
            <a:cxnSpLocks/>
          </p:cNvCxnSpPr>
          <p:nvPr/>
        </p:nvCxnSpPr>
        <p:spPr>
          <a:xfrm>
            <a:off x="6616253" y="2000818"/>
            <a:ext cx="4958587" cy="0"/>
          </a:xfrm>
          <a:prstGeom prst="line">
            <a:avLst/>
          </a:prstGeom>
          <a:ln w="3175">
            <a:solidFill>
              <a:srgbClr val="50C8A0"/>
            </a:solidFill>
            <a:prstDash val="lgDash"/>
          </a:ln>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65F691A7-EBDD-4804-8837-37EC53AA70C3}"/>
              </a:ext>
            </a:extLst>
          </p:cNvPr>
          <p:cNvCxnSpPr>
            <a:cxnSpLocks/>
          </p:cNvCxnSpPr>
          <p:nvPr/>
        </p:nvCxnSpPr>
        <p:spPr>
          <a:xfrm>
            <a:off x="6616253" y="3413506"/>
            <a:ext cx="4958587" cy="0"/>
          </a:xfrm>
          <a:prstGeom prst="line">
            <a:avLst/>
          </a:prstGeom>
          <a:ln w="3175">
            <a:solidFill>
              <a:srgbClr val="50C8A0"/>
            </a:solidFill>
            <a:prstDash val="lgDash"/>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72285D4D-B3BC-464F-8BF9-C5940D98D67E}"/>
              </a:ext>
            </a:extLst>
          </p:cNvPr>
          <p:cNvCxnSpPr>
            <a:cxnSpLocks/>
          </p:cNvCxnSpPr>
          <p:nvPr/>
        </p:nvCxnSpPr>
        <p:spPr>
          <a:xfrm>
            <a:off x="6616253" y="4817665"/>
            <a:ext cx="4958587" cy="0"/>
          </a:xfrm>
          <a:prstGeom prst="line">
            <a:avLst/>
          </a:prstGeom>
          <a:ln w="3175">
            <a:solidFill>
              <a:srgbClr val="50C8A0"/>
            </a:solidFill>
            <a:prstDash val="lgDash"/>
          </a:ln>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13" name="Slide Number Placeholder 5">
            <a:extLst>
              <a:ext uri="{FF2B5EF4-FFF2-40B4-BE49-F238E27FC236}">
                <a16:creationId xmlns:a16="http://schemas.microsoft.com/office/drawing/2014/main" id="{B5DBF5B6-5CFF-4491-84B4-26FFBD3BF0D6}"/>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30</a:t>
            </a:fld>
            <a:endParaRPr lang="en-US" dirty="0"/>
          </a:p>
        </p:txBody>
      </p:sp>
    </p:spTree>
    <p:extLst>
      <p:ext uri="{BB962C8B-B14F-4D97-AF65-F5344CB8AC3E}">
        <p14:creationId xmlns:p14="http://schemas.microsoft.com/office/powerpoint/2010/main" val="4092795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9000"/>
          </a:blip>
          <a:srcRect/>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425DB6-08E3-4A4E-9B4B-9CAF810B7FEA}"/>
              </a:ext>
            </a:extLst>
          </p:cNvPr>
          <p:cNvSpPr/>
          <p:nvPr/>
        </p:nvSpPr>
        <p:spPr>
          <a:xfrm>
            <a:off x="0" y="0"/>
            <a:ext cx="3395819" cy="6833036"/>
          </a:xfrm>
          <a:prstGeom prst="rect">
            <a:avLst/>
          </a:prstGeom>
          <a:solidFill>
            <a:srgbClr val="3682B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65868" y="416081"/>
            <a:ext cx="3087109" cy="591572"/>
          </a:xfrm>
          <a:prstGeom prst="rect">
            <a:avLst/>
          </a:prstGeom>
          <a:noFill/>
        </p:spPr>
        <p:txBody>
          <a:bodyPr wrap="square" rtlCol="0" anchor="ctr">
            <a:spAutoFit/>
          </a:bodyPr>
          <a:lstStyle/>
          <a:p>
            <a:pPr defTabSz="586082">
              <a:lnSpc>
                <a:spcPts val="1700"/>
              </a:lnSpc>
            </a:pPr>
            <a:endParaRPr lang="en-US" sz="4000" b="1" dirty="0">
              <a:solidFill>
                <a:schemeClr val="bg1"/>
              </a:solidFill>
              <a:latin typeface="Trebuchet MS"/>
              <a:cs typeface="Trebuchet MS"/>
            </a:endParaRPr>
          </a:p>
          <a:p>
            <a:pPr defTabSz="586082">
              <a:lnSpc>
                <a:spcPts val="1700"/>
              </a:lnSpc>
            </a:pPr>
            <a:r>
              <a:rPr lang="en-US" sz="4000" b="1" dirty="0">
                <a:solidFill>
                  <a:schemeClr val="bg1"/>
                </a:solidFill>
                <a:latin typeface="Trebuchet MS"/>
                <a:cs typeface="Trebuchet MS"/>
              </a:rPr>
              <a:t>Contact Us</a:t>
            </a:r>
          </a:p>
        </p:txBody>
      </p:sp>
      <p:sp>
        <p:nvSpPr>
          <p:cNvPr id="2" name="TextBox 1"/>
          <p:cNvSpPr txBox="1"/>
          <p:nvPr/>
        </p:nvSpPr>
        <p:spPr>
          <a:xfrm>
            <a:off x="10766792" y="3560078"/>
            <a:ext cx="184731" cy="446276"/>
          </a:xfrm>
          <a:prstGeom prst="rect">
            <a:avLst/>
          </a:prstGeom>
          <a:noFill/>
        </p:spPr>
        <p:txBody>
          <a:bodyPr wrap="none" rtlCol="0">
            <a:spAutoFit/>
          </a:bodyPr>
          <a:lstStyle/>
          <a:p>
            <a:pPr defTabSz="586082"/>
            <a:endParaRPr lang="en-US" sz="2300" dirty="0">
              <a:solidFill>
                <a:prstClr val="black"/>
              </a:solidFill>
              <a:latin typeface="Trebuchet MS" panose="020B0603020202020204" pitchFamily="34" charset="0"/>
            </a:endParaRPr>
          </a:p>
        </p:txBody>
      </p:sp>
      <p:sp>
        <p:nvSpPr>
          <p:cNvPr id="21" name="TextBox 20"/>
          <p:cNvSpPr txBox="1"/>
          <p:nvPr/>
        </p:nvSpPr>
        <p:spPr>
          <a:xfrm>
            <a:off x="4706713" y="1981299"/>
            <a:ext cx="3395819" cy="800219"/>
          </a:xfrm>
          <a:prstGeom prst="rect">
            <a:avLst/>
          </a:prstGeom>
          <a:noFill/>
        </p:spPr>
        <p:txBody>
          <a:bodyPr wrap="square" rtlCol="0">
            <a:spAutoFit/>
          </a:bodyPr>
          <a:lstStyle/>
          <a:p>
            <a:pPr defTabSz="586082"/>
            <a:r>
              <a:rPr lang="en-US" sz="1700" dirty="0">
                <a:solidFill>
                  <a:srgbClr val="3781B2"/>
                </a:solidFill>
                <a:latin typeface="Trebuchet MS" panose="020B0603020202020204" pitchFamily="34" charset="0"/>
              </a:rPr>
              <a:t>Jason Wiese</a:t>
            </a:r>
          </a:p>
          <a:p>
            <a:pPr defTabSz="586082"/>
            <a:r>
              <a:rPr lang="en-US" sz="1400" dirty="0">
                <a:solidFill>
                  <a:srgbClr val="0BAAAD"/>
                </a:solidFill>
                <a:latin typeface="Trebuchet MS" panose="020B0603020202020204" pitchFamily="34" charset="0"/>
              </a:rPr>
              <a:t>SVP, Director of Strategic Insights</a:t>
            </a:r>
          </a:p>
          <a:p>
            <a:pPr defTabSz="586082"/>
            <a:r>
              <a:rPr lang="en-US" sz="1200" dirty="0">
                <a:solidFill>
                  <a:prstClr val="black"/>
                </a:solidFill>
                <a:latin typeface="Trebuchet MS" panose="020B0603020202020204" pitchFamily="34" charset="0"/>
              </a:rPr>
              <a:t>jasonw@thevab.com</a:t>
            </a:r>
            <a:r>
              <a:rPr lang="en-US" sz="1500" dirty="0">
                <a:solidFill>
                  <a:prstClr val="black"/>
                </a:solidFill>
                <a:latin typeface="Trebuchet MS" panose="020B0603020202020204" pitchFamily="34" charset="0"/>
              </a:rPr>
              <a:t> </a:t>
            </a:r>
          </a:p>
        </p:txBody>
      </p:sp>
      <p:sp>
        <p:nvSpPr>
          <p:cNvPr id="9" name="TextBox 8"/>
          <p:cNvSpPr txBox="1"/>
          <p:nvPr/>
        </p:nvSpPr>
        <p:spPr>
          <a:xfrm>
            <a:off x="5824760" y="3172514"/>
            <a:ext cx="3637853" cy="754053"/>
          </a:xfrm>
          <a:prstGeom prst="rect">
            <a:avLst/>
          </a:prstGeom>
          <a:noFill/>
        </p:spPr>
        <p:txBody>
          <a:bodyPr wrap="square" rtlCol="0">
            <a:spAutoFit/>
          </a:bodyPr>
          <a:lstStyle/>
          <a:p>
            <a:pPr defTabSz="586082"/>
            <a:r>
              <a:rPr lang="en-US" sz="1700" dirty="0">
                <a:solidFill>
                  <a:srgbClr val="3781B2"/>
                </a:solidFill>
                <a:latin typeface="Trebuchet MS" panose="020B0603020202020204" pitchFamily="34" charset="0"/>
              </a:rPr>
              <a:t>Marianne Vita </a:t>
            </a:r>
          </a:p>
          <a:p>
            <a:pPr defTabSz="586082"/>
            <a:r>
              <a:rPr lang="en-US" sz="1400" dirty="0">
                <a:solidFill>
                  <a:srgbClr val="0BAAAD"/>
                </a:solidFill>
                <a:latin typeface="Trebuchet MS" panose="020B0603020202020204" pitchFamily="34" charset="0"/>
              </a:rPr>
              <a:t>VP, Strategic Insights</a:t>
            </a:r>
          </a:p>
          <a:p>
            <a:pPr defTabSz="586082"/>
            <a:r>
              <a:rPr lang="en-US" sz="1200" dirty="0">
                <a:solidFill>
                  <a:prstClr val="black"/>
                </a:solidFill>
                <a:latin typeface="Trebuchet MS" panose="020B0603020202020204" pitchFamily="34" charset="0"/>
              </a:rPr>
              <a:t>mariannev@thevab.com</a:t>
            </a:r>
            <a:endParaRPr lang="en-US" sz="1200" dirty="0">
              <a:solidFill>
                <a:prstClr val="black"/>
              </a:solidFill>
              <a:latin typeface="Trebuchet MS" panose="020B0603020202020204" pitchFamily="34" charset="0"/>
              <a:cs typeface="Trebuchet MS"/>
            </a:endParaRPr>
          </a:p>
        </p:txBody>
      </p:sp>
      <p:sp>
        <p:nvSpPr>
          <p:cNvPr id="17" name="TextBox 16"/>
          <p:cNvSpPr txBox="1"/>
          <p:nvPr/>
        </p:nvSpPr>
        <p:spPr>
          <a:xfrm>
            <a:off x="7245578" y="4317563"/>
            <a:ext cx="3395819" cy="754053"/>
          </a:xfrm>
          <a:prstGeom prst="rect">
            <a:avLst/>
          </a:prstGeom>
          <a:noFill/>
        </p:spPr>
        <p:txBody>
          <a:bodyPr wrap="square" rtlCol="0">
            <a:spAutoFit/>
          </a:bodyPr>
          <a:lstStyle/>
          <a:p>
            <a:pPr defTabSz="586082"/>
            <a:r>
              <a:rPr lang="en-US" sz="1700" dirty="0">
                <a:solidFill>
                  <a:srgbClr val="3781B2"/>
                </a:solidFill>
                <a:latin typeface="Trebuchet MS" panose="020B0603020202020204" pitchFamily="34" charset="0"/>
              </a:rPr>
              <a:t>Leah Montner-Dixon</a:t>
            </a:r>
          </a:p>
          <a:p>
            <a:pPr defTabSz="586082"/>
            <a:r>
              <a:rPr lang="en-US" sz="1400" dirty="0">
                <a:solidFill>
                  <a:srgbClr val="0BAAAD"/>
                </a:solidFill>
                <a:latin typeface="Trebuchet MS" panose="020B0603020202020204" pitchFamily="34" charset="0"/>
              </a:rPr>
              <a:t>Senior Multi-Platform Video Analyst </a:t>
            </a:r>
            <a:r>
              <a:rPr lang="en-US" sz="1200" dirty="0">
                <a:solidFill>
                  <a:prstClr val="black"/>
                </a:solidFill>
                <a:latin typeface="Trebuchet MS" panose="020B0603020202020204" pitchFamily="34" charset="0"/>
              </a:rPr>
              <a:t>leahm@thevab.com</a:t>
            </a:r>
            <a:endParaRPr lang="en-US" sz="1200" dirty="0">
              <a:solidFill>
                <a:prstClr val="black"/>
              </a:solidFill>
              <a:latin typeface="Trebuchet MS" panose="020B0603020202020204" pitchFamily="34" charset="0"/>
              <a:cs typeface="Trebuchet MS"/>
            </a:endParaRPr>
          </a:p>
        </p:txBody>
      </p:sp>
      <p:pic>
        <p:nvPicPr>
          <p:cNvPr id="11" name="Picture 10">
            <a:extLst>
              <a:ext uri="{FF2B5EF4-FFF2-40B4-BE49-F238E27FC236}">
                <a16:creationId xmlns:a16="http://schemas.microsoft.com/office/drawing/2014/main" id="{2A5F2433-A3AF-4463-AFFC-38540EB6222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78419" y="119125"/>
            <a:ext cx="1132040" cy="649481"/>
          </a:xfrm>
          <a:prstGeom prst="rect">
            <a:avLst/>
          </a:prstGeom>
        </p:spPr>
      </p:pic>
      <p:sp>
        <p:nvSpPr>
          <p:cNvPr id="4" name="TextBox 3">
            <a:extLst>
              <a:ext uri="{FF2B5EF4-FFF2-40B4-BE49-F238E27FC236}">
                <a16:creationId xmlns:a16="http://schemas.microsoft.com/office/drawing/2014/main" id="{B561E390-5FBD-4B6D-9908-A2D4AE3CAF88}"/>
              </a:ext>
            </a:extLst>
          </p:cNvPr>
          <p:cNvSpPr txBox="1"/>
          <p:nvPr/>
        </p:nvSpPr>
        <p:spPr>
          <a:xfrm>
            <a:off x="632132" y="6432826"/>
            <a:ext cx="2354580" cy="369332"/>
          </a:xfrm>
          <a:prstGeom prst="rect">
            <a:avLst/>
          </a:prstGeom>
          <a:noFill/>
        </p:spPr>
        <p:txBody>
          <a:bodyPr wrap="square" rtlCol="0">
            <a:spAutoFit/>
          </a:bodyPr>
          <a:lstStyle/>
          <a:p>
            <a:r>
              <a:rPr lang="en-US" b="1" dirty="0">
                <a:solidFill>
                  <a:schemeClr val="bg1"/>
                </a:solidFill>
                <a:latin typeface="Trebuchet MS" panose="020B0603020202020204" pitchFamily="34" charset="0"/>
                <a:hlinkClick r:id="rId5">
                  <a:extLst>
                    <a:ext uri="{A12FA001-AC4F-418D-AE19-62706E023703}">
                      <ahyp:hlinkClr xmlns:ahyp="http://schemas.microsoft.com/office/drawing/2018/hyperlinkcolor" val="tx"/>
                    </a:ext>
                  </a:extLst>
                </a:hlinkClick>
              </a:rPr>
              <a:t>@VideoAdBureau</a:t>
            </a:r>
            <a:endParaRPr lang="en-US" b="1" dirty="0">
              <a:solidFill>
                <a:schemeClr val="bg1"/>
              </a:solidFill>
              <a:latin typeface="Trebuchet MS" panose="020B0603020202020204" pitchFamily="34" charset="0"/>
            </a:endParaRPr>
          </a:p>
        </p:txBody>
      </p:sp>
      <p:sp>
        <p:nvSpPr>
          <p:cNvPr id="15" name="TextBox 14">
            <a:extLst>
              <a:ext uri="{FF2B5EF4-FFF2-40B4-BE49-F238E27FC236}">
                <a16:creationId xmlns:a16="http://schemas.microsoft.com/office/drawing/2014/main" id="{FAC0FBCA-1D96-4A68-9595-C70E72E749A2}"/>
              </a:ext>
            </a:extLst>
          </p:cNvPr>
          <p:cNvSpPr txBox="1"/>
          <p:nvPr/>
        </p:nvSpPr>
        <p:spPr>
          <a:xfrm>
            <a:off x="669816" y="5947801"/>
            <a:ext cx="632240" cy="369332"/>
          </a:xfrm>
          <a:prstGeom prst="rect">
            <a:avLst/>
          </a:prstGeom>
          <a:noFill/>
        </p:spPr>
        <p:txBody>
          <a:bodyPr wrap="square" rtlCol="0">
            <a:spAutoFit/>
          </a:bodyPr>
          <a:lstStyle/>
          <a:p>
            <a:r>
              <a:rPr lang="en-US" b="1" dirty="0">
                <a:solidFill>
                  <a:schemeClr val="bg1"/>
                </a:solidFill>
                <a:latin typeface="Trebuchet MS" panose="020B0603020202020204" pitchFamily="34" charset="0"/>
                <a:hlinkClick r:id="rId6">
                  <a:extLst>
                    <a:ext uri="{A12FA001-AC4F-418D-AE19-62706E023703}">
                      <ahyp:hlinkClr xmlns:ahyp="http://schemas.microsoft.com/office/drawing/2018/hyperlinkcolor" val="tx"/>
                    </a:ext>
                  </a:extLst>
                </a:hlinkClick>
              </a:rPr>
              <a:t>VAB</a:t>
            </a:r>
            <a:endParaRPr lang="en-US" b="1" dirty="0">
              <a:solidFill>
                <a:schemeClr val="bg1"/>
              </a:solidFill>
              <a:latin typeface="Trebuchet MS" panose="020B0603020202020204" pitchFamily="34" charset="0"/>
            </a:endParaRPr>
          </a:p>
        </p:txBody>
      </p:sp>
      <p:pic>
        <p:nvPicPr>
          <p:cNvPr id="4102" name="Picture 6" descr="https://gallery.mailchimp.com/94a4a13244e906a0d653e9882/images/d50b6c84-ccad-4805-92e0-21dd9f6487e9.jpg">
            <a:extLst>
              <a:ext uri="{FF2B5EF4-FFF2-40B4-BE49-F238E27FC236}">
                <a16:creationId xmlns:a16="http://schemas.microsoft.com/office/drawing/2014/main" id="{57C1E594-43A3-45D3-A5A9-F534D30BBC07}"/>
              </a:ext>
            </a:extLst>
          </p:cNvPr>
          <p:cNvPicPr>
            <a:picLocks noChangeAspect="1" noChangeArrowheads="1"/>
          </p:cNvPicPr>
          <p:nvPr/>
        </p:nvPicPr>
        <p:blipFill rotWithShape="1">
          <a:blip r:embed="rId7">
            <a:clrChange>
              <a:clrFrom>
                <a:srgbClr val="0664A2"/>
              </a:clrFrom>
              <a:clrTo>
                <a:srgbClr val="0664A2">
                  <a:alpha val="0"/>
                </a:srgbClr>
              </a:clrTo>
            </a:clrChange>
            <a:extLst>
              <a:ext uri="{28A0092B-C50C-407E-A947-70E740481C1C}">
                <a14:useLocalDpi xmlns:a14="http://schemas.microsoft.com/office/drawing/2010/main" val="0"/>
              </a:ext>
            </a:extLst>
          </a:blip>
          <a:srcRect l="81025" t="41888" r="11429"/>
          <a:stretch/>
        </p:blipFill>
        <p:spPr bwMode="auto">
          <a:xfrm>
            <a:off x="158593" y="5830800"/>
            <a:ext cx="488015" cy="6033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gallery.mailchimp.com/94a4a13244e906a0d653e9882/images/d50b6c84-ccad-4805-92e0-21dd9f6487e9.jpg">
            <a:extLst>
              <a:ext uri="{FF2B5EF4-FFF2-40B4-BE49-F238E27FC236}">
                <a16:creationId xmlns:a16="http://schemas.microsoft.com/office/drawing/2014/main" id="{1CDBA18F-9B47-48ED-A864-A4AA48168AA8}"/>
              </a:ext>
            </a:extLst>
          </p:cNvPr>
          <p:cNvPicPr>
            <a:picLocks noChangeAspect="1" noChangeArrowheads="1"/>
          </p:cNvPicPr>
          <p:nvPr/>
        </p:nvPicPr>
        <p:blipFill rotWithShape="1">
          <a:blip r:embed="rId7">
            <a:clrChange>
              <a:clrFrom>
                <a:srgbClr val="0664A2"/>
              </a:clrFrom>
              <a:clrTo>
                <a:srgbClr val="0664A2">
                  <a:alpha val="0"/>
                </a:srgbClr>
              </a:clrTo>
            </a:clrChange>
            <a:extLst>
              <a:ext uri="{28A0092B-C50C-407E-A947-70E740481C1C}">
                <a14:useLocalDpi xmlns:a14="http://schemas.microsoft.com/office/drawing/2010/main" val="0"/>
              </a:ext>
            </a:extLst>
          </a:blip>
          <a:srcRect l="88013" t="50000" r="3057" b="2075"/>
          <a:stretch/>
        </p:blipFill>
        <p:spPr bwMode="auto">
          <a:xfrm>
            <a:off x="137051" y="6368709"/>
            <a:ext cx="577515" cy="49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865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503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7702" y="365542"/>
            <a:ext cx="10654454" cy="561574"/>
          </a:xfrm>
        </p:spPr>
        <p:txBody>
          <a:bodyPr/>
          <a:lstStyle/>
          <a:p>
            <a:r>
              <a:rPr lang="en-US" sz="2400" b="1" u="sng" dirty="0">
                <a:solidFill>
                  <a:schemeClr val="bg1"/>
                </a:solidFill>
              </a:rPr>
              <a:t>Black</a:t>
            </a:r>
            <a:r>
              <a:rPr lang="en-US" sz="2400" dirty="0">
                <a:solidFill>
                  <a:schemeClr val="bg1"/>
                </a:solidFill>
              </a:rPr>
              <a:t> Survey Respondents: Demographic Profile</a:t>
            </a:r>
          </a:p>
        </p:txBody>
      </p:sp>
      <p:sp>
        <p:nvSpPr>
          <p:cNvPr id="17" name="Text Placeholder 3">
            <a:extLst>
              <a:ext uri="{FF2B5EF4-FFF2-40B4-BE49-F238E27FC236}">
                <a16:creationId xmlns:a16="http://schemas.microsoft.com/office/drawing/2014/main" id="{4E37BC77-9BF6-46A8-B023-4DF537F007E5}"/>
              </a:ext>
            </a:extLst>
          </p:cNvPr>
          <p:cNvSpPr txBox="1">
            <a:spLocks/>
          </p:cNvSpPr>
          <p:nvPr/>
        </p:nvSpPr>
        <p:spPr>
          <a:xfrm>
            <a:off x="105500" y="6470678"/>
            <a:ext cx="8257450" cy="343998"/>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kumimoji="0" lang="en-US" sz="800" b="0" i="0" u="none" strike="noStrike" kern="1200" cap="none" spc="0" normalizeH="0" baseline="0" noProof="0" dirty="0">
                <a:ln>
                  <a:noFill/>
                </a:ln>
                <a:solidFill>
                  <a:schemeClr val="bg1"/>
                </a:solidFill>
                <a:effectLst/>
                <a:uLnTx/>
                <a:uFillTx/>
                <a:latin typeface="Trebuchet MS"/>
                <a:ea typeface="+mn-ea"/>
                <a:cs typeface="+mn-cs"/>
              </a:rPr>
              <a:t>Source: VAB / Research Now “Program Engagement” Survey, April 2018. Total Respondents=1,001. U.S. Census data, 2017 population estimates; GfK MRI 2018 </a:t>
            </a:r>
            <a:r>
              <a:rPr kumimoji="0" lang="en-US" sz="800" b="0" i="0" u="none" strike="noStrike" kern="1200" cap="none" spc="0" normalizeH="0" baseline="0" noProof="0" dirty="0" err="1">
                <a:ln>
                  <a:noFill/>
                </a:ln>
                <a:solidFill>
                  <a:schemeClr val="bg1"/>
                </a:solidFill>
                <a:effectLst/>
                <a:uLnTx/>
                <a:uFillTx/>
                <a:latin typeface="Trebuchet MS"/>
                <a:ea typeface="+mn-ea"/>
                <a:cs typeface="+mn-cs"/>
              </a:rPr>
              <a:t>Doublebase</a:t>
            </a:r>
            <a:r>
              <a:rPr kumimoji="0" lang="en-US" sz="800" b="0" i="0" u="none" strike="noStrike" kern="1200" cap="none" spc="0" normalizeH="0" baseline="0" noProof="0" dirty="0">
                <a:ln>
                  <a:noFill/>
                </a:ln>
                <a:solidFill>
                  <a:schemeClr val="bg1"/>
                </a:solidFill>
                <a:effectLst/>
                <a:uLnTx/>
                <a:uFillTx/>
                <a:latin typeface="Trebuchet MS"/>
                <a:ea typeface="+mn-ea"/>
                <a:cs typeface="+mn-cs"/>
              </a:rPr>
              <a:t>; </a:t>
            </a:r>
            <a:r>
              <a:rPr lang="en-US" sz="800" dirty="0">
                <a:solidFill>
                  <a:schemeClr val="bg1"/>
                </a:solidFill>
              </a:rPr>
              <a:t>Black = African American/Black/Caribbean American =  160 Respondents, Total A18+ Respondents = 1,001.</a:t>
            </a:r>
            <a:endParaRPr kumimoji="0" lang="en-US" sz="800" b="0" i="0" u="none" strike="noStrike" kern="1200" cap="none" spc="0" normalizeH="0" baseline="0" noProof="0" dirty="0">
              <a:ln>
                <a:noFill/>
              </a:ln>
              <a:solidFill>
                <a:schemeClr val="bg1"/>
              </a:solidFill>
              <a:effectLst/>
              <a:uLnTx/>
              <a:uFillTx/>
              <a:latin typeface="Trebuchet MS"/>
            </a:endParaRPr>
          </a:p>
        </p:txBody>
      </p:sp>
      <p:graphicFrame>
        <p:nvGraphicFramePr>
          <p:cNvPr id="13" name="Chart 12">
            <a:extLst>
              <a:ext uri="{FF2B5EF4-FFF2-40B4-BE49-F238E27FC236}">
                <a16:creationId xmlns:a16="http://schemas.microsoft.com/office/drawing/2014/main" id="{A5497D09-7CBD-4272-AE09-131406993FBC}"/>
              </a:ext>
            </a:extLst>
          </p:cNvPr>
          <p:cNvGraphicFramePr/>
          <p:nvPr>
            <p:extLst>
              <p:ext uri="{D42A27DB-BD31-4B8C-83A1-F6EECF244321}">
                <p14:modId xmlns:p14="http://schemas.microsoft.com/office/powerpoint/2010/main" val="2623079425"/>
              </p:ext>
            </p:extLst>
          </p:nvPr>
        </p:nvGraphicFramePr>
        <p:xfrm>
          <a:off x="1721868" y="3902086"/>
          <a:ext cx="3962929" cy="233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52D83128-71B0-4FA9-B569-FF3DFC9AFCB6}"/>
              </a:ext>
            </a:extLst>
          </p:cNvPr>
          <p:cNvGraphicFramePr/>
          <p:nvPr>
            <p:extLst>
              <p:ext uri="{D42A27DB-BD31-4B8C-83A1-F6EECF244321}">
                <p14:modId xmlns:p14="http://schemas.microsoft.com/office/powerpoint/2010/main" val="994576099"/>
              </p:ext>
            </p:extLst>
          </p:nvPr>
        </p:nvGraphicFramePr>
        <p:xfrm>
          <a:off x="1721868" y="1205330"/>
          <a:ext cx="3962929" cy="2336800"/>
        </p:xfrm>
        <a:graphic>
          <a:graphicData uri="http://schemas.openxmlformats.org/drawingml/2006/chart">
            <c:chart xmlns:c="http://schemas.openxmlformats.org/drawingml/2006/chart" xmlns:r="http://schemas.openxmlformats.org/officeDocument/2006/relationships" r:id="rId4"/>
          </a:graphicData>
        </a:graphic>
      </p:graphicFrame>
      <p:sp>
        <p:nvSpPr>
          <p:cNvPr id="10" name="Rounded Rectangle 6">
            <a:extLst>
              <a:ext uri="{FF2B5EF4-FFF2-40B4-BE49-F238E27FC236}">
                <a16:creationId xmlns:a16="http://schemas.microsoft.com/office/drawing/2014/main" id="{39F03A30-0572-4BEC-9651-712C6E689C47}"/>
              </a:ext>
            </a:extLst>
          </p:cNvPr>
          <p:cNvSpPr/>
          <p:nvPr/>
        </p:nvSpPr>
        <p:spPr>
          <a:xfrm>
            <a:off x="2475763" y="1126748"/>
            <a:ext cx="1758462"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white"/>
                </a:solidFill>
                <a:effectLst/>
                <a:uLnTx/>
                <a:uFillTx/>
                <a:latin typeface="Trebuchet MS"/>
                <a:ea typeface="+mn-ea"/>
                <a:cs typeface="+mn-cs"/>
              </a:rPr>
              <a:t>Age</a:t>
            </a:r>
          </a:p>
        </p:txBody>
      </p:sp>
      <p:graphicFrame>
        <p:nvGraphicFramePr>
          <p:cNvPr id="11" name="Chart 10">
            <a:extLst>
              <a:ext uri="{FF2B5EF4-FFF2-40B4-BE49-F238E27FC236}">
                <a16:creationId xmlns:a16="http://schemas.microsoft.com/office/drawing/2014/main" id="{50D90C18-B77D-4EA6-906F-D5E31B4C858B}"/>
              </a:ext>
            </a:extLst>
          </p:cNvPr>
          <p:cNvGraphicFramePr/>
          <p:nvPr>
            <p:extLst>
              <p:ext uri="{D42A27DB-BD31-4B8C-83A1-F6EECF244321}">
                <p14:modId xmlns:p14="http://schemas.microsoft.com/office/powerpoint/2010/main" val="4039404359"/>
              </p:ext>
            </p:extLst>
          </p:nvPr>
        </p:nvGraphicFramePr>
        <p:xfrm>
          <a:off x="6221453" y="1404095"/>
          <a:ext cx="3962929" cy="2336800"/>
        </p:xfrm>
        <a:graphic>
          <a:graphicData uri="http://schemas.openxmlformats.org/drawingml/2006/chart">
            <c:chart xmlns:c="http://schemas.openxmlformats.org/drawingml/2006/chart" xmlns:r="http://schemas.openxmlformats.org/officeDocument/2006/relationships" r:id="rId5"/>
          </a:graphicData>
        </a:graphic>
      </p:graphicFrame>
      <p:sp>
        <p:nvSpPr>
          <p:cNvPr id="12" name="Rounded Rectangle 6">
            <a:extLst>
              <a:ext uri="{FF2B5EF4-FFF2-40B4-BE49-F238E27FC236}">
                <a16:creationId xmlns:a16="http://schemas.microsoft.com/office/drawing/2014/main" id="{C3628FC4-0B6F-4276-ACD5-E8628172D40A}"/>
              </a:ext>
            </a:extLst>
          </p:cNvPr>
          <p:cNvSpPr/>
          <p:nvPr/>
        </p:nvSpPr>
        <p:spPr>
          <a:xfrm>
            <a:off x="7169775" y="1129937"/>
            <a:ext cx="1758462"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white"/>
                </a:solidFill>
                <a:effectLst/>
                <a:uLnTx/>
                <a:uFillTx/>
                <a:latin typeface="Trebuchet MS"/>
                <a:ea typeface="+mn-ea"/>
                <a:cs typeface="+mn-cs"/>
              </a:rPr>
              <a:t>Gender</a:t>
            </a:r>
          </a:p>
        </p:txBody>
      </p:sp>
      <p:sp>
        <p:nvSpPr>
          <p:cNvPr id="21" name="Rounded Rectangle 6">
            <a:extLst>
              <a:ext uri="{FF2B5EF4-FFF2-40B4-BE49-F238E27FC236}">
                <a16:creationId xmlns:a16="http://schemas.microsoft.com/office/drawing/2014/main" id="{81DE302F-9042-4B6B-BA28-39D1986B3052}"/>
              </a:ext>
            </a:extLst>
          </p:cNvPr>
          <p:cNvSpPr/>
          <p:nvPr/>
        </p:nvSpPr>
        <p:spPr>
          <a:xfrm>
            <a:off x="2177735" y="3832530"/>
            <a:ext cx="2127739" cy="309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white"/>
                </a:solidFill>
                <a:effectLst/>
                <a:uLnTx/>
                <a:uFillTx/>
                <a:latin typeface="Trebuchet MS"/>
                <a:ea typeface="+mn-ea"/>
                <a:cs typeface="+mn-cs"/>
              </a:rPr>
              <a:t>Annual Household Income</a:t>
            </a:r>
          </a:p>
        </p:txBody>
      </p:sp>
      <p:graphicFrame>
        <p:nvGraphicFramePr>
          <p:cNvPr id="19" name="Chart 18">
            <a:extLst>
              <a:ext uri="{FF2B5EF4-FFF2-40B4-BE49-F238E27FC236}">
                <a16:creationId xmlns:a16="http://schemas.microsoft.com/office/drawing/2014/main" id="{0EC4201B-7203-4BB7-84EE-9830849D1512}"/>
              </a:ext>
            </a:extLst>
          </p:cNvPr>
          <p:cNvGraphicFramePr/>
          <p:nvPr>
            <p:extLst>
              <p:ext uri="{D42A27DB-BD31-4B8C-83A1-F6EECF244321}">
                <p14:modId xmlns:p14="http://schemas.microsoft.com/office/powerpoint/2010/main" val="1463540725"/>
              </p:ext>
            </p:extLst>
          </p:nvPr>
        </p:nvGraphicFramePr>
        <p:xfrm>
          <a:off x="6462925" y="4143710"/>
          <a:ext cx="3479984" cy="2348748"/>
        </p:xfrm>
        <a:graphic>
          <a:graphicData uri="http://schemas.openxmlformats.org/drawingml/2006/chart">
            <c:chart xmlns:c="http://schemas.openxmlformats.org/drawingml/2006/chart" xmlns:r="http://schemas.openxmlformats.org/officeDocument/2006/relationships" r:id="rId6"/>
          </a:graphicData>
        </a:graphic>
      </p:graphicFrame>
      <p:sp>
        <p:nvSpPr>
          <p:cNvPr id="20" name="Rounded Rectangle 6">
            <a:extLst>
              <a:ext uri="{FF2B5EF4-FFF2-40B4-BE49-F238E27FC236}">
                <a16:creationId xmlns:a16="http://schemas.microsoft.com/office/drawing/2014/main" id="{FC9342D5-8B0F-4D43-A435-409389703387}"/>
              </a:ext>
            </a:extLst>
          </p:cNvPr>
          <p:cNvSpPr/>
          <p:nvPr/>
        </p:nvSpPr>
        <p:spPr>
          <a:xfrm>
            <a:off x="7139048" y="3862841"/>
            <a:ext cx="2127739" cy="2560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white"/>
                </a:solidFill>
                <a:effectLst/>
                <a:uLnTx/>
                <a:uFillTx/>
                <a:latin typeface="Trebuchet MS"/>
                <a:ea typeface="+mn-ea"/>
                <a:cs typeface="+mn-cs"/>
              </a:rPr>
              <a:t>Hispanic or Latin Descent</a:t>
            </a:r>
          </a:p>
        </p:txBody>
      </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5368" y="6652413"/>
            <a:ext cx="2247046" cy="124162"/>
          </a:xfrm>
          <a:prstGeom prst="rect">
            <a:avLst/>
          </a:prstGeom>
        </p:spPr>
      </p:pic>
    </p:spTree>
    <p:extLst>
      <p:ext uri="{BB962C8B-B14F-4D97-AF65-F5344CB8AC3E}">
        <p14:creationId xmlns:p14="http://schemas.microsoft.com/office/powerpoint/2010/main" val="1851170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52D83128-71B0-4FA9-B569-FF3DFC9AFCB6}"/>
              </a:ext>
            </a:extLst>
          </p:cNvPr>
          <p:cNvGraphicFramePr/>
          <p:nvPr>
            <p:extLst>
              <p:ext uri="{D42A27DB-BD31-4B8C-83A1-F6EECF244321}">
                <p14:modId xmlns:p14="http://schemas.microsoft.com/office/powerpoint/2010/main" val="2530729168"/>
              </p:ext>
            </p:extLst>
          </p:nvPr>
        </p:nvGraphicFramePr>
        <p:xfrm>
          <a:off x="1407216" y="1468220"/>
          <a:ext cx="3962929" cy="2336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ounded Rectangle 6">
            <a:extLst>
              <a:ext uri="{FF2B5EF4-FFF2-40B4-BE49-F238E27FC236}">
                <a16:creationId xmlns:a16="http://schemas.microsoft.com/office/drawing/2014/main" id="{39F03A30-0572-4BEC-9651-712C6E689C47}"/>
              </a:ext>
            </a:extLst>
          </p:cNvPr>
          <p:cNvSpPr/>
          <p:nvPr/>
        </p:nvSpPr>
        <p:spPr>
          <a:xfrm>
            <a:off x="2207737" y="1243306"/>
            <a:ext cx="1758462"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white"/>
                </a:solidFill>
                <a:effectLst/>
                <a:uLnTx/>
                <a:uFillTx/>
                <a:latin typeface="Trebuchet MS"/>
                <a:ea typeface="+mn-ea"/>
                <a:cs typeface="+mn-cs"/>
              </a:rPr>
              <a:t>Age</a:t>
            </a:r>
          </a:p>
        </p:txBody>
      </p:sp>
      <p:graphicFrame>
        <p:nvGraphicFramePr>
          <p:cNvPr id="11" name="Chart 10">
            <a:extLst>
              <a:ext uri="{FF2B5EF4-FFF2-40B4-BE49-F238E27FC236}">
                <a16:creationId xmlns:a16="http://schemas.microsoft.com/office/drawing/2014/main" id="{50D90C18-B77D-4EA6-906F-D5E31B4C858B}"/>
              </a:ext>
            </a:extLst>
          </p:cNvPr>
          <p:cNvGraphicFramePr/>
          <p:nvPr>
            <p:extLst>
              <p:ext uri="{D42A27DB-BD31-4B8C-83A1-F6EECF244321}">
                <p14:modId xmlns:p14="http://schemas.microsoft.com/office/powerpoint/2010/main" val="52850777"/>
              </p:ext>
            </p:extLst>
          </p:nvPr>
        </p:nvGraphicFramePr>
        <p:xfrm>
          <a:off x="6615461" y="1666985"/>
          <a:ext cx="3962929" cy="2336800"/>
        </p:xfrm>
        <a:graphic>
          <a:graphicData uri="http://schemas.openxmlformats.org/drawingml/2006/chart">
            <c:chart xmlns:c="http://schemas.openxmlformats.org/drawingml/2006/chart" xmlns:r="http://schemas.openxmlformats.org/officeDocument/2006/relationships" r:id="rId4"/>
          </a:graphicData>
        </a:graphic>
      </p:graphicFrame>
      <p:sp>
        <p:nvSpPr>
          <p:cNvPr id="12" name="Rounded Rectangle 6">
            <a:extLst>
              <a:ext uri="{FF2B5EF4-FFF2-40B4-BE49-F238E27FC236}">
                <a16:creationId xmlns:a16="http://schemas.microsoft.com/office/drawing/2014/main" id="{C3628FC4-0B6F-4276-ACD5-E8628172D40A}"/>
              </a:ext>
            </a:extLst>
          </p:cNvPr>
          <p:cNvSpPr/>
          <p:nvPr/>
        </p:nvSpPr>
        <p:spPr>
          <a:xfrm>
            <a:off x="7602150" y="1247978"/>
            <a:ext cx="1758462"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white"/>
                </a:solidFill>
                <a:effectLst/>
                <a:uLnTx/>
                <a:uFillTx/>
                <a:latin typeface="Trebuchet MS"/>
                <a:ea typeface="+mn-ea"/>
                <a:cs typeface="+mn-cs"/>
              </a:rPr>
              <a:t>Gender</a:t>
            </a:r>
          </a:p>
        </p:txBody>
      </p:sp>
      <p:graphicFrame>
        <p:nvGraphicFramePr>
          <p:cNvPr id="13" name="Chart 12">
            <a:extLst>
              <a:ext uri="{FF2B5EF4-FFF2-40B4-BE49-F238E27FC236}">
                <a16:creationId xmlns:a16="http://schemas.microsoft.com/office/drawing/2014/main" id="{A5497D09-7CBD-4272-AE09-131406993FBC}"/>
              </a:ext>
            </a:extLst>
          </p:cNvPr>
          <p:cNvGraphicFramePr/>
          <p:nvPr>
            <p:extLst>
              <p:ext uri="{D42A27DB-BD31-4B8C-83A1-F6EECF244321}">
                <p14:modId xmlns:p14="http://schemas.microsoft.com/office/powerpoint/2010/main" val="1025809807"/>
              </p:ext>
            </p:extLst>
          </p:nvPr>
        </p:nvGraphicFramePr>
        <p:xfrm>
          <a:off x="4114536" y="3902086"/>
          <a:ext cx="3962929" cy="2336800"/>
        </p:xfrm>
        <a:graphic>
          <a:graphicData uri="http://schemas.openxmlformats.org/drawingml/2006/chart">
            <c:chart xmlns:c="http://schemas.openxmlformats.org/drawingml/2006/chart" xmlns:r="http://schemas.openxmlformats.org/officeDocument/2006/relationships" r:id="rId5"/>
          </a:graphicData>
        </a:graphic>
      </p:graphicFrame>
      <p:sp>
        <p:nvSpPr>
          <p:cNvPr id="21" name="Rounded Rectangle 6">
            <a:extLst>
              <a:ext uri="{FF2B5EF4-FFF2-40B4-BE49-F238E27FC236}">
                <a16:creationId xmlns:a16="http://schemas.microsoft.com/office/drawing/2014/main" id="{81DE302F-9042-4B6B-BA28-39D1986B3052}"/>
              </a:ext>
            </a:extLst>
          </p:cNvPr>
          <p:cNvSpPr/>
          <p:nvPr/>
        </p:nvSpPr>
        <p:spPr>
          <a:xfrm>
            <a:off x="4647507" y="3624303"/>
            <a:ext cx="2127739" cy="309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white"/>
                </a:solidFill>
                <a:effectLst/>
                <a:uLnTx/>
                <a:uFillTx/>
                <a:latin typeface="Trebuchet MS"/>
                <a:ea typeface="+mn-ea"/>
                <a:cs typeface="+mn-cs"/>
              </a:rPr>
              <a:t>Annual Household Income</a:t>
            </a: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5368" y="6652413"/>
            <a:ext cx="2247046" cy="124162"/>
          </a:xfrm>
          <a:prstGeom prst="rect">
            <a:avLst/>
          </a:prstGeom>
        </p:spPr>
      </p:pic>
      <p:sp>
        <p:nvSpPr>
          <p:cNvPr id="18" name="Text Placeholder 3">
            <a:extLst>
              <a:ext uri="{FF2B5EF4-FFF2-40B4-BE49-F238E27FC236}">
                <a16:creationId xmlns:a16="http://schemas.microsoft.com/office/drawing/2014/main" id="{1DAA7758-3D87-44EB-BB36-43CE165BCA48}"/>
              </a:ext>
            </a:extLst>
          </p:cNvPr>
          <p:cNvSpPr txBox="1">
            <a:spLocks/>
          </p:cNvSpPr>
          <p:nvPr/>
        </p:nvSpPr>
        <p:spPr>
          <a:xfrm>
            <a:off x="105499" y="6497412"/>
            <a:ext cx="9489869" cy="333429"/>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kumimoji="0" lang="en-US" sz="800" b="0" i="0" u="none" strike="noStrike" kern="1200" cap="none" spc="0" normalizeH="0" baseline="0" noProof="0" dirty="0">
                <a:ln>
                  <a:noFill/>
                </a:ln>
                <a:solidFill>
                  <a:schemeClr val="bg1"/>
                </a:solidFill>
                <a:effectLst/>
                <a:uLnTx/>
                <a:uFillTx/>
                <a:latin typeface="Trebuchet MS"/>
                <a:ea typeface="+mn-ea"/>
                <a:cs typeface="+mn-cs"/>
              </a:rPr>
              <a:t>Source: VAB / Research Now “Program Engagement” Survey, April 2018. Total Respondents=1,001. U.S. Census data, 2017 population estimates; GfK MRI 2018 </a:t>
            </a:r>
            <a:r>
              <a:rPr kumimoji="0" lang="en-US" sz="800" b="0" i="0" u="none" strike="noStrike" kern="1200" cap="none" spc="0" normalizeH="0" baseline="0" noProof="0" dirty="0" err="1">
                <a:ln>
                  <a:noFill/>
                </a:ln>
                <a:solidFill>
                  <a:schemeClr val="bg1"/>
                </a:solidFill>
                <a:effectLst/>
                <a:uLnTx/>
                <a:uFillTx/>
                <a:latin typeface="Trebuchet MS"/>
                <a:ea typeface="+mn-ea"/>
                <a:cs typeface="+mn-cs"/>
              </a:rPr>
              <a:t>Doublebase</a:t>
            </a:r>
            <a:r>
              <a:rPr kumimoji="0" lang="en-US" sz="800" b="0" i="0" u="none" strike="noStrike" kern="1200" cap="none" spc="0" normalizeH="0" baseline="0" noProof="0" dirty="0">
                <a:ln>
                  <a:noFill/>
                </a:ln>
                <a:solidFill>
                  <a:schemeClr val="bg1"/>
                </a:solidFill>
                <a:effectLst/>
                <a:uLnTx/>
                <a:uFillTx/>
                <a:latin typeface="Trebuchet MS"/>
                <a:ea typeface="+mn-ea"/>
                <a:cs typeface="+mn-cs"/>
              </a:rPr>
              <a:t>; </a:t>
            </a:r>
            <a:r>
              <a:rPr lang="en-US" sz="800" dirty="0">
                <a:solidFill>
                  <a:schemeClr val="bg1"/>
                </a:solidFill>
              </a:rPr>
              <a:t>Hispanic = 188 Respondents, Total A18+ Respondents = 1,001.</a:t>
            </a:r>
            <a:endParaRPr kumimoji="0" lang="en-US" sz="800" b="0" i="0" u="none" strike="noStrike" kern="1200" cap="none" spc="0" normalizeH="0" baseline="0" noProof="0" dirty="0">
              <a:ln>
                <a:noFill/>
              </a:ln>
              <a:solidFill>
                <a:schemeClr val="bg1"/>
              </a:solidFill>
              <a:effectLst/>
              <a:uLnTx/>
              <a:uFillTx/>
              <a:latin typeface="Trebuchet MS"/>
            </a:endParaRPr>
          </a:p>
        </p:txBody>
      </p:sp>
      <p:sp>
        <p:nvSpPr>
          <p:cNvPr id="16" name="Title 1">
            <a:extLst>
              <a:ext uri="{FF2B5EF4-FFF2-40B4-BE49-F238E27FC236}">
                <a16:creationId xmlns:a16="http://schemas.microsoft.com/office/drawing/2014/main" id="{B49442F8-3648-49C7-940F-699F37B490E6}"/>
              </a:ext>
            </a:extLst>
          </p:cNvPr>
          <p:cNvSpPr>
            <a:spLocks noGrp="1"/>
          </p:cNvSpPr>
          <p:nvPr>
            <p:ph type="ctrTitle"/>
          </p:nvPr>
        </p:nvSpPr>
        <p:spPr>
          <a:xfrm>
            <a:off x="697702" y="365542"/>
            <a:ext cx="10654454" cy="561574"/>
          </a:xfrm>
        </p:spPr>
        <p:txBody>
          <a:bodyPr/>
          <a:lstStyle/>
          <a:p>
            <a:r>
              <a:rPr lang="en-US" sz="2400" b="1" u="sng" dirty="0">
                <a:solidFill>
                  <a:schemeClr val="bg1"/>
                </a:solidFill>
              </a:rPr>
              <a:t>Hispanic</a:t>
            </a:r>
            <a:r>
              <a:rPr lang="en-US" sz="2400" dirty="0">
                <a:solidFill>
                  <a:schemeClr val="bg1"/>
                </a:solidFill>
              </a:rPr>
              <a:t> Survey Respondents: Demographic Profile</a:t>
            </a:r>
          </a:p>
        </p:txBody>
      </p:sp>
    </p:spTree>
    <p:extLst>
      <p:ext uri="{BB962C8B-B14F-4D97-AF65-F5344CB8AC3E}">
        <p14:creationId xmlns:p14="http://schemas.microsoft.com/office/powerpoint/2010/main" val="311243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8B7A7-9E3F-4730-9B61-692DFBD2826D}"/>
              </a:ext>
            </a:extLst>
          </p:cNvPr>
          <p:cNvPicPr>
            <a:picLocks noChangeAspect="1"/>
          </p:cNvPicPr>
          <p:nvPr/>
        </p:nvPicPr>
        <p:blipFill rotWithShape="1">
          <a:blip r:embed="rId3"/>
          <a:srcRect l="1832" r="19004" b="1197"/>
          <a:stretch/>
        </p:blipFill>
        <p:spPr>
          <a:xfrm>
            <a:off x="3957549" y="0"/>
            <a:ext cx="8234451" cy="6858000"/>
          </a:xfrm>
          <a:prstGeom prst="rect">
            <a:avLst/>
          </a:prstGeom>
        </p:spPr>
      </p:pic>
      <p:sp>
        <p:nvSpPr>
          <p:cNvPr id="9" name="TextBox 8"/>
          <p:cNvSpPr txBox="1"/>
          <p:nvPr/>
        </p:nvSpPr>
        <p:spPr>
          <a:xfrm>
            <a:off x="319180" y="1255788"/>
            <a:ext cx="3607890" cy="507813"/>
          </a:xfrm>
          <a:prstGeom prst="rect">
            <a:avLst/>
          </a:prstGeom>
          <a:noFill/>
        </p:spPr>
        <p:txBody>
          <a:bodyPr wrap="square" lIns="45704" tIns="22851" rIns="45704" bIns="22851" rtlCol="0">
            <a:spAutoFit/>
          </a:bodyPr>
          <a:lstStyle/>
          <a:p>
            <a:pPr defTabSz="585994">
              <a:lnSpc>
                <a:spcPts val="3598"/>
              </a:lnSpc>
            </a:pPr>
            <a:r>
              <a:rPr lang="en-US" sz="2000" dirty="0">
                <a:solidFill>
                  <a:prstClr val="black"/>
                </a:solidFill>
                <a:cs typeface="Trebuchet MS"/>
              </a:rPr>
              <a:t>Why are Emotions Important?</a:t>
            </a:r>
          </a:p>
        </p:txBody>
      </p:sp>
      <p:sp>
        <p:nvSpPr>
          <p:cNvPr id="18" name="TextBox 17"/>
          <p:cNvSpPr txBox="1"/>
          <p:nvPr/>
        </p:nvSpPr>
        <p:spPr>
          <a:xfrm>
            <a:off x="4248373" y="2536663"/>
            <a:ext cx="3831367" cy="716268"/>
          </a:xfrm>
          <a:prstGeom prst="rect">
            <a:avLst/>
          </a:prstGeom>
          <a:noFill/>
        </p:spPr>
        <p:txBody>
          <a:bodyPr wrap="square" lIns="45704" tIns="22851" rIns="45704" bIns="22851" rtlCol="0">
            <a:spAutoFit/>
          </a:bodyPr>
          <a:lstStyle/>
          <a:p>
            <a:pPr defTabSz="585994">
              <a:lnSpc>
                <a:spcPts val="1800"/>
              </a:lnSpc>
            </a:pPr>
            <a:r>
              <a:rPr lang="en-US" sz="2000" dirty="0"/>
              <a:t>“</a:t>
            </a:r>
            <a:r>
              <a:rPr lang="en-US" sz="2000" dirty="0">
                <a:cs typeface="Trebuchet MS"/>
              </a:rPr>
              <a:t>Emotions lead to action, while reason leads to conclusions.”</a:t>
            </a:r>
          </a:p>
          <a:p>
            <a:pPr defTabSz="585994">
              <a:lnSpc>
                <a:spcPts val="1800"/>
              </a:lnSpc>
            </a:pPr>
            <a:r>
              <a:rPr lang="en-US" sz="1200" b="1" dirty="0">
                <a:cs typeface="Trebuchet MS"/>
              </a:rPr>
              <a:t>Neurologist, Donald B. Caine</a:t>
            </a:r>
          </a:p>
        </p:txBody>
      </p:sp>
      <p:sp>
        <p:nvSpPr>
          <p:cNvPr id="23" name="TextBox 22"/>
          <p:cNvSpPr txBox="1"/>
          <p:nvPr/>
        </p:nvSpPr>
        <p:spPr>
          <a:xfrm>
            <a:off x="9224585" y="6683895"/>
            <a:ext cx="3314978" cy="225685"/>
          </a:xfrm>
          <a:prstGeom prst="rect">
            <a:avLst/>
          </a:prstGeom>
          <a:noFill/>
        </p:spPr>
        <p:txBody>
          <a:bodyPr wrap="square" lIns="45704" tIns="22851" rIns="45704" bIns="22851" rtlCol="0">
            <a:spAutoFit/>
          </a:bodyPr>
          <a:lstStyle/>
          <a:p>
            <a:pPr defTabSz="585994">
              <a:lnSpc>
                <a:spcPts val="700"/>
              </a:lnSpc>
            </a:pPr>
            <a:r>
              <a:rPr lang="en-US" sz="800" dirty="0">
                <a:solidFill>
                  <a:srgbClr val="000000"/>
                </a:solidFill>
                <a:cs typeface="Trebuchet MS"/>
              </a:rPr>
              <a:t>Source: LEAP Media Investment</a:t>
            </a:r>
          </a:p>
          <a:p>
            <a:pPr defTabSz="585994">
              <a:lnSpc>
                <a:spcPts val="700"/>
              </a:lnSpc>
            </a:pPr>
            <a:endParaRPr lang="en-US" sz="800" dirty="0">
              <a:solidFill>
                <a:srgbClr val="000000"/>
              </a:solidFill>
              <a:cs typeface="Trebuchet MS"/>
            </a:endParaRPr>
          </a:p>
        </p:txBody>
      </p:sp>
      <p:sp>
        <p:nvSpPr>
          <p:cNvPr id="10" name="TextBox 9"/>
          <p:cNvSpPr txBox="1"/>
          <p:nvPr/>
        </p:nvSpPr>
        <p:spPr>
          <a:xfrm>
            <a:off x="349660" y="1757726"/>
            <a:ext cx="4016077" cy="276999"/>
          </a:xfrm>
          <a:prstGeom prst="rect">
            <a:avLst/>
          </a:prstGeom>
          <a:noFill/>
        </p:spPr>
        <p:txBody>
          <a:bodyPr wrap="square" lIns="45501" tIns="22735" rIns="45501" bIns="22735" rtlCol="0">
            <a:spAutoFit/>
          </a:bodyPr>
          <a:lstStyle/>
          <a:p>
            <a:pPr defTabSz="583442">
              <a:lnSpc>
                <a:spcPts val="1800"/>
              </a:lnSpc>
            </a:pPr>
            <a:r>
              <a:rPr lang="en-US" sz="1500" b="1" dirty="0">
                <a:solidFill>
                  <a:srgbClr val="3781B2"/>
                </a:solidFill>
                <a:cs typeface="Trebuchet MS"/>
              </a:rPr>
              <a:t>…They Drive Intention &amp; Build Brands</a:t>
            </a:r>
            <a:endParaRPr lang="en-US" sz="1500" dirty="0">
              <a:solidFill>
                <a:srgbClr val="3781B2"/>
              </a:solidFill>
              <a:cs typeface="Trebuchet MS"/>
            </a:endParaRPr>
          </a:p>
        </p:txBody>
      </p:sp>
      <p:sp>
        <p:nvSpPr>
          <p:cNvPr id="11" name="TextBox 10"/>
          <p:cNvSpPr txBox="1"/>
          <p:nvPr/>
        </p:nvSpPr>
        <p:spPr>
          <a:xfrm>
            <a:off x="479315" y="2689890"/>
            <a:ext cx="3287620" cy="2123406"/>
          </a:xfrm>
          <a:prstGeom prst="rect">
            <a:avLst/>
          </a:prstGeom>
          <a:noFill/>
        </p:spPr>
        <p:txBody>
          <a:bodyPr wrap="square" lIns="45501" tIns="22735" rIns="45501" bIns="22735" rtlCol="0">
            <a:spAutoFit/>
          </a:bodyPr>
          <a:lstStyle/>
          <a:p>
            <a:pPr defTabSz="583442">
              <a:lnSpc>
                <a:spcPts val="1800"/>
              </a:lnSpc>
            </a:pPr>
            <a:r>
              <a:rPr lang="en-US" sz="1600" dirty="0">
                <a:solidFill>
                  <a:prstClr val="black"/>
                </a:solidFill>
                <a:cs typeface="Trebuchet MS"/>
              </a:rPr>
              <a:t>Someone who is highly attached is </a:t>
            </a:r>
          </a:p>
          <a:p>
            <a:pPr defTabSz="583442">
              <a:lnSpc>
                <a:spcPts val="1800"/>
              </a:lnSpc>
            </a:pPr>
            <a:r>
              <a:rPr lang="en-US" sz="2000" b="1" u="sng" dirty="0">
                <a:solidFill>
                  <a:prstClr val="black"/>
                </a:solidFill>
                <a:cs typeface="Trebuchet MS"/>
              </a:rPr>
              <a:t>3x</a:t>
            </a:r>
            <a:r>
              <a:rPr lang="en-US" sz="1600" dirty="0">
                <a:solidFill>
                  <a:prstClr val="black"/>
                </a:solidFill>
                <a:cs typeface="Trebuchet MS"/>
              </a:rPr>
              <a:t> more likely to engage with the brand. </a:t>
            </a:r>
          </a:p>
          <a:p>
            <a:pPr defTabSz="583442">
              <a:lnSpc>
                <a:spcPts val="1800"/>
              </a:lnSpc>
            </a:pPr>
            <a:endParaRPr lang="en-US" dirty="0">
              <a:solidFill>
                <a:prstClr val="black"/>
              </a:solidFill>
              <a:cs typeface="Trebuchet MS"/>
            </a:endParaRPr>
          </a:p>
          <a:p>
            <a:pPr defTabSz="583442">
              <a:lnSpc>
                <a:spcPts val="1800"/>
              </a:lnSpc>
            </a:pPr>
            <a:endParaRPr lang="en-US" sz="4000" dirty="0">
              <a:solidFill>
                <a:prstClr val="black"/>
              </a:solidFill>
              <a:cs typeface="Trebuchet MS"/>
            </a:endParaRPr>
          </a:p>
          <a:p>
            <a:pPr defTabSz="583442">
              <a:lnSpc>
                <a:spcPts val="1800"/>
              </a:lnSpc>
            </a:pPr>
            <a:r>
              <a:rPr lang="en-US" sz="1600" dirty="0">
                <a:solidFill>
                  <a:prstClr val="black"/>
                </a:solidFill>
                <a:cs typeface="Trebuchet MS"/>
              </a:rPr>
              <a:t>They are less price sensitive, go deeper into the product line and have a higher lifetime value to an advertiser.</a:t>
            </a:r>
            <a:endParaRPr lang="en-US" sz="1050" dirty="0">
              <a:solidFill>
                <a:prstClr val="black"/>
              </a:solidFill>
              <a:cs typeface="Trebuchet MS"/>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85" y="6652406"/>
            <a:ext cx="2247046" cy="124162"/>
          </a:xfrm>
          <a:prstGeom prst="rect">
            <a:avLst/>
          </a:prstGeom>
        </p:spPr>
      </p:pic>
      <p:sp>
        <p:nvSpPr>
          <p:cNvPr id="12" name="Slide Number Placeholder 5">
            <a:extLst>
              <a:ext uri="{FF2B5EF4-FFF2-40B4-BE49-F238E27FC236}">
                <a16:creationId xmlns:a16="http://schemas.microsoft.com/office/drawing/2014/main" id="{2B0AADAB-F47E-40B2-A793-1E58121582A3}"/>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4</a:t>
            </a:fld>
            <a:endParaRPr lang="en-US" dirty="0"/>
          </a:p>
        </p:txBody>
      </p:sp>
    </p:spTree>
    <p:extLst>
      <p:ext uri="{BB962C8B-B14F-4D97-AF65-F5344CB8AC3E}">
        <p14:creationId xmlns:p14="http://schemas.microsoft.com/office/powerpoint/2010/main" val="3158037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97C16-FCC2-40DF-8015-1A70C0500727}"/>
              </a:ext>
            </a:extLst>
          </p:cNvPr>
          <p:cNvPicPr>
            <a:picLocks noChangeAspect="1"/>
          </p:cNvPicPr>
          <p:nvPr/>
        </p:nvPicPr>
        <p:blipFill rotWithShape="1">
          <a:blip r:embed="rId3"/>
          <a:srcRect t="3562" r="35865"/>
          <a:stretch/>
        </p:blipFill>
        <p:spPr>
          <a:xfrm>
            <a:off x="9151483" y="0"/>
            <a:ext cx="3040517" cy="6858000"/>
          </a:xfrm>
          <a:prstGeom prst="rect">
            <a:avLst/>
          </a:prstGeom>
        </p:spPr>
      </p:pic>
      <p:pic>
        <p:nvPicPr>
          <p:cNvPr id="4" name="Picture 3">
            <a:extLst>
              <a:ext uri="{FF2B5EF4-FFF2-40B4-BE49-F238E27FC236}">
                <a16:creationId xmlns:a16="http://schemas.microsoft.com/office/drawing/2014/main" id="{B8DCF7E3-D27F-4B83-A5FD-5C93F48E7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9165" y="6660455"/>
            <a:ext cx="2247046" cy="124162"/>
          </a:xfrm>
          <a:prstGeom prst="rect">
            <a:avLst/>
          </a:prstGeom>
        </p:spPr>
      </p:pic>
      <p:sp>
        <p:nvSpPr>
          <p:cNvPr id="5" name="Slide Number Placeholder 5">
            <a:extLst>
              <a:ext uri="{FF2B5EF4-FFF2-40B4-BE49-F238E27FC236}">
                <a16:creationId xmlns:a16="http://schemas.microsoft.com/office/drawing/2014/main" id="{C1CFDBC6-955E-415A-89DB-CDCA3AEDDEF8}"/>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5</a:t>
            </a:fld>
            <a:endParaRPr lang="en-US" dirty="0"/>
          </a:p>
        </p:txBody>
      </p:sp>
      <p:sp>
        <p:nvSpPr>
          <p:cNvPr id="6" name="TextBox 5">
            <a:extLst>
              <a:ext uri="{FF2B5EF4-FFF2-40B4-BE49-F238E27FC236}">
                <a16:creationId xmlns:a16="http://schemas.microsoft.com/office/drawing/2014/main" id="{E1F788AB-DFF9-4350-A476-F0F93EFEB499}"/>
              </a:ext>
            </a:extLst>
          </p:cNvPr>
          <p:cNvSpPr txBox="1"/>
          <p:nvPr/>
        </p:nvSpPr>
        <p:spPr>
          <a:xfrm>
            <a:off x="189731" y="268176"/>
            <a:ext cx="8749799" cy="784747"/>
          </a:xfrm>
          <a:prstGeom prst="rect">
            <a:avLst/>
          </a:prstGeom>
          <a:noFill/>
        </p:spPr>
        <p:txBody>
          <a:bodyPr wrap="square" lIns="45648" tIns="22819" rIns="45648" bIns="22819" rtlCol="0">
            <a:spAutoFit/>
          </a:bodyPr>
          <a:lstStyle/>
          <a:p>
            <a:pPr defTabSz="585290"/>
            <a:r>
              <a:rPr lang="en-US" sz="2400" b="1" i="1" dirty="0">
                <a:solidFill>
                  <a:srgbClr val="00A4A8"/>
                </a:solidFill>
                <a:cs typeface="Trebuchet MS"/>
              </a:rPr>
              <a:t>Committed</a:t>
            </a:r>
            <a:r>
              <a:rPr lang="en-US" sz="2400" dirty="0">
                <a:solidFill>
                  <a:srgbClr val="00A4A8"/>
                </a:solidFill>
                <a:cs typeface="Trebuchet MS"/>
              </a:rPr>
              <a:t>, A VAB Custom Survey Series, Quantifies Viewer Emotional Attachment And Engagement To TV Programming</a:t>
            </a:r>
            <a:endParaRPr lang="en-US" sz="2400" i="1" dirty="0">
              <a:solidFill>
                <a:srgbClr val="00A4A8"/>
              </a:solidFill>
              <a:cs typeface="Trebuchet MS"/>
            </a:endParaRPr>
          </a:p>
        </p:txBody>
      </p:sp>
      <p:sp>
        <p:nvSpPr>
          <p:cNvPr id="10" name="Rectangle 9">
            <a:extLst>
              <a:ext uri="{FF2B5EF4-FFF2-40B4-BE49-F238E27FC236}">
                <a16:creationId xmlns:a16="http://schemas.microsoft.com/office/drawing/2014/main" id="{07023C3C-D0C5-41B9-BBEB-75FFB1EBE292}"/>
              </a:ext>
            </a:extLst>
          </p:cNvPr>
          <p:cNvSpPr/>
          <p:nvPr/>
        </p:nvSpPr>
        <p:spPr>
          <a:xfrm>
            <a:off x="344032" y="1305529"/>
            <a:ext cx="8446884" cy="4461671"/>
          </a:xfrm>
          <a:prstGeom prst="rect">
            <a:avLst/>
          </a:prstGeom>
        </p:spPr>
        <p:txBody>
          <a:bodyPr wrap="square">
            <a:spAutoFit/>
          </a:bodyPr>
          <a:lstStyle/>
          <a:p>
            <a:pPr lvl="0" defTabSz="583442">
              <a:lnSpc>
                <a:spcPts val="1800"/>
              </a:lnSpc>
            </a:pPr>
            <a:r>
              <a:rPr lang="en-US" b="1" u="sng" dirty="0">
                <a:solidFill>
                  <a:schemeClr val="bg1"/>
                </a:solidFill>
              </a:rPr>
              <a:t>Study Methodology</a:t>
            </a:r>
          </a:p>
          <a:p>
            <a:pPr lvl="0" defTabSz="583442">
              <a:lnSpc>
                <a:spcPts val="1800"/>
              </a:lnSpc>
            </a:pPr>
            <a:endParaRPr lang="en-US" b="1" dirty="0">
              <a:solidFill>
                <a:schemeClr val="bg1"/>
              </a:solidFill>
            </a:endParaRPr>
          </a:p>
          <a:p>
            <a:pPr lvl="0" defTabSz="583442">
              <a:lnSpc>
                <a:spcPts val="1800"/>
              </a:lnSpc>
            </a:pPr>
            <a:r>
              <a:rPr lang="en-US" sz="1400" dirty="0">
                <a:solidFill>
                  <a:schemeClr val="bg1"/>
                </a:solidFill>
                <a:cs typeface="Trebuchet MS"/>
              </a:rPr>
              <a:t>The VAB commissioned </a:t>
            </a:r>
            <a:r>
              <a:rPr lang="en-US" sz="1600" i="1" dirty="0">
                <a:solidFill>
                  <a:schemeClr val="bg1"/>
                </a:solidFill>
                <a:cs typeface="Trebuchet MS"/>
              </a:rPr>
              <a:t>Research Now </a:t>
            </a:r>
            <a:r>
              <a:rPr lang="en-US" sz="1400" dirty="0">
                <a:solidFill>
                  <a:schemeClr val="bg1"/>
                </a:solidFill>
                <a:cs typeface="Trebuchet MS"/>
              </a:rPr>
              <a:t>to conduct the </a:t>
            </a:r>
            <a:r>
              <a:rPr lang="en-US" sz="1400" i="1" dirty="0">
                <a:solidFill>
                  <a:schemeClr val="bg1"/>
                </a:solidFill>
                <a:cs typeface="Trebuchet MS"/>
              </a:rPr>
              <a:t>Program Engagement Survey</a:t>
            </a:r>
            <a:r>
              <a:rPr lang="en-US" sz="1400" dirty="0">
                <a:solidFill>
                  <a:schemeClr val="bg1"/>
                </a:solidFill>
                <a:cs typeface="Trebuchet MS"/>
              </a:rPr>
              <a:t> fielded online in April 2018 with 1,000 A18+ respondents surveyed.</a:t>
            </a:r>
          </a:p>
          <a:p>
            <a:pPr lvl="0" defTabSz="583442">
              <a:lnSpc>
                <a:spcPts val="1800"/>
              </a:lnSpc>
            </a:pPr>
            <a:endParaRPr lang="en-US" dirty="0">
              <a:solidFill>
                <a:schemeClr val="bg1"/>
              </a:solidFill>
              <a:cs typeface="Trebuchet MS"/>
            </a:endParaRPr>
          </a:p>
          <a:p>
            <a:pPr lvl="0" defTabSz="583442">
              <a:lnSpc>
                <a:spcPts val="1800"/>
              </a:lnSpc>
            </a:pPr>
            <a:r>
              <a:rPr lang="en-US" sz="1400" dirty="0">
                <a:solidFill>
                  <a:schemeClr val="bg1"/>
                </a:solidFill>
                <a:cs typeface="Trebuchet MS"/>
              </a:rPr>
              <a:t>From a multicultural perspective, these respondents included: </a:t>
            </a:r>
          </a:p>
          <a:p>
            <a:pPr marL="285750" lvl="0" indent="-285750" defTabSz="583442">
              <a:lnSpc>
                <a:spcPts val="1800"/>
              </a:lnSpc>
              <a:buFont typeface="Arial" panose="020B0604020202020204" pitchFamily="34" charset="0"/>
              <a:buChar char="•"/>
            </a:pPr>
            <a:r>
              <a:rPr lang="en-US" sz="1200" dirty="0">
                <a:solidFill>
                  <a:schemeClr val="bg1"/>
                </a:solidFill>
                <a:cs typeface="Trebuchet MS"/>
              </a:rPr>
              <a:t>188 Hispanic </a:t>
            </a:r>
            <a:r>
              <a:rPr lang="en-US" sz="1200" dirty="0">
                <a:solidFill>
                  <a:schemeClr val="bg1"/>
                </a:solidFill>
              </a:rPr>
              <a:t>respondents</a:t>
            </a:r>
          </a:p>
          <a:p>
            <a:pPr marL="285750" lvl="0" indent="-285750" defTabSz="583442">
              <a:lnSpc>
                <a:spcPts val="1800"/>
              </a:lnSpc>
              <a:buFont typeface="Arial" panose="020B0604020202020204" pitchFamily="34" charset="0"/>
              <a:buChar char="•"/>
            </a:pPr>
            <a:r>
              <a:rPr lang="en-US" sz="1200" dirty="0">
                <a:solidFill>
                  <a:schemeClr val="bg1"/>
                </a:solidFill>
              </a:rPr>
              <a:t>160 Black respondents (African American/Black/Caribbean American)</a:t>
            </a:r>
          </a:p>
          <a:p>
            <a:pPr marL="285750" lvl="0" indent="-285750" defTabSz="583442">
              <a:lnSpc>
                <a:spcPts val="1800"/>
              </a:lnSpc>
              <a:buFont typeface="Arial" panose="020B0604020202020204" pitchFamily="34" charset="0"/>
              <a:buChar char="•"/>
            </a:pPr>
            <a:r>
              <a:rPr lang="en-US" sz="1200" dirty="0">
                <a:solidFill>
                  <a:schemeClr val="bg1"/>
                </a:solidFill>
                <a:cs typeface="Trebuchet MS"/>
              </a:rPr>
              <a:t>744 Non-Hispanic White respondents </a:t>
            </a:r>
          </a:p>
          <a:p>
            <a:pPr lvl="0" defTabSz="583442">
              <a:lnSpc>
                <a:spcPts val="1800"/>
              </a:lnSpc>
            </a:pPr>
            <a:endParaRPr lang="en-US" dirty="0">
              <a:solidFill>
                <a:schemeClr val="bg1"/>
              </a:solidFill>
              <a:cs typeface="Trebuchet MS"/>
            </a:endParaRPr>
          </a:p>
          <a:p>
            <a:pPr lvl="0" defTabSz="583442">
              <a:lnSpc>
                <a:spcPts val="1800"/>
              </a:lnSpc>
            </a:pPr>
            <a:endParaRPr lang="en-US" dirty="0">
              <a:solidFill>
                <a:schemeClr val="bg1"/>
              </a:solidFill>
              <a:cs typeface="Trebuchet MS"/>
            </a:endParaRPr>
          </a:p>
          <a:p>
            <a:pPr defTabSz="583442">
              <a:lnSpc>
                <a:spcPts val="1800"/>
              </a:lnSpc>
            </a:pPr>
            <a:r>
              <a:rPr lang="en-US" b="1" u="sng" dirty="0">
                <a:solidFill>
                  <a:schemeClr val="bg1"/>
                </a:solidFill>
                <a:cs typeface="Trebuchet MS"/>
              </a:rPr>
              <a:t>Study Objectives</a:t>
            </a:r>
          </a:p>
          <a:p>
            <a:pPr defTabSz="583442">
              <a:lnSpc>
                <a:spcPts val="1800"/>
              </a:lnSpc>
            </a:pPr>
            <a:endParaRPr lang="en-US" sz="1200" b="1" u="sng" dirty="0">
              <a:solidFill>
                <a:schemeClr val="bg1"/>
              </a:solidFill>
              <a:cs typeface="Trebuchet MS"/>
            </a:endParaRPr>
          </a:p>
          <a:p>
            <a:pPr marL="285750" indent="-285750" defTabSz="583442">
              <a:lnSpc>
                <a:spcPts val="1800"/>
              </a:lnSpc>
              <a:buFont typeface="Arial" panose="020B0604020202020204" pitchFamily="34" charset="0"/>
              <a:buChar char="•"/>
            </a:pPr>
            <a:r>
              <a:rPr lang="en-US" sz="1400" b="1" u="sng" dirty="0">
                <a:solidFill>
                  <a:schemeClr val="bg1"/>
                </a:solidFill>
                <a:cs typeface="Trebuchet MS"/>
              </a:rPr>
              <a:t>Primary</a:t>
            </a:r>
            <a:r>
              <a:rPr lang="en-US" sz="1400" dirty="0">
                <a:solidFill>
                  <a:schemeClr val="bg1"/>
                </a:solidFill>
                <a:cs typeface="Trebuchet MS"/>
              </a:rPr>
              <a:t>: To understand the emotion viewers exhibit for ad-supported TV programs and how they express their attachment through their behaviors</a:t>
            </a:r>
          </a:p>
          <a:p>
            <a:pPr lvl="0" defTabSz="583442">
              <a:lnSpc>
                <a:spcPts val="1800"/>
              </a:lnSpc>
            </a:pPr>
            <a:endParaRPr lang="en-US" sz="1600" dirty="0">
              <a:solidFill>
                <a:schemeClr val="bg1"/>
              </a:solidFill>
              <a:cs typeface="Trebuchet MS"/>
            </a:endParaRPr>
          </a:p>
          <a:p>
            <a:pPr marL="285750" indent="-285750" defTabSz="583442">
              <a:lnSpc>
                <a:spcPts val="1800"/>
              </a:lnSpc>
              <a:buFont typeface="Arial" panose="020B0604020202020204" pitchFamily="34" charset="0"/>
              <a:buChar char="•"/>
            </a:pPr>
            <a:r>
              <a:rPr lang="en-US" sz="1400" b="1" u="sng" dirty="0">
                <a:solidFill>
                  <a:schemeClr val="bg1"/>
                </a:solidFill>
                <a:cs typeface="Trebuchet MS"/>
              </a:rPr>
              <a:t>Secondary</a:t>
            </a:r>
            <a:r>
              <a:rPr lang="en-US" sz="1400" dirty="0">
                <a:solidFill>
                  <a:schemeClr val="bg1"/>
                </a:solidFill>
                <a:cs typeface="Trebuchet MS"/>
              </a:rPr>
              <a:t>: Contrast a viewer’s commitment to TV programming against how they engage with original YouTube content</a:t>
            </a:r>
          </a:p>
          <a:p>
            <a:pPr lvl="0" defTabSz="583442">
              <a:lnSpc>
                <a:spcPts val="1800"/>
              </a:lnSpc>
            </a:pPr>
            <a:endParaRPr lang="en-US" sz="1400" dirty="0">
              <a:solidFill>
                <a:schemeClr val="bg1"/>
              </a:solidFill>
              <a:cs typeface="Trebuchet MS"/>
            </a:endParaRPr>
          </a:p>
        </p:txBody>
      </p:sp>
      <p:sp>
        <p:nvSpPr>
          <p:cNvPr id="8" name="Rectangle 7">
            <a:extLst>
              <a:ext uri="{FF2B5EF4-FFF2-40B4-BE49-F238E27FC236}">
                <a16:creationId xmlns:a16="http://schemas.microsoft.com/office/drawing/2014/main" id="{2B4E6CF2-9272-4A50-B64E-5F47E08E6D32}"/>
              </a:ext>
            </a:extLst>
          </p:cNvPr>
          <p:cNvSpPr/>
          <p:nvPr/>
        </p:nvSpPr>
        <p:spPr>
          <a:xfrm>
            <a:off x="166327" y="6148688"/>
            <a:ext cx="8003039" cy="338187"/>
          </a:xfrm>
          <a:prstGeom prst="rect">
            <a:avLst/>
          </a:prstGeom>
        </p:spPr>
        <p:txBody>
          <a:bodyPr wrap="square" lIns="91076" tIns="45538" rIns="91076" bIns="45538">
            <a:spAutoFit/>
          </a:bodyPr>
          <a:lstStyle/>
          <a:p>
            <a:pPr marL="284288"/>
            <a:r>
              <a:rPr lang="en-US" altLang="en-US" sz="800" u="sng" dirty="0">
                <a:solidFill>
                  <a:schemeClr val="bg1"/>
                </a:solidFill>
              </a:rPr>
              <a:t>Ad-supported TV programs are defined as</a:t>
            </a:r>
            <a:r>
              <a:rPr lang="en-US" altLang="en-US" sz="800" dirty="0">
                <a:solidFill>
                  <a:schemeClr val="bg1"/>
                </a:solidFill>
              </a:rPr>
              <a:t>: programs that are currently airing or originally aired on broadcast or cable TV, inclusive of all devices and methods of viewing (e.g. watching </a:t>
            </a:r>
            <a:r>
              <a:rPr lang="en-US" altLang="en-US" sz="800" i="1" dirty="0">
                <a:solidFill>
                  <a:schemeClr val="bg1"/>
                </a:solidFill>
              </a:rPr>
              <a:t>Breaking Bad </a:t>
            </a:r>
            <a:r>
              <a:rPr lang="en-US" altLang="en-US" sz="800" dirty="0">
                <a:solidFill>
                  <a:schemeClr val="bg1"/>
                </a:solidFill>
              </a:rPr>
              <a:t>on Netflix or catching up on recent episodes of </a:t>
            </a:r>
            <a:r>
              <a:rPr lang="en-US" altLang="en-US" sz="800" i="1" dirty="0">
                <a:solidFill>
                  <a:schemeClr val="bg1"/>
                </a:solidFill>
              </a:rPr>
              <a:t>This is Us </a:t>
            </a:r>
            <a:r>
              <a:rPr lang="en-US" altLang="en-US" sz="800" dirty="0">
                <a:solidFill>
                  <a:schemeClr val="bg1"/>
                </a:solidFill>
              </a:rPr>
              <a:t>on Hulu or viewing through network apps such as CBS All Access)</a:t>
            </a:r>
          </a:p>
        </p:txBody>
      </p:sp>
      <p:sp>
        <p:nvSpPr>
          <p:cNvPr id="9" name="Rectangle 8">
            <a:extLst>
              <a:ext uri="{FF2B5EF4-FFF2-40B4-BE49-F238E27FC236}">
                <a16:creationId xmlns:a16="http://schemas.microsoft.com/office/drawing/2014/main" id="{7A980D9D-7E9C-47FC-B58E-4C86A614109D}"/>
              </a:ext>
            </a:extLst>
          </p:cNvPr>
          <p:cNvSpPr/>
          <p:nvPr/>
        </p:nvSpPr>
        <p:spPr>
          <a:xfrm>
            <a:off x="166327" y="6425621"/>
            <a:ext cx="8536649" cy="338187"/>
          </a:xfrm>
          <a:prstGeom prst="rect">
            <a:avLst/>
          </a:prstGeom>
        </p:spPr>
        <p:txBody>
          <a:bodyPr wrap="square" lIns="91076" tIns="45538" rIns="91076" bIns="45538">
            <a:spAutoFit/>
          </a:bodyPr>
          <a:lstStyle/>
          <a:p>
            <a:pPr marL="284288"/>
            <a:r>
              <a:rPr lang="en-US" altLang="en-US" sz="800" u="sng" dirty="0">
                <a:solidFill>
                  <a:schemeClr val="bg1"/>
                </a:solidFill>
              </a:rPr>
              <a:t>*</a:t>
            </a:r>
            <a:r>
              <a:rPr lang="en-US" altLang="en-US" sz="800" u="sng" dirty="0">
                <a:solidFill>
                  <a:schemeClr val="bg1"/>
                </a:solidFill>
                <a:latin typeface="Trebuchet MS" panose="020B0603020202020204" pitchFamily="34" charset="0"/>
              </a:rPr>
              <a:t>Original YouTube Content</a:t>
            </a:r>
            <a:r>
              <a:rPr lang="en-US" altLang="en-US" sz="800" dirty="0">
                <a:solidFill>
                  <a:schemeClr val="bg1"/>
                </a:solidFill>
                <a:latin typeface="Trebuchet MS" panose="020B0603020202020204" pitchFamily="34" charset="0"/>
              </a:rPr>
              <a:t>: Videos that were produced by an established YouTube personality that are only available on YouTube and do not appear on broadcast or cable TV. Does not include user generated videos (e.g. cat videos), professionally-produced music videos, or TV program content (e.g. clips from Late Night with Stephen Colbert)</a:t>
            </a:r>
          </a:p>
        </p:txBody>
      </p:sp>
      <p:sp>
        <p:nvSpPr>
          <p:cNvPr id="12" name="Rectangle 11">
            <a:extLst>
              <a:ext uri="{FF2B5EF4-FFF2-40B4-BE49-F238E27FC236}">
                <a16:creationId xmlns:a16="http://schemas.microsoft.com/office/drawing/2014/main" id="{CBCE8390-F81B-40A8-B02D-A76399DEC4D7}"/>
              </a:ext>
            </a:extLst>
          </p:cNvPr>
          <p:cNvSpPr/>
          <p:nvPr/>
        </p:nvSpPr>
        <p:spPr>
          <a:xfrm>
            <a:off x="166327" y="5732888"/>
            <a:ext cx="8003039" cy="461297"/>
          </a:xfrm>
          <a:prstGeom prst="rect">
            <a:avLst/>
          </a:prstGeom>
        </p:spPr>
        <p:txBody>
          <a:bodyPr wrap="square" lIns="91076" tIns="45538" rIns="91076" bIns="45538">
            <a:spAutoFit/>
          </a:bodyPr>
          <a:lstStyle/>
          <a:p>
            <a:pPr marL="284288"/>
            <a:r>
              <a:rPr lang="en-US" altLang="en-US" sz="800" i="1" dirty="0">
                <a:solidFill>
                  <a:schemeClr val="bg1"/>
                </a:solidFill>
              </a:rPr>
              <a:t>Notes:</a:t>
            </a:r>
          </a:p>
          <a:p>
            <a:pPr marL="284288"/>
            <a:r>
              <a:rPr lang="en-US" altLang="en-US" sz="800" u="sng" dirty="0">
                <a:solidFill>
                  <a:schemeClr val="bg1"/>
                </a:solidFill>
              </a:rPr>
              <a:t>Methodology Note</a:t>
            </a:r>
            <a:r>
              <a:rPr lang="en-US" altLang="en-US" sz="800" dirty="0">
                <a:solidFill>
                  <a:schemeClr val="bg1"/>
                </a:solidFill>
              </a:rPr>
              <a:t>: there is some overlap between the Hispanic respondents and Black respondents as a small % of respondents identified themselves as both and thus are included in both demographic segments.  The Asian demographic was excluded from this analysis. </a:t>
            </a:r>
          </a:p>
        </p:txBody>
      </p:sp>
    </p:spTree>
    <p:extLst>
      <p:ext uri="{BB962C8B-B14F-4D97-AF65-F5344CB8AC3E}">
        <p14:creationId xmlns:p14="http://schemas.microsoft.com/office/powerpoint/2010/main" val="961422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114268" y="356639"/>
            <a:ext cx="11410978" cy="521040"/>
          </a:xfrm>
          <a:prstGeom prst="rect">
            <a:avLst/>
          </a:prstGeom>
          <a:noFill/>
        </p:spPr>
        <p:txBody>
          <a:bodyPr wrap="square" rtlCol="0">
            <a:spAutoFit/>
          </a:bodyPr>
          <a:lstStyle/>
          <a:p>
            <a:pPr defTabSz="586082">
              <a:lnSpc>
                <a:spcPts val="3599"/>
              </a:lnSpc>
            </a:pPr>
            <a:r>
              <a:rPr lang="en-US" sz="2800" spc="-100" dirty="0">
                <a:latin typeface="+mj-lt"/>
                <a:cs typeface="Times New Roman" panose="02020603050405020304" pitchFamily="18" charset="0"/>
              </a:rPr>
              <a:t>Topline Survey Findings On Multicultural Viewers</a:t>
            </a:r>
          </a:p>
        </p:txBody>
      </p:sp>
      <p:sp>
        <p:nvSpPr>
          <p:cNvPr id="21" name="Rectangle 20">
            <a:extLst>
              <a:ext uri="{FF2B5EF4-FFF2-40B4-BE49-F238E27FC236}">
                <a16:creationId xmlns:a16="http://schemas.microsoft.com/office/drawing/2014/main" id="{3D4AC86A-5E21-4BB2-A448-409EEC44AACE}"/>
              </a:ext>
            </a:extLst>
          </p:cNvPr>
          <p:cNvSpPr/>
          <p:nvPr/>
        </p:nvSpPr>
        <p:spPr>
          <a:xfrm>
            <a:off x="4163074" y="2514692"/>
            <a:ext cx="3589468" cy="3241040"/>
          </a:xfrm>
          <a:prstGeom prst="rect">
            <a:avLst/>
          </a:prstGeom>
          <a:blipFill dpi="0" rotWithShape="1">
            <a:blip r:embed="rId3">
              <a:alphaModFix amt="57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p:cNvSpPr txBox="1"/>
          <p:nvPr/>
        </p:nvSpPr>
        <p:spPr>
          <a:xfrm>
            <a:off x="4255434" y="2514692"/>
            <a:ext cx="3417510" cy="993285"/>
          </a:xfrm>
          <a:prstGeom prst="rect">
            <a:avLst/>
          </a:prstGeom>
          <a:noFill/>
        </p:spPr>
        <p:txBody>
          <a:bodyPr wrap="square" rtlCol="0">
            <a:spAutoFit/>
          </a:bodyPr>
          <a:lstStyle/>
          <a:p>
            <a:pPr defTabSz="586082">
              <a:lnSpc>
                <a:spcPts val="1800"/>
              </a:lnSpc>
            </a:pPr>
            <a:r>
              <a:rPr lang="en-US" sz="1200" b="1" dirty="0">
                <a:solidFill>
                  <a:prstClr val="black"/>
                </a:solidFill>
                <a:cs typeface="Trebuchet MS"/>
              </a:rPr>
              <a:t>From reading recaps and looking for spoilers, to researching other shows their favorite actors are in, they can’t get enough of their favorite TV shows</a:t>
            </a:r>
          </a:p>
        </p:txBody>
      </p:sp>
      <p:sp>
        <p:nvSpPr>
          <p:cNvPr id="2" name="Rectangle 1"/>
          <p:cNvSpPr/>
          <p:nvPr/>
        </p:nvSpPr>
        <p:spPr>
          <a:xfrm>
            <a:off x="4163074" y="1200136"/>
            <a:ext cx="3509870" cy="768352"/>
          </a:xfrm>
          <a:prstGeom prst="rect">
            <a:avLst/>
          </a:prstGeom>
        </p:spPr>
        <p:txBody>
          <a:bodyPr wrap="square">
            <a:spAutoFit/>
          </a:bodyPr>
          <a:lstStyle/>
          <a:p>
            <a:pPr algn="ctr" defTabSz="586082">
              <a:lnSpc>
                <a:spcPts val="1800"/>
              </a:lnSpc>
            </a:pPr>
            <a:r>
              <a:rPr lang="en-US" sz="1400" dirty="0">
                <a:solidFill>
                  <a:prstClr val="black"/>
                </a:solidFill>
                <a:cs typeface="Trebuchet MS"/>
              </a:rPr>
              <a:t>They have an insatiable need for consuming MORE content from their favorite shows, TV personalities or actors</a:t>
            </a:r>
          </a:p>
        </p:txBody>
      </p:sp>
      <p:sp>
        <p:nvSpPr>
          <p:cNvPr id="23" name="Rectangle 22">
            <a:extLst>
              <a:ext uri="{FF2B5EF4-FFF2-40B4-BE49-F238E27FC236}">
                <a16:creationId xmlns:a16="http://schemas.microsoft.com/office/drawing/2014/main" id="{17668068-56DB-4615-B9E5-1D0254B2D261}"/>
              </a:ext>
            </a:extLst>
          </p:cNvPr>
          <p:cNvSpPr/>
          <p:nvPr/>
        </p:nvSpPr>
        <p:spPr>
          <a:xfrm>
            <a:off x="8076518" y="2514692"/>
            <a:ext cx="3865852" cy="3241040"/>
          </a:xfrm>
          <a:prstGeom prst="rect">
            <a:avLst/>
          </a:prstGeom>
          <a:blipFill dpi="0" rotWithShape="1">
            <a:blip r:embed="rId4">
              <a:alphaModFix amt="57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Box 26"/>
          <p:cNvSpPr txBox="1"/>
          <p:nvPr/>
        </p:nvSpPr>
        <p:spPr>
          <a:xfrm>
            <a:off x="8194890" y="2517872"/>
            <a:ext cx="3589468" cy="1685783"/>
          </a:xfrm>
          <a:prstGeom prst="rect">
            <a:avLst/>
          </a:prstGeom>
          <a:noFill/>
        </p:spPr>
        <p:txBody>
          <a:bodyPr wrap="square" rtlCol="0">
            <a:spAutoFit/>
          </a:bodyPr>
          <a:lstStyle/>
          <a:p>
            <a:pPr defTabSz="586082">
              <a:lnSpc>
                <a:spcPts val="1800"/>
              </a:lnSpc>
            </a:pPr>
            <a:r>
              <a:rPr lang="en-US" sz="1200" b="1" dirty="0">
                <a:solidFill>
                  <a:prstClr val="black"/>
                </a:solidFill>
                <a:cs typeface="Trebuchet MS"/>
              </a:rPr>
              <a:t>Despite being 2x as likely as Non-Hispanic White viewers to watch original YouTube content, they show more passion, prioritization &amp; personal connection towards TV programs vs. YouTube. This ultimately results in TV being a more powerful influencer to purchase.</a:t>
            </a:r>
          </a:p>
        </p:txBody>
      </p:sp>
      <p:sp>
        <p:nvSpPr>
          <p:cNvPr id="5" name="Rectangle 4"/>
          <p:cNvSpPr/>
          <p:nvPr/>
        </p:nvSpPr>
        <p:spPr>
          <a:xfrm>
            <a:off x="8315539" y="1173859"/>
            <a:ext cx="3387810" cy="784830"/>
          </a:xfrm>
          <a:prstGeom prst="rect">
            <a:avLst/>
          </a:prstGeom>
        </p:spPr>
        <p:txBody>
          <a:bodyPr wrap="square">
            <a:spAutoFit/>
          </a:bodyPr>
          <a:lstStyle/>
          <a:p>
            <a:pPr algn="ctr" defTabSz="586082">
              <a:lnSpc>
                <a:spcPts val="1800"/>
              </a:lnSpc>
            </a:pPr>
            <a:r>
              <a:rPr lang="en-US" sz="1400" dirty="0">
                <a:solidFill>
                  <a:prstClr val="black"/>
                </a:solidFill>
                <a:cs typeface="Trebuchet MS"/>
              </a:rPr>
              <a:t>Multicultural viewers feel a stronger emotional connection with TV content vs. YouTube content</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17" name="TextBox 16"/>
          <p:cNvSpPr txBox="1"/>
          <p:nvPr/>
        </p:nvSpPr>
        <p:spPr>
          <a:xfrm>
            <a:off x="365088" y="1948272"/>
            <a:ext cx="4219523" cy="531620"/>
          </a:xfrm>
          <a:prstGeom prst="rect">
            <a:avLst/>
          </a:prstGeom>
          <a:noFill/>
        </p:spPr>
        <p:txBody>
          <a:bodyPr wrap="square" rtlCol="0">
            <a:spAutoFit/>
          </a:bodyPr>
          <a:lstStyle/>
          <a:p>
            <a:pPr defTabSz="586082">
              <a:lnSpc>
                <a:spcPts val="1800"/>
              </a:lnSpc>
            </a:pPr>
            <a:r>
              <a:rPr lang="en-US" sz="1200" dirty="0">
                <a:solidFill>
                  <a:schemeClr val="bg1"/>
                </a:solidFill>
                <a:cs typeface="Trebuchet MS"/>
              </a:rPr>
              <a:t>They regularly set aside time to watch their favorite </a:t>
            </a:r>
          </a:p>
          <a:p>
            <a:pPr defTabSz="586082">
              <a:lnSpc>
                <a:spcPts val="1800"/>
              </a:lnSpc>
            </a:pPr>
            <a:r>
              <a:rPr lang="en-US" sz="1200" dirty="0">
                <a:solidFill>
                  <a:schemeClr val="bg1"/>
                </a:solidFill>
                <a:cs typeface="Trebuchet MS"/>
              </a:rPr>
              <a:t>programs and prioritize it as their “me time.”</a:t>
            </a:r>
          </a:p>
        </p:txBody>
      </p:sp>
      <p:sp>
        <p:nvSpPr>
          <p:cNvPr id="7" name="Rectangle 6">
            <a:extLst>
              <a:ext uri="{FF2B5EF4-FFF2-40B4-BE49-F238E27FC236}">
                <a16:creationId xmlns:a16="http://schemas.microsoft.com/office/drawing/2014/main" id="{D43B638E-697B-412F-BDBE-F703C691D338}"/>
              </a:ext>
            </a:extLst>
          </p:cNvPr>
          <p:cNvSpPr/>
          <p:nvPr/>
        </p:nvSpPr>
        <p:spPr>
          <a:xfrm>
            <a:off x="249630" y="2514692"/>
            <a:ext cx="3589468" cy="3241040"/>
          </a:xfrm>
          <a:prstGeom prst="rect">
            <a:avLst/>
          </a:prstGeom>
          <a:blipFill dpi="0" rotWithShape="1">
            <a:blip r:embed="rId6">
              <a:alphaModFix amt="57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84404" y="1104609"/>
            <a:ext cx="3688080" cy="1230017"/>
          </a:xfrm>
          <a:prstGeom prst="rect">
            <a:avLst/>
          </a:prstGeom>
        </p:spPr>
        <p:txBody>
          <a:bodyPr>
            <a:spAutoFit/>
          </a:bodyPr>
          <a:lstStyle/>
          <a:p>
            <a:pPr algn="ctr" defTabSz="586082">
              <a:lnSpc>
                <a:spcPts val="1800"/>
              </a:lnSpc>
            </a:pPr>
            <a:r>
              <a:rPr lang="en-US" sz="1400" dirty="0">
                <a:solidFill>
                  <a:prstClr val="black"/>
                </a:solidFill>
                <a:cs typeface="Trebuchet MS"/>
              </a:rPr>
              <a:t>Motivated by their heavy emotional investment &amp; intense need to be “part of the conversation,” multicultural viewers are highly vocal in sharing their thoughts &amp; feelings online and with friends &amp; family</a:t>
            </a:r>
          </a:p>
        </p:txBody>
      </p:sp>
      <p:sp>
        <p:nvSpPr>
          <p:cNvPr id="24" name="TextBox 23">
            <a:extLst>
              <a:ext uri="{FF2B5EF4-FFF2-40B4-BE49-F238E27FC236}">
                <a16:creationId xmlns:a16="http://schemas.microsoft.com/office/drawing/2014/main" id="{B6562C5F-5A64-4213-BB1F-47137931CF63}"/>
              </a:ext>
            </a:extLst>
          </p:cNvPr>
          <p:cNvSpPr txBox="1"/>
          <p:nvPr/>
        </p:nvSpPr>
        <p:spPr>
          <a:xfrm>
            <a:off x="249630" y="2514692"/>
            <a:ext cx="3417510" cy="993285"/>
          </a:xfrm>
          <a:prstGeom prst="rect">
            <a:avLst/>
          </a:prstGeom>
          <a:noFill/>
        </p:spPr>
        <p:txBody>
          <a:bodyPr wrap="square" rtlCol="0">
            <a:spAutoFit/>
          </a:bodyPr>
          <a:lstStyle/>
          <a:p>
            <a:pPr defTabSz="586082">
              <a:lnSpc>
                <a:spcPts val="1800"/>
              </a:lnSpc>
            </a:pPr>
            <a:r>
              <a:rPr lang="en-US" sz="1200" b="1" dirty="0">
                <a:cs typeface="Trebuchet MS"/>
              </a:rPr>
              <a:t>Viewers actively engage beyond the TV airing – they share and post video clips, tweet throughout and after a new episode &amp; follow actors on social media</a:t>
            </a:r>
          </a:p>
        </p:txBody>
      </p:sp>
      <p:sp>
        <p:nvSpPr>
          <p:cNvPr id="19" name="Slide Number Placeholder 5">
            <a:extLst>
              <a:ext uri="{FF2B5EF4-FFF2-40B4-BE49-F238E27FC236}">
                <a16:creationId xmlns:a16="http://schemas.microsoft.com/office/drawing/2014/main" id="{7246BC80-86AC-486F-9B11-F4BA2969F85B}"/>
              </a:ext>
            </a:extLst>
          </p:cNvPr>
          <p:cNvSpPr txBox="1">
            <a:spLocks/>
          </p:cNvSpPr>
          <p:nvPr/>
        </p:nvSpPr>
        <p:spPr>
          <a:xfrm>
            <a:off x="93102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6</a:t>
            </a:fld>
            <a:endParaRPr lang="en-US" dirty="0"/>
          </a:p>
        </p:txBody>
      </p:sp>
      <p:cxnSp>
        <p:nvCxnSpPr>
          <p:cNvPr id="4" name="Straight Connector 3">
            <a:extLst>
              <a:ext uri="{FF2B5EF4-FFF2-40B4-BE49-F238E27FC236}">
                <a16:creationId xmlns:a16="http://schemas.microsoft.com/office/drawing/2014/main" id="{348D2082-1BD4-47A9-AB46-004763744B97}"/>
              </a:ext>
            </a:extLst>
          </p:cNvPr>
          <p:cNvCxnSpPr/>
          <p:nvPr/>
        </p:nvCxnSpPr>
        <p:spPr>
          <a:xfrm>
            <a:off x="4001086" y="1095009"/>
            <a:ext cx="0" cy="4816310"/>
          </a:xfrm>
          <a:prstGeom prst="line">
            <a:avLst/>
          </a:prstGeom>
          <a:ln w="3175">
            <a:solidFill>
              <a:schemeClr val="bg1">
                <a:lumMod val="85000"/>
              </a:schemeClr>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2C86E4A4-2B0D-41A4-B9D7-283E7735465B}"/>
              </a:ext>
            </a:extLst>
          </p:cNvPr>
          <p:cNvCxnSpPr>
            <a:cxnSpLocks/>
          </p:cNvCxnSpPr>
          <p:nvPr/>
        </p:nvCxnSpPr>
        <p:spPr>
          <a:xfrm>
            <a:off x="7914530" y="1095009"/>
            <a:ext cx="0" cy="4816310"/>
          </a:xfrm>
          <a:prstGeom prst="line">
            <a:avLst/>
          </a:prstGeom>
          <a:ln w="3175">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7E863FDA-FEB0-45B4-B19C-219DE01A531C}"/>
              </a:ext>
            </a:extLst>
          </p:cNvPr>
          <p:cNvSpPr txBox="1"/>
          <p:nvPr/>
        </p:nvSpPr>
        <p:spPr>
          <a:xfrm>
            <a:off x="768773" y="5900282"/>
            <a:ext cx="10654454" cy="338074"/>
          </a:xfrm>
          <a:prstGeom prst="rect">
            <a:avLst/>
          </a:prstGeom>
          <a:noFill/>
        </p:spPr>
        <p:txBody>
          <a:bodyPr wrap="square" lIns="90964" tIns="45482" rIns="90964" bIns="45482" rtlCol="0">
            <a:spAutoFit/>
          </a:bodyPr>
          <a:lstStyle/>
          <a:p>
            <a:pPr algn="ctr"/>
            <a:r>
              <a:rPr lang="en-US" sz="1600" dirty="0"/>
              <a:t>This high engagement leads to a </a:t>
            </a:r>
            <a:r>
              <a:rPr lang="en-US" sz="1600" i="1" dirty="0"/>
              <a:t>greater likelihood of purchasing products </a:t>
            </a:r>
            <a:r>
              <a:rPr lang="en-US" sz="1600" dirty="0"/>
              <a:t>that are featured on TV</a:t>
            </a:r>
          </a:p>
        </p:txBody>
      </p:sp>
    </p:spTree>
    <p:extLst>
      <p:ext uri="{BB962C8B-B14F-4D97-AF65-F5344CB8AC3E}">
        <p14:creationId xmlns:p14="http://schemas.microsoft.com/office/powerpoint/2010/main" val="1326990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1" y="2853341"/>
            <a:ext cx="7628020" cy="2965064"/>
          </a:xfrm>
          <a:prstGeom prst="rect">
            <a:avLst/>
          </a:prstGeom>
          <a:solidFill>
            <a:srgbClr val="00A9A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defTabSz="583090"/>
            <a:endParaRPr lang="en-US" sz="2300">
              <a:solidFill>
                <a:srgbClr val="00A9AC"/>
              </a:solidFill>
              <a:latin typeface="Calibri"/>
            </a:endParaRPr>
          </a:p>
        </p:txBody>
      </p:sp>
      <p:pic>
        <p:nvPicPr>
          <p:cNvPr id="4" name="Picture 3" descr="Black-Rectangle-Diamo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 y="2853341"/>
            <a:ext cx="241269" cy="2965064"/>
          </a:xfrm>
          <a:prstGeom prst="rect">
            <a:avLst/>
          </a:prstGeom>
        </p:spPr>
      </p:pic>
      <p:sp>
        <p:nvSpPr>
          <p:cNvPr id="9" name="TextBox 8"/>
          <p:cNvSpPr txBox="1"/>
          <p:nvPr/>
        </p:nvSpPr>
        <p:spPr>
          <a:xfrm>
            <a:off x="241303" y="3366617"/>
            <a:ext cx="8243522" cy="1938512"/>
          </a:xfrm>
          <a:prstGeom prst="rect">
            <a:avLst/>
          </a:prstGeom>
          <a:noFill/>
        </p:spPr>
        <p:txBody>
          <a:bodyPr wrap="square" lIns="90964" tIns="45482" rIns="90964" bIns="45482" rtlCol="0">
            <a:spAutoFit/>
          </a:bodyPr>
          <a:lstStyle/>
          <a:p>
            <a:r>
              <a:rPr lang="en-US" sz="4000" dirty="0">
                <a:solidFill>
                  <a:schemeClr val="bg1"/>
                </a:solidFill>
              </a:rPr>
              <a:t>The 360 Relationship Between Multicultural Viewers And </a:t>
            </a:r>
          </a:p>
          <a:p>
            <a:r>
              <a:rPr lang="en-US" sz="4000" dirty="0">
                <a:solidFill>
                  <a:schemeClr val="bg1"/>
                </a:solidFill>
              </a:rPr>
              <a:t>Ad-Supported Television Programs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Tree>
    <p:extLst>
      <p:ext uri="{BB962C8B-B14F-4D97-AF65-F5344CB8AC3E}">
        <p14:creationId xmlns:p14="http://schemas.microsoft.com/office/powerpoint/2010/main" val="406829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A9AC"/>
        </a:solidFill>
        <a:effectLst/>
      </p:bgPr>
    </p:bg>
    <p:spTree>
      <p:nvGrpSpPr>
        <p:cNvPr id="1" name=""/>
        <p:cNvGrpSpPr/>
        <p:nvPr/>
      </p:nvGrpSpPr>
      <p:grpSpPr>
        <a:xfrm>
          <a:off x="0" y="0"/>
          <a:ext cx="0" cy="0"/>
          <a:chOff x="0" y="0"/>
          <a:chExt cx="0" cy="0"/>
        </a:xfrm>
      </p:grpSpPr>
      <p:sp>
        <p:nvSpPr>
          <p:cNvPr id="58" name="Slide Number Placeholder 5">
            <a:extLst>
              <a:ext uri="{FF2B5EF4-FFF2-40B4-BE49-F238E27FC236}">
                <a16:creationId xmlns:a16="http://schemas.microsoft.com/office/drawing/2014/main" id="{1F53393B-18FE-4D41-A9D6-745B15E4398C}"/>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8</a:t>
            </a:fld>
            <a:endParaRPr lang="en-US" dirty="0"/>
          </a:p>
        </p:txBody>
      </p:sp>
      <p:cxnSp>
        <p:nvCxnSpPr>
          <p:cNvPr id="43" name="Straight Arrow Connector 42">
            <a:extLst>
              <a:ext uri="{FF2B5EF4-FFF2-40B4-BE49-F238E27FC236}">
                <a16:creationId xmlns:a16="http://schemas.microsoft.com/office/drawing/2014/main" id="{70466A93-DF0E-4663-A46A-B7D08F6493D1}"/>
              </a:ext>
            </a:extLst>
          </p:cNvPr>
          <p:cNvCxnSpPr>
            <a:cxnSpLocks/>
          </p:cNvCxnSpPr>
          <p:nvPr/>
        </p:nvCxnSpPr>
        <p:spPr>
          <a:xfrm flipV="1">
            <a:off x="7876837" y="3199469"/>
            <a:ext cx="710738" cy="275937"/>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6185292" y="1512366"/>
            <a:ext cx="607868" cy="3948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7312035" y="2310814"/>
            <a:ext cx="614350" cy="769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02115" y="3981206"/>
            <a:ext cx="710738" cy="0"/>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410170" y="4783098"/>
            <a:ext cx="647314" cy="0"/>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909500" y="1249902"/>
            <a:ext cx="1586401" cy="415018"/>
          </a:xfrm>
          <a:prstGeom prst="rect">
            <a:avLst/>
          </a:prstGeom>
          <a:solidFill>
            <a:schemeClr val="bg1"/>
          </a:solidFill>
          <a:ln>
            <a:solidFill>
              <a:schemeClr val="tx1"/>
            </a:solidFill>
          </a:ln>
        </p:spPr>
        <p:txBody>
          <a:bodyPr wrap="square" lIns="90964" tIns="45482" rIns="90964" bIns="45482" rtlCol="0" anchor="ctr">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3682B4"/>
                </a:solidFill>
                <a:effectLst/>
                <a:uLnTx/>
                <a:uFillTx/>
                <a:latin typeface="Trebuchet MS"/>
                <a:ea typeface="+mn-ea"/>
                <a:cs typeface="+mn-cs"/>
              </a:rPr>
              <a:t>Read recaps </a:t>
            </a:r>
            <a:r>
              <a:rPr kumimoji="0" lang="en-US" sz="1050" b="0" i="0" u="none" strike="noStrike" kern="1200" cap="none" spc="0" normalizeH="0" baseline="0" noProof="0" dirty="0">
                <a:ln>
                  <a:noFill/>
                </a:ln>
                <a:solidFill>
                  <a:prstClr val="black"/>
                </a:solidFill>
                <a:effectLst/>
                <a:uLnTx/>
                <a:uFillTx/>
                <a:latin typeface="Trebuchet MS"/>
                <a:ea typeface="+mn-ea"/>
                <a:cs typeface="+mn-cs"/>
              </a:rPr>
              <a:t>of last week’s episode</a:t>
            </a:r>
          </a:p>
        </p:txBody>
      </p:sp>
      <p:sp>
        <p:nvSpPr>
          <p:cNvPr id="34" name="TextBox 33"/>
          <p:cNvSpPr txBox="1"/>
          <p:nvPr/>
        </p:nvSpPr>
        <p:spPr>
          <a:xfrm>
            <a:off x="7998233" y="2017453"/>
            <a:ext cx="1873150"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682B4"/>
                </a:solidFill>
                <a:effectLst/>
                <a:uLnTx/>
                <a:uFillTx/>
                <a:latin typeface="Trebuchet MS"/>
                <a:ea typeface="+mn-ea"/>
                <a:cs typeface="+mn-cs"/>
              </a:rPr>
              <a:t>Check Twitter </a:t>
            </a:r>
            <a:r>
              <a:rPr kumimoji="0" lang="en-US" b="0" i="0" u="none" strike="noStrike" kern="1200" cap="none" spc="0" normalizeH="0" baseline="0" noProof="0" dirty="0">
                <a:ln>
                  <a:noFill/>
                </a:ln>
                <a:solidFill>
                  <a:prstClr val="black"/>
                </a:solidFill>
                <a:effectLst/>
                <a:uLnTx/>
                <a:uFillTx/>
                <a:latin typeface="Trebuchet MS"/>
                <a:ea typeface="+mn-ea"/>
                <a:cs typeface="+mn-cs"/>
              </a:rPr>
              <a:t>for on-set tweets &amp; teasers from cast</a:t>
            </a:r>
          </a:p>
        </p:txBody>
      </p:sp>
      <p:sp>
        <p:nvSpPr>
          <p:cNvPr id="35" name="TextBox 34"/>
          <p:cNvSpPr txBox="1"/>
          <p:nvPr/>
        </p:nvSpPr>
        <p:spPr>
          <a:xfrm>
            <a:off x="8671267" y="2965220"/>
            <a:ext cx="2729473"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lang="en-US" b="0" dirty="0">
                <a:solidFill>
                  <a:prstClr val="black"/>
                </a:solidFill>
                <a:latin typeface="Trebuchet MS"/>
              </a:rPr>
              <a:t>Settle in and focus their attention on the show because it is their</a:t>
            </a:r>
            <a:r>
              <a:rPr kumimoji="0" lang="en-US" b="0" i="0" u="none" strike="noStrike" kern="1200" cap="none" spc="0" normalizeH="0" baseline="0" noProof="0" dirty="0">
                <a:ln>
                  <a:noFill/>
                </a:ln>
                <a:solidFill>
                  <a:prstClr val="black"/>
                </a:solidFill>
                <a:effectLst/>
                <a:uLnTx/>
                <a:uFillTx/>
                <a:latin typeface="Trebuchet MS"/>
                <a:ea typeface="+mn-ea"/>
                <a:cs typeface="+mn-cs"/>
              </a:rPr>
              <a:t> </a:t>
            </a:r>
            <a:r>
              <a:rPr kumimoji="0" lang="en-US" b="1" i="0" u="none" strike="noStrike" kern="1200" cap="none" spc="0" normalizeH="0" baseline="0" noProof="0" dirty="0">
                <a:ln>
                  <a:noFill/>
                </a:ln>
                <a:solidFill>
                  <a:srgbClr val="50C8A0"/>
                </a:solidFill>
                <a:effectLst/>
                <a:uLnTx/>
                <a:uFillTx/>
                <a:latin typeface="Trebuchet MS"/>
                <a:ea typeface="+mn-ea"/>
                <a:cs typeface="+mn-cs"/>
              </a:rPr>
              <a:t>“me-time”</a:t>
            </a:r>
            <a:endParaRPr kumimoji="0" lang="en-US"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6" name="TextBox 35"/>
          <p:cNvSpPr txBox="1"/>
          <p:nvPr/>
        </p:nvSpPr>
        <p:spPr>
          <a:xfrm>
            <a:off x="8485361" y="3844274"/>
            <a:ext cx="2729473" cy="253435"/>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0C8A0"/>
                </a:solidFill>
                <a:effectLst/>
                <a:uLnTx/>
                <a:uFillTx/>
                <a:latin typeface="Trebuchet MS"/>
                <a:ea typeface="+mn-ea"/>
                <a:cs typeface="+mn-cs"/>
              </a:rPr>
              <a:t>Cry</a:t>
            </a:r>
            <a:r>
              <a:rPr kumimoji="0" lang="en-US" b="1" i="0" u="none" strike="noStrike" kern="1200" cap="none" spc="0" normalizeH="0" baseline="0" noProof="0" dirty="0">
                <a:ln>
                  <a:noFill/>
                </a:ln>
                <a:solidFill>
                  <a:srgbClr val="3682B4"/>
                </a:solidFill>
                <a:effectLst/>
                <a:uLnTx/>
                <a:uFillTx/>
                <a:latin typeface="Trebuchet MS"/>
                <a:ea typeface="+mn-ea"/>
                <a:cs typeface="+mn-cs"/>
              </a:rPr>
              <a:t> </a:t>
            </a:r>
            <a:r>
              <a:rPr kumimoji="0" lang="en-US" b="0" i="0" u="none" strike="noStrike" kern="1200" cap="none" spc="0" normalizeH="0" baseline="0" noProof="0" dirty="0">
                <a:ln>
                  <a:noFill/>
                </a:ln>
                <a:solidFill>
                  <a:prstClr val="black"/>
                </a:solidFill>
                <a:effectLst/>
                <a:uLnTx/>
                <a:uFillTx/>
                <a:latin typeface="Trebuchet MS"/>
                <a:ea typeface="+mn-ea"/>
                <a:cs typeface="+mn-cs"/>
              </a:rPr>
              <a:t>over a character’s death on a </a:t>
            </a:r>
            <a:r>
              <a:rPr lang="en-US" b="0" dirty="0">
                <a:solidFill>
                  <a:prstClr val="black"/>
                </a:solidFill>
                <a:latin typeface="Trebuchet MS"/>
              </a:rPr>
              <a:t>show</a:t>
            </a:r>
            <a:endParaRPr kumimoji="0" lang="en-US" b="1" i="0" u="none" strike="noStrike" kern="1200" cap="none" spc="0" normalizeH="0" baseline="0" noProof="0" dirty="0">
              <a:ln>
                <a:noFill/>
              </a:ln>
              <a:solidFill>
                <a:srgbClr val="3682B4"/>
              </a:solidFill>
              <a:effectLst/>
              <a:uLnTx/>
              <a:uFillTx/>
              <a:latin typeface="Trebuchet MS"/>
              <a:ea typeface="+mn-ea"/>
              <a:cs typeface="+mn-cs"/>
            </a:endParaRPr>
          </a:p>
        </p:txBody>
      </p:sp>
      <p:cxnSp>
        <p:nvCxnSpPr>
          <p:cNvPr id="47" name="Straight Arrow Connector 46"/>
          <p:cNvCxnSpPr>
            <a:cxnSpLocks/>
          </p:cNvCxnSpPr>
          <p:nvPr/>
        </p:nvCxnSpPr>
        <p:spPr>
          <a:xfrm>
            <a:off x="6948584" y="4996507"/>
            <a:ext cx="663421" cy="332530"/>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6470305" y="5219237"/>
            <a:ext cx="0" cy="541942"/>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5795051" y="5800650"/>
            <a:ext cx="1589817" cy="630461"/>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0C8A0"/>
                </a:solidFill>
                <a:effectLst/>
                <a:uLnTx/>
                <a:uFillTx/>
                <a:latin typeface="Trebuchet MS"/>
                <a:ea typeface="+mn-ea"/>
                <a:cs typeface="+mn-cs"/>
              </a:rPr>
              <a:t>Tweet About A Show</a:t>
            </a:r>
            <a:r>
              <a:rPr kumimoji="0" lang="en-US" sz="1400" b="1" i="1" u="none" strike="noStrike" kern="1200" cap="none" spc="0" normalizeH="0" baseline="0" noProof="0" dirty="0">
                <a:ln>
                  <a:noFill/>
                </a:ln>
                <a:solidFill>
                  <a:srgbClr val="50C8A0"/>
                </a:solidFill>
                <a:effectLst/>
                <a:uLnTx/>
                <a:uFillTx/>
                <a:latin typeface="Trebuchet MS"/>
                <a:ea typeface="+mn-ea"/>
                <a:cs typeface="+mn-cs"/>
              </a:rPr>
              <a:t> </a:t>
            </a:r>
            <a:r>
              <a:rPr kumimoji="0" lang="en-US" sz="1050" b="0" i="0" u="none" strike="noStrike" kern="1200" cap="none" spc="0" normalizeH="0" baseline="0" noProof="0" dirty="0">
                <a:ln>
                  <a:noFill/>
                </a:ln>
                <a:solidFill>
                  <a:prstClr val="black"/>
                </a:solidFill>
                <a:effectLst/>
                <a:uLnTx/>
                <a:uFillTx/>
                <a:latin typeface="Trebuchet MS"/>
                <a:ea typeface="+mn-ea"/>
                <a:cs typeface="+mn-cs"/>
              </a:rPr>
              <a:t>“OMG! Did that just happen?!”</a:t>
            </a:r>
          </a:p>
        </p:txBody>
      </p:sp>
      <p:sp>
        <p:nvSpPr>
          <p:cNvPr id="55" name="TextBox 54"/>
          <p:cNvSpPr txBox="1"/>
          <p:nvPr/>
        </p:nvSpPr>
        <p:spPr>
          <a:xfrm>
            <a:off x="7745277" y="5246537"/>
            <a:ext cx="2506315"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0C8A0"/>
                </a:solidFill>
                <a:effectLst/>
                <a:uLnTx/>
                <a:uFillTx/>
                <a:latin typeface="Trebuchet MS"/>
                <a:ea typeface="+mn-ea"/>
                <a:cs typeface="+mn-cs"/>
              </a:rPr>
              <a:t>Look Up Actors Online</a:t>
            </a: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rebuchet MS"/>
                <a:ea typeface="+mn-ea"/>
                <a:cs typeface="+mn-cs"/>
              </a:rPr>
              <a:t>“Haven’t I seem him in something?”</a:t>
            </a:r>
          </a:p>
        </p:txBody>
      </p:sp>
      <p:cxnSp>
        <p:nvCxnSpPr>
          <p:cNvPr id="56" name="Straight Arrow Connector 55"/>
          <p:cNvCxnSpPr/>
          <p:nvPr/>
        </p:nvCxnSpPr>
        <p:spPr>
          <a:xfrm flipH="1">
            <a:off x="5120031" y="5152730"/>
            <a:ext cx="384464" cy="398797"/>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901577" y="5852980"/>
            <a:ext cx="1551696"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AB982"/>
                </a:solidFill>
                <a:effectLst/>
                <a:uLnTx/>
                <a:uFillTx/>
                <a:latin typeface="Trebuchet MS"/>
                <a:ea typeface="+mn-ea"/>
                <a:cs typeface="+mn-cs"/>
              </a:rPr>
              <a:t>Feel angry </a:t>
            </a:r>
            <a:r>
              <a:rPr kumimoji="0" lang="en-US" sz="1050" b="0" i="0" u="none" strike="noStrike" kern="1200" cap="none" spc="0" normalizeH="0" baseline="0" noProof="0" dirty="0">
                <a:ln>
                  <a:noFill/>
                </a:ln>
                <a:solidFill>
                  <a:prstClr val="black"/>
                </a:solidFill>
                <a:effectLst/>
                <a:uLnTx/>
                <a:uFillTx/>
                <a:latin typeface="Trebuchet MS"/>
                <a:ea typeface="+mn-ea"/>
                <a:cs typeface="+mn-cs"/>
              </a:rPr>
              <a:t>over a plot twist at the end</a:t>
            </a:r>
          </a:p>
        </p:txBody>
      </p:sp>
      <p:cxnSp>
        <p:nvCxnSpPr>
          <p:cNvPr id="62" name="Straight Arrow Connector 61"/>
          <p:cNvCxnSpPr/>
          <p:nvPr/>
        </p:nvCxnSpPr>
        <p:spPr>
          <a:xfrm flipH="1">
            <a:off x="4467509" y="4774839"/>
            <a:ext cx="391552" cy="37785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1692998" y="4581414"/>
            <a:ext cx="2208578"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lang="en-US" b="0" dirty="0">
                <a:solidFill>
                  <a:prstClr val="black"/>
                </a:solidFill>
                <a:latin typeface="Trebuchet MS"/>
              </a:rPr>
              <a:t>Inevitably</a:t>
            </a:r>
            <a:r>
              <a:rPr kumimoji="0" lang="en-US" sz="1050" b="0" i="0" u="none" strike="noStrike" kern="1200" cap="none" spc="0" normalizeH="0" baseline="0" noProof="0" dirty="0">
                <a:ln>
                  <a:noFill/>
                </a:ln>
                <a:solidFill>
                  <a:prstClr val="black"/>
                </a:solidFill>
                <a:effectLst/>
                <a:uLnTx/>
                <a:uFillTx/>
                <a:latin typeface="Trebuchet MS"/>
                <a:ea typeface="+mn-ea"/>
                <a:cs typeface="+mn-cs"/>
              </a:rPr>
              <a:t> </a:t>
            </a:r>
            <a:r>
              <a:rPr kumimoji="0" lang="en-US" sz="1050" b="1" i="0" u="none" strike="noStrike" kern="1200" cap="none" spc="0" normalizeH="0" baseline="0" noProof="0" dirty="0">
                <a:ln>
                  <a:noFill/>
                </a:ln>
                <a:solidFill>
                  <a:srgbClr val="FAB982"/>
                </a:solidFill>
                <a:effectLst/>
                <a:uLnTx/>
                <a:uFillTx/>
                <a:latin typeface="Trebuchet MS"/>
                <a:ea typeface="+mn-ea"/>
                <a:cs typeface="+mn-cs"/>
              </a:rPr>
              <a:t>look up spoilers </a:t>
            </a:r>
            <a:r>
              <a:rPr kumimoji="0" lang="en-US" sz="1050" b="0" i="0" u="none" strike="noStrike" kern="1200" cap="none" spc="0" normalizeH="0" baseline="0" noProof="0" dirty="0">
                <a:ln>
                  <a:noFill/>
                </a:ln>
                <a:solidFill>
                  <a:prstClr val="black"/>
                </a:solidFill>
                <a:effectLst/>
                <a:uLnTx/>
                <a:uFillTx/>
                <a:latin typeface="Trebuchet MS"/>
                <a:ea typeface="+mn-ea"/>
                <a:cs typeface="+mn-cs"/>
              </a:rPr>
              <a:t>for next week’s episode</a:t>
            </a:r>
          </a:p>
        </p:txBody>
      </p:sp>
      <p:cxnSp>
        <p:nvCxnSpPr>
          <p:cNvPr id="65" name="Straight Arrow Connector 64"/>
          <p:cNvCxnSpPr/>
          <p:nvPr/>
        </p:nvCxnSpPr>
        <p:spPr>
          <a:xfrm flipH="1">
            <a:off x="3925263" y="4097709"/>
            <a:ext cx="485331" cy="406379"/>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443021" y="5220513"/>
            <a:ext cx="1901703" cy="415018"/>
          </a:xfrm>
          <a:prstGeom prst="rect">
            <a:avLst/>
          </a:prstGeom>
          <a:solidFill>
            <a:schemeClr val="bg1"/>
          </a:solidFill>
          <a:ln>
            <a:solidFill>
              <a:schemeClr val="tx1"/>
            </a:solidFill>
          </a:ln>
        </p:spPr>
        <p:txBody>
          <a:bodyPr wrap="square" lIns="0" tIns="45482" rIns="0" bIns="45482" rtlCol="0" anchor="ctr">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AB982"/>
                </a:solidFill>
                <a:effectLst/>
                <a:uLnTx/>
                <a:uFillTx/>
                <a:latin typeface="Trebuchet MS"/>
                <a:ea typeface="+mn-ea"/>
                <a:cs typeface="+mn-cs"/>
              </a:rPr>
              <a:t>Read reviews </a:t>
            </a:r>
            <a:r>
              <a:rPr kumimoji="0" lang="en-US" sz="1050" b="0" i="0" u="none" strike="noStrike" kern="1200" cap="none" spc="0" normalizeH="0" baseline="0" noProof="0" dirty="0">
                <a:ln>
                  <a:noFill/>
                </a:ln>
                <a:solidFill>
                  <a:prstClr val="black"/>
                </a:solidFill>
                <a:effectLst/>
                <a:uLnTx/>
                <a:uFillTx/>
                <a:latin typeface="Trebuchet MS"/>
                <a:ea typeface="+mn-ea"/>
                <a:cs typeface="+mn-cs"/>
              </a:rPr>
              <a:t>for opinions and reaction to a show’s ending</a:t>
            </a:r>
          </a:p>
        </p:txBody>
      </p:sp>
      <p:cxnSp>
        <p:nvCxnSpPr>
          <p:cNvPr id="67" name="Straight Arrow Connector 66"/>
          <p:cNvCxnSpPr/>
          <p:nvPr/>
        </p:nvCxnSpPr>
        <p:spPr>
          <a:xfrm flipH="1">
            <a:off x="3728068" y="3664480"/>
            <a:ext cx="794440" cy="31672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3702756" y="3199469"/>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200545" y="3842526"/>
            <a:ext cx="2394984"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rebuchet MS"/>
                <a:ea typeface="+mn-ea"/>
                <a:cs typeface="+mn-cs"/>
              </a:rPr>
              <a:t>Dissect everything that happened </a:t>
            </a:r>
            <a:r>
              <a:rPr lang="en-US" b="0" dirty="0">
                <a:solidFill>
                  <a:prstClr val="black"/>
                </a:solidFill>
                <a:latin typeface="Trebuchet MS"/>
              </a:rPr>
              <a:t>in the episode </a:t>
            </a:r>
            <a:r>
              <a:rPr kumimoji="0" lang="en-US" sz="1050" b="0" i="0" u="none" strike="noStrike" kern="1200" cap="none" spc="0" normalizeH="0" baseline="0" noProof="0" dirty="0">
                <a:ln>
                  <a:noFill/>
                </a:ln>
                <a:solidFill>
                  <a:prstClr val="black"/>
                </a:solidFill>
                <a:effectLst/>
                <a:uLnTx/>
                <a:uFillTx/>
                <a:latin typeface="Trebuchet MS"/>
                <a:ea typeface="+mn-ea"/>
                <a:cs typeface="+mn-cs"/>
              </a:rPr>
              <a:t>with </a:t>
            </a:r>
            <a:r>
              <a:rPr kumimoji="0" lang="en-US" sz="1050" b="1" i="0" u="none" strike="noStrike" kern="1200" cap="none" spc="0" normalizeH="0" baseline="0" noProof="0" dirty="0">
                <a:ln>
                  <a:noFill/>
                </a:ln>
                <a:solidFill>
                  <a:srgbClr val="FAB982"/>
                </a:solidFill>
                <a:effectLst/>
                <a:uLnTx/>
                <a:uFillTx/>
                <a:latin typeface="Trebuchet MS"/>
                <a:ea typeface="+mn-ea"/>
                <a:cs typeface="+mn-cs"/>
              </a:rPr>
              <a:t>family &amp; friends</a:t>
            </a:r>
          </a:p>
        </p:txBody>
      </p:sp>
      <p:sp>
        <p:nvSpPr>
          <p:cNvPr id="72" name="TextBox 71"/>
          <p:cNvSpPr txBox="1"/>
          <p:nvPr/>
        </p:nvSpPr>
        <p:spPr>
          <a:xfrm>
            <a:off x="1304191" y="3172729"/>
            <a:ext cx="2356241"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AB982"/>
                </a:solidFill>
                <a:effectLst/>
                <a:uLnTx/>
                <a:uFillTx/>
                <a:latin typeface="Trebuchet MS"/>
                <a:ea typeface="+mn-ea"/>
                <a:cs typeface="+mn-cs"/>
              </a:rPr>
              <a:t>Research locations </a:t>
            </a:r>
            <a:r>
              <a:rPr kumimoji="0" lang="en-US" sz="1050" b="0" i="0" u="none" strike="noStrike" kern="1200" cap="none" spc="0" normalizeH="0" baseline="0" noProof="0" dirty="0">
                <a:ln>
                  <a:noFill/>
                </a:ln>
                <a:solidFill>
                  <a:prstClr val="black"/>
                </a:solidFill>
                <a:effectLst/>
                <a:uLnTx/>
                <a:uFillTx/>
                <a:latin typeface="Trebuchet MS"/>
                <a:ea typeface="+mn-ea"/>
                <a:cs typeface="+mn-cs"/>
              </a:rPr>
              <a:t>featured on a show for an upcoming trip</a:t>
            </a:r>
          </a:p>
        </p:txBody>
      </p:sp>
      <p:sp>
        <p:nvSpPr>
          <p:cNvPr id="73" name="TextBox 72"/>
          <p:cNvSpPr txBox="1"/>
          <p:nvPr/>
        </p:nvSpPr>
        <p:spPr>
          <a:xfrm>
            <a:off x="1590928" y="2583966"/>
            <a:ext cx="2142037"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AB982"/>
                </a:solidFill>
                <a:effectLst/>
                <a:uLnTx/>
                <a:uFillTx/>
                <a:latin typeface="Trebuchet MS"/>
                <a:ea typeface="+mn-ea"/>
                <a:cs typeface="+mn-cs"/>
              </a:rPr>
              <a:t>Book a table </a:t>
            </a:r>
            <a:r>
              <a:rPr kumimoji="0" lang="en-US" sz="1050" b="0" i="0" u="none" strike="noStrike" kern="1200" cap="none" spc="0" normalizeH="0" baseline="0" noProof="0" dirty="0">
                <a:ln>
                  <a:noFill/>
                </a:ln>
                <a:solidFill>
                  <a:prstClr val="black"/>
                </a:solidFill>
                <a:effectLst/>
                <a:uLnTx/>
                <a:uFillTx/>
                <a:latin typeface="Trebuchet MS"/>
                <a:ea typeface="+mn-ea"/>
                <a:cs typeface="+mn-cs"/>
              </a:rPr>
              <a:t>at a TV chef’s new restaurant</a:t>
            </a:r>
          </a:p>
        </p:txBody>
      </p:sp>
      <p:sp>
        <p:nvSpPr>
          <p:cNvPr id="74" name="TextBox 73"/>
          <p:cNvSpPr txBox="1"/>
          <p:nvPr/>
        </p:nvSpPr>
        <p:spPr>
          <a:xfrm>
            <a:off x="1993545" y="1959826"/>
            <a:ext cx="2142037"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AB982"/>
                </a:solidFill>
                <a:effectLst/>
                <a:uLnTx/>
                <a:uFillTx/>
                <a:latin typeface="Trebuchet MS"/>
                <a:ea typeface="+mn-ea"/>
                <a:cs typeface="+mn-cs"/>
              </a:rPr>
              <a:t>Buy</a:t>
            </a:r>
            <a:r>
              <a:rPr kumimoji="0" lang="en-US" sz="1050" b="0" i="0" u="none" strike="noStrike" kern="1200" cap="none" spc="0" normalizeH="0" baseline="0" noProof="0" dirty="0">
                <a:ln>
                  <a:noFill/>
                </a:ln>
                <a:solidFill>
                  <a:prstClr val="black"/>
                </a:solidFill>
                <a:effectLst/>
                <a:uLnTx/>
                <a:uFillTx/>
                <a:latin typeface="Trebuchet MS"/>
                <a:ea typeface="+mn-ea"/>
                <a:cs typeface="+mn-cs"/>
              </a:rPr>
              <a:t> a TV star’s new line of products featured on the show </a:t>
            </a:r>
          </a:p>
        </p:txBody>
      </p:sp>
      <p:cxnSp>
        <p:nvCxnSpPr>
          <p:cNvPr id="76" name="Straight Arrow Connector 75"/>
          <p:cNvCxnSpPr/>
          <p:nvPr/>
        </p:nvCxnSpPr>
        <p:spPr>
          <a:xfrm flipH="1">
            <a:off x="3879257" y="2648464"/>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flipV="1">
            <a:off x="4208433" y="2228716"/>
            <a:ext cx="532328" cy="18260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736995" y="1855222"/>
            <a:ext cx="383037" cy="34232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4309058" y="1742834"/>
            <a:ext cx="3617005" cy="3647655"/>
            <a:chOff x="2361031" y="726812"/>
            <a:chExt cx="4376577" cy="4413661"/>
          </a:xfrm>
        </p:grpSpPr>
        <p:sp>
          <p:nvSpPr>
            <p:cNvPr id="46" name="Block Arc 45"/>
            <p:cNvSpPr/>
            <p:nvPr/>
          </p:nvSpPr>
          <p:spPr>
            <a:xfrm rot="3090063">
              <a:off x="2378632" y="825763"/>
              <a:ext cx="4353501" cy="4155599"/>
            </a:xfrm>
            <a:prstGeom prst="blockArc">
              <a:avLst>
                <a:gd name="adj1" fmla="val 11683091"/>
                <a:gd name="adj2" fmla="val 16428848"/>
                <a:gd name="adj3" fmla="val 26443"/>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8" name="Block Arc 47"/>
            <p:cNvSpPr/>
            <p:nvPr/>
          </p:nvSpPr>
          <p:spPr>
            <a:xfrm rot="14762109">
              <a:off x="2285636" y="862367"/>
              <a:ext cx="4353501" cy="4202712"/>
            </a:xfrm>
            <a:prstGeom prst="blockArc">
              <a:avLst>
                <a:gd name="adj1" fmla="val 12316146"/>
                <a:gd name="adj2" fmla="val 0"/>
                <a:gd name="adj3" fmla="val 25000"/>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9" name="Block Arc 48"/>
            <p:cNvSpPr/>
            <p:nvPr/>
          </p:nvSpPr>
          <p:spPr>
            <a:xfrm rot="9722143">
              <a:off x="2384106" y="1022263"/>
              <a:ext cx="4353502" cy="4109822"/>
            </a:xfrm>
            <a:prstGeom prst="blockArc">
              <a:avLst>
                <a:gd name="adj1" fmla="val 9698357"/>
                <a:gd name="adj2" fmla="val 17277767"/>
                <a:gd name="adj3" fmla="val 25766"/>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grpSp>
      <p:sp>
        <p:nvSpPr>
          <p:cNvPr id="12" name="TextBox 11"/>
          <p:cNvSpPr txBox="1"/>
          <p:nvPr/>
        </p:nvSpPr>
        <p:spPr>
          <a:xfrm rot="751954">
            <a:off x="5690911" y="1912692"/>
            <a:ext cx="1517228" cy="876683"/>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Pre-Viewing</a:t>
            </a: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Trebuchet MS"/>
                <a:ea typeface="+mn-ea"/>
                <a:cs typeface="+mn-cs"/>
              </a:rPr>
              <a:t>Anticipation &amp; Preparation</a:t>
            </a:r>
            <a:endParaRPr kumimoji="0" lang="en-US" sz="1100" b="1" i="1"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1" name="TextBox 50"/>
          <p:cNvSpPr txBox="1"/>
          <p:nvPr/>
        </p:nvSpPr>
        <p:spPr>
          <a:xfrm>
            <a:off x="6938117" y="3143544"/>
            <a:ext cx="1036286" cy="1045960"/>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During</a:t>
            </a: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white"/>
                </a:solidFill>
                <a:effectLst/>
                <a:uLnTx/>
                <a:uFillTx/>
                <a:latin typeface="Trebuchet MS"/>
                <a:ea typeface="+mn-ea"/>
                <a:cs typeface="+mn-cs"/>
              </a:rPr>
              <a:t>Immediate Need to Connect to Community</a:t>
            </a:r>
          </a:p>
        </p:txBody>
      </p:sp>
      <p:sp>
        <p:nvSpPr>
          <p:cNvPr id="52" name="TextBox 51"/>
          <p:cNvSpPr txBox="1"/>
          <p:nvPr/>
        </p:nvSpPr>
        <p:spPr>
          <a:xfrm rot="19118125">
            <a:off x="4055800" y="2584992"/>
            <a:ext cx="1835846" cy="676628"/>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Post-Viewing</a:t>
            </a: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Trebuchet MS"/>
                <a:ea typeface="+mn-ea"/>
                <a:cs typeface="+mn-cs"/>
              </a:rPr>
              <a:t>Insatiable Need For More</a:t>
            </a:r>
          </a:p>
        </p:txBody>
      </p:sp>
      <p:sp>
        <p:nvSpPr>
          <p:cNvPr id="42" name="Title 1">
            <a:extLst>
              <a:ext uri="{FF2B5EF4-FFF2-40B4-BE49-F238E27FC236}">
                <a16:creationId xmlns:a16="http://schemas.microsoft.com/office/drawing/2014/main" id="{87613784-C7DA-4890-BAC8-DD94A6217B47}"/>
              </a:ext>
            </a:extLst>
          </p:cNvPr>
          <p:cNvSpPr>
            <a:spLocks noGrp="1"/>
          </p:cNvSpPr>
          <p:nvPr>
            <p:ph type="ctrTitle"/>
          </p:nvPr>
        </p:nvSpPr>
        <p:spPr>
          <a:xfrm>
            <a:off x="766229" y="197775"/>
            <a:ext cx="10679110" cy="837560"/>
          </a:xfrm>
        </p:spPr>
        <p:txBody>
          <a:bodyPr/>
          <a:lstStyle/>
          <a:p>
            <a:r>
              <a:rPr lang="en-US" sz="2400" dirty="0">
                <a:solidFill>
                  <a:schemeClr val="bg1"/>
                </a:solidFill>
              </a:rPr>
              <a:t>Multicultural Viewer Engagement With TV Content Goes Way Beyond Just The Time A Viewer Devotes To Watching A Program</a:t>
            </a:r>
          </a:p>
        </p:txBody>
      </p:sp>
      <p:sp>
        <p:nvSpPr>
          <p:cNvPr id="75" name="TextBox 74"/>
          <p:cNvSpPr txBox="1"/>
          <p:nvPr/>
        </p:nvSpPr>
        <p:spPr>
          <a:xfrm>
            <a:off x="2360308" y="1348688"/>
            <a:ext cx="2289571"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AB982"/>
                </a:solidFill>
                <a:effectLst/>
                <a:uLnTx/>
                <a:uFillTx/>
                <a:latin typeface="Trebuchet MS"/>
                <a:ea typeface="+mn-ea"/>
                <a:cs typeface="+mn-cs"/>
              </a:rPr>
              <a:t>Seek out </a:t>
            </a:r>
            <a:r>
              <a:rPr kumimoji="0" lang="en-US" sz="1050" b="0" i="0" u="none" strike="noStrike" kern="1200" cap="none" spc="0" normalizeH="0" baseline="0" noProof="0" dirty="0">
                <a:ln>
                  <a:noFill/>
                </a:ln>
                <a:solidFill>
                  <a:prstClr val="black"/>
                </a:solidFill>
                <a:effectLst/>
                <a:uLnTx/>
                <a:uFillTx/>
                <a:latin typeface="Trebuchet MS"/>
                <a:ea typeface="+mn-ea"/>
                <a:cs typeface="+mn-cs"/>
              </a:rPr>
              <a:t>more TV shows with their favorite actor from a show</a:t>
            </a:r>
            <a:endParaRPr kumimoji="0" lang="en-US" sz="1050" b="1" i="0" u="none" strike="noStrike" kern="1200" cap="none" spc="0" normalizeH="0" baseline="0" noProof="0" dirty="0">
              <a:ln>
                <a:noFill/>
              </a:ln>
              <a:solidFill>
                <a:srgbClr val="FAB982"/>
              </a:solidFill>
              <a:effectLst/>
              <a:uLnTx/>
              <a:uFillTx/>
              <a:latin typeface="Trebuchet MS"/>
              <a:ea typeface="+mn-ea"/>
              <a:cs typeface="+mn-cs"/>
            </a:endParaRPr>
          </a:p>
        </p:txBody>
      </p:sp>
      <p:sp>
        <p:nvSpPr>
          <p:cNvPr id="41" name="Text Placeholder 3">
            <a:extLst>
              <a:ext uri="{FF2B5EF4-FFF2-40B4-BE49-F238E27FC236}">
                <a16:creationId xmlns:a16="http://schemas.microsoft.com/office/drawing/2014/main" id="{53B090B6-3604-492C-B4AD-DC285B70F1C0}"/>
              </a:ext>
            </a:extLst>
          </p:cNvPr>
          <p:cNvSpPr txBox="1">
            <a:spLocks/>
          </p:cNvSpPr>
          <p:nvPr/>
        </p:nvSpPr>
        <p:spPr>
          <a:xfrm>
            <a:off x="138696" y="6569538"/>
            <a:ext cx="11867774" cy="27481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Source: VAB / Research Now “Program Engagement” Survey, April 2018. </a:t>
            </a:r>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212" y="6652413"/>
            <a:ext cx="2247046" cy="124162"/>
          </a:xfrm>
          <a:prstGeom prst="rect">
            <a:avLst/>
          </a:prstGeom>
        </p:spPr>
      </p:pic>
      <p:sp>
        <p:nvSpPr>
          <p:cNvPr id="57" name="TextBox 56">
            <a:extLst>
              <a:ext uri="{FF2B5EF4-FFF2-40B4-BE49-F238E27FC236}">
                <a16:creationId xmlns:a16="http://schemas.microsoft.com/office/drawing/2014/main" id="{1284B167-3A20-4AA2-A1EE-C3EE208A6BCF}"/>
              </a:ext>
            </a:extLst>
          </p:cNvPr>
          <p:cNvSpPr txBox="1"/>
          <p:nvPr/>
        </p:nvSpPr>
        <p:spPr>
          <a:xfrm>
            <a:off x="8164848" y="4501252"/>
            <a:ext cx="2972597"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lang="en-US" b="0" dirty="0">
                <a:solidFill>
                  <a:prstClr val="black"/>
                </a:solidFill>
                <a:latin typeface="Trebuchet MS"/>
              </a:rPr>
              <a:t>Can’t help but empathize with the character they </a:t>
            </a:r>
            <a:r>
              <a:rPr kumimoji="0" lang="en-US" b="1" i="0" u="none" strike="noStrike" kern="1200" cap="none" spc="0" normalizeH="0" baseline="0" noProof="0" dirty="0">
                <a:ln>
                  <a:noFill/>
                </a:ln>
                <a:solidFill>
                  <a:srgbClr val="50C8A0"/>
                </a:solidFill>
                <a:effectLst/>
                <a:uLnTx/>
                <a:uFillTx/>
                <a:latin typeface="Trebuchet MS"/>
                <a:ea typeface="+mn-ea"/>
                <a:cs typeface="+mn-cs"/>
              </a:rPr>
              <a:t>feel personally connected to</a:t>
            </a:r>
            <a:endParaRPr kumimoji="0" lang="en-US"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847249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768773" y="189884"/>
            <a:ext cx="10654454" cy="876955"/>
          </a:xfrm>
        </p:spPr>
        <p:txBody>
          <a:bodyPr/>
          <a:lstStyle/>
          <a:p>
            <a:r>
              <a:rPr lang="en-US" sz="2400" dirty="0">
                <a:solidFill>
                  <a:schemeClr val="tx1"/>
                </a:solidFill>
              </a:rPr>
              <a:t>They Are Much More Likely To Be “Social Sharers” Who Are Actively Involved In Online Communities Centered Around TV Programs</a:t>
            </a:r>
          </a:p>
        </p:txBody>
      </p:sp>
      <p:cxnSp>
        <p:nvCxnSpPr>
          <p:cNvPr id="43" name="Straight Connector 42"/>
          <p:cNvCxnSpPr/>
          <p:nvPr/>
        </p:nvCxnSpPr>
        <p:spPr>
          <a:xfrm>
            <a:off x="8420762" y="1618408"/>
            <a:ext cx="0" cy="4347300"/>
          </a:xfrm>
          <a:prstGeom prst="line">
            <a:avLst/>
          </a:prstGeom>
          <a:ln w="3175">
            <a:solidFill>
              <a:srgbClr val="008F92"/>
            </a:solidFill>
          </a:ln>
        </p:spPr>
        <p:style>
          <a:lnRef idx="2">
            <a:schemeClr val="dk1"/>
          </a:lnRef>
          <a:fillRef idx="0">
            <a:schemeClr val="dk1"/>
          </a:fillRef>
          <a:effectRef idx="1">
            <a:schemeClr val="dk1"/>
          </a:effectRef>
          <a:fontRef idx="minor">
            <a:schemeClr val="tx1"/>
          </a:fontRef>
        </p:style>
      </p:cxnSp>
      <p:cxnSp>
        <p:nvCxnSpPr>
          <p:cNvPr id="47" name="Straight Connector 46"/>
          <p:cNvCxnSpPr>
            <a:cxnSpLocks/>
          </p:cNvCxnSpPr>
          <p:nvPr/>
        </p:nvCxnSpPr>
        <p:spPr>
          <a:xfrm>
            <a:off x="709138" y="2358846"/>
            <a:ext cx="11048221"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sp>
        <p:nvSpPr>
          <p:cNvPr id="63" name="TextBox 62">
            <a:extLst>
              <a:ext uri="{FF2B5EF4-FFF2-40B4-BE49-F238E27FC236}">
                <a16:creationId xmlns:a16="http://schemas.microsoft.com/office/drawing/2014/main" id="{F038C0E8-CE1B-482A-9D42-0FCCA4485576}"/>
              </a:ext>
            </a:extLst>
          </p:cNvPr>
          <p:cNvSpPr txBox="1"/>
          <p:nvPr/>
        </p:nvSpPr>
        <p:spPr>
          <a:xfrm>
            <a:off x="8851142" y="1311455"/>
            <a:ext cx="593062" cy="253916"/>
          </a:xfrm>
          <a:prstGeom prst="rect">
            <a:avLst/>
          </a:prstGeom>
          <a:noFill/>
        </p:spPr>
        <p:txBody>
          <a:bodyPr wrap="square" lIns="90964" tIns="45482" rIns="90964" bIns="45482" rtlCol="0">
            <a:spAutoFit/>
          </a:bodyPr>
          <a:lstStyle/>
          <a:p>
            <a:pPr algn="ctr"/>
            <a:r>
              <a:rPr lang="en-US" sz="1000" b="1" u="sng" dirty="0"/>
              <a:t>Black</a:t>
            </a:r>
          </a:p>
        </p:txBody>
      </p:sp>
      <p:sp>
        <p:nvSpPr>
          <p:cNvPr id="4" name="TextBox 3">
            <a:extLst>
              <a:ext uri="{FF2B5EF4-FFF2-40B4-BE49-F238E27FC236}">
                <a16:creationId xmlns:a16="http://schemas.microsoft.com/office/drawing/2014/main" id="{614989F0-5385-4ED4-9526-8E5437224679}"/>
              </a:ext>
            </a:extLst>
          </p:cNvPr>
          <p:cNvSpPr txBox="1"/>
          <p:nvPr/>
        </p:nvSpPr>
        <p:spPr>
          <a:xfrm>
            <a:off x="8420762" y="1601981"/>
            <a:ext cx="3336595" cy="214963"/>
          </a:xfrm>
          <a:prstGeom prst="rect">
            <a:avLst/>
          </a:prstGeom>
          <a:noFill/>
        </p:spPr>
        <p:txBody>
          <a:bodyPr wrap="square" lIns="90964" tIns="45482" rIns="90964" bIns="45482" rtlCol="0">
            <a:spAutoFit/>
          </a:bodyPr>
          <a:lstStyle/>
          <a:p>
            <a:pPr algn="ctr"/>
            <a:r>
              <a:rPr lang="en-US" sz="800" b="1" i="1" dirty="0"/>
              <a:t>“% Always or Frequently”</a:t>
            </a:r>
          </a:p>
        </p:txBody>
      </p:sp>
      <p:sp>
        <p:nvSpPr>
          <p:cNvPr id="45" name="TextBox 44">
            <a:extLst>
              <a:ext uri="{FF2B5EF4-FFF2-40B4-BE49-F238E27FC236}">
                <a16:creationId xmlns:a16="http://schemas.microsoft.com/office/drawing/2014/main" id="{7C5B15F6-661C-46A2-B312-A061E523D79E}"/>
              </a:ext>
            </a:extLst>
          </p:cNvPr>
          <p:cNvSpPr txBox="1"/>
          <p:nvPr/>
        </p:nvSpPr>
        <p:spPr>
          <a:xfrm>
            <a:off x="9735482" y="1311455"/>
            <a:ext cx="868303" cy="253916"/>
          </a:xfrm>
          <a:prstGeom prst="rect">
            <a:avLst/>
          </a:prstGeom>
          <a:noFill/>
        </p:spPr>
        <p:txBody>
          <a:bodyPr wrap="square" lIns="90964" tIns="45482" rIns="90964" bIns="45482" rtlCol="0">
            <a:spAutoFit/>
          </a:bodyPr>
          <a:lstStyle/>
          <a:p>
            <a:pPr algn="ctr"/>
            <a:r>
              <a:rPr lang="en-US" sz="1000" b="1" u="sng" dirty="0"/>
              <a:t>Hispanic</a:t>
            </a:r>
          </a:p>
        </p:txBody>
      </p:sp>
      <p:pic>
        <p:nvPicPr>
          <p:cNvPr id="53" name="Picture 2" descr="Image result for facebook logo">
            <a:extLst>
              <a:ext uri="{FF2B5EF4-FFF2-40B4-BE49-F238E27FC236}">
                <a16:creationId xmlns:a16="http://schemas.microsoft.com/office/drawing/2014/main" id="{5DB15A34-1AD8-4159-9B30-4936070BD0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0317" y="1786003"/>
            <a:ext cx="420908" cy="42090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Image result for instagram logo">
            <a:extLst>
              <a:ext uri="{FF2B5EF4-FFF2-40B4-BE49-F238E27FC236}">
                <a16:creationId xmlns:a16="http://schemas.microsoft.com/office/drawing/2014/main" id="{A0506245-EA93-4829-91E9-DED1CC70E54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8403" y="1748337"/>
            <a:ext cx="496240" cy="49624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CE28F613-2E37-4DCF-BFEF-181B25C2B7C4}"/>
              </a:ext>
            </a:extLst>
          </p:cNvPr>
          <p:cNvSpPr txBox="1"/>
          <p:nvPr/>
        </p:nvSpPr>
        <p:spPr>
          <a:xfrm>
            <a:off x="2654792" y="1746925"/>
            <a:ext cx="4324037" cy="523220"/>
          </a:xfrm>
          <a:prstGeom prst="rect">
            <a:avLst/>
          </a:prstGeom>
          <a:noFill/>
        </p:spPr>
        <p:txBody>
          <a:bodyPr wrap="square" lIns="90964" tIns="45482" rIns="90964" bIns="45482" rtlCol="0">
            <a:spAutoFit/>
          </a:bodyPr>
          <a:lstStyle/>
          <a:p>
            <a:r>
              <a:rPr lang="en-US" sz="1400" dirty="0"/>
              <a:t>Follow Or 'Like' TV Programs/Characters/Actors On Facebook Or Instagram</a:t>
            </a:r>
          </a:p>
        </p:txBody>
      </p:sp>
      <p:sp>
        <p:nvSpPr>
          <p:cNvPr id="62" name="TextBox 61">
            <a:extLst>
              <a:ext uri="{FF2B5EF4-FFF2-40B4-BE49-F238E27FC236}">
                <a16:creationId xmlns:a16="http://schemas.microsoft.com/office/drawing/2014/main" id="{C1E00009-E712-440E-8BA9-9A2351B8D7F2}"/>
              </a:ext>
            </a:extLst>
          </p:cNvPr>
          <p:cNvSpPr txBox="1"/>
          <p:nvPr/>
        </p:nvSpPr>
        <p:spPr>
          <a:xfrm>
            <a:off x="8548710" y="1865323"/>
            <a:ext cx="3241847" cy="461184"/>
          </a:xfrm>
          <a:prstGeom prst="rect">
            <a:avLst/>
          </a:prstGeom>
          <a:noFill/>
        </p:spPr>
        <p:txBody>
          <a:bodyPr wrap="square" lIns="90964" tIns="45482" rIns="90964" bIns="45482" rtlCol="0">
            <a:spAutoFit/>
          </a:bodyPr>
          <a:lstStyle/>
          <a:p>
            <a:pPr algn="ctr"/>
            <a:r>
              <a:rPr lang="en-US" sz="2400" b="1" dirty="0">
                <a:solidFill>
                  <a:srgbClr val="50C8A0"/>
                </a:solidFill>
              </a:rPr>
              <a:t>40%  </a:t>
            </a:r>
            <a:r>
              <a:rPr lang="en-US" sz="2400" b="1" dirty="0"/>
              <a:t>/  </a:t>
            </a:r>
            <a:r>
              <a:rPr lang="en-US" sz="2400" b="1" dirty="0">
                <a:solidFill>
                  <a:srgbClr val="3682B4"/>
                </a:solidFill>
              </a:rPr>
              <a:t>39%  </a:t>
            </a:r>
            <a:r>
              <a:rPr lang="en-US" sz="2400" b="1" dirty="0"/>
              <a:t>/  </a:t>
            </a:r>
            <a:r>
              <a:rPr lang="en-US" sz="2400" b="1" dirty="0">
                <a:solidFill>
                  <a:schemeClr val="accent4"/>
                </a:solidFill>
              </a:rPr>
              <a:t>27%</a:t>
            </a:r>
            <a:r>
              <a:rPr lang="en-US" sz="2400" b="1" dirty="0">
                <a:solidFill>
                  <a:srgbClr val="3682B4"/>
                </a:solidFill>
              </a:rPr>
              <a:t>  </a:t>
            </a:r>
          </a:p>
        </p:txBody>
      </p:sp>
      <p:pic>
        <p:nvPicPr>
          <p:cNvPr id="70" name="Picture 6" descr="Image result for wikipedia logo">
            <a:extLst>
              <a:ext uri="{FF2B5EF4-FFF2-40B4-BE49-F238E27FC236}">
                <a16:creationId xmlns:a16="http://schemas.microsoft.com/office/drawing/2014/main" id="{C54BCA61-8BF5-4658-8BA0-DD4F84F9A9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07989" y="2400118"/>
            <a:ext cx="677877" cy="77820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1D5647BD-2057-4BBA-9DF1-78E9F6B65ACE}"/>
              </a:ext>
            </a:extLst>
          </p:cNvPr>
          <p:cNvSpPr txBox="1"/>
          <p:nvPr/>
        </p:nvSpPr>
        <p:spPr>
          <a:xfrm>
            <a:off x="2654826" y="2613146"/>
            <a:ext cx="5232085" cy="523220"/>
          </a:xfrm>
          <a:prstGeom prst="rect">
            <a:avLst/>
          </a:prstGeom>
          <a:noFill/>
        </p:spPr>
        <p:txBody>
          <a:bodyPr wrap="square" lIns="90964" tIns="45482" rIns="90964" bIns="45482" rtlCol="0">
            <a:spAutoFit/>
          </a:bodyPr>
          <a:lstStyle/>
          <a:p>
            <a:r>
              <a:rPr lang="en-US" sz="1400" dirty="0"/>
              <a:t>Go On Wikipedia To Learn More About A TV Show's Topic Or Actor/Character</a:t>
            </a:r>
          </a:p>
        </p:txBody>
      </p:sp>
      <p:pic>
        <p:nvPicPr>
          <p:cNvPr id="74" name="Picture 2" descr="Image result for facebook logo">
            <a:extLst>
              <a:ext uri="{FF2B5EF4-FFF2-40B4-BE49-F238E27FC236}">
                <a16:creationId xmlns:a16="http://schemas.microsoft.com/office/drawing/2014/main" id="{7C28CF82-5BAF-471A-BA20-FEFE37504B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2304" y="3538413"/>
            <a:ext cx="316235" cy="31623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Image result for instagram logo">
            <a:extLst>
              <a:ext uri="{FF2B5EF4-FFF2-40B4-BE49-F238E27FC236}">
                <a16:creationId xmlns:a16="http://schemas.microsoft.com/office/drawing/2014/main" id="{937FECFD-9319-4B72-A881-E140E14148A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4582" y="3510114"/>
            <a:ext cx="372832" cy="37283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Image result for twitter logo">
            <a:extLst>
              <a:ext uri="{FF2B5EF4-FFF2-40B4-BE49-F238E27FC236}">
                <a16:creationId xmlns:a16="http://schemas.microsoft.com/office/drawing/2014/main" id="{3E48C4DA-5E85-41DB-B84C-B00255C3353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58594" y="3410636"/>
            <a:ext cx="571789" cy="57178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79D0375D-48EE-4530-94C1-7F66C895B764}"/>
              </a:ext>
            </a:extLst>
          </p:cNvPr>
          <p:cNvSpPr txBox="1"/>
          <p:nvPr/>
        </p:nvSpPr>
        <p:spPr>
          <a:xfrm>
            <a:off x="2654826" y="3511016"/>
            <a:ext cx="5646385" cy="307296"/>
          </a:xfrm>
          <a:prstGeom prst="rect">
            <a:avLst/>
          </a:prstGeom>
          <a:noFill/>
        </p:spPr>
        <p:txBody>
          <a:bodyPr wrap="square" lIns="90964" tIns="45482" rIns="90964" bIns="45482" rtlCol="0">
            <a:spAutoFit/>
          </a:bodyPr>
          <a:lstStyle>
            <a:defPPr>
              <a:defRPr lang="en-US"/>
            </a:defPPr>
            <a:lvl1pPr>
              <a:defRPr sz="1400"/>
            </a:lvl1pPr>
          </a:lstStyle>
          <a:p>
            <a:r>
              <a:rPr lang="en-US" dirty="0"/>
              <a:t>Share, Post Or Tweet Video Clips / Content About A TV Program</a:t>
            </a:r>
          </a:p>
        </p:txBody>
      </p:sp>
      <p:sp>
        <p:nvSpPr>
          <p:cNvPr id="79" name="TextBox 78">
            <a:extLst>
              <a:ext uri="{FF2B5EF4-FFF2-40B4-BE49-F238E27FC236}">
                <a16:creationId xmlns:a16="http://schemas.microsoft.com/office/drawing/2014/main" id="{D420457F-0658-45BC-8245-173D458FFD12}"/>
              </a:ext>
            </a:extLst>
          </p:cNvPr>
          <p:cNvSpPr txBox="1"/>
          <p:nvPr/>
        </p:nvSpPr>
        <p:spPr>
          <a:xfrm>
            <a:off x="2654826" y="4425863"/>
            <a:ext cx="4242213" cy="307296"/>
          </a:xfrm>
          <a:prstGeom prst="rect">
            <a:avLst/>
          </a:prstGeom>
          <a:noFill/>
        </p:spPr>
        <p:txBody>
          <a:bodyPr wrap="square" lIns="90964" tIns="45482" rIns="90964" bIns="45482" rtlCol="0">
            <a:spAutoFit/>
          </a:bodyPr>
          <a:lstStyle>
            <a:defPPr>
              <a:defRPr lang="en-US"/>
            </a:defPPr>
            <a:lvl1pPr>
              <a:defRPr sz="1400"/>
            </a:lvl1pPr>
          </a:lstStyle>
          <a:p>
            <a:r>
              <a:rPr lang="en-US" dirty="0"/>
              <a:t>Tweet About Or Read A Tweet About A TV Program</a:t>
            </a:r>
          </a:p>
        </p:txBody>
      </p:sp>
      <p:pic>
        <p:nvPicPr>
          <p:cNvPr id="81" name="Picture 8" descr="Image result for twitter logo">
            <a:extLst>
              <a:ext uri="{FF2B5EF4-FFF2-40B4-BE49-F238E27FC236}">
                <a16:creationId xmlns:a16="http://schemas.microsoft.com/office/drawing/2014/main" id="{F7128B75-F6F1-4DE9-B6E2-163CF4FBE41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07864" y="4159801"/>
            <a:ext cx="920873" cy="920873"/>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8FD26D99-9BC4-45C1-B8A2-28F7A3804371}"/>
              </a:ext>
            </a:extLst>
          </p:cNvPr>
          <p:cNvSpPr txBox="1"/>
          <p:nvPr/>
        </p:nvSpPr>
        <p:spPr>
          <a:xfrm>
            <a:off x="2703228" y="5338636"/>
            <a:ext cx="2684887" cy="307777"/>
          </a:xfrm>
          <a:prstGeom prst="rect">
            <a:avLst/>
          </a:prstGeom>
          <a:noFill/>
        </p:spPr>
        <p:txBody>
          <a:bodyPr wrap="square" lIns="90964" tIns="45482" rIns="90964" bIns="45482" rtlCol="0">
            <a:spAutoFit/>
          </a:bodyPr>
          <a:lstStyle/>
          <a:p>
            <a:r>
              <a:rPr lang="en-US" sz="1400" dirty="0"/>
              <a:t>Visit An Official Show Website</a:t>
            </a:r>
          </a:p>
        </p:txBody>
      </p:sp>
      <p:pic>
        <p:nvPicPr>
          <p:cNvPr id="84" name="Picture 2" descr="Image result for .com">
            <a:extLst>
              <a:ext uri="{FF2B5EF4-FFF2-40B4-BE49-F238E27FC236}">
                <a16:creationId xmlns:a16="http://schemas.microsoft.com/office/drawing/2014/main" id="{4010BA92-166C-4A46-B725-DA572631271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19835" y="5191526"/>
            <a:ext cx="1014398" cy="6776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7312" y="6652413"/>
            <a:ext cx="2247046" cy="124162"/>
          </a:xfrm>
          <a:prstGeom prst="rect">
            <a:avLst/>
          </a:prstGeom>
        </p:spPr>
      </p:pic>
      <p:sp>
        <p:nvSpPr>
          <p:cNvPr id="44" name="Text Placeholder 3">
            <a:extLst>
              <a:ext uri="{FF2B5EF4-FFF2-40B4-BE49-F238E27FC236}">
                <a16:creationId xmlns:a16="http://schemas.microsoft.com/office/drawing/2014/main" id="{B1236B99-9A84-4AC1-9404-7607363375C3}"/>
              </a:ext>
            </a:extLst>
          </p:cNvPr>
          <p:cNvSpPr txBox="1">
            <a:spLocks/>
          </p:cNvSpPr>
          <p:nvPr/>
        </p:nvSpPr>
        <p:spPr>
          <a:xfrm>
            <a:off x="119593" y="6419906"/>
            <a:ext cx="6859235" cy="433068"/>
          </a:xfrm>
          <a:prstGeom prst="rect">
            <a:avLst/>
          </a:prstGeom>
        </p:spPr>
        <p:txBody>
          <a:bodyPr vert="horz" lIns="90964" tIns="45482" rIns="90964" bIns="45482"/>
          <a:lstStyle>
            <a:lvl1pPr marL="0" indent="0" algn="l" defTabSz="454888" rtl="0" eaLnBrk="1" latinLnBrk="0" hangingPunct="1">
              <a:spcBef>
                <a:spcPct val="20000"/>
              </a:spcBef>
              <a:buFont typeface="Arial"/>
              <a:buNone/>
              <a:defRPr sz="900" kern="1200">
                <a:solidFill>
                  <a:schemeClr val="tx1"/>
                </a:solidFill>
                <a:latin typeface="+mn-lt"/>
                <a:ea typeface="+mn-ea"/>
                <a:cs typeface="+mn-cs"/>
              </a:defRPr>
            </a:lvl1pPr>
            <a:lvl2pPr marL="454888" indent="0" algn="l" defTabSz="454888" rtl="0" eaLnBrk="1" latinLnBrk="0" hangingPunct="1">
              <a:spcBef>
                <a:spcPct val="20000"/>
              </a:spcBef>
              <a:buFont typeface="Arial"/>
              <a:buNone/>
              <a:defRPr sz="2800" kern="1200">
                <a:solidFill>
                  <a:schemeClr val="tx1"/>
                </a:solidFill>
                <a:latin typeface="+mn-lt"/>
                <a:ea typeface="+mn-ea"/>
                <a:cs typeface="+mn-cs"/>
              </a:defRPr>
            </a:lvl2pPr>
            <a:lvl3pPr marL="909743" indent="0" algn="l" defTabSz="454888" rtl="0" eaLnBrk="1" latinLnBrk="0" hangingPunct="1">
              <a:spcBef>
                <a:spcPct val="20000"/>
              </a:spcBef>
              <a:buFont typeface="Arial"/>
              <a:buNone/>
              <a:defRPr sz="2400" kern="1200">
                <a:solidFill>
                  <a:schemeClr val="tx1"/>
                </a:solidFill>
                <a:latin typeface="+mn-lt"/>
                <a:ea typeface="+mn-ea"/>
                <a:cs typeface="+mn-cs"/>
              </a:defRPr>
            </a:lvl3pPr>
            <a:lvl4pPr marL="1364621" indent="0" algn="l" defTabSz="454888" rtl="0" eaLnBrk="1" latinLnBrk="0" hangingPunct="1">
              <a:spcBef>
                <a:spcPct val="20000"/>
              </a:spcBef>
              <a:buFont typeface="Arial"/>
              <a:buNone/>
              <a:defRPr sz="2000" kern="1200">
                <a:solidFill>
                  <a:schemeClr val="tx1"/>
                </a:solidFill>
                <a:latin typeface="+mn-lt"/>
                <a:ea typeface="+mn-ea"/>
                <a:cs typeface="+mn-cs"/>
              </a:defRPr>
            </a:lvl4pPr>
            <a:lvl5pPr marL="1819494" indent="0" algn="l" defTabSz="454888" rtl="0" eaLnBrk="1" latinLnBrk="0" hangingPunct="1">
              <a:spcBef>
                <a:spcPct val="20000"/>
              </a:spcBef>
              <a:buFont typeface="Arial"/>
              <a:buNone/>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 Q9: Please indicate how often you do the following. Respondents Answer = Always/Frequently. African American/Black/Caribbean American =  160 Respondents, Hispanic = 188 Respondents, Non-Hispanic White = 744 Respondents, Total A18+ Respondents = 1,001.</a:t>
            </a:r>
          </a:p>
        </p:txBody>
      </p:sp>
      <p:grpSp>
        <p:nvGrpSpPr>
          <p:cNvPr id="8" name="Group 7">
            <a:extLst>
              <a:ext uri="{FF2B5EF4-FFF2-40B4-BE49-F238E27FC236}">
                <a16:creationId xmlns:a16="http://schemas.microsoft.com/office/drawing/2014/main" id="{29FAB323-59E9-4724-8A05-9B3C590178D1}"/>
              </a:ext>
            </a:extLst>
          </p:cNvPr>
          <p:cNvGrpSpPr/>
          <p:nvPr/>
        </p:nvGrpSpPr>
        <p:grpSpPr>
          <a:xfrm>
            <a:off x="3964295" y="5979254"/>
            <a:ext cx="4263411" cy="307777"/>
            <a:chOff x="3964295" y="6093554"/>
            <a:chExt cx="4263411" cy="307777"/>
          </a:xfrm>
        </p:grpSpPr>
        <p:grpSp>
          <p:nvGrpSpPr>
            <p:cNvPr id="46" name="Group 45">
              <a:extLst>
                <a:ext uri="{FF2B5EF4-FFF2-40B4-BE49-F238E27FC236}">
                  <a16:creationId xmlns:a16="http://schemas.microsoft.com/office/drawing/2014/main" id="{91C8E6B4-07F6-42CE-A41A-3B5CE802AC77}"/>
                </a:ext>
              </a:extLst>
            </p:cNvPr>
            <p:cNvGrpSpPr/>
            <p:nvPr/>
          </p:nvGrpSpPr>
          <p:grpSpPr>
            <a:xfrm>
              <a:off x="4973915" y="6099770"/>
              <a:ext cx="1108219" cy="295345"/>
              <a:chOff x="4973915" y="6099770"/>
              <a:chExt cx="1108219" cy="295345"/>
            </a:xfrm>
          </p:grpSpPr>
          <p:sp>
            <p:nvSpPr>
              <p:cNvPr id="49" name="Rectangle 48">
                <a:extLst>
                  <a:ext uri="{FF2B5EF4-FFF2-40B4-BE49-F238E27FC236}">
                    <a16:creationId xmlns:a16="http://schemas.microsoft.com/office/drawing/2014/main" id="{BD9AC174-C90C-4D65-8964-B5B62864BC61}"/>
                  </a:ext>
                </a:extLst>
              </p:cNvPr>
              <p:cNvSpPr/>
              <p:nvPr/>
            </p:nvSpPr>
            <p:spPr>
              <a:xfrm>
                <a:off x="4973915" y="61567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0" name="TextBox 49">
                <a:extLst>
                  <a:ext uri="{FF2B5EF4-FFF2-40B4-BE49-F238E27FC236}">
                    <a16:creationId xmlns:a16="http://schemas.microsoft.com/office/drawing/2014/main" id="{A2253D97-6A97-46D0-9CC0-764F563C6A7D}"/>
                  </a:ext>
                </a:extLst>
              </p:cNvPr>
              <p:cNvSpPr txBox="1"/>
              <p:nvPr/>
            </p:nvSpPr>
            <p:spPr>
              <a:xfrm>
                <a:off x="5166311" y="6099770"/>
                <a:ext cx="915823" cy="295345"/>
              </a:xfrm>
              <a:prstGeom prst="rect">
                <a:avLst/>
              </a:prstGeom>
              <a:noFill/>
            </p:spPr>
            <p:txBody>
              <a:bodyPr wrap="square" rtlCol="0">
                <a:spAutoFit/>
              </a:bodyPr>
              <a:lstStyle/>
              <a:p>
                <a:r>
                  <a:rPr lang="en-US" sz="1400" b="1" dirty="0"/>
                  <a:t>Hispanic</a:t>
                </a:r>
              </a:p>
            </p:txBody>
          </p:sp>
        </p:grpSp>
        <p:grpSp>
          <p:nvGrpSpPr>
            <p:cNvPr id="52" name="Group 51">
              <a:extLst>
                <a:ext uri="{FF2B5EF4-FFF2-40B4-BE49-F238E27FC236}">
                  <a16:creationId xmlns:a16="http://schemas.microsoft.com/office/drawing/2014/main" id="{F78242D4-37BB-4395-8CE5-C52FB7486181}"/>
                </a:ext>
              </a:extLst>
            </p:cNvPr>
            <p:cNvGrpSpPr/>
            <p:nvPr/>
          </p:nvGrpSpPr>
          <p:grpSpPr>
            <a:xfrm>
              <a:off x="3964295" y="6093554"/>
              <a:ext cx="824875" cy="307777"/>
              <a:chOff x="3964295" y="6093554"/>
              <a:chExt cx="824875" cy="307777"/>
            </a:xfrm>
          </p:grpSpPr>
          <p:sp>
            <p:nvSpPr>
              <p:cNvPr id="54" name="Rectangle 53">
                <a:extLst>
                  <a:ext uri="{FF2B5EF4-FFF2-40B4-BE49-F238E27FC236}">
                    <a16:creationId xmlns:a16="http://schemas.microsoft.com/office/drawing/2014/main" id="{29C7BEDE-D67B-49DA-8256-94E1A07F6376}"/>
                  </a:ext>
                </a:extLst>
              </p:cNvPr>
              <p:cNvSpPr/>
              <p:nvPr/>
            </p:nvSpPr>
            <p:spPr>
              <a:xfrm>
                <a:off x="3964295" y="61567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7" name="TextBox 56">
                <a:extLst>
                  <a:ext uri="{FF2B5EF4-FFF2-40B4-BE49-F238E27FC236}">
                    <a16:creationId xmlns:a16="http://schemas.microsoft.com/office/drawing/2014/main" id="{36F7D310-482C-4F6F-B9E4-0198FCD93F02}"/>
                  </a:ext>
                </a:extLst>
              </p:cNvPr>
              <p:cNvSpPr txBox="1"/>
              <p:nvPr/>
            </p:nvSpPr>
            <p:spPr>
              <a:xfrm>
                <a:off x="4129729" y="6093554"/>
                <a:ext cx="659441" cy="307777"/>
              </a:xfrm>
              <a:prstGeom prst="rect">
                <a:avLst/>
              </a:prstGeom>
              <a:noFill/>
            </p:spPr>
            <p:txBody>
              <a:bodyPr wrap="square" rtlCol="0">
                <a:spAutoFit/>
              </a:bodyPr>
              <a:lstStyle/>
              <a:p>
                <a:r>
                  <a:rPr lang="en-US" sz="1400" b="1" dirty="0"/>
                  <a:t>Black</a:t>
                </a:r>
              </a:p>
            </p:txBody>
          </p:sp>
        </p:grpSp>
        <p:grpSp>
          <p:nvGrpSpPr>
            <p:cNvPr id="58" name="Group 57">
              <a:extLst>
                <a:ext uri="{FF2B5EF4-FFF2-40B4-BE49-F238E27FC236}">
                  <a16:creationId xmlns:a16="http://schemas.microsoft.com/office/drawing/2014/main" id="{C7302405-7061-4AB7-8D3B-97015194B590}"/>
                </a:ext>
              </a:extLst>
            </p:cNvPr>
            <p:cNvGrpSpPr/>
            <p:nvPr/>
          </p:nvGrpSpPr>
          <p:grpSpPr>
            <a:xfrm>
              <a:off x="6185540" y="6093554"/>
              <a:ext cx="2042166" cy="307777"/>
              <a:chOff x="6185540" y="6093554"/>
              <a:chExt cx="2042166" cy="307777"/>
            </a:xfrm>
          </p:grpSpPr>
          <p:sp>
            <p:nvSpPr>
              <p:cNvPr id="64" name="Rectangle 63">
                <a:extLst>
                  <a:ext uri="{FF2B5EF4-FFF2-40B4-BE49-F238E27FC236}">
                    <a16:creationId xmlns:a16="http://schemas.microsoft.com/office/drawing/2014/main" id="{B9830119-2138-40D9-98A1-C6382B941CF8}"/>
                  </a:ext>
                </a:extLst>
              </p:cNvPr>
              <p:cNvSpPr/>
              <p:nvPr/>
            </p:nvSpPr>
            <p:spPr>
              <a:xfrm>
                <a:off x="6185540" y="61567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5" name="TextBox 64">
                <a:extLst>
                  <a:ext uri="{FF2B5EF4-FFF2-40B4-BE49-F238E27FC236}">
                    <a16:creationId xmlns:a16="http://schemas.microsoft.com/office/drawing/2014/main" id="{D292FF3C-9C8F-4980-8521-F551EE50A77C}"/>
                  </a:ext>
                </a:extLst>
              </p:cNvPr>
              <p:cNvSpPr txBox="1"/>
              <p:nvPr/>
            </p:nvSpPr>
            <p:spPr>
              <a:xfrm>
                <a:off x="6358625" y="6093554"/>
                <a:ext cx="1869081" cy="307777"/>
              </a:xfrm>
              <a:prstGeom prst="rect">
                <a:avLst/>
              </a:prstGeom>
              <a:noFill/>
            </p:spPr>
            <p:txBody>
              <a:bodyPr wrap="square" rtlCol="0">
                <a:spAutoFit/>
              </a:bodyPr>
              <a:lstStyle/>
              <a:p>
                <a:r>
                  <a:rPr lang="en-US" sz="1400" b="1" dirty="0"/>
                  <a:t>Non-Hispanic White</a:t>
                </a:r>
              </a:p>
            </p:txBody>
          </p:sp>
        </p:grpSp>
      </p:grpSp>
      <p:sp>
        <p:nvSpPr>
          <p:cNvPr id="66" name="TextBox 65">
            <a:extLst>
              <a:ext uri="{FF2B5EF4-FFF2-40B4-BE49-F238E27FC236}">
                <a16:creationId xmlns:a16="http://schemas.microsoft.com/office/drawing/2014/main" id="{B6929C6D-AA2E-4535-88B4-93C26D8D0D96}"/>
              </a:ext>
            </a:extLst>
          </p:cNvPr>
          <p:cNvSpPr txBox="1"/>
          <p:nvPr/>
        </p:nvSpPr>
        <p:spPr>
          <a:xfrm>
            <a:off x="10447623" y="1315543"/>
            <a:ext cx="1458006" cy="399629"/>
          </a:xfrm>
          <a:prstGeom prst="rect">
            <a:avLst/>
          </a:prstGeom>
          <a:noFill/>
        </p:spPr>
        <p:txBody>
          <a:bodyPr wrap="square" lIns="90964" tIns="45482" rIns="90964" bIns="45482" rtlCol="0">
            <a:spAutoFit/>
          </a:bodyPr>
          <a:lstStyle/>
          <a:p>
            <a:pPr algn="ctr"/>
            <a:r>
              <a:rPr lang="en-US" sz="1000" b="1" u="sng" dirty="0"/>
              <a:t>Non-Hispanic </a:t>
            </a:r>
          </a:p>
          <a:p>
            <a:pPr algn="ctr"/>
            <a:r>
              <a:rPr lang="en-US" sz="1000" b="1" u="sng" dirty="0"/>
              <a:t>White</a:t>
            </a:r>
          </a:p>
        </p:txBody>
      </p:sp>
      <p:cxnSp>
        <p:nvCxnSpPr>
          <p:cNvPr id="72" name="Straight Connector 71">
            <a:extLst>
              <a:ext uri="{FF2B5EF4-FFF2-40B4-BE49-F238E27FC236}">
                <a16:creationId xmlns:a16="http://schemas.microsoft.com/office/drawing/2014/main" id="{3953BFFD-8647-4092-8BD1-B034E61A222E}"/>
              </a:ext>
            </a:extLst>
          </p:cNvPr>
          <p:cNvCxnSpPr>
            <a:cxnSpLocks/>
          </p:cNvCxnSpPr>
          <p:nvPr/>
        </p:nvCxnSpPr>
        <p:spPr>
          <a:xfrm>
            <a:off x="709138" y="3266122"/>
            <a:ext cx="11048221"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cxnSp>
        <p:nvCxnSpPr>
          <p:cNvPr id="78" name="Straight Connector 77">
            <a:extLst>
              <a:ext uri="{FF2B5EF4-FFF2-40B4-BE49-F238E27FC236}">
                <a16:creationId xmlns:a16="http://schemas.microsoft.com/office/drawing/2014/main" id="{36CA20EF-FE8B-41F2-941E-8C2846C46D39}"/>
              </a:ext>
            </a:extLst>
          </p:cNvPr>
          <p:cNvCxnSpPr>
            <a:cxnSpLocks/>
          </p:cNvCxnSpPr>
          <p:nvPr/>
        </p:nvCxnSpPr>
        <p:spPr>
          <a:xfrm>
            <a:off x="709138" y="4173398"/>
            <a:ext cx="11048221"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3836B929-4AFD-4E8C-A54A-173336A3C67D}"/>
              </a:ext>
            </a:extLst>
          </p:cNvPr>
          <p:cNvCxnSpPr>
            <a:cxnSpLocks/>
          </p:cNvCxnSpPr>
          <p:nvPr/>
        </p:nvCxnSpPr>
        <p:spPr>
          <a:xfrm>
            <a:off x="709138" y="5080674"/>
            <a:ext cx="11048221"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sp>
        <p:nvSpPr>
          <p:cNvPr id="59" name="Slide Number Placeholder 5">
            <a:extLst>
              <a:ext uri="{FF2B5EF4-FFF2-40B4-BE49-F238E27FC236}">
                <a16:creationId xmlns:a16="http://schemas.microsoft.com/office/drawing/2014/main" id="{4DC86050-2495-4EBA-9DC5-5D5B948A4565}"/>
              </a:ext>
            </a:extLst>
          </p:cNvPr>
          <p:cNvSpPr txBox="1">
            <a:spLocks/>
          </p:cNvSpPr>
          <p:nvPr/>
        </p:nvSpPr>
        <p:spPr>
          <a:xfrm>
            <a:off x="9335688" y="6519690"/>
            <a:ext cx="2844800" cy="51376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6082"/>
            <a:fld id="{FC623D9C-B141-0E44-9A0E-426DA6A043B9}" type="slidenum">
              <a:rPr lang="en-US" smtClean="0"/>
              <a:pPr defTabSz="586082"/>
              <a:t>9</a:t>
            </a:fld>
            <a:endParaRPr lang="en-US" dirty="0"/>
          </a:p>
        </p:txBody>
      </p:sp>
      <p:sp>
        <p:nvSpPr>
          <p:cNvPr id="85" name="TextBox 84">
            <a:extLst>
              <a:ext uri="{FF2B5EF4-FFF2-40B4-BE49-F238E27FC236}">
                <a16:creationId xmlns:a16="http://schemas.microsoft.com/office/drawing/2014/main" id="{39D774F4-648B-4532-B9D6-015D11EF94E1}"/>
              </a:ext>
            </a:extLst>
          </p:cNvPr>
          <p:cNvSpPr txBox="1"/>
          <p:nvPr/>
        </p:nvSpPr>
        <p:spPr>
          <a:xfrm>
            <a:off x="8548710" y="2641807"/>
            <a:ext cx="3241847" cy="461184"/>
          </a:xfrm>
          <a:prstGeom prst="rect">
            <a:avLst/>
          </a:prstGeom>
          <a:noFill/>
        </p:spPr>
        <p:txBody>
          <a:bodyPr wrap="square" lIns="90964" tIns="45482" rIns="90964" bIns="45482" rtlCol="0">
            <a:spAutoFit/>
          </a:bodyPr>
          <a:lstStyle/>
          <a:p>
            <a:pPr algn="ctr"/>
            <a:r>
              <a:rPr lang="en-US" sz="2400" b="1" dirty="0">
                <a:solidFill>
                  <a:srgbClr val="50C8A0"/>
                </a:solidFill>
              </a:rPr>
              <a:t>44%  </a:t>
            </a:r>
            <a:r>
              <a:rPr lang="en-US" sz="2400" b="1" dirty="0"/>
              <a:t>/  </a:t>
            </a:r>
            <a:r>
              <a:rPr lang="en-US" sz="2400" b="1" dirty="0">
                <a:solidFill>
                  <a:srgbClr val="3682B4"/>
                </a:solidFill>
              </a:rPr>
              <a:t>45%  </a:t>
            </a:r>
            <a:r>
              <a:rPr lang="en-US" sz="2400" b="1" dirty="0"/>
              <a:t>/  </a:t>
            </a:r>
            <a:r>
              <a:rPr lang="en-US" sz="2400" b="1" dirty="0">
                <a:solidFill>
                  <a:schemeClr val="accent4"/>
                </a:solidFill>
              </a:rPr>
              <a:t>32%</a:t>
            </a:r>
            <a:r>
              <a:rPr lang="en-US" sz="2400" b="1" dirty="0">
                <a:solidFill>
                  <a:srgbClr val="3682B4"/>
                </a:solidFill>
              </a:rPr>
              <a:t>  </a:t>
            </a:r>
          </a:p>
        </p:txBody>
      </p:sp>
      <p:sp>
        <p:nvSpPr>
          <p:cNvPr id="86" name="TextBox 85">
            <a:extLst>
              <a:ext uri="{FF2B5EF4-FFF2-40B4-BE49-F238E27FC236}">
                <a16:creationId xmlns:a16="http://schemas.microsoft.com/office/drawing/2014/main" id="{A4E357EF-0698-4754-A700-84D1B5EBAB2A}"/>
              </a:ext>
            </a:extLst>
          </p:cNvPr>
          <p:cNvSpPr txBox="1"/>
          <p:nvPr/>
        </p:nvSpPr>
        <p:spPr>
          <a:xfrm>
            <a:off x="8548710" y="3489168"/>
            <a:ext cx="3241847" cy="461184"/>
          </a:xfrm>
          <a:prstGeom prst="rect">
            <a:avLst/>
          </a:prstGeom>
          <a:noFill/>
        </p:spPr>
        <p:txBody>
          <a:bodyPr wrap="square" lIns="90964" tIns="45482" rIns="90964" bIns="45482" rtlCol="0">
            <a:spAutoFit/>
          </a:bodyPr>
          <a:lstStyle/>
          <a:p>
            <a:pPr algn="ctr"/>
            <a:r>
              <a:rPr lang="en-US" sz="2400" b="1" dirty="0">
                <a:solidFill>
                  <a:srgbClr val="50C8A0"/>
                </a:solidFill>
              </a:rPr>
              <a:t>36%  </a:t>
            </a:r>
            <a:r>
              <a:rPr lang="en-US" sz="2400" b="1" dirty="0"/>
              <a:t>/  </a:t>
            </a:r>
            <a:r>
              <a:rPr lang="en-US" sz="2400" b="1" dirty="0">
                <a:solidFill>
                  <a:srgbClr val="3682B4"/>
                </a:solidFill>
              </a:rPr>
              <a:t>35%  </a:t>
            </a:r>
            <a:r>
              <a:rPr lang="en-US" sz="2400" b="1" dirty="0"/>
              <a:t>/  </a:t>
            </a:r>
            <a:r>
              <a:rPr lang="en-US" sz="2400" b="1" dirty="0">
                <a:solidFill>
                  <a:schemeClr val="accent4"/>
                </a:solidFill>
              </a:rPr>
              <a:t>22%</a:t>
            </a:r>
            <a:r>
              <a:rPr lang="en-US" sz="2400" b="1" dirty="0">
                <a:solidFill>
                  <a:srgbClr val="3682B4"/>
                </a:solidFill>
              </a:rPr>
              <a:t>  </a:t>
            </a:r>
          </a:p>
        </p:txBody>
      </p:sp>
      <p:sp>
        <p:nvSpPr>
          <p:cNvPr id="87" name="TextBox 86">
            <a:extLst>
              <a:ext uri="{FF2B5EF4-FFF2-40B4-BE49-F238E27FC236}">
                <a16:creationId xmlns:a16="http://schemas.microsoft.com/office/drawing/2014/main" id="{F618530B-949A-4EA2-9F9D-1D161C5B76C1}"/>
              </a:ext>
            </a:extLst>
          </p:cNvPr>
          <p:cNvSpPr txBox="1"/>
          <p:nvPr/>
        </p:nvSpPr>
        <p:spPr>
          <a:xfrm>
            <a:off x="8548710" y="4392096"/>
            <a:ext cx="3241847" cy="461184"/>
          </a:xfrm>
          <a:prstGeom prst="rect">
            <a:avLst/>
          </a:prstGeom>
          <a:noFill/>
        </p:spPr>
        <p:txBody>
          <a:bodyPr wrap="square" lIns="90964" tIns="45482" rIns="90964" bIns="45482" rtlCol="0">
            <a:spAutoFit/>
          </a:bodyPr>
          <a:lstStyle/>
          <a:p>
            <a:pPr algn="ctr"/>
            <a:r>
              <a:rPr lang="en-US" sz="2400" b="1" dirty="0">
                <a:solidFill>
                  <a:srgbClr val="50C8A0"/>
                </a:solidFill>
              </a:rPr>
              <a:t>34%  </a:t>
            </a:r>
            <a:r>
              <a:rPr lang="en-US" sz="2400" b="1" dirty="0"/>
              <a:t>/  </a:t>
            </a:r>
            <a:r>
              <a:rPr lang="en-US" sz="2400" b="1" dirty="0">
                <a:solidFill>
                  <a:srgbClr val="3682B4"/>
                </a:solidFill>
              </a:rPr>
              <a:t>33%  </a:t>
            </a:r>
            <a:r>
              <a:rPr lang="en-US" sz="2400" b="1" dirty="0"/>
              <a:t>/  </a:t>
            </a:r>
            <a:r>
              <a:rPr lang="en-US" sz="2400" b="1" dirty="0">
                <a:solidFill>
                  <a:schemeClr val="accent4"/>
                </a:solidFill>
              </a:rPr>
              <a:t>21%</a:t>
            </a:r>
            <a:r>
              <a:rPr lang="en-US" sz="2400" b="1" dirty="0">
                <a:solidFill>
                  <a:srgbClr val="3682B4"/>
                </a:solidFill>
              </a:rPr>
              <a:t>  </a:t>
            </a:r>
          </a:p>
        </p:txBody>
      </p:sp>
      <p:sp>
        <p:nvSpPr>
          <p:cNvPr id="88" name="TextBox 87">
            <a:extLst>
              <a:ext uri="{FF2B5EF4-FFF2-40B4-BE49-F238E27FC236}">
                <a16:creationId xmlns:a16="http://schemas.microsoft.com/office/drawing/2014/main" id="{44F133C4-A02F-40B9-9C94-89A3AB4F7527}"/>
              </a:ext>
            </a:extLst>
          </p:cNvPr>
          <p:cNvSpPr txBox="1"/>
          <p:nvPr/>
        </p:nvSpPr>
        <p:spPr>
          <a:xfrm>
            <a:off x="8548710" y="5295793"/>
            <a:ext cx="3241847" cy="461184"/>
          </a:xfrm>
          <a:prstGeom prst="rect">
            <a:avLst/>
          </a:prstGeom>
          <a:noFill/>
        </p:spPr>
        <p:txBody>
          <a:bodyPr wrap="square" lIns="90964" tIns="45482" rIns="90964" bIns="45482" rtlCol="0">
            <a:spAutoFit/>
          </a:bodyPr>
          <a:lstStyle/>
          <a:p>
            <a:pPr algn="ctr"/>
            <a:r>
              <a:rPr lang="en-US" sz="2400" b="1" dirty="0">
                <a:solidFill>
                  <a:srgbClr val="50C8A0"/>
                </a:solidFill>
              </a:rPr>
              <a:t>38%  </a:t>
            </a:r>
            <a:r>
              <a:rPr lang="en-US" sz="2400" b="1" dirty="0"/>
              <a:t>/  </a:t>
            </a:r>
            <a:r>
              <a:rPr lang="en-US" sz="2400" b="1" dirty="0">
                <a:solidFill>
                  <a:srgbClr val="3682B4"/>
                </a:solidFill>
              </a:rPr>
              <a:t>33%  </a:t>
            </a:r>
            <a:r>
              <a:rPr lang="en-US" sz="2400" b="1" dirty="0"/>
              <a:t>/  </a:t>
            </a:r>
            <a:r>
              <a:rPr lang="en-US" sz="2400" b="1" dirty="0">
                <a:solidFill>
                  <a:schemeClr val="accent4"/>
                </a:solidFill>
              </a:rPr>
              <a:t>25%</a:t>
            </a:r>
            <a:r>
              <a:rPr lang="en-US" sz="2400" b="1" dirty="0">
                <a:solidFill>
                  <a:srgbClr val="3682B4"/>
                </a:solidFill>
              </a:rPr>
              <a:t>  </a:t>
            </a:r>
          </a:p>
        </p:txBody>
      </p:sp>
    </p:spTree>
    <p:extLst>
      <p:ext uri="{BB962C8B-B14F-4D97-AF65-F5344CB8AC3E}">
        <p14:creationId xmlns:p14="http://schemas.microsoft.com/office/powerpoint/2010/main" val="288718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5347</Words>
  <Application>Microsoft Office PowerPoint</Application>
  <PresentationFormat>Widescreen</PresentationFormat>
  <Paragraphs>526</Paragraphs>
  <Slides>34</Slides>
  <Notes>29</Notes>
  <HiddenSlides>0</HiddenSlides>
  <MMClips>0</MMClips>
  <ScaleCrop>false</ScaleCrop>
  <HeadingPairs>
    <vt:vector size="6" baseType="variant">
      <vt:variant>
        <vt:lpstr>Fonts Used</vt:lpstr>
      </vt:variant>
      <vt:variant>
        <vt:i4>4</vt:i4>
      </vt:variant>
      <vt:variant>
        <vt:lpstr>Theme</vt:lpstr>
      </vt:variant>
      <vt:variant>
        <vt:i4>13</vt:i4>
      </vt:variant>
      <vt:variant>
        <vt:lpstr>Slide Titles</vt:lpstr>
      </vt:variant>
      <vt:variant>
        <vt:i4>34</vt:i4>
      </vt:variant>
    </vt:vector>
  </HeadingPairs>
  <TitlesOfParts>
    <vt:vector size="51" baseType="lpstr">
      <vt:lpstr>Arial</vt:lpstr>
      <vt:lpstr>Calibri</vt:lpstr>
      <vt:lpstr>MV Boli</vt:lpstr>
      <vt:lpstr>Trebuchet MS</vt:lpstr>
      <vt:lpstr>Office Theme</vt:lpstr>
      <vt:lpstr>Custom Design</vt:lpstr>
      <vt:lpstr>1_Custom Design</vt:lpstr>
      <vt:lpstr>3_Custom Design</vt:lpstr>
      <vt:lpstr>4_Custom Design</vt:lpstr>
      <vt:lpstr>5_Custom Design</vt:lpstr>
      <vt:lpstr>1_Office Theme</vt:lpstr>
      <vt:lpstr>2_Office Theme</vt:lpstr>
      <vt:lpstr>7_Office Theme</vt:lpstr>
      <vt:lpstr>11_Office Theme</vt:lpstr>
      <vt:lpstr>13_Office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Multicultural Viewer Engagement With TV Content Goes Way Beyond Just The Time A Viewer Devotes To Watching A Program</vt:lpstr>
      <vt:lpstr>They Are Much More Likely To Be “Social Sharers” Who Are Actively Involved In Online Communities Centered Around TV Programs</vt:lpstr>
      <vt:lpstr>Multicultural Viewers Have An Emotional Connection That Is Grounded In How Closely They Identify With Their Favorite TV Characters or Personalities </vt:lpstr>
      <vt:lpstr>Most Importantly, Their Purchasing Decisions Are More Significantly Influenced By  Their Profound Connection To Ad-Supported TV Programming</vt:lpstr>
      <vt:lpstr>PowerPoint Presentation</vt:lpstr>
      <vt:lpstr>Multicultural Viewers Develop A Commitment To TV Programs In Much  The Same Way They Do With Any Other Of Their Favorite Products</vt:lpstr>
      <vt:lpstr>Multicultural Audiences Seek Out Conversation &amp; Community With Other Viewers Which Is Why “Live” Viewing Is Still The Most Popular Way To Watch Their Favorite Programs </vt:lpstr>
      <vt:lpstr>PowerPoint Presentation</vt:lpstr>
      <vt:lpstr>“TV Time” Is “Me Time” As These Highly Engaged Multicultural Audiences Dedicate Their Attention To Their Favorite Shows</vt:lpstr>
      <vt:lpstr>Multicultural Viewers Can’t Get Enough Of Their Favorite Shows, Making Them Much More Likely To Seek Out Reviews, Recaps And Spoilers Online</vt:lpstr>
      <vt:lpstr>Motivated By This Deep Personal Connection To Their Favorite Programming, Multicultural Viewers Are Significantly More Likely To Share Their Opinions With Others</vt:lpstr>
      <vt:lpstr>In Summary, Black Viewers Are A Highly Engaged Audience Who Have A 360 Relationship With TV Programming</vt:lpstr>
      <vt:lpstr>The Same Goes For Hispanic Viewers Whose Intense Emotional Connection To TV Content Goes Well Beyond The Airing Of A Program</vt:lpstr>
      <vt:lpstr>PowerPoint Presentation</vt:lpstr>
      <vt:lpstr>How We Define YouTube “Original Content”</vt:lpstr>
      <vt:lpstr>PowerPoint Presentation</vt:lpstr>
      <vt:lpstr>Culturally-Relevant Characters And Complex Storylines On TV  Inspire Deeper Engagement Among Multicultural Viewers Than YouTube</vt:lpstr>
      <vt:lpstr>This Connection With TV Characters &amp; Personalities Leads Them To Feel More Emotionally Invested In TV Programs Than They Are In Original YouTube Content</vt:lpstr>
      <vt:lpstr>Multicultural Viewers Show A Dedication To Long-Form TV Programming That’s Stronger Than Their Commitment To Short, Snackable YouTube Content</vt:lpstr>
      <vt:lpstr>Above All, Given Their Greater Personal Investment In Television Content,  TV Programming Is More Likely Than YouTube Original Content To Inspire Purchase</vt:lpstr>
      <vt:lpstr>PowerPoint Presentation</vt:lpstr>
      <vt:lpstr>PowerPoint Presentation</vt:lpstr>
      <vt:lpstr>Parting Thoughts</vt:lpstr>
      <vt:lpstr>PowerPoint Presentation</vt:lpstr>
      <vt:lpstr>PowerPoint Presentation</vt:lpstr>
      <vt:lpstr>Black Survey Respondents: Demographic Profile</vt:lpstr>
      <vt:lpstr>Hispanic Survey Respondents: Demographic Profile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Leah Montner Dixon</cp:lastModifiedBy>
  <cp:revision>4169</cp:revision>
  <cp:lastPrinted>2018-11-15T21:52:58Z</cp:lastPrinted>
  <dcterms:created xsi:type="dcterms:W3CDTF">2015-07-02T18:13:14Z</dcterms:created>
  <dcterms:modified xsi:type="dcterms:W3CDTF">2019-04-15T20:25:19Z</dcterms:modified>
</cp:coreProperties>
</file>