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4" r:id="rId6"/>
    <p:sldMasterId id="2147483670" r:id="rId7"/>
  </p:sldMasterIdLst>
  <p:notesMasterIdLst>
    <p:notesMasterId r:id="rId34"/>
  </p:notesMasterIdLst>
  <p:sldIdLst>
    <p:sldId id="272" r:id="rId8"/>
    <p:sldId id="2144328341" r:id="rId9"/>
    <p:sldId id="2144328287" r:id="rId10"/>
    <p:sldId id="2144328343" r:id="rId11"/>
    <p:sldId id="2144328288" r:id="rId12"/>
    <p:sldId id="2144328289" r:id="rId13"/>
    <p:sldId id="2144328306" r:id="rId14"/>
    <p:sldId id="2144328358" r:id="rId15"/>
    <p:sldId id="2144328290" r:id="rId16"/>
    <p:sldId id="2144328340" r:id="rId17"/>
    <p:sldId id="2144328291" r:id="rId18"/>
    <p:sldId id="2144328292" r:id="rId19"/>
    <p:sldId id="2144328344" r:id="rId20"/>
    <p:sldId id="2144328296" r:id="rId21"/>
    <p:sldId id="2144328295" r:id="rId22"/>
    <p:sldId id="2144328355" r:id="rId23"/>
    <p:sldId id="2144328353" r:id="rId24"/>
    <p:sldId id="2144328298" r:id="rId25"/>
    <p:sldId id="2144328336" r:id="rId26"/>
    <p:sldId id="2144328356" r:id="rId27"/>
    <p:sldId id="2144328342" r:id="rId28"/>
    <p:sldId id="2144328338" r:id="rId29"/>
    <p:sldId id="2144328337" r:id="rId30"/>
    <p:sldId id="2144328357" r:id="rId31"/>
    <p:sldId id="2144328304" r:id="rId32"/>
    <p:sldId id="2144327406" r:id="rId3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5C48789-DAFD-4389-7A87-B92CBB8A351A}" name="Reed Kiely" initials="RK" userId="S::reedk@thevab.com::768be38e-2fb5-40ce-925d-bd8e9d9e3c31" providerId="AD"/>
  <p188:author id="{21855EDF-F9CE-3B66-C6A5-06158391F461}" name="Leah Montner Dixon" initials="LMD" userId="S::leahm@thevab.com::d5b2ae9e-9213-4442-b7df-4db8cbe51e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Delauro" initials="DD" lastIdx="5" clrIdx="0">
    <p:extLst>
      <p:ext uri="{19B8F6BF-5375-455C-9EA6-DF929625EA0E}">
        <p15:presenceInfo xmlns:p15="http://schemas.microsoft.com/office/powerpoint/2012/main" userId="S::danielled@thevab.com::79c3a64d-209a-45df-902b-7cba6cccfd68" providerId="AD"/>
      </p:ext>
    </p:extLst>
  </p:cmAuthor>
  <p:cmAuthor id="2" name="Reed Kiely" initials="RK" lastIdx="3" clrIdx="1">
    <p:extLst>
      <p:ext uri="{19B8F6BF-5375-455C-9EA6-DF929625EA0E}">
        <p15:presenceInfo xmlns:p15="http://schemas.microsoft.com/office/powerpoint/2012/main" userId="S::reedk@thevab.com::768be38e-2fb5-40ce-925d-bd8e9d9e3c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464"/>
    <a:srgbClr val="ED3C8D"/>
    <a:srgbClr val="130F4A"/>
    <a:srgbClr val="ACBDCE"/>
    <a:srgbClr val="E2E8F0"/>
    <a:srgbClr val="FF6E30"/>
    <a:srgbClr val="00BFF2"/>
    <a:srgbClr val="66C5AD"/>
    <a:srgbClr val="A343FF"/>
    <a:srgbClr val="FF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Wiese" userId="4bff8d5b-7de6-4655-b397-69b0afc81113" providerId="ADAL" clId="{861C8E70-93BB-49A8-8A94-E874EEBBD299}"/>
    <pc:docChg chg="undo redo custSel addSld delSld modSld">
      <pc:chgData name="Jason Wiese" userId="4bff8d5b-7de6-4655-b397-69b0afc81113" providerId="ADAL" clId="{861C8E70-93BB-49A8-8A94-E874EEBBD299}" dt="2022-04-10T02:57:11.947" v="1330" actId="47"/>
      <pc:docMkLst>
        <pc:docMk/>
      </pc:docMkLst>
      <pc:sldChg chg="addSp delSp modSp mod">
        <pc:chgData name="Jason Wiese" userId="4bff8d5b-7de6-4655-b397-69b0afc81113" providerId="ADAL" clId="{861C8E70-93BB-49A8-8A94-E874EEBBD299}" dt="2022-04-10T02:57:09.432" v="1329" actId="1037"/>
        <pc:sldMkLst>
          <pc:docMk/>
          <pc:sldMk cId="3464859075" sldId="2144328306"/>
        </pc:sldMkLst>
        <pc:spChg chg="mod">
          <ac:chgData name="Jason Wiese" userId="4bff8d5b-7de6-4655-b397-69b0afc81113" providerId="ADAL" clId="{861C8E70-93BB-49A8-8A94-E874EEBBD299}" dt="2022-04-10T02:57:02.473" v="1319" actId="1038"/>
          <ac:spMkLst>
            <pc:docMk/>
            <pc:sldMk cId="3464859075" sldId="2144328306"/>
            <ac:spMk id="2" creationId="{EE62AC61-6F04-4BAF-86BC-0F5AE2C38F1E}"/>
          </ac:spMkLst>
        </pc:spChg>
        <pc:spChg chg="add del">
          <ac:chgData name="Jason Wiese" userId="4bff8d5b-7de6-4655-b397-69b0afc81113" providerId="ADAL" clId="{861C8E70-93BB-49A8-8A94-E874EEBBD299}" dt="2022-04-10T02:52:08.797" v="801" actId="478"/>
          <ac:spMkLst>
            <pc:docMk/>
            <pc:sldMk cId="3464859075" sldId="2144328306"/>
            <ac:spMk id="3" creationId="{4F9C3C57-A83D-4C0D-8464-426BB89DB8EE}"/>
          </ac:spMkLst>
        </pc:spChg>
        <pc:spChg chg="mod">
          <ac:chgData name="Jason Wiese" userId="4bff8d5b-7de6-4655-b397-69b0afc81113" providerId="ADAL" clId="{861C8E70-93BB-49A8-8A94-E874EEBBD299}" dt="2022-04-10T02:57:02.473" v="1319" actId="1038"/>
          <ac:spMkLst>
            <pc:docMk/>
            <pc:sldMk cId="3464859075" sldId="2144328306"/>
            <ac:spMk id="4" creationId="{E6903A39-6C15-4250-9184-3F2745CE7E0F}"/>
          </ac:spMkLst>
        </pc:spChg>
        <pc:spChg chg="mod">
          <ac:chgData name="Jason Wiese" userId="4bff8d5b-7de6-4655-b397-69b0afc81113" providerId="ADAL" clId="{861C8E70-93BB-49A8-8A94-E874EEBBD299}" dt="2022-04-10T02:57:02.473" v="1319" actId="1038"/>
          <ac:spMkLst>
            <pc:docMk/>
            <pc:sldMk cId="3464859075" sldId="2144328306"/>
            <ac:spMk id="7" creationId="{666433B5-B18E-4D5A-9E00-119783044D86}"/>
          </ac:spMkLst>
        </pc:spChg>
        <pc:spChg chg="mod">
          <ac:chgData name="Jason Wiese" userId="4bff8d5b-7de6-4655-b397-69b0afc81113" providerId="ADAL" clId="{861C8E70-93BB-49A8-8A94-E874EEBBD299}" dt="2022-04-10T02:53:34.884" v="944" actId="20577"/>
          <ac:spMkLst>
            <pc:docMk/>
            <pc:sldMk cId="3464859075" sldId="2144328306"/>
            <ac:spMk id="24" creationId="{A671F24C-A73C-4EEF-86FA-989884607FA5}"/>
          </ac:spMkLst>
        </pc:spChg>
        <pc:spChg chg="mod">
          <ac:chgData name="Jason Wiese" userId="4bff8d5b-7de6-4655-b397-69b0afc81113" providerId="ADAL" clId="{861C8E70-93BB-49A8-8A94-E874EEBBD299}" dt="2022-04-10T02:57:02.473" v="1319" actId="1038"/>
          <ac:spMkLst>
            <pc:docMk/>
            <pc:sldMk cId="3464859075" sldId="2144328306"/>
            <ac:spMk id="30" creationId="{9D17D07D-9BD2-4526-A4B6-171703A903E5}"/>
          </ac:spMkLst>
        </pc:spChg>
        <pc:spChg chg="mod">
          <ac:chgData name="Jason Wiese" userId="4bff8d5b-7de6-4655-b397-69b0afc81113" providerId="ADAL" clId="{861C8E70-93BB-49A8-8A94-E874EEBBD299}" dt="2022-04-10T02:57:02.473" v="1319" actId="1038"/>
          <ac:spMkLst>
            <pc:docMk/>
            <pc:sldMk cId="3464859075" sldId="2144328306"/>
            <ac:spMk id="32" creationId="{A11D102C-2B24-427C-A852-D4556486EC99}"/>
          </ac:spMkLst>
        </pc:spChg>
        <pc:spChg chg="mod">
          <ac:chgData name="Jason Wiese" userId="4bff8d5b-7de6-4655-b397-69b0afc81113" providerId="ADAL" clId="{861C8E70-93BB-49A8-8A94-E874EEBBD299}" dt="2022-04-10T02:57:09.432" v="1329" actId="1037"/>
          <ac:spMkLst>
            <pc:docMk/>
            <pc:sldMk cId="3464859075" sldId="2144328306"/>
            <ac:spMk id="34" creationId="{EC0498F9-15EE-4B36-BE16-3268A93980D6}"/>
          </ac:spMkLst>
        </pc:spChg>
        <pc:spChg chg="mod">
          <ac:chgData name="Jason Wiese" userId="4bff8d5b-7de6-4655-b397-69b0afc81113" providerId="ADAL" clId="{861C8E70-93BB-49A8-8A94-E874EEBBD299}" dt="2022-04-10T02:53:51.063" v="1009" actId="20577"/>
          <ac:spMkLst>
            <pc:docMk/>
            <pc:sldMk cId="3464859075" sldId="2144328306"/>
            <ac:spMk id="38" creationId="{FB89CD27-A309-4BDD-A3CE-CBAD7702ADAC}"/>
          </ac:spMkLst>
        </pc:spChg>
        <pc:graphicFrameChg chg="mod">
          <ac:chgData name="Jason Wiese" userId="4bff8d5b-7de6-4655-b397-69b0afc81113" providerId="ADAL" clId="{861C8E70-93BB-49A8-8A94-E874EEBBD299}" dt="2022-04-10T02:57:02.473" v="1319" actId="1038"/>
          <ac:graphicFrameMkLst>
            <pc:docMk/>
            <pc:sldMk cId="3464859075" sldId="2144328306"/>
            <ac:graphicFrameMk id="37" creationId="{AC60E8BB-9D7D-4165-B833-1AD4C5729498}"/>
          </ac:graphicFrameMkLst>
        </pc:graphicFrameChg>
      </pc:sldChg>
      <pc:sldChg chg="add del">
        <pc:chgData name="Jason Wiese" userId="4bff8d5b-7de6-4655-b397-69b0afc81113" providerId="ADAL" clId="{861C8E70-93BB-49A8-8A94-E874EEBBD299}" dt="2022-04-10T02:51:39.031" v="800" actId="47"/>
        <pc:sldMkLst>
          <pc:docMk/>
          <pc:sldMk cId="2871757456" sldId="2144328339"/>
        </pc:sldMkLst>
      </pc:sldChg>
      <pc:sldChg chg="addSp delSp modSp mod">
        <pc:chgData name="Jason Wiese" userId="4bff8d5b-7de6-4655-b397-69b0afc81113" providerId="ADAL" clId="{861C8E70-93BB-49A8-8A94-E874EEBBD299}" dt="2022-04-10T02:50:42.374" v="767" actId="14100"/>
        <pc:sldMkLst>
          <pc:docMk/>
          <pc:sldMk cId="2958518106" sldId="2144328358"/>
        </pc:sldMkLst>
        <pc:spChg chg="add mod">
          <ac:chgData name="Jason Wiese" userId="4bff8d5b-7de6-4655-b397-69b0afc81113" providerId="ADAL" clId="{861C8E70-93BB-49A8-8A94-E874EEBBD299}" dt="2022-04-10T02:46:03.174" v="20" actId="1076"/>
          <ac:spMkLst>
            <pc:docMk/>
            <pc:sldMk cId="2958518106" sldId="2144328358"/>
            <ac:spMk id="7" creationId="{6AAD4C1A-4B47-48EC-A522-1F109E4207BA}"/>
          </ac:spMkLst>
        </pc:spChg>
        <pc:spChg chg="mod">
          <ac:chgData name="Jason Wiese" userId="4bff8d5b-7de6-4655-b397-69b0afc81113" providerId="ADAL" clId="{861C8E70-93BB-49A8-8A94-E874EEBBD299}" dt="2022-04-10T02:48:37.144" v="466" actId="6549"/>
          <ac:spMkLst>
            <pc:docMk/>
            <pc:sldMk cId="2958518106" sldId="2144328358"/>
            <ac:spMk id="15" creationId="{6142E2CF-5FA8-441B-B67A-6551B1008876}"/>
          </ac:spMkLst>
        </pc:spChg>
        <pc:spChg chg="del">
          <ac:chgData name="Jason Wiese" userId="4bff8d5b-7de6-4655-b397-69b0afc81113" providerId="ADAL" clId="{861C8E70-93BB-49A8-8A94-E874EEBBD299}" dt="2022-04-10T02:43:59.388" v="0" actId="478"/>
          <ac:spMkLst>
            <pc:docMk/>
            <pc:sldMk cId="2958518106" sldId="2144328358"/>
            <ac:spMk id="37" creationId="{67DBBD71-60EB-4BCA-9818-D7D5183C5367}"/>
          </ac:spMkLst>
        </pc:spChg>
        <pc:spChg chg="add mod">
          <ac:chgData name="Jason Wiese" userId="4bff8d5b-7de6-4655-b397-69b0afc81113" providerId="ADAL" clId="{861C8E70-93BB-49A8-8A94-E874EEBBD299}" dt="2022-04-10T02:46:21.225" v="87" actId="20577"/>
          <ac:spMkLst>
            <pc:docMk/>
            <pc:sldMk cId="2958518106" sldId="2144328358"/>
            <ac:spMk id="45" creationId="{0D7F4B31-ADA6-4D3E-BB69-D471BB181396}"/>
          </ac:spMkLst>
        </pc:spChg>
        <pc:spChg chg="add mod">
          <ac:chgData name="Jason Wiese" userId="4bff8d5b-7de6-4655-b397-69b0afc81113" providerId="ADAL" clId="{861C8E70-93BB-49A8-8A94-E874EEBBD299}" dt="2022-04-10T02:46:35.953" v="121" actId="20577"/>
          <ac:spMkLst>
            <pc:docMk/>
            <pc:sldMk cId="2958518106" sldId="2144328358"/>
            <ac:spMk id="46" creationId="{480FD3FB-3B29-444A-9C36-49B099776696}"/>
          </ac:spMkLst>
        </pc:spChg>
        <pc:spChg chg="add mod">
          <ac:chgData name="Jason Wiese" userId="4bff8d5b-7de6-4655-b397-69b0afc81113" providerId="ADAL" clId="{861C8E70-93BB-49A8-8A94-E874EEBBD299}" dt="2022-04-10T02:46:50.897" v="177" actId="20577"/>
          <ac:spMkLst>
            <pc:docMk/>
            <pc:sldMk cId="2958518106" sldId="2144328358"/>
            <ac:spMk id="47" creationId="{6E9ABDBA-C349-470F-B418-E5456C4CA4CB}"/>
          </ac:spMkLst>
        </pc:spChg>
        <pc:spChg chg="add mod">
          <ac:chgData name="Jason Wiese" userId="4bff8d5b-7de6-4655-b397-69b0afc81113" providerId="ADAL" clId="{861C8E70-93BB-49A8-8A94-E874EEBBD299}" dt="2022-04-10T02:47:18.036" v="255" actId="20577"/>
          <ac:spMkLst>
            <pc:docMk/>
            <pc:sldMk cId="2958518106" sldId="2144328358"/>
            <ac:spMk id="48" creationId="{76BB3C25-5867-4857-A1E8-EE168CCD6386}"/>
          </ac:spMkLst>
        </pc:spChg>
        <pc:spChg chg="add mod">
          <ac:chgData name="Jason Wiese" userId="4bff8d5b-7de6-4655-b397-69b0afc81113" providerId="ADAL" clId="{861C8E70-93BB-49A8-8A94-E874EEBBD299}" dt="2022-04-10T02:47:37.734" v="319" actId="20577"/>
          <ac:spMkLst>
            <pc:docMk/>
            <pc:sldMk cId="2958518106" sldId="2144328358"/>
            <ac:spMk id="49" creationId="{9651416B-B2CE-416D-ADA1-A67B4FC3B4DA}"/>
          </ac:spMkLst>
        </pc:spChg>
        <pc:spChg chg="add mod">
          <ac:chgData name="Jason Wiese" userId="4bff8d5b-7de6-4655-b397-69b0afc81113" providerId="ADAL" clId="{861C8E70-93BB-49A8-8A94-E874EEBBD299}" dt="2022-04-10T02:48:47.515" v="467" actId="1035"/>
          <ac:spMkLst>
            <pc:docMk/>
            <pc:sldMk cId="2958518106" sldId="2144328358"/>
            <ac:spMk id="50" creationId="{AFFD70CE-9D19-469E-95F1-C5D343F69C5E}"/>
          </ac:spMkLst>
        </pc:spChg>
        <pc:spChg chg="add mod">
          <ac:chgData name="Jason Wiese" userId="4bff8d5b-7de6-4655-b397-69b0afc81113" providerId="ADAL" clId="{861C8E70-93BB-49A8-8A94-E874EEBBD299}" dt="2022-04-10T02:49:06.481" v="546" actId="20577"/>
          <ac:spMkLst>
            <pc:docMk/>
            <pc:sldMk cId="2958518106" sldId="2144328358"/>
            <ac:spMk id="51" creationId="{2D4097DD-9582-41B4-B6F6-B266A40C12BB}"/>
          </ac:spMkLst>
        </pc:spChg>
        <pc:spChg chg="add mod">
          <ac:chgData name="Jason Wiese" userId="4bff8d5b-7de6-4655-b397-69b0afc81113" providerId="ADAL" clId="{861C8E70-93BB-49A8-8A94-E874EEBBD299}" dt="2022-04-10T02:49:23.056" v="609" actId="20577"/>
          <ac:spMkLst>
            <pc:docMk/>
            <pc:sldMk cId="2958518106" sldId="2144328358"/>
            <ac:spMk id="52" creationId="{9425A9F6-5988-41CD-A0BE-F8185A738146}"/>
          </ac:spMkLst>
        </pc:spChg>
        <pc:spChg chg="add mod">
          <ac:chgData name="Jason Wiese" userId="4bff8d5b-7de6-4655-b397-69b0afc81113" providerId="ADAL" clId="{861C8E70-93BB-49A8-8A94-E874EEBBD299}" dt="2022-04-10T02:49:35.718" v="708" actId="20577"/>
          <ac:spMkLst>
            <pc:docMk/>
            <pc:sldMk cId="2958518106" sldId="2144328358"/>
            <ac:spMk id="53" creationId="{FB4D8E75-F23A-41A2-B85B-76C54CFB9EE3}"/>
          </ac:spMkLst>
        </pc:spChg>
        <pc:spChg chg="mod">
          <ac:chgData name="Jason Wiese" userId="4bff8d5b-7de6-4655-b397-69b0afc81113" providerId="ADAL" clId="{861C8E70-93BB-49A8-8A94-E874EEBBD299}" dt="2022-04-10T02:50:42.374" v="767" actId="14100"/>
          <ac:spMkLst>
            <pc:docMk/>
            <pc:sldMk cId="2958518106" sldId="2144328358"/>
            <ac:spMk id="56" creationId="{49DF06DB-0E04-43EB-906B-75F674482CF9}"/>
          </ac:spMkLst>
        </pc:spChg>
        <pc:graphicFrameChg chg="add del mod modGraphic">
          <ac:chgData name="Jason Wiese" userId="4bff8d5b-7de6-4655-b397-69b0afc81113" providerId="ADAL" clId="{861C8E70-93BB-49A8-8A94-E874EEBBD299}" dt="2022-04-10T02:49:50.593" v="709" actId="478"/>
          <ac:graphicFrameMkLst>
            <pc:docMk/>
            <pc:sldMk cId="2958518106" sldId="2144328358"/>
            <ac:graphicFrameMk id="2" creationId="{9850E0B3-1041-40FF-96E8-05C08C46F9A4}"/>
          </ac:graphicFrameMkLst>
        </pc:graphicFrameChg>
        <pc:graphicFrameChg chg="mod">
          <ac:chgData name="Jason Wiese" userId="4bff8d5b-7de6-4655-b397-69b0afc81113" providerId="ADAL" clId="{861C8E70-93BB-49A8-8A94-E874EEBBD299}" dt="2022-04-10T02:44:45.586" v="4" actId="1957"/>
          <ac:graphicFrameMkLst>
            <pc:docMk/>
            <pc:sldMk cId="2958518106" sldId="2144328358"/>
            <ac:graphicFrameMk id="5" creationId="{3D658747-F0D8-4636-8E47-E321578FEF93}"/>
          </ac:graphicFrameMkLst>
        </pc:graphicFrameChg>
      </pc:sldChg>
      <pc:sldChg chg="del">
        <pc:chgData name="Jason Wiese" userId="4bff8d5b-7de6-4655-b397-69b0afc81113" providerId="ADAL" clId="{861C8E70-93BB-49A8-8A94-E874EEBBD299}" dt="2022-04-10T02:57:11.947" v="1330" actId="47"/>
        <pc:sldMkLst>
          <pc:docMk/>
          <pc:sldMk cId="732437063" sldId="2144328359"/>
        </pc:sldMkLst>
      </pc:sldChg>
    </pc:docChg>
  </pc:docChgLst>
  <pc:docChgLst>
    <pc:chgData name="Reed Kiely" userId="768be38e-2fb5-40ce-925d-bd8e9d9e3c31" providerId="ADAL" clId="{3C09F2E0-AF05-4A50-BD0A-8D4C49D0FB66}"/>
    <pc:docChg chg="modSld">
      <pc:chgData name="Reed Kiely" userId="768be38e-2fb5-40ce-925d-bd8e9d9e3c31" providerId="ADAL" clId="{3C09F2E0-AF05-4A50-BD0A-8D4C49D0FB66}" dt="2022-04-11T17:29:55.245" v="2" actId="20577"/>
      <pc:docMkLst>
        <pc:docMk/>
      </pc:docMkLst>
      <pc:sldChg chg="modSp mod">
        <pc:chgData name="Reed Kiely" userId="768be38e-2fb5-40ce-925d-bd8e9d9e3c31" providerId="ADAL" clId="{3C09F2E0-AF05-4A50-BD0A-8D4C49D0FB66}" dt="2022-04-11T17:29:55.245" v="2" actId="20577"/>
        <pc:sldMkLst>
          <pc:docMk/>
          <pc:sldMk cId="2465502570" sldId="2144328342"/>
        </pc:sldMkLst>
        <pc:spChg chg="mod">
          <ac:chgData name="Reed Kiely" userId="768be38e-2fb5-40ce-925d-bd8e9d9e3c31" providerId="ADAL" clId="{3C09F2E0-AF05-4A50-BD0A-8D4C49D0FB66}" dt="2022-04-11T17:29:55.245" v="2" actId="20577"/>
          <ac:spMkLst>
            <pc:docMk/>
            <pc:sldMk cId="2465502570" sldId="2144328342"/>
            <ac:spMk id="56" creationId="{49DF06DB-0E04-43EB-906B-75F674482CF9}"/>
          </ac:spMkLst>
        </pc:spChg>
      </pc:sldChg>
      <pc:sldChg chg="modSp">
        <pc:chgData name="Reed Kiely" userId="768be38e-2fb5-40ce-925d-bd8e9d9e3c31" providerId="ADAL" clId="{3C09F2E0-AF05-4A50-BD0A-8D4C49D0FB66}" dt="2022-04-11T17:27:18.274" v="1"/>
        <pc:sldMkLst>
          <pc:docMk/>
          <pc:sldMk cId="2958518106" sldId="2144328358"/>
        </pc:sldMkLst>
        <pc:graphicFrameChg chg="mod">
          <ac:chgData name="Reed Kiely" userId="768be38e-2fb5-40ce-925d-bd8e9d9e3c31" providerId="ADAL" clId="{3C09F2E0-AF05-4A50-BD0A-8D4C49D0FB66}" dt="2022-04-11T17:27:18.274" v="1"/>
          <ac:graphicFrameMkLst>
            <pc:docMk/>
            <pc:sldMk cId="2958518106" sldId="2144328358"/>
            <ac:graphicFrameMk id="5" creationId="{3D658747-F0D8-4636-8E47-E321578FEF93}"/>
          </ac:graphicFrameMkLst>
        </pc:graphicFrameChg>
      </pc:sldChg>
    </pc:docChg>
  </pc:docChgLst>
  <pc:docChgLst>
    <pc:chgData name="Jason Wiese" userId="4bff8d5b-7de6-4655-b397-69b0afc81113" providerId="ADAL" clId="{59A0A1C0-DE5F-4F3D-BB2D-12441F470685}"/>
    <pc:docChg chg="modSld">
      <pc:chgData name="Jason Wiese" userId="4bff8d5b-7de6-4655-b397-69b0afc81113" providerId="ADAL" clId="{59A0A1C0-DE5F-4F3D-BB2D-12441F470685}" dt="2022-04-11T17:19:02.656" v="16" actId="14100"/>
      <pc:docMkLst>
        <pc:docMk/>
      </pc:docMkLst>
      <pc:sldChg chg="modSp mod">
        <pc:chgData name="Jason Wiese" userId="4bff8d5b-7de6-4655-b397-69b0afc81113" providerId="ADAL" clId="{59A0A1C0-DE5F-4F3D-BB2D-12441F470685}" dt="2022-04-11T17:18:13.964" v="1" actId="20577"/>
        <pc:sldMkLst>
          <pc:docMk/>
          <pc:sldMk cId="3464859075" sldId="2144328306"/>
        </pc:sldMkLst>
        <pc:spChg chg="mod">
          <ac:chgData name="Jason Wiese" userId="4bff8d5b-7de6-4655-b397-69b0afc81113" providerId="ADAL" clId="{59A0A1C0-DE5F-4F3D-BB2D-12441F470685}" dt="2022-04-11T17:18:13.964" v="1" actId="20577"/>
          <ac:spMkLst>
            <pc:docMk/>
            <pc:sldMk cId="3464859075" sldId="2144328306"/>
            <ac:spMk id="56" creationId="{49DF06DB-0E04-43EB-906B-75F674482CF9}"/>
          </ac:spMkLst>
        </pc:spChg>
      </pc:sldChg>
      <pc:sldChg chg="modSp mod">
        <pc:chgData name="Jason Wiese" userId="4bff8d5b-7de6-4655-b397-69b0afc81113" providerId="ADAL" clId="{59A0A1C0-DE5F-4F3D-BB2D-12441F470685}" dt="2022-04-11T17:19:02.656" v="16" actId="14100"/>
        <pc:sldMkLst>
          <pc:docMk/>
          <pc:sldMk cId="2958518106" sldId="2144328358"/>
        </pc:sldMkLst>
        <pc:spChg chg="mod">
          <ac:chgData name="Jason Wiese" userId="4bff8d5b-7de6-4655-b397-69b0afc81113" providerId="ADAL" clId="{59A0A1C0-DE5F-4F3D-BB2D-12441F470685}" dt="2022-04-11T17:19:02.656" v="16" actId="14100"/>
          <ac:spMkLst>
            <pc:docMk/>
            <pc:sldMk cId="2958518106" sldId="2144328358"/>
            <ac:spMk id="15" creationId="{6142E2CF-5FA8-441B-B67A-6551B1008876}"/>
          </ac:spMkLst>
        </pc:spChg>
        <pc:spChg chg="mod">
          <ac:chgData name="Jason Wiese" userId="4bff8d5b-7de6-4655-b397-69b0afc81113" providerId="ADAL" clId="{59A0A1C0-DE5F-4F3D-BB2D-12441F470685}" dt="2022-04-11T17:18:27.439" v="13" actId="1035"/>
          <ac:spMkLst>
            <pc:docMk/>
            <pc:sldMk cId="2958518106" sldId="2144328358"/>
            <ac:spMk id="56" creationId="{49DF06DB-0E04-43EB-906B-75F674482CF9}"/>
          </ac:spMkLst>
        </pc:spChg>
      </pc:sldChg>
    </pc:docChg>
  </pc:docChgLst>
  <pc:docChgLst>
    <pc:chgData name="Jason Wiese" userId="4bff8d5b-7de6-4655-b397-69b0afc81113" providerId="ADAL" clId="{293A330E-98C1-4224-9C58-2EABD421074B}"/>
    <pc:docChg chg="modSld">
      <pc:chgData name="Jason Wiese" userId="4bff8d5b-7de6-4655-b397-69b0afc81113" providerId="ADAL" clId="{293A330E-98C1-4224-9C58-2EABD421074B}" dt="2022-05-25T23:33:17.951" v="50" actId="404"/>
      <pc:docMkLst>
        <pc:docMk/>
      </pc:docMkLst>
      <pc:sldChg chg="modSp mod">
        <pc:chgData name="Jason Wiese" userId="4bff8d5b-7de6-4655-b397-69b0afc81113" providerId="ADAL" clId="{293A330E-98C1-4224-9C58-2EABD421074B}" dt="2022-05-25T23:33:17.951" v="50" actId="404"/>
        <pc:sldMkLst>
          <pc:docMk/>
          <pc:sldMk cId="3911781941" sldId="2144328338"/>
        </pc:sldMkLst>
        <pc:spChg chg="mod">
          <ac:chgData name="Jason Wiese" userId="4bff8d5b-7de6-4655-b397-69b0afc81113" providerId="ADAL" clId="{293A330E-98C1-4224-9C58-2EABD421074B}" dt="2022-05-25T23:32:51.418" v="36" actId="20577"/>
          <ac:spMkLst>
            <pc:docMk/>
            <pc:sldMk cId="3911781941" sldId="2144328338"/>
            <ac:spMk id="13" creationId="{63636684-4EDE-4F7F-A18C-CC45BBF94E75}"/>
          </ac:spMkLst>
        </pc:spChg>
        <pc:spChg chg="mod">
          <ac:chgData name="Jason Wiese" userId="4bff8d5b-7de6-4655-b397-69b0afc81113" providerId="ADAL" clId="{293A330E-98C1-4224-9C58-2EABD421074B}" dt="2022-05-25T23:32:36.738" v="32" actId="20577"/>
          <ac:spMkLst>
            <pc:docMk/>
            <pc:sldMk cId="3911781941" sldId="2144328338"/>
            <ac:spMk id="14" creationId="{81469DC0-869A-47E3-9CD4-5F85F430FDE5}"/>
          </ac:spMkLst>
        </pc:spChg>
        <pc:spChg chg="mod">
          <ac:chgData name="Jason Wiese" userId="4bff8d5b-7de6-4655-b397-69b0afc81113" providerId="ADAL" clId="{293A330E-98C1-4224-9C58-2EABD421074B}" dt="2022-05-25T23:33:17.951" v="50" actId="404"/>
          <ac:spMkLst>
            <pc:docMk/>
            <pc:sldMk cId="3911781941" sldId="2144328338"/>
            <ac:spMk id="15" creationId="{6142E2CF-5FA8-441B-B67A-6551B1008876}"/>
          </ac:spMkLst>
        </pc:spChg>
      </pc:sldChg>
    </pc:docChg>
  </pc:docChgLst>
  <pc:docChgLst>
    <pc:chgData name="Karolina Guillen" userId="c1c08796-a0be-47c6-af52-5d31fd96ec50" providerId="ADAL" clId="{93BDF807-9E0D-44D0-BA84-5BF511440A1A}"/>
    <pc:docChg chg="undo custSel modSld">
      <pc:chgData name="Karolina Guillen" userId="c1c08796-a0be-47c6-af52-5d31fd96ec50" providerId="ADAL" clId="{93BDF807-9E0D-44D0-BA84-5BF511440A1A}" dt="2022-04-11T17:34:35.586" v="16" actId="1035"/>
      <pc:docMkLst>
        <pc:docMk/>
      </pc:docMkLst>
      <pc:sldChg chg="modSp mod">
        <pc:chgData name="Karolina Guillen" userId="c1c08796-a0be-47c6-af52-5d31fd96ec50" providerId="ADAL" clId="{93BDF807-9E0D-44D0-BA84-5BF511440A1A}" dt="2022-04-11T17:27:55.485" v="0" actId="20577"/>
        <pc:sldMkLst>
          <pc:docMk/>
          <pc:sldMk cId="1513195214" sldId="2144328288"/>
        </pc:sldMkLst>
        <pc:spChg chg="mod">
          <ac:chgData name="Karolina Guillen" userId="c1c08796-a0be-47c6-af52-5d31fd96ec50" providerId="ADAL" clId="{93BDF807-9E0D-44D0-BA84-5BF511440A1A}" dt="2022-04-11T17:27:55.485" v="0" actId="20577"/>
          <ac:spMkLst>
            <pc:docMk/>
            <pc:sldMk cId="1513195214" sldId="2144328288"/>
            <ac:spMk id="56" creationId="{49DF06DB-0E04-43EB-906B-75F674482CF9}"/>
          </ac:spMkLst>
        </pc:spChg>
      </pc:sldChg>
      <pc:sldChg chg="modSp mod">
        <pc:chgData name="Karolina Guillen" userId="c1c08796-a0be-47c6-af52-5d31fd96ec50" providerId="ADAL" clId="{93BDF807-9E0D-44D0-BA84-5BF511440A1A}" dt="2022-04-11T17:28:01.216" v="1" actId="20577"/>
        <pc:sldMkLst>
          <pc:docMk/>
          <pc:sldMk cId="297199512" sldId="2144328289"/>
        </pc:sldMkLst>
        <pc:spChg chg="mod">
          <ac:chgData name="Karolina Guillen" userId="c1c08796-a0be-47c6-af52-5d31fd96ec50" providerId="ADAL" clId="{93BDF807-9E0D-44D0-BA84-5BF511440A1A}" dt="2022-04-11T17:28:01.216" v="1" actId="20577"/>
          <ac:spMkLst>
            <pc:docMk/>
            <pc:sldMk cId="297199512" sldId="2144328289"/>
            <ac:spMk id="56" creationId="{49DF06DB-0E04-43EB-906B-75F674482CF9}"/>
          </ac:spMkLst>
        </pc:spChg>
      </pc:sldChg>
      <pc:sldChg chg="modSp mod">
        <pc:chgData name="Karolina Guillen" userId="c1c08796-a0be-47c6-af52-5d31fd96ec50" providerId="ADAL" clId="{93BDF807-9E0D-44D0-BA84-5BF511440A1A}" dt="2022-04-11T17:31:06.389" v="12" actId="20577"/>
        <pc:sldMkLst>
          <pc:docMk/>
          <pc:sldMk cId="2490989937" sldId="2144328290"/>
        </pc:sldMkLst>
        <pc:spChg chg="mod">
          <ac:chgData name="Karolina Guillen" userId="c1c08796-a0be-47c6-af52-5d31fd96ec50" providerId="ADAL" clId="{93BDF807-9E0D-44D0-BA84-5BF511440A1A}" dt="2022-04-11T17:31:06.389" v="12" actId="20577"/>
          <ac:spMkLst>
            <pc:docMk/>
            <pc:sldMk cId="2490989937" sldId="2144328290"/>
            <ac:spMk id="18" creationId="{E46DBFFF-6ADF-4A40-A574-C65D84235EEF}"/>
          </ac:spMkLst>
        </pc:spChg>
      </pc:sldChg>
      <pc:sldChg chg="modSp mod">
        <pc:chgData name="Karolina Guillen" userId="c1c08796-a0be-47c6-af52-5d31fd96ec50" providerId="ADAL" clId="{93BDF807-9E0D-44D0-BA84-5BF511440A1A}" dt="2022-04-11T17:33:28.154" v="13" actId="27107"/>
        <pc:sldMkLst>
          <pc:docMk/>
          <pc:sldMk cId="1539084276" sldId="2144328295"/>
        </pc:sldMkLst>
        <pc:spChg chg="mod">
          <ac:chgData name="Karolina Guillen" userId="c1c08796-a0be-47c6-af52-5d31fd96ec50" providerId="ADAL" clId="{93BDF807-9E0D-44D0-BA84-5BF511440A1A}" dt="2022-04-11T17:33:28.154" v="13" actId="27107"/>
          <ac:spMkLst>
            <pc:docMk/>
            <pc:sldMk cId="1539084276" sldId="2144328295"/>
            <ac:spMk id="56" creationId="{49DF06DB-0E04-43EB-906B-75F674482CF9}"/>
          </ac:spMkLst>
        </pc:spChg>
      </pc:sldChg>
      <pc:sldChg chg="modSp mod">
        <pc:chgData name="Karolina Guillen" userId="c1c08796-a0be-47c6-af52-5d31fd96ec50" providerId="ADAL" clId="{93BDF807-9E0D-44D0-BA84-5BF511440A1A}" dt="2022-04-11T17:34:35.586" v="16" actId="1035"/>
        <pc:sldMkLst>
          <pc:docMk/>
          <pc:sldMk cId="2465502570" sldId="2144328342"/>
        </pc:sldMkLst>
        <pc:spChg chg="mod">
          <ac:chgData name="Karolina Guillen" userId="c1c08796-a0be-47c6-af52-5d31fd96ec50" providerId="ADAL" clId="{93BDF807-9E0D-44D0-BA84-5BF511440A1A}" dt="2022-04-11T17:34:35.586" v="16" actId="1035"/>
          <ac:spMkLst>
            <pc:docMk/>
            <pc:sldMk cId="2465502570" sldId="2144328342"/>
            <ac:spMk id="56" creationId="{49DF06DB-0E04-43EB-906B-75F674482CF9}"/>
          </ac:spMkLst>
        </pc:spChg>
      </pc:sldChg>
      <pc:sldChg chg="modSp mod">
        <pc:chgData name="Karolina Guillen" userId="c1c08796-a0be-47c6-af52-5d31fd96ec50" providerId="ADAL" clId="{93BDF807-9E0D-44D0-BA84-5BF511440A1A}" dt="2022-04-11T17:30:21.007" v="9" actId="14100"/>
        <pc:sldMkLst>
          <pc:docMk/>
          <pc:sldMk cId="2958518106" sldId="2144328358"/>
        </pc:sldMkLst>
        <pc:spChg chg="mod">
          <ac:chgData name="Karolina Guillen" userId="c1c08796-a0be-47c6-af52-5d31fd96ec50" providerId="ADAL" clId="{93BDF807-9E0D-44D0-BA84-5BF511440A1A}" dt="2022-04-11T17:30:07.728" v="8" actId="553"/>
          <ac:spMkLst>
            <pc:docMk/>
            <pc:sldMk cId="2958518106" sldId="2144328358"/>
            <ac:spMk id="3" creationId="{77EF9F55-ECD9-455B-958F-1910457773D1}"/>
          </ac:spMkLst>
        </pc:spChg>
        <pc:spChg chg="mod">
          <ac:chgData name="Karolina Guillen" userId="c1c08796-a0be-47c6-af52-5d31fd96ec50" providerId="ADAL" clId="{93BDF807-9E0D-44D0-BA84-5BF511440A1A}" dt="2022-04-11T17:30:21.007" v="9" actId="14100"/>
          <ac:spMkLst>
            <pc:docMk/>
            <pc:sldMk cId="2958518106" sldId="2144328358"/>
            <ac:spMk id="4" creationId="{6D5B9780-631E-4B17-B631-35BC06DF5C08}"/>
          </ac:spMkLst>
        </pc:spChg>
        <pc:spChg chg="mod">
          <ac:chgData name="Karolina Guillen" userId="c1c08796-a0be-47c6-af52-5d31fd96ec50" providerId="ADAL" clId="{93BDF807-9E0D-44D0-BA84-5BF511440A1A}" dt="2022-04-11T17:30:21.007" v="9" actId="14100"/>
          <ac:spMkLst>
            <pc:docMk/>
            <pc:sldMk cId="2958518106" sldId="2144328358"/>
            <ac:spMk id="32" creationId="{23186109-953E-4274-A2A3-530835B07091}"/>
          </ac:spMkLst>
        </pc:spChg>
        <pc:spChg chg="mod">
          <ac:chgData name="Karolina Guillen" userId="c1c08796-a0be-47c6-af52-5d31fd96ec50" providerId="ADAL" clId="{93BDF807-9E0D-44D0-BA84-5BF511440A1A}" dt="2022-04-11T17:30:07.728" v="8" actId="553"/>
          <ac:spMkLst>
            <pc:docMk/>
            <pc:sldMk cId="2958518106" sldId="2144328358"/>
            <ac:spMk id="34" creationId="{BE621C12-99E7-46D5-8EBC-B4F39D8D2E05}"/>
          </ac:spMkLst>
        </pc:spChg>
        <pc:spChg chg="mod">
          <ac:chgData name="Karolina Guillen" userId="c1c08796-a0be-47c6-af52-5d31fd96ec50" providerId="ADAL" clId="{93BDF807-9E0D-44D0-BA84-5BF511440A1A}" dt="2022-04-11T17:30:21.007" v="9" actId="14100"/>
          <ac:spMkLst>
            <pc:docMk/>
            <pc:sldMk cId="2958518106" sldId="2144328358"/>
            <ac:spMk id="35" creationId="{C666CD27-DC14-406A-B55C-79EA4E378FFE}"/>
          </ac:spMkLst>
        </pc:spChg>
        <pc:spChg chg="mod">
          <ac:chgData name="Karolina Guillen" userId="c1c08796-a0be-47c6-af52-5d31fd96ec50" providerId="ADAL" clId="{93BDF807-9E0D-44D0-BA84-5BF511440A1A}" dt="2022-04-11T17:30:01.017" v="7" actId="14100"/>
          <ac:spMkLst>
            <pc:docMk/>
            <pc:sldMk cId="2958518106" sldId="2144328358"/>
            <ac:spMk id="36" creationId="{B17E1817-9376-40BA-9E82-F5D209B7D437}"/>
          </ac:spMkLst>
        </pc:spChg>
        <pc:spChg chg="mod">
          <ac:chgData name="Karolina Guillen" userId="c1c08796-a0be-47c6-af52-5d31fd96ec50" providerId="ADAL" clId="{93BDF807-9E0D-44D0-BA84-5BF511440A1A}" dt="2022-04-11T17:30:01.017" v="7" actId="14100"/>
          <ac:spMkLst>
            <pc:docMk/>
            <pc:sldMk cId="2958518106" sldId="2144328358"/>
            <ac:spMk id="38" creationId="{A6A2CDA1-80D8-4290-BB48-85E993FB20BA}"/>
          </ac:spMkLst>
        </pc:spChg>
        <pc:spChg chg="mod">
          <ac:chgData name="Karolina Guillen" userId="c1c08796-a0be-47c6-af52-5d31fd96ec50" providerId="ADAL" clId="{93BDF807-9E0D-44D0-BA84-5BF511440A1A}" dt="2022-04-11T17:30:01.017" v="7" actId="14100"/>
          <ac:spMkLst>
            <pc:docMk/>
            <pc:sldMk cId="2958518106" sldId="2144328358"/>
            <ac:spMk id="39" creationId="{7B2C7ACE-7E8D-4179-B13B-A979F2B6F66C}"/>
          </ac:spMkLst>
        </pc:spChg>
        <pc:spChg chg="mod">
          <ac:chgData name="Karolina Guillen" userId="c1c08796-a0be-47c6-af52-5d31fd96ec50" providerId="ADAL" clId="{93BDF807-9E0D-44D0-BA84-5BF511440A1A}" dt="2022-04-11T17:30:01.017" v="7" actId="14100"/>
          <ac:spMkLst>
            <pc:docMk/>
            <pc:sldMk cId="2958518106" sldId="2144328358"/>
            <ac:spMk id="40" creationId="{0E66041E-4CED-48FE-9A09-45F7BEC62406}"/>
          </ac:spMkLst>
        </pc:spChg>
        <pc:spChg chg="mod">
          <ac:chgData name="Karolina Guillen" userId="c1c08796-a0be-47c6-af52-5d31fd96ec50" providerId="ADAL" clId="{93BDF807-9E0D-44D0-BA84-5BF511440A1A}" dt="2022-04-11T17:30:21.007" v="9" actId="14100"/>
          <ac:spMkLst>
            <pc:docMk/>
            <pc:sldMk cId="2958518106" sldId="2144328358"/>
            <ac:spMk id="41" creationId="{0DD12B11-B118-4D77-8912-B383A466FD1E}"/>
          </ac:spMkLst>
        </pc:spChg>
        <pc:spChg chg="mod">
          <ac:chgData name="Karolina Guillen" userId="c1c08796-a0be-47c6-af52-5d31fd96ec50" providerId="ADAL" clId="{93BDF807-9E0D-44D0-BA84-5BF511440A1A}" dt="2022-04-11T17:30:21.007" v="9" actId="14100"/>
          <ac:spMkLst>
            <pc:docMk/>
            <pc:sldMk cId="2958518106" sldId="2144328358"/>
            <ac:spMk id="42" creationId="{9FFD8472-A3BC-490B-A90B-B35DE7C2E894}"/>
          </ac:spMkLst>
        </pc:spChg>
        <pc:spChg chg="mod">
          <ac:chgData name="Karolina Guillen" userId="c1c08796-a0be-47c6-af52-5d31fd96ec50" providerId="ADAL" clId="{93BDF807-9E0D-44D0-BA84-5BF511440A1A}" dt="2022-04-11T17:30:21.007" v="9" actId="14100"/>
          <ac:spMkLst>
            <pc:docMk/>
            <pc:sldMk cId="2958518106" sldId="2144328358"/>
            <ac:spMk id="43" creationId="{5E39FBD8-E7B4-43A8-A4C1-627602C4B330}"/>
          </ac:spMkLst>
        </pc:spChg>
      </pc:sldChg>
    </pc:docChg>
  </pc:docChgLst>
  <pc:docChgLst>
    <pc:chgData name="Jason Wiese" userId="4bff8d5b-7de6-4655-b397-69b0afc81113" providerId="ADAL" clId="{B5A57237-0CB8-4660-A0A0-E1C4D9FB20B1}"/>
    <pc:docChg chg="modSld">
      <pc:chgData name="Jason Wiese" userId="4bff8d5b-7de6-4655-b397-69b0afc81113" providerId="ADAL" clId="{B5A57237-0CB8-4660-A0A0-E1C4D9FB20B1}" dt="2022-05-26T13:55:45.980" v="8" actId="20577"/>
      <pc:docMkLst>
        <pc:docMk/>
      </pc:docMkLst>
      <pc:sldChg chg="modSp mod">
        <pc:chgData name="Jason Wiese" userId="4bff8d5b-7de6-4655-b397-69b0afc81113" providerId="ADAL" clId="{B5A57237-0CB8-4660-A0A0-E1C4D9FB20B1}" dt="2022-05-26T13:55:45.980" v="8" actId="20577"/>
        <pc:sldMkLst>
          <pc:docMk/>
          <pc:sldMk cId="3911781941" sldId="2144328338"/>
        </pc:sldMkLst>
        <pc:spChg chg="mod">
          <ac:chgData name="Jason Wiese" userId="4bff8d5b-7de6-4655-b397-69b0afc81113" providerId="ADAL" clId="{B5A57237-0CB8-4660-A0A0-E1C4D9FB20B1}" dt="2022-05-26T13:55:45.980" v="8" actId="20577"/>
          <ac:spMkLst>
            <pc:docMk/>
            <pc:sldMk cId="3911781941" sldId="2144328338"/>
            <ac:spMk id="13" creationId="{63636684-4EDE-4F7F-A18C-CC45BBF94E75}"/>
          </ac:spMkLst>
        </pc:spChg>
      </pc:sldChg>
    </pc:docChg>
  </pc:docChgLst>
  <pc:docChgLst>
    <pc:chgData name="Jason Wiese" userId="4bff8d5b-7de6-4655-b397-69b0afc81113" providerId="ADAL" clId="{CC810BD4-489A-4E11-B17B-411D847AC374}"/>
    <pc:docChg chg="undo custSel delSld modSld">
      <pc:chgData name="Jason Wiese" userId="4bff8d5b-7de6-4655-b397-69b0afc81113" providerId="ADAL" clId="{CC810BD4-489A-4E11-B17B-411D847AC374}" dt="2022-04-14T19:13:59.768" v="500" actId="1036"/>
      <pc:docMkLst>
        <pc:docMk/>
      </pc:docMkLst>
      <pc:sldChg chg="addSp delSp modSp mod">
        <pc:chgData name="Jason Wiese" userId="4bff8d5b-7de6-4655-b397-69b0afc81113" providerId="ADAL" clId="{CC810BD4-489A-4E11-B17B-411D847AC374}" dt="2022-04-14T19:13:59.768" v="500" actId="1036"/>
        <pc:sldMkLst>
          <pc:docMk/>
          <pc:sldMk cId="1513195214" sldId="2144328288"/>
        </pc:sldMkLst>
        <pc:spChg chg="mod">
          <ac:chgData name="Jason Wiese" userId="4bff8d5b-7de6-4655-b397-69b0afc81113" providerId="ADAL" clId="{CC810BD4-489A-4E11-B17B-411D847AC374}" dt="2022-04-14T19:13:59.768" v="500" actId="1036"/>
          <ac:spMkLst>
            <pc:docMk/>
            <pc:sldMk cId="1513195214" sldId="2144328288"/>
            <ac:spMk id="2" creationId="{80276ACF-C669-4330-9248-9BDDCE4AC3AC}"/>
          </ac:spMkLst>
        </pc:spChg>
        <pc:spChg chg="mod">
          <ac:chgData name="Jason Wiese" userId="4bff8d5b-7de6-4655-b397-69b0afc81113" providerId="ADAL" clId="{CC810BD4-489A-4E11-B17B-411D847AC374}" dt="2022-04-14T19:13:59.768" v="500" actId="1036"/>
          <ac:spMkLst>
            <pc:docMk/>
            <pc:sldMk cId="1513195214" sldId="2144328288"/>
            <ac:spMk id="3" creationId="{4926F170-E253-4A3A-9DFF-914F7BAA75D5}"/>
          </ac:spMkLst>
        </pc:spChg>
        <pc:spChg chg="mod">
          <ac:chgData name="Jason Wiese" userId="4bff8d5b-7de6-4655-b397-69b0afc81113" providerId="ADAL" clId="{CC810BD4-489A-4E11-B17B-411D847AC374}" dt="2022-04-14T19:13:59.768" v="500" actId="1036"/>
          <ac:spMkLst>
            <pc:docMk/>
            <pc:sldMk cId="1513195214" sldId="2144328288"/>
            <ac:spMk id="5" creationId="{E01822FB-B301-4A2A-8D3F-8BAE4B9A43CC}"/>
          </ac:spMkLst>
        </pc:spChg>
        <pc:spChg chg="mod">
          <ac:chgData name="Jason Wiese" userId="4bff8d5b-7de6-4655-b397-69b0afc81113" providerId="ADAL" clId="{CC810BD4-489A-4E11-B17B-411D847AC374}" dt="2022-04-14T19:12:30.987" v="489" actId="20577"/>
          <ac:spMkLst>
            <pc:docMk/>
            <pc:sldMk cId="1513195214" sldId="2144328288"/>
            <ac:spMk id="15" creationId="{6142E2CF-5FA8-441B-B67A-6551B1008876}"/>
          </ac:spMkLst>
        </pc:spChg>
        <pc:spChg chg="mod">
          <ac:chgData name="Jason Wiese" userId="4bff8d5b-7de6-4655-b397-69b0afc81113" providerId="ADAL" clId="{CC810BD4-489A-4E11-B17B-411D847AC374}" dt="2022-04-14T19:13:59.768" v="500" actId="1036"/>
          <ac:spMkLst>
            <pc:docMk/>
            <pc:sldMk cId="1513195214" sldId="2144328288"/>
            <ac:spMk id="16" creationId="{BE32BB7E-D62B-45D0-AC44-897D17C95B04}"/>
          </ac:spMkLst>
        </pc:spChg>
        <pc:spChg chg="mod">
          <ac:chgData name="Jason Wiese" userId="4bff8d5b-7de6-4655-b397-69b0afc81113" providerId="ADAL" clId="{CC810BD4-489A-4E11-B17B-411D847AC374}" dt="2022-04-14T19:13:59.768" v="500" actId="1036"/>
          <ac:spMkLst>
            <pc:docMk/>
            <pc:sldMk cId="1513195214" sldId="2144328288"/>
            <ac:spMk id="17" creationId="{4A72E80E-812B-4F20-B6D7-72555F3F2879}"/>
          </ac:spMkLst>
        </pc:spChg>
        <pc:spChg chg="mod">
          <ac:chgData name="Jason Wiese" userId="4bff8d5b-7de6-4655-b397-69b0afc81113" providerId="ADAL" clId="{CC810BD4-489A-4E11-B17B-411D847AC374}" dt="2022-04-14T19:13:59.768" v="500" actId="1036"/>
          <ac:spMkLst>
            <pc:docMk/>
            <pc:sldMk cId="1513195214" sldId="2144328288"/>
            <ac:spMk id="18" creationId="{52F11402-F5CC-4A4C-8831-35BB0B6BCCC0}"/>
          </ac:spMkLst>
        </pc:spChg>
        <pc:spChg chg="mod">
          <ac:chgData name="Jason Wiese" userId="4bff8d5b-7de6-4655-b397-69b0afc81113" providerId="ADAL" clId="{CC810BD4-489A-4E11-B17B-411D847AC374}" dt="2022-04-14T19:13:59.768" v="500" actId="1036"/>
          <ac:spMkLst>
            <pc:docMk/>
            <pc:sldMk cId="1513195214" sldId="2144328288"/>
            <ac:spMk id="20" creationId="{1062D7C2-1E81-4A30-92D0-8F8B14D9F356}"/>
          </ac:spMkLst>
        </pc:spChg>
        <pc:spChg chg="del mod">
          <ac:chgData name="Jason Wiese" userId="4bff8d5b-7de6-4655-b397-69b0afc81113" providerId="ADAL" clId="{CC810BD4-489A-4E11-B17B-411D847AC374}" dt="2022-04-14T18:59:11.261" v="462" actId="478"/>
          <ac:spMkLst>
            <pc:docMk/>
            <pc:sldMk cId="1513195214" sldId="2144328288"/>
            <ac:spMk id="21" creationId="{08225674-C855-4CB4-AA8B-FB572507E66B}"/>
          </ac:spMkLst>
        </pc:spChg>
        <pc:spChg chg="mod">
          <ac:chgData name="Jason Wiese" userId="4bff8d5b-7de6-4655-b397-69b0afc81113" providerId="ADAL" clId="{CC810BD4-489A-4E11-B17B-411D847AC374}" dt="2022-04-14T16:53:17.062" v="456" actId="20577"/>
          <ac:spMkLst>
            <pc:docMk/>
            <pc:sldMk cId="1513195214" sldId="2144328288"/>
            <ac:spMk id="24" creationId="{A671F24C-A73C-4EEF-86FA-989884607FA5}"/>
          </ac:spMkLst>
        </pc:spChg>
        <pc:spChg chg="mod">
          <ac:chgData name="Jason Wiese" userId="4bff8d5b-7de6-4655-b397-69b0afc81113" providerId="ADAL" clId="{CC810BD4-489A-4E11-B17B-411D847AC374}" dt="2022-04-14T19:00:00.607" v="478" actId="20577"/>
          <ac:spMkLst>
            <pc:docMk/>
            <pc:sldMk cId="1513195214" sldId="2144328288"/>
            <ac:spMk id="56" creationId="{49DF06DB-0E04-43EB-906B-75F674482CF9}"/>
          </ac:spMkLst>
        </pc:spChg>
        <pc:graphicFrameChg chg="add del mod">
          <ac:chgData name="Jason Wiese" userId="4bff8d5b-7de6-4655-b397-69b0afc81113" providerId="ADAL" clId="{CC810BD4-489A-4E11-B17B-411D847AC374}" dt="2022-04-14T16:34:30.126" v="451" actId="478"/>
          <ac:graphicFrameMkLst>
            <pc:docMk/>
            <pc:sldMk cId="1513195214" sldId="2144328288"/>
            <ac:graphicFrameMk id="4" creationId="{3CF3B21D-2681-4C25-A6A6-BF5C88029594}"/>
          </ac:graphicFrameMkLst>
        </pc:graphicFrameChg>
        <pc:graphicFrameChg chg="mod">
          <ac:chgData name="Jason Wiese" userId="4bff8d5b-7de6-4655-b397-69b0afc81113" providerId="ADAL" clId="{CC810BD4-489A-4E11-B17B-411D847AC374}" dt="2022-04-14T19:13:59.768" v="500" actId="1036"/>
          <ac:graphicFrameMkLst>
            <pc:docMk/>
            <pc:sldMk cId="1513195214" sldId="2144328288"/>
            <ac:graphicFrameMk id="8" creationId="{3714AE95-B513-412D-89B3-EBB030F1C8B1}"/>
          </ac:graphicFrameMkLst>
        </pc:graphicFrameChg>
      </pc:sldChg>
      <pc:sldChg chg="delSp modSp mod">
        <pc:chgData name="Jason Wiese" userId="4bff8d5b-7de6-4655-b397-69b0afc81113" providerId="ADAL" clId="{CC810BD4-489A-4E11-B17B-411D847AC374}" dt="2022-04-14T15:30:48.675" v="98" actId="20577"/>
        <pc:sldMkLst>
          <pc:docMk/>
          <pc:sldMk cId="1814074159" sldId="2144328353"/>
        </pc:sldMkLst>
        <pc:spChg chg="mod">
          <ac:chgData name="Jason Wiese" userId="4bff8d5b-7de6-4655-b397-69b0afc81113" providerId="ADAL" clId="{CC810BD4-489A-4E11-B17B-411D847AC374}" dt="2022-04-14T15:30:32.460" v="70" actId="20577"/>
          <ac:spMkLst>
            <pc:docMk/>
            <pc:sldMk cId="1814074159" sldId="2144328353"/>
            <ac:spMk id="8" creationId="{DBAB7A74-2052-4445-B4F1-EBF7B6E0FF2A}"/>
          </ac:spMkLst>
        </pc:spChg>
        <pc:spChg chg="mod">
          <ac:chgData name="Jason Wiese" userId="4bff8d5b-7de6-4655-b397-69b0afc81113" providerId="ADAL" clId="{CC810BD4-489A-4E11-B17B-411D847AC374}" dt="2022-04-14T15:30:28.989" v="67" actId="20577"/>
          <ac:spMkLst>
            <pc:docMk/>
            <pc:sldMk cId="1814074159" sldId="2144328353"/>
            <ac:spMk id="25" creationId="{DC0512CA-C657-47DF-8BDA-E2998851AFF4}"/>
          </ac:spMkLst>
        </pc:spChg>
        <pc:spChg chg="mod">
          <ac:chgData name="Jason Wiese" userId="4bff8d5b-7de6-4655-b397-69b0afc81113" providerId="ADAL" clId="{CC810BD4-489A-4E11-B17B-411D847AC374}" dt="2022-04-14T15:30:35.237" v="73" actId="20577"/>
          <ac:spMkLst>
            <pc:docMk/>
            <pc:sldMk cId="1814074159" sldId="2144328353"/>
            <ac:spMk id="26" creationId="{C8C8F8DB-412F-4303-9B1F-97EFD8CA71B6}"/>
          </ac:spMkLst>
        </pc:spChg>
        <pc:spChg chg="del">
          <ac:chgData name="Jason Wiese" userId="4bff8d5b-7de6-4655-b397-69b0afc81113" providerId="ADAL" clId="{CC810BD4-489A-4E11-B17B-411D847AC374}" dt="2022-04-14T15:30:00.146" v="6" actId="478"/>
          <ac:spMkLst>
            <pc:docMk/>
            <pc:sldMk cId="1814074159" sldId="2144328353"/>
            <ac:spMk id="27" creationId="{D0DB5C8E-AFA8-4508-8730-AF2B5E4F66B3}"/>
          </ac:spMkLst>
        </pc:spChg>
        <pc:spChg chg="mod">
          <ac:chgData name="Jason Wiese" userId="4bff8d5b-7de6-4655-b397-69b0afc81113" providerId="ADAL" clId="{CC810BD4-489A-4E11-B17B-411D847AC374}" dt="2022-04-14T15:30:48.675" v="98" actId="20577"/>
          <ac:spMkLst>
            <pc:docMk/>
            <pc:sldMk cId="1814074159" sldId="2144328353"/>
            <ac:spMk id="31" creationId="{775F9653-4351-4030-92AF-1552D75FE8E5}"/>
          </ac:spMkLst>
        </pc:spChg>
        <pc:spChg chg="mod">
          <ac:chgData name="Jason Wiese" userId="4bff8d5b-7de6-4655-b397-69b0afc81113" providerId="ADAL" clId="{CC810BD4-489A-4E11-B17B-411D847AC374}" dt="2022-04-14T15:30:46.694" v="93" actId="20577"/>
          <ac:spMkLst>
            <pc:docMk/>
            <pc:sldMk cId="1814074159" sldId="2144328353"/>
            <ac:spMk id="32" creationId="{22A63D5D-9B00-4850-B26F-E49A5281D71C}"/>
          </ac:spMkLst>
        </pc:spChg>
        <pc:spChg chg="mod">
          <ac:chgData name="Jason Wiese" userId="4bff8d5b-7de6-4655-b397-69b0afc81113" providerId="ADAL" clId="{CC810BD4-489A-4E11-B17B-411D847AC374}" dt="2022-04-14T15:30:44.516" v="88" actId="20577"/>
          <ac:spMkLst>
            <pc:docMk/>
            <pc:sldMk cId="1814074159" sldId="2144328353"/>
            <ac:spMk id="33" creationId="{63975845-6C2B-493A-B3CC-80E5C88B0E9E}"/>
          </ac:spMkLst>
        </pc:spChg>
        <pc:spChg chg="mod">
          <ac:chgData name="Jason Wiese" userId="4bff8d5b-7de6-4655-b397-69b0afc81113" providerId="ADAL" clId="{CC810BD4-489A-4E11-B17B-411D847AC374}" dt="2022-04-14T15:30:40.377" v="78" actId="20577"/>
          <ac:spMkLst>
            <pc:docMk/>
            <pc:sldMk cId="1814074159" sldId="2144328353"/>
            <ac:spMk id="34" creationId="{D2832B3F-EA78-44C7-ACA9-976D72DDB89D}"/>
          </ac:spMkLst>
        </pc:spChg>
        <pc:spChg chg="mod">
          <ac:chgData name="Jason Wiese" userId="4bff8d5b-7de6-4655-b397-69b0afc81113" providerId="ADAL" clId="{CC810BD4-489A-4E11-B17B-411D847AC374}" dt="2022-04-14T15:30:42.624" v="83" actId="20577"/>
          <ac:spMkLst>
            <pc:docMk/>
            <pc:sldMk cId="1814074159" sldId="2144328353"/>
            <ac:spMk id="35" creationId="{B6F496B1-629E-4A12-8350-92E68CDC455B}"/>
          </ac:spMkLst>
        </pc:spChg>
        <pc:picChg chg="mod">
          <ac:chgData name="Jason Wiese" userId="4bff8d5b-7de6-4655-b397-69b0afc81113" providerId="ADAL" clId="{CC810BD4-489A-4E11-B17B-411D847AC374}" dt="2022-04-14T15:30:14.887" v="47" actId="1036"/>
          <ac:picMkLst>
            <pc:docMk/>
            <pc:sldMk cId="1814074159" sldId="2144328353"/>
            <ac:picMk id="7" creationId="{46B173C2-F448-48AF-92F8-3E63AD7E5D5A}"/>
          </ac:picMkLst>
        </pc:picChg>
        <pc:picChg chg="mod">
          <ac:chgData name="Jason Wiese" userId="4bff8d5b-7de6-4655-b397-69b0afc81113" providerId="ADAL" clId="{CC810BD4-489A-4E11-B17B-411D847AC374}" dt="2022-04-14T15:30:22.884" v="62" actId="1036"/>
          <ac:picMkLst>
            <pc:docMk/>
            <pc:sldMk cId="1814074159" sldId="2144328353"/>
            <ac:picMk id="1026" creationId="{B718CD8D-F718-421D-A8FA-B88A6BEF2E2B}"/>
          </ac:picMkLst>
        </pc:picChg>
        <pc:picChg chg="mod">
          <ac:chgData name="Jason Wiese" userId="4bff8d5b-7de6-4655-b397-69b0afc81113" providerId="ADAL" clId="{CC810BD4-489A-4E11-B17B-411D847AC374}" dt="2022-04-14T15:30:19.562" v="56" actId="1036"/>
          <ac:picMkLst>
            <pc:docMk/>
            <pc:sldMk cId="1814074159" sldId="2144328353"/>
            <ac:picMk id="1032" creationId="{F475C01D-84CB-45E2-9C21-2711B2A5E4B0}"/>
          </ac:picMkLst>
        </pc:picChg>
        <pc:picChg chg="del">
          <ac:chgData name="Jason Wiese" userId="4bff8d5b-7de6-4655-b397-69b0afc81113" providerId="ADAL" clId="{CC810BD4-489A-4E11-B17B-411D847AC374}" dt="2022-04-14T15:30:00.146" v="6" actId="478"/>
          <ac:picMkLst>
            <pc:docMk/>
            <pc:sldMk cId="1814074159" sldId="2144328353"/>
            <ac:picMk id="1034" creationId="{2BBB424C-0C81-4FAE-8524-54F027E06480}"/>
          </ac:picMkLst>
        </pc:picChg>
      </pc:sldChg>
      <pc:sldChg chg="modSp mod">
        <pc:chgData name="Jason Wiese" userId="4bff8d5b-7de6-4655-b397-69b0afc81113" providerId="ADAL" clId="{CC810BD4-489A-4E11-B17B-411D847AC374}" dt="2022-04-14T19:00:41.687" v="480" actId="20577"/>
        <pc:sldMkLst>
          <pc:docMk/>
          <pc:sldMk cId="2616088967" sldId="2144328357"/>
        </pc:sldMkLst>
        <pc:spChg chg="mod">
          <ac:chgData name="Jason Wiese" userId="4bff8d5b-7de6-4655-b397-69b0afc81113" providerId="ADAL" clId="{CC810BD4-489A-4E11-B17B-411D847AC374}" dt="2022-04-14T19:00:41.687" v="480" actId="20577"/>
          <ac:spMkLst>
            <pc:docMk/>
            <pc:sldMk cId="2616088967" sldId="2144328357"/>
            <ac:spMk id="15" creationId="{FB95FAB7-B9CF-408A-A338-EDBA41131D7D}"/>
          </ac:spMkLst>
        </pc:spChg>
      </pc:sldChg>
      <pc:sldChg chg="delSp modSp del mod">
        <pc:chgData name="Jason Wiese" userId="4bff8d5b-7de6-4655-b397-69b0afc81113" providerId="ADAL" clId="{CC810BD4-489A-4E11-B17B-411D847AC374}" dt="2022-04-14T16:31:04.833" v="433" actId="47"/>
        <pc:sldMkLst>
          <pc:docMk/>
          <pc:sldMk cId="623248825" sldId="2144328359"/>
        </pc:sldMkLst>
        <pc:spChg chg="mod">
          <ac:chgData name="Jason Wiese" userId="4bff8d5b-7de6-4655-b397-69b0afc81113" providerId="ADAL" clId="{CC810BD4-489A-4E11-B17B-411D847AC374}" dt="2022-04-14T16:28:28.974" v="425" actId="20577"/>
          <ac:spMkLst>
            <pc:docMk/>
            <pc:sldMk cId="623248825" sldId="2144328359"/>
            <ac:spMk id="2" creationId="{80276ACF-C669-4330-9248-9BDDCE4AC3AC}"/>
          </ac:spMkLst>
        </pc:spChg>
        <pc:spChg chg="mod">
          <ac:chgData name="Jason Wiese" userId="4bff8d5b-7de6-4655-b397-69b0afc81113" providerId="ADAL" clId="{CC810BD4-489A-4E11-B17B-411D847AC374}" dt="2022-04-14T16:22:50.481" v="409" actId="6549"/>
          <ac:spMkLst>
            <pc:docMk/>
            <pc:sldMk cId="623248825" sldId="2144328359"/>
            <ac:spMk id="5" creationId="{E01822FB-B301-4A2A-8D3F-8BAE4B9A43CC}"/>
          </ac:spMkLst>
        </pc:spChg>
        <pc:spChg chg="mod">
          <ac:chgData name="Jason Wiese" userId="4bff8d5b-7de6-4655-b397-69b0afc81113" providerId="ADAL" clId="{CC810BD4-489A-4E11-B17B-411D847AC374}" dt="2022-04-14T16:28:40.351" v="427" actId="20577"/>
          <ac:spMkLst>
            <pc:docMk/>
            <pc:sldMk cId="623248825" sldId="2144328359"/>
            <ac:spMk id="16" creationId="{BE32BB7E-D62B-45D0-AC44-897D17C95B04}"/>
          </ac:spMkLst>
        </pc:spChg>
        <pc:spChg chg="mod">
          <ac:chgData name="Jason Wiese" userId="4bff8d5b-7de6-4655-b397-69b0afc81113" providerId="ADAL" clId="{CC810BD4-489A-4E11-B17B-411D847AC374}" dt="2022-04-14T16:29:01.795" v="429" actId="20577"/>
          <ac:spMkLst>
            <pc:docMk/>
            <pc:sldMk cId="623248825" sldId="2144328359"/>
            <ac:spMk id="17" creationId="{4A72E80E-812B-4F20-B6D7-72555F3F2879}"/>
          </ac:spMkLst>
        </pc:spChg>
        <pc:spChg chg="mod">
          <ac:chgData name="Jason Wiese" userId="4bff8d5b-7de6-4655-b397-69b0afc81113" providerId="ADAL" clId="{CC810BD4-489A-4E11-B17B-411D847AC374}" dt="2022-04-14T16:30:14.173" v="432" actId="20577"/>
          <ac:spMkLst>
            <pc:docMk/>
            <pc:sldMk cId="623248825" sldId="2144328359"/>
            <ac:spMk id="18" creationId="{52F11402-F5CC-4A4C-8831-35BB0B6BCCC0}"/>
          </ac:spMkLst>
        </pc:spChg>
        <pc:spChg chg="mod">
          <ac:chgData name="Jason Wiese" userId="4bff8d5b-7de6-4655-b397-69b0afc81113" providerId="ADAL" clId="{CC810BD4-489A-4E11-B17B-411D847AC374}" dt="2022-04-14T16:24:58.077" v="419" actId="1076"/>
          <ac:spMkLst>
            <pc:docMk/>
            <pc:sldMk cId="623248825" sldId="2144328359"/>
            <ac:spMk id="20" creationId="{1062D7C2-1E81-4A30-92D0-8F8B14D9F356}"/>
          </ac:spMkLst>
        </pc:spChg>
        <pc:spChg chg="del">
          <ac:chgData name="Jason Wiese" userId="4bff8d5b-7de6-4655-b397-69b0afc81113" providerId="ADAL" clId="{CC810BD4-489A-4E11-B17B-411D847AC374}" dt="2022-04-14T16:24:54.578" v="418" actId="478"/>
          <ac:spMkLst>
            <pc:docMk/>
            <pc:sldMk cId="623248825" sldId="2144328359"/>
            <ac:spMk id="21" creationId="{08225674-C855-4CB4-AA8B-FB572507E66B}"/>
          </ac:spMkLst>
        </pc:spChg>
        <pc:spChg chg="mod">
          <ac:chgData name="Jason Wiese" userId="4bff8d5b-7de6-4655-b397-69b0afc81113" providerId="ADAL" clId="{CC810BD4-489A-4E11-B17B-411D847AC374}" dt="2022-04-14T16:27:52.913" v="423" actId="20577"/>
          <ac:spMkLst>
            <pc:docMk/>
            <pc:sldMk cId="623248825" sldId="2144328359"/>
            <ac:spMk id="24" creationId="{A671F24C-A73C-4EEF-86FA-989884607FA5}"/>
          </ac:spMkLst>
        </pc:spChg>
        <pc:spChg chg="mod">
          <ac:chgData name="Jason Wiese" userId="4bff8d5b-7de6-4655-b397-69b0afc81113" providerId="ADAL" clId="{CC810BD4-489A-4E11-B17B-411D847AC374}" dt="2022-04-14T16:13:41.704" v="380" actId="1036"/>
          <ac:spMkLst>
            <pc:docMk/>
            <pc:sldMk cId="623248825" sldId="2144328359"/>
            <ac:spMk id="56" creationId="{49DF06DB-0E04-43EB-906B-75F674482CF9}"/>
          </ac:spMkLst>
        </pc:spChg>
        <pc:graphicFrameChg chg="mod">
          <ac:chgData name="Jason Wiese" userId="4bff8d5b-7de6-4655-b397-69b0afc81113" providerId="ADAL" clId="{CC810BD4-489A-4E11-B17B-411D847AC374}" dt="2022-04-14T16:29:06.206" v="430" actId="207"/>
          <ac:graphicFrameMkLst>
            <pc:docMk/>
            <pc:sldMk cId="623248825" sldId="2144328359"/>
            <ac:graphicFrameMk id="8" creationId="{3714AE95-B513-412D-89B3-EBB030F1C8B1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thevabcom.sharepoint.com/sites/InsightsTeam/Shared%20Documents/Cinema/2022/Research/S&amp;P%20Global/SP%20Global-Kagan%20-%20Admissions%20and%20Box%20office%202017-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thevabcom.sharepoint.com/sites/InsightsTeam/Shared%20Documents/Cinema/2022/Research/S&amp;P%20Global/SP%20Global-Kagan%20-%20Admissions%20and%20Box%20office%202017-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8CA-42E3-99FC-68C43C94432A}"/>
              </c:ext>
            </c:extLst>
          </c:dPt>
          <c:dPt>
            <c:idx val="1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8CA-42E3-99FC-68C43C94432A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CA-42E3-99FC-68C43C94432A}"/>
              </c:ext>
            </c:extLst>
          </c:dPt>
          <c:dPt>
            <c:idx val="3"/>
            <c:bubble3D val="0"/>
            <c:spPr>
              <a:solidFill>
                <a:srgbClr val="FFE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8CA-42E3-99FC-68C43C94432A}"/>
              </c:ext>
            </c:extLst>
          </c:dPt>
          <c:dPt>
            <c:idx val="4"/>
            <c:bubble3D val="0"/>
            <c:spPr>
              <a:solidFill>
                <a:srgbClr val="66C5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CA-42E3-99FC-68C43C94432A}"/>
              </c:ext>
            </c:extLst>
          </c:dPt>
          <c:dLbls>
            <c:dLbl>
              <c:idx val="0"/>
              <c:layout>
                <c:manualLayout>
                  <c:x val="-8.9481729822834644E-2"/>
                  <c:y val="0.154131324190766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F4D65587-3F0D-4C91-A015-6495CE99C440}" type="CATEGORYNAME">
                      <a:rPr lang="en-US" u="sng">
                        <a:solidFill>
                          <a:schemeClr val="bg1"/>
                        </a:solidFill>
                      </a:rPr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u="sng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77B21BC5-6A5D-46E8-AECB-F2B6CA31C855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8CA-42E3-99FC-68C43C94432A}"/>
                </c:ext>
              </c:extLst>
            </c:dLbl>
            <c:dLbl>
              <c:idx val="1"/>
              <c:layout>
                <c:manualLayout>
                  <c:x val="-0.11978721702755905"/>
                  <c:y val="-0.12845312265565162"/>
                </c:manualLayout>
              </c:layout>
              <c:tx>
                <c:rich>
                  <a:bodyPr/>
                  <a:lstStyle/>
                  <a:p>
                    <a:fld id="{9AB2287F-DB6F-4353-8A57-7DAC8B3EBEA9}" type="CATEGORYNAME">
                      <a:rPr lang="en-US" u="sng"/>
                      <a:pPr/>
                      <a:t>[CATEGORY NAME]</a:t>
                    </a:fld>
                    <a:endParaRPr lang="en-US" u="sng" baseline="0"/>
                  </a:p>
                  <a:p>
                    <a:fld id="{9CFCAE5C-CFA4-4412-8FD6-3B6E8DE10D5D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CA-42E3-99FC-68C43C94432A}"/>
                </c:ext>
              </c:extLst>
            </c:dLbl>
            <c:dLbl>
              <c:idx val="2"/>
              <c:layout>
                <c:manualLayout>
                  <c:x val="9.9278543307086617E-2"/>
                  <c:y val="-0.186817582738684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1AB67FDE-167D-40F3-A32E-8E5F5DD7EA4E}" type="CATEGORYNAME">
                      <a:rPr lang="en-US" u="sng">
                        <a:solidFill>
                          <a:schemeClr val="bg1"/>
                        </a:solidFill>
                      </a:rPr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u="sng" baseline="0">
                      <a:solidFill>
                        <a:schemeClr val="bg1"/>
                      </a:solidFill>
                    </a:endParaRPr>
                  </a:p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B8D6A575-B6B4-41EC-9821-B2AC109596C8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1600" b="1" i="0" u="none" strike="noStrike" kern="1200" baseline="0">
                          <a:solidFill>
                            <a:schemeClr val="bg1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CA-42E3-99FC-68C43C94432A}"/>
                </c:ext>
              </c:extLst>
            </c:dLbl>
            <c:dLbl>
              <c:idx val="3"/>
              <c:layout>
                <c:manualLayout>
                  <c:x val="0.12097711614173229"/>
                  <c:y val="4.9339853364904075E-2"/>
                </c:manualLayout>
              </c:layout>
              <c:tx>
                <c:rich>
                  <a:bodyPr/>
                  <a:lstStyle/>
                  <a:p>
                    <a:fld id="{13CD889C-7C82-444E-98A2-2E5239D09BC9}" type="CATEGORYNAME">
                      <a:rPr lang="en-US" u="sng"/>
                      <a:pPr/>
                      <a:t>[CATEGORY NAME]</a:t>
                    </a:fld>
                    <a:endParaRPr lang="en-US" u="sng" baseline="0"/>
                  </a:p>
                  <a:p>
                    <a:fld id="{E571F00F-2108-4F9E-BEAA-B0EEAC1FF503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CA-42E3-99FC-68C43C94432A}"/>
                </c:ext>
              </c:extLst>
            </c:dLbl>
            <c:dLbl>
              <c:idx val="4"/>
              <c:layout>
                <c:manualLayout>
                  <c:x val="7.2558070866141786E-2"/>
                  <c:y val="0.18079702268027889"/>
                </c:manualLayout>
              </c:layout>
              <c:tx>
                <c:rich>
                  <a:bodyPr/>
                  <a:lstStyle/>
                  <a:p>
                    <a:fld id="{4CDD42D5-C817-4B58-914D-1ADA4E03215F}" type="CATEGORYNAME">
                      <a:rPr lang="en-US" u="sng"/>
                      <a:pPr/>
                      <a:t>[CATEGORY NAME]</a:t>
                    </a:fld>
                    <a:endParaRPr lang="en-US" u="sng" baseline="0"/>
                  </a:p>
                  <a:p>
                    <a:fld id="{A1298BBF-9C67-4BD4-8672-2EE5D278F9DF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8CA-42E3-99FC-68C43C9443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P18-24</c:v>
                </c:pt>
                <c:pt idx="1">
                  <c:v>P25-34</c:v>
                </c:pt>
                <c:pt idx="2">
                  <c:v>P35-44</c:v>
                </c:pt>
                <c:pt idx="3">
                  <c:v>P45-54</c:v>
                </c:pt>
                <c:pt idx="4">
                  <c:v>P55+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</c:v>
                </c:pt>
                <c:pt idx="1">
                  <c:v>0.28000000000000003</c:v>
                </c:pt>
                <c:pt idx="2">
                  <c:v>0.22</c:v>
                </c:pt>
                <c:pt idx="3">
                  <c:v>0.15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CA-42E3-99FC-68C43C9443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598562685062797"/>
          <c:h val="0.99846812848606559"/>
        </c:manualLayout>
      </c:layout>
      <c:barChart>
        <c:barDir val="bar"/>
        <c:grouping val="percent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9B58-4A2A-9277-29B8751F862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800" b="1" u="sng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t>Hispanic</a:t>
                    </a:r>
                  </a:p>
                  <a:p>
                    <a:fld id="{C822305D-07B3-4F1B-A9B4-A64410BECE1B}" type="VALUE">
                      <a:rPr lang="en-US" sz="1800" b="1" smtClean="0">
                        <a:solidFill>
                          <a:schemeClr val="bg1"/>
                        </a:solidFill>
                        <a:latin typeface="Helvetica" panose="020B0403020202020204" pitchFamily="34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9B58-4A2A-9277-29B8751F86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B58-4A2A-9277-29B8751F8620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B58-4A2A-9277-29B8751F8620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r>
                      <a:rPr lang="en-US" u="sng"/>
                      <a:t>Black</a:t>
                    </a:r>
                  </a:p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Helvetica" panose="020B0403020202020204" pitchFamily="34" charset="0"/>
                        <a:ea typeface="+mn-ea"/>
                        <a:cs typeface="+mn-cs"/>
                      </a:defRPr>
                    </a:pPr>
                    <a:fld id="{6A0273AB-4209-4266-880A-0FE8F3B99759}" type="VALUE">
                      <a:rPr lang="en-US" smtClean="0"/>
                      <a:pPr>
                        <a:defRPr sz="1800" b="1" i="0" u="none" strike="noStrike" kern="1200" baseline="0">
                          <a:solidFill>
                            <a:schemeClr val="bg1"/>
                          </a:solidFill>
                          <a:latin typeface="Helvetica" panose="020B0403020202020204" pitchFamily="34" charset="0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Helvetica" panose="020B04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B58-4A2A-9277-29B8751F86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B58-4A2A-9277-29B8751F8620}"/>
            </c:ext>
          </c:extLst>
        </c:ser>
        <c:ser>
          <c:idx val="3"/>
          <c:order val="2"/>
          <c:tx>
            <c:strRef>
              <c:f>Sheet1!$A$4</c:f>
              <c:strCache>
                <c:ptCount val="1"/>
                <c:pt idx="0">
                  <c:v>Asian/Other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C5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9B58-4A2A-9277-29B8751F862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u="sng"/>
                      <a:t>Asian/Other</a:t>
                    </a:r>
                  </a:p>
                  <a:p>
                    <a:fld id="{7FDD7142-04C0-47B1-A8A8-52A4B2164F87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9B58-4A2A-9277-29B8751F86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B58-4A2A-9277-29B8751F8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560008719"/>
        <c:axId val="560009967"/>
      </c:barChart>
      <c:valAx>
        <c:axId val="560009967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560008719"/>
        <c:crosses val="autoZero"/>
        <c:crossBetween val="between"/>
      </c:valAx>
      <c:catAx>
        <c:axId val="560008719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000996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44898998645167"/>
          <c:y val="9.9927754450969589E-2"/>
          <c:w val="0.68884791194333517"/>
          <c:h val="0.8995553203005224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Spider-Man: NWH</c:v>
                </c:pt>
                <c:pt idx="1">
                  <c:v>Shang-Chi</c:v>
                </c:pt>
                <c:pt idx="2">
                  <c:v>Venom</c:v>
                </c:pt>
                <c:pt idx="3">
                  <c:v>Black Widow</c:v>
                </c:pt>
                <c:pt idx="4">
                  <c:v>Candyman</c:v>
                </c:pt>
                <c:pt idx="5">
                  <c:v>Halloween Kills</c:v>
                </c:pt>
                <c:pt idx="6">
                  <c:v>F9: The Fast Saga</c:v>
                </c:pt>
                <c:pt idx="7">
                  <c:v>A Quiet Place Part II</c:v>
                </c:pt>
                <c:pt idx="8">
                  <c:v>Clifford</c:v>
                </c:pt>
                <c:pt idx="9">
                  <c:v>West Side Story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0.3</c:v>
                </c:pt>
                <c:pt idx="1">
                  <c:v>0.22</c:v>
                </c:pt>
                <c:pt idx="2">
                  <c:v>0.28999999999999998</c:v>
                </c:pt>
                <c:pt idx="3">
                  <c:v>0.21</c:v>
                </c:pt>
                <c:pt idx="4">
                  <c:v>0.22</c:v>
                </c:pt>
                <c:pt idx="5">
                  <c:v>0.33</c:v>
                </c:pt>
                <c:pt idx="6">
                  <c:v>0.37</c:v>
                </c:pt>
                <c:pt idx="7">
                  <c:v>0.28000000000000003</c:v>
                </c:pt>
                <c:pt idx="8">
                  <c:v>0.45</c:v>
                </c:pt>
                <c:pt idx="9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DF-4F4E-B56E-5E1B6631D4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Spider-Man: NWH</c:v>
                </c:pt>
                <c:pt idx="1">
                  <c:v>Shang-Chi</c:v>
                </c:pt>
                <c:pt idx="2">
                  <c:v>Venom</c:v>
                </c:pt>
                <c:pt idx="3">
                  <c:v>Black Widow</c:v>
                </c:pt>
                <c:pt idx="4">
                  <c:v>Candyman</c:v>
                </c:pt>
                <c:pt idx="5">
                  <c:v>Halloween Kills</c:v>
                </c:pt>
                <c:pt idx="6">
                  <c:v>F9: The Fast Saga</c:v>
                </c:pt>
                <c:pt idx="7">
                  <c:v>A Quiet Place Part II</c:v>
                </c:pt>
                <c:pt idx="8">
                  <c:v>Clifford</c:v>
                </c:pt>
                <c:pt idx="9">
                  <c:v>West Side Story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0.17</c:v>
                </c:pt>
                <c:pt idx="1">
                  <c:v>0.18</c:v>
                </c:pt>
                <c:pt idx="2">
                  <c:v>0.16</c:v>
                </c:pt>
                <c:pt idx="3">
                  <c:v>0.16</c:v>
                </c:pt>
                <c:pt idx="4">
                  <c:v>0.37</c:v>
                </c:pt>
                <c:pt idx="5">
                  <c:v>0.16</c:v>
                </c:pt>
                <c:pt idx="6">
                  <c:v>0.16</c:v>
                </c:pt>
                <c:pt idx="7">
                  <c:v>0.16</c:v>
                </c:pt>
                <c:pt idx="8">
                  <c:v>0.14000000000000001</c:v>
                </c:pt>
                <c:pt idx="9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DF-4F4E-B56E-5E1B6631D4E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Asian/Other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Spider-Man: NWH</c:v>
                </c:pt>
                <c:pt idx="1">
                  <c:v>Shang-Chi</c:v>
                </c:pt>
                <c:pt idx="2">
                  <c:v>Venom</c:v>
                </c:pt>
                <c:pt idx="3">
                  <c:v>Black Widow</c:v>
                </c:pt>
                <c:pt idx="4">
                  <c:v>Candyman</c:v>
                </c:pt>
                <c:pt idx="5">
                  <c:v>Halloween Kills</c:v>
                </c:pt>
                <c:pt idx="6">
                  <c:v>F9: The Fast Saga</c:v>
                </c:pt>
                <c:pt idx="7">
                  <c:v>A Quiet Place Part II</c:v>
                </c:pt>
                <c:pt idx="8">
                  <c:v>Clifford</c:v>
                </c:pt>
                <c:pt idx="9">
                  <c:v>West Side Story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0.14000000000000001</c:v>
                </c:pt>
                <c:pt idx="1">
                  <c:v>0.18</c:v>
                </c:pt>
                <c:pt idx="2">
                  <c:v>0.15</c:v>
                </c:pt>
                <c:pt idx="3">
                  <c:v>0.18</c:v>
                </c:pt>
                <c:pt idx="4">
                  <c:v>0.06</c:v>
                </c:pt>
                <c:pt idx="5">
                  <c:v>7.0000000000000007E-2</c:v>
                </c:pt>
                <c:pt idx="6">
                  <c:v>0.08</c:v>
                </c:pt>
                <c:pt idx="7">
                  <c:v>0.09</c:v>
                </c:pt>
                <c:pt idx="8">
                  <c:v>0.05</c:v>
                </c:pt>
                <c:pt idx="9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DF-4F4E-B56E-5E1B6631D4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814768672"/>
        <c:axId val="814765720"/>
      </c:barChart>
      <c:catAx>
        <c:axId val="8147686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814765720"/>
        <c:crosses val="autoZero"/>
        <c:auto val="1"/>
        <c:lblAlgn val="ctr"/>
        <c:lblOffset val="100"/>
        <c:noMultiLvlLbl val="0"/>
      </c:catAx>
      <c:valAx>
        <c:axId val="81476572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814768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13885629359129"/>
          <c:y val="1.7548501452449274E-2"/>
          <c:w val="0.33615823378395482"/>
          <c:h val="7.38106895760851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rgbClr val="002060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24087356514694E-2"/>
          <c:y val="1.6348374881078497E-2"/>
          <c:w val="0.91788342726403316"/>
          <c:h val="0.797260593186846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Admissions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6927985109223549E-3"/>
                  <c:y val="-1.4313644564900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8A-49E4-A08F-D287A07E8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Sheet1!$A$5:$A$11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Sheet1!$B$5:$B$11</c:f>
              <c:numCache>
                <c:formatCode>#,##0</c:formatCode>
                <c:ptCount val="7"/>
                <c:pt idx="0">
                  <c:v>1277.7</c:v>
                </c:pt>
                <c:pt idx="1">
                  <c:v>1291.4000000000001</c:v>
                </c:pt>
                <c:pt idx="2">
                  <c:v>1225.5999999999999</c:v>
                </c:pt>
                <c:pt idx="3">
                  <c:v>237.9</c:v>
                </c:pt>
                <c:pt idx="4">
                  <c:v>351.3</c:v>
                </c:pt>
                <c:pt idx="5">
                  <c:v>1058.3</c:v>
                </c:pt>
                <c:pt idx="6">
                  <c:v>1186.0999999999999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8A-49E4-A08F-D287A07E8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32261272"/>
        <c:axId val="472719792"/>
      </c:barChart>
      <c:catAx>
        <c:axId val="432261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72719792"/>
        <c:crosses val="autoZero"/>
        <c:auto val="1"/>
        <c:lblAlgn val="ctr"/>
        <c:lblOffset val="100"/>
        <c:noMultiLvlLbl val="0"/>
      </c:catAx>
      <c:valAx>
        <c:axId val="4727197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32261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24087356514694E-2"/>
          <c:y val="1.6348374881078497E-2"/>
          <c:w val="0.91788342726403316"/>
          <c:h val="0.797260593186846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Box Office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Sheet1!$A$5:$A$11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Sheet1!$C$5:$C$11</c:f>
              <c:numCache>
                <c:formatCode>"$"#,##0</c:formatCode>
                <c:ptCount val="7"/>
                <c:pt idx="0">
                  <c:v>11461</c:v>
                </c:pt>
                <c:pt idx="1">
                  <c:v>11765.1</c:v>
                </c:pt>
                <c:pt idx="2">
                  <c:v>11226.1</c:v>
                </c:pt>
                <c:pt idx="3">
                  <c:v>2181.5</c:v>
                </c:pt>
                <c:pt idx="4">
                  <c:v>3290.3</c:v>
                </c:pt>
                <c:pt idx="5">
                  <c:v>10102.1</c:v>
                </c:pt>
                <c:pt idx="6">
                  <c:v>11517.4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45-41E5-BEEE-82C967EC9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32261272"/>
        <c:axId val="472719792"/>
      </c:barChart>
      <c:catAx>
        <c:axId val="432261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472719792"/>
        <c:crosses val="autoZero"/>
        <c:auto val="1"/>
        <c:lblAlgn val="ctr"/>
        <c:lblOffset val="100"/>
        <c:noMultiLvlLbl val="0"/>
      </c:catAx>
      <c:valAx>
        <c:axId val="472719792"/>
        <c:scaling>
          <c:orientation val="minMax"/>
        </c:scaling>
        <c:delete val="1"/>
        <c:axPos val="l"/>
        <c:numFmt formatCode="&quot;$&quot;#,##0" sourceLinked="1"/>
        <c:majorTickMark val="none"/>
        <c:minorTickMark val="none"/>
        <c:tickLblPos val="nextTo"/>
        <c:crossAx val="432261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2060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62A27E-0BE5-4A46-A6C5-B0B0D1464A88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04EFE2-3D8F-4FA9-AF11-29E63063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156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84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519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809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709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170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888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313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00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7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339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45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675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225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346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52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092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71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759C-AE60-461D-8811-5E4C3153E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C7BF6-3B29-4719-9BA1-930DB933D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859D3-171D-421F-83CE-4BBCF99ED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946F0-2D25-4064-8A42-9A817595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0C5EF-A2BA-4DB0-A6ED-A972EB6B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D2532-8303-456B-82CC-84D53CFE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0B2C7-AD07-458B-8B9A-72E255DB2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EF5FF-0B1F-4297-85CE-248EBB69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F09FC-029E-4361-9748-C5715BB6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29A3D-E500-4210-ABE5-AFDB8886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29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046B52-D2A6-4240-AD1F-7480237E7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7A2DF-6F5D-4013-A50F-432D477F5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D0F7-BFFE-418F-B666-4B2B0CCA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ACDD9-AAC7-4ACB-8850-03FEDE95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2B3-CA98-42E8-B6E0-4EB3D23BC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8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5975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3201668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67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834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97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08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2465932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59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78EF-6415-42CA-9416-88761FDE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FD409-CAE2-4E6B-B3CE-654B62B43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5737-BE0D-42CD-BEF4-650A80D2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6BE45-3D39-41B9-8D60-DCDFE915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2EFF5-6AF8-4F7B-B690-575CBDDB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9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40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1669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47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65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49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9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33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78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57565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69576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65983-F4E0-4313-AEC9-53002BBE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B2FBE-F83E-4D35-AF63-92DDB301B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58D2-59C5-45F4-8615-8781D86F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133E2-F431-41E7-A2DC-25026DDC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B64C6-B3D7-4B60-9DA7-FBEEDB91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44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35650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335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9788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949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49813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48642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368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450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1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11F2-9A0E-4372-BD7C-C57B80D28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B8825-B325-4AE6-92CC-4356E2088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19600-7103-4B7A-A434-A1B341B65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F0B99-F0DD-4E79-9424-55F777EAD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ECC44-19BA-4FEA-A38F-DAFC566B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CD2E6-A57A-4819-BFCE-21E027FD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3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52D6-7B10-4CCF-96E4-3F2F5A76B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C73CE-7906-4959-AB4C-6FBDC4F6A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71B28-C285-4485-87F0-AEF40FCF1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33933-8AF4-4258-A90D-0A0D72E73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482A2D-BD5A-4AFA-A982-5C0B00A62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B53CC9-5F5E-474C-91F2-BE690C1B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8E4B5-80E9-4583-93D7-722803F5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F2F92B-119C-49D1-A192-DC1C88BA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8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E62E1-2F63-4688-B74E-C00A4A54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B16C4-BF71-499F-A9E0-F4566504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950A5-BA76-4796-A9F8-27CB1D27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6271F-BCCD-4FDA-89C3-2AC1014A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1CE4EB-60FB-47BB-A13D-B1155705F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CB9FE-594A-4CC5-A04D-D5939EC5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855B4-5524-4540-9CC7-F21109E3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25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8403-F5FB-4FA9-8D49-C407FF23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2AB56-164B-41EB-AB4D-5814E3148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7BB-69C0-4437-BC56-A14C577DB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4F966-1838-4E0C-9750-5DFC8BD4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734D7-D843-4C76-9A15-0FE4152C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F429F-0ABC-42B1-8FC1-E0D59575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0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A7AFF-A6A6-482D-90CE-E8B20FE1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3C451-C617-4FEC-A1EB-BD2262517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B2B36-BFBA-47A2-920F-DAD250CAC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898E9-0101-4108-BA45-ECAFDD7A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F0477-29FE-4E42-9B7A-069E62AF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72B04-6F8C-44A6-91CF-E9E461E1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3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C53CF-8FD6-4E07-8532-53BCE1E00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A89F3-AC18-4106-A985-6BDE10A9F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B351A-3434-4149-BA37-9CE96A4E5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511BC-F834-417A-AFA8-8C825A696C41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A1CAC-750E-4E20-BFE3-511DE4899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0810B-18EB-42B8-B645-D792FACA6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7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6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4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3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3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3" Type="http://schemas.openxmlformats.org/officeDocument/2006/relationships/image" Target="../media/image13.pn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super-cinema-goer" TargetMode="External"/><Relationship Id="rId13" Type="http://schemas.openxmlformats.org/officeDocument/2006/relationships/image" Target="../media/image81.jpeg"/><Relationship Id="rId3" Type="http://schemas.openxmlformats.org/officeDocument/2006/relationships/image" Target="../media/image14.png"/><Relationship Id="rId7" Type="http://schemas.openxmlformats.org/officeDocument/2006/relationships/image" Target="../media/image78.png"/><Relationship Id="rId12" Type="http://schemas.openxmlformats.org/officeDocument/2006/relationships/image" Target="../media/image80.jpe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engaging-streamers-in-cinema" TargetMode="External"/><Relationship Id="rId11" Type="http://schemas.openxmlformats.org/officeDocument/2006/relationships/hyperlink" Target="https://thevab.com/insight/movies-move-millennials#download-insight" TargetMode="External"/><Relationship Id="rId5" Type="http://schemas.openxmlformats.org/officeDocument/2006/relationships/hyperlink" Target="https://thevab.com/team-board" TargetMode="External"/><Relationship Id="rId15" Type="http://schemas.openxmlformats.org/officeDocument/2006/relationships/image" Target="../media/image82.png"/><Relationship Id="rId10" Type="http://schemas.openxmlformats.org/officeDocument/2006/relationships/hyperlink" Target="https://thevab.com/insight/discover-difference-guide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79.jpeg"/><Relationship Id="rId14" Type="http://schemas.openxmlformats.org/officeDocument/2006/relationships/hyperlink" Target="https://thevab.com/vab-happenings/multicultural-marketing-resource-center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vab-happenings/vab-brand-video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13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C38B446-4C07-42BF-B42F-5E8AEE13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81" y="3287089"/>
            <a:ext cx="5753100" cy="1803400"/>
          </a:xfrm>
        </p:spPr>
        <p:txBody>
          <a:bodyPr/>
          <a:lstStyle/>
          <a:p>
            <a:r>
              <a:rPr lang="en-US" sz="3400" b="1">
                <a:solidFill>
                  <a:srgbClr val="ED3C8D"/>
                </a:solidFill>
                <a:latin typeface="Helvetica" panose="020B0403020202020204" pitchFamily="34" charset="0"/>
              </a:rPr>
              <a:t>Capturing the ‘Elusives’ </a:t>
            </a:r>
            <a:br>
              <a:rPr lang="en-US" sz="3400" b="1">
                <a:solidFill>
                  <a:srgbClr val="ED3C8D"/>
                </a:solidFill>
                <a:latin typeface="Helvetica" panose="020B0403020202020204" pitchFamily="34" charset="0"/>
              </a:rPr>
            </a:br>
            <a:r>
              <a:rPr lang="en-US" sz="3400" b="1">
                <a:solidFill>
                  <a:srgbClr val="ED3C8D"/>
                </a:solidFill>
                <a:latin typeface="Helvetica" panose="020B0403020202020204" pitchFamily="34" charset="0"/>
              </a:rPr>
              <a:t>at the Cinema</a:t>
            </a:r>
            <a:br>
              <a:rPr lang="en-US" sz="3400" b="1">
                <a:latin typeface="Helvetica" panose="020B0403020202020204" pitchFamily="34" charset="0"/>
              </a:rPr>
            </a:br>
            <a:r>
              <a:rPr lang="en-US" sz="2600">
                <a:solidFill>
                  <a:srgbClr val="1B1464"/>
                </a:solidFill>
                <a:latin typeface="Helvetica" panose="020B0403020202020204" pitchFamily="34" charset="0"/>
              </a:rPr>
              <a:t>How brands can reach young, </a:t>
            </a:r>
            <a:br>
              <a:rPr lang="en-US" sz="2600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2600">
                <a:solidFill>
                  <a:srgbClr val="1B1464"/>
                </a:solidFill>
                <a:latin typeface="Helvetica" panose="020B0403020202020204" pitchFamily="34" charset="0"/>
              </a:rPr>
              <a:t>diverse and cordless consumers</a:t>
            </a:r>
            <a:br>
              <a:rPr lang="en-US" sz="2600">
                <a:solidFill>
                  <a:srgbClr val="FF0000"/>
                </a:solidFill>
                <a:latin typeface="Helvetica" panose="020B0403020202020204" pitchFamily="34" charset="0"/>
              </a:rPr>
            </a:br>
            <a:endParaRPr lang="en-US" sz="2600" b="1">
              <a:latin typeface="Helvetica" panose="020B0403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93CB485-815F-4AB3-A0C5-EDA84C1554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400" y="0"/>
            <a:ext cx="6832600" cy="6858000"/>
          </a:xfr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C3BDC65-8D60-4B6A-A6E4-F284D2B283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630" b="36230"/>
          <a:stretch>
            <a:fillRect/>
          </a:stretch>
        </p:blipFill>
        <p:spPr>
          <a:xfrm>
            <a:off x="5359401" y="2666878"/>
            <a:ext cx="6832600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3F90D8-EC4F-44E3-8868-8951815070FB}"/>
              </a:ext>
            </a:extLst>
          </p:cNvPr>
          <p:cNvGrpSpPr/>
          <p:nvPr/>
        </p:nvGrpSpPr>
        <p:grpSpPr>
          <a:xfrm>
            <a:off x="1863753" y="-5696"/>
            <a:ext cx="3500699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F951BE-118C-48F7-BE62-B39D2B4FC56A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rgbClr val="1B1464"/>
                </a:solidFill>
                <a:latin typeface="Helvetica-Light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E5D4B1-D529-4069-92AA-16E1B391A6B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chemeClr val="accent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1B1464"/>
                </a:solidFill>
                <a:latin typeface="Helvetica-Light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0020BB-B5A9-48CC-9939-C1F42A09A502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chemeClr val="accent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1B1464"/>
                </a:solidFill>
                <a:latin typeface="Helvetica-Light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A9919E-8757-47EA-AF29-47E3FDC08853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1B1464"/>
                </a:solidFill>
                <a:latin typeface="Helvetica-Light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62404-B0D3-4845-81C6-4BB463DC0FB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rgbClr val="1B1464"/>
                </a:solidFill>
                <a:latin typeface="Helvetica-Light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3695B08-4C51-48A9-9D95-575DF10616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649CC1AD-4096-4C1B-8491-A834E6E438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06" y="5705004"/>
            <a:ext cx="2523582" cy="879183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low confidence">
            <a:extLst>
              <a:ext uri="{FF2B5EF4-FFF2-40B4-BE49-F238E27FC236}">
                <a16:creationId xmlns:a16="http://schemas.microsoft.com/office/drawing/2014/main" id="{C64C9844-1096-4EED-B65B-647F0EADE5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81" y="1769875"/>
            <a:ext cx="3103163" cy="134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7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13F3AC-C1DA-477E-986C-AB541F9A17BF}"/>
              </a:ext>
            </a:extLst>
          </p:cNvPr>
          <p:cNvSpPr/>
          <p:nvPr/>
        </p:nvSpPr>
        <p:spPr>
          <a:xfrm>
            <a:off x="0" y="1496211"/>
            <a:ext cx="12192000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579E13-3B25-4EBD-AED5-CEBFB37AD99A}"/>
              </a:ext>
            </a:extLst>
          </p:cNvPr>
          <p:cNvSpPr/>
          <p:nvPr/>
        </p:nvSpPr>
        <p:spPr>
          <a:xfrm>
            <a:off x="128249" y="2272144"/>
            <a:ext cx="11893494" cy="3805319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087" y="6294755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MRI-Simmons 2021 Fall Doublebase, ‘Super Cinema goer’ reflects people who have gone to the movies at least once in the last month.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2E2CF-5FA8-441B-B67A-6551B1008876}"/>
              </a:ext>
            </a:extLst>
          </p:cNvPr>
          <p:cNvSpPr txBox="1"/>
          <p:nvPr/>
        </p:nvSpPr>
        <p:spPr>
          <a:xfrm>
            <a:off x="-21518" y="1758843"/>
            <a:ext cx="1221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‘Super’ </a:t>
            </a:r>
            <a:r>
              <a:rPr lang="en-US" b="1" u="sng">
                <a:solidFill>
                  <a:srgbClr val="1B1464"/>
                </a:solidFill>
                <a:latin typeface="Helvetica" panose="020B0403020202020204" pitchFamily="34" charset="0"/>
              </a:rPr>
              <a:t>Cinema Goer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vs. Adults 18+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8249" y="323468"/>
            <a:ext cx="120637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Lucrative: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Frequent cinema goers are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social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and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active,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freely spending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their money on activities and events</a:t>
            </a:r>
            <a:endParaRPr kumimoji="0" lang="en-US" sz="2600" b="1" i="0" u="non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107BB88-A09B-4588-AF45-4161E49BA7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62" y="2480333"/>
            <a:ext cx="1291568" cy="1291568"/>
          </a:xfrm>
          <a:prstGeom prst="rect">
            <a:avLst/>
          </a:prstGeom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8231920F-160F-4F96-AD22-6ABD2D9C8F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084" y="2480333"/>
            <a:ext cx="1291568" cy="1291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38F21-DE21-46E9-8CC5-391BD08E61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638" y="2480333"/>
            <a:ext cx="1291568" cy="129156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0A626B0-9996-483E-89C3-101C79F8428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141" y="2480096"/>
            <a:ext cx="1291568" cy="129156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9F517EE-F3E2-482F-A0C5-D558778500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6315" y="2647646"/>
            <a:ext cx="1144781" cy="100226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E23CF23-AF3C-4179-BA35-07A2065A498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246" y="2480333"/>
            <a:ext cx="1291568" cy="12915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8282B5-D23C-4DC3-B932-078821862648}"/>
              </a:ext>
            </a:extLst>
          </p:cNvPr>
          <p:cNvSpPr txBox="1"/>
          <p:nvPr/>
        </p:nvSpPr>
        <p:spPr>
          <a:xfrm>
            <a:off x="405222" y="4306779"/>
            <a:ext cx="123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03065A-D048-4600-9D2D-4254A2DE5CA5}"/>
              </a:ext>
            </a:extLst>
          </p:cNvPr>
          <p:cNvSpPr txBox="1"/>
          <p:nvPr/>
        </p:nvSpPr>
        <p:spPr>
          <a:xfrm>
            <a:off x="170257" y="5073590"/>
            <a:ext cx="1701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more likely to go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bars/nightclubs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1E631C-CBD7-4B77-9A0D-9413EC5C9D11}"/>
              </a:ext>
            </a:extLst>
          </p:cNvPr>
          <p:cNvSpPr txBox="1"/>
          <p:nvPr/>
        </p:nvSpPr>
        <p:spPr>
          <a:xfrm>
            <a:off x="2373244" y="4301941"/>
            <a:ext cx="123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65%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4CE9BF-777B-4F44-B131-CCDD263A5372}"/>
              </a:ext>
            </a:extLst>
          </p:cNvPr>
          <p:cNvSpPr txBox="1"/>
          <p:nvPr/>
        </p:nvSpPr>
        <p:spPr>
          <a:xfrm>
            <a:off x="1971964" y="5068752"/>
            <a:ext cx="203380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more likely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frequently dine out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(5+ times in the last 30 days)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D72C45-4A9B-46E8-BBBE-527424DD0387}"/>
              </a:ext>
            </a:extLst>
          </p:cNvPr>
          <p:cNvSpPr txBox="1"/>
          <p:nvPr/>
        </p:nvSpPr>
        <p:spPr>
          <a:xfrm>
            <a:off x="4511798" y="4367019"/>
            <a:ext cx="123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58%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A4F224-BCEF-44C1-A386-37CBE257E694}"/>
              </a:ext>
            </a:extLst>
          </p:cNvPr>
          <p:cNvSpPr txBox="1"/>
          <p:nvPr/>
        </p:nvSpPr>
        <p:spPr>
          <a:xfrm>
            <a:off x="4141907" y="5133830"/>
            <a:ext cx="1971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more likely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spend $1K+ on vacations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annually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CCDB72-4C92-4967-83CC-A02D95E29412}"/>
              </a:ext>
            </a:extLst>
          </p:cNvPr>
          <p:cNvSpPr txBox="1"/>
          <p:nvPr/>
        </p:nvSpPr>
        <p:spPr>
          <a:xfrm>
            <a:off x="6528301" y="4349545"/>
            <a:ext cx="123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52%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1EA45B-45E6-4E24-8EAE-1F726C8B387C}"/>
              </a:ext>
            </a:extLst>
          </p:cNvPr>
          <p:cNvSpPr txBox="1"/>
          <p:nvPr/>
        </p:nvSpPr>
        <p:spPr>
          <a:xfrm>
            <a:off x="6293336" y="5116356"/>
            <a:ext cx="1701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more likely to be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gym members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A91581-84DD-43C0-B4A2-D67BC3D924C2}"/>
              </a:ext>
            </a:extLst>
          </p:cNvPr>
          <p:cNvSpPr txBox="1"/>
          <p:nvPr/>
        </p:nvSpPr>
        <p:spPr>
          <a:xfrm>
            <a:off x="8593081" y="4333648"/>
            <a:ext cx="123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50%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CA346D-3A16-448B-B930-D4247FDD0549}"/>
              </a:ext>
            </a:extLst>
          </p:cNvPr>
          <p:cNvSpPr txBox="1"/>
          <p:nvPr/>
        </p:nvSpPr>
        <p:spPr>
          <a:xfrm>
            <a:off x="8223190" y="5100459"/>
            <a:ext cx="197103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more likely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socialize with friends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around town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(6+ hours weekly)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8E92CE-DBD0-4F31-AA89-0673BECB1384}"/>
              </a:ext>
            </a:extLst>
          </p:cNvPr>
          <p:cNvSpPr txBox="1"/>
          <p:nvPr/>
        </p:nvSpPr>
        <p:spPr>
          <a:xfrm>
            <a:off x="10488406" y="4332283"/>
            <a:ext cx="123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67%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B2A8C1-4BC0-476C-87BB-C3D3140AAA63}"/>
              </a:ext>
            </a:extLst>
          </p:cNvPr>
          <p:cNvSpPr txBox="1"/>
          <p:nvPr/>
        </p:nvSpPr>
        <p:spPr>
          <a:xfrm>
            <a:off x="10253441" y="5099094"/>
            <a:ext cx="1701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more likely to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attend sports events</a:t>
            </a:r>
          </a:p>
        </p:txBody>
      </p:sp>
    </p:spTree>
    <p:extLst>
      <p:ext uri="{BB962C8B-B14F-4D97-AF65-F5344CB8AC3E}">
        <p14:creationId xmlns:p14="http://schemas.microsoft.com/office/powerpoint/2010/main" val="346910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99"/>
            <a:ext cx="12192000" cy="6870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262813" y="3434080"/>
            <a:ext cx="78669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‘Elusives’ See Moviegoing </a:t>
            </a:r>
            <a:b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as a Full Entertainment </a:t>
            </a:r>
            <a:r>
              <a:rPr lang="en-US" sz="3400" b="1">
                <a:solidFill>
                  <a:prstClr val="white"/>
                </a:solidFill>
                <a:latin typeface="Helvetica" pitchFamily="2" charset="0"/>
              </a:rPr>
              <a:t>Experience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0375D-11F1-4A7E-BDC0-741C7976094C}"/>
              </a:ext>
            </a:extLst>
          </p:cNvPr>
          <p:cNvSpPr txBox="1"/>
          <p:nvPr/>
        </p:nvSpPr>
        <p:spPr>
          <a:xfrm>
            <a:off x="536238" y="2254516"/>
            <a:ext cx="436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1185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restaurant&#10;&#10;Description automatically generated">
            <a:extLst>
              <a:ext uri="{FF2B5EF4-FFF2-40B4-BE49-F238E27FC236}">
                <a16:creationId xmlns:a16="http://schemas.microsoft.com/office/drawing/2014/main" id="{A993703C-9928-4BCF-B3DC-90B275EAA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5018"/>
            <a:ext cx="5944147" cy="5362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1B9554-A2C6-42F7-A5B3-21E04BBBE2C9}"/>
              </a:ext>
            </a:extLst>
          </p:cNvPr>
          <p:cNvSpPr/>
          <p:nvPr/>
        </p:nvSpPr>
        <p:spPr>
          <a:xfrm>
            <a:off x="5936343" y="1496209"/>
            <a:ext cx="6255657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5944148" y="6285450"/>
            <a:ext cx="61834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NCM ‘Behind the Screens’ Community Study, Wave 11, Nov 17-24, 2021, P18+.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2E2CF-5FA8-441B-B67A-6551B1008876}"/>
              </a:ext>
            </a:extLst>
          </p:cNvPr>
          <p:cNvSpPr txBox="1"/>
          <p:nvPr/>
        </p:nvSpPr>
        <p:spPr>
          <a:xfrm>
            <a:off x="5936343" y="1731231"/>
            <a:ext cx="62556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‘Going to the movies is an event I make plans for in advance’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% who agree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48431" y="236294"/>
            <a:ext cx="118951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The ‘Elusives’ look at going to the movie theater as </a:t>
            </a: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an event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and a central part of their social lives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D7A07D-D195-4BF9-B2D3-3189F6E6CCE8}"/>
              </a:ext>
            </a:extLst>
          </p:cNvPr>
          <p:cNvSpPr/>
          <p:nvPr/>
        </p:nvSpPr>
        <p:spPr>
          <a:xfrm>
            <a:off x="6537768" y="3006323"/>
            <a:ext cx="2048257" cy="1064292"/>
          </a:xfrm>
          <a:prstGeom prst="roundRect">
            <a:avLst/>
          </a:prstGeom>
          <a:solidFill>
            <a:srgbClr val="1B146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B4EFA6-553C-4AF3-979D-6E2F3BC67BCA}"/>
              </a:ext>
            </a:extLst>
          </p:cNvPr>
          <p:cNvSpPr txBox="1"/>
          <p:nvPr/>
        </p:nvSpPr>
        <p:spPr>
          <a:xfrm>
            <a:off x="6574148" y="3153749"/>
            <a:ext cx="1975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Helvetica" panose="020B0403020202020204" pitchFamily="34" charset="0"/>
              </a:rPr>
              <a:t>88%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16BE34-79CC-4F13-821A-1D2DE52C848B}"/>
              </a:ext>
            </a:extLst>
          </p:cNvPr>
          <p:cNvSpPr txBox="1"/>
          <p:nvPr/>
        </p:nvSpPr>
        <p:spPr>
          <a:xfrm>
            <a:off x="6574148" y="2551028"/>
            <a:ext cx="197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403020202020204" pitchFamily="34" charset="0"/>
              </a:rPr>
              <a:t>P18-34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0CAD139-85A6-4990-A01C-76DDDCB5049A}"/>
              </a:ext>
            </a:extLst>
          </p:cNvPr>
          <p:cNvSpPr/>
          <p:nvPr/>
        </p:nvSpPr>
        <p:spPr>
          <a:xfrm>
            <a:off x="9451074" y="3006323"/>
            <a:ext cx="2048257" cy="1064292"/>
          </a:xfrm>
          <a:prstGeom prst="roundRect">
            <a:avLst/>
          </a:prstGeom>
          <a:solidFill>
            <a:srgbClr val="00BF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5A91D7-35B7-4D63-BAEF-B980F8DAA09C}"/>
              </a:ext>
            </a:extLst>
          </p:cNvPr>
          <p:cNvSpPr txBox="1"/>
          <p:nvPr/>
        </p:nvSpPr>
        <p:spPr>
          <a:xfrm>
            <a:off x="9487454" y="3153749"/>
            <a:ext cx="1975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Helvetica" panose="020B0403020202020204" pitchFamily="34" charset="0"/>
              </a:rPr>
              <a:t>89%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24765-C5C2-4904-ACCC-6CD6DBF41DD3}"/>
              </a:ext>
            </a:extLst>
          </p:cNvPr>
          <p:cNvSpPr txBox="1"/>
          <p:nvPr/>
        </p:nvSpPr>
        <p:spPr>
          <a:xfrm>
            <a:off x="9487454" y="2551028"/>
            <a:ext cx="197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FF2"/>
                </a:solidFill>
                <a:latin typeface="Helvetica" panose="020B0403020202020204" pitchFamily="34" charset="0"/>
              </a:rPr>
              <a:t>Hispanic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7775356-3FA3-4429-84F4-6BE175F192BB}"/>
              </a:ext>
            </a:extLst>
          </p:cNvPr>
          <p:cNvSpPr/>
          <p:nvPr/>
        </p:nvSpPr>
        <p:spPr>
          <a:xfrm>
            <a:off x="6537768" y="4892082"/>
            <a:ext cx="2048257" cy="1064292"/>
          </a:xfrm>
          <a:prstGeom prst="roundRect">
            <a:avLst/>
          </a:prstGeom>
          <a:solidFill>
            <a:srgbClr val="66C5A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E72FC1-2B37-42D8-9384-28A4F43C6FE3}"/>
              </a:ext>
            </a:extLst>
          </p:cNvPr>
          <p:cNvSpPr txBox="1"/>
          <p:nvPr/>
        </p:nvSpPr>
        <p:spPr>
          <a:xfrm>
            <a:off x="6574148" y="5039508"/>
            <a:ext cx="1975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Helvetica" panose="020B0403020202020204" pitchFamily="34" charset="0"/>
              </a:rPr>
              <a:t>88%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6B29A8-8E56-4943-9FA4-5974DDADB969}"/>
              </a:ext>
            </a:extLst>
          </p:cNvPr>
          <p:cNvSpPr txBox="1"/>
          <p:nvPr/>
        </p:nvSpPr>
        <p:spPr>
          <a:xfrm>
            <a:off x="6574148" y="4436787"/>
            <a:ext cx="197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66C5AD"/>
                </a:solidFill>
                <a:latin typeface="Helvetica" panose="020B0403020202020204" pitchFamily="34" charset="0"/>
              </a:rPr>
              <a:t>Asian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F92F3C-38A8-42DF-90F4-FFC2E9DBC9D8}"/>
              </a:ext>
            </a:extLst>
          </p:cNvPr>
          <p:cNvSpPr/>
          <p:nvPr/>
        </p:nvSpPr>
        <p:spPr>
          <a:xfrm>
            <a:off x="9451074" y="4892082"/>
            <a:ext cx="2048257" cy="1064292"/>
          </a:xfrm>
          <a:prstGeom prst="roundRect">
            <a:avLst/>
          </a:prstGeom>
          <a:solidFill>
            <a:srgbClr val="ED3C8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C4855F-17E8-4B23-ACF7-FE3CF54F78DD}"/>
              </a:ext>
            </a:extLst>
          </p:cNvPr>
          <p:cNvSpPr txBox="1"/>
          <p:nvPr/>
        </p:nvSpPr>
        <p:spPr>
          <a:xfrm>
            <a:off x="9487454" y="5039508"/>
            <a:ext cx="1975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Helvetica" panose="020B0403020202020204" pitchFamily="34" charset="0"/>
              </a:rPr>
              <a:t>86%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474CE7-AAC6-46E7-9371-7D164599686B}"/>
              </a:ext>
            </a:extLst>
          </p:cNvPr>
          <p:cNvSpPr txBox="1"/>
          <p:nvPr/>
        </p:nvSpPr>
        <p:spPr>
          <a:xfrm>
            <a:off x="9487454" y="4436787"/>
            <a:ext cx="197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246300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BE9EEDF4-AD31-41A5-B56B-12D4223F90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6208"/>
            <a:ext cx="5936343" cy="536179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97ECA16-6530-478F-AB22-C0C35FB6B70A}"/>
              </a:ext>
            </a:extLst>
          </p:cNvPr>
          <p:cNvSpPr/>
          <p:nvPr/>
        </p:nvSpPr>
        <p:spPr>
          <a:xfrm>
            <a:off x="5936343" y="1496209"/>
            <a:ext cx="6255658" cy="526042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5930153" y="6179652"/>
            <a:ext cx="6241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MRI-Simmons 2021 Fall Doublebase, MRI Cord Evolution Study,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2022, P18+, Black P18+, Hispanic P18+,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Asian P18+ &amp; Cord Nevers. Cord Nevers represent respondents that never had pay TV.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8249" y="259874"/>
            <a:ext cx="120637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In fact, the ‘Elusives’ prefer to see movies during </a:t>
            </a: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opening weekend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, using their experience as social currency</a:t>
            </a:r>
            <a:endParaRPr lang="en-US" sz="2600" b="1">
              <a:solidFill>
                <a:srgbClr val="ED3C8D"/>
              </a:solidFill>
              <a:latin typeface="Helvetica" panose="020B0403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F9C5DD1-31DB-42D2-94A0-4756ACED3F9E}"/>
              </a:ext>
            </a:extLst>
          </p:cNvPr>
          <p:cNvSpPr/>
          <p:nvPr/>
        </p:nvSpPr>
        <p:spPr>
          <a:xfrm>
            <a:off x="9278606" y="4645863"/>
            <a:ext cx="1747459" cy="1091898"/>
          </a:xfrm>
          <a:prstGeom prst="roundRect">
            <a:avLst/>
          </a:prstGeom>
          <a:solidFill>
            <a:srgbClr val="A343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C949EF-0CA5-4681-AD11-3E05B6B12CEE}"/>
              </a:ext>
            </a:extLst>
          </p:cNvPr>
          <p:cNvSpPr txBox="1"/>
          <p:nvPr/>
        </p:nvSpPr>
        <p:spPr>
          <a:xfrm>
            <a:off x="5936342" y="1986865"/>
            <a:ext cx="6241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Prefer to see a new movie during opening weekend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1E6BFCD-0B83-4F1C-9889-5D6BF21FAB48}"/>
              </a:ext>
            </a:extLst>
          </p:cNvPr>
          <p:cNvSpPr/>
          <p:nvPr/>
        </p:nvSpPr>
        <p:spPr>
          <a:xfrm>
            <a:off x="6265194" y="2948238"/>
            <a:ext cx="1747459" cy="1091898"/>
          </a:xfrm>
          <a:prstGeom prst="roundRect">
            <a:avLst/>
          </a:prstGeom>
          <a:solidFill>
            <a:srgbClr val="1B146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65328A-0AE9-4C23-BB83-BE15E2213D8E}"/>
              </a:ext>
            </a:extLst>
          </p:cNvPr>
          <p:cNvSpPr txBox="1"/>
          <p:nvPr/>
        </p:nvSpPr>
        <p:spPr>
          <a:xfrm>
            <a:off x="6273402" y="2998005"/>
            <a:ext cx="1731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panose="020B0403020202020204" pitchFamily="34" charset="0"/>
              </a:rPr>
              <a:t>+47%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% more likely than the average adult 18+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B589E2-BAA1-4897-AF56-2D58CD51F86E}"/>
              </a:ext>
            </a:extLst>
          </p:cNvPr>
          <p:cNvSpPr txBox="1"/>
          <p:nvPr/>
        </p:nvSpPr>
        <p:spPr>
          <a:xfrm>
            <a:off x="6273402" y="2588830"/>
            <a:ext cx="1731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P18-34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946D0-FA1A-4027-BBF1-9CFC2D1A0E2A}"/>
              </a:ext>
            </a:extLst>
          </p:cNvPr>
          <p:cNvSpPr/>
          <p:nvPr/>
        </p:nvSpPr>
        <p:spPr>
          <a:xfrm>
            <a:off x="10095478" y="2948238"/>
            <a:ext cx="1747459" cy="1091898"/>
          </a:xfrm>
          <a:prstGeom prst="roundRect">
            <a:avLst/>
          </a:prstGeom>
          <a:solidFill>
            <a:srgbClr val="00BF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155FDE-3ED4-4814-888C-5E64BD33872F}"/>
              </a:ext>
            </a:extLst>
          </p:cNvPr>
          <p:cNvSpPr txBox="1"/>
          <p:nvPr/>
        </p:nvSpPr>
        <p:spPr>
          <a:xfrm>
            <a:off x="10156148" y="3002319"/>
            <a:ext cx="162611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panose="020B0403020202020204" pitchFamily="34" charset="0"/>
              </a:rPr>
              <a:t>+68%</a:t>
            </a:r>
            <a:br>
              <a:rPr lang="en-US" sz="32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% more likely than the average adult 18+</a:t>
            </a:r>
          </a:p>
          <a:p>
            <a:pPr algn="ctr"/>
            <a:endParaRPr lang="en-US" sz="1100" b="1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684484-49A1-440F-B25E-E42E514CD6DC}"/>
              </a:ext>
            </a:extLst>
          </p:cNvPr>
          <p:cNvSpPr txBox="1"/>
          <p:nvPr/>
        </p:nvSpPr>
        <p:spPr>
          <a:xfrm>
            <a:off x="10090170" y="2588830"/>
            <a:ext cx="1747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BFF2"/>
                </a:solidFill>
                <a:latin typeface="Helvetica" panose="020B0403020202020204" pitchFamily="34" charset="0"/>
              </a:rPr>
              <a:t>Hispanic 18+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EEC2A8A-25F3-47B7-BBC2-C599B08F80FD}"/>
              </a:ext>
            </a:extLst>
          </p:cNvPr>
          <p:cNvSpPr/>
          <p:nvPr/>
        </p:nvSpPr>
        <p:spPr>
          <a:xfrm>
            <a:off x="7150448" y="4645863"/>
            <a:ext cx="1747459" cy="1091898"/>
          </a:xfrm>
          <a:prstGeom prst="roundRect">
            <a:avLst/>
          </a:prstGeom>
          <a:solidFill>
            <a:srgbClr val="66C5A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6F6070-7BA2-46B6-9E50-99745B99829B}"/>
              </a:ext>
            </a:extLst>
          </p:cNvPr>
          <p:cNvSpPr txBox="1"/>
          <p:nvPr/>
        </p:nvSpPr>
        <p:spPr>
          <a:xfrm>
            <a:off x="7150448" y="4265767"/>
            <a:ext cx="1747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66C5AD"/>
                </a:solidFill>
                <a:latin typeface="Helvetica" panose="020B0403020202020204" pitchFamily="34" charset="0"/>
              </a:rPr>
              <a:t>Asian 18+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42315A-9E69-40E8-B4D3-A32CFB895692}"/>
              </a:ext>
            </a:extLst>
          </p:cNvPr>
          <p:cNvSpPr txBox="1"/>
          <p:nvPr/>
        </p:nvSpPr>
        <p:spPr>
          <a:xfrm>
            <a:off x="7211118" y="4740615"/>
            <a:ext cx="162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panose="020B0403020202020204" pitchFamily="34" charset="0"/>
              </a:rPr>
              <a:t>+13%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% more likely than the average adult 18+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31D0200-21C7-4575-8BE9-6F11684DD674}"/>
              </a:ext>
            </a:extLst>
          </p:cNvPr>
          <p:cNvSpPr/>
          <p:nvPr/>
        </p:nvSpPr>
        <p:spPr>
          <a:xfrm>
            <a:off x="8186888" y="2948238"/>
            <a:ext cx="1747459" cy="1091898"/>
          </a:xfrm>
          <a:prstGeom prst="roundRect">
            <a:avLst/>
          </a:prstGeom>
          <a:solidFill>
            <a:srgbClr val="ED3C8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9E3D00-D857-4029-9CFB-EDC87F38D243}"/>
              </a:ext>
            </a:extLst>
          </p:cNvPr>
          <p:cNvSpPr txBox="1"/>
          <p:nvPr/>
        </p:nvSpPr>
        <p:spPr>
          <a:xfrm>
            <a:off x="8247558" y="3002319"/>
            <a:ext cx="162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panose="020B0403020202020204" pitchFamily="34" charset="0"/>
              </a:rPr>
              <a:t>+84%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% more likely than the average adult 18+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4BD0029-D1E4-4542-A104-B1A1B6D3B7DE}"/>
              </a:ext>
            </a:extLst>
          </p:cNvPr>
          <p:cNvSpPr txBox="1"/>
          <p:nvPr/>
        </p:nvSpPr>
        <p:spPr>
          <a:xfrm>
            <a:off x="8188443" y="2588830"/>
            <a:ext cx="1744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ED3C8D"/>
                </a:solidFill>
                <a:latin typeface="Helvetica" panose="020B0403020202020204" pitchFamily="34" charset="0"/>
              </a:rPr>
              <a:t>Black 18+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3B0C295-0D0E-4927-99EC-18CB77B49254}"/>
              </a:ext>
            </a:extLst>
          </p:cNvPr>
          <p:cNvSpPr txBox="1"/>
          <p:nvPr/>
        </p:nvSpPr>
        <p:spPr>
          <a:xfrm>
            <a:off x="9278605" y="4265767"/>
            <a:ext cx="1747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A343FF"/>
                </a:solidFill>
                <a:latin typeface="Helvetica" panose="020B0403020202020204" pitchFamily="34" charset="0"/>
              </a:rPr>
              <a:t>Cord Nevers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6F98640-36F0-4F33-9333-2637E1D89625}"/>
              </a:ext>
            </a:extLst>
          </p:cNvPr>
          <p:cNvSpPr txBox="1"/>
          <p:nvPr/>
        </p:nvSpPr>
        <p:spPr>
          <a:xfrm>
            <a:off x="9339276" y="4740615"/>
            <a:ext cx="162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panose="020B0403020202020204" pitchFamily="34" charset="0"/>
              </a:rPr>
              <a:t>+27%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% more likely than the average adult 18+</a:t>
            </a:r>
          </a:p>
        </p:txBody>
      </p:sp>
    </p:spTree>
    <p:extLst>
      <p:ext uri="{BB962C8B-B14F-4D97-AF65-F5344CB8AC3E}">
        <p14:creationId xmlns:p14="http://schemas.microsoft.com/office/powerpoint/2010/main" val="1357527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3285BD05-2C45-4A7A-B3FC-692DCE523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6208"/>
            <a:ext cx="5924966" cy="5361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5F6831F-B598-4C95-A9F6-A643A0B57D22}"/>
              </a:ext>
            </a:extLst>
          </p:cNvPr>
          <p:cNvSpPr/>
          <p:nvPr/>
        </p:nvSpPr>
        <p:spPr>
          <a:xfrm>
            <a:off x="5924966" y="1496209"/>
            <a:ext cx="6267035" cy="5260423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144C716-004A-4BCD-A909-71B3BC5F77CB}"/>
              </a:ext>
            </a:extLst>
          </p:cNvPr>
          <p:cNvSpPr/>
          <p:nvPr/>
        </p:nvSpPr>
        <p:spPr>
          <a:xfrm>
            <a:off x="9273815" y="4649671"/>
            <a:ext cx="1747459" cy="1091898"/>
          </a:xfrm>
          <a:prstGeom prst="roundRect">
            <a:avLst/>
          </a:prstGeom>
          <a:solidFill>
            <a:srgbClr val="A343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5924966" y="6185014"/>
            <a:ext cx="61575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MRI-Simmons 2021 Fall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Doublebase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MRI Cord Evolution Study,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 2022. Interest includes ‘considerable interest’ and ‘some interest.’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8249" y="132551"/>
            <a:ext cx="120637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From the moment they enter the cineplex, ‘Elusives’ are receptive to in-theater advertising which provides marketers with </a:t>
            </a: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immediate opportunities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to reach these social, active and lucrative consumers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0A6BC5-3E24-4387-A8B6-DD6FC4A6CFDA}"/>
              </a:ext>
            </a:extLst>
          </p:cNvPr>
          <p:cNvSpPr txBox="1"/>
          <p:nvPr/>
        </p:nvSpPr>
        <p:spPr>
          <a:xfrm>
            <a:off x="5946483" y="1997315"/>
            <a:ext cx="6227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I’ve had interest in video ad(s)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shown in movie theater lobbies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A88A1DC-6E10-49B5-9F1B-084B2590F6F3}"/>
              </a:ext>
            </a:extLst>
          </p:cNvPr>
          <p:cNvSpPr/>
          <p:nvPr/>
        </p:nvSpPr>
        <p:spPr>
          <a:xfrm>
            <a:off x="6260403" y="2952046"/>
            <a:ext cx="1747459" cy="1091898"/>
          </a:xfrm>
          <a:prstGeom prst="roundRect">
            <a:avLst/>
          </a:prstGeom>
          <a:solidFill>
            <a:srgbClr val="1B146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E10AA7-C9CF-4A52-B05B-DE59A53D9D56}"/>
              </a:ext>
            </a:extLst>
          </p:cNvPr>
          <p:cNvSpPr txBox="1"/>
          <p:nvPr/>
        </p:nvSpPr>
        <p:spPr>
          <a:xfrm>
            <a:off x="6268611" y="3001813"/>
            <a:ext cx="1731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panose="020B0403020202020204" pitchFamily="34" charset="0"/>
              </a:rPr>
              <a:t>+50%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% more likely than the average adult 18+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2C1149-A800-4BA0-BA92-9A14C66EC81D}"/>
              </a:ext>
            </a:extLst>
          </p:cNvPr>
          <p:cNvSpPr txBox="1"/>
          <p:nvPr/>
        </p:nvSpPr>
        <p:spPr>
          <a:xfrm>
            <a:off x="6268611" y="2584092"/>
            <a:ext cx="1731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</a:rPr>
              <a:t>P18-34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AD5C4EE-3DD8-4963-B382-534A6E5F1B60}"/>
              </a:ext>
            </a:extLst>
          </p:cNvPr>
          <p:cNvSpPr/>
          <p:nvPr/>
        </p:nvSpPr>
        <p:spPr>
          <a:xfrm>
            <a:off x="10090687" y="2952046"/>
            <a:ext cx="1747459" cy="1091898"/>
          </a:xfrm>
          <a:prstGeom prst="roundRect">
            <a:avLst/>
          </a:prstGeom>
          <a:solidFill>
            <a:srgbClr val="00BF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02F61-CD09-46BA-893A-A1B00AA16E29}"/>
              </a:ext>
            </a:extLst>
          </p:cNvPr>
          <p:cNvSpPr txBox="1"/>
          <p:nvPr/>
        </p:nvSpPr>
        <p:spPr>
          <a:xfrm>
            <a:off x="10151357" y="3006127"/>
            <a:ext cx="162611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panose="020B0403020202020204" pitchFamily="34" charset="0"/>
              </a:rPr>
              <a:t>+91%</a:t>
            </a:r>
            <a:br>
              <a:rPr lang="en-US" sz="32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% more likely than the average adult 18+</a:t>
            </a:r>
          </a:p>
          <a:p>
            <a:pPr algn="ctr"/>
            <a:endParaRPr lang="en-US" sz="1100" b="1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2E3926-DC50-4A60-9748-9EFCB539A37B}"/>
              </a:ext>
            </a:extLst>
          </p:cNvPr>
          <p:cNvSpPr txBox="1"/>
          <p:nvPr/>
        </p:nvSpPr>
        <p:spPr>
          <a:xfrm>
            <a:off x="10085379" y="2584092"/>
            <a:ext cx="1747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BFF2"/>
                </a:solidFill>
                <a:latin typeface="Helvetica" panose="020B0403020202020204" pitchFamily="34" charset="0"/>
              </a:rPr>
              <a:t>Hispanic 18+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C1D339F-D7E7-473B-893B-A390DF74F209}"/>
              </a:ext>
            </a:extLst>
          </p:cNvPr>
          <p:cNvSpPr/>
          <p:nvPr/>
        </p:nvSpPr>
        <p:spPr>
          <a:xfrm>
            <a:off x="7145657" y="4649671"/>
            <a:ext cx="1747459" cy="1091898"/>
          </a:xfrm>
          <a:prstGeom prst="roundRect">
            <a:avLst/>
          </a:prstGeom>
          <a:solidFill>
            <a:srgbClr val="66C5A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CBA644-B215-4D45-BB05-553519605DB3}"/>
              </a:ext>
            </a:extLst>
          </p:cNvPr>
          <p:cNvSpPr txBox="1"/>
          <p:nvPr/>
        </p:nvSpPr>
        <p:spPr>
          <a:xfrm>
            <a:off x="7145657" y="4269575"/>
            <a:ext cx="1747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66C5AD"/>
                </a:solidFill>
                <a:latin typeface="Helvetica" panose="020B0403020202020204" pitchFamily="34" charset="0"/>
              </a:rPr>
              <a:t>Asian 18+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C0E4A0-C708-4A5F-8E86-7ACD165942D6}"/>
              </a:ext>
            </a:extLst>
          </p:cNvPr>
          <p:cNvSpPr txBox="1"/>
          <p:nvPr/>
        </p:nvSpPr>
        <p:spPr>
          <a:xfrm>
            <a:off x="7206327" y="4744423"/>
            <a:ext cx="162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panose="020B0403020202020204" pitchFamily="34" charset="0"/>
              </a:rPr>
              <a:t>+24%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% more likely than the average adult 18+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E43F5DC-A365-4719-A682-5DEF986630AA}"/>
              </a:ext>
            </a:extLst>
          </p:cNvPr>
          <p:cNvSpPr/>
          <p:nvPr/>
        </p:nvSpPr>
        <p:spPr>
          <a:xfrm>
            <a:off x="8182097" y="2952046"/>
            <a:ext cx="1747459" cy="1091898"/>
          </a:xfrm>
          <a:prstGeom prst="roundRect">
            <a:avLst/>
          </a:prstGeom>
          <a:solidFill>
            <a:srgbClr val="ED3C8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6066F2-F5E3-4FAB-8923-950B7EAF8DDE}"/>
              </a:ext>
            </a:extLst>
          </p:cNvPr>
          <p:cNvSpPr txBox="1"/>
          <p:nvPr/>
        </p:nvSpPr>
        <p:spPr>
          <a:xfrm>
            <a:off x="8242767" y="3006127"/>
            <a:ext cx="162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panose="020B0403020202020204" pitchFamily="34" charset="0"/>
              </a:rPr>
              <a:t>+68%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% more likely than the average adult 18+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4CC160-877F-4287-B0C5-FEB0307FB092}"/>
              </a:ext>
            </a:extLst>
          </p:cNvPr>
          <p:cNvSpPr txBox="1"/>
          <p:nvPr/>
        </p:nvSpPr>
        <p:spPr>
          <a:xfrm>
            <a:off x="8183652" y="2584092"/>
            <a:ext cx="1744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ED3C8D"/>
                </a:solidFill>
                <a:latin typeface="Helvetica" panose="020B0403020202020204" pitchFamily="34" charset="0"/>
              </a:rPr>
              <a:t>Black 18+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37EB87-F1CE-4538-9E23-FC85A2848E54}"/>
              </a:ext>
            </a:extLst>
          </p:cNvPr>
          <p:cNvSpPr txBox="1"/>
          <p:nvPr/>
        </p:nvSpPr>
        <p:spPr>
          <a:xfrm>
            <a:off x="9273814" y="4269575"/>
            <a:ext cx="1747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A343FF"/>
                </a:solidFill>
                <a:latin typeface="Helvetica" panose="020B0403020202020204" pitchFamily="34" charset="0"/>
              </a:rPr>
              <a:t>Cord Nevers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C5D442F-1AB7-496C-AE4D-CD6E51B96F35}"/>
              </a:ext>
            </a:extLst>
          </p:cNvPr>
          <p:cNvSpPr txBox="1"/>
          <p:nvPr/>
        </p:nvSpPr>
        <p:spPr>
          <a:xfrm>
            <a:off x="9334485" y="4744423"/>
            <a:ext cx="162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Helvetica" panose="020B0403020202020204" pitchFamily="34" charset="0"/>
              </a:rPr>
              <a:t>+12%</a:t>
            </a:r>
          </a:p>
          <a:p>
            <a:pPr algn="ctr"/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% more likely than the average adult 18+</a:t>
            </a:r>
          </a:p>
        </p:txBody>
      </p:sp>
    </p:spTree>
    <p:extLst>
      <p:ext uri="{BB962C8B-B14F-4D97-AF65-F5344CB8AC3E}">
        <p14:creationId xmlns:p14="http://schemas.microsoft.com/office/powerpoint/2010/main" val="4190881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20B8D7D8-7322-46DC-B1E1-83767266C3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76" r="24175"/>
          <a:stretch/>
        </p:blipFill>
        <p:spPr>
          <a:xfrm>
            <a:off x="6271008" y="0"/>
            <a:ext cx="5942509" cy="685799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97ECA16-6530-478F-AB22-C0C35FB6B70A}"/>
              </a:ext>
            </a:extLst>
          </p:cNvPr>
          <p:cNvSpPr/>
          <p:nvPr/>
        </p:nvSpPr>
        <p:spPr>
          <a:xfrm>
            <a:off x="0" y="-12378"/>
            <a:ext cx="6271009" cy="687037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546752" y="6200088"/>
            <a:ext cx="5724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NCM ‘Behind the Screens’ community study, Wave 8, June 2-9, 2021, % based on the universe that have returned to the cinema.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1CAD263-70BA-4E5C-9197-CD22F0C2BB3A}"/>
              </a:ext>
            </a:extLst>
          </p:cNvPr>
          <p:cNvSpPr/>
          <p:nvPr/>
        </p:nvSpPr>
        <p:spPr>
          <a:xfrm>
            <a:off x="135583" y="1864023"/>
            <a:ext cx="6015194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89%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adults 18-34 take 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their seats before the start </a:t>
            </a:r>
            <a:b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trailers</a:t>
            </a:r>
          </a:p>
        </p:txBody>
      </p:sp>
    </p:spTree>
    <p:extLst>
      <p:ext uri="{BB962C8B-B14F-4D97-AF65-F5344CB8AC3E}">
        <p14:creationId xmlns:p14="http://schemas.microsoft.com/office/powerpoint/2010/main" val="1539084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6730068F-3589-4983-9034-17602E8E3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518" y="1506967"/>
            <a:ext cx="5957861" cy="5362872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3BBF83D1-6A5D-453A-BFC2-15417E2384F5}"/>
              </a:ext>
            </a:extLst>
          </p:cNvPr>
          <p:cNvSpPr/>
          <p:nvPr/>
        </p:nvSpPr>
        <p:spPr>
          <a:xfrm>
            <a:off x="5936343" y="1506969"/>
            <a:ext cx="6255657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5936343" y="6192291"/>
            <a:ext cx="62556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MRI-Simmons 2021 Fall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Doublebase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MRI Cord Evolution Study, March 2022.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Interest includes ‘considerable interest’ and ‘some interest.’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8249" y="249074"/>
            <a:ext cx="120637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Once seated in the theater, marketers can capture the ‘Elusives’ with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marquee advertising </a:t>
            </a: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engagement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on-screen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 drive brand interest</a:t>
            </a:r>
            <a:endParaRPr kumimoji="0" lang="en-US" sz="2600" b="1" i="0" u="none" strike="sng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BC8E94E-0EFC-4D29-9B73-9E7D6B455230}"/>
              </a:ext>
            </a:extLst>
          </p:cNvPr>
          <p:cNvSpPr/>
          <p:nvPr/>
        </p:nvSpPr>
        <p:spPr>
          <a:xfrm>
            <a:off x="9339040" y="4623332"/>
            <a:ext cx="1747459" cy="1091898"/>
          </a:xfrm>
          <a:prstGeom prst="roundRect">
            <a:avLst/>
          </a:prstGeom>
          <a:solidFill>
            <a:srgbClr val="A343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588E7D-9D77-4175-B94A-A73F83EA0A6F}"/>
              </a:ext>
            </a:extLst>
          </p:cNvPr>
          <p:cNvSpPr txBox="1"/>
          <p:nvPr/>
        </p:nvSpPr>
        <p:spPr>
          <a:xfrm>
            <a:off x="6052380" y="1833245"/>
            <a:ext cx="6074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I’ve had interest in an ad(s)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shown on-screen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before the start of a movie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B877884-DF4E-47C9-9C88-A9C727B802A4}"/>
              </a:ext>
            </a:extLst>
          </p:cNvPr>
          <p:cNvSpPr/>
          <p:nvPr/>
        </p:nvSpPr>
        <p:spPr>
          <a:xfrm>
            <a:off x="6325628" y="2925707"/>
            <a:ext cx="1747459" cy="1091898"/>
          </a:xfrm>
          <a:prstGeom prst="roundRect">
            <a:avLst/>
          </a:prstGeom>
          <a:solidFill>
            <a:srgbClr val="1B146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C56FDF-EDFD-45AC-98DC-FD4815A725A6}"/>
              </a:ext>
            </a:extLst>
          </p:cNvPr>
          <p:cNvSpPr txBox="1"/>
          <p:nvPr/>
        </p:nvSpPr>
        <p:spPr>
          <a:xfrm>
            <a:off x="6333836" y="2982673"/>
            <a:ext cx="1731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+27%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more likely than the average adult 18+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D8DF21-D2F9-4D9E-9121-0D46DF79F233}"/>
              </a:ext>
            </a:extLst>
          </p:cNvPr>
          <p:cNvSpPr txBox="1"/>
          <p:nvPr/>
        </p:nvSpPr>
        <p:spPr>
          <a:xfrm>
            <a:off x="6333836" y="2557753"/>
            <a:ext cx="1731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P18-34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5A92773-E44A-42A2-8B71-6712EA9DC820}"/>
              </a:ext>
            </a:extLst>
          </p:cNvPr>
          <p:cNvSpPr/>
          <p:nvPr/>
        </p:nvSpPr>
        <p:spPr>
          <a:xfrm>
            <a:off x="10155912" y="2925707"/>
            <a:ext cx="1747459" cy="1091898"/>
          </a:xfrm>
          <a:prstGeom prst="roundRect">
            <a:avLst/>
          </a:prstGeom>
          <a:solidFill>
            <a:srgbClr val="00BF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8CD19E-687D-4DCC-8865-87C6EEC60F9F}"/>
              </a:ext>
            </a:extLst>
          </p:cNvPr>
          <p:cNvSpPr txBox="1"/>
          <p:nvPr/>
        </p:nvSpPr>
        <p:spPr>
          <a:xfrm>
            <a:off x="10216582" y="3000912"/>
            <a:ext cx="162611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+20%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more likely than the average adult 18+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EE75644-115E-4BE7-8516-1A168DBECFEC}"/>
              </a:ext>
            </a:extLst>
          </p:cNvPr>
          <p:cNvSpPr txBox="1"/>
          <p:nvPr/>
        </p:nvSpPr>
        <p:spPr>
          <a:xfrm>
            <a:off x="10150604" y="2557753"/>
            <a:ext cx="1747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Hispanic 18+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1545A97-613E-4122-ABA1-68DA8E99F24B}"/>
              </a:ext>
            </a:extLst>
          </p:cNvPr>
          <p:cNvSpPr/>
          <p:nvPr/>
        </p:nvSpPr>
        <p:spPr>
          <a:xfrm>
            <a:off x="7210882" y="4623332"/>
            <a:ext cx="1747459" cy="1091898"/>
          </a:xfrm>
          <a:prstGeom prst="roundRect">
            <a:avLst/>
          </a:prstGeom>
          <a:solidFill>
            <a:srgbClr val="66C5A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EA7445-118C-43E1-B856-F3DE5A6FAEEC}"/>
              </a:ext>
            </a:extLst>
          </p:cNvPr>
          <p:cNvSpPr txBox="1"/>
          <p:nvPr/>
        </p:nvSpPr>
        <p:spPr>
          <a:xfrm>
            <a:off x="7210882" y="4243236"/>
            <a:ext cx="1747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Asian 18+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7EE67B4-E07B-4B63-8D5D-7257329E2D92}"/>
              </a:ext>
            </a:extLst>
          </p:cNvPr>
          <p:cNvSpPr txBox="1"/>
          <p:nvPr/>
        </p:nvSpPr>
        <p:spPr>
          <a:xfrm>
            <a:off x="7271552" y="4698734"/>
            <a:ext cx="162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+29%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more likely than the average adult 18+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E3BAA66-5726-4EFF-AB86-C3B14085A9A6}"/>
              </a:ext>
            </a:extLst>
          </p:cNvPr>
          <p:cNvSpPr/>
          <p:nvPr/>
        </p:nvSpPr>
        <p:spPr>
          <a:xfrm>
            <a:off x="8247322" y="2925707"/>
            <a:ext cx="1747459" cy="1091898"/>
          </a:xfrm>
          <a:prstGeom prst="roundRect">
            <a:avLst/>
          </a:prstGeom>
          <a:solidFill>
            <a:srgbClr val="ED3C8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63B56CE-0001-424C-933E-37C11D608472}"/>
              </a:ext>
            </a:extLst>
          </p:cNvPr>
          <p:cNvSpPr txBox="1"/>
          <p:nvPr/>
        </p:nvSpPr>
        <p:spPr>
          <a:xfrm>
            <a:off x="8307992" y="2988676"/>
            <a:ext cx="162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+41%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more likely than the average adult 18+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484210C-30DF-4C56-B3A1-0FE879FF550B}"/>
              </a:ext>
            </a:extLst>
          </p:cNvPr>
          <p:cNvSpPr txBox="1"/>
          <p:nvPr/>
        </p:nvSpPr>
        <p:spPr>
          <a:xfrm>
            <a:off x="8248877" y="2557753"/>
            <a:ext cx="1744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Black 18+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FCCCD8E-B186-463A-99C7-23746935F6BD}"/>
              </a:ext>
            </a:extLst>
          </p:cNvPr>
          <p:cNvSpPr txBox="1"/>
          <p:nvPr/>
        </p:nvSpPr>
        <p:spPr>
          <a:xfrm>
            <a:off x="9339039" y="4243236"/>
            <a:ext cx="1747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Cord Nevers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BA5EE6E-8E87-49BD-8E5A-9EFBF4139F25}"/>
              </a:ext>
            </a:extLst>
          </p:cNvPr>
          <p:cNvSpPr txBox="1"/>
          <p:nvPr/>
        </p:nvSpPr>
        <p:spPr>
          <a:xfrm>
            <a:off x="9399710" y="4698734"/>
            <a:ext cx="162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+16%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more likely than the average adult 18+</a:t>
            </a:r>
          </a:p>
        </p:txBody>
      </p:sp>
    </p:spTree>
    <p:extLst>
      <p:ext uri="{BB962C8B-B14F-4D97-AF65-F5344CB8AC3E}">
        <p14:creationId xmlns:p14="http://schemas.microsoft.com/office/powerpoint/2010/main" val="3376004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7F4B06-2535-45BB-8D0C-2063595CC704}"/>
              </a:ext>
            </a:extLst>
          </p:cNvPr>
          <p:cNvSpPr/>
          <p:nvPr/>
        </p:nvSpPr>
        <p:spPr>
          <a:xfrm>
            <a:off x="0" y="1507870"/>
            <a:ext cx="12192000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D6CDE6-16BF-4B94-A30F-2610E4A18CCC}"/>
              </a:ext>
            </a:extLst>
          </p:cNvPr>
          <p:cNvSpPr/>
          <p:nvPr/>
        </p:nvSpPr>
        <p:spPr>
          <a:xfrm>
            <a:off x="830976" y="2513506"/>
            <a:ext cx="4825672" cy="344567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087" y="6294755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Comscore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MediaMetrix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multiplatform, Entertainment-Movies category, unique visitors, Dec ’21, P18+ &amp; P18-34.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2E2CF-5FA8-441B-B67A-6551B1008876}"/>
              </a:ext>
            </a:extLst>
          </p:cNvPr>
          <p:cNvSpPr txBox="1"/>
          <p:nvPr/>
        </p:nvSpPr>
        <p:spPr>
          <a:xfrm>
            <a:off x="0" y="1516064"/>
            <a:ext cx="12213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Movie Related Website / App Unique Visitor Composition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Dec ’21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91305" y="179614"/>
            <a:ext cx="120637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In preparation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for their next night out at the cineplex, ‘Elusives’ engage with movie-related digital platforms to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maximize their theatrical experience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A7B0F5-6C57-4A0C-A9A4-D8DF49688A66}"/>
              </a:ext>
            </a:extLst>
          </p:cNvPr>
          <p:cNvSpPr/>
          <p:nvPr/>
        </p:nvSpPr>
        <p:spPr>
          <a:xfrm>
            <a:off x="132080" y="1131415"/>
            <a:ext cx="1194967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On average, across these nine websites: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41% of total visitors are P18-34 (152 index)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with a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38.7 median age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(vs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. 45.4 total internet)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C0804-52D7-40CB-B7C2-F058F6DC9E43}"/>
              </a:ext>
            </a:extLst>
          </p:cNvPr>
          <p:cNvSpPr txBox="1"/>
          <p:nvPr/>
        </p:nvSpPr>
        <p:spPr>
          <a:xfrm>
            <a:off x="830974" y="2135464"/>
            <a:ext cx="4825674" cy="369332"/>
          </a:xfrm>
          <a:prstGeom prst="rect">
            <a:avLst/>
          </a:prstGeom>
          <a:solidFill>
            <a:srgbClr val="1B1464"/>
          </a:solidFill>
          <a:ln w="38100"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Movie Tickets / In-Theater Experience</a:t>
            </a:r>
          </a:p>
        </p:txBody>
      </p:sp>
      <p:pic>
        <p:nvPicPr>
          <p:cNvPr id="1026" name="Picture 2" descr="Fandango Logo, history, meaning, symbol, PNG">
            <a:extLst>
              <a:ext uri="{FF2B5EF4-FFF2-40B4-BE49-F238E27FC236}">
                <a16:creationId xmlns:a16="http://schemas.microsoft.com/office/drawing/2014/main" id="{B718CD8D-F718-421D-A8FA-B88A6BEF2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291" b="31753"/>
          <a:stretch/>
        </p:blipFill>
        <p:spPr bwMode="auto">
          <a:xfrm>
            <a:off x="1054132" y="4241190"/>
            <a:ext cx="1688714" cy="32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B173C2-F448-48AF-92F8-3E63AD7E5D5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260" y="3360394"/>
            <a:ext cx="1282981" cy="338707"/>
          </a:xfrm>
          <a:prstGeom prst="rect">
            <a:avLst/>
          </a:prstGeom>
        </p:spPr>
      </p:pic>
      <p:pic>
        <p:nvPicPr>
          <p:cNvPr id="1032" name="Picture 8" descr="Regal Brand Logos | Regal Theatres">
            <a:extLst>
              <a:ext uri="{FF2B5EF4-FFF2-40B4-BE49-F238E27FC236}">
                <a16:creationId xmlns:a16="http://schemas.microsoft.com/office/drawing/2014/main" id="{F475C01D-84CB-45E2-9C21-2711B2A5E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132" y="5052697"/>
            <a:ext cx="1663237" cy="32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AB7A74-2052-4445-B4F1-EBF7B6E0FF2A}"/>
              </a:ext>
            </a:extLst>
          </p:cNvPr>
          <p:cNvSpPr txBox="1"/>
          <p:nvPr/>
        </p:nvSpPr>
        <p:spPr>
          <a:xfrm>
            <a:off x="2881719" y="4171634"/>
            <a:ext cx="245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43%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(158 Index)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0512CA-C657-47DF-8BDA-E2998851AFF4}"/>
              </a:ext>
            </a:extLst>
          </p:cNvPr>
          <p:cNvSpPr txBox="1"/>
          <p:nvPr/>
        </p:nvSpPr>
        <p:spPr>
          <a:xfrm>
            <a:off x="2881719" y="3298915"/>
            <a:ext cx="245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48%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(176 Index)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C8F8DB-412F-4303-9B1F-97EFD8CA71B6}"/>
              </a:ext>
            </a:extLst>
          </p:cNvPr>
          <p:cNvSpPr txBox="1"/>
          <p:nvPr/>
        </p:nvSpPr>
        <p:spPr>
          <a:xfrm>
            <a:off x="2881719" y="4986194"/>
            <a:ext cx="245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40%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(146 Index)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30D28BB-BB74-4536-A66C-E6855C896B77}"/>
              </a:ext>
            </a:extLst>
          </p:cNvPr>
          <p:cNvSpPr/>
          <p:nvPr/>
        </p:nvSpPr>
        <p:spPr>
          <a:xfrm>
            <a:off x="6535354" y="2513506"/>
            <a:ext cx="4825672" cy="344567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5F9653-4351-4030-92AF-1552D75FE8E5}"/>
              </a:ext>
            </a:extLst>
          </p:cNvPr>
          <p:cNvSpPr txBox="1"/>
          <p:nvPr/>
        </p:nvSpPr>
        <p:spPr>
          <a:xfrm>
            <a:off x="8558528" y="5313221"/>
            <a:ext cx="245472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32%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(118 Index)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A63D5D-9B00-4850-B26F-E49A5281D71C}"/>
              </a:ext>
            </a:extLst>
          </p:cNvPr>
          <p:cNvSpPr txBox="1"/>
          <p:nvPr/>
        </p:nvSpPr>
        <p:spPr>
          <a:xfrm>
            <a:off x="8558528" y="4786515"/>
            <a:ext cx="2454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38%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(139 Index)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975845-6C2B-493A-B3CC-80E5C88B0E9E}"/>
              </a:ext>
            </a:extLst>
          </p:cNvPr>
          <p:cNvSpPr txBox="1"/>
          <p:nvPr/>
        </p:nvSpPr>
        <p:spPr>
          <a:xfrm>
            <a:off x="8558528" y="4235078"/>
            <a:ext cx="2454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40%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(145 Index)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832B3F-EA78-44C7-ACA9-976D72DDB89D}"/>
              </a:ext>
            </a:extLst>
          </p:cNvPr>
          <p:cNvSpPr txBox="1"/>
          <p:nvPr/>
        </p:nvSpPr>
        <p:spPr>
          <a:xfrm>
            <a:off x="8558528" y="3092959"/>
            <a:ext cx="2454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54%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(196 Index)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33FF1A-FAB6-47A8-B95C-305CA1D4A596}"/>
              </a:ext>
            </a:extLst>
          </p:cNvPr>
          <p:cNvSpPr txBox="1"/>
          <p:nvPr/>
        </p:nvSpPr>
        <p:spPr>
          <a:xfrm>
            <a:off x="6535348" y="2135464"/>
            <a:ext cx="4825672" cy="369332"/>
          </a:xfrm>
          <a:prstGeom prst="rect">
            <a:avLst/>
          </a:prstGeom>
          <a:solidFill>
            <a:srgbClr val="1B1464"/>
          </a:solidFill>
          <a:ln w="38100">
            <a:solidFill>
              <a:srgbClr val="1B1464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 u="sng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Movie Reviews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F496B1-629E-4A12-8350-92E68CDC455B}"/>
              </a:ext>
            </a:extLst>
          </p:cNvPr>
          <p:cNvSpPr txBox="1"/>
          <p:nvPr/>
        </p:nvSpPr>
        <p:spPr>
          <a:xfrm>
            <a:off x="8558528" y="3647085"/>
            <a:ext cx="2454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40%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(148 Index)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8AEA691-6571-49BD-B958-2AAF32D9F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943" y="5286259"/>
            <a:ext cx="900332" cy="4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C1CCE27-A641-4BA0-A342-7A0D5DB1C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658" y="4899310"/>
            <a:ext cx="1623441" cy="1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814268B-830B-4F5B-BBA9-BB9ECDBFB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379" y="4217185"/>
            <a:ext cx="1529460" cy="4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48E750-14BB-4EB4-8CDC-C4E3F5FB15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147" y="3064105"/>
            <a:ext cx="1479924" cy="4578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2842DD-4C87-4EC3-829E-11EE5DC1E8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195" y="3635736"/>
            <a:ext cx="1479829" cy="42280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BFD5A94-51E6-499B-853F-47B061D8D1ED}"/>
              </a:ext>
            </a:extLst>
          </p:cNvPr>
          <p:cNvSpPr txBox="1"/>
          <p:nvPr/>
        </p:nvSpPr>
        <p:spPr>
          <a:xfrm>
            <a:off x="483206" y="6022860"/>
            <a:ext cx="8290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to read index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: 43% of Fandango visitors were P18-34, which is 58% higher than the total internet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779F4-5116-4F9C-828A-FBD4B9F32A91}"/>
              </a:ext>
            </a:extLst>
          </p:cNvPr>
          <p:cNvSpPr txBox="1"/>
          <p:nvPr/>
        </p:nvSpPr>
        <p:spPr>
          <a:xfrm>
            <a:off x="2610682" y="2547396"/>
            <a:ext cx="139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A18-34 </a:t>
            </a:r>
            <a:b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Comp 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A05075-7382-461D-B677-33FEC8357C04}"/>
              </a:ext>
            </a:extLst>
          </p:cNvPr>
          <p:cNvSpPr txBox="1"/>
          <p:nvPr/>
        </p:nvSpPr>
        <p:spPr>
          <a:xfrm>
            <a:off x="3839980" y="2630525"/>
            <a:ext cx="149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(vs. Total Internet)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721595-8228-4B90-B990-2066E91288AB}"/>
              </a:ext>
            </a:extLst>
          </p:cNvPr>
          <p:cNvSpPr txBox="1"/>
          <p:nvPr/>
        </p:nvSpPr>
        <p:spPr>
          <a:xfrm>
            <a:off x="8194496" y="2547396"/>
            <a:ext cx="139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A18-34 </a:t>
            </a:r>
            <a:b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Comp 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3D6618-7DA1-4C2F-BE87-532928D58388}"/>
              </a:ext>
            </a:extLst>
          </p:cNvPr>
          <p:cNvSpPr txBox="1"/>
          <p:nvPr/>
        </p:nvSpPr>
        <p:spPr>
          <a:xfrm>
            <a:off x="9423794" y="2612048"/>
            <a:ext cx="149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(vs. Total Internet)</a:t>
            </a:r>
          </a:p>
        </p:txBody>
      </p:sp>
    </p:spTree>
    <p:extLst>
      <p:ext uri="{BB962C8B-B14F-4D97-AF65-F5344CB8AC3E}">
        <p14:creationId xmlns:p14="http://schemas.microsoft.com/office/powerpoint/2010/main" val="1814074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99"/>
            <a:ext cx="12192000" cy="6870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82082" y="3434080"/>
            <a:ext cx="66892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Resiliency of Cinema Is Being Forged by the ‘Elusives’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0375D-11F1-4A7E-BDC0-741C7976094C}"/>
              </a:ext>
            </a:extLst>
          </p:cNvPr>
          <p:cNvSpPr txBox="1"/>
          <p:nvPr/>
        </p:nvSpPr>
        <p:spPr>
          <a:xfrm>
            <a:off x="536238" y="2254516"/>
            <a:ext cx="436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65970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4C0754-B5B3-4FBB-8577-9586F538F79C}"/>
              </a:ext>
            </a:extLst>
          </p:cNvPr>
          <p:cNvSpPr/>
          <p:nvPr/>
        </p:nvSpPr>
        <p:spPr>
          <a:xfrm>
            <a:off x="3923" y="1516494"/>
            <a:ext cx="12192000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087" y="6326842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Box Office Mojo, 2018-2021, dates reflect official release dates.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8249" y="111896"/>
            <a:ext cx="120637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Illustrating how hungry the ‘Elusives’ are for new movies, two recent theatrical releases had </a:t>
            </a: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larger opening box office weekends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than some </a:t>
            </a:r>
            <a:b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of the most popular movies released prior to the pandemic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2AB89-AEF5-4F2E-BFE5-A4A869985ECF}"/>
              </a:ext>
            </a:extLst>
          </p:cNvPr>
          <p:cNvSpPr txBox="1"/>
          <p:nvPr/>
        </p:nvSpPr>
        <p:spPr>
          <a:xfrm>
            <a:off x="3924" y="1548112"/>
            <a:ext cx="1218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  <a:latin typeface="Helvetica" panose="020B0403020202020204" pitchFamily="34" charset="0"/>
              </a:rPr>
              <a:t>Domestic Box Office Opening Weekend Gross Revenues</a:t>
            </a:r>
          </a:p>
        </p:txBody>
      </p:sp>
      <p:pic>
        <p:nvPicPr>
          <p:cNvPr id="38" name="Picture 2" descr="The Batman: 4 Character Poster and a TV Spot That Teases the Riddler">
            <a:extLst>
              <a:ext uri="{FF2B5EF4-FFF2-40B4-BE49-F238E27FC236}">
                <a16:creationId xmlns:a16="http://schemas.microsoft.com/office/drawing/2014/main" id="{70CB112B-DDBB-477B-8146-3A262B640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3756" y="2005043"/>
            <a:ext cx="1274058" cy="1887493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A60C1C-B730-48C4-B553-817EB4ED39D1}"/>
              </a:ext>
            </a:extLst>
          </p:cNvPr>
          <p:cNvCxnSpPr>
            <a:cxnSpLocks/>
          </p:cNvCxnSpPr>
          <p:nvPr/>
        </p:nvCxnSpPr>
        <p:spPr>
          <a:xfrm>
            <a:off x="6112644" y="2052387"/>
            <a:ext cx="0" cy="4168358"/>
          </a:xfrm>
          <a:prstGeom prst="line">
            <a:avLst/>
          </a:prstGeom>
          <a:ln w="28575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1DA7847-E866-443C-B660-6830F3814F8A}"/>
              </a:ext>
            </a:extLst>
          </p:cNvPr>
          <p:cNvSpPr txBox="1"/>
          <p:nvPr/>
        </p:nvSpPr>
        <p:spPr>
          <a:xfrm>
            <a:off x="9069792" y="2471736"/>
            <a:ext cx="2226492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The Batman</a:t>
            </a:r>
          </a:p>
          <a:p>
            <a:pPr algn="ctr"/>
            <a:r>
              <a:rPr lang="en-US" sz="3600" b="1">
                <a:solidFill>
                  <a:srgbClr val="ED3C8D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$134 MM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9D9A6C-E445-429B-8CDE-89EEFFD6ADE8}"/>
              </a:ext>
            </a:extLst>
          </p:cNvPr>
          <p:cNvSpPr txBox="1"/>
          <p:nvPr/>
        </p:nvSpPr>
        <p:spPr>
          <a:xfrm>
            <a:off x="8031461" y="5866516"/>
            <a:ext cx="1904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u="sng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Deadpool 2</a:t>
            </a:r>
          </a:p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$126 MM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7C1B97-7ACE-43DB-BF50-69059428E9C4}"/>
              </a:ext>
            </a:extLst>
          </p:cNvPr>
          <p:cNvSpPr txBox="1"/>
          <p:nvPr/>
        </p:nvSpPr>
        <p:spPr>
          <a:xfrm>
            <a:off x="9810038" y="5866516"/>
            <a:ext cx="1904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u="sng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Frozen II</a:t>
            </a:r>
          </a:p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$130 MM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83E9F3-786E-4BC8-8C72-08FE72AA2A8C}"/>
              </a:ext>
            </a:extLst>
          </p:cNvPr>
          <p:cNvSpPr txBox="1"/>
          <p:nvPr/>
        </p:nvSpPr>
        <p:spPr>
          <a:xfrm>
            <a:off x="6259644" y="5866516"/>
            <a:ext cx="1904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u="sng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Toy Story 4</a:t>
            </a:r>
          </a:p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$126 MM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7DB070-F862-45D1-900B-E15A86E2BA25}"/>
              </a:ext>
            </a:extLst>
          </p:cNvPr>
          <p:cNvSpPr txBox="1"/>
          <p:nvPr/>
        </p:nvSpPr>
        <p:spPr>
          <a:xfrm>
            <a:off x="2488105" y="2471736"/>
            <a:ext cx="3378394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Spider-Man: No Way Home</a:t>
            </a:r>
          </a:p>
          <a:p>
            <a:pPr algn="ctr"/>
            <a:r>
              <a:rPr lang="en-US" sz="3600" b="1">
                <a:solidFill>
                  <a:srgbClr val="ED3C8D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$260 MM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FDC643E-3EB7-4ABC-9FDC-48C8249E49AD}"/>
              </a:ext>
            </a:extLst>
          </p:cNvPr>
          <p:cNvSpPr txBox="1"/>
          <p:nvPr/>
        </p:nvSpPr>
        <p:spPr>
          <a:xfrm>
            <a:off x="2078043" y="5866516"/>
            <a:ext cx="1904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u="sng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Black Panther</a:t>
            </a:r>
          </a:p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$202 MM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DCEE78-62BE-4206-8E03-5F7F01BFE660}"/>
              </a:ext>
            </a:extLst>
          </p:cNvPr>
          <p:cNvSpPr txBox="1"/>
          <p:nvPr/>
        </p:nvSpPr>
        <p:spPr>
          <a:xfrm>
            <a:off x="3790969" y="5866516"/>
            <a:ext cx="20760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u="sng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Avengers: Infinity War</a:t>
            </a:r>
          </a:p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$258 MM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A25D013-F9BA-47A3-A8C1-1133DB06E13A}"/>
              </a:ext>
            </a:extLst>
          </p:cNvPr>
          <p:cNvSpPr txBox="1"/>
          <p:nvPr/>
        </p:nvSpPr>
        <p:spPr>
          <a:xfrm>
            <a:off x="43095" y="5869527"/>
            <a:ext cx="23887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u="sng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Star Wars: Rise of the Skywalker</a:t>
            </a:r>
          </a:p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$177 MM</a:t>
            </a:r>
          </a:p>
        </p:txBody>
      </p:sp>
      <p:pic>
        <p:nvPicPr>
          <p:cNvPr id="1026" name="Picture 2" descr="New 'Spider-Man: No Way Home' Poster Swings Into Action | Marvel">
            <a:extLst>
              <a:ext uri="{FF2B5EF4-FFF2-40B4-BE49-F238E27FC236}">
                <a16:creationId xmlns:a16="http://schemas.microsoft.com/office/drawing/2014/main" id="{87166FB9-1D5F-456A-9343-920220EF4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766" y="2005043"/>
            <a:ext cx="1273621" cy="1887493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.com: The Avengers: Infinity War Movie POSTER (2018) Sci-fi/Action  24x36 inches : Everything Else">
            <a:extLst>
              <a:ext uri="{FF2B5EF4-FFF2-40B4-BE49-F238E27FC236}">
                <a16:creationId xmlns:a16="http://schemas.microsoft.com/office/drawing/2014/main" id="{D4FAEEF0-1402-4620-9F50-49096FB9D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5326" y="4702797"/>
            <a:ext cx="787374" cy="1181061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.com: Black Panther Movie Poster Limited Print Photo Chadwick  Boseman, Michael B. Jordan Size 27x40#1 : Home &amp; Kitchen">
            <a:extLst>
              <a:ext uri="{FF2B5EF4-FFF2-40B4-BE49-F238E27FC236}">
                <a16:creationId xmlns:a16="http://schemas.microsoft.com/office/drawing/2014/main" id="{8F76568B-A06A-41FF-9DCB-AE388E0D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1797" y="4702797"/>
            <a:ext cx="797489" cy="1181061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mazon.com: POSTER STOP ONLINE Star Wars The Rise of Skywalker - Movie  Poster (Regular Style - Black Border) (Size 24 x 36&quot;): Posters &amp; Prints">
            <a:extLst>
              <a:ext uri="{FF2B5EF4-FFF2-40B4-BE49-F238E27FC236}">
                <a16:creationId xmlns:a16="http://schemas.microsoft.com/office/drawing/2014/main" id="{68B4A2D2-25F4-4AC0-B698-39F1839D7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241" y="4702797"/>
            <a:ext cx="784475" cy="1181061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ozen 2 | Disney Movies">
            <a:extLst>
              <a:ext uri="{FF2B5EF4-FFF2-40B4-BE49-F238E27FC236}">
                <a16:creationId xmlns:a16="http://schemas.microsoft.com/office/drawing/2014/main" id="{56163F1C-2536-46A5-860C-15CB6DEB6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4744" y="4686264"/>
            <a:ext cx="809417" cy="1214126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eadpool 2 (2018) - IMDb">
            <a:extLst>
              <a:ext uri="{FF2B5EF4-FFF2-40B4-BE49-F238E27FC236}">
                <a16:creationId xmlns:a16="http://schemas.microsoft.com/office/drawing/2014/main" id="{4297E2B6-47E3-449E-8E76-7E191276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2068" y="4686264"/>
            <a:ext cx="810542" cy="1214126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id you spot this Pixar Easter egg on the Toy Story 4 poster?">
            <a:extLst>
              <a:ext uri="{FF2B5EF4-FFF2-40B4-BE49-F238E27FC236}">
                <a16:creationId xmlns:a16="http://schemas.microsoft.com/office/drawing/2014/main" id="{51DE2A17-8238-4F57-BDCB-440B92B4A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433" y="4693853"/>
            <a:ext cx="809417" cy="1198949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ight Brace 30">
            <a:extLst>
              <a:ext uri="{FF2B5EF4-FFF2-40B4-BE49-F238E27FC236}">
                <a16:creationId xmlns:a16="http://schemas.microsoft.com/office/drawing/2014/main" id="{0561DAFD-EB0B-4355-AE74-4CE843F0D35E}"/>
              </a:ext>
            </a:extLst>
          </p:cNvPr>
          <p:cNvSpPr/>
          <p:nvPr/>
        </p:nvSpPr>
        <p:spPr>
          <a:xfrm rot="16200000">
            <a:off x="2830871" y="1908006"/>
            <a:ext cx="435151" cy="4406411"/>
          </a:xfrm>
          <a:prstGeom prst="rightBrac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14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24E73-D569-4904-B230-3E33EA120286}"/>
              </a:ext>
            </a:extLst>
          </p:cNvPr>
          <p:cNvSpPr txBox="1"/>
          <p:nvPr/>
        </p:nvSpPr>
        <p:spPr>
          <a:xfrm>
            <a:off x="837620" y="4469533"/>
            <a:ext cx="821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Dec 20, 2019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9ACA56-08E3-46F3-85D0-8ABA3BD41BC8}"/>
              </a:ext>
            </a:extLst>
          </p:cNvPr>
          <p:cNvSpPr txBox="1"/>
          <p:nvPr/>
        </p:nvSpPr>
        <p:spPr>
          <a:xfrm>
            <a:off x="2621632" y="4469533"/>
            <a:ext cx="821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Feb 16, 2018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7CDD6E-C89F-4884-9AD6-4C1B5478ED00}"/>
              </a:ext>
            </a:extLst>
          </p:cNvPr>
          <p:cNvSpPr txBox="1"/>
          <p:nvPr/>
        </p:nvSpPr>
        <p:spPr>
          <a:xfrm>
            <a:off x="4410159" y="4469533"/>
            <a:ext cx="821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Apr 27, 2018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8C164C-EFE4-4BBF-87C9-AAF6613893B1}"/>
              </a:ext>
            </a:extLst>
          </p:cNvPr>
          <p:cNvSpPr txBox="1"/>
          <p:nvPr/>
        </p:nvSpPr>
        <p:spPr>
          <a:xfrm>
            <a:off x="6793344" y="4469533"/>
            <a:ext cx="821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Jun 21, 2019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9B3959-B37F-436D-BD26-C17C4D83D7F5}"/>
              </a:ext>
            </a:extLst>
          </p:cNvPr>
          <p:cNvSpPr txBox="1"/>
          <p:nvPr/>
        </p:nvSpPr>
        <p:spPr>
          <a:xfrm>
            <a:off x="8577356" y="4469533"/>
            <a:ext cx="821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May 1, 2018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CE9922-20D9-4EF9-9EB5-208EE915AE62}"/>
              </a:ext>
            </a:extLst>
          </p:cNvPr>
          <p:cNvSpPr txBox="1"/>
          <p:nvPr/>
        </p:nvSpPr>
        <p:spPr>
          <a:xfrm>
            <a:off x="10365883" y="4469533"/>
            <a:ext cx="8213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Nov 7,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CD2011-862C-4F5A-BFD7-76A36296787D}"/>
              </a:ext>
            </a:extLst>
          </p:cNvPr>
          <p:cNvSpPr txBox="1"/>
          <p:nvPr/>
        </p:nvSpPr>
        <p:spPr>
          <a:xfrm>
            <a:off x="846222" y="4223804"/>
            <a:ext cx="4406411" cy="261610"/>
          </a:xfrm>
          <a:prstGeom prst="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1B1464"/>
                </a:solidFill>
                <a:latin typeface="Helvetica" panose="020B0403020202020204" pitchFamily="34" charset="0"/>
              </a:rPr>
              <a:t>Pre-Pandemic Movies</a:t>
            </a: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68D138B2-FB02-49C8-AD02-3764D7E0473A}"/>
              </a:ext>
            </a:extLst>
          </p:cNvPr>
          <p:cNvSpPr/>
          <p:nvPr/>
        </p:nvSpPr>
        <p:spPr>
          <a:xfrm rot="16200000">
            <a:off x="8790703" y="1895037"/>
            <a:ext cx="435151" cy="4406412"/>
          </a:xfrm>
          <a:prstGeom prst="rightBrac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1464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87F41C-36DC-4EC6-9EE4-05E4267D0425}"/>
              </a:ext>
            </a:extLst>
          </p:cNvPr>
          <p:cNvSpPr txBox="1"/>
          <p:nvPr/>
        </p:nvSpPr>
        <p:spPr>
          <a:xfrm>
            <a:off x="6806053" y="4210835"/>
            <a:ext cx="4406411" cy="261610"/>
          </a:xfrm>
          <a:prstGeom prst="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1B1464"/>
                </a:solidFill>
                <a:latin typeface="Helvetica" panose="020B0403020202020204" pitchFamily="34" charset="0"/>
              </a:rPr>
              <a:t>Pre-Pandemic Movies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FDEAD1-CDE4-4657-A0BF-964AADBAE13C}"/>
              </a:ext>
            </a:extLst>
          </p:cNvPr>
          <p:cNvSpPr txBox="1"/>
          <p:nvPr/>
        </p:nvSpPr>
        <p:spPr>
          <a:xfrm>
            <a:off x="3479343" y="2224965"/>
            <a:ext cx="13959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rgbClr val="1B1464"/>
                </a:solidFill>
                <a:latin typeface="Helvetica" panose="020B0403020202020204" pitchFamily="34" charset="0"/>
              </a:rPr>
              <a:t>Dec 17, 2021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F3CCDA-6DDA-42D4-BE04-7DF9D3DA62A2}"/>
              </a:ext>
            </a:extLst>
          </p:cNvPr>
          <p:cNvSpPr txBox="1"/>
          <p:nvPr/>
        </p:nvSpPr>
        <p:spPr>
          <a:xfrm>
            <a:off x="9485079" y="2220785"/>
            <a:ext cx="13959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rgbClr val="1B1464"/>
                </a:solidFill>
                <a:latin typeface="Helvetica" panose="020B0403020202020204" pitchFamily="34" charset="0"/>
              </a:rPr>
              <a:t>Mar 4, 2022</a:t>
            </a:r>
          </a:p>
        </p:txBody>
      </p:sp>
    </p:spTree>
    <p:extLst>
      <p:ext uri="{BB962C8B-B14F-4D97-AF65-F5344CB8AC3E}">
        <p14:creationId xmlns:p14="http://schemas.microsoft.com/office/powerpoint/2010/main" val="1758895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and person sitting in a theater&#10;&#10;Description automatically generated with low confidence">
            <a:extLst>
              <a:ext uri="{FF2B5EF4-FFF2-40B4-BE49-F238E27FC236}">
                <a16:creationId xmlns:a16="http://schemas.microsoft.com/office/drawing/2014/main" id="{B9DA3F61-FEDE-4559-BC6D-C03D1A3010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66" y="-12700"/>
            <a:ext cx="5529066" cy="68951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6B8EC0-46EF-4454-8F5C-DA73E47253BB}"/>
              </a:ext>
            </a:extLst>
          </p:cNvPr>
          <p:cNvSpPr txBox="1"/>
          <p:nvPr/>
        </p:nvSpPr>
        <p:spPr>
          <a:xfrm>
            <a:off x="5619750" y="1084299"/>
            <a:ext cx="61409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Bruce Wayne is Batman. Peter Parker is Spider-Man. Clark Kent is Superman. Natasha Romanoff is Black Widow. </a:t>
            </a:r>
            <a:r>
              <a:rPr lang="en-US">
                <a:solidFill>
                  <a:srgbClr val="1B1464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T’Challa is Black Panther.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Bruce Banner is 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Incredible Hulk. Carol Danvers is Captain Marvel.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solidFill>
                <a:srgbClr val="1B1464"/>
              </a:solidFill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These are some of the most popular transformations seen in superhero movies today, but advertising has had its own transformation as well.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>
              <a:solidFill>
                <a:srgbClr val="1B1464"/>
              </a:solidFill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Lucrative, young, diverse and cordless audiences are more prevalent but are ‘Elusives’ when it comes to advertising.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>
              <a:solidFill>
                <a:srgbClr val="1B1464"/>
              </a:solidFill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while these segments are harder to reach for marketers than other audiences, there is a platform that consistently captures these ‘Elusives’ – </a:t>
            </a:r>
            <a:r>
              <a:rPr lang="en-US" sz="2000" b="1">
                <a:solidFill>
                  <a:srgbClr val="1B1464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he Cinema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1B1464"/>
              </a:solidFill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B1464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We’ll explore the characteristics of this group and why they are uniquely attracted to the Cinema.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E3ED66-7D56-46D2-B2A0-139022AADE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5525B2-12FF-4B45-9E47-4F270AB6EA1D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5560F6-8F6C-4F1D-B156-1DA971C9B0BB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187729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4C0754-B5B3-4FBB-8577-9586F538F79C}"/>
              </a:ext>
            </a:extLst>
          </p:cNvPr>
          <p:cNvSpPr/>
          <p:nvPr/>
        </p:nvSpPr>
        <p:spPr>
          <a:xfrm>
            <a:off x="3046" y="1506969"/>
            <a:ext cx="12192000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ABC25BD-2195-4E3A-A8E8-ABD0068AB15E}"/>
              </a:ext>
            </a:extLst>
          </p:cNvPr>
          <p:cNvSpPr/>
          <p:nvPr/>
        </p:nvSpPr>
        <p:spPr>
          <a:xfrm>
            <a:off x="6439474" y="2494198"/>
            <a:ext cx="4321916" cy="356860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7926069-B7F4-47F9-A5F8-1E52CEE16A7C}"/>
              </a:ext>
            </a:extLst>
          </p:cNvPr>
          <p:cNvSpPr/>
          <p:nvPr/>
        </p:nvSpPr>
        <p:spPr>
          <a:xfrm>
            <a:off x="1328575" y="2494198"/>
            <a:ext cx="4321916" cy="356860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087" y="6208872"/>
            <a:ext cx="117087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MRI-Simmons 2021 Fall </a:t>
            </a:r>
            <a:r>
              <a:rPr lang="en-US" sz="800" err="1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Doublebase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P18-34, “How often do you engage in these Leisure Activities?”: Dining Out &amp; Go to Bars/Clubs, Once a week or 2 or more times a week. VAB analysis of Box Office Mojo and Comscore post-track data based on an estimate of 70% P18-34 audience admissions composition for the opening weekend. Analysis also supported with data from </a:t>
            </a:r>
            <a:r>
              <a:rPr lang="en-US" sz="800" err="1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Screendollars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12/26/21 and articles on Deadline, 12/20/21; Deadline, 12/26/21.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8249" y="111896"/>
            <a:ext cx="120637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Cementing its status as the ‘go to’ social activity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, more adults 18-34 saw </a:t>
            </a:r>
            <a:r>
              <a:rPr lang="en-US" sz="2600" b="1" i="1">
                <a:solidFill>
                  <a:srgbClr val="1B1464"/>
                </a:solidFill>
                <a:latin typeface="Helvetica" panose="020B0403020202020204" pitchFamily="34" charset="0"/>
              </a:rPr>
              <a:t>Spider-man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 during opening weekend than collectively went to a restaurant, bar or club </a:t>
            </a:r>
            <a:r>
              <a:rPr lang="en-US" sz="1100" b="1">
                <a:solidFill>
                  <a:srgbClr val="1B1464"/>
                </a:solidFill>
                <a:latin typeface="Helvetica" panose="020B0403020202020204" pitchFamily="34" charset="0"/>
              </a:rPr>
              <a:t>(in an average week)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E85750-E575-47CB-B2C0-03AF581F6E41}"/>
              </a:ext>
            </a:extLst>
          </p:cNvPr>
          <p:cNvSpPr txBox="1"/>
          <p:nvPr/>
        </p:nvSpPr>
        <p:spPr>
          <a:xfrm>
            <a:off x="6623183" y="4296922"/>
            <a:ext cx="3954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Spider-Man: No Way Home</a:t>
            </a:r>
          </a:p>
          <a:p>
            <a:pPr algn="ctr"/>
            <a:r>
              <a:rPr lang="en-US" sz="3600" b="1">
                <a:solidFill>
                  <a:srgbClr val="ED3C8D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14.8 MM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1FBC98-E107-4B8F-AB6B-91C2F1100E32}"/>
              </a:ext>
            </a:extLst>
          </p:cNvPr>
          <p:cNvSpPr txBox="1"/>
          <p:nvPr/>
        </p:nvSpPr>
        <p:spPr>
          <a:xfrm>
            <a:off x="1501615" y="4296922"/>
            <a:ext cx="39544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Restaurants, Bars or Clubs</a:t>
            </a:r>
            <a:endParaRPr lang="en-US" sz="2000" u="sng">
              <a:solidFill>
                <a:srgbClr val="1B1464"/>
              </a:solidFill>
              <a:latin typeface="Helvetica" panose="020B0403020202020204" pitchFamily="34" charset="0"/>
              <a:cs typeface="Heebo Thin" panose="020B0604020202020204" pitchFamily="2" charset="-79"/>
            </a:endParaRPr>
          </a:p>
          <a:p>
            <a:pPr algn="ctr"/>
            <a:r>
              <a:rPr lang="en-US" sz="32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12.9 MM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634C32-BEAD-4142-B047-9EC0323AC857}"/>
              </a:ext>
            </a:extLst>
          </p:cNvPr>
          <p:cNvSpPr txBox="1"/>
          <p:nvPr/>
        </p:nvSpPr>
        <p:spPr>
          <a:xfrm>
            <a:off x="6635843" y="5199566"/>
            <a:ext cx="39291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Estimated </a:t>
            </a:r>
            <a:r>
              <a:rPr lang="en-US" sz="15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Adults 18-34 </a:t>
            </a:r>
            <a:br>
              <a:rPr lang="en-US" sz="15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</a:br>
            <a:r>
              <a:rPr lang="en-US" sz="15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Opening Weekend Admissions</a:t>
            </a:r>
          </a:p>
          <a:p>
            <a:pPr algn="ctr"/>
            <a:r>
              <a:rPr lang="en-US" sz="15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(3 Days)</a:t>
            </a:r>
            <a:endParaRPr lang="en-US" sz="1500">
              <a:solidFill>
                <a:srgbClr val="1B1464"/>
              </a:solidFill>
            </a:endParaRPr>
          </a:p>
        </p:txBody>
      </p:sp>
      <p:pic>
        <p:nvPicPr>
          <p:cNvPr id="38" name="Picture 4" descr="Spider-Man: No Way Home | Logopedia | Fandom">
            <a:extLst>
              <a:ext uri="{FF2B5EF4-FFF2-40B4-BE49-F238E27FC236}">
                <a16:creationId xmlns:a16="http://schemas.microsoft.com/office/drawing/2014/main" id="{CB43C2D8-1026-4373-9D61-CAB246B8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535" y="2836633"/>
            <a:ext cx="3269794" cy="1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F335F36-E031-45B3-B40E-577666F68649}"/>
              </a:ext>
            </a:extLst>
          </p:cNvPr>
          <p:cNvSpPr txBox="1"/>
          <p:nvPr/>
        </p:nvSpPr>
        <p:spPr>
          <a:xfrm>
            <a:off x="1411858" y="5199566"/>
            <a:ext cx="413401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Estimated</a:t>
            </a:r>
            <a:r>
              <a:rPr lang="en-US" sz="15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 Adults 18-34 that go</a:t>
            </a:r>
            <a:r>
              <a:rPr lang="en-US" sz="15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 to a restaurant, bar or club at least once a week</a:t>
            </a:r>
            <a:br>
              <a:rPr lang="en-US" sz="15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</a:br>
            <a:r>
              <a:rPr lang="en-US" sz="15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(7 Days)</a:t>
            </a:r>
            <a:endParaRPr lang="en-US" sz="15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99A64B-0575-48AF-95D7-C42925079D3F}"/>
              </a:ext>
            </a:extLst>
          </p:cNvPr>
          <p:cNvSpPr txBox="1"/>
          <p:nvPr/>
        </p:nvSpPr>
        <p:spPr>
          <a:xfrm>
            <a:off x="-21518" y="161060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  <a:latin typeface="Helvetica" panose="020B0403020202020204" pitchFamily="34" charset="0"/>
              </a:rPr>
              <a:t>Going to a Restaurant, Bar, Club Weekly vs. Opening Weekend Cinema Admissions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937C5C20-6218-4DE3-815C-E738BAEB77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745" y="2888972"/>
            <a:ext cx="1116763" cy="111676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AC54754-F05C-4BF9-9AF2-28AF7ECDFB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947" y="2888972"/>
            <a:ext cx="1116763" cy="11167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8A09E1-ABC2-4F9E-AAEC-A7C92D81CCBF}"/>
              </a:ext>
            </a:extLst>
          </p:cNvPr>
          <p:cNvSpPr txBox="1"/>
          <p:nvPr/>
        </p:nvSpPr>
        <p:spPr>
          <a:xfrm>
            <a:off x="1549510" y="2160264"/>
            <a:ext cx="3929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Adults 18-34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1C929C-DB3D-4706-9ECB-EE67E28DED34}"/>
              </a:ext>
            </a:extLst>
          </p:cNvPr>
          <p:cNvSpPr txBox="1"/>
          <p:nvPr/>
        </p:nvSpPr>
        <p:spPr>
          <a:xfrm>
            <a:off x="6635843" y="2164883"/>
            <a:ext cx="3929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Adults 18-34</a:t>
            </a:r>
          </a:p>
        </p:txBody>
      </p:sp>
    </p:spTree>
    <p:extLst>
      <p:ext uri="{BB962C8B-B14F-4D97-AF65-F5344CB8AC3E}">
        <p14:creationId xmlns:p14="http://schemas.microsoft.com/office/powerpoint/2010/main" val="1196899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4C0754-B5B3-4FBB-8577-9586F538F7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96211"/>
            <a:ext cx="12192000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D318DD-3A5B-4186-8726-5499353AF511}"/>
              </a:ext>
            </a:extLst>
          </p:cNvPr>
          <p:cNvSpPr/>
          <p:nvPr/>
        </p:nvSpPr>
        <p:spPr>
          <a:xfrm>
            <a:off x="6925437" y="2372562"/>
            <a:ext cx="3582811" cy="365147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F52BA93-AB48-4AC9-BCBB-C1EA53DB2105}"/>
              </a:ext>
            </a:extLst>
          </p:cNvPr>
          <p:cNvSpPr/>
          <p:nvPr/>
        </p:nvSpPr>
        <p:spPr>
          <a:xfrm>
            <a:off x="1668113" y="2349864"/>
            <a:ext cx="3582811" cy="3651477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087" y="6084958"/>
            <a:ext cx="11585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MRI-Simmons 2021 Fall Doublebase, P18-34, 6 Major Sports League attendance reflects unique P18-34 reach for both regular season and playoff games in the last 12 months across: NFL, NBA, MLB, NHL, NCAA Football &amp; NCAA Basketball. VAB analysis of Box Office Mojo and Comscore post-track data based on an estimate of 62% P18-34 audience admissions composition for the opening weekend. Analysis also based on </a:t>
            </a:r>
            <a:r>
              <a:rPr lang="en-US" sz="800" err="1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Screendollars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3/6/22 and supported by data from EntTelligence.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8249" y="294908"/>
            <a:ext cx="120637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Over 3 days,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more adults 18-34 went to see </a:t>
            </a:r>
            <a:r>
              <a:rPr lang="en-US" sz="2600" b="1" i="1">
                <a:solidFill>
                  <a:srgbClr val="1B1464"/>
                </a:solidFill>
                <a:latin typeface="Helvetica" panose="020B0403020202020204" pitchFamily="34" charset="0"/>
              </a:rPr>
              <a:t>The Batman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 than went to a sporting event across the six major leagues over </a:t>
            </a: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12 months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2AB89-AEF5-4F2E-BFE5-A4A869985ECF}"/>
              </a:ext>
            </a:extLst>
          </p:cNvPr>
          <p:cNvSpPr txBox="1"/>
          <p:nvPr/>
        </p:nvSpPr>
        <p:spPr>
          <a:xfrm>
            <a:off x="-21518" y="161060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rgbClr val="1B1464"/>
                </a:solidFill>
                <a:latin typeface="Helvetica" panose="020B0403020202020204" pitchFamily="34" charset="0"/>
              </a:rPr>
              <a:t>Sports League Attendance Over Last 12 Months vs. Opening Weekend Cinema Admissions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81EE5A-51B7-4B3D-9387-E93C408718FF}"/>
              </a:ext>
            </a:extLst>
          </p:cNvPr>
          <p:cNvSpPr txBox="1"/>
          <p:nvPr/>
        </p:nvSpPr>
        <p:spPr>
          <a:xfrm>
            <a:off x="7603596" y="4363029"/>
            <a:ext cx="2226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The Batman</a:t>
            </a:r>
          </a:p>
          <a:p>
            <a:pPr algn="ctr"/>
            <a:r>
              <a:rPr lang="en-US" sz="3600" b="1">
                <a:solidFill>
                  <a:srgbClr val="ED3C8D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6.14 MM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1FBC98-E107-4B8F-AB6B-91C2F1100E32}"/>
              </a:ext>
            </a:extLst>
          </p:cNvPr>
          <p:cNvSpPr txBox="1"/>
          <p:nvPr/>
        </p:nvSpPr>
        <p:spPr>
          <a:xfrm>
            <a:off x="1314896" y="4363029"/>
            <a:ext cx="42892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6 Major Sports Leagues </a:t>
            </a:r>
            <a:endParaRPr lang="en-US" sz="2000" u="sng">
              <a:solidFill>
                <a:srgbClr val="1B1464"/>
              </a:solidFill>
              <a:latin typeface="Helvetica" panose="020B0403020202020204" pitchFamily="34" charset="0"/>
              <a:cs typeface="Heebo Thin" panose="020B0604020202020204" pitchFamily="2" charset="-79"/>
            </a:endParaRPr>
          </a:p>
          <a:p>
            <a:pPr algn="ctr"/>
            <a:r>
              <a:rPr lang="en-US" sz="32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6.06 MM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1BDC02-4A96-4FA9-B516-E3C455EE87D6}"/>
              </a:ext>
            </a:extLst>
          </p:cNvPr>
          <p:cNvSpPr txBox="1"/>
          <p:nvPr/>
        </p:nvSpPr>
        <p:spPr>
          <a:xfrm>
            <a:off x="1314896" y="5253471"/>
            <a:ext cx="4289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i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Estimated</a:t>
            </a:r>
            <a:r>
              <a:rPr lang="en-US" sz="13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 Unique Adults 18-34 </a:t>
            </a:r>
            <a:r>
              <a:rPr lang="en-US" sz="1300" i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Combined</a:t>
            </a:r>
            <a:r>
              <a:rPr lang="en-US" sz="13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 </a:t>
            </a:r>
            <a:br>
              <a:rPr lang="en-US" sz="13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</a:br>
            <a:r>
              <a:rPr lang="en-US" sz="13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Regular Season &amp; Playoff Attendance</a:t>
            </a:r>
            <a:endParaRPr lang="en-US" sz="1300" i="1">
              <a:solidFill>
                <a:srgbClr val="1B1464"/>
              </a:solidFill>
              <a:latin typeface="Helvetica" panose="020B0403020202020204" pitchFamily="34" charset="0"/>
              <a:cs typeface="Heebo Thin" panose="020B0604020202020204" pitchFamily="2" charset="-79"/>
            </a:endParaRPr>
          </a:p>
          <a:p>
            <a:pPr algn="ctr"/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(last 12 Months)</a:t>
            </a:r>
            <a:endParaRPr lang="en-US" sz="1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1C61DB-B301-49C8-9734-764039305B26}"/>
              </a:ext>
            </a:extLst>
          </p:cNvPr>
          <p:cNvSpPr txBox="1"/>
          <p:nvPr/>
        </p:nvSpPr>
        <p:spPr>
          <a:xfrm>
            <a:off x="7324491" y="5246662"/>
            <a:ext cx="27847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Estimated</a:t>
            </a: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 Adults 18-34 </a:t>
            </a:r>
            <a:br>
              <a:rPr lang="en-US" sz="14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</a:b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Opening Weekend Admissions</a:t>
            </a:r>
            <a:b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</a:b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  <a:cs typeface="Heebo Thin" panose="020B0604020202020204" pitchFamily="2" charset="-79"/>
              </a:rPr>
              <a:t>(3 Days)</a:t>
            </a:r>
            <a:endParaRPr lang="en-US" sz="1400" b="1">
              <a:solidFill>
                <a:srgbClr val="1B1464"/>
              </a:solidFill>
            </a:endParaRPr>
          </a:p>
        </p:txBody>
      </p:sp>
      <p:pic>
        <p:nvPicPr>
          <p:cNvPr id="39" name="Picture 2" descr="The Batman (2022) logo png. by mintmovi3 on DeviantArt">
            <a:extLst>
              <a:ext uri="{FF2B5EF4-FFF2-40B4-BE49-F238E27FC236}">
                <a16:creationId xmlns:a16="http://schemas.microsoft.com/office/drawing/2014/main" id="{72915346-1345-4725-985F-BA096BFA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5192" y="2644864"/>
            <a:ext cx="2943301" cy="14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C67509-D113-4D4F-A4CF-A9D5F718D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948" y="2546089"/>
            <a:ext cx="2667141" cy="17636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18DB3A-65B2-4202-8867-310E14827E10}"/>
              </a:ext>
            </a:extLst>
          </p:cNvPr>
          <p:cNvSpPr txBox="1"/>
          <p:nvPr/>
        </p:nvSpPr>
        <p:spPr>
          <a:xfrm>
            <a:off x="1689700" y="1997840"/>
            <a:ext cx="3539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Adults 18-34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E88AC4-ADB7-4B19-AD57-C2AC396F67EF}"/>
              </a:ext>
            </a:extLst>
          </p:cNvPr>
          <p:cNvSpPr txBox="1"/>
          <p:nvPr/>
        </p:nvSpPr>
        <p:spPr>
          <a:xfrm>
            <a:off x="6947024" y="2002459"/>
            <a:ext cx="3539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</a:rPr>
              <a:t>Adults 18-34</a:t>
            </a:r>
          </a:p>
        </p:txBody>
      </p:sp>
    </p:spTree>
    <p:extLst>
      <p:ext uri="{BB962C8B-B14F-4D97-AF65-F5344CB8AC3E}">
        <p14:creationId xmlns:p14="http://schemas.microsoft.com/office/powerpoint/2010/main" val="2465502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A0C022B-20D7-4984-A442-47BA923FE13D}"/>
              </a:ext>
            </a:extLst>
          </p:cNvPr>
          <p:cNvSpPr/>
          <p:nvPr/>
        </p:nvSpPr>
        <p:spPr>
          <a:xfrm>
            <a:off x="0" y="1496211"/>
            <a:ext cx="12192000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2E2CF-5FA8-441B-B67A-6551B1008876}"/>
              </a:ext>
            </a:extLst>
          </p:cNvPr>
          <p:cNvSpPr txBox="1"/>
          <p:nvPr/>
        </p:nvSpPr>
        <p:spPr>
          <a:xfrm>
            <a:off x="5981075" y="189331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Domestic Cinema Admissions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Admissions (MM)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9239354-C967-4C9E-8DF0-E501EEC287CC}"/>
              </a:ext>
            </a:extLst>
          </p:cNvPr>
          <p:cNvGraphicFramePr>
            <a:graphicFrameLocks/>
          </p:cNvGraphicFramePr>
          <p:nvPr/>
        </p:nvGraphicFramePr>
        <p:xfrm>
          <a:off x="6159598" y="2932792"/>
          <a:ext cx="5660179" cy="330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7BA0C2A-5D4F-489B-97B1-9250C0A9D835}"/>
              </a:ext>
            </a:extLst>
          </p:cNvPr>
          <p:cNvCxnSpPr>
            <a:cxnSpLocks/>
          </p:cNvCxnSpPr>
          <p:nvPr/>
        </p:nvCxnSpPr>
        <p:spPr>
          <a:xfrm>
            <a:off x="6152586" y="2478085"/>
            <a:ext cx="0" cy="3597595"/>
          </a:xfrm>
          <a:prstGeom prst="line">
            <a:avLst/>
          </a:prstGeom>
          <a:ln w="28575">
            <a:solidFill>
              <a:srgbClr val="ED3C8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428EA5F5-C550-4AC2-8952-FB735A777C21}"/>
              </a:ext>
            </a:extLst>
          </p:cNvPr>
          <p:cNvGraphicFramePr>
            <a:graphicFrameLocks/>
          </p:cNvGraphicFramePr>
          <p:nvPr/>
        </p:nvGraphicFramePr>
        <p:xfrm>
          <a:off x="59882" y="2932792"/>
          <a:ext cx="5660179" cy="3303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81469DC0-869A-47E3-9CD4-5F85F430FDE5}"/>
              </a:ext>
            </a:extLst>
          </p:cNvPr>
          <p:cNvSpPr/>
          <p:nvPr/>
        </p:nvSpPr>
        <p:spPr>
          <a:xfrm>
            <a:off x="440087" y="6294755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S&amp;P Global, Kagan estimates, Exhibitor Market Projections, May 31, 2021. </a:t>
            </a:r>
            <a:r>
              <a:rPr lang="en-US" sz="800" dirty="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MPA THEME Report, 2021 (released in March 2022). MM = millions.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C52B46-FC00-4F83-9476-1F0D6786D1B0}"/>
              </a:ext>
            </a:extLst>
          </p:cNvPr>
          <p:cNvSpPr txBox="1"/>
          <p:nvPr/>
        </p:nvSpPr>
        <p:spPr>
          <a:xfrm>
            <a:off x="114924" y="134165"/>
            <a:ext cx="119621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This momentum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is </a:t>
            </a: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projected to lead to a quick recovery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 with box office admissions estimated to achieve near pre-pandemic levels by 2023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636684-4EDE-4F7F-A18C-CC45BBF94E75}"/>
              </a:ext>
            </a:extLst>
          </p:cNvPr>
          <p:cNvSpPr txBox="1"/>
          <p:nvPr/>
        </p:nvSpPr>
        <p:spPr>
          <a:xfrm>
            <a:off x="-21518" y="1926052"/>
            <a:ext cx="6023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Domestic Box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Office Revenues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Revenue $ (MM)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2859A42-A37B-48D4-930F-3A73A0BCC6B2}"/>
              </a:ext>
            </a:extLst>
          </p:cNvPr>
          <p:cNvSpPr/>
          <p:nvPr/>
        </p:nvSpPr>
        <p:spPr>
          <a:xfrm>
            <a:off x="4995206" y="2724080"/>
            <a:ext cx="694189" cy="392790"/>
          </a:xfrm>
          <a:prstGeom prst="round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vs. 2019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282D29E-4018-4BA5-8E29-F1D1A38F729F}"/>
              </a:ext>
            </a:extLst>
          </p:cNvPr>
          <p:cNvSpPr/>
          <p:nvPr/>
        </p:nvSpPr>
        <p:spPr>
          <a:xfrm>
            <a:off x="11043581" y="2691224"/>
            <a:ext cx="694189" cy="392790"/>
          </a:xfrm>
          <a:prstGeom prst="round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-3%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vs. 2019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0ECF28-BD19-4B31-B863-37D938C54EDC}"/>
              </a:ext>
            </a:extLst>
          </p:cNvPr>
          <p:cNvSpPr/>
          <p:nvPr/>
        </p:nvSpPr>
        <p:spPr>
          <a:xfrm>
            <a:off x="132080" y="1051471"/>
            <a:ext cx="1193167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943 feature films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having entered production in 2021, a 16% increase over 2019</a:t>
            </a:r>
          </a:p>
        </p:txBody>
      </p:sp>
    </p:spTree>
    <p:extLst>
      <p:ext uri="{BB962C8B-B14F-4D97-AF65-F5344CB8AC3E}">
        <p14:creationId xmlns:p14="http://schemas.microsoft.com/office/powerpoint/2010/main" val="3911781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FD24BD5-6942-4BC3-9D5B-404EF17888D3}"/>
              </a:ext>
            </a:extLst>
          </p:cNvPr>
          <p:cNvSpPr/>
          <p:nvPr/>
        </p:nvSpPr>
        <p:spPr>
          <a:xfrm>
            <a:off x="11790" y="1505954"/>
            <a:ext cx="12192000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25744" y="6298468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Box Office Mojo. Note: only represents a sampling of 2022 cinema releases. Release dates as of 3/15/22, subject to change.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23580" y="102424"/>
            <a:ext cx="121802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theatrical pipeline is filled with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943 feature films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, creating a constant stream of upcoming releases featuring high-profile movies and potential blockbusters for the ‘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Elusives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’ to enjoy 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DB1AC-CFF2-4356-A955-0DC948C97E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256" y="1925599"/>
            <a:ext cx="1327397" cy="1905286"/>
          </a:xfrm>
          <a:prstGeom prst="rect">
            <a:avLst/>
          </a:prstGeom>
          <a:ln w="19050">
            <a:solidFill>
              <a:srgbClr val="1B1464"/>
            </a:solidFill>
          </a:ln>
        </p:spPr>
      </p:pic>
      <p:pic>
        <p:nvPicPr>
          <p:cNvPr id="1036" name="Picture 12" descr="Avatar 2 (2022) - IMDb">
            <a:extLst>
              <a:ext uri="{FF2B5EF4-FFF2-40B4-BE49-F238E27FC236}">
                <a16:creationId xmlns:a16="http://schemas.microsoft.com/office/drawing/2014/main" id="{F110F98E-D6D3-41E3-B319-FB380270E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2137" y="4323338"/>
            <a:ext cx="1313822" cy="1900113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1AD531-D8F4-4CC5-B885-1DDA604A4A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030" y="4323338"/>
            <a:ext cx="1326221" cy="1884744"/>
          </a:xfrm>
          <a:prstGeom prst="rect">
            <a:avLst/>
          </a:prstGeom>
          <a:ln w="19050">
            <a:solidFill>
              <a:srgbClr val="1B1464"/>
            </a:solidFill>
          </a:ln>
        </p:spPr>
      </p:pic>
      <p:pic>
        <p:nvPicPr>
          <p:cNvPr id="1038" name="Picture 14" descr="Thor: Love and Thunder (2022) - IMDb">
            <a:extLst>
              <a:ext uri="{FF2B5EF4-FFF2-40B4-BE49-F238E27FC236}">
                <a16:creationId xmlns:a16="http://schemas.microsoft.com/office/drawing/2014/main" id="{FBBC1D32-A21F-4EE2-8B6E-D9626C292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4820" y="1925599"/>
            <a:ext cx="1276329" cy="1881960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op Gun: Maverick (2022) - IMDb">
            <a:extLst>
              <a:ext uri="{FF2B5EF4-FFF2-40B4-BE49-F238E27FC236}">
                <a16:creationId xmlns:a16="http://schemas.microsoft.com/office/drawing/2014/main" id="{08D9F9E4-F416-4576-BC35-9051631E5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6382" y="1925598"/>
            <a:ext cx="1293946" cy="1882571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antastic Beasts: The Secrets of Dumbledore (2022) - IMDb">
            <a:extLst>
              <a:ext uri="{FF2B5EF4-FFF2-40B4-BE49-F238E27FC236}">
                <a16:creationId xmlns:a16="http://schemas.microsoft.com/office/drawing/2014/main" id="{DE1B8599-DC63-4596-9F97-DFDD96334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368" y="1925598"/>
            <a:ext cx="1277668" cy="1886373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inions 2: The Rise of Gru (2022) - IMDb">
            <a:extLst>
              <a:ext uri="{FF2B5EF4-FFF2-40B4-BE49-F238E27FC236}">
                <a16:creationId xmlns:a16="http://schemas.microsoft.com/office/drawing/2014/main" id="{C4139A25-42A6-492D-B66A-C8ADDC113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0100" y="1925599"/>
            <a:ext cx="1230328" cy="1920726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2F72A1D-5756-4AAD-A4EC-71F68F787005}"/>
              </a:ext>
            </a:extLst>
          </p:cNvPr>
          <p:cNvSpPr txBox="1"/>
          <p:nvPr/>
        </p:nvSpPr>
        <p:spPr>
          <a:xfrm>
            <a:off x="5500171" y="1591995"/>
            <a:ext cx="1289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June 10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B04D7-BF58-4CF0-9FDE-470DE4425817}"/>
              </a:ext>
            </a:extLst>
          </p:cNvPr>
          <p:cNvSpPr txBox="1"/>
          <p:nvPr/>
        </p:nvSpPr>
        <p:spPr>
          <a:xfrm>
            <a:off x="2300478" y="1591995"/>
            <a:ext cx="1351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May 6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3024E8-0560-4815-AE82-EB91F7D4608B}"/>
              </a:ext>
            </a:extLst>
          </p:cNvPr>
          <p:cNvSpPr txBox="1"/>
          <p:nvPr/>
        </p:nvSpPr>
        <p:spPr>
          <a:xfrm>
            <a:off x="2305480" y="3978121"/>
            <a:ext cx="1351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October 7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712200-BCDA-47B8-B9A4-2ACC3DA13406}"/>
              </a:ext>
            </a:extLst>
          </p:cNvPr>
          <p:cNvSpPr txBox="1"/>
          <p:nvPr/>
        </p:nvSpPr>
        <p:spPr>
          <a:xfrm>
            <a:off x="3898956" y="3958666"/>
            <a:ext cx="133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October 21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38D66E-9814-4A4E-84F6-532CAE4A6036}"/>
              </a:ext>
            </a:extLst>
          </p:cNvPr>
          <p:cNvSpPr txBox="1"/>
          <p:nvPr/>
        </p:nvSpPr>
        <p:spPr>
          <a:xfrm>
            <a:off x="682773" y="3993505"/>
            <a:ext cx="1351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July 22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CD0F5D-EF8C-46F8-8243-6BFCE9ECD2EC}"/>
              </a:ext>
            </a:extLst>
          </p:cNvPr>
          <p:cNvSpPr txBox="1"/>
          <p:nvPr/>
        </p:nvSpPr>
        <p:spPr>
          <a:xfrm>
            <a:off x="7068006" y="3987849"/>
            <a:ext cx="1347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November 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F6E46C-F0A3-4F1F-B713-19D74DFE112B}"/>
              </a:ext>
            </a:extLst>
          </p:cNvPr>
          <p:cNvSpPr txBox="1"/>
          <p:nvPr/>
        </p:nvSpPr>
        <p:spPr>
          <a:xfrm>
            <a:off x="8633851" y="3987849"/>
            <a:ext cx="1404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November 11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9BF372-ABB6-4F8B-A5D8-042B5B05BD53}"/>
              </a:ext>
            </a:extLst>
          </p:cNvPr>
          <p:cNvSpPr txBox="1"/>
          <p:nvPr/>
        </p:nvSpPr>
        <p:spPr>
          <a:xfrm>
            <a:off x="3938162" y="1591995"/>
            <a:ext cx="1291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May 27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E8182E-8A9D-4B6F-AAE4-E95501B2B998}"/>
              </a:ext>
            </a:extLst>
          </p:cNvPr>
          <p:cNvSpPr txBox="1"/>
          <p:nvPr/>
        </p:nvSpPr>
        <p:spPr>
          <a:xfrm>
            <a:off x="10355356" y="1591995"/>
            <a:ext cx="1265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July 8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BE437-6C5A-48B9-BCFE-BE0A636E4084}"/>
              </a:ext>
            </a:extLst>
          </p:cNvPr>
          <p:cNvSpPr txBox="1"/>
          <p:nvPr/>
        </p:nvSpPr>
        <p:spPr>
          <a:xfrm>
            <a:off x="5450799" y="3987849"/>
            <a:ext cx="1351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October 31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36DA3E8-BA00-4734-85F9-AC87D0532807}"/>
              </a:ext>
            </a:extLst>
          </p:cNvPr>
          <p:cNvSpPr txBox="1"/>
          <p:nvPr/>
        </p:nvSpPr>
        <p:spPr>
          <a:xfrm>
            <a:off x="722709" y="1591995"/>
            <a:ext cx="1273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April 15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135C03-B5C6-454D-92D2-6E7FC92D09E3}"/>
              </a:ext>
            </a:extLst>
          </p:cNvPr>
          <p:cNvSpPr txBox="1"/>
          <p:nvPr/>
        </p:nvSpPr>
        <p:spPr>
          <a:xfrm>
            <a:off x="8688681" y="1591996"/>
            <a:ext cx="1230328" cy="305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July 1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99FBEC7-DAB3-4C0F-A816-CF03199472E8}"/>
              </a:ext>
            </a:extLst>
          </p:cNvPr>
          <p:cNvSpPr txBox="1"/>
          <p:nvPr/>
        </p:nvSpPr>
        <p:spPr>
          <a:xfrm>
            <a:off x="10307328" y="3987849"/>
            <a:ext cx="1313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December 16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Jurassic World Dominion (2022) - IMDb">
            <a:extLst>
              <a:ext uri="{FF2B5EF4-FFF2-40B4-BE49-F238E27FC236}">
                <a16:creationId xmlns:a16="http://schemas.microsoft.com/office/drawing/2014/main" id="{0EFE1462-BC40-416A-9680-0AC2BA2F7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8543" y="1899772"/>
            <a:ext cx="1311093" cy="1946553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3C37870-E352-4D59-97E3-A715592576B7}"/>
              </a:ext>
            </a:extLst>
          </p:cNvPr>
          <p:cNvSpPr txBox="1"/>
          <p:nvPr/>
        </p:nvSpPr>
        <p:spPr>
          <a:xfrm>
            <a:off x="7056846" y="1591995"/>
            <a:ext cx="1326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June 17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4" name="Picture 2" descr="Lightyear Trailer Debuts, Along With New Poster For Pixar Film">
            <a:extLst>
              <a:ext uri="{FF2B5EF4-FFF2-40B4-BE49-F238E27FC236}">
                <a16:creationId xmlns:a16="http://schemas.microsoft.com/office/drawing/2014/main" id="{99F2B313-8C77-4586-A934-802124A66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3045" y="1899772"/>
            <a:ext cx="1313822" cy="1960448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1A3108-C563-41F1-90A7-711D92B08A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007" y="4318193"/>
            <a:ext cx="1326221" cy="1884743"/>
          </a:xfrm>
          <a:prstGeom prst="rect">
            <a:avLst/>
          </a:prstGeom>
          <a:ln w="19050">
            <a:solidFill>
              <a:srgbClr val="1B1464"/>
            </a:solidFill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86570BE-8F30-4264-B78C-4A036943A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5970" y="4310018"/>
            <a:ext cx="1321372" cy="1925213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ocus Pocus 2 (2022) - IMDb">
            <a:extLst>
              <a:ext uri="{FF2B5EF4-FFF2-40B4-BE49-F238E27FC236}">
                <a16:creationId xmlns:a16="http://schemas.microsoft.com/office/drawing/2014/main" id="{2CC440C9-2BFB-45B5-916E-778B061F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6689" y="4301456"/>
            <a:ext cx="1322947" cy="1921995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9189AC-3FA5-42A6-AB9F-8A4D3557F3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956" y="4270444"/>
            <a:ext cx="1321372" cy="1969250"/>
          </a:xfrm>
          <a:prstGeom prst="rect">
            <a:avLst/>
          </a:prstGeom>
        </p:spPr>
      </p:pic>
      <p:pic>
        <p:nvPicPr>
          <p:cNvPr id="1032" name="Picture 8" descr="Nope Poster Teases Jordan Peele&amp;amp;#39;s Latest Horror Film - ComingSoon.net">
            <a:extLst>
              <a:ext uri="{FF2B5EF4-FFF2-40B4-BE49-F238E27FC236}">
                <a16:creationId xmlns:a16="http://schemas.microsoft.com/office/drawing/2014/main" id="{114DB0F8-9309-4802-A9AE-EBA5EEC77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35" y="4323633"/>
            <a:ext cx="1329712" cy="1899818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3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2898" y="-4807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79965" y="2851550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Helvetica" pitchFamily="2" charset="0"/>
              </a:rPr>
              <a:t>Key Marketer Takeaways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7FE2D7-ACC6-4F08-AF24-BE2283312B5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4E5EB0-4B1D-4947-9F75-7C8EFF88A3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D27EAA-503B-4753-AE4C-F40779BDF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006F4A5-111A-4439-93D1-A48F56D5A98F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E82F11-3D9B-46F6-8ECD-9BCD0D7CC3A1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95FAB7-B9CF-408A-A338-EDBA41131D7D}"/>
              </a:ext>
            </a:extLst>
          </p:cNvPr>
          <p:cNvSpPr/>
          <p:nvPr/>
        </p:nvSpPr>
        <p:spPr>
          <a:xfrm>
            <a:off x="6351999" y="1228397"/>
            <a:ext cx="5368947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Connecting with ‘Elusives’ – an assembly of the young, diverse, cordless and lucrative – through cinema provides marketers an opportunity to </a:t>
            </a:r>
            <a:b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engage this passionate, highly desirable, ‘hard to reach elsewhere with advertising’ audience </a:t>
            </a: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with relevant messaging on a big screen, before super premium video content in a captive environment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rgbClr val="1F1A62"/>
              </a:solidFill>
              <a:latin typeface="Helvetic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Marketers looking for </a:t>
            </a: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immediate audience reach </a:t>
            </a:r>
            <a:b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(e.g., new product launch, a consumer promotion, seasonal campaign) would benefit from the proven ability of Cinema to </a:t>
            </a: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quickly amass scale </a:t>
            </a: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and reach </a:t>
            </a:r>
            <a:b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of a campaign.</a:t>
            </a:r>
            <a:b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endParaRPr lang="en-US" sz="2000" dirty="0">
              <a:solidFill>
                <a:srgbClr val="1F1A62"/>
              </a:solidFill>
              <a:latin typeface="Helvetic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Cinema campaigns offer marketers a way to reach and engage </a:t>
            </a: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multicultural consumers at scale </a:t>
            </a: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and in moments when they are </a:t>
            </a:r>
            <a:r>
              <a:rPr kumimoji="0" lang="en-US" sz="1600" b="0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highly attentive.</a:t>
            </a:r>
          </a:p>
        </p:txBody>
      </p:sp>
    </p:spTree>
    <p:extLst>
      <p:ext uri="{BB962C8B-B14F-4D97-AF65-F5344CB8AC3E}">
        <p14:creationId xmlns:p14="http://schemas.microsoft.com/office/powerpoint/2010/main" val="2616088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4514" y="0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289383" y="2551130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Helvetica" pitchFamily="2" charset="0"/>
              </a:rPr>
              <a:t>Discover more</a:t>
            </a:r>
          </a:p>
          <a:p>
            <a:r>
              <a:rPr lang="en-US" sz="2000">
                <a:solidFill>
                  <a:srgbClr val="002060"/>
                </a:solidFill>
                <a:latin typeface="Helvetica" pitchFamily="2" charset="0"/>
              </a:rPr>
              <a:t>Looking for more data, insights and takeaways? Check out this related VAB content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6426239" y="6000048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2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E4FB1F-CFCC-42D2-9A77-4D418120F0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483" y="522"/>
            <a:ext cx="2386554" cy="13896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9E9509-C150-4A49-A9CE-B73CED574D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3ED4B-22CA-490F-840A-9BF0A56FA6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0B596846-53AC-4177-8CD1-B63ED1E32B3E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74FD45-5850-4900-B516-72563D292F9B}"/>
              </a:ext>
            </a:extLst>
          </p:cNvPr>
          <p:cNvSpPr/>
          <p:nvPr/>
        </p:nvSpPr>
        <p:spPr>
          <a:xfrm>
            <a:off x="483206" y="6586958"/>
            <a:ext cx="11730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014FFF-1817-4389-ADD8-A7BDC32FC9A3}"/>
              </a:ext>
            </a:extLst>
          </p:cNvPr>
          <p:cNvGrpSpPr/>
          <p:nvPr/>
        </p:nvGrpSpPr>
        <p:grpSpPr>
          <a:xfrm>
            <a:off x="2904789" y="682222"/>
            <a:ext cx="1880099" cy="914270"/>
            <a:chOff x="198561" y="542425"/>
            <a:chExt cx="1453627" cy="9142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7838EBB-2A69-4126-A577-E2A3DD1CE846}"/>
                </a:ext>
              </a:extLst>
            </p:cNvPr>
            <p:cNvSpPr txBox="1"/>
            <p:nvPr/>
          </p:nvSpPr>
          <p:spPr>
            <a:xfrm>
              <a:off x="198561" y="542425"/>
              <a:ext cx="11825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Reed Kiely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2AC74D-3D28-470D-B828-01A31D5FD9BD}"/>
                </a:ext>
              </a:extLst>
            </p:cNvPr>
            <p:cNvSpPr txBox="1"/>
            <p:nvPr/>
          </p:nvSpPr>
          <p:spPr>
            <a:xfrm>
              <a:off x="198562" y="856531"/>
              <a:ext cx="145362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Associate Insights Director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reedk@thevab.com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2419ED-7024-4C45-8E6C-B9388F848151}"/>
              </a:ext>
            </a:extLst>
          </p:cNvPr>
          <p:cNvGrpSpPr/>
          <p:nvPr/>
        </p:nvGrpSpPr>
        <p:grpSpPr>
          <a:xfrm>
            <a:off x="332794" y="688719"/>
            <a:ext cx="2433585" cy="744993"/>
            <a:chOff x="2529807" y="542425"/>
            <a:chExt cx="1962494" cy="74499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8E97AD-7859-4E8E-AE5F-E094C92E4317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26664E-461F-4A0F-BA7C-C1F1BFC5D4F5}"/>
                </a:ext>
              </a:extLst>
            </p:cNvPr>
            <p:cNvSpPr txBox="1"/>
            <p:nvPr/>
          </p:nvSpPr>
          <p:spPr>
            <a:xfrm>
              <a:off x="2529807" y="856531"/>
              <a:ext cx="19624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SVP, Director of Strategic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pic>
        <p:nvPicPr>
          <p:cNvPr id="13" name="Picture 12">
            <a:hlinkClick r:id="rId6"/>
            <a:extLst>
              <a:ext uri="{FF2B5EF4-FFF2-40B4-BE49-F238E27FC236}">
                <a16:creationId xmlns:a16="http://schemas.microsoft.com/office/drawing/2014/main" id="{D70D154A-0DD7-4E1B-9599-991889F3DB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201" y="1500177"/>
            <a:ext cx="2327825" cy="130722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7" name="Picture 36">
            <a:hlinkClick r:id="rId8"/>
            <a:extLst>
              <a:ext uri="{FF2B5EF4-FFF2-40B4-BE49-F238E27FC236}">
                <a16:creationId xmlns:a16="http://schemas.microsoft.com/office/drawing/2014/main" id="{BB013F55-7D87-4742-B376-721F9A1B5F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0916" y="1506167"/>
            <a:ext cx="2327825" cy="1293486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38" name="Rectangle 37">
            <a:hlinkClick r:id="rId8"/>
            <a:extLst>
              <a:ext uri="{FF2B5EF4-FFF2-40B4-BE49-F238E27FC236}">
                <a16:creationId xmlns:a16="http://schemas.microsoft.com/office/drawing/2014/main" id="{F2AC2BD3-40D4-4995-A6B7-5D29834BDADF}"/>
              </a:ext>
            </a:extLst>
          </p:cNvPr>
          <p:cNvSpPr/>
          <p:nvPr/>
        </p:nvSpPr>
        <p:spPr>
          <a:xfrm>
            <a:off x="9277488" y="2810669"/>
            <a:ext cx="255468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Power </a:t>
            </a:r>
            <a:r>
              <a:rPr lang="en-US" sz="1100" b="1">
                <a:solidFill>
                  <a:srgbClr val="4EBEA4"/>
                </a:solidFill>
                <a:latin typeface="Helvetica" panose="020B0403020202020204" pitchFamily="34" charset="0"/>
              </a:rPr>
              <a:t>of </a:t>
            </a:r>
            <a:r>
              <a:rPr kumimoji="0" lang="en-US" sz="1100" b="1" i="0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Super Cinema Goers</a:t>
            </a:r>
            <a:endParaRPr kumimoji="0" lang="en-US" sz="1100" b="0" i="0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Super Spenders, Social and Active Consumers</a:t>
            </a:r>
          </a:p>
        </p:txBody>
      </p:sp>
      <p:sp>
        <p:nvSpPr>
          <p:cNvPr id="45" name="TextBox 44">
            <a:hlinkClick r:id="rId10"/>
            <a:extLst>
              <a:ext uri="{FF2B5EF4-FFF2-40B4-BE49-F238E27FC236}">
                <a16:creationId xmlns:a16="http://schemas.microsoft.com/office/drawing/2014/main" id="{C2730090-A2B4-477A-B53F-CE72DF36A0BE}"/>
              </a:ext>
            </a:extLst>
          </p:cNvPr>
          <p:cNvSpPr txBox="1"/>
          <p:nvPr/>
        </p:nvSpPr>
        <p:spPr>
          <a:xfrm>
            <a:off x="6601961" y="4875930"/>
            <a:ext cx="248830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Discover the Difference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Culturally Relevant Video Content Drives Action By Multicultural Audiences</a:t>
            </a:r>
          </a:p>
        </p:txBody>
      </p:sp>
      <p:sp>
        <p:nvSpPr>
          <p:cNvPr id="49" name="Rectangle 48">
            <a:hlinkClick r:id="rId6"/>
            <a:extLst>
              <a:ext uri="{FF2B5EF4-FFF2-40B4-BE49-F238E27FC236}">
                <a16:creationId xmlns:a16="http://schemas.microsoft.com/office/drawing/2014/main" id="{29FBFCB4-26CF-444E-B1EC-AAA445AC2E5E}"/>
              </a:ext>
            </a:extLst>
          </p:cNvPr>
          <p:cNvSpPr/>
          <p:nvPr/>
        </p:nvSpPr>
        <p:spPr>
          <a:xfrm>
            <a:off x="6533965" y="2799653"/>
            <a:ext cx="26242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Fresh Take </a:t>
            </a:r>
            <a:r>
              <a:rPr lang="en-US" sz="1100" b="1">
                <a:solidFill>
                  <a:srgbClr val="4EBEA4"/>
                </a:solidFill>
                <a:latin typeface="Helvetica" panose="020B0403020202020204" pitchFamily="34" charset="0"/>
              </a:rPr>
              <a:t>On Engaging Frequent Video Streamers Through Cinema</a:t>
            </a:r>
          </a:p>
        </p:txBody>
      </p:sp>
      <p:sp>
        <p:nvSpPr>
          <p:cNvPr id="50" name="TextBox 49">
            <a:hlinkClick r:id="rId11"/>
            <a:extLst>
              <a:ext uri="{FF2B5EF4-FFF2-40B4-BE49-F238E27FC236}">
                <a16:creationId xmlns:a16="http://schemas.microsoft.com/office/drawing/2014/main" id="{298E7F06-A832-422E-A2F5-A82E7C739C3F}"/>
              </a:ext>
            </a:extLst>
          </p:cNvPr>
          <p:cNvSpPr txBox="1"/>
          <p:nvPr/>
        </p:nvSpPr>
        <p:spPr>
          <a:xfrm>
            <a:off x="9378674" y="4875930"/>
            <a:ext cx="23523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Movies Move Millennials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Cinema Ads </a:t>
            </a:r>
            <a:r>
              <a:rPr lang="en-US" sz="1000">
                <a:solidFill>
                  <a:srgbClr val="1B1464"/>
                </a:solidFill>
                <a:latin typeface="Helvetica" panose="020B0403020202020204" pitchFamily="34" charset="0"/>
              </a:rPr>
              <a:t>Inspire Millennial Action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>
            <a:hlinkClick r:id="rId11"/>
            <a:extLst>
              <a:ext uri="{FF2B5EF4-FFF2-40B4-BE49-F238E27FC236}">
                <a16:creationId xmlns:a16="http://schemas.microsoft.com/office/drawing/2014/main" id="{AEDAE6BB-78FC-4B92-83FB-FF29DDE4879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8674" y="3552015"/>
            <a:ext cx="2352309" cy="1309917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15E07C55-4174-462A-B838-D4FCD256F0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201" y="3552015"/>
            <a:ext cx="2354225" cy="132777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F83D4A-ED07-4A82-A7CC-6D9C308C2468}"/>
              </a:ext>
            </a:extLst>
          </p:cNvPr>
          <p:cNvSpPr txBox="1"/>
          <p:nvPr/>
        </p:nvSpPr>
        <p:spPr>
          <a:xfrm>
            <a:off x="1215694" y="3980370"/>
            <a:ext cx="4746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are committed to providing marketers with the data and insights they need to develop thoughtful, inclusive campaigns &amp; strategies. To find out more on the unique media consumption behaviors and cultural trends of multicultural consumers</a:t>
            </a:r>
            <a:r>
              <a:rPr lang="en-US">
                <a:solidFill>
                  <a:srgbClr val="1B1464"/>
                </a:solidFill>
                <a:latin typeface="Helvetica" pitchFamily="2" charset="0"/>
              </a:rPr>
              <a:t>, visit the VAB’s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Multicultural Marketing Resource Center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 </a:t>
            </a:r>
          </a:p>
        </p:txBody>
      </p:sp>
      <p:pic>
        <p:nvPicPr>
          <p:cNvPr id="26" name="Picture 25" descr="A circular object with text on it&#10;&#10;Description automatically generated with low confidence">
            <a:extLst>
              <a:ext uri="{FF2B5EF4-FFF2-40B4-BE49-F238E27FC236}">
                <a16:creationId xmlns:a16="http://schemas.microsoft.com/office/drawing/2014/main" id="{2307D902-34B6-48B5-99EB-1CAD089641F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14" y="3980370"/>
            <a:ext cx="959842" cy="95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72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discover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to our continuously-growing Insights library.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403F38AA-AAD1-410D-BCAB-2DE98701921E}"/>
              </a:ext>
            </a:extLst>
          </p:cNvPr>
          <p:cNvSpPr txBox="1"/>
          <p:nvPr/>
        </p:nvSpPr>
        <p:spPr>
          <a:xfrm>
            <a:off x="589946" y="5519837"/>
            <a:ext cx="11012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Curious to learn more about VAB?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Check out this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quick video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to see what we do and how we can help you develop business-driving marketing strategies.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A28B62-97B6-4C38-8E52-A98F95F9D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8907401-1B16-455F-8BA3-ACA0D62CE52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338764-49E9-4E9A-9BC4-B05A1E89DA6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201" y="-90616"/>
            <a:ext cx="5256799" cy="306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16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99"/>
            <a:ext cx="12192000" cy="6870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52898" y="3434080"/>
            <a:ext cx="76237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Reaching </a:t>
            </a:r>
            <a:r>
              <a:rPr lang="en-US" sz="3400" b="1">
                <a:solidFill>
                  <a:prstClr val="white"/>
                </a:solidFill>
                <a:latin typeface="Helvetica" pitchFamily="2" charset="0"/>
              </a:rPr>
              <a:t>the ‘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Elusives’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0375D-11F1-4A7E-BDC0-741C7976094C}"/>
              </a:ext>
            </a:extLst>
          </p:cNvPr>
          <p:cNvSpPr txBox="1"/>
          <p:nvPr/>
        </p:nvSpPr>
        <p:spPr>
          <a:xfrm>
            <a:off x="536238" y="2254516"/>
            <a:ext cx="436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25877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41A55C-93AB-41EC-AD6F-CA99FDD74F42}"/>
              </a:ext>
            </a:extLst>
          </p:cNvPr>
          <p:cNvSpPr/>
          <p:nvPr/>
        </p:nvSpPr>
        <p:spPr>
          <a:xfrm>
            <a:off x="0" y="1496211"/>
            <a:ext cx="12192000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8249" y="468235"/>
            <a:ext cx="1193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1B1464"/>
                </a:solidFill>
                <a:latin typeface="Helvetica" panose="020B0403020202020204" pitchFamily="34" charset="0"/>
              </a:rPr>
              <a:t>Who are the hard-to-reach </a:t>
            </a:r>
            <a:r>
              <a:rPr lang="en-US" sz="2800" b="1">
                <a:solidFill>
                  <a:srgbClr val="ED3C8D"/>
                </a:solidFill>
                <a:latin typeface="Helvetica" panose="020B0403020202020204" pitchFamily="34" charset="0"/>
              </a:rPr>
              <a:t>‘Elusives’?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32237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1927B-9551-4C54-B9A1-05398DC8F376}"/>
              </a:ext>
            </a:extLst>
          </p:cNvPr>
          <p:cNvSpPr txBox="1"/>
          <p:nvPr/>
        </p:nvSpPr>
        <p:spPr>
          <a:xfrm>
            <a:off x="3008348" y="1524161"/>
            <a:ext cx="6119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ED3C8D"/>
                </a:solidFill>
                <a:latin typeface="Helvetica" panose="020B0403020202020204" pitchFamily="34" charset="0"/>
              </a:rPr>
              <a:t>The ‘Elusives’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ED44A3-0421-43A0-8197-BFD53B842394}"/>
              </a:ext>
            </a:extLst>
          </p:cNvPr>
          <p:cNvSpPr/>
          <p:nvPr/>
        </p:nvSpPr>
        <p:spPr>
          <a:xfrm>
            <a:off x="579576" y="1787555"/>
            <a:ext cx="1849196" cy="19870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F2F0F50-4763-4F46-997F-49F599D2A346}"/>
              </a:ext>
            </a:extLst>
          </p:cNvPr>
          <p:cNvSpPr/>
          <p:nvPr/>
        </p:nvSpPr>
        <p:spPr>
          <a:xfrm>
            <a:off x="579576" y="4278760"/>
            <a:ext cx="1849196" cy="19870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1EB2E17-717B-4EB4-95E3-2530CAB7B761}"/>
              </a:ext>
            </a:extLst>
          </p:cNvPr>
          <p:cNvSpPr/>
          <p:nvPr/>
        </p:nvSpPr>
        <p:spPr>
          <a:xfrm>
            <a:off x="9758118" y="1787555"/>
            <a:ext cx="1849196" cy="19870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DAA0476-D190-4630-B30A-9282D67BF7EE}"/>
              </a:ext>
            </a:extLst>
          </p:cNvPr>
          <p:cNvSpPr/>
          <p:nvPr/>
        </p:nvSpPr>
        <p:spPr>
          <a:xfrm>
            <a:off x="9758118" y="4278760"/>
            <a:ext cx="1849196" cy="19870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54C885-4C25-49F4-95A7-5615C5E446B4}"/>
              </a:ext>
            </a:extLst>
          </p:cNvPr>
          <p:cNvCxnSpPr>
            <a:stCxn id="23" idx="3"/>
          </p:cNvCxnSpPr>
          <p:nvPr/>
        </p:nvCxnSpPr>
        <p:spPr>
          <a:xfrm>
            <a:off x="2428772" y="2781087"/>
            <a:ext cx="634954" cy="568038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87B31D-CA25-4658-9BEB-B5C305FA938B}"/>
              </a:ext>
            </a:extLst>
          </p:cNvPr>
          <p:cNvCxnSpPr>
            <a:cxnSpLocks/>
          </p:cNvCxnSpPr>
          <p:nvPr/>
        </p:nvCxnSpPr>
        <p:spPr>
          <a:xfrm flipV="1">
            <a:off x="2437076" y="4884917"/>
            <a:ext cx="621540" cy="387374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479388D-683A-426F-994C-8F52F69C3814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9097909" y="4828691"/>
            <a:ext cx="660209" cy="443601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C7DF601-AB3F-433F-9958-FB0230838530}"/>
              </a:ext>
            </a:extLst>
          </p:cNvPr>
          <p:cNvCxnSpPr>
            <a:cxnSpLocks/>
          </p:cNvCxnSpPr>
          <p:nvPr/>
        </p:nvCxnSpPr>
        <p:spPr>
          <a:xfrm flipV="1">
            <a:off x="9046548" y="2802091"/>
            <a:ext cx="711570" cy="631651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07D36C8-6A85-4F49-808A-E3465BA066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726" y="2068946"/>
            <a:ext cx="6064548" cy="4045520"/>
          </a:xfrm>
          <a:prstGeom prst="rect">
            <a:avLst/>
          </a:prstGeom>
          <a:ln w="38100">
            <a:solidFill>
              <a:srgbClr val="ED3C8D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BEA9FA-6F8E-416C-A7CD-6E9E0C741D78}"/>
              </a:ext>
            </a:extLst>
          </p:cNvPr>
          <p:cNvSpPr txBox="1"/>
          <p:nvPr/>
        </p:nvSpPr>
        <p:spPr>
          <a:xfrm>
            <a:off x="380649" y="1836284"/>
            <a:ext cx="224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B1464"/>
                </a:solidFill>
                <a:latin typeface="Helvetica" panose="020B0403020202020204" pitchFamily="34" charset="0"/>
              </a:rPr>
              <a:t>Young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5814F9E-451B-4042-A98B-C6E899B775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24" y="2271341"/>
            <a:ext cx="1358900" cy="1358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CEC959-C038-42B6-A253-FAD47601828D}"/>
              </a:ext>
            </a:extLst>
          </p:cNvPr>
          <p:cNvSpPr txBox="1"/>
          <p:nvPr/>
        </p:nvSpPr>
        <p:spPr>
          <a:xfrm>
            <a:off x="9561626" y="1829472"/>
            <a:ext cx="224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B1464"/>
                </a:solidFill>
                <a:latin typeface="Helvetica" panose="020B0403020202020204" pitchFamily="34" charset="0"/>
              </a:rPr>
              <a:t>Diverse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6D5DC-83E1-4E0A-9868-2314EE88BA17}"/>
              </a:ext>
            </a:extLst>
          </p:cNvPr>
          <p:cNvSpPr txBox="1"/>
          <p:nvPr/>
        </p:nvSpPr>
        <p:spPr>
          <a:xfrm>
            <a:off x="9559191" y="4339342"/>
            <a:ext cx="224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B1464"/>
                </a:solidFill>
                <a:latin typeface="Helvetica" panose="020B0403020202020204" pitchFamily="34" charset="0"/>
              </a:rPr>
              <a:t>Cordless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3EB043-A122-452F-A65D-5FA28E8350BA}"/>
              </a:ext>
            </a:extLst>
          </p:cNvPr>
          <p:cNvSpPr txBox="1"/>
          <p:nvPr/>
        </p:nvSpPr>
        <p:spPr>
          <a:xfrm>
            <a:off x="387456" y="4351006"/>
            <a:ext cx="224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B1464"/>
                </a:solidFill>
                <a:latin typeface="Helvetica" panose="020B0403020202020204" pitchFamily="34" charset="0"/>
              </a:rPr>
              <a:t>Lucrative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473DCE7-404E-4FAE-8755-55EEC4C35E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31" y="4828691"/>
            <a:ext cx="1358900" cy="13589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91C2BB8-1491-478F-BF85-4304072572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701" y="2307157"/>
            <a:ext cx="1358900" cy="1358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557772-546D-4D2A-8779-B0C758C61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2953" y="4774399"/>
            <a:ext cx="1359526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92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41A55C-93AB-41EC-AD6F-CA99FDD74F42}"/>
              </a:ext>
            </a:extLst>
          </p:cNvPr>
          <p:cNvSpPr/>
          <p:nvPr/>
        </p:nvSpPr>
        <p:spPr>
          <a:xfrm>
            <a:off x="0" y="1496211"/>
            <a:ext cx="12192000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087" y="6294755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Foursquare Insights: Entertainment &amp; Leisure, Nov ’21. Comparison to total P18+ population based on Nielsen universe estimates, 2021/2022, beginning 8/30/21, total persons (18+).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2E2CF-5FA8-441B-B67A-6551B1008876}"/>
              </a:ext>
            </a:extLst>
          </p:cNvPr>
          <p:cNvSpPr txBox="1"/>
          <p:nvPr/>
        </p:nvSpPr>
        <p:spPr>
          <a:xfrm>
            <a:off x="0" y="1543307"/>
            <a:ext cx="12213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Share of Movie Theater Visits by 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(P18+)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0928" y="279413"/>
            <a:ext cx="12061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srgbClr val="ED3C8D"/>
                </a:solidFill>
                <a:latin typeface="Helvetica" panose="020B0403020202020204" pitchFamily="34" charset="0"/>
              </a:rPr>
              <a:t>Young: </a:t>
            </a:r>
            <a:r>
              <a:rPr lang="en-US" sz="2600" b="1" dirty="0">
                <a:solidFill>
                  <a:srgbClr val="1B1464"/>
                </a:solidFill>
                <a:latin typeface="Helvetica" panose="020B0403020202020204" pitchFamily="34" charset="0"/>
              </a:rPr>
              <a:t>Moviegoers are 65% more likely to be </a:t>
            </a:r>
            <a:r>
              <a:rPr lang="en-US" sz="2600" b="1" dirty="0">
                <a:solidFill>
                  <a:srgbClr val="ED3C8D"/>
                </a:solidFill>
                <a:latin typeface="Helvetica" panose="020B0403020202020204" pitchFamily="34" charset="0"/>
              </a:rPr>
              <a:t>adults 18-34</a:t>
            </a:r>
            <a:r>
              <a:rPr lang="en-US" sz="2600" b="1" dirty="0">
                <a:solidFill>
                  <a:srgbClr val="1B1464"/>
                </a:solidFill>
                <a:latin typeface="Helvetica" panose="020B0403020202020204" pitchFamily="34" charset="0"/>
              </a:rPr>
              <a:t> than the average population as this audience sees cinema as a vital part of their social lives</a:t>
            </a:r>
            <a:endParaRPr lang="en-US" sz="2600" b="1" dirty="0">
              <a:solidFill>
                <a:srgbClr val="FF0000"/>
              </a:solidFill>
              <a:latin typeface="Helvetica" panose="020B0403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714AE95-B513-412D-89B3-EBB030F1C8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8967021"/>
              </p:ext>
            </p:extLst>
          </p:nvPr>
        </p:nvGraphicFramePr>
        <p:xfrm>
          <a:off x="2032000" y="1979862"/>
          <a:ext cx="8128000" cy="4572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276ACF-C669-4330-9248-9BDDCE4AC3AC}"/>
              </a:ext>
            </a:extLst>
          </p:cNvPr>
          <p:cNvSpPr/>
          <p:nvPr/>
        </p:nvSpPr>
        <p:spPr>
          <a:xfrm>
            <a:off x="7556700" y="2541408"/>
            <a:ext cx="1042672" cy="425039"/>
          </a:xfrm>
          <a:prstGeom prst="round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Helvetica" panose="020B0403020202020204" pitchFamily="34" charset="0"/>
              </a:rPr>
              <a:t>169 Index</a:t>
            </a:r>
          </a:p>
          <a:p>
            <a:pPr algn="ctr"/>
            <a:r>
              <a:rPr lang="en-US" sz="1100" dirty="0">
                <a:latin typeface="Helvetica" panose="020B0403020202020204" pitchFamily="34" charset="0"/>
              </a:rPr>
              <a:t>vs. total pop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32BB7E-D62B-45D0-AC44-897D17C95B04}"/>
              </a:ext>
            </a:extLst>
          </p:cNvPr>
          <p:cNvSpPr/>
          <p:nvPr/>
        </p:nvSpPr>
        <p:spPr>
          <a:xfrm>
            <a:off x="7786572" y="5186684"/>
            <a:ext cx="1042672" cy="425039"/>
          </a:xfrm>
          <a:prstGeom prst="round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B1464"/>
                </a:solidFill>
                <a:latin typeface="Helvetica" panose="020B0403020202020204" pitchFamily="34" charset="0"/>
              </a:rPr>
              <a:t>163 Index</a:t>
            </a:r>
          </a:p>
          <a:p>
            <a:pPr algn="ctr"/>
            <a:r>
              <a:rPr lang="en-US" sz="1100" dirty="0">
                <a:solidFill>
                  <a:srgbClr val="1B1464"/>
                </a:solidFill>
                <a:latin typeface="Helvetica" panose="020B0403020202020204" pitchFamily="34" charset="0"/>
              </a:rPr>
              <a:t>vs. total pop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A72E80E-812B-4F20-B6D7-72555F3F2879}"/>
              </a:ext>
            </a:extLst>
          </p:cNvPr>
          <p:cNvSpPr/>
          <p:nvPr/>
        </p:nvSpPr>
        <p:spPr>
          <a:xfrm>
            <a:off x="3673017" y="5621648"/>
            <a:ext cx="1042672" cy="425039"/>
          </a:xfrm>
          <a:prstGeom prst="round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Helvetica" panose="020B0403020202020204" pitchFamily="34" charset="0"/>
              </a:rPr>
              <a:t>133 Index</a:t>
            </a:r>
          </a:p>
          <a:p>
            <a:pPr algn="ctr"/>
            <a:r>
              <a:rPr lang="en-US" sz="1100" dirty="0">
                <a:latin typeface="Helvetica" panose="020B0403020202020204" pitchFamily="34" charset="0"/>
              </a:rPr>
              <a:t>vs. total pop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F11402-F5CC-4A4C-8831-35BB0B6BCCC0}"/>
              </a:ext>
            </a:extLst>
          </p:cNvPr>
          <p:cNvSpPr/>
          <p:nvPr/>
        </p:nvSpPr>
        <p:spPr>
          <a:xfrm>
            <a:off x="3059676" y="3695307"/>
            <a:ext cx="1042672" cy="425039"/>
          </a:xfrm>
          <a:prstGeom prst="roundRect">
            <a:avLst/>
          </a:pr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B1464"/>
                </a:solidFill>
                <a:latin typeface="Helvetica" panose="020B0403020202020204" pitchFamily="34" charset="0"/>
              </a:rPr>
              <a:t>96 Index</a:t>
            </a:r>
          </a:p>
          <a:p>
            <a:pPr algn="ctr"/>
            <a:r>
              <a:rPr lang="en-US" sz="1100" dirty="0">
                <a:solidFill>
                  <a:srgbClr val="1B1464"/>
                </a:solidFill>
                <a:latin typeface="Helvetica" panose="020B0403020202020204" pitchFamily="34" charset="0"/>
              </a:rPr>
              <a:t>vs. total pop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062D7C2-1E81-4A30-92D0-8F8B14D9F356}"/>
              </a:ext>
            </a:extLst>
          </p:cNvPr>
          <p:cNvSpPr/>
          <p:nvPr/>
        </p:nvSpPr>
        <p:spPr>
          <a:xfrm>
            <a:off x="3936504" y="2288477"/>
            <a:ext cx="1042672" cy="425039"/>
          </a:xfrm>
          <a:prstGeom prst="roundRect">
            <a:avLst/>
          </a:prstGeom>
          <a:solidFill>
            <a:srgbClr val="66C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B1464"/>
                </a:solidFill>
                <a:latin typeface="Helvetica" panose="020B0403020202020204" pitchFamily="34" charset="0"/>
              </a:rPr>
              <a:t>36 Index</a:t>
            </a:r>
          </a:p>
          <a:p>
            <a:pPr algn="ctr"/>
            <a:r>
              <a:rPr lang="en-US" sz="1100" dirty="0">
                <a:solidFill>
                  <a:srgbClr val="1B1464"/>
                </a:solidFill>
                <a:latin typeface="Helvetica" panose="020B0403020202020204" pitchFamily="34" charset="0"/>
              </a:rPr>
              <a:t>vs. total pop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6F170-E253-4A3A-9DFF-914F7BAA75D5}"/>
              </a:ext>
            </a:extLst>
          </p:cNvPr>
          <p:cNvSpPr txBox="1"/>
          <p:nvPr/>
        </p:nvSpPr>
        <p:spPr>
          <a:xfrm>
            <a:off x="440087" y="5342023"/>
            <a:ext cx="271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1B1464"/>
                </a:solidFill>
                <a:latin typeface="Helvetica" panose="020B0403020202020204" pitchFamily="34" charset="0"/>
              </a:rPr>
              <a:t>How to read index</a:t>
            </a:r>
            <a:r>
              <a:rPr lang="en-US" sz="1200" dirty="0">
                <a:solidFill>
                  <a:srgbClr val="1B1464"/>
                </a:solidFill>
                <a:latin typeface="Helvetica" panose="020B0403020202020204" pitchFamily="34" charset="0"/>
              </a:rPr>
              <a:t>: Cinemagoers are 69% more likely to be P18-24 than the total population.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1822FB-B301-4A2A-8D3F-8BAE4B9A43CC}"/>
              </a:ext>
            </a:extLst>
          </p:cNvPr>
          <p:cNvSpPr/>
          <p:nvPr/>
        </p:nvSpPr>
        <p:spPr>
          <a:xfrm>
            <a:off x="9079346" y="3103057"/>
            <a:ext cx="2863272" cy="1095491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Almost half</a:t>
            </a: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 of all moviegoers are adults 18-34…</a:t>
            </a:r>
          </a:p>
          <a:p>
            <a:pPr algn="ctr"/>
            <a:endParaRPr lang="en-US" sz="1000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 algn="ctr"/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</a:rPr>
              <a:t>They may be </a:t>
            </a:r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‘Elusives’ </a:t>
            </a:r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</a:rPr>
              <a:t>to other media platforms but not cinema</a:t>
            </a:r>
          </a:p>
        </p:txBody>
      </p:sp>
    </p:spTree>
    <p:extLst>
      <p:ext uri="{BB962C8B-B14F-4D97-AF65-F5344CB8AC3E}">
        <p14:creationId xmlns:p14="http://schemas.microsoft.com/office/powerpoint/2010/main" val="151319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E80198-8D78-499B-966B-06BAF921A915}"/>
              </a:ext>
            </a:extLst>
          </p:cNvPr>
          <p:cNvSpPr/>
          <p:nvPr/>
        </p:nvSpPr>
        <p:spPr>
          <a:xfrm>
            <a:off x="0" y="1496211"/>
            <a:ext cx="12192000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653D53-8397-402B-8C63-33BD810B55CD}"/>
              </a:ext>
            </a:extLst>
          </p:cNvPr>
          <p:cNvSpPr/>
          <p:nvPr/>
        </p:nvSpPr>
        <p:spPr>
          <a:xfrm>
            <a:off x="673993" y="3077076"/>
            <a:ext cx="3241615" cy="2381722"/>
          </a:xfrm>
          <a:prstGeom prst="roundRect">
            <a:avLst/>
          </a:prstGeom>
          <a:solidFill>
            <a:srgbClr val="1B146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087" y="6294755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MRI-Simmons 2021 Fall Doublebase, P18+, Black P18+, Hispanic P18+ &amp; Asian P18+. Index against P18+.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2E2CF-5FA8-441B-B67A-6551B1008876}"/>
              </a:ext>
            </a:extLst>
          </p:cNvPr>
          <p:cNvSpPr txBox="1"/>
          <p:nvPr/>
        </p:nvSpPr>
        <p:spPr>
          <a:xfrm>
            <a:off x="2533950" y="1770739"/>
            <a:ext cx="738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Attend a movie at least once a month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8249" y="294072"/>
            <a:ext cx="118224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Diverse: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‘Super’ cinema goers, those who go to the movies at least once a month, are much more likely to be </a:t>
            </a: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multicultural audiences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91ACCB-D402-451C-AAB1-BEC17389C587}"/>
              </a:ext>
            </a:extLst>
          </p:cNvPr>
          <p:cNvSpPr txBox="1"/>
          <p:nvPr/>
        </p:nvSpPr>
        <p:spPr>
          <a:xfrm>
            <a:off x="1220743" y="3274094"/>
            <a:ext cx="214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Helvetica" panose="020B0403020202020204" pitchFamily="34" charset="0"/>
              </a:rPr>
              <a:t>+21%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C0942F-3945-4D1D-9C46-5AD29157F0E9}"/>
              </a:ext>
            </a:extLst>
          </p:cNvPr>
          <p:cNvSpPr txBox="1"/>
          <p:nvPr/>
        </p:nvSpPr>
        <p:spPr>
          <a:xfrm>
            <a:off x="1220743" y="2486773"/>
            <a:ext cx="214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B1464"/>
                </a:solidFill>
                <a:latin typeface="Helvetica" panose="020B0403020202020204" pitchFamily="34" charset="0"/>
              </a:rPr>
              <a:t>Black P18+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2645F1-3087-4912-A4A8-BE72C30CC68E}"/>
              </a:ext>
            </a:extLst>
          </p:cNvPr>
          <p:cNvSpPr txBox="1"/>
          <p:nvPr/>
        </p:nvSpPr>
        <p:spPr>
          <a:xfrm>
            <a:off x="794901" y="4319427"/>
            <a:ext cx="2999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  <a:t>more likely than </a:t>
            </a:r>
            <a:b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  <a:t>the average adult 18+ </a:t>
            </a:r>
            <a:b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400">
                <a:solidFill>
                  <a:schemeClr val="bg1"/>
                </a:solidFill>
                <a:latin typeface="Helvetica" panose="020B0403020202020204" pitchFamily="34" charset="0"/>
              </a:rPr>
              <a:t>(121 index)</a:t>
            </a:r>
            <a:endParaRPr lang="en-US" sz="2000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371D52-8DD5-492C-BA1C-CFCC55EBF291}"/>
              </a:ext>
            </a:extLst>
          </p:cNvPr>
          <p:cNvSpPr/>
          <p:nvPr/>
        </p:nvSpPr>
        <p:spPr>
          <a:xfrm>
            <a:off x="4589601" y="3077076"/>
            <a:ext cx="3241615" cy="2381722"/>
          </a:xfrm>
          <a:prstGeom prst="roundRect">
            <a:avLst/>
          </a:prstGeom>
          <a:solidFill>
            <a:srgbClr val="00BFF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B6F861-0AF0-434E-BD30-BC03171C168E}"/>
              </a:ext>
            </a:extLst>
          </p:cNvPr>
          <p:cNvSpPr txBox="1"/>
          <p:nvPr/>
        </p:nvSpPr>
        <p:spPr>
          <a:xfrm>
            <a:off x="5136351" y="3274094"/>
            <a:ext cx="214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Helvetica" panose="020B0403020202020204" pitchFamily="34" charset="0"/>
              </a:rPr>
              <a:t>+47%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D0D882-A67B-4760-B71F-3351A8CC776A}"/>
              </a:ext>
            </a:extLst>
          </p:cNvPr>
          <p:cNvSpPr txBox="1"/>
          <p:nvPr/>
        </p:nvSpPr>
        <p:spPr>
          <a:xfrm>
            <a:off x="4547578" y="2486773"/>
            <a:ext cx="3283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BFF2"/>
                </a:solidFill>
                <a:latin typeface="Helvetica" panose="020B0403020202020204" pitchFamily="34" charset="0"/>
              </a:rPr>
              <a:t>Hispanic P18+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B05237-27CA-4F78-9352-0AC31F900A2F}"/>
              </a:ext>
            </a:extLst>
          </p:cNvPr>
          <p:cNvSpPr txBox="1"/>
          <p:nvPr/>
        </p:nvSpPr>
        <p:spPr>
          <a:xfrm>
            <a:off x="4710509" y="4319427"/>
            <a:ext cx="2999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  <a:t>more likely than </a:t>
            </a:r>
            <a:b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  <a:t>the average adult 18+ </a:t>
            </a:r>
            <a:b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400">
                <a:solidFill>
                  <a:schemeClr val="bg1"/>
                </a:solidFill>
                <a:latin typeface="Helvetica" panose="020B0403020202020204" pitchFamily="34" charset="0"/>
              </a:rPr>
              <a:t>(147 index)</a:t>
            </a:r>
            <a:endParaRPr lang="en-US" sz="2000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304FD23-DE29-4AA0-92B2-3D053B53B644}"/>
              </a:ext>
            </a:extLst>
          </p:cNvPr>
          <p:cNvSpPr/>
          <p:nvPr/>
        </p:nvSpPr>
        <p:spPr>
          <a:xfrm>
            <a:off x="8505209" y="3077076"/>
            <a:ext cx="3241615" cy="2381722"/>
          </a:xfrm>
          <a:prstGeom prst="roundRect">
            <a:avLst/>
          </a:prstGeom>
          <a:solidFill>
            <a:srgbClr val="66C5A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2730B4-4B4B-4B73-98A2-AB1B4B9D561F}"/>
              </a:ext>
            </a:extLst>
          </p:cNvPr>
          <p:cNvSpPr txBox="1"/>
          <p:nvPr/>
        </p:nvSpPr>
        <p:spPr>
          <a:xfrm>
            <a:off x="9051959" y="3274094"/>
            <a:ext cx="214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Helvetica" panose="020B0403020202020204" pitchFamily="34" charset="0"/>
              </a:rPr>
              <a:t>+38%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B1B72B-98FA-4D15-9D84-32F3381071EF}"/>
              </a:ext>
            </a:extLst>
          </p:cNvPr>
          <p:cNvSpPr txBox="1"/>
          <p:nvPr/>
        </p:nvSpPr>
        <p:spPr>
          <a:xfrm>
            <a:off x="9051959" y="2486773"/>
            <a:ext cx="214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66C5AD"/>
                </a:solidFill>
                <a:latin typeface="Helvetica" panose="020B0403020202020204" pitchFamily="34" charset="0"/>
              </a:rPr>
              <a:t>Asian P18+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0E0E06-FC8A-4A96-8425-38300A950E4A}"/>
              </a:ext>
            </a:extLst>
          </p:cNvPr>
          <p:cNvSpPr txBox="1"/>
          <p:nvPr/>
        </p:nvSpPr>
        <p:spPr>
          <a:xfrm>
            <a:off x="8626117" y="4319427"/>
            <a:ext cx="2999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  <a:t>more likely than </a:t>
            </a:r>
            <a:b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  <a:t>the average adult 18+ </a:t>
            </a:r>
            <a:b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400">
                <a:solidFill>
                  <a:schemeClr val="bg1"/>
                </a:solidFill>
                <a:latin typeface="Helvetica" panose="020B0403020202020204" pitchFamily="34" charset="0"/>
              </a:rPr>
              <a:t>(138 index)</a:t>
            </a:r>
            <a:endParaRPr lang="en-US" sz="2000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9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CCCFE0C-A51C-453D-8972-8BA78713A10A}"/>
              </a:ext>
            </a:extLst>
          </p:cNvPr>
          <p:cNvSpPr/>
          <p:nvPr/>
        </p:nvSpPr>
        <p:spPr>
          <a:xfrm>
            <a:off x="-1" y="1479435"/>
            <a:ext cx="12191999" cy="5378565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29328" y="6183666"/>
            <a:ext cx="117626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2021 Comscore Post-Trak data; 10 movie average: Spider-Man: No Way Home, Shang-Chi, Fast 9: Fast Saga, Black Widow, A Quiet Place Part II, Venom, West Side Story, Candyman, Halloween Kills &amp; Clifford. VAB analysis of Nielsen National Universe Estimates, 2021-2022, total P2+.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8249" y="158966"/>
            <a:ext cx="120072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Diverse: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Multicultural segments accounted for almost </a:t>
            </a: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60% of the audience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for recent major theatrical releases, demonstrating their passion for seeing movies on the big screen </a:t>
            </a:r>
            <a:endParaRPr lang="en-US" sz="2600" b="1">
              <a:solidFill>
                <a:srgbClr val="1B1464"/>
              </a:solidFill>
              <a:highlight>
                <a:srgbClr val="FFFF00"/>
              </a:highlight>
              <a:latin typeface="Helvetica" panose="020B0403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2050" name="Picture 2" descr="A Quiet Place Part II (2020) - IMDb">
            <a:extLst>
              <a:ext uri="{FF2B5EF4-FFF2-40B4-BE49-F238E27FC236}">
                <a16:creationId xmlns:a16="http://schemas.microsoft.com/office/drawing/2014/main" id="{358C9F8B-66E0-4BDA-B22F-780AE7DA7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407" y="4500875"/>
            <a:ext cx="1022646" cy="1514513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9: The Fast Saga (2021) - IMDb">
            <a:extLst>
              <a:ext uri="{FF2B5EF4-FFF2-40B4-BE49-F238E27FC236}">
                <a16:creationId xmlns:a16="http://schemas.microsoft.com/office/drawing/2014/main" id="{6EEBAD73-00BC-4C07-A265-4724DDA7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2803" y="4500875"/>
            <a:ext cx="956737" cy="1514513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azon.com: Black Widow Movie Poster - Advance One Sheet (Style D) 24&quot;x36&quot;  This is a Certified PosterOffice Print with Holographic Sequential  Numbering for Authenticity.: Posters &amp; Prints">
            <a:extLst>
              <a:ext uri="{FF2B5EF4-FFF2-40B4-BE49-F238E27FC236}">
                <a16:creationId xmlns:a16="http://schemas.microsoft.com/office/drawing/2014/main" id="{59610DC1-1AB8-4516-8B71-F8EFB5103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0510" y="4500875"/>
            <a:ext cx="1022698" cy="1514513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ndyman: new trailer and posters | Cineworld cinemas">
            <a:extLst>
              <a:ext uri="{FF2B5EF4-FFF2-40B4-BE49-F238E27FC236}">
                <a16:creationId xmlns:a16="http://schemas.microsoft.com/office/drawing/2014/main" id="{40C9986A-99B8-4A6D-B621-788CAA4C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3629" y="4500875"/>
            <a:ext cx="976112" cy="1514513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mazon.com: Trends International Marvel Shang-Chi and The Legend of The Ten  Rings-Teaser Wall Poster, 22.375&quot; x 34&quot;, Premium Unframed Version: Posters  &amp; Prints">
            <a:extLst>
              <a:ext uri="{FF2B5EF4-FFF2-40B4-BE49-F238E27FC236}">
                <a16:creationId xmlns:a16="http://schemas.microsoft.com/office/drawing/2014/main" id="{7E153EB0-8CF0-4A3A-A159-BA1DEB51C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165" y="4500875"/>
            <a:ext cx="997405" cy="1514513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ew 'Venom: Let There Be Carnage' Poster Released | Animation World Network">
            <a:extLst>
              <a:ext uri="{FF2B5EF4-FFF2-40B4-BE49-F238E27FC236}">
                <a16:creationId xmlns:a16="http://schemas.microsoft.com/office/drawing/2014/main" id="{B8E9257F-38DB-4EF1-9532-AB18AAB15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3157" y="4500875"/>
            <a:ext cx="1021947" cy="1514514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A2037DBE-B6E7-404E-A0AD-D294D58B6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1360" y="4500875"/>
            <a:ext cx="956738" cy="1514514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lifford the Big Red Dog | Official Website | 10 December 2021">
            <a:extLst>
              <a:ext uri="{FF2B5EF4-FFF2-40B4-BE49-F238E27FC236}">
                <a16:creationId xmlns:a16="http://schemas.microsoft.com/office/drawing/2014/main" id="{9BA1E244-06BC-443D-841C-6121DCD29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7151" y="4500875"/>
            <a:ext cx="1042898" cy="1514513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West Side Story (2021) - IMDb">
            <a:extLst>
              <a:ext uri="{FF2B5EF4-FFF2-40B4-BE49-F238E27FC236}">
                <a16:creationId xmlns:a16="http://schemas.microsoft.com/office/drawing/2014/main" id="{E5D97599-674C-4B0F-9AC7-26CECD738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002" y="4500875"/>
            <a:ext cx="1041470" cy="1512438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pider-Man: No Way Home (2021) - IMDb">
            <a:extLst>
              <a:ext uri="{FF2B5EF4-FFF2-40B4-BE49-F238E27FC236}">
                <a16:creationId xmlns:a16="http://schemas.microsoft.com/office/drawing/2014/main" id="{5D1B93D6-03BC-4601-AA05-E440999CE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84" y="4500875"/>
            <a:ext cx="1041470" cy="1514513"/>
          </a:xfrm>
          <a:prstGeom prst="rect">
            <a:avLst/>
          </a:prstGeom>
          <a:noFill/>
          <a:ln w="19050"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AC60E8BB-9D7D-4165-B833-1AD4C57294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318347"/>
              </p:ext>
            </p:extLst>
          </p:nvPr>
        </p:nvGraphicFramePr>
        <p:xfrm>
          <a:off x="1595339" y="2639745"/>
          <a:ext cx="9484469" cy="1487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FB89CD27-A309-4BDD-A3CE-CBAD7702ADAC}"/>
              </a:ext>
            </a:extLst>
          </p:cNvPr>
          <p:cNvSpPr txBox="1"/>
          <p:nvPr/>
        </p:nvSpPr>
        <p:spPr>
          <a:xfrm>
            <a:off x="1" y="1628605"/>
            <a:ext cx="121919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Helvetica" panose="020B0403020202020204" pitchFamily="34" charset="0"/>
              </a:rPr>
              <a:t>10-Movie Average (2021 Releases): Race/Ethnicity Composition</a:t>
            </a:r>
            <a:br>
              <a:rPr lang="en-US" sz="1600" b="1" u="sng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Based on Opening Weekend Audience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21B56D-76B3-423D-96F6-A916494DA20C}"/>
              </a:ext>
            </a:extLst>
          </p:cNvPr>
          <p:cNvSpPr txBox="1"/>
          <p:nvPr/>
        </p:nvSpPr>
        <p:spPr>
          <a:xfrm>
            <a:off x="-21518" y="4061924"/>
            <a:ext cx="12156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10 Movies included in analysis</a:t>
            </a:r>
            <a:endParaRPr kumimoji="0" lang="en-US" sz="1400" b="1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E62AC61-6F04-4BAF-86BC-0F5AE2C38F1E}"/>
              </a:ext>
            </a:extLst>
          </p:cNvPr>
          <p:cNvSpPr/>
          <p:nvPr/>
        </p:nvSpPr>
        <p:spPr>
          <a:xfrm rot="16200000">
            <a:off x="6147258" y="-1863306"/>
            <a:ext cx="338726" cy="9344827"/>
          </a:xfrm>
          <a:prstGeom prst="rightBrace">
            <a:avLst>
              <a:gd name="adj1" fmla="val 8333"/>
              <a:gd name="adj2" fmla="val 49586"/>
            </a:avLst>
          </a:prstGeom>
          <a:ln w="28575"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903A39-6C15-4250-9184-3F2745CE7E0F}"/>
              </a:ext>
            </a:extLst>
          </p:cNvPr>
          <p:cNvSpPr/>
          <p:nvPr/>
        </p:nvSpPr>
        <p:spPr>
          <a:xfrm>
            <a:off x="5758773" y="2287614"/>
            <a:ext cx="1079770" cy="346212"/>
          </a:xfrm>
          <a:prstGeom prst="ellipse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1B1464"/>
                </a:solidFill>
                <a:latin typeface="Helvetica" panose="020B0403020202020204" pitchFamily="34" charset="0"/>
              </a:rPr>
              <a:t>58%</a:t>
            </a:r>
          </a:p>
        </p:txBody>
      </p:sp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0DD8E344-CB4D-413F-97EF-67786C373546}"/>
              </a:ext>
            </a:extLst>
          </p:cNvPr>
          <p:cNvSpPr/>
          <p:nvPr/>
        </p:nvSpPr>
        <p:spPr>
          <a:xfrm>
            <a:off x="594249" y="1606511"/>
            <a:ext cx="1862104" cy="1187101"/>
          </a:xfrm>
          <a:prstGeom prst="irregularSeal1">
            <a:avLst/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57% were P18-34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433B5-B18E-4D5A-9E00-119783044D86}"/>
              </a:ext>
            </a:extLst>
          </p:cNvPr>
          <p:cNvSpPr txBox="1"/>
          <p:nvPr/>
        </p:nvSpPr>
        <p:spPr>
          <a:xfrm>
            <a:off x="3667323" y="3754878"/>
            <a:ext cx="716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Helvetica" panose="020B0403020202020204" pitchFamily="34" charset="0"/>
              </a:rPr>
              <a:t>18%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17D07D-9BD2-4526-A4B6-171703A903E5}"/>
              </a:ext>
            </a:extLst>
          </p:cNvPr>
          <p:cNvSpPr txBox="1"/>
          <p:nvPr/>
        </p:nvSpPr>
        <p:spPr>
          <a:xfrm>
            <a:off x="7457879" y="3761362"/>
            <a:ext cx="716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Helvetica" panose="020B0403020202020204" pitchFamily="34" charset="0"/>
              </a:rPr>
              <a:t>13%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1D102C-2B24-427C-A852-D4556486EC99}"/>
              </a:ext>
            </a:extLst>
          </p:cNvPr>
          <p:cNvSpPr txBox="1"/>
          <p:nvPr/>
        </p:nvSpPr>
        <p:spPr>
          <a:xfrm>
            <a:off x="9782799" y="3761363"/>
            <a:ext cx="716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1B1464"/>
                </a:solidFill>
                <a:latin typeface="Helvetica" panose="020B0403020202020204" pitchFamily="34" charset="0"/>
              </a:rPr>
              <a:t>7%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0498F9-15EE-4B36-BE16-3268A93980D6}"/>
              </a:ext>
            </a:extLst>
          </p:cNvPr>
          <p:cNvSpPr txBox="1"/>
          <p:nvPr/>
        </p:nvSpPr>
        <p:spPr>
          <a:xfrm>
            <a:off x="19446" y="3751635"/>
            <a:ext cx="16439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solidFill>
                  <a:srgbClr val="1B1464"/>
                </a:solidFill>
                <a:latin typeface="Helvetica" panose="020B0403020202020204" pitchFamily="34" charset="0"/>
              </a:rPr>
              <a:t>U.S. P2+ pop % (38%):</a:t>
            </a:r>
          </a:p>
        </p:txBody>
      </p:sp>
    </p:spTree>
    <p:extLst>
      <p:ext uri="{BB962C8B-B14F-4D97-AF65-F5344CB8AC3E}">
        <p14:creationId xmlns:p14="http://schemas.microsoft.com/office/powerpoint/2010/main" val="346485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43C3A8A8-2BF1-4FDF-B9DD-68EB847F22DD}"/>
              </a:ext>
            </a:extLst>
          </p:cNvPr>
          <p:cNvSpPr/>
          <p:nvPr/>
        </p:nvSpPr>
        <p:spPr>
          <a:xfrm>
            <a:off x="-1013" y="1506969"/>
            <a:ext cx="12235036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087" y="6305251"/>
            <a:ext cx="114179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2021 Comscore Post-Trak data;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*Paramount exits for an audience cut between P17-44, not P18-34.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Ratings by Movie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Genre: Superhero (PG-13), Horror (R), Action (PG-13), Suspense (PG-13), Family (PG), Musical (PG-13).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2E2CF-5FA8-441B-B67A-6551B1008876}"/>
              </a:ext>
            </a:extLst>
          </p:cNvPr>
          <p:cNvSpPr txBox="1"/>
          <p:nvPr/>
        </p:nvSpPr>
        <p:spPr>
          <a:xfrm>
            <a:off x="321013" y="1506842"/>
            <a:ext cx="10062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Race/Ethnicity Composition by Movie</a:t>
            </a:r>
            <a:b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Based on Opening Weekend Audience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8249" y="241546"/>
            <a:ext cx="119660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Young &amp; Diverse: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cross-section of genres appeal to this young, diverse audience opening up a wide range of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possibilities for marketers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D658747-F0D8-4636-8E47-E321578FE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484134"/>
              </p:ext>
            </p:extLst>
          </p:nvPr>
        </p:nvGraphicFramePr>
        <p:xfrm>
          <a:off x="241699" y="2007289"/>
          <a:ext cx="10230685" cy="417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E30C63-3DB8-4B4D-9661-86EA4C8DD09A}"/>
              </a:ext>
            </a:extLst>
          </p:cNvPr>
          <p:cNvSpPr/>
          <p:nvPr/>
        </p:nvSpPr>
        <p:spPr>
          <a:xfrm>
            <a:off x="10717576" y="2443843"/>
            <a:ext cx="1045029" cy="332509"/>
          </a:xfrm>
          <a:prstGeom prst="roundRect">
            <a:avLst/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70%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69F195-862D-46ED-AA33-4ECFBD2C2C46}"/>
              </a:ext>
            </a:extLst>
          </p:cNvPr>
          <p:cNvCxnSpPr>
            <a:cxnSpLocks/>
          </p:cNvCxnSpPr>
          <p:nvPr/>
        </p:nvCxnSpPr>
        <p:spPr>
          <a:xfrm>
            <a:off x="10383486" y="2440294"/>
            <a:ext cx="0" cy="3765002"/>
          </a:xfrm>
          <a:prstGeom prst="line">
            <a:avLst/>
          </a:prstGeom>
          <a:ln w="3810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70F03DF-AA6E-4C9E-8F87-C6C4A09BDE06}"/>
              </a:ext>
            </a:extLst>
          </p:cNvPr>
          <p:cNvSpPr txBox="1"/>
          <p:nvPr/>
        </p:nvSpPr>
        <p:spPr>
          <a:xfrm>
            <a:off x="10358086" y="1947534"/>
            <a:ext cx="1736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P18-34 Comp %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4344F5-F489-429F-BF6C-25A1E2C1C745}"/>
              </a:ext>
            </a:extLst>
          </p:cNvPr>
          <p:cNvSpPr/>
          <p:nvPr/>
        </p:nvSpPr>
        <p:spPr>
          <a:xfrm>
            <a:off x="10717576" y="2812705"/>
            <a:ext cx="1045029" cy="332509"/>
          </a:xfrm>
          <a:prstGeom prst="roundRect">
            <a:avLst/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59%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0873C41-66B6-4807-8715-2542CAF0289B}"/>
              </a:ext>
            </a:extLst>
          </p:cNvPr>
          <p:cNvSpPr/>
          <p:nvPr/>
        </p:nvSpPr>
        <p:spPr>
          <a:xfrm>
            <a:off x="10717576" y="3187061"/>
            <a:ext cx="1045029" cy="332509"/>
          </a:xfrm>
          <a:prstGeom prst="roundRect">
            <a:avLst/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64%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0A181E2-A95D-4CE8-B6F5-6EBCE54F88A5}"/>
              </a:ext>
            </a:extLst>
          </p:cNvPr>
          <p:cNvSpPr/>
          <p:nvPr/>
        </p:nvSpPr>
        <p:spPr>
          <a:xfrm>
            <a:off x="10717576" y="3565648"/>
            <a:ext cx="1045029" cy="332509"/>
          </a:xfrm>
          <a:prstGeom prst="roundRect">
            <a:avLst/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50%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252471B-65F0-4CC9-98E8-5CB2A0919394}"/>
              </a:ext>
            </a:extLst>
          </p:cNvPr>
          <p:cNvSpPr/>
          <p:nvPr/>
        </p:nvSpPr>
        <p:spPr>
          <a:xfrm>
            <a:off x="10717576" y="3934510"/>
            <a:ext cx="1045029" cy="332509"/>
          </a:xfrm>
          <a:prstGeom prst="roundRect">
            <a:avLst/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69%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F3C4BE-A533-4AA7-85B0-695428BF401F}"/>
              </a:ext>
            </a:extLst>
          </p:cNvPr>
          <p:cNvSpPr/>
          <p:nvPr/>
        </p:nvSpPr>
        <p:spPr>
          <a:xfrm>
            <a:off x="10717576" y="4300869"/>
            <a:ext cx="1045029" cy="332509"/>
          </a:xfrm>
          <a:prstGeom prst="roundRect">
            <a:avLst/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62%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968711C-D493-4524-B604-AE92D1BE333F}"/>
              </a:ext>
            </a:extLst>
          </p:cNvPr>
          <p:cNvSpPr/>
          <p:nvPr/>
        </p:nvSpPr>
        <p:spPr>
          <a:xfrm>
            <a:off x="10717576" y="4664989"/>
            <a:ext cx="1045029" cy="332509"/>
          </a:xfrm>
          <a:prstGeom prst="roundRect">
            <a:avLst/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46%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6E16B6B-1F71-4D7D-A8AD-30F8DCFB99D8}"/>
              </a:ext>
            </a:extLst>
          </p:cNvPr>
          <p:cNvSpPr/>
          <p:nvPr/>
        </p:nvSpPr>
        <p:spPr>
          <a:xfrm>
            <a:off x="10717576" y="5040873"/>
            <a:ext cx="1045029" cy="332509"/>
          </a:xfrm>
          <a:prstGeom prst="roundRect">
            <a:avLst/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88*%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CEB716-F5E6-4AD7-AE70-9D2D20F8B69A}"/>
              </a:ext>
            </a:extLst>
          </p:cNvPr>
          <p:cNvSpPr/>
          <p:nvPr/>
        </p:nvSpPr>
        <p:spPr>
          <a:xfrm>
            <a:off x="10717576" y="5408286"/>
            <a:ext cx="1045029" cy="332509"/>
          </a:xfrm>
          <a:prstGeom prst="roundRect">
            <a:avLst/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44%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C59DF14-3F08-4CFB-AFA7-060C71B3191E}"/>
              </a:ext>
            </a:extLst>
          </p:cNvPr>
          <p:cNvSpPr/>
          <p:nvPr/>
        </p:nvSpPr>
        <p:spPr>
          <a:xfrm>
            <a:off x="10717576" y="5803626"/>
            <a:ext cx="1045029" cy="332509"/>
          </a:xfrm>
          <a:prstGeom prst="roundRect">
            <a:avLst/>
          </a:prstGeom>
          <a:solidFill>
            <a:srgbClr val="FFE600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21%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F9F55-ECD9-455B-958F-1910457773D1}"/>
              </a:ext>
            </a:extLst>
          </p:cNvPr>
          <p:cNvSpPr txBox="1"/>
          <p:nvPr/>
        </p:nvSpPr>
        <p:spPr>
          <a:xfrm>
            <a:off x="98926" y="2975567"/>
            <a:ext cx="1330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Superhero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5B9780-631E-4B17-B631-35BC06DF5C08}"/>
              </a:ext>
            </a:extLst>
          </p:cNvPr>
          <p:cNvSpPr/>
          <p:nvPr/>
        </p:nvSpPr>
        <p:spPr>
          <a:xfrm>
            <a:off x="1450057" y="2360759"/>
            <a:ext cx="8796100" cy="1537398"/>
          </a:xfrm>
          <a:prstGeom prst="rect">
            <a:avLst/>
          </a:prstGeom>
          <a:noFill/>
          <a:ln w="190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186109-953E-4274-A2A3-530835B07091}"/>
              </a:ext>
            </a:extLst>
          </p:cNvPr>
          <p:cNvSpPr/>
          <p:nvPr/>
        </p:nvSpPr>
        <p:spPr>
          <a:xfrm>
            <a:off x="1450057" y="3949985"/>
            <a:ext cx="8796100" cy="684524"/>
          </a:xfrm>
          <a:prstGeom prst="rect">
            <a:avLst/>
          </a:prstGeom>
          <a:noFill/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621C12-99E7-46D5-8EBC-B4F39D8D2E05}"/>
              </a:ext>
            </a:extLst>
          </p:cNvPr>
          <p:cNvSpPr txBox="1"/>
          <p:nvPr/>
        </p:nvSpPr>
        <p:spPr>
          <a:xfrm>
            <a:off x="429396" y="4138358"/>
            <a:ext cx="100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Horror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666CD27-DC14-406A-B55C-79EA4E378FFE}"/>
              </a:ext>
            </a:extLst>
          </p:cNvPr>
          <p:cNvSpPr/>
          <p:nvPr/>
        </p:nvSpPr>
        <p:spPr>
          <a:xfrm>
            <a:off x="1450057" y="4677829"/>
            <a:ext cx="8796100" cy="343588"/>
          </a:xfrm>
          <a:prstGeom prst="rect">
            <a:avLst/>
          </a:prstGeom>
          <a:noFill/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7E1817-9376-40BA-9E82-F5D209B7D437}"/>
              </a:ext>
            </a:extLst>
          </p:cNvPr>
          <p:cNvSpPr txBox="1"/>
          <p:nvPr/>
        </p:nvSpPr>
        <p:spPr>
          <a:xfrm>
            <a:off x="429396" y="4718532"/>
            <a:ext cx="100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A2CDA1-80D8-4290-BB48-85E993FB20BA}"/>
              </a:ext>
            </a:extLst>
          </p:cNvPr>
          <p:cNvSpPr txBox="1"/>
          <p:nvPr/>
        </p:nvSpPr>
        <p:spPr>
          <a:xfrm>
            <a:off x="251555" y="5066627"/>
            <a:ext cx="115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Suspense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2C7ACE-7E8D-4179-B13B-A979F2B6F66C}"/>
              </a:ext>
            </a:extLst>
          </p:cNvPr>
          <p:cNvSpPr txBox="1"/>
          <p:nvPr/>
        </p:nvSpPr>
        <p:spPr>
          <a:xfrm>
            <a:off x="429396" y="5453834"/>
            <a:ext cx="100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6E3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Family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66041E-4CED-48FE-9A09-45F7BEC62406}"/>
              </a:ext>
            </a:extLst>
          </p:cNvPr>
          <p:cNvSpPr txBox="1"/>
          <p:nvPr/>
        </p:nvSpPr>
        <p:spPr>
          <a:xfrm>
            <a:off x="429396" y="5852125"/>
            <a:ext cx="1000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Musical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DD12B11-B118-4D77-8912-B383A466FD1E}"/>
              </a:ext>
            </a:extLst>
          </p:cNvPr>
          <p:cNvSpPr/>
          <p:nvPr/>
        </p:nvSpPr>
        <p:spPr>
          <a:xfrm>
            <a:off x="1450057" y="5432869"/>
            <a:ext cx="8796099" cy="343588"/>
          </a:xfrm>
          <a:prstGeom prst="rect">
            <a:avLst/>
          </a:prstGeom>
          <a:noFill/>
          <a:ln w="19050">
            <a:solidFill>
              <a:srgbClr val="FF6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FFD8472-A3BC-490B-A90B-B35DE7C2E894}"/>
              </a:ext>
            </a:extLst>
          </p:cNvPr>
          <p:cNvSpPr/>
          <p:nvPr/>
        </p:nvSpPr>
        <p:spPr>
          <a:xfrm>
            <a:off x="1450057" y="5057480"/>
            <a:ext cx="8796100" cy="343588"/>
          </a:xfrm>
          <a:prstGeom prst="rect">
            <a:avLst/>
          </a:prstGeom>
          <a:noFill/>
          <a:ln w="19050">
            <a:solidFill>
              <a:srgbClr val="66C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39FBD8-E7B4-43A8-A4C1-627602C4B330}"/>
              </a:ext>
            </a:extLst>
          </p:cNvPr>
          <p:cNvSpPr/>
          <p:nvPr/>
        </p:nvSpPr>
        <p:spPr>
          <a:xfrm>
            <a:off x="1450056" y="5816426"/>
            <a:ext cx="8796100" cy="343588"/>
          </a:xfrm>
          <a:prstGeom prst="rect">
            <a:avLst/>
          </a:prstGeom>
          <a:noFill/>
          <a:ln w="19050">
            <a:solidFill>
              <a:srgbClr val="A34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D4C1A-4B47-48EC-A522-1F109E4207BA}"/>
              </a:ext>
            </a:extLst>
          </p:cNvPr>
          <p:cNvSpPr txBox="1"/>
          <p:nvPr/>
        </p:nvSpPr>
        <p:spPr>
          <a:xfrm>
            <a:off x="9173809" y="2456208"/>
            <a:ext cx="62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61%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7F4B31-ADA6-4D3E-BB69-D471BB181396}"/>
              </a:ext>
            </a:extLst>
          </p:cNvPr>
          <p:cNvSpPr txBox="1"/>
          <p:nvPr/>
        </p:nvSpPr>
        <p:spPr>
          <a:xfrm>
            <a:off x="8878738" y="2812891"/>
            <a:ext cx="62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58%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80FD3FB-3B29-444A-9C36-49B099776696}"/>
              </a:ext>
            </a:extLst>
          </p:cNvPr>
          <p:cNvSpPr txBox="1"/>
          <p:nvPr/>
        </p:nvSpPr>
        <p:spPr>
          <a:xfrm>
            <a:off x="9073289" y="3182541"/>
            <a:ext cx="62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60%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E9ABDBA-C349-470F-B418-E5456C4CA4CB}"/>
              </a:ext>
            </a:extLst>
          </p:cNvPr>
          <p:cNvSpPr txBox="1"/>
          <p:nvPr/>
        </p:nvSpPr>
        <p:spPr>
          <a:xfrm>
            <a:off x="8577178" y="3571650"/>
            <a:ext cx="62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55%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BB3C25-5867-4857-A1E8-EE168CCD6386}"/>
              </a:ext>
            </a:extLst>
          </p:cNvPr>
          <p:cNvSpPr txBox="1"/>
          <p:nvPr/>
        </p:nvSpPr>
        <p:spPr>
          <a:xfrm>
            <a:off x="9579129" y="3951028"/>
            <a:ext cx="62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65%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51416B-B2CE-416D-ADA1-A67B4FC3B4DA}"/>
              </a:ext>
            </a:extLst>
          </p:cNvPr>
          <p:cNvSpPr txBox="1"/>
          <p:nvPr/>
        </p:nvSpPr>
        <p:spPr>
          <a:xfrm>
            <a:off x="8674454" y="4340134"/>
            <a:ext cx="62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56%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FD70CE-9D19-469E-95F1-C5D343F69C5E}"/>
              </a:ext>
            </a:extLst>
          </p:cNvPr>
          <p:cNvSpPr txBox="1"/>
          <p:nvPr/>
        </p:nvSpPr>
        <p:spPr>
          <a:xfrm>
            <a:off x="9170566" y="4709784"/>
            <a:ext cx="62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61%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4097DD-9582-41B4-B6F6-B266A40C12BB}"/>
              </a:ext>
            </a:extLst>
          </p:cNvPr>
          <p:cNvSpPr txBox="1"/>
          <p:nvPr/>
        </p:nvSpPr>
        <p:spPr>
          <a:xfrm>
            <a:off x="8363170" y="5069713"/>
            <a:ext cx="62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53%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425A9F6-5988-41CD-A0BE-F8185A738146}"/>
              </a:ext>
            </a:extLst>
          </p:cNvPr>
          <p:cNvSpPr txBox="1"/>
          <p:nvPr/>
        </p:nvSpPr>
        <p:spPr>
          <a:xfrm>
            <a:off x="9462400" y="5449091"/>
            <a:ext cx="62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64%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D8E75-F23A-41A2-B85B-76C54CFB9EE3}"/>
              </a:ext>
            </a:extLst>
          </p:cNvPr>
          <p:cNvSpPr txBox="1"/>
          <p:nvPr/>
        </p:nvSpPr>
        <p:spPr>
          <a:xfrm>
            <a:off x="7857330" y="5818745"/>
            <a:ext cx="62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48%</a:t>
            </a:r>
          </a:p>
        </p:txBody>
      </p:sp>
    </p:spTree>
    <p:extLst>
      <p:ext uri="{BB962C8B-B14F-4D97-AF65-F5344CB8AC3E}">
        <p14:creationId xmlns:p14="http://schemas.microsoft.com/office/powerpoint/2010/main" val="2958518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750ED4-BF16-438B-BD35-EDB193D6F428}"/>
              </a:ext>
            </a:extLst>
          </p:cNvPr>
          <p:cNvSpPr/>
          <p:nvPr/>
        </p:nvSpPr>
        <p:spPr>
          <a:xfrm>
            <a:off x="-1013" y="1506969"/>
            <a:ext cx="12235036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E66AA9-1A6B-4375-AEA2-B5E9E03D06BC}"/>
              </a:ext>
            </a:extLst>
          </p:cNvPr>
          <p:cNvSpPr/>
          <p:nvPr/>
        </p:nvSpPr>
        <p:spPr>
          <a:xfrm>
            <a:off x="1595334" y="2151327"/>
            <a:ext cx="9251006" cy="1377828"/>
          </a:xfrm>
          <a:prstGeom prst="roundRect">
            <a:avLst/>
          </a:prstGeom>
          <a:solidFill>
            <a:srgbClr val="1B146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6A126F7-E708-4128-8C8C-0CEE2C3B7BB4}"/>
              </a:ext>
            </a:extLst>
          </p:cNvPr>
          <p:cNvSpPr/>
          <p:nvPr/>
        </p:nvSpPr>
        <p:spPr>
          <a:xfrm>
            <a:off x="1510491" y="4028834"/>
            <a:ext cx="2810583" cy="1956961"/>
          </a:xfrm>
          <a:prstGeom prst="roundRect">
            <a:avLst/>
          </a:prstGeom>
          <a:solidFill>
            <a:srgbClr val="ED3C8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04002D6-2CF1-4559-81FE-0455CEA67E5F}"/>
              </a:ext>
            </a:extLst>
          </p:cNvPr>
          <p:cNvSpPr/>
          <p:nvPr/>
        </p:nvSpPr>
        <p:spPr>
          <a:xfrm>
            <a:off x="5262139" y="4025589"/>
            <a:ext cx="2810583" cy="1956961"/>
          </a:xfrm>
          <a:prstGeom prst="roundRect">
            <a:avLst/>
          </a:prstGeom>
          <a:solidFill>
            <a:srgbClr val="00BFF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A0841D0-C7D7-4B95-8BAD-ED34C1925258}"/>
              </a:ext>
            </a:extLst>
          </p:cNvPr>
          <p:cNvSpPr/>
          <p:nvPr/>
        </p:nvSpPr>
        <p:spPr>
          <a:xfrm>
            <a:off x="8987846" y="4015862"/>
            <a:ext cx="2810583" cy="1956961"/>
          </a:xfrm>
          <a:prstGeom prst="roundRect">
            <a:avLst/>
          </a:prstGeom>
          <a:solidFill>
            <a:srgbClr val="66C5A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087" y="6294755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MRI-Simmons 2021 Fall Doublebase, MRI Cord Evolution Study,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 20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22. ‘Cord Nevers’ represent respondents that have never had Pay TV. *‘Cord Loyalists’ represent respondents that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have pay TV with no changes to subscription.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49767" y="122406"/>
            <a:ext cx="120637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Cordless: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Craving premium long form content, the most habitual cinema goers are much more likely to be </a:t>
            </a: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‘cord nevers,’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 a behavior particularly popular among young Hispanic and Asian adults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22543-E599-476E-9EEF-B74D5816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BEBD979-FF93-4C8D-8980-9DD23C77CF4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1E9E69-9C1C-41C3-8851-D5747B2645E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78325-566C-4BD9-84C2-B24493EF7658}"/>
              </a:ext>
            </a:extLst>
          </p:cNvPr>
          <p:cNvSpPr txBox="1"/>
          <p:nvPr/>
        </p:nvSpPr>
        <p:spPr>
          <a:xfrm>
            <a:off x="-1012" y="1629093"/>
            <a:ext cx="12193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Cord Nevers are…</a:t>
            </a:r>
            <a:endParaRPr kumimoji="0" lang="en-US" sz="2000" b="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9D5F12-7C25-4357-9D10-7B5B0DFA0EBC}"/>
              </a:ext>
            </a:extLst>
          </p:cNvPr>
          <p:cNvSpPr txBox="1"/>
          <p:nvPr/>
        </p:nvSpPr>
        <p:spPr>
          <a:xfrm>
            <a:off x="1976264" y="2324288"/>
            <a:ext cx="251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Helvetica" panose="020B0403020202020204" pitchFamily="34" charset="0"/>
              </a:rPr>
              <a:t>+33%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DBFFF-6ADF-4A40-A574-C65D84235EEF}"/>
              </a:ext>
            </a:extLst>
          </p:cNvPr>
          <p:cNvSpPr txBox="1"/>
          <p:nvPr/>
        </p:nvSpPr>
        <p:spPr>
          <a:xfrm>
            <a:off x="4512305" y="2478176"/>
            <a:ext cx="6334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Helvetica" panose="020B0403020202020204" pitchFamily="34" charset="0"/>
              </a:rPr>
              <a:t>ore likely to attend a movie multiple times </a:t>
            </a:r>
            <a:br>
              <a:rPr lang="en-US" sz="20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2000" b="1">
                <a:solidFill>
                  <a:schemeClr val="bg1"/>
                </a:solidFill>
                <a:latin typeface="Helvetica" panose="020B0403020202020204" pitchFamily="34" charset="0"/>
              </a:rPr>
              <a:t>a month </a:t>
            </a:r>
            <a: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  <a:t>than ‘cord loyalists’*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292B03-18CD-4D88-A4E1-C840AD4E4120}"/>
              </a:ext>
            </a:extLst>
          </p:cNvPr>
          <p:cNvSpPr txBox="1"/>
          <p:nvPr/>
        </p:nvSpPr>
        <p:spPr>
          <a:xfrm>
            <a:off x="1849978" y="4152659"/>
            <a:ext cx="210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Helvetica" panose="020B0403020202020204" pitchFamily="34" charset="0"/>
              </a:rPr>
              <a:t>+94%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3268D9-8149-4010-9691-BD5C239A9BCC}"/>
              </a:ext>
            </a:extLst>
          </p:cNvPr>
          <p:cNvSpPr txBox="1"/>
          <p:nvPr/>
        </p:nvSpPr>
        <p:spPr>
          <a:xfrm>
            <a:off x="5626094" y="4152659"/>
            <a:ext cx="210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Helvetica" panose="020B0403020202020204" pitchFamily="34" charset="0"/>
              </a:rPr>
              <a:t>+21%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B08DD6-26C3-4944-8A67-0512822C3BC6}"/>
              </a:ext>
            </a:extLst>
          </p:cNvPr>
          <p:cNvSpPr txBox="1"/>
          <p:nvPr/>
        </p:nvSpPr>
        <p:spPr>
          <a:xfrm>
            <a:off x="9335022" y="4152658"/>
            <a:ext cx="210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Helvetica" panose="020B0403020202020204" pitchFamily="34" charset="0"/>
              </a:rPr>
              <a:t>+75%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5655FB-517D-4798-9D97-AC01D450A6D0}"/>
              </a:ext>
            </a:extLst>
          </p:cNvPr>
          <p:cNvSpPr txBox="1"/>
          <p:nvPr/>
        </p:nvSpPr>
        <p:spPr>
          <a:xfrm>
            <a:off x="1609690" y="5076162"/>
            <a:ext cx="2583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Helvetica" panose="020B0403020202020204" pitchFamily="34" charset="0"/>
              </a:rPr>
              <a:t>more likely to be </a:t>
            </a:r>
            <a:br>
              <a:rPr lang="en-US" sz="22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2200" b="1">
                <a:solidFill>
                  <a:schemeClr val="bg1"/>
                </a:solidFill>
                <a:latin typeface="Helvetica" panose="020B0403020202020204" pitchFamily="34" charset="0"/>
              </a:rPr>
              <a:t>Adults 18-34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EBAB8B-9586-4E2F-AE7D-DF10D2A597A1}"/>
              </a:ext>
            </a:extLst>
          </p:cNvPr>
          <p:cNvSpPr txBox="1"/>
          <p:nvPr/>
        </p:nvSpPr>
        <p:spPr>
          <a:xfrm>
            <a:off x="5090355" y="5075506"/>
            <a:ext cx="3164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Helvetica" panose="020B0403020202020204" pitchFamily="34" charset="0"/>
              </a:rPr>
              <a:t>more likely to be</a:t>
            </a:r>
            <a:br>
              <a:rPr lang="en-US" sz="22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2200" b="1">
                <a:solidFill>
                  <a:schemeClr val="bg1"/>
                </a:solidFill>
                <a:latin typeface="Helvetica" panose="020B0403020202020204" pitchFamily="34" charset="0"/>
              </a:rPr>
              <a:t> Hispanic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892230-D4FA-4A19-B9AD-EEEF54F23252}"/>
              </a:ext>
            </a:extLst>
          </p:cNvPr>
          <p:cNvSpPr txBox="1"/>
          <p:nvPr/>
        </p:nvSpPr>
        <p:spPr>
          <a:xfrm>
            <a:off x="9261438" y="5082119"/>
            <a:ext cx="2250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Helvetica" panose="020B0403020202020204" pitchFamily="34" charset="0"/>
              </a:rPr>
              <a:t>more likely to be</a:t>
            </a:r>
            <a:br>
              <a:rPr lang="en-US" sz="22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2200" b="1">
                <a:solidFill>
                  <a:schemeClr val="bg1"/>
                </a:solidFill>
                <a:latin typeface="Helvetica" panose="020B0403020202020204" pitchFamily="34" charset="0"/>
              </a:rPr>
              <a:t> Asian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5EC19B-B309-431A-8186-B994A567D7F2}"/>
              </a:ext>
            </a:extLst>
          </p:cNvPr>
          <p:cNvCxnSpPr/>
          <p:nvPr/>
        </p:nvCxnSpPr>
        <p:spPr>
          <a:xfrm>
            <a:off x="221851" y="3705225"/>
            <a:ext cx="11908883" cy="0"/>
          </a:xfrm>
          <a:prstGeom prst="line">
            <a:avLst/>
          </a:prstGeom>
          <a:ln w="28575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2BDDF19-B13C-4BD1-9FE9-608F2D034B4C}"/>
              </a:ext>
            </a:extLst>
          </p:cNvPr>
          <p:cNvSpPr txBox="1"/>
          <p:nvPr/>
        </p:nvSpPr>
        <p:spPr>
          <a:xfrm>
            <a:off x="185309" y="4458584"/>
            <a:ext cx="1066571" cy="1015663"/>
          </a:xfrm>
          <a:prstGeom prst="rect">
            <a:avLst/>
          </a:prstGeom>
          <a:solidFill>
            <a:srgbClr val="1B1464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Cord Nevers are…</a:t>
            </a:r>
            <a:endParaRPr kumimoji="0" lang="en-US" sz="2000" b="0" i="0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989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6166fe-9f5b-43aa-b8a9-b4d7ad530bda">
      <UserInfo>
        <DisplayName>Jason Wiese</DisplayName>
        <AccountId>13</AccountId>
        <AccountType/>
      </UserInfo>
      <UserInfo>
        <DisplayName>Karolina Guillen</DisplayName>
        <AccountId>14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Reed Kiely</DisplayName>
        <AccountId>39</AccountId>
        <AccountType/>
      </UserInfo>
      <UserInfo>
        <DisplayName>Dylan Breger</DisplayName>
        <AccountId>93</AccountId>
        <AccountType/>
      </UserInfo>
      <UserInfo>
        <DisplayName>Nellie Chung</DisplayName>
        <AccountId>63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2" ma:contentTypeDescription="Create a new document." ma:contentTypeScope="" ma:versionID="cacc7f4b9ec85f2467a5f7a2fdc209a8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eb55a7ab2ddd844569615820c4389860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4B8162-7963-4D80-A0C4-AB755D5DAF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53F105-5EA6-4DEE-8A79-99500119FB72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6012399-FD63-448D-8E56-7CB68422634C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3261</Words>
  <Application>Microsoft Office PowerPoint</Application>
  <PresentationFormat>Widescreen</PresentationFormat>
  <Paragraphs>387</Paragraphs>
  <Slides>26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Calibri Light</vt:lpstr>
      <vt:lpstr>Helvetica</vt:lpstr>
      <vt:lpstr>Helvetica Bold</vt:lpstr>
      <vt:lpstr>Helvetica Light</vt:lpstr>
      <vt:lpstr>Helvetica-Light</vt:lpstr>
      <vt:lpstr>Helvetica-Lightoblique</vt:lpstr>
      <vt:lpstr>Trebuchet MS</vt:lpstr>
      <vt:lpstr>Office Theme</vt:lpstr>
      <vt:lpstr>1_Custom Design</vt:lpstr>
      <vt:lpstr>3_Custom Design</vt:lpstr>
      <vt:lpstr>1_Office Theme</vt:lpstr>
      <vt:lpstr>Capturing the ‘Elusives’  at the Cinema How brands can reach young,  diverse and cordless consumers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Guillen</dc:creator>
  <cp:lastModifiedBy>Jason Wiese</cp:lastModifiedBy>
  <cp:revision>1</cp:revision>
  <cp:lastPrinted>2021-12-09T15:09:55Z</cp:lastPrinted>
  <dcterms:created xsi:type="dcterms:W3CDTF">2021-06-10T19:55:25Z</dcterms:created>
  <dcterms:modified xsi:type="dcterms:W3CDTF">2022-05-26T13:55:47Z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</Properties>
</file>