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7.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0.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6.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7.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28.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66"/>
  </p:notesMasterIdLst>
  <p:sldIdLst>
    <p:sldId id="2900" r:id="rId3"/>
    <p:sldId id="288" r:id="rId4"/>
    <p:sldId id="370" r:id="rId5"/>
    <p:sldId id="2144327251" r:id="rId6"/>
    <p:sldId id="287" r:id="rId7"/>
    <p:sldId id="2857" r:id="rId8"/>
    <p:sldId id="16158" r:id="rId9"/>
    <p:sldId id="16226" r:id="rId10"/>
    <p:sldId id="16242" r:id="rId11"/>
    <p:sldId id="16290" r:id="rId12"/>
    <p:sldId id="16285" r:id="rId13"/>
    <p:sldId id="2992" r:id="rId14"/>
    <p:sldId id="2991" r:id="rId15"/>
    <p:sldId id="2987" r:id="rId16"/>
    <p:sldId id="16287" r:id="rId17"/>
    <p:sldId id="2144327252" r:id="rId18"/>
    <p:sldId id="2144327245" r:id="rId19"/>
    <p:sldId id="2144327246" r:id="rId20"/>
    <p:sldId id="2144327247" r:id="rId21"/>
    <p:sldId id="2144327241" r:id="rId22"/>
    <p:sldId id="2144327250" r:id="rId23"/>
    <p:sldId id="2144327249" r:id="rId24"/>
    <p:sldId id="3016" r:id="rId25"/>
    <p:sldId id="2996" r:id="rId26"/>
    <p:sldId id="2997" r:id="rId27"/>
    <p:sldId id="2144327248" r:id="rId28"/>
    <p:sldId id="16165" r:id="rId29"/>
    <p:sldId id="2144327243" r:id="rId30"/>
    <p:sldId id="2144327242" r:id="rId31"/>
    <p:sldId id="2978" r:id="rId32"/>
    <p:sldId id="2856" r:id="rId33"/>
    <p:sldId id="16161" r:id="rId34"/>
    <p:sldId id="2144327244" r:id="rId35"/>
    <p:sldId id="2946" r:id="rId36"/>
    <p:sldId id="2963" r:id="rId37"/>
    <p:sldId id="2999" r:id="rId38"/>
    <p:sldId id="3000" r:id="rId39"/>
    <p:sldId id="2144327253" r:id="rId40"/>
    <p:sldId id="2940" r:id="rId41"/>
    <p:sldId id="3018" r:id="rId42"/>
    <p:sldId id="3019" r:id="rId43"/>
    <p:sldId id="3020" r:id="rId44"/>
    <p:sldId id="3022" r:id="rId45"/>
    <p:sldId id="3023" r:id="rId46"/>
    <p:sldId id="3024" r:id="rId47"/>
    <p:sldId id="3025" r:id="rId48"/>
    <p:sldId id="2943" r:id="rId49"/>
    <p:sldId id="2144327254" r:id="rId50"/>
    <p:sldId id="2939" r:id="rId51"/>
    <p:sldId id="16257" r:id="rId52"/>
    <p:sldId id="3028" r:id="rId53"/>
    <p:sldId id="16277" r:id="rId54"/>
    <p:sldId id="3029" r:id="rId55"/>
    <p:sldId id="3030" r:id="rId56"/>
    <p:sldId id="3033" r:id="rId57"/>
    <p:sldId id="3032" r:id="rId58"/>
    <p:sldId id="3034" r:id="rId59"/>
    <p:sldId id="2144327257" r:id="rId60"/>
    <p:sldId id="3035" r:id="rId61"/>
    <p:sldId id="2144327255" r:id="rId62"/>
    <p:sldId id="2144327256" r:id="rId63"/>
    <p:sldId id="286" r:id="rId64"/>
    <p:sldId id="279" r:id="rId6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2" clrIdx="0">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C8D"/>
    <a:srgbClr val="7030A0"/>
    <a:srgbClr val="4EBEA4"/>
    <a:srgbClr val="FFE600"/>
    <a:srgbClr val="00BFF2"/>
    <a:srgbClr val="1B1464"/>
    <a:srgbClr val="7ED2F6"/>
    <a:srgbClr val="FFD966"/>
    <a:srgbClr val="1F1A62"/>
    <a:srgbClr val="E84A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19" autoAdjust="0"/>
    <p:restoredTop sz="96433" autoAdjust="0"/>
  </p:normalViewPr>
  <p:slideViewPr>
    <p:cSldViewPr snapToGrid="0" snapToObjects="1">
      <p:cViewPr>
        <p:scale>
          <a:sx n="80" d="100"/>
          <a:sy n="80" d="100"/>
        </p:scale>
        <p:origin x="542" y="19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852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3750445981410173"/>
          <c:w val="0.99592280803171462"/>
          <c:h val="0.69398909558934296"/>
        </c:manualLayout>
      </c:layout>
      <c:barChart>
        <c:barDir val="col"/>
        <c:grouping val="clustered"/>
        <c:varyColors val="0"/>
        <c:ser>
          <c:idx val="0"/>
          <c:order val="0"/>
          <c:tx>
            <c:strRef>
              <c:f>Sheet1!$B$1</c:f>
              <c:strCache>
                <c:ptCount val="1"/>
                <c:pt idx="0">
                  <c:v>P18-34</c:v>
                </c:pt>
              </c:strCache>
            </c:strRef>
          </c:tx>
          <c:spPr>
            <a:solidFill>
              <a:srgbClr val="00C0F3"/>
            </a:solidFill>
            <a:ln>
              <a:noFill/>
            </a:ln>
            <a:effectLst/>
          </c:spPr>
          <c:invertIfNegative val="0"/>
          <c:dPt>
            <c:idx val="2"/>
            <c:invertIfNegative val="0"/>
            <c:bubble3D val="0"/>
            <c:spPr>
              <a:solidFill>
                <a:srgbClr val="00C0F3"/>
              </a:solidFill>
              <a:ln>
                <a:noFill/>
              </a:ln>
              <a:effectLst/>
            </c:spPr>
            <c:extLst>
              <c:ext xmlns:c16="http://schemas.microsoft.com/office/drawing/2014/chart" uri="{C3380CC4-5D6E-409C-BE32-E72D297353CC}">
                <c16:uniqueId val="{00000001-8401-434C-9CF7-965EE46D757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have learned how to use more features on my smart TV or a TV related device/platform</c:v>
                </c:pt>
              </c:strCache>
            </c:strRef>
          </c:cat>
          <c:val>
            <c:numRef>
              <c:f>Sheet1!$B$2:$B$2</c:f>
              <c:numCache>
                <c:formatCode>0%</c:formatCode>
                <c:ptCount val="1"/>
                <c:pt idx="0">
                  <c:v>0.62</c:v>
                </c:pt>
              </c:numCache>
            </c:numRef>
          </c:val>
          <c:extLst>
            <c:ext xmlns:c16="http://schemas.microsoft.com/office/drawing/2014/chart" uri="{C3380CC4-5D6E-409C-BE32-E72D297353CC}">
              <c16:uniqueId val="{00000002-8401-434C-9CF7-965EE46D7576}"/>
            </c:ext>
          </c:extLst>
        </c:ser>
        <c:ser>
          <c:idx val="1"/>
          <c:order val="1"/>
          <c:tx>
            <c:strRef>
              <c:f>Sheet1!$C$1</c:f>
              <c:strCache>
                <c:ptCount val="1"/>
                <c:pt idx="0">
                  <c:v>P35-44</c:v>
                </c:pt>
              </c:strCache>
            </c:strRef>
          </c:tx>
          <c:spPr>
            <a:solidFill>
              <a:srgbClr val="E84A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have learned how to use more features on my smart TV or a TV related device/platform</c:v>
                </c:pt>
              </c:strCache>
            </c:strRef>
          </c:cat>
          <c:val>
            <c:numRef>
              <c:f>Sheet1!$C$2:$C$2</c:f>
              <c:numCache>
                <c:formatCode>0%</c:formatCode>
                <c:ptCount val="1"/>
                <c:pt idx="0">
                  <c:v>0.72</c:v>
                </c:pt>
              </c:numCache>
            </c:numRef>
          </c:val>
          <c:extLst>
            <c:ext xmlns:c16="http://schemas.microsoft.com/office/drawing/2014/chart" uri="{C3380CC4-5D6E-409C-BE32-E72D297353CC}">
              <c16:uniqueId val="{00000003-8401-434C-9CF7-965EE46D7576}"/>
            </c:ext>
          </c:extLst>
        </c:ser>
        <c:ser>
          <c:idx val="2"/>
          <c:order val="2"/>
          <c:tx>
            <c:strRef>
              <c:f>Sheet1!$D$1</c:f>
              <c:strCache>
                <c:ptCount val="1"/>
                <c:pt idx="0">
                  <c:v>HHI $100k+</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have learned how to use more features on my smart TV or a TV related device/platform</c:v>
                </c:pt>
              </c:strCache>
            </c:strRef>
          </c:cat>
          <c:val>
            <c:numRef>
              <c:f>Sheet1!$D$2:$D$2</c:f>
              <c:numCache>
                <c:formatCode>0%</c:formatCode>
                <c:ptCount val="1"/>
                <c:pt idx="0">
                  <c:v>0.68</c:v>
                </c:pt>
              </c:numCache>
            </c:numRef>
          </c:val>
          <c:extLst>
            <c:ext xmlns:c16="http://schemas.microsoft.com/office/drawing/2014/chart" uri="{C3380CC4-5D6E-409C-BE32-E72D297353CC}">
              <c16:uniqueId val="{00000004-8401-434C-9CF7-965EE46D7576}"/>
            </c:ext>
          </c:extLst>
        </c:ser>
        <c:ser>
          <c:idx val="3"/>
          <c:order val="3"/>
          <c:tx>
            <c:strRef>
              <c:f>Sheet1!$F$1</c:f>
              <c:strCache>
                <c:ptCount val="1"/>
                <c:pt idx="0">
                  <c:v>HH w/ 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have learned how to use more features on my smart TV or a TV related device/platform</c:v>
                </c:pt>
              </c:strCache>
            </c:strRef>
          </c:cat>
          <c:val>
            <c:numRef>
              <c:f>Sheet1!$F$2:$F$2</c:f>
              <c:numCache>
                <c:formatCode>0%</c:formatCode>
                <c:ptCount val="1"/>
                <c:pt idx="0">
                  <c:v>0.7</c:v>
                </c:pt>
              </c:numCache>
            </c:numRef>
          </c:val>
          <c:extLst>
            <c:ext xmlns:c16="http://schemas.microsoft.com/office/drawing/2014/chart" uri="{C3380CC4-5D6E-409C-BE32-E72D297353CC}">
              <c16:uniqueId val="{00000006-8401-434C-9CF7-965EE46D7576}"/>
            </c:ext>
          </c:extLst>
        </c:ser>
        <c:dLbls>
          <c:showLegendKey val="0"/>
          <c:showVal val="0"/>
          <c:showCatName val="0"/>
          <c:showSerName val="0"/>
          <c:showPercent val="0"/>
          <c:showBubbleSize val="0"/>
        </c:dLbls>
        <c:gapWidth val="219"/>
        <c:overlap val="-27"/>
        <c:axId val="1828690592"/>
        <c:axId val="1825184256"/>
      </c:barChart>
      <c:catAx>
        <c:axId val="182869059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20" b="0" i="0" u="none" strike="noStrike" kern="1200" baseline="0">
                <a:solidFill>
                  <a:srgbClr val="E2E8F1"/>
                </a:solidFill>
                <a:latin typeface="Helvetica" panose="020B0403020202020204" pitchFamily="34" charset="0"/>
                <a:ea typeface="+mn-ea"/>
                <a:cs typeface="+mn-cs"/>
              </a:defRPr>
            </a:pPr>
            <a:endParaRPr lang="en-US"/>
          </a:p>
        </c:txPr>
        <c:crossAx val="1825184256"/>
        <c:crosses val="autoZero"/>
        <c:auto val="1"/>
        <c:lblAlgn val="ctr"/>
        <c:lblOffset val="100"/>
        <c:noMultiLvlLbl val="0"/>
      </c:catAx>
      <c:valAx>
        <c:axId val="1825184256"/>
        <c:scaling>
          <c:orientation val="minMax"/>
          <c:min val="0"/>
        </c:scaling>
        <c:delete val="1"/>
        <c:axPos val="l"/>
        <c:numFmt formatCode="0%" sourceLinked="1"/>
        <c:majorTickMark val="out"/>
        <c:minorTickMark val="none"/>
        <c:tickLblPos val="nextTo"/>
        <c:crossAx val="1828690592"/>
        <c:crosses val="autoZero"/>
        <c:crossBetween val="between"/>
      </c:valAx>
      <c:spPr>
        <a:noFill/>
        <a:ln>
          <a:noFill/>
        </a:ln>
        <a:effectLst/>
      </c:spPr>
    </c:plotArea>
    <c:legend>
      <c:legendPos val="t"/>
      <c:layout>
        <c:manualLayout>
          <c:xMode val="edge"/>
          <c:yMode val="edge"/>
          <c:x val="1.9072160213644194E-2"/>
          <c:y val="2.0138538343829865E-2"/>
          <c:w val="0.95816065942359485"/>
          <c:h val="6.9150507824165722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6a-9a</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Pre-Pandemic</c:v>
                </c:pt>
                <c:pt idx="1">
                  <c:v>3/12 - 3/18</c:v>
                </c:pt>
                <c:pt idx="2">
                  <c:v>3/19 - 3/25</c:v>
                </c:pt>
                <c:pt idx="3">
                  <c:v>3/26 - 4/1</c:v>
                </c:pt>
                <c:pt idx="4">
                  <c:v>4/2 - 4/8</c:v>
                </c:pt>
                <c:pt idx="5">
                  <c:v>4/9 - 4/15</c:v>
                </c:pt>
                <c:pt idx="6">
                  <c:v>4/16 - 4/22</c:v>
                </c:pt>
                <c:pt idx="7">
                  <c:v>4/23 - 4/29</c:v>
                </c:pt>
              </c:strCache>
            </c:strRef>
          </c:cat>
          <c:val>
            <c:numRef>
              <c:f>Sheet1!$B$2:$B$9</c:f>
              <c:numCache>
                <c:formatCode>#,##0.0</c:formatCode>
                <c:ptCount val="8"/>
                <c:pt idx="0">
                  <c:v>250.38772769953056</c:v>
                </c:pt>
                <c:pt idx="1">
                  <c:v>198.19704761904759</c:v>
                </c:pt>
                <c:pt idx="2">
                  <c:v>256.47071428571428</c:v>
                </c:pt>
                <c:pt idx="3">
                  <c:v>282.15828571428568</c:v>
                </c:pt>
                <c:pt idx="4">
                  <c:v>304.36061904761902</c:v>
                </c:pt>
                <c:pt idx="5">
                  <c:v>285.87866666666667</c:v>
                </c:pt>
                <c:pt idx="6">
                  <c:v>271.70138095238099</c:v>
                </c:pt>
                <c:pt idx="7">
                  <c:v>259.08147619047622</c:v>
                </c:pt>
              </c:numCache>
            </c:numRef>
          </c:val>
          <c:extLst>
            <c:ext xmlns:c16="http://schemas.microsoft.com/office/drawing/2014/chart" uri="{C3380CC4-5D6E-409C-BE32-E72D297353CC}">
              <c16:uniqueId val="{00000000-D3D5-402B-821A-E0332ACC3CEC}"/>
            </c:ext>
          </c:extLst>
        </c:ser>
        <c:ser>
          <c:idx val="1"/>
          <c:order val="1"/>
          <c:tx>
            <c:strRef>
              <c:f>Sheet1!$C$1</c:f>
              <c:strCache>
                <c:ptCount val="1"/>
                <c:pt idx="0">
                  <c:v>9a-12n</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Pre-Pandemic</c:v>
                </c:pt>
                <c:pt idx="1">
                  <c:v>3/12 - 3/18</c:v>
                </c:pt>
                <c:pt idx="2">
                  <c:v>3/19 - 3/25</c:v>
                </c:pt>
                <c:pt idx="3">
                  <c:v>3/26 - 4/1</c:v>
                </c:pt>
                <c:pt idx="4">
                  <c:v>4/2 - 4/8</c:v>
                </c:pt>
                <c:pt idx="5">
                  <c:v>4/9 - 4/15</c:v>
                </c:pt>
                <c:pt idx="6">
                  <c:v>4/16 - 4/22</c:v>
                </c:pt>
                <c:pt idx="7">
                  <c:v>4/23 - 4/29</c:v>
                </c:pt>
              </c:strCache>
            </c:strRef>
          </c:cat>
          <c:val>
            <c:numRef>
              <c:f>Sheet1!$C$2:$C$9</c:f>
              <c:numCache>
                <c:formatCode>#,##0.0</c:formatCode>
                <c:ptCount val="8"/>
                <c:pt idx="0">
                  <c:v>134.67519718309859</c:v>
                </c:pt>
                <c:pt idx="1">
                  <c:v>128.08609523809525</c:v>
                </c:pt>
                <c:pt idx="2">
                  <c:v>152.77780952380957</c:v>
                </c:pt>
                <c:pt idx="3">
                  <c:v>166.5182857142857</c:v>
                </c:pt>
                <c:pt idx="4">
                  <c:v>180.6964761904762</c:v>
                </c:pt>
                <c:pt idx="5">
                  <c:v>171.58014285714287</c:v>
                </c:pt>
                <c:pt idx="6">
                  <c:v>164.8321904761905</c:v>
                </c:pt>
                <c:pt idx="7">
                  <c:v>158.18009523809525</c:v>
                </c:pt>
              </c:numCache>
            </c:numRef>
          </c:val>
          <c:extLst>
            <c:ext xmlns:c16="http://schemas.microsoft.com/office/drawing/2014/chart" uri="{C3380CC4-5D6E-409C-BE32-E72D297353CC}">
              <c16:uniqueId val="{00000001-D3D5-402B-821A-E0332ACC3CEC}"/>
            </c:ext>
          </c:extLst>
        </c:ser>
        <c:ser>
          <c:idx val="2"/>
          <c:order val="2"/>
          <c:tx>
            <c:strRef>
              <c:f>Sheet1!$D$1</c:f>
              <c:strCache>
                <c:ptCount val="1"/>
                <c:pt idx="0">
                  <c:v>12n-5p</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Pre-Pandemic</c:v>
                </c:pt>
                <c:pt idx="1">
                  <c:v>3/12 - 3/18</c:v>
                </c:pt>
                <c:pt idx="2">
                  <c:v>3/19 - 3/25</c:v>
                </c:pt>
                <c:pt idx="3">
                  <c:v>3/26 - 4/1</c:v>
                </c:pt>
                <c:pt idx="4">
                  <c:v>4/2 - 4/8</c:v>
                </c:pt>
                <c:pt idx="5">
                  <c:v>4/9 - 4/15</c:v>
                </c:pt>
                <c:pt idx="6">
                  <c:v>4/16 - 4/22</c:v>
                </c:pt>
                <c:pt idx="7">
                  <c:v>4/23 - 4/29</c:v>
                </c:pt>
              </c:strCache>
            </c:strRef>
          </c:cat>
          <c:val>
            <c:numRef>
              <c:f>Sheet1!$D$2:$D$9</c:f>
              <c:numCache>
                <c:formatCode>#,##0.0</c:formatCode>
                <c:ptCount val="8"/>
                <c:pt idx="0">
                  <c:v>279.65305633802819</c:v>
                </c:pt>
                <c:pt idx="1">
                  <c:v>329.92454285714285</c:v>
                </c:pt>
                <c:pt idx="2">
                  <c:v>404.78531428571432</c:v>
                </c:pt>
                <c:pt idx="3">
                  <c:v>423.03911428571428</c:v>
                </c:pt>
                <c:pt idx="4">
                  <c:v>448.36317142857143</c:v>
                </c:pt>
                <c:pt idx="5">
                  <c:v>434.93854285714292</c:v>
                </c:pt>
                <c:pt idx="6">
                  <c:v>405.35345714285711</c:v>
                </c:pt>
                <c:pt idx="7">
                  <c:v>387.21442857142858</c:v>
                </c:pt>
              </c:numCache>
            </c:numRef>
          </c:val>
          <c:extLst>
            <c:ext xmlns:c16="http://schemas.microsoft.com/office/drawing/2014/chart" uri="{C3380CC4-5D6E-409C-BE32-E72D297353CC}">
              <c16:uniqueId val="{00000002-D3D5-402B-821A-E0332ACC3CEC}"/>
            </c:ext>
          </c:extLst>
        </c:ser>
        <c:ser>
          <c:idx val="3"/>
          <c:order val="3"/>
          <c:tx>
            <c:strRef>
              <c:f>Sheet1!$E$1</c:f>
              <c:strCache>
                <c:ptCount val="1"/>
                <c:pt idx="0">
                  <c:v>5p-8p</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Pre-Pandemic</c:v>
                </c:pt>
                <c:pt idx="1">
                  <c:v>3/12 - 3/18</c:v>
                </c:pt>
                <c:pt idx="2">
                  <c:v>3/19 - 3/25</c:v>
                </c:pt>
                <c:pt idx="3">
                  <c:v>3/26 - 4/1</c:v>
                </c:pt>
                <c:pt idx="4">
                  <c:v>4/2 - 4/8</c:v>
                </c:pt>
                <c:pt idx="5">
                  <c:v>4/9 - 4/15</c:v>
                </c:pt>
                <c:pt idx="6">
                  <c:v>4/16 - 4/22</c:v>
                </c:pt>
                <c:pt idx="7">
                  <c:v>4/23 - 4/29</c:v>
                </c:pt>
              </c:strCache>
            </c:strRef>
          </c:cat>
          <c:val>
            <c:numRef>
              <c:f>Sheet1!$E$2:$E$9</c:f>
              <c:numCache>
                <c:formatCode>#,##0.0</c:formatCode>
                <c:ptCount val="8"/>
                <c:pt idx="0">
                  <c:v>429.70863849765266</c:v>
                </c:pt>
                <c:pt idx="1">
                  <c:v>509.52199999999999</c:v>
                </c:pt>
                <c:pt idx="2">
                  <c:v>662.84514285714283</c:v>
                </c:pt>
                <c:pt idx="3">
                  <c:v>714.38352380952381</c:v>
                </c:pt>
                <c:pt idx="4">
                  <c:v>733.359380952381</c:v>
                </c:pt>
                <c:pt idx="5">
                  <c:v>708.95976190476199</c:v>
                </c:pt>
                <c:pt idx="6">
                  <c:v>649.0584761904762</c:v>
                </c:pt>
                <c:pt idx="7">
                  <c:v>609.53152380952395</c:v>
                </c:pt>
              </c:numCache>
            </c:numRef>
          </c:val>
          <c:extLst>
            <c:ext xmlns:c16="http://schemas.microsoft.com/office/drawing/2014/chart" uri="{C3380CC4-5D6E-409C-BE32-E72D297353CC}">
              <c16:uniqueId val="{00000003-D3D5-402B-821A-E0332ACC3CEC}"/>
            </c:ext>
          </c:extLst>
        </c:ser>
        <c:ser>
          <c:idx val="4"/>
          <c:order val="4"/>
          <c:tx>
            <c:strRef>
              <c:f>Sheet1!$F$1</c:f>
              <c:strCache>
                <c:ptCount val="1"/>
                <c:pt idx="0">
                  <c:v>8p-11p</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Pre-Pandemic</c:v>
                </c:pt>
                <c:pt idx="1">
                  <c:v>3/12 - 3/18</c:v>
                </c:pt>
                <c:pt idx="2">
                  <c:v>3/19 - 3/25</c:v>
                </c:pt>
                <c:pt idx="3">
                  <c:v>3/26 - 4/1</c:v>
                </c:pt>
                <c:pt idx="4">
                  <c:v>4/2 - 4/8</c:v>
                </c:pt>
                <c:pt idx="5">
                  <c:v>4/9 - 4/15</c:v>
                </c:pt>
                <c:pt idx="6">
                  <c:v>4/16 - 4/22</c:v>
                </c:pt>
                <c:pt idx="7">
                  <c:v>4/23 - 4/29</c:v>
                </c:pt>
              </c:strCache>
            </c:strRef>
          </c:cat>
          <c:val>
            <c:numRef>
              <c:f>Sheet1!$F$2:$F$9</c:f>
              <c:numCache>
                <c:formatCode>#,##0.0</c:formatCode>
                <c:ptCount val="8"/>
                <c:pt idx="0">
                  <c:v>527.52355399061025</c:v>
                </c:pt>
                <c:pt idx="1">
                  <c:v>584.67200000000003</c:v>
                </c:pt>
                <c:pt idx="2">
                  <c:v>748.64104761904753</c:v>
                </c:pt>
                <c:pt idx="3">
                  <c:v>785.8774285714286</c:v>
                </c:pt>
                <c:pt idx="4">
                  <c:v>820.56257142857146</c:v>
                </c:pt>
                <c:pt idx="5">
                  <c:v>788.61152380952376</c:v>
                </c:pt>
                <c:pt idx="6">
                  <c:v>719.15371428571416</c:v>
                </c:pt>
                <c:pt idx="7">
                  <c:v>687.76019047619036</c:v>
                </c:pt>
              </c:numCache>
            </c:numRef>
          </c:val>
          <c:extLst>
            <c:ext xmlns:c16="http://schemas.microsoft.com/office/drawing/2014/chart" uri="{C3380CC4-5D6E-409C-BE32-E72D297353CC}">
              <c16:uniqueId val="{00000004-D3D5-402B-821A-E0332ACC3CEC}"/>
            </c:ext>
          </c:extLst>
        </c:ser>
        <c:ser>
          <c:idx val="5"/>
          <c:order val="5"/>
          <c:tx>
            <c:strRef>
              <c:f>Sheet1!$G$1</c:f>
              <c:strCache>
                <c:ptCount val="1"/>
                <c:pt idx="0">
                  <c:v>11p-2a</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Pre-Pandemic</c:v>
                </c:pt>
                <c:pt idx="1">
                  <c:v>3/12 - 3/18</c:v>
                </c:pt>
                <c:pt idx="2">
                  <c:v>3/19 - 3/25</c:v>
                </c:pt>
                <c:pt idx="3">
                  <c:v>3/26 - 4/1</c:v>
                </c:pt>
                <c:pt idx="4">
                  <c:v>4/2 - 4/8</c:v>
                </c:pt>
                <c:pt idx="5">
                  <c:v>4/9 - 4/15</c:v>
                </c:pt>
                <c:pt idx="6">
                  <c:v>4/16 - 4/22</c:v>
                </c:pt>
                <c:pt idx="7">
                  <c:v>4/23 - 4/29</c:v>
                </c:pt>
              </c:strCache>
            </c:strRef>
          </c:cat>
          <c:val>
            <c:numRef>
              <c:f>Sheet1!$G$2:$G$9</c:f>
              <c:numCache>
                <c:formatCode>#,##0.0</c:formatCode>
                <c:ptCount val="8"/>
                <c:pt idx="0">
                  <c:v>713.61227699530514</c:v>
                </c:pt>
                <c:pt idx="1">
                  <c:v>750.5265714285714</c:v>
                </c:pt>
                <c:pt idx="2">
                  <c:v>954.69476190476178</c:v>
                </c:pt>
                <c:pt idx="3">
                  <c:v>1025.8974285714287</c:v>
                </c:pt>
                <c:pt idx="4">
                  <c:v>1110.0343333333333</c:v>
                </c:pt>
                <c:pt idx="5">
                  <c:v>1029.3985238095238</c:v>
                </c:pt>
                <c:pt idx="6">
                  <c:v>955.07138095238099</c:v>
                </c:pt>
                <c:pt idx="7">
                  <c:v>893.33685714285718</c:v>
                </c:pt>
              </c:numCache>
            </c:numRef>
          </c:val>
          <c:extLst>
            <c:ext xmlns:c16="http://schemas.microsoft.com/office/drawing/2014/chart" uri="{C3380CC4-5D6E-409C-BE32-E72D297353CC}">
              <c16:uniqueId val="{00000005-D3D5-402B-821A-E0332ACC3CEC}"/>
            </c:ext>
          </c:extLst>
        </c:ser>
        <c:ser>
          <c:idx val="6"/>
          <c:order val="6"/>
          <c:tx>
            <c:strRef>
              <c:f>Sheet1!$H$1</c:f>
              <c:strCache>
                <c:ptCount val="1"/>
                <c:pt idx="0">
                  <c:v>2a-6a</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Pre-Pandemic</c:v>
                </c:pt>
                <c:pt idx="1">
                  <c:v>3/12 - 3/18</c:v>
                </c:pt>
                <c:pt idx="2">
                  <c:v>3/19 - 3/25</c:v>
                </c:pt>
                <c:pt idx="3">
                  <c:v>3/26 - 4/1</c:v>
                </c:pt>
                <c:pt idx="4">
                  <c:v>4/2 - 4/8</c:v>
                </c:pt>
                <c:pt idx="5">
                  <c:v>4/9 - 4/15</c:v>
                </c:pt>
                <c:pt idx="6">
                  <c:v>4/16 - 4/22</c:v>
                </c:pt>
                <c:pt idx="7">
                  <c:v>4/23 - 4/29</c:v>
                </c:pt>
              </c:strCache>
            </c:strRef>
          </c:cat>
          <c:val>
            <c:numRef>
              <c:f>Sheet1!$H$2:$H$9</c:f>
              <c:numCache>
                <c:formatCode>#,##0.0</c:formatCode>
                <c:ptCount val="8"/>
                <c:pt idx="0">
                  <c:v>614.61575352112686</c:v>
                </c:pt>
                <c:pt idx="1">
                  <c:v>552.22439285714279</c:v>
                </c:pt>
                <c:pt idx="2">
                  <c:v>702.78539285714282</c:v>
                </c:pt>
                <c:pt idx="3">
                  <c:v>758.14942857142864</c:v>
                </c:pt>
                <c:pt idx="4">
                  <c:v>828.24732142857135</c:v>
                </c:pt>
                <c:pt idx="5">
                  <c:v>770.79700000000003</c:v>
                </c:pt>
                <c:pt idx="6">
                  <c:v>735.35353571428573</c:v>
                </c:pt>
                <c:pt idx="7">
                  <c:v>681.25396428571435</c:v>
                </c:pt>
              </c:numCache>
            </c:numRef>
          </c:val>
          <c:extLst>
            <c:ext xmlns:c16="http://schemas.microsoft.com/office/drawing/2014/chart" uri="{C3380CC4-5D6E-409C-BE32-E72D297353CC}">
              <c16:uniqueId val="{00000006-D3D5-402B-821A-E0332ACC3CEC}"/>
            </c:ext>
          </c:extLst>
        </c:ser>
        <c:dLbls>
          <c:showLegendKey val="0"/>
          <c:showVal val="0"/>
          <c:showCatName val="0"/>
          <c:showSerName val="0"/>
          <c:showPercent val="0"/>
          <c:showBubbleSize val="0"/>
        </c:dLbls>
        <c:gapWidth val="150"/>
        <c:overlap val="100"/>
        <c:axId val="247543880"/>
        <c:axId val="247551096"/>
      </c:barChart>
      <c:catAx>
        <c:axId val="2475438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247551096"/>
        <c:crosses val="autoZero"/>
        <c:auto val="1"/>
        <c:lblAlgn val="ctr"/>
        <c:lblOffset val="100"/>
        <c:noMultiLvlLbl val="0"/>
      </c:catAx>
      <c:valAx>
        <c:axId val="247551096"/>
        <c:scaling>
          <c:orientation val="minMax"/>
          <c:max val="5500"/>
          <c:min val="0"/>
        </c:scaling>
        <c:delete val="1"/>
        <c:axPos val="l"/>
        <c:numFmt formatCode="#,##0.0" sourceLinked="1"/>
        <c:majorTickMark val="none"/>
        <c:minorTickMark val="none"/>
        <c:tickLblPos val="nextTo"/>
        <c:crossAx val="247543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082113266035417E-2"/>
          <c:y val="0.10009351861570234"/>
          <c:w val="0.95203225135787017"/>
          <c:h val="0.78402531000254883"/>
        </c:manualLayout>
      </c:layout>
      <c:barChart>
        <c:barDir val="col"/>
        <c:grouping val="stacked"/>
        <c:varyColors val="0"/>
        <c:ser>
          <c:idx val="0"/>
          <c:order val="0"/>
          <c:tx>
            <c:strRef>
              <c:f>Sheet1!$B$1</c:f>
              <c:strCache>
                <c:ptCount val="1"/>
                <c:pt idx="0">
                  <c:v>Others</c:v>
                </c:pt>
              </c:strCache>
            </c:strRef>
          </c:tx>
          <c:spPr>
            <a:solidFill>
              <a:srgbClr val="1F1A62"/>
            </a:solidFill>
            <a:ln>
              <a:noFill/>
            </a:ln>
            <a:effectLst/>
          </c:spPr>
          <c:invertIfNegative val="0"/>
          <c:dLbls>
            <c:dLbl>
              <c:idx val="0"/>
              <c:tx>
                <c:rich>
                  <a:bodyPr/>
                  <a:lstStyle/>
                  <a:p>
                    <a:r>
                      <a:rPr lang="en-US" dirty="0"/>
                      <a:t>28%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3C7-4A7F-923C-35BA361D3FA3}"/>
                </c:ext>
              </c:extLst>
            </c:dLbl>
            <c:dLbl>
              <c:idx val="1"/>
              <c:tx>
                <c:rich>
                  <a:bodyPr/>
                  <a:lstStyle/>
                  <a:p>
                    <a:r>
                      <a:rPr lang="en-US" dirty="0"/>
                      <a:t>27%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3C7-4A7F-923C-35BA361D3FA3}"/>
                </c:ext>
              </c:extLst>
            </c:dLbl>
            <c:dLbl>
              <c:idx val="2"/>
              <c:tx>
                <c:rich>
                  <a:bodyPr/>
                  <a:lstStyle/>
                  <a:p>
                    <a:r>
                      <a:rPr lang="en-US" dirty="0"/>
                      <a:t>28%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3C7-4A7F-923C-35BA361D3FA3}"/>
                </c:ext>
              </c:extLst>
            </c:dLbl>
            <c:dLbl>
              <c:idx val="3"/>
              <c:tx>
                <c:rich>
                  <a:bodyPr/>
                  <a:lstStyle/>
                  <a:p>
                    <a:r>
                      <a:rPr lang="en-US" dirty="0"/>
                      <a:t>31%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B3C7-4A7F-923C-35BA361D3FA3}"/>
                </c:ext>
              </c:extLst>
            </c:dLbl>
            <c:dLbl>
              <c:idx val="4"/>
              <c:tx>
                <c:rich>
                  <a:bodyPr/>
                  <a:lstStyle/>
                  <a:p>
                    <a:r>
                      <a:rPr lang="en-US" dirty="0"/>
                      <a:t>28%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B3C7-4A7F-923C-35BA361D3FA3}"/>
                </c:ext>
              </c:extLst>
            </c:dLbl>
            <c:dLbl>
              <c:idx val="5"/>
              <c:tx>
                <c:rich>
                  <a:bodyPr/>
                  <a:lstStyle/>
                  <a:p>
                    <a:r>
                      <a:rPr lang="en-US" dirty="0"/>
                      <a:t>29%</a:t>
                    </a:r>
                  </a:p>
                </c:rich>
              </c:tx>
              <c:dLblPos val="ctr"/>
              <c:showLegendKey val="0"/>
              <c:showVal val="1"/>
              <c:showCatName val="0"/>
              <c:showSerName val="0"/>
              <c:showPercent val="0"/>
              <c:showBubbleSize val="0"/>
              <c:extLst>
                <c:ext xmlns:c15="http://schemas.microsoft.com/office/drawing/2012/chart" uri="{CE6537A1-D6FC-4f65-9D91-7224C49458BB}">
                  <c15:layout>
                    <c:manualLayout>
                      <c:w val="4.8668443878767675E-2"/>
                      <c:h val="5.9243265576763848E-2"/>
                    </c:manualLayout>
                  </c15:layout>
                  <c15:showDataLabelsRange val="0"/>
                </c:ext>
                <c:ext xmlns:c16="http://schemas.microsoft.com/office/drawing/2014/chart" uri="{C3380CC4-5D6E-409C-BE32-E72D297353CC}">
                  <c16:uniqueId val="{00000009-B3C7-4A7F-923C-35BA361D3FA3}"/>
                </c:ext>
              </c:extLst>
            </c:dLbl>
            <c:dLbl>
              <c:idx val="6"/>
              <c:tx>
                <c:rich>
                  <a:bodyPr/>
                  <a:lstStyle/>
                  <a:p>
                    <a:r>
                      <a:rPr lang="en-US" dirty="0"/>
                      <a:t>27%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B3C7-4A7F-923C-35BA361D3FA3}"/>
                </c:ext>
              </c:extLst>
            </c:dLbl>
            <c:dLbl>
              <c:idx val="7"/>
              <c:tx>
                <c:rich>
                  <a:bodyPr/>
                  <a:lstStyle/>
                  <a:p>
                    <a:r>
                      <a:rPr lang="en-US" dirty="0"/>
                      <a:t>28%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B3C7-4A7F-923C-35BA361D3FA3}"/>
                </c:ext>
              </c:extLst>
            </c:dLbl>
            <c:dLbl>
              <c:idx val="8"/>
              <c:tx>
                <c:rich>
                  <a:bodyPr/>
                  <a:lstStyle/>
                  <a:p>
                    <a:r>
                      <a:rPr lang="en-US" dirty="0"/>
                      <a:t>29%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09D-4BFE-AEB1-481B7240727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w/o 2/24</c:v>
                </c:pt>
                <c:pt idx="1">
                  <c:v>w/o 3/2</c:v>
                </c:pt>
                <c:pt idx="2">
                  <c:v>w/o 3/9</c:v>
                </c:pt>
                <c:pt idx="3">
                  <c:v>w/o 3/16</c:v>
                </c:pt>
                <c:pt idx="4">
                  <c:v>w/o 3/23</c:v>
                </c:pt>
                <c:pt idx="5">
                  <c:v>w/o 3/30</c:v>
                </c:pt>
                <c:pt idx="6">
                  <c:v>w/o 4/6</c:v>
                </c:pt>
                <c:pt idx="7">
                  <c:v>w/o 4/13</c:v>
                </c:pt>
                <c:pt idx="8">
                  <c:v>w/o 4/20</c:v>
                </c:pt>
              </c:strCache>
            </c:strRef>
          </c:cat>
          <c:val>
            <c:numRef>
              <c:f>Sheet1!$B$2:$B$10</c:f>
              <c:numCache>
                <c:formatCode>General</c:formatCode>
                <c:ptCount val="9"/>
                <c:pt idx="0" formatCode="0.0">
                  <c:v>32.4</c:v>
                </c:pt>
                <c:pt idx="1">
                  <c:v>31.5</c:v>
                </c:pt>
                <c:pt idx="2">
                  <c:v>36.299999999999997</c:v>
                </c:pt>
                <c:pt idx="3">
                  <c:v>48.5</c:v>
                </c:pt>
                <c:pt idx="4">
                  <c:v>46.800000000000004</c:v>
                </c:pt>
                <c:pt idx="5">
                  <c:v>46.6</c:v>
                </c:pt>
                <c:pt idx="6">
                  <c:v>45.800000000000004</c:v>
                </c:pt>
                <c:pt idx="7">
                  <c:v>43.7</c:v>
                </c:pt>
                <c:pt idx="8">
                  <c:v>42.5</c:v>
                </c:pt>
              </c:numCache>
            </c:numRef>
          </c:val>
          <c:extLst>
            <c:ext xmlns:c16="http://schemas.microsoft.com/office/drawing/2014/chart" uri="{C3380CC4-5D6E-409C-BE32-E72D297353CC}">
              <c16:uniqueId val="{00000000-F68B-402C-A561-CEDB08E4D404}"/>
            </c:ext>
          </c:extLst>
        </c:ser>
        <c:ser>
          <c:idx val="1"/>
          <c:order val="1"/>
          <c:tx>
            <c:strRef>
              <c:f>Sheet1!$C$1</c:f>
              <c:strCache>
                <c:ptCount val="1"/>
                <c:pt idx="0">
                  <c:v>YouTube</c:v>
                </c:pt>
              </c:strCache>
            </c:strRef>
          </c:tx>
          <c:spPr>
            <a:solidFill>
              <a:srgbClr val="ED3C8D"/>
            </a:solidFill>
            <a:ln>
              <a:noFill/>
            </a:ln>
            <a:effectLst/>
          </c:spPr>
          <c:invertIfNegative val="0"/>
          <c:dLbls>
            <c:dLbl>
              <c:idx val="0"/>
              <c:tx>
                <c:rich>
                  <a:bodyPr/>
                  <a:lstStyle/>
                  <a:p>
                    <a:r>
                      <a:rPr lang="en-US" dirty="0"/>
                      <a:t>22%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B3C7-4A7F-923C-35BA361D3FA3}"/>
                </c:ext>
              </c:extLst>
            </c:dLbl>
            <c:dLbl>
              <c:idx val="1"/>
              <c:tx>
                <c:rich>
                  <a:bodyPr/>
                  <a:lstStyle/>
                  <a:p>
                    <a:r>
                      <a:rPr lang="en-US" dirty="0"/>
                      <a:t>22%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B3C7-4A7F-923C-35BA361D3FA3}"/>
                </c:ext>
              </c:extLst>
            </c:dLbl>
            <c:dLbl>
              <c:idx val="2"/>
              <c:tx>
                <c:rich>
                  <a:bodyPr/>
                  <a:lstStyle/>
                  <a:p>
                    <a:r>
                      <a:rPr lang="en-US" dirty="0"/>
                      <a:t>23%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B3C7-4A7F-923C-35BA361D3FA3}"/>
                </c:ext>
              </c:extLst>
            </c:dLbl>
            <c:dLbl>
              <c:idx val="3"/>
              <c:tx>
                <c:rich>
                  <a:bodyPr/>
                  <a:lstStyle/>
                  <a:p>
                    <a:r>
                      <a:rPr lang="en-US" dirty="0"/>
                      <a:t>20%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B3C7-4A7F-923C-35BA361D3FA3}"/>
                </c:ext>
              </c:extLst>
            </c:dLbl>
            <c:dLbl>
              <c:idx val="4"/>
              <c:tx>
                <c:rich>
                  <a:bodyPr/>
                  <a:lstStyle/>
                  <a:p>
                    <a:r>
                      <a:rPr lang="en-US" dirty="0"/>
                      <a:t>21%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B3C7-4A7F-923C-35BA361D3FA3}"/>
                </c:ext>
              </c:extLst>
            </c:dLbl>
            <c:dLbl>
              <c:idx val="5"/>
              <c:tx>
                <c:rich>
                  <a:bodyPr/>
                  <a:lstStyle/>
                  <a:p>
                    <a:r>
                      <a:rPr lang="en-US" dirty="0"/>
                      <a:t>19%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B3C7-4A7F-923C-35BA361D3FA3}"/>
                </c:ext>
              </c:extLst>
            </c:dLbl>
            <c:dLbl>
              <c:idx val="6"/>
              <c:tx>
                <c:rich>
                  <a:bodyPr/>
                  <a:lstStyle/>
                  <a:p>
                    <a:r>
                      <a:rPr lang="en-US" dirty="0"/>
                      <a:t>19%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B3C7-4A7F-923C-35BA361D3FA3}"/>
                </c:ext>
              </c:extLst>
            </c:dLbl>
            <c:dLbl>
              <c:idx val="7"/>
              <c:tx>
                <c:rich>
                  <a:bodyPr/>
                  <a:lstStyle/>
                  <a:p>
                    <a:r>
                      <a:rPr lang="en-US" dirty="0"/>
                      <a:t>20%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B3C7-4A7F-923C-35BA361D3FA3}"/>
                </c:ext>
              </c:extLst>
            </c:dLbl>
            <c:dLbl>
              <c:idx val="8"/>
              <c:tx>
                <c:rich>
                  <a:bodyPr/>
                  <a:lstStyle/>
                  <a:p>
                    <a:r>
                      <a:rPr lang="en-US" dirty="0"/>
                      <a:t>20%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09D-4BFE-AEB1-481B7240727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w/o 2/24</c:v>
                </c:pt>
                <c:pt idx="1">
                  <c:v>w/o 3/2</c:v>
                </c:pt>
                <c:pt idx="2">
                  <c:v>w/o 3/9</c:v>
                </c:pt>
                <c:pt idx="3">
                  <c:v>w/o 3/16</c:v>
                </c:pt>
                <c:pt idx="4">
                  <c:v>w/o 3/23</c:v>
                </c:pt>
                <c:pt idx="5">
                  <c:v>w/o 3/30</c:v>
                </c:pt>
                <c:pt idx="6">
                  <c:v>w/o 4/6</c:v>
                </c:pt>
                <c:pt idx="7">
                  <c:v>w/o 4/13</c:v>
                </c:pt>
                <c:pt idx="8">
                  <c:v>w/o 4/20</c:v>
                </c:pt>
              </c:strCache>
            </c:strRef>
          </c:cat>
          <c:val>
            <c:numRef>
              <c:f>Sheet1!$C$2:$C$10</c:f>
              <c:numCache>
                <c:formatCode>General</c:formatCode>
                <c:ptCount val="9"/>
                <c:pt idx="0" formatCode="0.0">
                  <c:v>25</c:v>
                </c:pt>
                <c:pt idx="1">
                  <c:v>25.900000000000002</c:v>
                </c:pt>
                <c:pt idx="2">
                  <c:v>29.099999999999998</c:v>
                </c:pt>
                <c:pt idx="3">
                  <c:v>31.6</c:v>
                </c:pt>
                <c:pt idx="4">
                  <c:v>34.699999999999996</c:v>
                </c:pt>
                <c:pt idx="5">
                  <c:v>31.2</c:v>
                </c:pt>
                <c:pt idx="6" formatCode="0.0">
                  <c:v>33</c:v>
                </c:pt>
                <c:pt idx="7">
                  <c:v>30.2</c:v>
                </c:pt>
                <c:pt idx="8">
                  <c:v>29.099999999999998</c:v>
                </c:pt>
              </c:numCache>
            </c:numRef>
          </c:val>
          <c:extLst>
            <c:ext xmlns:c16="http://schemas.microsoft.com/office/drawing/2014/chart" uri="{C3380CC4-5D6E-409C-BE32-E72D297353CC}">
              <c16:uniqueId val="{00000000-B3C7-4A7F-923C-35BA361D3FA3}"/>
            </c:ext>
          </c:extLst>
        </c:ser>
        <c:ser>
          <c:idx val="2"/>
          <c:order val="2"/>
          <c:tx>
            <c:strRef>
              <c:f>Sheet1!$D$1</c:f>
              <c:strCache>
                <c:ptCount val="1"/>
                <c:pt idx="0">
                  <c:v>Netflix</c:v>
                </c:pt>
              </c:strCache>
            </c:strRef>
          </c:tx>
          <c:spPr>
            <a:solidFill>
              <a:srgbClr val="00BFF2"/>
            </a:solidFill>
            <a:ln>
              <a:noFill/>
            </a:ln>
            <a:effectLst/>
          </c:spPr>
          <c:invertIfNegative val="0"/>
          <c:dLbls>
            <c:dLbl>
              <c:idx val="0"/>
              <c:tx>
                <c:rich>
                  <a:bodyPr/>
                  <a:lstStyle/>
                  <a:p>
                    <a:r>
                      <a:rPr lang="en-US" dirty="0"/>
                      <a:t>31%</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B3C7-4A7F-923C-35BA361D3FA3}"/>
                </c:ext>
              </c:extLst>
            </c:dLbl>
            <c:dLbl>
              <c:idx val="1"/>
              <c:tx>
                <c:rich>
                  <a:bodyPr/>
                  <a:lstStyle/>
                  <a:p>
                    <a:r>
                      <a:rPr lang="en-US" dirty="0"/>
                      <a:t>32%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B3C7-4A7F-923C-35BA361D3FA3}"/>
                </c:ext>
              </c:extLst>
            </c:dLbl>
            <c:dLbl>
              <c:idx val="2"/>
              <c:tx>
                <c:rich>
                  <a:bodyPr/>
                  <a:lstStyle/>
                  <a:p>
                    <a:r>
                      <a:rPr lang="en-US" dirty="0"/>
                      <a:t>30%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B3C7-4A7F-923C-35BA361D3FA3}"/>
                </c:ext>
              </c:extLst>
            </c:dLbl>
            <c:dLbl>
              <c:idx val="3"/>
              <c:tx>
                <c:rich>
                  <a:bodyPr/>
                  <a:lstStyle/>
                  <a:p>
                    <a:r>
                      <a:rPr lang="en-US" dirty="0"/>
                      <a:t>29%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B3C7-4A7F-923C-35BA361D3FA3}"/>
                </c:ext>
              </c:extLst>
            </c:dLbl>
            <c:dLbl>
              <c:idx val="4"/>
              <c:tx>
                <c:rich>
                  <a:bodyPr/>
                  <a:lstStyle/>
                  <a:p>
                    <a:r>
                      <a:rPr lang="en-US" dirty="0"/>
                      <a:t>32%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B3C7-4A7F-923C-35BA361D3FA3}"/>
                </c:ext>
              </c:extLst>
            </c:dLbl>
            <c:dLbl>
              <c:idx val="5"/>
              <c:tx>
                <c:rich>
                  <a:bodyPr/>
                  <a:lstStyle/>
                  <a:p>
                    <a:r>
                      <a:rPr lang="en-US" dirty="0"/>
                      <a:t>33%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B3C7-4A7F-923C-35BA361D3FA3}"/>
                </c:ext>
              </c:extLst>
            </c:dLbl>
            <c:dLbl>
              <c:idx val="6"/>
              <c:tx>
                <c:rich>
                  <a:bodyPr/>
                  <a:lstStyle/>
                  <a:p>
                    <a:r>
                      <a:rPr lang="en-US" dirty="0"/>
                      <a:t>33%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B3C7-4A7F-923C-35BA361D3FA3}"/>
                </c:ext>
              </c:extLst>
            </c:dLbl>
            <c:dLbl>
              <c:idx val="7"/>
              <c:tx>
                <c:rich>
                  <a:bodyPr/>
                  <a:lstStyle/>
                  <a:p>
                    <a:r>
                      <a:rPr lang="en-US" dirty="0"/>
                      <a:t>32%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B3C7-4A7F-923C-35BA361D3FA3}"/>
                </c:ext>
              </c:extLst>
            </c:dLbl>
            <c:dLbl>
              <c:idx val="8"/>
              <c:tx>
                <c:rich>
                  <a:bodyPr/>
                  <a:lstStyle/>
                  <a:p>
                    <a:r>
                      <a:rPr lang="en-US" dirty="0"/>
                      <a:t>32%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09D-4BFE-AEB1-481B7240727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w/o 2/24</c:v>
                </c:pt>
                <c:pt idx="1">
                  <c:v>w/o 3/2</c:v>
                </c:pt>
                <c:pt idx="2">
                  <c:v>w/o 3/9</c:v>
                </c:pt>
                <c:pt idx="3">
                  <c:v>w/o 3/16</c:v>
                </c:pt>
                <c:pt idx="4">
                  <c:v>w/o 3/23</c:v>
                </c:pt>
                <c:pt idx="5">
                  <c:v>w/o 3/30</c:v>
                </c:pt>
                <c:pt idx="6">
                  <c:v>w/o 4/6</c:v>
                </c:pt>
                <c:pt idx="7">
                  <c:v>w/o 4/13</c:v>
                </c:pt>
                <c:pt idx="8">
                  <c:v>w/o 4/20</c:v>
                </c:pt>
              </c:strCache>
            </c:strRef>
          </c:cat>
          <c:val>
            <c:numRef>
              <c:f>Sheet1!$D$2:$D$10</c:f>
              <c:numCache>
                <c:formatCode>General</c:formatCode>
                <c:ptCount val="9"/>
                <c:pt idx="0" formatCode="0.0">
                  <c:v>35.4</c:v>
                </c:pt>
                <c:pt idx="1">
                  <c:v>37.299999999999997</c:v>
                </c:pt>
                <c:pt idx="2">
                  <c:v>38.4</c:v>
                </c:pt>
                <c:pt idx="3">
                  <c:v>45.4</c:v>
                </c:pt>
                <c:pt idx="4">
                  <c:v>53.300000000000004</c:v>
                </c:pt>
                <c:pt idx="5">
                  <c:v>52.5</c:v>
                </c:pt>
                <c:pt idx="6" formatCode="0.0">
                  <c:v>56.000000000000007</c:v>
                </c:pt>
                <c:pt idx="7">
                  <c:v>50.2</c:v>
                </c:pt>
                <c:pt idx="8">
                  <c:v>47.3</c:v>
                </c:pt>
              </c:numCache>
            </c:numRef>
          </c:val>
          <c:extLst>
            <c:ext xmlns:c16="http://schemas.microsoft.com/office/drawing/2014/chart" uri="{C3380CC4-5D6E-409C-BE32-E72D297353CC}">
              <c16:uniqueId val="{00000001-B3C7-4A7F-923C-35BA361D3FA3}"/>
            </c:ext>
          </c:extLst>
        </c:ser>
        <c:ser>
          <c:idx val="3"/>
          <c:order val="3"/>
          <c:tx>
            <c:strRef>
              <c:f>Sheet1!$E$1</c:f>
              <c:strCache>
                <c:ptCount val="1"/>
                <c:pt idx="0">
                  <c:v>Hulu</c:v>
                </c:pt>
              </c:strCache>
            </c:strRef>
          </c:tx>
          <c:spPr>
            <a:solidFill>
              <a:srgbClr val="FFE600"/>
            </a:solidFill>
            <a:ln>
              <a:noFill/>
            </a:ln>
            <a:effectLst/>
          </c:spPr>
          <c:invertIfNegative val="0"/>
          <c:dLbls>
            <c:dLbl>
              <c:idx val="0"/>
              <c:tx>
                <c:rich>
                  <a:bodyPr/>
                  <a:lstStyle/>
                  <a:p>
                    <a:r>
                      <a:rPr lang="en-US" dirty="0"/>
                      <a:t>10%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B3C7-4A7F-923C-35BA361D3FA3}"/>
                </c:ext>
              </c:extLst>
            </c:dLbl>
            <c:dLbl>
              <c:idx val="1"/>
              <c:tx>
                <c:rich>
                  <a:bodyPr/>
                  <a:lstStyle/>
                  <a:p>
                    <a:r>
                      <a:rPr lang="en-US" dirty="0"/>
                      <a:t>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B3C7-4A7F-923C-35BA361D3FA3}"/>
                </c:ext>
              </c:extLst>
            </c:dLbl>
            <c:dLbl>
              <c:idx val="2"/>
              <c:tx>
                <c:rich>
                  <a:bodyPr/>
                  <a:lstStyle/>
                  <a:p>
                    <a:r>
                      <a:rPr lang="en-US" dirty="0"/>
                      <a:t>10%</a:t>
                    </a:r>
                  </a:p>
                </c:rich>
              </c:tx>
              <c:dLblPos val="ctr"/>
              <c:showLegendKey val="0"/>
              <c:showVal val="1"/>
              <c:showCatName val="0"/>
              <c:showSerName val="0"/>
              <c:showPercent val="0"/>
              <c:showBubbleSize val="0"/>
              <c:extLst>
                <c:ext xmlns:c15="http://schemas.microsoft.com/office/drawing/2012/chart" uri="{CE6537A1-D6FC-4f65-9D91-7224C49458BB}">
                  <c15:layout>
                    <c:manualLayout>
                      <c:w val="4.6312402538631378E-2"/>
                      <c:h val="5.9137474031091056E-2"/>
                    </c:manualLayout>
                  </c15:layout>
                  <c15:showDataLabelsRange val="0"/>
                </c:ext>
                <c:ext xmlns:c16="http://schemas.microsoft.com/office/drawing/2014/chart" uri="{C3380CC4-5D6E-409C-BE32-E72D297353CC}">
                  <c16:uniqueId val="{0000001E-B3C7-4A7F-923C-35BA361D3FA3}"/>
                </c:ext>
              </c:extLst>
            </c:dLbl>
            <c:dLbl>
              <c:idx val="3"/>
              <c:tx>
                <c:rich>
                  <a:bodyPr/>
                  <a:lstStyle/>
                  <a:p>
                    <a:r>
                      <a:rPr lang="en-US" dirty="0"/>
                      <a:t>10%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F-B3C7-4A7F-923C-35BA361D3FA3}"/>
                </c:ext>
              </c:extLst>
            </c:dLbl>
            <c:dLbl>
              <c:idx val="4"/>
              <c:tx>
                <c:rich>
                  <a:bodyPr/>
                  <a:lstStyle/>
                  <a:p>
                    <a:r>
                      <a:rPr lang="en-US" dirty="0"/>
                      <a:t>12%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0-B3C7-4A7F-923C-35BA361D3FA3}"/>
                </c:ext>
              </c:extLst>
            </c:dLbl>
            <c:dLbl>
              <c:idx val="5"/>
              <c:tx>
                <c:rich>
                  <a:bodyPr/>
                  <a:lstStyle/>
                  <a:p>
                    <a:r>
                      <a:rPr lang="en-US" dirty="0"/>
                      <a:t>12%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1-B3C7-4A7F-923C-35BA361D3FA3}"/>
                </c:ext>
              </c:extLst>
            </c:dLbl>
            <c:dLbl>
              <c:idx val="6"/>
              <c:tx>
                <c:rich>
                  <a:bodyPr/>
                  <a:lstStyle/>
                  <a:p>
                    <a:r>
                      <a:rPr lang="en-US" dirty="0"/>
                      <a:t>12%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2-B3C7-4A7F-923C-35BA361D3FA3}"/>
                </c:ext>
              </c:extLst>
            </c:dLbl>
            <c:dLbl>
              <c:idx val="7"/>
              <c:tx>
                <c:rich>
                  <a:bodyPr/>
                  <a:lstStyle/>
                  <a:p>
                    <a:r>
                      <a:rPr lang="en-US" dirty="0"/>
                      <a:t>12%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3-B3C7-4A7F-923C-35BA361D3FA3}"/>
                </c:ext>
              </c:extLst>
            </c:dLbl>
            <c:dLbl>
              <c:idx val="8"/>
              <c:tx>
                <c:rich>
                  <a:bodyPr/>
                  <a:lstStyle/>
                  <a:p>
                    <a:r>
                      <a:rPr lang="en-US" dirty="0"/>
                      <a:t>12%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09D-4BFE-AEB1-481B7240727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w/o 2/24</c:v>
                </c:pt>
                <c:pt idx="1">
                  <c:v>w/o 3/2</c:v>
                </c:pt>
                <c:pt idx="2">
                  <c:v>w/o 3/9</c:v>
                </c:pt>
                <c:pt idx="3">
                  <c:v>w/o 3/16</c:v>
                </c:pt>
                <c:pt idx="4">
                  <c:v>w/o 3/23</c:v>
                </c:pt>
                <c:pt idx="5">
                  <c:v>w/o 3/30</c:v>
                </c:pt>
                <c:pt idx="6">
                  <c:v>w/o 4/6</c:v>
                </c:pt>
                <c:pt idx="7">
                  <c:v>w/o 4/13</c:v>
                </c:pt>
                <c:pt idx="8">
                  <c:v>w/o 4/20</c:v>
                </c:pt>
              </c:strCache>
            </c:strRef>
          </c:cat>
          <c:val>
            <c:numRef>
              <c:f>Sheet1!$E$2:$E$10</c:f>
              <c:numCache>
                <c:formatCode>General</c:formatCode>
                <c:ptCount val="9"/>
                <c:pt idx="0" formatCode="0.0">
                  <c:v>11.9</c:v>
                </c:pt>
                <c:pt idx="1">
                  <c:v>10.5</c:v>
                </c:pt>
                <c:pt idx="2">
                  <c:v>12.4</c:v>
                </c:pt>
                <c:pt idx="3">
                  <c:v>15.8</c:v>
                </c:pt>
                <c:pt idx="4">
                  <c:v>20.9</c:v>
                </c:pt>
                <c:pt idx="5">
                  <c:v>19.2</c:v>
                </c:pt>
                <c:pt idx="6">
                  <c:v>20.9</c:v>
                </c:pt>
                <c:pt idx="7">
                  <c:v>18.600000000000001</c:v>
                </c:pt>
                <c:pt idx="8">
                  <c:v>17.2</c:v>
                </c:pt>
              </c:numCache>
            </c:numRef>
          </c:val>
          <c:extLst>
            <c:ext xmlns:c16="http://schemas.microsoft.com/office/drawing/2014/chart" uri="{C3380CC4-5D6E-409C-BE32-E72D297353CC}">
              <c16:uniqueId val="{00000002-B3C7-4A7F-923C-35BA361D3FA3}"/>
            </c:ext>
          </c:extLst>
        </c:ser>
        <c:ser>
          <c:idx val="4"/>
          <c:order val="4"/>
          <c:tx>
            <c:strRef>
              <c:f>Sheet1!$F$1</c:f>
              <c:strCache>
                <c:ptCount val="1"/>
                <c:pt idx="0">
                  <c:v>Amazon</c:v>
                </c:pt>
              </c:strCache>
            </c:strRef>
          </c:tx>
          <c:spPr>
            <a:solidFill>
              <a:srgbClr val="4EBEA4"/>
            </a:solidFill>
            <a:ln>
              <a:noFill/>
            </a:ln>
            <a:effectLst/>
          </c:spPr>
          <c:invertIfNegative val="0"/>
          <c:dLbls>
            <c:dLbl>
              <c:idx val="0"/>
              <c:tx>
                <c:rich>
                  <a:bodyPr/>
                  <a:lstStyle/>
                  <a:p>
                    <a:r>
                      <a:rPr lang="en-US" dirty="0"/>
                      <a:t>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4-B3C7-4A7F-923C-35BA361D3FA3}"/>
                </c:ext>
              </c:extLst>
            </c:dLbl>
            <c:dLbl>
              <c:idx val="1"/>
              <c:tx>
                <c:rich>
                  <a:bodyPr/>
                  <a:lstStyle/>
                  <a:p>
                    <a:r>
                      <a:rPr lang="en-US" dirty="0"/>
                      <a:t>10%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5-B3C7-4A7F-923C-35BA361D3FA3}"/>
                </c:ext>
              </c:extLst>
            </c:dLbl>
            <c:dLbl>
              <c:idx val="2"/>
              <c:tx>
                <c:rich>
                  <a:bodyPr/>
                  <a:lstStyle/>
                  <a:p>
                    <a:r>
                      <a:rPr lang="en-US" dirty="0"/>
                      <a:t>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6-B3C7-4A7F-923C-35BA361D3FA3}"/>
                </c:ext>
              </c:extLst>
            </c:dLbl>
            <c:dLbl>
              <c:idx val="3"/>
              <c:tx>
                <c:rich>
                  <a:bodyPr/>
                  <a:lstStyle/>
                  <a:p>
                    <a:r>
                      <a:rPr lang="en-US" dirty="0"/>
                      <a:t>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7-B3C7-4A7F-923C-35BA361D3FA3}"/>
                </c:ext>
              </c:extLst>
            </c:dLbl>
            <c:dLbl>
              <c:idx val="4"/>
              <c:tx>
                <c:rich>
                  <a:bodyPr/>
                  <a:lstStyle/>
                  <a:p>
                    <a:r>
                      <a:rPr lang="en-US" dirty="0"/>
                      <a:t>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8-B3C7-4A7F-923C-35BA361D3FA3}"/>
                </c:ext>
              </c:extLst>
            </c:dLbl>
            <c:dLbl>
              <c:idx val="5"/>
              <c:tx>
                <c:rich>
                  <a:bodyPr/>
                  <a:lstStyle/>
                  <a:p>
                    <a:r>
                      <a:rPr lang="en-US" dirty="0"/>
                      <a:t>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9-B3C7-4A7F-923C-35BA361D3FA3}"/>
                </c:ext>
              </c:extLst>
            </c:dLbl>
            <c:dLbl>
              <c:idx val="6"/>
              <c:tx>
                <c:rich>
                  <a:bodyPr/>
                  <a:lstStyle/>
                  <a:p>
                    <a:r>
                      <a:rPr lang="en-US" dirty="0"/>
                      <a:t>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A-B3C7-4A7F-923C-35BA361D3FA3}"/>
                </c:ext>
              </c:extLst>
            </c:dLbl>
            <c:dLbl>
              <c:idx val="7"/>
              <c:tx>
                <c:rich>
                  <a:bodyPr/>
                  <a:lstStyle/>
                  <a:p>
                    <a:r>
                      <a:rPr lang="en-US" dirty="0"/>
                      <a:t>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B-B3C7-4A7F-923C-35BA361D3FA3}"/>
                </c:ext>
              </c:extLst>
            </c:dLbl>
            <c:dLbl>
              <c:idx val="8"/>
              <c:tx>
                <c:rich>
                  <a:bodyPr/>
                  <a:lstStyle/>
                  <a:p>
                    <a:r>
                      <a:rPr lang="en-US" dirty="0"/>
                      <a:t>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09D-4BFE-AEB1-481B7240727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Helvetica" panose="020B04030202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w/o 2/24</c:v>
                </c:pt>
                <c:pt idx="1">
                  <c:v>w/o 3/2</c:v>
                </c:pt>
                <c:pt idx="2">
                  <c:v>w/o 3/9</c:v>
                </c:pt>
                <c:pt idx="3">
                  <c:v>w/o 3/16</c:v>
                </c:pt>
                <c:pt idx="4">
                  <c:v>w/o 3/23</c:v>
                </c:pt>
                <c:pt idx="5">
                  <c:v>w/o 3/30</c:v>
                </c:pt>
                <c:pt idx="6">
                  <c:v>w/o 4/6</c:v>
                </c:pt>
                <c:pt idx="7">
                  <c:v>w/o 4/13</c:v>
                </c:pt>
                <c:pt idx="8">
                  <c:v>w/o 4/20</c:v>
                </c:pt>
              </c:strCache>
            </c:strRef>
          </c:cat>
          <c:val>
            <c:numRef>
              <c:f>Sheet1!$F$2:$F$10</c:f>
              <c:numCache>
                <c:formatCode>General</c:formatCode>
                <c:ptCount val="9"/>
                <c:pt idx="0" formatCode="0.0">
                  <c:v>10.199999999999999</c:v>
                </c:pt>
                <c:pt idx="1">
                  <c:v>11.200000000000001</c:v>
                </c:pt>
                <c:pt idx="2">
                  <c:v>11.4</c:v>
                </c:pt>
                <c:pt idx="3">
                  <c:v>14.7</c:v>
                </c:pt>
                <c:pt idx="4" formatCode="0.0">
                  <c:v>13</c:v>
                </c:pt>
                <c:pt idx="5">
                  <c:v>11.799999999999999</c:v>
                </c:pt>
                <c:pt idx="6">
                  <c:v>14.2</c:v>
                </c:pt>
                <c:pt idx="7">
                  <c:v>11.899999999999999</c:v>
                </c:pt>
                <c:pt idx="8">
                  <c:v>11.1</c:v>
                </c:pt>
              </c:numCache>
            </c:numRef>
          </c:val>
          <c:extLst>
            <c:ext xmlns:c16="http://schemas.microsoft.com/office/drawing/2014/chart" uri="{C3380CC4-5D6E-409C-BE32-E72D297353CC}">
              <c16:uniqueId val="{00000003-B3C7-4A7F-923C-35BA361D3FA3}"/>
            </c:ext>
          </c:extLst>
        </c:ser>
        <c:dLbls>
          <c:showLegendKey val="0"/>
          <c:showVal val="0"/>
          <c:showCatName val="0"/>
          <c:showSerName val="0"/>
          <c:showPercent val="0"/>
          <c:showBubbleSize val="0"/>
        </c:dLbls>
        <c:gapWidth val="150"/>
        <c:overlap val="100"/>
        <c:axId val="1381399296"/>
        <c:axId val="1693302416"/>
      </c:barChart>
      <c:catAx>
        <c:axId val="1381399296"/>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0" i="0" u="none" strike="noStrike" kern="1200" baseline="0">
                <a:solidFill>
                  <a:srgbClr val="1F1A62"/>
                </a:solidFill>
                <a:latin typeface="Helvetica" panose="020B0403020202020204" pitchFamily="34" charset="0"/>
                <a:ea typeface="+mn-ea"/>
                <a:cs typeface="+mn-cs"/>
              </a:defRPr>
            </a:pPr>
            <a:endParaRPr lang="en-US"/>
          </a:p>
        </c:txPr>
        <c:crossAx val="1693302416"/>
        <c:crosses val="autoZero"/>
        <c:auto val="1"/>
        <c:lblAlgn val="ctr"/>
        <c:lblOffset val="100"/>
        <c:noMultiLvlLbl val="0"/>
      </c:catAx>
      <c:valAx>
        <c:axId val="1693302416"/>
        <c:scaling>
          <c:orientation val="minMax"/>
          <c:max val="200"/>
          <c:min val="0"/>
        </c:scaling>
        <c:delete val="1"/>
        <c:axPos val="l"/>
        <c:numFmt formatCode="0.0" sourceLinked="1"/>
        <c:majorTickMark val="out"/>
        <c:minorTickMark val="none"/>
        <c:tickLblPos val="nextTo"/>
        <c:crossAx val="138139929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082113266035417E-2"/>
          <c:y val="4.3671425820472613E-2"/>
          <c:w val="0.95203225135787017"/>
          <c:h val="0.84044742006180484"/>
        </c:manualLayout>
      </c:layout>
      <c:barChart>
        <c:barDir val="col"/>
        <c:grouping val="stacked"/>
        <c:varyColors val="0"/>
        <c:ser>
          <c:idx val="0"/>
          <c:order val="0"/>
          <c:tx>
            <c:strRef>
              <c:f>Sheet1!$B$1</c:f>
              <c:strCache>
                <c:ptCount val="1"/>
                <c:pt idx="0">
                  <c:v>%</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w/o 2/24</c:v>
                </c:pt>
                <c:pt idx="1">
                  <c:v>w/o 3/2</c:v>
                </c:pt>
                <c:pt idx="2">
                  <c:v>w/o 3/9</c:v>
                </c:pt>
                <c:pt idx="3">
                  <c:v>w/o 3/16</c:v>
                </c:pt>
                <c:pt idx="4">
                  <c:v>w/o 3/23</c:v>
                </c:pt>
                <c:pt idx="5">
                  <c:v>w/o 3/30</c:v>
                </c:pt>
                <c:pt idx="6">
                  <c:v>w/o 4/6</c:v>
                </c:pt>
                <c:pt idx="7">
                  <c:v>w/o 4/13</c:v>
                </c:pt>
                <c:pt idx="8">
                  <c:v>w/o 4/20</c:v>
                </c:pt>
              </c:strCache>
            </c:strRef>
          </c:cat>
          <c:val>
            <c:numRef>
              <c:f>Sheet1!$B$2:$B$10</c:f>
              <c:numCache>
                <c:formatCode>0%</c:formatCode>
                <c:ptCount val="9"/>
                <c:pt idx="0">
                  <c:v>0.21</c:v>
                </c:pt>
                <c:pt idx="1">
                  <c:v>0.22</c:v>
                </c:pt>
                <c:pt idx="2">
                  <c:v>0.22</c:v>
                </c:pt>
                <c:pt idx="3">
                  <c:v>0.23</c:v>
                </c:pt>
                <c:pt idx="4">
                  <c:v>0.24</c:v>
                </c:pt>
                <c:pt idx="5">
                  <c:v>0.23</c:v>
                </c:pt>
                <c:pt idx="6">
                  <c:v>0.25</c:v>
                </c:pt>
                <c:pt idx="7">
                  <c:v>0.23</c:v>
                </c:pt>
                <c:pt idx="8">
                  <c:v>0.22</c:v>
                </c:pt>
              </c:numCache>
            </c:numRef>
          </c:val>
          <c:extLst>
            <c:ext xmlns:c16="http://schemas.microsoft.com/office/drawing/2014/chart" uri="{C3380CC4-5D6E-409C-BE32-E72D297353CC}">
              <c16:uniqueId val="{00000000-F68B-402C-A561-CEDB08E4D404}"/>
            </c:ext>
          </c:extLst>
        </c:ser>
        <c:dLbls>
          <c:showLegendKey val="0"/>
          <c:showVal val="0"/>
          <c:showCatName val="0"/>
          <c:showSerName val="0"/>
          <c:showPercent val="0"/>
          <c:showBubbleSize val="0"/>
        </c:dLbls>
        <c:gapWidth val="150"/>
        <c:overlap val="100"/>
        <c:axId val="1381399296"/>
        <c:axId val="1693302416"/>
      </c:barChart>
      <c:catAx>
        <c:axId val="1381399296"/>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0" i="0" u="none" strike="noStrike" kern="1200" baseline="0">
                <a:solidFill>
                  <a:srgbClr val="1F1A62"/>
                </a:solidFill>
                <a:latin typeface="Helvetica" panose="020B0403020202020204" pitchFamily="34" charset="0"/>
                <a:ea typeface="+mn-ea"/>
                <a:cs typeface="+mn-cs"/>
              </a:defRPr>
            </a:pPr>
            <a:endParaRPr lang="en-US"/>
          </a:p>
        </c:txPr>
        <c:crossAx val="1693302416"/>
        <c:crosses val="autoZero"/>
        <c:auto val="1"/>
        <c:lblAlgn val="ctr"/>
        <c:lblOffset val="100"/>
        <c:noMultiLvlLbl val="0"/>
      </c:catAx>
      <c:valAx>
        <c:axId val="1693302416"/>
        <c:scaling>
          <c:orientation val="minMax"/>
          <c:max val="1"/>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1381399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1B1464"/>
                </a:solidFill>
                <a:latin typeface="Helvetica" panose="020B0403020202020204" pitchFamily="34" charset="0"/>
                <a:ea typeface="+mn-ea"/>
                <a:cs typeface="+mn-cs"/>
              </a:defRPr>
            </a:pPr>
            <a:r>
              <a:rPr lang="en-US" sz="1400" b="1" u="sng" dirty="0">
                <a:solidFill>
                  <a:srgbClr val="1B1464"/>
                </a:solidFill>
                <a:latin typeface="Helvetica" panose="020B0403020202020204" pitchFamily="34" charset="0"/>
              </a:rPr>
              <a:t>Households</a:t>
            </a:r>
            <a:r>
              <a:rPr lang="en-US" sz="1400" b="1" u="sng" baseline="0" dirty="0">
                <a:solidFill>
                  <a:srgbClr val="1B1464"/>
                </a:solidFill>
                <a:latin typeface="Helvetica" panose="020B0403020202020204" pitchFamily="34" charset="0"/>
              </a:rPr>
              <a:t> Using TV (HUT)</a:t>
            </a:r>
          </a:p>
          <a:p>
            <a:pPr>
              <a:defRPr b="1">
                <a:solidFill>
                  <a:srgbClr val="1B1464"/>
                </a:solidFill>
                <a:latin typeface="Helvetica" panose="020B0403020202020204" pitchFamily="34" charset="0"/>
              </a:defRPr>
            </a:pPr>
            <a:r>
              <a:rPr lang="en-US" sz="1400" b="0" i="1" u="none" baseline="0" dirty="0">
                <a:solidFill>
                  <a:srgbClr val="1B1464"/>
                </a:solidFill>
                <a:latin typeface="Helvetica" panose="020B0403020202020204" pitchFamily="34" charset="0"/>
              </a:rPr>
              <a:t>Total Day &amp; 9a-6p </a:t>
            </a:r>
          </a:p>
          <a:p>
            <a:pPr>
              <a:defRPr b="1">
                <a:solidFill>
                  <a:srgbClr val="1B1464"/>
                </a:solidFill>
                <a:latin typeface="Helvetica" panose="020B0403020202020204" pitchFamily="34" charset="0"/>
              </a:defRPr>
            </a:pPr>
            <a:r>
              <a:rPr lang="en-US" sz="1400" b="0" u="none" baseline="0" dirty="0">
                <a:solidFill>
                  <a:srgbClr val="1B1464"/>
                </a:solidFill>
                <a:latin typeface="Helvetica" panose="020B0403020202020204" pitchFamily="34" charset="0"/>
              </a:rPr>
              <a:t>Daily Average Per Week</a:t>
            </a:r>
          </a:p>
          <a:p>
            <a:pPr>
              <a:defRPr b="1">
                <a:solidFill>
                  <a:srgbClr val="1B1464"/>
                </a:solidFill>
                <a:latin typeface="Helvetica" panose="020B0403020202020204" pitchFamily="34" charset="0"/>
              </a:defRPr>
            </a:pPr>
            <a:r>
              <a:rPr lang="en-US" sz="1200" b="0" u="none" baseline="0" dirty="0">
                <a:solidFill>
                  <a:srgbClr val="1B1464"/>
                </a:solidFill>
                <a:latin typeface="Helvetica" panose="020B0403020202020204" pitchFamily="34" charset="0"/>
              </a:rPr>
              <a:t>(Monday-Friday)</a:t>
            </a:r>
            <a:endParaRPr lang="en-US" sz="1400" b="0" u="none" dirty="0">
              <a:solidFill>
                <a:srgbClr val="1B1464"/>
              </a:solidFill>
              <a:latin typeface="Helvetica" panose="020B0403020202020204" pitchFamily="34" charset="0"/>
            </a:endParaRPr>
          </a:p>
        </c:rich>
      </c:tx>
      <c:layout>
        <c:manualLayout>
          <c:xMode val="edge"/>
          <c:yMode val="edge"/>
          <c:x val="0.38484343819171429"/>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Day</c:v>
                </c:pt>
              </c:strCache>
            </c:strRef>
          </c:tx>
          <c:spPr>
            <a:solidFill>
              <a:srgbClr val="1B1464"/>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0-B093-454C-BB96-F0767E005C16}"/>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1-B093-454C-BB96-F0767E005C16}"/>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2-B093-454C-BB96-F0767E005C16}"/>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B093-454C-BB96-F0767E005C16}"/>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B093-454C-BB96-F0767E005C16}"/>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B093-454C-BB96-F0767E005C1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w/o 2/24</c:v>
                </c:pt>
                <c:pt idx="1">
                  <c:v>w/o 3/2</c:v>
                </c:pt>
                <c:pt idx="2">
                  <c:v>w/o 3/9</c:v>
                </c:pt>
                <c:pt idx="3">
                  <c:v>w/o 3/16</c:v>
                </c:pt>
                <c:pt idx="4">
                  <c:v>w/o 3/23</c:v>
                </c:pt>
                <c:pt idx="5">
                  <c:v>w/o 3/30</c:v>
                </c:pt>
                <c:pt idx="6">
                  <c:v>w/o 4/6</c:v>
                </c:pt>
                <c:pt idx="7">
                  <c:v>w/o 4/13</c:v>
                </c:pt>
                <c:pt idx="8">
                  <c:v>w/o 4/20</c:v>
                </c:pt>
              </c:strCache>
            </c:strRef>
          </c:cat>
          <c:val>
            <c:numRef>
              <c:f>Sheet1!$B$2:$B$10</c:f>
              <c:numCache>
                <c:formatCode>0%</c:formatCode>
                <c:ptCount val="9"/>
                <c:pt idx="0">
                  <c:v>0.82140986003932004</c:v>
                </c:pt>
                <c:pt idx="1">
                  <c:v>0.83427853922532813</c:v>
                </c:pt>
                <c:pt idx="2">
                  <c:v>0.84009272260715817</c:v>
                </c:pt>
                <c:pt idx="3">
                  <c:v>0.84708853938850959</c:v>
                </c:pt>
                <c:pt idx="4">
                  <c:v>0.87</c:v>
                </c:pt>
                <c:pt idx="5">
                  <c:v>0.86040690058807812</c:v>
                </c:pt>
                <c:pt idx="6">
                  <c:v>0.85390748865730592</c:v>
                </c:pt>
                <c:pt idx="7">
                  <c:v>0.85293604402579126</c:v>
                </c:pt>
                <c:pt idx="8">
                  <c:v>0.84991704710461602</c:v>
                </c:pt>
              </c:numCache>
            </c:numRef>
          </c:val>
          <c:extLst>
            <c:ext xmlns:c16="http://schemas.microsoft.com/office/drawing/2014/chart" uri="{C3380CC4-5D6E-409C-BE32-E72D297353CC}">
              <c16:uniqueId val="{00000000-C7EA-4CBC-8C98-D4BF0966DB62}"/>
            </c:ext>
          </c:extLst>
        </c:ser>
        <c:ser>
          <c:idx val="1"/>
          <c:order val="1"/>
          <c:tx>
            <c:strRef>
              <c:f>Sheet1!$C$1</c:f>
              <c:strCache>
                <c:ptCount val="1"/>
                <c:pt idx="0">
                  <c:v>9a-6p</c:v>
                </c:pt>
              </c:strCache>
            </c:strRef>
          </c:tx>
          <c:spPr>
            <a:solidFill>
              <a:srgbClr val="ED3C8D"/>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3-3EC8-4FB1-A201-0C8C9FEA1F6F}"/>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2-3EC8-4FB1-A201-0C8C9FEA1F6F}"/>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1-3EC8-4FB1-A201-0C8C9FEA1F6F}"/>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3EC8-4FB1-A201-0C8C9FEA1F6F}"/>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3EC8-4FB1-A201-0C8C9FEA1F6F}"/>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3EC8-4FB1-A201-0C8C9FEA1F6F}"/>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ED3C8D"/>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3EC8-4FB1-A201-0C8C9FEA1F6F}"/>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ED3C8D"/>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3EC8-4FB1-A201-0C8C9FEA1F6F}"/>
                </c:ext>
              </c:extLst>
            </c:dLbl>
            <c:dLbl>
              <c:idx val="5"/>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ED3C8D"/>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3EC8-4FB1-A201-0C8C9FEA1F6F}"/>
                </c:ext>
              </c:extLst>
            </c:dLbl>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ED3C8D"/>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3EC8-4FB1-A201-0C8C9FEA1F6F}"/>
                </c:ext>
              </c:extLst>
            </c:dLbl>
            <c:dLbl>
              <c:idx val="7"/>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ED3C8D"/>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3EC8-4FB1-A201-0C8C9FEA1F6F}"/>
                </c:ext>
              </c:extLst>
            </c:dLbl>
            <c:dLbl>
              <c:idx val="8"/>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ED3C8D"/>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3EC8-4FB1-A201-0C8C9FEA1F6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w/o 2/24</c:v>
                </c:pt>
                <c:pt idx="1">
                  <c:v>w/o 3/2</c:v>
                </c:pt>
                <c:pt idx="2">
                  <c:v>w/o 3/9</c:v>
                </c:pt>
                <c:pt idx="3">
                  <c:v>w/o 3/16</c:v>
                </c:pt>
                <c:pt idx="4">
                  <c:v>w/o 3/23</c:v>
                </c:pt>
                <c:pt idx="5">
                  <c:v>w/o 3/30</c:v>
                </c:pt>
                <c:pt idx="6">
                  <c:v>w/o 4/6</c:v>
                </c:pt>
                <c:pt idx="7">
                  <c:v>w/o 4/13</c:v>
                </c:pt>
                <c:pt idx="8">
                  <c:v>w/o 4/20</c:v>
                </c:pt>
              </c:strCache>
            </c:strRef>
          </c:cat>
          <c:val>
            <c:numRef>
              <c:f>Sheet1!$C$2:$C$10</c:f>
              <c:numCache>
                <c:formatCode>0%</c:formatCode>
                <c:ptCount val="9"/>
                <c:pt idx="0">
                  <c:v>0.64</c:v>
                </c:pt>
                <c:pt idx="1">
                  <c:v>0.65</c:v>
                </c:pt>
                <c:pt idx="2">
                  <c:v>0.66</c:v>
                </c:pt>
                <c:pt idx="3">
                  <c:v>0.72</c:v>
                </c:pt>
                <c:pt idx="4">
                  <c:v>0.75</c:v>
                </c:pt>
                <c:pt idx="5">
                  <c:v>0.74</c:v>
                </c:pt>
                <c:pt idx="6">
                  <c:v>0.73</c:v>
                </c:pt>
                <c:pt idx="7">
                  <c:v>0.73</c:v>
                </c:pt>
                <c:pt idx="8">
                  <c:v>0.72</c:v>
                </c:pt>
              </c:numCache>
            </c:numRef>
          </c:val>
          <c:extLst>
            <c:ext xmlns:c16="http://schemas.microsoft.com/office/drawing/2014/chart" uri="{C3380CC4-5D6E-409C-BE32-E72D297353CC}">
              <c16:uniqueId val="{00000000-3EC8-4FB1-A201-0C8C9FEA1F6F}"/>
            </c:ext>
          </c:extLst>
        </c:ser>
        <c:dLbls>
          <c:showLegendKey val="0"/>
          <c:showVal val="0"/>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max val="1"/>
          <c:min val="0"/>
        </c:scaling>
        <c:delete val="1"/>
        <c:axPos val="l"/>
        <c:numFmt formatCode="0%" sourceLinked="1"/>
        <c:majorTickMark val="out"/>
        <c:minorTickMark val="none"/>
        <c:tickLblPos val="nextTo"/>
        <c:crossAx val="549585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1B1464"/>
                </a:solidFill>
                <a:latin typeface="Helvetica" panose="020B0403020202020204" pitchFamily="34" charset="0"/>
                <a:ea typeface="+mn-ea"/>
                <a:cs typeface="+mn-cs"/>
              </a:defRPr>
            </a:pPr>
            <a:r>
              <a:rPr lang="en-US" sz="1400" b="1" u="sng" dirty="0">
                <a:solidFill>
                  <a:srgbClr val="1B1464"/>
                </a:solidFill>
                <a:latin typeface="Helvetica" panose="020B0403020202020204" pitchFamily="34" charset="0"/>
              </a:rPr>
              <a:t>Persons</a:t>
            </a:r>
            <a:r>
              <a:rPr lang="en-US" sz="1400" b="1" u="sng" baseline="0" dirty="0">
                <a:solidFill>
                  <a:srgbClr val="1B1464"/>
                </a:solidFill>
                <a:latin typeface="Helvetica" panose="020B0403020202020204" pitchFamily="34" charset="0"/>
              </a:rPr>
              <a:t> Using TV (PUT): Total Day</a:t>
            </a:r>
          </a:p>
          <a:p>
            <a:pPr>
              <a:defRPr b="1">
                <a:solidFill>
                  <a:srgbClr val="1B1464"/>
                </a:solidFill>
                <a:latin typeface="Helvetica" panose="020B0403020202020204" pitchFamily="34" charset="0"/>
              </a:defRPr>
            </a:pPr>
            <a:r>
              <a:rPr lang="en-US" sz="1400" b="0" u="none" baseline="0" dirty="0">
                <a:solidFill>
                  <a:srgbClr val="1B1464"/>
                </a:solidFill>
                <a:latin typeface="Helvetica" panose="020B0403020202020204" pitchFamily="34" charset="0"/>
              </a:rPr>
              <a:t>Daily Average Per Week</a:t>
            </a:r>
          </a:p>
          <a:p>
            <a:pPr>
              <a:defRPr b="1">
                <a:solidFill>
                  <a:srgbClr val="1B1464"/>
                </a:solidFill>
                <a:latin typeface="Helvetica" panose="020B0403020202020204" pitchFamily="34" charset="0"/>
              </a:defRPr>
            </a:pPr>
            <a:r>
              <a:rPr lang="en-US" sz="1200" b="0" u="none" baseline="0" dirty="0">
                <a:solidFill>
                  <a:srgbClr val="1B1464"/>
                </a:solidFill>
                <a:latin typeface="Helvetica" panose="020B0403020202020204" pitchFamily="34" charset="0"/>
              </a:rPr>
              <a:t>(Monday-Friday)</a:t>
            </a:r>
            <a:endParaRPr lang="en-US" sz="1200" b="0" u="none" dirty="0">
              <a:solidFill>
                <a:srgbClr val="1B1464"/>
              </a:solidFill>
              <a:latin typeface="Helvetica" panose="020B0403020202020204" pitchFamily="34"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1.4583333333333334E-2"/>
          <c:y val="0.2753646801157163"/>
          <c:w val="0.9770833333333333"/>
          <c:h val="0.63812688063605583"/>
        </c:manualLayout>
      </c:layout>
      <c:barChart>
        <c:barDir val="col"/>
        <c:grouping val="clustered"/>
        <c:varyColors val="0"/>
        <c:ser>
          <c:idx val="0"/>
          <c:order val="0"/>
          <c:tx>
            <c:strRef>
              <c:f>Sheet1!$B$1</c:f>
              <c:strCache>
                <c:ptCount val="1"/>
                <c:pt idx="0">
                  <c:v>w/o 2/24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bg1">
                        <a:lumMod val="50000"/>
                      </a:schemeClr>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Sheet1!$B$2:$B$7</c:f>
              <c:numCache>
                <c:formatCode>0%</c:formatCode>
                <c:ptCount val="6"/>
                <c:pt idx="0">
                  <c:v>0.46230222698355422</c:v>
                </c:pt>
                <c:pt idx="1">
                  <c:v>0.35316761548551112</c:v>
                </c:pt>
                <c:pt idx="2">
                  <c:v>0.33843128935527206</c:v>
                </c:pt>
                <c:pt idx="3">
                  <c:v>0.48504359845115552</c:v>
                </c:pt>
                <c:pt idx="4">
                  <c:v>0.64356630000556103</c:v>
                </c:pt>
                <c:pt idx="5">
                  <c:v>0.79066546547712058</c:v>
                </c:pt>
              </c:numCache>
            </c:numRef>
          </c:val>
          <c:extLst>
            <c:ext xmlns:c16="http://schemas.microsoft.com/office/drawing/2014/chart" uri="{C3380CC4-5D6E-409C-BE32-E72D297353CC}">
              <c16:uniqueId val="{00000000-C7EA-4CBC-8C98-D4BF0966DB62}"/>
            </c:ext>
          </c:extLst>
        </c:ser>
        <c:ser>
          <c:idx val="1"/>
          <c:order val="1"/>
          <c:tx>
            <c:strRef>
              <c:f>Sheet1!$C$1</c:f>
              <c:strCache>
                <c:ptCount val="1"/>
                <c:pt idx="0">
                  <c:v>w/o 3/2</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chemeClr val="bg1">
                        <a:lumMod val="50000"/>
                      </a:schemeClr>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Sheet1!$C$2:$C$7</c:f>
              <c:numCache>
                <c:formatCode>0%</c:formatCode>
                <c:ptCount val="6"/>
                <c:pt idx="0">
                  <c:v>0.46116425506424885</c:v>
                </c:pt>
                <c:pt idx="1">
                  <c:v>0.35856820975487158</c:v>
                </c:pt>
                <c:pt idx="2">
                  <c:v>0.34829996261458718</c:v>
                </c:pt>
                <c:pt idx="3">
                  <c:v>0.48744181315800483</c:v>
                </c:pt>
                <c:pt idx="4">
                  <c:v>0.65480746690106273</c:v>
                </c:pt>
                <c:pt idx="5">
                  <c:v>0.8036185541053269</c:v>
                </c:pt>
              </c:numCache>
            </c:numRef>
          </c:val>
          <c:extLst>
            <c:ext xmlns:c16="http://schemas.microsoft.com/office/drawing/2014/chart" uri="{C3380CC4-5D6E-409C-BE32-E72D297353CC}">
              <c16:uniqueId val="{00000000-86AE-4F42-9A68-09CEFBB54F9C}"/>
            </c:ext>
          </c:extLst>
        </c:ser>
        <c:ser>
          <c:idx val="2"/>
          <c:order val="2"/>
          <c:tx>
            <c:strRef>
              <c:f>Sheet1!$D$1</c:f>
              <c:strCache>
                <c:ptCount val="1"/>
                <c:pt idx="0">
                  <c:v>w/o 3/9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chemeClr val="bg1">
                        <a:lumMod val="50000"/>
                      </a:schemeClr>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Sheet1!$D$2:$D$7</c:f>
              <c:numCache>
                <c:formatCode>0%</c:formatCode>
                <c:ptCount val="6"/>
                <c:pt idx="0">
                  <c:v>0.47027337732404206</c:v>
                </c:pt>
                <c:pt idx="1">
                  <c:v>0.37171090600650097</c:v>
                </c:pt>
                <c:pt idx="2">
                  <c:v>0.35125950841255615</c:v>
                </c:pt>
                <c:pt idx="3">
                  <c:v>0.50087614942704206</c:v>
                </c:pt>
                <c:pt idx="4">
                  <c:v>0.66263188644183335</c:v>
                </c:pt>
                <c:pt idx="5">
                  <c:v>0.80963594920387361</c:v>
                </c:pt>
              </c:numCache>
            </c:numRef>
          </c:val>
          <c:extLst>
            <c:ext xmlns:c16="http://schemas.microsoft.com/office/drawing/2014/chart" uri="{C3380CC4-5D6E-409C-BE32-E72D297353CC}">
              <c16:uniqueId val="{00000001-86AE-4F42-9A68-09CEFBB54F9C}"/>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Sheet1!$E$2:$E$7</c:f>
              <c:numCache>
                <c:formatCode>0%</c:formatCode>
                <c:ptCount val="6"/>
                <c:pt idx="0">
                  <c:v>0.53283508826104853</c:v>
                </c:pt>
                <c:pt idx="1">
                  <c:v>0.44678617817844513</c:v>
                </c:pt>
                <c:pt idx="2">
                  <c:v>0.39581466391128534</c:v>
                </c:pt>
                <c:pt idx="3">
                  <c:v>0.52654521499066786</c:v>
                </c:pt>
                <c:pt idx="4">
                  <c:v>0.6891395986319182</c:v>
                </c:pt>
                <c:pt idx="5">
                  <c:v>0.8225633694621276</c:v>
                </c:pt>
              </c:numCache>
            </c:numRef>
          </c:val>
          <c:extLst>
            <c:ext xmlns:c16="http://schemas.microsoft.com/office/drawing/2014/chart" uri="{C3380CC4-5D6E-409C-BE32-E72D297353CC}">
              <c16:uniqueId val="{00000002-86AE-4F42-9A68-09CEFBB54F9C}"/>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Sheet1!$F$2:$F$7</c:f>
              <c:numCache>
                <c:formatCode>0%</c:formatCode>
                <c:ptCount val="6"/>
                <c:pt idx="0">
                  <c:v>0.55237325357620704</c:v>
                </c:pt>
                <c:pt idx="1">
                  <c:v>0.4601239529240802</c:v>
                </c:pt>
                <c:pt idx="2">
                  <c:v>0.41050531757442671</c:v>
                </c:pt>
                <c:pt idx="3">
                  <c:v>0.54774024203377603</c:v>
                </c:pt>
                <c:pt idx="4">
                  <c:v>0.71037256018265749</c:v>
                </c:pt>
                <c:pt idx="5">
                  <c:v>0.84696213804679699</c:v>
                </c:pt>
              </c:numCache>
            </c:numRef>
          </c:val>
          <c:extLst>
            <c:ext xmlns:c16="http://schemas.microsoft.com/office/drawing/2014/chart" uri="{C3380CC4-5D6E-409C-BE32-E72D297353CC}">
              <c16:uniqueId val="{00000000-F3F1-48E9-A3D4-219978240F8C}"/>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Sheet1!$G$2:$G$7</c:f>
              <c:numCache>
                <c:formatCode>0%</c:formatCode>
                <c:ptCount val="6"/>
                <c:pt idx="0">
                  <c:v>0.53235268501056698</c:v>
                </c:pt>
                <c:pt idx="1">
                  <c:v>0.44027108338875315</c:v>
                </c:pt>
                <c:pt idx="2">
                  <c:v>0.39935940191566122</c:v>
                </c:pt>
                <c:pt idx="3">
                  <c:v>0.5296255547995804</c:v>
                </c:pt>
                <c:pt idx="4">
                  <c:v>0.70021761067548083</c:v>
                </c:pt>
                <c:pt idx="5">
                  <c:v>0.84205445357919406</c:v>
                </c:pt>
              </c:numCache>
            </c:numRef>
          </c:val>
          <c:extLst>
            <c:ext xmlns:c16="http://schemas.microsoft.com/office/drawing/2014/chart" uri="{C3380CC4-5D6E-409C-BE32-E72D297353CC}">
              <c16:uniqueId val="{00000000-36ED-4F2F-8450-806D65785CED}"/>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Sheet1!$H$2:$H$7</c:f>
              <c:numCache>
                <c:formatCode>0%</c:formatCode>
                <c:ptCount val="6"/>
                <c:pt idx="0">
                  <c:v>0.53075586423976973</c:v>
                </c:pt>
                <c:pt idx="1">
                  <c:v>0.4435602072169913</c:v>
                </c:pt>
                <c:pt idx="2">
                  <c:v>0.38855003544954736</c:v>
                </c:pt>
                <c:pt idx="3">
                  <c:v>0.51565562728618708</c:v>
                </c:pt>
                <c:pt idx="4">
                  <c:v>0.69103409757413814</c:v>
                </c:pt>
                <c:pt idx="5">
                  <c:v>0.8360703392640243</c:v>
                </c:pt>
              </c:numCache>
            </c:numRef>
          </c:val>
          <c:extLst>
            <c:ext xmlns:c16="http://schemas.microsoft.com/office/drawing/2014/chart" uri="{C3380CC4-5D6E-409C-BE32-E72D297353CC}">
              <c16:uniqueId val="{00000000-FA34-4504-9F3D-F321C7DE149D}"/>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Sheet1!$I$2:$I$7</c:f>
              <c:numCache>
                <c:formatCode>0%</c:formatCode>
                <c:ptCount val="6"/>
                <c:pt idx="0">
                  <c:v>0.5211302138048084</c:v>
                </c:pt>
                <c:pt idx="1">
                  <c:v>0.43004777689020662</c:v>
                </c:pt>
                <c:pt idx="2">
                  <c:v>0.38809408968632231</c:v>
                </c:pt>
                <c:pt idx="3">
                  <c:v>0.51450780711197563</c:v>
                </c:pt>
                <c:pt idx="4">
                  <c:v>0.68385640647105783</c:v>
                </c:pt>
                <c:pt idx="5">
                  <c:v>0.83349531130915067</c:v>
                </c:pt>
              </c:numCache>
            </c:numRef>
          </c:val>
          <c:extLst>
            <c:ext xmlns:c16="http://schemas.microsoft.com/office/drawing/2014/chart" uri="{C3380CC4-5D6E-409C-BE32-E72D297353CC}">
              <c16:uniqueId val="{00000000-9819-480C-A66B-FEDF14BA9AFE}"/>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Sheet1!$J$2:$J$7</c:f>
              <c:numCache>
                <c:formatCode>0%</c:formatCode>
                <c:ptCount val="6"/>
                <c:pt idx="0">
                  <c:v>0.51391194254190997</c:v>
                </c:pt>
                <c:pt idx="1">
                  <c:v>0.41833832761236867</c:v>
                </c:pt>
                <c:pt idx="2">
                  <c:v>0.38153423898913463</c:v>
                </c:pt>
                <c:pt idx="3">
                  <c:v>0.50837662264000216</c:v>
                </c:pt>
                <c:pt idx="4">
                  <c:v>0.67803229872793014</c:v>
                </c:pt>
                <c:pt idx="5">
                  <c:v>0.82713153394860195</c:v>
                </c:pt>
              </c:numCache>
            </c:numRef>
          </c:val>
          <c:extLst>
            <c:ext xmlns:c16="http://schemas.microsoft.com/office/drawing/2014/chart" uri="{C3380CC4-5D6E-409C-BE32-E72D297353CC}">
              <c16:uniqueId val="{00000000-C17A-4067-9DEA-7B91E4A09A14}"/>
            </c:ext>
          </c:extLst>
        </c:ser>
        <c:dLbls>
          <c:showLegendKey val="0"/>
          <c:showVal val="0"/>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max val="1"/>
          <c:min val="0"/>
        </c:scaling>
        <c:delete val="1"/>
        <c:axPos val="l"/>
        <c:numFmt formatCode="0%" sourceLinked="1"/>
        <c:majorTickMark val="out"/>
        <c:minorTickMark val="none"/>
        <c:tickLblPos val="nextTo"/>
        <c:crossAx val="549585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1B1464"/>
                </a:solidFill>
                <a:latin typeface="Helvetica" panose="020B0403020202020204" pitchFamily="34" charset="0"/>
                <a:ea typeface="+mn-ea"/>
                <a:cs typeface="+mn-cs"/>
              </a:defRPr>
            </a:pPr>
            <a:r>
              <a:rPr lang="en-US" sz="1400" b="1" i="0" u="sng" baseline="0" dirty="0">
                <a:effectLst/>
              </a:rPr>
              <a:t>Persons Using TV (PUT): 9a-6p Time Period</a:t>
            </a:r>
            <a:endParaRPr lang="en-US" sz="1400" dirty="0">
              <a:effectLst/>
            </a:endParaRPr>
          </a:p>
          <a:p>
            <a:pPr>
              <a:defRPr b="1">
                <a:solidFill>
                  <a:srgbClr val="1B1464"/>
                </a:solidFill>
                <a:latin typeface="Helvetica" panose="020B0403020202020204" pitchFamily="34" charset="0"/>
              </a:defRPr>
            </a:pPr>
            <a:r>
              <a:rPr lang="en-US" sz="1400" b="0" u="none" baseline="0" dirty="0">
                <a:solidFill>
                  <a:srgbClr val="1B1464"/>
                </a:solidFill>
                <a:latin typeface="Helvetica" panose="020B0403020202020204" pitchFamily="34" charset="0"/>
              </a:rPr>
              <a:t>Daily Average Per Week</a:t>
            </a:r>
          </a:p>
          <a:p>
            <a:pPr>
              <a:defRPr b="1">
                <a:solidFill>
                  <a:srgbClr val="1B1464"/>
                </a:solidFill>
                <a:latin typeface="Helvetica" panose="020B0403020202020204" pitchFamily="34" charset="0"/>
              </a:defRPr>
            </a:pPr>
            <a:r>
              <a:rPr lang="en-US" sz="1200" b="0" u="none" baseline="0" dirty="0">
                <a:solidFill>
                  <a:srgbClr val="1B1464"/>
                </a:solidFill>
                <a:latin typeface="Helvetica" panose="020B0403020202020204" pitchFamily="34" charset="0"/>
              </a:rPr>
              <a:t>(Monday-Friday)</a:t>
            </a:r>
            <a:endParaRPr lang="en-US" sz="1200" b="0" u="none" dirty="0">
              <a:solidFill>
                <a:srgbClr val="1B1464"/>
              </a:solidFill>
              <a:latin typeface="Helvetica" panose="020B0403020202020204" pitchFamily="34"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w/o 2/24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chemeClr val="bg1">
                        <a:lumMod val="50000"/>
                      </a:schemeClr>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Sheet1!$B$2:$B$7</c:f>
              <c:numCache>
                <c:formatCode>0%</c:formatCode>
                <c:ptCount val="6"/>
                <c:pt idx="0">
                  <c:v>0.25843888843139212</c:v>
                </c:pt>
                <c:pt idx="1">
                  <c:v>0.1636618292570497</c:v>
                </c:pt>
                <c:pt idx="2">
                  <c:v>0.17486538596946133</c:v>
                </c:pt>
                <c:pt idx="3">
                  <c:v>0.25341859168997971</c:v>
                </c:pt>
                <c:pt idx="4">
                  <c:v>0.3557796419402352</c:v>
                </c:pt>
                <c:pt idx="5">
                  <c:v>0.53065361039491554</c:v>
                </c:pt>
              </c:numCache>
            </c:numRef>
          </c:val>
          <c:extLst>
            <c:ext xmlns:c16="http://schemas.microsoft.com/office/drawing/2014/chart" uri="{C3380CC4-5D6E-409C-BE32-E72D297353CC}">
              <c16:uniqueId val="{00000000-C7EA-4CBC-8C98-D4BF0966DB62}"/>
            </c:ext>
          </c:extLst>
        </c:ser>
        <c:ser>
          <c:idx val="1"/>
          <c:order val="1"/>
          <c:tx>
            <c:strRef>
              <c:f>Sheet1!$C$1</c:f>
              <c:strCache>
                <c:ptCount val="1"/>
                <c:pt idx="0">
                  <c:v>w/o 3/2</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chemeClr val="bg1">
                        <a:lumMod val="50000"/>
                      </a:schemeClr>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Sheet1!$C$2:$C$7</c:f>
              <c:numCache>
                <c:formatCode>0%</c:formatCode>
                <c:ptCount val="6"/>
                <c:pt idx="0">
                  <c:v>0.25181572877789787</c:v>
                </c:pt>
                <c:pt idx="1">
                  <c:v>0.1628712074767015</c:v>
                </c:pt>
                <c:pt idx="2">
                  <c:v>0.17881513528042969</c:v>
                </c:pt>
                <c:pt idx="3">
                  <c:v>0.25130557128369507</c:v>
                </c:pt>
                <c:pt idx="4">
                  <c:v>0.35995145049334509</c:v>
                </c:pt>
                <c:pt idx="5">
                  <c:v>0.5355186273403848</c:v>
                </c:pt>
              </c:numCache>
            </c:numRef>
          </c:val>
          <c:extLst>
            <c:ext xmlns:c16="http://schemas.microsoft.com/office/drawing/2014/chart" uri="{C3380CC4-5D6E-409C-BE32-E72D297353CC}">
              <c16:uniqueId val="{00000000-86AE-4F42-9A68-09CEFBB54F9C}"/>
            </c:ext>
          </c:extLst>
        </c:ser>
        <c:ser>
          <c:idx val="2"/>
          <c:order val="2"/>
          <c:tx>
            <c:strRef>
              <c:f>Sheet1!$D$1</c:f>
              <c:strCache>
                <c:ptCount val="1"/>
                <c:pt idx="0">
                  <c:v>w/o 3/9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chemeClr val="bg1">
                        <a:lumMod val="50000"/>
                      </a:schemeClr>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Sheet1!$D$2:$D$7</c:f>
              <c:numCache>
                <c:formatCode>0%</c:formatCode>
                <c:ptCount val="6"/>
                <c:pt idx="0">
                  <c:v>0.26855991379112309</c:v>
                </c:pt>
                <c:pt idx="1">
                  <c:v>0.18027361977258657</c:v>
                </c:pt>
                <c:pt idx="2">
                  <c:v>0.17957614358010315</c:v>
                </c:pt>
                <c:pt idx="3">
                  <c:v>0.25886260235985731</c:v>
                </c:pt>
                <c:pt idx="4">
                  <c:v>0.36932705346578965</c:v>
                </c:pt>
                <c:pt idx="5">
                  <c:v>0.54407502834807986</c:v>
                </c:pt>
              </c:numCache>
            </c:numRef>
          </c:val>
          <c:extLst>
            <c:ext xmlns:c16="http://schemas.microsoft.com/office/drawing/2014/chart" uri="{C3380CC4-5D6E-409C-BE32-E72D297353CC}">
              <c16:uniqueId val="{00000001-86AE-4F42-9A68-09CEFBB54F9C}"/>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Sheet1!$E$2:$E$7</c:f>
              <c:numCache>
                <c:formatCode>0%</c:formatCode>
                <c:ptCount val="6"/>
                <c:pt idx="0">
                  <c:v>0.38721672572581972</c:v>
                </c:pt>
                <c:pt idx="1">
                  <c:v>0.29038469919989757</c:v>
                </c:pt>
                <c:pt idx="2">
                  <c:v>0.23773392427246537</c:v>
                </c:pt>
                <c:pt idx="3">
                  <c:v>0.31825969784320363</c:v>
                </c:pt>
                <c:pt idx="4">
                  <c:v>0.44460565450643336</c:v>
                </c:pt>
                <c:pt idx="5">
                  <c:v>0.61115820082531469</c:v>
                </c:pt>
              </c:numCache>
            </c:numRef>
          </c:val>
          <c:extLst>
            <c:ext xmlns:c16="http://schemas.microsoft.com/office/drawing/2014/chart" uri="{C3380CC4-5D6E-409C-BE32-E72D297353CC}">
              <c16:uniqueId val="{00000002-86AE-4F42-9A68-09CEFBB54F9C}"/>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Sheet1!$F$2:$F$7</c:f>
              <c:numCache>
                <c:formatCode>0%</c:formatCode>
                <c:ptCount val="6"/>
                <c:pt idx="0">
                  <c:v>0.40661001977931155</c:v>
                </c:pt>
                <c:pt idx="1">
                  <c:v>0.29120872257626212</c:v>
                </c:pt>
                <c:pt idx="2">
                  <c:v>0.24939066581840211</c:v>
                </c:pt>
                <c:pt idx="3">
                  <c:v>0.34239469268704104</c:v>
                </c:pt>
                <c:pt idx="4">
                  <c:v>0.47856009116588777</c:v>
                </c:pt>
                <c:pt idx="5">
                  <c:v>0.65377037023001305</c:v>
                </c:pt>
              </c:numCache>
            </c:numRef>
          </c:val>
          <c:extLst>
            <c:ext xmlns:c16="http://schemas.microsoft.com/office/drawing/2014/chart" uri="{C3380CC4-5D6E-409C-BE32-E72D297353CC}">
              <c16:uniqueId val="{00000000-2434-4019-93A5-21F594568205}"/>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Sheet1!$G$2:$G$7</c:f>
              <c:numCache>
                <c:formatCode>0%</c:formatCode>
                <c:ptCount val="6"/>
                <c:pt idx="0">
                  <c:v>0.38536019463951654</c:v>
                </c:pt>
                <c:pt idx="1">
                  <c:v>0.2659929939243888</c:v>
                </c:pt>
                <c:pt idx="2">
                  <c:v>0.24224427479476321</c:v>
                </c:pt>
                <c:pt idx="3">
                  <c:v>0.32795589374562095</c:v>
                </c:pt>
                <c:pt idx="4">
                  <c:v>0.46181624318415021</c:v>
                </c:pt>
                <c:pt idx="5">
                  <c:v>0.64679681888040486</c:v>
                </c:pt>
              </c:numCache>
            </c:numRef>
          </c:val>
          <c:extLst>
            <c:ext xmlns:c16="http://schemas.microsoft.com/office/drawing/2014/chart" uri="{C3380CC4-5D6E-409C-BE32-E72D297353CC}">
              <c16:uniqueId val="{00000000-B58D-4BDA-BC64-933A1E9CE31A}"/>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Sheet1!$H$2:$H$7</c:f>
              <c:numCache>
                <c:formatCode>0%</c:formatCode>
                <c:ptCount val="6"/>
                <c:pt idx="0">
                  <c:v>0.38495018033998196</c:v>
                </c:pt>
                <c:pt idx="1">
                  <c:v>0.2763775677202851</c:v>
                </c:pt>
                <c:pt idx="2">
                  <c:v>0.22993871885870165</c:v>
                </c:pt>
                <c:pt idx="3">
                  <c:v>0.31919792917998085</c:v>
                </c:pt>
                <c:pt idx="4">
                  <c:v>0.45926841815133396</c:v>
                </c:pt>
                <c:pt idx="5">
                  <c:v>0.64046657511850813</c:v>
                </c:pt>
              </c:numCache>
            </c:numRef>
          </c:val>
          <c:extLst>
            <c:ext xmlns:c16="http://schemas.microsoft.com/office/drawing/2014/chart" uri="{C3380CC4-5D6E-409C-BE32-E72D297353CC}">
              <c16:uniqueId val="{00000000-2750-492F-AEA5-7B1F85C807D9}"/>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Sheet1!$I$2:$I$7</c:f>
              <c:numCache>
                <c:formatCode>0%</c:formatCode>
                <c:ptCount val="6"/>
                <c:pt idx="0">
                  <c:v>0.38121432382172221</c:v>
                </c:pt>
                <c:pt idx="1">
                  <c:v>0.2618126281897214</c:v>
                </c:pt>
                <c:pt idx="2">
                  <c:v>0.22680879468545162</c:v>
                </c:pt>
                <c:pt idx="3">
                  <c:v>0.31537386624531988</c:v>
                </c:pt>
                <c:pt idx="4">
                  <c:v>0.44578521629861623</c:v>
                </c:pt>
                <c:pt idx="5">
                  <c:v>0.63397381949006593</c:v>
                </c:pt>
              </c:numCache>
            </c:numRef>
          </c:val>
          <c:extLst>
            <c:ext xmlns:c16="http://schemas.microsoft.com/office/drawing/2014/chart" uri="{C3380CC4-5D6E-409C-BE32-E72D297353CC}">
              <c16:uniqueId val="{00000001-E522-4A96-8DFB-DD3C559BF4FC}"/>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7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P2-11</c:v>
                </c:pt>
                <c:pt idx="1">
                  <c:v>P12-17</c:v>
                </c:pt>
                <c:pt idx="2">
                  <c:v>A18-24</c:v>
                </c:pt>
                <c:pt idx="3">
                  <c:v>A25-34</c:v>
                </c:pt>
                <c:pt idx="4">
                  <c:v>A35-49</c:v>
                </c:pt>
                <c:pt idx="5">
                  <c:v>A50-64</c:v>
                </c:pt>
              </c:strCache>
            </c:strRef>
          </c:cat>
          <c:val>
            <c:numRef>
              <c:f>Sheet1!$J$2:$J$7</c:f>
              <c:numCache>
                <c:formatCode>0%</c:formatCode>
                <c:ptCount val="6"/>
                <c:pt idx="0">
                  <c:v>0.36711838157662979</c:v>
                </c:pt>
                <c:pt idx="1">
                  <c:v>0.25029065180355503</c:v>
                </c:pt>
                <c:pt idx="2">
                  <c:v>0.21837136190788736</c:v>
                </c:pt>
                <c:pt idx="3">
                  <c:v>0.30806631925160705</c:v>
                </c:pt>
                <c:pt idx="4">
                  <c:v>0.43257134138628917</c:v>
                </c:pt>
                <c:pt idx="5">
                  <c:v>0.61814577780815316</c:v>
                </c:pt>
              </c:numCache>
            </c:numRef>
          </c:val>
          <c:extLst>
            <c:ext xmlns:c16="http://schemas.microsoft.com/office/drawing/2014/chart" uri="{C3380CC4-5D6E-409C-BE32-E72D297353CC}">
              <c16:uniqueId val="{00000000-DD90-4ADE-AD0C-DA1F2327B43F}"/>
            </c:ext>
          </c:extLst>
        </c:ser>
        <c:dLbls>
          <c:showLegendKey val="0"/>
          <c:showVal val="0"/>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max val="1"/>
          <c:min val="0"/>
        </c:scaling>
        <c:delete val="1"/>
        <c:axPos val="l"/>
        <c:numFmt formatCode="0%" sourceLinked="1"/>
        <c:majorTickMark val="out"/>
        <c:minorTickMark val="none"/>
        <c:tickLblPos val="nextTo"/>
        <c:crossAx val="549585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1B1464"/>
                </a:solidFill>
                <a:latin typeface="Helvetica" panose="020B0403020202020204" pitchFamily="34" charset="0"/>
                <a:ea typeface="+mn-ea"/>
                <a:cs typeface="+mn-cs"/>
              </a:defRPr>
            </a:pPr>
            <a:r>
              <a:rPr lang="en-US" sz="1400" b="1" u="sng" dirty="0">
                <a:solidFill>
                  <a:srgbClr val="1B1464"/>
                </a:solidFill>
                <a:latin typeface="Helvetica" panose="020B0403020202020204" pitchFamily="34" charset="0"/>
              </a:rPr>
              <a:t>Ad-Supported</a:t>
            </a:r>
            <a:r>
              <a:rPr lang="en-US" sz="1400" b="1" u="sng" baseline="0" dirty="0">
                <a:solidFill>
                  <a:srgbClr val="1B1464"/>
                </a:solidFill>
                <a:latin typeface="Helvetica" panose="020B0403020202020204" pitchFamily="34" charset="0"/>
              </a:rPr>
              <a:t> TV Reach: Total Day</a:t>
            </a:r>
          </a:p>
          <a:p>
            <a:pPr>
              <a:defRPr b="1">
                <a:solidFill>
                  <a:srgbClr val="1B1464"/>
                </a:solidFill>
                <a:latin typeface="Helvetica" panose="020B0403020202020204" pitchFamily="34" charset="0"/>
              </a:defRPr>
            </a:pPr>
            <a:r>
              <a:rPr lang="en-US" sz="1400" b="0" u="none" baseline="0" dirty="0">
                <a:solidFill>
                  <a:srgbClr val="1B1464"/>
                </a:solidFill>
                <a:latin typeface="Helvetica" panose="020B0403020202020204" pitchFamily="34" charset="0"/>
              </a:rPr>
              <a:t>Daily Average Per Week</a:t>
            </a:r>
          </a:p>
          <a:p>
            <a:pPr>
              <a:defRPr b="1">
                <a:solidFill>
                  <a:srgbClr val="1B1464"/>
                </a:solidFill>
                <a:latin typeface="Helvetica" panose="020B0403020202020204" pitchFamily="34" charset="0"/>
              </a:defRPr>
            </a:pPr>
            <a:r>
              <a:rPr lang="en-US" sz="1200" b="0" u="none" baseline="0" dirty="0">
                <a:solidFill>
                  <a:srgbClr val="1B1464"/>
                </a:solidFill>
                <a:latin typeface="Helvetica" panose="020B0403020202020204" pitchFamily="34" charset="0"/>
              </a:rPr>
              <a:t>(Monday-Friday)</a:t>
            </a:r>
            <a:endParaRPr lang="en-US" sz="1200" b="0" u="none" dirty="0">
              <a:solidFill>
                <a:srgbClr val="1B1464"/>
              </a:solidFill>
              <a:latin typeface="Helvetica" panose="020B0403020202020204" pitchFamily="34"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1.1458333333333333E-2"/>
          <c:y val="9.9959595732597703E-2"/>
          <c:w val="0.9770833333333333"/>
          <c:h val="0.81947790008300891"/>
        </c:manualLayout>
      </c:layout>
      <c:barChart>
        <c:barDir val="col"/>
        <c:grouping val="clustered"/>
        <c:varyColors val="0"/>
        <c:ser>
          <c:idx val="0"/>
          <c:order val="0"/>
          <c:tx>
            <c:strRef>
              <c:f>Sheet1!$B$1</c:f>
              <c:strCache>
                <c:ptCount val="1"/>
                <c:pt idx="0">
                  <c:v>w/o 2/24</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818181"/>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Sheet1!$B$2:$B$5</c:f>
              <c:numCache>
                <c:formatCode>0%</c:formatCode>
                <c:ptCount val="4"/>
                <c:pt idx="0">
                  <c:v>0.32100000000000001</c:v>
                </c:pt>
                <c:pt idx="1">
                  <c:v>0.23909926921046501</c:v>
                </c:pt>
                <c:pt idx="2">
                  <c:v>0.30406351402387988</c:v>
                </c:pt>
                <c:pt idx="3">
                  <c:v>0.55711839690755804</c:v>
                </c:pt>
              </c:numCache>
            </c:numRef>
          </c:val>
          <c:extLst>
            <c:ext xmlns:c16="http://schemas.microsoft.com/office/drawing/2014/chart" uri="{C3380CC4-5D6E-409C-BE32-E72D297353CC}">
              <c16:uniqueId val="{00000000-1C8E-4A0E-894D-C1F6367FCA4C}"/>
            </c:ext>
          </c:extLst>
        </c:ser>
        <c:ser>
          <c:idx val="1"/>
          <c:order val="1"/>
          <c:tx>
            <c:strRef>
              <c:f>Sheet1!$C$1</c:f>
              <c:strCache>
                <c:ptCount val="1"/>
                <c:pt idx="0">
                  <c:v>w/o 3/2</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818181"/>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Sheet1!$C$2:$C$5</c:f>
              <c:numCache>
                <c:formatCode>0%</c:formatCode>
                <c:ptCount val="4"/>
                <c:pt idx="0">
                  <c:v>0.316</c:v>
                </c:pt>
                <c:pt idx="1">
                  <c:v>0.24258286432842091</c:v>
                </c:pt>
                <c:pt idx="2">
                  <c:v>0.30527294899026769</c:v>
                </c:pt>
                <c:pt idx="3">
                  <c:v>0.55985348648173539</c:v>
                </c:pt>
              </c:numCache>
            </c:numRef>
          </c:val>
          <c:extLst>
            <c:ext xmlns:c16="http://schemas.microsoft.com/office/drawing/2014/chart" uri="{C3380CC4-5D6E-409C-BE32-E72D297353CC}">
              <c16:uniqueId val="{00000001-1C8E-4A0E-894D-C1F6367FCA4C}"/>
            </c:ext>
          </c:extLst>
        </c:ser>
        <c:ser>
          <c:idx val="2"/>
          <c:order val="2"/>
          <c:tx>
            <c:strRef>
              <c:f>Sheet1!$D$1</c:f>
              <c:strCache>
                <c:ptCount val="1"/>
                <c:pt idx="0">
                  <c:v>w/o 3/9</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818181"/>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Sheet1!$D$2:$D$5</c:f>
              <c:numCache>
                <c:formatCode>0%</c:formatCode>
                <c:ptCount val="4"/>
                <c:pt idx="0">
                  <c:v>0.32300000000000001</c:v>
                </c:pt>
                <c:pt idx="1">
                  <c:v>0.24799263571555719</c:v>
                </c:pt>
                <c:pt idx="2">
                  <c:v>0.3096497113359688</c:v>
                </c:pt>
                <c:pt idx="3">
                  <c:v>0.56709748987045538</c:v>
                </c:pt>
              </c:numCache>
            </c:numRef>
          </c:val>
          <c:extLst>
            <c:ext xmlns:c16="http://schemas.microsoft.com/office/drawing/2014/chart" uri="{C3380CC4-5D6E-409C-BE32-E72D297353CC}">
              <c16:uniqueId val="{00000002-1C8E-4A0E-894D-C1F6367FCA4C}"/>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Sheet1!$E$2:$E$5</c:f>
              <c:numCache>
                <c:formatCode>0%</c:formatCode>
                <c:ptCount val="4"/>
                <c:pt idx="0">
                  <c:v>0.374</c:v>
                </c:pt>
                <c:pt idx="1">
                  <c:v>0.30410576207205225</c:v>
                </c:pt>
                <c:pt idx="2">
                  <c:v>0.34317376608346856</c:v>
                </c:pt>
                <c:pt idx="3">
                  <c:v>0.60100695505139512</c:v>
                </c:pt>
              </c:numCache>
            </c:numRef>
          </c:val>
          <c:extLst>
            <c:ext xmlns:c16="http://schemas.microsoft.com/office/drawing/2014/chart" uri="{C3380CC4-5D6E-409C-BE32-E72D297353CC}">
              <c16:uniqueId val="{00000003-1C8E-4A0E-894D-C1F6367FCA4C}"/>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Sheet1!$F$2:$F$5</c:f>
              <c:numCache>
                <c:formatCode>0%</c:formatCode>
                <c:ptCount val="4"/>
                <c:pt idx="0">
                  <c:v>0.37890000000000001</c:v>
                </c:pt>
                <c:pt idx="1">
                  <c:v>0.308</c:v>
                </c:pt>
                <c:pt idx="2">
                  <c:v>0.33989999999999998</c:v>
                </c:pt>
                <c:pt idx="3">
                  <c:v>0.60389999999999999</c:v>
                </c:pt>
              </c:numCache>
            </c:numRef>
          </c:val>
          <c:extLst>
            <c:ext xmlns:c16="http://schemas.microsoft.com/office/drawing/2014/chart" uri="{C3380CC4-5D6E-409C-BE32-E72D297353CC}">
              <c16:uniqueId val="{00000000-E945-4446-A82F-E7C346F6DC6D}"/>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Sheet1!$G$2:$G$5</c:f>
              <c:numCache>
                <c:formatCode>0%</c:formatCode>
                <c:ptCount val="4"/>
                <c:pt idx="0">
                  <c:v>0.36030000000000001</c:v>
                </c:pt>
                <c:pt idx="1">
                  <c:v>0.2994</c:v>
                </c:pt>
                <c:pt idx="2">
                  <c:v>0.32719999999999999</c:v>
                </c:pt>
                <c:pt idx="3">
                  <c:v>0.59219999999999995</c:v>
                </c:pt>
              </c:numCache>
            </c:numRef>
          </c:val>
          <c:extLst>
            <c:ext xmlns:c16="http://schemas.microsoft.com/office/drawing/2014/chart" uri="{C3380CC4-5D6E-409C-BE32-E72D297353CC}">
              <c16:uniqueId val="{00000001-E945-4446-A82F-E7C346F6DC6D}"/>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Sheet1!$H$2:$H$5</c:f>
              <c:numCache>
                <c:formatCode>0%</c:formatCode>
                <c:ptCount val="4"/>
                <c:pt idx="0">
                  <c:v>0.35599999999999998</c:v>
                </c:pt>
                <c:pt idx="1">
                  <c:v>0.29299999999999998</c:v>
                </c:pt>
                <c:pt idx="2">
                  <c:v>0.32</c:v>
                </c:pt>
                <c:pt idx="3">
                  <c:v>0.58599999999999997</c:v>
                </c:pt>
              </c:numCache>
            </c:numRef>
          </c:val>
          <c:extLst>
            <c:ext xmlns:c16="http://schemas.microsoft.com/office/drawing/2014/chart" uri="{C3380CC4-5D6E-409C-BE32-E72D297353CC}">
              <c16:uniqueId val="{00000000-91DD-4FC4-B51C-3E76DE037426}"/>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Sheet1!$I$2:$I$5</c:f>
              <c:numCache>
                <c:formatCode>0%</c:formatCode>
                <c:ptCount val="4"/>
                <c:pt idx="0">
                  <c:v>0.35099999999999998</c:v>
                </c:pt>
                <c:pt idx="1">
                  <c:v>0.28399999999999997</c:v>
                </c:pt>
                <c:pt idx="2">
                  <c:v>0.317</c:v>
                </c:pt>
                <c:pt idx="3">
                  <c:v>0.57699999999999996</c:v>
                </c:pt>
              </c:numCache>
            </c:numRef>
          </c:val>
          <c:extLst>
            <c:ext xmlns:c16="http://schemas.microsoft.com/office/drawing/2014/chart" uri="{C3380CC4-5D6E-409C-BE32-E72D297353CC}">
              <c16:uniqueId val="{00000001-91DD-4FC4-B51C-3E76DE037426}"/>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Sheet1!$J$2:$J$5</c:f>
              <c:numCache>
                <c:formatCode>0%</c:formatCode>
                <c:ptCount val="4"/>
                <c:pt idx="0">
                  <c:v>0.34599999999999997</c:v>
                </c:pt>
                <c:pt idx="1">
                  <c:v>0.28000000000000003</c:v>
                </c:pt>
                <c:pt idx="2">
                  <c:v>0.316</c:v>
                </c:pt>
                <c:pt idx="3">
                  <c:v>0.57099999999999995</c:v>
                </c:pt>
              </c:numCache>
            </c:numRef>
          </c:val>
          <c:extLst>
            <c:ext xmlns:c16="http://schemas.microsoft.com/office/drawing/2014/chart" uri="{C3380CC4-5D6E-409C-BE32-E72D297353CC}">
              <c16:uniqueId val="{00000000-0719-4156-A688-6AFFA1DC1CC6}"/>
            </c:ext>
          </c:extLst>
        </c:ser>
        <c:dLbls>
          <c:dLblPos val="outEnd"/>
          <c:showLegendKey val="0"/>
          <c:showVal val="1"/>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max val="1"/>
          <c:min val="0"/>
        </c:scaling>
        <c:delete val="1"/>
        <c:axPos val="l"/>
        <c:numFmt formatCode="0%" sourceLinked="1"/>
        <c:majorTickMark val="out"/>
        <c:minorTickMark val="none"/>
        <c:tickLblPos val="nextTo"/>
        <c:crossAx val="549585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1B1464"/>
                </a:solidFill>
                <a:latin typeface="Helvetica" panose="020B0403020202020204" pitchFamily="34" charset="0"/>
                <a:ea typeface="+mn-ea"/>
                <a:cs typeface="+mn-cs"/>
              </a:defRPr>
            </a:pPr>
            <a:r>
              <a:rPr lang="en-US" sz="1400" b="1" u="sng" dirty="0">
                <a:solidFill>
                  <a:srgbClr val="1B1464"/>
                </a:solidFill>
                <a:latin typeface="Helvetica" panose="020B0403020202020204" pitchFamily="34" charset="0"/>
              </a:rPr>
              <a:t>Ad-Supported</a:t>
            </a:r>
            <a:r>
              <a:rPr lang="en-US" sz="1400" b="1" u="sng" baseline="0" dirty="0">
                <a:solidFill>
                  <a:srgbClr val="1B1464"/>
                </a:solidFill>
                <a:latin typeface="Helvetica" panose="020B0403020202020204" pitchFamily="34" charset="0"/>
              </a:rPr>
              <a:t> TV ‘Total Time Spent’: Total Day</a:t>
            </a:r>
          </a:p>
          <a:p>
            <a:pPr>
              <a:defRPr b="1">
                <a:solidFill>
                  <a:srgbClr val="1B1464"/>
                </a:solidFill>
                <a:latin typeface="Helvetica" panose="020B0403020202020204" pitchFamily="34" charset="0"/>
              </a:defRPr>
            </a:pPr>
            <a:r>
              <a:rPr lang="en-US" sz="1400" b="0" u="none" baseline="0" dirty="0">
                <a:solidFill>
                  <a:srgbClr val="1B1464"/>
                </a:solidFill>
                <a:latin typeface="Helvetica" panose="020B0403020202020204" pitchFamily="34" charset="0"/>
              </a:rPr>
              <a:t>Total Weekly Minutes Viewed (in billions)</a:t>
            </a:r>
          </a:p>
          <a:p>
            <a:pPr>
              <a:defRPr b="1">
                <a:solidFill>
                  <a:srgbClr val="1B1464"/>
                </a:solidFill>
                <a:latin typeface="Helvetica" panose="020B0403020202020204" pitchFamily="34" charset="0"/>
              </a:defRPr>
            </a:pPr>
            <a:r>
              <a:rPr lang="en-US" sz="1200" b="0" u="none" baseline="0" dirty="0">
                <a:solidFill>
                  <a:srgbClr val="1B1464"/>
                </a:solidFill>
                <a:latin typeface="Helvetica" panose="020B0403020202020204" pitchFamily="34" charset="0"/>
              </a:rPr>
              <a:t>(Monday – Friday)</a:t>
            </a:r>
            <a:endParaRPr lang="en-US" sz="1400" b="0" u="none" baseline="0" dirty="0">
              <a:solidFill>
                <a:srgbClr val="1B1464"/>
              </a:solidFill>
              <a:latin typeface="Helvetica" panose="020B0403020202020204" pitchFamily="34" charset="0"/>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1.1458333333333333E-2"/>
          <c:y val="0.34968886841364788"/>
          <c:w val="0.9770833333333333"/>
          <c:h val="0.56974862740195875"/>
        </c:manualLayout>
      </c:layout>
      <c:barChart>
        <c:barDir val="col"/>
        <c:grouping val="clustered"/>
        <c:varyColors val="0"/>
        <c:ser>
          <c:idx val="0"/>
          <c:order val="0"/>
          <c:tx>
            <c:strRef>
              <c:f>Sheet1!$B$1</c:f>
              <c:strCache>
                <c:ptCount val="1"/>
                <c:pt idx="0">
                  <c:v>w/o 2/24</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81818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Sheet1!$B$2:$B$5</c:f>
              <c:numCache>
                <c:formatCode>0.0</c:formatCode>
                <c:ptCount val="4"/>
                <c:pt idx="0">
                  <c:v>7.1728680000000002</c:v>
                </c:pt>
                <c:pt idx="1">
                  <c:v>3.3282780000000001</c:v>
                </c:pt>
                <c:pt idx="2">
                  <c:v>17.790914000000001</c:v>
                </c:pt>
                <c:pt idx="3">
                  <c:v>35.893386999999997</c:v>
                </c:pt>
              </c:numCache>
            </c:numRef>
          </c:val>
          <c:extLst>
            <c:ext xmlns:c16="http://schemas.microsoft.com/office/drawing/2014/chart" uri="{C3380CC4-5D6E-409C-BE32-E72D297353CC}">
              <c16:uniqueId val="{00000000-1C8E-4A0E-894D-C1F6367FCA4C}"/>
            </c:ext>
          </c:extLst>
        </c:ser>
        <c:ser>
          <c:idx val="1"/>
          <c:order val="1"/>
          <c:tx>
            <c:strRef>
              <c:f>Sheet1!$C$1</c:f>
              <c:strCache>
                <c:ptCount val="1"/>
                <c:pt idx="0">
                  <c:v>w/o 3/2</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rgbClr val="81818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Sheet1!$C$2:$C$5</c:f>
              <c:numCache>
                <c:formatCode>0.0</c:formatCode>
                <c:ptCount val="4"/>
                <c:pt idx="0">
                  <c:v>7.1487319999999999</c:v>
                </c:pt>
                <c:pt idx="1">
                  <c:v>3.4220739999999998</c:v>
                </c:pt>
                <c:pt idx="2">
                  <c:v>18.247934000000001</c:v>
                </c:pt>
                <c:pt idx="3">
                  <c:v>36.225015999999997</c:v>
                </c:pt>
              </c:numCache>
            </c:numRef>
          </c:val>
          <c:extLst>
            <c:ext xmlns:c16="http://schemas.microsoft.com/office/drawing/2014/chart" uri="{C3380CC4-5D6E-409C-BE32-E72D297353CC}">
              <c16:uniqueId val="{00000001-1C8E-4A0E-894D-C1F6367FCA4C}"/>
            </c:ext>
          </c:extLst>
        </c:ser>
        <c:ser>
          <c:idx val="2"/>
          <c:order val="2"/>
          <c:tx>
            <c:strRef>
              <c:f>Sheet1!$D$1</c:f>
              <c:strCache>
                <c:ptCount val="1"/>
                <c:pt idx="0">
                  <c:v>w/o 3/9</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rgbClr val="81818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Sheet1!$D$2:$D$5</c:f>
              <c:numCache>
                <c:formatCode>0.0</c:formatCode>
                <c:ptCount val="4"/>
                <c:pt idx="0">
                  <c:v>7.5085899999999999</c:v>
                </c:pt>
                <c:pt idx="1">
                  <c:v>3.5642420000000001</c:v>
                </c:pt>
                <c:pt idx="2">
                  <c:v>18.228531</c:v>
                </c:pt>
                <c:pt idx="3">
                  <c:v>37.096868999999998</c:v>
                </c:pt>
              </c:numCache>
            </c:numRef>
          </c:val>
          <c:extLst>
            <c:ext xmlns:c16="http://schemas.microsoft.com/office/drawing/2014/chart" uri="{C3380CC4-5D6E-409C-BE32-E72D297353CC}">
              <c16:uniqueId val="{00000002-1C8E-4A0E-894D-C1F6367FCA4C}"/>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Sheet1!$E$2:$E$5</c:f>
              <c:numCache>
                <c:formatCode>0.0</c:formatCode>
                <c:ptCount val="4"/>
                <c:pt idx="0">
                  <c:v>9.9759840000000004</c:v>
                </c:pt>
                <c:pt idx="1">
                  <c:v>4.8502219999999996</c:v>
                </c:pt>
                <c:pt idx="2">
                  <c:v>21.673950000000001</c:v>
                </c:pt>
                <c:pt idx="3">
                  <c:v>42.745832999999998</c:v>
                </c:pt>
              </c:numCache>
            </c:numRef>
          </c:val>
          <c:extLst>
            <c:ext xmlns:c16="http://schemas.microsoft.com/office/drawing/2014/chart" uri="{C3380CC4-5D6E-409C-BE32-E72D297353CC}">
              <c16:uniqueId val="{00000003-1C8E-4A0E-894D-C1F6367FCA4C}"/>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Sheet1!$F$2:$F$5</c:f>
              <c:numCache>
                <c:formatCode>0.0</c:formatCode>
                <c:ptCount val="4"/>
                <c:pt idx="0">
                  <c:v>10.288045</c:v>
                </c:pt>
                <c:pt idx="1">
                  <c:v>4.9116039999999996</c:v>
                </c:pt>
                <c:pt idx="2">
                  <c:v>21.819061999999999</c:v>
                </c:pt>
                <c:pt idx="3">
                  <c:v>44.593488000000001</c:v>
                </c:pt>
              </c:numCache>
            </c:numRef>
          </c:val>
          <c:extLst>
            <c:ext xmlns:c16="http://schemas.microsoft.com/office/drawing/2014/chart" uri="{C3380CC4-5D6E-409C-BE32-E72D297353CC}">
              <c16:uniqueId val="{00000000-7DC2-47E4-8399-48B2A9F6CF80}"/>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Sheet1!$G$2:$G$5</c:f>
              <c:numCache>
                <c:formatCode>0.0</c:formatCode>
                <c:ptCount val="4"/>
                <c:pt idx="0">
                  <c:v>9.4165489999999998</c:v>
                </c:pt>
                <c:pt idx="1">
                  <c:v>4.501932</c:v>
                </c:pt>
                <c:pt idx="2">
                  <c:v>20.631277999999998</c:v>
                </c:pt>
                <c:pt idx="3">
                  <c:v>43.343066</c:v>
                </c:pt>
              </c:numCache>
            </c:numRef>
          </c:val>
          <c:extLst>
            <c:ext xmlns:c16="http://schemas.microsoft.com/office/drawing/2014/chart" uri="{C3380CC4-5D6E-409C-BE32-E72D297353CC}">
              <c16:uniqueId val="{00000001-7DC2-47E4-8399-48B2A9F6CF80}"/>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Sheet1!$H$2:$H$5</c:f>
              <c:numCache>
                <c:formatCode>0.0</c:formatCode>
                <c:ptCount val="4"/>
                <c:pt idx="0">
                  <c:v>9.41</c:v>
                </c:pt>
                <c:pt idx="1">
                  <c:v>4.6653130000000003</c:v>
                </c:pt>
                <c:pt idx="2">
                  <c:v>19.775894999999998</c:v>
                </c:pt>
                <c:pt idx="3">
                  <c:v>42.257675999999996</c:v>
                </c:pt>
              </c:numCache>
            </c:numRef>
          </c:val>
          <c:extLst>
            <c:ext xmlns:c16="http://schemas.microsoft.com/office/drawing/2014/chart" uri="{C3380CC4-5D6E-409C-BE32-E72D297353CC}">
              <c16:uniqueId val="{00000000-140B-4E6F-ADD7-EE699FAD1D28}"/>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effectLst/>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Sheet1!$I$2:$I$5</c:f>
              <c:numCache>
                <c:formatCode>0.0</c:formatCode>
                <c:ptCount val="4"/>
                <c:pt idx="0">
                  <c:v>8.7799999999999994</c:v>
                </c:pt>
                <c:pt idx="1">
                  <c:v>4.38</c:v>
                </c:pt>
                <c:pt idx="2">
                  <c:v>19.34</c:v>
                </c:pt>
                <c:pt idx="3">
                  <c:v>41.08</c:v>
                </c:pt>
              </c:numCache>
            </c:numRef>
          </c:val>
          <c:extLst>
            <c:ext xmlns:c16="http://schemas.microsoft.com/office/drawing/2014/chart" uri="{C3380CC4-5D6E-409C-BE32-E72D297353CC}">
              <c16:uniqueId val="{00000001-140B-4E6F-ADD7-EE699FAD1D28}"/>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P2-11</c:v>
                </c:pt>
                <c:pt idx="1">
                  <c:v>P12-17</c:v>
                </c:pt>
                <c:pt idx="2">
                  <c:v>A18-34</c:v>
                </c:pt>
                <c:pt idx="3">
                  <c:v>A35-49</c:v>
                </c:pt>
              </c:strCache>
            </c:strRef>
          </c:cat>
          <c:val>
            <c:numRef>
              <c:f>Sheet1!$J$2:$J$5</c:f>
              <c:numCache>
                <c:formatCode>0.0</c:formatCode>
                <c:ptCount val="4"/>
                <c:pt idx="0">
                  <c:v>9</c:v>
                </c:pt>
                <c:pt idx="1">
                  <c:v>4.4000000000000004</c:v>
                </c:pt>
                <c:pt idx="2">
                  <c:v>19.8</c:v>
                </c:pt>
                <c:pt idx="3">
                  <c:v>40.799999999999997</c:v>
                </c:pt>
              </c:numCache>
            </c:numRef>
          </c:val>
          <c:extLst>
            <c:ext xmlns:c16="http://schemas.microsoft.com/office/drawing/2014/chart" uri="{C3380CC4-5D6E-409C-BE32-E72D297353CC}">
              <c16:uniqueId val="{00000000-FCBC-4059-B423-4E8DA6E4A0F3}"/>
            </c:ext>
          </c:extLst>
        </c:ser>
        <c:dLbls>
          <c:showLegendKey val="0"/>
          <c:showVal val="0"/>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scaling>
        <c:delete val="1"/>
        <c:axPos val="l"/>
        <c:numFmt formatCode="0.0" sourceLinked="1"/>
        <c:majorTickMark val="out"/>
        <c:minorTickMark val="none"/>
        <c:tickLblPos val="nextTo"/>
        <c:crossAx val="549585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1B1464"/>
                </a:solidFill>
                <a:latin typeface="Helvetica" panose="020B0403020202020204" pitchFamily="34" charset="0"/>
                <a:ea typeface="+mn-ea"/>
                <a:cs typeface="+mn-cs"/>
              </a:defRPr>
            </a:pPr>
            <a:r>
              <a:rPr lang="en-US" sz="1400" b="1" u="sng" dirty="0">
                <a:solidFill>
                  <a:srgbClr val="1B1464"/>
                </a:solidFill>
                <a:latin typeface="Helvetica" panose="020B0403020202020204" pitchFamily="34" charset="0"/>
              </a:rPr>
              <a:t>Ad-Supported</a:t>
            </a:r>
            <a:r>
              <a:rPr lang="en-US" sz="1400" b="1" u="sng" baseline="0" dirty="0">
                <a:solidFill>
                  <a:srgbClr val="1B1464"/>
                </a:solidFill>
                <a:latin typeface="Helvetica" panose="020B0403020202020204" pitchFamily="34" charset="0"/>
              </a:rPr>
              <a:t> TV: Early Morning (M-F 6a-9a)</a:t>
            </a:r>
          </a:p>
          <a:p>
            <a:pPr>
              <a:defRPr b="1">
                <a:solidFill>
                  <a:srgbClr val="1B1464"/>
                </a:solidFill>
                <a:latin typeface="Helvetica" panose="020B0403020202020204" pitchFamily="34" charset="0"/>
              </a:defRPr>
            </a:pPr>
            <a:r>
              <a:rPr lang="en-US" sz="1400" b="0" i="0" baseline="0" dirty="0">
                <a:effectLst/>
              </a:rPr>
              <a:t>Total Weekly Minutes Viewed (in billions)</a:t>
            </a:r>
            <a:endParaRPr lang="en-US" sz="1400" dirty="0">
              <a:effectLst/>
            </a:endParaRPr>
          </a:p>
          <a:p>
            <a:pPr>
              <a:defRPr b="1">
                <a:solidFill>
                  <a:srgbClr val="1B1464"/>
                </a:solidFill>
                <a:latin typeface="Helvetica" panose="020B0403020202020204" pitchFamily="34" charset="0"/>
              </a:defRPr>
            </a:pPr>
            <a:endParaRPr lang="en-US" sz="1400" dirty="0">
              <a:effectLst/>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1.1458333333333333E-2"/>
          <c:y val="0.2753646801157163"/>
          <c:w val="0.9770833333333333"/>
          <c:h val="0.54299191961470339"/>
        </c:manualLayout>
      </c:layout>
      <c:barChart>
        <c:barDir val="col"/>
        <c:grouping val="clustered"/>
        <c:varyColors val="0"/>
        <c:ser>
          <c:idx val="0"/>
          <c:order val="0"/>
          <c:tx>
            <c:strRef>
              <c:f>Sheet1!$B$1</c:f>
              <c:strCache>
                <c:ptCount val="1"/>
                <c:pt idx="0">
                  <c:v>w/o 2/24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Sheet1!$B$2:$B$4</c:f>
              <c:numCache>
                <c:formatCode>#,##0.00_);\(#,##0.00\)</c:formatCode>
                <c:ptCount val="3"/>
                <c:pt idx="0">
                  <c:v>0.28852299999999997</c:v>
                </c:pt>
                <c:pt idx="1">
                  <c:v>1.2645189999999999</c:v>
                </c:pt>
                <c:pt idx="2">
                  <c:v>3.4719259999999998</c:v>
                </c:pt>
              </c:numCache>
            </c:numRef>
          </c:val>
          <c:extLst>
            <c:ext xmlns:c16="http://schemas.microsoft.com/office/drawing/2014/chart" uri="{C3380CC4-5D6E-409C-BE32-E72D297353CC}">
              <c16:uniqueId val="{00000000-1C8E-4A0E-894D-C1F6367FCA4C}"/>
            </c:ext>
          </c:extLst>
        </c:ser>
        <c:ser>
          <c:idx val="1"/>
          <c:order val="1"/>
          <c:tx>
            <c:strRef>
              <c:f>Sheet1!$C$1</c:f>
              <c:strCache>
                <c:ptCount val="1"/>
                <c:pt idx="0">
                  <c:v>w/o 3/2</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Sheet1!$C$2:$C$4</c:f>
              <c:numCache>
                <c:formatCode>#,##0.00_);\(#,##0.00\)</c:formatCode>
                <c:ptCount val="3"/>
                <c:pt idx="0">
                  <c:v>0.30448999999999998</c:v>
                </c:pt>
                <c:pt idx="1">
                  <c:v>1.3600509999999999</c:v>
                </c:pt>
                <c:pt idx="2">
                  <c:v>3.511015</c:v>
                </c:pt>
              </c:numCache>
            </c:numRef>
          </c:val>
          <c:extLst>
            <c:ext xmlns:c16="http://schemas.microsoft.com/office/drawing/2014/chart" uri="{C3380CC4-5D6E-409C-BE32-E72D297353CC}">
              <c16:uniqueId val="{00000001-1C8E-4A0E-894D-C1F6367FCA4C}"/>
            </c:ext>
          </c:extLst>
        </c:ser>
        <c:ser>
          <c:idx val="2"/>
          <c:order val="2"/>
          <c:tx>
            <c:strRef>
              <c:f>Sheet1!$D$1</c:f>
              <c:strCache>
                <c:ptCount val="1"/>
                <c:pt idx="0">
                  <c:v>w/o 3/9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Sheet1!$D$2:$D$4</c:f>
              <c:numCache>
                <c:formatCode>#,##0.00_);\(#,##0.00\)</c:formatCode>
                <c:ptCount val="3"/>
                <c:pt idx="0">
                  <c:v>0.27245000000000003</c:v>
                </c:pt>
                <c:pt idx="1">
                  <c:v>1.2431319999999999</c:v>
                </c:pt>
                <c:pt idx="2">
                  <c:v>3.364357</c:v>
                </c:pt>
              </c:numCache>
            </c:numRef>
          </c:val>
          <c:extLst>
            <c:ext xmlns:c16="http://schemas.microsoft.com/office/drawing/2014/chart" uri="{C3380CC4-5D6E-409C-BE32-E72D297353CC}">
              <c16:uniqueId val="{00000002-1C8E-4A0E-894D-C1F6367FCA4C}"/>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Sheet1!$E$2:$E$4</c:f>
              <c:numCache>
                <c:formatCode>#,##0.00_);\(#,##0.00\)</c:formatCode>
                <c:ptCount val="3"/>
                <c:pt idx="0">
                  <c:v>0.27954600000000002</c:v>
                </c:pt>
                <c:pt idx="1">
                  <c:v>1.3573329999999999</c:v>
                </c:pt>
                <c:pt idx="2">
                  <c:v>3.5339140000000002</c:v>
                </c:pt>
              </c:numCache>
            </c:numRef>
          </c:val>
          <c:extLst>
            <c:ext xmlns:c16="http://schemas.microsoft.com/office/drawing/2014/chart" uri="{C3380CC4-5D6E-409C-BE32-E72D297353CC}">
              <c16:uniqueId val="{00000003-1C8E-4A0E-894D-C1F6367FCA4C}"/>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Sheet1!$F$2:$F$4</c:f>
              <c:numCache>
                <c:formatCode>0.00</c:formatCode>
                <c:ptCount val="3"/>
                <c:pt idx="0">
                  <c:v>0.28999999999999998</c:v>
                </c:pt>
                <c:pt idx="1">
                  <c:v>1.36</c:v>
                </c:pt>
                <c:pt idx="2">
                  <c:v>3.57</c:v>
                </c:pt>
              </c:numCache>
            </c:numRef>
          </c:val>
          <c:extLst>
            <c:ext xmlns:c16="http://schemas.microsoft.com/office/drawing/2014/chart" uri="{C3380CC4-5D6E-409C-BE32-E72D297353CC}">
              <c16:uniqueId val="{00000000-97A3-42D7-A0BF-5D4174CDF485}"/>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Sheet1!$G$2:$G$4</c:f>
              <c:numCache>
                <c:formatCode>0.00</c:formatCode>
                <c:ptCount val="3"/>
                <c:pt idx="0">
                  <c:v>0.27</c:v>
                </c:pt>
                <c:pt idx="1">
                  <c:v>1.33</c:v>
                </c:pt>
                <c:pt idx="2">
                  <c:v>3.51</c:v>
                </c:pt>
              </c:numCache>
            </c:numRef>
          </c:val>
          <c:extLst>
            <c:ext xmlns:c16="http://schemas.microsoft.com/office/drawing/2014/chart" uri="{C3380CC4-5D6E-409C-BE32-E72D297353CC}">
              <c16:uniqueId val="{00000001-97A3-42D7-A0BF-5D4174CDF485}"/>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Sheet1!$H$2:$H$4</c:f>
              <c:numCache>
                <c:formatCode>0.00</c:formatCode>
                <c:ptCount val="3"/>
                <c:pt idx="0">
                  <c:v>0.28000000000000003</c:v>
                </c:pt>
                <c:pt idx="1">
                  <c:v>1.24</c:v>
                </c:pt>
                <c:pt idx="2">
                  <c:v>3.35</c:v>
                </c:pt>
              </c:numCache>
            </c:numRef>
          </c:val>
          <c:extLst>
            <c:ext xmlns:c16="http://schemas.microsoft.com/office/drawing/2014/chart" uri="{C3380CC4-5D6E-409C-BE32-E72D297353CC}">
              <c16:uniqueId val="{00000000-3676-4DF2-872F-407C405E2D38}"/>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Sheet1!$I$2:$I$4</c:f>
              <c:numCache>
                <c:formatCode>0.00</c:formatCode>
                <c:ptCount val="3"/>
                <c:pt idx="0">
                  <c:v>0.25</c:v>
                </c:pt>
                <c:pt idx="1">
                  <c:v>1.23</c:v>
                </c:pt>
                <c:pt idx="2">
                  <c:v>3.23</c:v>
                </c:pt>
              </c:numCache>
            </c:numRef>
          </c:val>
          <c:extLst>
            <c:ext xmlns:c16="http://schemas.microsoft.com/office/drawing/2014/chart" uri="{C3380CC4-5D6E-409C-BE32-E72D297353CC}">
              <c16:uniqueId val="{00000001-3676-4DF2-872F-407C405E2D38}"/>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Sheet1!$J$2:$J$4</c:f>
              <c:numCache>
                <c:formatCode>0.00</c:formatCode>
                <c:ptCount val="3"/>
                <c:pt idx="0">
                  <c:v>0.25</c:v>
                </c:pt>
                <c:pt idx="1">
                  <c:v>1.2</c:v>
                </c:pt>
                <c:pt idx="2">
                  <c:v>3.27</c:v>
                </c:pt>
              </c:numCache>
            </c:numRef>
          </c:val>
          <c:extLst>
            <c:ext xmlns:c16="http://schemas.microsoft.com/office/drawing/2014/chart" uri="{C3380CC4-5D6E-409C-BE32-E72D297353CC}">
              <c16:uniqueId val="{00000002-3676-4DF2-872F-407C405E2D38}"/>
            </c:ext>
          </c:extLst>
        </c:ser>
        <c:dLbls>
          <c:dLblPos val="outEnd"/>
          <c:showLegendKey val="0"/>
          <c:showVal val="1"/>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scaling>
        <c:delete val="1"/>
        <c:axPos val="l"/>
        <c:numFmt formatCode="#,##0.00_);\(#,##0.00\)" sourceLinked="1"/>
        <c:majorTickMark val="out"/>
        <c:minorTickMark val="none"/>
        <c:tickLblPos val="nextTo"/>
        <c:crossAx val="54958559"/>
        <c:crosses val="autoZero"/>
        <c:crossBetween val="between"/>
      </c:valAx>
      <c:spPr>
        <a:noFill/>
        <a:ln>
          <a:noFill/>
        </a:ln>
        <a:effectLst/>
      </c:spPr>
    </c:plotArea>
    <c:legend>
      <c:legendPos val="t"/>
      <c:layout>
        <c:manualLayout>
          <c:xMode val="edge"/>
          <c:yMode val="edge"/>
          <c:x val="0.20667601706036748"/>
          <c:y val="0.15877144808800733"/>
          <c:w val="0.58173482611548555"/>
          <c:h val="5.763015628445539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rgbClr val="1B1464"/>
                </a:solidFill>
                <a:latin typeface="Helvetica" panose="020B0403020202020204" pitchFamily="34" charset="0"/>
                <a:ea typeface="+mn-ea"/>
                <a:cs typeface="+mn-cs"/>
              </a:defRPr>
            </a:pPr>
            <a:r>
              <a:rPr lang="en-US" sz="1400" b="1" u="sng" dirty="0">
                <a:solidFill>
                  <a:srgbClr val="1B1464"/>
                </a:solidFill>
                <a:latin typeface="Helvetica" panose="020B0403020202020204" pitchFamily="34" charset="0"/>
              </a:rPr>
              <a:t>Ad-Supported</a:t>
            </a:r>
            <a:r>
              <a:rPr lang="en-US" sz="1400" b="1" u="sng" baseline="0" dirty="0">
                <a:solidFill>
                  <a:srgbClr val="1B1464"/>
                </a:solidFill>
                <a:latin typeface="Helvetica" panose="020B0403020202020204" pitchFamily="34" charset="0"/>
              </a:rPr>
              <a:t> TV: Daytime (M-F 9a-4p)</a:t>
            </a:r>
          </a:p>
          <a:p>
            <a:pPr>
              <a:defRPr b="1">
                <a:solidFill>
                  <a:srgbClr val="1B1464"/>
                </a:solidFill>
                <a:latin typeface="Helvetica" panose="020B0403020202020204" pitchFamily="34" charset="0"/>
              </a:defRPr>
            </a:pPr>
            <a:r>
              <a:rPr lang="en-US" sz="1400" b="0" i="0" baseline="0" dirty="0">
                <a:effectLst/>
              </a:rPr>
              <a:t>Total Weekly Minutes Viewed (in billions)</a:t>
            </a:r>
            <a:endParaRPr lang="en-US" sz="1400" dirty="0">
              <a:effectLst/>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1.1458333333333333E-2"/>
          <c:y val="0.2753646801157163"/>
          <c:w val="0.9770833333333333"/>
          <c:h val="0.54299191961470339"/>
        </c:manualLayout>
      </c:layout>
      <c:barChart>
        <c:barDir val="col"/>
        <c:grouping val="clustered"/>
        <c:varyColors val="0"/>
        <c:ser>
          <c:idx val="0"/>
          <c:order val="0"/>
          <c:tx>
            <c:strRef>
              <c:f>Sheet1!$B$1</c:f>
              <c:strCache>
                <c:ptCount val="1"/>
                <c:pt idx="0">
                  <c:v>w/o 2/24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Sheet1!$B$2:$B$4</c:f>
              <c:numCache>
                <c:formatCode>#,##0.00_);\(#,##0.00\)</c:formatCode>
                <c:ptCount val="3"/>
                <c:pt idx="0">
                  <c:v>0.5</c:v>
                </c:pt>
                <c:pt idx="1">
                  <c:v>3.95</c:v>
                </c:pt>
                <c:pt idx="2">
                  <c:v>7.71</c:v>
                </c:pt>
              </c:numCache>
            </c:numRef>
          </c:val>
          <c:extLst>
            <c:ext xmlns:c16="http://schemas.microsoft.com/office/drawing/2014/chart" uri="{C3380CC4-5D6E-409C-BE32-E72D297353CC}">
              <c16:uniqueId val="{00000000-7F8B-407A-BB52-A779EC014719}"/>
            </c:ext>
          </c:extLst>
        </c:ser>
        <c:ser>
          <c:idx val="1"/>
          <c:order val="1"/>
          <c:tx>
            <c:strRef>
              <c:f>Sheet1!$C$1</c:f>
              <c:strCache>
                <c:ptCount val="1"/>
                <c:pt idx="0">
                  <c:v>w/o 3/2</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Sheet1!$C$2:$C$4</c:f>
              <c:numCache>
                <c:formatCode>#,##0.00_);\(#,##0.00\)</c:formatCode>
                <c:ptCount val="3"/>
                <c:pt idx="0">
                  <c:v>0.52</c:v>
                </c:pt>
                <c:pt idx="1">
                  <c:v>4.0199999999999996</c:v>
                </c:pt>
                <c:pt idx="2">
                  <c:v>7.76</c:v>
                </c:pt>
              </c:numCache>
            </c:numRef>
          </c:val>
          <c:extLst>
            <c:ext xmlns:c16="http://schemas.microsoft.com/office/drawing/2014/chart" uri="{C3380CC4-5D6E-409C-BE32-E72D297353CC}">
              <c16:uniqueId val="{00000001-7F8B-407A-BB52-A779EC014719}"/>
            </c:ext>
          </c:extLst>
        </c:ser>
        <c:ser>
          <c:idx val="2"/>
          <c:order val="2"/>
          <c:tx>
            <c:strRef>
              <c:f>Sheet1!$D$1</c:f>
              <c:strCache>
                <c:ptCount val="1"/>
                <c:pt idx="0">
                  <c:v>w/o 3/9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Sheet1!$D$2:$D$4</c:f>
              <c:numCache>
                <c:formatCode>#,##0.00_);\(#,##0.00\)</c:formatCode>
                <c:ptCount val="3"/>
                <c:pt idx="0">
                  <c:v>0.6</c:v>
                </c:pt>
                <c:pt idx="1">
                  <c:v>4.0599999999999996</c:v>
                </c:pt>
                <c:pt idx="2">
                  <c:v>8.23</c:v>
                </c:pt>
              </c:numCache>
            </c:numRef>
          </c:val>
          <c:extLst>
            <c:ext xmlns:c16="http://schemas.microsoft.com/office/drawing/2014/chart" uri="{C3380CC4-5D6E-409C-BE32-E72D297353CC}">
              <c16:uniqueId val="{00000002-7F8B-407A-BB52-A779EC014719}"/>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Sheet1!$E$2:$E$4</c:f>
              <c:numCache>
                <c:formatCode>#,##0.00_);\(#,##0.00\)</c:formatCode>
                <c:ptCount val="3"/>
                <c:pt idx="0">
                  <c:v>1.37</c:v>
                </c:pt>
                <c:pt idx="1">
                  <c:v>5.71</c:v>
                </c:pt>
                <c:pt idx="2">
                  <c:v>10.98</c:v>
                </c:pt>
              </c:numCache>
            </c:numRef>
          </c:val>
          <c:extLst>
            <c:ext xmlns:c16="http://schemas.microsoft.com/office/drawing/2014/chart" uri="{C3380CC4-5D6E-409C-BE32-E72D297353CC}">
              <c16:uniqueId val="{00000003-7F8B-407A-BB52-A779EC014719}"/>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Sheet1!$F$2:$F$4</c:f>
              <c:numCache>
                <c:formatCode>0.00</c:formatCode>
                <c:ptCount val="3"/>
                <c:pt idx="0">
                  <c:v>1.36</c:v>
                </c:pt>
                <c:pt idx="1">
                  <c:v>5.95</c:v>
                </c:pt>
                <c:pt idx="2">
                  <c:v>12.06</c:v>
                </c:pt>
              </c:numCache>
            </c:numRef>
          </c:val>
          <c:extLst>
            <c:ext xmlns:c16="http://schemas.microsoft.com/office/drawing/2014/chart" uri="{C3380CC4-5D6E-409C-BE32-E72D297353CC}">
              <c16:uniqueId val="{00000004-7F8B-407A-BB52-A779EC014719}"/>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Sheet1!$G$2:$G$4</c:f>
              <c:numCache>
                <c:formatCode>0.00</c:formatCode>
                <c:ptCount val="3"/>
                <c:pt idx="0">
                  <c:v>1.17</c:v>
                </c:pt>
                <c:pt idx="1">
                  <c:v>5.53</c:v>
                </c:pt>
                <c:pt idx="2">
                  <c:v>11.64</c:v>
                </c:pt>
              </c:numCache>
            </c:numRef>
          </c:val>
          <c:extLst>
            <c:ext xmlns:c16="http://schemas.microsoft.com/office/drawing/2014/chart" uri="{C3380CC4-5D6E-409C-BE32-E72D297353CC}">
              <c16:uniqueId val="{00000005-7F8B-407A-BB52-A779EC014719}"/>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Sheet1!$H$2:$H$4</c:f>
              <c:numCache>
                <c:formatCode>#,##0.00</c:formatCode>
                <c:ptCount val="3"/>
                <c:pt idx="0">
                  <c:v>1.3378760000000001</c:v>
                </c:pt>
                <c:pt idx="1">
                  <c:v>5.1725560000000002</c:v>
                </c:pt>
                <c:pt idx="2">
                  <c:v>11.348672000000001</c:v>
                </c:pt>
              </c:numCache>
            </c:numRef>
          </c:val>
          <c:extLst>
            <c:ext xmlns:c16="http://schemas.microsoft.com/office/drawing/2014/chart" uri="{C3380CC4-5D6E-409C-BE32-E72D297353CC}">
              <c16:uniqueId val="{00000006-7F8B-407A-BB52-A779EC014719}"/>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Sheet1!$I$2:$I$4</c:f>
              <c:numCache>
                <c:formatCode>#,##0.00</c:formatCode>
                <c:ptCount val="3"/>
                <c:pt idx="0">
                  <c:v>1.1587270000000001</c:v>
                </c:pt>
                <c:pt idx="1">
                  <c:v>5.1275680000000001</c:v>
                </c:pt>
                <c:pt idx="2">
                  <c:v>10.844128</c:v>
                </c:pt>
              </c:numCache>
            </c:numRef>
          </c:val>
          <c:extLst>
            <c:ext xmlns:c16="http://schemas.microsoft.com/office/drawing/2014/chart" uri="{C3380CC4-5D6E-409C-BE32-E72D297353CC}">
              <c16:uniqueId val="{00000007-7F8B-407A-BB52-A779EC014719}"/>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Sheet1!$J$2:$J$4</c:f>
              <c:numCache>
                <c:formatCode>#,##0.00</c:formatCode>
                <c:ptCount val="3"/>
                <c:pt idx="0">
                  <c:v>1.139696</c:v>
                </c:pt>
                <c:pt idx="1">
                  <c:v>4.9930859999999999</c:v>
                </c:pt>
                <c:pt idx="2">
                  <c:v>10.395515</c:v>
                </c:pt>
              </c:numCache>
            </c:numRef>
          </c:val>
          <c:extLst>
            <c:ext xmlns:c16="http://schemas.microsoft.com/office/drawing/2014/chart" uri="{C3380CC4-5D6E-409C-BE32-E72D297353CC}">
              <c16:uniqueId val="{00000008-7F8B-407A-BB52-A779EC014719}"/>
            </c:ext>
          </c:extLst>
        </c:ser>
        <c:dLbls>
          <c:dLblPos val="outEnd"/>
          <c:showLegendKey val="0"/>
          <c:showVal val="1"/>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scaling>
        <c:delete val="1"/>
        <c:axPos val="l"/>
        <c:numFmt formatCode="#,##0.00_);\(#,##0.00\)" sourceLinked="1"/>
        <c:majorTickMark val="out"/>
        <c:minorTickMark val="none"/>
        <c:tickLblPos val="nextTo"/>
        <c:crossAx val="54958559"/>
        <c:crosses val="autoZero"/>
        <c:crossBetween val="between"/>
      </c:valAx>
      <c:spPr>
        <a:noFill/>
        <a:ln>
          <a:noFill/>
        </a:ln>
        <a:effectLst/>
      </c:spPr>
    </c:plotArea>
    <c:legend>
      <c:legendPos val="t"/>
      <c:layout>
        <c:manualLayout>
          <c:xMode val="edge"/>
          <c:yMode val="edge"/>
          <c:x val="0.22125935039370079"/>
          <c:y val="0.15877144808800733"/>
          <c:w val="0.58173482611548555"/>
          <c:h val="5.763015628445539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98E-3"/>
          <c:y val="0.10885335027889601"/>
          <c:w val="0.98799447794211503"/>
          <c:h val="0.83975669936287145"/>
        </c:manualLayout>
      </c:layout>
      <c:barChart>
        <c:barDir val="col"/>
        <c:grouping val="clustered"/>
        <c:varyColors val="0"/>
        <c:ser>
          <c:idx val="1"/>
          <c:order val="0"/>
          <c:tx>
            <c:strRef>
              <c:f>Sheet1!$B$1</c:f>
              <c:strCache>
                <c:ptCount val="1"/>
                <c:pt idx="0">
                  <c:v>P18-34</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Companies with specific COVID-19 related advertising messages positively impacts my perception of the brand</c:v>
                </c:pt>
              </c:strCache>
            </c:strRef>
          </c:cat>
          <c:val>
            <c:numRef>
              <c:f>Sheet1!$B$2:$B$2</c:f>
              <c:numCache>
                <c:formatCode>0%</c:formatCode>
                <c:ptCount val="1"/>
                <c:pt idx="0">
                  <c:v>0.54</c:v>
                </c:pt>
              </c:numCache>
            </c:numRef>
          </c:val>
          <c:extLst>
            <c:ext xmlns:c16="http://schemas.microsoft.com/office/drawing/2014/chart" uri="{C3380CC4-5D6E-409C-BE32-E72D297353CC}">
              <c16:uniqueId val="{00000000-F410-4D89-903E-788FE66C8992}"/>
            </c:ext>
          </c:extLst>
        </c:ser>
        <c:ser>
          <c:idx val="3"/>
          <c:order val="1"/>
          <c:tx>
            <c:strRef>
              <c:f>Sheet1!$C$1</c:f>
              <c:strCache>
                <c:ptCount val="1"/>
                <c:pt idx="0">
                  <c:v>P35-44</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Companies with specific COVID-19 related advertising messages positively impacts my perception of the brand</c:v>
                </c:pt>
              </c:strCache>
            </c:strRef>
          </c:cat>
          <c:val>
            <c:numRef>
              <c:f>Sheet1!$C$2:$C$2</c:f>
              <c:numCache>
                <c:formatCode>0%</c:formatCode>
                <c:ptCount val="1"/>
                <c:pt idx="0">
                  <c:v>0.57999999999999996</c:v>
                </c:pt>
              </c:numCache>
            </c:numRef>
          </c:val>
          <c:extLst>
            <c:ext xmlns:c16="http://schemas.microsoft.com/office/drawing/2014/chart" uri="{C3380CC4-5D6E-409C-BE32-E72D297353CC}">
              <c16:uniqueId val="{00000001-F410-4D89-903E-788FE66C8992}"/>
            </c:ext>
          </c:extLst>
        </c:ser>
        <c:ser>
          <c:idx val="4"/>
          <c:order val="2"/>
          <c:tx>
            <c:strRef>
              <c:f>Sheet1!$D$1</c:f>
              <c:strCache>
                <c:ptCount val="1"/>
                <c:pt idx="0">
                  <c:v>HHI $100k+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Companies with specific COVID-19 related advertising messages positively impacts my perception of the brand</c:v>
                </c:pt>
              </c:strCache>
            </c:strRef>
          </c:cat>
          <c:val>
            <c:numRef>
              <c:f>Sheet1!$D$2:$D$2</c:f>
              <c:numCache>
                <c:formatCode>0%</c:formatCode>
                <c:ptCount val="1"/>
                <c:pt idx="0">
                  <c:v>0.6</c:v>
                </c:pt>
              </c:numCache>
            </c:numRef>
          </c:val>
          <c:extLst>
            <c:ext xmlns:c16="http://schemas.microsoft.com/office/drawing/2014/chart" uri="{C3380CC4-5D6E-409C-BE32-E72D297353CC}">
              <c16:uniqueId val="{00000002-F410-4D89-903E-788FE66C8992}"/>
            </c:ext>
          </c:extLst>
        </c:ser>
        <c:ser>
          <c:idx val="6"/>
          <c:order val="3"/>
          <c:tx>
            <c:strRef>
              <c:f>Sheet1!$E$1</c:f>
              <c:strCache>
                <c:ptCount val="1"/>
                <c:pt idx="0">
                  <c:v>HH w/ 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Companies with specific COVID-19 related advertising messages positively impacts my perception of the brand</c:v>
                </c:pt>
              </c:strCache>
            </c:strRef>
          </c:cat>
          <c:val>
            <c:numRef>
              <c:f>Sheet1!$E$2:$E$2</c:f>
              <c:numCache>
                <c:formatCode>0%</c:formatCode>
                <c:ptCount val="1"/>
                <c:pt idx="0">
                  <c:v>0.6</c:v>
                </c:pt>
              </c:numCache>
            </c:numRef>
          </c:val>
          <c:extLst>
            <c:ext xmlns:c16="http://schemas.microsoft.com/office/drawing/2014/chart" uri="{C3380CC4-5D6E-409C-BE32-E72D297353CC}">
              <c16:uniqueId val="{00000003-F410-4D89-903E-788FE66C8992}"/>
            </c:ext>
          </c:extLst>
        </c:ser>
        <c:dLbls>
          <c:showLegendKey val="0"/>
          <c:showVal val="0"/>
          <c:showCatName val="0"/>
          <c:showSerName val="0"/>
          <c:showPercent val="0"/>
          <c:showBubbleSize val="0"/>
        </c:dLbls>
        <c:gapWidth val="219"/>
        <c:axId val="-1983222512"/>
        <c:axId val="-1986930128"/>
      </c:barChart>
      <c:catAx>
        <c:axId val="-1983222512"/>
        <c:scaling>
          <c:orientation val="minMax"/>
        </c:scaling>
        <c:delete val="1"/>
        <c:axPos val="b"/>
        <c:numFmt formatCode="General" sourceLinked="1"/>
        <c:majorTickMark val="none"/>
        <c:minorTickMark val="none"/>
        <c:tickLblPos val="nextTo"/>
        <c:crossAx val="-1986930128"/>
        <c:crosses val="autoZero"/>
        <c:auto val="1"/>
        <c:lblAlgn val="ctr"/>
        <c:lblOffset val="100"/>
        <c:noMultiLvlLbl val="0"/>
      </c:catAx>
      <c:valAx>
        <c:axId val="-1986930128"/>
        <c:scaling>
          <c:orientation val="minMax"/>
          <c:min val="0"/>
        </c:scaling>
        <c:delete val="1"/>
        <c:axPos val="l"/>
        <c:numFmt formatCode="0%" sourceLinked="1"/>
        <c:majorTickMark val="out"/>
        <c:minorTickMark val="none"/>
        <c:tickLblPos val="nextTo"/>
        <c:crossAx val="-1983222512"/>
        <c:crosses val="autoZero"/>
        <c:crossBetween val="between"/>
      </c:valAx>
      <c:spPr>
        <a:noFill/>
        <a:ln>
          <a:noFill/>
        </a:ln>
        <a:effectLst/>
      </c:spPr>
    </c:plotArea>
    <c:legend>
      <c:legendPos val="t"/>
      <c:layout>
        <c:manualLayout>
          <c:xMode val="edge"/>
          <c:yMode val="edge"/>
          <c:x val="0.16512992188134118"/>
          <c:y val="1.5803306768196242E-2"/>
          <c:w val="0.67493374006420515"/>
          <c:h val="8.8484686303584387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58333333333333E-2"/>
          <c:y val="0.2753646801157163"/>
          <c:w val="0.9770833333333333"/>
          <c:h val="0.54299191961470339"/>
        </c:manualLayout>
      </c:layout>
      <c:barChart>
        <c:barDir val="col"/>
        <c:grouping val="clustered"/>
        <c:varyColors val="0"/>
        <c:ser>
          <c:idx val="0"/>
          <c:order val="0"/>
          <c:tx>
            <c:strRef>
              <c:f>Sheet1!$B$1</c:f>
              <c:strCache>
                <c:ptCount val="1"/>
                <c:pt idx="0">
                  <c:v>w/o 2/24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Sheet1!$B$2:$B$4</c:f>
              <c:numCache>
                <c:formatCode>#,##0.00_);\(#,##0.00\)</c:formatCode>
                <c:ptCount val="3"/>
                <c:pt idx="0">
                  <c:v>0.56000000000000005</c:v>
                </c:pt>
                <c:pt idx="1">
                  <c:v>2.64</c:v>
                </c:pt>
                <c:pt idx="2">
                  <c:v>5.17</c:v>
                </c:pt>
              </c:numCache>
            </c:numRef>
          </c:val>
          <c:extLst>
            <c:ext xmlns:c16="http://schemas.microsoft.com/office/drawing/2014/chart" uri="{C3380CC4-5D6E-409C-BE32-E72D297353CC}">
              <c16:uniqueId val="{00000000-B0DF-42CC-A751-91C614914305}"/>
            </c:ext>
          </c:extLst>
        </c:ser>
        <c:ser>
          <c:idx val="1"/>
          <c:order val="1"/>
          <c:tx>
            <c:strRef>
              <c:f>Sheet1!$C$1</c:f>
              <c:strCache>
                <c:ptCount val="1"/>
                <c:pt idx="0">
                  <c:v>w/o 3/2</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Sheet1!$C$2:$C$4</c:f>
              <c:numCache>
                <c:formatCode>#,##0.00_);\(#,##0.00\)</c:formatCode>
                <c:ptCount val="3"/>
                <c:pt idx="0">
                  <c:v>0.55000000000000004</c:v>
                </c:pt>
                <c:pt idx="1">
                  <c:v>2.59</c:v>
                </c:pt>
                <c:pt idx="2">
                  <c:v>5.08</c:v>
                </c:pt>
              </c:numCache>
            </c:numRef>
          </c:val>
          <c:extLst>
            <c:ext xmlns:c16="http://schemas.microsoft.com/office/drawing/2014/chart" uri="{C3380CC4-5D6E-409C-BE32-E72D297353CC}">
              <c16:uniqueId val="{00000001-B0DF-42CC-A751-91C614914305}"/>
            </c:ext>
          </c:extLst>
        </c:ser>
        <c:ser>
          <c:idx val="2"/>
          <c:order val="2"/>
          <c:tx>
            <c:strRef>
              <c:f>Sheet1!$D$1</c:f>
              <c:strCache>
                <c:ptCount val="1"/>
                <c:pt idx="0">
                  <c:v>w/o 3/9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Sheet1!$D$2:$D$4</c:f>
              <c:numCache>
                <c:formatCode>#,##0.00_);\(#,##0.00\)</c:formatCode>
                <c:ptCount val="3"/>
                <c:pt idx="0">
                  <c:v>0.59</c:v>
                </c:pt>
                <c:pt idx="1">
                  <c:v>2.63</c:v>
                </c:pt>
                <c:pt idx="2">
                  <c:v>5.33</c:v>
                </c:pt>
              </c:numCache>
            </c:numRef>
          </c:val>
          <c:extLst>
            <c:ext xmlns:c16="http://schemas.microsoft.com/office/drawing/2014/chart" uri="{C3380CC4-5D6E-409C-BE32-E72D297353CC}">
              <c16:uniqueId val="{00000002-B0DF-42CC-A751-91C614914305}"/>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Sheet1!$E$2:$E$4</c:f>
              <c:numCache>
                <c:formatCode>#,##0.00_);\(#,##0.00\)</c:formatCode>
                <c:ptCount val="3"/>
                <c:pt idx="0">
                  <c:v>0.82</c:v>
                </c:pt>
                <c:pt idx="1">
                  <c:v>3.54</c:v>
                </c:pt>
                <c:pt idx="2">
                  <c:v>6.76</c:v>
                </c:pt>
              </c:numCache>
            </c:numRef>
          </c:val>
          <c:extLst>
            <c:ext xmlns:c16="http://schemas.microsoft.com/office/drawing/2014/chart" uri="{C3380CC4-5D6E-409C-BE32-E72D297353CC}">
              <c16:uniqueId val="{00000003-B0DF-42CC-A751-91C614914305}"/>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Sheet1!$F$2:$F$4</c:f>
              <c:numCache>
                <c:formatCode>0.00</c:formatCode>
                <c:ptCount val="3"/>
                <c:pt idx="0">
                  <c:v>0.85</c:v>
                </c:pt>
                <c:pt idx="1">
                  <c:v>3.59</c:v>
                </c:pt>
                <c:pt idx="2">
                  <c:v>7.21</c:v>
                </c:pt>
              </c:numCache>
            </c:numRef>
          </c:val>
          <c:extLst>
            <c:ext xmlns:c16="http://schemas.microsoft.com/office/drawing/2014/chart" uri="{C3380CC4-5D6E-409C-BE32-E72D297353CC}">
              <c16:uniqueId val="{00000004-B0DF-42CC-A751-91C614914305}"/>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Sheet1!$G$2:$G$4</c:f>
              <c:numCache>
                <c:formatCode>0.00</c:formatCode>
                <c:ptCount val="3"/>
                <c:pt idx="0">
                  <c:v>0.75</c:v>
                </c:pt>
                <c:pt idx="1">
                  <c:v>3.36</c:v>
                </c:pt>
                <c:pt idx="2">
                  <c:v>6.94</c:v>
                </c:pt>
              </c:numCache>
            </c:numRef>
          </c:val>
          <c:extLst>
            <c:ext xmlns:c16="http://schemas.microsoft.com/office/drawing/2014/chart" uri="{C3380CC4-5D6E-409C-BE32-E72D297353CC}">
              <c16:uniqueId val="{00000005-B0DF-42CC-A751-91C614914305}"/>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Sheet1!$H$2:$H$4</c:f>
              <c:numCache>
                <c:formatCode>#,##0.00</c:formatCode>
                <c:ptCount val="3"/>
                <c:pt idx="0">
                  <c:v>0.78717000000000004</c:v>
                </c:pt>
                <c:pt idx="1">
                  <c:v>3.0901450000000001</c:v>
                </c:pt>
                <c:pt idx="2">
                  <c:v>6.6740440000000003</c:v>
                </c:pt>
              </c:numCache>
            </c:numRef>
          </c:val>
          <c:extLst>
            <c:ext xmlns:c16="http://schemas.microsoft.com/office/drawing/2014/chart" uri="{C3380CC4-5D6E-409C-BE32-E72D297353CC}">
              <c16:uniqueId val="{00000006-B0DF-42CC-A751-91C614914305}"/>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Sheet1!$I$2:$I$4</c:f>
              <c:numCache>
                <c:formatCode>#,##0.00</c:formatCode>
                <c:ptCount val="3"/>
                <c:pt idx="0">
                  <c:v>0.75122100000000003</c:v>
                </c:pt>
                <c:pt idx="1">
                  <c:v>3.0750600000000001</c:v>
                </c:pt>
                <c:pt idx="2">
                  <c:v>6.5109760000000003</c:v>
                </c:pt>
              </c:numCache>
            </c:numRef>
          </c:val>
          <c:extLst>
            <c:ext xmlns:c16="http://schemas.microsoft.com/office/drawing/2014/chart" uri="{C3380CC4-5D6E-409C-BE32-E72D297353CC}">
              <c16:uniqueId val="{00000007-B0DF-42CC-A751-91C614914305}"/>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Sheet1!$J$2:$J$4</c:f>
              <c:numCache>
                <c:formatCode>#,##0.00</c:formatCode>
                <c:ptCount val="3"/>
                <c:pt idx="0">
                  <c:v>0.73636599999999997</c:v>
                </c:pt>
                <c:pt idx="1">
                  <c:v>3.0009519999999998</c:v>
                </c:pt>
                <c:pt idx="2">
                  <c:v>6.2493259999999999</c:v>
                </c:pt>
              </c:numCache>
            </c:numRef>
          </c:val>
          <c:extLst>
            <c:ext xmlns:c16="http://schemas.microsoft.com/office/drawing/2014/chart" uri="{C3380CC4-5D6E-409C-BE32-E72D297353CC}">
              <c16:uniqueId val="{00000008-B0DF-42CC-A751-91C614914305}"/>
            </c:ext>
          </c:extLst>
        </c:ser>
        <c:dLbls>
          <c:dLblPos val="outEnd"/>
          <c:showLegendKey val="0"/>
          <c:showVal val="1"/>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scaling>
        <c:delete val="1"/>
        <c:axPos val="l"/>
        <c:numFmt formatCode="#,##0.00_);\(#,##0.00\)" sourceLinked="1"/>
        <c:majorTickMark val="out"/>
        <c:minorTickMark val="none"/>
        <c:tickLblPos val="nextTo"/>
        <c:crossAx val="54958559"/>
        <c:crosses val="autoZero"/>
        <c:crossBetween val="between"/>
      </c:valAx>
      <c:spPr>
        <a:noFill/>
        <a:ln>
          <a:noFill/>
        </a:ln>
        <a:effectLst/>
      </c:spPr>
    </c:plotArea>
    <c:legend>
      <c:legendPos val="t"/>
      <c:layout>
        <c:manualLayout>
          <c:xMode val="edge"/>
          <c:yMode val="edge"/>
          <c:x val="0.20980101706036747"/>
          <c:y val="0.15877144808800733"/>
          <c:w val="0.58173482611548555"/>
          <c:h val="5.763015628445539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58333333333333E-2"/>
          <c:y val="0.2753646801157163"/>
          <c:w val="0.9770833333333333"/>
          <c:h val="0.54299191961470339"/>
        </c:manualLayout>
      </c:layout>
      <c:barChart>
        <c:barDir val="col"/>
        <c:grouping val="clustered"/>
        <c:varyColors val="0"/>
        <c:ser>
          <c:idx val="0"/>
          <c:order val="0"/>
          <c:tx>
            <c:strRef>
              <c:f>Sheet1!$B$1</c:f>
              <c:strCache>
                <c:ptCount val="1"/>
                <c:pt idx="0">
                  <c:v>w/o 2/24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Sheet1!$B$2:$B$4</c:f>
              <c:numCache>
                <c:formatCode>#,##0.00_);\(#,##0.00\)</c:formatCode>
                <c:ptCount val="3"/>
                <c:pt idx="0">
                  <c:v>0.87</c:v>
                </c:pt>
                <c:pt idx="1">
                  <c:v>4.4000000000000004</c:v>
                </c:pt>
                <c:pt idx="2">
                  <c:v>8.3800000000000008</c:v>
                </c:pt>
              </c:numCache>
            </c:numRef>
          </c:val>
          <c:extLst>
            <c:ext xmlns:c16="http://schemas.microsoft.com/office/drawing/2014/chart" uri="{C3380CC4-5D6E-409C-BE32-E72D297353CC}">
              <c16:uniqueId val="{00000000-A434-4D38-A2B2-C782A71F47FE}"/>
            </c:ext>
          </c:extLst>
        </c:ser>
        <c:ser>
          <c:idx val="1"/>
          <c:order val="1"/>
          <c:tx>
            <c:strRef>
              <c:f>Sheet1!$C$1</c:f>
              <c:strCache>
                <c:ptCount val="1"/>
                <c:pt idx="0">
                  <c:v>w/o 3/2</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Sheet1!$C$2:$C$4</c:f>
              <c:numCache>
                <c:formatCode>#,##0.00_);\(#,##0.00\)</c:formatCode>
                <c:ptCount val="3"/>
                <c:pt idx="0">
                  <c:v>0.93</c:v>
                </c:pt>
                <c:pt idx="1">
                  <c:v>4.51</c:v>
                </c:pt>
                <c:pt idx="2">
                  <c:v>8.41</c:v>
                </c:pt>
              </c:numCache>
            </c:numRef>
          </c:val>
          <c:extLst>
            <c:ext xmlns:c16="http://schemas.microsoft.com/office/drawing/2014/chart" uri="{C3380CC4-5D6E-409C-BE32-E72D297353CC}">
              <c16:uniqueId val="{00000001-A434-4D38-A2B2-C782A71F47FE}"/>
            </c:ext>
          </c:extLst>
        </c:ser>
        <c:ser>
          <c:idx val="2"/>
          <c:order val="2"/>
          <c:tx>
            <c:strRef>
              <c:f>Sheet1!$D$1</c:f>
              <c:strCache>
                <c:ptCount val="1"/>
                <c:pt idx="0">
                  <c:v>w/o 3/9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Sheet1!$D$2:$D$4</c:f>
              <c:numCache>
                <c:formatCode>#,##0.00_);\(#,##0.00\)</c:formatCode>
                <c:ptCount val="3"/>
                <c:pt idx="0">
                  <c:v>0.91</c:v>
                </c:pt>
                <c:pt idx="1">
                  <c:v>4.4000000000000004</c:v>
                </c:pt>
                <c:pt idx="2">
                  <c:v>8.4499999999999993</c:v>
                </c:pt>
              </c:numCache>
            </c:numRef>
          </c:val>
          <c:extLst>
            <c:ext xmlns:c16="http://schemas.microsoft.com/office/drawing/2014/chart" uri="{C3380CC4-5D6E-409C-BE32-E72D297353CC}">
              <c16:uniqueId val="{00000002-A434-4D38-A2B2-C782A71F47FE}"/>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Sheet1!$E$2:$E$4</c:f>
              <c:numCache>
                <c:formatCode>#,##0.00_);\(#,##0.00\)</c:formatCode>
                <c:ptCount val="3"/>
                <c:pt idx="0">
                  <c:v>1.03</c:v>
                </c:pt>
                <c:pt idx="1">
                  <c:v>4.75</c:v>
                </c:pt>
                <c:pt idx="2">
                  <c:v>8.9499999999999993</c:v>
                </c:pt>
              </c:numCache>
            </c:numRef>
          </c:val>
          <c:extLst>
            <c:ext xmlns:c16="http://schemas.microsoft.com/office/drawing/2014/chart" uri="{C3380CC4-5D6E-409C-BE32-E72D297353CC}">
              <c16:uniqueId val="{00000003-A434-4D38-A2B2-C782A71F47FE}"/>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Sheet1!$F$2:$F$4</c:f>
              <c:numCache>
                <c:formatCode>0.00</c:formatCode>
                <c:ptCount val="3"/>
                <c:pt idx="0">
                  <c:v>1.03</c:v>
                </c:pt>
                <c:pt idx="1">
                  <c:v>4.62</c:v>
                </c:pt>
                <c:pt idx="2">
                  <c:v>9.02</c:v>
                </c:pt>
              </c:numCache>
            </c:numRef>
          </c:val>
          <c:extLst>
            <c:ext xmlns:c16="http://schemas.microsoft.com/office/drawing/2014/chart" uri="{C3380CC4-5D6E-409C-BE32-E72D297353CC}">
              <c16:uniqueId val="{00000004-A434-4D38-A2B2-C782A71F47FE}"/>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Sheet1!$G$2:$G$4</c:f>
              <c:numCache>
                <c:formatCode>0.00</c:formatCode>
                <c:ptCount val="3"/>
                <c:pt idx="0">
                  <c:v>0.99</c:v>
                </c:pt>
                <c:pt idx="1">
                  <c:v>4.3499999999999996</c:v>
                </c:pt>
                <c:pt idx="2">
                  <c:v>8.7899999999999991</c:v>
                </c:pt>
              </c:numCache>
            </c:numRef>
          </c:val>
          <c:extLst>
            <c:ext xmlns:c16="http://schemas.microsoft.com/office/drawing/2014/chart" uri="{C3380CC4-5D6E-409C-BE32-E72D297353CC}">
              <c16:uniqueId val="{00000005-A434-4D38-A2B2-C782A71F47FE}"/>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Sheet1!$H$2:$H$4</c:f>
              <c:numCache>
                <c:formatCode>#,##0.00</c:formatCode>
                <c:ptCount val="3"/>
                <c:pt idx="0">
                  <c:v>0.99899499999999997</c:v>
                </c:pt>
                <c:pt idx="1">
                  <c:v>4.2594240000000001</c:v>
                </c:pt>
                <c:pt idx="2">
                  <c:v>8.6052920000000004</c:v>
                </c:pt>
              </c:numCache>
            </c:numRef>
          </c:val>
          <c:extLst>
            <c:ext xmlns:c16="http://schemas.microsoft.com/office/drawing/2014/chart" uri="{C3380CC4-5D6E-409C-BE32-E72D297353CC}">
              <c16:uniqueId val="{00000006-A434-4D38-A2B2-C782A71F47FE}"/>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Sheet1!$I$2:$I$4</c:f>
              <c:numCache>
                <c:formatCode>#,##0.00</c:formatCode>
                <c:ptCount val="3"/>
                <c:pt idx="0">
                  <c:v>1.000683</c:v>
                </c:pt>
                <c:pt idx="1">
                  <c:v>4.1517559999999998</c:v>
                </c:pt>
                <c:pt idx="2">
                  <c:v>8.4732640000000004</c:v>
                </c:pt>
              </c:numCache>
            </c:numRef>
          </c:val>
          <c:extLst>
            <c:ext xmlns:c16="http://schemas.microsoft.com/office/drawing/2014/chart" uri="{C3380CC4-5D6E-409C-BE32-E72D297353CC}">
              <c16:uniqueId val="{00000007-A434-4D38-A2B2-C782A71F47FE}"/>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Sheet1!$J$2:$J$4</c:f>
              <c:numCache>
                <c:formatCode>#,##0.00</c:formatCode>
                <c:ptCount val="3"/>
                <c:pt idx="0">
                  <c:v>1.030824</c:v>
                </c:pt>
                <c:pt idx="1">
                  <c:v>4.5795320000000004</c:v>
                </c:pt>
                <c:pt idx="2">
                  <c:v>8.7874529999999993</c:v>
                </c:pt>
              </c:numCache>
            </c:numRef>
          </c:val>
          <c:extLst>
            <c:ext xmlns:c16="http://schemas.microsoft.com/office/drawing/2014/chart" uri="{C3380CC4-5D6E-409C-BE32-E72D297353CC}">
              <c16:uniqueId val="{00000008-A434-4D38-A2B2-C782A71F47FE}"/>
            </c:ext>
          </c:extLst>
        </c:ser>
        <c:dLbls>
          <c:dLblPos val="outEnd"/>
          <c:showLegendKey val="0"/>
          <c:showVal val="1"/>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scaling>
        <c:delete val="1"/>
        <c:axPos val="l"/>
        <c:numFmt formatCode="#,##0.00_);\(#,##0.00\)" sourceLinked="1"/>
        <c:majorTickMark val="out"/>
        <c:minorTickMark val="none"/>
        <c:tickLblPos val="nextTo"/>
        <c:crossAx val="54958559"/>
        <c:crosses val="autoZero"/>
        <c:crossBetween val="between"/>
      </c:valAx>
      <c:spPr>
        <a:noFill/>
        <a:ln>
          <a:noFill/>
        </a:ln>
        <a:effectLst/>
      </c:spPr>
    </c:plotArea>
    <c:legend>
      <c:legendPos val="t"/>
      <c:layout>
        <c:manualLayout>
          <c:xMode val="edge"/>
          <c:yMode val="edge"/>
          <c:x val="0.21084268372703413"/>
          <c:y val="0.15877144808800733"/>
          <c:w val="0.58173482611548555"/>
          <c:h val="5.763015628445539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58333333333333E-2"/>
          <c:y val="0.2753646801157163"/>
          <c:w val="0.9770833333333333"/>
          <c:h val="0.54299191961470339"/>
        </c:manualLayout>
      </c:layout>
      <c:barChart>
        <c:barDir val="col"/>
        <c:grouping val="clustered"/>
        <c:varyColors val="0"/>
        <c:ser>
          <c:idx val="0"/>
          <c:order val="0"/>
          <c:tx>
            <c:strRef>
              <c:f>Sheet1!$B$1</c:f>
              <c:strCache>
                <c:ptCount val="1"/>
                <c:pt idx="0">
                  <c:v>w/o 2/24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Sheet1!$B$2:$B$4</c:f>
              <c:numCache>
                <c:formatCode>#,##0.00_);\(#,##0.00\)</c:formatCode>
                <c:ptCount val="3"/>
                <c:pt idx="0">
                  <c:v>0.34</c:v>
                </c:pt>
                <c:pt idx="1">
                  <c:v>1.89</c:v>
                </c:pt>
                <c:pt idx="2">
                  <c:v>3.81</c:v>
                </c:pt>
              </c:numCache>
            </c:numRef>
          </c:val>
          <c:extLst>
            <c:ext xmlns:c16="http://schemas.microsoft.com/office/drawing/2014/chart" uri="{C3380CC4-5D6E-409C-BE32-E72D297353CC}">
              <c16:uniqueId val="{00000000-7471-42D8-BD6F-3ACE65307E14}"/>
            </c:ext>
          </c:extLst>
        </c:ser>
        <c:ser>
          <c:idx val="1"/>
          <c:order val="1"/>
          <c:tx>
            <c:strRef>
              <c:f>Sheet1!$C$1</c:f>
              <c:strCache>
                <c:ptCount val="1"/>
                <c:pt idx="0">
                  <c:v>w/o 3/2</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Sheet1!$C$2:$C$4</c:f>
              <c:numCache>
                <c:formatCode>#,##0.00_);\(#,##0.00\)</c:formatCode>
                <c:ptCount val="3"/>
                <c:pt idx="0">
                  <c:v>0.35</c:v>
                </c:pt>
                <c:pt idx="1">
                  <c:v>2</c:v>
                </c:pt>
                <c:pt idx="2">
                  <c:v>3.92</c:v>
                </c:pt>
              </c:numCache>
            </c:numRef>
          </c:val>
          <c:extLst>
            <c:ext xmlns:c16="http://schemas.microsoft.com/office/drawing/2014/chart" uri="{C3380CC4-5D6E-409C-BE32-E72D297353CC}">
              <c16:uniqueId val="{00000001-7471-42D8-BD6F-3ACE65307E14}"/>
            </c:ext>
          </c:extLst>
        </c:ser>
        <c:ser>
          <c:idx val="2"/>
          <c:order val="2"/>
          <c:tx>
            <c:strRef>
              <c:f>Sheet1!$D$1</c:f>
              <c:strCache>
                <c:ptCount val="1"/>
                <c:pt idx="0">
                  <c:v>w/o 3/9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Sheet1!$D$2:$D$4</c:f>
              <c:numCache>
                <c:formatCode>#,##0.00_);\(#,##0.00\)</c:formatCode>
                <c:ptCount val="3"/>
                <c:pt idx="0">
                  <c:v>0.37</c:v>
                </c:pt>
                <c:pt idx="1">
                  <c:v>2.02</c:v>
                </c:pt>
                <c:pt idx="2">
                  <c:v>4.12</c:v>
                </c:pt>
              </c:numCache>
            </c:numRef>
          </c:val>
          <c:extLst>
            <c:ext xmlns:c16="http://schemas.microsoft.com/office/drawing/2014/chart" uri="{C3380CC4-5D6E-409C-BE32-E72D297353CC}">
              <c16:uniqueId val="{00000002-7471-42D8-BD6F-3ACE65307E14}"/>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Sheet1!$E$2:$E$4</c:f>
              <c:numCache>
                <c:formatCode>#,##0.00_);\(#,##0.00\)</c:formatCode>
                <c:ptCount val="3"/>
                <c:pt idx="0">
                  <c:v>0.41</c:v>
                </c:pt>
                <c:pt idx="1">
                  <c:v>2.12</c:v>
                </c:pt>
                <c:pt idx="2">
                  <c:v>4.25</c:v>
                </c:pt>
              </c:numCache>
            </c:numRef>
          </c:val>
          <c:extLst>
            <c:ext xmlns:c16="http://schemas.microsoft.com/office/drawing/2014/chart" uri="{C3380CC4-5D6E-409C-BE32-E72D297353CC}">
              <c16:uniqueId val="{00000003-7471-42D8-BD6F-3ACE65307E14}"/>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Sheet1!$F$2:$F$4</c:f>
              <c:numCache>
                <c:formatCode>0.00</c:formatCode>
                <c:ptCount val="3"/>
                <c:pt idx="0">
                  <c:v>0.41</c:v>
                </c:pt>
                <c:pt idx="1">
                  <c:v>2.13</c:v>
                </c:pt>
                <c:pt idx="2">
                  <c:v>4.28</c:v>
                </c:pt>
              </c:numCache>
            </c:numRef>
          </c:val>
          <c:extLst>
            <c:ext xmlns:c16="http://schemas.microsoft.com/office/drawing/2014/chart" uri="{C3380CC4-5D6E-409C-BE32-E72D297353CC}">
              <c16:uniqueId val="{00000004-7471-42D8-BD6F-3ACE65307E14}"/>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Sheet1!$G$2:$G$4</c:f>
              <c:numCache>
                <c:formatCode>0.00</c:formatCode>
                <c:ptCount val="3"/>
                <c:pt idx="0">
                  <c:v>0.4</c:v>
                </c:pt>
                <c:pt idx="1">
                  <c:v>2.0499999999999998</c:v>
                </c:pt>
                <c:pt idx="2">
                  <c:v>4.28</c:v>
                </c:pt>
              </c:numCache>
            </c:numRef>
          </c:val>
          <c:extLst>
            <c:ext xmlns:c16="http://schemas.microsoft.com/office/drawing/2014/chart" uri="{C3380CC4-5D6E-409C-BE32-E72D297353CC}">
              <c16:uniqueId val="{00000005-7471-42D8-BD6F-3ACE65307E14}"/>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Sheet1!$H$2:$H$4</c:f>
              <c:numCache>
                <c:formatCode>#,##0.00</c:formatCode>
                <c:ptCount val="3"/>
                <c:pt idx="0">
                  <c:v>0.39326699999999998</c:v>
                </c:pt>
                <c:pt idx="1">
                  <c:v>2.0322749999999998</c:v>
                </c:pt>
                <c:pt idx="2">
                  <c:v>4.1917299999999997</c:v>
                </c:pt>
              </c:numCache>
            </c:numRef>
          </c:val>
          <c:extLst>
            <c:ext xmlns:c16="http://schemas.microsoft.com/office/drawing/2014/chart" uri="{C3380CC4-5D6E-409C-BE32-E72D297353CC}">
              <c16:uniqueId val="{00000006-7471-42D8-BD6F-3ACE65307E14}"/>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Sheet1!$I$2:$I$4</c:f>
              <c:numCache>
                <c:formatCode>#,##0.00</c:formatCode>
                <c:ptCount val="3"/>
                <c:pt idx="0">
                  <c:v>0.37794299999999997</c:v>
                </c:pt>
                <c:pt idx="1">
                  <c:v>1.8645389999999999</c:v>
                </c:pt>
                <c:pt idx="2">
                  <c:v>4.037534</c:v>
                </c:pt>
              </c:numCache>
            </c:numRef>
          </c:val>
          <c:extLst>
            <c:ext xmlns:c16="http://schemas.microsoft.com/office/drawing/2014/chart" uri="{C3380CC4-5D6E-409C-BE32-E72D297353CC}">
              <c16:uniqueId val="{00000007-7471-42D8-BD6F-3ACE65307E14}"/>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Sheet1!$J$2:$J$4</c:f>
              <c:numCache>
                <c:formatCode>#,##0.00</c:formatCode>
                <c:ptCount val="3"/>
                <c:pt idx="0">
                  <c:v>0.40249400000000002</c:v>
                </c:pt>
                <c:pt idx="1">
                  <c:v>2.1000329999999998</c:v>
                </c:pt>
                <c:pt idx="2">
                  <c:v>4.2138140000000002</c:v>
                </c:pt>
              </c:numCache>
            </c:numRef>
          </c:val>
          <c:extLst>
            <c:ext xmlns:c16="http://schemas.microsoft.com/office/drawing/2014/chart" uri="{C3380CC4-5D6E-409C-BE32-E72D297353CC}">
              <c16:uniqueId val="{00000008-7471-42D8-BD6F-3ACE65307E14}"/>
            </c:ext>
          </c:extLst>
        </c:ser>
        <c:dLbls>
          <c:dLblPos val="outEnd"/>
          <c:showLegendKey val="0"/>
          <c:showVal val="1"/>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scaling>
        <c:delete val="1"/>
        <c:axPos val="l"/>
        <c:numFmt formatCode="#,##0.00_);\(#,##0.00\)" sourceLinked="1"/>
        <c:majorTickMark val="out"/>
        <c:minorTickMark val="none"/>
        <c:tickLblPos val="nextTo"/>
        <c:crossAx val="54958559"/>
        <c:crosses val="autoZero"/>
        <c:crossBetween val="between"/>
      </c:valAx>
      <c:spPr>
        <a:noFill/>
        <a:ln>
          <a:noFill/>
        </a:ln>
        <a:effectLst/>
      </c:spPr>
    </c:plotArea>
    <c:legend>
      <c:legendPos val="t"/>
      <c:layout>
        <c:manualLayout>
          <c:xMode val="edge"/>
          <c:yMode val="edge"/>
          <c:x val="0.21084268372703413"/>
          <c:y val="0.15877144808800733"/>
          <c:w val="0.58173482611548555"/>
          <c:h val="5.763015628445539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58333333333333E-2"/>
          <c:y val="0.2753646801157163"/>
          <c:w val="0.9770833333333333"/>
          <c:h val="0.54299191961470339"/>
        </c:manualLayout>
      </c:layout>
      <c:barChart>
        <c:barDir val="col"/>
        <c:grouping val="clustered"/>
        <c:varyColors val="0"/>
        <c:ser>
          <c:idx val="0"/>
          <c:order val="0"/>
          <c:tx>
            <c:strRef>
              <c:f>Sheet1!$B$1</c:f>
              <c:strCache>
                <c:ptCount val="1"/>
                <c:pt idx="0">
                  <c:v>w/o 2/24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Sheet1!$B$2:$B$4</c:f>
              <c:numCache>
                <c:formatCode>#,##0.00_);\(#,##0.00\)</c:formatCode>
                <c:ptCount val="3"/>
                <c:pt idx="0">
                  <c:v>0.43</c:v>
                </c:pt>
                <c:pt idx="1">
                  <c:v>2.14</c:v>
                </c:pt>
                <c:pt idx="2">
                  <c:v>4.3499999999999996</c:v>
                </c:pt>
              </c:numCache>
            </c:numRef>
          </c:val>
          <c:extLst>
            <c:ext xmlns:c16="http://schemas.microsoft.com/office/drawing/2014/chart" uri="{C3380CC4-5D6E-409C-BE32-E72D297353CC}">
              <c16:uniqueId val="{00000000-8091-432B-901A-417FBAE01648}"/>
            </c:ext>
          </c:extLst>
        </c:ser>
        <c:ser>
          <c:idx val="1"/>
          <c:order val="1"/>
          <c:tx>
            <c:strRef>
              <c:f>Sheet1!$C$1</c:f>
              <c:strCache>
                <c:ptCount val="1"/>
                <c:pt idx="0">
                  <c:v>w/o 3/2</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Sheet1!$C$2:$C$4</c:f>
              <c:numCache>
                <c:formatCode>#,##0.00_);\(#,##0.00\)</c:formatCode>
                <c:ptCount val="3"/>
                <c:pt idx="0">
                  <c:v>0.43</c:v>
                </c:pt>
                <c:pt idx="1">
                  <c:v>2.2400000000000002</c:v>
                </c:pt>
                <c:pt idx="2">
                  <c:v>4.47</c:v>
                </c:pt>
              </c:numCache>
            </c:numRef>
          </c:val>
          <c:extLst>
            <c:ext xmlns:c16="http://schemas.microsoft.com/office/drawing/2014/chart" uri="{C3380CC4-5D6E-409C-BE32-E72D297353CC}">
              <c16:uniqueId val="{00000001-8091-432B-901A-417FBAE01648}"/>
            </c:ext>
          </c:extLst>
        </c:ser>
        <c:ser>
          <c:idx val="2"/>
          <c:order val="2"/>
          <c:tx>
            <c:strRef>
              <c:f>Sheet1!$D$1</c:f>
              <c:strCache>
                <c:ptCount val="1"/>
                <c:pt idx="0">
                  <c:v>w/o 3/9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Sheet1!$D$2:$D$4</c:f>
              <c:numCache>
                <c:formatCode>#,##0.00_);\(#,##0.00\)</c:formatCode>
                <c:ptCount val="3"/>
                <c:pt idx="0">
                  <c:v>0.45</c:v>
                </c:pt>
                <c:pt idx="1">
                  <c:v>2.2799999999999998</c:v>
                </c:pt>
                <c:pt idx="2">
                  <c:v>4.62</c:v>
                </c:pt>
              </c:numCache>
            </c:numRef>
          </c:val>
          <c:extLst>
            <c:ext xmlns:c16="http://schemas.microsoft.com/office/drawing/2014/chart" uri="{C3380CC4-5D6E-409C-BE32-E72D297353CC}">
              <c16:uniqueId val="{00000002-8091-432B-901A-417FBAE01648}"/>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Sheet1!$E$2:$E$4</c:f>
              <c:numCache>
                <c:formatCode>#,##0.00_);\(#,##0.00\)</c:formatCode>
                <c:ptCount val="3"/>
                <c:pt idx="0">
                  <c:v>0.53</c:v>
                </c:pt>
                <c:pt idx="1">
                  <c:v>2.41</c:v>
                </c:pt>
                <c:pt idx="2">
                  <c:v>4.8</c:v>
                </c:pt>
              </c:numCache>
            </c:numRef>
          </c:val>
          <c:extLst>
            <c:ext xmlns:c16="http://schemas.microsoft.com/office/drawing/2014/chart" uri="{C3380CC4-5D6E-409C-BE32-E72D297353CC}">
              <c16:uniqueId val="{00000003-8091-432B-901A-417FBAE01648}"/>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Sheet1!$F$2:$F$4</c:f>
              <c:numCache>
                <c:formatCode>0.00</c:formatCode>
                <c:ptCount val="3"/>
                <c:pt idx="0">
                  <c:v>0.52</c:v>
                </c:pt>
                <c:pt idx="1">
                  <c:v>2.36</c:v>
                </c:pt>
                <c:pt idx="2">
                  <c:v>4.8</c:v>
                </c:pt>
              </c:numCache>
            </c:numRef>
          </c:val>
          <c:extLst>
            <c:ext xmlns:c16="http://schemas.microsoft.com/office/drawing/2014/chart" uri="{C3380CC4-5D6E-409C-BE32-E72D297353CC}">
              <c16:uniqueId val="{00000004-8091-432B-901A-417FBAE01648}"/>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Sheet1!$G$2:$G$4</c:f>
              <c:numCache>
                <c:formatCode>0.00</c:formatCode>
                <c:ptCount val="3"/>
                <c:pt idx="0">
                  <c:v>0.52</c:v>
                </c:pt>
                <c:pt idx="1">
                  <c:v>2.41</c:v>
                </c:pt>
                <c:pt idx="2">
                  <c:v>4.79</c:v>
                </c:pt>
              </c:numCache>
            </c:numRef>
          </c:val>
          <c:extLst>
            <c:ext xmlns:c16="http://schemas.microsoft.com/office/drawing/2014/chart" uri="{C3380CC4-5D6E-409C-BE32-E72D297353CC}">
              <c16:uniqueId val="{00000005-8091-432B-901A-417FBAE01648}"/>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Sheet1!$H$2:$H$4</c:f>
              <c:numCache>
                <c:formatCode>#,##0.00</c:formatCode>
                <c:ptCount val="3"/>
                <c:pt idx="0">
                  <c:v>0.47265800000000002</c:v>
                </c:pt>
                <c:pt idx="1">
                  <c:v>2.3527779999999998</c:v>
                </c:pt>
                <c:pt idx="2">
                  <c:v>4.6702430000000001</c:v>
                </c:pt>
              </c:numCache>
            </c:numRef>
          </c:val>
          <c:extLst>
            <c:ext xmlns:c16="http://schemas.microsoft.com/office/drawing/2014/chart" uri="{C3380CC4-5D6E-409C-BE32-E72D297353CC}">
              <c16:uniqueId val="{00000006-8091-432B-901A-417FBAE01648}"/>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Sheet1!$I$2:$I$4</c:f>
              <c:numCache>
                <c:formatCode>#,##0.00</c:formatCode>
                <c:ptCount val="3"/>
                <c:pt idx="0">
                  <c:v>0.43601499999999999</c:v>
                </c:pt>
                <c:pt idx="1">
                  <c:v>2.2198419999999999</c:v>
                </c:pt>
                <c:pt idx="2">
                  <c:v>4.5304640000000003</c:v>
                </c:pt>
              </c:numCache>
            </c:numRef>
          </c:val>
          <c:extLst>
            <c:ext xmlns:c16="http://schemas.microsoft.com/office/drawing/2014/chart" uri="{C3380CC4-5D6E-409C-BE32-E72D297353CC}">
              <c16:uniqueId val="{00000007-8091-432B-901A-417FBAE01648}"/>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Sheet1!$J$2:$J$4</c:f>
              <c:numCache>
                <c:formatCode>#,##0.00</c:formatCode>
                <c:ptCount val="3"/>
                <c:pt idx="0">
                  <c:v>0.43326399999999998</c:v>
                </c:pt>
                <c:pt idx="1">
                  <c:v>2.3147669999999998</c:v>
                </c:pt>
                <c:pt idx="2">
                  <c:v>4.4964789999999999</c:v>
                </c:pt>
              </c:numCache>
            </c:numRef>
          </c:val>
          <c:extLst>
            <c:ext xmlns:c16="http://schemas.microsoft.com/office/drawing/2014/chart" uri="{C3380CC4-5D6E-409C-BE32-E72D297353CC}">
              <c16:uniqueId val="{00000008-8091-432B-901A-417FBAE01648}"/>
            </c:ext>
          </c:extLst>
        </c:ser>
        <c:dLbls>
          <c:dLblPos val="outEnd"/>
          <c:showLegendKey val="0"/>
          <c:showVal val="1"/>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scaling>
        <c:delete val="1"/>
        <c:axPos val="l"/>
        <c:numFmt formatCode="#,##0.00_);\(#,##0.00\)" sourceLinked="1"/>
        <c:majorTickMark val="out"/>
        <c:minorTickMark val="none"/>
        <c:tickLblPos val="nextTo"/>
        <c:crossAx val="54958559"/>
        <c:crosses val="autoZero"/>
        <c:crossBetween val="between"/>
      </c:valAx>
      <c:spPr>
        <a:noFill/>
        <a:ln>
          <a:noFill/>
        </a:ln>
        <a:effectLst/>
      </c:spPr>
    </c:plotArea>
    <c:legend>
      <c:legendPos val="t"/>
      <c:layout>
        <c:manualLayout>
          <c:xMode val="edge"/>
          <c:yMode val="edge"/>
          <c:x val="0.21084268372703413"/>
          <c:y val="0.15877144808800733"/>
          <c:w val="0.58173482611548555"/>
          <c:h val="5.763015628445539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58333333333333E-2"/>
          <c:y val="0.2753646801157163"/>
          <c:w val="0.9770833333333333"/>
          <c:h val="0.54299191961470339"/>
        </c:manualLayout>
      </c:layout>
      <c:barChart>
        <c:barDir val="col"/>
        <c:grouping val="clustered"/>
        <c:varyColors val="0"/>
        <c:ser>
          <c:idx val="0"/>
          <c:order val="0"/>
          <c:tx>
            <c:strRef>
              <c:f>Sheet1!$B$1</c:f>
              <c:strCache>
                <c:ptCount val="1"/>
                <c:pt idx="0">
                  <c:v>w/o 2/24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Sheet1!$B$2:$B$4</c:f>
              <c:numCache>
                <c:formatCode>#,##0.00_);\(#,##0.00\)</c:formatCode>
                <c:ptCount val="3"/>
                <c:pt idx="0">
                  <c:v>1.65</c:v>
                </c:pt>
                <c:pt idx="1">
                  <c:v>7.66</c:v>
                </c:pt>
                <c:pt idx="2">
                  <c:v>15.76</c:v>
                </c:pt>
              </c:numCache>
            </c:numRef>
          </c:val>
          <c:extLst>
            <c:ext xmlns:c16="http://schemas.microsoft.com/office/drawing/2014/chart" uri="{C3380CC4-5D6E-409C-BE32-E72D297353CC}">
              <c16:uniqueId val="{00000000-6DF4-4A3F-AFF7-174DF5F78A54}"/>
            </c:ext>
          </c:extLst>
        </c:ser>
        <c:ser>
          <c:idx val="1"/>
          <c:order val="1"/>
          <c:tx>
            <c:strRef>
              <c:f>Sheet1!$C$1</c:f>
              <c:strCache>
                <c:ptCount val="1"/>
                <c:pt idx="0">
                  <c:v>w/o 3/2</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Sheet1!$C$2:$C$4</c:f>
              <c:numCache>
                <c:formatCode>#,##0.00_);\(#,##0.00\)</c:formatCode>
                <c:ptCount val="3"/>
                <c:pt idx="0">
                  <c:v>1.71</c:v>
                </c:pt>
                <c:pt idx="1">
                  <c:v>7.84</c:v>
                </c:pt>
                <c:pt idx="2">
                  <c:v>15.33</c:v>
                </c:pt>
              </c:numCache>
            </c:numRef>
          </c:val>
          <c:extLst>
            <c:ext xmlns:c16="http://schemas.microsoft.com/office/drawing/2014/chart" uri="{C3380CC4-5D6E-409C-BE32-E72D297353CC}">
              <c16:uniqueId val="{00000001-6DF4-4A3F-AFF7-174DF5F78A54}"/>
            </c:ext>
          </c:extLst>
        </c:ser>
        <c:ser>
          <c:idx val="2"/>
          <c:order val="2"/>
          <c:tx>
            <c:strRef>
              <c:f>Sheet1!$D$1</c:f>
              <c:strCache>
                <c:ptCount val="1"/>
                <c:pt idx="0">
                  <c:v>w/o 3/9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Sheet1!$D$2:$D$4</c:f>
              <c:numCache>
                <c:formatCode>#,##0.00_);\(#,##0.00\)</c:formatCode>
                <c:ptCount val="3"/>
                <c:pt idx="0">
                  <c:v>1.87</c:v>
                </c:pt>
                <c:pt idx="1">
                  <c:v>8.19</c:v>
                </c:pt>
                <c:pt idx="2">
                  <c:v>16.45</c:v>
                </c:pt>
              </c:numCache>
            </c:numRef>
          </c:val>
          <c:extLst>
            <c:ext xmlns:c16="http://schemas.microsoft.com/office/drawing/2014/chart" uri="{C3380CC4-5D6E-409C-BE32-E72D297353CC}">
              <c16:uniqueId val="{00000002-6DF4-4A3F-AFF7-174DF5F78A54}"/>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Sheet1!$E$2:$E$4</c:f>
              <c:numCache>
                <c:formatCode>#,##0.00_);\(#,##0.00\)</c:formatCode>
                <c:ptCount val="3"/>
                <c:pt idx="0">
                  <c:v>1.99</c:v>
                </c:pt>
                <c:pt idx="1">
                  <c:v>9.02</c:v>
                </c:pt>
                <c:pt idx="2">
                  <c:v>18.39</c:v>
                </c:pt>
              </c:numCache>
            </c:numRef>
          </c:val>
          <c:extLst>
            <c:ext xmlns:c16="http://schemas.microsoft.com/office/drawing/2014/chart" uri="{C3380CC4-5D6E-409C-BE32-E72D297353CC}">
              <c16:uniqueId val="{00000003-6DF4-4A3F-AFF7-174DF5F78A54}"/>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Sheet1!$F$2:$F$4</c:f>
              <c:numCache>
                <c:formatCode>0.00</c:formatCode>
                <c:ptCount val="3"/>
                <c:pt idx="0">
                  <c:v>1.86</c:v>
                </c:pt>
                <c:pt idx="1">
                  <c:v>8.2799999999999994</c:v>
                </c:pt>
                <c:pt idx="2">
                  <c:v>17.5</c:v>
                </c:pt>
              </c:numCache>
            </c:numRef>
          </c:val>
          <c:extLst>
            <c:ext xmlns:c16="http://schemas.microsoft.com/office/drawing/2014/chart" uri="{C3380CC4-5D6E-409C-BE32-E72D297353CC}">
              <c16:uniqueId val="{00000004-6DF4-4A3F-AFF7-174DF5F78A54}"/>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Sheet1!$G$2:$G$4</c:f>
              <c:numCache>
                <c:formatCode>0.00</c:formatCode>
                <c:ptCount val="3"/>
                <c:pt idx="0">
                  <c:v>1.88</c:v>
                </c:pt>
                <c:pt idx="1">
                  <c:v>8.32</c:v>
                </c:pt>
                <c:pt idx="2">
                  <c:v>17.29</c:v>
                </c:pt>
              </c:numCache>
            </c:numRef>
          </c:val>
          <c:extLst>
            <c:ext xmlns:c16="http://schemas.microsoft.com/office/drawing/2014/chart" uri="{C3380CC4-5D6E-409C-BE32-E72D297353CC}">
              <c16:uniqueId val="{00000005-6DF4-4A3F-AFF7-174DF5F78A54}"/>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Sheet1!$H$2:$H$4</c:f>
              <c:numCache>
                <c:formatCode>#,##0.00</c:formatCode>
                <c:ptCount val="3"/>
                <c:pt idx="0">
                  <c:v>1.8629789999999999</c:v>
                </c:pt>
                <c:pt idx="1">
                  <c:v>8.0857609999999998</c:v>
                </c:pt>
                <c:pt idx="2">
                  <c:v>16.911494999999999</c:v>
                </c:pt>
              </c:numCache>
            </c:numRef>
          </c:val>
          <c:extLst>
            <c:ext xmlns:c16="http://schemas.microsoft.com/office/drawing/2014/chart" uri="{C3380CC4-5D6E-409C-BE32-E72D297353CC}">
              <c16:uniqueId val="{00000006-6DF4-4A3F-AFF7-174DF5F78A54}"/>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Sheet1!$I$2:$I$4</c:f>
              <c:numCache>
                <c:formatCode>#,##0.00</c:formatCode>
                <c:ptCount val="3"/>
                <c:pt idx="0">
                  <c:v>1.75031</c:v>
                </c:pt>
                <c:pt idx="1">
                  <c:v>7.5797850000000002</c:v>
                </c:pt>
                <c:pt idx="2">
                  <c:v>16.135131000000001</c:v>
                </c:pt>
              </c:numCache>
            </c:numRef>
          </c:val>
          <c:extLst>
            <c:ext xmlns:c16="http://schemas.microsoft.com/office/drawing/2014/chart" uri="{C3380CC4-5D6E-409C-BE32-E72D297353CC}">
              <c16:uniqueId val="{00000007-6DF4-4A3F-AFF7-174DF5F78A54}"/>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Sheet1!$J$2:$J$4</c:f>
              <c:numCache>
                <c:formatCode>#,##0.00</c:formatCode>
                <c:ptCount val="3"/>
                <c:pt idx="0">
                  <c:v>1.7868310000000001</c:v>
                </c:pt>
                <c:pt idx="1">
                  <c:v>7.513255</c:v>
                </c:pt>
                <c:pt idx="2">
                  <c:v>15.887349</c:v>
                </c:pt>
              </c:numCache>
            </c:numRef>
          </c:val>
          <c:extLst>
            <c:ext xmlns:c16="http://schemas.microsoft.com/office/drawing/2014/chart" uri="{C3380CC4-5D6E-409C-BE32-E72D297353CC}">
              <c16:uniqueId val="{00000008-6DF4-4A3F-AFF7-174DF5F78A54}"/>
            </c:ext>
          </c:extLst>
        </c:ser>
        <c:dLbls>
          <c:dLblPos val="outEnd"/>
          <c:showLegendKey val="0"/>
          <c:showVal val="1"/>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scaling>
        <c:delete val="1"/>
        <c:axPos val="l"/>
        <c:numFmt formatCode="#,##0.00_);\(#,##0.00\)" sourceLinked="1"/>
        <c:majorTickMark val="out"/>
        <c:minorTickMark val="none"/>
        <c:tickLblPos val="nextTo"/>
        <c:crossAx val="54958559"/>
        <c:crosses val="autoZero"/>
        <c:crossBetween val="between"/>
      </c:valAx>
      <c:spPr>
        <a:noFill/>
        <a:ln>
          <a:noFill/>
        </a:ln>
        <a:effectLst/>
      </c:spPr>
    </c:plotArea>
    <c:legend>
      <c:legendPos val="t"/>
      <c:layout>
        <c:manualLayout>
          <c:xMode val="edge"/>
          <c:yMode val="edge"/>
          <c:x val="0.21084268372703413"/>
          <c:y val="0.15877144808800733"/>
          <c:w val="0.58173482611548555"/>
          <c:h val="5.763015628445539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625E-2"/>
          <c:y val="0.14788214388802629"/>
          <c:w val="0.96562499999999996"/>
          <c:h val="0.75161706903822489"/>
        </c:manualLayout>
      </c:layout>
      <c:barChart>
        <c:barDir val="col"/>
        <c:grouping val="clustered"/>
        <c:varyColors val="0"/>
        <c:ser>
          <c:idx val="0"/>
          <c:order val="0"/>
          <c:tx>
            <c:strRef>
              <c:f>Sheet1!$B$1</c:f>
              <c:strCache>
                <c:ptCount val="1"/>
                <c:pt idx="0">
                  <c:v>Column1</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Television</c:v>
                </c:pt>
                <c:pt idx="1">
                  <c:v>Social Media</c:v>
                </c:pt>
                <c:pt idx="2">
                  <c:v>Newspaper</c:v>
                </c:pt>
                <c:pt idx="3">
                  <c:v>Streaming News / Online Video</c:v>
                </c:pt>
                <c:pt idx="4">
                  <c:v>Radio</c:v>
                </c:pt>
                <c:pt idx="5">
                  <c:v>News Apps</c:v>
                </c:pt>
                <c:pt idx="6">
                  <c:v>Podcasts</c:v>
                </c:pt>
              </c:strCache>
            </c:strRef>
          </c:cat>
          <c:val>
            <c:numRef>
              <c:f>Sheet1!$B$2:$B$8</c:f>
              <c:numCache>
                <c:formatCode>0%</c:formatCode>
                <c:ptCount val="7"/>
                <c:pt idx="0">
                  <c:v>0.8</c:v>
                </c:pt>
                <c:pt idx="1">
                  <c:v>0.5</c:v>
                </c:pt>
                <c:pt idx="2">
                  <c:v>0.32</c:v>
                </c:pt>
                <c:pt idx="3">
                  <c:v>0.28000000000000003</c:v>
                </c:pt>
                <c:pt idx="4">
                  <c:v>0.24</c:v>
                </c:pt>
                <c:pt idx="5">
                  <c:v>0.18</c:v>
                </c:pt>
                <c:pt idx="6">
                  <c:v>0.11</c:v>
                </c:pt>
              </c:numCache>
            </c:numRef>
          </c:val>
          <c:extLst>
            <c:ext xmlns:c16="http://schemas.microsoft.com/office/drawing/2014/chart" uri="{C3380CC4-5D6E-409C-BE32-E72D297353CC}">
              <c16:uniqueId val="{00000000-1236-4198-AF1B-F88539D78336}"/>
            </c:ext>
          </c:extLst>
        </c:ser>
        <c:dLbls>
          <c:showLegendKey val="0"/>
          <c:showVal val="0"/>
          <c:showCatName val="0"/>
          <c:showSerName val="0"/>
          <c:showPercent val="0"/>
          <c:showBubbleSize val="0"/>
        </c:dLbls>
        <c:gapWidth val="219"/>
        <c:overlap val="-27"/>
        <c:axId val="920541368"/>
        <c:axId val="920542008"/>
      </c:barChart>
      <c:catAx>
        <c:axId val="920541368"/>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900" b="1"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920542008"/>
        <c:crosses val="autoZero"/>
        <c:auto val="1"/>
        <c:lblAlgn val="ctr"/>
        <c:lblOffset val="100"/>
        <c:noMultiLvlLbl val="0"/>
      </c:catAx>
      <c:valAx>
        <c:axId val="920542008"/>
        <c:scaling>
          <c:orientation val="minMax"/>
        </c:scaling>
        <c:delete val="1"/>
        <c:axPos val="l"/>
        <c:numFmt formatCode="0%" sourceLinked="1"/>
        <c:majorTickMark val="out"/>
        <c:minorTickMark val="none"/>
        <c:tickLblPos val="nextTo"/>
        <c:crossAx val="920541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58333333333333E-2"/>
          <c:y val="0.2753646801157163"/>
          <c:w val="0.9770833333333333"/>
          <c:h val="0.54299191961470339"/>
        </c:manualLayout>
      </c:layout>
      <c:barChart>
        <c:barDir val="col"/>
        <c:grouping val="clustered"/>
        <c:varyColors val="0"/>
        <c:ser>
          <c:idx val="0"/>
          <c:order val="0"/>
          <c:tx>
            <c:strRef>
              <c:f>Sheet1!$B$1</c:f>
              <c:strCache>
                <c:ptCount val="1"/>
                <c:pt idx="0">
                  <c:v>w/o 2/24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Sheet1!$B$2:$B$4</c:f>
              <c:numCache>
                <c:formatCode>#,##0.00_);\(#,##0.00\)</c:formatCode>
                <c:ptCount val="3"/>
                <c:pt idx="0">
                  <c:v>1</c:v>
                </c:pt>
                <c:pt idx="1">
                  <c:v>3.39</c:v>
                </c:pt>
                <c:pt idx="2">
                  <c:v>10.85</c:v>
                </c:pt>
              </c:numCache>
            </c:numRef>
          </c:val>
          <c:extLst>
            <c:ext xmlns:c16="http://schemas.microsoft.com/office/drawing/2014/chart" uri="{C3380CC4-5D6E-409C-BE32-E72D297353CC}">
              <c16:uniqueId val="{00000000-03FA-41F0-A890-13E643E7484B}"/>
            </c:ext>
          </c:extLst>
        </c:ser>
        <c:ser>
          <c:idx val="1"/>
          <c:order val="1"/>
          <c:tx>
            <c:strRef>
              <c:f>Sheet1!$C$1</c:f>
              <c:strCache>
                <c:ptCount val="1"/>
                <c:pt idx="0">
                  <c:v>w/o 3/2</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Sheet1!$C$2:$C$4</c:f>
              <c:numCache>
                <c:formatCode>#,##0.00_);\(#,##0.00\)</c:formatCode>
                <c:ptCount val="3"/>
                <c:pt idx="0">
                  <c:v>1.28</c:v>
                </c:pt>
                <c:pt idx="1">
                  <c:v>3.91</c:v>
                </c:pt>
                <c:pt idx="2">
                  <c:v>11.52</c:v>
                </c:pt>
              </c:numCache>
            </c:numRef>
          </c:val>
          <c:extLst>
            <c:ext xmlns:c16="http://schemas.microsoft.com/office/drawing/2014/chart" uri="{C3380CC4-5D6E-409C-BE32-E72D297353CC}">
              <c16:uniqueId val="{00000001-03FA-41F0-A890-13E643E7484B}"/>
            </c:ext>
          </c:extLst>
        </c:ser>
        <c:ser>
          <c:idx val="2"/>
          <c:order val="2"/>
          <c:tx>
            <c:strRef>
              <c:f>Sheet1!$D$1</c:f>
              <c:strCache>
                <c:ptCount val="1"/>
                <c:pt idx="0">
                  <c:v>w/o 3/9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Sheet1!$D$2:$D$4</c:f>
              <c:numCache>
                <c:formatCode>#,##0.00_);\(#,##0.00\)</c:formatCode>
                <c:ptCount val="3"/>
                <c:pt idx="0">
                  <c:v>1.65</c:v>
                </c:pt>
                <c:pt idx="1">
                  <c:v>5.21</c:v>
                </c:pt>
                <c:pt idx="2">
                  <c:v>14.02</c:v>
                </c:pt>
              </c:numCache>
            </c:numRef>
          </c:val>
          <c:extLst>
            <c:ext xmlns:c16="http://schemas.microsoft.com/office/drawing/2014/chart" uri="{C3380CC4-5D6E-409C-BE32-E72D297353CC}">
              <c16:uniqueId val="{00000002-03FA-41F0-A890-13E643E7484B}"/>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Sheet1!$E$2:$E$4</c:f>
              <c:numCache>
                <c:formatCode>#,##0.00_);\(#,##0.00\)</c:formatCode>
                <c:ptCount val="3"/>
                <c:pt idx="0">
                  <c:v>2.2400000000000002</c:v>
                </c:pt>
                <c:pt idx="1">
                  <c:v>6.39</c:v>
                </c:pt>
                <c:pt idx="2">
                  <c:v>16.760000000000002</c:v>
                </c:pt>
              </c:numCache>
            </c:numRef>
          </c:val>
          <c:extLst>
            <c:ext xmlns:c16="http://schemas.microsoft.com/office/drawing/2014/chart" uri="{C3380CC4-5D6E-409C-BE32-E72D297353CC}">
              <c16:uniqueId val="{00000003-03FA-41F0-A890-13E643E7484B}"/>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Sheet1!$F$2:$F$4</c:f>
              <c:numCache>
                <c:formatCode>0.00</c:formatCode>
                <c:ptCount val="3"/>
                <c:pt idx="0">
                  <c:v>2.16</c:v>
                </c:pt>
                <c:pt idx="1">
                  <c:v>6.39</c:v>
                </c:pt>
                <c:pt idx="2">
                  <c:v>17.45</c:v>
                </c:pt>
              </c:numCache>
            </c:numRef>
          </c:val>
          <c:extLst>
            <c:ext xmlns:c16="http://schemas.microsoft.com/office/drawing/2014/chart" uri="{C3380CC4-5D6E-409C-BE32-E72D297353CC}">
              <c16:uniqueId val="{00000004-03FA-41F0-A890-13E643E7484B}"/>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Sheet1!$G$2:$G$4</c:f>
              <c:numCache>
                <c:formatCode>0.00</c:formatCode>
                <c:ptCount val="3"/>
                <c:pt idx="0">
                  <c:v>1.94</c:v>
                </c:pt>
                <c:pt idx="1">
                  <c:v>5.95</c:v>
                </c:pt>
                <c:pt idx="2">
                  <c:v>16.7</c:v>
                </c:pt>
              </c:numCache>
            </c:numRef>
          </c:val>
          <c:extLst>
            <c:ext xmlns:c16="http://schemas.microsoft.com/office/drawing/2014/chart" uri="{C3380CC4-5D6E-409C-BE32-E72D297353CC}">
              <c16:uniqueId val="{00000005-03FA-41F0-A890-13E643E7484B}"/>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Sheet1!$H$2:$H$4</c:f>
              <c:numCache>
                <c:formatCode>#,##0.00</c:formatCode>
                <c:ptCount val="3"/>
                <c:pt idx="0">
                  <c:v>1.59</c:v>
                </c:pt>
                <c:pt idx="1">
                  <c:v>5.3</c:v>
                </c:pt>
                <c:pt idx="2">
                  <c:v>15.04</c:v>
                </c:pt>
              </c:numCache>
            </c:numRef>
          </c:val>
          <c:extLst>
            <c:ext xmlns:c16="http://schemas.microsoft.com/office/drawing/2014/chart" uri="{C3380CC4-5D6E-409C-BE32-E72D297353CC}">
              <c16:uniqueId val="{00000006-03FA-41F0-A890-13E643E7484B}"/>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Sheet1!$I$2:$I$4</c:f>
              <c:numCache>
                <c:formatCode>#,##0.00</c:formatCode>
                <c:ptCount val="3"/>
                <c:pt idx="0">
                  <c:v>1.56</c:v>
                </c:pt>
                <c:pt idx="1">
                  <c:v>4.99</c:v>
                </c:pt>
                <c:pt idx="2">
                  <c:v>15.18</c:v>
                </c:pt>
              </c:numCache>
            </c:numRef>
          </c:val>
          <c:extLst>
            <c:ext xmlns:c16="http://schemas.microsoft.com/office/drawing/2014/chart" uri="{C3380CC4-5D6E-409C-BE32-E72D297353CC}">
              <c16:uniqueId val="{00000007-03FA-41F0-A890-13E643E7484B}"/>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Sheet1!$J$2:$J$4</c:f>
              <c:numCache>
                <c:formatCode>#,##0.00</c:formatCode>
                <c:ptCount val="3"/>
                <c:pt idx="0">
                  <c:v>1.36</c:v>
                </c:pt>
                <c:pt idx="1">
                  <c:v>4.4400000000000004</c:v>
                </c:pt>
                <c:pt idx="2">
                  <c:v>13.64</c:v>
                </c:pt>
              </c:numCache>
            </c:numRef>
          </c:val>
          <c:extLst>
            <c:ext xmlns:c16="http://schemas.microsoft.com/office/drawing/2014/chart" uri="{C3380CC4-5D6E-409C-BE32-E72D297353CC}">
              <c16:uniqueId val="{00000008-03FA-41F0-A890-13E643E7484B}"/>
            </c:ext>
          </c:extLst>
        </c:ser>
        <c:dLbls>
          <c:dLblPos val="outEnd"/>
          <c:showLegendKey val="0"/>
          <c:showVal val="1"/>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scaling>
        <c:delete val="1"/>
        <c:axPos val="l"/>
        <c:numFmt formatCode="#,##0.00_);\(#,##0.00\)" sourceLinked="1"/>
        <c:majorTickMark val="out"/>
        <c:minorTickMark val="none"/>
        <c:tickLblPos val="nextTo"/>
        <c:crossAx val="54958559"/>
        <c:crosses val="autoZero"/>
        <c:crossBetween val="between"/>
      </c:valAx>
      <c:spPr>
        <a:noFill/>
        <a:ln>
          <a:noFill/>
        </a:ln>
        <a:effectLst/>
      </c:spPr>
    </c:plotArea>
    <c:legend>
      <c:legendPos val="t"/>
      <c:layout>
        <c:manualLayout>
          <c:xMode val="edge"/>
          <c:yMode val="edge"/>
          <c:x val="0.21084268372703413"/>
          <c:y val="0.15877144808800733"/>
          <c:w val="0.58173482611548555"/>
          <c:h val="5.763015628445539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58333333333333E-2"/>
          <c:y val="0.2753646801157163"/>
          <c:w val="0.9770833333333333"/>
          <c:h val="0.54299191961470339"/>
        </c:manualLayout>
      </c:layout>
      <c:barChart>
        <c:barDir val="col"/>
        <c:grouping val="clustered"/>
        <c:varyColors val="0"/>
        <c:ser>
          <c:idx val="0"/>
          <c:order val="0"/>
          <c:tx>
            <c:strRef>
              <c:f>Sheet1!$B$1</c:f>
              <c:strCache>
                <c:ptCount val="1"/>
                <c:pt idx="0">
                  <c:v>w/o 2/24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Sheet1!$B$2:$B$4</c:f>
              <c:numCache>
                <c:formatCode>#,##0.00_);\(#,##0.00\)</c:formatCode>
                <c:ptCount val="3"/>
                <c:pt idx="0">
                  <c:v>0.57999999999999996</c:v>
                </c:pt>
                <c:pt idx="1">
                  <c:v>2.99</c:v>
                </c:pt>
                <c:pt idx="2">
                  <c:v>6.2</c:v>
                </c:pt>
              </c:numCache>
            </c:numRef>
          </c:val>
          <c:extLst>
            <c:ext xmlns:c16="http://schemas.microsoft.com/office/drawing/2014/chart" uri="{C3380CC4-5D6E-409C-BE32-E72D297353CC}">
              <c16:uniqueId val="{00000000-2BB1-462E-ADD8-E6BF7DEA7846}"/>
            </c:ext>
          </c:extLst>
        </c:ser>
        <c:ser>
          <c:idx val="1"/>
          <c:order val="1"/>
          <c:tx>
            <c:strRef>
              <c:f>Sheet1!$C$1</c:f>
              <c:strCache>
                <c:ptCount val="1"/>
                <c:pt idx="0">
                  <c:v>w/o 3/2</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Sheet1!$C$2:$C$4</c:f>
              <c:numCache>
                <c:formatCode>#,##0.00_);\(#,##0.00\)</c:formatCode>
                <c:ptCount val="3"/>
                <c:pt idx="0">
                  <c:v>0.56000000000000005</c:v>
                </c:pt>
                <c:pt idx="1">
                  <c:v>2.89</c:v>
                </c:pt>
                <c:pt idx="2">
                  <c:v>5.97</c:v>
                </c:pt>
              </c:numCache>
            </c:numRef>
          </c:val>
          <c:extLst>
            <c:ext xmlns:c16="http://schemas.microsoft.com/office/drawing/2014/chart" uri="{C3380CC4-5D6E-409C-BE32-E72D297353CC}">
              <c16:uniqueId val="{00000001-2BB1-462E-ADD8-E6BF7DEA7846}"/>
            </c:ext>
          </c:extLst>
        </c:ser>
        <c:ser>
          <c:idx val="2"/>
          <c:order val="2"/>
          <c:tx>
            <c:strRef>
              <c:f>Sheet1!$D$1</c:f>
              <c:strCache>
                <c:ptCount val="1"/>
                <c:pt idx="0">
                  <c:v>w/o 3/9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Sheet1!$D$2:$D$4</c:f>
              <c:numCache>
                <c:formatCode>#,##0.00_);\(#,##0.00\)</c:formatCode>
                <c:ptCount val="3"/>
                <c:pt idx="0">
                  <c:v>0.76</c:v>
                </c:pt>
                <c:pt idx="1">
                  <c:v>3.35</c:v>
                </c:pt>
                <c:pt idx="2">
                  <c:v>6.56</c:v>
                </c:pt>
              </c:numCache>
            </c:numRef>
          </c:val>
          <c:extLst>
            <c:ext xmlns:c16="http://schemas.microsoft.com/office/drawing/2014/chart" uri="{C3380CC4-5D6E-409C-BE32-E72D297353CC}">
              <c16:uniqueId val="{00000002-2BB1-462E-ADD8-E6BF7DEA7846}"/>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Sheet1!$E$2:$E$4</c:f>
              <c:numCache>
                <c:formatCode>#,##0.00_);\(#,##0.00\)</c:formatCode>
                <c:ptCount val="3"/>
                <c:pt idx="0">
                  <c:v>0.94</c:v>
                </c:pt>
                <c:pt idx="1">
                  <c:v>3.94</c:v>
                </c:pt>
                <c:pt idx="2">
                  <c:v>7.44</c:v>
                </c:pt>
              </c:numCache>
            </c:numRef>
          </c:val>
          <c:extLst>
            <c:ext xmlns:c16="http://schemas.microsoft.com/office/drawing/2014/chart" uri="{C3380CC4-5D6E-409C-BE32-E72D297353CC}">
              <c16:uniqueId val="{00000003-2BB1-462E-ADD8-E6BF7DEA7846}"/>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Sheet1!$F$2:$F$4</c:f>
              <c:numCache>
                <c:formatCode>0.00</c:formatCode>
                <c:ptCount val="3"/>
                <c:pt idx="0">
                  <c:v>0.93</c:v>
                </c:pt>
                <c:pt idx="1">
                  <c:v>4.38</c:v>
                </c:pt>
                <c:pt idx="2">
                  <c:v>8.18</c:v>
                </c:pt>
              </c:numCache>
            </c:numRef>
          </c:val>
          <c:extLst>
            <c:ext xmlns:c16="http://schemas.microsoft.com/office/drawing/2014/chart" uri="{C3380CC4-5D6E-409C-BE32-E72D297353CC}">
              <c16:uniqueId val="{00000004-2BB1-462E-ADD8-E6BF7DEA7846}"/>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Sheet1!$G$2:$G$4</c:f>
              <c:numCache>
                <c:formatCode>0.00</c:formatCode>
                <c:ptCount val="3"/>
                <c:pt idx="0">
                  <c:v>0.91</c:v>
                </c:pt>
                <c:pt idx="1">
                  <c:v>4.04</c:v>
                </c:pt>
                <c:pt idx="2">
                  <c:v>7.95</c:v>
                </c:pt>
              </c:numCache>
            </c:numRef>
          </c:val>
          <c:extLst>
            <c:ext xmlns:c16="http://schemas.microsoft.com/office/drawing/2014/chart" uri="{C3380CC4-5D6E-409C-BE32-E72D297353CC}">
              <c16:uniqueId val="{00000005-2BB1-462E-ADD8-E6BF7DEA7846}"/>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Sheet1!$H$2:$H$4</c:f>
              <c:numCache>
                <c:formatCode>#,##0.00</c:formatCode>
                <c:ptCount val="3"/>
                <c:pt idx="0">
                  <c:v>0.98</c:v>
                </c:pt>
                <c:pt idx="1">
                  <c:v>4.21</c:v>
                </c:pt>
                <c:pt idx="2">
                  <c:v>8.1300000000000008</c:v>
                </c:pt>
              </c:numCache>
            </c:numRef>
          </c:val>
          <c:extLst>
            <c:ext xmlns:c16="http://schemas.microsoft.com/office/drawing/2014/chart" uri="{C3380CC4-5D6E-409C-BE32-E72D297353CC}">
              <c16:uniqueId val="{00000006-2BB1-462E-ADD8-E6BF7DEA7846}"/>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Sheet1!$I$2:$I$4</c:f>
              <c:numCache>
                <c:formatCode>#,##0.00</c:formatCode>
                <c:ptCount val="3"/>
                <c:pt idx="0">
                  <c:v>0.82399999999999995</c:v>
                </c:pt>
                <c:pt idx="1">
                  <c:v>3.63</c:v>
                </c:pt>
                <c:pt idx="2">
                  <c:v>7.39</c:v>
                </c:pt>
              </c:numCache>
            </c:numRef>
          </c:val>
          <c:extLst>
            <c:ext xmlns:c16="http://schemas.microsoft.com/office/drawing/2014/chart" uri="{C3380CC4-5D6E-409C-BE32-E72D297353CC}">
              <c16:uniqueId val="{00000007-2BB1-462E-ADD8-E6BF7DEA7846}"/>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Sheet1!$J$2:$J$4</c:f>
              <c:numCache>
                <c:formatCode>#,##0.00</c:formatCode>
                <c:ptCount val="3"/>
                <c:pt idx="0">
                  <c:v>0.78</c:v>
                </c:pt>
                <c:pt idx="1">
                  <c:v>3.59</c:v>
                </c:pt>
                <c:pt idx="2">
                  <c:v>6.85</c:v>
                </c:pt>
              </c:numCache>
            </c:numRef>
          </c:val>
          <c:extLst>
            <c:ext xmlns:c16="http://schemas.microsoft.com/office/drawing/2014/chart" uri="{C3380CC4-5D6E-409C-BE32-E72D297353CC}">
              <c16:uniqueId val="{00000008-2BB1-462E-ADD8-E6BF7DEA7846}"/>
            </c:ext>
          </c:extLst>
        </c:ser>
        <c:dLbls>
          <c:dLblPos val="outEnd"/>
          <c:showLegendKey val="0"/>
          <c:showVal val="1"/>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scaling>
        <c:delete val="1"/>
        <c:axPos val="l"/>
        <c:numFmt formatCode="#,##0.00_);\(#,##0.00\)" sourceLinked="1"/>
        <c:majorTickMark val="out"/>
        <c:minorTickMark val="none"/>
        <c:tickLblPos val="nextTo"/>
        <c:crossAx val="54958559"/>
        <c:crosses val="autoZero"/>
        <c:crossBetween val="between"/>
      </c:valAx>
      <c:spPr>
        <a:noFill/>
        <a:ln>
          <a:noFill/>
        </a:ln>
        <a:effectLst/>
      </c:spPr>
    </c:plotArea>
    <c:legend>
      <c:legendPos val="t"/>
      <c:layout>
        <c:manualLayout>
          <c:xMode val="edge"/>
          <c:yMode val="edge"/>
          <c:x val="0.21084268372703413"/>
          <c:y val="0.15877144808800733"/>
          <c:w val="0.58173482611548555"/>
          <c:h val="5.763015628445539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58333333333333E-2"/>
          <c:y val="0.2753646801157163"/>
          <c:w val="0.9770833333333333"/>
          <c:h val="0.54299191961470339"/>
        </c:manualLayout>
      </c:layout>
      <c:barChart>
        <c:barDir val="col"/>
        <c:grouping val="clustered"/>
        <c:varyColors val="0"/>
        <c:ser>
          <c:idx val="0"/>
          <c:order val="0"/>
          <c:tx>
            <c:strRef>
              <c:f>Sheet1!$B$1</c:f>
              <c:strCache>
                <c:ptCount val="1"/>
                <c:pt idx="0">
                  <c:v>w/o 2/24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Sheet1!$B$2:$B$4</c:f>
              <c:numCache>
                <c:formatCode>#,##0.00_);\(#,##0.00\)</c:formatCode>
                <c:ptCount val="3"/>
                <c:pt idx="0">
                  <c:v>0.37</c:v>
                </c:pt>
                <c:pt idx="1">
                  <c:v>1.93</c:v>
                </c:pt>
                <c:pt idx="2">
                  <c:v>3.8</c:v>
                </c:pt>
              </c:numCache>
            </c:numRef>
          </c:val>
          <c:extLst>
            <c:ext xmlns:c16="http://schemas.microsoft.com/office/drawing/2014/chart" uri="{C3380CC4-5D6E-409C-BE32-E72D297353CC}">
              <c16:uniqueId val="{00000000-1B65-4CDF-90D3-96ADBBDA5898}"/>
            </c:ext>
          </c:extLst>
        </c:ser>
        <c:ser>
          <c:idx val="1"/>
          <c:order val="1"/>
          <c:tx>
            <c:strRef>
              <c:f>Sheet1!$C$1</c:f>
              <c:strCache>
                <c:ptCount val="1"/>
                <c:pt idx="0">
                  <c:v>w/o 3/2</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Sheet1!$C$2:$C$4</c:f>
              <c:numCache>
                <c:formatCode>#,##0.00_);\(#,##0.00\)</c:formatCode>
                <c:ptCount val="3"/>
                <c:pt idx="0">
                  <c:v>0.39</c:v>
                </c:pt>
                <c:pt idx="1">
                  <c:v>2.1</c:v>
                </c:pt>
                <c:pt idx="2">
                  <c:v>3.77</c:v>
                </c:pt>
              </c:numCache>
            </c:numRef>
          </c:val>
          <c:extLst>
            <c:ext xmlns:c16="http://schemas.microsoft.com/office/drawing/2014/chart" uri="{C3380CC4-5D6E-409C-BE32-E72D297353CC}">
              <c16:uniqueId val="{00000001-1B65-4CDF-90D3-96ADBBDA5898}"/>
            </c:ext>
          </c:extLst>
        </c:ser>
        <c:ser>
          <c:idx val="2"/>
          <c:order val="2"/>
          <c:tx>
            <c:strRef>
              <c:f>Sheet1!$D$1</c:f>
              <c:strCache>
                <c:ptCount val="1"/>
                <c:pt idx="0">
                  <c:v>w/o 3/9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Sheet1!$D$2:$D$4</c:f>
              <c:numCache>
                <c:formatCode>#,##0.00_);\(#,##0.00\)</c:formatCode>
                <c:ptCount val="3"/>
                <c:pt idx="0">
                  <c:v>0.43</c:v>
                </c:pt>
                <c:pt idx="1">
                  <c:v>2.2200000000000002</c:v>
                </c:pt>
                <c:pt idx="2">
                  <c:v>4.0599999999999996</c:v>
                </c:pt>
              </c:numCache>
            </c:numRef>
          </c:val>
          <c:extLst>
            <c:ext xmlns:c16="http://schemas.microsoft.com/office/drawing/2014/chart" uri="{C3380CC4-5D6E-409C-BE32-E72D297353CC}">
              <c16:uniqueId val="{00000002-1B65-4CDF-90D3-96ADBBDA5898}"/>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Sheet1!$E$2:$E$4</c:f>
              <c:numCache>
                <c:formatCode>#,##0.00_);\(#,##0.00\)</c:formatCode>
                <c:ptCount val="3"/>
                <c:pt idx="0">
                  <c:v>0.56999999999999995</c:v>
                </c:pt>
                <c:pt idx="1">
                  <c:v>2.4300000000000002</c:v>
                </c:pt>
                <c:pt idx="2">
                  <c:v>4.47</c:v>
                </c:pt>
              </c:numCache>
            </c:numRef>
          </c:val>
          <c:extLst>
            <c:ext xmlns:c16="http://schemas.microsoft.com/office/drawing/2014/chart" uri="{C3380CC4-5D6E-409C-BE32-E72D297353CC}">
              <c16:uniqueId val="{00000003-1B65-4CDF-90D3-96ADBBDA5898}"/>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Sheet1!$F$2:$F$4</c:f>
              <c:numCache>
                <c:formatCode>0.00</c:formatCode>
                <c:ptCount val="3"/>
                <c:pt idx="0">
                  <c:v>0.52</c:v>
                </c:pt>
                <c:pt idx="1">
                  <c:v>2.34</c:v>
                </c:pt>
                <c:pt idx="2">
                  <c:v>4.57</c:v>
                </c:pt>
              </c:numCache>
            </c:numRef>
          </c:val>
          <c:extLst>
            <c:ext xmlns:c16="http://schemas.microsoft.com/office/drawing/2014/chart" uri="{C3380CC4-5D6E-409C-BE32-E72D297353CC}">
              <c16:uniqueId val="{00000004-1B65-4CDF-90D3-96ADBBDA5898}"/>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Sheet1!$G$2:$G$4</c:f>
              <c:numCache>
                <c:formatCode>0.00</c:formatCode>
                <c:ptCount val="3"/>
                <c:pt idx="0">
                  <c:v>0.53</c:v>
                </c:pt>
                <c:pt idx="1">
                  <c:v>2.4500000000000002</c:v>
                </c:pt>
                <c:pt idx="2">
                  <c:v>4.93</c:v>
                </c:pt>
              </c:numCache>
            </c:numRef>
          </c:val>
          <c:extLst>
            <c:ext xmlns:c16="http://schemas.microsoft.com/office/drawing/2014/chart" uri="{C3380CC4-5D6E-409C-BE32-E72D297353CC}">
              <c16:uniqueId val="{00000005-1B65-4CDF-90D3-96ADBBDA5898}"/>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Sheet1!$H$2:$H$4</c:f>
              <c:numCache>
                <c:formatCode>#,##0.00</c:formatCode>
                <c:ptCount val="3"/>
                <c:pt idx="0">
                  <c:v>0.49</c:v>
                </c:pt>
                <c:pt idx="1">
                  <c:v>2.2000000000000002</c:v>
                </c:pt>
                <c:pt idx="2">
                  <c:v>4.5199999999999996</c:v>
                </c:pt>
              </c:numCache>
            </c:numRef>
          </c:val>
          <c:extLst>
            <c:ext xmlns:c16="http://schemas.microsoft.com/office/drawing/2014/chart" uri="{C3380CC4-5D6E-409C-BE32-E72D297353CC}">
              <c16:uniqueId val="{00000006-1B65-4CDF-90D3-96ADBBDA5898}"/>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Sheet1!$I$2:$I$4</c:f>
              <c:numCache>
                <c:formatCode>#,##0.00</c:formatCode>
                <c:ptCount val="3"/>
                <c:pt idx="0">
                  <c:v>0.47</c:v>
                </c:pt>
                <c:pt idx="1">
                  <c:v>2.2799999999999998</c:v>
                </c:pt>
                <c:pt idx="2">
                  <c:v>4.5999999999999996</c:v>
                </c:pt>
              </c:numCache>
            </c:numRef>
          </c:val>
          <c:extLst>
            <c:ext xmlns:c16="http://schemas.microsoft.com/office/drawing/2014/chart" uri="{C3380CC4-5D6E-409C-BE32-E72D297353CC}">
              <c16:uniqueId val="{00000007-1B65-4CDF-90D3-96ADBBDA5898}"/>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P12-17</c:v>
                </c:pt>
                <c:pt idx="1">
                  <c:v>A18-34</c:v>
                </c:pt>
                <c:pt idx="2">
                  <c:v>A35-49</c:v>
                </c:pt>
              </c:strCache>
            </c:strRef>
          </c:cat>
          <c:val>
            <c:numRef>
              <c:f>Sheet1!$J$2:$J$4</c:f>
              <c:numCache>
                <c:formatCode>#,##0.00</c:formatCode>
                <c:ptCount val="3"/>
                <c:pt idx="0">
                  <c:v>0.53</c:v>
                </c:pt>
                <c:pt idx="1">
                  <c:v>2.29</c:v>
                </c:pt>
                <c:pt idx="2">
                  <c:v>4.5999999999999996</c:v>
                </c:pt>
              </c:numCache>
            </c:numRef>
          </c:val>
          <c:extLst>
            <c:ext xmlns:c16="http://schemas.microsoft.com/office/drawing/2014/chart" uri="{C3380CC4-5D6E-409C-BE32-E72D297353CC}">
              <c16:uniqueId val="{00000008-1B65-4CDF-90D3-96ADBBDA5898}"/>
            </c:ext>
          </c:extLst>
        </c:ser>
        <c:dLbls>
          <c:dLblPos val="outEnd"/>
          <c:showLegendKey val="0"/>
          <c:showVal val="1"/>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scaling>
        <c:delete val="1"/>
        <c:axPos val="l"/>
        <c:numFmt formatCode="#,##0.00_);\(#,##0.00\)" sourceLinked="1"/>
        <c:majorTickMark val="out"/>
        <c:minorTickMark val="none"/>
        <c:tickLblPos val="nextTo"/>
        <c:crossAx val="54958559"/>
        <c:crosses val="autoZero"/>
        <c:crossBetween val="between"/>
      </c:valAx>
      <c:spPr>
        <a:noFill/>
        <a:ln>
          <a:noFill/>
        </a:ln>
        <a:effectLst/>
      </c:spPr>
    </c:plotArea>
    <c:legend>
      <c:legendPos val="t"/>
      <c:layout>
        <c:manualLayout>
          <c:xMode val="edge"/>
          <c:yMode val="edge"/>
          <c:x val="0.21084268372703413"/>
          <c:y val="0.15877144808800733"/>
          <c:w val="0.58173482611548555"/>
          <c:h val="5.763015628445539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58333333333333E-2"/>
          <c:y val="0.2753646801157163"/>
          <c:w val="0.9770833333333333"/>
          <c:h val="0.54299191961470339"/>
        </c:manualLayout>
      </c:layout>
      <c:barChart>
        <c:barDir val="col"/>
        <c:grouping val="clustered"/>
        <c:varyColors val="0"/>
        <c:ser>
          <c:idx val="0"/>
          <c:order val="0"/>
          <c:tx>
            <c:strRef>
              <c:f>Sheet1!$B$1</c:f>
              <c:strCache>
                <c:ptCount val="1"/>
                <c:pt idx="0">
                  <c:v>w/o 2/24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Sheet1!$B$2:$B$4</c:f>
              <c:numCache>
                <c:formatCode>#,##0.00_);\(#,##0.00\)</c:formatCode>
                <c:ptCount val="3"/>
                <c:pt idx="0">
                  <c:v>1.02</c:v>
                </c:pt>
                <c:pt idx="1">
                  <c:v>2.44</c:v>
                </c:pt>
                <c:pt idx="2">
                  <c:v>4.78</c:v>
                </c:pt>
              </c:numCache>
            </c:numRef>
          </c:val>
          <c:extLst>
            <c:ext xmlns:c16="http://schemas.microsoft.com/office/drawing/2014/chart" uri="{C3380CC4-5D6E-409C-BE32-E72D297353CC}">
              <c16:uniqueId val="{00000000-2F28-4230-B087-3D77E467B1BB}"/>
            </c:ext>
          </c:extLst>
        </c:ser>
        <c:ser>
          <c:idx val="1"/>
          <c:order val="1"/>
          <c:tx>
            <c:strRef>
              <c:f>Sheet1!$C$1</c:f>
              <c:strCache>
                <c:ptCount val="1"/>
                <c:pt idx="0">
                  <c:v>w/o 3/2</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Sheet1!$C$2:$C$4</c:f>
              <c:numCache>
                <c:formatCode>#,##0.00_);\(#,##0.00\)</c:formatCode>
                <c:ptCount val="3"/>
                <c:pt idx="0">
                  <c:v>0.96</c:v>
                </c:pt>
                <c:pt idx="1">
                  <c:v>2.39</c:v>
                </c:pt>
                <c:pt idx="2">
                  <c:v>4.8600000000000003</c:v>
                </c:pt>
              </c:numCache>
            </c:numRef>
          </c:val>
          <c:extLst>
            <c:ext xmlns:c16="http://schemas.microsoft.com/office/drawing/2014/chart" uri="{C3380CC4-5D6E-409C-BE32-E72D297353CC}">
              <c16:uniqueId val="{00000001-2F28-4230-B087-3D77E467B1BB}"/>
            </c:ext>
          </c:extLst>
        </c:ser>
        <c:ser>
          <c:idx val="2"/>
          <c:order val="2"/>
          <c:tx>
            <c:strRef>
              <c:f>Sheet1!$D$1</c:f>
              <c:strCache>
                <c:ptCount val="1"/>
                <c:pt idx="0">
                  <c:v>w/o 3/9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Sheet1!$D$2:$D$4</c:f>
              <c:numCache>
                <c:formatCode>#,##0.00_);\(#,##0.00\)</c:formatCode>
                <c:ptCount val="3"/>
                <c:pt idx="0">
                  <c:v>1.1299999999999999</c:v>
                </c:pt>
                <c:pt idx="1">
                  <c:v>2.65</c:v>
                </c:pt>
                <c:pt idx="2">
                  <c:v>5.0199999999999996</c:v>
                </c:pt>
              </c:numCache>
            </c:numRef>
          </c:val>
          <c:extLst>
            <c:ext xmlns:c16="http://schemas.microsoft.com/office/drawing/2014/chart" uri="{C3380CC4-5D6E-409C-BE32-E72D297353CC}">
              <c16:uniqueId val="{00000002-2F28-4230-B087-3D77E467B1BB}"/>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Sheet1!$E$2:$E$4</c:f>
              <c:numCache>
                <c:formatCode>#,##0.00_);\(#,##0.00\)</c:formatCode>
                <c:ptCount val="3"/>
                <c:pt idx="0">
                  <c:v>1.34</c:v>
                </c:pt>
                <c:pt idx="1">
                  <c:v>2.83</c:v>
                </c:pt>
                <c:pt idx="2">
                  <c:v>5.35</c:v>
                </c:pt>
              </c:numCache>
            </c:numRef>
          </c:val>
          <c:extLst>
            <c:ext xmlns:c16="http://schemas.microsoft.com/office/drawing/2014/chart" uri="{C3380CC4-5D6E-409C-BE32-E72D297353CC}">
              <c16:uniqueId val="{00000003-2F28-4230-B087-3D77E467B1BB}"/>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Sheet1!$F$2:$F$4</c:f>
              <c:numCache>
                <c:formatCode>0.00</c:formatCode>
                <c:ptCount val="3"/>
                <c:pt idx="0">
                  <c:v>1.31</c:v>
                </c:pt>
                <c:pt idx="1">
                  <c:v>3.16</c:v>
                </c:pt>
                <c:pt idx="2">
                  <c:v>5.77</c:v>
                </c:pt>
              </c:numCache>
            </c:numRef>
          </c:val>
          <c:extLst>
            <c:ext xmlns:c16="http://schemas.microsoft.com/office/drawing/2014/chart" uri="{C3380CC4-5D6E-409C-BE32-E72D297353CC}">
              <c16:uniqueId val="{00000004-2F28-4230-B087-3D77E467B1BB}"/>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Sheet1!$G$2:$G$4</c:f>
              <c:numCache>
                <c:formatCode>0.00</c:formatCode>
                <c:ptCount val="3"/>
                <c:pt idx="0">
                  <c:v>1.37</c:v>
                </c:pt>
                <c:pt idx="1">
                  <c:v>3.03</c:v>
                </c:pt>
                <c:pt idx="2">
                  <c:v>5.52</c:v>
                </c:pt>
              </c:numCache>
            </c:numRef>
          </c:val>
          <c:extLst>
            <c:ext xmlns:c16="http://schemas.microsoft.com/office/drawing/2014/chart" uri="{C3380CC4-5D6E-409C-BE32-E72D297353CC}">
              <c16:uniqueId val="{00000005-2F28-4230-B087-3D77E467B1BB}"/>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Sheet1!$H$2:$H$4</c:f>
              <c:numCache>
                <c:formatCode>#,##0.00</c:formatCode>
                <c:ptCount val="3"/>
                <c:pt idx="0">
                  <c:v>1.34</c:v>
                </c:pt>
                <c:pt idx="1">
                  <c:v>3.32</c:v>
                </c:pt>
                <c:pt idx="2">
                  <c:v>5.79</c:v>
                </c:pt>
              </c:numCache>
            </c:numRef>
          </c:val>
          <c:extLst>
            <c:ext xmlns:c16="http://schemas.microsoft.com/office/drawing/2014/chart" uri="{C3380CC4-5D6E-409C-BE32-E72D297353CC}">
              <c16:uniqueId val="{00000006-2F28-4230-B087-3D77E467B1BB}"/>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Sheet1!$I$2:$I$4</c:f>
              <c:numCache>
                <c:formatCode>#,##0.00</c:formatCode>
                <c:ptCount val="3"/>
                <c:pt idx="0">
                  <c:v>1.39</c:v>
                </c:pt>
                <c:pt idx="1">
                  <c:v>3.28</c:v>
                </c:pt>
                <c:pt idx="2">
                  <c:v>5.79</c:v>
                </c:pt>
              </c:numCache>
            </c:numRef>
          </c:val>
          <c:extLst>
            <c:ext xmlns:c16="http://schemas.microsoft.com/office/drawing/2014/chart" uri="{C3380CC4-5D6E-409C-BE32-E72D297353CC}">
              <c16:uniqueId val="{00000007-2F28-4230-B087-3D77E467B1BB}"/>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Sheet1!$J$2:$J$4</c:f>
              <c:numCache>
                <c:formatCode>#,##0.00</c:formatCode>
                <c:ptCount val="3"/>
                <c:pt idx="0">
                  <c:v>1.4</c:v>
                </c:pt>
                <c:pt idx="1">
                  <c:v>3.23</c:v>
                </c:pt>
                <c:pt idx="2">
                  <c:v>6.02</c:v>
                </c:pt>
              </c:numCache>
            </c:numRef>
          </c:val>
          <c:extLst>
            <c:ext xmlns:c16="http://schemas.microsoft.com/office/drawing/2014/chart" uri="{C3380CC4-5D6E-409C-BE32-E72D297353CC}">
              <c16:uniqueId val="{00000008-2F28-4230-B087-3D77E467B1BB}"/>
            </c:ext>
          </c:extLst>
        </c:ser>
        <c:dLbls>
          <c:dLblPos val="outEnd"/>
          <c:showLegendKey val="0"/>
          <c:showVal val="1"/>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scaling>
        <c:delete val="1"/>
        <c:axPos val="l"/>
        <c:numFmt formatCode="#,##0.00_);\(#,##0.00\)" sourceLinked="1"/>
        <c:majorTickMark val="out"/>
        <c:minorTickMark val="none"/>
        <c:tickLblPos val="nextTo"/>
        <c:crossAx val="54958559"/>
        <c:crosses val="autoZero"/>
        <c:crossBetween val="between"/>
      </c:valAx>
      <c:spPr>
        <a:noFill/>
        <a:ln>
          <a:noFill/>
        </a:ln>
        <a:effectLst/>
      </c:spPr>
    </c:plotArea>
    <c:legend>
      <c:legendPos val="t"/>
      <c:layout>
        <c:manualLayout>
          <c:xMode val="edge"/>
          <c:yMode val="edge"/>
          <c:x val="0.21084268372703413"/>
          <c:y val="0.15877144808800733"/>
          <c:w val="0.58173482611548555"/>
          <c:h val="5.763015628445539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51800018452802E-2"/>
          <c:y val="0.14267999657343317"/>
          <c:w val="0.95696399963094392"/>
          <c:h val="0.69622033761045643"/>
        </c:manualLayout>
      </c:layout>
      <c:barChart>
        <c:barDir val="col"/>
        <c:grouping val="clustered"/>
        <c:varyColors val="0"/>
        <c:ser>
          <c:idx val="0"/>
          <c:order val="0"/>
          <c:tx>
            <c:strRef>
              <c:f>Sheet1!$B$1</c:f>
              <c:strCache>
                <c:ptCount val="1"/>
                <c:pt idx="0">
                  <c:v># of Advertisers</c:v>
                </c:pt>
              </c:strCache>
            </c:strRef>
          </c:tx>
          <c:spPr>
            <a:solidFill>
              <a:srgbClr val="1F1A62"/>
            </a:solidFill>
            <a:ln>
              <a:noFill/>
            </a:ln>
            <a:effectLst/>
          </c:spPr>
          <c:invertIfNegative val="0"/>
          <c:dPt>
            <c:idx val="0"/>
            <c:invertIfNegative val="0"/>
            <c:bubble3D val="0"/>
            <c:spPr>
              <a:solidFill>
                <a:srgbClr val="1F1A62"/>
              </a:solidFill>
              <a:ln>
                <a:noFill/>
              </a:ln>
              <a:effectLst/>
            </c:spPr>
            <c:extLst>
              <c:ext xmlns:c16="http://schemas.microsoft.com/office/drawing/2014/chart" uri="{C3380CC4-5D6E-409C-BE32-E72D297353CC}">
                <c16:uniqueId val="{00000001-704F-4840-8513-E633DC42B44B}"/>
              </c:ext>
            </c:extLst>
          </c:dPt>
          <c:dPt>
            <c:idx val="1"/>
            <c:invertIfNegative val="0"/>
            <c:bubble3D val="0"/>
            <c:spPr>
              <a:solidFill>
                <a:srgbClr val="1F1A62"/>
              </a:solidFill>
              <a:ln>
                <a:noFill/>
              </a:ln>
              <a:effectLst/>
            </c:spPr>
            <c:extLst>
              <c:ext xmlns:c16="http://schemas.microsoft.com/office/drawing/2014/chart" uri="{C3380CC4-5D6E-409C-BE32-E72D297353CC}">
                <c16:uniqueId val="{00000003-704F-4840-8513-E633DC42B44B}"/>
              </c:ext>
            </c:extLst>
          </c:dPt>
          <c:dPt>
            <c:idx val="2"/>
            <c:invertIfNegative val="0"/>
            <c:bubble3D val="0"/>
            <c:spPr>
              <a:solidFill>
                <a:srgbClr val="1F1A62"/>
              </a:solidFill>
              <a:ln>
                <a:noFill/>
              </a:ln>
              <a:effectLst/>
            </c:spPr>
            <c:extLst>
              <c:ext xmlns:c16="http://schemas.microsoft.com/office/drawing/2014/chart" uri="{C3380CC4-5D6E-409C-BE32-E72D297353CC}">
                <c16:uniqueId val="{00000005-704F-4840-8513-E633DC42B44B}"/>
              </c:ext>
            </c:extLst>
          </c:dPt>
          <c:dPt>
            <c:idx val="3"/>
            <c:invertIfNegative val="0"/>
            <c:bubble3D val="0"/>
            <c:spPr>
              <a:solidFill>
                <a:srgbClr val="1F1A62"/>
              </a:solidFill>
              <a:ln>
                <a:noFill/>
              </a:ln>
              <a:effectLst/>
            </c:spPr>
            <c:extLst>
              <c:ext xmlns:c16="http://schemas.microsoft.com/office/drawing/2014/chart" uri="{C3380CC4-5D6E-409C-BE32-E72D297353CC}">
                <c16:uniqueId val="{00000007-704F-4840-8513-E633DC42B44B}"/>
              </c:ext>
            </c:extLst>
          </c:dPt>
          <c:dPt>
            <c:idx val="4"/>
            <c:invertIfNegative val="0"/>
            <c:bubble3D val="0"/>
            <c:spPr>
              <a:solidFill>
                <a:srgbClr val="1F1A62"/>
              </a:solidFill>
              <a:ln>
                <a:noFill/>
              </a:ln>
              <a:effectLst/>
            </c:spPr>
            <c:extLst>
              <c:ext xmlns:c16="http://schemas.microsoft.com/office/drawing/2014/chart" uri="{C3380CC4-5D6E-409C-BE32-E72D297353CC}">
                <c16:uniqueId val="{00000009-704F-4840-8513-E633DC42B44B}"/>
              </c:ext>
            </c:extLst>
          </c:dPt>
          <c:dPt>
            <c:idx val="5"/>
            <c:invertIfNegative val="0"/>
            <c:bubble3D val="0"/>
            <c:spPr>
              <a:solidFill>
                <a:srgbClr val="1F1A62"/>
              </a:solidFill>
              <a:ln>
                <a:noFill/>
              </a:ln>
              <a:effectLst/>
            </c:spPr>
            <c:extLst>
              <c:ext xmlns:c16="http://schemas.microsoft.com/office/drawing/2014/chart" uri="{C3380CC4-5D6E-409C-BE32-E72D297353CC}">
                <c16:uniqueId val="{0000000B-704F-4840-8513-E633DC42B44B}"/>
              </c:ext>
            </c:extLst>
          </c:dPt>
          <c:dPt>
            <c:idx val="6"/>
            <c:invertIfNegative val="0"/>
            <c:bubble3D val="0"/>
            <c:spPr>
              <a:solidFill>
                <a:srgbClr val="1F1A62"/>
              </a:solidFill>
              <a:ln>
                <a:noFill/>
              </a:ln>
              <a:effectLst/>
            </c:spPr>
            <c:extLst>
              <c:ext xmlns:c16="http://schemas.microsoft.com/office/drawing/2014/chart" uri="{C3380CC4-5D6E-409C-BE32-E72D297353CC}">
                <c16:uniqueId val="{0000000D-704F-4840-8513-E633DC42B44B}"/>
              </c:ext>
            </c:extLst>
          </c:dPt>
          <c:dPt>
            <c:idx val="7"/>
            <c:invertIfNegative val="0"/>
            <c:bubble3D val="0"/>
            <c:spPr>
              <a:solidFill>
                <a:srgbClr val="1F1A62"/>
              </a:solidFill>
              <a:ln>
                <a:noFill/>
              </a:ln>
              <a:effectLst/>
            </c:spPr>
            <c:extLst>
              <c:ext xmlns:c16="http://schemas.microsoft.com/office/drawing/2014/chart" uri="{C3380CC4-5D6E-409C-BE32-E72D297353CC}">
                <c16:uniqueId val="{0000000F-704F-4840-8513-E633DC42B44B}"/>
              </c:ext>
            </c:extLst>
          </c:dPt>
          <c:dPt>
            <c:idx val="8"/>
            <c:invertIfNegative val="0"/>
            <c:bubble3D val="0"/>
            <c:spPr>
              <a:solidFill>
                <a:srgbClr val="1F1A62"/>
              </a:solidFill>
              <a:ln>
                <a:noFill/>
              </a:ln>
              <a:effectLst/>
            </c:spPr>
            <c:extLst>
              <c:ext xmlns:c16="http://schemas.microsoft.com/office/drawing/2014/chart" uri="{C3380CC4-5D6E-409C-BE32-E72D297353CC}">
                <c16:uniqueId val="{00000011-704F-4840-8513-E633DC42B44B}"/>
              </c:ext>
            </c:extLst>
          </c:dPt>
          <c:dPt>
            <c:idx val="9"/>
            <c:invertIfNegative val="0"/>
            <c:bubble3D val="0"/>
            <c:spPr>
              <a:solidFill>
                <a:srgbClr val="1F1A62"/>
              </a:solidFill>
              <a:ln>
                <a:noFill/>
              </a:ln>
              <a:effectLst/>
            </c:spPr>
            <c:extLst>
              <c:ext xmlns:c16="http://schemas.microsoft.com/office/drawing/2014/chart" uri="{C3380CC4-5D6E-409C-BE32-E72D297353CC}">
                <c16:uniqueId val="{00000013-704F-4840-8513-E633DC42B44B}"/>
              </c:ext>
            </c:extLst>
          </c:dPt>
          <c:dPt>
            <c:idx val="10"/>
            <c:invertIfNegative val="0"/>
            <c:bubble3D val="0"/>
            <c:spPr>
              <a:solidFill>
                <a:srgbClr val="1F1A62"/>
              </a:solidFill>
              <a:ln>
                <a:noFill/>
              </a:ln>
              <a:effectLst/>
            </c:spPr>
            <c:extLst>
              <c:ext xmlns:c16="http://schemas.microsoft.com/office/drawing/2014/chart" uri="{C3380CC4-5D6E-409C-BE32-E72D297353CC}">
                <c16:uniqueId val="{00000015-704F-4840-8513-E633DC42B44B}"/>
              </c:ext>
            </c:extLst>
          </c:dPt>
          <c:dPt>
            <c:idx val="11"/>
            <c:invertIfNegative val="0"/>
            <c:bubble3D val="0"/>
            <c:spPr>
              <a:solidFill>
                <a:srgbClr val="1F1A62"/>
              </a:solidFill>
              <a:ln>
                <a:noFill/>
              </a:ln>
              <a:effectLst/>
            </c:spPr>
            <c:extLst>
              <c:ext xmlns:c16="http://schemas.microsoft.com/office/drawing/2014/chart" uri="{C3380CC4-5D6E-409C-BE32-E72D297353CC}">
                <c16:uniqueId val="{00000017-704F-4840-8513-E633DC42B44B}"/>
              </c:ext>
            </c:extLst>
          </c:dPt>
          <c:dPt>
            <c:idx val="12"/>
            <c:invertIfNegative val="0"/>
            <c:bubble3D val="0"/>
            <c:spPr>
              <a:solidFill>
                <a:srgbClr val="1F1A62"/>
              </a:solidFill>
              <a:ln>
                <a:noFill/>
              </a:ln>
              <a:effectLst/>
            </c:spPr>
            <c:extLst>
              <c:ext xmlns:c16="http://schemas.microsoft.com/office/drawing/2014/chart" uri="{C3380CC4-5D6E-409C-BE32-E72D297353CC}">
                <c16:uniqueId val="{00000019-704F-4840-8513-E633DC42B44B}"/>
              </c:ext>
            </c:extLst>
          </c:dPt>
          <c:dPt>
            <c:idx val="13"/>
            <c:invertIfNegative val="0"/>
            <c:bubble3D val="0"/>
            <c:spPr>
              <a:solidFill>
                <a:srgbClr val="1F1A62"/>
              </a:solidFill>
              <a:ln>
                <a:noFill/>
              </a:ln>
              <a:effectLst/>
            </c:spPr>
            <c:extLst>
              <c:ext xmlns:c16="http://schemas.microsoft.com/office/drawing/2014/chart" uri="{C3380CC4-5D6E-409C-BE32-E72D297353CC}">
                <c16:uniqueId val="{0000001B-704F-4840-8513-E633DC42B44B}"/>
              </c:ext>
            </c:extLst>
          </c:dPt>
          <c:dPt>
            <c:idx val="14"/>
            <c:invertIfNegative val="0"/>
            <c:bubble3D val="0"/>
            <c:spPr>
              <a:solidFill>
                <a:srgbClr val="1F1A62"/>
              </a:solidFill>
              <a:ln>
                <a:noFill/>
              </a:ln>
              <a:effectLst/>
            </c:spPr>
            <c:extLst>
              <c:ext xmlns:c16="http://schemas.microsoft.com/office/drawing/2014/chart" uri="{C3380CC4-5D6E-409C-BE32-E72D297353CC}">
                <c16:uniqueId val="{0000001D-704F-4840-8513-E633DC42B44B}"/>
              </c:ext>
            </c:extLst>
          </c:dPt>
          <c:dLbls>
            <c:spPr>
              <a:noFill/>
              <a:ln>
                <a:noFill/>
              </a:ln>
              <a:effectLst/>
            </c:spPr>
            <c:txPr>
              <a:bodyPr rot="0" spcFirstLastPara="1" vertOverflow="ellipsis" vert="horz" wrap="square" anchor="ctr" anchorCtr="1"/>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w/o 3/23</c:v>
                </c:pt>
                <c:pt idx="1">
                  <c:v>w/o 3/30</c:v>
                </c:pt>
                <c:pt idx="2">
                  <c:v>w/o 4/6</c:v>
                </c:pt>
                <c:pt idx="3">
                  <c:v>w/o 4/13</c:v>
                </c:pt>
                <c:pt idx="4">
                  <c:v>w/o 4/20</c:v>
                </c:pt>
              </c:strCache>
            </c:strRef>
          </c:cat>
          <c:val>
            <c:numRef>
              <c:f>Sheet1!$B$2:$B$6</c:f>
              <c:numCache>
                <c:formatCode>0</c:formatCode>
                <c:ptCount val="5"/>
                <c:pt idx="0">
                  <c:v>92</c:v>
                </c:pt>
                <c:pt idx="1">
                  <c:v>164</c:v>
                </c:pt>
                <c:pt idx="2">
                  <c:v>253</c:v>
                </c:pt>
                <c:pt idx="3">
                  <c:v>326</c:v>
                </c:pt>
                <c:pt idx="4">
                  <c:v>420</c:v>
                </c:pt>
              </c:numCache>
            </c:numRef>
          </c:val>
          <c:extLst>
            <c:ext xmlns:c16="http://schemas.microsoft.com/office/drawing/2014/chart" uri="{C3380CC4-5D6E-409C-BE32-E72D297353CC}">
              <c16:uniqueId val="{0000001E-704F-4840-8513-E633DC42B44B}"/>
            </c:ext>
          </c:extLst>
        </c:ser>
        <c:dLbls>
          <c:showLegendKey val="0"/>
          <c:showVal val="0"/>
          <c:showCatName val="0"/>
          <c:showSerName val="0"/>
          <c:showPercent val="0"/>
          <c:showBubbleSize val="0"/>
        </c:dLbls>
        <c:gapWidth val="219"/>
        <c:overlap val="-27"/>
        <c:axId val="244480319"/>
        <c:axId val="1276692367"/>
      </c:barChart>
      <c:catAx>
        <c:axId val="24448031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rgbClr val="1F1A62"/>
                </a:solidFill>
                <a:latin typeface="Helvetica" panose="020B0403020202020204" pitchFamily="34" charset="0"/>
                <a:ea typeface="+mn-ea"/>
                <a:cs typeface="+mn-cs"/>
              </a:defRPr>
            </a:pPr>
            <a:endParaRPr lang="en-US"/>
          </a:p>
        </c:txPr>
        <c:crossAx val="1276692367"/>
        <c:crosses val="autoZero"/>
        <c:auto val="1"/>
        <c:lblAlgn val="ctr"/>
        <c:lblOffset val="100"/>
        <c:noMultiLvlLbl val="0"/>
      </c:catAx>
      <c:valAx>
        <c:axId val="1276692367"/>
        <c:scaling>
          <c:orientation val="minMax"/>
        </c:scaling>
        <c:delete val="1"/>
        <c:axPos val="l"/>
        <c:numFmt formatCode="0" sourceLinked="1"/>
        <c:majorTickMark val="none"/>
        <c:minorTickMark val="none"/>
        <c:tickLblPos val="nextTo"/>
        <c:crossAx val="2444803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58333333333333E-2"/>
          <c:y val="0.2753646801157163"/>
          <c:w val="0.9770833333333333"/>
          <c:h val="0.54299191961470339"/>
        </c:manualLayout>
      </c:layout>
      <c:barChart>
        <c:barDir val="col"/>
        <c:grouping val="clustered"/>
        <c:varyColors val="0"/>
        <c:ser>
          <c:idx val="0"/>
          <c:order val="0"/>
          <c:tx>
            <c:strRef>
              <c:f>Sheet1!$B$1</c:f>
              <c:strCache>
                <c:ptCount val="1"/>
                <c:pt idx="0">
                  <c:v>w/o 2/24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Sheet1!$B$2:$B$4</c:f>
              <c:numCache>
                <c:formatCode>0.00</c:formatCode>
                <c:ptCount val="3"/>
                <c:pt idx="0">
                  <c:v>2.3224819999999999</c:v>
                </c:pt>
                <c:pt idx="1">
                  <c:v>5.8230199999999996</c:v>
                </c:pt>
                <c:pt idx="2">
                  <c:v>11.056395999999999</c:v>
                </c:pt>
              </c:numCache>
            </c:numRef>
          </c:val>
          <c:extLst>
            <c:ext xmlns:c16="http://schemas.microsoft.com/office/drawing/2014/chart" uri="{C3380CC4-5D6E-409C-BE32-E72D297353CC}">
              <c16:uniqueId val="{00000000-75DE-4B30-AEBD-752329D77354}"/>
            </c:ext>
          </c:extLst>
        </c:ser>
        <c:ser>
          <c:idx val="1"/>
          <c:order val="1"/>
          <c:tx>
            <c:strRef>
              <c:f>Sheet1!$C$1</c:f>
              <c:strCache>
                <c:ptCount val="1"/>
                <c:pt idx="0">
                  <c:v>w/o 3/2</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Sheet1!$C$2:$C$4</c:f>
              <c:numCache>
                <c:formatCode>0.00</c:formatCode>
                <c:ptCount val="3"/>
                <c:pt idx="0">
                  <c:v>2.2025790000000001</c:v>
                </c:pt>
                <c:pt idx="1">
                  <c:v>5.5973800000000002</c:v>
                </c:pt>
                <c:pt idx="2">
                  <c:v>10.519216</c:v>
                </c:pt>
              </c:numCache>
            </c:numRef>
          </c:val>
          <c:extLst>
            <c:ext xmlns:c16="http://schemas.microsoft.com/office/drawing/2014/chart" uri="{C3380CC4-5D6E-409C-BE32-E72D297353CC}">
              <c16:uniqueId val="{00000001-75DE-4B30-AEBD-752329D77354}"/>
            </c:ext>
          </c:extLst>
        </c:ser>
        <c:ser>
          <c:idx val="2"/>
          <c:order val="2"/>
          <c:tx>
            <c:strRef>
              <c:f>Sheet1!$D$1</c:f>
              <c:strCache>
                <c:ptCount val="1"/>
                <c:pt idx="0">
                  <c:v>w/o 3/9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Sheet1!$D$2:$D$4</c:f>
              <c:numCache>
                <c:formatCode>0.00</c:formatCode>
                <c:ptCount val="3"/>
                <c:pt idx="0">
                  <c:v>2.2858860000000001</c:v>
                </c:pt>
                <c:pt idx="1">
                  <c:v>5.8610369999999996</c:v>
                </c:pt>
                <c:pt idx="2">
                  <c:v>10.565322</c:v>
                </c:pt>
              </c:numCache>
            </c:numRef>
          </c:val>
          <c:extLst>
            <c:ext xmlns:c16="http://schemas.microsoft.com/office/drawing/2014/chart" uri="{C3380CC4-5D6E-409C-BE32-E72D297353CC}">
              <c16:uniqueId val="{00000002-75DE-4B30-AEBD-752329D77354}"/>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Sheet1!$E$2:$E$4</c:f>
              <c:numCache>
                <c:formatCode>0.00</c:formatCode>
                <c:ptCount val="3"/>
                <c:pt idx="0">
                  <c:v>2.501763</c:v>
                </c:pt>
                <c:pt idx="1">
                  <c:v>6.1345939999999999</c:v>
                </c:pt>
                <c:pt idx="2">
                  <c:v>11.195416</c:v>
                </c:pt>
              </c:numCache>
            </c:numRef>
          </c:val>
          <c:extLst>
            <c:ext xmlns:c16="http://schemas.microsoft.com/office/drawing/2014/chart" uri="{C3380CC4-5D6E-409C-BE32-E72D297353CC}">
              <c16:uniqueId val="{00000003-75DE-4B30-AEBD-752329D77354}"/>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Sheet1!$F$2:$F$4</c:f>
              <c:numCache>
                <c:formatCode>0.00</c:formatCode>
                <c:ptCount val="3"/>
                <c:pt idx="0">
                  <c:v>2.45648</c:v>
                </c:pt>
                <c:pt idx="1">
                  <c:v>6.427791</c:v>
                </c:pt>
                <c:pt idx="2">
                  <c:v>11.204528</c:v>
                </c:pt>
              </c:numCache>
            </c:numRef>
          </c:val>
          <c:extLst>
            <c:ext xmlns:c16="http://schemas.microsoft.com/office/drawing/2014/chart" uri="{C3380CC4-5D6E-409C-BE32-E72D297353CC}">
              <c16:uniqueId val="{00000004-75DE-4B30-AEBD-752329D77354}"/>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Sheet1!$G$2:$G$4</c:f>
              <c:numCache>
                <c:formatCode>0.00</c:formatCode>
                <c:ptCount val="3"/>
                <c:pt idx="0">
                  <c:v>2.5629909999999998</c:v>
                </c:pt>
                <c:pt idx="1">
                  <c:v>6.348344</c:v>
                </c:pt>
                <c:pt idx="2">
                  <c:v>11.692622</c:v>
                </c:pt>
              </c:numCache>
            </c:numRef>
          </c:val>
          <c:extLst>
            <c:ext xmlns:c16="http://schemas.microsoft.com/office/drawing/2014/chart" uri="{C3380CC4-5D6E-409C-BE32-E72D297353CC}">
              <c16:uniqueId val="{00000005-75DE-4B30-AEBD-752329D77354}"/>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Sheet1!$H$2:$H$4</c:f>
              <c:numCache>
                <c:formatCode>0.00</c:formatCode>
                <c:ptCount val="3"/>
                <c:pt idx="0">
                  <c:v>2.67902</c:v>
                </c:pt>
                <c:pt idx="1">
                  <c:v>6.9024200000000002</c:v>
                </c:pt>
                <c:pt idx="2">
                  <c:v>12.080256</c:v>
                </c:pt>
              </c:numCache>
            </c:numRef>
          </c:val>
          <c:extLst>
            <c:ext xmlns:c16="http://schemas.microsoft.com/office/drawing/2014/chart" uri="{C3380CC4-5D6E-409C-BE32-E72D297353CC}">
              <c16:uniqueId val="{00000006-75DE-4B30-AEBD-752329D77354}"/>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Sheet1!$I$2:$I$4</c:f>
              <c:numCache>
                <c:formatCode>0.00</c:formatCode>
                <c:ptCount val="3"/>
                <c:pt idx="0">
                  <c:v>2.7366999999999999</c:v>
                </c:pt>
                <c:pt idx="1">
                  <c:v>6.9234010000000001</c:v>
                </c:pt>
                <c:pt idx="2">
                  <c:v>11.978085</c:v>
                </c:pt>
              </c:numCache>
            </c:numRef>
          </c:val>
          <c:extLst>
            <c:ext xmlns:c16="http://schemas.microsoft.com/office/drawing/2014/chart" uri="{C3380CC4-5D6E-409C-BE32-E72D297353CC}">
              <c16:uniqueId val="{00000007-75DE-4B30-AEBD-752329D77354}"/>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Sheet1!$J$2:$J$4</c:f>
              <c:numCache>
                <c:formatCode>0.00</c:formatCode>
                <c:ptCount val="3"/>
                <c:pt idx="0">
                  <c:v>2.749133</c:v>
                </c:pt>
                <c:pt idx="1">
                  <c:v>6.8002840000000004</c:v>
                </c:pt>
                <c:pt idx="2">
                  <c:v>12.186650999999999</c:v>
                </c:pt>
              </c:numCache>
            </c:numRef>
          </c:val>
          <c:extLst>
            <c:ext xmlns:c16="http://schemas.microsoft.com/office/drawing/2014/chart" uri="{C3380CC4-5D6E-409C-BE32-E72D297353CC}">
              <c16:uniqueId val="{00000008-75DE-4B30-AEBD-752329D77354}"/>
            </c:ext>
          </c:extLst>
        </c:ser>
        <c:dLbls>
          <c:dLblPos val="outEnd"/>
          <c:showLegendKey val="0"/>
          <c:showVal val="1"/>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scaling>
        <c:delete val="1"/>
        <c:axPos val="l"/>
        <c:numFmt formatCode="0.00" sourceLinked="1"/>
        <c:majorTickMark val="out"/>
        <c:minorTickMark val="none"/>
        <c:tickLblPos val="nextTo"/>
        <c:crossAx val="54958559"/>
        <c:crosses val="autoZero"/>
        <c:crossBetween val="between"/>
      </c:valAx>
      <c:spPr>
        <a:noFill/>
        <a:ln>
          <a:noFill/>
        </a:ln>
        <a:effectLst/>
      </c:spPr>
    </c:plotArea>
    <c:legend>
      <c:legendPos val="t"/>
      <c:layout>
        <c:manualLayout>
          <c:xMode val="edge"/>
          <c:yMode val="edge"/>
          <c:x val="0.21084268372703413"/>
          <c:y val="0.15877144808800733"/>
          <c:w val="0.58173482611548555"/>
          <c:h val="5.763015628445539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58333333333333E-2"/>
          <c:y val="0.2753646801157163"/>
          <c:w val="0.9770833333333333"/>
          <c:h val="0.54299191961470339"/>
        </c:manualLayout>
      </c:layout>
      <c:barChart>
        <c:barDir val="col"/>
        <c:grouping val="clustered"/>
        <c:varyColors val="0"/>
        <c:ser>
          <c:idx val="0"/>
          <c:order val="0"/>
          <c:tx>
            <c:strRef>
              <c:f>Sheet1!$B$1</c:f>
              <c:strCache>
                <c:ptCount val="1"/>
                <c:pt idx="0">
                  <c:v>w/o 2/24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P2-11</c:v>
                </c:pt>
                <c:pt idx="1">
                  <c:v>P12-17</c:v>
                </c:pt>
                <c:pt idx="2">
                  <c:v>A18-49</c:v>
                </c:pt>
              </c:strCache>
            </c:strRef>
          </c:cat>
          <c:val>
            <c:numRef>
              <c:f>Sheet1!$B$2:$B$4</c:f>
              <c:numCache>
                <c:formatCode>#,##0.00_);\(#,##0.00\)</c:formatCode>
                <c:ptCount val="3"/>
                <c:pt idx="0">
                  <c:v>5.93</c:v>
                </c:pt>
                <c:pt idx="1">
                  <c:v>1.23</c:v>
                </c:pt>
                <c:pt idx="2">
                  <c:v>5.13</c:v>
                </c:pt>
              </c:numCache>
            </c:numRef>
          </c:val>
          <c:extLst>
            <c:ext xmlns:c16="http://schemas.microsoft.com/office/drawing/2014/chart" uri="{C3380CC4-5D6E-409C-BE32-E72D297353CC}">
              <c16:uniqueId val="{00000000-B412-48EB-821F-FB0C21CF0F41}"/>
            </c:ext>
          </c:extLst>
        </c:ser>
        <c:ser>
          <c:idx val="1"/>
          <c:order val="1"/>
          <c:tx>
            <c:strRef>
              <c:f>Sheet1!$C$1</c:f>
              <c:strCache>
                <c:ptCount val="1"/>
                <c:pt idx="0">
                  <c:v>w/o 3/2</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P2-11</c:v>
                </c:pt>
                <c:pt idx="1">
                  <c:v>P12-17</c:v>
                </c:pt>
                <c:pt idx="2">
                  <c:v>A18-49</c:v>
                </c:pt>
              </c:strCache>
            </c:strRef>
          </c:cat>
          <c:val>
            <c:numRef>
              <c:f>Sheet1!$C$2:$C$4</c:f>
              <c:numCache>
                <c:formatCode>#,##0.00_);\(#,##0.00\)</c:formatCode>
                <c:ptCount val="3"/>
                <c:pt idx="0">
                  <c:v>5.78</c:v>
                </c:pt>
                <c:pt idx="1">
                  <c:v>1.24</c:v>
                </c:pt>
                <c:pt idx="2">
                  <c:v>5.33</c:v>
                </c:pt>
              </c:numCache>
            </c:numRef>
          </c:val>
          <c:extLst>
            <c:ext xmlns:c16="http://schemas.microsoft.com/office/drawing/2014/chart" uri="{C3380CC4-5D6E-409C-BE32-E72D297353CC}">
              <c16:uniqueId val="{00000001-B412-48EB-821F-FB0C21CF0F41}"/>
            </c:ext>
          </c:extLst>
        </c:ser>
        <c:ser>
          <c:idx val="2"/>
          <c:order val="2"/>
          <c:tx>
            <c:strRef>
              <c:f>Sheet1!$D$1</c:f>
              <c:strCache>
                <c:ptCount val="1"/>
                <c:pt idx="0">
                  <c:v>w/o 3/9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P2-11</c:v>
                </c:pt>
                <c:pt idx="1">
                  <c:v>P12-17</c:v>
                </c:pt>
                <c:pt idx="2">
                  <c:v>A18-49</c:v>
                </c:pt>
              </c:strCache>
            </c:strRef>
          </c:cat>
          <c:val>
            <c:numRef>
              <c:f>Sheet1!$D$2:$D$4</c:f>
              <c:numCache>
                <c:formatCode>#,##0.00_);\(#,##0.00\)</c:formatCode>
                <c:ptCount val="3"/>
                <c:pt idx="0">
                  <c:v>6.2</c:v>
                </c:pt>
                <c:pt idx="1">
                  <c:v>1.41</c:v>
                </c:pt>
                <c:pt idx="2">
                  <c:v>5.22</c:v>
                </c:pt>
              </c:numCache>
            </c:numRef>
          </c:val>
          <c:extLst>
            <c:ext xmlns:c16="http://schemas.microsoft.com/office/drawing/2014/chart" uri="{C3380CC4-5D6E-409C-BE32-E72D297353CC}">
              <c16:uniqueId val="{00000002-B412-48EB-821F-FB0C21CF0F41}"/>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P2-11</c:v>
                </c:pt>
                <c:pt idx="1">
                  <c:v>P12-17</c:v>
                </c:pt>
                <c:pt idx="2">
                  <c:v>A18-49</c:v>
                </c:pt>
              </c:strCache>
            </c:strRef>
          </c:cat>
          <c:val>
            <c:numRef>
              <c:f>Sheet1!$E$2:$E$4</c:f>
              <c:numCache>
                <c:formatCode>#,##0.00_);\(#,##0.00\)</c:formatCode>
                <c:ptCount val="3"/>
                <c:pt idx="0">
                  <c:v>7.42</c:v>
                </c:pt>
                <c:pt idx="1">
                  <c:v>1.81</c:v>
                </c:pt>
                <c:pt idx="2">
                  <c:v>5.84</c:v>
                </c:pt>
              </c:numCache>
            </c:numRef>
          </c:val>
          <c:extLst>
            <c:ext xmlns:c16="http://schemas.microsoft.com/office/drawing/2014/chart" uri="{C3380CC4-5D6E-409C-BE32-E72D297353CC}">
              <c16:uniqueId val="{00000003-B412-48EB-821F-FB0C21CF0F41}"/>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P2-11</c:v>
                </c:pt>
                <c:pt idx="1">
                  <c:v>P12-17</c:v>
                </c:pt>
                <c:pt idx="2">
                  <c:v>A18-49</c:v>
                </c:pt>
              </c:strCache>
            </c:strRef>
          </c:cat>
          <c:val>
            <c:numRef>
              <c:f>Sheet1!$F$2:$F$4</c:f>
              <c:numCache>
                <c:formatCode>0.00</c:formatCode>
                <c:ptCount val="3"/>
                <c:pt idx="0">
                  <c:v>7.68</c:v>
                </c:pt>
                <c:pt idx="1">
                  <c:v>1.75</c:v>
                </c:pt>
                <c:pt idx="2">
                  <c:v>6.01</c:v>
                </c:pt>
              </c:numCache>
            </c:numRef>
          </c:val>
          <c:extLst>
            <c:ext xmlns:c16="http://schemas.microsoft.com/office/drawing/2014/chart" uri="{C3380CC4-5D6E-409C-BE32-E72D297353CC}">
              <c16:uniqueId val="{00000004-B412-48EB-821F-FB0C21CF0F41}"/>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P2-11</c:v>
                </c:pt>
                <c:pt idx="1">
                  <c:v>P12-17</c:v>
                </c:pt>
                <c:pt idx="2">
                  <c:v>A18-49</c:v>
                </c:pt>
              </c:strCache>
            </c:strRef>
          </c:cat>
          <c:val>
            <c:numRef>
              <c:f>Sheet1!$G$2:$G$4</c:f>
              <c:numCache>
                <c:formatCode>0.00</c:formatCode>
                <c:ptCount val="3"/>
                <c:pt idx="0">
                  <c:v>7.25</c:v>
                </c:pt>
                <c:pt idx="1">
                  <c:v>1.61</c:v>
                </c:pt>
                <c:pt idx="2">
                  <c:v>5.69</c:v>
                </c:pt>
              </c:numCache>
            </c:numRef>
          </c:val>
          <c:extLst>
            <c:ext xmlns:c16="http://schemas.microsoft.com/office/drawing/2014/chart" uri="{C3380CC4-5D6E-409C-BE32-E72D297353CC}">
              <c16:uniqueId val="{00000005-B412-48EB-821F-FB0C21CF0F41}"/>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P2-11</c:v>
                </c:pt>
                <c:pt idx="1">
                  <c:v>P12-17</c:v>
                </c:pt>
                <c:pt idx="2">
                  <c:v>A18-49</c:v>
                </c:pt>
              </c:strCache>
            </c:strRef>
          </c:cat>
          <c:val>
            <c:numRef>
              <c:f>Sheet1!$H$2:$H$4</c:f>
              <c:numCache>
                <c:formatCode>#,##0.00</c:formatCode>
                <c:ptCount val="3"/>
                <c:pt idx="0">
                  <c:v>7.05</c:v>
                </c:pt>
                <c:pt idx="1">
                  <c:v>1.59</c:v>
                </c:pt>
                <c:pt idx="2">
                  <c:v>5.41</c:v>
                </c:pt>
              </c:numCache>
            </c:numRef>
          </c:val>
          <c:extLst>
            <c:ext xmlns:c16="http://schemas.microsoft.com/office/drawing/2014/chart" uri="{C3380CC4-5D6E-409C-BE32-E72D297353CC}">
              <c16:uniqueId val="{00000006-B412-48EB-821F-FB0C21CF0F41}"/>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P2-11</c:v>
                </c:pt>
                <c:pt idx="1">
                  <c:v>P12-17</c:v>
                </c:pt>
                <c:pt idx="2">
                  <c:v>A18-49</c:v>
                </c:pt>
              </c:strCache>
            </c:strRef>
          </c:cat>
          <c:val>
            <c:numRef>
              <c:f>Sheet1!$I$2:$I$4</c:f>
              <c:numCache>
                <c:formatCode>#,##0.00</c:formatCode>
                <c:ptCount val="3"/>
                <c:pt idx="0">
                  <c:v>7</c:v>
                </c:pt>
                <c:pt idx="1">
                  <c:v>1.56</c:v>
                </c:pt>
                <c:pt idx="2">
                  <c:v>5.53</c:v>
                </c:pt>
              </c:numCache>
            </c:numRef>
          </c:val>
          <c:extLst>
            <c:ext xmlns:c16="http://schemas.microsoft.com/office/drawing/2014/chart" uri="{C3380CC4-5D6E-409C-BE32-E72D297353CC}">
              <c16:uniqueId val="{00000007-B412-48EB-821F-FB0C21CF0F41}"/>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P2-11</c:v>
                </c:pt>
                <c:pt idx="1">
                  <c:v>P12-17</c:v>
                </c:pt>
                <c:pt idx="2">
                  <c:v>A18-49</c:v>
                </c:pt>
              </c:strCache>
            </c:strRef>
          </c:cat>
          <c:val>
            <c:numRef>
              <c:f>Sheet1!$J$2:$J$4</c:f>
              <c:numCache>
                <c:formatCode>#,##0.00</c:formatCode>
                <c:ptCount val="3"/>
                <c:pt idx="0">
                  <c:v>7.24</c:v>
                </c:pt>
                <c:pt idx="1">
                  <c:v>1.66</c:v>
                </c:pt>
                <c:pt idx="2">
                  <c:v>5.52</c:v>
                </c:pt>
              </c:numCache>
            </c:numRef>
          </c:val>
          <c:extLst>
            <c:ext xmlns:c16="http://schemas.microsoft.com/office/drawing/2014/chart" uri="{C3380CC4-5D6E-409C-BE32-E72D297353CC}">
              <c16:uniqueId val="{00000008-B412-48EB-821F-FB0C21CF0F41}"/>
            </c:ext>
          </c:extLst>
        </c:ser>
        <c:dLbls>
          <c:dLblPos val="outEnd"/>
          <c:showLegendKey val="0"/>
          <c:showVal val="1"/>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scaling>
        <c:delete val="1"/>
        <c:axPos val="l"/>
        <c:numFmt formatCode="#,##0.00_);\(#,##0.00\)" sourceLinked="1"/>
        <c:majorTickMark val="out"/>
        <c:minorTickMark val="none"/>
        <c:tickLblPos val="nextTo"/>
        <c:crossAx val="54958559"/>
        <c:crosses val="autoZero"/>
        <c:crossBetween val="between"/>
      </c:valAx>
      <c:spPr>
        <a:noFill/>
        <a:ln>
          <a:noFill/>
        </a:ln>
        <a:effectLst/>
      </c:spPr>
    </c:plotArea>
    <c:legend>
      <c:legendPos val="t"/>
      <c:layout>
        <c:manualLayout>
          <c:xMode val="edge"/>
          <c:yMode val="edge"/>
          <c:x val="0.21084268372703413"/>
          <c:y val="0.15877144808800733"/>
          <c:w val="0.58173482611548555"/>
          <c:h val="5.763015628445539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1B1464"/>
                </a:solidFill>
                <a:latin typeface="+mn-lt"/>
                <a:ea typeface="+mn-ea"/>
                <a:cs typeface="+mn-cs"/>
              </a:defRPr>
            </a:pPr>
            <a:r>
              <a:rPr lang="en-US" sz="1400" b="1" u="sng" dirty="0">
                <a:solidFill>
                  <a:srgbClr val="1B1464"/>
                </a:solidFill>
                <a:latin typeface="Helvetica" panose="020B0403020202020204" pitchFamily="34" charset="0"/>
              </a:rPr>
              <a:t>Ad-Supported TV Co-Viewing</a:t>
            </a:r>
            <a:r>
              <a:rPr lang="en-US" sz="1400" b="1" u="sng" baseline="0" dirty="0">
                <a:solidFill>
                  <a:srgbClr val="1B1464"/>
                </a:solidFill>
                <a:latin typeface="Helvetica" panose="020B0403020202020204" pitchFamily="34" charset="0"/>
              </a:rPr>
              <a:t> Share: Daytime Programming (9a-4p)</a:t>
            </a:r>
            <a:br>
              <a:rPr lang="en-US" sz="1400" b="1" baseline="0" dirty="0">
                <a:solidFill>
                  <a:srgbClr val="1B1464"/>
                </a:solidFill>
                <a:latin typeface="Helvetica" panose="020B0403020202020204" pitchFamily="34" charset="0"/>
              </a:rPr>
            </a:br>
            <a:r>
              <a:rPr lang="en-US" sz="1400" b="0" i="0" u="none" strike="noStrike" kern="1200" spc="0" baseline="0" dirty="0">
                <a:solidFill>
                  <a:srgbClr val="1B1464"/>
                </a:solidFill>
                <a:latin typeface="Helvetica" panose="020B0403020202020204" pitchFamily="34" charset="0"/>
                <a:ea typeface="+mn-ea"/>
                <a:cs typeface="+mn-cs"/>
              </a:rPr>
              <a:t>Households with Kids: </a:t>
            </a:r>
            <a:r>
              <a:rPr lang="en-US" sz="1400" b="0" baseline="0" dirty="0">
                <a:solidFill>
                  <a:srgbClr val="1B1464"/>
                </a:solidFill>
                <a:latin typeface="Helvetica" panose="020B0403020202020204" pitchFamily="34" charset="0"/>
              </a:rPr>
              <a:t>P18+ viewing with P2-17</a:t>
            </a:r>
            <a:endParaRPr lang="en-US" sz="1400" b="1" dirty="0">
              <a:solidFill>
                <a:srgbClr val="1B1464"/>
              </a:solidFill>
              <a:latin typeface="Helvetica" panose="020B0403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1B1464"/>
              </a:solidFill>
              <a:latin typeface="+mn-lt"/>
              <a:ea typeface="+mn-ea"/>
              <a:cs typeface="+mn-cs"/>
            </a:defRPr>
          </a:pPr>
          <a:endParaRPr lang="en-US"/>
        </a:p>
      </c:txPr>
    </c:title>
    <c:autoTitleDeleted val="0"/>
    <c:plotArea>
      <c:layout>
        <c:manualLayout>
          <c:layoutTarget val="inner"/>
          <c:xMode val="edge"/>
          <c:yMode val="edge"/>
          <c:x val="1.7187500000000001E-2"/>
          <c:y val="0.25888640151232495"/>
          <c:w val="0.96562499999999996"/>
          <c:h val="0.6531624505633908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BFBFBF"/>
              </a:solidFill>
              <a:ln>
                <a:noFill/>
              </a:ln>
              <a:effectLst/>
            </c:spPr>
            <c:extLst>
              <c:ext xmlns:c16="http://schemas.microsoft.com/office/drawing/2014/chart" uri="{C3380CC4-5D6E-409C-BE32-E72D297353CC}">
                <c16:uniqueId val="{00000004-CF3E-46CE-98A9-FD6780D20541}"/>
              </c:ext>
            </c:extLst>
          </c:dPt>
          <c:dPt>
            <c:idx val="1"/>
            <c:invertIfNegative val="0"/>
            <c:bubble3D val="0"/>
            <c:spPr>
              <a:solidFill>
                <a:srgbClr val="BFBFBF"/>
              </a:solidFill>
              <a:ln>
                <a:noFill/>
              </a:ln>
              <a:effectLst/>
            </c:spPr>
            <c:extLst>
              <c:ext xmlns:c16="http://schemas.microsoft.com/office/drawing/2014/chart" uri="{C3380CC4-5D6E-409C-BE32-E72D297353CC}">
                <c16:uniqueId val="{00000005-CF3E-46CE-98A9-FD6780D20541}"/>
              </c:ext>
            </c:extLst>
          </c:dPt>
          <c:dPt>
            <c:idx val="2"/>
            <c:invertIfNegative val="0"/>
            <c:bubble3D val="0"/>
            <c:spPr>
              <a:solidFill>
                <a:srgbClr val="BFBFBF"/>
              </a:solidFill>
              <a:ln>
                <a:noFill/>
              </a:ln>
              <a:effectLst/>
            </c:spPr>
            <c:extLst>
              <c:ext xmlns:c16="http://schemas.microsoft.com/office/drawing/2014/chart" uri="{C3380CC4-5D6E-409C-BE32-E72D297353CC}">
                <c16:uniqueId val="{00000006-CF3E-46CE-98A9-FD6780D20541}"/>
              </c:ext>
            </c:extLst>
          </c:dPt>
          <c:dPt>
            <c:idx val="3"/>
            <c:invertIfNegative val="0"/>
            <c:bubble3D val="0"/>
            <c:spPr>
              <a:solidFill>
                <a:srgbClr val="1B1464"/>
              </a:solidFill>
              <a:ln>
                <a:noFill/>
              </a:ln>
              <a:effectLst/>
            </c:spPr>
            <c:extLst>
              <c:ext xmlns:c16="http://schemas.microsoft.com/office/drawing/2014/chart" uri="{C3380CC4-5D6E-409C-BE32-E72D297353CC}">
                <c16:uniqueId val="{00000007-CF3E-46CE-98A9-FD6780D20541}"/>
              </c:ext>
            </c:extLst>
          </c:dPt>
          <c:dPt>
            <c:idx val="4"/>
            <c:invertIfNegative val="0"/>
            <c:bubble3D val="0"/>
            <c:spPr>
              <a:solidFill>
                <a:srgbClr val="ED3C8D"/>
              </a:solidFill>
              <a:ln>
                <a:noFill/>
              </a:ln>
              <a:effectLst/>
            </c:spPr>
            <c:extLst>
              <c:ext xmlns:c16="http://schemas.microsoft.com/office/drawing/2014/chart" uri="{C3380CC4-5D6E-409C-BE32-E72D297353CC}">
                <c16:uniqueId val="{00000008-6C31-4492-A9FC-E5B18E0D1BD2}"/>
              </c:ext>
            </c:extLst>
          </c:dPt>
          <c:dPt>
            <c:idx val="5"/>
            <c:invertIfNegative val="0"/>
            <c:bubble3D val="0"/>
            <c:spPr>
              <a:solidFill>
                <a:srgbClr val="00BFF2"/>
              </a:solidFill>
              <a:ln>
                <a:noFill/>
              </a:ln>
              <a:effectLst/>
            </c:spPr>
            <c:extLst>
              <c:ext xmlns:c16="http://schemas.microsoft.com/office/drawing/2014/chart" uri="{C3380CC4-5D6E-409C-BE32-E72D297353CC}">
                <c16:uniqueId val="{00000009-6C31-4492-A9FC-E5B18E0D1BD2}"/>
              </c:ext>
            </c:extLst>
          </c:dPt>
          <c:dPt>
            <c:idx val="6"/>
            <c:invertIfNegative val="0"/>
            <c:bubble3D val="0"/>
            <c:spPr>
              <a:solidFill>
                <a:srgbClr val="FFE600"/>
              </a:solidFill>
              <a:ln>
                <a:noFill/>
              </a:ln>
              <a:effectLst/>
            </c:spPr>
            <c:extLst>
              <c:ext xmlns:c16="http://schemas.microsoft.com/office/drawing/2014/chart" uri="{C3380CC4-5D6E-409C-BE32-E72D297353CC}">
                <c16:uniqueId val="{0000000C-B232-480E-84EE-64F9EF8A42D6}"/>
              </c:ext>
            </c:extLst>
          </c:dPt>
          <c:dPt>
            <c:idx val="7"/>
            <c:invertIfNegative val="0"/>
            <c:bubble3D val="0"/>
            <c:spPr>
              <a:solidFill>
                <a:srgbClr val="4EBEA4"/>
              </a:solidFill>
              <a:ln>
                <a:noFill/>
              </a:ln>
              <a:effectLst/>
            </c:spPr>
            <c:extLst>
              <c:ext xmlns:c16="http://schemas.microsoft.com/office/drawing/2014/chart" uri="{C3380CC4-5D6E-409C-BE32-E72D297353CC}">
                <c16:uniqueId val="{0000000D-B232-480E-84EE-64F9EF8A42D6}"/>
              </c:ext>
            </c:extLst>
          </c:dPt>
          <c:dPt>
            <c:idx val="8"/>
            <c:invertIfNegative val="0"/>
            <c:bubble3D val="0"/>
            <c:spPr>
              <a:solidFill>
                <a:srgbClr val="7030A0"/>
              </a:solidFill>
              <a:ln>
                <a:noFill/>
              </a:ln>
              <a:effectLst/>
            </c:spPr>
            <c:extLst>
              <c:ext xmlns:c16="http://schemas.microsoft.com/office/drawing/2014/chart" uri="{C3380CC4-5D6E-409C-BE32-E72D297353CC}">
                <c16:uniqueId val="{0000000E-B232-480E-84EE-64F9EF8A42D6}"/>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81818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CF3E-46CE-98A9-FD6780D20541}"/>
                </c:ext>
              </c:extLst>
            </c:dLbl>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81818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CF3E-46CE-98A9-FD6780D20541}"/>
                </c:ext>
              </c:extLst>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818181"/>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CF3E-46CE-98A9-FD6780D2054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Wed, 2/26</c:v>
                </c:pt>
                <c:pt idx="1">
                  <c:v>Wed, 3/4</c:v>
                </c:pt>
                <c:pt idx="2">
                  <c:v>Wed, 3/11</c:v>
                </c:pt>
                <c:pt idx="3">
                  <c:v>Wed, 3/18</c:v>
                </c:pt>
                <c:pt idx="4">
                  <c:v>Wed, 3/25</c:v>
                </c:pt>
                <c:pt idx="5">
                  <c:v>Wed, 4/1</c:v>
                </c:pt>
                <c:pt idx="6">
                  <c:v>Wed, 4/8</c:v>
                </c:pt>
                <c:pt idx="7">
                  <c:v>Wed, 4/15</c:v>
                </c:pt>
                <c:pt idx="8">
                  <c:v>Wed, 4/22</c:v>
                </c:pt>
              </c:strCache>
            </c:strRef>
          </c:cat>
          <c:val>
            <c:numRef>
              <c:f>Sheet1!$B$2:$B$10</c:f>
              <c:numCache>
                <c:formatCode>0.0%</c:formatCode>
                <c:ptCount val="9"/>
                <c:pt idx="0">
                  <c:v>0.1317840887</c:v>
                </c:pt>
                <c:pt idx="1">
                  <c:v>0.12148381750000001</c:v>
                </c:pt>
                <c:pt idx="2">
                  <c:v>0.12920353600000001</c:v>
                </c:pt>
                <c:pt idx="3">
                  <c:v>0.21463170739999998</c:v>
                </c:pt>
                <c:pt idx="4">
                  <c:v>0.19392794769999999</c:v>
                </c:pt>
                <c:pt idx="5">
                  <c:v>0.18195507399999999</c:v>
                </c:pt>
                <c:pt idx="6">
                  <c:v>0.19077895420000002</c:v>
                </c:pt>
                <c:pt idx="7">
                  <c:v>0.1812263143</c:v>
                </c:pt>
                <c:pt idx="8">
                  <c:v>0.1891220156</c:v>
                </c:pt>
              </c:numCache>
            </c:numRef>
          </c:val>
          <c:extLst>
            <c:ext xmlns:c16="http://schemas.microsoft.com/office/drawing/2014/chart" uri="{C3380CC4-5D6E-409C-BE32-E72D297353CC}">
              <c16:uniqueId val="{00000000-CF3E-46CE-98A9-FD6780D20541}"/>
            </c:ext>
          </c:extLst>
        </c:ser>
        <c:dLbls>
          <c:showLegendKey val="0"/>
          <c:showVal val="0"/>
          <c:showCatName val="0"/>
          <c:showSerName val="0"/>
          <c:showPercent val="0"/>
          <c:showBubbleSize val="0"/>
        </c:dLbls>
        <c:gapWidth val="150"/>
        <c:axId val="411265064"/>
        <c:axId val="411269984"/>
      </c:barChart>
      <c:catAx>
        <c:axId val="41126506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403020202020204" pitchFamily="34" charset="0"/>
                <a:ea typeface="+mn-ea"/>
                <a:cs typeface="+mn-cs"/>
              </a:defRPr>
            </a:pPr>
            <a:endParaRPr lang="en-US"/>
          </a:p>
        </c:txPr>
        <c:crossAx val="411269984"/>
        <c:crosses val="autoZero"/>
        <c:auto val="1"/>
        <c:lblAlgn val="ctr"/>
        <c:lblOffset val="100"/>
        <c:noMultiLvlLbl val="0"/>
      </c:catAx>
      <c:valAx>
        <c:axId val="411269984"/>
        <c:scaling>
          <c:orientation val="minMax"/>
          <c:min val="0"/>
        </c:scaling>
        <c:delete val="1"/>
        <c:axPos val="l"/>
        <c:numFmt formatCode="0.0%" sourceLinked="1"/>
        <c:majorTickMark val="out"/>
        <c:minorTickMark val="none"/>
        <c:tickLblPos val="nextTo"/>
        <c:crossAx val="4112650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04531453454098E-3"/>
          <c:y val="0.10885335027889601"/>
          <c:w val="0.98799447794211503"/>
          <c:h val="0.83975669936287145"/>
        </c:manualLayout>
      </c:layout>
      <c:barChart>
        <c:barDir val="col"/>
        <c:grouping val="clustered"/>
        <c:varyColors val="0"/>
        <c:ser>
          <c:idx val="1"/>
          <c:order val="0"/>
          <c:tx>
            <c:strRef>
              <c:f>Sheet1!$B$1</c:f>
              <c:strCache>
                <c:ptCount val="1"/>
                <c:pt idx="0">
                  <c:v>P18-34</c:v>
                </c:pt>
              </c:strCache>
            </c:strRef>
          </c:tx>
          <c:spPr>
            <a:solidFill>
              <a:srgbClr val="00C0F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am more likely to purchase a product or service from companies that are lending resources or helping local communities during the crisis</c:v>
                </c:pt>
              </c:strCache>
            </c:strRef>
          </c:cat>
          <c:val>
            <c:numRef>
              <c:f>Sheet1!$B$2:$B$2</c:f>
              <c:numCache>
                <c:formatCode>0%</c:formatCode>
                <c:ptCount val="1"/>
                <c:pt idx="0">
                  <c:v>0.52</c:v>
                </c:pt>
              </c:numCache>
            </c:numRef>
          </c:val>
          <c:extLst>
            <c:ext xmlns:c16="http://schemas.microsoft.com/office/drawing/2014/chart" uri="{C3380CC4-5D6E-409C-BE32-E72D297353CC}">
              <c16:uniqueId val="{00000000-7D2F-4FDC-B814-BC634667301E}"/>
            </c:ext>
          </c:extLst>
        </c:ser>
        <c:ser>
          <c:idx val="3"/>
          <c:order val="1"/>
          <c:tx>
            <c:strRef>
              <c:f>Sheet1!$C$1</c:f>
              <c:strCache>
                <c:ptCount val="1"/>
                <c:pt idx="0">
                  <c:v>P35-44</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am more likely to purchase a product or service from companies that are lending resources or helping local communities during the crisis</c:v>
                </c:pt>
              </c:strCache>
            </c:strRef>
          </c:cat>
          <c:val>
            <c:numRef>
              <c:f>Sheet1!$C$2:$C$2</c:f>
              <c:numCache>
                <c:formatCode>0%</c:formatCode>
                <c:ptCount val="1"/>
                <c:pt idx="0">
                  <c:v>0.67</c:v>
                </c:pt>
              </c:numCache>
            </c:numRef>
          </c:val>
          <c:extLst>
            <c:ext xmlns:c16="http://schemas.microsoft.com/office/drawing/2014/chart" uri="{C3380CC4-5D6E-409C-BE32-E72D297353CC}">
              <c16:uniqueId val="{00000001-7D2F-4FDC-B814-BC634667301E}"/>
            </c:ext>
          </c:extLst>
        </c:ser>
        <c:ser>
          <c:idx val="4"/>
          <c:order val="2"/>
          <c:tx>
            <c:strRef>
              <c:f>Sheet1!$D$1</c:f>
              <c:strCache>
                <c:ptCount val="1"/>
                <c:pt idx="0">
                  <c:v>HHI $100k+</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am more likely to purchase a product or service from companies that are lending resources or helping local communities during the crisis</c:v>
                </c:pt>
              </c:strCache>
            </c:strRef>
          </c:cat>
          <c:val>
            <c:numRef>
              <c:f>Sheet1!$D$2:$D$2</c:f>
              <c:numCache>
                <c:formatCode>0%</c:formatCode>
                <c:ptCount val="1"/>
                <c:pt idx="0">
                  <c:v>0.65</c:v>
                </c:pt>
              </c:numCache>
            </c:numRef>
          </c:val>
          <c:extLst>
            <c:ext xmlns:c16="http://schemas.microsoft.com/office/drawing/2014/chart" uri="{C3380CC4-5D6E-409C-BE32-E72D297353CC}">
              <c16:uniqueId val="{00000002-7D2F-4FDC-B814-BC634667301E}"/>
            </c:ext>
          </c:extLst>
        </c:ser>
        <c:ser>
          <c:idx val="6"/>
          <c:order val="3"/>
          <c:tx>
            <c:strRef>
              <c:f>Sheet1!$E$1</c:f>
              <c:strCache>
                <c:ptCount val="1"/>
                <c:pt idx="0">
                  <c:v>HH w/ Kids</c:v>
                </c:pt>
              </c:strCache>
            </c:strRef>
          </c:tx>
          <c:spPr>
            <a:solidFill>
              <a:srgbClr val="7ED2F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I am more likely to purchase a product or service from companies that are lending resources or helping local communities during the crisis</c:v>
                </c:pt>
              </c:strCache>
            </c:strRef>
          </c:cat>
          <c:val>
            <c:numRef>
              <c:f>Sheet1!$E$2:$E$2</c:f>
              <c:numCache>
                <c:formatCode>0%</c:formatCode>
                <c:ptCount val="1"/>
                <c:pt idx="0">
                  <c:v>0.65</c:v>
                </c:pt>
              </c:numCache>
            </c:numRef>
          </c:val>
          <c:extLst>
            <c:ext xmlns:c16="http://schemas.microsoft.com/office/drawing/2014/chart" uri="{C3380CC4-5D6E-409C-BE32-E72D297353CC}">
              <c16:uniqueId val="{00000003-7D2F-4FDC-B814-BC634667301E}"/>
            </c:ext>
          </c:extLst>
        </c:ser>
        <c:dLbls>
          <c:showLegendKey val="0"/>
          <c:showVal val="0"/>
          <c:showCatName val="0"/>
          <c:showSerName val="0"/>
          <c:showPercent val="0"/>
          <c:showBubbleSize val="0"/>
        </c:dLbls>
        <c:gapWidth val="219"/>
        <c:axId val="-1983222512"/>
        <c:axId val="-1986930128"/>
      </c:barChart>
      <c:catAx>
        <c:axId val="-1983222512"/>
        <c:scaling>
          <c:orientation val="minMax"/>
        </c:scaling>
        <c:delete val="1"/>
        <c:axPos val="b"/>
        <c:numFmt formatCode="General" sourceLinked="1"/>
        <c:majorTickMark val="none"/>
        <c:minorTickMark val="none"/>
        <c:tickLblPos val="nextTo"/>
        <c:crossAx val="-1986930128"/>
        <c:crosses val="autoZero"/>
        <c:auto val="1"/>
        <c:lblAlgn val="ctr"/>
        <c:lblOffset val="100"/>
        <c:noMultiLvlLbl val="0"/>
      </c:catAx>
      <c:valAx>
        <c:axId val="-1986930128"/>
        <c:scaling>
          <c:orientation val="minMax"/>
          <c:min val="0"/>
        </c:scaling>
        <c:delete val="1"/>
        <c:axPos val="l"/>
        <c:numFmt formatCode="0%" sourceLinked="1"/>
        <c:majorTickMark val="out"/>
        <c:minorTickMark val="none"/>
        <c:tickLblPos val="nextTo"/>
        <c:crossAx val="-1983222512"/>
        <c:crosses val="autoZero"/>
        <c:crossBetween val="between"/>
      </c:valAx>
      <c:spPr>
        <a:noFill/>
        <a:ln>
          <a:noFill/>
        </a:ln>
        <a:effectLst/>
      </c:spPr>
    </c:plotArea>
    <c:legend>
      <c:legendPos val="t"/>
      <c:layout>
        <c:manualLayout>
          <c:xMode val="edge"/>
          <c:yMode val="edge"/>
          <c:x val="0.16512992188134118"/>
          <c:y val="1.5803306768196242E-2"/>
          <c:w val="0.67493374006420515"/>
          <c:h val="8.8484686303584387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58709295018699"/>
          <c:y val="0.122147163973959"/>
          <c:w val="0.52465131521071595"/>
          <c:h val="0.84868203196358905"/>
        </c:manualLayout>
      </c:layout>
      <c:pieChart>
        <c:varyColors val="1"/>
        <c:ser>
          <c:idx val="0"/>
          <c:order val="0"/>
          <c:tx>
            <c:strRef>
              <c:f>Sheet1!$B$1</c:f>
              <c:strCache>
                <c:ptCount val="1"/>
                <c:pt idx="0">
                  <c:v>Column1</c:v>
                </c:pt>
              </c:strCache>
            </c:strRef>
          </c:tx>
          <c:spPr>
            <a:effectLst/>
          </c:spPr>
          <c:dPt>
            <c:idx val="0"/>
            <c:bubble3D val="0"/>
            <c:spPr>
              <a:solidFill>
                <a:srgbClr val="1F1A62"/>
              </a:solidFill>
              <a:ln>
                <a:noFill/>
              </a:ln>
              <a:effectLst/>
            </c:spPr>
            <c:extLst>
              <c:ext xmlns:c16="http://schemas.microsoft.com/office/drawing/2014/chart" uri="{C3380CC4-5D6E-409C-BE32-E72D297353CC}">
                <c16:uniqueId val="{00000001-D0E1-4905-91CF-878375F9EC6C}"/>
              </c:ext>
            </c:extLst>
          </c:dPt>
          <c:dPt>
            <c:idx val="1"/>
            <c:bubble3D val="0"/>
            <c:spPr>
              <a:solidFill>
                <a:srgbClr val="00C0F3"/>
              </a:solidFill>
              <a:ln>
                <a:noFill/>
              </a:ln>
              <a:effectLst/>
            </c:spPr>
            <c:extLst>
              <c:ext xmlns:c16="http://schemas.microsoft.com/office/drawing/2014/chart" uri="{C3380CC4-5D6E-409C-BE32-E72D297353CC}">
                <c16:uniqueId val="{00000003-D0E1-4905-91CF-878375F9EC6C}"/>
              </c:ext>
            </c:extLst>
          </c:dPt>
          <c:dPt>
            <c:idx val="2"/>
            <c:bubble3D val="0"/>
            <c:spPr>
              <a:solidFill>
                <a:srgbClr val="E84A99"/>
              </a:solidFill>
              <a:ln>
                <a:noFill/>
              </a:ln>
              <a:effectLst/>
            </c:spPr>
            <c:extLst>
              <c:ext xmlns:c16="http://schemas.microsoft.com/office/drawing/2014/chart" uri="{C3380CC4-5D6E-409C-BE32-E72D297353CC}">
                <c16:uniqueId val="{00000005-D0E1-4905-91CF-878375F9EC6C}"/>
              </c:ext>
            </c:extLst>
          </c:dPt>
          <c:dPt>
            <c:idx val="3"/>
            <c:bubble3D val="0"/>
            <c:spPr>
              <a:solidFill>
                <a:schemeClr val="accent4"/>
              </a:solidFill>
              <a:ln>
                <a:noFill/>
              </a:ln>
              <a:effectLst/>
            </c:spPr>
            <c:extLst>
              <c:ext xmlns:c16="http://schemas.microsoft.com/office/drawing/2014/chart" uri="{C3380CC4-5D6E-409C-BE32-E72D297353CC}">
                <c16:uniqueId val="{00000007-D0E1-4905-91CF-878375F9EC6C}"/>
              </c:ext>
            </c:extLst>
          </c:dPt>
          <c:dPt>
            <c:idx val="4"/>
            <c:bubble3D val="0"/>
            <c:spPr>
              <a:solidFill>
                <a:srgbClr val="FFE900"/>
              </a:solidFill>
              <a:ln>
                <a:noFill/>
              </a:ln>
              <a:effectLst/>
            </c:spPr>
            <c:extLst>
              <c:ext xmlns:c16="http://schemas.microsoft.com/office/drawing/2014/chart" uri="{C3380CC4-5D6E-409C-BE32-E72D297353CC}">
                <c16:uniqueId val="{00000009-D0E1-4905-91CF-878375F9EC6C}"/>
              </c:ext>
            </c:extLst>
          </c:dPt>
          <c:dLbls>
            <c:dLbl>
              <c:idx val="0"/>
              <c:layout>
                <c:manualLayout>
                  <c:x val="-0.21873579970864973"/>
                  <c:y val="1.3770148630864119E-2"/>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Helvetica" pitchFamily="2" charset="0"/>
                        <a:ea typeface="+mn-ea"/>
                        <a:cs typeface="+mn-cs"/>
                      </a:defRPr>
                    </a:pPr>
                    <a:fld id="{D4A169FD-7C0A-4392-ADD9-C0135F078B08}" type="CATEGORYNAME">
                      <a:rPr lang="en-US" sz="1400">
                        <a:solidFill>
                          <a:schemeClr val="bg1"/>
                        </a:solidFill>
                        <a:latin typeface="Helvetica" pitchFamily="2" charset="0"/>
                      </a:rPr>
                      <a:pPr>
                        <a:defRPr sz="1400">
                          <a:solidFill>
                            <a:schemeClr val="bg1"/>
                          </a:solidFill>
                          <a:latin typeface="Helvetica" pitchFamily="2" charset="0"/>
                        </a:defRPr>
                      </a:pPr>
                      <a:t>[CATEGORY NAME]</a:t>
                    </a:fld>
                    <a:r>
                      <a:rPr lang="en-US" sz="1400" dirty="0">
                        <a:solidFill>
                          <a:schemeClr val="bg1"/>
                        </a:solidFill>
                        <a:latin typeface="Helvetica" pitchFamily="2" charset="0"/>
                      </a:rPr>
                      <a:t>
(</a:t>
                    </a:r>
                    <a:fld id="{4AAD290C-51D5-410F-99CF-2DF34C2A08C6}" type="PERCENTAGE">
                      <a:rPr lang="en-US" sz="1400">
                        <a:solidFill>
                          <a:schemeClr val="bg1"/>
                        </a:solidFill>
                        <a:latin typeface="Helvetica" pitchFamily="2" charset="0"/>
                      </a:rPr>
                      <a:pPr>
                        <a:defRPr sz="1400">
                          <a:solidFill>
                            <a:schemeClr val="bg1"/>
                          </a:solidFill>
                          <a:latin typeface="Helvetica" pitchFamily="2" charset="0"/>
                        </a:defRPr>
                      </a:pPr>
                      <a:t>[PERCENTAGE]</a:t>
                    </a:fld>
                    <a:r>
                      <a:rPr lang="en-US" sz="1400" dirty="0">
                        <a:solidFill>
                          <a:schemeClr val="bg1"/>
                        </a:solidFill>
                        <a:latin typeface="Helvetica" pitchFamily="2" charset="0"/>
                      </a:rPr>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3223882440417228"/>
                      <c:h val="0.1413735259435383"/>
                    </c:manualLayout>
                  </c15:layout>
                  <c15:dlblFieldTable/>
                  <c15:showDataLabelsRange val="0"/>
                </c:ext>
                <c:ext xmlns:c16="http://schemas.microsoft.com/office/drawing/2014/chart" uri="{C3380CC4-5D6E-409C-BE32-E72D297353CC}">
                  <c16:uniqueId val="{00000001-D0E1-4905-91CF-878375F9EC6C}"/>
                </c:ext>
              </c:extLst>
            </c:dLbl>
            <c:dLbl>
              <c:idx val="1"/>
              <c:layout>
                <c:manualLayout>
                  <c:x val="0.13940148259519478"/>
                  <c:y val="-0.24340201461009167"/>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rgbClr val="1F1A62"/>
                        </a:solidFill>
                        <a:latin typeface="Helvetica" pitchFamily="2" charset="0"/>
                        <a:ea typeface="+mn-ea"/>
                        <a:cs typeface="+mn-cs"/>
                      </a:defRPr>
                    </a:pPr>
                    <a:fld id="{54693435-90CA-4CC1-A66D-9CF297611BD0}" type="CATEGORYNAME">
                      <a:rPr lang="en-US" sz="1400">
                        <a:solidFill>
                          <a:srgbClr val="1F1A62"/>
                        </a:solidFill>
                      </a:rPr>
                      <a:pPr>
                        <a:defRPr sz="1400">
                          <a:solidFill>
                            <a:srgbClr val="1F1A62"/>
                          </a:solidFill>
                          <a:latin typeface="Helvetica" pitchFamily="2" charset="0"/>
                        </a:defRPr>
                      </a:pPr>
                      <a:t>[CATEGORY NAME]</a:t>
                    </a:fld>
                    <a:r>
                      <a:rPr lang="en-US" sz="1400" dirty="0">
                        <a:solidFill>
                          <a:srgbClr val="1F1A62"/>
                        </a:solidFill>
                      </a:rPr>
                      <a:t>
(</a:t>
                    </a:r>
                    <a:fld id="{98A72FBF-C024-422A-AC3A-C8763D88B7C8}" type="PERCENTAGE">
                      <a:rPr lang="en-US" sz="1400">
                        <a:solidFill>
                          <a:srgbClr val="1F1A62"/>
                        </a:solidFill>
                      </a:rPr>
                      <a:pPr>
                        <a:defRPr sz="1400">
                          <a:solidFill>
                            <a:srgbClr val="1F1A62"/>
                          </a:solidFill>
                          <a:latin typeface="Helvetica" pitchFamily="2" charset="0"/>
                        </a:defRPr>
                      </a:pPr>
                      <a:t>[PERCENTAGE]</a:t>
                    </a:fld>
                    <a:r>
                      <a:rPr lang="en-US" sz="1400" dirty="0">
                        <a:solidFill>
                          <a:srgbClr val="1F1A62"/>
                        </a:solidFill>
                      </a:rPr>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rgbClr val="1F1A62"/>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2775077379875127"/>
                      <c:h val="0.1413735259435383"/>
                    </c:manualLayout>
                  </c15:layout>
                  <c15:dlblFieldTable/>
                  <c15:showDataLabelsRange val="0"/>
                </c:ext>
                <c:ext xmlns:c16="http://schemas.microsoft.com/office/drawing/2014/chart" uri="{C3380CC4-5D6E-409C-BE32-E72D297353CC}">
                  <c16:uniqueId val="{00000003-D0E1-4905-91CF-878375F9EC6C}"/>
                </c:ext>
              </c:extLst>
            </c:dLbl>
            <c:dLbl>
              <c:idx val="2"/>
              <c:layout>
                <c:manualLayout>
                  <c:x val="0.16093514797216715"/>
                  <c:y val="0.18792433863530236"/>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Helvetica" pitchFamily="2" charset="0"/>
                        <a:ea typeface="+mn-ea"/>
                        <a:cs typeface="+mn-cs"/>
                      </a:defRPr>
                    </a:pPr>
                    <a:fld id="{8F889965-5896-4853-95E7-361B8D71A7C7}" type="CATEGORYNAME">
                      <a:rPr lang="en-US" sz="1400">
                        <a:solidFill>
                          <a:schemeClr val="bg1"/>
                        </a:solidFill>
                      </a:rPr>
                      <a:pPr>
                        <a:defRPr sz="1400">
                          <a:solidFill>
                            <a:schemeClr val="bg1"/>
                          </a:solidFill>
                          <a:latin typeface="Helvetica" pitchFamily="2" charset="0"/>
                        </a:defRPr>
                      </a:pPr>
                      <a:t>[CATEGORY NAME]</a:t>
                    </a:fld>
                    <a:r>
                      <a:rPr lang="en-US" sz="1400" dirty="0">
                        <a:solidFill>
                          <a:schemeClr val="bg1"/>
                        </a:solidFill>
                      </a:rPr>
                      <a:t>
(</a:t>
                    </a:r>
                    <a:fld id="{34674824-447A-400A-ACE0-E9638060A839}" type="PERCENTAGE">
                      <a:rPr lang="en-US" sz="1400">
                        <a:solidFill>
                          <a:schemeClr val="bg1"/>
                        </a:solidFill>
                      </a:rPr>
                      <a:pPr>
                        <a:defRPr sz="1400">
                          <a:solidFill>
                            <a:schemeClr val="bg1"/>
                          </a:solidFill>
                          <a:latin typeface="Helvetica" pitchFamily="2" charset="0"/>
                        </a:defRPr>
                      </a:pPr>
                      <a:t>[PERCENTAGE]</a:t>
                    </a:fld>
                    <a:r>
                      <a:rPr lang="en-US" sz="1400" dirty="0">
                        <a:solidFill>
                          <a:schemeClr val="bg1"/>
                        </a:solidFill>
                      </a:rPr>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chemeClr val="bg1"/>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717243887873339"/>
                      <c:h val="0.15973372411802378"/>
                    </c:manualLayout>
                  </c15:layout>
                  <c15:dlblFieldTable/>
                  <c15:showDataLabelsRange val="0"/>
                </c:ext>
                <c:ext xmlns:c16="http://schemas.microsoft.com/office/drawing/2014/chart" uri="{C3380CC4-5D6E-409C-BE32-E72D297353CC}">
                  <c16:uniqueId val="{00000005-D0E1-4905-91CF-878375F9EC6C}"/>
                </c:ext>
              </c:extLst>
            </c:dLbl>
            <c:dLbl>
              <c:idx val="4"/>
              <c:layout>
                <c:manualLayout>
                  <c:x val="4.3067241514093302E-2"/>
                  <c:y val="-3.0599125553396099E-3"/>
                </c:manualLayout>
              </c:layout>
              <c:tx>
                <c:rich>
                  <a:bodyPr rot="0" spcFirstLastPara="1" vertOverflow="ellipsis" vert="horz" wrap="square" lIns="38100" tIns="19050" rIns="38100" bIns="19050" anchor="ctr" anchorCtr="1">
                    <a:noAutofit/>
                  </a:bodyPr>
                  <a:lstStyle/>
                  <a:p>
                    <a:pPr>
                      <a:defRPr sz="1400" b="1" i="0" u="none" strike="noStrike" kern="1200" spc="0" baseline="0">
                        <a:solidFill>
                          <a:srgbClr val="002060"/>
                        </a:solidFill>
                        <a:latin typeface="Helvetica" pitchFamily="2" charset="0"/>
                        <a:ea typeface="+mn-ea"/>
                        <a:cs typeface="+mn-cs"/>
                      </a:defRPr>
                    </a:pPr>
                    <a:fld id="{DDA1CE26-D14A-4C17-9F57-0364144B5834}" type="CATEGORYNAME">
                      <a:rPr lang="en-US" sz="1400">
                        <a:solidFill>
                          <a:srgbClr val="002060"/>
                        </a:solidFill>
                      </a:rPr>
                      <a:pPr>
                        <a:defRPr sz="1400">
                          <a:solidFill>
                            <a:srgbClr val="002060"/>
                          </a:solidFill>
                          <a:latin typeface="Helvetica" pitchFamily="2" charset="0"/>
                        </a:defRPr>
                      </a:pPr>
                      <a:t>[CATEGORY NAME]</a:t>
                    </a:fld>
                    <a:r>
                      <a:rPr lang="en-US" sz="1400" dirty="0">
                        <a:solidFill>
                          <a:srgbClr val="002060"/>
                        </a:solidFill>
                      </a:rPr>
                      <a:t>
(</a:t>
                    </a:r>
                    <a:fld id="{483E4488-D63B-4C78-A3F8-4CF944E46DA5}" type="PERCENTAGE">
                      <a:rPr lang="en-US" sz="1400">
                        <a:solidFill>
                          <a:srgbClr val="002060"/>
                        </a:solidFill>
                      </a:rPr>
                      <a:pPr>
                        <a:defRPr sz="1400">
                          <a:solidFill>
                            <a:srgbClr val="002060"/>
                          </a:solidFill>
                          <a:latin typeface="Helvetica" pitchFamily="2" charset="0"/>
                        </a:defRPr>
                      </a:pPr>
                      <a:t>[PERCENTAGE]</a:t>
                    </a:fld>
                    <a:r>
                      <a:rPr lang="en-US" sz="1400" dirty="0">
                        <a:solidFill>
                          <a:srgbClr val="002060"/>
                        </a:solidFill>
                      </a:rPr>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spc="0" baseline="0">
                      <a:solidFill>
                        <a:srgbClr val="002060"/>
                      </a:solidFill>
                      <a:latin typeface="Helvetica" pitchFamily="2"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9306360052816"/>
                      <c:h val="0.16034573072384001"/>
                    </c:manualLayout>
                  </c15:layout>
                  <c15:dlblFieldTable/>
                  <c15:showDataLabelsRange val="0"/>
                </c:ext>
                <c:ext xmlns:c16="http://schemas.microsoft.com/office/drawing/2014/chart" uri="{C3380CC4-5D6E-409C-BE32-E72D297353CC}">
                  <c16:uniqueId val="{00000009-D0E1-4905-91CF-878375F9EC6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002060"/>
                    </a:solidFill>
                    <a:latin typeface="Helvetica" pitchFamily="2" charset="0"/>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More</c:v>
                </c:pt>
                <c:pt idx="1">
                  <c:v>Same</c:v>
                </c:pt>
                <c:pt idx="2">
                  <c:v>Less</c:v>
                </c:pt>
              </c:strCache>
            </c:strRef>
          </c:cat>
          <c:val>
            <c:numRef>
              <c:f>Sheet1!$B$2:$B$4</c:f>
              <c:numCache>
                <c:formatCode>0%</c:formatCode>
                <c:ptCount val="3"/>
                <c:pt idx="0">
                  <c:v>0.45</c:v>
                </c:pt>
                <c:pt idx="1">
                  <c:v>0.28999999999999998</c:v>
                </c:pt>
                <c:pt idx="2">
                  <c:v>0.26</c:v>
                </c:pt>
              </c:numCache>
            </c:numRef>
          </c:val>
          <c:extLst>
            <c:ext xmlns:c16="http://schemas.microsoft.com/office/drawing/2014/chart" uri="{C3380CC4-5D6E-409C-BE32-E72D297353CC}">
              <c16:uniqueId val="{0000000A-D0E1-4905-91CF-878375F9EC6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1F1A62"/>
                </a:solidFill>
                <a:latin typeface="Helvetica" panose="020B0403020202020204" pitchFamily="34" charset="0"/>
                <a:ea typeface="+mn-ea"/>
                <a:cs typeface="+mn-cs"/>
              </a:defRPr>
            </a:pPr>
            <a:r>
              <a:rPr lang="en-US" sz="1600" b="1" u="sng" dirty="0"/>
              <a:t>% Increase in Total Weekly Viewing</a:t>
            </a:r>
            <a:r>
              <a:rPr lang="en-US" sz="1600" b="1" u="sng" baseline="0" dirty="0"/>
              <a:t> Minutes vs. Week of 2/16</a:t>
            </a:r>
          </a:p>
          <a:p>
            <a:pPr>
              <a:defRPr sz="1600"/>
            </a:pPr>
            <a:r>
              <a:rPr lang="en-US" sz="1400" baseline="0" dirty="0"/>
              <a:t>(Inclusive of Live/DVR/VOD)</a:t>
            </a:r>
            <a:endParaRPr lang="en-US" sz="1400" dirty="0"/>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Week of 3/15</c:v>
                </c:pt>
              </c:strCache>
            </c:strRef>
          </c:tx>
          <c:spPr>
            <a:solidFill>
              <a:srgbClr val="1F1A6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'Light' Sports Viewers</c:v>
                </c:pt>
                <c:pt idx="1">
                  <c:v>'Medium' Sports Viewers</c:v>
                </c:pt>
                <c:pt idx="2">
                  <c:v>'High' Sports Viewers</c:v>
                </c:pt>
                <c:pt idx="3">
                  <c:v>'Sports Enthusiasts'</c:v>
                </c:pt>
              </c:strCache>
            </c:strRef>
          </c:cat>
          <c:val>
            <c:numRef>
              <c:f>Sheet1!$B$2:$B$5</c:f>
              <c:numCache>
                <c:formatCode>0%</c:formatCode>
                <c:ptCount val="4"/>
                <c:pt idx="0">
                  <c:v>0.18</c:v>
                </c:pt>
                <c:pt idx="1">
                  <c:v>0.13</c:v>
                </c:pt>
                <c:pt idx="2">
                  <c:v>0.1</c:v>
                </c:pt>
                <c:pt idx="3">
                  <c:v>0.04</c:v>
                </c:pt>
              </c:numCache>
            </c:numRef>
          </c:val>
          <c:extLst>
            <c:ext xmlns:c16="http://schemas.microsoft.com/office/drawing/2014/chart" uri="{C3380CC4-5D6E-409C-BE32-E72D297353CC}">
              <c16:uniqueId val="{00000001-5485-4AC3-BC34-3A7F3612032D}"/>
            </c:ext>
          </c:extLst>
        </c:ser>
        <c:ser>
          <c:idx val="1"/>
          <c:order val="1"/>
          <c:tx>
            <c:strRef>
              <c:f>Sheet1!$C$1</c:f>
              <c:strCache>
                <c:ptCount val="1"/>
                <c:pt idx="0">
                  <c:v>Week of 3/22</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'Light' Sports Viewers</c:v>
                </c:pt>
                <c:pt idx="1">
                  <c:v>'Medium' Sports Viewers</c:v>
                </c:pt>
                <c:pt idx="2">
                  <c:v>'High' Sports Viewers</c:v>
                </c:pt>
                <c:pt idx="3">
                  <c:v>'Sports Enthusiasts'</c:v>
                </c:pt>
              </c:strCache>
            </c:strRef>
          </c:cat>
          <c:val>
            <c:numRef>
              <c:f>Sheet1!$C$2:$C$5</c:f>
              <c:numCache>
                <c:formatCode>0%</c:formatCode>
                <c:ptCount val="4"/>
                <c:pt idx="0">
                  <c:v>0.24</c:v>
                </c:pt>
                <c:pt idx="1">
                  <c:v>0.19</c:v>
                </c:pt>
                <c:pt idx="2">
                  <c:v>0.15</c:v>
                </c:pt>
                <c:pt idx="3">
                  <c:v>0.09</c:v>
                </c:pt>
              </c:numCache>
            </c:numRef>
          </c:val>
          <c:extLst>
            <c:ext xmlns:c16="http://schemas.microsoft.com/office/drawing/2014/chart" uri="{C3380CC4-5D6E-409C-BE32-E72D297353CC}">
              <c16:uniqueId val="{00000003-5485-4AC3-BC34-3A7F3612032D}"/>
            </c:ext>
          </c:extLst>
        </c:ser>
        <c:ser>
          <c:idx val="2"/>
          <c:order val="2"/>
          <c:tx>
            <c:strRef>
              <c:f>Sheet1!$D$1</c:f>
              <c:strCache>
                <c:ptCount val="1"/>
                <c:pt idx="0">
                  <c:v>Week of 3/29</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'Light' Sports Viewers</c:v>
                </c:pt>
                <c:pt idx="1">
                  <c:v>'Medium' Sports Viewers</c:v>
                </c:pt>
                <c:pt idx="2">
                  <c:v>'High' Sports Viewers</c:v>
                </c:pt>
                <c:pt idx="3">
                  <c:v>'Sports Enthusiasts'</c:v>
                </c:pt>
              </c:strCache>
            </c:strRef>
          </c:cat>
          <c:val>
            <c:numRef>
              <c:f>Sheet1!$D$2:$D$5</c:f>
              <c:numCache>
                <c:formatCode>0%</c:formatCode>
                <c:ptCount val="4"/>
                <c:pt idx="0">
                  <c:v>0.22</c:v>
                </c:pt>
                <c:pt idx="1">
                  <c:v>0.16</c:v>
                </c:pt>
                <c:pt idx="2">
                  <c:v>0.13</c:v>
                </c:pt>
                <c:pt idx="3">
                  <c:v>7.0000000000000007E-2</c:v>
                </c:pt>
              </c:numCache>
            </c:numRef>
          </c:val>
          <c:extLst>
            <c:ext xmlns:c16="http://schemas.microsoft.com/office/drawing/2014/chart" uri="{C3380CC4-5D6E-409C-BE32-E72D297353CC}">
              <c16:uniqueId val="{00000005-5485-4AC3-BC34-3A7F3612032D}"/>
            </c:ext>
          </c:extLst>
        </c:ser>
        <c:dLbls>
          <c:showLegendKey val="0"/>
          <c:showVal val="0"/>
          <c:showCatName val="0"/>
          <c:showSerName val="0"/>
          <c:showPercent val="0"/>
          <c:showBubbleSize val="0"/>
        </c:dLbls>
        <c:gapWidth val="150"/>
        <c:axId val="1381399296"/>
        <c:axId val="1693302416"/>
      </c:barChart>
      <c:catAx>
        <c:axId val="1381399296"/>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97" b="1" i="0" u="none" strike="noStrike" kern="1200" baseline="0">
                <a:solidFill>
                  <a:srgbClr val="1F1A62"/>
                </a:solidFill>
                <a:latin typeface="Helvetica" panose="020B0403020202020204" pitchFamily="34" charset="0"/>
                <a:ea typeface="+mn-ea"/>
                <a:cs typeface="+mn-cs"/>
              </a:defRPr>
            </a:pPr>
            <a:endParaRPr lang="en-US"/>
          </a:p>
        </c:txPr>
        <c:crossAx val="1693302416"/>
        <c:crosses val="autoZero"/>
        <c:auto val="1"/>
        <c:lblAlgn val="ctr"/>
        <c:lblOffset val="100"/>
        <c:noMultiLvlLbl val="0"/>
      </c:catAx>
      <c:valAx>
        <c:axId val="1693302416"/>
        <c:scaling>
          <c:orientation val="minMax"/>
        </c:scaling>
        <c:delete val="1"/>
        <c:axPos val="l"/>
        <c:numFmt formatCode="0%" sourceLinked="1"/>
        <c:majorTickMark val="out"/>
        <c:minorTickMark val="none"/>
        <c:tickLblPos val="nextTo"/>
        <c:crossAx val="1381399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1B1464"/>
                </a:solidFill>
                <a:latin typeface="Helvetica" panose="020B0403020202020204" pitchFamily="34" charset="0"/>
                <a:ea typeface="+mn-ea"/>
                <a:cs typeface="+mn-cs"/>
              </a:defRPr>
            </a:pPr>
            <a:r>
              <a:rPr lang="en-US" b="1" u="sng" dirty="0"/>
              <a:t>Re-Allocation of Sports Viewing Minutes</a:t>
            </a:r>
          </a:p>
          <a:p>
            <a:pPr>
              <a:defRPr/>
            </a:pPr>
            <a:r>
              <a:rPr lang="en-US" sz="1400" dirty="0"/>
              <a:t>(% Sports Viewing Minutes Reallocated Among Sports Enthusiasts)</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lineChart>
        <c:grouping val="standard"/>
        <c:varyColors val="0"/>
        <c:ser>
          <c:idx val="0"/>
          <c:order val="0"/>
          <c:tx>
            <c:strRef>
              <c:f>Sheet1!$B$1</c:f>
              <c:strCache>
                <c:ptCount val="1"/>
                <c:pt idx="0">
                  <c:v>News</c:v>
                </c:pt>
              </c:strCache>
            </c:strRef>
          </c:tx>
          <c:spPr>
            <a:ln w="28575" cap="rnd">
              <a:solidFill>
                <a:srgbClr val="1B1464"/>
              </a:solidFill>
              <a:round/>
            </a:ln>
            <a:effectLst/>
          </c:spPr>
          <c:marker>
            <c:symbol val="circle"/>
            <c:size val="5"/>
            <c:spPr>
              <a:solidFill>
                <a:srgbClr val="1B1464"/>
              </a:solidFill>
              <a:ln w="9525">
                <a:solidFill>
                  <a:srgbClr val="1B146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B1464"/>
                    </a:solidFill>
                    <a:latin typeface="Helvetica" panose="020B0403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Week of 3/15</c:v>
                </c:pt>
                <c:pt idx="1">
                  <c:v>Week of 3/22</c:v>
                </c:pt>
                <c:pt idx="2">
                  <c:v>Week of 3/29</c:v>
                </c:pt>
              </c:strCache>
            </c:strRef>
          </c:cat>
          <c:val>
            <c:numRef>
              <c:f>Sheet1!$B$2:$B$4</c:f>
              <c:numCache>
                <c:formatCode>0%</c:formatCode>
                <c:ptCount val="3"/>
                <c:pt idx="0">
                  <c:v>0.46</c:v>
                </c:pt>
                <c:pt idx="1">
                  <c:v>0.51</c:v>
                </c:pt>
                <c:pt idx="2">
                  <c:v>0.48</c:v>
                </c:pt>
              </c:numCache>
            </c:numRef>
          </c:val>
          <c:smooth val="0"/>
          <c:extLst>
            <c:ext xmlns:c16="http://schemas.microsoft.com/office/drawing/2014/chart" uri="{C3380CC4-5D6E-409C-BE32-E72D297353CC}">
              <c16:uniqueId val="{00000000-C7A7-408A-BAD6-F3D4085E83F3}"/>
            </c:ext>
          </c:extLst>
        </c:ser>
        <c:ser>
          <c:idx val="1"/>
          <c:order val="1"/>
          <c:tx>
            <c:strRef>
              <c:f>Sheet1!$C$1</c:f>
              <c:strCache>
                <c:ptCount val="1"/>
                <c:pt idx="0">
                  <c:v>Feature Film</c:v>
                </c:pt>
              </c:strCache>
            </c:strRef>
          </c:tx>
          <c:spPr>
            <a:ln w="28575" cap="rnd">
              <a:solidFill>
                <a:srgbClr val="ED3C8D"/>
              </a:solidFill>
              <a:round/>
            </a:ln>
            <a:effectLst/>
          </c:spPr>
          <c:marker>
            <c:symbol val="circle"/>
            <c:size val="5"/>
            <c:spPr>
              <a:solidFill>
                <a:schemeClr val="accent2"/>
              </a:solidFill>
              <a:ln w="9525">
                <a:solidFill>
                  <a:srgbClr val="ED3C8D"/>
                </a:solidFill>
              </a:ln>
              <a:effectLst/>
            </c:spPr>
          </c:marker>
          <c:dLbls>
            <c:dLbl>
              <c:idx val="0"/>
              <c:layout>
                <c:manualLayout>
                  <c:x val="-4.373837461493784E-2"/>
                  <c:y val="6.429994544522591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7A7-408A-BAD6-F3D4085E83F3}"/>
                </c:ext>
              </c:extLst>
            </c:dLbl>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rgbClr val="1B1464"/>
                    </a:solidFill>
                    <a:latin typeface="Helvetica" panose="020B0403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Week of 3/15</c:v>
                </c:pt>
                <c:pt idx="1">
                  <c:v>Week of 3/22</c:v>
                </c:pt>
                <c:pt idx="2">
                  <c:v>Week of 3/29</c:v>
                </c:pt>
              </c:strCache>
            </c:strRef>
          </c:cat>
          <c:val>
            <c:numRef>
              <c:f>Sheet1!$C$2:$C$4</c:f>
              <c:numCache>
                <c:formatCode>0%</c:formatCode>
                <c:ptCount val="3"/>
                <c:pt idx="0">
                  <c:v>0.17</c:v>
                </c:pt>
                <c:pt idx="1">
                  <c:v>0.23</c:v>
                </c:pt>
                <c:pt idx="2">
                  <c:v>0.24</c:v>
                </c:pt>
              </c:numCache>
            </c:numRef>
          </c:val>
          <c:smooth val="0"/>
          <c:extLst>
            <c:ext xmlns:c16="http://schemas.microsoft.com/office/drawing/2014/chart" uri="{C3380CC4-5D6E-409C-BE32-E72D297353CC}">
              <c16:uniqueId val="{00000001-C7A7-408A-BAD6-F3D4085E83F3}"/>
            </c:ext>
          </c:extLst>
        </c:ser>
        <c:ser>
          <c:idx val="2"/>
          <c:order val="2"/>
          <c:tx>
            <c:strRef>
              <c:f>Sheet1!$D$1</c:f>
              <c:strCache>
                <c:ptCount val="1"/>
                <c:pt idx="0">
                  <c:v>Other</c:v>
                </c:pt>
              </c:strCache>
            </c:strRef>
          </c:tx>
          <c:spPr>
            <a:ln w="28575" cap="rnd">
              <a:solidFill>
                <a:srgbClr val="00BFF2"/>
              </a:solidFill>
              <a:round/>
            </a:ln>
            <a:effectLst/>
          </c:spPr>
          <c:marker>
            <c:symbol val="circle"/>
            <c:size val="5"/>
            <c:spPr>
              <a:solidFill>
                <a:schemeClr val="accent3"/>
              </a:solidFill>
              <a:ln w="9525">
                <a:solidFill>
                  <a:srgbClr val="00BFF2"/>
                </a:solidFill>
              </a:ln>
              <a:effectLst/>
            </c:spPr>
          </c:marker>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rgbClr val="1B1464"/>
                    </a:solidFill>
                    <a:latin typeface="Helvetica" panose="020B04030202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Week of 3/15</c:v>
                </c:pt>
                <c:pt idx="1">
                  <c:v>Week of 3/22</c:v>
                </c:pt>
                <c:pt idx="2">
                  <c:v>Week of 3/29</c:v>
                </c:pt>
              </c:strCache>
            </c:strRef>
          </c:cat>
          <c:val>
            <c:numRef>
              <c:f>Sheet1!$D$2:$D$4</c:f>
              <c:numCache>
                <c:formatCode>0%</c:formatCode>
                <c:ptCount val="3"/>
                <c:pt idx="0">
                  <c:v>0.21</c:v>
                </c:pt>
                <c:pt idx="1">
                  <c:v>0.12</c:v>
                </c:pt>
                <c:pt idx="2">
                  <c:v>0.14000000000000001</c:v>
                </c:pt>
              </c:numCache>
            </c:numRef>
          </c:val>
          <c:smooth val="0"/>
          <c:extLst>
            <c:ext xmlns:c16="http://schemas.microsoft.com/office/drawing/2014/chart" uri="{C3380CC4-5D6E-409C-BE32-E72D297353CC}">
              <c16:uniqueId val="{00000002-C7A7-408A-BAD6-F3D4085E83F3}"/>
            </c:ext>
          </c:extLst>
        </c:ser>
        <c:ser>
          <c:idx val="3"/>
          <c:order val="3"/>
          <c:tx>
            <c:strRef>
              <c:f>Sheet1!$E$1</c:f>
              <c:strCache>
                <c:ptCount val="1"/>
                <c:pt idx="0">
                  <c:v>Scripted TV</c:v>
                </c:pt>
              </c:strCache>
            </c:strRef>
          </c:tx>
          <c:spPr>
            <a:ln w="28575" cap="rnd">
              <a:solidFill>
                <a:srgbClr val="FFD966"/>
              </a:solidFill>
              <a:round/>
            </a:ln>
            <a:effectLst/>
          </c:spPr>
          <c:marker>
            <c:symbol val="circle"/>
            <c:size val="5"/>
            <c:spPr>
              <a:solidFill>
                <a:schemeClr val="accent4"/>
              </a:solidFill>
              <a:ln w="9525">
                <a:solidFill>
                  <a:srgbClr val="FFD966"/>
                </a:solidFill>
              </a:ln>
              <a:effectLst/>
            </c:spPr>
          </c:marker>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Week of 3/15</c:v>
                </c:pt>
                <c:pt idx="1">
                  <c:v>Week of 3/22</c:v>
                </c:pt>
                <c:pt idx="2">
                  <c:v>Week of 3/29</c:v>
                </c:pt>
              </c:strCache>
            </c:strRef>
          </c:cat>
          <c:val>
            <c:numRef>
              <c:f>Sheet1!$E$2:$E$4</c:f>
              <c:numCache>
                <c:formatCode>0%</c:formatCode>
                <c:ptCount val="3"/>
                <c:pt idx="0">
                  <c:v>0.11</c:v>
                </c:pt>
                <c:pt idx="1">
                  <c:v>0.08</c:v>
                </c:pt>
                <c:pt idx="2">
                  <c:v>0.1</c:v>
                </c:pt>
              </c:numCache>
            </c:numRef>
          </c:val>
          <c:smooth val="0"/>
          <c:extLst>
            <c:ext xmlns:c16="http://schemas.microsoft.com/office/drawing/2014/chart" uri="{C3380CC4-5D6E-409C-BE32-E72D297353CC}">
              <c16:uniqueId val="{00000003-C7A7-408A-BAD6-F3D4085E83F3}"/>
            </c:ext>
          </c:extLst>
        </c:ser>
        <c:ser>
          <c:idx val="4"/>
          <c:order val="4"/>
          <c:tx>
            <c:strRef>
              <c:f>Sheet1!$F$1</c:f>
              <c:strCache>
                <c:ptCount val="1"/>
                <c:pt idx="0">
                  <c:v>Reality &amp; Sports Reality</c:v>
                </c:pt>
              </c:strCache>
            </c:strRef>
          </c:tx>
          <c:spPr>
            <a:ln w="28575" cap="rnd">
              <a:solidFill>
                <a:srgbClr val="4EBEA4"/>
              </a:solidFill>
              <a:round/>
            </a:ln>
            <a:effectLst/>
          </c:spPr>
          <c:marker>
            <c:symbol val="circle"/>
            <c:size val="5"/>
            <c:spPr>
              <a:solidFill>
                <a:schemeClr val="accent5"/>
              </a:solidFill>
              <a:ln w="9525">
                <a:solidFill>
                  <a:srgbClr val="4EBEA4"/>
                </a:solidFill>
              </a:ln>
              <a:effectLst/>
            </c:spPr>
          </c:marker>
          <c:dLbls>
            <c:spPr>
              <a:noFill/>
              <a:ln>
                <a:noFill/>
              </a:ln>
              <a:effectLst/>
            </c:spPr>
            <c:txPr>
              <a:bodyPr rot="0" spcFirstLastPara="1" vertOverflow="ellipsis" vert="horz" wrap="square" lIns="38100" tIns="19050" rIns="38100" bIns="19050" anchor="ctr" anchorCtr="0">
                <a:spAutoFit/>
              </a:bodyPr>
              <a:lstStyle/>
              <a:p>
                <a:pPr algn="ctr">
                  <a:defRPr lang="en-US" sz="1197" b="1" i="0" u="none" strike="noStrike" kern="1200" baseline="0">
                    <a:solidFill>
                      <a:srgbClr val="1B1464"/>
                    </a:solidFill>
                    <a:latin typeface="Helvetica" panose="020B04030202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Week of 3/15</c:v>
                </c:pt>
                <c:pt idx="1">
                  <c:v>Week of 3/22</c:v>
                </c:pt>
                <c:pt idx="2">
                  <c:v>Week of 3/29</c:v>
                </c:pt>
              </c:strCache>
            </c:strRef>
          </c:cat>
          <c:val>
            <c:numRef>
              <c:f>Sheet1!$F$2:$F$4</c:f>
              <c:numCache>
                <c:formatCode>0%</c:formatCode>
                <c:ptCount val="3"/>
                <c:pt idx="0">
                  <c:v>0.05</c:v>
                </c:pt>
                <c:pt idx="1">
                  <c:v>0.06</c:v>
                </c:pt>
                <c:pt idx="2">
                  <c:v>0.04</c:v>
                </c:pt>
              </c:numCache>
            </c:numRef>
          </c:val>
          <c:smooth val="0"/>
          <c:extLst>
            <c:ext xmlns:c16="http://schemas.microsoft.com/office/drawing/2014/chart" uri="{C3380CC4-5D6E-409C-BE32-E72D297353CC}">
              <c16:uniqueId val="{00000004-C7A7-408A-BAD6-F3D4085E83F3}"/>
            </c:ext>
          </c:extLst>
        </c:ser>
        <c:dLbls>
          <c:showLegendKey val="0"/>
          <c:showVal val="0"/>
          <c:showCatName val="0"/>
          <c:showSerName val="0"/>
          <c:showPercent val="0"/>
          <c:showBubbleSize val="0"/>
        </c:dLbls>
        <c:marker val="1"/>
        <c:smooth val="0"/>
        <c:axId val="292008400"/>
        <c:axId val="297059888"/>
      </c:lineChart>
      <c:catAx>
        <c:axId val="29200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297059888"/>
        <c:crosses val="autoZero"/>
        <c:auto val="1"/>
        <c:lblAlgn val="ctr"/>
        <c:lblOffset val="100"/>
        <c:noMultiLvlLbl val="0"/>
      </c:catAx>
      <c:valAx>
        <c:axId val="297059888"/>
        <c:scaling>
          <c:orientation val="minMax"/>
        </c:scaling>
        <c:delete val="1"/>
        <c:axPos val="l"/>
        <c:numFmt formatCode="0%" sourceLinked="1"/>
        <c:majorTickMark val="none"/>
        <c:minorTickMark val="none"/>
        <c:tickLblPos val="nextTo"/>
        <c:crossAx val="292008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58333333333333E-2"/>
          <c:y val="0.2753646801157163"/>
          <c:w val="0.9770833333333333"/>
          <c:h val="0.54299191961470339"/>
        </c:manualLayout>
      </c:layout>
      <c:barChart>
        <c:barDir val="col"/>
        <c:grouping val="clustered"/>
        <c:varyColors val="0"/>
        <c:ser>
          <c:idx val="0"/>
          <c:order val="0"/>
          <c:tx>
            <c:strRef>
              <c:f>Sheet1!$B$1</c:f>
              <c:strCache>
                <c:ptCount val="1"/>
                <c:pt idx="0">
                  <c:v>w/o 2/24</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Sheet1!$B$2:$B$4</c:f>
              <c:numCache>
                <c:formatCode>0.00</c:formatCode>
                <c:ptCount val="3"/>
                <c:pt idx="0">
                  <c:v>2.7589540000000001</c:v>
                </c:pt>
                <c:pt idx="1">
                  <c:v>4.3742650000000003</c:v>
                </c:pt>
                <c:pt idx="2">
                  <c:v>5.607666</c:v>
                </c:pt>
              </c:numCache>
            </c:numRef>
          </c:val>
          <c:extLst>
            <c:ext xmlns:c16="http://schemas.microsoft.com/office/drawing/2014/chart" uri="{C3380CC4-5D6E-409C-BE32-E72D297353CC}">
              <c16:uniqueId val="{00000000-75DE-4B30-AEBD-752329D77354}"/>
            </c:ext>
          </c:extLst>
        </c:ser>
        <c:ser>
          <c:idx val="1"/>
          <c:order val="1"/>
          <c:tx>
            <c:strRef>
              <c:f>Sheet1!$C$1</c:f>
              <c:strCache>
                <c:ptCount val="1"/>
                <c:pt idx="0">
                  <c:v>w/o 3/2</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Sheet1!$C$2:$C$4</c:f>
              <c:numCache>
                <c:formatCode>0.00</c:formatCode>
                <c:ptCount val="3"/>
                <c:pt idx="0">
                  <c:v>2.7120920000000002</c:v>
                </c:pt>
                <c:pt idx="1">
                  <c:v>4.1864949999999999</c:v>
                </c:pt>
                <c:pt idx="2">
                  <c:v>5.764608</c:v>
                </c:pt>
              </c:numCache>
            </c:numRef>
          </c:val>
          <c:extLst>
            <c:ext xmlns:c16="http://schemas.microsoft.com/office/drawing/2014/chart" uri="{C3380CC4-5D6E-409C-BE32-E72D297353CC}">
              <c16:uniqueId val="{00000001-75DE-4B30-AEBD-752329D77354}"/>
            </c:ext>
          </c:extLst>
        </c:ser>
        <c:ser>
          <c:idx val="2"/>
          <c:order val="2"/>
          <c:tx>
            <c:strRef>
              <c:f>Sheet1!$D$1</c:f>
              <c:strCache>
                <c:ptCount val="1"/>
                <c:pt idx="0">
                  <c:v>w/o 3/9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bg1">
                        <a:lumMod val="50000"/>
                      </a:schemeClr>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Sheet1!$D$2:$D$4</c:f>
              <c:numCache>
                <c:formatCode>0.00</c:formatCode>
                <c:ptCount val="3"/>
                <c:pt idx="0">
                  <c:v>1.7216659999999999</c:v>
                </c:pt>
                <c:pt idx="1">
                  <c:v>2.9025120000000002</c:v>
                </c:pt>
                <c:pt idx="2">
                  <c:v>3.5172059999999998</c:v>
                </c:pt>
              </c:numCache>
            </c:numRef>
          </c:val>
          <c:extLst>
            <c:ext xmlns:c16="http://schemas.microsoft.com/office/drawing/2014/chart" uri="{C3380CC4-5D6E-409C-BE32-E72D297353CC}">
              <c16:uniqueId val="{00000002-75DE-4B30-AEBD-752329D77354}"/>
            </c:ext>
          </c:extLst>
        </c:ser>
        <c:ser>
          <c:idx val="3"/>
          <c:order val="3"/>
          <c:tx>
            <c:strRef>
              <c:f>Sheet1!$E$1</c:f>
              <c:strCache>
                <c:ptCount val="1"/>
                <c:pt idx="0">
                  <c:v>w/o 3/16</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Sheet1!$E$2:$E$4</c:f>
              <c:numCache>
                <c:formatCode>0.00</c:formatCode>
                <c:ptCount val="3"/>
                <c:pt idx="0">
                  <c:v>1.344959</c:v>
                </c:pt>
                <c:pt idx="1">
                  <c:v>2.388865</c:v>
                </c:pt>
                <c:pt idx="2">
                  <c:v>2.9927630000000001</c:v>
                </c:pt>
              </c:numCache>
            </c:numRef>
          </c:val>
          <c:extLst>
            <c:ext xmlns:c16="http://schemas.microsoft.com/office/drawing/2014/chart" uri="{C3380CC4-5D6E-409C-BE32-E72D297353CC}">
              <c16:uniqueId val="{00000003-75DE-4B30-AEBD-752329D77354}"/>
            </c:ext>
          </c:extLst>
        </c:ser>
        <c:ser>
          <c:idx val="4"/>
          <c:order val="4"/>
          <c:tx>
            <c:strRef>
              <c:f>Sheet1!$F$1</c:f>
              <c:strCache>
                <c:ptCount val="1"/>
                <c:pt idx="0">
                  <c:v>w/o 3/23</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Sheet1!$F$2:$F$4</c:f>
              <c:numCache>
                <c:formatCode>0.00</c:formatCode>
                <c:ptCount val="3"/>
                <c:pt idx="0">
                  <c:v>1.066462</c:v>
                </c:pt>
                <c:pt idx="1">
                  <c:v>1.9180379999999999</c:v>
                </c:pt>
                <c:pt idx="2">
                  <c:v>2.4783379999999999</c:v>
                </c:pt>
              </c:numCache>
            </c:numRef>
          </c:val>
          <c:extLst>
            <c:ext xmlns:c16="http://schemas.microsoft.com/office/drawing/2014/chart" uri="{C3380CC4-5D6E-409C-BE32-E72D297353CC}">
              <c16:uniqueId val="{00000004-75DE-4B30-AEBD-752329D77354}"/>
            </c:ext>
          </c:extLst>
        </c:ser>
        <c:ser>
          <c:idx val="5"/>
          <c:order val="5"/>
          <c:tx>
            <c:strRef>
              <c:f>Sheet1!$G$1</c:f>
              <c:strCache>
                <c:ptCount val="1"/>
                <c:pt idx="0">
                  <c:v>w/o 3/30</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Sheet1!$G$2:$G$4</c:f>
              <c:numCache>
                <c:formatCode>0.00</c:formatCode>
                <c:ptCount val="3"/>
                <c:pt idx="0">
                  <c:v>1.0284500000000001</c:v>
                </c:pt>
                <c:pt idx="1">
                  <c:v>1.9691270000000001</c:v>
                </c:pt>
                <c:pt idx="2">
                  <c:v>2.4863379999999999</c:v>
                </c:pt>
              </c:numCache>
            </c:numRef>
          </c:val>
          <c:extLst>
            <c:ext xmlns:c16="http://schemas.microsoft.com/office/drawing/2014/chart" uri="{C3380CC4-5D6E-409C-BE32-E72D297353CC}">
              <c16:uniqueId val="{00000005-75DE-4B30-AEBD-752329D77354}"/>
            </c:ext>
          </c:extLst>
        </c:ser>
        <c:ser>
          <c:idx val="6"/>
          <c:order val="6"/>
          <c:tx>
            <c:strRef>
              <c:f>Sheet1!$H$1</c:f>
              <c:strCache>
                <c:ptCount val="1"/>
                <c:pt idx="0">
                  <c:v>w/o 4/6</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Sheet1!$H$2:$H$4</c:f>
              <c:numCache>
                <c:formatCode>0.00</c:formatCode>
                <c:ptCount val="3"/>
                <c:pt idx="0">
                  <c:v>0.97614199999999995</c:v>
                </c:pt>
                <c:pt idx="1">
                  <c:v>1.887308</c:v>
                </c:pt>
                <c:pt idx="2">
                  <c:v>2.5361729999999998</c:v>
                </c:pt>
              </c:numCache>
            </c:numRef>
          </c:val>
          <c:extLst>
            <c:ext xmlns:c16="http://schemas.microsoft.com/office/drawing/2014/chart" uri="{C3380CC4-5D6E-409C-BE32-E72D297353CC}">
              <c16:uniqueId val="{00000006-75DE-4B30-AEBD-752329D77354}"/>
            </c:ext>
          </c:extLst>
        </c:ser>
        <c:ser>
          <c:idx val="7"/>
          <c:order val="7"/>
          <c:tx>
            <c:strRef>
              <c:f>Sheet1!$I$1</c:f>
              <c:strCache>
                <c:ptCount val="1"/>
                <c:pt idx="0">
                  <c:v>w/o 4/13</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Sheet1!$I$2:$I$4</c:f>
              <c:numCache>
                <c:formatCode>0.00</c:formatCode>
                <c:ptCount val="3"/>
                <c:pt idx="0">
                  <c:v>0.88080400000000003</c:v>
                </c:pt>
                <c:pt idx="1">
                  <c:v>1.7067870000000001</c:v>
                </c:pt>
                <c:pt idx="2">
                  <c:v>2.2840660000000002</c:v>
                </c:pt>
              </c:numCache>
            </c:numRef>
          </c:val>
          <c:extLst>
            <c:ext xmlns:c16="http://schemas.microsoft.com/office/drawing/2014/chart" uri="{C3380CC4-5D6E-409C-BE32-E72D297353CC}">
              <c16:uniqueId val="{00000007-75DE-4B30-AEBD-752329D77354}"/>
            </c:ext>
          </c:extLst>
        </c:ser>
        <c:ser>
          <c:idx val="8"/>
          <c:order val="8"/>
          <c:tx>
            <c:strRef>
              <c:f>Sheet1!$J$1</c:f>
              <c:strCache>
                <c:ptCount val="1"/>
                <c:pt idx="0">
                  <c:v>w/o 4/20</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A18-34</c:v>
                </c:pt>
                <c:pt idx="1">
                  <c:v>A35-49</c:v>
                </c:pt>
                <c:pt idx="2">
                  <c:v>A50-64</c:v>
                </c:pt>
              </c:strCache>
            </c:strRef>
          </c:cat>
          <c:val>
            <c:numRef>
              <c:f>Sheet1!$J$2:$J$4</c:f>
              <c:numCache>
                <c:formatCode>0.00</c:formatCode>
                <c:ptCount val="3"/>
                <c:pt idx="0">
                  <c:v>2.2534610000000002</c:v>
                </c:pt>
                <c:pt idx="1">
                  <c:v>3.8803930000000002</c:v>
                </c:pt>
                <c:pt idx="2">
                  <c:v>4.6833080000000002</c:v>
                </c:pt>
              </c:numCache>
            </c:numRef>
          </c:val>
          <c:extLst>
            <c:ext xmlns:c16="http://schemas.microsoft.com/office/drawing/2014/chart" uri="{C3380CC4-5D6E-409C-BE32-E72D297353CC}">
              <c16:uniqueId val="{00000008-75DE-4B30-AEBD-752329D77354}"/>
            </c:ext>
          </c:extLst>
        </c:ser>
        <c:dLbls>
          <c:dLblPos val="outEnd"/>
          <c:showLegendKey val="0"/>
          <c:showVal val="1"/>
          <c:showCatName val="0"/>
          <c:showSerName val="0"/>
          <c:showPercent val="0"/>
          <c:showBubbleSize val="0"/>
        </c:dLbls>
        <c:gapWidth val="219"/>
        <c:overlap val="-27"/>
        <c:axId val="54958559"/>
        <c:axId val="2037584991"/>
      </c:barChart>
      <c:catAx>
        <c:axId val="5495855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2037584991"/>
        <c:crosses val="autoZero"/>
        <c:auto val="1"/>
        <c:lblAlgn val="ctr"/>
        <c:lblOffset val="100"/>
        <c:noMultiLvlLbl val="0"/>
      </c:catAx>
      <c:valAx>
        <c:axId val="2037584991"/>
        <c:scaling>
          <c:orientation val="minMax"/>
        </c:scaling>
        <c:delete val="1"/>
        <c:axPos val="l"/>
        <c:numFmt formatCode="0.00" sourceLinked="1"/>
        <c:majorTickMark val="out"/>
        <c:minorTickMark val="none"/>
        <c:tickLblPos val="nextTo"/>
        <c:crossAx val="54958559"/>
        <c:crosses val="autoZero"/>
        <c:crossBetween val="between"/>
      </c:valAx>
      <c:spPr>
        <a:noFill/>
        <a:ln>
          <a:noFill/>
        </a:ln>
        <a:effectLst/>
      </c:spPr>
    </c:plotArea>
    <c:legend>
      <c:legendPos val="t"/>
      <c:layout>
        <c:manualLayout>
          <c:xMode val="edge"/>
          <c:yMode val="edge"/>
          <c:x val="0.21084268372703413"/>
          <c:y val="0.15877144808800733"/>
          <c:w val="0.58173482611548555"/>
          <c:h val="5.7630156284455399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Monday</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Pre-Pandemic</c:v>
                </c:pt>
                <c:pt idx="1">
                  <c:v>3/12 - 3/18</c:v>
                </c:pt>
                <c:pt idx="2">
                  <c:v>3/19 - 3/25</c:v>
                </c:pt>
                <c:pt idx="3">
                  <c:v>3/26 - 4/1</c:v>
                </c:pt>
                <c:pt idx="4">
                  <c:v>4/2 - 4/8</c:v>
                </c:pt>
                <c:pt idx="5">
                  <c:v>4/9 - 4/15</c:v>
                </c:pt>
                <c:pt idx="6">
                  <c:v>4/16 - 4/22</c:v>
                </c:pt>
                <c:pt idx="7">
                  <c:v>4/23 - 4/29</c:v>
                </c:pt>
              </c:strCache>
            </c:strRef>
          </c:cat>
          <c:val>
            <c:numRef>
              <c:f>Sheet1!$B$2:$B$9</c:f>
              <c:numCache>
                <c:formatCode>0.0</c:formatCode>
                <c:ptCount val="8"/>
                <c:pt idx="0">
                  <c:v>409.63532083333337</c:v>
                </c:pt>
                <c:pt idx="1">
                  <c:v>429.32195833333333</c:v>
                </c:pt>
                <c:pt idx="2">
                  <c:v>550.70675000000006</c:v>
                </c:pt>
                <c:pt idx="3">
                  <c:v>547.73966666666661</c:v>
                </c:pt>
                <c:pt idx="4">
                  <c:v>604.10087499999997</c:v>
                </c:pt>
                <c:pt idx="5">
                  <c:v>597.63429166666663</c:v>
                </c:pt>
                <c:pt idx="6">
                  <c:v>521.73570833333326</c:v>
                </c:pt>
                <c:pt idx="7">
                  <c:v>490.1421666666667</c:v>
                </c:pt>
              </c:numCache>
            </c:numRef>
          </c:val>
          <c:extLst>
            <c:ext xmlns:c16="http://schemas.microsoft.com/office/drawing/2014/chart" uri="{C3380CC4-5D6E-409C-BE32-E72D297353CC}">
              <c16:uniqueId val="{00000000-CF70-4185-8B51-F32CBA52F05A}"/>
            </c:ext>
          </c:extLst>
        </c:ser>
        <c:ser>
          <c:idx val="1"/>
          <c:order val="1"/>
          <c:tx>
            <c:strRef>
              <c:f>Sheet1!$C$1</c:f>
              <c:strCache>
                <c:ptCount val="1"/>
                <c:pt idx="0">
                  <c:v>Tuesday</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Pre-Pandemic</c:v>
                </c:pt>
                <c:pt idx="1">
                  <c:v>3/12 - 3/18</c:v>
                </c:pt>
                <c:pt idx="2">
                  <c:v>3/19 - 3/25</c:v>
                </c:pt>
                <c:pt idx="3">
                  <c:v>3/26 - 4/1</c:v>
                </c:pt>
                <c:pt idx="4">
                  <c:v>4/2 - 4/8</c:v>
                </c:pt>
                <c:pt idx="5">
                  <c:v>4/9 - 4/15</c:v>
                </c:pt>
                <c:pt idx="6">
                  <c:v>4/16 - 4/22</c:v>
                </c:pt>
                <c:pt idx="7">
                  <c:v>4/23 - 4/29</c:v>
                </c:pt>
              </c:strCache>
            </c:strRef>
          </c:cat>
          <c:val>
            <c:numRef>
              <c:f>Sheet1!$C$2:$C$9</c:f>
              <c:numCache>
                <c:formatCode>0.0</c:formatCode>
                <c:ptCount val="8"/>
                <c:pt idx="0">
                  <c:v>374.3700833333333</c:v>
                </c:pt>
                <c:pt idx="1">
                  <c:v>431.61166666666668</c:v>
                </c:pt>
                <c:pt idx="2">
                  <c:v>550.70304166666665</c:v>
                </c:pt>
                <c:pt idx="3">
                  <c:v>553.33966666666663</c:v>
                </c:pt>
                <c:pt idx="4">
                  <c:v>565.12795833333337</c:v>
                </c:pt>
                <c:pt idx="5">
                  <c:v>556.04808333333335</c:v>
                </c:pt>
                <c:pt idx="6">
                  <c:v>493.505875</c:v>
                </c:pt>
                <c:pt idx="7">
                  <c:v>476.54516666666666</c:v>
                </c:pt>
              </c:numCache>
            </c:numRef>
          </c:val>
          <c:extLst>
            <c:ext xmlns:c16="http://schemas.microsoft.com/office/drawing/2014/chart" uri="{C3380CC4-5D6E-409C-BE32-E72D297353CC}">
              <c16:uniqueId val="{00000001-CF70-4185-8B51-F32CBA52F05A}"/>
            </c:ext>
          </c:extLst>
        </c:ser>
        <c:ser>
          <c:idx val="2"/>
          <c:order val="2"/>
          <c:tx>
            <c:strRef>
              <c:f>Sheet1!$D$1</c:f>
              <c:strCache>
                <c:ptCount val="1"/>
                <c:pt idx="0">
                  <c:v>Wednesday</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Pre-Pandemic</c:v>
                </c:pt>
                <c:pt idx="1">
                  <c:v>3/12 - 3/18</c:v>
                </c:pt>
                <c:pt idx="2">
                  <c:v>3/19 - 3/25</c:v>
                </c:pt>
                <c:pt idx="3">
                  <c:v>3/26 - 4/1</c:v>
                </c:pt>
                <c:pt idx="4">
                  <c:v>4/2 - 4/8</c:v>
                </c:pt>
                <c:pt idx="5">
                  <c:v>4/9 - 4/15</c:v>
                </c:pt>
                <c:pt idx="6">
                  <c:v>4/16 - 4/22</c:v>
                </c:pt>
                <c:pt idx="7">
                  <c:v>4/23 - 4/29</c:v>
                </c:pt>
              </c:strCache>
            </c:strRef>
          </c:cat>
          <c:val>
            <c:numRef>
              <c:f>Sheet1!$D$2:$D$9</c:f>
              <c:numCache>
                <c:formatCode>0.0</c:formatCode>
                <c:ptCount val="8"/>
                <c:pt idx="0">
                  <c:v>377.39910984848484</c:v>
                </c:pt>
                <c:pt idx="1">
                  <c:v>449.80879166666671</c:v>
                </c:pt>
                <c:pt idx="2">
                  <c:v>533.54600000000005</c:v>
                </c:pt>
                <c:pt idx="3">
                  <c:v>575.34270833333335</c:v>
                </c:pt>
                <c:pt idx="4">
                  <c:v>551.36537499999997</c:v>
                </c:pt>
                <c:pt idx="5">
                  <c:v>554.3685416666666</c:v>
                </c:pt>
                <c:pt idx="6">
                  <c:v>503.48112500000002</c:v>
                </c:pt>
                <c:pt idx="7">
                  <c:v>486.32291666666669</c:v>
                </c:pt>
              </c:numCache>
            </c:numRef>
          </c:val>
          <c:extLst>
            <c:ext xmlns:c16="http://schemas.microsoft.com/office/drawing/2014/chart" uri="{C3380CC4-5D6E-409C-BE32-E72D297353CC}">
              <c16:uniqueId val="{00000002-CF70-4185-8B51-F32CBA52F05A}"/>
            </c:ext>
          </c:extLst>
        </c:ser>
        <c:ser>
          <c:idx val="3"/>
          <c:order val="3"/>
          <c:tx>
            <c:strRef>
              <c:f>Sheet1!$E$1</c:f>
              <c:strCache>
                <c:ptCount val="1"/>
                <c:pt idx="0">
                  <c:v>Thursday</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Pre-Pandemic</c:v>
                </c:pt>
                <c:pt idx="1">
                  <c:v>3/12 - 3/18</c:v>
                </c:pt>
                <c:pt idx="2">
                  <c:v>3/19 - 3/25</c:v>
                </c:pt>
                <c:pt idx="3">
                  <c:v>3/26 - 4/1</c:v>
                </c:pt>
                <c:pt idx="4">
                  <c:v>4/2 - 4/8</c:v>
                </c:pt>
                <c:pt idx="5">
                  <c:v>4/9 - 4/15</c:v>
                </c:pt>
                <c:pt idx="6">
                  <c:v>4/16 - 4/22</c:v>
                </c:pt>
                <c:pt idx="7">
                  <c:v>4/23 - 4/29</c:v>
                </c:pt>
              </c:strCache>
            </c:strRef>
          </c:cat>
          <c:val>
            <c:numRef>
              <c:f>Sheet1!$E$2:$E$9</c:f>
              <c:numCache>
                <c:formatCode>0.0</c:formatCode>
                <c:ptCount val="8"/>
                <c:pt idx="0">
                  <c:v>376.71192083333335</c:v>
                </c:pt>
                <c:pt idx="1">
                  <c:v>342.63974999999999</c:v>
                </c:pt>
                <c:pt idx="2">
                  <c:v>452.59662500000002</c:v>
                </c:pt>
                <c:pt idx="3">
                  <c:v>534.72370833333332</c:v>
                </c:pt>
                <c:pt idx="4">
                  <c:v>586.37254166666662</c:v>
                </c:pt>
                <c:pt idx="5">
                  <c:v>552.3902916666666</c:v>
                </c:pt>
                <c:pt idx="6">
                  <c:v>542.46275000000003</c:v>
                </c:pt>
                <c:pt idx="7" formatCode="#,##0.0">
                  <c:v>510.13962500000002</c:v>
                </c:pt>
              </c:numCache>
            </c:numRef>
          </c:val>
          <c:extLst>
            <c:ext xmlns:c16="http://schemas.microsoft.com/office/drawing/2014/chart" uri="{C3380CC4-5D6E-409C-BE32-E72D297353CC}">
              <c16:uniqueId val="{00000003-CF70-4185-8B51-F32CBA52F05A}"/>
            </c:ext>
          </c:extLst>
        </c:ser>
        <c:ser>
          <c:idx val="4"/>
          <c:order val="4"/>
          <c:tx>
            <c:strRef>
              <c:f>Sheet1!$F$1</c:f>
              <c:strCache>
                <c:ptCount val="1"/>
                <c:pt idx="0">
                  <c:v>Friday</c:v>
                </c:pt>
              </c:strCache>
            </c:strRef>
          </c:tx>
          <c:spPr>
            <a:solidFill>
              <a:srgbClr val="4EBEA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Pre-Pandemic</c:v>
                </c:pt>
                <c:pt idx="1">
                  <c:v>3/12 - 3/18</c:v>
                </c:pt>
                <c:pt idx="2">
                  <c:v>3/19 - 3/25</c:v>
                </c:pt>
                <c:pt idx="3">
                  <c:v>3/26 - 4/1</c:v>
                </c:pt>
                <c:pt idx="4">
                  <c:v>4/2 - 4/8</c:v>
                </c:pt>
                <c:pt idx="5">
                  <c:v>4/9 - 4/15</c:v>
                </c:pt>
                <c:pt idx="6">
                  <c:v>4/16 - 4/22</c:v>
                </c:pt>
                <c:pt idx="7">
                  <c:v>4/23 - 4/29</c:v>
                </c:pt>
              </c:strCache>
            </c:strRef>
          </c:cat>
          <c:val>
            <c:numRef>
              <c:f>Sheet1!$F$2:$F$9</c:f>
              <c:numCache>
                <c:formatCode>0.0</c:formatCode>
                <c:ptCount val="8"/>
                <c:pt idx="0">
                  <c:v>385.22089583333332</c:v>
                </c:pt>
                <c:pt idx="1">
                  <c:v>372.40583333333331</c:v>
                </c:pt>
                <c:pt idx="2">
                  <c:v>479.97508333333332</c:v>
                </c:pt>
                <c:pt idx="3">
                  <c:v>544.49400000000003</c:v>
                </c:pt>
                <c:pt idx="4">
                  <c:v>590.73687500000005</c:v>
                </c:pt>
                <c:pt idx="5">
                  <c:v>576.04116666666664</c:v>
                </c:pt>
                <c:pt idx="6">
                  <c:v>540.3379583333334</c:v>
                </c:pt>
                <c:pt idx="7" formatCode="#,##0.0">
                  <c:v>501.37020833333332</c:v>
                </c:pt>
              </c:numCache>
            </c:numRef>
          </c:val>
          <c:extLst>
            <c:ext xmlns:c16="http://schemas.microsoft.com/office/drawing/2014/chart" uri="{C3380CC4-5D6E-409C-BE32-E72D297353CC}">
              <c16:uniqueId val="{00000004-CF70-4185-8B51-F32CBA52F05A}"/>
            </c:ext>
          </c:extLst>
        </c:ser>
        <c:ser>
          <c:idx val="5"/>
          <c:order val="5"/>
          <c:tx>
            <c:strRef>
              <c:f>Sheet1!$G$1</c:f>
              <c:strCache>
                <c:ptCount val="1"/>
                <c:pt idx="0">
                  <c:v>Saturday</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Pre-Pandemic</c:v>
                </c:pt>
                <c:pt idx="1">
                  <c:v>3/12 - 3/18</c:v>
                </c:pt>
                <c:pt idx="2">
                  <c:v>3/19 - 3/25</c:v>
                </c:pt>
                <c:pt idx="3">
                  <c:v>3/26 - 4/1</c:v>
                </c:pt>
                <c:pt idx="4">
                  <c:v>4/2 - 4/8</c:v>
                </c:pt>
                <c:pt idx="5">
                  <c:v>4/9 - 4/15</c:v>
                </c:pt>
                <c:pt idx="6">
                  <c:v>4/16 - 4/22</c:v>
                </c:pt>
                <c:pt idx="7">
                  <c:v>4/23 - 4/29</c:v>
                </c:pt>
              </c:strCache>
            </c:strRef>
          </c:cat>
          <c:val>
            <c:numRef>
              <c:f>Sheet1!$G$2:$G$9</c:f>
              <c:numCache>
                <c:formatCode>0.0</c:formatCode>
                <c:ptCount val="8"/>
                <c:pt idx="0">
                  <c:v>487.46587499999998</c:v>
                </c:pt>
                <c:pt idx="1">
                  <c:v>481.33100000000002</c:v>
                </c:pt>
                <c:pt idx="2">
                  <c:v>604.41395833333343</c:v>
                </c:pt>
                <c:pt idx="3">
                  <c:v>664.58875</c:v>
                </c:pt>
                <c:pt idx="4">
                  <c:v>713.8266666666666</c:v>
                </c:pt>
                <c:pt idx="5">
                  <c:v>640.07270833333337</c:v>
                </c:pt>
                <c:pt idx="6">
                  <c:v>615.43574999999998</c:v>
                </c:pt>
                <c:pt idx="7" formatCode="#,##0.0">
                  <c:v>559.24316666666664</c:v>
                </c:pt>
              </c:numCache>
            </c:numRef>
          </c:val>
          <c:extLst>
            <c:ext xmlns:c16="http://schemas.microsoft.com/office/drawing/2014/chart" uri="{C3380CC4-5D6E-409C-BE32-E72D297353CC}">
              <c16:uniqueId val="{00000005-CF70-4185-8B51-F32CBA52F05A}"/>
            </c:ext>
          </c:extLst>
        </c:ser>
        <c:ser>
          <c:idx val="6"/>
          <c:order val="6"/>
          <c:tx>
            <c:strRef>
              <c:f>Sheet1!$H$1</c:f>
              <c:strCache>
                <c:ptCount val="1"/>
                <c:pt idx="0">
                  <c:v>Sunday</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Pre-Pandemic</c:v>
                </c:pt>
                <c:pt idx="1">
                  <c:v>3/12 - 3/18</c:v>
                </c:pt>
                <c:pt idx="2">
                  <c:v>3/19 - 3/25</c:v>
                </c:pt>
                <c:pt idx="3">
                  <c:v>3/26 - 4/1</c:v>
                </c:pt>
                <c:pt idx="4">
                  <c:v>4/2 - 4/8</c:v>
                </c:pt>
                <c:pt idx="5">
                  <c:v>4/9 - 4/15</c:v>
                </c:pt>
                <c:pt idx="6">
                  <c:v>4/16 - 4/22</c:v>
                </c:pt>
                <c:pt idx="7">
                  <c:v>4/23 - 4/29</c:v>
                </c:pt>
              </c:strCache>
            </c:strRef>
          </c:cat>
          <c:val>
            <c:numRef>
              <c:f>Sheet1!$H$2:$H$9</c:f>
              <c:numCache>
                <c:formatCode>0.0</c:formatCode>
                <c:ptCount val="8"/>
                <c:pt idx="0">
                  <c:v>517.02348333333339</c:v>
                </c:pt>
                <c:pt idx="1">
                  <c:v>517.91099999999994</c:v>
                </c:pt>
                <c:pt idx="2">
                  <c:v>666.78754166666658</c:v>
                </c:pt>
                <c:pt idx="3">
                  <c:v>684.19179166666663</c:v>
                </c:pt>
                <c:pt idx="4">
                  <c:v>764.00791666666657</c:v>
                </c:pt>
                <c:pt idx="5">
                  <c:v>668.36850000000004</c:v>
                </c:pt>
                <c:pt idx="6">
                  <c:v>646.93375000000003</c:v>
                </c:pt>
                <c:pt idx="7" formatCode="#,##0.0">
                  <c:v>617.62462500000004</c:v>
                </c:pt>
              </c:numCache>
            </c:numRef>
          </c:val>
          <c:extLst>
            <c:ext xmlns:c16="http://schemas.microsoft.com/office/drawing/2014/chart" uri="{C3380CC4-5D6E-409C-BE32-E72D297353CC}">
              <c16:uniqueId val="{00000006-CF70-4185-8B51-F32CBA52F05A}"/>
            </c:ext>
          </c:extLst>
        </c:ser>
        <c:dLbls>
          <c:showLegendKey val="0"/>
          <c:showVal val="0"/>
          <c:showCatName val="0"/>
          <c:showSerName val="0"/>
          <c:showPercent val="0"/>
          <c:showBubbleSize val="0"/>
        </c:dLbls>
        <c:gapWidth val="150"/>
        <c:overlap val="100"/>
        <c:axId val="247543880"/>
        <c:axId val="247551096"/>
      </c:barChart>
      <c:catAx>
        <c:axId val="24754388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247551096"/>
        <c:crosses val="autoZero"/>
        <c:auto val="1"/>
        <c:lblAlgn val="ctr"/>
        <c:lblOffset val="100"/>
        <c:noMultiLvlLbl val="0"/>
      </c:catAx>
      <c:valAx>
        <c:axId val="247551096"/>
        <c:scaling>
          <c:orientation val="minMax"/>
          <c:max val="5500"/>
          <c:min val="0"/>
        </c:scaling>
        <c:delete val="1"/>
        <c:axPos val="l"/>
        <c:numFmt formatCode="0.0" sourceLinked="1"/>
        <c:majorTickMark val="none"/>
        <c:minorTickMark val="none"/>
        <c:tickLblPos val="nextTo"/>
        <c:crossAx val="247543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5/12/2020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dirty="0"/>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859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85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111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645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37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953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956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518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126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396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575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733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230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341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951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26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45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39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720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805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0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045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908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611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23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23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394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610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882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390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Tree>
    <p:extLst>
      <p:ext uri="{BB962C8B-B14F-4D97-AF65-F5344CB8AC3E}">
        <p14:creationId xmlns:p14="http://schemas.microsoft.com/office/powerpoint/2010/main" val="3983196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6"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70533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52" y="5002207"/>
            <a:ext cx="7247473" cy="1517126"/>
          </a:xfrm>
          <a:prstGeom prst="rect">
            <a:avLst/>
          </a:prstGeom>
        </p:spPr>
        <p:txBody>
          <a:bodyPr anchor="t" anchorCtr="0">
            <a:noAutofit/>
          </a:bodyPr>
          <a:lstStyle>
            <a:lvl1pPr algn="l">
              <a:lnSpc>
                <a:spcPts val="3799"/>
              </a:lnSpc>
              <a:defRPr sz="3599"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872467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7"/>
            <a:ext cx="6874356" cy="1286933"/>
          </a:xfrm>
          <a:prstGeom prst="rect">
            <a:avLst/>
          </a:prstGeom>
        </p:spPr>
        <p:txBody>
          <a:bodyPr vert="horz" lIns="0" tIns="0" rIns="0" bIns="0"/>
          <a:lstStyle>
            <a:lvl1pPr marL="0" indent="0">
              <a:lnSpc>
                <a:spcPts val="4499"/>
              </a:lnSpc>
              <a:spcBef>
                <a:spcPts val="0"/>
              </a:spcBef>
              <a:buFontTx/>
              <a:buNone/>
              <a:defRPr sz="5499" b="1" cap="none"/>
            </a:lvl1pPr>
            <a:lvl2pPr marL="457109" indent="0">
              <a:lnSpc>
                <a:spcPts val="4499"/>
              </a:lnSpc>
              <a:spcBef>
                <a:spcPts val="0"/>
              </a:spcBef>
              <a:buFontTx/>
              <a:buNone/>
              <a:defRPr sz="5499" cap="all"/>
            </a:lvl2pPr>
            <a:lvl3pPr marL="914217" indent="0">
              <a:lnSpc>
                <a:spcPts val="4499"/>
              </a:lnSpc>
              <a:spcBef>
                <a:spcPts val="0"/>
              </a:spcBef>
              <a:buFontTx/>
              <a:buNone/>
              <a:defRPr sz="5499" cap="all"/>
            </a:lvl3pPr>
            <a:lvl4pPr marL="1371326" indent="0">
              <a:lnSpc>
                <a:spcPts val="4499"/>
              </a:lnSpc>
              <a:spcBef>
                <a:spcPts val="0"/>
              </a:spcBef>
              <a:buFontTx/>
              <a:buNone/>
              <a:defRPr sz="5499" cap="all"/>
            </a:lvl4pPr>
            <a:lvl5pPr marL="1828434" indent="0">
              <a:lnSpc>
                <a:spcPts val="4499"/>
              </a:lnSpc>
              <a:spcBef>
                <a:spcPts val="0"/>
              </a:spcBef>
              <a:buFontTx/>
              <a:buNone/>
              <a:defRPr sz="5499"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70" y="3960348"/>
            <a:ext cx="8282253" cy="1585314"/>
          </a:xfrm>
          <a:prstGeom prst="rect">
            <a:avLst/>
          </a:prstGeom>
        </p:spPr>
        <p:txBody>
          <a:bodyPr vert="horz" lIns="0" tIns="0" rIns="0" bIns="0"/>
          <a:lstStyle>
            <a:lvl1pPr marL="0" indent="0">
              <a:spcBef>
                <a:spcPts val="0"/>
              </a:spcBef>
              <a:buFontTx/>
              <a:buNone/>
              <a:defRPr sz="3199" b="1" cap="none" baseline="0">
                <a:solidFill>
                  <a:srgbClr val="508ABA"/>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r>
              <a:rPr lang="en-US" sz="2599" dirty="0">
                <a:latin typeface="+mn-lt"/>
                <a:cs typeface="Trebuchet MS"/>
              </a:rPr>
              <a:t>Insert Subhead Text Here</a:t>
            </a:r>
          </a:p>
        </p:txBody>
      </p:sp>
    </p:spTree>
    <p:extLst>
      <p:ext uri="{BB962C8B-B14F-4D97-AF65-F5344CB8AC3E}">
        <p14:creationId xmlns:p14="http://schemas.microsoft.com/office/powerpoint/2010/main" val="3270803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8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5/12/2020</a:t>
            </a:fld>
            <a:endParaRPr lang="en-US" dirty="0"/>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5/12/2020</a:t>
            </a:fld>
            <a:endParaRPr lang="en-US" dirty="0"/>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dirty="0"/>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30"/>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95295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ftr="0" dt="0"/>
  <p:txStyles>
    <p:titleStyle>
      <a:lvl1pPr algn="ctr" defTabSz="457109" rtl="0" eaLnBrk="1" latinLnBrk="0" hangingPunct="1">
        <a:spcBef>
          <a:spcPct val="0"/>
        </a:spcBef>
        <a:buNone/>
        <a:defRPr sz="4399" kern="1200">
          <a:solidFill>
            <a:schemeClr val="tx1"/>
          </a:solidFill>
          <a:latin typeface="+mj-lt"/>
          <a:ea typeface="+mj-ea"/>
          <a:cs typeface="+mj-cs"/>
        </a:defRPr>
      </a:lvl1pPr>
    </p:titleStyle>
    <p:bodyStyle>
      <a:lvl1pPr marL="342831" indent="-342831" algn="l" defTabSz="457109" rtl="0" eaLnBrk="1" latinLnBrk="0" hangingPunct="1">
        <a:spcBef>
          <a:spcPct val="20000"/>
        </a:spcBef>
        <a:buFont typeface="Arial"/>
        <a:buChar char="•"/>
        <a:defRPr sz="3199" kern="1200">
          <a:solidFill>
            <a:schemeClr val="tx1"/>
          </a:solidFill>
          <a:latin typeface="+mn-lt"/>
          <a:ea typeface="+mn-ea"/>
          <a:cs typeface="+mn-cs"/>
        </a:defRPr>
      </a:lvl1pPr>
      <a:lvl2pPr marL="742801" indent="-285693" algn="l" defTabSz="457109" rtl="0" eaLnBrk="1" latinLnBrk="0" hangingPunct="1">
        <a:spcBef>
          <a:spcPct val="20000"/>
        </a:spcBef>
        <a:buFont typeface="Arial"/>
        <a:buChar char="–"/>
        <a:defRPr sz="2799" kern="1200">
          <a:solidFill>
            <a:schemeClr val="tx1"/>
          </a:solidFill>
          <a:latin typeface="+mn-lt"/>
          <a:ea typeface="+mn-ea"/>
          <a:cs typeface="+mn-cs"/>
        </a:defRPr>
      </a:lvl2pPr>
      <a:lvl3pPr marL="1142771" indent="-228554" algn="l" defTabSz="457109" rtl="0" eaLnBrk="1" latinLnBrk="0" hangingPunct="1">
        <a:spcBef>
          <a:spcPct val="20000"/>
        </a:spcBef>
        <a:buFont typeface="Arial"/>
        <a:buChar char="•"/>
        <a:defRPr sz="2400" kern="1200">
          <a:solidFill>
            <a:schemeClr val="tx1"/>
          </a:solidFill>
          <a:latin typeface="+mn-lt"/>
          <a:ea typeface="+mn-ea"/>
          <a:cs typeface="+mn-cs"/>
        </a:defRPr>
      </a:lvl3pPr>
      <a:lvl4pPr marL="1599880" indent="-228554" algn="l" defTabSz="457109" rtl="0" eaLnBrk="1" latinLnBrk="0" hangingPunct="1">
        <a:spcBef>
          <a:spcPct val="20000"/>
        </a:spcBef>
        <a:buFont typeface="Arial"/>
        <a:buChar char="–"/>
        <a:defRPr sz="2000" kern="1200">
          <a:solidFill>
            <a:schemeClr val="tx1"/>
          </a:solidFill>
          <a:latin typeface="+mn-lt"/>
          <a:ea typeface="+mn-ea"/>
          <a:cs typeface="+mn-cs"/>
        </a:defRPr>
      </a:lvl4pPr>
      <a:lvl5pPr marL="2056989" indent="-228554" algn="l" defTabSz="457109" rtl="0" eaLnBrk="1" latinLnBrk="0" hangingPunct="1">
        <a:spcBef>
          <a:spcPct val="20000"/>
        </a:spcBef>
        <a:buFont typeface="Arial"/>
        <a:buChar char="»"/>
        <a:defRPr sz="2000" kern="1200">
          <a:solidFill>
            <a:schemeClr val="tx1"/>
          </a:solidFill>
          <a:latin typeface="+mn-lt"/>
          <a:ea typeface="+mn-ea"/>
          <a:cs typeface="+mn-cs"/>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9" rtl="0" eaLnBrk="1" latinLnBrk="0" hangingPunct="1">
        <a:defRPr sz="1800" kern="1200">
          <a:solidFill>
            <a:schemeClr val="tx1"/>
          </a:solidFill>
          <a:latin typeface="+mn-lt"/>
          <a:ea typeface="+mn-ea"/>
          <a:cs typeface="+mn-cs"/>
        </a:defRPr>
      </a:lvl1pPr>
      <a:lvl2pPr marL="457109" algn="l" defTabSz="457109" rtl="0" eaLnBrk="1" latinLnBrk="0" hangingPunct="1">
        <a:defRPr sz="1800" kern="1200">
          <a:solidFill>
            <a:schemeClr val="tx1"/>
          </a:solidFill>
          <a:latin typeface="+mn-lt"/>
          <a:ea typeface="+mn-ea"/>
          <a:cs typeface="+mn-cs"/>
        </a:defRPr>
      </a:lvl2pPr>
      <a:lvl3pPr marL="914217" algn="l" defTabSz="457109" rtl="0" eaLnBrk="1" latinLnBrk="0" hangingPunct="1">
        <a:defRPr sz="1800" kern="1200">
          <a:solidFill>
            <a:schemeClr val="tx1"/>
          </a:solidFill>
          <a:latin typeface="+mn-lt"/>
          <a:ea typeface="+mn-ea"/>
          <a:cs typeface="+mn-cs"/>
        </a:defRPr>
      </a:lvl3pPr>
      <a:lvl4pPr marL="1371326" algn="l" defTabSz="457109" rtl="0" eaLnBrk="1" latinLnBrk="0" hangingPunct="1">
        <a:defRPr sz="1800" kern="1200">
          <a:solidFill>
            <a:schemeClr val="tx1"/>
          </a:solidFill>
          <a:latin typeface="+mn-lt"/>
          <a:ea typeface="+mn-ea"/>
          <a:cs typeface="+mn-cs"/>
        </a:defRPr>
      </a:lvl4pPr>
      <a:lvl5pPr marL="1828434" algn="l" defTabSz="457109" rtl="0" eaLnBrk="1" latinLnBrk="0" hangingPunct="1">
        <a:defRPr sz="1800" kern="1200">
          <a:solidFill>
            <a:schemeClr val="tx1"/>
          </a:solidFill>
          <a:latin typeface="+mn-lt"/>
          <a:ea typeface="+mn-ea"/>
          <a:cs typeface="+mn-cs"/>
        </a:defRPr>
      </a:lvl5pPr>
      <a:lvl6pPr marL="2285543" algn="l" defTabSz="457109" rtl="0" eaLnBrk="1" latinLnBrk="0" hangingPunct="1">
        <a:defRPr sz="1800" kern="1200">
          <a:solidFill>
            <a:schemeClr val="tx1"/>
          </a:solidFill>
          <a:latin typeface="+mn-lt"/>
          <a:ea typeface="+mn-ea"/>
          <a:cs typeface="+mn-cs"/>
        </a:defRPr>
      </a:lvl6pPr>
      <a:lvl7pPr marL="2742651" algn="l" defTabSz="457109" rtl="0" eaLnBrk="1" latinLnBrk="0" hangingPunct="1">
        <a:defRPr sz="1800" kern="1200">
          <a:solidFill>
            <a:schemeClr val="tx1"/>
          </a:solidFill>
          <a:latin typeface="+mn-lt"/>
          <a:ea typeface="+mn-ea"/>
          <a:cs typeface="+mn-cs"/>
        </a:defRPr>
      </a:lvl7pPr>
      <a:lvl8pPr marL="3199760" algn="l" defTabSz="457109" rtl="0" eaLnBrk="1" latinLnBrk="0" hangingPunct="1">
        <a:defRPr sz="1800" kern="1200">
          <a:solidFill>
            <a:schemeClr val="tx1"/>
          </a:solidFill>
          <a:latin typeface="+mn-lt"/>
          <a:ea typeface="+mn-ea"/>
          <a:cs typeface="+mn-cs"/>
        </a:defRPr>
      </a:lvl8pPr>
      <a:lvl9pPr marL="3656868" algn="l" defTabSz="4571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hyperlink" Target="https://thevab.com/insight/as-time-goes-by"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hyperlink" Target="https://thevab.com/insight/as-time-goes-by" TargetMode="External"/><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4.png"/><Relationship Id="rId16"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4.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jpe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jpeg"/><Relationship Id="rId1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www.ispot.tv/" TargetMode="Externa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thevab.com/insight/as-time-goes-by" TargetMode="External"/><Relationship Id="rId7"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thevab.com/insight/as-time-goes-by" TargetMode="External"/><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image" Target="../media/image60.jpeg"/><Relationship Id="rId4" Type="http://schemas.openxmlformats.org/officeDocument/2006/relationships/hyperlink" Target="https://www.xandr.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chart" Target="../charts/chart7.xml"/><Relationship Id="rId4" Type="http://schemas.openxmlformats.org/officeDocument/2006/relationships/hyperlink" Target="https://www.xandr.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image" Target="../media/image61.jpeg"/><Relationship Id="rId4" Type="http://schemas.openxmlformats.org/officeDocument/2006/relationships/hyperlink" Target="https://www.canoeventures.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hyperlink" Target="https://www.canoeventures.com/" TargetMode="External"/><Relationship Id="rId4" Type="http://schemas.openxmlformats.org/officeDocument/2006/relationships/chart" Target="../charts/char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hyperlink" Target="https://www.xandr.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thevab.com/insight/as-time-goes-by" TargetMode="Externa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5.xml"/><Relationship Id="rId7" Type="http://schemas.openxmlformats.org/officeDocument/2006/relationships/slide" Target="slide61.xml"/><Relationship Id="rId2" Type="http://schemas.openxmlformats.org/officeDocument/2006/relationships/slide" Target="slide57.xml"/><Relationship Id="rId1" Type="http://schemas.openxmlformats.org/officeDocument/2006/relationships/slideLayout" Target="../slideLayouts/slideLayout7.xml"/><Relationship Id="rId6" Type="http://schemas.openxmlformats.org/officeDocument/2006/relationships/slide" Target="slide23.xml"/><Relationship Id="rId11" Type="http://schemas.openxmlformats.org/officeDocument/2006/relationships/image" Target="../media/image3.png"/><Relationship Id="rId5" Type="http://schemas.openxmlformats.org/officeDocument/2006/relationships/slide" Target="slide17.xml"/><Relationship Id="rId10" Type="http://schemas.openxmlformats.org/officeDocument/2006/relationships/slide" Target="slide49.xml"/><Relationship Id="rId4" Type="http://schemas.openxmlformats.org/officeDocument/2006/relationships/slide" Target="slide6.xml"/><Relationship Id="rId9" Type="http://schemas.openxmlformats.org/officeDocument/2006/relationships/slide" Target="slide39.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pn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hyperlink" Target="https://thevab.com/insight/as-time-goes-by" TargetMode="External"/><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16.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20.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chart" Target="../charts/char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23.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chart" Target="../charts/chart24.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hyperlink" Target="https://thevab.com/insight/as-time-goes-by"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5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png"/><Relationship Id="rId7" Type="http://schemas.openxmlformats.org/officeDocument/2006/relationships/image" Target="../media/image68.png"/><Relationship Id="rId12"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6.png"/><Relationship Id="rId5" Type="http://schemas.openxmlformats.org/officeDocument/2006/relationships/image" Target="../media/image65.png"/><Relationship Id="rId10" Type="http://schemas.openxmlformats.org/officeDocument/2006/relationships/image" Target="../media/image75.png"/><Relationship Id="rId4" Type="http://schemas.openxmlformats.org/officeDocument/2006/relationships/hyperlink" Target="https://thevab.com/insight/as-time-goes-by" TargetMode="External"/><Relationship Id="rId9"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5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chart" Target="../charts/chart31.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hyperlink" Target="https://thevab.com/insight/as-time-goes-by"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chart" Target="../charts/chart3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8" Type="http://schemas.openxmlformats.org/officeDocument/2006/relationships/hyperlink" Target="https://thevab.com/our-team/leah-montner-dixon" TargetMode="External"/><Relationship Id="rId13" Type="http://schemas.openxmlformats.org/officeDocument/2006/relationships/image" Target="../media/image83.png"/><Relationship Id="rId18" Type="http://schemas.microsoft.com/office/2007/relationships/hdphoto" Target="../media/hdphoto1.wdp"/><Relationship Id="rId3" Type="http://schemas.openxmlformats.org/officeDocument/2006/relationships/hyperlink" Target="https://thevab.com/" TargetMode="External"/><Relationship Id="rId7" Type="http://schemas.openxmlformats.org/officeDocument/2006/relationships/hyperlink" Target="https://thevab.com/our-team/jason-wiese" TargetMode="External"/><Relationship Id="rId12" Type="http://schemas.openxmlformats.org/officeDocument/2006/relationships/hyperlink" Target="https://thevab.com/insight/second-look" TargetMode="External"/><Relationship Id="rId17" Type="http://schemas.openxmlformats.org/officeDocument/2006/relationships/image" Target="../media/image85.png"/><Relationship Id="rId2" Type="http://schemas.openxmlformats.org/officeDocument/2006/relationships/image" Target="../media/image1.png"/><Relationship Id="rId16" Type="http://schemas.openxmlformats.org/officeDocument/2006/relationships/hyperlink" Target="https://thevab.com/insight/vab-resource-guide-covid-19" TargetMode="External"/><Relationship Id="rId1" Type="http://schemas.openxmlformats.org/officeDocument/2006/relationships/slideLayout" Target="../slideLayouts/slideLayout7.xml"/><Relationship Id="rId6" Type="http://schemas.openxmlformats.org/officeDocument/2006/relationships/hyperlink" Target="http://www.thevab.com/" TargetMode="External"/><Relationship Id="rId11" Type="http://schemas.openxmlformats.org/officeDocument/2006/relationships/hyperlink" Target="https://thevab.com/our-team/reed-kiely" TargetMode="External"/><Relationship Id="rId5" Type="http://schemas.openxmlformats.org/officeDocument/2006/relationships/hyperlink" Target="https://twitter.com/VABintel" TargetMode="External"/><Relationship Id="rId15" Type="http://schemas.openxmlformats.org/officeDocument/2006/relationships/image" Target="../media/image84.png"/><Relationship Id="rId10" Type="http://schemas.openxmlformats.org/officeDocument/2006/relationships/image" Target="../media/image4.png"/><Relationship Id="rId4" Type="http://schemas.openxmlformats.org/officeDocument/2006/relationships/image" Target="../media/image82.png"/><Relationship Id="rId9" Type="http://schemas.openxmlformats.org/officeDocument/2006/relationships/hyperlink" Target="https://thevab.com/our-team/karolina-guillen" TargetMode="External"/><Relationship Id="rId14" Type="http://schemas.openxmlformats.org/officeDocument/2006/relationships/hyperlink" Target="https://thevab.com/insight/as-time-goes-by"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thevab.com/insight/as-time-goes-b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thevab.com/insight/as-time-goes-b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thevab.com/insight/as-time-goes-by" TargetMode="External"/><Relationship Id="rId5" Type="http://schemas.openxmlformats.org/officeDocument/2006/relationships/chart" Target="../charts/char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1A6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2A9B48A-2F57-43FA-9948-59B23815C522}"/>
              </a:ext>
            </a:extLst>
          </p:cNvPr>
          <p:cNvPicPr>
            <a:picLocks noChangeAspect="1"/>
          </p:cNvPicPr>
          <p:nvPr/>
        </p:nvPicPr>
        <p:blipFill>
          <a:blip r:embed="rId2"/>
          <a:stretch>
            <a:fillRect/>
          </a:stretch>
        </p:blipFill>
        <p:spPr>
          <a:xfrm>
            <a:off x="412750" y="0"/>
            <a:ext cx="11779250" cy="6858000"/>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86B2BF6F-4CBE-4747-B65E-7952A86CB725}"/>
              </a:ext>
            </a:extLst>
          </p:cNvPr>
          <p:cNvPicPr>
            <a:picLocks noChangeAspect="1"/>
          </p:cNvPicPr>
          <p:nvPr/>
        </p:nvPicPr>
        <p:blipFill rotWithShape="1">
          <a:blip r:embed="rId3"/>
          <a:srcRect l="24710" t="36878" r="29720" b="37455"/>
          <a:stretch/>
        </p:blipFill>
        <p:spPr>
          <a:xfrm>
            <a:off x="503469" y="6044310"/>
            <a:ext cx="2085727" cy="660480"/>
          </a:xfrm>
          <a:prstGeom prst="rect">
            <a:avLst/>
          </a:prstGeom>
        </p:spPr>
      </p:pic>
      <p:sp>
        <p:nvSpPr>
          <p:cNvPr id="11" name="TextBox 10">
            <a:extLst>
              <a:ext uri="{FF2B5EF4-FFF2-40B4-BE49-F238E27FC236}">
                <a16:creationId xmlns:a16="http://schemas.microsoft.com/office/drawing/2014/main" id="{5EABED81-3476-4FCB-B347-FCBAECEB771E}"/>
              </a:ext>
            </a:extLst>
          </p:cNvPr>
          <p:cNvSpPr txBox="1"/>
          <p:nvPr/>
        </p:nvSpPr>
        <p:spPr>
          <a:xfrm>
            <a:off x="398216" y="1783799"/>
            <a:ext cx="285816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EBEA4"/>
                </a:solidFill>
                <a:effectLst/>
                <a:uLnTx/>
                <a:uFillTx/>
                <a:latin typeface="Helvetica" pitchFamily="2" charset="0"/>
                <a:ea typeface="+mn-ea"/>
                <a:cs typeface="+mn-cs"/>
              </a:rPr>
              <a:t>w/o May 11, 2020 Update</a:t>
            </a:r>
          </a:p>
        </p:txBody>
      </p:sp>
      <p:cxnSp>
        <p:nvCxnSpPr>
          <p:cNvPr id="12" name="Straight Connector 11">
            <a:extLst>
              <a:ext uri="{FF2B5EF4-FFF2-40B4-BE49-F238E27FC236}">
                <a16:creationId xmlns:a16="http://schemas.microsoft.com/office/drawing/2014/main" id="{3A047CA5-FCE3-4E83-B5A0-D6D561171653}"/>
              </a:ext>
            </a:extLst>
          </p:cNvPr>
          <p:cNvCxnSpPr/>
          <p:nvPr/>
        </p:nvCxnSpPr>
        <p:spPr>
          <a:xfrm>
            <a:off x="493843" y="1703520"/>
            <a:ext cx="521208" cy="0"/>
          </a:xfrm>
          <a:prstGeom prst="line">
            <a:avLst/>
          </a:prstGeom>
          <a:ln>
            <a:solidFill>
              <a:srgbClr val="4EBEA4"/>
            </a:solidFill>
          </a:ln>
        </p:spPr>
        <p:style>
          <a:lnRef idx="3">
            <a:schemeClr val="accent1"/>
          </a:lnRef>
          <a:fillRef idx="0">
            <a:schemeClr val="accent1"/>
          </a:fillRef>
          <a:effectRef idx="2">
            <a:schemeClr val="accent1"/>
          </a:effectRef>
          <a:fontRef idx="minor">
            <a:schemeClr val="tx1"/>
          </a:fontRef>
        </p:style>
      </p:cxnSp>
      <p:sp>
        <p:nvSpPr>
          <p:cNvPr id="15" name="TextBox 14">
            <a:extLst>
              <a:ext uri="{FF2B5EF4-FFF2-40B4-BE49-F238E27FC236}">
                <a16:creationId xmlns:a16="http://schemas.microsoft.com/office/drawing/2014/main" id="{53DF4EF8-2F08-47F5-9C60-D07851F940B1}"/>
              </a:ext>
            </a:extLst>
          </p:cNvPr>
          <p:cNvSpPr txBox="1"/>
          <p:nvPr/>
        </p:nvSpPr>
        <p:spPr>
          <a:xfrm>
            <a:off x="235598" y="2398202"/>
            <a:ext cx="5860402"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EBEA4"/>
                </a:solidFill>
                <a:effectLst/>
                <a:uLnTx/>
                <a:uFillTx/>
                <a:latin typeface="Helvetica" pitchFamily="2" charset="0"/>
                <a:ea typeface="+mn-ea"/>
                <a:cs typeface="+mn-cs"/>
              </a:rPr>
              <a:t>Make Yourself a</a:t>
            </a:r>
            <a:r>
              <a:rPr lang="en-US" sz="4000" b="1" dirty="0">
                <a:solidFill>
                  <a:srgbClr val="4EBEA4"/>
                </a:solidFill>
                <a:latin typeface="Helvetica" pitchFamily="2" charset="0"/>
              </a:rPr>
              <a:t>t Home</a:t>
            </a:r>
            <a:br>
              <a:rPr kumimoji="0" lang="en-US" sz="4000" b="1" i="0" u="none" strike="noStrike" kern="1200" cap="none" spc="0" normalizeH="0" baseline="0" noProof="0" dirty="0">
                <a:ln>
                  <a:noFill/>
                </a:ln>
                <a:solidFill>
                  <a:prstClr val="white"/>
                </a:solidFill>
                <a:effectLst/>
                <a:uLnTx/>
                <a:uFillTx/>
                <a:latin typeface="Helvetica" pitchFamily="2" charset="0"/>
                <a:ea typeface="+mn-ea"/>
                <a:cs typeface="+mn-cs"/>
              </a:rPr>
            </a:br>
            <a:endParaRPr kumimoji="0" lang="en-US" sz="400" b="1" i="0" u="none" strike="noStrike" kern="1200" cap="none" spc="0" normalizeH="0" baseline="0" noProof="0" dirty="0">
              <a:ln>
                <a:noFill/>
              </a:ln>
              <a:solidFill>
                <a:prstClr val="white"/>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Helvetica" pitchFamily="2" charset="0"/>
                <a:ea typeface="+mn-ea"/>
                <a:cs typeface="+mn-cs"/>
              </a:rPr>
              <a:t>Video Viewing in the 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Helvetica" pitchFamily="2" charset="0"/>
                <a:ea typeface="+mn-ea"/>
                <a:cs typeface="+mn-cs"/>
              </a:rPr>
              <a:t>of COVID-19</a:t>
            </a:r>
            <a:endParaRPr kumimoji="0" lang="en-US" sz="30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4036234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9217289-C02A-492E-8009-0E071D1A45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5" t="1120" r="2389" b="41587"/>
          <a:stretch/>
        </p:blipFill>
        <p:spPr>
          <a:xfrm>
            <a:off x="4057834" y="1731460"/>
            <a:ext cx="4074056" cy="3964262"/>
          </a:xfrm>
          <a:prstGeom prst="rect">
            <a:avLst/>
          </a:prstGeom>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26244" y="6585707"/>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42792"/>
            <a:ext cx="11601482"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VAB’s </a:t>
            </a:r>
            <a:r>
              <a:rPr lang="en-US" sz="700" dirty="0">
                <a:latin typeface="Helvetica" panose="020B0403020202020204" pitchFamily="34" charset="0"/>
                <a:hlinkClick r:id="rId5"/>
              </a:rPr>
              <a:t>'As Time Goes By: How Media Consumption Is Helping America Cope’</a:t>
            </a:r>
            <a:r>
              <a:rPr lang="en-US" sz="700" dirty="0">
                <a:latin typeface="Helvetica" panose="020B0403020202020204" pitchFamily="34" charset="0"/>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Q4: During the COVID-19 pandemic, what are the primary reasons you utilized the media below?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Does not equal 100% due to the ability to choose multiple responses.</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312861"/>
            <a:ext cx="1186853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While Gen Z is using video games to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stay in touch with their friends, affluent targets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are turning to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podcasts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to</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learn something new, and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multicultural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audiences</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are mastering TV related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mn-ea"/>
                <a:cs typeface="+mn-cs"/>
              </a:rPr>
              <a:t>technology</a:t>
            </a:r>
          </a:p>
        </p:txBody>
      </p:sp>
      <p:pic>
        <p:nvPicPr>
          <p:cNvPr id="4" name="Picture 3" descr="A person in glasses looking at the camera&#10;&#10;Description automatically generated">
            <a:extLst>
              <a:ext uri="{FF2B5EF4-FFF2-40B4-BE49-F238E27FC236}">
                <a16:creationId xmlns:a16="http://schemas.microsoft.com/office/drawing/2014/main" id="{18442267-C262-4F89-A45F-29E76F36E833}"/>
              </a:ext>
            </a:extLst>
          </p:cNvPr>
          <p:cNvPicPr>
            <a:picLocks noChangeAspect="1"/>
          </p:cNvPicPr>
          <p:nvPr/>
        </p:nvPicPr>
        <p:blipFill rotWithShape="1">
          <a:blip r:embed="rId6">
            <a:extLst>
              <a:ext uri="{28A0092B-C50C-407E-A947-70E740481C1C}">
                <a14:useLocalDpi xmlns:a14="http://schemas.microsoft.com/office/drawing/2010/main"/>
              </a:ext>
            </a:extLst>
          </a:blip>
          <a:srcRect l="39364" r="5022"/>
          <a:stretch/>
        </p:blipFill>
        <p:spPr>
          <a:xfrm>
            <a:off x="72570" y="1731460"/>
            <a:ext cx="3937000" cy="3934617"/>
          </a:xfrm>
          <a:prstGeom prst="rect">
            <a:avLst/>
          </a:prstGeom>
          <a:ln>
            <a:solidFill>
              <a:srgbClr val="1F1A62"/>
            </a:solidFill>
          </a:ln>
        </p:spPr>
      </p:pic>
      <p:sp>
        <p:nvSpPr>
          <p:cNvPr id="7" name="TextBox 6">
            <a:extLst>
              <a:ext uri="{FF2B5EF4-FFF2-40B4-BE49-F238E27FC236}">
                <a16:creationId xmlns:a16="http://schemas.microsoft.com/office/drawing/2014/main" id="{D4BACA23-2039-4ADA-9897-92DCB5851E85}"/>
              </a:ext>
            </a:extLst>
          </p:cNvPr>
          <p:cNvSpPr txBox="1"/>
          <p:nvPr/>
        </p:nvSpPr>
        <p:spPr>
          <a:xfrm>
            <a:off x="69203" y="4420858"/>
            <a:ext cx="4038601"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28%</a:t>
            </a:r>
            <a:br>
              <a:rPr kumimoji="0" lang="en-US" sz="4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br>
            <a:r>
              <a:rPr kumimoji="0" lang="en-US" sz="17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of P18-24 are </a:t>
            </a:r>
            <a:r>
              <a:rPr kumimoji="0" lang="en-US" sz="1700" b="1"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playing video games</a:t>
            </a:r>
            <a:r>
              <a:rPr kumimoji="0" lang="en-US" sz="17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 to </a:t>
            </a:r>
            <a:br>
              <a:rPr kumimoji="0" lang="en-US" sz="18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br>
            <a:r>
              <a:rPr kumimoji="0" lang="en-US" sz="18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keep in touch with friends</a:t>
            </a:r>
            <a:endParaRPr kumimoji="0" lang="en-US" sz="4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endParaRPr>
          </a:p>
        </p:txBody>
      </p:sp>
      <p:pic>
        <p:nvPicPr>
          <p:cNvPr id="3" name="Picture 2" descr="A picture containing person, man, sitting, indoor&#10;&#10;Description automatically generated">
            <a:extLst>
              <a:ext uri="{FF2B5EF4-FFF2-40B4-BE49-F238E27FC236}">
                <a16:creationId xmlns:a16="http://schemas.microsoft.com/office/drawing/2014/main" id="{2987C91A-8080-48D1-A4A1-67DEEA026BDD}"/>
              </a:ext>
            </a:extLst>
          </p:cNvPr>
          <p:cNvPicPr>
            <a:picLocks noChangeAspect="1"/>
          </p:cNvPicPr>
          <p:nvPr/>
        </p:nvPicPr>
        <p:blipFill rotWithShape="1">
          <a:blip r:embed="rId7"/>
          <a:srcRect l="20396" r="13511"/>
          <a:stretch/>
        </p:blipFill>
        <p:spPr>
          <a:xfrm>
            <a:off x="8182429" y="1731461"/>
            <a:ext cx="3900718" cy="3964261"/>
          </a:xfrm>
          <a:prstGeom prst="rect">
            <a:avLst/>
          </a:prstGeom>
          <a:ln>
            <a:noFill/>
          </a:ln>
        </p:spPr>
      </p:pic>
      <p:sp>
        <p:nvSpPr>
          <p:cNvPr id="5" name="Rectangle 4">
            <a:extLst>
              <a:ext uri="{FF2B5EF4-FFF2-40B4-BE49-F238E27FC236}">
                <a16:creationId xmlns:a16="http://schemas.microsoft.com/office/drawing/2014/main" id="{D3ECD43A-6D7E-4BC6-9082-78F1964BAA5B}"/>
              </a:ext>
            </a:extLst>
          </p:cNvPr>
          <p:cNvSpPr/>
          <p:nvPr/>
        </p:nvSpPr>
        <p:spPr>
          <a:xfrm>
            <a:off x="8182429" y="1731461"/>
            <a:ext cx="3893461" cy="3964262"/>
          </a:xfrm>
          <a:prstGeom prst="rect">
            <a:avLst/>
          </a:prstGeom>
          <a:solidFill>
            <a:srgbClr val="000000">
              <a:alpha val="3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1B9CB1A-98F5-44E7-AC1D-F550D9BB7B87}"/>
              </a:ext>
            </a:extLst>
          </p:cNvPr>
          <p:cNvSpPr txBox="1"/>
          <p:nvPr/>
        </p:nvSpPr>
        <p:spPr>
          <a:xfrm>
            <a:off x="8190608" y="4440394"/>
            <a:ext cx="4038601"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C0F3"/>
                </a:solidFill>
                <a:effectLst/>
                <a:uLnTx/>
                <a:uFillTx/>
                <a:latin typeface="Helvetica" panose="020B0403020202020204" pitchFamily="34" charset="0"/>
                <a:ea typeface="+mn-ea"/>
                <a:cs typeface="+mn-cs"/>
              </a:rPr>
              <a:t>16%</a:t>
            </a:r>
            <a:br>
              <a:rPr kumimoji="0" lang="en-US" sz="4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br>
            <a:r>
              <a:rPr kumimoji="0" lang="en-US" sz="16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of affluent respondents use </a:t>
            </a:r>
            <a:r>
              <a:rPr kumimoji="0" lang="en-US" sz="1600" b="1"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podcasts</a:t>
            </a:r>
            <a:r>
              <a:rPr kumimoji="0" lang="en-US" sz="16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t> to</a:t>
            </a:r>
            <a:br>
              <a:rPr kumimoji="0" lang="en-US" sz="1800" b="0" i="0" u="none" strike="noStrike" kern="1200" cap="none" spc="0" normalizeH="0" baseline="0" noProof="0" dirty="0">
                <a:ln>
                  <a:noFill/>
                </a:ln>
                <a:solidFill>
                  <a:srgbClr val="E2E8F1"/>
                </a:solidFill>
                <a:effectLst/>
                <a:uLnTx/>
                <a:uFillTx/>
                <a:latin typeface="Helvetica" panose="020B0403020202020204" pitchFamily="34" charset="0"/>
                <a:ea typeface="+mn-ea"/>
                <a:cs typeface="+mn-cs"/>
              </a:rPr>
            </a:b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ea typeface="+mn-ea"/>
                <a:cs typeface="+mn-cs"/>
              </a:rPr>
              <a:t>learn something new</a:t>
            </a:r>
            <a:endParaRPr kumimoji="0" lang="en-US" sz="4000" b="1" i="0" u="none" strike="noStrike" kern="1200" cap="none" spc="0" normalizeH="0" baseline="0" noProof="0" dirty="0">
              <a:ln>
                <a:noFill/>
              </a:ln>
              <a:solidFill>
                <a:srgbClr val="00C0F3"/>
              </a:solidFill>
              <a:effectLst/>
              <a:uLnTx/>
              <a:uFillTx/>
              <a:latin typeface="Helvetica" panose="020B0403020202020204" pitchFamily="34" charset="0"/>
              <a:ea typeface="+mn-ea"/>
              <a:cs typeface="+mn-cs"/>
            </a:endParaRPr>
          </a:p>
        </p:txBody>
      </p:sp>
      <p:sp>
        <p:nvSpPr>
          <p:cNvPr id="15" name="Rectangle 14">
            <a:extLst>
              <a:ext uri="{FF2B5EF4-FFF2-40B4-BE49-F238E27FC236}">
                <a16:creationId xmlns:a16="http://schemas.microsoft.com/office/drawing/2014/main" id="{BA4F7E12-C56A-443E-B00A-597C5F8B1FBE}"/>
              </a:ext>
            </a:extLst>
          </p:cNvPr>
          <p:cNvSpPr/>
          <p:nvPr/>
        </p:nvSpPr>
        <p:spPr>
          <a:xfrm>
            <a:off x="4085037" y="1731461"/>
            <a:ext cx="4038601" cy="3964262"/>
          </a:xfrm>
          <a:prstGeom prst="rect">
            <a:avLst/>
          </a:prstGeom>
          <a:solidFill>
            <a:srgbClr val="000000">
              <a:alpha val="32157"/>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BF0650FF-CB5F-41B5-832C-82E3DF1088DD}"/>
              </a:ext>
            </a:extLst>
          </p:cNvPr>
          <p:cNvSpPr txBox="1"/>
          <p:nvPr/>
        </p:nvSpPr>
        <p:spPr>
          <a:xfrm>
            <a:off x="4071974" y="4177276"/>
            <a:ext cx="4038601" cy="1508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E600"/>
                </a:solidFill>
                <a:effectLst/>
                <a:uLnTx/>
                <a:uFillTx/>
                <a:latin typeface="Helvetica" panose="020B0403020202020204" pitchFamily="34" charset="0"/>
                <a:ea typeface="+mn-ea"/>
                <a:cs typeface="+mn-cs"/>
              </a:rPr>
              <a:t>63% </a:t>
            </a:r>
            <a:r>
              <a:rPr kumimoji="0" lang="en-US" sz="2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Hispanic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E600"/>
                </a:solidFill>
                <a:effectLst/>
                <a:uLnTx/>
                <a:uFillTx/>
                <a:latin typeface="Helvetica" panose="020B0403020202020204" pitchFamily="34" charset="0"/>
                <a:ea typeface="+mn-ea"/>
                <a:cs typeface="+mn-cs"/>
              </a:rPr>
              <a:t>66% </a:t>
            </a:r>
            <a:r>
              <a:rPr kumimoji="0" lang="en-US" sz="24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Non-Hispanic Black</a:t>
            </a:r>
            <a:br>
              <a:rPr kumimoji="0" lang="en-US" sz="40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br>
            <a:r>
              <a:rPr kumimoji="0" lang="en-US" sz="1800" b="1" i="0" u="none" strike="noStrike" kern="1200" cap="none" spc="0" normalizeH="0" baseline="0" noProof="0" dirty="0">
                <a:ln>
                  <a:noFill/>
                </a:ln>
                <a:solidFill>
                  <a:srgbClr val="FFE600"/>
                </a:solidFill>
                <a:effectLst/>
                <a:uLnTx/>
                <a:uFillTx/>
                <a:latin typeface="Helvetica" panose="020B0403020202020204" pitchFamily="34" charset="0"/>
                <a:ea typeface="+mn-ea"/>
                <a:cs typeface="+mn-cs"/>
              </a:rPr>
              <a:t>learned to use more features on Smart TV </a:t>
            </a: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or TV related devices</a:t>
            </a:r>
            <a:endParaRPr kumimoji="0" lang="en-US" sz="40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373230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BC62844-4493-426A-B84B-B27843D43B68}"/>
              </a:ext>
            </a:extLst>
          </p:cNvPr>
          <p:cNvSpPr/>
          <p:nvPr/>
        </p:nvSpPr>
        <p:spPr>
          <a:xfrm>
            <a:off x="1" y="2263360"/>
            <a:ext cx="4747373" cy="3410226"/>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AD90ED3-7DF5-CE44-A782-9A413CE76D03}"/>
              </a:ext>
            </a:extLst>
          </p:cNvPr>
          <p:cNvSpPr/>
          <p:nvPr/>
        </p:nvSpPr>
        <p:spPr>
          <a:xfrm>
            <a:off x="4747374" y="2259098"/>
            <a:ext cx="7445182" cy="341022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483206" y="6585707"/>
            <a:ext cx="11708793"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0BA22DF9-BEFC-4684-B093-4877081C3E11}"/>
              </a:ext>
            </a:extLst>
          </p:cNvPr>
          <p:cNvSpPr txBox="1"/>
          <p:nvPr/>
        </p:nvSpPr>
        <p:spPr>
          <a:xfrm>
            <a:off x="1" y="1738464"/>
            <a:ext cx="121919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“Companies with specific COVID-19 related advertising messages positively impacts my perception of the brand”</a:t>
            </a:r>
            <a:br>
              <a:rPr kumimoji="0" lang="en-US" sz="18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that agree with the statement</a:t>
            </a:r>
            <a:endPar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7" name="TextBox 16">
            <a:extLst>
              <a:ext uri="{FF2B5EF4-FFF2-40B4-BE49-F238E27FC236}">
                <a16:creationId xmlns:a16="http://schemas.microsoft.com/office/drawing/2014/main" id="{7AE96467-B55E-4341-879E-5351C7CB1D2E}"/>
              </a:ext>
            </a:extLst>
          </p:cNvPr>
          <p:cNvSpPr txBox="1"/>
          <p:nvPr/>
        </p:nvSpPr>
        <p:spPr>
          <a:xfrm>
            <a:off x="456263" y="6238018"/>
            <a:ext cx="11323781" cy="307122"/>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VAB’s </a:t>
            </a:r>
            <a:r>
              <a:rPr lang="en-US" sz="700" dirty="0">
                <a:solidFill>
                  <a:prstClr val="black"/>
                </a:solidFill>
                <a:latin typeface="Helvetica" panose="020B0403020202020204" pitchFamily="34" charset="0"/>
                <a:hlinkClick r:id="rId3"/>
              </a:rPr>
              <a:t>'As Time Goes By: How Media Consumption Is Helping America Cope’</a:t>
            </a:r>
            <a:r>
              <a:rPr lang="en-US" sz="700" dirty="0">
                <a:solidFill>
                  <a:prstClr val="black"/>
                </a:solidFill>
                <a:latin typeface="Helvetica" panose="020B0403020202020204" pitchFamily="34" charset="0"/>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Q14: Some companies have created specific COVID-19 related advertising messages (e.g. Guinness, Ford, Burger King, Verizon).  How do these types of advertisements typically impact your perception of a brand?</a:t>
            </a:r>
          </a:p>
        </p:txBody>
      </p:sp>
      <p:pic>
        <p:nvPicPr>
          <p:cNvPr id="15" name="Picture 14">
            <a:extLst>
              <a:ext uri="{FF2B5EF4-FFF2-40B4-BE49-F238E27FC236}">
                <a16:creationId xmlns:a16="http://schemas.microsoft.com/office/drawing/2014/main" id="{9824B7EB-4FA9-4597-BBBF-4C16BDB97FAF}"/>
              </a:ext>
            </a:extLst>
          </p:cNvPr>
          <p:cNvPicPr>
            <a:picLocks noChangeAspect="1"/>
          </p:cNvPicPr>
          <p:nvPr/>
        </p:nvPicPr>
        <p:blipFill>
          <a:blip r:embed="rId4"/>
          <a:stretch>
            <a:fillRect/>
          </a:stretch>
        </p:blipFill>
        <p:spPr>
          <a:xfrm>
            <a:off x="2370519" y="3383238"/>
            <a:ext cx="1943845" cy="1042866"/>
          </a:xfrm>
          <a:prstGeom prst="rect">
            <a:avLst/>
          </a:prstGeom>
          <a:ln>
            <a:solidFill>
              <a:srgbClr val="1B1464"/>
            </a:solidFill>
          </a:ln>
        </p:spPr>
      </p:pic>
      <p:pic>
        <p:nvPicPr>
          <p:cNvPr id="18" name="Picture 17">
            <a:extLst>
              <a:ext uri="{FF2B5EF4-FFF2-40B4-BE49-F238E27FC236}">
                <a16:creationId xmlns:a16="http://schemas.microsoft.com/office/drawing/2014/main" id="{9999ECC6-CC12-4CD1-8BD7-FFBFCB0305F6}"/>
              </a:ext>
            </a:extLst>
          </p:cNvPr>
          <p:cNvPicPr>
            <a:picLocks noChangeAspect="1"/>
          </p:cNvPicPr>
          <p:nvPr/>
        </p:nvPicPr>
        <p:blipFill>
          <a:blip r:embed="rId5"/>
          <a:stretch>
            <a:fillRect/>
          </a:stretch>
        </p:blipFill>
        <p:spPr>
          <a:xfrm>
            <a:off x="2362362" y="4479571"/>
            <a:ext cx="1951413" cy="1014820"/>
          </a:xfrm>
          <a:prstGeom prst="rect">
            <a:avLst/>
          </a:prstGeom>
          <a:ln>
            <a:solidFill>
              <a:srgbClr val="1B1464"/>
            </a:solidFill>
          </a:ln>
        </p:spPr>
      </p:pic>
      <p:pic>
        <p:nvPicPr>
          <p:cNvPr id="22" name="Picture 21">
            <a:extLst>
              <a:ext uri="{FF2B5EF4-FFF2-40B4-BE49-F238E27FC236}">
                <a16:creationId xmlns:a16="http://schemas.microsoft.com/office/drawing/2014/main" id="{BF76ED2D-754F-449E-B89F-9FE37407538B}"/>
              </a:ext>
            </a:extLst>
          </p:cNvPr>
          <p:cNvPicPr>
            <a:picLocks noChangeAspect="1"/>
          </p:cNvPicPr>
          <p:nvPr/>
        </p:nvPicPr>
        <p:blipFill>
          <a:blip r:embed="rId6"/>
          <a:stretch>
            <a:fillRect/>
          </a:stretch>
        </p:blipFill>
        <p:spPr>
          <a:xfrm>
            <a:off x="433011" y="3375180"/>
            <a:ext cx="1882873" cy="1050341"/>
          </a:xfrm>
          <a:prstGeom prst="rect">
            <a:avLst/>
          </a:prstGeom>
        </p:spPr>
      </p:pic>
      <p:pic>
        <p:nvPicPr>
          <p:cNvPr id="23" name="Picture 22">
            <a:extLst>
              <a:ext uri="{FF2B5EF4-FFF2-40B4-BE49-F238E27FC236}">
                <a16:creationId xmlns:a16="http://schemas.microsoft.com/office/drawing/2014/main" id="{B39BF706-6DEB-4490-AA4A-130A9D64C974}"/>
              </a:ext>
            </a:extLst>
          </p:cNvPr>
          <p:cNvPicPr>
            <a:picLocks noChangeAspect="1"/>
          </p:cNvPicPr>
          <p:nvPr/>
        </p:nvPicPr>
        <p:blipFill>
          <a:blip r:embed="rId7"/>
          <a:stretch>
            <a:fillRect/>
          </a:stretch>
        </p:blipFill>
        <p:spPr>
          <a:xfrm>
            <a:off x="433011" y="4474226"/>
            <a:ext cx="1882873" cy="1022572"/>
          </a:xfrm>
          <a:prstGeom prst="rect">
            <a:avLst/>
          </a:prstGeom>
        </p:spPr>
      </p:pic>
      <p:sp>
        <p:nvSpPr>
          <p:cNvPr id="24" name="TextBox 23">
            <a:extLst>
              <a:ext uri="{FF2B5EF4-FFF2-40B4-BE49-F238E27FC236}">
                <a16:creationId xmlns:a16="http://schemas.microsoft.com/office/drawing/2014/main" id="{53A18CFF-87E6-4FA5-9532-49DED0CC3273}"/>
              </a:ext>
            </a:extLst>
          </p:cNvPr>
          <p:cNvSpPr txBox="1"/>
          <p:nvPr/>
        </p:nvSpPr>
        <p:spPr>
          <a:xfrm>
            <a:off x="516563" y="2357878"/>
            <a:ext cx="3797801" cy="95410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52%</a:t>
            </a:r>
            <a:r>
              <a:rPr kumimoji="0" lang="en-US" sz="36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a:t>
            </a:r>
            <a:br>
              <a:rPr kumimoji="0" lang="en-US" sz="36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of all respondents</a:t>
            </a:r>
            <a:endParaRPr kumimoji="0" lang="en-US" sz="36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graphicFrame>
        <p:nvGraphicFramePr>
          <p:cNvPr id="30" name="Chart 29">
            <a:extLst>
              <a:ext uri="{FF2B5EF4-FFF2-40B4-BE49-F238E27FC236}">
                <a16:creationId xmlns:a16="http://schemas.microsoft.com/office/drawing/2014/main" id="{47F4C633-38B5-4FEF-BFCD-E7FE4BC1A97D}"/>
              </a:ext>
            </a:extLst>
          </p:cNvPr>
          <p:cNvGraphicFramePr/>
          <p:nvPr/>
        </p:nvGraphicFramePr>
        <p:xfrm>
          <a:off x="4777540" y="2300435"/>
          <a:ext cx="7414459" cy="3542613"/>
        </p:xfrm>
        <a:graphic>
          <a:graphicData uri="http://schemas.openxmlformats.org/drawingml/2006/chart">
            <c:chart xmlns:c="http://schemas.openxmlformats.org/drawingml/2006/chart" xmlns:r="http://schemas.openxmlformats.org/officeDocument/2006/relationships" r:id="rId8"/>
          </a:graphicData>
        </a:graphic>
      </p:graphicFrame>
      <p:cxnSp>
        <p:nvCxnSpPr>
          <p:cNvPr id="31" name="Straight Connector 30">
            <a:extLst>
              <a:ext uri="{FF2B5EF4-FFF2-40B4-BE49-F238E27FC236}">
                <a16:creationId xmlns:a16="http://schemas.microsoft.com/office/drawing/2014/main" id="{B8986607-4D3A-47F2-93E5-B15578C80A3E}"/>
              </a:ext>
            </a:extLst>
          </p:cNvPr>
          <p:cNvCxnSpPr/>
          <p:nvPr/>
        </p:nvCxnSpPr>
        <p:spPr>
          <a:xfrm>
            <a:off x="5544457" y="5659072"/>
            <a:ext cx="590220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C79200F1-015D-44DB-B855-AFEA6C8E51EE}"/>
              </a:ext>
            </a:extLst>
          </p:cNvPr>
          <p:cNvSpPr/>
          <p:nvPr/>
        </p:nvSpPr>
        <p:spPr>
          <a:xfrm>
            <a:off x="283558" y="373882"/>
            <a:ext cx="1190899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From an advertising perspective, companies that create COVID-19 related messaging can </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increase their brand perception</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 among consumers</a:t>
            </a:r>
            <a:endPar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7702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865591"/>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219667" y="525258"/>
            <a:ext cx="1176279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Early movers with </a:t>
            </a:r>
            <a:r>
              <a:rPr lang="en-US" sz="2600" b="1" dirty="0">
                <a:solidFill>
                  <a:srgbClr val="1F1A62"/>
                </a:solidFill>
                <a:latin typeface="Helvetica" pitchFamily="2" charset="0"/>
              </a:rPr>
              <a:t>COVID-19 messaging</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have continued to introduce new creative to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foster greater connection</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with, and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support</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of, consumers</a:t>
            </a:r>
            <a:endParaRPr kumimoji="0" lang="en-US" sz="2600" b="1" i="0" u="none" strike="noStrike" kern="1200" cap="none" spc="0" normalizeH="0" baseline="0" noProof="0" dirty="0">
              <a:ln>
                <a:noFill/>
              </a:ln>
              <a:solidFill>
                <a:srgbClr val="FF0000"/>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3" name="Rectangle 22">
            <a:extLst>
              <a:ext uri="{FF2B5EF4-FFF2-40B4-BE49-F238E27FC236}">
                <a16:creationId xmlns:a16="http://schemas.microsoft.com/office/drawing/2014/main" id="{0D2BE0B6-01BB-4780-BED8-D4BD8D171E63}"/>
              </a:ext>
            </a:extLst>
          </p:cNvPr>
          <p:cNvSpPr/>
          <p:nvPr/>
        </p:nvSpPr>
        <p:spPr>
          <a:xfrm>
            <a:off x="330609" y="6287157"/>
            <a:ext cx="1126983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*Reflects new creative launched between 4/4 – 4/30</a:t>
            </a:r>
          </a:p>
        </p:txBody>
      </p:sp>
      <p:pic>
        <p:nvPicPr>
          <p:cNvPr id="13" name="Picture 12">
            <a:extLst>
              <a:ext uri="{FF2B5EF4-FFF2-40B4-BE49-F238E27FC236}">
                <a16:creationId xmlns:a16="http://schemas.microsoft.com/office/drawing/2014/main" id="{5F61D5B2-8099-41CA-ACA9-3D80F9AD3487}"/>
              </a:ext>
            </a:extLst>
          </p:cNvPr>
          <p:cNvPicPr>
            <a:picLocks noChangeAspect="1"/>
          </p:cNvPicPr>
          <p:nvPr/>
        </p:nvPicPr>
        <p:blipFill>
          <a:blip r:embed="rId3"/>
          <a:stretch>
            <a:fillRect/>
          </a:stretch>
        </p:blipFill>
        <p:spPr>
          <a:xfrm>
            <a:off x="138182" y="2601972"/>
            <a:ext cx="2645932" cy="1145007"/>
          </a:xfrm>
          <a:prstGeom prst="rect">
            <a:avLst/>
          </a:prstGeom>
          <a:ln>
            <a:solidFill>
              <a:srgbClr val="1B1464"/>
            </a:solidFill>
          </a:ln>
        </p:spPr>
      </p:pic>
      <p:pic>
        <p:nvPicPr>
          <p:cNvPr id="14" name="Picture 10" descr="Image result for burger king logo">
            <a:extLst>
              <a:ext uri="{FF2B5EF4-FFF2-40B4-BE49-F238E27FC236}">
                <a16:creationId xmlns:a16="http://schemas.microsoft.com/office/drawing/2014/main" id="{D201EE2E-DD36-4507-8ECA-3629860FD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743" y="1997582"/>
            <a:ext cx="550810" cy="55081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vana Add Locations In Spartanburg And Florence | Greenville ...">
            <a:extLst>
              <a:ext uri="{FF2B5EF4-FFF2-40B4-BE49-F238E27FC236}">
                <a16:creationId xmlns:a16="http://schemas.microsoft.com/office/drawing/2014/main" id="{6B8CC1B3-2132-4AFD-98BD-011557BDCBEA}"/>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7203" b="31822"/>
          <a:stretch/>
        </p:blipFill>
        <p:spPr bwMode="auto">
          <a:xfrm>
            <a:off x="787685" y="4186669"/>
            <a:ext cx="1346927" cy="4177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1D07044-CB9C-4578-9C6D-DD8B1645E14D}"/>
              </a:ext>
            </a:extLst>
          </p:cNvPr>
          <p:cNvPicPr>
            <a:picLocks noChangeAspect="1"/>
          </p:cNvPicPr>
          <p:nvPr/>
        </p:nvPicPr>
        <p:blipFill>
          <a:blip r:embed="rId6"/>
          <a:stretch>
            <a:fillRect/>
          </a:stretch>
        </p:blipFill>
        <p:spPr>
          <a:xfrm>
            <a:off x="71361" y="4632324"/>
            <a:ext cx="2779575" cy="1361285"/>
          </a:xfrm>
          <a:prstGeom prst="rect">
            <a:avLst/>
          </a:prstGeom>
          <a:ln>
            <a:solidFill>
              <a:srgbClr val="1B1464"/>
            </a:solidFill>
          </a:ln>
        </p:spPr>
      </p:pic>
      <p:pic>
        <p:nvPicPr>
          <p:cNvPr id="3" name="Picture 2">
            <a:extLst>
              <a:ext uri="{FF2B5EF4-FFF2-40B4-BE49-F238E27FC236}">
                <a16:creationId xmlns:a16="http://schemas.microsoft.com/office/drawing/2014/main" id="{BF6AAC48-4CF7-4CE6-81D3-30ED1AC66C22}"/>
              </a:ext>
            </a:extLst>
          </p:cNvPr>
          <p:cNvPicPr>
            <a:picLocks noChangeAspect="1"/>
          </p:cNvPicPr>
          <p:nvPr/>
        </p:nvPicPr>
        <p:blipFill>
          <a:blip r:embed="rId7"/>
          <a:stretch>
            <a:fillRect/>
          </a:stretch>
        </p:blipFill>
        <p:spPr>
          <a:xfrm>
            <a:off x="3234773" y="2601973"/>
            <a:ext cx="2645933" cy="1143172"/>
          </a:xfrm>
          <a:prstGeom prst="rect">
            <a:avLst/>
          </a:prstGeom>
          <a:ln>
            <a:solidFill>
              <a:srgbClr val="1B1464"/>
            </a:solidFill>
          </a:ln>
        </p:spPr>
      </p:pic>
      <p:pic>
        <p:nvPicPr>
          <p:cNvPr id="16" name="Picture 8" descr="Image result for verizon logo">
            <a:extLst>
              <a:ext uri="{FF2B5EF4-FFF2-40B4-BE49-F238E27FC236}">
                <a16:creationId xmlns:a16="http://schemas.microsoft.com/office/drawing/2014/main" id="{EA1C6713-DFF4-4CA9-8A69-01F7FEF8A0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5331" y="2254902"/>
            <a:ext cx="1104816" cy="3488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7123B4E-8C2A-44C0-9F3D-846112DB53F3}"/>
              </a:ext>
            </a:extLst>
          </p:cNvPr>
          <p:cNvPicPr>
            <a:picLocks noChangeAspect="1"/>
          </p:cNvPicPr>
          <p:nvPr/>
        </p:nvPicPr>
        <p:blipFill>
          <a:blip r:embed="rId9"/>
          <a:stretch>
            <a:fillRect/>
          </a:stretch>
        </p:blipFill>
        <p:spPr>
          <a:xfrm>
            <a:off x="3316828" y="4604374"/>
            <a:ext cx="2481822" cy="1362186"/>
          </a:xfrm>
          <a:prstGeom prst="rect">
            <a:avLst/>
          </a:prstGeom>
          <a:ln>
            <a:solidFill>
              <a:srgbClr val="1B1464"/>
            </a:solidFill>
          </a:ln>
        </p:spPr>
      </p:pic>
      <p:pic>
        <p:nvPicPr>
          <p:cNvPr id="20" name="Picture 4" descr="Image result for mcdonald's logo">
            <a:extLst>
              <a:ext uri="{FF2B5EF4-FFF2-40B4-BE49-F238E27FC236}">
                <a16:creationId xmlns:a16="http://schemas.microsoft.com/office/drawing/2014/main" id="{1A2317EA-9ACB-4C40-B0DC-9C0686D8A6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4432" y="4211110"/>
            <a:ext cx="446615" cy="3572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4C258AC-7086-4A27-8804-D7B7163F4331}"/>
              </a:ext>
            </a:extLst>
          </p:cNvPr>
          <p:cNvPicPr>
            <a:picLocks noChangeAspect="1"/>
          </p:cNvPicPr>
          <p:nvPr/>
        </p:nvPicPr>
        <p:blipFill>
          <a:blip r:embed="rId11"/>
          <a:stretch>
            <a:fillRect/>
          </a:stretch>
        </p:blipFill>
        <p:spPr>
          <a:xfrm>
            <a:off x="6338627" y="2601972"/>
            <a:ext cx="2539235" cy="1143172"/>
          </a:xfrm>
          <a:prstGeom prst="rect">
            <a:avLst/>
          </a:prstGeom>
          <a:ln>
            <a:solidFill>
              <a:srgbClr val="1B1464"/>
            </a:solidFill>
          </a:ln>
        </p:spPr>
      </p:pic>
      <p:pic>
        <p:nvPicPr>
          <p:cNvPr id="2054" name="Picture 6" descr="Ford Logo, Png, Meaning">
            <a:extLst>
              <a:ext uri="{FF2B5EF4-FFF2-40B4-BE49-F238E27FC236}">
                <a16:creationId xmlns:a16="http://schemas.microsoft.com/office/drawing/2014/main" id="{E47C99AA-9675-4303-BAB2-A09C6EC1F14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96756" y="2166801"/>
            <a:ext cx="1022976" cy="399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AD89529-F3C7-47E6-8A52-5D96B478EF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68239" y="4249927"/>
            <a:ext cx="1080010" cy="2796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C0FF52E-28D8-4ED8-8CC5-0034267FDDC8}"/>
              </a:ext>
            </a:extLst>
          </p:cNvPr>
          <p:cNvPicPr>
            <a:picLocks noChangeAspect="1"/>
          </p:cNvPicPr>
          <p:nvPr/>
        </p:nvPicPr>
        <p:blipFill>
          <a:blip r:embed="rId14"/>
          <a:stretch>
            <a:fillRect/>
          </a:stretch>
        </p:blipFill>
        <p:spPr>
          <a:xfrm>
            <a:off x="6264543" y="4602690"/>
            <a:ext cx="2687402" cy="1355592"/>
          </a:xfrm>
          <a:prstGeom prst="rect">
            <a:avLst/>
          </a:prstGeom>
          <a:ln>
            <a:solidFill>
              <a:srgbClr val="1B1464"/>
            </a:solidFill>
          </a:ln>
        </p:spPr>
      </p:pic>
      <p:pic>
        <p:nvPicPr>
          <p:cNvPr id="5" name="Picture 4">
            <a:extLst>
              <a:ext uri="{FF2B5EF4-FFF2-40B4-BE49-F238E27FC236}">
                <a16:creationId xmlns:a16="http://schemas.microsoft.com/office/drawing/2014/main" id="{9D86BDB3-C509-4A3F-A333-C20D36CF95D6}"/>
              </a:ext>
            </a:extLst>
          </p:cNvPr>
          <p:cNvPicPr>
            <a:picLocks noChangeAspect="1"/>
          </p:cNvPicPr>
          <p:nvPr/>
        </p:nvPicPr>
        <p:blipFill>
          <a:blip r:embed="rId15"/>
          <a:stretch>
            <a:fillRect/>
          </a:stretch>
        </p:blipFill>
        <p:spPr>
          <a:xfrm>
            <a:off x="9518412" y="2603779"/>
            <a:ext cx="2419598" cy="1141365"/>
          </a:xfrm>
          <a:prstGeom prst="rect">
            <a:avLst/>
          </a:prstGeom>
          <a:ln>
            <a:solidFill>
              <a:srgbClr val="1B1464"/>
            </a:solidFill>
          </a:ln>
        </p:spPr>
      </p:pic>
      <p:pic>
        <p:nvPicPr>
          <p:cNvPr id="18" name="Picture 4" descr="Taco Bell in Oxford, Ohio - 36 Lynn Ave | Taco Bell">
            <a:extLst>
              <a:ext uri="{FF2B5EF4-FFF2-40B4-BE49-F238E27FC236}">
                <a16:creationId xmlns:a16="http://schemas.microsoft.com/office/drawing/2014/main" id="{FC155490-8F5F-4707-B57A-2A12839C0842}"/>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5574" y="1956650"/>
            <a:ext cx="1125274" cy="6326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061590A-A8D2-45D8-82B1-B1A91BEC0ACD}"/>
              </a:ext>
            </a:extLst>
          </p:cNvPr>
          <p:cNvPicPr>
            <a:picLocks noChangeAspect="1"/>
          </p:cNvPicPr>
          <p:nvPr/>
        </p:nvPicPr>
        <p:blipFill>
          <a:blip r:embed="rId17"/>
          <a:stretch>
            <a:fillRect/>
          </a:stretch>
        </p:blipFill>
        <p:spPr>
          <a:xfrm>
            <a:off x="9335783" y="4598498"/>
            <a:ext cx="2784856" cy="1346396"/>
          </a:xfrm>
          <a:prstGeom prst="rect">
            <a:avLst/>
          </a:prstGeom>
          <a:ln>
            <a:solidFill>
              <a:srgbClr val="1B1464"/>
            </a:solidFill>
          </a:ln>
        </p:spPr>
      </p:pic>
      <p:pic>
        <p:nvPicPr>
          <p:cNvPr id="24" name="Picture 8" descr="Brand New: New Logo and Identity for Rocket Mortgage by Lippincott">
            <a:extLst>
              <a:ext uri="{FF2B5EF4-FFF2-40B4-BE49-F238E27FC236}">
                <a16:creationId xmlns:a16="http://schemas.microsoft.com/office/drawing/2014/main" id="{8885724A-FB63-4E3F-B603-3657F2E147EE}"/>
              </a:ext>
            </a:extLst>
          </p:cNvPr>
          <p:cNvPicPr>
            <a:picLocks noChangeAspect="1" noChangeArrowheads="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47330"/>
          <a:stretch/>
        </p:blipFill>
        <p:spPr bwMode="auto">
          <a:xfrm>
            <a:off x="10029457" y="3786579"/>
            <a:ext cx="1397509" cy="1103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459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865591"/>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310717" y="409451"/>
            <a:ext cx="1174975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Brands representing a range of categories, from Beauty to B2B, have added their voices to an influx of </a:t>
            </a:r>
            <a:r>
              <a:rPr lang="en-US" sz="2600" b="1" dirty="0">
                <a:solidFill>
                  <a:srgbClr val="1F1A62"/>
                </a:solidFill>
                <a:latin typeface="Helvetica" pitchFamily="2" charset="0"/>
              </a:rPr>
              <a:t>advertising</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promoting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commitment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to their community</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through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courage</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support</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and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unity</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4" name="Rectangle 23">
            <a:extLst>
              <a:ext uri="{FF2B5EF4-FFF2-40B4-BE49-F238E27FC236}">
                <a16:creationId xmlns:a16="http://schemas.microsoft.com/office/drawing/2014/main" id="{3CF81BBE-338B-4A93-BB4B-43EE1139B3DE}"/>
              </a:ext>
            </a:extLst>
          </p:cNvPr>
          <p:cNvSpPr/>
          <p:nvPr/>
        </p:nvSpPr>
        <p:spPr>
          <a:xfrm>
            <a:off x="199980" y="6193849"/>
            <a:ext cx="1126983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*Reflects new creative launched between 3/24 – 4/30</a:t>
            </a:r>
          </a:p>
        </p:txBody>
      </p:sp>
      <p:grpSp>
        <p:nvGrpSpPr>
          <p:cNvPr id="9" name="Group 8">
            <a:extLst>
              <a:ext uri="{FF2B5EF4-FFF2-40B4-BE49-F238E27FC236}">
                <a16:creationId xmlns:a16="http://schemas.microsoft.com/office/drawing/2014/main" id="{9CCFFF12-9905-4F4F-BFAA-770202082412}"/>
              </a:ext>
            </a:extLst>
          </p:cNvPr>
          <p:cNvGrpSpPr/>
          <p:nvPr/>
        </p:nvGrpSpPr>
        <p:grpSpPr>
          <a:xfrm>
            <a:off x="3309901" y="2007647"/>
            <a:ext cx="2262137" cy="2208903"/>
            <a:chOff x="3386362" y="2184051"/>
            <a:chExt cx="2488351" cy="2429793"/>
          </a:xfrm>
        </p:grpSpPr>
        <p:pic>
          <p:nvPicPr>
            <p:cNvPr id="16" name="Picture 15">
              <a:extLst>
                <a:ext uri="{FF2B5EF4-FFF2-40B4-BE49-F238E27FC236}">
                  <a16:creationId xmlns:a16="http://schemas.microsoft.com/office/drawing/2014/main" id="{D66E9176-9A04-42B4-A071-A294026D0788}"/>
                </a:ext>
              </a:extLst>
            </p:cNvPr>
            <p:cNvPicPr>
              <a:picLocks noChangeAspect="1"/>
            </p:cNvPicPr>
            <p:nvPr/>
          </p:nvPicPr>
          <p:blipFill>
            <a:blip r:embed="rId3"/>
            <a:stretch>
              <a:fillRect/>
            </a:stretch>
          </p:blipFill>
          <p:spPr>
            <a:xfrm>
              <a:off x="3386362" y="2576855"/>
              <a:ext cx="2488351" cy="468585"/>
            </a:xfrm>
            <a:prstGeom prst="rect">
              <a:avLst/>
            </a:prstGeom>
            <a:ln>
              <a:solidFill>
                <a:srgbClr val="1B1464"/>
              </a:solidFill>
            </a:ln>
          </p:spPr>
        </p:pic>
        <p:pic>
          <p:nvPicPr>
            <p:cNvPr id="17" name="Picture 2">
              <a:extLst>
                <a:ext uri="{FF2B5EF4-FFF2-40B4-BE49-F238E27FC236}">
                  <a16:creationId xmlns:a16="http://schemas.microsoft.com/office/drawing/2014/main" id="{C6278114-5CFF-4E42-BF20-C4AAEFF677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8678" y="3099020"/>
              <a:ext cx="2423718" cy="1514824"/>
            </a:xfrm>
            <a:prstGeom prst="rect">
              <a:avLst/>
            </a:prstGeom>
            <a:ln>
              <a:solidFill>
                <a:srgbClr val="1B1464"/>
              </a:solidFill>
            </a:ln>
            <a:extLst>
              <a:ext uri="{909E8E84-426E-40DD-AFC4-6F175D3DCCD1}">
                <a14:hiddenFill xmlns:a14="http://schemas.microsoft.com/office/drawing/2010/main">
                  <a:solidFill>
                    <a:srgbClr val="FFFFFF"/>
                  </a:solidFill>
                </a14:hiddenFill>
              </a:ext>
            </a:extLst>
          </p:spPr>
        </p:pic>
        <p:pic>
          <p:nvPicPr>
            <p:cNvPr id="18" name="Picture 4" descr="Visa Opens New Innovation Center in London; Extends Access to ...">
              <a:extLst>
                <a:ext uri="{FF2B5EF4-FFF2-40B4-BE49-F238E27FC236}">
                  <a16:creationId xmlns:a16="http://schemas.microsoft.com/office/drawing/2014/main" id="{76600C60-BB9E-4679-851B-87BA6BC2D36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58510" y="2184051"/>
              <a:ext cx="744054" cy="4467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7ED3E16D-D9AE-4996-A2DE-59E1DFAAB112}"/>
              </a:ext>
            </a:extLst>
          </p:cNvPr>
          <p:cNvGrpSpPr/>
          <p:nvPr/>
        </p:nvGrpSpPr>
        <p:grpSpPr>
          <a:xfrm>
            <a:off x="3077997" y="4439378"/>
            <a:ext cx="2725945" cy="1524362"/>
            <a:chOff x="3050066" y="4439378"/>
            <a:chExt cx="2725945" cy="1524362"/>
          </a:xfrm>
        </p:grpSpPr>
        <p:pic>
          <p:nvPicPr>
            <p:cNvPr id="3082" name="Picture 10" descr="Online Payroll Services | HR Payroll Software | Paycom">
              <a:extLst>
                <a:ext uri="{FF2B5EF4-FFF2-40B4-BE49-F238E27FC236}">
                  <a16:creationId xmlns:a16="http://schemas.microsoft.com/office/drawing/2014/main" id="{7E7ADD5E-D70F-4655-9179-9A9F62C5D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5849" y="4439378"/>
              <a:ext cx="1334378" cy="3411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2926BB3-F956-4616-84AB-4BB0B38AB6F8}"/>
                </a:ext>
              </a:extLst>
            </p:cNvPr>
            <p:cNvPicPr>
              <a:picLocks noChangeAspect="1"/>
            </p:cNvPicPr>
            <p:nvPr/>
          </p:nvPicPr>
          <p:blipFill>
            <a:blip r:embed="rId7"/>
            <a:stretch>
              <a:fillRect/>
            </a:stretch>
          </p:blipFill>
          <p:spPr>
            <a:xfrm>
              <a:off x="3050066" y="4788878"/>
              <a:ext cx="2725945" cy="1174862"/>
            </a:xfrm>
            <a:prstGeom prst="rect">
              <a:avLst/>
            </a:prstGeom>
            <a:ln>
              <a:solidFill>
                <a:srgbClr val="1B1464"/>
              </a:solidFill>
            </a:ln>
          </p:spPr>
        </p:pic>
      </p:grpSp>
      <p:grpSp>
        <p:nvGrpSpPr>
          <p:cNvPr id="22" name="Group 21">
            <a:extLst>
              <a:ext uri="{FF2B5EF4-FFF2-40B4-BE49-F238E27FC236}">
                <a16:creationId xmlns:a16="http://schemas.microsoft.com/office/drawing/2014/main" id="{460B167B-E9BB-44EE-A74F-99C6950E6E3F}"/>
              </a:ext>
            </a:extLst>
          </p:cNvPr>
          <p:cNvGrpSpPr/>
          <p:nvPr/>
        </p:nvGrpSpPr>
        <p:grpSpPr>
          <a:xfrm>
            <a:off x="6126819" y="4278413"/>
            <a:ext cx="2725945" cy="1666509"/>
            <a:chOff x="6087190" y="4278413"/>
            <a:chExt cx="2725945" cy="1666509"/>
          </a:xfrm>
        </p:grpSpPr>
        <p:pic>
          <p:nvPicPr>
            <p:cNvPr id="4" name="Picture 3">
              <a:extLst>
                <a:ext uri="{FF2B5EF4-FFF2-40B4-BE49-F238E27FC236}">
                  <a16:creationId xmlns:a16="http://schemas.microsoft.com/office/drawing/2014/main" id="{7A7A91FC-2EF2-4889-94BD-E2DCD7CE57DE}"/>
                </a:ext>
              </a:extLst>
            </p:cNvPr>
            <p:cNvPicPr>
              <a:picLocks noChangeAspect="1"/>
            </p:cNvPicPr>
            <p:nvPr/>
          </p:nvPicPr>
          <p:blipFill>
            <a:blip r:embed="rId8"/>
            <a:stretch>
              <a:fillRect/>
            </a:stretch>
          </p:blipFill>
          <p:spPr>
            <a:xfrm>
              <a:off x="6087190" y="4788878"/>
              <a:ext cx="2725945" cy="1156044"/>
            </a:xfrm>
            <a:prstGeom prst="rect">
              <a:avLst/>
            </a:prstGeom>
            <a:ln>
              <a:solidFill>
                <a:srgbClr val="1B1464"/>
              </a:solidFill>
            </a:ln>
          </p:spPr>
        </p:pic>
        <p:pic>
          <p:nvPicPr>
            <p:cNvPr id="3076" name="Picture 4" descr="FedEx service | Word mark logo, Famous logos, Great logos">
              <a:extLst>
                <a:ext uri="{FF2B5EF4-FFF2-40B4-BE49-F238E27FC236}">
                  <a16:creationId xmlns:a16="http://schemas.microsoft.com/office/drawing/2014/main" id="{744D9DA8-546E-4A6B-AAB0-CFBFE20621E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0302" y="4278413"/>
              <a:ext cx="1299719" cy="6452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74B9D986-8CD0-4FE1-B481-ADED71224F6C}"/>
              </a:ext>
            </a:extLst>
          </p:cNvPr>
          <p:cNvGrpSpPr/>
          <p:nvPr/>
        </p:nvGrpSpPr>
        <p:grpSpPr>
          <a:xfrm>
            <a:off x="6306413" y="1989191"/>
            <a:ext cx="2366756" cy="1708175"/>
            <a:chOff x="5880184" y="1989191"/>
            <a:chExt cx="2366756" cy="1708175"/>
          </a:xfrm>
        </p:grpSpPr>
        <p:pic>
          <p:nvPicPr>
            <p:cNvPr id="3" name="Picture 2">
              <a:extLst>
                <a:ext uri="{FF2B5EF4-FFF2-40B4-BE49-F238E27FC236}">
                  <a16:creationId xmlns:a16="http://schemas.microsoft.com/office/drawing/2014/main" id="{5E3E0234-3D10-4CB9-A396-7BAC00AAAD51}"/>
                </a:ext>
              </a:extLst>
            </p:cNvPr>
            <p:cNvPicPr>
              <a:picLocks noChangeAspect="1"/>
            </p:cNvPicPr>
            <p:nvPr/>
          </p:nvPicPr>
          <p:blipFill>
            <a:blip r:embed="rId10"/>
            <a:stretch>
              <a:fillRect/>
            </a:stretch>
          </p:blipFill>
          <p:spPr>
            <a:xfrm>
              <a:off x="5880184" y="2364742"/>
              <a:ext cx="2366756" cy="1332624"/>
            </a:xfrm>
            <a:prstGeom prst="rect">
              <a:avLst/>
            </a:prstGeom>
            <a:ln>
              <a:solidFill>
                <a:srgbClr val="1B1464"/>
              </a:solidFill>
            </a:ln>
          </p:spPr>
        </p:pic>
        <p:pic>
          <p:nvPicPr>
            <p:cNvPr id="1026" name="Picture 2" descr="Smirnoff_Eyebrow_ » Seven Peaks">
              <a:extLst>
                <a:ext uri="{FF2B5EF4-FFF2-40B4-BE49-F238E27FC236}">
                  <a16:creationId xmlns:a16="http://schemas.microsoft.com/office/drawing/2014/main" id="{08C19FF7-22B2-4370-8542-8986B06A0E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1526" y="1989191"/>
              <a:ext cx="929978" cy="3435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63BEC376-ECB1-4D04-8126-D949D550189D}"/>
              </a:ext>
            </a:extLst>
          </p:cNvPr>
          <p:cNvGrpSpPr/>
          <p:nvPr/>
        </p:nvGrpSpPr>
        <p:grpSpPr>
          <a:xfrm>
            <a:off x="208620" y="4245583"/>
            <a:ext cx="2543846" cy="1922595"/>
            <a:chOff x="195041" y="4245583"/>
            <a:chExt cx="2543846" cy="1922595"/>
          </a:xfrm>
        </p:grpSpPr>
        <p:pic>
          <p:nvPicPr>
            <p:cNvPr id="19" name="Picture 18">
              <a:extLst>
                <a:ext uri="{FF2B5EF4-FFF2-40B4-BE49-F238E27FC236}">
                  <a16:creationId xmlns:a16="http://schemas.microsoft.com/office/drawing/2014/main" id="{8E3A30D6-2893-4C6C-A1D1-140928EC406B}"/>
                </a:ext>
              </a:extLst>
            </p:cNvPr>
            <p:cNvPicPr>
              <a:picLocks noChangeAspect="1"/>
            </p:cNvPicPr>
            <p:nvPr/>
          </p:nvPicPr>
          <p:blipFill>
            <a:blip r:embed="rId12"/>
            <a:stretch>
              <a:fillRect/>
            </a:stretch>
          </p:blipFill>
          <p:spPr>
            <a:xfrm>
              <a:off x="195041" y="4788878"/>
              <a:ext cx="2543846" cy="1379300"/>
            </a:xfrm>
            <a:prstGeom prst="rect">
              <a:avLst/>
            </a:prstGeom>
            <a:ln>
              <a:solidFill>
                <a:srgbClr val="1B1464"/>
              </a:solidFill>
            </a:ln>
          </p:spPr>
        </p:pic>
        <p:pic>
          <p:nvPicPr>
            <p:cNvPr id="3080" name="Picture 8" descr="Meaning Dove logo and symbol | history and evolution">
              <a:extLst>
                <a:ext uri="{FF2B5EF4-FFF2-40B4-BE49-F238E27FC236}">
                  <a16:creationId xmlns:a16="http://schemas.microsoft.com/office/drawing/2014/main" id="{60C02EF2-5766-4467-A873-5117C41F2A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6855" y="4245583"/>
              <a:ext cx="900218" cy="4843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A5016203-F5B8-46AC-B550-BDC2FBE46081}"/>
              </a:ext>
            </a:extLst>
          </p:cNvPr>
          <p:cNvGrpSpPr/>
          <p:nvPr/>
        </p:nvGrpSpPr>
        <p:grpSpPr>
          <a:xfrm>
            <a:off x="205967" y="1889243"/>
            <a:ext cx="2549153" cy="1894650"/>
            <a:chOff x="239309" y="1889243"/>
            <a:chExt cx="2549153" cy="1894650"/>
          </a:xfrm>
        </p:grpSpPr>
        <p:pic>
          <p:nvPicPr>
            <p:cNvPr id="3074" name="Picture 2" descr="Pizza Delivery &amp; Carryout, Pasta, Chicken &amp; More | Domino's">
              <a:extLst>
                <a:ext uri="{FF2B5EF4-FFF2-40B4-BE49-F238E27FC236}">
                  <a16:creationId xmlns:a16="http://schemas.microsoft.com/office/drawing/2014/main" id="{8C6C3B01-ACCA-4673-AD66-8730FE6C4569}"/>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22365" b="20962"/>
            <a:stretch/>
          </p:blipFill>
          <p:spPr bwMode="auto">
            <a:xfrm>
              <a:off x="1092648" y="1889243"/>
              <a:ext cx="842477" cy="4774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639B7A-D79B-496D-82B8-477670412DD3}"/>
                </a:ext>
              </a:extLst>
            </p:cNvPr>
            <p:cNvPicPr>
              <a:picLocks noChangeAspect="1"/>
            </p:cNvPicPr>
            <p:nvPr/>
          </p:nvPicPr>
          <p:blipFill rotWithShape="1">
            <a:blip r:embed="rId15"/>
            <a:srcRect l="4934" t="8418"/>
            <a:stretch/>
          </p:blipFill>
          <p:spPr>
            <a:xfrm>
              <a:off x="239309" y="2452608"/>
              <a:ext cx="2549153" cy="1331285"/>
            </a:xfrm>
            <a:prstGeom prst="rect">
              <a:avLst/>
            </a:prstGeom>
            <a:ln>
              <a:solidFill>
                <a:srgbClr val="1B1464"/>
              </a:solidFill>
            </a:ln>
          </p:spPr>
        </p:pic>
      </p:grpSp>
      <p:grpSp>
        <p:nvGrpSpPr>
          <p:cNvPr id="23" name="Group 22">
            <a:extLst>
              <a:ext uri="{FF2B5EF4-FFF2-40B4-BE49-F238E27FC236}">
                <a16:creationId xmlns:a16="http://schemas.microsoft.com/office/drawing/2014/main" id="{EDE29EC0-DD01-4B7E-9527-9F294E85451E}"/>
              </a:ext>
            </a:extLst>
          </p:cNvPr>
          <p:cNvGrpSpPr/>
          <p:nvPr/>
        </p:nvGrpSpPr>
        <p:grpSpPr>
          <a:xfrm>
            <a:off x="9181309" y="4392243"/>
            <a:ext cx="2799057" cy="1562434"/>
            <a:chOff x="9124314" y="4392243"/>
            <a:chExt cx="2799057" cy="1562434"/>
          </a:xfrm>
        </p:grpSpPr>
        <p:pic>
          <p:nvPicPr>
            <p:cNvPr id="5" name="Picture 4">
              <a:extLst>
                <a:ext uri="{FF2B5EF4-FFF2-40B4-BE49-F238E27FC236}">
                  <a16:creationId xmlns:a16="http://schemas.microsoft.com/office/drawing/2014/main" id="{2AA7C05E-FE7D-4FAB-807D-2A7923E6CBCF}"/>
                </a:ext>
              </a:extLst>
            </p:cNvPr>
            <p:cNvPicPr>
              <a:picLocks noChangeAspect="1"/>
            </p:cNvPicPr>
            <p:nvPr/>
          </p:nvPicPr>
          <p:blipFill>
            <a:blip r:embed="rId16"/>
            <a:stretch>
              <a:fillRect/>
            </a:stretch>
          </p:blipFill>
          <p:spPr>
            <a:xfrm>
              <a:off x="9124314" y="4788878"/>
              <a:ext cx="2799057" cy="1165799"/>
            </a:xfrm>
            <a:prstGeom prst="rect">
              <a:avLst/>
            </a:prstGeom>
          </p:spPr>
        </p:pic>
        <p:pic>
          <p:nvPicPr>
            <p:cNvPr id="3078" name="Picture 6">
              <a:extLst>
                <a:ext uri="{FF2B5EF4-FFF2-40B4-BE49-F238E27FC236}">
                  <a16:creationId xmlns:a16="http://schemas.microsoft.com/office/drawing/2014/main" id="{D50FACFC-7EC0-42BA-B343-20E1B27222F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01124" y="4392243"/>
              <a:ext cx="845435" cy="338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F183579A-AC25-4315-80ED-F6EE48887C14}"/>
              </a:ext>
            </a:extLst>
          </p:cNvPr>
          <p:cNvGrpSpPr/>
          <p:nvPr/>
        </p:nvGrpSpPr>
        <p:grpSpPr>
          <a:xfrm>
            <a:off x="9175641" y="2127530"/>
            <a:ext cx="2810393" cy="1570496"/>
            <a:chOff x="8721064" y="2127530"/>
            <a:chExt cx="2810393" cy="1570496"/>
          </a:xfrm>
        </p:grpSpPr>
        <p:pic>
          <p:nvPicPr>
            <p:cNvPr id="1028" name="Picture 4">
              <a:extLst>
                <a:ext uri="{FF2B5EF4-FFF2-40B4-BE49-F238E27FC236}">
                  <a16:creationId xmlns:a16="http://schemas.microsoft.com/office/drawing/2014/main" id="{3121CC71-3B91-4666-85E7-EDECDA946D9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11928" r="2456" b="14140"/>
            <a:stretch/>
          </p:blipFill>
          <p:spPr bwMode="auto">
            <a:xfrm>
              <a:off x="8721064" y="2366702"/>
              <a:ext cx="2810393" cy="1331324"/>
            </a:xfrm>
            <a:prstGeom prst="rect">
              <a:avLst/>
            </a:prstGeom>
            <a:ln>
              <a:solidFill>
                <a:srgbClr val="1B1464"/>
              </a:solidFill>
            </a:ln>
            <a:extLst>
              <a:ext uri="{909E8E84-426E-40DD-AFC4-6F175D3DCCD1}">
                <a14:hiddenFill xmlns:a14="http://schemas.microsoft.com/office/drawing/2010/main">
                  <a:solidFill>
                    <a:srgbClr val="FFFFFF"/>
                  </a:solidFill>
                </a14:hiddenFill>
              </a:ext>
            </a:extLst>
          </p:spPr>
        </p:pic>
        <p:pic>
          <p:nvPicPr>
            <p:cNvPr id="1030" name="Picture 6" descr="Progressive: Ranked One Of The Best Insurance Companies | Progressive">
              <a:extLst>
                <a:ext uri="{FF2B5EF4-FFF2-40B4-BE49-F238E27FC236}">
                  <a16:creationId xmlns:a16="http://schemas.microsoft.com/office/drawing/2014/main" id="{FC45D019-08A9-40B8-A5DA-D64A1FDF089B}"/>
                </a:ext>
              </a:extLst>
            </p:cNvPr>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15867" t="40048" r="15689" b="40687"/>
            <a:stretch/>
          </p:blipFill>
          <p:spPr bwMode="auto">
            <a:xfrm>
              <a:off x="9544825" y="2127530"/>
              <a:ext cx="1162870" cy="1718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6960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7" name="Picture 2" descr="Fox Using iSpot Data to Benchmark Ad Impacts - Broadcasting &amp; Cable">
            <a:extLst>
              <a:ext uri="{FF2B5EF4-FFF2-40B4-BE49-F238E27FC236}">
                <a16:creationId xmlns:a16="http://schemas.microsoft.com/office/drawing/2014/main" id="{4A6E256C-D1A2-4483-805F-BCA6142419F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08100" y="17668"/>
            <a:ext cx="1054943" cy="59164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7A40788-0EB3-45D9-B00A-1D866433A303}"/>
              </a:ext>
            </a:extLst>
          </p:cNvPr>
          <p:cNvSpPr txBox="1"/>
          <p:nvPr/>
        </p:nvSpPr>
        <p:spPr>
          <a:xfrm>
            <a:off x="522013" y="1712060"/>
            <a:ext cx="653785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 of National TV Advertisers with COVID-19 Related Messaging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By Week </a:t>
            </a:r>
          </a:p>
        </p:txBody>
      </p:sp>
      <p:graphicFrame>
        <p:nvGraphicFramePr>
          <p:cNvPr id="28" name="Chart 27">
            <a:extLst>
              <a:ext uri="{FF2B5EF4-FFF2-40B4-BE49-F238E27FC236}">
                <a16:creationId xmlns:a16="http://schemas.microsoft.com/office/drawing/2014/main" id="{6A35717C-3CF2-4B7A-B5A2-4CE7F1870635}"/>
              </a:ext>
            </a:extLst>
          </p:cNvPr>
          <p:cNvGraphicFramePr/>
          <p:nvPr>
            <p:extLst>
              <p:ext uri="{D42A27DB-BD31-4B8C-83A1-F6EECF244321}">
                <p14:modId xmlns:p14="http://schemas.microsoft.com/office/powerpoint/2010/main" val="2987055811"/>
              </p:ext>
            </p:extLst>
          </p:nvPr>
        </p:nvGraphicFramePr>
        <p:xfrm>
          <a:off x="567627" y="1951654"/>
          <a:ext cx="6492239" cy="3146992"/>
        </p:xfrm>
        <a:graphic>
          <a:graphicData uri="http://schemas.openxmlformats.org/drawingml/2006/chart">
            <c:chart xmlns:c="http://schemas.openxmlformats.org/drawingml/2006/chart" xmlns:r="http://schemas.openxmlformats.org/officeDocument/2006/relationships" r:id="rId4"/>
          </a:graphicData>
        </a:graphic>
      </p:graphicFrame>
      <p:sp>
        <p:nvSpPr>
          <p:cNvPr id="31" name="Rectangle 30">
            <a:extLst>
              <a:ext uri="{FF2B5EF4-FFF2-40B4-BE49-F238E27FC236}">
                <a16:creationId xmlns:a16="http://schemas.microsoft.com/office/drawing/2014/main" id="{55952AB4-5A38-45E8-B76D-66460E7C35B7}"/>
              </a:ext>
            </a:extLst>
          </p:cNvPr>
          <p:cNvSpPr/>
          <p:nvPr/>
        </p:nvSpPr>
        <p:spPr>
          <a:xfrm>
            <a:off x="522013" y="6256039"/>
            <a:ext cx="11143743" cy="338554"/>
          </a:xfrm>
          <a:prstGeom prst="rect">
            <a:avLst/>
          </a:prstGeom>
        </p:spPr>
        <p:txBody>
          <a:bodyPr wrap="square">
            <a:spAutoFit/>
          </a:body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800" dirty="0">
                <a:solidFill>
                  <a:srgbClr val="1B1464"/>
                </a:solidFill>
                <a:latin typeface="Helvetica" panose="020B0403020202020204" pitchFamily="34" charset="0"/>
              </a:rPr>
              <a:t>VAB analysis of </a:t>
            </a:r>
            <a:r>
              <a:rPr lang="en-US" sz="800" dirty="0">
                <a:solidFill>
                  <a:srgbClr val="1B1464"/>
                </a:solidFill>
                <a:latin typeface="Helvetica" panose="020B0403020202020204" pitchFamily="34" charset="0"/>
                <a:hlinkClick r:id="rId5">
                  <a:extLst>
                    <a:ext uri="{A12FA001-AC4F-418D-AE19-62706E023703}">
                      <ahyp:hlinkClr xmlns:ahyp="http://schemas.microsoft.com/office/drawing/2018/hyperlinkcolor" val="tx"/>
                    </a:ext>
                  </a:extLst>
                </a:hlinkClick>
              </a:rPr>
              <a:t>iSpot.tv</a:t>
            </a:r>
            <a:r>
              <a:rPr lang="en-US" sz="800" dirty="0">
                <a:solidFill>
                  <a:srgbClr val="1B1464"/>
                </a:solidFill>
                <a:latin typeface="Helvetica" panose="020B0403020202020204" pitchFamily="34" charset="0"/>
              </a:rPr>
              <a:t> data released </a:t>
            </a:r>
            <a:r>
              <a:rPr lang="en-US" sz="800" dirty="0">
                <a:solidFill>
                  <a:srgbClr val="1F1A62"/>
                </a:solidFill>
                <a:latin typeface="Helvetica" panose="020B0403020202020204" pitchFamily="34" charset="0"/>
              </a:rPr>
              <a:t>5/5/20</a:t>
            </a:r>
            <a:r>
              <a:rPr lang="en-US" sz="800" dirty="0">
                <a:solidFill>
                  <a:srgbClr val="1B1464"/>
                </a:solidFill>
                <a:latin typeface="Helvetica" panose="020B0403020202020204" pitchFamily="34" charset="0"/>
              </a:rPr>
              <a:t>; reported national TV impressions for COVID-19-related creative, 2/26/2020 – 4/26/2020, P18+;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‘Other’ includes retail stores, electronics &amp; communication, insurance, home &amp; real estate, business &amp; legal, life &amp; entertainment, food &amp; beverage, health &amp; beauty, pharmaceutical &amp; medical, travel, education and apparel, footwear &amp; accessories.</a:t>
            </a:r>
          </a:p>
        </p:txBody>
      </p:sp>
      <p:sp>
        <p:nvSpPr>
          <p:cNvPr id="16" name="Rectangle 15">
            <a:extLst>
              <a:ext uri="{FF2B5EF4-FFF2-40B4-BE49-F238E27FC236}">
                <a16:creationId xmlns:a16="http://schemas.microsoft.com/office/drawing/2014/main" id="{01391E68-F20D-4FA5-9784-B388F6DFE449}"/>
              </a:ext>
            </a:extLst>
          </p:cNvPr>
          <p:cNvSpPr/>
          <p:nvPr/>
        </p:nvSpPr>
        <p:spPr>
          <a:xfrm>
            <a:off x="198883" y="467738"/>
            <a:ext cx="1186559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Through April </a:t>
            </a:r>
            <a:r>
              <a:rPr lang="en-US" sz="2600" b="1" dirty="0">
                <a:solidFill>
                  <a:srgbClr val="1F1A62"/>
                </a:solidFill>
                <a:latin typeface="Helvetica" pitchFamily="2" charset="0"/>
              </a:rPr>
              <a:t>26</a:t>
            </a:r>
            <a:r>
              <a:rPr lang="en-US" sz="2600" b="1" baseline="30000" dirty="0">
                <a:solidFill>
                  <a:srgbClr val="1F1A62"/>
                </a:solidFill>
                <a:latin typeface="Helvetica" pitchFamily="2" charset="0"/>
              </a:rPr>
              <a:t>th</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420 brands across 15 industries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have aired COVID-19 related creative delivering over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80 billion</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national TV impressions</a:t>
            </a:r>
          </a:p>
        </p:txBody>
      </p:sp>
      <p:grpSp>
        <p:nvGrpSpPr>
          <p:cNvPr id="7" name="Group 6">
            <a:extLst>
              <a:ext uri="{FF2B5EF4-FFF2-40B4-BE49-F238E27FC236}">
                <a16:creationId xmlns:a16="http://schemas.microsoft.com/office/drawing/2014/main" id="{07201E32-999F-40D0-96A6-A4F16C5E0BC8}"/>
              </a:ext>
            </a:extLst>
          </p:cNvPr>
          <p:cNvGrpSpPr/>
          <p:nvPr/>
        </p:nvGrpSpPr>
        <p:grpSpPr>
          <a:xfrm>
            <a:off x="987140" y="6017463"/>
            <a:ext cx="5653211" cy="212155"/>
            <a:chOff x="921122" y="6008036"/>
            <a:chExt cx="5653211" cy="212155"/>
          </a:xfrm>
        </p:grpSpPr>
        <p:sp>
          <p:nvSpPr>
            <p:cNvPr id="36" name="Rectangle: Rounded Corners 35">
              <a:extLst>
                <a:ext uri="{FF2B5EF4-FFF2-40B4-BE49-F238E27FC236}">
                  <a16:creationId xmlns:a16="http://schemas.microsoft.com/office/drawing/2014/main" id="{20478233-1696-416C-909B-0E1FD38F85CB}"/>
                </a:ext>
              </a:extLst>
            </p:cNvPr>
            <p:cNvSpPr/>
            <p:nvPr/>
          </p:nvSpPr>
          <p:spPr>
            <a:xfrm>
              <a:off x="921122" y="6008036"/>
              <a:ext cx="987048" cy="206662"/>
            </a:xfrm>
            <a:prstGeom prst="roundRect">
              <a:avLst/>
            </a:prstGeom>
            <a:solidFill>
              <a:srgbClr val="ED3C8D"/>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Restaurants</a:t>
              </a:r>
            </a:p>
          </p:txBody>
        </p:sp>
        <p:sp>
          <p:nvSpPr>
            <p:cNvPr id="37" name="Rectangle: Rounded Corners 36">
              <a:extLst>
                <a:ext uri="{FF2B5EF4-FFF2-40B4-BE49-F238E27FC236}">
                  <a16:creationId xmlns:a16="http://schemas.microsoft.com/office/drawing/2014/main" id="{DEA6E71D-5847-4E52-BDA2-FB75AE53DF0F}"/>
                </a:ext>
              </a:extLst>
            </p:cNvPr>
            <p:cNvSpPr/>
            <p:nvPr/>
          </p:nvSpPr>
          <p:spPr>
            <a:xfrm>
              <a:off x="2486403" y="6017430"/>
              <a:ext cx="987048" cy="187875"/>
            </a:xfrm>
            <a:prstGeom prst="roundRect">
              <a:avLst/>
            </a:prstGeom>
            <a:solidFill>
              <a:srgbClr val="00BFF2"/>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Vehicles</a:t>
              </a:r>
            </a:p>
          </p:txBody>
        </p:sp>
        <p:sp>
          <p:nvSpPr>
            <p:cNvPr id="38" name="Rectangle: Rounded Corners 37">
              <a:extLst>
                <a:ext uri="{FF2B5EF4-FFF2-40B4-BE49-F238E27FC236}">
                  <a16:creationId xmlns:a16="http://schemas.microsoft.com/office/drawing/2014/main" id="{440D770A-F261-42C3-847D-0A284A925EB6}"/>
                </a:ext>
              </a:extLst>
            </p:cNvPr>
            <p:cNvSpPr/>
            <p:nvPr/>
          </p:nvSpPr>
          <p:spPr>
            <a:xfrm>
              <a:off x="4013766" y="6017430"/>
              <a:ext cx="987048" cy="187875"/>
            </a:xfrm>
            <a:prstGeom prst="roundRect">
              <a:avLst/>
            </a:prstGeom>
            <a:solidFill>
              <a:srgbClr val="FFE600"/>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Government</a:t>
              </a:r>
            </a:p>
          </p:txBody>
        </p:sp>
        <p:sp>
          <p:nvSpPr>
            <p:cNvPr id="39" name="Rectangle: Rounded Corners 38">
              <a:extLst>
                <a:ext uri="{FF2B5EF4-FFF2-40B4-BE49-F238E27FC236}">
                  <a16:creationId xmlns:a16="http://schemas.microsoft.com/office/drawing/2014/main" id="{CC2D1E83-846C-40FA-972D-EFDA4B123E39}"/>
                </a:ext>
              </a:extLst>
            </p:cNvPr>
            <p:cNvSpPr/>
            <p:nvPr/>
          </p:nvSpPr>
          <p:spPr>
            <a:xfrm>
              <a:off x="5587285" y="6032316"/>
              <a:ext cx="987048" cy="187875"/>
            </a:xfrm>
            <a:prstGeom prst="roundRect">
              <a:avLst/>
            </a:prstGeom>
            <a:solidFill>
              <a:srgbClr val="4EBEA4"/>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Other</a:t>
              </a:r>
            </a:p>
          </p:txBody>
        </p:sp>
      </p:grpSp>
      <p:sp>
        <p:nvSpPr>
          <p:cNvPr id="2" name="Rectangle: Rounded Corners 1">
            <a:extLst>
              <a:ext uri="{FF2B5EF4-FFF2-40B4-BE49-F238E27FC236}">
                <a16:creationId xmlns:a16="http://schemas.microsoft.com/office/drawing/2014/main" id="{468E27CA-E985-4867-8D24-D6F4739C2C6C}"/>
              </a:ext>
            </a:extLst>
          </p:cNvPr>
          <p:cNvSpPr/>
          <p:nvPr/>
        </p:nvSpPr>
        <p:spPr>
          <a:xfrm>
            <a:off x="1096722" y="4909402"/>
            <a:ext cx="460465" cy="155268"/>
          </a:xfrm>
          <a:prstGeom prst="roundRect">
            <a:avLst/>
          </a:prstGeom>
          <a:solidFill>
            <a:srgbClr val="ED3C8D"/>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28%</a:t>
            </a:r>
          </a:p>
        </p:txBody>
      </p:sp>
      <p:sp>
        <p:nvSpPr>
          <p:cNvPr id="41" name="Rectangle: Rounded Corners 40">
            <a:extLst>
              <a:ext uri="{FF2B5EF4-FFF2-40B4-BE49-F238E27FC236}">
                <a16:creationId xmlns:a16="http://schemas.microsoft.com/office/drawing/2014/main" id="{C9E6DFB0-BE31-4381-B11B-79BA723394DD}"/>
              </a:ext>
            </a:extLst>
          </p:cNvPr>
          <p:cNvSpPr/>
          <p:nvPr/>
        </p:nvSpPr>
        <p:spPr>
          <a:xfrm>
            <a:off x="2352057" y="4911517"/>
            <a:ext cx="460465" cy="155268"/>
          </a:xfrm>
          <a:prstGeom prst="roundRect">
            <a:avLst/>
          </a:prstGeom>
          <a:solidFill>
            <a:srgbClr val="ED3C8D"/>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26%</a:t>
            </a:r>
          </a:p>
        </p:txBody>
      </p:sp>
      <p:sp>
        <p:nvSpPr>
          <p:cNvPr id="45" name="Rectangle: Rounded Corners 44">
            <a:extLst>
              <a:ext uri="{FF2B5EF4-FFF2-40B4-BE49-F238E27FC236}">
                <a16:creationId xmlns:a16="http://schemas.microsoft.com/office/drawing/2014/main" id="{FA7BE830-27AF-4F86-94F5-CC28F8A7D34F}"/>
              </a:ext>
            </a:extLst>
          </p:cNvPr>
          <p:cNvSpPr/>
          <p:nvPr/>
        </p:nvSpPr>
        <p:spPr>
          <a:xfrm>
            <a:off x="3597965" y="4913955"/>
            <a:ext cx="460465" cy="155268"/>
          </a:xfrm>
          <a:prstGeom prst="roundRect">
            <a:avLst/>
          </a:prstGeom>
          <a:solidFill>
            <a:srgbClr val="ED3C8D"/>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27%</a:t>
            </a:r>
          </a:p>
        </p:txBody>
      </p:sp>
      <p:sp>
        <p:nvSpPr>
          <p:cNvPr id="49" name="Rectangle: Rounded Corners 48">
            <a:extLst>
              <a:ext uri="{FF2B5EF4-FFF2-40B4-BE49-F238E27FC236}">
                <a16:creationId xmlns:a16="http://schemas.microsoft.com/office/drawing/2014/main" id="{B23964E5-1928-4603-83C9-DF5DA43CEB97}"/>
              </a:ext>
            </a:extLst>
          </p:cNvPr>
          <p:cNvSpPr/>
          <p:nvPr/>
        </p:nvSpPr>
        <p:spPr>
          <a:xfrm>
            <a:off x="4835393" y="4913955"/>
            <a:ext cx="460465" cy="155268"/>
          </a:xfrm>
          <a:prstGeom prst="roundRect">
            <a:avLst/>
          </a:prstGeom>
          <a:solidFill>
            <a:srgbClr val="ED3C8D"/>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26%</a:t>
            </a:r>
          </a:p>
        </p:txBody>
      </p:sp>
      <p:sp>
        <p:nvSpPr>
          <p:cNvPr id="17" name="Rectangle: Rounded Corners 16">
            <a:extLst>
              <a:ext uri="{FF2B5EF4-FFF2-40B4-BE49-F238E27FC236}">
                <a16:creationId xmlns:a16="http://schemas.microsoft.com/office/drawing/2014/main" id="{93F0443E-B466-402B-A8AF-686667AF3409}"/>
              </a:ext>
            </a:extLst>
          </p:cNvPr>
          <p:cNvSpPr/>
          <p:nvPr/>
        </p:nvSpPr>
        <p:spPr>
          <a:xfrm>
            <a:off x="1096722" y="5114852"/>
            <a:ext cx="460465" cy="155268"/>
          </a:xfrm>
          <a:prstGeom prst="roundRect">
            <a:avLst/>
          </a:prstGeom>
          <a:solidFill>
            <a:srgbClr val="00BFF2"/>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24%</a:t>
            </a:r>
          </a:p>
        </p:txBody>
      </p:sp>
      <p:sp>
        <p:nvSpPr>
          <p:cNvPr id="42" name="Rectangle: Rounded Corners 41">
            <a:extLst>
              <a:ext uri="{FF2B5EF4-FFF2-40B4-BE49-F238E27FC236}">
                <a16:creationId xmlns:a16="http://schemas.microsoft.com/office/drawing/2014/main" id="{F7EB3A74-B6F3-4826-9849-CA363BAA3919}"/>
              </a:ext>
            </a:extLst>
          </p:cNvPr>
          <p:cNvSpPr/>
          <p:nvPr/>
        </p:nvSpPr>
        <p:spPr>
          <a:xfrm>
            <a:off x="2352057" y="5116967"/>
            <a:ext cx="460465" cy="155268"/>
          </a:xfrm>
          <a:prstGeom prst="roundRect">
            <a:avLst/>
          </a:prstGeom>
          <a:solidFill>
            <a:srgbClr val="00BFF2"/>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15%</a:t>
            </a:r>
          </a:p>
        </p:txBody>
      </p:sp>
      <p:sp>
        <p:nvSpPr>
          <p:cNvPr id="46" name="Rectangle: Rounded Corners 45">
            <a:extLst>
              <a:ext uri="{FF2B5EF4-FFF2-40B4-BE49-F238E27FC236}">
                <a16:creationId xmlns:a16="http://schemas.microsoft.com/office/drawing/2014/main" id="{8DA86BBB-733E-45F9-ADB8-75B6EE685907}"/>
              </a:ext>
            </a:extLst>
          </p:cNvPr>
          <p:cNvSpPr/>
          <p:nvPr/>
        </p:nvSpPr>
        <p:spPr>
          <a:xfrm>
            <a:off x="3597965" y="5119405"/>
            <a:ext cx="460465" cy="155268"/>
          </a:xfrm>
          <a:prstGeom prst="roundRect">
            <a:avLst/>
          </a:prstGeom>
          <a:solidFill>
            <a:srgbClr val="00BFF2"/>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16%</a:t>
            </a:r>
          </a:p>
        </p:txBody>
      </p:sp>
      <p:sp>
        <p:nvSpPr>
          <p:cNvPr id="50" name="Rectangle: Rounded Corners 49">
            <a:extLst>
              <a:ext uri="{FF2B5EF4-FFF2-40B4-BE49-F238E27FC236}">
                <a16:creationId xmlns:a16="http://schemas.microsoft.com/office/drawing/2014/main" id="{3E325B09-062A-4E5E-BBA5-B221C93686BA}"/>
              </a:ext>
            </a:extLst>
          </p:cNvPr>
          <p:cNvSpPr/>
          <p:nvPr/>
        </p:nvSpPr>
        <p:spPr>
          <a:xfrm>
            <a:off x="4835393" y="5119405"/>
            <a:ext cx="460465" cy="155268"/>
          </a:xfrm>
          <a:prstGeom prst="roundRect">
            <a:avLst/>
          </a:prstGeom>
          <a:solidFill>
            <a:srgbClr val="00BFF2"/>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15%</a:t>
            </a:r>
          </a:p>
        </p:txBody>
      </p:sp>
      <p:sp>
        <p:nvSpPr>
          <p:cNvPr id="18" name="Rectangle: Rounded Corners 17">
            <a:extLst>
              <a:ext uri="{FF2B5EF4-FFF2-40B4-BE49-F238E27FC236}">
                <a16:creationId xmlns:a16="http://schemas.microsoft.com/office/drawing/2014/main" id="{0F09DF01-130C-451A-92E7-BBD0C9709B53}"/>
              </a:ext>
            </a:extLst>
          </p:cNvPr>
          <p:cNvSpPr/>
          <p:nvPr/>
        </p:nvSpPr>
        <p:spPr>
          <a:xfrm>
            <a:off x="1096722" y="5320302"/>
            <a:ext cx="460465" cy="155268"/>
          </a:xfrm>
          <a:prstGeom prst="roundRect">
            <a:avLst/>
          </a:prstGeom>
          <a:solidFill>
            <a:srgbClr val="FFE600"/>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18%</a:t>
            </a:r>
          </a:p>
        </p:txBody>
      </p:sp>
      <p:sp>
        <p:nvSpPr>
          <p:cNvPr id="43" name="Rectangle: Rounded Corners 42">
            <a:extLst>
              <a:ext uri="{FF2B5EF4-FFF2-40B4-BE49-F238E27FC236}">
                <a16:creationId xmlns:a16="http://schemas.microsoft.com/office/drawing/2014/main" id="{D799BFE3-1779-4E98-8EDF-61844E85B19E}"/>
              </a:ext>
            </a:extLst>
          </p:cNvPr>
          <p:cNvSpPr/>
          <p:nvPr/>
        </p:nvSpPr>
        <p:spPr>
          <a:xfrm>
            <a:off x="2352057" y="5322417"/>
            <a:ext cx="460465" cy="155268"/>
          </a:xfrm>
          <a:prstGeom prst="roundRect">
            <a:avLst/>
          </a:prstGeom>
          <a:solidFill>
            <a:srgbClr val="FFE600"/>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19%</a:t>
            </a:r>
          </a:p>
        </p:txBody>
      </p:sp>
      <p:sp>
        <p:nvSpPr>
          <p:cNvPr id="47" name="Rectangle: Rounded Corners 46">
            <a:extLst>
              <a:ext uri="{FF2B5EF4-FFF2-40B4-BE49-F238E27FC236}">
                <a16:creationId xmlns:a16="http://schemas.microsoft.com/office/drawing/2014/main" id="{BE87624A-F5EC-4317-BBE6-E47E4C952A1F}"/>
              </a:ext>
            </a:extLst>
          </p:cNvPr>
          <p:cNvSpPr/>
          <p:nvPr/>
        </p:nvSpPr>
        <p:spPr>
          <a:xfrm>
            <a:off x="3597965" y="5324855"/>
            <a:ext cx="460465" cy="155268"/>
          </a:xfrm>
          <a:prstGeom prst="roundRect">
            <a:avLst/>
          </a:prstGeom>
          <a:solidFill>
            <a:srgbClr val="FFE600"/>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15%</a:t>
            </a:r>
          </a:p>
        </p:txBody>
      </p:sp>
      <p:sp>
        <p:nvSpPr>
          <p:cNvPr id="51" name="Rectangle: Rounded Corners 50">
            <a:extLst>
              <a:ext uri="{FF2B5EF4-FFF2-40B4-BE49-F238E27FC236}">
                <a16:creationId xmlns:a16="http://schemas.microsoft.com/office/drawing/2014/main" id="{A9E8505B-E5C9-4D83-BEA3-6011B7709545}"/>
              </a:ext>
            </a:extLst>
          </p:cNvPr>
          <p:cNvSpPr/>
          <p:nvPr/>
        </p:nvSpPr>
        <p:spPr>
          <a:xfrm>
            <a:off x="4835393" y="5324855"/>
            <a:ext cx="460465" cy="155268"/>
          </a:xfrm>
          <a:prstGeom prst="roundRect">
            <a:avLst/>
          </a:prstGeom>
          <a:solidFill>
            <a:srgbClr val="FFE600"/>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12%</a:t>
            </a:r>
          </a:p>
        </p:txBody>
      </p:sp>
      <p:sp>
        <p:nvSpPr>
          <p:cNvPr id="40" name="Rectangle: Rounded Corners 39">
            <a:extLst>
              <a:ext uri="{FF2B5EF4-FFF2-40B4-BE49-F238E27FC236}">
                <a16:creationId xmlns:a16="http://schemas.microsoft.com/office/drawing/2014/main" id="{1A096968-FBD8-4BF7-A02C-BB8C15D6332E}"/>
              </a:ext>
            </a:extLst>
          </p:cNvPr>
          <p:cNvSpPr/>
          <p:nvPr/>
        </p:nvSpPr>
        <p:spPr>
          <a:xfrm>
            <a:off x="1096722" y="5525753"/>
            <a:ext cx="460465" cy="155268"/>
          </a:xfrm>
          <a:prstGeom prst="roundRect">
            <a:avLst/>
          </a:prstGeom>
          <a:solidFill>
            <a:srgbClr val="4EBEA4"/>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30%</a:t>
            </a:r>
          </a:p>
        </p:txBody>
      </p:sp>
      <p:sp>
        <p:nvSpPr>
          <p:cNvPr id="44" name="Rectangle: Rounded Corners 43">
            <a:extLst>
              <a:ext uri="{FF2B5EF4-FFF2-40B4-BE49-F238E27FC236}">
                <a16:creationId xmlns:a16="http://schemas.microsoft.com/office/drawing/2014/main" id="{B6EFF2DF-BB39-4C83-9F8E-A28182F37FA2}"/>
              </a:ext>
            </a:extLst>
          </p:cNvPr>
          <p:cNvSpPr/>
          <p:nvPr/>
        </p:nvSpPr>
        <p:spPr>
          <a:xfrm>
            <a:off x="2352057" y="5527868"/>
            <a:ext cx="460465" cy="155268"/>
          </a:xfrm>
          <a:prstGeom prst="roundRect">
            <a:avLst/>
          </a:prstGeom>
          <a:solidFill>
            <a:srgbClr val="4EBEA4"/>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40%</a:t>
            </a:r>
          </a:p>
        </p:txBody>
      </p:sp>
      <p:sp>
        <p:nvSpPr>
          <p:cNvPr id="48" name="Rectangle: Rounded Corners 47">
            <a:extLst>
              <a:ext uri="{FF2B5EF4-FFF2-40B4-BE49-F238E27FC236}">
                <a16:creationId xmlns:a16="http://schemas.microsoft.com/office/drawing/2014/main" id="{108A42B1-A271-4751-84CF-A2BF000C9EC4}"/>
              </a:ext>
            </a:extLst>
          </p:cNvPr>
          <p:cNvSpPr/>
          <p:nvPr/>
        </p:nvSpPr>
        <p:spPr>
          <a:xfrm>
            <a:off x="3597965" y="5530306"/>
            <a:ext cx="460465" cy="155268"/>
          </a:xfrm>
          <a:prstGeom prst="roundRect">
            <a:avLst/>
          </a:prstGeom>
          <a:solidFill>
            <a:srgbClr val="4EBEA4"/>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43%</a:t>
            </a:r>
          </a:p>
        </p:txBody>
      </p:sp>
      <p:sp>
        <p:nvSpPr>
          <p:cNvPr id="52" name="Rectangle: Rounded Corners 51">
            <a:extLst>
              <a:ext uri="{FF2B5EF4-FFF2-40B4-BE49-F238E27FC236}">
                <a16:creationId xmlns:a16="http://schemas.microsoft.com/office/drawing/2014/main" id="{B0532C84-510B-4D11-A075-021F15D0A06A}"/>
              </a:ext>
            </a:extLst>
          </p:cNvPr>
          <p:cNvSpPr/>
          <p:nvPr/>
        </p:nvSpPr>
        <p:spPr>
          <a:xfrm>
            <a:off x="4835393" y="5530306"/>
            <a:ext cx="460465" cy="155268"/>
          </a:xfrm>
          <a:prstGeom prst="roundRect">
            <a:avLst/>
          </a:prstGeom>
          <a:solidFill>
            <a:srgbClr val="4EBEA4"/>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47%</a:t>
            </a:r>
          </a:p>
        </p:txBody>
      </p:sp>
      <p:grpSp>
        <p:nvGrpSpPr>
          <p:cNvPr id="6" name="Group 5">
            <a:extLst>
              <a:ext uri="{FF2B5EF4-FFF2-40B4-BE49-F238E27FC236}">
                <a16:creationId xmlns:a16="http://schemas.microsoft.com/office/drawing/2014/main" id="{5E8FF222-F06F-4F22-A336-8D33BD922198}"/>
              </a:ext>
            </a:extLst>
          </p:cNvPr>
          <p:cNvGrpSpPr/>
          <p:nvPr/>
        </p:nvGrpSpPr>
        <p:grpSpPr>
          <a:xfrm>
            <a:off x="588746" y="5759778"/>
            <a:ext cx="6450001" cy="261610"/>
            <a:chOff x="602089" y="5580668"/>
            <a:chExt cx="6450001" cy="261610"/>
          </a:xfrm>
        </p:grpSpPr>
        <p:cxnSp>
          <p:nvCxnSpPr>
            <p:cNvPr id="4" name="Straight Connector 3">
              <a:extLst>
                <a:ext uri="{FF2B5EF4-FFF2-40B4-BE49-F238E27FC236}">
                  <a16:creationId xmlns:a16="http://schemas.microsoft.com/office/drawing/2014/main" id="{BDEB1BEF-ABD4-4705-944F-18723945FB4D}"/>
                </a:ext>
              </a:extLst>
            </p:cNvPr>
            <p:cNvCxnSpPr>
              <a:cxnSpLocks/>
            </p:cNvCxnSpPr>
            <p:nvPr/>
          </p:nvCxnSpPr>
          <p:spPr>
            <a:xfrm>
              <a:off x="602089" y="5719167"/>
              <a:ext cx="1993490"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DA55DEF-D3BA-4C10-8AD2-DCB93FFAEA7B}"/>
                </a:ext>
              </a:extLst>
            </p:cNvPr>
            <p:cNvCxnSpPr>
              <a:cxnSpLocks/>
            </p:cNvCxnSpPr>
            <p:nvPr/>
          </p:nvCxnSpPr>
          <p:spPr>
            <a:xfrm>
              <a:off x="5058600" y="5719167"/>
              <a:ext cx="1993490"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D50EA81-3FFF-4C26-882D-91FA8684D659}"/>
                </a:ext>
              </a:extLst>
            </p:cNvPr>
            <p:cNvSpPr txBox="1"/>
            <p:nvPr/>
          </p:nvSpPr>
          <p:spPr>
            <a:xfrm>
              <a:off x="2372847" y="5580668"/>
              <a:ext cx="29084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Share of Impressions by Industry</a:t>
              </a:r>
            </a:p>
          </p:txBody>
        </p:sp>
      </p:grpSp>
      <p:graphicFrame>
        <p:nvGraphicFramePr>
          <p:cNvPr id="54" name="Table 20">
            <a:extLst>
              <a:ext uri="{FF2B5EF4-FFF2-40B4-BE49-F238E27FC236}">
                <a16:creationId xmlns:a16="http://schemas.microsoft.com/office/drawing/2014/main" id="{5B80E56A-5AAE-415A-AFD0-D104E98C9377}"/>
              </a:ext>
            </a:extLst>
          </p:cNvPr>
          <p:cNvGraphicFramePr>
            <a:graphicFrameLocks noGrp="1"/>
          </p:cNvGraphicFramePr>
          <p:nvPr>
            <p:extLst>
              <p:ext uri="{D42A27DB-BD31-4B8C-83A1-F6EECF244321}">
                <p14:modId xmlns:p14="http://schemas.microsoft.com/office/powerpoint/2010/main" val="2238013619"/>
              </p:ext>
            </p:extLst>
          </p:nvPr>
        </p:nvGraphicFramePr>
        <p:xfrm>
          <a:off x="7926340" y="2534557"/>
          <a:ext cx="3955294" cy="3192239"/>
        </p:xfrm>
        <a:graphic>
          <a:graphicData uri="http://schemas.openxmlformats.org/drawingml/2006/table">
            <a:tbl>
              <a:tblPr firstRow="1" bandRow="1">
                <a:tableStyleId>{5C22544A-7EE6-4342-B048-85BDC9FD1C3A}</a:tableStyleId>
              </a:tblPr>
              <a:tblGrid>
                <a:gridCol w="1493208">
                  <a:extLst>
                    <a:ext uri="{9D8B030D-6E8A-4147-A177-3AD203B41FA5}">
                      <a16:colId xmlns:a16="http://schemas.microsoft.com/office/drawing/2014/main" val="1680462605"/>
                    </a:ext>
                  </a:extLst>
                </a:gridCol>
                <a:gridCol w="1329317">
                  <a:extLst>
                    <a:ext uri="{9D8B030D-6E8A-4147-A177-3AD203B41FA5}">
                      <a16:colId xmlns:a16="http://schemas.microsoft.com/office/drawing/2014/main" val="569589111"/>
                    </a:ext>
                  </a:extLst>
                </a:gridCol>
                <a:gridCol w="1132769">
                  <a:extLst>
                    <a:ext uri="{9D8B030D-6E8A-4147-A177-3AD203B41FA5}">
                      <a16:colId xmlns:a16="http://schemas.microsoft.com/office/drawing/2014/main" val="5825018"/>
                    </a:ext>
                  </a:extLst>
                </a:gridCol>
              </a:tblGrid>
              <a:tr h="266159">
                <a:tc>
                  <a:txBody>
                    <a:bodyPr/>
                    <a:lstStyle/>
                    <a:p>
                      <a:r>
                        <a:rPr lang="en-US" sz="1100" dirty="0">
                          <a:latin typeface="Helvetica" panose="020B0403020202020204" pitchFamily="34" charset="0"/>
                        </a:rPr>
                        <a:t>Industry</a:t>
                      </a:r>
                    </a:p>
                  </a:txBody>
                  <a:tcPr/>
                </a:tc>
                <a:tc>
                  <a:txBody>
                    <a:bodyPr/>
                    <a:lstStyle/>
                    <a:p>
                      <a:r>
                        <a:rPr lang="en-US" sz="1100" dirty="0">
                          <a:latin typeface="Helvetica" panose="020B0403020202020204" pitchFamily="34" charset="0"/>
                        </a:rPr>
                        <a:t>Brand</a:t>
                      </a:r>
                    </a:p>
                  </a:txBody>
                  <a:tcPr/>
                </a:tc>
                <a:tc>
                  <a:txBody>
                    <a:bodyPr/>
                    <a:lstStyle/>
                    <a:p>
                      <a:pPr algn="ctr"/>
                      <a:r>
                        <a:rPr lang="en-US" sz="1100" dirty="0">
                          <a:latin typeface="Helvetica" panose="020B0403020202020204" pitchFamily="34" charset="0"/>
                        </a:rPr>
                        <a:t>Nat’l TV IMPs</a:t>
                      </a:r>
                    </a:p>
                  </a:txBody>
                  <a:tcPr/>
                </a:tc>
                <a:extLst>
                  <a:ext uri="{0D108BD9-81ED-4DB2-BD59-A6C34878D82A}">
                    <a16:rowId xmlns:a16="http://schemas.microsoft.com/office/drawing/2014/main" val="2535281154"/>
                  </a:ext>
                </a:extLst>
              </a:tr>
              <a:tr h="236586">
                <a:tc>
                  <a:txBody>
                    <a:bodyPr/>
                    <a:lstStyle/>
                    <a:p>
                      <a:r>
                        <a:rPr lang="en-US" sz="1000" dirty="0">
                          <a:solidFill>
                            <a:srgbClr val="1F1A62"/>
                          </a:solidFill>
                          <a:latin typeface="Helvetica" panose="020B0403020202020204" pitchFamily="34" charset="0"/>
                        </a:rPr>
                        <a:t>Restaurants</a:t>
                      </a:r>
                    </a:p>
                  </a:txBody>
                  <a:tcPr/>
                </a:tc>
                <a:tc>
                  <a:txBody>
                    <a:bodyPr/>
                    <a:lstStyle/>
                    <a:p>
                      <a:r>
                        <a:rPr lang="en-US" sz="1000" dirty="0">
                          <a:solidFill>
                            <a:srgbClr val="1F1A62"/>
                          </a:solidFill>
                          <a:latin typeface="Helvetica" panose="020B0403020202020204" pitchFamily="34" charset="0"/>
                        </a:rPr>
                        <a:t>Burger King</a:t>
                      </a:r>
                    </a:p>
                  </a:txBody>
                  <a:tcPr/>
                </a:tc>
                <a:tc>
                  <a:txBody>
                    <a:bodyPr/>
                    <a:lstStyle/>
                    <a:p>
                      <a:pPr algn="ctr"/>
                      <a:r>
                        <a:rPr lang="en-US" sz="1000" dirty="0">
                          <a:solidFill>
                            <a:srgbClr val="1F1A62"/>
                          </a:solidFill>
                          <a:latin typeface="Helvetica" panose="020B0403020202020204" pitchFamily="34" charset="0"/>
                        </a:rPr>
                        <a:t>2.2 B</a:t>
                      </a:r>
                    </a:p>
                  </a:txBody>
                  <a:tcPr/>
                </a:tc>
                <a:extLst>
                  <a:ext uri="{0D108BD9-81ED-4DB2-BD59-A6C34878D82A}">
                    <a16:rowId xmlns:a16="http://schemas.microsoft.com/office/drawing/2014/main" val="3604931828"/>
                  </a:ext>
                </a:extLst>
              </a:tr>
              <a:tr h="236586">
                <a:tc>
                  <a:txBody>
                    <a:bodyPr/>
                    <a:lstStyle/>
                    <a:p>
                      <a:r>
                        <a:rPr lang="en-US" sz="1000" dirty="0">
                          <a:solidFill>
                            <a:srgbClr val="1F1A62"/>
                          </a:solidFill>
                          <a:latin typeface="Helvetica" panose="020B0403020202020204" pitchFamily="34" charset="0"/>
                        </a:rPr>
                        <a:t>Vehicles</a:t>
                      </a:r>
                    </a:p>
                  </a:txBody>
                  <a:tcPr/>
                </a:tc>
                <a:tc>
                  <a:txBody>
                    <a:bodyPr/>
                    <a:lstStyle/>
                    <a:p>
                      <a:r>
                        <a:rPr lang="en-US" sz="1000" dirty="0">
                          <a:solidFill>
                            <a:srgbClr val="1F1A62"/>
                          </a:solidFill>
                          <a:latin typeface="Helvetica" panose="020B0403020202020204" pitchFamily="34" charset="0"/>
                        </a:rPr>
                        <a:t>Lexus</a:t>
                      </a:r>
                    </a:p>
                  </a:txBody>
                  <a:tcPr/>
                </a:tc>
                <a:tc>
                  <a:txBody>
                    <a:bodyPr/>
                    <a:lstStyle/>
                    <a:p>
                      <a:pPr algn="ctr"/>
                      <a:r>
                        <a:rPr lang="en-US" sz="1000" dirty="0">
                          <a:solidFill>
                            <a:srgbClr val="1F1A62"/>
                          </a:solidFill>
                          <a:latin typeface="Helvetica" panose="020B0403020202020204" pitchFamily="34" charset="0"/>
                        </a:rPr>
                        <a:t>1.3 B</a:t>
                      </a:r>
                    </a:p>
                  </a:txBody>
                  <a:tcPr/>
                </a:tc>
                <a:extLst>
                  <a:ext uri="{0D108BD9-81ED-4DB2-BD59-A6C34878D82A}">
                    <a16:rowId xmlns:a16="http://schemas.microsoft.com/office/drawing/2014/main" val="4247506455"/>
                  </a:ext>
                </a:extLst>
              </a:tr>
              <a:tr h="236586">
                <a:tc>
                  <a:txBody>
                    <a:bodyPr/>
                    <a:lstStyle/>
                    <a:p>
                      <a:r>
                        <a:rPr lang="en-US" sz="1000" dirty="0">
                          <a:solidFill>
                            <a:srgbClr val="1F1A62"/>
                          </a:solidFill>
                          <a:latin typeface="Helvetica" panose="020B0403020202020204" pitchFamily="34" charset="0"/>
                        </a:rPr>
                        <a:t>Retail</a:t>
                      </a:r>
                    </a:p>
                  </a:txBody>
                  <a:tcPr/>
                </a:tc>
                <a:tc>
                  <a:txBody>
                    <a:bodyPr/>
                    <a:lstStyle/>
                    <a:p>
                      <a:r>
                        <a:rPr lang="en-US" sz="1000" dirty="0">
                          <a:solidFill>
                            <a:srgbClr val="1F1A62"/>
                          </a:solidFill>
                          <a:latin typeface="Helvetica" panose="020B0403020202020204" pitchFamily="34" charset="0"/>
                        </a:rPr>
                        <a:t>Lowes</a:t>
                      </a:r>
                    </a:p>
                  </a:txBody>
                  <a:tcPr/>
                </a:tc>
                <a:tc>
                  <a:txBody>
                    <a:bodyPr/>
                    <a:lstStyle/>
                    <a:p>
                      <a:pPr algn="ctr"/>
                      <a:r>
                        <a:rPr lang="en-US" sz="1000" dirty="0">
                          <a:solidFill>
                            <a:srgbClr val="1F1A62"/>
                          </a:solidFill>
                          <a:latin typeface="Helvetica" panose="020B0403020202020204" pitchFamily="34" charset="0"/>
                        </a:rPr>
                        <a:t>1.3 B</a:t>
                      </a:r>
                    </a:p>
                  </a:txBody>
                  <a:tcPr/>
                </a:tc>
                <a:extLst>
                  <a:ext uri="{0D108BD9-81ED-4DB2-BD59-A6C34878D82A}">
                    <a16:rowId xmlns:a16="http://schemas.microsoft.com/office/drawing/2014/main" val="3930559520"/>
                  </a:ext>
                </a:extLst>
              </a:tr>
              <a:tr h="236586">
                <a:tc>
                  <a:txBody>
                    <a:bodyPr/>
                    <a:lstStyle/>
                    <a:p>
                      <a:r>
                        <a:rPr lang="en-US" sz="1000" dirty="0">
                          <a:solidFill>
                            <a:srgbClr val="1F1A62"/>
                          </a:solidFill>
                          <a:latin typeface="Helvetica" panose="020B0403020202020204" pitchFamily="34" charset="0"/>
                        </a:rPr>
                        <a:t>Electronics</a:t>
                      </a:r>
                    </a:p>
                  </a:txBody>
                  <a:tcPr/>
                </a:tc>
                <a:tc>
                  <a:txBody>
                    <a:bodyPr/>
                    <a:lstStyle/>
                    <a:p>
                      <a:r>
                        <a:rPr lang="en-US" sz="1000" dirty="0">
                          <a:solidFill>
                            <a:srgbClr val="1F1A62"/>
                          </a:solidFill>
                          <a:latin typeface="Helvetica" panose="020B0403020202020204" pitchFamily="34" charset="0"/>
                        </a:rPr>
                        <a:t>Sprint</a:t>
                      </a:r>
                    </a:p>
                  </a:txBody>
                  <a:tcPr/>
                </a:tc>
                <a:tc>
                  <a:txBody>
                    <a:bodyPr/>
                    <a:lstStyle/>
                    <a:p>
                      <a:pPr algn="ctr"/>
                      <a:r>
                        <a:rPr lang="en-US" sz="1000" dirty="0">
                          <a:solidFill>
                            <a:srgbClr val="1F1A62"/>
                          </a:solidFill>
                          <a:latin typeface="Helvetica" panose="020B0403020202020204" pitchFamily="34" charset="0"/>
                        </a:rPr>
                        <a:t>1.4 B</a:t>
                      </a:r>
                    </a:p>
                  </a:txBody>
                  <a:tcPr/>
                </a:tc>
                <a:extLst>
                  <a:ext uri="{0D108BD9-81ED-4DB2-BD59-A6C34878D82A}">
                    <a16:rowId xmlns:a16="http://schemas.microsoft.com/office/drawing/2014/main" val="283231296"/>
                  </a:ext>
                </a:extLst>
              </a:tr>
              <a:tr h="236586">
                <a:tc>
                  <a:txBody>
                    <a:bodyPr/>
                    <a:lstStyle/>
                    <a:p>
                      <a:r>
                        <a:rPr lang="en-US" sz="1000" dirty="0">
                          <a:solidFill>
                            <a:srgbClr val="1F1A62"/>
                          </a:solidFill>
                          <a:latin typeface="Helvetica" panose="020B0403020202020204" pitchFamily="34" charset="0"/>
                        </a:rPr>
                        <a:t>Government</a:t>
                      </a:r>
                    </a:p>
                  </a:txBody>
                  <a:tcPr/>
                </a:tc>
                <a:tc>
                  <a:txBody>
                    <a:bodyPr/>
                    <a:lstStyle/>
                    <a:p>
                      <a:r>
                        <a:rPr lang="en-US" sz="1000" dirty="0">
                          <a:solidFill>
                            <a:srgbClr val="1F1A62"/>
                          </a:solidFill>
                          <a:latin typeface="Helvetica" panose="020B0403020202020204" pitchFamily="34" charset="0"/>
                        </a:rPr>
                        <a:t>CDC</a:t>
                      </a:r>
                    </a:p>
                  </a:txBody>
                  <a:tcPr/>
                </a:tc>
                <a:tc>
                  <a:txBody>
                    <a:bodyPr/>
                    <a:lstStyle/>
                    <a:p>
                      <a:pPr algn="ctr"/>
                      <a:r>
                        <a:rPr lang="en-US" sz="1000" dirty="0">
                          <a:solidFill>
                            <a:srgbClr val="1F1A62"/>
                          </a:solidFill>
                          <a:latin typeface="Helvetica" panose="020B0403020202020204" pitchFamily="34" charset="0"/>
                        </a:rPr>
                        <a:t>2.4 B</a:t>
                      </a:r>
                    </a:p>
                  </a:txBody>
                  <a:tcPr/>
                </a:tc>
                <a:extLst>
                  <a:ext uri="{0D108BD9-81ED-4DB2-BD59-A6C34878D82A}">
                    <a16:rowId xmlns:a16="http://schemas.microsoft.com/office/drawing/2014/main" val="3331317991"/>
                  </a:ext>
                </a:extLst>
              </a:tr>
              <a:tr h="236586">
                <a:tc>
                  <a:txBody>
                    <a:bodyPr/>
                    <a:lstStyle/>
                    <a:p>
                      <a:r>
                        <a:rPr lang="en-US" sz="1000" dirty="0">
                          <a:solidFill>
                            <a:srgbClr val="1F1A62"/>
                          </a:solidFill>
                          <a:latin typeface="Helvetica" panose="020B0403020202020204" pitchFamily="34" charset="0"/>
                        </a:rPr>
                        <a:t>Insurance</a:t>
                      </a:r>
                    </a:p>
                  </a:txBody>
                  <a:tcPr/>
                </a:tc>
                <a:tc>
                  <a:txBody>
                    <a:bodyPr/>
                    <a:lstStyle/>
                    <a:p>
                      <a:r>
                        <a:rPr lang="en-US" sz="1000" dirty="0">
                          <a:solidFill>
                            <a:srgbClr val="1F1A62"/>
                          </a:solidFill>
                          <a:latin typeface="Helvetica" panose="020B0403020202020204" pitchFamily="34" charset="0"/>
                        </a:rPr>
                        <a:t>State Farm</a:t>
                      </a:r>
                    </a:p>
                  </a:txBody>
                  <a:tcPr/>
                </a:tc>
                <a:tc>
                  <a:txBody>
                    <a:bodyPr/>
                    <a:lstStyle/>
                    <a:p>
                      <a:pPr algn="ctr"/>
                      <a:r>
                        <a:rPr lang="en-US" sz="1000" dirty="0">
                          <a:solidFill>
                            <a:srgbClr val="1F1A62"/>
                          </a:solidFill>
                          <a:latin typeface="Helvetica" panose="020B0403020202020204" pitchFamily="34" charset="0"/>
                        </a:rPr>
                        <a:t>1.7 B</a:t>
                      </a:r>
                    </a:p>
                  </a:txBody>
                  <a:tcPr/>
                </a:tc>
                <a:extLst>
                  <a:ext uri="{0D108BD9-81ED-4DB2-BD59-A6C34878D82A}">
                    <a16:rowId xmlns:a16="http://schemas.microsoft.com/office/drawing/2014/main" val="2016629294"/>
                  </a:ext>
                </a:extLst>
              </a:tr>
              <a:tr h="236586">
                <a:tc>
                  <a:txBody>
                    <a:bodyPr/>
                    <a:lstStyle/>
                    <a:p>
                      <a:r>
                        <a:rPr lang="en-US" sz="1000" dirty="0">
                          <a:solidFill>
                            <a:srgbClr val="1F1A62"/>
                          </a:solidFill>
                          <a:latin typeface="Helvetica" panose="020B0403020202020204" pitchFamily="34" charset="0"/>
                        </a:rPr>
                        <a:t>Home</a:t>
                      </a:r>
                    </a:p>
                  </a:txBody>
                  <a:tcPr/>
                </a:tc>
                <a:tc>
                  <a:txBody>
                    <a:bodyPr/>
                    <a:lstStyle/>
                    <a:p>
                      <a:r>
                        <a:rPr lang="en-US" sz="1000" dirty="0" err="1">
                          <a:solidFill>
                            <a:srgbClr val="1F1A62"/>
                          </a:solidFill>
                          <a:latin typeface="Helvetica" panose="020B0403020202020204" pitchFamily="34" charset="0"/>
                        </a:rPr>
                        <a:t>Cottonelle</a:t>
                      </a:r>
                      <a:endParaRPr lang="en-US" sz="1000" dirty="0">
                        <a:solidFill>
                          <a:srgbClr val="1F1A62"/>
                        </a:solidFill>
                        <a:latin typeface="Helvetica" panose="020B0403020202020204" pitchFamily="34" charset="0"/>
                      </a:endParaRPr>
                    </a:p>
                  </a:txBody>
                  <a:tcPr/>
                </a:tc>
                <a:tc>
                  <a:txBody>
                    <a:bodyPr/>
                    <a:lstStyle/>
                    <a:p>
                      <a:pPr algn="ctr"/>
                      <a:r>
                        <a:rPr lang="en-US" sz="1000" dirty="0">
                          <a:solidFill>
                            <a:srgbClr val="1F1A62"/>
                          </a:solidFill>
                          <a:latin typeface="Helvetica" panose="020B0403020202020204" pitchFamily="34" charset="0"/>
                        </a:rPr>
                        <a:t>822 MM</a:t>
                      </a:r>
                    </a:p>
                  </a:txBody>
                  <a:tcPr/>
                </a:tc>
                <a:extLst>
                  <a:ext uri="{0D108BD9-81ED-4DB2-BD59-A6C34878D82A}">
                    <a16:rowId xmlns:a16="http://schemas.microsoft.com/office/drawing/2014/main" val="2265915277"/>
                  </a:ext>
                </a:extLst>
              </a:tr>
              <a:tr h="236586">
                <a:tc>
                  <a:txBody>
                    <a:bodyPr/>
                    <a:lstStyle/>
                    <a:p>
                      <a:r>
                        <a:rPr lang="en-US" sz="1000" dirty="0">
                          <a:solidFill>
                            <a:srgbClr val="1F1A62"/>
                          </a:solidFill>
                          <a:latin typeface="Helvetica" panose="020B0403020202020204" pitchFamily="34" charset="0"/>
                        </a:rPr>
                        <a:t>Business</a:t>
                      </a:r>
                    </a:p>
                  </a:txBody>
                  <a:tcPr/>
                </a:tc>
                <a:tc>
                  <a:txBody>
                    <a:bodyPr/>
                    <a:lstStyle/>
                    <a:p>
                      <a:r>
                        <a:rPr lang="en-US" sz="1000" dirty="0">
                          <a:solidFill>
                            <a:srgbClr val="1F1A62"/>
                          </a:solidFill>
                          <a:latin typeface="Helvetica" panose="020B0403020202020204" pitchFamily="34" charset="0"/>
                        </a:rPr>
                        <a:t>H&amp;R Block</a:t>
                      </a:r>
                    </a:p>
                  </a:txBody>
                  <a:tcPr/>
                </a:tc>
                <a:tc>
                  <a:txBody>
                    <a:bodyPr/>
                    <a:lstStyle/>
                    <a:p>
                      <a:pPr algn="ctr"/>
                      <a:r>
                        <a:rPr lang="en-US" sz="1000" dirty="0">
                          <a:solidFill>
                            <a:srgbClr val="1F1A62"/>
                          </a:solidFill>
                          <a:latin typeface="Helvetica" panose="020B0403020202020204" pitchFamily="34" charset="0"/>
                        </a:rPr>
                        <a:t>509 MM</a:t>
                      </a:r>
                    </a:p>
                  </a:txBody>
                  <a:tcPr/>
                </a:tc>
                <a:extLst>
                  <a:ext uri="{0D108BD9-81ED-4DB2-BD59-A6C34878D82A}">
                    <a16:rowId xmlns:a16="http://schemas.microsoft.com/office/drawing/2014/main" val="2902790488"/>
                  </a:ext>
                </a:extLst>
              </a:tr>
              <a:tr h="236586">
                <a:tc>
                  <a:txBody>
                    <a:bodyPr/>
                    <a:lstStyle/>
                    <a:p>
                      <a:r>
                        <a:rPr lang="en-US" sz="1000" dirty="0">
                          <a:solidFill>
                            <a:srgbClr val="1F1A62"/>
                          </a:solidFill>
                          <a:latin typeface="Helvetica" panose="020B0403020202020204" pitchFamily="34" charset="0"/>
                        </a:rPr>
                        <a:t>Food &amp; Beverage</a:t>
                      </a:r>
                    </a:p>
                  </a:txBody>
                  <a:tcPr/>
                </a:tc>
                <a:tc>
                  <a:txBody>
                    <a:bodyPr/>
                    <a:lstStyle/>
                    <a:p>
                      <a:r>
                        <a:rPr lang="en-US" sz="1000" dirty="0">
                          <a:solidFill>
                            <a:srgbClr val="1F1A62"/>
                          </a:solidFill>
                          <a:latin typeface="Helvetica" panose="020B0403020202020204" pitchFamily="34" charset="0"/>
                        </a:rPr>
                        <a:t>Kellogg’s</a:t>
                      </a:r>
                    </a:p>
                  </a:txBody>
                  <a:tcPr/>
                </a:tc>
                <a:tc>
                  <a:txBody>
                    <a:bodyPr/>
                    <a:lstStyle/>
                    <a:p>
                      <a:pPr algn="ctr"/>
                      <a:r>
                        <a:rPr lang="en-US" sz="1000" dirty="0">
                          <a:solidFill>
                            <a:srgbClr val="1F1A62"/>
                          </a:solidFill>
                          <a:latin typeface="Helvetica" panose="020B0403020202020204" pitchFamily="34" charset="0"/>
                        </a:rPr>
                        <a:t>329 MM</a:t>
                      </a:r>
                    </a:p>
                  </a:txBody>
                  <a:tcPr/>
                </a:tc>
                <a:extLst>
                  <a:ext uri="{0D108BD9-81ED-4DB2-BD59-A6C34878D82A}">
                    <a16:rowId xmlns:a16="http://schemas.microsoft.com/office/drawing/2014/main" val="266187203"/>
                  </a:ext>
                </a:extLst>
              </a:tr>
              <a:tr h="236586">
                <a:tc>
                  <a:txBody>
                    <a:bodyPr/>
                    <a:lstStyle/>
                    <a:p>
                      <a:r>
                        <a:rPr lang="en-US" sz="1000" dirty="0">
                          <a:solidFill>
                            <a:srgbClr val="1F1A62"/>
                          </a:solidFill>
                          <a:latin typeface="Helvetica" panose="020B0403020202020204" pitchFamily="34" charset="0"/>
                        </a:rPr>
                        <a:t>Life &amp; Entertainment</a:t>
                      </a:r>
                    </a:p>
                  </a:txBody>
                  <a:tcPr/>
                </a:tc>
                <a:tc>
                  <a:txBody>
                    <a:bodyPr/>
                    <a:lstStyle/>
                    <a:p>
                      <a:r>
                        <a:rPr lang="en-US" sz="1000" dirty="0">
                          <a:solidFill>
                            <a:srgbClr val="1F1A62"/>
                          </a:solidFill>
                          <a:latin typeface="Helvetica" panose="020B0403020202020204" pitchFamily="34" charset="0"/>
                        </a:rPr>
                        <a:t>CNN</a:t>
                      </a:r>
                    </a:p>
                  </a:txBody>
                  <a:tcPr/>
                </a:tc>
                <a:tc>
                  <a:txBody>
                    <a:bodyPr/>
                    <a:lstStyle/>
                    <a:p>
                      <a:pPr algn="ctr"/>
                      <a:r>
                        <a:rPr lang="en-US" sz="1000" dirty="0">
                          <a:solidFill>
                            <a:srgbClr val="1F1A62"/>
                          </a:solidFill>
                          <a:latin typeface="Helvetica" panose="020B0403020202020204" pitchFamily="34" charset="0"/>
                        </a:rPr>
                        <a:t>707 MM</a:t>
                      </a:r>
                    </a:p>
                  </a:txBody>
                  <a:tcPr/>
                </a:tc>
                <a:extLst>
                  <a:ext uri="{0D108BD9-81ED-4DB2-BD59-A6C34878D82A}">
                    <a16:rowId xmlns:a16="http://schemas.microsoft.com/office/drawing/2014/main" val="40849484"/>
                  </a:ext>
                </a:extLst>
              </a:tr>
              <a:tr h="236586">
                <a:tc>
                  <a:txBody>
                    <a:bodyPr/>
                    <a:lstStyle/>
                    <a:p>
                      <a:r>
                        <a:rPr lang="en-US" sz="1000" dirty="0">
                          <a:solidFill>
                            <a:srgbClr val="1F1A62"/>
                          </a:solidFill>
                          <a:latin typeface="Helvetica" panose="020B0403020202020204" pitchFamily="34" charset="0"/>
                        </a:rPr>
                        <a:t>Health &amp; Beauty</a:t>
                      </a:r>
                    </a:p>
                  </a:txBody>
                  <a:tcPr/>
                </a:tc>
                <a:tc>
                  <a:txBody>
                    <a:bodyPr/>
                    <a:lstStyle/>
                    <a:p>
                      <a:r>
                        <a:rPr lang="en-US" sz="1000" dirty="0">
                          <a:solidFill>
                            <a:srgbClr val="1F1A62"/>
                          </a:solidFill>
                          <a:latin typeface="Helvetica" panose="020B0403020202020204" pitchFamily="34" charset="0"/>
                        </a:rPr>
                        <a:t>Dove</a:t>
                      </a:r>
                    </a:p>
                  </a:txBody>
                  <a:tcPr/>
                </a:tc>
                <a:tc>
                  <a:txBody>
                    <a:bodyPr/>
                    <a:lstStyle/>
                    <a:p>
                      <a:pPr algn="ctr"/>
                      <a:r>
                        <a:rPr lang="en-US" sz="1000" dirty="0">
                          <a:solidFill>
                            <a:srgbClr val="1F1A62"/>
                          </a:solidFill>
                          <a:latin typeface="Helvetica" panose="020B0403020202020204" pitchFamily="34" charset="0"/>
                        </a:rPr>
                        <a:t>681 MM</a:t>
                      </a:r>
                    </a:p>
                  </a:txBody>
                  <a:tcPr/>
                </a:tc>
                <a:extLst>
                  <a:ext uri="{0D108BD9-81ED-4DB2-BD59-A6C34878D82A}">
                    <a16:rowId xmlns:a16="http://schemas.microsoft.com/office/drawing/2014/main" val="2822292846"/>
                  </a:ext>
                </a:extLst>
              </a:tr>
              <a:tr h="236586">
                <a:tc>
                  <a:txBody>
                    <a:bodyPr/>
                    <a:lstStyle/>
                    <a:p>
                      <a:r>
                        <a:rPr lang="en-US" sz="1000" dirty="0">
                          <a:solidFill>
                            <a:srgbClr val="1F1A62"/>
                          </a:solidFill>
                          <a:latin typeface="Helvetica" panose="020B0403020202020204" pitchFamily="34" charset="0"/>
                        </a:rPr>
                        <a:t>Travel</a:t>
                      </a:r>
                    </a:p>
                  </a:txBody>
                  <a:tcPr/>
                </a:tc>
                <a:tc>
                  <a:txBody>
                    <a:bodyPr/>
                    <a:lstStyle/>
                    <a:p>
                      <a:r>
                        <a:rPr lang="en-US" sz="1000" dirty="0">
                          <a:solidFill>
                            <a:srgbClr val="1F1A62"/>
                          </a:solidFill>
                          <a:latin typeface="Helvetica" panose="020B0403020202020204" pitchFamily="34" charset="0"/>
                        </a:rPr>
                        <a:t>Hotels.com</a:t>
                      </a:r>
                    </a:p>
                  </a:txBody>
                  <a:tcPr/>
                </a:tc>
                <a:tc>
                  <a:txBody>
                    <a:bodyPr/>
                    <a:lstStyle/>
                    <a:p>
                      <a:pPr algn="ctr"/>
                      <a:r>
                        <a:rPr lang="en-US" sz="1000" dirty="0">
                          <a:solidFill>
                            <a:srgbClr val="1F1A62"/>
                          </a:solidFill>
                          <a:latin typeface="Helvetica" panose="020B0403020202020204" pitchFamily="34" charset="0"/>
                        </a:rPr>
                        <a:t>219 MM</a:t>
                      </a:r>
                    </a:p>
                  </a:txBody>
                  <a:tcPr/>
                </a:tc>
                <a:extLst>
                  <a:ext uri="{0D108BD9-81ED-4DB2-BD59-A6C34878D82A}">
                    <a16:rowId xmlns:a16="http://schemas.microsoft.com/office/drawing/2014/main" val="2821285704"/>
                  </a:ext>
                </a:extLst>
              </a:tr>
            </a:tbl>
          </a:graphicData>
        </a:graphic>
      </p:graphicFrame>
      <p:sp>
        <p:nvSpPr>
          <p:cNvPr id="55" name="TextBox 54">
            <a:extLst>
              <a:ext uri="{FF2B5EF4-FFF2-40B4-BE49-F238E27FC236}">
                <a16:creationId xmlns:a16="http://schemas.microsoft.com/office/drawing/2014/main" id="{D88D4EE3-BD90-4FD6-9CC9-E90BFE919E9B}"/>
              </a:ext>
            </a:extLst>
          </p:cNvPr>
          <p:cNvSpPr txBox="1"/>
          <p:nvPr/>
        </p:nvSpPr>
        <p:spPr>
          <a:xfrm>
            <a:off x="7926340" y="2251916"/>
            <a:ext cx="388621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Top Brands by Industry</a:t>
            </a:r>
            <a:endParaRPr kumimoji="0" lang="en-US" sz="105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57" name="Rectangle: Rounded Corners 56">
            <a:extLst>
              <a:ext uri="{FF2B5EF4-FFF2-40B4-BE49-F238E27FC236}">
                <a16:creationId xmlns:a16="http://schemas.microsoft.com/office/drawing/2014/main" id="{18706F63-031F-4675-B8FD-B0F5E0A60CCE}"/>
              </a:ext>
            </a:extLst>
          </p:cNvPr>
          <p:cNvSpPr/>
          <p:nvPr/>
        </p:nvSpPr>
        <p:spPr>
          <a:xfrm>
            <a:off x="6062450" y="4915526"/>
            <a:ext cx="460465" cy="155268"/>
          </a:xfrm>
          <a:prstGeom prst="roundRect">
            <a:avLst/>
          </a:prstGeom>
          <a:solidFill>
            <a:srgbClr val="ED3C8D"/>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25%</a:t>
            </a:r>
          </a:p>
        </p:txBody>
      </p:sp>
      <p:sp>
        <p:nvSpPr>
          <p:cNvPr id="58" name="Rectangle: Rounded Corners 57">
            <a:extLst>
              <a:ext uri="{FF2B5EF4-FFF2-40B4-BE49-F238E27FC236}">
                <a16:creationId xmlns:a16="http://schemas.microsoft.com/office/drawing/2014/main" id="{71D98055-D4F8-49ED-AB73-99C40EB95D78}"/>
              </a:ext>
            </a:extLst>
          </p:cNvPr>
          <p:cNvSpPr/>
          <p:nvPr/>
        </p:nvSpPr>
        <p:spPr>
          <a:xfrm>
            <a:off x="6062450" y="5120976"/>
            <a:ext cx="460465" cy="155268"/>
          </a:xfrm>
          <a:prstGeom prst="roundRect">
            <a:avLst/>
          </a:prstGeom>
          <a:solidFill>
            <a:srgbClr val="00BFF2"/>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15%</a:t>
            </a:r>
          </a:p>
        </p:txBody>
      </p:sp>
      <p:sp>
        <p:nvSpPr>
          <p:cNvPr id="59" name="Rectangle: Rounded Corners 58">
            <a:extLst>
              <a:ext uri="{FF2B5EF4-FFF2-40B4-BE49-F238E27FC236}">
                <a16:creationId xmlns:a16="http://schemas.microsoft.com/office/drawing/2014/main" id="{0006F7B1-F703-4110-A5F1-37BC093D5858}"/>
              </a:ext>
            </a:extLst>
          </p:cNvPr>
          <p:cNvSpPr/>
          <p:nvPr/>
        </p:nvSpPr>
        <p:spPr>
          <a:xfrm>
            <a:off x="6062450" y="5326426"/>
            <a:ext cx="460465" cy="155268"/>
          </a:xfrm>
          <a:prstGeom prst="roundRect">
            <a:avLst/>
          </a:prstGeom>
          <a:solidFill>
            <a:srgbClr val="FFE600"/>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a:solidFill>
                  <a:srgbClr val="1F1A62"/>
                </a:solidFill>
                <a:latin typeface="Helvetica" panose="020B0403020202020204" pitchFamily="34" charset="0"/>
              </a:rPr>
              <a:t>8</a:t>
            </a:r>
            <a:r>
              <a:rPr kumimoji="0" lang="en-US" sz="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t>
            </a:r>
          </a:p>
        </p:txBody>
      </p:sp>
      <p:sp>
        <p:nvSpPr>
          <p:cNvPr id="60" name="Rectangle: Rounded Corners 59">
            <a:extLst>
              <a:ext uri="{FF2B5EF4-FFF2-40B4-BE49-F238E27FC236}">
                <a16:creationId xmlns:a16="http://schemas.microsoft.com/office/drawing/2014/main" id="{AAC97C00-F6B2-4C86-BABD-3B7B0AA9611E}"/>
              </a:ext>
            </a:extLst>
          </p:cNvPr>
          <p:cNvSpPr/>
          <p:nvPr/>
        </p:nvSpPr>
        <p:spPr>
          <a:xfrm>
            <a:off x="6062450" y="5531877"/>
            <a:ext cx="460465" cy="155268"/>
          </a:xfrm>
          <a:prstGeom prst="roundRect">
            <a:avLst/>
          </a:prstGeom>
          <a:solidFill>
            <a:srgbClr val="4EBEA4"/>
          </a:solidFill>
          <a:ln>
            <a:solidFill>
              <a:srgbClr val="1F1A6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a:solidFill>
                  <a:prstClr val="white"/>
                </a:solidFill>
                <a:latin typeface="Helvetica" panose="020B0403020202020204" pitchFamily="34" charset="0"/>
              </a:rPr>
              <a:t>52</a:t>
            </a:r>
            <a:r>
              <a:rPr kumimoji="0" lang="en-US" sz="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a:t>
            </a:r>
          </a:p>
        </p:txBody>
      </p:sp>
    </p:spTree>
    <p:extLst>
      <p:ext uri="{BB962C8B-B14F-4D97-AF65-F5344CB8AC3E}">
        <p14:creationId xmlns:p14="http://schemas.microsoft.com/office/powerpoint/2010/main" val="868449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BC62844-4493-426A-B84B-B27843D43B68}"/>
              </a:ext>
            </a:extLst>
          </p:cNvPr>
          <p:cNvSpPr/>
          <p:nvPr/>
        </p:nvSpPr>
        <p:spPr>
          <a:xfrm>
            <a:off x="1" y="2263360"/>
            <a:ext cx="4747373" cy="3410226"/>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AD90ED3-7DF5-CE44-A782-9A413CE76D03}"/>
              </a:ext>
            </a:extLst>
          </p:cNvPr>
          <p:cNvSpPr/>
          <p:nvPr/>
        </p:nvSpPr>
        <p:spPr>
          <a:xfrm>
            <a:off x="4747374" y="2259098"/>
            <a:ext cx="7445182" cy="3410226"/>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526244" y="6585707"/>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0BA22DF9-BEFC-4684-B093-4877081C3E11}"/>
              </a:ext>
            </a:extLst>
          </p:cNvPr>
          <p:cNvSpPr txBox="1"/>
          <p:nvPr/>
        </p:nvSpPr>
        <p:spPr>
          <a:xfrm>
            <a:off x="1" y="1801948"/>
            <a:ext cx="1219199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“I am more likely to purchase a product or service from companies that are lending resources or helping local communities during the crisis”</a:t>
            </a:r>
            <a:br>
              <a:rPr kumimoji="0" lang="en-US" sz="18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that agree with the statement</a:t>
            </a:r>
            <a:endPar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7" name="TextBox 16">
            <a:extLst>
              <a:ext uri="{FF2B5EF4-FFF2-40B4-BE49-F238E27FC236}">
                <a16:creationId xmlns:a16="http://schemas.microsoft.com/office/drawing/2014/main" id="{7AE96467-B55E-4341-879E-5351C7CB1D2E}"/>
              </a:ext>
            </a:extLst>
          </p:cNvPr>
          <p:cNvSpPr txBox="1"/>
          <p:nvPr/>
        </p:nvSpPr>
        <p:spPr>
          <a:xfrm>
            <a:off x="493586" y="6116719"/>
            <a:ext cx="11542904" cy="43088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VAB’s </a:t>
            </a:r>
            <a:r>
              <a:rPr lang="en-US" sz="700" dirty="0">
                <a:latin typeface="Helvetica" panose="020B0403020202020204" pitchFamily="34" charset="0"/>
                <a:hlinkClick r:id="rId3"/>
              </a:rPr>
              <a:t>'As Time Goes By: How Media Consumption Is Helping America Cope’</a:t>
            </a:r>
            <a:r>
              <a:rPr lang="en-US" sz="700" dirty="0">
                <a:latin typeface="Helvetica" panose="020B0403020202020204" pitchFamily="34" charset="0"/>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Q15: Some companies are lending resources (e.g. Comcast donating free internet, Ford, 3M and GE Healthcare making healthcare equipment), or helping local communities during the crisis (Miller Lite starts ‘virtual tip jar’ to support out-of-work bartenders).  How does this affect your likelihood to purchase a product or service from this company? </a:t>
            </a:r>
          </a:p>
        </p:txBody>
      </p:sp>
      <p:sp>
        <p:nvSpPr>
          <p:cNvPr id="24" name="TextBox 23">
            <a:extLst>
              <a:ext uri="{FF2B5EF4-FFF2-40B4-BE49-F238E27FC236}">
                <a16:creationId xmlns:a16="http://schemas.microsoft.com/office/drawing/2014/main" id="{53A18CFF-87E6-4FA5-9532-49DED0CC3273}"/>
              </a:ext>
            </a:extLst>
          </p:cNvPr>
          <p:cNvSpPr txBox="1"/>
          <p:nvPr/>
        </p:nvSpPr>
        <p:spPr>
          <a:xfrm>
            <a:off x="516563" y="2357878"/>
            <a:ext cx="3797801" cy="95410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55%</a:t>
            </a:r>
            <a:r>
              <a:rPr kumimoji="0" lang="en-US" sz="36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 </a:t>
            </a:r>
            <a:br>
              <a:rPr kumimoji="0" lang="en-US" sz="36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of all respondents</a:t>
            </a:r>
            <a:endParaRPr kumimoji="0" lang="en-US" sz="36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endParaRPr>
          </a:p>
        </p:txBody>
      </p:sp>
      <p:graphicFrame>
        <p:nvGraphicFramePr>
          <p:cNvPr id="27" name="Chart 26">
            <a:extLst>
              <a:ext uri="{FF2B5EF4-FFF2-40B4-BE49-F238E27FC236}">
                <a16:creationId xmlns:a16="http://schemas.microsoft.com/office/drawing/2014/main" id="{D6534460-DE05-4C83-B550-87B9A38F341B}"/>
              </a:ext>
            </a:extLst>
          </p:cNvPr>
          <p:cNvGraphicFramePr/>
          <p:nvPr/>
        </p:nvGraphicFramePr>
        <p:xfrm>
          <a:off x="4777540" y="2300435"/>
          <a:ext cx="7414459" cy="3542613"/>
        </p:xfrm>
        <a:graphic>
          <a:graphicData uri="http://schemas.openxmlformats.org/drawingml/2006/chart">
            <c:chart xmlns:c="http://schemas.openxmlformats.org/drawingml/2006/chart" xmlns:r="http://schemas.openxmlformats.org/officeDocument/2006/relationships" r:id="rId4"/>
          </a:graphicData>
        </a:graphic>
      </p:graphicFrame>
      <p:pic>
        <p:nvPicPr>
          <p:cNvPr id="21" name="Picture 20">
            <a:extLst>
              <a:ext uri="{FF2B5EF4-FFF2-40B4-BE49-F238E27FC236}">
                <a16:creationId xmlns:a16="http://schemas.microsoft.com/office/drawing/2014/main" id="{171B2E32-337D-405B-89F7-E9EAA8E2CE83}"/>
              </a:ext>
            </a:extLst>
          </p:cNvPr>
          <p:cNvPicPr>
            <a:picLocks noChangeAspect="1"/>
          </p:cNvPicPr>
          <p:nvPr/>
        </p:nvPicPr>
        <p:blipFill>
          <a:blip r:embed="rId5"/>
          <a:stretch>
            <a:fillRect/>
          </a:stretch>
        </p:blipFill>
        <p:spPr>
          <a:xfrm>
            <a:off x="112835" y="3342451"/>
            <a:ext cx="3848738" cy="451708"/>
          </a:xfrm>
          <a:prstGeom prst="rect">
            <a:avLst/>
          </a:prstGeom>
          <a:ln>
            <a:solidFill>
              <a:srgbClr val="1B1464"/>
            </a:solidFill>
          </a:ln>
        </p:spPr>
      </p:pic>
      <p:pic>
        <p:nvPicPr>
          <p:cNvPr id="29" name="Picture 28">
            <a:extLst>
              <a:ext uri="{FF2B5EF4-FFF2-40B4-BE49-F238E27FC236}">
                <a16:creationId xmlns:a16="http://schemas.microsoft.com/office/drawing/2014/main" id="{B8ADAF76-21DF-4A54-8F22-21A29EBD2CA7}"/>
              </a:ext>
            </a:extLst>
          </p:cNvPr>
          <p:cNvPicPr>
            <a:picLocks noChangeAspect="1"/>
          </p:cNvPicPr>
          <p:nvPr/>
        </p:nvPicPr>
        <p:blipFill>
          <a:blip r:embed="rId6"/>
          <a:stretch>
            <a:fillRect/>
          </a:stretch>
        </p:blipFill>
        <p:spPr>
          <a:xfrm>
            <a:off x="1479250" y="4882093"/>
            <a:ext cx="2972388" cy="630507"/>
          </a:xfrm>
          <a:prstGeom prst="rect">
            <a:avLst/>
          </a:prstGeom>
          <a:ln>
            <a:solidFill>
              <a:srgbClr val="1B1464"/>
            </a:solidFill>
          </a:ln>
        </p:spPr>
      </p:pic>
      <p:pic>
        <p:nvPicPr>
          <p:cNvPr id="30" name="Picture 29">
            <a:extLst>
              <a:ext uri="{FF2B5EF4-FFF2-40B4-BE49-F238E27FC236}">
                <a16:creationId xmlns:a16="http://schemas.microsoft.com/office/drawing/2014/main" id="{2EF88100-3B6A-4497-BDE7-ECC3CDDDB0E8}"/>
              </a:ext>
            </a:extLst>
          </p:cNvPr>
          <p:cNvPicPr>
            <a:picLocks noChangeAspect="1"/>
          </p:cNvPicPr>
          <p:nvPr/>
        </p:nvPicPr>
        <p:blipFill>
          <a:blip r:embed="rId7"/>
          <a:stretch>
            <a:fillRect/>
          </a:stretch>
        </p:blipFill>
        <p:spPr>
          <a:xfrm>
            <a:off x="777381" y="3844107"/>
            <a:ext cx="3848738" cy="438739"/>
          </a:xfrm>
          <a:prstGeom prst="rect">
            <a:avLst/>
          </a:prstGeom>
          <a:ln>
            <a:solidFill>
              <a:srgbClr val="1B1464"/>
            </a:solidFill>
          </a:ln>
        </p:spPr>
      </p:pic>
      <p:pic>
        <p:nvPicPr>
          <p:cNvPr id="31" name="Picture 30">
            <a:extLst>
              <a:ext uri="{FF2B5EF4-FFF2-40B4-BE49-F238E27FC236}">
                <a16:creationId xmlns:a16="http://schemas.microsoft.com/office/drawing/2014/main" id="{7FB0D12A-7C51-4A6B-8A3B-544E48DB2AD4}"/>
              </a:ext>
            </a:extLst>
          </p:cNvPr>
          <p:cNvPicPr>
            <a:picLocks noChangeAspect="1"/>
          </p:cNvPicPr>
          <p:nvPr/>
        </p:nvPicPr>
        <p:blipFill>
          <a:blip r:embed="rId8"/>
          <a:stretch>
            <a:fillRect/>
          </a:stretch>
        </p:blipFill>
        <p:spPr>
          <a:xfrm>
            <a:off x="112833" y="4342947"/>
            <a:ext cx="3848739" cy="476282"/>
          </a:xfrm>
          <a:prstGeom prst="rect">
            <a:avLst/>
          </a:prstGeom>
          <a:ln>
            <a:solidFill>
              <a:srgbClr val="1B1464"/>
            </a:solidFill>
          </a:ln>
        </p:spPr>
      </p:pic>
      <p:cxnSp>
        <p:nvCxnSpPr>
          <p:cNvPr id="4" name="Straight Connector 3">
            <a:extLst>
              <a:ext uri="{FF2B5EF4-FFF2-40B4-BE49-F238E27FC236}">
                <a16:creationId xmlns:a16="http://schemas.microsoft.com/office/drawing/2014/main" id="{E426E5CD-7ED0-4A6E-A1C4-BBC6AC3ACB1D}"/>
              </a:ext>
            </a:extLst>
          </p:cNvPr>
          <p:cNvCxnSpPr/>
          <p:nvPr/>
        </p:nvCxnSpPr>
        <p:spPr>
          <a:xfrm>
            <a:off x="5544457" y="5659072"/>
            <a:ext cx="590220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0A5D841-20F0-4192-A638-6874943837D6}"/>
              </a:ext>
            </a:extLst>
          </p:cNvPr>
          <p:cNvSpPr/>
          <p:nvPr/>
        </p:nvSpPr>
        <p:spPr>
          <a:xfrm>
            <a:off x="283558" y="485851"/>
            <a:ext cx="1182757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Overall, companies who do demonstrate an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authentic</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commitment to helping communities during this crisis will likely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increase purchase intent </a:t>
            </a:r>
          </a:p>
        </p:txBody>
      </p:sp>
    </p:spTree>
    <p:extLst>
      <p:ext uri="{BB962C8B-B14F-4D97-AF65-F5344CB8AC3E}">
        <p14:creationId xmlns:p14="http://schemas.microsoft.com/office/powerpoint/2010/main" val="4047120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a:srcRect l="60744" t="660" r="332"/>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838331" y="271362"/>
            <a:ext cx="735367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lang="en-US" sz="2800" b="1" dirty="0">
                <a:solidFill>
                  <a:srgbClr val="ED3C8D"/>
                </a:solidFill>
                <a:latin typeface="Helvetica" pitchFamily="2" charset="0"/>
              </a:rPr>
              <a:t>Today’s “New Normal”</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Triangle 30">
            <a:extLst>
              <a:ext uri="{FF2B5EF4-FFF2-40B4-BE49-F238E27FC236}">
                <a16:creationId xmlns:a16="http://schemas.microsoft.com/office/drawing/2014/main" id="{BFA6312B-2B32-4565-AFCB-96EF3AA03656}"/>
              </a:ext>
            </a:extLst>
          </p:cNvPr>
          <p:cNvSpPr/>
          <p:nvPr/>
        </p:nvSpPr>
        <p:spPr>
          <a:xfrm rot="5400000">
            <a:off x="5205110" y="140387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riangle 30">
            <a:extLst>
              <a:ext uri="{FF2B5EF4-FFF2-40B4-BE49-F238E27FC236}">
                <a16:creationId xmlns:a16="http://schemas.microsoft.com/office/drawing/2014/main" id="{3F94C1F1-1D54-4DA0-9A26-7C2708442AE6}"/>
              </a:ext>
            </a:extLst>
          </p:cNvPr>
          <p:cNvSpPr/>
          <p:nvPr/>
        </p:nvSpPr>
        <p:spPr>
          <a:xfrm rot="5400000">
            <a:off x="5205110" y="240867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riangle 30">
            <a:extLst>
              <a:ext uri="{FF2B5EF4-FFF2-40B4-BE49-F238E27FC236}">
                <a16:creationId xmlns:a16="http://schemas.microsoft.com/office/drawing/2014/main" id="{EB6ED352-C429-4572-81F1-CA9B413BFD30}"/>
              </a:ext>
            </a:extLst>
          </p:cNvPr>
          <p:cNvSpPr/>
          <p:nvPr/>
        </p:nvSpPr>
        <p:spPr>
          <a:xfrm rot="5400000">
            <a:off x="5205110" y="364108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F67BC5F-9D6C-4430-93A4-21657AF7B869}"/>
              </a:ext>
            </a:extLst>
          </p:cNvPr>
          <p:cNvSpPr/>
          <p:nvPr/>
        </p:nvSpPr>
        <p:spPr>
          <a:xfrm>
            <a:off x="5529143" y="1334620"/>
            <a:ext cx="5985195" cy="46012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2060"/>
                </a:solidFill>
                <a:latin typeface="Helvetica" panose="020B0403020202020204" pitchFamily="34" charset="0"/>
              </a:rPr>
              <a:t>The television has become the central focus of people’s home</a:t>
            </a:r>
            <a:endParaRPr kumimoji="0" lang="en-US" sz="1800" b="0" i="0" u="none" strike="noStrike" kern="1200" cap="none" spc="0" normalizeH="0" baseline="0" noProof="0" dirty="0">
              <a:ln>
                <a:noFill/>
              </a:ln>
              <a:solidFill>
                <a:srgbClr val="002060"/>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Helvetica" panose="020B0403020202020204" pitchFamily="34" charset="0"/>
                <a:ea typeface="+mn-ea"/>
                <a:cs typeface="+mn-cs"/>
              </a:rPr>
              <a:t>Looking for ways to deepen their media experience, consumers are actively exploring new media platforms and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Helvetica" panose="020B0403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Helvetica" panose="020B0403020202020204" pitchFamily="34" charset="0"/>
                <a:ea typeface="+mn-ea"/>
                <a:cs typeface="+mn-cs"/>
              </a:rPr>
              <a:t>People are also discovering new features on their smart TVs and connected devices to enhance the viewing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Helvetica" panose="020B0403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Helvetica" panose="020B0403020202020204" pitchFamily="34" charset="0"/>
                <a:ea typeface="+mn-ea"/>
                <a:cs typeface="+mn-cs"/>
              </a:rPr>
              <a:t>Companies sharing positive messages and showing a commitment to communities during this crisis are rewarded</a:t>
            </a:r>
            <a:endParaRPr kumimoji="0" lang="en-US" sz="1800" b="0" i="0" u="none" strike="noStrike" kern="1200" cap="none" spc="0" normalizeH="0" baseline="0" noProof="0" dirty="0">
              <a:ln>
                <a:noFill/>
              </a:ln>
              <a:solidFill>
                <a:srgbClr val="002060"/>
              </a:solidFill>
              <a:effectLst/>
              <a:uLnTx/>
              <a:uFillTx/>
              <a:latin typeface="Helvetica" panose="020B04030202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2060"/>
              </a:solidFill>
              <a:effectLst/>
              <a:uLnTx/>
              <a:uFillTx/>
              <a:latin typeface="Helvetica" panose="020B0403020202020204" pitchFamily="34" charset="0"/>
              <a:ea typeface="Calibri" panose="020F0502020204030204" pitchFamily="34" charset="0"/>
              <a:cs typeface="+mn-cs"/>
            </a:endParaRPr>
          </a:p>
        </p:txBody>
      </p:sp>
      <p:sp>
        <p:nvSpPr>
          <p:cNvPr id="19" name="Triangle 30">
            <a:extLst>
              <a:ext uri="{FF2B5EF4-FFF2-40B4-BE49-F238E27FC236}">
                <a16:creationId xmlns:a16="http://schemas.microsoft.com/office/drawing/2014/main" id="{10DB55AA-3F2F-4B75-82A8-81D4EF375BAE}"/>
              </a:ext>
            </a:extLst>
          </p:cNvPr>
          <p:cNvSpPr/>
          <p:nvPr/>
        </p:nvSpPr>
        <p:spPr>
          <a:xfrm rot="5400000">
            <a:off x="5205110" y="4882237"/>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006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341"/>
          <a:stretch/>
        </p:blipFill>
        <p:spPr>
          <a:xfrm>
            <a:off x="0" y="-8266"/>
            <a:ext cx="12192000" cy="6880225"/>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35427" y="3434080"/>
            <a:ext cx="753960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E600"/>
                </a:solidFill>
                <a:effectLst/>
                <a:uLnTx/>
                <a:uFillTx/>
                <a:latin typeface="Helvetica" pitchFamily="2" charset="0"/>
                <a:ea typeface="+mn-ea"/>
                <a:cs typeface="+mn-cs"/>
              </a:rPr>
              <a:t>Where Are </a:t>
            </a:r>
            <a:r>
              <a:rPr lang="en-US" sz="3800" b="1" dirty="0">
                <a:solidFill>
                  <a:srgbClr val="FFE600"/>
                </a:solidFill>
                <a:latin typeface="Helvetica" pitchFamily="2" charset="0"/>
              </a:rPr>
              <a:t>The Sports Viewers</a:t>
            </a:r>
            <a:r>
              <a:rPr kumimoji="0" lang="en-US" sz="3800" b="1" i="0" u="none" strike="noStrike" kern="1200" cap="none" spc="0" normalizeH="0" baseline="0" noProof="0" dirty="0">
                <a:ln>
                  <a:noFill/>
                </a:ln>
                <a:solidFill>
                  <a:srgbClr val="FFE600"/>
                </a:solidFill>
                <a:effectLst/>
                <a:uLnTx/>
                <a:uFillTx/>
                <a:latin typeface="Helvetica" pitchFamily="2" charset="0"/>
                <a:ea typeface="+mn-ea"/>
                <a:cs typeface="+mn-cs"/>
              </a:rPr>
              <a:t>?</a:t>
            </a:r>
            <a:br>
              <a:rPr kumimoji="0" lang="en-US" sz="4000" b="1" i="0" u="none" strike="noStrike" kern="1200" cap="none" spc="0" normalizeH="0" baseline="0" noProof="0" dirty="0">
                <a:ln>
                  <a:noFill/>
                </a:ln>
                <a:solidFill>
                  <a:srgbClr val="1F1A62"/>
                </a:solidFill>
                <a:effectLst/>
                <a:uLnTx/>
                <a:uFillTx/>
                <a:latin typeface="Helvetica" pitchFamily="2" charset="0"/>
                <a:ea typeface="+mn-ea"/>
                <a:cs typeface="+mn-cs"/>
              </a:rPr>
            </a:br>
            <a:endPar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2759508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AD90ED3-7DF5-CE44-A782-9A413CE76D03}"/>
              </a:ext>
            </a:extLst>
          </p:cNvPr>
          <p:cNvSpPr/>
          <p:nvPr/>
        </p:nvSpPr>
        <p:spPr>
          <a:xfrm>
            <a:off x="4747374"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83558" y="257405"/>
            <a:ext cx="1160364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The cancellation of live sports is not keeping sports fans from watching TV, nearly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three-fourths</a:t>
            </a: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are watching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more</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or the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same</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amount of TV during the COVID-19 Pandemic</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526244" y="658570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TextBox 16">
            <a:extLst>
              <a:ext uri="{FF2B5EF4-FFF2-40B4-BE49-F238E27FC236}">
                <a16:creationId xmlns:a16="http://schemas.microsoft.com/office/drawing/2014/main" id="{7AE96467-B55E-4341-879E-5351C7CB1D2E}"/>
              </a:ext>
            </a:extLst>
          </p:cNvPr>
          <p:cNvSpPr txBox="1"/>
          <p:nvPr/>
        </p:nvSpPr>
        <p:spPr>
          <a:xfrm>
            <a:off x="456264" y="6238016"/>
            <a:ext cx="11359499"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VAB’s </a:t>
            </a:r>
            <a:r>
              <a:rPr lang="en-US" sz="700" dirty="0">
                <a:solidFill>
                  <a:prstClr val="black"/>
                </a:solidFill>
                <a:latin typeface="Helvetica" panose="020B0403020202020204" pitchFamily="34" charset="0"/>
                <a:hlinkClick r:id="rId3"/>
              </a:rPr>
              <a:t>'As Time Goes By: How Media Consumption Is Helping America Cope’</a:t>
            </a:r>
            <a:r>
              <a:rPr lang="en-US" sz="700" dirty="0">
                <a:solidFill>
                  <a:prstClr val="black"/>
                </a:solidFill>
                <a:latin typeface="Helvetica" panose="020B0403020202020204" pitchFamily="34" charset="0"/>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household subscribes to cable, telco, internet TV or satellite and viewers that previously watched live sports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n=797).  Q12: Due to COVID-19 virtually all live sports have been pulled off the air. As a result, are you watching more, less or the same amount of TV?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Excludes respondents who did not watch live sports.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graphicFrame>
        <p:nvGraphicFramePr>
          <p:cNvPr id="18" name="Chart 17">
            <a:extLst>
              <a:ext uri="{FF2B5EF4-FFF2-40B4-BE49-F238E27FC236}">
                <a16:creationId xmlns:a16="http://schemas.microsoft.com/office/drawing/2014/main" id="{E43CBE77-F351-48EA-B702-F2EED71E5CC5}"/>
              </a:ext>
            </a:extLst>
          </p:cNvPr>
          <p:cNvGraphicFramePr/>
          <p:nvPr/>
        </p:nvGraphicFramePr>
        <p:xfrm>
          <a:off x="5421965" y="1729289"/>
          <a:ext cx="5602878" cy="4150282"/>
        </p:xfrm>
        <a:graphic>
          <a:graphicData uri="http://schemas.openxmlformats.org/drawingml/2006/chart">
            <c:chart xmlns:c="http://schemas.openxmlformats.org/drawingml/2006/chart" xmlns:r="http://schemas.openxmlformats.org/officeDocument/2006/relationships" r:id="rId4"/>
          </a:graphicData>
        </a:graphic>
      </p:graphicFrame>
      <p:sp>
        <p:nvSpPr>
          <p:cNvPr id="19" name="Rectangle 18">
            <a:extLst>
              <a:ext uri="{FF2B5EF4-FFF2-40B4-BE49-F238E27FC236}">
                <a16:creationId xmlns:a16="http://schemas.microsoft.com/office/drawing/2014/main" id="{F40589BD-94AF-40B3-9A93-123C9E5CF920}"/>
              </a:ext>
            </a:extLst>
          </p:cNvPr>
          <p:cNvSpPr/>
          <p:nvPr/>
        </p:nvSpPr>
        <p:spPr>
          <a:xfrm>
            <a:off x="4746817" y="1853758"/>
            <a:ext cx="744518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mn-lt"/>
                <a:ea typeface="+mn-ea"/>
                <a:cs typeface="+mn-cs"/>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Due to COVID-19 virtually all live sports have been pulled off the air. </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mn-lt"/>
                <a:ea typeface="+mn-ea"/>
                <a:cs typeface="+mn-cs"/>
              </a:defRPr>
            </a:pPr>
            <a: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As a result, are you watching more, less or the same amount of TV?</a:t>
            </a:r>
          </a:p>
        </p:txBody>
      </p:sp>
      <p:pic>
        <p:nvPicPr>
          <p:cNvPr id="5" name="Picture 4" descr="A person sitting in a room&#10;&#10;Description automatically generated">
            <a:extLst>
              <a:ext uri="{FF2B5EF4-FFF2-40B4-BE49-F238E27FC236}">
                <a16:creationId xmlns:a16="http://schemas.microsoft.com/office/drawing/2014/main" id="{95689A14-419B-4482-98E4-3A36A3C71B28}"/>
              </a:ext>
            </a:extLst>
          </p:cNvPr>
          <p:cNvPicPr>
            <a:picLocks noChangeAspect="1"/>
          </p:cNvPicPr>
          <p:nvPr/>
        </p:nvPicPr>
        <p:blipFill rotWithShape="1">
          <a:blip r:embed="rId5"/>
          <a:srcRect r="19696"/>
          <a:stretch/>
        </p:blipFill>
        <p:spPr>
          <a:xfrm>
            <a:off x="0" y="1696163"/>
            <a:ext cx="4746260" cy="3973161"/>
          </a:xfrm>
          <a:prstGeom prst="rect">
            <a:avLst/>
          </a:prstGeom>
        </p:spPr>
      </p:pic>
    </p:spTree>
    <p:extLst>
      <p:ext uri="{BB962C8B-B14F-4D97-AF65-F5344CB8AC3E}">
        <p14:creationId xmlns:p14="http://schemas.microsoft.com/office/powerpoint/2010/main" val="1544122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1B6FFB1D-FAB7-4734-B8FB-B2E01CF0BCE0}"/>
              </a:ext>
            </a:extLst>
          </p:cNvPr>
          <p:cNvSpPr/>
          <p:nvPr/>
        </p:nvSpPr>
        <p:spPr>
          <a:xfrm>
            <a:off x="413301" y="272164"/>
            <a:ext cx="1112866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anose="020B0604020202020204" pitchFamily="2" charset="0"/>
              </a:rPr>
              <a:t>Most sports viewers are watching significantly more TV than they were pre-pandemic, with ‘light’ viewers spending almost </a:t>
            </a:r>
            <a:r>
              <a:rPr lang="en-US" sz="2600" b="1" dirty="0">
                <a:solidFill>
                  <a:srgbClr val="ED3C8D"/>
                </a:solidFill>
                <a:latin typeface="Helvetica" panose="020B0604020202020204" pitchFamily="2" charset="0"/>
              </a:rPr>
              <a:t>one-quarter more</a:t>
            </a:r>
            <a:r>
              <a:rPr lang="en-US" sz="2600" b="1" dirty="0">
                <a:solidFill>
                  <a:srgbClr val="1F1A62"/>
                </a:solidFill>
                <a:latin typeface="Helvetica" panose="020B0604020202020204" pitchFamily="2" charset="0"/>
              </a:rPr>
              <a:t> time with TV content</a:t>
            </a:r>
          </a:p>
        </p:txBody>
      </p:sp>
      <p:pic>
        <p:nvPicPr>
          <p:cNvPr id="1030" name="Picture 6" descr="With Today's Announcement, Xandr Could Be Bigger For AT&amp;T Than ...">
            <a:hlinkClick r:id="rId4"/>
            <a:extLst>
              <a:ext uri="{FF2B5EF4-FFF2-40B4-BE49-F238E27FC236}">
                <a16:creationId xmlns:a16="http://schemas.microsoft.com/office/drawing/2014/main" id="{1F2F22D2-BDF4-4F7B-9E01-BA32F0C65A78}"/>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4374" t="32521" r="24894" b="32991"/>
          <a:stretch/>
        </p:blipFill>
        <p:spPr bwMode="auto">
          <a:xfrm>
            <a:off x="10647941" y="11387"/>
            <a:ext cx="1526961" cy="4316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Chart 9">
            <a:extLst>
              <a:ext uri="{FF2B5EF4-FFF2-40B4-BE49-F238E27FC236}">
                <a16:creationId xmlns:a16="http://schemas.microsoft.com/office/drawing/2014/main" id="{820BD3EC-C3CB-47BB-BE7B-92B7C4EF7D16}"/>
              </a:ext>
            </a:extLst>
          </p:cNvPr>
          <p:cNvGraphicFramePr/>
          <p:nvPr/>
        </p:nvGraphicFramePr>
        <p:xfrm>
          <a:off x="1145219" y="1757680"/>
          <a:ext cx="10200443" cy="4380653"/>
        </p:xfrm>
        <a:graphic>
          <a:graphicData uri="http://schemas.openxmlformats.org/drawingml/2006/chart">
            <c:chart xmlns:c="http://schemas.openxmlformats.org/drawingml/2006/chart" xmlns:r="http://schemas.openxmlformats.org/officeDocument/2006/relationships" r:id="rId6"/>
          </a:graphicData>
        </a:graphic>
      </p:graphicFrame>
      <p:sp>
        <p:nvSpPr>
          <p:cNvPr id="12" name="Rectangle 11">
            <a:extLst>
              <a:ext uri="{FF2B5EF4-FFF2-40B4-BE49-F238E27FC236}">
                <a16:creationId xmlns:a16="http://schemas.microsoft.com/office/drawing/2014/main" id="{280F36B7-199F-404E-83DB-9B94E2F7133B}"/>
              </a:ext>
            </a:extLst>
          </p:cNvPr>
          <p:cNvSpPr/>
          <p:nvPr/>
        </p:nvSpPr>
        <p:spPr>
          <a:xfrm>
            <a:off x="493732" y="6228424"/>
            <a:ext cx="11698268" cy="338554"/>
          </a:xfrm>
          <a:prstGeom prst="rect">
            <a:avLst/>
          </a:prstGeom>
        </p:spPr>
        <p:txBody>
          <a:bodyPr wrap="square">
            <a:spAutoFit/>
          </a:body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rPr>
              <a:t>2020</a:t>
            </a:r>
            <a:r>
              <a:rPr lang="en-US" sz="800" dirty="0">
                <a:latin typeface="Helvetica" panose="020B0403020202020204" pitchFamily="34" charset="0"/>
                <a:hlinkClick r:id="rId4"/>
              </a:rPr>
              <a:t> Xandr Inc</a:t>
            </a:r>
            <a:r>
              <a:rPr lang="en-US" sz="800" dirty="0">
                <a:latin typeface="Helvetica" panose="020B0403020202020204" pitchFamily="34" charset="0"/>
              </a:rPr>
              <a:t>.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AT&amp;T Labs analysis of sports viewing households that had 1+ hour weekly sports viewing during week of 2/16/20. Derived from DTV STB data. Inclusive of Live/VOD/DVR. ‘Light Sports Viewers’ = Previously average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 weekly hour w/ sports, ‘Medium Sports Viewers’ = Previously average 3 weekly hours w/ sports, ‘High Sports Viewers’ = Previously average 8 weekly hours w/ sports, ‘Sports Enthusiasts’ = Previously average 21 weekly hours w/ sports. </a:t>
            </a:r>
          </a:p>
        </p:txBody>
      </p:sp>
    </p:spTree>
    <p:extLst>
      <p:ext uri="{BB962C8B-B14F-4D97-AF65-F5344CB8AC3E}">
        <p14:creationId xmlns:p14="http://schemas.microsoft.com/office/powerpoint/2010/main" val="707206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37D0D3-8AE9-4F2E-9E93-112FC4A15215}"/>
              </a:ext>
            </a:extLst>
          </p:cNvPr>
          <p:cNvPicPr>
            <a:picLocks noChangeAspect="1"/>
          </p:cNvPicPr>
          <p:nvPr/>
        </p:nvPicPr>
        <p:blipFill>
          <a:blip r:embed="rId2"/>
          <a:stretch>
            <a:fillRect/>
          </a:stretch>
        </p:blipFill>
        <p:spPr>
          <a:xfrm>
            <a:off x="6935200" y="0"/>
            <a:ext cx="5256799" cy="3060562"/>
          </a:xfrm>
          <a:prstGeom prst="rect">
            <a:avLst/>
          </a:prstGeom>
        </p:spPr>
      </p:pic>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546751" y="4269336"/>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7" name="Text Box 2">
            <a:extLst>
              <a:ext uri="{FF2B5EF4-FFF2-40B4-BE49-F238E27FC236}">
                <a16:creationId xmlns:a16="http://schemas.microsoft.com/office/drawing/2014/main" id="{5FA2EED1-43F8-4410-9F5C-0FD8EDCB659E}"/>
              </a:ext>
            </a:extLst>
          </p:cNvPr>
          <p:cNvSpPr txBox="1">
            <a:spLocks noChangeArrowheads="1"/>
          </p:cNvSpPr>
          <p:nvPr/>
        </p:nvSpPr>
        <p:spPr bwMode="auto">
          <a:xfrm>
            <a:off x="4645026" y="4252054"/>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133080" y="4252054"/>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4EBEA4"/>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3"/>
          <a:srcRect l="4181" t="95080"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simplify</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dirty="0">
                <a:ln>
                  <a:noFill/>
                </a:ln>
                <a:solidFill>
                  <a:srgbClr val="4EBEA4"/>
                </a:solidFill>
                <a:effectLst/>
                <a:uLnTx/>
                <a:uFillTx/>
                <a:latin typeface="Helvetica" panose="020B0604020202020204" pitchFamily="34" charset="0"/>
                <a:ea typeface="+mn-ea"/>
                <a:cs typeface="Helvetica" panose="020B0604020202020204" pitchFamily="34" charset="0"/>
              </a:rPr>
              <a:t>discover</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dirty="0">
                <a:ln>
                  <a:noFill/>
                </a:ln>
                <a:solidFill>
                  <a:srgbClr val="00BFF2"/>
                </a:solidFill>
                <a:effectLst/>
                <a:uLnTx/>
                <a:uFillTx/>
                <a:latin typeface="Helvetica" pitchFamily="2" charset="0"/>
                <a:ea typeface="+mn-ea"/>
                <a:cs typeface="+mn-cs"/>
              </a:rPr>
              <a:t>transform</a:t>
            </a:r>
            <a:r>
              <a:rPr kumimoji="0" lang="en-US" sz="2000" b="0" i="0" u="none" strike="noStrike" kern="1200" cap="none" spc="0" normalizeH="0" baseline="0" noProof="0" dirty="0">
                <a:ln>
                  <a:noFill/>
                </a:ln>
                <a:solidFill>
                  <a:srgbClr val="1F1A62"/>
                </a:solidFill>
                <a:effectLst/>
                <a:uLnTx/>
                <a:uFillTx/>
                <a:latin typeface="Helvetica" pitchFamily="2" charset="0"/>
                <a:ea typeface="+mn-ea"/>
                <a:cs typeface="+mn-cs"/>
              </a:rPr>
              <a:t> the way marketers look at their media strategy.  </a:t>
            </a:r>
          </a:p>
        </p:txBody>
      </p:sp>
      <p:sp>
        <p:nvSpPr>
          <p:cNvPr id="13" name="Rectangle 12">
            <a:extLst>
              <a:ext uri="{FF2B5EF4-FFF2-40B4-BE49-F238E27FC236}">
                <a16:creationId xmlns:a16="http://schemas.microsoft.com/office/drawing/2014/main" id="{0D96A7EE-222D-4484-A9C9-19F3EADA1517}"/>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225355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1B6FFB1D-FAB7-4734-B8FB-B2E01CF0BCE0}"/>
              </a:ext>
            </a:extLst>
          </p:cNvPr>
          <p:cNvSpPr/>
          <p:nvPr/>
        </p:nvSpPr>
        <p:spPr>
          <a:xfrm>
            <a:off x="413301" y="318813"/>
            <a:ext cx="1138059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The most diehard fans, who typically dedicate an average of three hours/day to sports programming, have re-allocated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almost half</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of that time to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news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and another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one-quarter</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of that time to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movies</a:t>
            </a:r>
          </a:p>
        </p:txBody>
      </p:sp>
      <p:sp>
        <p:nvSpPr>
          <p:cNvPr id="12" name="Rectangle 11">
            <a:extLst>
              <a:ext uri="{FF2B5EF4-FFF2-40B4-BE49-F238E27FC236}">
                <a16:creationId xmlns:a16="http://schemas.microsoft.com/office/drawing/2014/main" id="{280F36B7-199F-404E-83DB-9B94E2F7133B}"/>
              </a:ext>
            </a:extLst>
          </p:cNvPr>
          <p:cNvSpPr/>
          <p:nvPr/>
        </p:nvSpPr>
        <p:spPr>
          <a:xfrm>
            <a:off x="493732" y="6332120"/>
            <a:ext cx="11698268" cy="215444"/>
          </a:xfrm>
          <a:prstGeom prst="rect">
            <a:avLst/>
          </a:prstGeom>
        </p:spPr>
        <p:txBody>
          <a:bodyPr wrap="square">
            <a:spAutoFit/>
          </a:body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800" dirty="0">
                <a:solidFill>
                  <a:srgbClr val="1B1464"/>
                </a:solidFill>
                <a:latin typeface="Helvetica" panose="020B0403020202020204" pitchFamily="34" charset="0"/>
              </a:rPr>
              <a:t>2020</a:t>
            </a:r>
            <a:r>
              <a:rPr lang="en-US" sz="800" dirty="0">
                <a:latin typeface="Helvetica" panose="020B0403020202020204" pitchFamily="34" charset="0"/>
                <a:hlinkClick r:id="rId4"/>
              </a:rPr>
              <a:t> Xandr Inc</a:t>
            </a:r>
            <a:r>
              <a:rPr lang="en-US" sz="800" dirty="0">
                <a:latin typeface="Helvetica" panose="020B0403020202020204" pitchFamily="34" charset="0"/>
              </a:rPr>
              <a:t>.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AT&amp;T Labs analysis of sports viewing households that had 1+ hour weekly sports viewing during week of 2/16/20 or 3/17/19. Derived from DTV STB data. Inclusive of Live/VOD/DVR.</a:t>
            </a:r>
          </a:p>
        </p:txBody>
      </p:sp>
      <p:graphicFrame>
        <p:nvGraphicFramePr>
          <p:cNvPr id="17" name="Chart 16">
            <a:extLst>
              <a:ext uri="{FF2B5EF4-FFF2-40B4-BE49-F238E27FC236}">
                <a16:creationId xmlns:a16="http://schemas.microsoft.com/office/drawing/2014/main" id="{C08F9335-F1BB-49F0-8A67-7BDE7DC8812D}"/>
              </a:ext>
            </a:extLst>
          </p:cNvPr>
          <p:cNvGraphicFramePr/>
          <p:nvPr/>
        </p:nvGraphicFramePr>
        <p:xfrm>
          <a:off x="843280" y="1960880"/>
          <a:ext cx="10881360" cy="4177453"/>
        </p:xfrm>
        <a:graphic>
          <a:graphicData uri="http://schemas.openxmlformats.org/drawingml/2006/chart">
            <c:chart xmlns:c="http://schemas.openxmlformats.org/drawingml/2006/chart" xmlns:r="http://schemas.openxmlformats.org/officeDocument/2006/relationships" r:id="rId5"/>
          </a:graphicData>
        </a:graphic>
      </p:graphicFrame>
      <p:pic>
        <p:nvPicPr>
          <p:cNvPr id="10" name="Picture 6" descr="With Today's Announcement, Xandr Could Be Bigger For AT&amp;T Than ...">
            <a:hlinkClick r:id="rId4"/>
            <a:extLst>
              <a:ext uri="{FF2B5EF4-FFF2-40B4-BE49-F238E27FC236}">
                <a16:creationId xmlns:a16="http://schemas.microsoft.com/office/drawing/2014/main" id="{9E671F3D-0617-497B-8AAC-61BE0FF425E1}"/>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4374" t="32521" r="24894" b="32991"/>
          <a:stretch/>
        </p:blipFill>
        <p:spPr bwMode="auto">
          <a:xfrm>
            <a:off x="10647941" y="11387"/>
            <a:ext cx="1526961" cy="431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087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15250" y="6586958"/>
            <a:ext cx="1169826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D9399897-9824-40C2-AB49-E7CD15E57774}"/>
              </a:ext>
            </a:extLst>
          </p:cNvPr>
          <p:cNvSpPr txBox="1"/>
          <p:nvPr/>
        </p:nvSpPr>
        <p:spPr>
          <a:xfrm>
            <a:off x="5288501" y="5872286"/>
            <a:ext cx="1582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Weekly Reach %</a:t>
            </a:r>
          </a:p>
        </p:txBody>
      </p:sp>
      <p:cxnSp>
        <p:nvCxnSpPr>
          <p:cNvPr id="5" name="Straight Arrow Connector 4">
            <a:extLst>
              <a:ext uri="{FF2B5EF4-FFF2-40B4-BE49-F238E27FC236}">
                <a16:creationId xmlns:a16="http://schemas.microsoft.com/office/drawing/2014/main" id="{5261FE90-E37B-4FFC-9639-2F438B5EEC3B}"/>
              </a:ext>
            </a:extLst>
          </p:cNvPr>
          <p:cNvCxnSpPr>
            <a:cxnSpLocks/>
          </p:cNvCxnSpPr>
          <p:nvPr/>
        </p:nvCxnSpPr>
        <p:spPr>
          <a:xfrm>
            <a:off x="6870628" y="6021461"/>
            <a:ext cx="4768770"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DBC626D-0230-4BFD-93E3-C8B9BEC8694A}"/>
              </a:ext>
            </a:extLst>
          </p:cNvPr>
          <p:cNvCxnSpPr>
            <a:cxnSpLocks/>
            <a:stCxn id="3" idx="1"/>
          </p:cNvCxnSpPr>
          <p:nvPr/>
        </p:nvCxnSpPr>
        <p:spPr>
          <a:xfrm flipH="1">
            <a:off x="493733" y="6010786"/>
            <a:ext cx="4794768" cy="10675"/>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F1D76743-7666-4224-9106-FDB3680E2C92}"/>
              </a:ext>
            </a:extLst>
          </p:cNvPr>
          <p:cNvSpPr/>
          <p:nvPr/>
        </p:nvSpPr>
        <p:spPr>
          <a:xfrm>
            <a:off x="413302" y="318813"/>
            <a:ext cx="1165118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Sports: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Fans are thirsty for any kind of sports content which shows in the big viewership spike for the NFL Draft during the week of April 20</a:t>
            </a:r>
            <a:r>
              <a:rPr kumimoji="0" lang="en-US" sz="2600" b="1" i="0" u="none" strike="noStrike" kern="1200" cap="none" spc="0" normalizeH="0" baseline="30000" noProof="0" dirty="0">
                <a:ln>
                  <a:noFill/>
                </a:ln>
                <a:solidFill>
                  <a:srgbClr val="1B1464"/>
                </a:solidFill>
                <a:effectLst/>
                <a:uLnTx/>
                <a:uFillTx/>
                <a:latin typeface="Helvetica" pitchFamily="2" charset="0"/>
                <a:ea typeface="+mn-ea"/>
                <a:cs typeface="+mn-cs"/>
              </a:rPr>
              <a:t>th</a:t>
            </a:r>
            <a:endParaRPr lang="en-US" sz="2600" b="1" dirty="0">
              <a:solidFill>
                <a:srgbClr val="1B1464"/>
              </a:solidFill>
              <a:latin typeface="Helvetica" pitchFamily="2" charset="0"/>
            </a:endParaRPr>
          </a:p>
        </p:txBody>
      </p:sp>
      <p:sp>
        <p:nvSpPr>
          <p:cNvPr id="86" name="TextBox 85">
            <a:extLst>
              <a:ext uri="{FF2B5EF4-FFF2-40B4-BE49-F238E27FC236}">
                <a16:creationId xmlns:a16="http://schemas.microsoft.com/office/drawing/2014/main" id="{F0099174-6C41-4F61-A719-A1FE817705AF}"/>
              </a:ext>
            </a:extLst>
          </p:cNvPr>
          <p:cNvSpPr txBox="1"/>
          <p:nvPr/>
        </p:nvSpPr>
        <p:spPr>
          <a:xfrm>
            <a:off x="745341" y="1205348"/>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Against P2+, sports viewership was </a:t>
            </a:r>
            <a:r>
              <a:rPr kumimoji="0" lang="en-US" sz="1600" b="0" i="0" u="none" strike="noStrike" kern="1200" cap="none" spc="0" normalizeH="0" baseline="0" noProof="0" dirty="0">
                <a:ln>
                  <a:noFill/>
                </a:ln>
                <a:solidFill>
                  <a:srgbClr val="ED3C8D"/>
                </a:solidFill>
                <a:effectLst/>
                <a:uLnTx/>
                <a:uFillTx/>
                <a:latin typeface="Helvetica" pitchFamily="2" charset="0"/>
                <a:ea typeface="+mn-ea"/>
                <a:cs typeface="+mn-cs"/>
              </a:rPr>
              <a:t>106% higher</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for the week of April 20</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vs. April 13</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with a 42% weekly reach</a:t>
            </a:r>
          </a:p>
        </p:txBody>
      </p:sp>
      <p:sp>
        <p:nvSpPr>
          <p:cNvPr id="32" name="Rectangle 31">
            <a:extLst>
              <a:ext uri="{FF2B5EF4-FFF2-40B4-BE49-F238E27FC236}">
                <a16:creationId xmlns:a16="http://schemas.microsoft.com/office/drawing/2014/main" id="{7BF0F185-7750-41CB-A1D6-9E64C09E380D}"/>
              </a:ext>
            </a:extLst>
          </p:cNvPr>
          <p:cNvSpPr/>
          <p:nvPr/>
        </p:nvSpPr>
        <p:spPr>
          <a:xfrm>
            <a:off x="493732" y="6233039"/>
            <a:ext cx="116982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Program Report, Live, Total Day, Monday – Sunday, February 24 – April 26, 2020; Demos: P2+, A18-34, A35-49, A50-64, Viewing Source: Ad-Supported Cable TV &amp; Broadcast TV (includes Spanish Language Networks). Sports represents: sports anthology, sports commentary, sports event, sports news. TV Universes (000): A18-34 (70,060), A35-49 (59,410), A50-64 (61,220).</a:t>
            </a:r>
          </a:p>
        </p:txBody>
      </p:sp>
      <p:sp>
        <p:nvSpPr>
          <p:cNvPr id="48" name="TextBox 47">
            <a:extLst>
              <a:ext uri="{FF2B5EF4-FFF2-40B4-BE49-F238E27FC236}">
                <a16:creationId xmlns:a16="http://schemas.microsoft.com/office/drawing/2014/main" id="{CFF9DF8D-6589-4401-85E6-4A96F3FA46B2}"/>
              </a:ext>
            </a:extLst>
          </p:cNvPr>
          <p:cNvSpPr txBox="1"/>
          <p:nvPr/>
        </p:nvSpPr>
        <p:spPr>
          <a:xfrm>
            <a:off x="46267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49" name="TextBox 48">
            <a:extLst>
              <a:ext uri="{FF2B5EF4-FFF2-40B4-BE49-F238E27FC236}">
                <a16:creationId xmlns:a16="http://schemas.microsoft.com/office/drawing/2014/main" id="{977A3F38-841E-4331-9B02-6CB087200779}"/>
              </a:ext>
            </a:extLst>
          </p:cNvPr>
          <p:cNvSpPr txBox="1"/>
          <p:nvPr/>
        </p:nvSpPr>
        <p:spPr>
          <a:xfrm>
            <a:off x="828848"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0" name="TextBox 49">
            <a:extLst>
              <a:ext uri="{FF2B5EF4-FFF2-40B4-BE49-F238E27FC236}">
                <a16:creationId xmlns:a16="http://schemas.microsoft.com/office/drawing/2014/main" id="{4F503413-B5DD-46E4-A833-FAF6D0319465}"/>
              </a:ext>
            </a:extLst>
          </p:cNvPr>
          <p:cNvSpPr txBox="1"/>
          <p:nvPr/>
        </p:nvSpPr>
        <p:spPr>
          <a:xfrm>
            <a:off x="119721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FF79BD22-12A0-49FA-AE9B-5BEADEEABA2C}"/>
              </a:ext>
            </a:extLst>
          </p:cNvPr>
          <p:cNvSpPr txBox="1"/>
          <p:nvPr/>
        </p:nvSpPr>
        <p:spPr>
          <a:xfrm>
            <a:off x="1577718"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2" name="TextBox 51">
            <a:extLst>
              <a:ext uri="{FF2B5EF4-FFF2-40B4-BE49-F238E27FC236}">
                <a16:creationId xmlns:a16="http://schemas.microsoft.com/office/drawing/2014/main" id="{7F019DF0-B748-4686-B0B1-E2A8C5498B65}"/>
              </a:ext>
            </a:extLst>
          </p:cNvPr>
          <p:cNvSpPr txBox="1"/>
          <p:nvPr/>
        </p:nvSpPr>
        <p:spPr>
          <a:xfrm>
            <a:off x="1942086"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3" name="TextBox 52">
            <a:extLst>
              <a:ext uri="{FF2B5EF4-FFF2-40B4-BE49-F238E27FC236}">
                <a16:creationId xmlns:a16="http://schemas.microsoft.com/office/drawing/2014/main" id="{939D6184-BB8D-40BD-B80C-969788E460A4}"/>
              </a:ext>
            </a:extLst>
          </p:cNvPr>
          <p:cNvSpPr txBox="1"/>
          <p:nvPr/>
        </p:nvSpPr>
        <p:spPr>
          <a:xfrm>
            <a:off x="2330214"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4" name="TextBox 53">
            <a:extLst>
              <a:ext uri="{FF2B5EF4-FFF2-40B4-BE49-F238E27FC236}">
                <a16:creationId xmlns:a16="http://schemas.microsoft.com/office/drawing/2014/main" id="{1E42B40E-D25D-48EF-BEBA-8F9B426E6D33}"/>
              </a:ext>
            </a:extLst>
          </p:cNvPr>
          <p:cNvSpPr txBox="1"/>
          <p:nvPr/>
        </p:nvSpPr>
        <p:spPr>
          <a:xfrm>
            <a:off x="2706629"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5" name="TextBox 54">
            <a:extLst>
              <a:ext uri="{FF2B5EF4-FFF2-40B4-BE49-F238E27FC236}">
                <a16:creationId xmlns:a16="http://schemas.microsoft.com/office/drawing/2014/main" id="{95545940-2CA7-4EE8-820D-6B600AECBBAF}"/>
              </a:ext>
            </a:extLst>
          </p:cNvPr>
          <p:cNvSpPr txBox="1"/>
          <p:nvPr/>
        </p:nvSpPr>
        <p:spPr>
          <a:xfrm>
            <a:off x="3090522"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6" name="TextBox 55">
            <a:extLst>
              <a:ext uri="{FF2B5EF4-FFF2-40B4-BE49-F238E27FC236}">
                <a16:creationId xmlns:a16="http://schemas.microsoft.com/office/drawing/2014/main" id="{A8520F84-C5B2-472F-A908-A5A134C8F440}"/>
              </a:ext>
            </a:extLst>
          </p:cNvPr>
          <p:cNvSpPr txBox="1"/>
          <p:nvPr/>
        </p:nvSpPr>
        <p:spPr>
          <a:xfrm>
            <a:off x="3478873"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7" name="TextBox 56">
            <a:extLst>
              <a:ext uri="{FF2B5EF4-FFF2-40B4-BE49-F238E27FC236}">
                <a16:creationId xmlns:a16="http://schemas.microsoft.com/office/drawing/2014/main" id="{EADEA56D-1125-45D3-800C-1134BAB6CD8E}"/>
              </a:ext>
            </a:extLst>
          </p:cNvPr>
          <p:cNvSpPr txBox="1"/>
          <p:nvPr/>
        </p:nvSpPr>
        <p:spPr>
          <a:xfrm>
            <a:off x="440592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8" name="TextBox 57">
            <a:extLst>
              <a:ext uri="{FF2B5EF4-FFF2-40B4-BE49-F238E27FC236}">
                <a16:creationId xmlns:a16="http://schemas.microsoft.com/office/drawing/2014/main" id="{991D9279-516A-4762-B5C0-BE22B0AA0B36}"/>
              </a:ext>
            </a:extLst>
          </p:cNvPr>
          <p:cNvSpPr txBox="1"/>
          <p:nvPr/>
        </p:nvSpPr>
        <p:spPr>
          <a:xfrm>
            <a:off x="4772103"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9" name="TextBox 58">
            <a:extLst>
              <a:ext uri="{FF2B5EF4-FFF2-40B4-BE49-F238E27FC236}">
                <a16:creationId xmlns:a16="http://schemas.microsoft.com/office/drawing/2014/main" id="{15E9179B-1CD1-4FBA-8964-70A5E36121F0}"/>
              </a:ext>
            </a:extLst>
          </p:cNvPr>
          <p:cNvSpPr txBox="1"/>
          <p:nvPr/>
        </p:nvSpPr>
        <p:spPr>
          <a:xfrm>
            <a:off x="514046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0" name="TextBox 59">
            <a:extLst>
              <a:ext uri="{FF2B5EF4-FFF2-40B4-BE49-F238E27FC236}">
                <a16:creationId xmlns:a16="http://schemas.microsoft.com/office/drawing/2014/main" id="{A464EFF4-0A93-4760-B653-DD92D32AC63A}"/>
              </a:ext>
            </a:extLst>
          </p:cNvPr>
          <p:cNvSpPr txBox="1"/>
          <p:nvPr/>
        </p:nvSpPr>
        <p:spPr>
          <a:xfrm>
            <a:off x="5520973"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1" name="TextBox 60">
            <a:extLst>
              <a:ext uri="{FF2B5EF4-FFF2-40B4-BE49-F238E27FC236}">
                <a16:creationId xmlns:a16="http://schemas.microsoft.com/office/drawing/2014/main" id="{BE97116F-4F47-4EE6-B9C0-96BF75D6D89C}"/>
              </a:ext>
            </a:extLst>
          </p:cNvPr>
          <p:cNvSpPr txBox="1"/>
          <p:nvPr/>
        </p:nvSpPr>
        <p:spPr>
          <a:xfrm>
            <a:off x="5885341"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2" name="TextBox 61">
            <a:extLst>
              <a:ext uri="{FF2B5EF4-FFF2-40B4-BE49-F238E27FC236}">
                <a16:creationId xmlns:a16="http://schemas.microsoft.com/office/drawing/2014/main" id="{7BE83692-131A-4FC0-87CB-068E7EF51375}"/>
              </a:ext>
            </a:extLst>
          </p:cNvPr>
          <p:cNvSpPr txBox="1"/>
          <p:nvPr/>
        </p:nvSpPr>
        <p:spPr>
          <a:xfrm>
            <a:off x="6273469"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3" name="TextBox 62">
            <a:extLst>
              <a:ext uri="{FF2B5EF4-FFF2-40B4-BE49-F238E27FC236}">
                <a16:creationId xmlns:a16="http://schemas.microsoft.com/office/drawing/2014/main" id="{8701D6C3-A937-4F05-9C7A-48EBA914D036}"/>
              </a:ext>
            </a:extLst>
          </p:cNvPr>
          <p:cNvSpPr txBox="1"/>
          <p:nvPr/>
        </p:nvSpPr>
        <p:spPr>
          <a:xfrm>
            <a:off x="6649884"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4" name="TextBox 63">
            <a:extLst>
              <a:ext uri="{FF2B5EF4-FFF2-40B4-BE49-F238E27FC236}">
                <a16:creationId xmlns:a16="http://schemas.microsoft.com/office/drawing/2014/main" id="{9E4A1995-E63A-48F0-8FDE-E491E1B47974}"/>
              </a:ext>
            </a:extLst>
          </p:cNvPr>
          <p:cNvSpPr txBox="1"/>
          <p:nvPr/>
        </p:nvSpPr>
        <p:spPr>
          <a:xfrm>
            <a:off x="7033777"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5" name="TextBox 64">
            <a:extLst>
              <a:ext uri="{FF2B5EF4-FFF2-40B4-BE49-F238E27FC236}">
                <a16:creationId xmlns:a16="http://schemas.microsoft.com/office/drawing/2014/main" id="{3E3AE44D-4A21-4DA9-8D74-B5206AA86F0B}"/>
              </a:ext>
            </a:extLst>
          </p:cNvPr>
          <p:cNvSpPr txBox="1"/>
          <p:nvPr/>
        </p:nvSpPr>
        <p:spPr>
          <a:xfrm>
            <a:off x="7422128"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6" name="TextBox 65">
            <a:extLst>
              <a:ext uri="{FF2B5EF4-FFF2-40B4-BE49-F238E27FC236}">
                <a16:creationId xmlns:a16="http://schemas.microsoft.com/office/drawing/2014/main" id="{23C4F92A-B9AB-4D0B-ABB6-C4F9CCD113A3}"/>
              </a:ext>
            </a:extLst>
          </p:cNvPr>
          <p:cNvSpPr txBox="1"/>
          <p:nvPr/>
        </p:nvSpPr>
        <p:spPr>
          <a:xfrm>
            <a:off x="838849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7" name="TextBox 66">
            <a:extLst>
              <a:ext uri="{FF2B5EF4-FFF2-40B4-BE49-F238E27FC236}">
                <a16:creationId xmlns:a16="http://schemas.microsoft.com/office/drawing/2014/main" id="{B82BC869-E646-4AF5-BCB8-90BD7D301644}"/>
              </a:ext>
            </a:extLst>
          </p:cNvPr>
          <p:cNvSpPr txBox="1"/>
          <p:nvPr/>
        </p:nvSpPr>
        <p:spPr>
          <a:xfrm>
            <a:off x="875467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8" name="TextBox 67">
            <a:extLst>
              <a:ext uri="{FF2B5EF4-FFF2-40B4-BE49-F238E27FC236}">
                <a16:creationId xmlns:a16="http://schemas.microsoft.com/office/drawing/2014/main" id="{E87C9D53-D28E-4FA8-A820-63E3D4746429}"/>
              </a:ext>
            </a:extLst>
          </p:cNvPr>
          <p:cNvSpPr txBox="1"/>
          <p:nvPr/>
        </p:nvSpPr>
        <p:spPr>
          <a:xfrm>
            <a:off x="912303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9" name="TextBox 68">
            <a:extLst>
              <a:ext uri="{FF2B5EF4-FFF2-40B4-BE49-F238E27FC236}">
                <a16:creationId xmlns:a16="http://schemas.microsoft.com/office/drawing/2014/main" id="{ED84E724-9AE4-4023-A913-518A088CD3C2}"/>
              </a:ext>
            </a:extLst>
          </p:cNvPr>
          <p:cNvSpPr txBox="1"/>
          <p:nvPr/>
        </p:nvSpPr>
        <p:spPr>
          <a:xfrm>
            <a:off x="9503545"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0" name="TextBox 69">
            <a:extLst>
              <a:ext uri="{FF2B5EF4-FFF2-40B4-BE49-F238E27FC236}">
                <a16:creationId xmlns:a16="http://schemas.microsoft.com/office/drawing/2014/main" id="{0A09CE57-A32A-4BFF-B4F6-A92F8D819A1A}"/>
              </a:ext>
            </a:extLst>
          </p:cNvPr>
          <p:cNvSpPr txBox="1"/>
          <p:nvPr/>
        </p:nvSpPr>
        <p:spPr>
          <a:xfrm>
            <a:off x="9867913"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1" name="TextBox 70">
            <a:extLst>
              <a:ext uri="{FF2B5EF4-FFF2-40B4-BE49-F238E27FC236}">
                <a16:creationId xmlns:a16="http://schemas.microsoft.com/office/drawing/2014/main" id="{F88D4D19-D12E-4AF3-88AE-4E92DE2EDFB9}"/>
              </a:ext>
            </a:extLst>
          </p:cNvPr>
          <p:cNvSpPr txBox="1"/>
          <p:nvPr/>
        </p:nvSpPr>
        <p:spPr>
          <a:xfrm>
            <a:off x="10256041"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2" name="TextBox 71">
            <a:extLst>
              <a:ext uri="{FF2B5EF4-FFF2-40B4-BE49-F238E27FC236}">
                <a16:creationId xmlns:a16="http://schemas.microsoft.com/office/drawing/2014/main" id="{93E586C3-A0CA-4356-AF76-0204196FAB1F}"/>
              </a:ext>
            </a:extLst>
          </p:cNvPr>
          <p:cNvSpPr txBox="1"/>
          <p:nvPr/>
        </p:nvSpPr>
        <p:spPr>
          <a:xfrm>
            <a:off x="10632456"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3" name="TextBox 72">
            <a:extLst>
              <a:ext uri="{FF2B5EF4-FFF2-40B4-BE49-F238E27FC236}">
                <a16:creationId xmlns:a16="http://schemas.microsoft.com/office/drawing/2014/main" id="{837E5E35-13CE-4E9F-AA96-B5F122187C5D}"/>
              </a:ext>
            </a:extLst>
          </p:cNvPr>
          <p:cNvSpPr txBox="1"/>
          <p:nvPr/>
        </p:nvSpPr>
        <p:spPr>
          <a:xfrm>
            <a:off x="11016349"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4" name="TextBox 73">
            <a:extLst>
              <a:ext uri="{FF2B5EF4-FFF2-40B4-BE49-F238E27FC236}">
                <a16:creationId xmlns:a16="http://schemas.microsoft.com/office/drawing/2014/main" id="{7A231744-2729-4D63-BEBF-35415EF1E5D0}"/>
              </a:ext>
            </a:extLst>
          </p:cNvPr>
          <p:cNvSpPr txBox="1"/>
          <p:nvPr/>
        </p:nvSpPr>
        <p:spPr>
          <a:xfrm>
            <a:off x="11404700"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aphicFrame>
        <p:nvGraphicFramePr>
          <p:cNvPr id="75" name="Chart 74">
            <a:extLst>
              <a:ext uri="{FF2B5EF4-FFF2-40B4-BE49-F238E27FC236}">
                <a16:creationId xmlns:a16="http://schemas.microsoft.com/office/drawing/2014/main" id="{3C9C5CD6-58EA-43E5-A8B2-F8B7AF8A2400}"/>
              </a:ext>
            </a:extLst>
          </p:cNvPr>
          <p:cNvGraphicFramePr/>
          <p:nvPr/>
        </p:nvGraphicFramePr>
        <p:xfrm>
          <a:off x="-21518" y="1736931"/>
          <a:ext cx="12192000" cy="4271826"/>
        </p:xfrm>
        <a:graphic>
          <a:graphicData uri="http://schemas.openxmlformats.org/drawingml/2006/chart">
            <c:chart xmlns:c="http://schemas.openxmlformats.org/drawingml/2006/chart" xmlns:r="http://schemas.openxmlformats.org/officeDocument/2006/relationships" r:id="rId4"/>
          </a:graphicData>
        </a:graphic>
      </p:graphicFrame>
      <p:sp>
        <p:nvSpPr>
          <p:cNvPr id="76" name="TextBox 75">
            <a:extLst>
              <a:ext uri="{FF2B5EF4-FFF2-40B4-BE49-F238E27FC236}">
                <a16:creationId xmlns:a16="http://schemas.microsoft.com/office/drawing/2014/main" id="{61EB765D-3E34-4669-9916-C4AEBCA44681}"/>
              </a:ext>
            </a:extLst>
          </p:cNvPr>
          <p:cNvSpPr txBox="1"/>
          <p:nvPr/>
        </p:nvSpPr>
        <p:spPr>
          <a:xfrm>
            <a:off x="40894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26%</a:t>
            </a:r>
          </a:p>
        </p:txBody>
      </p:sp>
      <p:sp>
        <p:nvSpPr>
          <p:cNvPr id="77" name="TextBox 76">
            <a:extLst>
              <a:ext uri="{FF2B5EF4-FFF2-40B4-BE49-F238E27FC236}">
                <a16:creationId xmlns:a16="http://schemas.microsoft.com/office/drawing/2014/main" id="{63CE0444-0FA4-412B-81E9-6DE3CDD79212}"/>
              </a:ext>
            </a:extLst>
          </p:cNvPr>
          <p:cNvSpPr txBox="1"/>
          <p:nvPr/>
        </p:nvSpPr>
        <p:spPr>
          <a:xfrm>
            <a:off x="76512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26%</a:t>
            </a:r>
          </a:p>
        </p:txBody>
      </p:sp>
      <p:sp>
        <p:nvSpPr>
          <p:cNvPr id="81" name="TextBox 80">
            <a:extLst>
              <a:ext uri="{FF2B5EF4-FFF2-40B4-BE49-F238E27FC236}">
                <a16:creationId xmlns:a16="http://schemas.microsoft.com/office/drawing/2014/main" id="{B9757741-0DB6-4286-A9BB-05DF8A92753F}"/>
              </a:ext>
            </a:extLst>
          </p:cNvPr>
          <p:cNvSpPr txBox="1"/>
          <p:nvPr/>
        </p:nvSpPr>
        <p:spPr>
          <a:xfrm>
            <a:off x="113905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23%</a:t>
            </a:r>
          </a:p>
        </p:txBody>
      </p:sp>
      <p:sp>
        <p:nvSpPr>
          <p:cNvPr id="82" name="TextBox 81">
            <a:extLst>
              <a:ext uri="{FF2B5EF4-FFF2-40B4-BE49-F238E27FC236}">
                <a16:creationId xmlns:a16="http://schemas.microsoft.com/office/drawing/2014/main" id="{8861FE9C-620C-4579-AEC1-AB434A605EDC}"/>
              </a:ext>
            </a:extLst>
          </p:cNvPr>
          <p:cNvSpPr txBox="1"/>
          <p:nvPr/>
        </p:nvSpPr>
        <p:spPr>
          <a:xfrm>
            <a:off x="151790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24%</a:t>
            </a:r>
          </a:p>
        </p:txBody>
      </p:sp>
      <p:sp>
        <p:nvSpPr>
          <p:cNvPr id="83" name="TextBox 82">
            <a:extLst>
              <a:ext uri="{FF2B5EF4-FFF2-40B4-BE49-F238E27FC236}">
                <a16:creationId xmlns:a16="http://schemas.microsoft.com/office/drawing/2014/main" id="{0D3E8360-C01C-40BC-895A-28BE8CA5ACCA}"/>
              </a:ext>
            </a:extLst>
          </p:cNvPr>
          <p:cNvSpPr txBox="1"/>
          <p:nvPr/>
        </p:nvSpPr>
        <p:spPr>
          <a:xfrm>
            <a:off x="18879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22%</a:t>
            </a:r>
          </a:p>
        </p:txBody>
      </p:sp>
      <p:sp>
        <p:nvSpPr>
          <p:cNvPr id="84" name="TextBox 83">
            <a:extLst>
              <a:ext uri="{FF2B5EF4-FFF2-40B4-BE49-F238E27FC236}">
                <a16:creationId xmlns:a16="http://schemas.microsoft.com/office/drawing/2014/main" id="{095BEAA5-C83C-4E6C-BEFA-B7A0EE185C52}"/>
              </a:ext>
            </a:extLst>
          </p:cNvPr>
          <p:cNvSpPr txBox="1"/>
          <p:nvPr/>
        </p:nvSpPr>
        <p:spPr>
          <a:xfrm>
            <a:off x="227246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22%</a:t>
            </a:r>
          </a:p>
        </p:txBody>
      </p:sp>
      <p:sp>
        <p:nvSpPr>
          <p:cNvPr id="88" name="TextBox 87">
            <a:extLst>
              <a:ext uri="{FF2B5EF4-FFF2-40B4-BE49-F238E27FC236}">
                <a16:creationId xmlns:a16="http://schemas.microsoft.com/office/drawing/2014/main" id="{D2F348A3-A13A-4063-8481-02C60C7552BA}"/>
              </a:ext>
            </a:extLst>
          </p:cNvPr>
          <p:cNvSpPr txBox="1"/>
          <p:nvPr/>
        </p:nvSpPr>
        <p:spPr>
          <a:xfrm>
            <a:off x="26579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22%</a:t>
            </a:r>
          </a:p>
        </p:txBody>
      </p:sp>
      <p:sp>
        <p:nvSpPr>
          <p:cNvPr id="89" name="TextBox 88">
            <a:extLst>
              <a:ext uri="{FF2B5EF4-FFF2-40B4-BE49-F238E27FC236}">
                <a16:creationId xmlns:a16="http://schemas.microsoft.com/office/drawing/2014/main" id="{C57A8DA5-C99F-45C7-AD4A-0437CF0D5C28}"/>
              </a:ext>
            </a:extLst>
          </p:cNvPr>
          <p:cNvSpPr txBox="1"/>
          <p:nvPr/>
        </p:nvSpPr>
        <p:spPr>
          <a:xfrm>
            <a:off x="303197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20%</a:t>
            </a:r>
          </a:p>
        </p:txBody>
      </p:sp>
      <p:sp>
        <p:nvSpPr>
          <p:cNvPr id="90" name="TextBox 89">
            <a:extLst>
              <a:ext uri="{FF2B5EF4-FFF2-40B4-BE49-F238E27FC236}">
                <a16:creationId xmlns:a16="http://schemas.microsoft.com/office/drawing/2014/main" id="{55F421DB-90B1-4929-84F8-5A3E10E6A78D}"/>
              </a:ext>
            </a:extLst>
          </p:cNvPr>
          <p:cNvSpPr txBox="1"/>
          <p:nvPr/>
        </p:nvSpPr>
        <p:spPr>
          <a:xfrm>
            <a:off x="342238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26%</a:t>
            </a:r>
          </a:p>
        </p:txBody>
      </p:sp>
      <p:sp>
        <p:nvSpPr>
          <p:cNvPr id="91" name="TextBox 90">
            <a:extLst>
              <a:ext uri="{FF2B5EF4-FFF2-40B4-BE49-F238E27FC236}">
                <a16:creationId xmlns:a16="http://schemas.microsoft.com/office/drawing/2014/main" id="{B923F5A4-88FB-4A41-AEE3-000956823E93}"/>
              </a:ext>
            </a:extLst>
          </p:cNvPr>
          <p:cNvSpPr txBox="1"/>
          <p:nvPr/>
        </p:nvSpPr>
        <p:spPr>
          <a:xfrm>
            <a:off x="43480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44%</a:t>
            </a:r>
          </a:p>
        </p:txBody>
      </p:sp>
      <p:sp>
        <p:nvSpPr>
          <p:cNvPr id="92" name="TextBox 91">
            <a:extLst>
              <a:ext uri="{FF2B5EF4-FFF2-40B4-BE49-F238E27FC236}">
                <a16:creationId xmlns:a16="http://schemas.microsoft.com/office/drawing/2014/main" id="{CD96F11C-9314-4E43-8731-E4B2F288B6CD}"/>
              </a:ext>
            </a:extLst>
          </p:cNvPr>
          <p:cNvSpPr txBox="1"/>
          <p:nvPr/>
        </p:nvSpPr>
        <p:spPr>
          <a:xfrm>
            <a:off x="471376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43%</a:t>
            </a:r>
          </a:p>
        </p:txBody>
      </p:sp>
      <p:sp>
        <p:nvSpPr>
          <p:cNvPr id="93" name="TextBox 92">
            <a:extLst>
              <a:ext uri="{FF2B5EF4-FFF2-40B4-BE49-F238E27FC236}">
                <a16:creationId xmlns:a16="http://schemas.microsoft.com/office/drawing/2014/main" id="{B6AB9425-21AD-4F0F-B1C2-C427A3E5F1B7}"/>
              </a:ext>
            </a:extLst>
          </p:cNvPr>
          <p:cNvSpPr txBox="1"/>
          <p:nvPr/>
        </p:nvSpPr>
        <p:spPr>
          <a:xfrm>
            <a:off x="50939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42%</a:t>
            </a:r>
          </a:p>
        </p:txBody>
      </p:sp>
      <p:sp>
        <p:nvSpPr>
          <p:cNvPr id="94" name="TextBox 93">
            <a:extLst>
              <a:ext uri="{FF2B5EF4-FFF2-40B4-BE49-F238E27FC236}">
                <a16:creationId xmlns:a16="http://schemas.microsoft.com/office/drawing/2014/main" id="{B8DFD38A-08E5-45B9-8D97-72981B554B96}"/>
              </a:ext>
            </a:extLst>
          </p:cNvPr>
          <p:cNvSpPr txBox="1"/>
          <p:nvPr/>
        </p:nvSpPr>
        <p:spPr>
          <a:xfrm>
            <a:off x="547137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42%</a:t>
            </a:r>
          </a:p>
        </p:txBody>
      </p:sp>
      <p:sp>
        <p:nvSpPr>
          <p:cNvPr id="95" name="TextBox 94">
            <a:extLst>
              <a:ext uri="{FF2B5EF4-FFF2-40B4-BE49-F238E27FC236}">
                <a16:creationId xmlns:a16="http://schemas.microsoft.com/office/drawing/2014/main" id="{534A8D6D-0609-4A19-B500-3FE822AFF9DD}"/>
              </a:ext>
            </a:extLst>
          </p:cNvPr>
          <p:cNvSpPr txBox="1"/>
          <p:nvPr/>
        </p:nvSpPr>
        <p:spPr>
          <a:xfrm>
            <a:off x="58343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40%</a:t>
            </a:r>
          </a:p>
        </p:txBody>
      </p:sp>
      <p:sp>
        <p:nvSpPr>
          <p:cNvPr id="96" name="TextBox 95">
            <a:extLst>
              <a:ext uri="{FF2B5EF4-FFF2-40B4-BE49-F238E27FC236}">
                <a16:creationId xmlns:a16="http://schemas.microsoft.com/office/drawing/2014/main" id="{EE9642DC-3355-42F5-AAE2-68782F00909D}"/>
              </a:ext>
            </a:extLst>
          </p:cNvPr>
          <p:cNvSpPr txBox="1"/>
          <p:nvPr/>
        </p:nvSpPr>
        <p:spPr>
          <a:xfrm>
            <a:off x="6224134"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1B1464"/>
                </a:solidFill>
                <a:latin typeface="Helvetica" panose="020B0403020202020204" pitchFamily="34" charset="0"/>
              </a:rPr>
              <a:t>39</a:t>
            </a: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t>
            </a:r>
          </a:p>
        </p:txBody>
      </p:sp>
      <p:sp>
        <p:nvSpPr>
          <p:cNvPr id="97" name="TextBox 96">
            <a:extLst>
              <a:ext uri="{FF2B5EF4-FFF2-40B4-BE49-F238E27FC236}">
                <a16:creationId xmlns:a16="http://schemas.microsoft.com/office/drawing/2014/main" id="{A75DE900-66ED-424F-917D-73FCC9BCC934}"/>
              </a:ext>
            </a:extLst>
          </p:cNvPr>
          <p:cNvSpPr txBox="1"/>
          <p:nvPr/>
        </p:nvSpPr>
        <p:spPr>
          <a:xfrm>
            <a:off x="66015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39%</a:t>
            </a:r>
          </a:p>
        </p:txBody>
      </p:sp>
      <p:sp>
        <p:nvSpPr>
          <p:cNvPr id="98" name="TextBox 97">
            <a:extLst>
              <a:ext uri="{FF2B5EF4-FFF2-40B4-BE49-F238E27FC236}">
                <a16:creationId xmlns:a16="http://schemas.microsoft.com/office/drawing/2014/main" id="{B70456F2-1521-424F-B434-51281A3E8247}"/>
              </a:ext>
            </a:extLst>
          </p:cNvPr>
          <p:cNvSpPr txBox="1"/>
          <p:nvPr/>
        </p:nvSpPr>
        <p:spPr>
          <a:xfrm>
            <a:off x="69907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1B1464"/>
                </a:solidFill>
                <a:latin typeface="Helvetica" panose="020B0403020202020204" pitchFamily="34" charset="0"/>
              </a:rPr>
              <a:t>37</a:t>
            </a: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t>
            </a:r>
          </a:p>
        </p:txBody>
      </p:sp>
      <p:sp>
        <p:nvSpPr>
          <p:cNvPr id="99" name="TextBox 98">
            <a:extLst>
              <a:ext uri="{FF2B5EF4-FFF2-40B4-BE49-F238E27FC236}">
                <a16:creationId xmlns:a16="http://schemas.microsoft.com/office/drawing/2014/main" id="{04A92FE3-F225-4ABC-932E-619664425503}"/>
              </a:ext>
            </a:extLst>
          </p:cNvPr>
          <p:cNvSpPr txBox="1"/>
          <p:nvPr/>
        </p:nvSpPr>
        <p:spPr>
          <a:xfrm>
            <a:off x="737260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44%</a:t>
            </a:r>
          </a:p>
        </p:txBody>
      </p:sp>
      <p:sp>
        <p:nvSpPr>
          <p:cNvPr id="100" name="TextBox 99">
            <a:extLst>
              <a:ext uri="{FF2B5EF4-FFF2-40B4-BE49-F238E27FC236}">
                <a16:creationId xmlns:a16="http://schemas.microsoft.com/office/drawing/2014/main" id="{7C61FF7F-6707-4DDA-AA4D-C437E5D0906E}"/>
              </a:ext>
            </a:extLst>
          </p:cNvPr>
          <p:cNvSpPr txBox="1"/>
          <p:nvPr/>
        </p:nvSpPr>
        <p:spPr>
          <a:xfrm>
            <a:off x="834950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58%</a:t>
            </a:r>
          </a:p>
        </p:txBody>
      </p:sp>
      <p:sp>
        <p:nvSpPr>
          <p:cNvPr id="101" name="TextBox 100">
            <a:extLst>
              <a:ext uri="{FF2B5EF4-FFF2-40B4-BE49-F238E27FC236}">
                <a16:creationId xmlns:a16="http://schemas.microsoft.com/office/drawing/2014/main" id="{3EAFB70E-2E3D-48FD-A416-E33D217E50A3}"/>
              </a:ext>
            </a:extLst>
          </p:cNvPr>
          <p:cNvSpPr txBox="1"/>
          <p:nvPr/>
        </p:nvSpPr>
        <p:spPr>
          <a:xfrm>
            <a:off x="87152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58%</a:t>
            </a:r>
          </a:p>
        </p:txBody>
      </p:sp>
      <p:sp>
        <p:nvSpPr>
          <p:cNvPr id="102" name="TextBox 101">
            <a:extLst>
              <a:ext uri="{FF2B5EF4-FFF2-40B4-BE49-F238E27FC236}">
                <a16:creationId xmlns:a16="http://schemas.microsoft.com/office/drawing/2014/main" id="{79A12A21-ACB7-481E-A13A-B0AD858506E0}"/>
              </a:ext>
            </a:extLst>
          </p:cNvPr>
          <p:cNvSpPr txBox="1"/>
          <p:nvPr/>
        </p:nvSpPr>
        <p:spPr>
          <a:xfrm>
            <a:off x="90796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54%</a:t>
            </a:r>
          </a:p>
        </p:txBody>
      </p:sp>
      <p:sp>
        <p:nvSpPr>
          <p:cNvPr id="103" name="TextBox 102">
            <a:extLst>
              <a:ext uri="{FF2B5EF4-FFF2-40B4-BE49-F238E27FC236}">
                <a16:creationId xmlns:a16="http://schemas.microsoft.com/office/drawing/2014/main" id="{2A210354-F9E7-4250-9427-AF1A1A702690}"/>
              </a:ext>
            </a:extLst>
          </p:cNvPr>
          <p:cNvSpPr txBox="1"/>
          <p:nvPr/>
        </p:nvSpPr>
        <p:spPr>
          <a:xfrm>
            <a:off x="94537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55%</a:t>
            </a:r>
          </a:p>
        </p:txBody>
      </p:sp>
      <p:sp>
        <p:nvSpPr>
          <p:cNvPr id="104" name="TextBox 103">
            <a:extLst>
              <a:ext uri="{FF2B5EF4-FFF2-40B4-BE49-F238E27FC236}">
                <a16:creationId xmlns:a16="http://schemas.microsoft.com/office/drawing/2014/main" id="{DB4DD4CB-8936-4579-BB3D-F1AC90EC259B}"/>
              </a:ext>
            </a:extLst>
          </p:cNvPr>
          <p:cNvSpPr txBox="1"/>
          <p:nvPr/>
        </p:nvSpPr>
        <p:spPr>
          <a:xfrm>
            <a:off x="98237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52%</a:t>
            </a:r>
          </a:p>
        </p:txBody>
      </p:sp>
      <p:sp>
        <p:nvSpPr>
          <p:cNvPr id="105" name="TextBox 104">
            <a:extLst>
              <a:ext uri="{FF2B5EF4-FFF2-40B4-BE49-F238E27FC236}">
                <a16:creationId xmlns:a16="http://schemas.microsoft.com/office/drawing/2014/main" id="{BEEB25CB-DBDA-4D23-AE55-6A9354FFCA64}"/>
              </a:ext>
            </a:extLst>
          </p:cNvPr>
          <p:cNvSpPr txBox="1"/>
          <p:nvPr/>
        </p:nvSpPr>
        <p:spPr>
          <a:xfrm>
            <a:off x="102082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51%</a:t>
            </a:r>
          </a:p>
        </p:txBody>
      </p:sp>
      <p:sp>
        <p:nvSpPr>
          <p:cNvPr id="106" name="TextBox 105">
            <a:extLst>
              <a:ext uri="{FF2B5EF4-FFF2-40B4-BE49-F238E27FC236}">
                <a16:creationId xmlns:a16="http://schemas.microsoft.com/office/drawing/2014/main" id="{279F8B59-68DB-4554-B3EE-E47FC187CC86}"/>
              </a:ext>
            </a:extLst>
          </p:cNvPr>
          <p:cNvSpPr txBox="1"/>
          <p:nvPr/>
        </p:nvSpPr>
        <p:spPr>
          <a:xfrm>
            <a:off x="10589023"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1B1464"/>
                </a:solidFill>
                <a:latin typeface="Helvetica" panose="020B0403020202020204" pitchFamily="34" charset="0"/>
              </a:rPr>
              <a:t>52</a:t>
            </a: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t>
            </a:r>
          </a:p>
        </p:txBody>
      </p:sp>
      <p:sp>
        <p:nvSpPr>
          <p:cNvPr id="107" name="TextBox 106">
            <a:extLst>
              <a:ext uri="{FF2B5EF4-FFF2-40B4-BE49-F238E27FC236}">
                <a16:creationId xmlns:a16="http://schemas.microsoft.com/office/drawing/2014/main" id="{DBE4EE3A-8243-466E-AF9D-501986510C23}"/>
              </a:ext>
            </a:extLst>
          </p:cNvPr>
          <p:cNvSpPr txBox="1"/>
          <p:nvPr/>
        </p:nvSpPr>
        <p:spPr>
          <a:xfrm>
            <a:off x="1097253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49%</a:t>
            </a:r>
          </a:p>
        </p:txBody>
      </p:sp>
      <p:sp>
        <p:nvSpPr>
          <p:cNvPr id="108" name="TextBox 107">
            <a:extLst>
              <a:ext uri="{FF2B5EF4-FFF2-40B4-BE49-F238E27FC236}">
                <a16:creationId xmlns:a16="http://schemas.microsoft.com/office/drawing/2014/main" id="{9E03FD02-25B0-4636-BAD3-B34E9DB1A0D4}"/>
              </a:ext>
            </a:extLst>
          </p:cNvPr>
          <p:cNvSpPr txBox="1"/>
          <p:nvPr/>
        </p:nvSpPr>
        <p:spPr>
          <a:xfrm>
            <a:off x="1136294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58%</a:t>
            </a:r>
          </a:p>
        </p:txBody>
      </p:sp>
      <p:sp>
        <p:nvSpPr>
          <p:cNvPr id="109" name="Rectangle 108">
            <a:extLst>
              <a:ext uri="{FF2B5EF4-FFF2-40B4-BE49-F238E27FC236}">
                <a16:creationId xmlns:a16="http://schemas.microsoft.com/office/drawing/2014/main" id="{DF04C2D3-3FD0-403A-AACD-7689BF1A56CC}"/>
              </a:ext>
            </a:extLst>
          </p:cNvPr>
          <p:cNvSpPr/>
          <p:nvPr/>
        </p:nvSpPr>
        <p:spPr>
          <a:xfrm>
            <a:off x="7192982" y="2902537"/>
            <a:ext cx="718453"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4/13</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0" name="Rectangle 109">
            <a:extLst>
              <a:ext uri="{FF2B5EF4-FFF2-40B4-BE49-F238E27FC236}">
                <a16:creationId xmlns:a16="http://schemas.microsoft.com/office/drawing/2014/main" id="{A0736A33-27A6-4329-AB16-0070AF68659F}"/>
              </a:ext>
            </a:extLst>
          </p:cNvPr>
          <p:cNvSpPr/>
          <p:nvPr/>
        </p:nvSpPr>
        <p:spPr>
          <a:xfrm>
            <a:off x="11166903" y="2908635"/>
            <a:ext cx="704915"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4/13</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1" name="TextBox 110">
            <a:extLst>
              <a:ext uri="{FF2B5EF4-FFF2-40B4-BE49-F238E27FC236}">
                <a16:creationId xmlns:a16="http://schemas.microsoft.com/office/drawing/2014/main" id="{A69D826D-9FFC-4627-B510-36FA4D9C5AC0}"/>
              </a:ext>
            </a:extLst>
          </p:cNvPr>
          <p:cNvSpPr txBox="1"/>
          <p:nvPr/>
        </p:nvSpPr>
        <p:spPr>
          <a:xfrm>
            <a:off x="3910026" y="1773547"/>
            <a:ext cx="43719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srgbClr val="1B1464"/>
                </a:solidFill>
                <a:latin typeface="Helvetica" panose="020B0403020202020204" pitchFamily="34" charset="0"/>
                <a:ea typeface="+mn-ea"/>
                <a:cs typeface="+mn-cs"/>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Ad-Supported TV: Sports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Total Weekly Minutes Viewed (in billions)</a:t>
            </a:r>
          </a:p>
        </p:txBody>
      </p:sp>
      <p:sp>
        <p:nvSpPr>
          <p:cNvPr id="112" name="Rectangle 111">
            <a:extLst>
              <a:ext uri="{FF2B5EF4-FFF2-40B4-BE49-F238E27FC236}">
                <a16:creationId xmlns:a16="http://schemas.microsoft.com/office/drawing/2014/main" id="{F9ABE99B-FA81-4003-8B15-E1B4CA37C252}"/>
              </a:ext>
            </a:extLst>
          </p:cNvPr>
          <p:cNvSpPr/>
          <p:nvPr/>
        </p:nvSpPr>
        <p:spPr>
          <a:xfrm>
            <a:off x="3219061" y="2903586"/>
            <a:ext cx="718453"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4/13</a:t>
            </a:r>
          </a:p>
        </p:txBody>
      </p:sp>
      <p:sp>
        <p:nvSpPr>
          <p:cNvPr id="79" name="Triangle 30">
            <a:extLst>
              <a:ext uri="{FF2B5EF4-FFF2-40B4-BE49-F238E27FC236}">
                <a16:creationId xmlns:a16="http://schemas.microsoft.com/office/drawing/2014/main" id="{1585AFD0-E886-4CA0-BF79-286FEFC5873D}"/>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081448C-154D-48CC-8049-31A5B27B8740}"/>
              </a:ext>
            </a:extLst>
          </p:cNvPr>
          <p:cNvSpPr/>
          <p:nvPr/>
        </p:nvSpPr>
        <p:spPr>
          <a:xfrm>
            <a:off x="3031979" y="3396267"/>
            <a:ext cx="851360" cy="24866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E2FB6F8-F927-4E7F-B60A-2F1C7406BE6D}"/>
              </a:ext>
            </a:extLst>
          </p:cNvPr>
          <p:cNvSpPr/>
          <p:nvPr/>
        </p:nvSpPr>
        <p:spPr>
          <a:xfrm>
            <a:off x="7000595" y="3399376"/>
            <a:ext cx="851360" cy="24866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AEAC73F5-705C-4CA3-8BA5-174C2324DE75}"/>
              </a:ext>
            </a:extLst>
          </p:cNvPr>
          <p:cNvSpPr/>
          <p:nvPr/>
        </p:nvSpPr>
        <p:spPr>
          <a:xfrm>
            <a:off x="10966106" y="3399377"/>
            <a:ext cx="851360" cy="24866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6063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71BD76A-D65A-4300-98B5-7EF89E740260}"/>
              </a:ext>
            </a:extLst>
          </p:cNvPr>
          <p:cNvPicPr>
            <a:picLocks noChangeAspect="1"/>
          </p:cNvPicPr>
          <p:nvPr/>
        </p:nvPicPr>
        <p:blipFill rotWithShape="1">
          <a:blip r:embed="rId2"/>
          <a:srcRect l="60744" t="660" r="332"/>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548061" y="457977"/>
            <a:ext cx="783626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Where Are The Sports Viewer?</a:t>
            </a:r>
          </a:p>
        </p:txBody>
      </p:sp>
      <p:sp>
        <p:nvSpPr>
          <p:cNvPr id="4" name="Rectangle 3">
            <a:extLst>
              <a:ext uri="{FF2B5EF4-FFF2-40B4-BE49-F238E27FC236}">
                <a16:creationId xmlns:a16="http://schemas.microsoft.com/office/drawing/2014/main" id="{91CAB802-C65F-4081-AA12-A81B57DC4275}"/>
              </a:ext>
            </a:extLst>
          </p:cNvPr>
          <p:cNvSpPr/>
          <p:nvPr/>
        </p:nvSpPr>
        <p:spPr>
          <a:xfrm>
            <a:off x="5088573" y="1736103"/>
            <a:ext cx="6761304" cy="4001095"/>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Sports fans haven’t disappeared, in fact three-quarters of them are watching more, or the same amount of, TV than they were pre-pandemic </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 diehard sports enthusiasts have re-allocated their sports viewing time mostly to </a:t>
            </a:r>
            <a:r>
              <a:rPr kumimoji="0" lang="en-US" sz="1800" b="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news</a:t>
            </a: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to stay up with what’s happening in the world, and </a:t>
            </a:r>
            <a:r>
              <a:rPr kumimoji="0" lang="en-US" sz="1800" b="1"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movies</a:t>
            </a: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essentially trading one multi-hour, household-friendly entertainment</a:t>
            </a:r>
            <a:r>
              <a:rPr lang="en-US" b="1" dirty="0">
                <a:solidFill>
                  <a:srgbClr val="1F1A62"/>
                </a:solidFill>
                <a:latin typeface="Helvetica" pitchFamily="2" charset="0"/>
                <a:ea typeface="Open Sans" panose="020B0606030504020204" pitchFamily="34" charset="0"/>
                <a:cs typeface="Open Sans" panose="020B0606030504020204" pitchFamily="34" charset="0"/>
              </a:rPr>
              <a:t> experience for another</a:t>
            </a:r>
            <a:endPar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lang="en-US" b="1" dirty="0">
                <a:solidFill>
                  <a:srgbClr val="1F1A62"/>
                </a:solidFill>
                <a:latin typeface="Helvetica" pitchFamily="2" charset="0"/>
                <a:ea typeface="Open Sans" panose="020B0606030504020204" pitchFamily="34" charset="0"/>
                <a:cs typeface="Open Sans" panose="020B0606030504020204" pitchFamily="34" charset="0"/>
              </a:rPr>
              <a:t>Fans</a:t>
            </a:r>
            <a:r>
              <a:rPr kumimoji="0" lang="en-US"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are hungry for sports-related content and will tune in for any given opportunity such as the NFL Draft which delivered record ratings during the week of April 20</a:t>
            </a:r>
            <a:r>
              <a:rPr kumimoji="0" lang="en-US" b="1" i="0" u="none" strike="noStrike" kern="1200" cap="none" spc="0" normalizeH="0" baseline="3000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a:t>
            </a:r>
            <a:endParaRPr kumimoji="0" lang="en-US"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riangle 30">
            <a:extLst>
              <a:ext uri="{FF2B5EF4-FFF2-40B4-BE49-F238E27FC236}">
                <a16:creationId xmlns:a16="http://schemas.microsoft.com/office/drawing/2014/main" id="{3F94C1F1-1D54-4DA0-9A26-7C2708442AE6}"/>
              </a:ext>
            </a:extLst>
          </p:cNvPr>
          <p:cNvSpPr/>
          <p:nvPr/>
        </p:nvSpPr>
        <p:spPr>
          <a:xfrm rot="5400000">
            <a:off x="4787321" y="3096343"/>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riangle 30">
            <a:extLst>
              <a:ext uri="{FF2B5EF4-FFF2-40B4-BE49-F238E27FC236}">
                <a16:creationId xmlns:a16="http://schemas.microsoft.com/office/drawing/2014/main" id="{D12CD7BE-A20A-4D3B-8884-BD3C258DBEBF}"/>
              </a:ext>
            </a:extLst>
          </p:cNvPr>
          <p:cNvSpPr/>
          <p:nvPr/>
        </p:nvSpPr>
        <p:spPr>
          <a:xfrm rot="5400000">
            <a:off x="4787321" y="4864686"/>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riangle 30">
            <a:extLst>
              <a:ext uri="{FF2B5EF4-FFF2-40B4-BE49-F238E27FC236}">
                <a16:creationId xmlns:a16="http://schemas.microsoft.com/office/drawing/2014/main" id="{151105E9-C1EA-4F18-A836-7DE366C78617}"/>
              </a:ext>
            </a:extLst>
          </p:cNvPr>
          <p:cNvSpPr/>
          <p:nvPr/>
        </p:nvSpPr>
        <p:spPr>
          <a:xfrm rot="5400000">
            <a:off x="4787321" y="183591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728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341"/>
          <a:stretch/>
        </p:blipFill>
        <p:spPr>
          <a:xfrm>
            <a:off x="0" y="-9331"/>
            <a:ext cx="12192000" cy="6880225"/>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242117" y="3434080"/>
            <a:ext cx="75769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Demanding On-Demand</a:t>
            </a:r>
            <a:endParaRPr kumimoji="0" lang="en-US" sz="4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6" name="TextBox 5">
            <a:extLst>
              <a:ext uri="{FF2B5EF4-FFF2-40B4-BE49-F238E27FC236}">
                <a16:creationId xmlns:a16="http://schemas.microsoft.com/office/drawing/2014/main" id="{214945A5-F6E8-4B8D-8A42-E800F589676B}"/>
              </a:ext>
            </a:extLst>
          </p:cNvPr>
          <p:cNvSpPr txBox="1"/>
          <p:nvPr/>
        </p:nvSpPr>
        <p:spPr>
          <a:xfrm>
            <a:off x="385191" y="4314269"/>
            <a:ext cx="71109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Helvetica" pitchFamily="2" charset="0"/>
                <a:ea typeface="+mn-ea"/>
                <a:cs typeface="+mn-cs"/>
              </a:rPr>
              <a:t>Satisfying consumers’ appetite for more</a:t>
            </a:r>
            <a:r>
              <a:rPr lang="en-US" sz="2400" dirty="0">
                <a:solidFill>
                  <a:prstClr val="white"/>
                </a:solidFill>
                <a:latin typeface="Helvetica" pitchFamily="2" charset="0"/>
              </a:rPr>
              <a:t> content through MVPD VOD and video streaming</a:t>
            </a:r>
            <a:endParaRPr kumimoji="0" lang="en-US" sz="200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2575585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1B6FFB1D-FAB7-4734-B8FB-B2E01CF0BCE0}"/>
              </a:ext>
            </a:extLst>
          </p:cNvPr>
          <p:cNvSpPr/>
          <p:nvPr/>
        </p:nvSpPr>
        <p:spPr>
          <a:xfrm>
            <a:off x="413301" y="318813"/>
            <a:ext cx="1049418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MVPD Video-On-Demand sessions, which skew slightly towards the weekend, were </a:t>
            </a:r>
            <a:r>
              <a:rPr lang="en-US" sz="2600" b="1" dirty="0">
                <a:solidFill>
                  <a:srgbClr val="ED3C8D"/>
                </a:solidFill>
                <a:latin typeface="Helvetica" pitchFamily="2" charset="0"/>
              </a:rPr>
              <a:t>one-quarter higher</a:t>
            </a:r>
            <a:r>
              <a:rPr lang="en-US" sz="2600" b="1" dirty="0">
                <a:solidFill>
                  <a:srgbClr val="1B1464"/>
                </a:solidFill>
                <a:latin typeface="Helvetica" pitchFamily="2" charset="0"/>
              </a:rPr>
              <a:t> in the seventh week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of ‘social distancing’ vs. the pre-pandemic average this year</a:t>
            </a:r>
          </a:p>
        </p:txBody>
      </p:sp>
      <p:pic>
        <p:nvPicPr>
          <p:cNvPr id="1028" name="Picture 4" descr="Programmer Onboarding">
            <a:hlinkClick r:id="rId4"/>
            <a:extLst>
              <a:ext uri="{FF2B5EF4-FFF2-40B4-BE49-F238E27FC236}">
                <a16:creationId xmlns:a16="http://schemas.microsoft.com/office/drawing/2014/main" id="{4AC0910D-6F77-4D94-BED7-D160B508684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07776" y="48512"/>
            <a:ext cx="1438874" cy="3905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a:extLst>
              <a:ext uri="{FF2B5EF4-FFF2-40B4-BE49-F238E27FC236}">
                <a16:creationId xmlns:a16="http://schemas.microsoft.com/office/drawing/2014/main" id="{42F5B9C3-5489-4EF5-818C-57766EA82F63}"/>
              </a:ext>
            </a:extLst>
          </p:cNvPr>
          <p:cNvGraphicFramePr/>
          <p:nvPr/>
        </p:nvGraphicFramePr>
        <p:xfrm>
          <a:off x="93306" y="2192694"/>
          <a:ext cx="11892230" cy="4054680"/>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a:extLst>
              <a:ext uri="{FF2B5EF4-FFF2-40B4-BE49-F238E27FC236}">
                <a16:creationId xmlns:a16="http://schemas.microsoft.com/office/drawing/2014/main" id="{7C2A0BFF-965D-46B2-AAA0-30138FEF41AE}"/>
              </a:ext>
            </a:extLst>
          </p:cNvPr>
          <p:cNvSpPr txBox="1"/>
          <p:nvPr/>
        </p:nvSpPr>
        <p:spPr>
          <a:xfrm>
            <a:off x="546751" y="3470991"/>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417.7</a:t>
            </a:r>
          </a:p>
        </p:txBody>
      </p:sp>
      <p:sp>
        <p:nvSpPr>
          <p:cNvPr id="6" name="TextBox 5">
            <a:extLst>
              <a:ext uri="{FF2B5EF4-FFF2-40B4-BE49-F238E27FC236}">
                <a16:creationId xmlns:a16="http://schemas.microsoft.com/office/drawing/2014/main" id="{A8473834-8F34-42AF-B94B-9DF770D5F5F0}"/>
              </a:ext>
            </a:extLst>
          </p:cNvPr>
          <p:cNvSpPr txBox="1"/>
          <p:nvPr/>
        </p:nvSpPr>
        <p:spPr>
          <a:xfrm>
            <a:off x="425057" y="5840963"/>
            <a:ext cx="1021188" cy="246221"/>
          </a:xfrm>
          <a:prstGeom prst="rect">
            <a:avLst/>
          </a:prstGeom>
          <a:noFill/>
        </p:spPr>
        <p:txBody>
          <a:bodyPr wrap="square" rtlCol="0">
            <a:spAutoFit/>
          </a:bodyPr>
          <a:lstStyle/>
          <a:p>
            <a:r>
              <a:rPr lang="en-US" sz="1000" dirty="0">
                <a:solidFill>
                  <a:srgbClr val="1B1464"/>
                </a:solidFill>
                <a:latin typeface="Helvetica" panose="020B0403020202020204" pitchFamily="34" charset="0"/>
              </a:rPr>
              <a:t>1/1 – 3/11 avg</a:t>
            </a:r>
          </a:p>
        </p:txBody>
      </p:sp>
      <p:sp>
        <p:nvSpPr>
          <p:cNvPr id="16" name="TextBox 15">
            <a:extLst>
              <a:ext uri="{FF2B5EF4-FFF2-40B4-BE49-F238E27FC236}">
                <a16:creationId xmlns:a16="http://schemas.microsoft.com/office/drawing/2014/main" id="{0231FA34-0F37-4367-B71B-616F375620DB}"/>
              </a:ext>
            </a:extLst>
          </p:cNvPr>
          <p:cNvSpPr txBox="1"/>
          <p:nvPr/>
        </p:nvSpPr>
        <p:spPr>
          <a:xfrm>
            <a:off x="2014771" y="3427445"/>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432.1</a:t>
            </a:r>
          </a:p>
        </p:txBody>
      </p:sp>
      <p:sp>
        <p:nvSpPr>
          <p:cNvPr id="17" name="TextBox 16">
            <a:extLst>
              <a:ext uri="{FF2B5EF4-FFF2-40B4-BE49-F238E27FC236}">
                <a16:creationId xmlns:a16="http://schemas.microsoft.com/office/drawing/2014/main" id="{BFA9D5A6-C7E6-4648-A170-21A5E4D12542}"/>
              </a:ext>
            </a:extLst>
          </p:cNvPr>
          <p:cNvSpPr txBox="1"/>
          <p:nvPr/>
        </p:nvSpPr>
        <p:spPr>
          <a:xfrm>
            <a:off x="3442352" y="2951585"/>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548.4</a:t>
            </a:r>
          </a:p>
        </p:txBody>
      </p:sp>
      <p:sp>
        <p:nvSpPr>
          <p:cNvPr id="18" name="TextBox 17">
            <a:extLst>
              <a:ext uri="{FF2B5EF4-FFF2-40B4-BE49-F238E27FC236}">
                <a16:creationId xmlns:a16="http://schemas.microsoft.com/office/drawing/2014/main" id="{25792206-54E5-402F-A60C-8370630BB7F9}"/>
              </a:ext>
            </a:extLst>
          </p:cNvPr>
          <p:cNvSpPr txBox="1"/>
          <p:nvPr/>
        </p:nvSpPr>
        <p:spPr>
          <a:xfrm>
            <a:off x="4888592" y="2774301"/>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586.3</a:t>
            </a:r>
          </a:p>
        </p:txBody>
      </p:sp>
      <p:sp>
        <p:nvSpPr>
          <p:cNvPr id="19" name="TextBox 18">
            <a:extLst>
              <a:ext uri="{FF2B5EF4-FFF2-40B4-BE49-F238E27FC236}">
                <a16:creationId xmlns:a16="http://schemas.microsoft.com/office/drawing/2014/main" id="{54988C1A-356F-44C2-91F4-984930CD826F}"/>
              </a:ext>
            </a:extLst>
          </p:cNvPr>
          <p:cNvSpPr txBox="1"/>
          <p:nvPr/>
        </p:nvSpPr>
        <p:spPr>
          <a:xfrm>
            <a:off x="6344166" y="2643673"/>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625.1</a:t>
            </a:r>
          </a:p>
        </p:txBody>
      </p:sp>
      <p:sp>
        <p:nvSpPr>
          <p:cNvPr id="20" name="TextBox 19">
            <a:extLst>
              <a:ext uri="{FF2B5EF4-FFF2-40B4-BE49-F238E27FC236}">
                <a16:creationId xmlns:a16="http://schemas.microsoft.com/office/drawing/2014/main" id="{7690CFC4-40FD-4BF5-9F6C-64D18901F948}"/>
              </a:ext>
            </a:extLst>
          </p:cNvPr>
          <p:cNvSpPr txBox="1"/>
          <p:nvPr/>
        </p:nvSpPr>
        <p:spPr>
          <a:xfrm>
            <a:off x="7809074" y="2774302"/>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592.1</a:t>
            </a:r>
          </a:p>
        </p:txBody>
      </p:sp>
      <p:sp>
        <p:nvSpPr>
          <p:cNvPr id="21" name="TextBox 20">
            <a:extLst>
              <a:ext uri="{FF2B5EF4-FFF2-40B4-BE49-F238E27FC236}">
                <a16:creationId xmlns:a16="http://schemas.microsoft.com/office/drawing/2014/main" id="{6EEDAC2B-5521-4E7A-9873-0D90E0551D1D}"/>
              </a:ext>
            </a:extLst>
          </p:cNvPr>
          <p:cNvSpPr txBox="1"/>
          <p:nvPr/>
        </p:nvSpPr>
        <p:spPr>
          <a:xfrm>
            <a:off x="9252207" y="2911155"/>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552.0</a:t>
            </a:r>
          </a:p>
        </p:txBody>
      </p:sp>
      <p:sp>
        <p:nvSpPr>
          <p:cNvPr id="22" name="TextBox 21">
            <a:extLst>
              <a:ext uri="{FF2B5EF4-FFF2-40B4-BE49-F238E27FC236}">
                <a16:creationId xmlns:a16="http://schemas.microsoft.com/office/drawing/2014/main" id="{ABB94820-C005-42FE-8CF8-127F6463794A}"/>
              </a:ext>
            </a:extLst>
          </p:cNvPr>
          <p:cNvSpPr txBox="1"/>
          <p:nvPr/>
        </p:nvSpPr>
        <p:spPr>
          <a:xfrm>
            <a:off x="10707776" y="3032449"/>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520.2</a:t>
            </a:r>
          </a:p>
        </p:txBody>
      </p:sp>
      <p:sp>
        <p:nvSpPr>
          <p:cNvPr id="23" name="TextBox 22">
            <a:extLst>
              <a:ext uri="{FF2B5EF4-FFF2-40B4-BE49-F238E27FC236}">
                <a16:creationId xmlns:a16="http://schemas.microsoft.com/office/drawing/2014/main" id="{6DF21691-93BC-49F4-AC48-3CF42B91861B}"/>
              </a:ext>
            </a:extLst>
          </p:cNvPr>
          <p:cNvSpPr txBox="1"/>
          <p:nvPr/>
        </p:nvSpPr>
        <p:spPr>
          <a:xfrm>
            <a:off x="206464" y="1814661"/>
            <a:ext cx="1167162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Average Hourly Canoe VOD Sessions By Week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srgbClr val="1F1A62"/>
                </a:solidFill>
                <a:latin typeface="Helvetica" panose="020B0403020202020204" pitchFamily="34" charset="0"/>
              </a:rPr>
              <a:t>hourly averages by </a:t>
            </a:r>
            <a:r>
              <a:rPr lang="en-US" sz="1600" i="1" u="sng" dirty="0">
                <a:solidFill>
                  <a:srgbClr val="1F1A62"/>
                </a:solidFill>
                <a:latin typeface="Helvetica" panose="020B0403020202020204" pitchFamily="34" charset="0"/>
              </a:rPr>
              <a:t>day</a:t>
            </a:r>
            <a:r>
              <a:rPr lang="en-US" sz="1600" i="1" dirty="0">
                <a:solidFill>
                  <a:srgbClr val="1F1A62"/>
                </a:solidFill>
                <a:latin typeface="Helvetica" panose="020B0403020202020204" pitchFamily="34" charset="0"/>
              </a:rPr>
              <a:t> within each week</a:t>
            </a:r>
            <a:endPar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24" name="Rectangle 23">
            <a:extLst>
              <a:ext uri="{FF2B5EF4-FFF2-40B4-BE49-F238E27FC236}">
                <a16:creationId xmlns:a16="http://schemas.microsoft.com/office/drawing/2014/main" id="{371379FE-8FAB-4859-ABA6-E4744CACBD96}"/>
              </a:ext>
            </a:extLst>
          </p:cNvPr>
          <p:cNvSpPr/>
          <p:nvPr/>
        </p:nvSpPr>
        <p:spPr>
          <a:xfrm>
            <a:off x="10443940" y="2438539"/>
            <a:ext cx="1248703" cy="5129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pre-pandemic avg</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6" name="Rectangle 25">
            <a:extLst>
              <a:ext uri="{FF2B5EF4-FFF2-40B4-BE49-F238E27FC236}">
                <a16:creationId xmlns:a16="http://schemas.microsoft.com/office/drawing/2014/main" id="{E700D3C7-B1FD-4721-871A-432D446F39F9}"/>
              </a:ext>
            </a:extLst>
          </p:cNvPr>
          <p:cNvSpPr/>
          <p:nvPr/>
        </p:nvSpPr>
        <p:spPr>
          <a:xfrm>
            <a:off x="493732" y="6332120"/>
            <a:ext cx="11698268" cy="215444"/>
          </a:xfrm>
          <a:prstGeom prst="rect">
            <a:avLst/>
          </a:prstGeom>
        </p:spPr>
        <p:txBody>
          <a:bodyPr wrap="square">
            <a:spAutoFit/>
          </a:body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800" dirty="0">
                <a:latin typeface="Helvetica" panose="020B0403020202020204" pitchFamily="34" charset="0"/>
                <a:hlinkClick r:id="rId4"/>
              </a:rPr>
              <a:t>2020 Canoe Ventures, LLC</a:t>
            </a:r>
            <a:r>
              <a:rPr lang="en-US" sz="800" dirty="0">
                <a:latin typeface="Helvetica" panose="020B0403020202020204" pitchFamily="34" charset="0"/>
              </a:rPr>
              <a:t>,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reflects Total Day, 12a-12a.</a:t>
            </a:r>
          </a:p>
        </p:txBody>
      </p:sp>
      <p:cxnSp>
        <p:nvCxnSpPr>
          <p:cNvPr id="9" name="Straight Connector 8">
            <a:extLst>
              <a:ext uri="{FF2B5EF4-FFF2-40B4-BE49-F238E27FC236}">
                <a16:creationId xmlns:a16="http://schemas.microsoft.com/office/drawing/2014/main" id="{324E3793-6242-420A-ABE8-21186C0EBAD0}"/>
              </a:ext>
            </a:extLst>
          </p:cNvPr>
          <p:cNvCxnSpPr>
            <a:cxnSpLocks/>
          </p:cNvCxnSpPr>
          <p:nvPr/>
        </p:nvCxnSpPr>
        <p:spPr>
          <a:xfrm>
            <a:off x="1727727" y="2547257"/>
            <a:ext cx="0" cy="3415144"/>
          </a:xfrm>
          <a:prstGeom prst="line">
            <a:avLst/>
          </a:prstGeom>
          <a:ln w="28575">
            <a:solidFill>
              <a:srgbClr val="1B1464"/>
            </a:solidFill>
            <a:prstDash val="sysDash"/>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087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30" name="Chart 29">
            <a:extLst>
              <a:ext uri="{FF2B5EF4-FFF2-40B4-BE49-F238E27FC236}">
                <a16:creationId xmlns:a16="http://schemas.microsoft.com/office/drawing/2014/main" id="{D64E2D17-D30E-4571-A4F0-EEF961EB7E7C}"/>
              </a:ext>
            </a:extLst>
          </p:cNvPr>
          <p:cNvGraphicFramePr/>
          <p:nvPr/>
        </p:nvGraphicFramePr>
        <p:xfrm>
          <a:off x="93306" y="2192694"/>
          <a:ext cx="11892230" cy="4054680"/>
        </p:xfrm>
        <a:graphic>
          <a:graphicData uri="http://schemas.openxmlformats.org/drawingml/2006/chart">
            <c:chart xmlns:c="http://schemas.openxmlformats.org/drawingml/2006/chart" xmlns:r="http://schemas.openxmlformats.org/officeDocument/2006/relationships" r:id="rId4"/>
          </a:graphicData>
        </a:graphic>
      </p:graphicFrame>
      <p:sp>
        <p:nvSpPr>
          <p:cNvPr id="31" name="TextBox 30">
            <a:extLst>
              <a:ext uri="{FF2B5EF4-FFF2-40B4-BE49-F238E27FC236}">
                <a16:creationId xmlns:a16="http://schemas.microsoft.com/office/drawing/2014/main" id="{4D59B93C-3AE7-40C6-9058-39DB142801A2}"/>
              </a:ext>
            </a:extLst>
          </p:cNvPr>
          <p:cNvSpPr txBox="1"/>
          <p:nvPr/>
        </p:nvSpPr>
        <p:spPr>
          <a:xfrm>
            <a:off x="546751" y="3433667"/>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417.7</a:t>
            </a:r>
          </a:p>
        </p:txBody>
      </p:sp>
      <p:sp>
        <p:nvSpPr>
          <p:cNvPr id="32" name="TextBox 31">
            <a:extLst>
              <a:ext uri="{FF2B5EF4-FFF2-40B4-BE49-F238E27FC236}">
                <a16:creationId xmlns:a16="http://schemas.microsoft.com/office/drawing/2014/main" id="{86FC2D20-FD34-4F94-869A-0B752ECFEB51}"/>
              </a:ext>
            </a:extLst>
          </p:cNvPr>
          <p:cNvSpPr txBox="1"/>
          <p:nvPr/>
        </p:nvSpPr>
        <p:spPr>
          <a:xfrm>
            <a:off x="425057" y="5840963"/>
            <a:ext cx="1021188" cy="246221"/>
          </a:xfrm>
          <a:prstGeom prst="rect">
            <a:avLst/>
          </a:prstGeom>
          <a:noFill/>
        </p:spPr>
        <p:txBody>
          <a:bodyPr wrap="square" rtlCol="0">
            <a:spAutoFit/>
          </a:bodyPr>
          <a:lstStyle/>
          <a:p>
            <a:r>
              <a:rPr lang="en-US" sz="1000" dirty="0">
                <a:solidFill>
                  <a:srgbClr val="1B1464"/>
                </a:solidFill>
                <a:latin typeface="Helvetica" panose="020B0403020202020204" pitchFamily="34" charset="0"/>
              </a:rPr>
              <a:t>1/1 – 3/11 avg</a:t>
            </a:r>
          </a:p>
        </p:txBody>
      </p:sp>
      <p:sp>
        <p:nvSpPr>
          <p:cNvPr id="33" name="TextBox 32">
            <a:extLst>
              <a:ext uri="{FF2B5EF4-FFF2-40B4-BE49-F238E27FC236}">
                <a16:creationId xmlns:a16="http://schemas.microsoft.com/office/drawing/2014/main" id="{886C8C47-E79F-40A1-8C20-EDB105E1D873}"/>
              </a:ext>
            </a:extLst>
          </p:cNvPr>
          <p:cNvSpPr txBox="1"/>
          <p:nvPr/>
        </p:nvSpPr>
        <p:spPr>
          <a:xfrm>
            <a:off x="2014771" y="3390121"/>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432.1</a:t>
            </a:r>
          </a:p>
        </p:txBody>
      </p:sp>
      <p:sp>
        <p:nvSpPr>
          <p:cNvPr id="34" name="TextBox 33">
            <a:extLst>
              <a:ext uri="{FF2B5EF4-FFF2-40B4-BE49-F238E27FC236}">
                <a16:creationId xmlns:a16="http://schemas.microsoft.com/office/drawing/2014/main" id="{5FE2DA8F-A42B-411C-ADBD-34734AD6B0F1}"/>
              </a:ext>
            </a:extLst>
          </p:cNvPr>
          <p:cNvSpPr txBox="1"/>
          <p:nvPr/>
        </p:nvSpPr>
        <p:spPr>
          <a:xfrm>
            <a:off x="3442352" y="2923592"/>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548.4</a:t>
            </a:r>
          </a:p>
        </p:txBody>
      </p:sp>
      <p:sp>
        <p:nvSpPr>
          <p:cNvPr id="35" name="TextBox 34">
            <a:extLst>
              <a:ext uri="{FF2B5EF4-FFF2-40B4-BE49-F238E27FC236}">
                <a16:creationId xmlns:a16="http://schemas.microsoft.com/office/drawing/2014/main" id="{F4833CCC-92D0-4ABB-A01F-9DA4082408C0}"/>
              </a:ext>
            </a:extLst>
          </p:cNvPr>
          <p:cNvSpPr txBox="1"/>
          <p:nvPr/>
        </p:nvSpPr>
        <p:spPr>
          <a:xfrm>
            <a:off x="4888592" y="2746308"/>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586.3</a:t>
            </a:r>
          </a:p>
        </p:txBody>
      </p:sp>
      <p:sp>
        <p:nvSpPr>
          <p:cNvPr id="36" name="TextBox 35">
            <a:extLst>
              <a:ext uri="{FF2B5EF4-FFF2-40B4-BE49-F238E27FC236}">
                <a16:creationId xmlns:a16="http://schemas.microsoft.com/office/drawing/2014/main" id="{CAD2C096-BFB1-4F8C-9462-0B47B4BA0C5B}"/>
              </a:ext>
            </a:extLst>
          </p:cNvPr>
          <p:cNvSpPr txBox="1"/>
          <p:nvPr/>
        </p:nvSpPr>
        <p:spPr>
          <a:xfrm>
            <a:off x="6344166" y="2615680"/>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625.1</a:t>
            </a:r>
          </a:p>
        </p:txBody>
      </p:sp>
      <p:sp>
        <p:nvSpPr>
          <p:cNvPr id="37" name="TextBox 36">
            <a:extLst>
              <a:ext uri="{FF2B5EF4-FFF2-40B4-BE49-F238E27FC236}">
                <a16:creationId xmlns:a16="http://schemas.microsoft.com/office/drawing/2014/main" id="{AB2D1DD4-5F47-4C04-8744-FA11A3E1928D}"/>
              </a:ext>
            </a:extLst>
          </p:cNvPr>
          <p:cNvSpPr txBox="1"/>
          <p:nvPr/>
        </p:nvSpPr>
        <p:spPr>
          <a:xfrm>
            <a:off x="7809074" y="2746309"/>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592.1</a:t>
            </a:r>
          </a:p>
        </p:txBody>
      </p:sp>
      <p:sp>
        <p:nvSpPr>
          <p:cNvPr id="38" name="TextBox 37">
            <a:extLst>
              <a:ext uri="{FF2B5EF4-FFF2-40B4-BE49-F238E27FC236}">
                <a16:creationId xmlns:a16="http://schemas.microsoft.com/office/drawing/2014/main" id="{63CEF701-FF1C-49C6-98AE-D073C37F0691}"/>
              </a:ext>
            </a:extLst>
          </p:cNvPr>
          <p:cNvSpPr txBox="1"/>
          <p:nvPr/>
        </p:nvSpPr>
        <p:spPr>
          <a:xfrm>
            <a:off x="9252207" y="2892493"/>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552.0</a:t>
            </a:r>
          </a:p>
        </p:txBody>
      </p:sp>
      <p:sp>
        <p:nvSpPr>
          <p:cNvPr id="39" name="TextBox 38">
            <a:extLst>
              <a:ext uri="{FF2B5EF4-FFF2-40B4-BE49-F238E27FC236}">
                <a16:creationId xmlns:a16="http://schemas.microsoft.com/office/drawing/2014/main" id="{88D6960B-1854-485A-9EC0-8E11A9E333F1}"/>
              </a:ext>
            </a:extLst>
          </p:cNvPr>
          <p:cNvSpPr txBox="1"/>
          <p:nvPr/>
        </p:nvSpPr>
        <p:spPr>
          <a:xfrm>
            <a:off x="10707776" y="3013787"/>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520.2</a:t>
            </a:r>
          </a:p>
        </p:txBody>
      </p:sp>
      <p:sp>
        <p:nvSpPr>
          <p:cNvPr id="40" name="TextBox 39">
            <a:extLst>
              <a:ext uri="{FF2B5EF4-FFF2-40B4-BE49-F238E27FC236}">
                <a16:creationId xmlns:a16="http://schemas.microsoft.com/office/drawing/2014/main" id="{E03C2E4F-0784-4E7E-8D6B-369B6162DB06}"/>
              </a:ext>
            </a:extLst>
          </p:cNvPr>
          <p:cNvSpPr txBox="1"/>
          <p:nvPr/>
        </p:nvSpPr>
        <p:spPr>
          <a:xfrm>
            <a:off x="206464" y="1814661"/>
            <a:ext cx="1167162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Average Hourly Canoe VOD Sessions By Week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dirty="0">
                <a:solidFill>
                  <a:srgbClr val="1F1A62"/>
                </a:solidFill>
                <a:latin typeface="Helvetica" panose="020B0403020202020204" pitchFamily="34" charset="0"/>
              </a:rPr>
              <a:t>hourly averages by </a:t>
            </a:r>
            <a:r>
              <a:rPr lang="en-US" sz="1600" i="1" u="sng" dirty="0">
                <a:solidFill>
                  <a:srgbClr val="1F1A62"/>
                </a:solidFill>
                <a:latin typeface="Helvetica" panose="020B0403020202020204" pitchFamily="34" charset="0"/>
              </a:rPr>
              <a:t>time period</a:t>
            </a:r>
            <a:r>
              <a:rPr lang="en-US" sz="1600" i="1" dirty="0">
                <a:solidFill>
                  <a:srgbClr val="1F1A62"/>
                </a:solidFill>
                <a:latin typeface="Helvetica" panose="020B0403020202020204" pitchFamily="34" charset="0"/>
              </a:rPr>
              <a:t> within each week</a:t>
            </a:r>
            <a:endPar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41" name="Rectangle 40">
            <a:extLst>
              <a:ext uri="{FF2B5EF4-FFF2-40B4-BE49-F238E27FC236}">
                <a16:creationId xmlns:a16="http://schemas.microsoft.com/office/drawing/2014/main" id="{2840E019-3A83-4B93-96C6-B5CF0F8B2020}"/>
              </a:ext>
            </a:extLst>
          </p:cNvPr>
          <p:cNvSpPr/>
          <p:nvPr/>
        </p:nvSpPr>
        <p:spPr>
          <a:xfrm>
            <a:off x="10443940" y="2379582"/>
            <a:ext cx="1248703" cy="5129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pre-pandemic avg</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cxnSp>
        <p:nvCxnSpPr>
          <p:cNvPr id="42" name="Straight Connector 41">
            <a:extLst>
              <a:ext uri="{FF2B5EF4-FFF2-40B4-BE49-F238E27FC236}">
                <a16:creationId xmlns:a16="http://schemas.microsoft.com/office/drawing/2014/main" id="{1930415B-BE07-4C7A-9DD3-B0478E9C0BF5}"/>
              </a:ext>
            </a:extLst>
          </p:cNvPr>
          <p:cNvCxnSpPr>
            <a:cxnSpLocks/>
          </p:cNvCxnSpPr>
          <p:nvPr/>
        </p:nvCxnSpPr>
        <p:spPr>
          <a:xfrm>
            <a:off x="1727727" y="2547257"/>
            <a:ext cx="0" cy="3415144"/>
          </a:xfrm>
          <a:prstGeom prst="line">
            <a:avLst/>
          </a:prstGeom>
          <a:ln w="28575">
            <a:solidFill>
              <a:srgbClr val="1B1464"/>
            </a:solidFill>
            <a:prstDash val="sysDash"/>
          </a:ln>
          <a:effectLst/>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F42205BC-BF0B-4FEE-82FE-C2A8A907B2EC}"/>
              </a:ext>
            </a:extLst>
          </p:cNvPr>
          <p:cNvSpPr/>
          <p:nvPr/>
        </p:nvSpPr>
        <p:spPr>
          <a:xfrm>
            <a:off x="413301" y="318813"/>
            <a:ext cx="1049418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Viewers are much more likely to access MVPD Video-On-Demand after five o’clock with a </a:t>
            </a:r>
            <a:r>
              <a:rPr lang="en-US" sz="2600" b="1" dirty="0">
                <a:solidFill>
                  <a:srgbClr val="ED3C8D"/>
                </a:solidFill>
                <a:latin typeface="Helvetica" pitchFamily="2" charset="0"/>
              </a:rPr>
              <a:t>skew towards post primetime hours </a:t>
            </a:r>
            <a:r>
              <a:rPr lang="en-US" sz="2600" b="1" dirty="0">
                <a:solidFill>
                  <a:srgbClr val="1B1464"/>
                </a:solidFill>
                <a:latin typeface="Helvetica" pitchFamily="2" charset="0"/>
              </a:rPr>
              <a:t>including a </a:t>
            </a:r>
            <a:r>
              <a:rPr lang="en-US" sz="2600" b="1" dirty="0">
                <a:solidFill>
                  <a:srgbClr val="ED3C8D"/>
                </a:solidFill>
                <a:latin typeface="Helvetica" pitchFamily="2" charset="0"/>
              </a:rPr>
              <a:t>fairly significant overnight audience</a:t>
            </a:r>
            <a:r>
              <a:rPr lang="en-US" sz="2600" b="1" dirty="0">
                <a:solidFill>
                  <a:srgbClr val="1B1464"/>
                </a:solidFill>
                <a:latin typeface="Helvetica" pitchFamily="2" charset="0"/>
              </a:rPr>
              <a:t> as well</a:t>
            </a:r>
          </a:p>
        </p:txBody>
      </p:sp>
      <p:pic>
        <p:nvPicPr>
          <p:cNvPr id="45" name="Picture 4" descr="Programmer Onboarding">
            <a:hlinkClick r:id="rId5"/>
            <a:extLst>
              <a:ext uri="{FF2B5EF4-FFF2-40B4-BE49-F238E27FC236}">
                <a16:creationId xmlns:a16="http://schemas.microsoft.com/office/drawing/2014/main" id="{B11B25BD-B9ED-49AA-B9CE-06B61F84BB3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07776" y="48512"/>
            <a:ext cx="1438874" cy="390599"/>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1F195E17-D56D-4665-80C3-D3510E3F5CC9}"/>
              </a:ext>
            </a:extLst>
          </p:cNvPr>
          <p:cNvSpPr/>
          <p:nvPr/>
        </p:nvSpPr>
        <p:spPr>
          <a:xfrm>
            <a:off x="493732" y="6332120"/>
            <a:ext cx="11698268" cy="215444"/>
          </a:xfrm>
          <a:prstGeom prst="rect">
            <a:avLst/>
          </a:prstGeom>
        </p:spPr>
        <p:txBody>
          <a:bodyPr wrap="square">
            <a:spAutoFit/>
          </a:body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800" dirty="0">
                <a:latin typeface="Helvetica" panose="020B0403020202020204" pitchFamily="34" charset="0"/>
                <a:hlinkClick r:id="rId5"/>
              </a:rPr>
              <a:t>2020 Canoe Ventures, LLC</a:t>
            </a:r>
            <a:r>
              <a:rPr lang="en-US" sz="800" dirty="0">
                <a:latin typeface="Helvetica" panose="020B0403020202020204" pitchFamily="34" charset="0"/>
              </a:rPr>
              <a:t>,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reflects Total Day, 12a-12a.</a:t>
            </a:r>
          </a:p>
        </p:txBody>
      </p:sp>
    </p:spTree>
    <p:extLst>
      <p:ext uri="{BB962C8B-B14F-4D97-AF65-F5344CB8AC3E}">
        <p14:creationId xmlns:p14="http://schemas.microsoft.com/office/powerpoint/2010/main" val="2047947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1B6FFB1D-FAB7-4734-B8FB-B2E01CF0BCE0}"/>
              </a:ext>
            </a:extLst>
          </p:cNvPr>
          <p:cNvSpPr/>
          <p:nvPr/>
        </p:nvSpPr>
        <p:spPr>
          <a:xfrm>
            <a:off x="413301" y="318813"/>
            <a:ext cx="1177093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The most popular genres to watch on-demand during the pandemic </a:t>
            </a:r>
            <a:r>
              <a:rPr lang="en-US" sz="2600" b="1" dirty="0">
                <a:solidFill>
                  <a:srgbClr val="1B1464"/>
                </a:solidFill>
                <a:latin typeface="Helvetica" pitchFamily="2" charset="0"/>
              </a:rPr>
              <a:t>reflect a wide range of programming including </a:t>
            </a:r>
            <a:r>
              <a:rPr lang="en-US" sz="2600" b="1" dirty="0">
                <a:solidFill>
                  <a:srgbClr val="ED3C8D"/>
                </a:solidFill>
                <a:latin typeface="Helvetica" pitchFamily="2" charset="0"/>
              </a:rPr>
              <a:t>kids</a:t>
            </a:r>
            <a:r>
              <a:rPr lang="en-US" sz="2600" b="1" dirty="0">
                <a:solidFill>
                  <a:srgbClr val="1B1464"/>
                </a:solidFill>
                <a:latin typeface="Helvetica" pitchFamily="2" charset="0"/>
              </a:rPr>
              <a:t>, </a:t>
            </a:r>
            <a:r>
              <a:rPr lang="en-US" sz="2600" b="1" dirty="0">
                <a:solidFill>
                  <a:srgbClr val="ED3C8D"/>
                </a:solidFill>
                <a:latin typeface="Helvetica" pitchFamily="2" charset="0"/>
              </a:rPr>
              <a:t>reality</a:t>
            </a:r>
            <a:r>
              <a:rPr lang="en-US" sz="2600" b="1" dirty="0">
                <a:solidFill>
                  <a:srgbClr val="1B1464"/>
                </a:solidFill>
                <a:latin typeface="Helvetica" pitchFamily="2" charset="0"/>
              </a:rPr>
              <a:t>, </a:t>
            </a:r>
            <a:r>
              <a:rPr lang="en-US" sz="2600" b="1" dirty="0">
                <a:solidFill>
                  <a:srgbClr val="ED3C8D"/>
                </a:solidFill>
                <a:latin typeface="Helvetica" pitchFamily="2" charset="0"/>
              </a:rPr>
              <a:t>scripted series</a:t>
            </a:r>
            <a:r>
              <a:rPr lang="en-US" sz="2600" b="1" dirty="0">
                <a:solidFill>
                  <a:srgbClr val="1B1464"/>
                </a:solidFill>
                <a:latin typeface="Helvetica" pitchFamily="2" charset="0"/>
              </a:rPr>
              <a:t> and </a:t>
            </a:r>
            <a:r>
              <a:rPr lang="en-US" sz="2600" b="1" dirty="0">
                <a:solidFill>
                  <a:srgbClr val="ED3C8D"/>
                </a:solidFill>
                <a:latin typeface="Helvetica" pitchFamily="2" charset="0"/>
              </a:rPr>
              <a:t>movies</a:t>
            </a:r>
            <a:endParaRPr kumimoji="0" lang="en-US" sz="2600" b="1" i="0" u="none" strike="noStrike" kern="1200" cap="none" spc="0" normalizeH="0" baseline="0" noProof="0" dirty="0">
              <a:ln>
                <a:noFill/>
              </a:ln>
              <a:solidFill>
                <a:srgbClr val="ED3C8D"/>
              </a:solidFill>
              <a:effectLst/>
              <a:uLnTx/>
              <a:uFillTx/>
              <a:latin typeface="Helvetica" pitchFamily="2" charset="0"/>
            </a:endParaRPr>
          </a:p>
        </p:txBody>
      </p:sp>
      <p:sp>
        <p:nvSpPr>
          <p:cNvPr id="12" name="Rectangle 11">
            <a:extLst>
              <a:ext uri="{FF2B5EF4-FFF2-40B4-BE49-F238E27FC236}">
                <a16:creationId xmlns:a16="http://schemas.microsoft.com/office/drawing/2014/main" id="{280F36B7-199F-404E-83DB-9B94E2F7133B}"/>
              </a:ext>
            </a:extLst>
          </p:cNvPr>
          <p:cNvSpPr/>
          <p:nvPr/>
        </p:nvSpPr>
        <p:spPr>
          <a:xfrm>
            <a:off x="493732" y="6332120"/>
            <a:ext cx="11698268" cy="215444"/>
          </a:xfrm>
          <a:prstGeom prst="rect">
            <a:avLst/>
          </a:prstGeom>
        </p:spPr>
        <p:txBody>
          <a:bodyPr wrap="square">
            <a:spAutoFit/>
          </a:bodyPr>
          <a:lstStyle/>
          <a:p>
            <a:pPr lvl="0">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a:t>
            </a:r>
            <a:r>
              <a:rPr lang="en-US" sz="800" dirty="0">
                <a:solidFill>
                  <a:srgbClr val="1B1464"/>
                </a:solidFill>
                <a:latin typeface="Helvetica" panose="020B0403020202020204" pitchFamily="34" charset="0"/>
              </a:rPr>
              <a:t>2020</a:t>
            </a:r>
            <a:r>
              <a:rPr lang="en-US" sz="800" dirty="0">
                <a:latin typeface="Helvetica" panose="020B0403020202020204" pitchFamily="34" charset="0"/>
                <a:hlinkClick r:id="rId4"/>
              </a:rPr>
              <a:t> Xandr Inc</a:t>
            </a:r>
            <a:r>
              <a:rPr lang="en-US" sz="800" dirty="0">
                <a:latin typeface="Helvetica" panose="020B0403020202020204" pitchFamily="34" charset="0"/>
              </a:rPr>
              <a:t>. </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AT&amp;T Labs analysis VOD derived from DTV Satellite based on 3+ minutes. Comparison are February and March weekly averages to week of 4/5.</a:t>
            </a:r>
          </a:p>
        </p:txBody>
      </p:sp>
      <p:graphicFrame>
        <p:nvGraphicFramePr>
          <p:cNvPr id="3" name="Table 4">
            <a:extLst>
              <a:ext uri="{FF2B5EF4-FFF2-40B4-BE49-F238E27FC236}">
                <a16:creationId xmlns:a16="http://schemas.microsoft.com/office/drawing/2014/main" id="{AA539DC3-7AB9-4D59-ACFD-7A40637C9222}"/>
              </a:ext>
            </a:extLst>
          </p:cNvPr>
          <p:cNvGraphicFramePr>
            <a:graphicFrameLocks noGrp="1"/>
          </p:cNvGraphicFramePr>
          <p:nvPr>
            <p:extLst>
              <p:ext uri="{D42A27DB-BD31-4B8C-83A1-F6EECF244321}">
                <p14:modId xmlns:p14="http://schemas.microsoft.com/office/powerpoint/2010/main" val="3403428108"/>
              </p:ext>
            </p:extLst>
          </p:nvPr>
        </p:nvGraphicFramePr>
        <p:xfrm>
          <a:off x="2143108" y="1840657"/>
          <a:ext cx="7905784" cy="4348480"/>
        </p:xfrm>
        <a:graphic>
          <a:graphicData uri="http://schemas.openxmlformats.org/drawingml/2006/table">
            <a:tbl>
              <a:tblPr firstRow="1" bandRow="1">
                <a:tableStyleId>{5C22544A-7EE6-4342-B048-85BDC9FD1C3A}</a:tableStyleId>
              </a:tblPr>
              <a:tblGrid>
                <a:gridCol w="1957840">
                  <a:extLst>
                    <a:ext uri="{9D8B030D-6E8A-4147-A177-3AD203B41FA5}">
                      <a16:colId xmlns:a16="http://schemas.microsoft.com/office/drawing/2014/main" val="1532719513"/>
                    </a:ext>
                  </a:extLst>
                </a:gridCol>
                <a:gridCol w="1254020">
                  <a:extLst>
                    <a:ext uri="{9D8B030D-6E8A-4147-A177-3AD203B41FA5}">
                      <a16:colId xmlns:a16="http://schemas.microsoft.com/office/drawing/2014/main" val="192400862"/>
                    </a:ext>
                  </a:extLst>
                </a:gridCol>
                <a:gridCol w="1356564">
                  <a:extLst>
                    <a:ext uri="{9D8B030D-6E8A-4147-A177-3AD203B41FA5}">
                      <a16:colId xmlns:a16="http://schemas.microsoft.com/office/drawing/2014/main" val="4162757210"/>
                    </a:ext>
                  </a:extLst>
                </a:gridCol>
                <a:gridCol w="1601734">
                  <a:extLst>
                    <a:ext uri="{9D8B030D-6E8A-4147-A177-3AD203B41FA5}">
                      <a16:colId xmlns:a16="http://schemas.microsoft.com/office/drawing/2014/main" val="1572636129"/>
                    </a:ext>
                  </a:extLst>
                </a:gridCol>
                <a:gridCol w="1735626">
                  <a:extLst>
                    <a:ext uri="{9D8B030D-6E8A-4147-A177-3AD203B41FA5}">
                      <a16:colId xmlns:a16="http://schemas.microsoft.com/office/drawing/2014/main" val="1177312454"/>
                    </a:ext>
                  </a:extLst>
                </a:gridCol>
              </a:tblGrid>
              <a:tr h="370840">
                <a:tc>
                  <a:txBody>
                    <a:bodyPr/>
                    <a:lstStyle/>
                    <a:p>
                      <a:r>
                        <a:rPr lang="en-US" dirty="0">
                          <a:latin typeface="Helvetica" panose="020B0403020202020204" pitchFamily="34" charset="0"/>
                        </a:rPr>
                        <a:t>Most Watched Genre on VOD</a:t>
                      </a:r>
                    </a:p>
                  </a:txBody>
                  <a:tcPr/>
                </a:tc>
                <a:tc>
                  <a:txBody>
                    <a:bodyPr/>
                    <a:lstStyle/>
                    <a:p>
                      <a:r>
                        <a:rPr lang="en-US" dirty="0">
                          <a:latin typeface="Helvetica" panose="020B0403020202020204" pitchFamily="34" charset="0"/>
                        </a:rPr>
                        <a:t>Rank </a:t>
                      </a:r>
                    </a:p>
                    <a:p>
                      <a:r>
                        <a:rPr lang="en-US" sz="1200" dirty="0">
                          <a:latin typeface="Helvetica" panose="020B0403020202020204" pitchFamily="34" charset="0"/>
                        </a:rPr>
                        <a:t>Week of 4/5</a:t>
                      </a:r>
                    </a:p>
                  </a:txBody>
                  <a:tcPr/>
                </a:tc>
                <a:tc>
                  <a:txBody>
                    <a:bodyPr/>
                    <a:lstStyle/>
                    <a:p>
                      <a:r>
                        <a:rPr lang="en-US" dirty="0">
                          <a:latin typeface="Helvetica" panose="020B0403020202020204" pitchFamily="34" charset="0"/>
                        </a:rPr>
                        <a:t>Rank</a:t>
                      </a:r>
                    </a:p>
                    <a:p>
                      <a:pPr marL="0" algn="l" defTabSz="914400" rtl="0" eaLnBrk="1" latinLnBrk="0" hangingPunct="1"/>
                      <a:r>
                        <a:rPr lang="en-US" sz="1200" b="1" kern="1200" dirty="0">
                          <a:solidFill>
                            <a:schemeClr val="lt1"/>
                          </a:solidFill>
                          <a:latin typeface="Helvetica" panose="020B0403020202020204" pitchFamily="34" charset="0"/>
                          <a:ea typeface="+mn-ea"/>
                          <a:cs typeface="+mn-cs"/>
                        </a:rPr>
                        <a:t>Week of 4/12</a:t>
                      </a:r>
                    </a:p>
                  </a:txBody>
                  <a:tcPr/>
                </a:tc>
                <a:tc>
                  <a:txBody>
                    <a:bodyPr/>
                    <a:lstStyle/>
                    <a:p>
                      <a:r>
                        <a:rPr lang="en-US" dirty="0">
                          <a:latin typeface="Helvetica" panose="020B0403020202020204" pitchFamily="34" charset="0"/>
                        </a:rPr>
                        <a:t>% Growth</a:t>
                      </a:r>
                    </a:p>
                    <a:p>
                      <a:pPr marL="0" algn="l" defTabSz="914400" rtl="0" eaLnBrk="1" latinLnBrk="0" hangingPunct="1"/>
                      <a:r>
                        <a:rPr lang="en-US" sz="1200" b="1" kern="1200" dirty="0">
                          <a:solidFill>
                            <a:schemeClr val="lt1"/>
                          </a:solidFill>
                          <a:latin typeface="Helvetica" panose="020B0403020202020204" pitchFamily="34" charset="0"/>
                          <a:ea typeface="+mn-ea"/>
                          <a:cs typeface="+mn-cs"/>
                        </a:rPr>
                        <a:t>Feb Avg vs. w/o 4/5</a:t>
                      </a:r>
                    </a:p>
                  </a:txBody>
                  <a:tcPr/>
                </a:tc>
                <a:tc>
                  <a:txBody>
                    <a:bodyPr/>
                    <a:lstStyle/>
                    <a:p>
                      <a:r>
                        <a:rPr lang="en-US" dirty="0">
                          <a:latin typeface="Helvetica" panose="020B0403020202020204" pitchFamily="34" charset="0"/>
                        </a:rPr>
                        <a:t>% Growth</a:t>
                      </a:r>
                    </a:p>
                    <a:p>
                      <a:pPr marL="0" algn="l" defTabSz="914400" rtl="0" eaLnBrk="1" latinLnBrk="0" hangingPunct="1"/>
                      <a:r>
                        <a:rPr lang="en-US" sz="1200" b="1" kern="1200" dirty="0">
                          <a:solidFill>
                            <a:schemeClr val="lt1"/>
                          </a:solidFill>
                          <a:latin typeface="Helvetica" panose="020B0403020202020204" pitchFamily="34" charset="0"/>
                          <a:ea typeface="+mn-ea"/>
                          <a:cs typeface="+mn-cs"/>
                        </a:rPr>
                        <a:t>Mar Avg vs. w/o 4/5</a:t>
                      </a:r>
                    </a:p>
                  </a:txBody>
                  <a:tcPr/>
                </a:tc>
                <a:extLst>
                  <a:ext uri="{0D108BD9-81ED-4DB2-BD59-A6C34878D82A}">
                    <a16:rowId xmlns:a16="http://schemas.microsoft.com/office/drawing/2014/main" val="452712743"/>
                  </a:ext>
                </a:extLst>
              </a:tr>
              <a:tr h="370840">
                <a:tc>
                  <a:txBody>
                    <a:bodyPr/>
                    <a:lstStyle/>
                    <a:p>
                      <a:r>
                        <a:rPr lang="en-GB" sz="1200" b="1" dirty="0">
                          <a:solidFill>
                            <a:schemeClr val="tx1"/>
                          </a:solidFill>
                          <a:effectLst/>
                          <a:latin typeface="Helvetica" panose="020B0403020202020204" pitchFamily="34" charset="0"/>
                        </a:rPr>
                        <a:t>Children’s TV</a:t>
                      </a:r>
                    </a:p>
                  </a:txBody>
                  <a:tcPr marL="45720" marR="0" marT="0" marB="0" anchor="ctr"/>
                </a:tc>
                <a:tc>
                  <a:txBody>
                    <a:bodyPr/>
                    <a:lstStyle/>
                    <a:p>
                      <a:pPr algn="ctr"/>
                      <a:r>
                        <a:rPr lang="en-GB" sz="1200" b="1" dirty="0">
                          <a:solidFill>
                            <a:schemeClr val="tx1"/>
                          </a:solidFill>
                          <a:effectLst/>
                          <a:latin typeface="Helvetica" panose="020B0403020202020204" pitchFamily="34" charset="0"/>
                        </a:rPr>
                        <a:t>1</a:t>
                      </a:r>
                    </a:p>
                  </a:txBody>
                  <a:tcPr marL="45720" marR="0" marT="0" marB="0" anchor="ctr"/>
                </a:tc>
                <a:tc>
                  <a:txBody>
                    <a:bodyPr/>
                    <a:lstStyle/>
                    <a:p>
                      <a:pPr algn="ctr"/>
                      <a:r>
                        <a:rPr lang="en-GB" sz="1200" b="1" dirty="0">
                          <a:solidFill>
                            <a:schemeClr val="tx1"/>
                          </a:solidFill>
                          <a:effectLst/>
                          <a:latin typeface="Helvetica" panose="020B0403020202020204" pitchFamily="34" charset="0"/>
                        </a:rPr>
                        <a:t>1</a:t>
                      </a:r>
                    </a:p>
                  </a:txBody>
                  <a:tcPr marL="4572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68%</a:t>
                      </a:r>
                    </a:p>
                  </a:txBody>
                  <a:tcPr marL="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34%</a:t>
                      </a:r>
                    </a:p>
                  </a:txBody>
                  <a:tcPr marL="0" marR="0" marT="0" marB="0" anchor="ctr"/>
                </a:tc>
                <a:extLst>
                  <a:ext uri="{0D108BD9-81ED-4DB2-BD59-A6C34878D82A}">
                    <a16:rowId xmlns:a16="http://schemas.microsoft.com/office/drawing/2014/main" val="4008698783"/>
                  </a:ext>
                </a:extLst>
              </a:tr>
              <a:tr h="370840">
                <a:tc>
                  <a:txBody>
                    <a:bodyPr/>
                    <a:lstStyle/>
                    <a:p>
                      <a:r>
                        <a:rPr lang="en-GB" sz="1200" b="1" dirty="0">
                          <a:solidFill>
                            <a:schemeClr val="tx1"/>
                          </a:solidFill>
                          <a:effectLst/>
                          <a:latin typeface="Helvetica" panose="020B0403020202020204" pitchFamily="34" charset="0"/>
                        </a:rPr>
                        <a:t>Reality</a:t>
                      </a:r>
                    </a:p>
                  </a:txBody>
                  <a:tcPr marL="45720" marR="0" marT="0" marB="0" anchor="ctr"/>
                </a:tc>
                <a:tc>
                  <a:txBody>
                    <a:bodyPr/>
                    <a:lstStyle/>
                    <a:p>
                      <a:pPr algn="ctr"/>
                      <a:r>
                        <a:rPr lang="en-GB" sz="1200" b="1" dirty="0">
                          <a:solidFill>
                            <a:schemeClr val="tx1"/>
                          </a:solidFill>
                          <a:effectLst/>
                          <a:latin typeface="Helvetica" panose="020B0403020202020204" pitchFamily="34" charset="0"/>
                        </a:rPr>
                        <a:t>3</a:t>
                      </a:r>
                    </a:p>
                  </a:txBody>
                  <a:tcPr marL="45720" marR="0" marT="0" marB="0" anchor="ctr"/>
                </a:tc>
                <a:tc>
                  <a:txBody>
                    <a:bodyPr/>
                    <a:lstStyle/>
                    <a:p>
                      <a:pPr algn="ctr"/>
                      <a:r>
                        <a:rPr lang="en-GB" sz="1200" b="1" dirty="0">
                          <a:solidFill>
                            <a:schemeClr val="tx1"/>
                          </a:solidFill>
                          <a:effectLst/>
                          <a:latin typeface="Helvetica" panose="020B0403020202020204" pitchFamily="34" charset="0"/>
                        </a:rPr>
                        <a:t>2</a:t>
                      </a:r>
                    </a:p>
                  </a:txBody>
                  <a:tcPr marL="4572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49%</a:t>
                      </a:r>
                    </a:p>
                  </a:txBody>
                  <a:tcPr marL="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27%</a:t>
                      </a:r>
                    </a:p>
                  </a:txBody>
                  <a:tcPr marL="0" marR="0" marT="0" marB="0" anchor="ctr"/>
                </a:tc>
                <a:extLst>
                  <a:ext uri="{0D108BD9-81ED-4DB2-BD59-A6C34878D82A}">
                    <a16:rowId xmlns:a16="http://schemas.microsoft.com/office/drawing/2014/main" val="2007026409"/>
                  </a:ext>
                </a:extLst>
              </a:tr>
              <a:tr h="370840">
                <a:tc>
                  <a:txBody>
                    <a:bodyPr/>
                    <a:lstStyle/>
                    <a:p>
                      <a:r>
                        <a:rPr lang="en-GB" sz="1200" b="1" dirty="0">
                          <a:solidFill>
                            <a:schemeClr val="tx1"/>
                          </a:solidFill>
                          <a:effectLst/>
                          <a:latin typeface="Helvetica" panose="020B0403020202020204" pitchFamily="34" charset="0"/>
                        </a:rPr>
                        <a:t>Scripted TV Series</a:t>
                      </a:r>
                    </a:p>
                  </a:txBody>
                  <a:tcPr marL="45720" marR="0" marT="0" marB="0" anchor="ctr"/>
                </a:tc>
                <a:tc>
                  <a:txBody>
                    <a:bodyPr/>
                    <a:lstStyle/>
                    <a:p>
                      <a:pPr algn="ctr"/>
                      <a:r>
                        <a:rPr lang="en-GB" sz="1200" b="1" dirty="0">
                          <a:solidFill>
                            <a:schemeClr val="tx1"/>
                          </a:solidFill>
                          <a:effectLst/>
                          <a:latin typeface="Helvetica" panose="020B0403020202020204" pitchFamily="34" charset="0"/>
                        </a:rPr>
                        <a:t>2</a:t>
                      </a:r>
                    </a:p>
                  </a:txBody>
                  <a:tcPr marL="45720" marR="0" marT="0" marB="0" anchor="ctr"/>
                </a:tc>
                <a:tc>
                  <a:txBody>
                    <a:bodyPr/>
                    <a:lstStyle/>
                    <a:p>
                      <a:pPr algn="ctr"/>
                      <a:r>
                        <a:rPr lang="en-GB" sz="1200" b="1" dirty="0">
                          <a:solidFill>
                            <a:schemeClr val="tx1"/>
                          </a:solidFill>
                          <a:effectLst/>
                          <a:latin typeface="Helvetica" panose="020B0403020202020204" pitchFamily="34" charset="0"/>
                        </a:rPr>
                        <a:t>3</a:t>
                      </a:r>
                    </a:p>
                  </a:txBody>
                  <a:tcPr marL="4572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40%</a:t>
                      </a:r>
                    </a:p>
                  </a:txBody>
                  <a:tcPr marL="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19%</a:t>
                      </a:r>
                    </a:p>
                  </a:txBody>
                  <a:tcPr marL="0" marR="0" marT="0" marB="0" anchor="ctr"/>
                </a:tc>
                <a:extLst>
                  <a:ext uri="{0D108BD9-81ED-4DB2-BD59-A6C34878D82A}">
                    <a16:rowId xmlns:a16="http://schemas.microsoft.com/office/drawing/2014/main" val="4040267849"/>
                  </a:ext>
                </a:extLst>
              </a:tr>
              <a:tr h="370840">
                <a:tc>
                  <a:txBody>
                    <a:bodyPr/>
                    <a:lstStyle/>
                    <a:p>
                      <a:r>
                        <a:rPr lang="en-GB" sz="1200" b="1" dirty="0">
                          <a:solidFill>
                            <a:schemeClr val="tx1"/>
                          </a:solidFill>
                          <a:effectLst/>
                          <a:latin typeface="Helvetica" panose="020B0403020202020204" pitchFamily="34" charset="0"/>
                        </a:rPr>
                        <a:t>Feature Film </a:t>
                      </a:r>
                    </a:p>
                  </a:txBody>
                  <a:tcPr marL="45720" marR="0" marT="0" marB="0" anchor="ctr"/>
                </a:tc>
                <a:tc>
                  <a:txBody>
                    <a:bodyPr/>
                    <a:lstStyle/>
                    <a:p>
                      <a:pPr algn="ctr"/>
                      <a:r>
                        <a:rPr lang="en-GB" sz="1200" b="1" dirty="0">
                          <a:solidFill>
                            <a:schemeClr val="tx1"/>
                          </a:solidFill>
                          <a:effectLst/>
                          <a:latin typeface="Helvetica" panose="020B0403020202020204" pitchFamily="34" charset="0"/>
                        </a:rPr>
                        <a:t>4</a:t>
                      </a:r>
                    </a:p>
                  </a:txBody>
                  <a:tcPr marL="45720" marR="0" marT="0" marB="0" anchor="ctr"/>
                </a:tc>
                <a:tc>
                  <a:txBody>
                    <a:bodyPr/>
                    <a:lstStyle/>
                    <a:p>
                      <a:pPr algn="ctr"/>
                      <a:r>
                        <a:rPr lang="en-GB" sz="1200" b="1" dirty="0">
                          <a:solidFill>
                            <a:schemeClr val="tx1"/>
                          </a:solidFill>
                          <a:effectLst/>
                          <a:latin typeface="Helvetica" panose="020B0403020202020204" pitchFamily="34" charset="0"/>
                        </a:rPr>
                        <a:t>4</a:t>
                      </a:r>
                    </a:p>
                  </a:txBody>
                  <a:tcPr marL="4572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84%</a:t>
                      </a:r>
                    </a:p>
                  </a:txBody>
                  <a:tcPr marL="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14%</a:t>
                      </a:r>
                    </a:p>
                  </a:txBody>
                  <a:tcPr marL="0" marR="0" marT="0" marB="0" anchor="ctr"/>
                </a:tc>
                <a:extLst>
                  <a:ext uri="{0D108BD9-81ED-4DB2-BD59-A6C34878D82A}">
                    <a16:rowId xmlns:a16="http://schemas.microsoft.com/office/drawing/2014/main" val="301747681"/>
                  </a:ext>
                </a:extLst>
              </a:tr>
              <a:tr h="370840">
                <a:tc>
                  <a:txBody>
                    <a:bodyPr/>
                    <a:lstStyle/>
                    <a:p>
                      <a:r>
                        <a:rPr lang="en-GB" sz="1200" b="1" dirty="0">
                          <a:solidFill>
                            <a:schemeClr val="tx1"/>
                          </a:solidFill>
                          <a:effectLst/>
                          <a:latin typeface="Helvetica" panose="020B0403020202020204" pitchFamily="34" charset="0"/>
                        </a:rPr>
                        <a:t>Sitcom</a:t>
                      </a:r>
                    </a:p>
                  </a:txBody>
                  <a:tcPr marL="45720" marR="0" marT="0" marB="0" anchor="ctr"/>
                </a:tc>
                <a:tc>
                  <a:txBody>
                    <a:bodyPr/>
                    <a:lstStyle/>
                    <a:p>
                      <a:pPr algn="ctr"/>
                      <a:r>
                        <a:rPr lang="en-GB" sz="1200" b="1" dirty="0">
                          <a:solidFill>
                            <a:schemeClr val="tx1"/>
                          </a:solidFill>
                          <a:effectLst/>
                          <a:latin typeface="Helvetica" panose="020B0403020202020204" pitchFamily="34" charset="0"/>
                        </a:rPr>
                        <a:t>5</a:t>
                      </a:r>
                    </a:p>
                  </a:txBody>
                  <a:tcPr marL="45720" marR="0" marT="0" marB="0" anchor="ctr"/>
                </a:tc>
                <a:tc>
                  <a:txBody>
                    <a:bodyPr/>
                    <a:lstStyle/>
                    <a:p>
                      <a:pPr algn="ctr"/>
                      <a:r>
                        <a:rPr lang="en-GB" sz="1200" b="1" dirty="0">
                          <a:solidFill>
                            <a:schemeClr val="tx1"/>
                          </a:solidFill>
                          <a:effectLst/>
                          <a:latin typeface="Helvetica" panose="020B0403020202020204" pitchFamily="34" charset="0"/>
                        </a:rPr>
                        <a:t>5</a:t>
                      </a:r>
                    </a:p>
                  </a:txBody>
                  <a:tcPr marL="4572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65%</a:t>
                      </a:r>
                    </a:p>
                  </a:txBody>
                  <a:tcPr marL="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34%</a:t>
                      </a:r>
                    </a:p>
                  </a:txBody>
                  <a:tcPr marL="0" marR="0" marT="0" marB="0" anchor="ctr"/>
                </a:tc>
                <a:extLst>
                  <a:ext uri="{0D108BD9-81ED-4DB2-BD59-A6C34878D82A}">
                    <a16:rowId xmlns:a16="http://schemas.microsoft.com/office/drawing/2014/main" val="1658223444"/>
                  </a:ext>
                </a:extLst>
              </a:tr>
              <a:tr h="370840">
                <a:tc>
                  <a:txBody>
                    <a:bodyPr/>
                    <a:lstStyle/>
                    <a:p>
                      <a:r>
                        <a:rPr lang="en-GB" sz="1200" b="1" dirty="0">
                          <a:solidFill>
                            <a:schemeClr val="tx1"/>
                          </a:solidFill>
                          <a:effectLst/>
                          <a:latin typeface="Helvetica" panose="020B0403020202020204" pitchFamily="34" charset="0"/>
                        </a:rPr>
                        <a:t>Travel &amp; Cooking</a:t>
                      </a:r>
                    </a:p>
                  </a:txBody>
                  <a:tcPr marL="45720" marR="0" marT="0" marB="0" anchor="ctr"/>
                </a:tc>
                <a:tc>
                  <a:txBody>
                    <a:bodyPr/>
                    <a:lstStyle/>
                    <a:p>
                      <a:pPr algn="ctr"/>
                      <a:r>
                        <a:rPr lang="en-GB" sz="1200" b="1" dirty="0">
                          <a:solidFill>
                            <a:schemeClr val="tx1"/>
                          </a:solidFill>
                          <a:effectLst/>
                          <a:latin typeface="Helvetica" panose="020B0403020202020204" pitchFamily="34" charset="0"/>
                        </a:rPr>
                        <a:t>6</a:t>
                      </a:r>
                    </a:p>
                  </a:txBody>
                  <a:tcPr marL="45720" marR="0" marT="0" marB="0" anchor="ctr"/>
                </a:tc>
                <a:tc>
                  <a:txBody>
                    <a:bodyPr/>
                    <a:lstStyle/>
                    <a:p>
                      <a:pPr algn="ctr"/>
                      <a:r>
                        <a:rPr lang="en-GB" sz="1200" b="1" dirty="0">
                          <a:solidFill>
                            <a:schemeClr val="tx1"/>
                          </a:solidFill>
                          <a:effectLst/>
                          <a:latin typeface="Helvetica" panose="020B0403020202020204" pitchFamily="34" charset="0"/>
                        </a:rPr>
                        <a:t>6</a:t>
                      </a:r>
                    </a:p>
                  </a:txBody>
                  <a:tcPr marL="4572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46%</a:t>
                      </a:r>
                    </a:p>
                  </a:txBody>
                  <a:tcPr marL="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26%</a:t>
                      </a:r>
                    </a:p>
                  </a:txBody>
                  <a:tcPr marL="0" marR="0" marT="0" marB="0" anchor="ctr"/>
                </a:tc>
                <a:extLst>
                  <a:ext uri="{0D108BD9-81ED-4DB2-BD59-A6C34878D82A}">
                    <a16:rowId xmlns:a16="http://schemas.microsoft.com/office/drawing/2014/main" val="155338118"/>
                  </a:ext>
                </a:extLst>
              </a:tr>
              <a:tr h="370840">
                <a:tc>
                  <a:txBody>
                    <a:bodyPr/>
                    <a:lstStyle/>
                    <a:p>
                      <a:r>
                        <a:rPr lang="en-GB" sz="1200" b="1" dirty="0">
                          <a:solidFill>
                            <a:schemeClr val="tx1"/>
                          </a:solidFill>
                          <a:effectLst/>
                          <a:latin typeface="Helvetica" panose="020B0403020202020204" pitchFamily="34" charset="0"/>
                        </a:rPr>
                        <a:t>Home &amp; DIY</a:t>
                      </a:r>
                    </a:p>
                  </a:txBody>
                  <a:tcPr marL="45720" marR="0" marT="0" marB="0" anchor="ctr"/>
                </a:tc>
                <a:tc>
                  <a:txBody>
                    <a:bodyPr/>
                    <a:lstStyle/>
                    <a:p>
                      <a:pPr algn="ctr"/>
                      <a:r>
                        <a:rPr lang="en-GB" sz="1200" b="1" dirty="0">
                          <a:solidFill>
                            <a:schemeClr val="tx1"/>
                          </a:solidFill>
                          <a:effectLst/>
                          <a:latin typeface="Helvetica" panose="020B0403020202020204" pitchFamily="34" charset="0"/>
                        </a:rPr>
                        <a:t>7</a:t>
                      </a:r>
                    </a:p>
                  </a:txBody>
                  <a:tcPr marL="45720" marR="0" marT="0" marB="0" anchor="ctr"/>
                </a:tc>
                <a:tc>
                  <a:txBody>
                    <a:bodyPr/>
                    <a:lstStyle/>
                    <a:p>
                      <a:pPr algn="ctr"/>
                      <a:r>
                        <a:rPr lang="en-GB" sz="1200" b="1" dirty="0">
                          <a:solidFill>
                            <a:schemeClr val="tx1"/>
                          </a:solidFill>
                          <a:effectLst/>
                          <a:latin typeface="Helvetica" panose="020B0403020202020204" pitchFamily="34" charset="0"/>
                        </a:rPr>
                        <a:t>7</a:t>
                      </a:r>
                    </a:p>
                  </a:txBody>
                  <a:tcPr marL="4572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54%</a:t>
                      </a:r>
                    </a:p>
                  </a:txBody>
                  <a:tcPr marL="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41%</a:t>
                      </a:r>
                    </a:p>
                  </a:txBody>
                  <a:tcPr marL="0" marR="0" marT="0" marB="0" anchor="ctr"/>
                </a:tc>
                <a:extLst>
                  <a:ext uri="{0D108BD9-81ED-4DB2-BD59-A6C34878D82A}">
                    <a16:rowId xmlns:a16="http://schemas.microsoft.com/office/drawing/2014/main" val="832742582"/>
                  </a:ext>
                </a:extLst>
              </a:tr>
              <a:tr h="370840">
                <a:tc>
                  <a:txBody>
                    <a:bodyPr/>
                    <a:lstStyle/>
                    <a:p>
                      <a:r>
                        <a:rPr lang="en-GB" sz="1200" b="1" dirty="0">
                          <a:solidFill>
                            <a:schemeClr val="tx1"/>
                          </a:solidFill>
                          <a:effectLst/>
                          <a:latin typeface="Helvetica" panose="020B0403020202020204" pitchFamily="34" charset="0"/>
                        </a:rPr>
                        <a:t>Documentary</a:t>
                      </a:r>
                    </a:p>
                  </a:txBody>
                  <a:tcPr marL="45720" marR="0" marT="0" marB="0" anchor="ctr"/>
                </a:tc>
                <a:tc>
                  <a:txBody>
                    <a:bodyPr/>
                    <a:lstStyle/>
                    <a:p>
                      <a:pPr algn="ctr"/>
                      <a:r>
                        <a:rPr lang="en-GB" sz="1200" b="1" dirty="0">
                          <a:solidFill>
                            <a:schemeClr val="tx1"/>
                          </a:solidFill>
                          <a:effectLst/>
                          <a:latin typeface="Helvetica" panose="020B0403020202020204" pitchFamily="34" charset="0"/>
                        </a:rPr>
                        <a:t>8</a:t>
                      </a:r>
                    </a:p>
                  </a:txBody>
                  <a:tcPr marL="45720" marR="0" marT="0" marB="0" anchor="ctr"/>
                </a:tc>
                <a:tc>
                  <a:txBody>
                    <a:bodyPr/>
                    <a:lstStyle/>
                    <a:p>
                      <a:pPr algn="ctr"/>
                      <a:r>
                        <a:rPr lang="en-GB" sz="1200" b="1" dirty="0">
                          <a:solidFill>
                            <a:schemeClr val="tx1"/>
                          </a:solidFill>
                          <a:effectLst/>
                          <a:latin typeface="Helvetica" panose="020B0403020202020204" pitchFamily="34" charset="0"/>
                        </a:rPr>
                        <a:t>8</a:t>
                      </a:r>
                    </a:p>
                  </a:txBody>
                  <a:tcPr marL="4572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13%</a:t>
                      </a:r>
                    </a:p>
                  </a:txBody>
                  <a:tcPr marL="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7%</a:t>
                      </a:r>
                    </a:p>
                  </a:txBody>
                  <a:tcPr marL="0" marR="0" marT="0" marB="0" anchor="ctr"/>
                </a:tc>
                <a:extLst>
                  <a:ext uri="{0D108BD9-81ED-4DB2-BD59-A6C34878D82A}">
                    <a16:rowId xmlns:a16="http://schemas.microsoft.com/office/drawing/2014/main" val="2238655894"/>
                  </a:ext>
                </a:extLst>
              </a:tr>
              <a:tr h="370840">
                <a:tc>
                  <a:txBody>
                    <a:bodyPr/>
                    <a:lstStyle/>
                    <a:p>
                      <a:r>
                        <a:rPr lang="en-GB" sz="1200" b="1" dirty="0">
                          <a:solidFill>
                            <a:schemeClr val="tx1"/>
                          </a:solidFill>
                          <a:effectLst/>
                          <a:latin typeface="Helvetica" panose="020B0403020202020204" pitchFamily="34" charset="0"/>
                        </a:rPr>
                        <a:t>Children’s Feature Film</a:t>
                      </a:r>
                    </a:p>
                  </a:txBody>
                  <a:tcPr marL="45720" marR="0" marT="0" marB="0" anchor="ctr"/>
                </a:tc>
                <a:tc>
                  <a:txBody>
                    <a:bodyPr/>
                    <a:lstStyle/>
                    <a:p>
                      <a:pPr algn="ctr"/>
                      <a:r>
                        <a:rPr lang="en-GB" sz="1200" b="1" dirty="0">
                          <a:solidFill>
                            <a:schemeClr val="tx1"/>
                          </a:solidFill>
                          <a:effectLst/>
                          <a:latin typeface="Helvetica" panose="020B0403020202020204" pitchFamily="34" charset="0"/>
                        </a:rPr>
                        <a:t>9</a:t>
                      </a:r>
                    </a:p>
                  </a:txBody>
                  <a:tcPr marL="45720" marR="0" marT="0" marB="0" anchor="ctr"/>
                </a:tc>
                <a:tc>
                  <a:txBody>
                    <a:bodyPr/>
                    <a:lstStyle/>
                    <a:p>
                      <a:pPr algn="ctr"/>
                      <a:r>
                        <a:rPr lang="en-GB" sz="1200" b="1" dirty="0">
                          <a:solidFill>
                            <a:schemeClr val="tx1"/>
                          </a:solidFill>
                          <a:effectLst/>
                          <a:latin typeface="Helvetica" panose="020B0403020202020204" pitchFamily="34" charset="0"/>
                        </a:rPr>
                        <a:t>9</a:t>
                      </a:r>
                    </a:p>
                  </a:txBody>
                  <a:tcPr marL="4572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190%</a:t>
                      </a:r>
                    </a:p>
                  </a:txBody>
                  <a:tcPr marL="0" marR="0" marT="0" marB="0" anchor="ctr"/>
                </a:tc>
                <a:tc>
                  <a:txBody>
                    <a:bodyPr/>
                    <a:lstStyle/>
                    <a:p>
                      <a:pPr marL="0" indent="0" algn="ctr" defTabSz="457062" rtl="0" eaLnBrk="1" latinLnBrk="0" hangingPunct="1">
                        <a:lnSpc>
                          <a:spcPct val="100000"/>
                        </a:lnSpc>
                        <a:spcBef>
                          <a:spcPts val="400"/>
                        </a:spcBef>
                        <a:spcAft>
                          <a:spcPts val="400"/>
                        </a:spcAft>
                        <a:buClrTx/>
                        <a:buFont typeface="Arial" panose="020B0604020202020204" pitchFamily="34" charset="0"/>
                        <a:buNone/>
                      </a:pPr>
                      <a:r>
                        <a:rPr lang="en-GB" sz="1200" b="1" i="0" kern="1200" dirty="0">
                          <a:solidFill>
                            <a:schemeClr val="tx1"/>
                          </a:solidFill>
                          <a:effectLst/>
                          <a:latin typeface="Helvetica" panose="020B0403020202020204" pitchFamily="34" charset="0"/>
                          <a:ea typeface="+mn-ea"/>
                          <a:cs typeface="+mn-cs"/>
                        </a:rPr>
                        <a:t>103%</a:t>
                      </a:r>
                    </a:p>
                  </a:txBody>
                  <a:tcPr marL="0" marR="0" marT="0" marB="0" anchor="ctr"/>
                </a:tc>
                <a:extLst>
                  <a:ext uri="{0D108BD9-81ED-4DB2-BD59-A6C34878D82A}">
                    <a16:rowId xmlns:a16="http://schemas.microsoft.com/office/drawing/2014/main" val="3236899534"/>
                  </a:ext>
                </a:extLst>
              </a:tr>
              <a:tr h="370840">
                <a:tc>
                  <a:txBody>
                    <a:bodyPr/>
                    <a:lstStyle/>
                    <a:p>
                      <a:pPr marL="0" algn="l" defTabSz="914400" rtl="0" eaLnBrk="1" latinLnBrk="0" hangingPunct="1"/>
                      <a:r>
                        <a:rPr lang="en-GB" sz="1200" b="1" kern="1200" dirty="0">
                          <a:solidFill>
                            <a:schemeClr val="tx1"/>
                          </a:solidFill>
                          <a:effectLst/>
                          <a:latin typeface="Helvetica" panose="020B0403020202020204" pitchFamily="34" charset="0"/>
                          <a:ea typeface="+mn-ea"/>
                          <a:cs typeface="+mn-cs"/>
                        </a:rPr>
                        <a:t>News</a:t>
                      </a:r>
                    </a:p>
                  </a:txBody>
                  <a:tcPr marL="45720" marR="0" marT="0" marB="0" anchor="ctr"/>
                </a:tc>
                <a:tc>
                  <a:txBody>
                    <a:bodyPr/>
                    <a:lstStyle/>
                    <a:p>
                      <a:pPr algn="ctr"/>
                      <a:r>
                        <a:rPr lang="en-GB" sz="1200" b="1" dirty="0">
                          <a:solidFill>
                            <a:schemeClr val="tx1"/>
                          </a:solidFill>
                          <a:effectLst/>
                          <a:latin typeface="Helvetica" panose="020B0403020202020204" pitchFamily="34" charset="0"/>
                        </a:rPr>
                        <a:t>10</a:t>
                      </a:r>
                    </a:p>
                  </a:txBody>
                  <a:tcPr marL="45720" marR="0" marT="0" marB="0" anchor="ctr"/>
                </a:tc>
                <a:tc>
                  <a:txBody>
                    <a:bodyPr/>
                    <a:lstStyle/>
                    <a:p>
                      <a:pPr algn="ctr"/>
                      <a:r>
                        <a:rPr lang="en-GB" sz="1200" b="1" dirty="0">
                          <a:solidFill>
                            <a:schemeClr val="tx1"/>
                          </a:solidFill>
                          <a:effectLst/>
                          <a:latin typeface="Helvetica" panose="020B0403020202020204" pitchFamily="34" charset="0"/>
                        </a:rPr>
                        <a:t>10</a:t>
                      </a:r>
                    </a:p>
                  </a:txBody>
                  <a:tcPr marL="45720" marR="0" marT="0" marB="0" anchor="ctr"/>
                </a:tc>
                <a:tc>
                  <a:txBody>
                    <a:bodyPr/>
                    <a:lstStyle/>
                    <a:p>
                      <a:pPr algn="ctr"/>
                      <a:r>
                        <a:rPr lang="en-GB" sz="1200" b="1" i="0" kern="1200" dirty="0">
                          <a:solidFill>
                            <a:schemeClr val="tx1"/>
                          </a:solidFill>
                          <a:effectLst/>
                          <a:latin typeface="Helvetica" panose="020B0403020202020204" pitchFamily="34" charset="0"/>
                          <a:ea typeface="+mn-ea"/>
                          <a:cs typeface="+mn-cs"/>
                        </a:rPr>
                        <a:t>91%</a:t>
                      </a:r>
                    </a:p>
                  </a:txBody>
                  <a:tcPr marL="0" marR="0" marT="0" marB="0" anchor="ctr"/>
                </a:tc>
                <a:tc>
                  <a:txBody>
                    <a:bodyPr/>
                    <a:lstStyle/>
                    <a:p>
                      <a:pPr algn="ctr"/>
                      <a:r>
                        <a:rPr lang="en-GB" sz="1200" b="1" i="0" kern="1200" dirty="0">
                          <a:solidFill>
                            <a:schemeClr val="tx1"/>
                          </a:solidFill>
                          <a:effectLst/>
                          <a:latin typeface="Helvetica" panose="020B0403020202020204" pitchFamily="34" charset="0"/>
                          <a:ea typeface="+mn-ea"/>
                          <a:cs typeface="+mn-cs"/>
                        </a:rPr>
                        <a:t>66%</a:t>
                      </a:r>
                    </a:p>
                  </a:txBody>
                  <a:tcPr marL="0" marR="0" marT="0" marB="0" anchor="ctr"/>
                </a:tc>
                <a:extLst>
                  <a:ext uri="{0D108BD9-81ED-4DB2-BD59-A6C34878D82A}">
                    <a16:rowId xmlns:a16="http://schemas.microsoft.com/office/drawing/2014/main" val="1785091738"/>
                  </a:ext>
                </a:extLst>
              </a:tr>
            </a:tbl>
          </a:graphicData>
        </a:graphic>
      </p:graphicFrame>
      <p:pic>
        <p:nvPicPr>
          <p:cNvPr id="18" name="Picture 6" descr="With Today's Announcement, Xandr Could Be Bigger For AT&amp;T Than ...">
            <a:hlinkClick r:id="rId4"/>
            <a:extLst>
              <a:ext uri="{FF2B5EF4-FFF2-40B4-BE49-F238E27FC236}">
                <a16:creationId xmlns:a16="http://schemas.microsoft.com/office/drawing/2014/main" id="{F7F7854B-0391-46FE-B0D3-F1B280E87D5C}"/>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4374" t="32521" r="24894" b="32991"/>
          <a:stretch/>
        </p:blipFill>
        <p:spPr bwMode="auto">
          <a:xfrm>
            <a:off x="10647941" y="11387"/>
            <a:ext cx="1526961" cy="431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344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46751" y="6585708"/>
            <a:ext cx="1164524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319039"/>
            <a:ext cx="1157700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Consumers’ increased appetite for video content has led them to engage more with both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ad-supported and subscription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streaming services </a:t>
            </a:r>
            <a:r>
              <a:rPr lang="en-US" sz="2600" b="1" dirty="0">
                <a:solidFill>
                  <a:srgbClr val="1F1A62"/>
                </a:solidFill>
                <a:latin typeface="Helvetica" panose="020B0604020202020204" pitchFamily="2" charset="0"/>
              </a:rPr>
              <a:t>as well</a:t>
            </a:r>
          </a:p>
        </p:txBody>
      </p:sp>
      <p:sp>
        <p:nvSpPr>
          <p:cNvPr id="26" name="TextBox 25">
            <a:extLst>
              <a:ext uri="{FF2B5EF4-FFF2-40B4-BE49-F238E27FC236}">
                <a16:creationId xmlns:a16="http://schemas.microsoft.com/office/drawing/2014/main" id="{295C70F8-3047-4B9D-9796-79D1293D1B30}"/>
              </a:ext>
            </a:extLst>
          </p:cNvPr>
          <p:cNvSpPr txBox="1"/>
          <p:nvPr/>
        </p:nvSpPr>
        <p:spPr>
          <a:xfrm>
            <a:off x="3335700" y="4254000"/>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37%</a:t>
            </a:r>
          </a:p>
        </p:txBody>
      </p:sp>
      <p:sp>
        <p:nvSpPr>
          <p:cNvPr id="27" name="TextBox 26">
            <a:extLst>
              <a:ext uri="{FF2B5EF4-FFF2-40B4-BE49-F238E27FC236}">
                <a16:creationId xmlns:a16="http://schemas.microsoft.com/office/drawing/2014/main" id="{D8361B45-377B-440D-9942-40B5917D602B}"/>
              </a:ext>
            </a:extLst>
          </p:cNvPr>
          <p:cNvSpPr txBox="1"/>
          <p:nvPr/>
        </p:nvSpPr>
        <p:spPr>
          <a:xfrm>
            <a:off x="2663505" y="4943420"/>
            <a:ext cx="2453284"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Watched a free streaming service</a:t>
            </a:r>
          </a:p>
        </p:txBody>
      </p:sp>
      <p:sp>
        <p:nvSpPr>
          <p:cNvPr id="28" name="TextBox 27">
            <a:extLst>
              <a:ext uri="{FF2B5EF4-FFF2-40B4-BE49-F238E27FC236}">
                <a16:creationId xmlns:a16="http://schemas.microsoft.com/office/drawing/2014/main" id="{A3C1315C-C509-41B1-B5A5-78979D5D1530}"/>
              </a:ext>
            </a:extLst>
          </p:cNvPr>
          <p:cNvSpPr txBox="1"/>
          <p:nvPr/>
        </p:nvSpPr>
        <p:spPr>
          <a:xfrm>
            <a:off x="7589918" y="4254000"/>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36%</a:t>
            </a:r>
          </a:p>
        </p:txBody>
      </p:sp>
      <p:sp>
        <p:nvSpPr>
          <p:cNvPr id="34" name="TextBox 33">
            <a:extLst>
              <a:ext uri="{FF2B5EF4-FFF2-40B4-BE49-F238E27FC236}">
                <a16:creationId xmlns:a16="http://schemas.microsoft.com/office/drawing/2014/main" id="{1B16EB37-9425-4CF6-AA99-B455F9426AB7}"/>
              </a:ext>
            </a:extLst>
          </p:cNvPr>
          <p:cNvSpPr txBox="1"/>
          <p:nvPr/>
        </p:nvSpPr>
        <p:spPr>
          <a:xfrm>
            <a:off x="-1813" y="1691226"/>
            <a:ext cx="1219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Since the COVID-19 Pandemic, have you done any of the following?</a:t>
            </a:r>
            <a:br>
              <a:rPr kumimoji="0" lang="en-US" sz="16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P18+</a:t>
            </a:r>
          </a:p>
        </p:txBody>
      </p:sp>
      <p:sp>
        <p:nvSpPr>
          <p:cNvPr id="21" name="TextBox 20">
            <a:extLst>
              <a:ext uri="{FF2B5EF4-FFF2-40B4-BE49-F238E27FC236}">
                <a16:creationId xmlns:a16="http://schemas.microsoft.com/office/drawing/2014/main" id="{BC8F9836-56D1-42EA-9747-9DB2882DD7A3}"/>
              </a:ext>
            </a:extLst>
          </p:cNvPr>
          <p:cNvSpPr txBox="1"/>
          <p:nvPr/>
        </p:nvSpPr>
        <p:spPr>
          <a:xfrm>
            <a:off x="481665" y="6215790"/>
            <a:ext cx="11551624"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VAB’s </a:t>
            </a:r>
            <a:r>
              <a:rPr lang="en-US" sz="700" dirty="0">
                <a:latin typeface="Helvetica" panose="020B0403020202020204" pitchFamily="34" charset="0"/>
                <a:hlinkClick r:id="rId4"/>
              </a:rPr>
              <a:t>'As Time Goes By: How Media Consumption Is Helping America Cope’</a:t>
            </a:r>
            <a:r>
              <a:rPr lang="en-US" sz="700" dirty="0">
                <a:latin typeface="Helvetica" panose="020B0403020202020204" pitchFamily="34" charset="0"/>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Q10: Since the COVID-19 Pandemic, have you done any of the following? Note: Percentages don’t add to 100% because it excludes “none of the above” response. </a:t>
            </a:r>
          </a:p>
        </p:txBody>
      </p:sp>
      <p:sp>
        <p:nvSpPr>
          <p:cNvPr id="15" name="Rectangle 14">
            <a:extLst>
              <a:ext uri="{FF2B5EF4-FFF2-40B4-BE49-F238E27FC236}">
                <a16:creationId xmlns:a16="http://schemas.microsoft.com/office/drawing/2014/main" id="{58DB40D0-403B-4860-8B1C-EE1FE91ECAB6}"/>
              </a:ext>
            </a:extLst>
          </p:cNvPr>
          <p:cNvSpPr/>
          <p:nvPr/>
        </p:nvSpPr>
        <p:spPr>
          <a:xfrm>
            <a:off x="2468839" y="5602498"/>
            <a:ext cx="2842616"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(e.g. R</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oku</a:t>
            </a:r>
            <a:r>
              <a:rPr kumimoji="0" lang="pl-PL"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Pluto or Tubi)</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BA689D15-B1F8-4388-B6D2-9D8441844B84}"/>
              </a:ext>
            </a:extLst>
          </p:cNvPr>
          <p:cNvSpPr txBox="1"/>
          <p:nvPr/>
        </p:nvSpPr>
        <p:spPr>
          <a:xfrm>
            <a:off x="6943039" y="4943420"/>
            <a:ext cx="2453284"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Added a new streaming service</a:t>
            </a:r>
          </a:p>
        </p:txBody>
      </p:sp>
      <p:sp>
        <p:nvSpPr>
          <p:cNvPr id="36" name="Rectangle 35">
            <a:extLst>
              <a:ext uri="{FF2B5EF4-FFF2-40B4-BE49-F238E27FC236}">
                <a16:creationId xmlns:a16="http://schemas.microsoft.com/office/drawing/2014/main" id="{C2FF8344-1308-440F-9668-C6FCF4BE58CC}"/>
              </a:ext>
            </a:extLst>
          </p:cNvPr>
          <p:cNvSpPr/>
          <p:nvPr/>
        </p:nvSpPr>
        <p:spPr>
          <a:xfrm>
            <a:off x="6638626" y="5602498"/>
            <a:ext cx="306211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(i.e., Apple TV+, Disney+, Netflix, etc.)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Picture 21" descr="A picture containing drawing, clock&#10;&#10;Description automatically generated">
            <a:extLst>
              <a:ext uri="{FF2B5EF4-FFF2-40B4-BE49-F238E27FC236}">
                <a16:creationId xmlns:a16="http://schemas.microsoft.com/office/drawing/2014/main" id="{623640E9-A2FA-4E10-ABF6-905A59FA889F}"/>
              </a:ext>
            </a:extLst>
          </p:cNvPr>
          <p:cNvPicPr>
            <a:picLocks noChangeAspect="1"/>
          </p:cNvPicPr>
          <p:nvPr/>
        </p:nvPicPr>
        <p:blipFill>
          <a:blip r:embed="rId5"/>
          <a:stretch>
            <a:fillRect/>
          </a:stretch>
        </p:blipFill>
        <p:spPr>
          <a:xfrm>
            <a:off x="2945461" y="2338141"/>
            <a:ext cx="1945009" cy="1945009"/>
          </a:xfrm>
          <a:prstGeom prst="rect">
            <a:avLst/>
          </a:prstGeom>
        </p:spPr>
      </p:pic>
      <p:pic>
        <p:nvPicPr>
          <p:cNvPr id="23" name="Picture 22" descr="A picture containing clock, drawing, plate&#10;&#10;Description automatically generated">
            <a:extLst>
              <a:ext uri="{FF2B5EF4-FFF2-40B4-BE49-F238E27FC236}">
                <a16:creationId xmlns:a16="http://schemas.microsoft.com/office/drawing/2014/main" id="{4376551E-DD97-4D23-9B41-25A757127AEE}"/>
              </a:ext>
            </a:extLst>
          </p:cNvPr>
          <p:cNvPicPr>
            <a:picLocks noChangeAspect="1"/>
          </p:cNvPicPr>
          <p:nvPr/>
        </p:nvPicPr>
        <p:blipFill>
          <a:blip r:embed="rId6"/>
          <a:stretch>
            <a:fillRect/>
          </a:stretch>
        </p:blipFill>
        <p:spPr>
          <a:xfrm>
            <a:off x="7283282" y="2351008"/>
            <a:ext cx="1824206" cy="1824206"/>
          </a:xfrm>
          <a:prstGeom prst="rect">
            <a:avLst/>
          </a:prstGeom>
        </p:spPr>
      </p:pic>
    </p:spTree>
    <p:extLst>
      <p:ext uri="{BB962C8B-B14F-4D97-AF65-F5344CB8AC3E}">
        <p14:creationId xmlns:p14="http://schemas.microsoft.com/office/powerpoint/2010/main" val="10453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Rectangle 16">
            <a:extLst>
              <a:ext uri="{FF2B5EF4-FFF2-40B4-BE49-F238E27FC236}">
                <a16:creationId xmlns:a16="http://schemas.microsoft.com/office/drawing/2014/main" id="{1F126CB1-6868-4FC7-AF6F-119904E32BFA}"/>
              </a:ext>
            </a:extLst>
          </p:cNvPr>
          <p:cNvSpPr/>
          <p:nvPr/>
        </p:nvSpPr>
        <p:spPr>
          <a:xfrm>
            <a:off x="493732" y="6268625"/>
            <a:ext cx="1159920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Nielsen, Streaming Meter Homes, sum of daily streaming minutes (weighted), P2+, Total Day, Others calculated as the difference between total streaming and the sum of the major four digital publishers.</a:t>
            </a:r>
          </a:p>
        </p:txBody>
      </p:sp>
      <p:sp>
        <p:nvSpPr>
          <p:cNvPr id="23" name="Rectangle 22">
            <a:extLst>
              <a:ext uri="{FF2B5EF4-FFF2-40B4-BE49-F238E27FC236}">
                <a16:creationId xmlns:a16="http://schemas.microsoft.com/office/drawing/2014/main" id="{1A46D86C-B4E9-435E-A104-C95F16982DAF}"/>
              </a:ext>
            </a:extLst>
          </p:cNvPr>
          <p:cNvSpPr/>
          <p:nvPr/>
        </p:nvSpPr>
        <p:spPr>
          <a:xfrm>
            <a:off x="163200" y="303140"/>
            <a:ext cx="1186559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Since mass lockdowns took effect in mid-March, video streaming has followed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similar viewership patterns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as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live TV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and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VOD</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over the last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six weeks, with a spike in late March followed by a leveling off in April</a:t>
            </a:r>
          </a:p>
        </p:txBody>
      </p:sp>
      <p:sp>
        <p:nvSpPr>
          <p:cNvPr id="2" name="TextBox 1">
            <a:extLst>
              <a:ext uri="{FF2B5EF4-FFF2-40B4-BE49-F238E27FC236}">
                <a16:creationId xmlns:a16="http://schemas.microsoft.com/office/drawing/2014/main" id="{23578900-0919-45A2-AF15-D0543A3205F9}"/>
              </a:ext>
            </a:extLst>
          </p:cNvPr>
          <p:cNvSpPr txBox="1"/>
          <p:nvPr/>
        </p:nvSpPr>
        <p:spPr>
          <a:xfrm>
            <a:off x="429213" y="1814661"/>
            <a:ext cx="11010118"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Streaming Minutes Per Week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P2+ Weekly Total Streaming Minutes (billions)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graphicFrame>
        <p:nvGraphicFramePr>
          <p:cNvPr id="10" name="Chart 9">
            <a:extLst>
              <a:ext uri="{FF2B5EF4-FFF2-40B4-BE49-F238E27FC236}">
                <a16:creationId xmlns:a16="http://schemas.microsoft.com/office/drawing/2014/main" id="{8CB7D7A4-A934-4BC3-9EC1-7AE3316CDDA3}"/>
              </a:ext>
            </a:extLst>
          </p:cNvPr>
          <p:cNvGraphicFramePr/>
          <p:nvPr/>
        </p:nvGraphicFramePr>
        <p:xfrm>
          <a:off x="389440" y="2631232"/>
          <a:ext cx="11049891" cy="360142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3020A46-BD72-47AD-8D9C-1F89E21D9E3B}"/>
              </a:ext>
            </a:extLst>
          </p:cNvPr>
          <p:cNvSpPr txBox="1"/>
          <p:nvPr/>
        </p:nvSpPr>
        <p:spPr>
          <a:xfrm>
            <a:off x="1866126" y="3797559"/>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116.4</a:t>
            </a:r>
          </a:p>
        </p:txBody>
      </p:sp>
      <p:sp>
        <p:nvSpPr>
          <p:cNvPr id="12" name="TextBox 11">
            <a:extLst>
              <a:ext uri="{FF2B5EF4-FFF2-40B4-BE49-F238E27FC236}">
                <a16:creationId xmlns:a16="http://schemas.microsoft.com/office/drawing/2014/main" id="{03577ABB-5DCA-4E94-A049-28403AC7C123}"/>
              </a:ext>
            </a:extLst>
          </p:cNvPr>
          <p:cNvSpPr txBox="1"/>
          <p:nvPr/>
        </p:nvSpPr>
        <p:spPr>
          <a:xfrm>
            <a:off x="3026230" y="3660706"/>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127.6</a:t>
            </a:r>
          </a:p>
        </p:txBody>
      </p:sp>
      <p:sp>
        <p:nvSpPr>
          <p:cNvPr id="13" name="TextBox 12">
            <a:extLst>
              <a:ext uri="{FF2B5EF4-FFF2-40B4-BE49-F238E27FC236}">
                <a16:creationId xmlns:a16="http://schemas.microsoft.com/office/drawing/2014/main" id="{01D1C47C-A19F-4F42-A400-E9E1674DCA5C}"/>
              </a:ext>
            </a:extLst>
          </p:cNvPr>
          <p:cNvSpPr txBox="1"/>
          <p:nvPr/>
        </p:nvSpPr>
        <p:spPr>
          <a:xfrm>
            <a:off x="4192553" y="3259486"/>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156.1</a:t>
            </a:r>
          </a:p>
        </p:txBody>
      </p:sp>
      <p:sp>
        <p:nvSpPr>
          <p:cNvPr id="14" name="TextBox 13">
            <a:extLst>
              <a:ext uri="{FF2B5EF4-FFF2-40B4-BE49-F238E27FC236}">
                <a16:creationId xmlns:a16="http://schemas.microsoft.com/office/drawing/2014/main" id="{344B8CAD-76CF-41E6-B251-07F0A90BF64D}"/>
              </a:ext>
            </a:extLst>
          </p:cNvPr>
          <p:cNvSpPr txBox="1"/>
          <p:nvPr/>
        </p:nvSpPr>
        <p:spPr>
          <a:xfrm>
            <a:off x="5377549" y="3072878"/>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168.7</a:t>
            </a:r>
          </a:p>
        </p:txBody>
      </p:sp>
      <p:sp>
        <p:nvSpPr>
          <p:cNvPr id="16" name="TextBox 15">
            <a:extLst>
              <a:ext uri="{FF2B5EF4-FFF2-40B4-BE49-F238E27FC236}">
                <a16:creationId xmlns:a16="http://schemas.microsoft.com/office/drawing/2014/main" id="{6952DEE0-988B-4599-9388-C6D0920F9D72}"/>
              </a:ext>
            </a:extLst>
          </p:cNvPr>
          <p:cNvSpPr txBox="1"/>
          <p:nvPr/>
        </p:nvSpPr>
        <p:spPr>
          <a:xfrm>
            <a:off x="6534545" y="3156856"/>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161.4</a:t>
            </a:r>
          </a:p>
        </p:txBody>
      </p:sp>
      <p:sp>
        <p:nvSpPr>
          <p:cNvPr id="18" name="TextBox 17">
            <a:extLst>
              <a:ext uri="{FF2B5EF4-FFF2-40B4-BE49-F238E27FC236}">
                <a16:creationId xmlns:a16="http://schemas.microsoft.com/office/drawing/2014/main" id="{B6DB2F2B-3B40-48DD-9CB3-764CD507FF6D}"/>
              </a:ext>
            </a:extLst>
          </p:cNvPr>
          <p:cNvSpPr txBox="1"/>
          <p:nvPr/>
        </p:nvSpPr>
        <p:spPr>
          <a:xfrm>
            <a:off x="7691531" y="3044887"/>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169.9</a:t>
            </a:r>
          </a:p>
        </p:txBody>
      </p:sp>
      <p:sp>
        <p:nvSpPr>
          <p:cNvPr id="19" name="TextBox 18">
            <a:extLst>
              <a:ext uri="{FF2B5EF4-FFF2-40B4-BE49-F238E27FC236}">
                <a16:creationId xmlns:a16="http://schemas.microsoft.com/office/drawing/2014/main" id="{60E17744-A384-49B7-858B-07F5B92A9E05}"/>
              </a:ext>
            </a:extLst>
          </p:cNvPr>
          <p:cNvSpPr txBox="1"/>
          <p:nvPr/>
        </p:nvSpPr>
        <p:spPr>
          <a:xfrm>
            <a:off x="8904508" y="3250162"/>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154.6</a:t>
            </a:r>
          </a:p>
        </p:txBody>
      </p:sp>
      <p:sp>
        <p:nvSpPr>
          <p:cNvPr id="20" name="TextBox 19">
            <a:extLst>
              <a:ext uri="{FF2B5EF4-FFF2-40B4-BE49-F238E27FC236}">
                <a16:creationId xmlns:a16="http://schemas.microsoft.com/office/drawing/2014/main" id="{15ECB98F-6D02-4311-B476-881BFDE60162}"/>
              </a:ext>
            </a:extLst>
          </p:cNvPr>
          <p:cNvSpPr txBox="1"/>
          <p:nvPr/>
        </p:nvSpPr>
        <p:spPr>
          <a:xfrm>
            <a:off x="10052175" y="3362133"/>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147.2</a:t>
            </a:r>
          </a:p>
        </p:txBody>
      </p:sp>
      <p:sp>
        <p:nvSpPr>
          <p:cNvPr id="22" name="TextBox 21">
            <a:extLst>
              <a:ext uri="{FF2B5EF4-FFF2-40B4-BE49-F238E27FC236}">
                <a16:creationId xmlns:a16="http://schemas.microsoft.com/office/drawing/2014/main" id="{12BE367B-DCC5-4193-9525-21EB98675E89}"/>
              </a:ext>
            </a:extLst>
          </p:cNvPr>
          <p:cNvSpPr txBox="1"/>
          <p:nvPr/>
        </p:nvSpPr>
        <p:spPr>
          <a:xfrm>
            <a:off x="721572" y="3828659"/>
            <a:ext cx="811764" cy="307777"/>
          </a:xfrm>
          <a:prstGeom prst="rect">
            <a:avLst/>
          </a:prstGeom>
          <a:noFill/>
        </p:spPr>
        <p:txBody>
          <a:bodyPr wrap="square" rtlCol="0">
            <a:spAutoFit/>
          </a:bodyPr>
          <a:lstStyle/>
          <a:p>
            <a:pPr algn="ctr"/>
            <a:r>
              <a:rPr lang="en-US" sz="1400" b="1" u="sng" dirty="0">
                <a:latin typeface="Helvetica" panose="020B0403020202020204" pitchFamily="34" charset="0"/>
              </a:rPr>
              <a:t>115.0</a:t>
            </a:r>
          </a:p>
        </p:txBody>
      </p:sp>
      <p:sp>
        <p:nvSpPr>
          <p:cNvPr id="24" name="Rectangle 23">
            <a:extLst>
              <a:ext uri="{FF2B5EF4-FFF2-40B4-BE49-F238E27FC236}">
                <a16:creationId xmlns:a16="http://schemas.microsoft.com/office/drawing/2014/main" id="{C3861476-D869-479B-ADC6-0FE32984F0D2}"/>
              </a:ext>
            </a:extLst>
          </p:cNvPr>
          <p:cNvSpPr/>
          <p:nvPr/>
        </p:nvSpPr>
        <p:spPr>
          <a:xfrm>
            <a:off x="10136689" y="2900055"/>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1039792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7" name="Rectangle 16">
            <a:extLst>
              <a:ext uri="{FF2B5EF4-FFF2-40B4-BE49-F238E27FC236}">
                <a16:creationId xmlns:a16="http://schemas.microsoft.com/office/drawing/2014/main" id="{1F126CB1-6868-4FC7-AF6F-119904E32BFA}"/>
              </a:ext>
            </a:extLst>
          </p:cNvPr>
          <p:cNvSpPr/>
          <p:nvPr/>
        </p:nvSpPr>
        <p:spPr>
          <a:xfrm>
            <a:off x="493732" y="6268625"/>
            <a:ext cx="11599208"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Nielsen, Custom Streaming Meter Report cut back to Streaming Capable Homes, sum of daily streaming minutes (weighted) as a percent of Total TV Usage, P2+, Total Day.</a:t>
            </a:r>
          </a:p>
        </p:txBody>
      </p:sp>
      <p:sp>
        <p:nvSpPr>
          <p:cNvPr id="23" name="Rectangle 22">
            <a:extLst>
              <a:ext uri="{FF2B5EF4-FFF2-40B4-BE49-F238E27FC236}">
                <a16:creationId xmlns:a16="http://schemas.microsoft.com/office/drawing/2014/main" id="{1A46D86C-B4E9-435E-A104-C95F16982DAF}"/>
              </a:ext>
            </a:extLst>
          </p:cNvPr>
          <p:cNvSpPr/>
          <p:nvPr/>
        </p:nvSpPr>
        <p:spPr>
          <a:xfrm>
            <a:off x="163200" y="303140"/>
            <a:ext cx="1186559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The share of streaming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among streaming capable homes only has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been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relatively consistent</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throughout the pandemic, hovering just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below one-quarter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of total TV usage</a:t>
            </a:r>
          </a:p>
        </p:txBody>
      </p:sp>
      <p:sp>
        <p:nvSpPr>
          <p:cNvPr id="2" name="TextBox 1">
            <a:extLst>
              <a:ext uri="{FF2B5EF4-FFF2-40B4-BE49-F238E27FC236}">
                <a16:creationId xmlns:a16="http://schemas.microsoft.com/office/drawing/2014/main" id="{23578900-0919-45A2-AF15-D0543A3205F9}"/>
              </a:ext>
            </a:extLst>
          </p:cNvPr>
          <p:cNvSpPr txBox="1"/>
          <p:nvPr/>
        </p:nvSpPr>
        <p:spPr>
          <a:xfrm>
            <a:off x="429213" y="1814661"/>
            <a:ext cx="11010118"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Streaming Share of Total TV Usage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Among Streaming Capable Homes Only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F1A62"/>
                </a:solidFill>
                <a:latin typeface="Helvetica" panose="020B0403020202020204" pitchFamily="34" charset="0"/>
              </a:rPr>
              <a:t>Weekly, Persons 2+, Streaming as a % of Total TV Usage</a:t>
            </a:r>
            <a:endPar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graphicFrame>
        <p:nvGraphicFramePr>
          <p:cNvPr id="10" name="Chart 9">
            <a:extLst>
              <a:ext uri="{FF2B5EF4-FFF2-40B4-BE49-F238E27FC236}">
                <a16:creationId xmlns:a16="http://schemas.microsoft.com/office/drawing/2014/main" id="{8CB7D7A4-A934-4BC3-9EC1-7AE3316CDDA3}"/>
              </a:ext>
            </a:extLst>
          </p:cNvPr>
          <p:cNvGraphicFramePr/>
          <p:nvPr/>
        </p:nvGraphicFramePr>
        <p:xfrm>
          <a:off x="389440" y="2631232"/>
          <a:ext cx="11049891" cy="3261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2658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599924" y="462813"/>
            <a:ext cx="583819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1A62"/>
                </a:solidFill>
                <a:effectLst/>
                <a:uLnTx/>
                <a:uFillTx/>
                <a:latin typeface="Helvetica" pitchFamily="2" charset="0"/>
                <a:ea typeface="+mn-ea"/>
                <a:cs typeface="+mn-cs"/>
              </a:rPr>
              <a:t>Contents</a:t>
            </a:r>
          </a:p>
        </p:txBody>
      </p:sp>
      <p:sp>
        <p:nvSpPr>
          <p:cNvPr id="32" name="Rectangle 31">
            <a:hlinkClick r:id="" action="ppaction://noaction"/>
            <a:extLst>
              <a:ext uri="{FF2B5EF4-FFF2-40B4-BE49-F238E27FC236}">
                <a16:creationId xmlns:a16="http://schemas.microsoft.com/office/drawing/2014/main" id="{41435D2A-5CC2-4B0D-A23C-0718D960A784}"/>
              </a:ext>
            </a:extLst>
          </p:cNvPr>
          <p:cNvSpPr/>
          <p:nvPr/>
        </p:nvSpPr>
        <p:spPr>
          <a:xfrm>
            <a:off x="689513" y="1747771"/>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hlinkClick r:id="rId2" action="ppaction://hlinksldjump"/>
            <a:extLst>
              <a:ext uri="{FF2B5EF4-FFF2-40B4-BE49-F238E27FC236}">
                <a16:creationId xmlns:a16="http://schemas.microsoft.com/office/drawing/2014/main" id="{3FBE39E5-C72C-4F3D-B70C-EE1A165D068E}"/>
              </a:ext>
            </a:extLst>
          </p:cNvPr>
          <p:cNvSpPr/>
          <p:nvPr/>
        </p:nvSpPr>
        <p:spPr>
          <a:xfrm>
            <a:off x="689513" y="2671326"/>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F7933F0-B6B0-499A-9322-8D04709157A0}"/>
              </a:ext>
            </a:extLst>
          </p:cNvPr>
          <p:cNvSpPr txBox="1"/>
          <p:nvPr/>
        </p:nvSpPr>
        <p:spPr>
          <a:xfrm>
            <a:off x="736550" y="1847844"/>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1</a:t>
            </a:r>
          </a:p>
        </p:txBody>
      </p:sp>
      <p:sp>
        <p:nvSpPr>
          <p:cNvPr id="36" name="TextBox 35">
            <a:extLst>
              <a:ext uri="{FF2B5EF4-FFF2-40B4-BE49-F238E27FC236}">
                <a16:creationId xmlns:a16="http://schemas.microsoft.com/office/drawing/2014/main" id="{F3BD5574-98AC-41F5-85EE-251CA685BDEE}"/>
              </a:ext>
            </a:extLst>
          </p:cNvPr>
          <p:cNvSpPr txBox="1"/>
          <p:nvPr/>
        </p:nvSpPr>
        <p:spPr>
          <a:xfrm>
            <a:off x="736550" y="2774841"/>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2</a:t>
            </a:r>
          </a:p>
        </p:txBody>
      </p:sp>
      <p:sp>
        <p:nvSpPr>
          <p:cNvPr id="38" name="Rectangle 37">
            <a:hlinkClick r:id="rId3" action="ppaction://hlinksldjump"/>
            <a:extLst>
              <a:ext uri="{FF2B5EF4-FFF2-40B4-BE49-F238E27FC236}">
                <a16:creationId xmlns:a16="http://schemas.microsoft.com/office/drawing/2014/main" id="{9E0F203F-346B-4008-8A8E-221BACC05B2B}"/>
              </a:ext>
            </a:extLst>
          </p:cNvPr>
          <p:cNvSpPr/>
          <p:nvPr/>
        </p:nvSpPr>
        <p:spPr>
          <a:xfrm>
            <a:off x="1136436" y="2018150"/>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Introduction</a:t>
            </a:r>
            <a:endPar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7" name="Rectangle 26">
            <a:hlinkClick r:id="rId4" action="ppaction://hlinksldjump"/>
            <a:extLst>
              <a:ext uri="{FF2B5EF4-FFF2-40B4-BE49-F238E27FC236}">
                <a16:creationId xmlns:a16="http://schemas.microsoft.com/office/drawing/2014/main" id="{9E0F203F-346B-4008-8A8E-221BACC05B2B}"/>
              </a:ext>
            </a:extLst>
          </p:cNvPr>
          <p:cNvSpPr/>
          <p:nvPr/>
        </p:nvSpPr>
        <p:spPr>
          <a:xfrm>
            <a:off x="1136436" y="2927624"/>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Today</a:t>
            </a:r>
            <a:r>
              <a:rPr lang="en-US" sz="1600" b="1" dirty="0">
                <a:solidFill>
                  <a:srgbClr val="1F1A62"/>
                </a:solidFill>
                <a:latin typeface="Helvetica" pitchFamily="2" charset="0"/>
              </a:rPr>
              <a:t>’s </a:t>
            </a: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“New Normal”</a:t>
            </a:r>
          </a:p>
        </p:txBody>
      </p:sp>
      <p:grpSp>
        <p:nvGrpSpPr>
          <p:cNvPr id="2" name="Group 1">
            <a:extLst>
              <a:ext uri="{FF2B5EF4-FFF2-40B4-BE49-F238E27FC236}">
                <a16:creationId xmlns:a16="http://schemas.microsoft.com/office/drawing/2014/main" id="{17CB6ECE-5A2F-44BE-94A1-D06A63D4EE2C}"/>
              </a:ext>
            </a:extLst>
          </p:cNvPr>
          <p:cNvGrpSpPr/>
          <p:nvPr/>
        </p:nvGrpSpPr>
        <p:grpSpPr>
          <a:xfrm>
            <a:off x="686556" y="3599315"/>
            <a:ext cx="5346343" cy="862259"/>
            <a:chOff x="6113756" y="1927535"/>
            <a:chExt cx="5346343" cy="862259"/>
          </a:xfrm>
        </p:grpSpPr>
        <p:sp>
          <p:nvSpPr>
            <p:cNvPr id="64" name="Rectangle 63">
              <a:hlinkClick r:id="" action="ppaction://noaction"/>
              <a:extLst>
                <a:ext uri="{FF2B5EF4-FFF2-40B4-BE49-F238E27FC236}">
                  <a16:creationId xmlns:a16="http://schemas.microsoft.com/office/drawing/2014/main" id="{88577AC2-8349-4687-BB11-12F6409F32BA}"/>
                </a:ext>
              </a:extLst>
            </p:cNvPr>
            <p:cNvSpPr/>
            <p:nvPr/>
          </p:nvSpPr>
          <p:spPr>
            <a:xfrm>
              <a:off x="6113756" y="1927535"/>
              <a:ext cx="5346343"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12300822-F1C1-4E85-A740-7D9581868BE5}"/>
                </a:ext>
              </a:extLst>
            </p:cNvPr>
            <p:cNvSpPr txBox="1"/>
            <p:nvPr/>
          </p:nvSpPr>
          <p:spPr>
            <a:xfrm>
              <a:off x="6126118" y="2027608"/>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3</a:t>
              </a:r>
            </a:p>
          </p:txBody>
        </p:sp>
        <p:sp>
          <p:nvSpPr>
            <p:cNvPr id="48" name="Rectangle 47">
              <a:hlinkClick r:id="rId5" action="ppaction://hlinksldjump"/>
              <a:extLst>
                <a:ext uri="{FF2B5EF4-FFF2-40B4-BE49-F238E27FC236}">
                  <a16:creationId xmlns:a16="http://schemas.microsoft.com/office/drawing/2014/main" id="{9E0F203F-346B-4008-8A8E-221BACC05B2B}"/>
                </a:ext>
              </a:extLst>
            </p:cNvPr>
            <p:cNvSpPr/>
            <p:nvPr/>
          </p:nvSpPr>
          <p:spPr>
            <a:xfrm>
              <a:off x="6557782" y="2182223"/>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1F1A62"/>
                  </a:solidFill>
                  <a:effectLst/>
                  <a:uLnTx/>
                  <a:uFillTx/>
                  <a:latin typeface="Helvetica" pitchFamily="2" charset="0"/>
                  <a:ea typeface="+mn-ea"/>
                  <a:cs typeface="+mn-cs"/>
                </a:rPr>
                <a:t>Where </a:t>
              </a:r>
              <a:r>
                <a:rPr kumimoji="0" lang="en-US" sz="1600" b="1" u="none" strike="noStrike" kern="1200" cap="none" spc="0" normalizeH="0" baseline="0" noProof="0" dirty="0">
                  <a:ln>
                    <a:noFill/>
                  </a:ln>
                  <a:solidFill>
                    <a:srgbClr val="1F1A62"/>
                  </a:solidFill>
                  <a:effectLst/>
                  <a:uLnTx/>
                  <a:uFillTx/>
                  <a:latin typeface="Helvetica" pitchFamily="2" charset="0"/>
                  <a:ea typeface="+mn-ea"/>
                  <a:cs typeface="+mn-cs"/>
                </a:rPr>
                <a:t>Are The Sports Viewers?</a:t>
              </a:r>
              <a:endParaRPr kumimoji="0" lang="en-US" sz="1400" b="0" u="none" strike="noStrike" kern="1200" cap="none" spc="0" normalizeH="0" baseline="0" noProof="0" dirty="0">
                <a:ln>
                  <a:noFill/>
                </a:ln>
                <a:solidFill>
                  <a:srgbClr val="1F1A62"/>
                </a:solidFill>
                <a:effectLst/>
                <a:uLnTx/>
                <a:uFillTx/>
                <a:latin typeface="Helvetica" pitchFamily="2" charset="0"/>
                <a:ea typeface="+mn-ea"/>
                <a:cs typeface="+mn-cs"/>
              </a:endParaRPr>
            </a:p>
          </p:txBody>
        </p:sp>
      </p:grpSp>
      <p:sp>
        <p:nvSpPr>
          <p:cNvPr id="41" name="Rectangle 40">
            <a:hlinkClick r:id="" action="ppaction://noaction"/>
            <a:extLst>
              <a:ext uri="{FF2B5EF4-FFF2-40B4-BE49-F238E27FC236}">
                <a16:creationId xmlns:a16="http://schemas.microsoft.com/office/drawing/2014/main" id="{265C532D-A52F-462D-90C4-A2692C1C6334}"/>
              </a:ext>
            </a:extLst>
          </p:cNvPr>
          <p:cNvSpPr/>
          <p:nvPr/>
        </p:nvSpPr>
        <p:spPr>
          <a:xfrm>
            <a:off x="689513" y="4517911"/>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E2982D56-AAD1-427E-8D02-68013BA51FF5}"/>
              </a:ext>
            </a:extLst>
          </p:cNvPr>
          <p:cNvSpPr txBox="1"/>
          <p:nvPr/>
        </p:nvSpPr>
        <p:spPr>
          <a:xfrm>
            <a:off x="741304" y="4636340"/>
            <a:ext cx="42691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4</a:t>
            </a:r>
          </a:p>
        </p:txBody>
      </p:sp>
      <p:sp>
        <p:nvSpPr>
          <p:cNvPr id="43" name="Rectangle 42">
            <a:hlinkClick r:id="rId6" action="ppaction://hlinksldjump"/>
            <a:extLst>
              <a:ext uri="{FF2B5EF4-FFF2-40B4-BE49-F238E27FC236}">
                <a16:creationId xmlns:a16="http://schemas.microsoft.com/office/drawing/2014/main" id="{9DBAB03A-6B19-463A-AA77-9491739978DC}"/>
              </a:ext>
            </a:extLst>
          </p:cNvPr>
          <p:cNvSpPr/>
          <p:nvPr/>
        </p:nvSpPr>
        <p:spPr>
          <a:xfrm>
            <a:off x="1136436" y="4619869"/>
            <a:ext cx="490231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1F1A62"/>
                </a:solidFill>
                <a:latin typeface="Helvetica" pitchFamily="2" charset="0"/>
              </a:rPr>
              <a:t>Demanding On-Demand</a:t>
            </a:r>
          </a:p>
          <a:p>
            <a:pPr lvl="0">
              <a:defRPr/>
            </a:pPr>
            <a:r>
              <a:rPr lang="en-US" sz="1400" dirty="0">
                <a:solidFill>
                  <a:srgbClr val="1F1A62"/>
                </a:solidFill>
                <a:latin typeface="Helvetica" pitchFamily="2" charset="0"/>
              </a:rPr>
              <a:t>Satisfying consumers’ appetite for more content through MVPD VOD and video streaming</a:t>
            </a:r>
            <a:endParaRPr kumimoji="0" lang="en-US" sz="1200" b="0" u="none" strike="noStrike" kern="1200" cap="none" spc="0" normalizeH="0" baseline="0" noProof="0" dirty="0">
              <a:ln>
                <a:noFill/>
              </a:ln>
              <a:solidFill>
                <a:srgbClr val="1F1A62"/>
              </a:solidFill>
              <a:effectLst/>
              <a:uLnTx/>
              <a:uFillTx/>
              <a:latin typeface="Helvetica" pitchFamily="2" charset="0"/>
              <a:ea typeface="+mn-ea"/>
              <a:cs typeface="+mn-cs"/>
            </a:endParaRPr>
          </a:p>
        </p:txBody>
      </p:sp>
      <p:grpSp>
        <p:nvGrpSpPr>
          <p:cNvPr id="3" name="Group 2">
            <a:extLst>
              <a:ext uri="{FF2B5EF4-FFF2-40B4-BE49-F238E27FC236}">
                <a16:creationId xmlns:a16="http://schemas.microsoft.com/office/drawing/2014/main" id="{6734F6E2-7112-49A4-BA78-D472BC3D278E}"/>
              </a:ext>
            </a:extLst>
          </p:cNvPr>
          <p:cNvGrpSpPr/>
          <p:nvPr/>
        </p:nvGrpSpPr>
        <p:grpSpPr>
          <a:xfrm>
            <a:off x="6097510" y="4512394"/>
            <a:ext cx="5381018" cy="862259"/>
            <a:chOff x="6032198" y="4605704"/>
            <a:chExt cx="5381018" cy="862259"/>
          </a:xfrm>
        </p:grpSpPr>
        <p:sp>
          <p:nvSpPr>
            <p:cNvPr id="30" name="Rectangle 29">
              <a:hlinkClick r:id="" action="ppaction://noaction"/>
              <a:extLst>
                <a:ext uri="{FF2B5EF4-FFF2-40B4-BE49-F238E27FC236}">
                  <a16:creationId xmlns:a16="http://schemas.microsoft.com/office/drawing/2014/main" id="{25C2FF55-07D2-4B1B-817E-C191E974B862}"/>
                </a:ext>
              </a:extLst>
            </p:cNvPr>
            <p:cNvSpPr/>
            <p:nvPr/>
          </p:nvSpPr>
          <p:spPr>
            <a:xfrm>
              <a:off x="6032198" y="4605704"/>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2DFBB8AA-E5DA-463F-AA03-0EB82BF599FB}"/>
                </a:ext>
              </a:extLst>
            </p:cNvPr>
            <p:cNvSpPr txBox="1"/>
            <p:nvPr/>
          </p:nvSpPr>
          <p:spPr>
            <a:xfrm>
              <a:off x="6079235" y="4717665"/>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dirty="0">
                  <a:solidFill>
                    <a:srgbClr val="4EBEA4"/>
                  </a:solidFill>
                  <a:latin typeface="Helvetica" pitchFamily="2" charset="0"/>
                </a:rPr>
                <a:t>8</a:t>
              </a:r>
              <a:endPar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endParaRPr>
            </a:p>
          </p:txBody>
        </p:sp>
        <p:sp>
          <p:nvSpPr>
            <p:cNvPr id="45" name="Rectangle 44">
              <a:hlinkClick r:id="rId7" action="ppaction://hlinksldjump"/>
              <a:extLst>
                <a:ext uri="{FF2B5EF4-FFF2-40B4-BE49-F238E27FC236}">
                  <a16:creationId xmlns:a16="http://schemas.microsoft.com/office/drawing/2014/main" id="{BD7688CE-CE1A-4FA3-ABD4-82915FEFE115}"/>
                </a:ext>
              </a:extLst>
            </p:cNvPr>
            <p:cNvSpPr/>
            <p:nvPr/>
          </p:nvSpPr>
          <p:spPr>
            <a:xfrm>
              <a:off x="6510899" y="4872209"/>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Key Takeaways </a:t>
              </a:r>
              <a:r>
                <a:rPr lang="en-US" sz="1600" b="1" dirty="0">
                  <a:solidFill>
                    <a:srgbClr val="1F1A62"/>
                  </a:solidFill>
                  <a:latin typeface="Helvetica" pitchFamily="2" charset="0"/>
                </a:rPr>
                <a:t>F</a:t>
              </a: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or Marketers</a:t>
              </a:r>
              <a:endPar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endParaRPr>
            </a:p>
          </p:txBody>
        </p:sp>
      </p:grpSp>
      <p:sp>
        <p:nvSpPr>
          <p:cNvPr id="55" name="Rectangle 54">
            <a:hlinkClick r:id="rId2" action="ppaction://hlinksldjump"/>
            <a:extLst>
              <a:ext uri="{FF2B5EF4-FFF2-40B4-BE49-F238E27FC236}">
                <a16:creationId xmlns:a16="http://schemas.microsoft.com/office/drawing/2014/main" id="{FF57CB5B-C21C-42E4-A259-077657A3AC09}"/>
              </a:ext>
            </a:extLst>
          </p:cNvPr>
          <p:cNvSpPr/>
          <p:nvPr/>
        </p:nvSpPr>
        <p:spPr>
          <a:xfrm>
            <a:off x="6091931" y="1766081"/>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24988663-1E4B-43AF-9B45-C058B2D39E30}"/>
              </a:ext>
            </a:extLst>
          </p:cNvPr>
          <p:cNvSpPr txBox="1"/>
          <p:nvPr/>
        </p:nvSpPr>
        <p:spPr>
          <a:xfrm>
            <a:off x="6138968" y="1858656"/>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5</a:t>
            </a:r>
          </a:p>
        </p:txBody>
      </p:sp>
      <p:sp>
        <p:nvSpPr>
          <p:cNvPr id="57" name="Rectangle 56">
            <a:hlinkClick r:id="rId8" action="ppaction://hlinksldjump"/>
            <a:extLst>
              <a:ext uri="{FF2B5EF4-FFF2-40B4-BE49-F238E27FC236}">
                <a16:creationId xmlns:a16="http://schemas.microsoft.com/office/drawing/2014/main" id="{6F322E2E-0689-4233-9678-A9D080377C8A}"/>
              </a:ext>
            </a:extLst>
          </p:cNvPr>
          <p:cNvSpPr/>
          <p:nvPr/>
        </p:nvSpPr>
        <p:spPr>
          <a:xfrm>
            <a:off x="6538854" y="1925729"/>
            <a:ext cx="490231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How Has TV Viewership Changed?</a:t>
            </a:r>
            <a:b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br>
            <a:r>
              <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rPr>
              <a:t>HUTs / PUTs / Reach </a:t>
            </a:r>
          </a:p>
        </p:txBody>
      </p:sp>
      <p:sp>
        <p:nvSpPr>
          <p:cNvPr id="58" name="Rectangle 57">
            <a:hlinkClick r:id="" action="ppaction://noaction"/>
            <a:extLst>
              <a:ext uri="{FF2B5EF4-FFF2-40B4-BE49-F238E27FC236}">
                <a16:creationId xmlns:a16="http://schemas.microsoft.com/office/drawing/2014/main" id="{A44F2119-E4F5-465D-AB2F-DEB19000EEDD}"/>
              </a:ext>
            </a:extLst>
          </p:cNvPr>
          <p:cNvSpPr/>
          <p:nvPr/>
        </p:nvSpPr>
        <p:spPr>
          <a:xfrm>
            <a:off x="6089624" y="2683098"/>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BD1AAA73-C65A-4265-B0E8-9A4A7F09E1E9}"/>
              </a:ext>
            </a:extLst>
          </p:cNvPr>
          <p:cNvSpPr txBox="1"/>
          <p:nvPr/>
        </p:nvSpPr>
        <p:spPr>
          <a:xfrm>
            <a:off x="6141415" y="2801527"/>
            <a:ext cx="42691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6</a:t>
            </a:r>
          </a:p>
        </p:txBody>
      </p:sp>
      <p:sp>
        <p:nvSpPr>
          <p:cNvPr id="60" name="Rectangle 59">
            <a:hlinkClick r:id="rId9" action="ppaction://hlinksldjump"/>
            <a:extLst>
              <a:ext uri="{FF2B5EF4-FFF2-40B4-BE49-F238E27FC236}">
                <a16:creationId xmlns:a16="http://schemas.microsoft.com/office/drawing/2014/main" id="{FA45DF5D-06CA-460B-9E2A-C7DDA31193BC}"/>
              </a:ext>
            </a:extLst>
          </p:cNvPr>
          <p:cNvSpPr/>
          <p:nvPr/>
        </p:nvSpPr>
        <p:spPr>
          <a:xfrm>
            <a:off x="6536547" y="2831711"/>
            <a:ext cx="490231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1F1A62"/>
                </a:solidFill>
                <a:effectLst/>
                <a:uLnTx/>
                <a:uFillTx/>
                <a:latin typeface="Helvetica" pitchFamily="2" charset="0"/>
                <a:ea typeface="+mn-ea"/>
                <a:cs typeface="+mn-cs"/>
              </a:rPr>
              <a:t>When</a:t>
            </a: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 Are People Watching?</a:t>
            </a:r>
            <a:b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br>
            <a:r>
              <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rPr>
              <a:t>Dayparts</a:t>
            </a:r>
          </a:p>
        </p:txBody>
      </p:sp>
      <p:grpSp>
        <p:nvGrpSpPr>
          <p:cNvPr id="61" name="Group 60">
            <a:extLst>
              <a:ext uri="{FF2B5EF4-FFF2-40B4-BE49-F238E27FC236}">
                <a16:creationId xmlns:a16="http://schemas.microsoft.com/office/drawing/2014/main" id="{4A17313B-BE23-4E0D-856A-9406AE8122E4}"/>
              </a:ext>
            </a:extLst>
          </p:cNvPr>
          <p:cNvGrpSpPr/>
          <p:nvPr/>
        </p:nvGrpSpPr>
        <p:grpSpPr>
          <a:xfrm>
            <a:off x="6089624" y="3603857"/>
            <a:ext cx="5346343" cy="862259"/>
            <a:chOff x="6113756" y="1927535"/>
            <a:chExt cx="5346343" cy="862259"/>
          </a:xfrm>
        </p:grpSpPr>
        <p:sp>
          <p:nvSpPr>
            <p:cNvPr id="62" name="Rectangle 61">
              <a:hlinkClick r:id="" action="ppaction://noaction"/>
              <a:extLst>
                <a:ext uri="{FF2B5EF4-FFF2-40B4-BE49-F238E27FC236}">
                  <a16:creationId xmlns:a16="http://schemas.microsoft.com/office/drawing/2014/main" id="{E83143FE-7522-4121-B0BB-6D62A0D15D50}"/>
                </a:ext>
              </a:extLst>
            </p:cNvPr>
            <p:cNvSpPr/>
            <p:nvPr/>
          </p:nvSpPr>
          <p:spPr>
            <a:xfrm>
              <a:off x="6113756" y="1927535"/>
              <a:ext cx="5346343"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B8DDD713-327A-4F88-90E0-B8AE4162643C}"/>
                </a:ext>
              </a:extLst>
            </p:cNvPr>
            <p:cNvSpPr txBox="1"/>
            <p:nvPr/>
          </p:nvSpPr>
          <p:spPr>
            <a:xfrm>
              <a:off x="6126118" y="2027608"/>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7</a:t>
              </a:r>
            </a:p>
          </p:txBody>
        </p:sp>
        <p:sp>
          <p:nvSpPr>
            <p:cNvPr id="66" name="Rectangle 65">
              <a:hlinkClick r:id="rId10" action="ppaction://hlinksldjump"/>
              <a:extLst>
                <a:ext uri="{FF2B5EF4-FFF2-40B4-BE49-F238E27FC236}">
                  <a16:creationId xmlns:a16="http://schemas.microsoft.com/office/drawing/2014/main" id="{C547D9F4-F1A9-47FD-8A91-847265F72AEB}"/>
                </a:ext>
              </a:extLst>
            </p:cNvPr>
            <p:cNvSpPr/>
            <p:nvPr/>
          </p:nvSpPr>
          <p:spPr>
            <a:xfrm>
              <a:off x="6557782" y="2079586"/>
              <a:ext cx="490231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1F1A62"/>
                  </a:solidFill>
                  <a:effectLst/>
                  <a:uLnTx/>
                  <a:uFillTx/>
                  <a:latin typeface="Helvetica" pitchFamily="2" charset="0"/>
                  <a:ea typeface="+mn-ea"/>
                  <a:cs typeface="+mn-cs"/>
                </a:rPr>
                <a:t>What</a:t>
              </a: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 Are People Watching?</a:t>
              </a:r>
              <a:b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br>
              <a:r>
                <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rPr>
                <a:t>Genres</a:t>
              </a:r>
            </a:p>
          </p:txBody>
        </p:sp>
      </p:grpSp>
      <p:pic>
        <p:nvPicPr>
          <p:cNvPr id="69" name="Picture 68">
            <a:extLst>
              <a:ext uri="{FF2B5EF4-FFF2-40B4-BE49-F238E27FC236}">
                <a16:creationId xmlns:a16="http://schemas.microsoft.com/office/drawing/2014/main" id="{D6DBB858-9CD9-4220-8DC1-726DA47A5026}"/>
              </a:ext>
            </a:extLst>
          </p:cNvPr>
          <p:cNvPicPr>
            <a:picLocks noChangeAspect="1"/>
          </p:cNvPicPr>
          <p:nvPr/>
        </p:nvPicPr>
        <p:blipFill rotWithShape="1">
          <a:blip r:embed="rId11"/>
          <a:srcRect l="4181" t="95080" r="-1"/>
          <a:stretch/>
        </p:blipFill>
        <p:spPr>
          <a:xfrm>
            <a:off x="483207" y="6507893"/>
            <a:ext cx="11708793" cy="350107"/>
          </a:xfrm>
          <a:prstGeom prst="rect">
            <a:avLst/>
          </a:prstGeom>
        </p:spPr>
      </p:pic>
      <p:sp>
        <p:nvSpPr>
          <p:cNvPr id="70" name="Slide Number Placeholder 5">
            <a:extLst>
              <a:ext uri="{FF2B5EF4-FFF2-40B4-BE49-F238E27FC236}">
                <a16:creationId xmlns:a16="http://schemas.microsoft.com/office/drawing/2014/main" id="{B0CBB419-AF76-41C9-9D7E-1D4468139A5F}"/>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71" name="Rectangle 70">
            <a:extLst>
              <a:ext uri="{FF2B5EF4-FFF2-40B4-BE49-F238E27FC236}">
                <a16:creationId xmlns:a16="http://schemas.microsoft.com/office/drawing/2014/main" id="{9B0DEEC7-1DA5-47C3-B974-3678360CACCF}"/>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460676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71BD76A-D65A-4300-98B5-7EF89E740260}"/>
              </a:ext>
            </a:extLst>
          </p:cNvPr>
          <p:cNvPicPr>
            <a:picLocks noChangeAspect="1"/>
          </p:cNvPicPr>
          <p:nvPr/>
        </p:nvPicPr>
        <p:blipFill rotWithShape="1">
          <a:blip r:embed="rId2"/>
          <a:srcRect l="60744" t="660" r="332"/>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548061" y="457977"/>
            <a:ext cx="764393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Demanding Video-On-Demand</a:t>
            </a:r>
          </a:p>
        </p:txBody>
      </p:sp>
      <p:sp>
        <p:nvSpPr>
          <p:cNvPr id="4" name="Rectangle 3">
            <a:extLst>
              <a:ext uri="{FF2B5EF4-FFF2-40B4-BE49-F238E27FC236}">
                <a16:creationId xmlns:a16="http://schemas.microsoft.com/office/drawing/2014/main" id="{91CAB802-C65F-4081-AA12-A81B57DC4275}"/>
              </a:ext>
            </a:extLst>
          </p:cNvPr>
          <p:cNvSpPr/>
          <p:nvPr/>
        </p:nvSpPr>
        <p:spPr>
          <a:xfrm>
            <a:off x="5340500" y="1512167"/>
            <a:ext cx="6520234" cy="4616648"/>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Video viewing during the pandemic is not an ‘either / or’ proposition as people are hungry for video content and consumption is up across linear, VOD and streaming</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 increase in streaming has created greater trial and usage opportunities for free, ad-supported services </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 ebbs and flows of weekly viewership trends are fairly aligned across Linear TV, VOD and streaming throughout the quarantine</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This alignment is also shown through the relative stability of streaming’s share of total TV usage each week within streaming capable homes</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Triangle 30">
            <a:extLst>
              <a:ext uri="{FF2B5EF4-FFF2-40B4-BE49-F238E27FC236}">
                <a16:creationId xmlns:a16="http://schemas.microsoft.com/office/drawing/2014/main" id="{BFA6312B-2B32-4565-AFCB-96EF3AA03656}"/>
              </a:ext>
            </a:extLst>
          </p:cNvPr>
          <p:cNvSpPr/>
          <p:nvPr/>
        </p:nvSpPr>
        <p:spPr>
          <a:xfrm rot="5400000">
            <a:off x="5029903" y="1627532"/>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riangle 30">
            <a:extLst>
              <a:ext uri="{FF2B5EF4-FFF2-40B4-BE49-F238E27FC236}">
                <a16:creationId xmlns:a16="http://schemas.microsoft.com/office/drawing/2014/main" id="{3F94C1F1-1D54-4DA0-9A26-7C2708442AE6}"/>
              </a:ext>
            </a:extLst>
          </p:cNvPr>
          <p:cNvSpPr/>
          <p:nvPr/>
        </p:nvSpPr>
        <p:spPr>
          <a:xfrm rot="5400000">
            <a:off x="5045484" y="275111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riangle 30">
            <a:extLst>
              <a:ext uri="{FF2B5EF4-FFF2-40B4-BE49-F238E27FC236}">
                <a16:creationId xmlns:a16="http://schemas.microsoft.com/office/drawing/2014/main" id="{D10501FD-2A1B-4159-B562-799268E94276}"/>
              </a:ext>
            </a:extLst>
          </p:cNvPr>
          <p:cNvSpPr/>
          <p:nvPr/>
        </p:nvSpPr>
        <p:spPr>
          <a:xfrm rot="5400000">
            <a:off x="5045484" y="4158997"/>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6313D2B-A90F-49A8-B5A7-4A3B8F7B8D09}"/>
              </a:ext>
            </a:extLst>
          </p:cNvPr>
          <p:cNvSpPr txBox="1"/>
          <p:nvPr/>
        </p:nvSpPr>
        <p:spPr>
          <a:xfrm>
            <a:off x="5572560" y="3177417"/>
            <a:ext cx="6225864" cy="677108"/>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
                <a:srgbClr val="E84A99"/>
              </a:buClr>
              <a:buSzTx/>
              <a:buFontTx/>
              <a:buNone/>
              <a:tabLst/>
              <a:defRPr/>
            </a:pPr>
            <a:endParaRPr kumimoji="0" lang="en-US" sz="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285750" marR="0" lvl="0" indent="-285750" algn="l" defTabSz="1172398" rtl="0" eaLnBrk="1" fontAlgn="auto" latinLnBrk="0" hangingPunct="1">
              <a:lnSpc>
                <a:spcPct val="100000"/>
              </a:lnSpc>
              <a:spcBef>
                <a:spcPts val="0"/>
              </a:spcBef>
              <a:spcAft>
                <a:spcPts val="0"/>
              </a:spcAft>
              <a:buClr>
                <a:srgbClr val="E84A99"/>
              </a:buClr>
              <a:buSzTx/>
              <a:buFontTx/>
              <a:buBlip>
                <a:blip r:embed="rId4"/>
              </a:buBlip>
              <a:tabLst/>
              <a:defRPr/>
            </a:pPr>
            <a:r>
              <a:rPr kumimoji="0" lang="en-US" sz="1600" b="0"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In fact, during this time, more consumers are looking to try ad-supported TV streaming platforms than subscription services</a:t>
            </a:r>
          </a:p>
        </p:txBody>
      </p:sp>
      <p:sp>
        <p:nvSpPr>
          <p:cNvPr id="15" name="Triangle 30">
            <a:extLst>
              <a:ext uri="{FF2B5EF4-FFF2-40B4-BE49-F238E27FC236}">
                <a16:creationId xmlns:a16="http://schemas.microsoft.com/office/drawing/2014/main" id="{9103CE35-BE89-4D7C-9342-CEC153F6A2A2}"/>
              </a:ext>
            </a:extLst>
          </p:cNvPr>
          <p:cNvSpPr/>
          <p:nvPr/>
        </p:nvSpPr>
        <p:spPr>
          <a:xfrm rot="5400000">
            <a:off x="5029933" y="5282821"/>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579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341"/>
          <a:stretch/>
        </p:blipFill>
        <p:spPr>
          <a:xfrm>
            <a:off x="0" y="-15246"/>
            <a:ext cx="12192000" cy="6880225"/>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E600"/>
                </a:solidFill>
                <a:effectLst/>
                <a:uLnTx/>
                <a:uFillTx/>
                <a:latin typeface="Helvetica" pitchFamily="2" charset="0"/>
                <a:ea typeface="+mn-ea"/>
                <a:cs typeface="+mn-cs"/>
              </a:rPr>
              <a:t>How Has TV Viewership Changed?</a:t>
            </a:r>
            <a:endParaRPr kumimoji="0" lang="en-US" sz="200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20CA3AE5-BD64-458C-8D9F-AC5353CEDCB1}"/>
              </a:ext>
            </a:extLst>
          </p:cNvPr>
          <p:cNvSpPr txBox="1"/>
          <p:nvPr/>
        </p:nvSpPr>
        <p:spPr>
          <a:xfrm>
            <a:off x="385191" y="4883439"/>
            <a:ext cx="7110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Helvetica" pitchFamily="2" charset="0"/>
              </a:rPr>
              <a:t>HUTs/PUTs/Reach</a:t>
            </a:r>
            <a:endParaRPr kumimoji="0" lang="en-US" sz="200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3980958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46751" y="6585707"/>
            <a:ext cx="1164524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TextBox 10">
            <a:extLst>
              <a:ext uri="{FF2B5EF4-FFF2-40B4-BE49-F238E27FC236}">
                <a16:creationId xmlns:a16="http://schemas.microsoft.com/office/drawing/2014/main" id="{29E081BE-B669-44C4-8916-25AE25315AA8}"/>
              </a:ext>
            </a:extLst>
          </p:cNvPr>
          <p:cNvSpPr txBox="1"/>
          <p:nvPr/>
        </p:nvSpPr>
        <p:spPr>
          <a:xfrm>
            <a:off x="0" y="1738464"/>
            <a:ext cx="1219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Increased Usage By Platform Since COVID-19 Outbreak</a:t>
            </a:r>
            <a:b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P18+</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26244" y="6242267"/>
            <a:ext cx="116022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VAB’s </a:t>
            </a:r>
            <a:r>
              <a:rPr kumimoji="0" lang="en-US" sz="7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hlinkClick r:id="rId4"/>
              </a:rPr>
              <a:t>'As Time Goes By: How Media Consumption Is Helping America Cope’</a:t>
            </a:r>
            <a:r>
              <a:rPr kumimoji="0" lang="en-US" sz="7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Q2: When thinking about how you’ve spent your time during the COVID-19 Pandemic, have you increased, decreased or spent the same amount of time with the following media? SVOD: Subscription Video On Demand (e.g. Netflix, Amazon Prime Video), AVOD: Ad-Supported Video On Demand (e.g. Tubi, Roku).</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426079"/>
            <a:ext cx="1149710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Live TV has experienced the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biggest increase in usage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since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the COVID-19 pandemic began</a:t>
            </a:r>
          </a:p>
        </p:txBody>
      </p:sp>
      <p:sp>
        <p:nvSpPr>
          <p:cNvPr id="36" name="TextBox 35">
            <a:extLst>
              <a:ext uri="{FF2B5EF4-FFF2-40B4-BE49-F238E27FC236}">
                <a16:creationId xmlns:a16="http://schemas.microsoft.com/office/drawing/2014/main" id="{7A4FA6B4-A75A-42E9-80BF-081B6F77E0F2}"/>
              </a:ext>
            </a:extLst>
          </p:cNvPr>
          <p:cNvSpPr txBox="1"/>
          <p:nvPr/>
        </p:nvSpPr>
        <p:spPr>
          <a:xfrm>
            <a:off x="988234" y="2758291"/>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57%</a:t>
            </a:r>
          </a:p>
        </p:txBody>
      </p:sp>
      <p:sp>
        <p:nvSpPr>
          <p:cNvPr id="37" name="TextBox 36">
            <a:extLst>
              <a:ext uri="{FF2B5EF4-FFF2-40B4-BE49-F238E27FC236}">
                <a16:creationId xmlns:a16="http://schemas.microsoft.com/office/drawing/2014/main" id="{5BBC3963-C842-4A16-A7AF-8904E59F458C}"/>
              </a:ext>
            </a:extLst>
          </p:cNvPr>
          <p:cNvSpPr txBox="1"/>
          <p:nvPr/>
        </p:nvSpPr>
        <p:spPr>
          <a:xfrm>
            <a:off x="946831" y="3360608"/>
            <a:ext cx="1164533"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Live TV</a:t>
            </a:r>
          </a:p>
        </p:txBody>
      </p:sp>
      <p:sp>
        <p:nvSpPr>
          <p:cNvPr id="40" name="TextBox 39">
            <a:extLst>
              <a:ext uri="{FF2B5EF4-FFF2-40B4-BE49-F238E27FC236}">
                <a16:creationId xmlns:a16="http://schemas.microsoft.com/office/drawing/2014/main" id="{299499D7-2C0B-43C0-A541-929F4D4F7135}"/>
              </a:ext>
            </a:extLst>
          </p:cNvPr>
          <p:cNvSpPr txBox="1"/>
          <p:nvPr/>
        </p:nvSpPr>
        <p:spPr>
          <a:xfrm>
            <a:off x="4301019" y="2750898"/>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55%</a:t>
            </a:r>
          </a:p>
        </p:txBody>
      </p:sp>
      <p:sp>
        <p:nvSpPr>
          <p:cNvPr id="41" name="TextBox 40">
            <a:extLst>
              <a:ext uri="{FF2B5EF4-FFF2-40B4-BE49-F238E27FC236}">
                <a16:creationId xmlns:a16="http://schemas.microsoft.com/office/drawing/2014/main" id="{D4531C81-F19F-44A0-A5F4-4938B8C5226D}"/>
              </a:ext>
            </a:extLst>
          </p:cNvPr>
          <p:cNvSpPr txBox="1"/>
          <p:nvPr/>
        </p:nvSpPr>
        <p:spPr>
          <a:xfrm>
            <a:off x="4073311" y="3302272"/>
            <a:ext cx="1484137"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Social </a:t>
            </a:r>
            <a:b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Media</a:t>
            </a:r>
          </a:p>
        </p:txBody>
      </p:sp>
      <p:sp>
        <p:nvSpPr>
          <p:cNvPr id="42" name="TextBox 41">
            <a:extLst>
              <a:ext uri="{FF2B5EF4-FFF2-40B4-BE49-F238E27FC236}">
                <a16:creationId xmlns:a16="http://schemas.microsoft.com/office/drawing/2014/main" id="{58966E90-843D-4F01-957A-1E62338EFFBE}"/>
              </a:ext>
            </a:extLst>
          </p:cNvPr>
          <p:cNvSpPr txBox="1"/>
          <p:nvPr/>
        </p:nvSpPr>
        <p:spPr>
          <a:xfrm>
            <a:off x="7702609" y="2750913"/>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54%</a:t>
            </a:r>
          </a:p>
        </p:txBody>
      </p:sp>
      <p:sp>
        <p:nvSpPr>
          <p:cNvPr id="43" name="TextBox 42">
            <a:extLst>
              <a:ext uri="{FF2B5EF4-FFF2-40B4-BE49-F238E27FC236}">
                <a16:creationId xmlns:a16="http://schemas.microsoft.com/office/drawing/2014/main" id="{44C6D690-7B1D-4D72-B5CD-482888215952}"/>
              </a:ext>
            </a:extLst>
          </p:cNvPr>
          <p:cNvSpPr txBox="1"/>
          <p:nvPr/>
        </p:nvSpPr>
        <p:spPr>
          <a:xfrm>
            <a:off x="7676893" y="3302287"/>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SVOD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Service</a:t>
            </a:r>
          </a:p>
        </p:txBody>
      </p:sp>
      <p:sp>
        <p:nvSpPr>
          <p:cNvPr id="44" name="TextBox 43">
            <a:extLst>
              <a:ext uri="{FF2B5EF4-FFF2-40B4-BE49-F238E27FC236}">
                <a16:creationId xmlns:a16="http://schemas.microsoft.com/office/drawing/2014/main" id="{BAF44E7F-D75C-4BCF-BCF2-CA27BA73780B}"/>
              </a:ext>
            </a:extLst>
          </p:cNvPr>
          <p:cNvSpPr txBox="1"/>
          <p:nvPr/>
        </p:nvSpPr>
        <p:spPr>
          <a:xfrm>
            <a:off x="554850" y="4703270"/>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37%</a:t>
            </a:r>
          </a:p>
        </p:txBody>
      </p:sp>
      <p:sp>
        <p:nvSpPr>
          <p:cNvPr id="45" name="TextBox 44">
            <a:extLst>
              <a:ext uri="{FF2B5EF4-FFF2-40B4-BE49-F238E27FC236}">
                <a16:creationId xmlns:a16="http://schemas.microsoft.com/office/drawing/2014/main" id="{E8F6042D-575B-4FC0-A1A0-B2FEF56BC013}"/>
              </a:ext>
            </a:extLst>
          </p:cNvPr>
          <p:cNvSpPr txBox="1"/>
          <p:nvPr/>
        </p:nvSpPr>
        <p:spPr>
          <a:xfrm>
            <a:off x="421095" y="5294814"/>
            <a:ext cx="1339302"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Video </a:t>
            </a:r>
            <a:b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Games</a:t>
            </a:r>
          </a:p>
        </p:txBody>
      </p:sp>
      <p:sp>
        <p:nvSpPr>
          <p:cNvPr id="46" name="TextBox 45">
            <a:extLst>
              <a:ext uri="{FF2B5EF4-FFF2-40B4-BE49-F238E27FC236}">
                <a16:creationId xmlns:a16="http://schemas.microsoft.com/office/drawing/2014/main" id="{28AA24C2-11EE-4515-B6AE-CE8B247EC398}"/>
              </a:ext>
            </a:extLst>
          </p:cNvPr>
          <p:cNvSpPr txBox="1"/>
          <p:nvPr/>
        </p:nvSpPr>
        <p:spPr>
          <a:xfrm>
            <a:off x="3502672" y="4703270"/>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35%</a:t>
            </a:r>
          </a:p>
        </p:txBody>
      </p:sp>
      <p:sp>
        <p:nvSpPr>
          <p:cNvPr id="47" name="TextBox 46">
            <a:extLst>
              <a:ext uri="{FF2B5EF4-FFF2-40B4-BE49-F238E27FC236}">
                <a16:creationId xmlns:a16="http://schemas.microsoft.com/office/drawing/2014/main" id="{E21AF983-653A-4AA6-8927-B30A0A197394}"/>
              </a:ext>
            </a:extLst>
          </p:cNvPr>
          <p:cNvSpPr txBox="1"/>
          <p:nvPr/>
        </p:nvSpPr>
        <p:spPr>
          <a:xfrm>
            <a:off x="3432688" y="5292482"/>
            <a:ext cx="1302256"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Streaming Music</a:t>
            </a:r>
          </a:p>
        </p:txBody>
      </p:sp>
      <p:sp>
        <p:nvSpPr>
          <p:cNvPr id="48" name="TextBox 47">
            <a:extLst>
              <a:ext uri="{FF2B5EF4-FFF2-40B4-BE49-F238E27FC236}">
                <a16:creationId xmlns:a16="http://schemas.microsoft.com/office/drawing/2014/main" id="{E8E1CF17-DA37-4836-A3E3-D55D72907244}"/>
              </a:ext>
            </a:extLst>
          </p:cNvPr>
          <p:cNvSpPr txBox="1"/>
          <p:nvPr/>
        </p:nvSpPr>
        <p:spPr>
          <a:xfrm>
            <a:off x="6519284" y="4703270"/>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31%</a:t>
            </a:r>
          </a:p>
        </p:txBody>
      </p:sp>
      <p:sp>
        <p:nvSpPr>
          <p:cNvPr id="49" name="TextBox 48">
            <a:extLst>
              <a:ext uri="{FF2B5EF4-FFF2-40B4-BE49-F238E27FC236}">
                <a16:creationId xmlns:a16="http://schemas.microsoft.com/office/drawing/2014/main" id="{A7EFCD72-0B8F-48F5-9746-C89664D3E785}"/>
              </a:ext>
            </a:extLst>
          </p:cNvPr>
          <p:cNvSpPr txBox="1"/>
          <p:nvPr/>
        </p:nvSpPr>
        <p:spPr>
          <a:xfrm>
            <a:off x="6359481" y="5292482"/>
            <a:ext cx="1484137"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AVOD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Service</a:t>
            </a:r>
          </a:p>
        </p:txBody>
      </p:sp>
      <p:sp>
        <p:nvSpPr>
          <p:cNvPr id="50" name="TextBox 49">
            <a:extLst>
              <a:ext uri="{FF2B5EF4-FFF2-40B4-BE49-F238E27FC236}">
                <a16:creationId xmlns:a16="http://schemas.microsoft.com/office/drawing/2014/main" id="{07DCE09F-F6B4-46D8-85D0-9648015FE995}"/>
              </a:ext>
            </a:extLst>
          </p:cNvPr>
          <p:cNvSpPr txBox="1"/>
          <p:nvPr/>
        </p:nvSpPr>
        <p:spPr>
          <a:xfrm>
            <a:off x="9323554" y="4703270"/>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23%</a:t>
            </a:r>
          </a:p>
        </p:txBody>
      </p:sp>
      <p:sp>
        <p:nvSpPr>
          <p:cNvPr id="51" name="TextBox 50">
            <a:extLst>
              <a:ext uri="{FF2B5EF4-FFF2-40B4-BE49-F238E27FC236}">
                <a16:creationId xmlns:a16="http://schemas.microsoft.com/office/drawing/2014/main" id="{683459FF-3151-47A9-B2C8-2B20FE8C4DBF}"/>
              </a:ext>
            </a:extLst>
          </p:cNvPr>
          <p:cNvSpPr txBox="1"/>
          <p:nvPr/>
        </p:nvSpPr>
        <p:spPr>
          <a:xfrm>
            <a:off x="9217169" y="5338649"/>
            <a:ext cx="1377302"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Podcasts</a:t>
            </a:r>
            <a:endPar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 name="Rectangle 2">
            <a:extLst>
              <a:ext uri="{FF2B5EF4-FFF2-40B4-BE49-F238E27FC236}">
                <a16:creationId xmlns:a16="http://schemas.microsoft.com/office/drawing/2014/main" id="{54E195C4-738B-4C51-B6D2-19537DBD9311}"/>
              </a:ext>
            </a:extLst>
          </p:cNvPr>
          <p:cNvSpPr/>
          <p:nvPr/>
        </p:nvSpPr>
        <p:spPr>
          <a:xfrm>
            <a:off x="2069960" y="3088358"/>
            <a:ext cx="673240" cy="44424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descr="A screen shot of a computer&#10;&#10;Description automatically generated">
            <a:extLst>
              <a:ext uri="{FF2B5EF4-FFF2-40B4-BE49-F238E27FC236}">
                <a16:creationId xmlns:a16="http://schemas.microsoft.com/office/drawing/2014/main" id="{D2E2BC00-11A6-40F9-B5EF-E5DC942982B5}"/>
              </a:ext>
            </a:extLst>
          </p:cNvPr>
          <p:cNvPicPr>
            <a:picLocks noChangeAspect="1"/>
          </p:cNvPicPr>
          <p:nvPr/>
        </p:nvPicPr>
        <p:blipFill>
          <a:blip r:embed="rId5"/>
          <a:stretch>
            <a:fillRect/>
          </a:stretch>
        </p:blipFill>
        <p:spPr>
          <a:xfrm>
            <a:off x="2406153" y="2721809"/>
            <a:ext cx="1339302" cy="1339302"/>
          </a:xfrm>
          <a:prstGeom prst="rect">
            <a:avLst/>
          </a:prstGeom>
        </p:spPr>
      </p:pic>
      <p:pic>
        <p:nvPicPr>
          <p:cNvPr id="53" name="Picture 52" descr="A picture containing weapon, ball&#10;&#10;Description automatically generated">
            <a:extLst>
              <a:ext uri="{FF2B5EF4-FFF2-40B4-BE49-F238E27FC236}">
                <a16:creationId xmlns:a16="http://schemas.microsoft.com/office/drawing/2014/main" id="{40CF2D1C-AB6B-4A57-927F-518CD9B20A04}"/>
              </a:ext>
            </a:extLst>
          </p:cNvPr>
          <p:cNvPicPr>
            <a:picLocks noChangeAspect="1"/>
          </p:cNvPicPr>
          <p:nvPr/>
        </p:nvPicPr>
        <p:blipFill>
          <a:blip r:embed="rId6"/>
          <a:stretch>
            <a:fillRect/>
          </a:stretch>
        </p:blipFill>
        <p:spPr>
          <a:xfrm>
            <a:off x="5650975" y="2651205"/>
            <a:ext cx="1297398" cy="1297398"/>
          </a:xfrm>
          <a:prstGeom prst="rect">
            <a:avLst/>
          </a:prstGeom>
        </p:spPr>
      </p:pic>
      <p:pic>
        <p:nvPicPr>
          <p:cNvPr id="54" name="Picture 53" descr="A close up of a sign&#10;&#10;Description automatically generated">
            <a:extLst>
              <a:ext uri="{FF2B5EF4-FFF2-40B4-BE49-F238E27FC236}">
                <a16:creationId xmlns:a16="http://schemas.microsoft.com/office/drawing/2014/main" id="{7A33C9B9-C7F6-410E-8F4D-A50755816050}"/>
              </a:ext>
            </a:extLst>
          </p:cNvPr>
          <p:cNvPicPr>
            <a:picLocks noChangeAspect="1"/>
          </p:cNvPicPr>
          <p:nvPr/>
        </p:nvPicPr>
        <p:blipFill>
          <a:blip r:embed="rId7"/>
          <a:stretch>
            <a:fillRect/>
          </a:stretch>
        </p:blipFill>
        <p:spPr>
          <a:xfrm>
            <a:off x="9054195" y="2646069"/>
            <a:ext cx="1344946" cy="1344946"/>
          </a:xfrm>
          <a:prstGeom prst="rect">
            <a:avLst/>
          </a:prstGeom>
        </p:spPr>
      </p:pic>
      <p:pic>
        <p:nvPicPr>
          <p:cNvPr id="55" name="Picture 54" descr="A picture containing drawing, clock&#10;&#10;Description automatically generated">
            <a:extLst>
              <a:ext uri="{FF2B5EF4-FFF2-40B4-BE49-F238E27FC236}">
                <a16:creationId xmlns:a16="http://schemas.microsoft.com/office/drawing/2014/main" id="{0E80DF2D-D034-4EF5-951D-E9CCCCEBC1C8}"/>
              </a:ext>
            </a:extLst>
          </p:cNvPr>
          <p:cNvPicPr>
            <a:picLocks noChangeAspect="1"/>
          </p:cNvPicPr>
          <p:nvPr/>
        </p:nvPicPr>
        <p:blipFill>
          <a:blip r:embed="rId8"/>
          <a:stretch>
            <a:fillRect/>
          </a:stretch>
        </p:blipFill>
        <p:spPr>
          <a:xfrm>
            <a:off x="1737193" y="4541092"/>
            <a:ext cx="1339302" cy="1339302"/>
          </a:xfrm>
          <a:prstGeom prst="rect">
            <a:avLst/>
          </a:prstGeom>
        </p:spPr>
      </p:pic>
      <p:pic>
        <p:nvPicPr>
          <p:cNvPr id="56" name="Picture 55" descr="A picture containing plate, food, clock&#10;&#10;Description automatically generated">
            <a:extLst>
              <a:ext uri="{FF2B5EF4-FFF2-40B4-BE49-F238E27FC236}">
                <a16:creationId xmlns:a16="http://schemas.microsoft.com/office/drawing/2014/main" id="{2FFD2520-DEF5-438A-A147-AB0B606B0737}"/>
              </a:ext>
            </a:extLst>
          </p:cNvPr>
          <p:cNvPicPr>
            <a:picLocks noChangeAspect="1"/>
          </p:cNvPicPr>
          <p:nvPr/>
        </p:nvPicPr>
        <p:blipFill>
          <a:blip r:embed="rId9"/>
          <a:stretch>
            <a:fillRect/>
          </a:stretch>
        </p:blipFill>
        <p:spPr>
          <a:xfrm>
            <a:off x="4699236" y="4562171"/>
            <a:ext cx="1345864" cy="1345864"/>
          </a:xfrm>
          <a:prstGeom prst="rect">
            <a:avLst/>
          </a:prstGeom>
        </p:spPr>
      </p:pic>
      <p:pic>
        <p:nvPicPr>
          <p:cNvPr id="57" name="Picture 56" descr="A screen shot of a computer&#10;&#10;Description automatically generated">
            <a:extLst>
              <a:ext uri="{FF2B5EF4-FFF2-40B4-BE49-F238E27FC236}">
                <a16:creationId xmlns:a16="http://schemas.microsoft.com/office/drawing/2014/main" id="{1859D059-6587-4DE5-B368-BE2D69F2818A}"/>
              </a:ext>
            </a:extLst>
          </p:cNvPr>
          <p:cNvPicPr>
            <a:picLocks noChangeAspect="1"/>
          </p:cNvPicPr>
          <p:nvPr/>
        </p:nvPicPr>
        <p:blipFill>
          <a:blip r:embed="rId10"/>
          <a:stretch>
            <a:fillRect/>
          </a:stretch>
        </p:blipFill>
        <p:spPr>
          <a:xfrm>
            <a:off x="7703549" y="4567159"/>
            <a:ext cx="1297399" cy="1297399"/>
          </a:xfrm>
          <a:prstGeom prst="rect">
            <a:avLst/>
          </a:prstGeom>
        </p:spPr>
      </p:pic>
      <p:pic>
        <p:nvPicPr>
          <p:cNvPr id="4" name="Picture 3">
            <a:extLst>
              <a:ext uri="{FF2B5EF4-FFF2-40B4-BE49-F238E27FC236}">
                <a16:creationId xmlns:a16="http://schemas.microsoft.com/office/drawing/2014/main" id="{F163492B-E473-4241-889C-FFC58625D68F}"/>
              </a:ext>
            </a:extLst>
          </p:cNvPr>
          <p:cNvPicPr>
            <a:picLocks noChangeAspect="1"/>
          </p:cNvPicPr>
          <p:nvPr/>
        </p:nvPicPr>
        <p:blipFill>
          <a:blip r:embed="rId11"/>
          <a:stretch>
            <a:fillRect/>
          </a:stretch>
        </p:blipFill>
        <p:spPr>
          <a:xfrm>
            <a:off x="10594471" y="4495119"/>
            <a:ext cx="1297399" cy="1297399"/>
          </a:xfrm>
          <a:prstGeom prst="rect">
            <a:avLst/>
          </a:prstGeom>
        </p:spPr>
      </p:pic>
    </p:spTree>
    <p:extLst>
      <p:ext uri="{BB962C8B-B14F-4D97-AF65-F5344CB8AC3E}">
        <p14:creationId xmlns:p14="http://schemas.microsoft.com/office/powerpoint/2010/main" val="2211205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43469" y="282817"/>
            <a:ext cx="1144515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More households have been turning into television throughout the day since the pandemic began with an average of nearly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103 million homes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tuning in daily during the week of April 20</a:t>
            </a:r>
            <a:r>
              <a:rPr kumimoji="0" lang="en-US" sz="2600" b="1" i="0" u="none" strike="noStrike" kern="1200" cap="none" spc="0" normalizeH="0" baseline="30000" noProof="0" dirty="0">
                <a:ln>
                  <a:noFill/>
                </a:ln>
                <a:solidFill>
                  <a:srgbClr val="1F1A62"/>
                </a:solidFill>
                <a:effectLst/>
                <a:uLnTx/>
                <a:uFillTx/>
                <a:latin typeface="Helvetica" pitchFamily="2" charset="0"/>
                <a:ea typeface="+mn-ea"/>
                <a:cs typeface="+mn-cs"/>
              </a:rPr>
              <a:t>th</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6" name="Rectangle 5">
            <a:extLst>
              <a:ext uri="{FF2B5EF4-FFF2-40B4-BE49-F238E27FC236}">
                <a16:creationId xmlns:a16="http://schemas.microsoft.com/office/drawing/2014/main" id="{7399A69E-181A-4326-90D8-65B0B96EC63B}"/>
              </a:ext>
            </a:extLst>
          </p:cNvPr>
          <p:cNvSpPr/>
          <p:nvPr/>
        </p:nvSpPr>
        <p:spPr>
          <a:xfrm>
            <a:off x="535888" y="6343140"/>
            <a:ext cx="10306286"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Time Period Report, Live, Total Day, 9a – 6p, Monday – Friday, w/o 2/24, 3/2, 3/9, 3/16, 3/23, 3/30, 4/6, 4/13, 4/20; Demo: Household, Viewing Source: HUTs (Households Using TV).</a:t>
            </a:r>
          </a:p>
        </p:txBody>
      </p:sp>
      <p:graphicFrame>
        <p:nvGraphicFramePr>
          <p:cNvPr id="4" name="Chart 3">
            <a:extLst>
              <a:ext uri="{FF2B5EF4-FFF2-40B4-BE49-F238E27FC236}">
                <a16:creationId xmlns:a16="http://schemas.microsoft.com/office/drawing/2014/main" id="{2A19D5E3-8166-482A-81B9-EF96C54EE68C}"/>
              </a:ext>
            </a:extLst>
          </p:cNvPr>
          <p:cNvGraphicFramePr/>
          <p:nvPr>
            <p:extLst>
              <p:ext uri="{D42A27DB-BD31-4B8C-83A1-F6EECF244321}">
                <p14:modId xmlns:p14="http://schemas.microsoft.com/office/powerpoint/2010/main" val="1493289207"/>
              </p:ext>
            </p:extLst>
          </p:nvPr>
        </p:nvGraphicFramePr>
        <p:xfrm>
          <a:off x="653453" y="2000804"/>
          <a:ext cx="10885094" cy="4271826"/>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angle 17">
            <a:extLst>
              <a:ext uri="{FF2B5EF4-FFF2-40B4-BE49-F238E27FC236}">
                <a16:creationId xmlns:a16="http://schemas.microsoft.com/office/drawing/2014/main" id="{CC360AA4-0592-42D6-8C89-94E640420F3F}"/>
              </a:ext>
            </a:extLst>
          </p:cNvPr>
          <p:cNvSpPr/>
          <p:nvPr/>
        </p:nvSpPr>
        <p:spPr>
          <a:xfrm>
            <a:off x="10253075" y="2920864"/>
            <a:ext cx="642736" cy="4123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 name="Rectangle 12">
            <a:extLst>
              <a:ext uri="{FF2B5EF4-FFF2-40B4-BE49-F238E27FC236}">
                <a16:creationId xmlns:a16="http://schemas.microsoft.com/office/drawing/2014/main" id="{A4D98E3F-A77D-4E94-B341-C36725BCF2BC}"/>
              </a:ext>
            </a:extLst>
          </p:cNvPr>
          <p:cNvSpPr/>
          <p:nvPr/>
        </p:nvSpPr>
        <p:spPr>
          <a:xfrm>
            <a:off x="10951796" y="3429000"/>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691870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9"/>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4" name="Chart 3">
            <a:extLst>
              <a:ext uri="{FF2B5EF4-FFF2-40B4-BE49-F238E27FC236}">
                <a16:creationId xmlns:a16="http://schemas.microsoft.com/office/drawing/2014/main" id="{2A19D5E3-8166-482A-81B9-EF96C54EE68C}"/>
              </a:ext>
            </a:extLst>
          </p:cNvPr>
          <p:cNvGraphicFramePr/>
          <p:nvPr>
            <p:extLst>
              <p:ext uri="{D42A27DB-BD31-4B8C-83A1-F6EECF244321}">
                <p14:modId xmlns:p14="http://schemas.microsoft.com/office/powerpoint/2010/main" val="238776358"/>
              </p:ext>
            </p:extLst>
          </p:nvPr>
        </p:nvGraphicFramePr>
        <p:xfrm>
          <a:off x="-21518" y="1951761"/>
          <a:ext cx="12192000" cy="4271826"/>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5B51B4A7-7B41-4584-9D5B-556276984455}"/>
              </a:ext>
            </a:extLst>
          </p:cNvPr>
          <p:cNvSpPr/>
          <p:nvPr/>
        </p:nvSpPr>
        <p:spPr>
          <a:xfrm>
            <a:off x="493732" y="6243558"/>
            <a:ext cx="1174130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Time Period Report, Live, Total Day, Monday – Friday, w/o 2/24, 3/2, 3/9, 3/16, 3/23, 3/30, 4/6, 4/13, 4/20; Demos: P2-11, P12-17, A18-24, A25-34.A35-49, A50-64, Viewing Source: PUTs (Persons Using TV).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TV Universes (000): P2-11 (39,610), P12-17 (24,480), A18-24 (28,630), A25-34 (41,430), A35-49 (59,410), A50-64 (61,220).</a:t>
            </a:r>
          </a:p>
        </p:txBody>
      </p:sp>
      <p:sp>
        <p:nvSpPr>
          <p:cNvPr id="16" name="Rectangle 15">
            <a:extLst>
              <a:ext uri="{FF2B5EF4-FFF2-40B4-BE49-F238E27FC236}">
                <a16:creationId xmlns:a16="http://schemas.microsoft.com/office/drawing/2014/main" id="{2036CFEF-0B0A-4158-92B6-C2947F824AD2}"/>
              </a:ext>
            </a:extLst>
          </p:cNvPr>
          <p:cNvSpPr/>
          <p:nvPr/>
        </p:nvSpPr>
        <p:spPr>
          <a:xfrm>
            <a:off x="206651" y="290455"/>
            <a:ext cx="1177869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Regardless of age, more people are tuning into television during the pandemic, especially younger audiences which have seen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double-digit increases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in usage vs. late February</a:t>
            </a:r>
            <a:endParaRPr kumimoji="0" lang="en-US" sz="2600" b="1" i="0" u="none" strike="noStrike" kern="1200" cap="none" spc="0" normalizeH="0" baseline="0" noProof="0" dirty="0">
              <a:ln>
                <a:noFill/>
              </a:ln>
              <a:solidFill>
                <a:srgbClr val="FF0000"/>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0A5B3CF-2A48-41F0-84FF-18A23E842468}"/>
              </a:ext>
            </a:extLst>
          </p:cNvPr>
          <p:cNvSpPr/>
          <p:nvPr/>
        </p:nvSpPr>
        <p:spPr>
          <a:xfrm>
            <a:off x="3606589" y="4102759"/>
            <a:ext cx="584305" cy="2893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9" name="Rectangle 18">
            <a:extLst>
              <a:ext uri="{FF2B5EF4-FFF2-40B4-BE49-F238E27FC236}">
                <a16:creationId xmlns:a16="http://schemas.microsoft.com/office/drawing/2014/main" id="{C70A2E82-869B-400A-8A39-7DA38B5246BC}"/>
              </a:ext>
            </a:extLst>
          </p:cNvPr>
          <p:cNvSpPr/>
          <p:nvPr/>
        </p:nvSpPr>
        <p:spPr>
          <a:xfrm>
            <a:off x="5562620" y="4196631"/>
            <a:ext cx="584305" cy="2893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0" name="Rectangle 19">
            <a:extLst>
              <a:ext uri="{FF2B5EF4-FFF2-40B4-BE49-F238E27FC236}">
                <a16:creationId xmlns:a16="http://schemas.microsoft.com/office/drawing/2014/main" id="{86E38C5A-1677-4E1E-A71E-CFE1AE2ED063}"/>
              </a:ext>
            </a:extLst>
          </p:cNvPr>
          <p:cNvSpPr/>
          <p:nvPr/>
        </p:nvSpPr>
        <p:spPr>
          <a:xfrm>
            <a:off x="7558864" y="3802056"/>
            <a:ext cx="584305" cy="2893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4" name="Rectangle 23">
            <a:extLst>
              <a:ext uri="{FF2B5EF4-FFF2-40B4-BE49-F238E27FC236}">
                <a16:creationId xmlns:a16="http://schemas.microsoft.com/office/drawing/2014/main" id="{52334C54-5EC7-4518-A3B1-FA139E0417CA}"/>
              </a:ext>
            </a:extLst>
          </p:cNvPr>
          <p:cNvSpPr/>
          <p:nvPr/>
        </p:nvSpPr>
        <p:spPr>
          <a:xfrm>
            <a:off x="9537788" y="3393257"/>
            <a:ext cx="584305" cy="2893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6" name="Rectangle 25">
            <a:extLst>
              <a:ext uri="{FF2B5EF4-FFF2-40B4-BE49-F238E27FC236}">
                <a16:creationId xmlns:a16="http://schemas.microsoft.com/office/drawing/2014/main" id="{FB7C9F4B-A474-4B87-9AFF-B7FBB7CFABBF}"/>
              </a:ext>
            </a:extLst>
          </p:cNvPr>
          <p:cNvSpPr/>
          <p:nvPr/>
        </p:nvSpPr>
        <p:spPr>
          <a:xfrm>
            <a:off x="11505562" y="3015650"/>
            <a:ext cx="584305" cy="2893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8" name="Rectangle 17">
            <a:extLst>
              <a:ext uri="{FF2B5EF4-FFF2-40B4-BE49-F238E27FC236}">
                <a16:creationId xmlns:a16="http://schemas.microsoft.com/office/drawing/2014/main" id="{6B3C04B4-F565-4366-8F3A-2992661BEEC5}"/>
              </a:ext>
            </a:extLst>
          </p:cNvPr>
          <p:cNvSpPr/>
          <p:nvPr/>
        </p:nvSpPr>
        <p:spPr>
          <a:xfrm>
            <a:off x="1604732" y="3813414"/>
            <a:ext cx="584305" cy="2893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1023700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4" name="Chart 3">
            <a:extLst>
              <a:ext uri="{FF2B5EF4-FFF2-40B4-BE49-F238E27FC236}">
                <a16:creationId xmlns:a16="http://schemas.microsoft.com/office/drawing/2014/main" id="{2A19D5E3-8166-482A-81B9-EF96C54EE68C}"/>
              </a:ext>
            </a:extLst>
          </p:cNvPr>
          <p:cNvGraphicFramePr/>
          <p:nvPr>
            <p:extLst>
              <p:ext uri="{D42A27DB-BD31-4B8C-83A1-F6EECF244321}">
                <p14:modId xmlns:p14="http://schemas.microsoft.com/office/powerpoint/2010/main" val="979799265"/>
              </p:ext>
            </p:extLst>
          </p:nvPr>
        </p:nvGraphicFramePr>
        <p:xfrm>
          <a:off x="25083" y="1951761"/>
          <a:ext cx="12141833" cy="4271826"/>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1F126CB1-6868-4FC7-AF6F-119904E32BFA}"/>
              </a:ext>
            </a:extLst>
          </p:cNvPr>
          <p:cNvSpPr/>
          <p:nvPr/>
        </p:nvSpPr>
        <p:spPr>
          <a:xfrm>
            <a:off x="493732" y="6243558"/>
            <a:ext cx="1142174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Time Period Report, Live, 9a – 6p, Monday – Friday, w/o 2/24, 3/2, 3/9, 3/16, 3/23, 3/30, 4/6, 4/13, 4/20; Demos: P2-11, P12-17, A18-24, A25-34.A35-49, A50-64, Viewing Source: PUTs (Persons Using TV).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TV Universes (000): P2-11 (39,610), P12-17 (24,480), A18-24 (28,630), A25-34 (41,430), A35-49 (59,410), A50-64 (61,220). </a:t>
            </a:r>
          </a:p>
        </p:txBody>
      </p:sp>
      <p:sp>
        <p:nvSpPr>
          <p:cNvPr id="18" name="Rectangle 17">
            <a:extLst>
              <a:ext uri="{FF2B5EF4-FFF2-40B4-BE49-F238E27FC236}">
                <a16:creationId xmlns:a16="http://schemas.microsoft.com/office/drawing/2014/main" id="{8120E25A-C572-4518-BE39-97163386908E}"/>
              </a:ext>
            </a:extLst>
          </p:cNvPr>
          <p:cNvSpPr/>
          <p:nvPr/>
        </p:nvSpPr>
        <p:spPr>
          <a:xfrm>
            <a:off x="3606574" y="4580557"/>
            <a:ext cx="584305" cy="2893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9" name="Rectangle 18">
            <a:extLst>
              <a:ext uri="{FF2B5EF4-FFF2-40B4-BE49-F238E27FC236}">
                <a16:creationId xmlns:a16="http://schemas.microsoft.com/office/drawing/2014/main" id="{A8E1EC8A-3287-4D43-85D7-976EB3315B80}"/>
              </a:ext>
            </a:extLst>
          </p:cNvPr>
          <p:cNvSpPr/>
          <p:nvPr/>
        </p:nvSpPr>
        <p:spPr>
          <a:xfrm>
            <a:off x="5580233" y="4683946"/>
            <a:ext cx="584305" cy="2893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0" name="Rectangle 19">
            <a:extLst>
              <a:ext uri="{FF2B5EF4-FFF2-40B4-BE49-F238E27FC236}">
                <a16:creationId xmlns:a16="http://schemas.microsoft.com/office/drawing/2014/main" id="{57B63EE4-540B-4483-BA4B-C70E6B585B4F}"/>
              </a:ext>
            </a:extLst>
          </p:cNvPr>
          <p:cNvSpPr/>
          <p:nvPr/>
        </p:nvSpPr>
        <p:spPr>
          <a:xfrm>
            <a:off x="7529796" y="4460426"/>
            <a:ext cx="584305" cy="2893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1" name="Rectangle 20">
            <a:extLst>
              <a:ext uri="{FF2B5EF4-FFF2-40B4-BE49-F238E27FC236}">
                <a16:creationId xmlns:a16="http://schemas.microsoft.com/office/drawing/2014/main" id="{B34BC1E5-D710-4C92-A939-25DA6A687825}"/>
              </a:ext>
            </a:extLst>
          </p:cNvPr>
          <p:cNvSpPr/>
          <p:nvPr/>
        </p:nvSpPr>
        <p:spPr>
          <a:xfrm>
            <a:off x="9525184" y="4061889"/>
            <a:ext cx="584305" cy="2893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2" name="Rectangle 21">
            <a:extLst>
              <a:ext uri="{FF2B5EF4-FFF2-40B4-BE49-F238E27FC236}">
                <a16:creationId xmlns:a16="http://schemas.microsoft.com/office/drawing/2014/main" id="{6BBB9EDD-29BF-4FF6-8712-4ACD640E59C1}"/>
              </a:ext>
            </a:extLst>
          </p:cNvPr>
          <p:cNvSpPr/>
          <p:nvPr/>
        </p:nvSpPr>
        <p:spPr>
          <a:xfrm>
            <a:off x="11469820" y="3576458"/>
            <a:ext cx="584305" cy="2893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3" name="Rectangle 22">
            <a:extLst>
              <a:ext uri="{FF2B5EF4-FFF2-40B4-BE49-F238E27FC236}">
                <a16:creationId xmlns:a16="http://schemas.microsoft.com/office/drawing/2014/main" id="{1A46D86C-B4E9-435E-A104-C95F16982DAF}"/>
              </a:ext>
            </a:extLst>
          </p:cNvPr>
          <p:cNvSpPr/>
          <p:nvPr/>
        </p:nvSpPr>
        <p:spPr>
          <a:xfrm>
            <a:off x="198883" y="290455"/>
            <a:ext cx="1186559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With </a:t>
            </a:r>
            <a:r>
              <a:rPr lang="en-US" sz="2600" b="1" dirty="0">
                <a:solidFill>
                  <a:srgbClr val="1F1A62"/>
                </a:solidFill>
                <a:latin typeface="Helvetica" pitchFamily="2" charset="0"/>
              </a:rPr>
              <a:t>mass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lockdowns in place </a:t>
            </a:r>
            <a:r>
              <a:rPr lang="en-US" sz="2600" b="1" dirty="0">
                <a:solidFill>
                  <a:srgbClr val="1F1A62"/>
                </a:solidFill>
                <a:latin typeface="Helvetica" pitchFamily="2" charset="0"/>
              </a:rPr>
              <a:t>for six weeks now</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all age groups </a:t>
            </a:r>
            <a:r>
              <a:rPr lang="en-US" sz="2600" b="1" dirty="0">
                <a:solidFill>
                  <a:srgbClr val="1F1A62"/>
                </a:solidFill>
                <a:latin typeface="Helvetica" pitchFamily="2" charset="0"/>
              </a:rPr>
              <a:t>continue to see</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significant, double-digit increase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during the day </a:t>
            </a:r>
            <a:r>
              <a:rPr kumimoji="0" lang="en-US" sz="2600" b="1" i="0" u="none" strike="noStrike" kern="1200" cap="none" spc="0" normalizeH="0" baseline="30000" noProof="0" dirty="0">
                <a:ln>
                  <a:noFill/>
                </a:ln>
                <a:solidFill>
                  <a:srgbClr val="1F1A62"/>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especially kids, teenagers and young adults</a:t>
            </a:r>
          </a:p>
        </p:txBody>
      </p:sp>
      <p:sp>
        <p:nvSpPr>
          <p:cNvPr id="16" name="Rectangle 15">
            <a:extLst>
              <a:ext uri="{FF2B5EF4-FFF2-40B4-BE49-F238E27FC236}">
                <a16:creationId xmlns:a16="http://schemas.microsoft.com/office/drawing/2014/main" id="{E0021694-B8B8-4AB5-9697-C267D123B01A}"/>
              </a:ext>
            </a:extLst>
          </p:cNvPr>
          <p:cNvSpPr/>
          <p:nvPr/>
        </p:nvSpPr>
        <p:spPr>
          <a:xfrm>
            <a:off x="1603388" y="4257176"/>
            <a:ext cx="584305" cy="2893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830501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15250" y="6586958"/>
            <a:ext cx="1169826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92BA01AB-455F-4819-8162-BFD20C8C1C29}"/>
              </a:ext>
            </a:extLst>
          </p:cNvPr>
          <p:cNvGraphicFramePr/>
          <p:nvPr/>
        </p:nvGraphicFramePr>
        <p:xfrm>
          <a:off x="-21518" y="1951761"/>
          <a:ext cx="12192000" cy="4271826"/>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5818C547-9550-425E-BD26-910D4FCF315E}"/>
              </a:ext>
            </a:extLst>
          </p:cNvPr>
          <p:cNvSpPr/>
          <p:nvPr/>
        </p:nvSpPr>
        <p:spPr>
          <a:xfrm>
            <a:off x="493732" y="6233039"/>
            <a:ext cx="116982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Time Period Report, Live, Total Day, Monday – Friday, w/o 2/24, 3/2, 3/9, 3/16, 3/23, 3/30, 4/6, 4/13, 4/20; Demos: P2+, P2-11, P12-17, A18-34, A35-49, Viewing Source: Ad-Supported Cable TV &amp; Broadcast TV (includes Spanish Language Networks). TV Universes (000): P2-11 (39,610), P12-17 (24,480), A18-34 (70,060), A35-49 (59,410).</a:t>
            </a:r>
          </a:p>
        </p:txBody>
      </p:sp>
      <p:sp>
        <p:nvSpPr>
          <p:cNvPr id="14" name="Rectangle 13">
            <a:extLst>
              <a:ext uri="{FF2B5EF4-FFF2-40B4-BE49-F238E27FC236}">
                <a16:creationId xmlns:a16="http://schemas.microsoft.com/office/drawing/2014/main" id="{95EDFBDC-88C9-4175-8587-CE26B735207F}"/>
              </a:ext>
            </a:extLst>
          </p:cNvPr>
          <p:cNvSpPr/>
          <p:nvPr/>
        </p:nvSpPr>
        <p:spPr>
          <a:xfrm>
            <a:off x="5388184" y="4124642"/>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6" name="Rectangle 15">
            <a:extLst>
              <a:ext uri="{FF2B5EF4-FFF2-40B4-BE49-F238E27FC236}">
                <a16:creationId xmlns:a16="http://schemas.microsoft.com/office/drawing/2014/main" id="{87E63E5E-9E54-4121-9030-3CB3318D249D}"/>
              </a:ext>
            </a:extLst>
          </p:cNvPr>
          <p:cNvSpPr/>
          <p:nvPr/>
        </p:nvSpPr>
        <p:spPr>
          <a:xfrm>
            <a:off x="8352883" y="4048580"/>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8" name="Rectangle 17">
            <a:extLst>
              <a:ext uri="{FF2B5EF4-FFF2-40B4-BE49-F238E27FC236}">
                <a16:creationId xmlns:a16="http://schemas.microsoft.com/office/drawing/2014/main" id="{D3C89854-E1EF-47A2-8E9D-3DD8C923772C}"/>
              </a:ext>
            </a:extLst>
          </p:cNvPr>
          <p:cNvSpPr/>
          <p:nvPr/>
        </p:nvSpPr>
        <p:spPr>
          <a:xfrm>
            <a:off x="11313534" y="3110446"/>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7" name="Triangle 30">
            <a:extLst>
              <a:ext uri="{FF2B5EF4-FFF2-40B4-BE49-F238E27FC236}">
                <a16:creationId xmlns:a16="http://schemas.microsoft.com/office/drawing/2014/main" id="{0B1790D9-6406-4CCA-BF02-71E397A1A73A}"/>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D461E24-4947-42A7-9FC7-40BBD1991E10}"/>
              </a:ext>
            </a:extLst>
          </p:cNvPr>
          <p:cNvSpPr/>
          <p:nvPr/>
        </p:nvSpPr>
        <p:spPr>
          <a:xfrm>
            <a:off x="301622" y="318813"/>
            <a:ext cx="1150160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Maintaining increases seen vs. pre-pandemic, ad-supported live TV reach has leveled off over the last few weeks</a:t>
            </a:r>
          </a:p>
        </p:txBody>
      </p:sp>
      <p:sp>
        <p:nvSpPr>
          <p:cNvPr id="21" name="TextBox 20">
            <a:extLst>
              <a:ext uri="{FF2B5EF4-FFF2-40B4-BE49-F238E27FC236}">
                <a16:creationId xmlns:a16="http://schemas.microsoft.com/office/drawing/2014/main" id="{EBD3150B-68D6-4EA2-BD9E-0129861555CB}"/>
              </a:ext>
            </a:extLst>
          </p:cNvPr>
          <p:cNvSpPr txBox="1"/>
          <p:nvPr/>
        </p:nvSpPr>
        <p:spPr>
          <a:xfrm>
            <a:off x="745341" y="1205348"/>
            <a:ext cx="114681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Against P2+, average daily reach </a:t>
            </a:r>
            <a:r>
              <a:rPr kumimoji="0" lang="en-US" sz="1600" b="0" i="0" u="none" strike="noStrike" kern="1200" cap="none" spc="0" normalizeH="0" baseline="0" noProof="0" dirty="0">
                <a:ln>
                  <a:noFill/>
                </a:ln>
                <a:solidFill>
                  <a:srgbClr val="1B1464"/>
                </a:solidFill>
                <a:effectLst/>
                <a:uLnTx/>
                <a:uFillTx/>
                <a:latin typeface="Helvetica" pitchFamily="2" charset="0"/>
                <a:ea typeface="+mn-ea"/>
                <a:cs typeface="+mn-cs"/>
              </a:rPr>
              <a:t>was </a:t>
            </a:r>
            <a:r>
              <a:rPr kumimoji="0" lang="en-US" sz="1600" b="0" i="0" u="none" strike="noStrike" kern="1200" cap="none" spc="0" normalizeH="0" baseline="0" noProof="0" dirty="0">
                <a:ln>
                  <a:noFill/>
                </a:ln>
                <a:solidFill>
                  <a:srgbClr val="ED3C8D"/>
                </a:solidFill>
                <a:effectLst/>
                <a:uLnTx/>
                <a:uFillTx/>
                <a:latin typeface="Helvetica" pitchFamily="2" charset="0"/>
                <a:ea typeface="+mn-ea"/>
                <a:cs typeface="+mn-cs"/>
              </a:rPr>
              <a:t>4%</a:t>
            </a:r>
            <a:r>
              <a:rPr kumimoji="0" lang="en-US" sz="16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 higher</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for the week of April 20</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vs. Feb 24</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with a 55% average daily reach </a:t>
            </a:r>
          </a:p>
        </p:txBody>
      </p:sp>
      <p:sp>
        <p:nvSpPr>
          <p:cNvPr id="19" name="Rectangle 18">
            <a:extLst>
              <a:ext uri="{FF2B5EF4-FFF2-40B4-BE49-F238E27FC236}">
                <a16:creationId xmlns:a16="http://schemas.microsoft.com/office/drawing/2014/main" id="{87ADD085-49B4-4533-A9A5-0EB043BDFD05}"/>
              </a:ext>
            </a:extLst>
          </p:cNvPr>
          <p:cNvSpPr/>
          <p:nvPr/>
        </p:nvSpPr>
        <p:spPr>
          <a:xfrm>
            <a:off x="2439619" y="3912620"/>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2244566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92BA01AB-455F-4819-8162-BFD20C8C1C29}"/>
              </a:ext>
            </a:extLst>
          </p:cNvPr>
          <p:cNvGraphicFramePr/>
          <p:nvPr/>
        </p:nvGraphicFramePr>
        <p:xfrm>
          <a:off x="-8818" y="1951761"/>
          <a:ext cx="12192000" cy="4271826"/>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5818C547-9550-425E-BD26-910D4FCF315E}"/>
              </a:ext>
            </a:extLst>
          </p:cNvPr>
          <p:cNvSpPr/>
          <p:nvPr/>
        </p:nvSpPr>
        <p:spPr>
          <a:xfrm>
            <a:off x="493732" y="6233039"/>
            <a:ext cx="116982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Time Period Report, Live, Total Day, Monday – Friday, w/o 2/24, 3/2, 3/9, 3/16, 3/23, 3/30, 4/6, 4/13, 4/20; Demos: P2+, P2-11, P12-17, A18-34, A35-49, Viewing Source: Ad-Supported Cable TV &amp; Broadcast TV (includes Spanish Language Networks). TV Universes (000): P2-11 (39,610), P12-17 (24,480), A18-34 (70,060), A35-49 (59,410).</a:t>
            </a:r>
          </a:p>
        </p:txBody>
      </p:sp>
      <p:sp>
        <p:nvSpPr>
          <p:cNvPr id="14" name="Rectangle 13">
            <a:extLst>
              <a:ext uri="{FF2B5EF4-FFF2-40B4-BE49-F238E27FC236}">
                <a16:creationId xmlns:a16="http://schemas.microsoft.com/office/drawing/2014/main" id="{95EDFBDC-88C9-4175-8587-CE26B735207F}"/>
              </a:ext>
            </a:extLst>
          </p:cNvPr>
          <p:cNvSpPr/>
          <p:nvPr/>
        </p:nvSpPr>
        <p:spPr>
          <a:xfrm>
            <a:off x="5423941" y="4963867"/>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6" name="Rectangle 15">
            <a:extLst>
              <a:ext uri="{FF2B5EF4-FFF2-40B4-BE49-F238E27FC236}">
                <a16:creationId xmlns:a16="http://schemas.microsoft.com/office/drawing/2014/main" id="{87E63E5E-9E54-4121-9030-3CB3318D249D}"/>
              </a:ext>
            </a:extLst>
          </p:cNvPr>
          <p:cNvSpPr/>
          <p:nvPr/>
        </p:nvSpPr>
        <p:spPr>
          <a:xfrm>
            <a:off x="8369499" y="4115449"/>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8" name="Rectangle 17">
            <a:extLst>
              <a:ext uri="{FF2B5EF4-FFF2-40B4-BE49-F238E27FC236}">
                <a16:creationId xmlns:a16="http://schemas.microsoft.com/office/drawing/2014/main" id="{D3C89854-E1EF-47A2-8E9D-3DD8C923772C}"/>
              </a:ext>
            </a:extLst>
          </p:cNvPr>
          <p:cNvSpPr/>
          <p:nvPr/>
        </p:nvSpPr>
        <p:spPr>
          <a:xfrm>
            <a:off x="11360372" y="3076620"/>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2" name="Triangle 30">
            <a:extLst>
              <a:ext uri="{FF2B5EF4-FFF2-40B4-BE49-F238E27FC236}">
                <a16:creationId xmlns:a16="http://schemas.microsoft.com/office/drawing/2014/main" id="{9FEB1E3F-5840-42FF-874D-0D070EA61480}"/>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1400AD4-6E7F-41D8-B0F7-F6B16E2B02E8}"/>
              </a:ext>
            </a:extLst>
          </p:cNvPr>
          <p:cNvSpPr txBox="1"/>
          <p:nvPr/>
        </p:nvSpPr>
        <p:spPr>
          <a:xfrm>
            <a:off x="745341" y="1205348"/>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Against P2+, total weekday viewership for the week of April 20</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was </a:t>
            </a:r>
            <a:r>
              <a:rPr kumimoji="0" lang="en-US" sz="1600" b="0" i="0" u="none" strike="noStrike" kern="1200" cap="none" spc="0" normalizeH="0" baseline="0" noProof="0" dirty="0">
                <a:ln>
                  <a:noFill/>
                </a:ln>
                <a:solidFill>
                  <a:srgbClr val="ED3C8D"/>
                </a:solidFill>
                <a:effectLst/>
                <a:uLnTx/>
                <a:uFillTx/>
                <a:latin typeface="Helvetica" pitchFamily="2" charset="0"/>
                <a:ea typeface="+mn-ea"/>
                <a:cs typeface="+mn-cs"/>
              </a:rPr>
              <a:t>12% higher</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vs. Feb 24</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endPar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endParaRPr>
          </a:p>
        </p:txBody>
      </p:sp>
      <p:sp>
        <p:nvSpPr>
          <p:cNvPr id="21" name="Rectangle 20">
            <a:extLst>
              <a:ext uri="{FF2B5EF4-FFF2-40B4-BE49-F238E27FC236}">
                <a16:creationId xmlns:a16="http://schemas.microsoft.com/office/drawing/2014/main" id="{8325E17A-896D-423A-AF4E-AD044162A245}"/>
              </a:ext>
            </a:extLst>
          </p:cNvPr>
          <p:cNvSpPr/>
          <p:nvPr/>
        </p:nvSpPr>
        <p:spPr>
          <a:xfrm>
            <a:off x="2426761" y="4747014"/>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9" name="Rectangle 18">
            <a:extLst>
              <a:ext uri="{FF2B5EF4-FFF2-40B4-BE49-F238E27FC236}">
                <a16:creationId xmlns:a16="http://schemas.microsoft.com/office/drawing/2014/main" id="{E752B141-ADAE-48F3-BF65-A7F685AAEAAA}"/>
              </a:ext>
            </a:extLst>
          </p:cNvPr>
          <p:cNvSpPr/>
          <p:nvPr/>
        </p:nvSpPr>
        <p:spPr>
          <a:xfrm>
            <a:off x="413302" y="318813"/>
            <a:ext cx="1175718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Viewers collectively spent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nearly half a billion more hours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watching TV Monday-Friday during the sixth week of the lockdown vs. late February  </a:t>
            </a:r>
          </a:p>
        </p:txBody>
      </p:sp>
    </p:spTree>
    <p:extLst>
      <p:ext uri="{BB962C8B-B14F-4D97-AF65-F5344CB8AC3E}">
        <p14:creationId xmlns:p14="http://schemas.microsoft.com/office/powerpoint/2010/main" val="395920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2A5CED4-BF10-4C05-B492-0FC7E414E60B}"/>
              </a:ext>
            </a:extLst>
          </p:cNvPr>
          <p:cNvPicPr>
            <a:picLocks noChangeAspect="1"/>
          </p:cNvPicPr>
          <p:nvPr/>
        </p:nvPicPr>
        <p:blipFill rotWithShape="1">
          <a:blip r:embed="rId2"/>
          <a:srcRect l="60744" t="660" r="332"/>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5244926" y="392663"/>
            <a:ext cx="694707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Television Usage</a:t>
            </a:r>
          </a:p>
        </p:txBody>
      </p:sp>
      <p:sp>
        <p:nvSpPr>
          <p:cNvPr id="4" name="Rectangle 3">
            <a:extLst>
              <a:ext uri="{FF2B5EF4-FFF2-40B4-BE49-F238E27FC236}">
                <a16:creationId xmlns:a16="http://schemas.microsoft.com/office/drawing/2014/main" id="{91CAB802-C65F-4081-AA12-A81B57DC4275}"/>
              </a:ext>
            </a:extLst>
          </p:cNvPr>
          <p:cNvSpPr/>
          <p:nvPr/>
        </p:nvSpPr>
        <p:spPr>
          <a:xfrm>
            <a:off x="5533717" y="1661464"/>
            <a:ext cx="6087153" cy="1015663"/>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It’s not surprising as people have settled into their new routines that spikes in viewership have started to flatten out</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Triangle 30">
            <a:extLst>
              <a:ext uri="{FF2B5EF4-FFF2-40B4-BE49-F238E27FC236}">
                <a16:creationId xmlns:a16="http://schemas.microsoft.com/office/drawing/2014/main" id="{BFA6312B-2B32-4565-AFCB-96EF3AA03656}"/>
              </a:ext>
            </a:extLst>
          </p:cNvPr>
          <p:cNvSpPr/>
          <p:nvPr/>
        </p:nvSpPr>
        <p:spPr>
          <a:xfrm rot="5400000">
            <a:off x="5230911" y="1795491"/>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riangle 30">
            <a:extLst>
              <a:ext uri="{FF2B5EF4-FFF2-40B4-BE49-F238E27FC236}">
                <a16:creationId xmlns:a16="http://schemas.microsoft.com/office/drawing/2014/main" id="{3F94C1F1-1D54-4DA0-9A26-7C2708442AE6}"/>
              </a:ext>
            </a:extLst>
          </p:cNvPr>
          <p:cNvSpPr/>
          <p:nvPr/>
        </p:nvSpPr>
        <p:spPr>
          <a:xfrm rot="5400000">
            <a:off x="5230911" y="342259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02552EB-0983-4FA3-9E52-8202D629EDC9}"/>
              </a:ext>
            </a:extLst>
          </p:cNvPr>
          <p:cNvSpPr/>
          <p:nvPr/>
        </p:nvSpPr>
        <p:spPr>
          <a:xfrm>
            <a:off x="5551052" y="3308814"/>
            <a:ext cx="6334821" cy="1015663"/>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However, viewership is still up significantly relative to the pre-pandemic period, especially among younger audiences</a:t>
            </a:r>
          </a:p>
        </p:txBody>
      </p:sp>
    </p:spTree>
    <p:extLst>
      <p:ext uri="{BB962C8B-B14F-4D97-AF65-F5344CB8AC3E}">
        <p14:creationId xmlns:p14="http://schemas.microsoft.com/office/powerpoint/2010/main" val="3133539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341"/>
          <a:stretch/>
        </p:blipFill>
        <p:spPr>
          <a:xfrm>
            <a:off x="0" y="-8266"/>
            <a:ext cx="12192000" cy="6880225"/>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E600"/>
                </a:solidFill>
                <a:effectLst/>
                <a:uLnTx/>
                <a:uFillTx/>
                <a:latin typeface="Helvetica" pitchFamily="2" charset="0"/>
                <a:ea typeface="+mn-ea"/>
                <a:cs typeface="+mn-cs"/>
              </a:rPr>
              <a:t>When are People Watching?</a:t>
            </a:r>
            <a:br>
              <a:rPr kumimoji="0" lang="en-US" sz="4000" b="1" i="0" u="none" strike="noStrike" kern="1200" cap="none" spc="0" normalizeH="0" baseline="0" noProof="0" dirty="0">
                <a:ln>
                  <a:noFill/>
                </a:ln>
                <a:solidFill>
                  <a:srgbClr val="1F1A62"/>
                </a:solidFill>
                <a:effectLst/>
                <a:uLnTx/>
                <a:uFillTx/>
                <a:latin typeface="Helvetica" pitchFamily="2" charset="0"/>
                <a:ea typeface="+mn-ea"/>
                <a:cs typeface="+mn-cs"/>
              </a:rPr>
            </a:br>
            <a:endPar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3030051C-7480-484F-BA46-1658E336C335}"/>
              </a:ext>
            </a:extLst>
          </p:cNvPr>
          <p:cNvSpPr txBox="1"/>
          <p:nvPr/>
        </p:nvSpPr>
        <p:spPr>
          <a:xfrm>
            <a:off x="385191" y="4314269"/>
            <a:ext cx="7110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Helvetica" pitchFamily="2" charset="0"/>
                <a:ea typeface="+mn-ea"/>
                <a:cs typeface="+mn-cs"/>
              </a:rPr>
              <a:t>Dayparts</a:t>
            </a:r>
            <a:endParaRPr kumimoji="0" lang="en-US" sz="200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1517552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0" y="1714129"/>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533051"/>
            <a:ext cx="1177869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1A62"/>
                </a:solidFill>
                <a:effectLst/>
                <a:uLnTx/>
                <a:uFillTx/>
                <a:latin typeface="Helvetica" pitchFamily="2" charset="0"/>
                <a:ea typeface="+mn-ea"/>
                <a:cs typeface="+mn-cs"/>
              </a:rPr>
              <a:t>What You’ll Learn…</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Triangle 30">
            <a:extLst>
              <a:ext uri="{FF2B5EF4-FFF2-40B4-BE49-F238E27FC236}">
                <a16:creationId xmlns:a16="http://schemas.microsoft.com/office/drawing/2014/main" id="{EBF01D0C-5FEC-4AD2-BDF0-7B3AA336599D}"/>
              </a:ext>
            </a:extLst>
          </p:cNvPr>
          <p:cNvSpPr/>
          <p:nvPr/>
        </p:nvSpPr>
        <p:spPr>
          <a:xfrm rot="5400000">
            <a:off x="499054" y="21524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6628C1D-4B9C-4236-B1BC-11B26E30199B}"/>
              </a:ext>
            </a:extLst>
          </p:cNvPr>
          <p:cNvSpPr/>
          <p:nvPr/>
        </p:nvSpPr>
        <p:spPr>
          <a:xfrm>
            <a:off x="961212" y="2055124"/>
            <a:ext cx="10535371" cy="646331"/>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As consumers establish new routines, the viewership spikes seen in April are flattening out, yet still significantly up vs. pre-pandemic time</a:t>
            </a:r>
          </a:p>
        </p:txBody>
      </p:sp>
      <p:sp>
        <p:nvSpPr>
          <p:cNvPr id="13" name="Triangle 30">
            <a:extLst>
              <a:ext uri="{FF2B5EF4-FFF2-40B4-BE49-F238E27FC236}">
                <a16:creationId xmlns:a16="http://schemas.microsoft.com/office/drawing/2014/main" id="{D959B21C-AD0F-4872-B274-DCF767060ABE}"/>
              </a:ext>
            </a:extLst>
          </p:cNvPr>
          <p:cNvSpPr/>
          <p:nvPr/>
        </p:nvSpPr>
        <p:spPr>
          <a:xfrm rot="5400000">
            <a:off x="499054" y="3226706"/>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5646F7B-478E-4733-AD51-CF687CAB9696}"/>
              </a:ext>
            </a:extLst>
          </p:cNvPr>
          <p:cNvSpPr/>
          <p:nvPr/>
        </p:nvSpPr>
        <p:spPr>
          <a:xfrm>
            <a:off x="961211" y="3116091"/>
            <a:ext cx="10961352" cy="646331"/>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Daytime, Late </a:t>
            </a:r>
            <a:r>
              <a:rPr lang="en-US" b="1" dirty="0">
                <a:solidFill>
                  <a:srgbClr val="1F1A62"/>
                </a:solidFill>
                <a:latin typeface="Helvetica" pitchFamily="2" charset="0"/>
                <a:ea typeface="Open Sans" panose="020B0606030504020204" pitchFamily="34" charset="0"/>
                <a:cs typeface="Open Sans" panose="020B0606030504020204" pitchFamily="34" charset="0"/>
              </a:rPr>
              <a:t>Night and</a:t>
            </a: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 Overnight, along with news and ‘feel good’ entertainment programming, offer reach and engagement opportunities</a:t>
            </a:r>
          </a:p>
        </p:txBody>
      </p:sp>
      <p:sp>
        <p:nvSpPr>
          <p:cNvPr id="16" name="Triangle 30">
            <a:extLst>
              <a:ext uri="{FF2B5EF4-FFF2-40B4-BE49-F238E27FC236}">
                <a16:creationId xmlns:a16="http://schemas.microsoft.com/office/drawing/2014/main" id="{923B11CC-B56F-4E77-B1AB-013381CC23BB}"/>
              </a:ext>
            </a:extLst>
          </p:cNvPr>
          <p:cNvSpPr/>
          <p:nvPr/>
        </p:nvSpPr>
        <p:spPr>
          <a:xfrm rot="5400000">
            <a:off x="499054" y="4322267"/>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DC7BC33-4C21-4BE6-ADC3-18830756E12E}"/>
              </a:ext>
            </a:extLst>
          </p:cNvPr>
          <p:cNvSpPr/>
          <p:nvPr/>
        </p:nvSpPr>
        <p:spPr>
          <a:xfrm>
            <a:off x="961212" y="4218255"/>
            <a:ext cx="10961352" cy="196977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In looking for fresh content, viewers are expanding their programming repertoire and exploring new platforms, services, devices, and technologies </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Sports fans haven’t disappeared, in fact three-quarters of them are watching more, or the same amount of, TV than they were pre-pandemic </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19" name="Triangle 30">
            <a:extLst>
              <a:ext uri="{FF2B5EF4-FFF2-40B4-BE49-F238E27FC236}">
                <a16:creationId xmlns:a16="http://schemas.microsoft.com/office/drawing/2014/main" id="{217AE123-B5EF-4CBD-9DE9-F9D630F1C183}"/>
              </a:ext>
            </a:extLst>
          </p:cNvPr>
          <p:cNvSpPr/>
          <p:nvPr/>
        </p:nvSpPr>
        <p:spPr>
          <a:xfrm rot="5400000">
            <a:off x="499054" y="536179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189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7338CB04-1232-445B-A944-FD055DF89FAC}"/>
              </a:ext>
            </a:extLst>
          </p:cNvPr>
          <p:cNvSpPr txBox="1"/>
          <p:nvPr/>
        </p:nvSpPr>
        <p:spPr>
          <a:xfrm>
            <a:off x="46267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37" name="TextBox 36">
            <a:extLst>
              <a:ext uri="{FF2B5EF4-FFF2-40B4-BE49-F238E27FC236}">
                <a16:creationId xmlns:a16="http://schemas.microsoft.com/office/drawing/2014/main" id="{1BB0CA28-DA5D-4807-84C5-6BF4E3D23EA3}"/>
              </a:ext>
            </a:extLst>
          </p:cNvPr>
          <p:cNvSpPr txBox="1"/>
          <p:nvPr/>
        </p:nvSpPr>
        <p:spPr>
          <a:xfrm>
            <a:off x="828848"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38" name="TextBox 37">
            <a:extLst>
              <a:ext uri="{FF2B5EF4-FFF2-40B4-BE49-F238E27FC236}">
                <a16:creationId xmlns:a16="http://schemas.microsoft.com/office/drawing/2014/main" id="{54BE5808-0212-42DF-A7AD-18F789859B0C}"/>
              </a:ext>
            </a:extLst>
          </p:cNvPr>
          <p:cNvSpPr txBox="1"/>
          <p:nvPr/>
        </p:nvSpPr>
        <p:spPr>
          <a:xfrm>
            <a:off x="119721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39" name="TextBox 38">
            <a:extLst>
              <a:ext uri="{FF2B5EF4-FFF2-40B4-BE49-F238E27FC236}">
                <a16:creationId xmlns:a16="http://schemas.microsoft.com/office/drawing/2014/main" id="{D7B0E5D6-BAC5-4B4F-B728-7416F9D411E5}"/>
              </a:ext>
            </a:extLst>
          </p:cNvPr>
          <p:cNvSpPr txBox="1"/>
          <p:nvPr/>
        </p:nvSpPr>
        <p:spPr>
          <a:xfrm>
            <a:off x="1577718"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40" name="TextBox 39">
            <a:extLst>
              <a:ext uri="{FF2B5EF4-FFF2-40B4-BE49-F238E27FC236}">
                <a16:creationId xmlns:a16="http://schemas.microsoft.com/office/drawing/2014/main" id="{0CB2693D-36A1-46A4-9E23-5E8D27535C95}"/>
              </a:ext>
            </a:extLst>
          </p:cNvPr>
          <p:cNvSpPr txBox="1"/>
          <p:nvPr/>
        </p:nvSpPr>
        <p:spPr>
          <a:xfrm>
            <a:off x="1942086"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41" name="TextBox 40">
            <a:extLst>
              <a:ext uri="{FF2B5EF4-FFF2-40B4-BE49-F238E27FC236}">
                <a16:creationId xmlns:a16="http://schemas.microsoft.com/office/drawing/2014/main" id="{C4294757-9463-4B9B-8A58-6A5F45F4358E}"/>
              </a:ext>
            </a:extLst>
          </p:cNvPr>
          <p:cNvSpPr txBox="1"/>
          <p:nvPr/>
        </p:nvSpPr>
        <p:spPr>
          <a:xfrm>
            <a:off x="2330214"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1" name="TextBox 70">
            <a:extLst>
              <a:ext uri="{FF2B5EF4-FFF2-40B4-BE49-F238E27FC236}">
                <a16:creationId xmlns:a16="http://schemas.microsoft.com/office/drawing/2014/main" id="{DE70A670-A08F-4775-8DD3-542D32B0C137}"/>
              </a:ext>
            </a:extLst>
          </p:cNvPr>
          <p:cNvSpPr txBox="1"/>
          <p:nvPr/>
        </p:nvSpPr>
        <p:spPr>
          <a:xfrm>
            <a:off x="2706629"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2" name="TextBox 71">
            <a:extLst>
              <a:ext uri="{FF2B5EF4-FFF2-40B4-BE49-F238E27FC236}">
                <a16:creationId xmlns:a16="http://schemas.microsoft.com/office/drawing/2014/main" id="{78231E4B-8C01-4950-9054-9F28FCDEC6BB}"/>
              </a:ext>
            </a:extLst>
          </p:cNvPr>
          <p:cNvSpPr txBox="1"/>
          <p:nvPr/>
        </p:nvSpPr>
        <p:spPr>
          <a:xfrm>
            <a:off x="3090522"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3" name="TextBox 72">
            <a:extLst>
              <a:ext uri="{FF2B5EF4-FFF2-40B4-BE49-F238E27FC236}">
                <a16:creationId xmlns:a16="http://schemas.microsoft.com/office/drawing/2014/main" id="{E76FC220-2ABB-4534-A018-30E37FC39B04}"/>
              </a:ext>
            </a:extLst>
          </p:cNvPr>
          <p:cNvSpPr txBox="1"/>
          <p:nvPr/>
        </p:nvSpPr>
        <p:spPr>
          <a:xfrm>
            <a:off x="3478873"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0" name="TextBox 129">
            <a:extLst>
              <a:ext uri="{FF2B5EF4-FFF2-40B4-BE49-F238E27FC236}">
                <a16:creationId xmlns:a16="http://schemas.microsoft.com/office/drawing/2014/main" id="{66FF6485-5D70-43CA-AC34-230C58B75E58}"/>
              </a:ext>
            </a:extLst>
          </p:cNvPr>
          <p:cNvSpPr txBox="1"/>
          <p:nvPr/>
        </p:nvSpPr>
        <p:spPr>
          <a:xfrm>
            <a:off x="440592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31" name="TextBox 130">
            <a:extLst>
              <a:ext uri="{FF2B5EF4-FFF2-40B4-BE49-F238E27FC236}">
                <a16:creationId xmlns:a16="http://schemas.microsoft.com/office/drawing/2014/main" id="{1B957AD4-8C6C-49BE-A152-29CF2194D2E4}"/>
              </a:ext>
            </a:extLst>
          </p:cNvPr>
          <p:cNvSpPr txBox="1"/>
          <p:nvPr/>
        </p:nvSpPr>
        <p:spPr>
          <a:xfrm>
            <a:off x="4772103"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32" name="TextBox 131">
            <a:extLst>
              <a:ext uri="{FF2B5EF4-FFF2-40B4-BE49-F238E27FC236}">
                <a16:creationId xmlns:a16="http://schemas.microsoft.com/office/drawing/2014/main" id="{A2F7A4B6-BF59-4E74-B687-45218BD975F0}"/>
              </a:ext>
            </a:extLst>
          </p:cNvPr>
          <p:cNvSpPr txBox="1"/>
          <p:nvPr/>
        </p:nvSpPr>
        <p:spPr>
          <a:xfrm>
            <a:off x="514046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33" name="TextBox 132">
            <a:extLst>
              <a:ext uri="{FF2B5EF4-FFF2-40B4-BE49-F238E27FC236}">
                <a16:creationId xmlns:a16="http://schemas.microsoft.com/office/drawing/2014/main" id="{944C2755-9A1E-412E-BB82-6911BF57ABB7}"/>
              </a:ext>
            </a:extLst>
          </p:cNvPr>
          <p:cNvSpPr txBox="1"/>
          <p:nvPr/>
        </p:nvSpPr>
        <p:spPr>
          <a:xfrm>
            <a:off x="5520973"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4" name="TextBox 133">
            <a:extLst>
              <a:ext uri="{FF2B5EF4-FFF2-40B4-BE49-F238E27FC236}">
                <a16:creationId xmlns:a16="http://schemas.microsoft.com/office/drawing/2014/main" id="{5C55217B-2F50-45D0-9061-FE484A5E6F67}"/>
              </a:ext>
            </a:extLst>
          </p:cNvPr>
          <p:cNvSpPr txBox="1"/>
          <p:nvPr/>
        </p:nvSpPr>
        <p:spPr>
          <a:xfrm>
            <a:off x="5885341"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5" name="TextBox 134">
            <a:extLst>
              <a:ext uri="{FF2B5EF4-FFF2-40B4-BE49-F238E27FC236}">
                <a16:creationId xmlns:a16="http://schemas.microsoft.com/office/drawing/2014/main" id="{195C44A1-4EAD-48B9-A0CF-5535AE53DB37}"/>
              </a:ext>
            </a:extLst>
          </p:cNvPr>
          <p:cNvSpPr txBox="1"/>
          <p:nvPr/>
        </p:nvSpPr>
        <p:spPr>
          <a:xfrm>
            <a:off x="6273469"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6" name="TextBox 135">
            <a:extLst>
              <a:ext uri="{FF2B5EF4-FFF2-40B4-BE49-F238E27FC236}">
                <a16:creationId xmlns:a16="http://schemas.microsoft.com/office/drawing/2014/main" id="{27B195CE-8C22-4820-87A0-997132EE40AB}"/>
              </a:ext>
            </a:extLst>
          </p:cNvPr>
          <p:cNvSpPr txBox="1"/>
          <p:nvPr/>
        </p:nvSpPr>
        <p:spPr>
          <a:xfrm>
            <a:off x="6649884"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7" name="TextBox 136">
            <a:extLst>
              <a:ext uri="{FF2B5EF4-FFF2-40B4-BE49-F238E27FC236}">
                <a16:creationId xmlns:a16="http://schemas.microsoft.com/office/drawing/2014/main" id="{108549FE-CC36-48DE-B837-81617FD75326}"/>
              </a:ext>
            </a:extLst>
          </p:cNvPr>
          <p:cNvSpPr txBox="1"/>
          <p:nvPr/>
        </p:nvSpPr>
        <p:spPr>
          <a:xfrm>
            <a:off x="7033777"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8" name="TextBox 137">
            <a:extLst>
              <a:ext uri="{FF2B5EF4-FFF2-40B4-BE49-F238E27FC236}">
                <a16:creationId xmlns:a16="http://schemas.microsoft.com/office/drawing/2014/main" id="{667CF03B-0F62-4447-9E2A-B6206A8A111B}"/>
              </a:ext>
            </a:extLst>
          </p:cNvPr>
          <p:cNvSpPr txBox="1"/>
          <p:nvPr/>
        </p:nvSpPr>
        <p:spPr>
          <a:xfrm>
            <a:off x="7422128"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9" name="TextBox 138">
            <a:extLst>
              <a:ext uri="{FF2B5EF4-FFF2-40B4-BE49-F238E27FC236}">
                <a16:creationId xmlns:a16="http://schemas.microsoft.com/office/drawing/2014/main" id="{1DE4A0C7-33ED-4DE4-9CA6-FCA354B470A7}"/>
              </a:ext>
            </a:extLst>
          </p:cNvPr>
          <p:cNvSpPr txBox="1"/>
          <p:nvPr/>
        </p:nvSpPr>
        <p:spPr>
          <a:xfrm>
            <a:off x="838849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40" name="TextBox 139">
            <a:extLst>
              <a:ext uri="{FF2B5EF4-FFF2-40B4-BE49-F238E27FC236}">
                <a16:creationId xmlns:a16="http://schemas.microsoft.com/office/drawing/2014/main" id="{DF689DA7-1281-41B6-A6E0-972759021D06}"/>
              </a:ext>
            </a:extLst>
          </p:cNvPr>
          <p:cNvSpPr txBox="1"/>
          <p:nvPr/>
        </p:nvSpPr>
        <p:spPr>
          <a:xfrm>
            <a:off x="875467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41" name="TextBox 140">
            <a:extLst>
              <a:ext uri="{FF2B5EF4-FFF2-40B4-BE49-F238E27FC236}">
                <a16:creationId xmlns:a16="http://schemas.microsoft.com/office/drawing/2014/main" id="{6D3BA4B2-9F51-4B3A-9AAA-78308A24AAD2}"/>
              </a:ext>
            </a:extLst>
          </p:cNvPr>
          <p:cNvSpPr txBox="1"/>
          <p:nvPr/>
        </p:nvSpPr>
        <p:spPr>
          <a:xfrm>
            <a:off x="912303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42" name="TextBox 141">
            <a:extLst>
              <a:ext uri="{FF2B5EF4-FFF2-40B4-BE49-F238E27FC236}">
                <a16:creationId xmlns:a16="http://schemas.microsoft.com/office/drawing/2014/main" id="{B82D2FAB-4375-412E-9346-29C0CCE68A51}"/>
              </a:ext>
            </a:extLst>
          </p:cNvPr>
          <p:cNvSpPr txBox="1"/>
          <p:nvPr/>
        </p:nvSpPr>
        <p:spPr>
          <a:xfrm>
            <a:off x="9503545"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43" name="TextBox 142">
            <a:extLst>
              <a:ext uri="{FF2B5EF4-FFF2-40B4-BE49-F238E27FC236}">
                <a16:creationId xmlns:a16="http://schemas.microsoft.com/office/drawing/2014/main" id="{E4CA9E41-53B5-4273-B8F2-4D4C76722C39}"/>
              </a:ext>
            </a:extLst>
          </p:cNvPr>
          <p:cNvSpPr txBox="1"/>
          <p:nvPr/>
        </p:nvSpPr>
        <p:spPr>
          <a:xfrm>
            <a:off x="9867913"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44" name="TextBox 143">
            <a:extLst>
              <a:ext uri="{FF2B5EF4-FFF2-40B4-BE49-F238E27FC236}">
                <a16:creationId xmlns:a16="http://schemas.microsoft.com/office/drawing/2014/main" id="{ED1B845F-C083-4A6B-9684-11967A44298B}"/>
              </a:ext>
            </a:extLst>
          </p:cNvPr>
          <p:cNvSpPr txBox="1"/>
          <p:nvPr/>
        </p:nvSpPr>
        <p:spPr>
          <a:xfrm>
            <a:off x="10256041"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45" name="TextBox 144">
            <a:extLst>
              <a:ext uri="{FF2B5EF4-FFF2-40B4-BE49-F238E27FC236}">
                <a16:creationId xmlns:a16="http://schemas.microsoft.com/office/drawing/2014/main" id="{28CEFA0D-C0A4-41F8-AFA1-1B552D2D85FA}"/>
              </a:ext>
            </a:extLst>
          </p:cNvPr>
          <p:cNvSpPr txBox="1"/>
          <p:nvPr/>
        </p:nvSpPr>
        <p:spPr>
          <a:xfrm>
            <a:off x="10632456"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46" name="TextBox 145">
            <a:extLst>
              <a:ext uri="{FF2B5EF4-FFF2-40B4-BE49-F238E27FC236}">
                <a16:creationId xmlns:a16="http://schemas.microsoft.com/office/drawing/2014/main" id="{4D36D608-F471-4B94-A264-FD9E33751F65}"/>
              </a:ext>
            </a:extLst>
          </p:cNvPr>
          <p:cNvSpPr txBox="1"/>
          <p:nvPr/>
        </p:nvSpPr>
        <p:spPr>
          <a:xfrm>
            <a:off x="11016349"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47" name="TextBox 146">
            <a:extLst>
              <a:ext uri="{FF2B5EF4-FFF2-40B4-BE49-F238E27FC236}">
                <a16:creationId xmlns:a16="http://schemas.microsoft.com/office/drawing/2014/main" id="{557057D6-7F1C-4F80-9FC9-2F6B367D0A9F}"/>
              </a:ext>
            </a:extLst>
          </p:cNvPr>
          <p:cNvSpPr txBox="1"/>
          <p:nvPr/>
        </p:nvSpPr>
        <p:spPr>
          <a:xfrm>
            <a:off x="11404700"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38758" y="6586958"/>
            <a:ext cx="1167476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9" name="Chart 8">
            <a:extLst>
              <a:ext uri="{FF2B5EF4-FFF2-40B4-BE49-F238E27FC236}">
                <a16:creationId xmlns:a16="http://schemas.microsoft.com/office/drawing/2014/main" id="{92BA01AB-455F-4819-8162-BFD20C8C1C29}"/>
              </a:ext>
            </a:extLst>
          </p:cNvPr>
          <p:cNvGraphicFramePr/>
          <p:nvPr/>
        </p:nvGraphicFramePr>
        <p:xfrm>
          <a:off x="-21518" y="1736931"/>
          <a:ext cx="12192000" cy="4271826"/>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a:extLst>
              <a:ext uri="{FF2B5EF4-FFF2-40B4-BE49-F238E27FC236}">
                <a16:creationId xmlns:a16="http://schemas.microsoft.com/office/drawing/2014/main" id="{95EDFBDC-88C9-4175-8587-CE26B735207F}"/>
              </a:ext>
            </a:extLst>
          </p:cNvPr>
          <p:cNvSpPr/>
          <p:nvPr/>
        </p:nvSpPr>
        <p:spPr>
          <a:xfrm>
            <a:off x="3294907" y="4364857"/>
            <a:ext cx="642736" cy="350107"/>
          </a:xfrm>
          <a:prstGeom prst="rect">
            <a:avLst/>
          </a:prstGeom>
          <a:solidFill>
            <a:srgbClr val="D0D8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6" name="Rectangle 15">
            <a:extLst>
              <a:ext uri="{FF2B5EF4-FFF2-40B4-BE49-F238E27FC236}">
                <a16:creationId xmlns:a16="http://schemas.microsoft.com/office/drawing/2014/main" id="{87E63E5E-9E54-4121-9030-3CB3318D249D}"/>
              </a:ext>
            </a:extLst>
          </p:cNvPr>
          <p:cNvSpPr/>
          <p:nvPr/>
        </p:nvSpPr>
        <p:spPr>
          <a:xfrm>
            <a:off x="7256760" y="3760880"/>
            <a:ext cx="642736" cy="350107"/>
          </a:xfrm>
          <a:prstGeom prst="rect">
            <a:avLst/>
          </a:prstGeom>
          <a:solidFill>
            <a:srgbClr val="D0D8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8" name="Rectangle 17">
            <a:extLst>
              <a:ext uri="{FF2B5EF4-FFF2-40B4-BE49-F238E27FC236}">
                <a16:creationId xmlns:a16="http://schemas.microsoft.com/office/drawing/2014/main" id="{D3C89854-E1EF-47A2-8E9D-3DD8C923772C}"/>
              </a:ext>
            </a:extLst>
          </p:cNvPr>
          <p:cNvSpPr/>
          <p:nvPr/>
        </p:nvSpPr>
        <p:spPr>
          <a:xfrm>
            <a:off x="11217006" y="2557382"/>
            <a:ext cx="642736" cy="350107"/>
          </a:xfrm>
          <a:prstGeom prst="rect">
            <a:avLst/>
          </a:prstGeom>
          <a:solidFill>
            <a:srgbClr val="D0D8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3" name="TextBox 2">
            <a:extLst>
              <a:ext uri="{FF2B5EF4-FFF2-40B4-BE49-F238E27FC236}">
                <a16:creationId xmlns:a16="http://schemas.microsoft.com/office/drawing/2014/main" id="{D9399897-9824-40C2-AB49-E7CD15E57774}"/>
              </a:ext>
            </a:extLst>
          </p:cNvPr>
          <p:cNvSpPr txBox="1"/>
          <p:nvPr/>
        </p:nvSpPr>
        <p:spPr>
          <a:xfrm>
            <a:off x="5288501" y="5859582"/>
            <a:ext cx="1582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Weekly Reach %</a:t>
            </a:r>
          </a:p>
        </p:txBody>
      </p:sp>
      <p:cxnSp>
        <p:nvCxnSpPr>
          <p:cNvPr id="5" name="Straight Arrow Connector 4">
            <a:extLst>
              <a:ext uri="{FF2B5EF4-FFF2-40B4-BE49-F238E27FC236}">
                <a16:creationId xmlns:a16="http://schemas.microsoft.com/office/drawing/2014/main" id="{5261FE90-E37B-4FFC-9639-2F438B5EEC3B}"/>
              </a:ext>
            </a:extLst>
          </p:cNvPr>
          <p:cNvCxnSpPr>
            <a:cxnSpLocks/>
          </p:cNvCxnSpPr>
          <p:nvPr/>
        </p:nvCxnSpPr>
        <p:spPr>
          <a:xfrm>
            <a:off x="6870628" y="6008757"/>
            <a:ext cx="4768770"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DBC626D-0230-4BFD-93E3-C8B9BEC8694A}"/>
              </a:ext>
            </a:extLst>
          </p:cNvPr>
          <p:cNvCxnSpPr>
            <a:cxnSpLocks/>
            <a:stCxn id="3" idx="1"/>
          </p:cNvCxnSpPr>
          <p:nvPr/>
        </p:nvCxnSpPr>
        <p:spPr>
          <a:xfrm flipH="1">
            <a:off x="493733" y="5998082"/>
            <a:ext cx="4794768" cy="10675"/>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44" name="Triangle 30">
            <a:extLst>
              <a:ext uri="{FF2B5EF4-FFF2-40B4-BE49-F238E27FC236}">
                <a16:creationId xmlns:a16="http://schemas.microsoft.com/office/drawing/2014/main" id="{41C6402E-295E-40CE-9E2E-FEB31068E45C}"/>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7DB92B25-5BB7-4FCC-9346-B6167221814A}"/>
              </a:ext>
            </a:extLst>
          </p:cNvPr>
          <p:cNvSpPr/>
          <p:nvPr/>
        </p:nvSpPr>
        <p:spPr>
          <a:xfrm>
            <a:off x="493732" y="6233039"/>
            <a:ext cx="116982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Time Period Report, Live, Total Day, Monday – Friday, w/o 2/24, 3/2, 3/9, 3/16, 3/23, 3/30, 4/6. 4/13. 4/20; Demos: P2+, P12-17, A18-34, A35-49, Viewing Source: Ad-Supported Cable TV &amp; Broadcast TV (includes Spanish Language Networks). Early Morning represents Monday through Friday from 6a-9a. TV Universes (000): P12-17 (24,480), A18-34 (70,060), A35-49 (59,410).</a:t>
            </a:r>
          </a:p>
        </p:txBody>
      </p:sp>
      <p:sp>
        <p:nvSpPr>
          <p:cNvPr id="29" name="Rectangle 28">
            <a:extLst>
              <a:ext uri="{FF2B5EF4-FFF2-40B4-BE49-F238E27FC236}">
                <a16:creationId xmlns:a16="http://schemas.microsoft.com/office/drawing/2014/main" id="{C0A1242C-25D8-4470-A84E-8EFCC263E6F8}"/>
              </a:ext>
            </a:extLst>
          </p:cNvPr>
          <p:cNvSpPr/>
          <p:nvPr/>
        </p:nvSpPr>
        <p:spPr>
          <a:xfrm>
            <a:off x="226682" y="318813"/>
            <a:ext cx="1183780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Early Morning:</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lang="en-US" sz="2600" b="1" dirty="0">
                <a:solidFill>
                  <a:srgbClr val="1B1464"/>
                </a:solidFill>
                <a:latin typeface="Helvetica" pitchFamily="2" charset="0"/>
              </a:rPr>
              <a:t>There’s been a decline in viewing across most demos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as people have settled into a morning routine with a later start to the day</a:t>
            </a:r>
          </a:p>
        </p:txBody>
      </p:sp>
      <p:sp>
        <p:nvSpPr>
          <p:cNvPr id="35" name="TextBox 34">
            <a:extLst>
              <a:ext uri="{FF2B5EF4-FFF2-40B4-BE49-F238E27FC236}">
                <a16:creationId xmlns:a16="http://schemas.microsoft.com/office/drawing/2014/main" id="{415CAC86-6C9D-4657-8597-7D8841F7E96E}"/>
              </a:ext>
            </a:extLst>
          </p:cNvPr>
          <p:cNvSpPr txBox="1"/>
          <p:nvPr/>
        </p:nvSpPr>
        <p:spPr>
          <a:xfrm>
            <a:off x="745341" y="1205348"/>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Against P2+, early morning viewership </a:t>
            </a:r>
            <a:r>
              <a:rPr kumimoji="0" lang="en-US" sz="1600" b="0" i="0" u="none" strike="noStrike" kern="1200" cap="none" spc="0" normalizeH="0" baseline="0" noProof="0" dirty="0">
                <a:ln>
                  <a:noFill/>
                </a:ln>
                <a:solidFill>
                  <a:srgbClr val="ED3C8D"/>
                </a:solidFill>
                <a:effectLst/>
                <a:uLnTx/>
                <a:uFillTx/>
                <a:latin typeface="Helvetica" pitchFamily="2" charset="0"/>
                <a:ea typeface="+mn-ea"/>
                <a:cs typeface="+mn-cs"/>
              </a:rPr>
              <a:t>decreased 2%</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a:t>
            </a:r>
            <a:r>
              <a:rPr lang="en-US" sz="1600" dirty="0">
                <a:solidFill>
                  <a:srgbClr val="1B1464"/>
                </a:solidFill>
                <a:latin typeface="Helvetica Light" panose="020B0403020202020204" pitchFamily="34" charset="0"/>
              </a:rPr>
              <a:t>for the week of April 20</a:t>
            </a:r>
            <a:r>
              <a:rPr lang="en-US" sz="1600" baseline="30000" dirty="0">
                <a:solidFill>
                  <a:srgbClr val="1B1464"/>
                </a:solidFill>
                <a:latin typeface="Helvetica Light" panose="020B0403020202020204" pitchFamily="34" charset="0"/>
              </a:rPr>
              <a:t>th</a:t>
            </a:r>
            <a:r>
              <a:rPr lang="en-US" sz="1600" dirty="0">
                <a:solidFill>
                  <a:srgbClr val="1B1464"/>
                </a:solidFill>
                <a:latin typeface="Helvetica Light" panose="020B0403020202020204" pitchFamily="34" charset="0"/>
              </a:rPr>
              <a:t> </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vs. Feb 24</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with a 32% weekly reach </a:t>
            </a:r>
          </a:p>
        </p:txBody>
      </p:sp>
      <p:sp>
        <p:nvSpPr>
          <p:cNvPr id="6" name="TextBox 5">
            <a:extLst>
              <a:ext uri="{FF2B5EF4-FFF2-40B4-BE49-F238E27FC236}">
                <a16:creationId xmlns:a16="http://schemas.microsoft.com/office/drawing/2014/main" id="{F9F2E659-780F-4908-BE7D-9C628C449828}"/>
              </a:ext>
            </a:extLst>
          </p:cNvPr>
          <p:cNvSpPr txBox="1"/>
          <p:nvPr/>
        </p:nvSpPr>
        <p:spPr>
          <a:xfrm>
            <a:off x="39941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12%</a:t>
            </a:r>
          </a:p>
        </p:txBody>
      </p:sp>
      <p:sp>
        <p:nvSpPr>
          <p:cNvPr id="54" name="TextBox 53">
            <a:extLst>
              <a:ext uri="{FF2B5EF4-FFF2-40B4-BE49-F238E27FC236}">
                <a16:creationId xmlns:a16="http://schemas.microsoft.com/office/drawing/2014/main" id="{381C3D44-4938-495A-9C4A-37D814B33CD0}"/>
              </a:ext>
            </a:extLst>
          </p:cNvPr>
          <p:cNvSpPr txBox="1"/>
          <p:nvPr/>
        </p:nvSpPr>
        <p:spPr>
          <a:xfrm>
            <a:off x="76512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13%</a:t>
            </a:r>
          </a:p>
        </p:txBody>
      </p:sp>
      <p:sp>
        <p:nvSpPr>
          <p:cNvPr id="55" name="TextBox 54">
            <a:extLst>
              <a:ext uri="{FF2B5EF4-FFF2-40B4-BE49-F238E27FC236}">
                <a16:creationId xmlns:a16="http://schemas.microsoft.com/office/drawing/2014/main" id="{979AE881-559D-4570-98FC-4E057467B494}"/>
              </a:ext>
            </a:extLst>
          </p:cNvPr>
          <p:cNvSpPr txBox="1"/>
          <p:nvPr/>
        </p:nvSpPr>
        <p:spPr>
          <a:xfrm>
            <a:off x="113905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12%</a:t>
            </a:r>
          </a:p>
        </p:txBody>
      </p:sp>
      <p:sp>
        <p:nvSpPr>
          <p:cNvPr id="56" name="TextBox 55">
            <a:extLst>
              <a:ext uri="{FF2B5EF4-FFF2-40B4-BE49-F238E27FC236}">
                <a16:creationId xmlns:a16="http://schemas.microsoft.com/office/drawing/2014/main" id="{A70C41A3-818B-4A59-9A29-943B0758BFB6}"/>
              </a:ext>
            </a:extLst>
          </p:cNvPr>
          <p:cNvSpPr txBox="1"/>
          <p:nvPr/>
        </p:nvSpPr>
        <p:spPr>
          <a:xfrm>
            <a:off x="151790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12%</a:t>
            </a:r>
          </a:p>
        </p:txBody>
      </p:sp>
      <p:sp>
        <p:nvSpPr>
          <p:cNvPr id="63" name="TextBox 62">
            <a:extLst>
              <a:ext uri="{FF2B5EF4-FFF2-40B4-BE49-F238E27FC236}">
                <a16:creationId xmlns:a16="http://schemas.microsoft.com/office/drawing/2014/main" id="{3A63D475-08ED-491C-926D-D8BABE1BD22D}"/>
              </a:ext>
            </a:extLst>
          </p:cNvPr>
          <p:cNvSpPr txBox="1"/>
          <p:nvPr/>
        </p:nvSpPr>
        <p:spPr>
          <a:xfrm>
            <a:off x="18879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11%</a:t>
            </a:r>
          </a:p>
        </p:txBody>
      </p:sp>
      <p:sp>
        <p:nvSpPr>
          <p:cNvPr id="64" name="TextBox 63">
            <a:extLst>
              <a:ext uri="{FF2B5EF4-FFF2-40B4-BE49-F238E27FC236}">
                <a16:creationId xmlns:a16="http://schemas.microsoft.com/office/drawing/2014/main" id="{71DAE998-4DEF-473A-89B9-02ED0D058073}"/>
              </a:ext>
            </a:extLst>
          </p:cNvPr>
          <p:cNvSpPr txBox="1"/>
          <p:nvPr/>
        </p:nvSpPr>
        <p:spPr>
          <a:xfrm>
            <a:off x="227246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10%</a:t>
            </a:r>
          </a:p>
        </p:txBody>
      </p:sp>
      <p:sp>
        <p:nvSpPr>
          <p:cNvPr id="66" name="TextBox 65">
            <a:extLst>
              <a:ext uri="{FF2B5EF4-FFF2-40B4-BE49-F238E27FC236}">
                <a16:creationId xmlns:a16="http://schemas.microsoft.com/office/drawing/2014/main" id="{5987FC03-77A1-49C6-911F-6B9737366A86}"/>
              </a:ext>
            </a:extLst>
          </p:cNvPr>
          <p:cNvSpPr txBox="1"/>
          <p:nvPr/>
        </p:nvSpPr>
        <p:spPr>
          <a:xfrm>
            <a:off x="26579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11%</a:t>
            </a:r>
          </a:p>
        </p:txBody>
      </p:sp>
      <p:sp>
        <p:nvSpPr>
          <p:cNvPr id="67" name="TextBox 66">
            <a:extLst>
              <a:ext uri="{FF2B5EF4-FFF2-40B4-BE49-F238E27FC236}">
                <a16:creationId xmlns:a16="http://schemas.microsoft.com/office/drawing/2014/main" id="{8B38156D-659C-4AC2-8C83-82EEF0A2A806}"/>
              </a:ext>
            </a:extLst>
          </p:cNvPr>
          <p:cNvSpPr txBox="1"/>
          <p:nvPr/>
        </p:nvSpPr>
        <p:spPr>
          <a:xfrm>
            <a:off x="303197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10%</a:t>
            </a:r>
          </a:p>
        </p:txBody>
      </p:sp>
      <p:sp>
        <p:nvSpPr>
          <p:cNvPr id="68" name="TextBox 67">
            <a:extLst>
              <a:ext uri="{FF2B5EF4-FFF2-40B4-BE49-F238E27FC236}">
                <a16:creationId xmlns:a16="http://schemas.microsoft.com/office/drawing/2014/main" id="{9D781C91-05F9-4F83-9188-5F3103631B5B}"/>
              </a:ext>
            </a:extLst>
          </p:cNvPr>
          <p:cNvSpPr txBox="1"/>
          <p:nvPr/>
        </p:nvSpPr>
        <p:spPr>
          <a:xfrm>
            <a:off x="342238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10%</a:t>
            </a:r>
          </a:p>
        </p:txBody>
      </p:sp>
      <p:sp>
        <p:nvSpPr>
          <p:cNvPr id="83" name="TextBox 82">
            <a:extLst>
              <a:ext uri="{FF2B5EF4-FFF2-40B4-BE49-F238E27FC236}">
                <a16:creationId xmlns:a16="http://schemas.microsoft.com/office/drawing/2014/main" id="{0797CBC7-27AE-4864-B0F9-593A9B27B1BF}"/>
              </a:ext>
            </a:extLst>
          </p:cNvPr>
          <p:cNvSpPr txBox="1"/>
          <p:nvPr/>
        </p:nvSpPr>
        <p:spPr>
          <a:xfrm>
            <a:off x="43480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15%</a:t>
            </a:r>
          </a:p>
        </p:txBody>
      </p:sp>
      <p:sp>
        <p:nvSpPr>
          <p:cNvPr id="84" name="TextBox 83">
            <a:extLst>
              <a:ext uri="{FF2B5EF4-FFF2-40B4-BE49-F238E27FC236}">
                <a16:creationId xmlns:a16="http://schemas.microsoft.com/office/drawing/2014/main" id="{EBAE9CC3-164F-4D70-9208-A8E1938012E5}"/>
              </a:ext>
            </a:extLst>
          </p:cNvPr>
          <p:cNvSpPr txBox="1"/>
          <p:nvPr/>
        </p:nvSpPr>
        <p:spPr>
          <a:xfrm>
            <a:off x="471376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15%</a:t>
            </a:r>
          </a:p>
        </p:txBody>
      </p:sp>
      <p:sp>
        <p:nvSpPr>
          <p:cNvPr id="85" name="TextBox 84">
            <a:extLst>
              <a:ext uri="{FF2B5EF4-FFF2-40B4-BE49-F238E27FC236}">
                <a16:creationId xmlns:a16="http://schemas.microsoft.com/office/drawing/2014/main" id="{135A24DB-0DC1-466F-9910-234DFDA1329F}"/>
              </a:ext>
            </a:extLst>
          </p:cNvPr>
          <p:cNvSpPr txBox="1"/>
          <p:nvPr/>
        </p:nvSpPr>
        <p:spPr>
          <a:xfrm>
            <a:off x="50939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15%</a:t>
            </a:r>
          </a:p>
        </p:txBody>
      </p:sp>
      <p:sp>
        <p:nvSpPr>
          <p:cNvPr id="86" name="TextBox 85">
            <a:extLst>
              <a:ext uri="{FF2B5EF4-FFF2-40B4-BE49-F238E27FC236}">
                <a16:creationId xmlns:a16="http://schemas.microsoft.com/office/drawing/2014/main" id="{BA13080C-EE8C-42E8-87AC-A3A31A85947A}"/>
              </a:ext>
            </a:extLst>
          </p:cNvPr>
          <p:cNvSpPr txBox="1"/>
          <p:nvPr/>
        </p:nvSpPr>
        <p:spPr>
          <a:xfrm>
            <a:off x="547137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16%</a:t>
            </a:r>
          </a:p>
        </p:txBody>
      </p:sp>
      <p:sp>
        <p:nvSpPr>
          <p:cNvPr id="87" name="TextBox 86">
            <a:extLst>
              <a:ext uri="{FF2B5EF4-FFF2-40B4-BE49-F238E27FC236}">
                <a16:creationId xmlns:a16="http://schemas.microsoft.com/office/drawing/2014/main" id="{676D9B2A-DFF5-4FA3-8BA9-C8DE1D9209FD}"/>
              </a:ext>
            </a:extLst>
          </p:cNvPr>
          <p:cNvSpPr txBox="1"/>
          <p:nvPr/>
        </p:nvSpPr>
        <p:spPr>
          <a:xfrm>
            <a:off x="58343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16%</a:t>
            </a:r>
          </a:p>
        </p:txBody>
      </p:sp>
      <p:sp>
        <p:nvSpPr>
          <p:cNvPr id="88" name="TextBox 87">
            <a:extLst>
              <a:ext uri="{FF2B5EF4-FFF2-40B4-BE49-F238E27FC236}">
                <a16:creationId xmlns:a16="http://schemas.microsoft.com/office/drawing/2014/main" id="{9C16762F-D243-4993-9866-D99D20D03843}"/>
              </a:ext>
            </a:extLst>
          </p:cNvPr>
          <p:cNvSpPr txBox="1"/>
          <p:nvPr/>
        </p:nvSpPr>
        <p:spPr>
          <a:xfrm>
            <a:off x="6224134"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16%</a:t>
            </a:r>
          </a:p>
        </p:txBody>
      </p:sp>
      <p:sp>
        <p:nvSpPr>
          <p:cNvPr id="89" name="TextBox 88">
            <a:extLst>
              <a:ext uri="{FF2B5EF4-FFF2-40B4-BE49-F238E27FC236}">
                <a16:creationId xmlns:a16="http://schemas.microsoft.com/office/drawing/2014/main" id="{3E383589-D3D3-4453-8B85-24F1C59C773E}"/>
              </a:ext>
            </a:extLst>
          </p:cNvPr>
          <p:cNvSpPr txBox="1"/>
          <p:nvPr/>
        </p:nvSpPr>
        <p:spPr>
          <a:xfrm>
            <a:off x="66015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p:txBody>
      </p:sp>
      <p:sp>
        <p:nvSpPr>
          <p:cNvPr id="90" name="TextBox 89">
            <a:extLst>
              <a:ext uri="{FF2B5EF4-FFF2-40B4-BE49-F238E27FC236}">
                <a16:creationId xmlns:a16="http://schemas.microsoft.com/office/drawing/2014/main" id="{E20D693F-091B-49D9-8E6F-E9FA323B7172}"/>
              </a:ext>
            </a:extLst>
          </p:cNvPr>
          <p:cNvSpPr txBox="1"/>
          <p:nvPr/>
        </p:nvSpPr>
        <p:spPr>
          <a:xfrm>
            <a:off x="69907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p:txBody>
      </p:sp>
      <p:sp>
        <p:nvSpPr>
          <p:cNvPr id="91" name="TextBox 90">
            <a:extLst>
              <a:ext uri="{FF2B5EF4-FFF2-40B4-BE49-F238E27FC236}">
                <a16:creationId xmlns:a16="http://schemas.microsoft.com/office/drawing/2014/main" id="{4FA19173-0E6D-485A-996E-7501F1B5C8A4}"/>
              </a:ext>
            </a:extLst>
          </p:cNvPr>
          <p:cNvSpPr txBox="1"/>
          <p:nvPr/>
        </p:nvSpPr>
        <p:spPr>
          <a:xfrm>
            <a:off x="737260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p:txBody>
      </p:sp>
      <p:sp>
        <p:nvSpPr>
          <p:cNvPr id="120" name="TextBox 119">
            <a:extLst>
              <a:ext uri="{FF2B5EF4-FFF2-40B4-BE49-F238E27FC236}">
                <a16:creationId xmlns:a16="http://schemas.microsoft.com/office/drawing/2014/main" id="{CE0DBA0C-B381-46E7-9AFF-8BD1095AB9D2}"/>
              </a:ext>
            </a:extLst>
          </p:cNvPr>
          <p:cNvSpPr txBox="1"/>
          <p:nvPr/>
        </p:nvSpPr>
        <p:spPr>
          <a:xfrm>
            <a:off x="834950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34%</a:t>
            </a:r>
          </a:p>
        </p:txBody>
      </p:sp>
      <p:sp>
        <p:nvSpPr>
          <p:cNvPr id="121" name="TextBox 120">
            <a:extLst>
              <a:ext uri="{FF2B5EF4-FFF2-40B4-BE49-F238E27FC236}">
                <a16:creationId xmlns:a16="http://schemas.microsoft.com/office/drawing/2014/main" id="{9C01185A-0640-4595-B158-09A41343499D}"/>
              </a:ext>
            </a:extLst>
          </p:cNvPr>
          <p:cNvSpPr txBox="1"/>
          <p:nvPr/>
        </p:nvSpPr>
        <p:spPr>
          <a:xfrm>
            <a:off x="87152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34%</a:t>
            </a:r>
          </a:p>
        </p:txBody>
      </p:sp>
      <p:sp>
        <p:nvSpPr>
          <p:cNvPr id="122" name="TextBox 121">
            <a:extLst>
              <a:ext uri="{FF2B5EF4-FFF2-40B4-BE49-F238E27FC236}">
                <a16:creationId xmlns:a16="http://schemas.microsoft.com/office/drawing/2014/main" id="{4EEF1638-E0DB-40D1-B3AF-2719CA77D2D6}"/>
              </a:ext>
            </a:extLst>
          </p:cNvPr>
          <p:cNvSpPr txBox="1"/>
          <p:nvPr/>
        </p:nvSpPr>
        <p:spPr>
          <a:xfrm>
            <a:off x="9089137"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34%</a:t>
            </a:r>
          </a:p>
        </p:txBody>
      </p:sp>
      <p:sp>
        <p:nvSpPr>
          <p:cNvPr id="123" name="TextBox 122">
            <a:extLst>
              <a:ext uri="{FF2B5EF4-FFF2-40B4-BE49-F238E27FC236}">
                <a16:creationId xmlns:a16="http://schemas.microsoft.com/office/drawing/2014/main" id="{12E7392C-6DF8-4674-840F-3ECBE91D7984}"/>
              </a:ext>
            </a:extLst>
          </p:cNvPr>
          <p:cNvSpPr txBox="1"/>
          <p:nvPr/>
        </p:nvSpPr>
        <p:spPr>
          <a:xfrm>
            <a:off x="94537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35%</a:t>
            </a:r>
          </a:p>
        </p:txBody>
      </p:sp>
      <p:sp>
        <p:nvSpPr>
          <p:cNvPr id="124" name="TextBox 123">
            <a:extLst>
              <a:ext uri="{FF2B5EF4-FFF2-40B4-BE49-F238E27FC236}">
                <a16:creationId xmlns:a16="http://schemas.microsoft.com/office/drawing/2014/main" id="{D489DDAE-A6B2-48EA-BCCB-FC6B2AC284B5}"/>
              </a:ext>
            </a:extLst>
          </p:cNvPr>
          <p:cNvSpPr txBox="1"/>
          <p:nvPr/>
        </p:nvSpPr>
        <p:spPr>
          <a:xfrm>
            <a:off x="98237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35%</a:t>
            </a:r>
          </a:p>
        </p:txBody>
      </p:sp>
      <p:sp>
        <p:nvSpPr>
          <p:cNvPr id="125" name="TextBox 124">
            <a:extLst>
              <a:ext uri="{FF2B5EF4-FFF2-40B4-BE49-F238E27FC236}">
                <a16:creationId xmlns:a16="http://schemas.microsoft.com/office/drawing/2014/main" id="{09469F30-A227-4E0D-ADBC-FC9C945454FE}"/>
              </a:ext>
            </a:extLst>
          </p:cNvPr>
          <p:cNvSpPr txBox="1"/>
          <p:nvPr/>
        </p:nvSpPr>
        <p:spPr>
          <a:xfrm>
            <a:off x="102082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34%</a:t>
            </a:r>
          </a:p>
        </p:txBody>
      </p:sp>
      <p:sp>
        <p:nvSpPr>
          <p:cNvPr id="126" name="TextBox 125">
            <a:extLst>
              <a:ext uri="{FF2B5EF4-FFF2-40B4-BE49-F238E27FC236}">
                <a16:creationId xmlns:a16="http://schemas.microsoft.com/office/drawing/2014/main" id="{8A6762F0-8B8F-43C3-BF33-436E769D0952}"/>
              </a:ext>
            </a:extLst>
          </p:cNvPr>
          <p:cNvSpPr txBox="1"/>
          <p:nvPr/>
        </p:nvSpPr>
        <p:spPr>
          <a:xfrm>
            <a:off x="10589023"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33%</a:t>
            </a:r>
          </a:p>
        </p:txBody>
      </p:sp>
      <p:sp>
        <p:nvSpPr>
          <p:cNvPr id="127" name="TextBox 126">
            <a:extLst>
              <a:ext uri="{FF2B5EF4-FFF2-40B4-BE49-F238E27FC236}">
                <a16:creationId xmlns:a16="http://schemas.microsoft.com/office/drawing/2014/main" id="{5AE1ED7A-E720-43AB-9432-10A60F09CF04}"/>
              </a:ext>
            </a:extLst>
          </p:cNvPr>
          <p:cNvSpPr txBox="1"/>
          <p:nvPr/>
        </p:nvSpPr>
        <p:spPr>
          <a:xfrm>
            <a:off x="1097253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32%</a:t>
            </a:r>
          </a:p>
        </p:txBody>
      </p:sp>
      <p:sp>
        <p:nvSpPr>
          <p:cNvPr id="128" name="TextBox 127">
            <a:extLst>
              <a:ext uri="{FF2B5EF4-FFF2-40B4-BE49-F238E27FC236}">
                <a16:creationId xmlns:a16="http://schemas.microsoft.com/office/drawing/2014/main" id="{55531790-F304-4D49-8FC9-E457FB61AFD0}"/>
              </a:ext>
            </a:extLst>
          </p:cNvPr>
          <p:cNvSpPr txBox="1"/>
          <p:nvPr/>
        </p:nvSpPr>
        <p:spPr>
          <a:xfrm>
            <a:off x="1136294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32%</a:t>
            </a:r>
          </a:p>
        </p:txBody>
      </p:sp>
    </p:spTree>
    <p:extLst>
      <p:ext uri="{BB962C8B-B14F-4D97-AF65-F5344CB8AC3E}">
        <p14:creationId xmlns:p14="http://schemas.microsoft.com/office/powerpoint/2010/main" val="1610314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D9399897-9824-40C2-AB49-E7CD15E57774}"/>
              </a:ext>
            </a:extLst>
          </p:cNvPr>
          <p:cNvSpPr txBox="1"/>
          <p:nvPr/>
        </p:nvSpPr>
        <p:spPr>
          <a:xfrm>
            <a:off x="5288501" y="5864514"/>
            <a:ext cx="1582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Weekly Reach %</a:t>
            </a:r>
          </a:p>
        </p:txBody>
      </p:sp>
      <p:cxnSp>
        <p:nvCxnSpPr>
          <p:cNvPr id="5" name="Straight Arrow Connector 4">
            <a:extLst>
              <a:ext uri="{FF2B5EF4-FFF2-40B4-BE49-F238E27FC236}">
                <a16:creationId xmlns:a16="http://schemas.microsoft.com/office/drawing/2014/main" id="{5261FE90-E37B-4FFC-9639-2F438B5EEC3B}"/>
              </a:ext>
            </a:extLst>
          </p:cNvPr>
          <p:cNvCxnSpPr>
            <a:cxnSpLocks/>
          </p:cNvCxnSpPr>
          <p:nvPr/>
        </p:nvCxnSpPr>
        <p:spPr>
          <a:xfrm>
            <a:off x="6870628" y="6013689"/>
            <a:ext cx="4768770"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DBC626D-0230-4BFD-93E3-C8B9BEC8694A}"/>
              </a:ext>
            </a:extLst>
          </p:cNvPr>
          <p:cNvCxnSpPr>
            <a:cxnSpLocks/>
            <a:stCxn id="3" idx="1"/>
          </p:cNvCxnSpPr>
          <p:nvPr/>
        </p:nvCxnSpPr>
        <p:spPr>
          <a:xfrm flipH="1">
            <a:off x="493733" y="6003014"/>
            <a:ext cx="4794768" cy="10675"/>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87" name="Triangle 30">
            <a:extLst>
              <a:ext uri="{FF2B5EF4-FFF2-40B4-BE49-F238E27FC236}">
                <a16:creationId xmlns:a16="http://schemas.microsoft.com/office/drawing/2014/main" id="{31E54D72-6717-4A5A-A23D-0505840ACE98}"/>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4F7AC4F-983A-4514-9B80-675C6CC44913}"/>
              </a:ext>
            </a:extLst>
          </p:cNvPr>
          <p:cNvSpPr/>
          <p:nvPr/>
        </p:nvSpPr>
        <p:spPr>
          <a:xfrm>
            <a:off x="493732" y="6233039"/>
            <a:ext cx="116982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Time Period Report, Live, Total Day, Monday – Friday, w/o 2/24, 3/2, 3/9, 3/16, 3/23, 3/30, 4/6, 4/13, 4/20; Demos: P2+, P12-17, A18-34, A35-49, Viewing Source: Ad-Supported Cable TV &amp; Broadcast TV (includes Spanish Language Networks). Daytime represents Monday through Friday from 9a-4p. TV Universes (000): P12-17 (24,480), A18-34 (70,060), A35-49 (59,410).</a:t>
            </a:r>
          </a:p>
        </p:txBody>
      </p:sp>
      <p:sp>
        <p:nvSpPr>
          <p:cNvPr id="30" name="Rectangle 29">
            <a:extLst>
              <a:ext uri="{FF2B5EF4-FFF2-40B4-BE49-F238E27FC236}">
                <a16:creationId xmlns:a16="http://schemas.microsoft.com/office/drawing/2014/main" id="{ED2B6F76-F7BA-42BB-B547-8A48FC7F9013}"/>
              </a:ext>
            </a:extLst>
          </p:cNvPr>
          <p:cNvSpPr/>
          <p:nvPr/>
        </p:nvSpPr>
        <p:spPr>
          <a:xfrm>
            <a:off x="236013" y="318813"/>
            <a:ext cx="1175718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Daytime:</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lang="en-US" sz="2600" b="1" dirty="0">
                <a:solidFill>
                  <a:srgbClr val="1B1464"/>
                </a:solidFill>
                <a:latin typeface="Helvetica" pitchFamily="2" charset="0"/>
              </a:rPr>
              <a:t>Even with a recent leveling off, this daypart is seeing significant double-digit increases while families are mostly confined to their homes</a:t>
            </a:r>
          </a:p>
        </p:txBody>
      </p:sp>
      <p:sp>
        <p:nvSpPr>
          <p:cNvPr id="31" name="TextBox 30">
            <a:extLst>
              <a:ext uri="{FF2B5EF4-FFF2-40B4-BE49-F238E27FC236}">
                <a16:creationId xmlns:a16="http://schemas.microsoft.com/office/drawing/2014/main" id="{B724A6E2-004D-479F-AFDF-B95EA098DD45}"/>
              </a:ext>
            </a:extLst>
          </p:cNvPr>
          <p:cNvSpPr txBox="1"/>
          <p:nvPr/>
        </p:nvSpPr>
        <p:spPr>
          <a:xfrm>
            <a:off x="745341" y="1205348"/>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Against P2+, daytime viewership </a:t>
            </a:r>
            <a:r>
              <a:rPr lang="en-US" sz="1600" dirty="0">
                <a:solidFill>
                  <a:srgbClr val="1B1464"/>
                </a:solidFill>
                <a:latin typeface="Helvetica Light" panose="020B0403020202020204" pitchFamily="34" charset="0"/>
              </a:rPr>
              <a:t>was </a:t>
            </a:r>
            <a:r>
              <a:rPr kumimoji="0" lang="en-US" sz="1600" b="0" i="0" u="none" strike="noStrike" kern="1200" cap="none" spc="0" normalizeH="0" baseline="0" noProof="0" dirty="0">
                <a:ln>
                  <a:noFill/>
                </a:ln>
                <a:solidFill>
                  <a:srgbClr val="ED3C8D"/>
                </a:solidFill>
                <a:effectLst/>
                <a:uLnTx/>
                <a:uFillTx/>
                <a:latin typeface="Helvetica" pitchFamily="2" charset="0"/>
                <a:ea typeface="+mn-ea"/>
                <a:cs typeface="+mn-cs"/>
              </a:rPr>
              <a:t>27%</a:t>
            </a:r>
            <a:r>
              <a:rPr kumimoji="0" lang="en-US" sz="16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 higher</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for the week of April 20</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vs. Feb 24</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a:t>
            </a:r>
            <a:r>
              <a:rPr lang="en-US" sz="1600" dirty="0">
                <a:solidFill>
                  <a:srgbClr val="1B1464"/>
                </a:solidFill>
                <a:latin typeface="Helvetica Light" panose="020B0403020202020204" pitchFamily="34" charset="0"/>
              </a:rPr>
              <a:t>with </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 52% weekly reach </a:t>
            </a:r>
          </a:p>
        </p:txBody>
      </p:sp>
      <p:sp>
        <p:nvSpPr>
          <p:cNvPr id="50" name="TextBox 49">
            <a:extLst>
              <a:ext uri="{FF2B5EF4-FFF2-40B4-BE49-F238E27FC236}">
                <a16:creationId xmlns:a16="http://schemas.microsoft.com/office/drawing/2014/main" id="{09702AEF-FF78-4E11-BFF1-77B7863DB556}"/>
              </a:ext>
            </a:extLst>
          </p:cNvPr>
          <p:cNvSpPr txBox="1"/>
          <p:nvPr/>
        </p:nvSpPr>
        <p:spPr>
          <a:xfrm>
            <a:off x="46267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C7EEB51D-6E64-4B2C-B415-C11B7E5A3A92}"/>
              </a:ext>
            </a:extLst>
          </p:cNvPr>
          <p:cNvSpPr txBox="1"/>
          <p:nvPr/>
        </p:nvSpPr>
        <p:spPr>
          <a:xfrm>
            <a:off x="828848"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2" name="TextBox 51">
            <a:extLst>
              <a:ext uri="{FF2B5EF4-FFF2-40B4-BE49-F238E27FC236}">
                <a16:creationId xmlns:a16="http://schemas.microsoft.com/office/drawing/2014/main" id="{17A62D0D-13B6-4208-B89A-01AC402E7D89}"/>
              </a:ext>
            </a:extLst>
          </p:cNvPr>
          <p:cNvSpPr txBox="1"/>
          <p:nvPr/>
        </p:nvSpPr>
        <p:spPr>
          <a:xfrm>
            <a:off x="119721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3" name="TextBox 52">
            <a:extLst>
              <a:ext uri="{FF2B5EF4-FFF2-40B4-BE49-F238E27FC236}">
                <a16:creationId xmlns:a16="http://schemas.microsoft.com/office/drawing/2014/main" id="{5847F214-9894-4C20-8EA2-A78C48B602DF}"/>
              </a:ext>
            </a:extLst>
          </p:cNvPr>
          <p:cNvSpPr txBox="1"/>
          <p:nvPr/>
        </p:nvSpPr>
        <p:spPr>
          <a:xfrm>
            <a:off x="1577718"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4" name="TextBox 53">
            <a:extLst>
              <a:ext uri="{FF2B5EF4-FFF2-40B4-BE49-F238E27FC236}">
                <a16:creationId xmlns:a16="http://schemas.microsoft.com/office/drawing/2014/main" id="{38AFFFE7-2187-49C3-B44E-F8E11B171755}"/>
              </a:ext>
            </a:extLst>
          </p:cNvPr>
          <p:cNvSpPr txBox="1"/>
          <p:nvPr/>
        </p:nvSpPr>
        <p:spPr>
          <a:xfrm>
            <a:off x="1942086"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5" name="TextBox 54">
            <a:extLst>
              <a:ext uri="{FF2B5EF4-FFF2-40B4-BE49-F238E27FC236}">
                <a16:creationId xmlns:a16="http://schemas.microsoft.com/office/drawing/2014/main" id="{D1AE8B0F-6B38-458E-9EFC-4445EC3A3788}"/>
              </a:ext>
            </a:extLst>
          </p:cNvPr>
          <p:cNvSpPr txBox="1"/>
          <p:nvPr/>
        </p:nvSpPr>
        <p:spPr>
          <a:xfrm>
            <a:off x="2330214"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6" name="TextBox 55">
            <a:extLst>
              <a:ext uri="{FF2B5EF4-FFF2-40B4-BE49-F238E27FC236}">
                <a16:creationId xmlns:a16="http://schemas.microsoft.com/office/drawing/2014/main" id="{2D1175BE-23C6-43B1-9D79-3429031E0458}"/>
              </a:ext>
            </a:extLst>
          </p:cNvPr>
          <p:cNvSpPr txBox="1"/>
          <p:nvPr/>
        </p:nvSpPr>
        <p:spPr>
          <a:xfrm>
            <a:off x="2706629"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7" name="TextBox 56">
            <a:extLst>
              <a:ext uri="{FF2B5EF4-FFF2-40B4-BE49-F238E27FC236}">
                <a16:creationId xmlns:a16="http://schemas.microsoft.com/office/drawing/2014/main" id="{510567C6-9893-41F3-9669-2AA26D9B9262}"/>
              </a:ext>
            </a:extLst>
          </p:cNvPr>
          <p:cNvSpPr txBox="1"/>
          <p:nvPr/>
        </p:nvSpPr>
        <p:spPr>
          <a:xfrm>
            <a:off x="3090522"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8" name="TextBox 57">
            <a:extLst>
              <a:ext uri="{FF2B5EF4-FFF2-40B4-BE49-F238E27FC236}">
                <a16:creationId xmlns:a16="http://schemas.microsoft.com/office/drawing/2014/main" id="{CAF2D215-B5C9-49DE-BA5D-9A16B21A02FC}"/>
              </a:ext>
            </a:extLst>
          </p:cNvPr>
          <p:cNvSpPr txBox="1"/>
          <p:nvPr/>
        </p:nvSpPr>
        <p:spPr>
          <a:xfrm>
            <a:off x="3478873"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9" name="TextBox 58">
            <a:extLst>
              <a:ext uri="{FF2B5EF4-FFF2-40B4-BE49-F238E27FC236}">
                <a16:creationId xmlns:a16="http://schemas.microsoft.com/office/drawing/2014/main" id="{1977C3BC-24EB-45C1-9681-684BD9E6A57D}"/>
              </a:ext>
            </a:extLst>
          </p:cNvPr>
          <p:cNvSpPr txBox="1"/>
          <p:nvPr/>
        </p:nvSpPr>
        <p:spPr>
          <a:xfrm>
            <a:off x="440592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0" name="TextBox 59">
            <a:extLst>
              <a:ext uri="{FF2B5EF4-FFF2-40B4-BE49-F238E27FC236}">
                <a16:creationId xmlns:a16="http://schemas.microsoft.com/office/drawing/2014/main" id="{67F191AC-2519-45F8-927C-36A5FAEC4599}"/>
              </a:ext>
            </a:extLst>
          </p:cNvPr>
          <p:cNvSpPr txBox="1"/>
          <p:nvPr/>
        </p:nvSpPr>
        <p:spPr>
          <a:xfrm>
            <a:off x="4772103"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1" name="TextBox 60">
            <a:extLst>
              <a:ext uri="{FF2B5EF4-FFF2-40B4-BE49-F238E27FC236}">
                <a16:creationId xmlns:a16="http://schemas.microsoft.com/office/drawing/2014/main" id="{53682D55-F346-4CD3-9CFB-6739C2F03324}"/>
              </a:ext>
            </a:extLst>
          </p:cNvPr>
          <p:cNvSpPr txBox="1"/>
          <p:nvPr/>
        </p:nvSpPr>
        <p:spPr>
          <a:xfrm>
            <a:off x="514046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2" name="TextBox 61">
            <a:extLst>
              <a:ext uri="{FF2B5EF4-FFF2-40B4-BE49-F238E27FC236}">
                <a16:creationId xmlns:a16="http://schemas.microsoft.com/office/drawing/2014/main" id="{3145F466-07D3-4194-A012-7C6E3F26DC70}"/>
              </a:ext>
            </a:extLst>
          </p:cNvPr>
          <p:cNvSpPr txBox="1"/>
          <p:nvPr/>
        </p:nvSpPr>
        <p:spPr>
          <a:xfrm>
            <a:off x="5520973"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3" name="TextBox 62">
            <a:extLst>
              <a:ext uri="{FF2B5EF4-FFF2-40B4-BE49-F238E27FC236}">
                <a16:creationId xmlns:a16="http://schemas.microsoft.com/office/drawing/2014/main" id="{07790B29-B6CA-4BED-8890-D039F27ADEC5}"/>
              </a:ext>
            </a:extLst>
          </p:cNvPr>
          <p:cNvSpPr txBox="1"/>
          <p:nvPr/>
        </p:nvSpPr>
        <p:spPr>
          <a:xfrm>
            <a:off x="5885341"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4" name="TextBox 63">
            <a:extLst>
              <a:ext uri="{FF2B5EF4-FFF2-40B4-BE49-F238E27FC236}">
                <a16:creationId xmlns:a16="http://schemas.microsoft.com/office/drawing/2014/main" id="{14A327E6-2499-47E6-B2CF-3FABCA776095}"/>
              </a:ext>
            </a:extLst>
          </p:cNvPr>
          <p:cNvSpPr txBox="1"/>
          <p:nvPr/>
        </p:nvSpPr>
        <p:spPr>
          <a:xfrm>
            <a:off x="6273469"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5" name="TextBox 64">
            <a:extLst>
              <a:ext uri="{FF2B5EF4-FFF2-40B4-BE49-F238E27FC236}">
                <a16:creationId xmlns:a16="http://schemas.microsoft.com/office/drawing/2014/main" id="{3D5CFDE2-AEFE-4486-94EB-67E27A277584}"/>
              </a:ext>
            </a:extLst>
          </p:cNvPr>
          <p:cNvSpPr txBox="1"/>
          <p:nvPr/>
        </p:nvSpPr>
        <p:spPr>
          <a:xfrm>
            <a:off x="6649884"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6" name="TextBox 65">
            <a:extLst>
              <a:ext uri="{FF2B5EF4-FFF2-40B4-BE49-F238E27FC236}">
                <a16:creationId xmlns:a16="http://schemas.microsoft.com/office/drawing/2014/main" id="{81999229-E817-47E8-B07C-6F4004DE37AC}"/>
              </a:ext>
            </a:extLst>
          </p:cNvPr>
          <p:cNvSpPr txBox="1"/>
          <p:nvPr/>
        </p:nvSpPr>
        <p:spPr>
          <a:xfrm>
            <a:off x="7033777"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7" name="TextBox 66">
            <a:extLst>
              <a:ext uri="{FF2B5EF4-FFF2-40B4-BE49-F238E27FC236}">
                <a16:creationId xmlns:a16="http://schemas.microsoft.com/office/drawing/2014/main" id="{A4E14593-772A-47A3-A2B7-9923FF2477F7}"/>
              </a:ext>
            </a:extLst>
          </p:cNvPr>
          <p:cNvSpPr txBox="1"/>
          <p:nvPr/>
        </p:nvSpPr>
        <p:spPr>
          <a:xfrm>
            <a:off x="7422128"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8" name="TextBox 67">
            <a:extLst>
              <a:ext uri="{FF2B5EF4-FFF2-40B4-BE49-F238E27FC236}">
                <a16:creationId xmlns:a16="http://schemas.microsoft.com/office/drawing/2014/main" id="{E85EC794-526B-4B02-999A-C7D53CF419A2}"/>
              </a:ext>
            </a:extLst>
          </p:cNvPr>
          <p:cNvSpPr txBox="1"/>
          <p:nvPr/>
        </p:nvSpPr>
        <p:spPr>
          <a:xfrm>
            <a:off x="838849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9" name="TextBox 68">
            <a:extLst>
              <a:ext uri="{FF2B5EF4-FFF2-40B4-BE49-F238E27FC236}">
                <a16:creationId xmlns:a16="http://schemas.microsoft.com/office/drawing/2014/main" id="{98FA221A-93E0-4969-8C26-681B013DECEE}"/>
              </a:ext>
            </a:extLst>
          </p:cNvPr>
          <p:cNvSpPr txBox="1"/>
          <p:nvPr/>
        </p:nvSpPr>
        <p:spPr>
          <a:xfrm>
            <a:off x="875467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0" name="TextBox 69">
            <a:extLst>
              <a:ext uri="{FF2B5EF4-FFF2-40B4-BE49-F238E27FC236}">
                <a16:creationId xmlns:a16="http://schemas.microsoft.com/office/drawing/2014/main" id="{C507002B-91D2-4973-997B-C466A8600F67}"/>
              </a:ext>
            </a:extLst>
          </p:cNvPr>
          <p:cNvSpPr txBox="1"/>
          <p:nvPr/>
        </p:nvSpPr>
        <p:spPr>
          <a:xfrm>
            <a:off x="912303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1" name="TextBox 70">
            <a:extLst>
              <a:ext uri="{FF2B5EF4-FFF2-40B4-BE49-F238E27FC236}">
                <a16:creationId xmlns:a16="http://schemas.microsoft.com/office/drawing/2014/main" id="{E13D78E0-F1E3-45F4-92DA-EE9F808DAA69}"/>
              </a:ext>
            </a:extLst>
          </p:cNvPr>
          <p:cNvSpPr txBox="1"/>
          <p:nvPr/>
        </p:nvSpPr>
        <p:spPr>
          <a:xfrm>
            <a:off x="9503545"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2" name="TextBox 71">
            <a:extLst>
              <a:ext uri="{FF2B5EF4-FFF2-40B4-BE49-F238E27FC236}">
                <a16:creationId xmlns:a16="http://schemas.microsoft.com/office/drawing/2014/main" id="{0FDD1AE3-E148-454C-B309-61A8940DB9AF}"/>
              </a:ext>
            </a:extLst>
          </p:cNvPr>
          <p:cNvSpPr txBox="1"/>
          <p:nvPr/>
        </p:nvSpPr>
        <p:spPr>
          <a:xfrm>
            <a:off x="9867913"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3" name="TextBox 72">
            <a:extLst>
              <a:ext uri="{FF2B5EF4-FFF2-40B4-BE49-F238E27FC236}">
                <a16:creationId xmlns:a16="http://schemas.microsoft.com/office/drawing/2014/main" id="{B02F157C-0438-4510-BC59-117BD6DC147D}"/>
              </a:ext>
            </a:extLst>
          </p:cNvPr>
          <p:cNvSpPr txBox="1"/>
          <p:nvPr/>
        </p:nvSpPr>
        <p:spPr>
          <a:xfrm>
            <a:off x="10256041"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4" name="TextBox 73">
            <a:extLst>
              <a:ext uri="{FF2B5EF4-FFF2-40B4-BE49-F238E27FC236}">
                <a16:creationId xmlns:a16="http://schemas.microsoft.com/office/drawing/2014/main" id="{4B1FFE19-6CDD-4CD0-845A-70D245B1F0E6}"/>
              </a:ext>
            </a:extLst>
          </p:cNvPr>
          <p:cNvSpPr txBox="1"/>
          <p:nvPr/>
        </p:nvSpPr>
        <p:spPr>
          <a:xfrm>
            <a:off x="10632456"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5" name="TextBox 74">
            <a:extLst>
              <a:ext uri="{FF2B5EF4-FFF2-40B4-BE49-F238E27FC236}">
                <a16:creationId xmlns:a16="http://schemas.microsoft.com/office/drawing/2014/main" id="{1801EEB2-BB0B-45E6-922C-049ECFCCDA4C}"/>
              </a:ext>
            </a:extLst>
          </p:cNvPr>
          <p:cNvSpPr txBox="1"/>
          <p:nvPr/>
        </p:nvSpPr>
        <p:spPr>
          <a:xfrm>
            <a:off x="11016349"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6" name="TextBox 75">
            <a:extLst>
              <a:ext uri="{FF2B5EF4-FFF2-40B4-BE49-F238E27FC236}">
                <a16:creationId xmlns:a16="http://schemas.microsoft.com/office/drawing/2014/main" id="{C6FAF470-0586-42CC-B38A-33794FB5AF80}"/>
              </a:ext>
            </a:extLst>
          </p:cNvPr>
          <p:cNvSpPr txBox="1"/>
          <p:nvPr/>
        </p:nvSpPr>
        <p:spPr>
          <a:xfrm>
            <a:off x="11404700"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aphicFrame>
        <p:nvGraphicFramePr>
          <p:cNvPr id="77" name="Chart 76">
            <a:extLst>
              <a:ext uri="{FF2B5EF4-FFF2-40B4-BE49-F238E27FC236}">
                <a16:creationId xmlns:a16="http://schemas.microsoft.com/office/drawing/2014/main" id="{0B60486A-E080-4A7B-AE44-2EB9D169C80C}"/>
              </a:ext>
            </a:extLst>
          </p:cNvPr>
          <p:cNvGraphicFramePr/>
          <p:nvPr/>
        </p:nvGraphicFramePr>
        <p:xfrm>
          <a:off x="-21518" y="1736931"/>
          <a:ext cx="12192000" cy="4271826"/>
        </p:xfrm>
        <a:graphic>
          <a:graphicData uri="http://schemas.openxmlformats.org/drawingml/2006/chart">
            <c:chart xmlns:c="http://schemas.openxmlformats.org/drawingml/2006/chart" xmlns:r="http://schemas.openxmlformats.org/officeDocument/2006/relationships" r:id="rId4"/>
          </a:graphicData>
        </a:graphic>
      </p:graphicFrame>
      <p:sp>
        <p:nvSpPr>
          <p:cNvPr id="85" name="TextBox 84">
            <a:extLst>
              <a:ext uri="{FF2B5EF4-FFF2-40B4-BE49-F238E27FC236}">
                <a16:creationId xmlns:a16="http://schemas.microsoft.com/office/drawing/2014/main" id="{2E431521-2FFF-4CB8-8378-CB937A9D90A4}"/>
              </a:ext>
            </a:extLst>
          </p:cNvPr>
          <p:cNvSpPr txBox="1"/>
          <p:nvPr/>
        </p:nvSpPr>
        <p:spPr>
          <a:xfrm>
            <a:off x="39941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18%</a:t>
            </a:r>
          </a:p>
        </p:txBody>
      </p:sp>
      <p:sp>
        <p:nvSpPr>
          <p:cNvPr id="86" name="TextBox 85">
            <a:extLst>
              <a:ext uri="{FF2B5EF4-FFF2-40B4-BE49-F238E27FC236}">
                <a16:creationId xmlns:a16="http://schemas.microsoft.com/office/drawing/2014/main" id="{E2B66EC7-D8B7-4445-BC62-0FB748629BDA}"/>
              </a:ext>
            </a:extLst>
          </p:cNvPr>
          <p:cNvSpPr txBox="1"/>
          <p:nvPr/>
        </p:nvSpPr>
        <p:spPr>
          <a:xfrm>
            <a:off x="76512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18%</a:t>
            </a:r>
          </a:p>
        </p:txBody>
      </p:sp>
      <p:sp>
        <p:nvSpPr>
          <p:cNvPr id="88" name="TextBox 87">
            <a:extLst>
              <a:ext uri="{FF2B5EF4-FFF2-40B4-BE49-F238E27FC236}">
                <a16:creationId xmlns:a16="http://schemas.microsoft.com/office/drawing/2014/main" id="{68456CA5-3FE9-4771-BD09-521CA6DA93AE}"/>
              </a:ext>
            </a:extLst>
          </p:cNvPr>
          <p:cNvSpPr txBox="1"/>
          <p:nvPr/>
        </p:nvSpPr>
        <p:spPr>
          <a:xfrm>
            <a:off x="113905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20%</a:t>
            </a:r>
          </a:p>
        </p:txBody>
      </p:sp>
      <p:sp>
        <p:nvSpPr>
          <p:cNvPr id="89" name="TextBox 88">
            <a:extLst>
              <a:ext uri="{FF2B5EF4-FFF2-40B4-BE49-F238E27FC236}">
                <a16:creationId xmlns:a16="http://schemas.microsoft.com/office/drawing/2014/main" id="{8412278F-FAF6-40E8-BA77-25D410DFFA06}"/>
              </a:ext>
            </a:extLst>
          </p:cNvPr>
          <p:cNvSpPr txBox="1"/>
          <p:nvPr/>
        </p:nvSpPr>
        <p:spPr>
          <a:xfrm>
            <a:off x="151790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36%</a:t>
            </a:r>
          </a:p>
        </p:txBody>
      </p:sp>
      <p:sp>
        <p:nvSpPr>
          <p:cNvPr id="90" name="TextBox 89">
            <a:extLst>
              <a:ext uri="{FF2B5EF4-FFF2-40B4-BE49-F238E27FC236}">
                <a16:creationId xmlns:a16="http://schemas.microsoft.com/office/drawing/2014/main" id="{7EDC0843-4FD5-461D-8FAD-B8BD6D5F479B}"/>
              </a:ext>
            </a:extLst>
          </p:cNvPr>
          <p:cNvSpPr txBox="1"/>
          <p:nvPr/>
        </p:nvSpPr>
        <p:spPr>
          <a:xfrm>
            <a:off x="18879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43%</a:t>
            </a:r>
          </a:p>
        </p:txBody>
      </p:sp>
      <p:sp>
        <p:nvSpPr>
          <p:cNvPr id="91" name="TextBox 90">
            <a:extLst>
              <a:ext uri="{FF2B5EF4-FFF2-40B4-BE49-F238E27FC236}">
                <a16:creationId xmlns:a16="http://schemas.microsoft.com/office/drawing/2014/main" id="{9122D74F-49CE-47B3-891D-F2BFCB708AA6}"/>
              </a:ext>
            </a:extLst>
          </p:cNvPr>
          <p:cNvSpPr txBox="1"/>
          <p:nvPr/>
        </p:nvSpPr>
        <p:spPr>
          <a:xfrm>
            <a:off x="227246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32%</a:t>
            </a:r>
          </a:p>
        </p:txBody>
      </p:sp>
      <p:sp>
        <p:nvSpPr>
          <p:cNvPr id="92" name="TextBox 91">
            <a:extLst>
              <a:ext uri="{FF2B5EF4-FFF2-40B4-BE49-F238E27FC236}">
                <a16:creationId xmlns:a16="http://schemas.microsoft.com/office/drawing/2014/main" id="{3CBD4532-B421-4656-9E23-D4DAFB9BBD17}"/>
              </a:ext>
            </a:extLst>
          </p:cNvPr>
          <p:cNvSpPr txBox="1"/>
          <p:nvPr/>
        </p:nvSpPr>
        <p:spPr>
          <a:xfrm>
            <a:off x="26579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33%</a:t>
            </a:r>
          </a:p>
        </p:txBody>
      </p:sp>
      <p:sp>
        <p:nvSpPr>
          <p:cNvPr id="93" name="TextBox 92">
            <a:extLst>
              <a:ext uri="{FF2B5EF4-FFF2-40B4-BE49-F238E27FC236}">
                <a16:creationId xmlns:a16="http://schemas.microsoft.com/office/drawing/2014/main" id="{29E35F53-C044-405E-A2BE-5C6B193753B9}"/>
              </a:ext>
            </a:extLst>
          </p:cNvPr>
          <p:cNvSpPr txBox="1"/>
          <p:nvPr/>
        </p:nvSpPr>
        <p:spPr>
          <a:xfrm>
            <a:off x="303197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31%</a:t>
            </a:r>
          </a:p>
        </p:txBody>
      </p:sp>
      <p:sp>
        <p:nvSpPr>
          <p:cNvPr id="94" name="TextBox 93">
            <a:extLst>
              <a:ext uri="{FF2B5EF4-FFF2-40B4-BE49-F238E27FC236}">
                <a16:creationId xmlns:a16="http://schemas.microsoft.com/office/drawing/2014/main" id="{04FAD4C5-BB9D-434A-9BA4-273F4DD62BAF}"/>
              </a:ext>
            </a:extLst>
          </p:cNvPr>
          <p:cNvSpPr txBox="1"/>
          <p:nvPr/>
        </p:nvSpPr>
        <p:spPr>
          <a:xfrm>
            <a:off x="342238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29%</a:t>
            </a:r>
          </a:p>
        </p:txBody>
      </p:sp>
      <p:sp>
        <p:nvSpPr>
          <p:cNvPr id="95" name="TextBox 94">
            <a:extLst>
              <a:ext uri="{FF2B5EF4-FFF2-40B4-BE49-F238E27FC236}">
                <a16:creationId xmlns:a16="http://schemas.microsoft.com/office/drawing/2014/main" id="{658F3A7F-F2FF-4122-A902-E330E193EF2D}"/>
              </a:ext>
            </a:extLst>
          </p:cNvPr>
          <p:cNvSpPr txBox="1"/>
          <p:nvPr/>
        </p:nvSpPr>
        <p:spPr>
          <a:xfrm>
            <a:off x="43480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27%</a:t>
            </a:r>
          </a:p>
        </p:txBody>
      </p:sp>
      <p:sp>
        <p:nvSpPr>
          <p:cNvPr id="96" name="TextBox 95">
            <a:extLst>
              <a:ext uri="{FF2B5EF4-FFF2-40B4-BE49-F238E27FC236}">
                <a16:creationId xmlns:a16="http://schemas.microsoft.com/office/drawing/2014/main" id="{9BE452DE-DB2D-4965-B8B2-C3592E5B780E}"/>
              </a:ext>
            </a:extLst>
          </p:cNvPr>
          <p:cNvSpPr txBox="1"/>
          <p:nvPr/>
        </p:nvSpPr>
        <p:spPr>
          <a:xfrm>
            <a:off x="471376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26%</a:t>
            </a:r>
          </a:p>
        </p:txBody>
      </p:sp>
      <p:sp>
        <p:nvSpPr>
          <p:cNvPr id="97" name="TextBox 96">
            <a:extLst>
              <a:ext uri="{FF2B5EF4-FFF2-40B4-BE49-F238E27FC236}">
                <a16:creationId xmlns:a16="http://schemas.microsoft.com/office/drawing/2014/main" id="{3C5BC3B7-BD0E-4DD5-8CA9-91DB8DBDB248}"/>
              </a:ext>
            </a:extLst>
          </p:cNvPr>
          <p:cNvSpPr txBox="1"/>
          <p:nvPr/>
        </p:nvSpPr>
        <p:spPr>
          <a:xfrm>
            <a:off x="50939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28%</a:t>
            </a:r>
          </a:p>
        </p:txBody>
      </p:sp>
      <p:sp>
        <p:nvSpPr>
          <p:cNvPr id="98" name="TextBox 97">
            <a:extLst>
              <a:ext uri="{FF2B5EF4-FFF2-40B4-BE49-F238E27FC236}">
                <a16:creationId xmlns:a16="http://schemas.microsoft.com/office/drawing/2014/main" id="{24A7011C-4F34-49F7-BB19-41E4A9E13F3A}"/>
              </a:ext>
            </a:extLst>
          </p:cNvPr>
          <p:cNvSpPr txBox="1"/>
          <p:nvPr/>
        </p:nvSpPr>
        <p:spPr>
          <a:xfrm>
            <a:off x="547137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35%</a:t>
            </a:r>
          </a:p>
        </p:txBody>
      </p:sp>
      <p:sp>
        <p:nvSpPr>
          <p:cNvPr id="99" name="TextBox 98">
            <a:extLst>
              <a:ext uri="{FF2B5EF4-FFF2-40B4-BE49-F238E27FC236}">
                <a16:creationId xmlns:a16="http://schemas.microsoft.com/office/drawing/2014/main" id="{42BE0F9B-05C1-42C7-8D0F-2B92D76283BB}"/>
              </a:ext>
            </a:extLst>
          </p:cNvPr>
          <p:cNvSpPr txBox="1"/>
          <p:nvPr/>
        </p:nvSpPr>
        <p:spPr>
          <a:xfrm>
            <a:off x="58343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35%</a:t>
            </a:r>
          </a:p>
        </p:txBody>
      </p:sp>
      <p:sp>
        <p:nvSpPr>
          <p:cNvPr id="100" name="TextBox 99">
            <a:extLst>
              <a:ext uri="{FF2B5EF4-FFF2-40B4-BE49-F238E27FC236}">
                <a16:creationId xmlns:a16="http://schemas.microsoft.com/office/drawing/2014/main" id="{B33E28E8-5177-4344-98D6-5BF4A7BACCAD}"/>
              </a:ext>
            </a:extLst>
          </p:cNvPr>
          <p:cNvSpPr txBox="1"/>
          <p:nvPr/>
        </p:nvSpPr>
        <p:spPr>
          <a:xfrm>
            <a:off x="6224134"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33%</a:t>
            </a:r>
          </a:p>
        </p:txBody>
      </p:sp>
      <p:sp>
        <p:nvSpPr>
          <p:cNvPr id="101" name="TextBox 100">
            <a:extLst>
              <a:ext uri="{FF2B5EF4-FFF2-40B4-BE49-F238E27FC236}">
                <a16:creationId xmlns:a16="http://schemas.microsoft.com/office/drawing/2014/main" id="{0E34E5F6-2BF5-4F47-911B-480A2EC6297B}"/>
              </a:ext>
            </a:extLst>
          </p:cNvPr>
          <p:cNvSpPr txBox="1"/>
          <p:nvPr/>
        </p:nvSpPr>
        <p:spPr>
          <a:xfrm>
            <a:off x="66015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33%</a:t>
            </a:r>
          </a:p>
        </p:txBody>
      </p:sp>
      <p:sp>
        <p:nvSpPr>
          <p:cNvPr id="102" name="TextBox 101">
            <a:extLst>
              <a:ext uri="{FF2B5EF4-FFF2-40B4-BE49-F238E27FC236}">
                <a16:creationId xmlns:a16="http://schemas.microsoft.com/office/drawing/2014/main" id="{4D619E66-F64A-4FE6-BB0A-2AF804E75CA3}"/>
              </a:ext>
            </a:extLst>
          </p:cNvPr>
          <p:cNvSpPr txBox="1"/>
          <p:nvPr/>
        </p:nvSpPr>
        <p:spPr>
          <a:xfrm>
            <a:off x="69907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32%</a:t>
            </a:r>
          </a:p>
        </p:txBody>
      </p:sp>
      <p:sp>
        <p:nvSpPr>
          <p:cNvPr id="103" name="TextBox 102">
            <a:extLst>
              <a:ext uri="{FF2B5EF4-FFF2-40B4-BE49-F238E27FC236}">
                <a16:creationId xmlns:a16="http://schemas.microsoft.com/office/drawing/2014/main" id="{40800C78-B6F4-491A-8FEC-9FE7EA141CC7}"/>
              </a:ext>
            </a:extLst>
          </p:cNvPr>
          <p:cNvSpPr txBox="1"/>
          <p:nvPr/>
        </p:nvSpPr>
        <p:spPr>
          <a:xfrm>
            <a:off x="737260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31%</a:t>
            </a:r>
          </a:p>
        </p:txBody>
      </p:sp>
      <p:sp>
        <p:nvSpPr>
          <p:cNvPr id="104" name="TextBox 103">
            <a:extLst>
              <a:ext uri="{FF2B5EF4-FFF2-40B4-BE49-F238E27FC236}">
                <a16:creationId xmlns:a16="http://schemas.microsoft.com/office/drawing/2014/main" id="{2419247D-DFA5-47A5-940A-E9FDFF29E498}"/>
              </a:ext>
            </a:extLst>
          </p:cNvPr>
          <p:cNvSpPr txBox="1"/>
          <p:nvPr/>
        </p:nvSpPr>
        <p:spPr>
          <a:xfrm>
            <a:off x="834950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44%</a:t>
            </a:r>
          </a:p>
        </p:txBody>
      </p:sp>
      <p:sp>
        <p:nvSpPr>
          <p:cNvPr id="105" name="TextBox 104">
            <a:extLst>
              <a:ext uri="{FF2B5EF4-FFF2-40B4-BE49-F238E27FC236}">
                <a16:creationId xmlns:a16="http://schemas.microsoft.com/office/drawing/2014/main" id="{15BA4D61-9463-48F5-BDF2-4F7557BA0763}"/>
              </a:ext>
            </a:extLst>
          </p:cNvPr>
          <p:cNvSpPr txBox="1"/>
          <p:nvPr/>
        </p:nvSpPr>
        <p:spPr>
          <a:xfrm>
            <a:off x="87152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43%</a:t>
            </a:r>
          </a:p>
        </p:txBody>
      </p:sp>
      <p:sp>
        <p:nvSpPr>
          <p:cNvPr id="106" name="TextBox 105">
            <a:extLst>
              <a:ext uri="{FF2B5EF4-FFF2-40B4-BE49-F238E27FC236}">
                <a16:creationId xmlns:a16="http://schemas.microsoft.com/office/drawing/2014/main" id="{B359EF0C-1DAB-4505-9500-DAF35A3406D1}"/>
              </a:ext>
            </a:extLst>
          </p:cNvPr>
          <p:cNvSpPr txBox="1"/>
          <p:nvPr/>
        </p:nvSpPr>
        <p:spPr>
          <a:xfrm>
            <a:off x="9089137"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47%</a:t>
            </a:r>
          </a:p>
        </p:txBody>
      </p:sp>
      <p:sp>
        <p:nvSpPr>
          <p:cNvPr id="107" name="TextBox 106">
            <a:extLst>
              <a:ext uri="{FF2B5EF4-FFF2-40B4-BE49-F238E27FC236}">
                <a16:creationId xmlns:a16="http://schemas.microsoft.com/office/drawing/2014/main" id="{A61A5F95-9E9F-404C-9B7A-E1CAB6EEDD59}"/>
              </a:ext>
            </a:extLst>
          </p:cNvPr>
          <p:cNvSpPr txBox="1"/>
          <p:nvPr/>
        </p:nvSpPr>
        <p:spPr>
          <a:xfrm>
            <a:off x="94537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55%</a:t>
            </a:r>
          </a:p>
        </p:txBody>
      </p:sp>
      <p:sp>
        <p:nvSpPr>
          <p:cNvPr id="108" name="TextBox 107">
            <a:extLst>
              <a:ext uri="{FF2B5EF4-FFF2-40B4-BE49-F238E27FC236}">
                <a16:creationId xmlns:a16="http://schemas.microsoft.com/office/drawing/2014/main" id="{2443DB09-E8ED-4127-B28A-561F11814857}"/>
              </a:ext>
            </a:extLst>
          </p:cNvPr>
          <p:cNvSpPr txBox="1"/>
          <p:nvPr/>
        </p:nvSpPr>
        <p:spPr>
          <a:xfrm>
            <a:off x="98237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56%</a:t>
            </a:r>
          </a:p>
        </p:txBody>
      </p:sp>
      <p:sp>
        <p:nvSpPr>
          <p:cNvPr id="109" name="TextBox 108">
            <a:extLst>
              <a:ext uri="{FF2B5EF4-FFF2-40B4-BE49-F238E27FC236}">
                <a16:creationId xmlns:a16="http://schemas.microsoft.com/office/drawing/2014/main" id="{84524CF5-DB41-4979-9D70-668B99F21E77}"/>
              </a:ext>
            </a:extLst>
          </p:cNvPr>
          <p:cNvSpPr txBox="1"/>
          <p:nvPr/>
        </p:nvSpPr>
        <p:spPr>
          <a:xfrm>
            <a:off x="102082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54%</a:t>
            </a:r>
          </a:p>
        </p:txBody>
      </p:sp>
      <p:sp>
        <p:nvSpPr>
          <p:cNvPr id="110" name="TextBox 109">
            <a:extLst>
              <a:ext uri="{FF2B5EF4-FFF2-40B4-BE49-F238E27FC236}">
                <a16:creationId xmlns:a16="http://schemas.microsoft.com/office/drawing/2014/main" id="{BEF74E8A-8392-4E61-9D22-0B2A4DB8AED2}"/>
              </a:ext>
            </a:extLst>
          </p:cNvPr>
          <p:cNvSpPr txBox="1"/>
          <p:nvPr/>
        </p:nvSpPr>
        <p:spPr>
          <a:xfrm>
            <a:off x="10589023"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54%</a:t>
            </a:r>
          </a:p>
        </p:txBody>
      </p:sp>
      <p:sp>
        <p:nvSpPr>
          <p:cNvPr id="111" name="TextBox 110">
            <a:extLst>
              <a:ext uri="{FF2B5EF4-FFF2-40B4-BE49-F238E27FC236}">
                <a16:creationId xmlns:a16="http://schemas.microsoft.com/office/drawing/2014/main" id="{65F0C1FA-90B4-4302-A30F-88004CAA4BAF}"/>
              </a:ext>
            </a:extLst>
          </p:cNvPr>
          <p:cNvSpPr txBox="1"/>
          <p:nvPr/>
        </p:nvSpPr>
        <p:spPr>
          <a:xfrm>
            <a:off x="1097253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52%</a:t>
            </a:r>
          </a:p>
        </p:txBody>
      </p:sp>
      <p:sp>
        <p:nvSpPr>
          <p:cNvPr id="112" name="TextBox 111">
            <a:extLst>
              <a:ext uri="{FF2B5EF4-FFF2-40B4-BE49-F238E27FC236}">
                <a16:creationId xmlns:a16="http://schemas.microsoft.com/office/drawing/2014/main" id="{5E9EE0C8-B34C-4AE0-81C2-E5DFC11C59E1}"/>
              </a:ext>
            </a:extLst>
          </p:cNvPr>
          <p:cNvSpPr txBox="1"/>
          <p:nvPr/>
        </p:nvSpPr>
        <p:spPr>
          <a:xfrm>
            <a:off x="1136294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51%</a:t>
            </a:r>
          </a:p>
        </p:txBody>
      </p:sp>
      <p:sp>
        <p:nvSpPr>
          <p:cNvPr id="78" name="Rectangle 77">
            <a:extLst>
              <a:ext uri="{FF2B5EF4-FFF2-40B4-BE49-F238E27FC236}">
                <a16:creationId xmlns:a16="http://schemas.microsoft.com/office/drawing/2014/main" id="{65664620-1A10-4243-B060-DDD4D1268EF5}"/>
              </a:ext>
            </a:extLst>
          </p:cNvPr>
          <p:cNvSpPr/>
          <p:nvPr/>
        </p:nvSpPr>
        <p:spPr>
          <a:xfrm>
            <a:off x="3259185" y="4263169"/>
            <a:ext cx="724734"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p>
        </p:txBody>
      </p:sp>
      <p:sp>
        <p:nvSpPr>
          <p:cNvPr id="79" name="Rectangle 78">
            <a:extLst>
              <a:ext uri="{FF2B5EF4-FFF2-40B4-BE49-F238E27FC236}">
                <a16:creationId xmlns:a16="http://schemas.microsoft.com/office/drawing/2014/main" id="{DDECB712-4737-400B-8A1A-2AA4D96B4D80}"/>
              </a:ext>
            </a:extLst>
          </p:cNvPr>
          <p:cNvSpPr/>
          <p:nvPr/>
        </p:nvSpPr>
        <p:spPr>
          <a:xfrm>
            <a:off x="7258103" y="3609650"/>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80" name="Rectangle 79">
            <a:extLst>
              <a:ext uri="{FF2B5EF4-FFF2-40B4-BE49-F238E27FC236}">
                <a16:creationId xmlns:a16="http://schemas.microsoft.com/office/drawing/2014/main" id="{9AC93ABA-ECEF-42F7-96AA-A12A0BCE9780}"/>
              </a:ext>
            </a:extLst>
          </p:cNvPr>
          <p:cNvSpPr/>
          <p:nvPr/>
        </p:nvSpPr>
        <p:spPr>
          <a:xfrm>
            <a:off x="11240675" y="2637176"/>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3079393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9"/>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D9399897-9824-40C2-AB49-E7CD15E57774}"/>
              </a:ext>
            </a:extLst>
          </p:cNvPr>
          <p:cNvSpPr txBox="1"/>
          <p:nvPr/>
        </p:nvSpPr>
        <p:spPr>
          <a:xfrm>
            <a:off x="5288501" y="5874527"/>
            <a:ext cx="1582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Weekly Reach %</a:t>
            </a:r>
          </a:p>
        </p:txBody>
      </p:sp>
      <p:cxnSp>
        <p:nvCxnSpPr>
          <p:cNvPr id="5" name="Straight Arrow Connector 4">
            <a:extLst>
              <a:ext uri="{FF2B5EF4-FFF2-40B4-BE49-F238E27FC236}">
                <a16:creationId xmlns:a16="http://schemas.microsoft.com/office/drawing/2014/main" id="{5261FE90-E37B-4FFC-9639-2F438B5EEC3B}"/>
              </a:ext>
            </a:extLst>
          </p:cNvPr>
          <p:cNvCxnSpPr>
            <a:cxnSpLocks/>
          </p:cNvCxnSpPr>
          <p:nvPr/>
        </p:nvCxnSpPr>
        <p:spPr>
          <a:xfrm>
            <a:off x="6870628" y="6023702"/>
            <a:ext cx="4768770"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DBC626D-0230-4BFD-93E3-C8B9BEC8694A}"/>
              </a:ext>
            </a:extLst>
          </p:cNvPr>
          <p:cNvCxnSpPr>
            <a:cxnSpLocks/>
            <a:stCxn id="3" idx="1"/>
          </p:cNvCxnSpPr>
          <p:nvPr/>
        </p:nvCxnSpPr>
        <p:spPr>
          <a:xfrm flipH="1">
            <a:off x="493733" y="6013027"/>
            <a:ext cx="4794768" cy="10675"/>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87" name="Triangle 30">
            <a:extLst>
              <a:ext uri="{FF2B5EF4-FFF2-40B4-BE49-F238E27FC236}">
                <a16:creationId xmlns:a16="http://schemas.microsoft.com/office/drawing/2014/main" id="{31E54D72-6717-4A5A-A23D-0505840ACE98}"/>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54499035-70BF-4722-A413-0A1D121204D0}"/>
              </a:ext>
            </a:extLst>
          </p:cNvPr>
          <p:cNvSpPr/>
          <p:nvPr/>
        </p:nvSpPr>
        <p:spPr>
          <a:xfrm>
            <a:off x="493732" y="6233039"/>
            <a:ext cx="116982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Time Period Report, Live, Total Day, Monday – Friday, w/o 2/24, 3/2, 3/9, 3/16, 3/23, 3/30, 4/6, 4/13, 4/20; Demos: P2+, P12-17, A18-34, A35-49, Viewing Source: Ad-Supported Cable TV &amp; Broadcast TV (includes Spanish Language Networks). Early Fringe represents Monday through Friday from 4p-7p. TV Universes (000): P12-17 (24,480), A18-34 (70,060), A35-49 (59,410).</a:t>
            </a:r>
          </a:p>
        </p:txBody>
      </p:sp>
      <p:sp>
        <p:nvSpPr>
          <p:cNvPr id="30" name="Rectangle 29">
            <a:extLst>
              <a:ext uri="{FF2B5EF4-FFF2-40B4-BE49-F238E27FC236}">
                <a16:creationId xmlns:a16="http://schemas.microsoft.com/office/drawing/2014/main" id="{113B3680-7B7E-4A40-AA91-070EE6E5A18E}"/>
              </a:ext>
            </a:extLst>
          </p:cNvPr>
          <p:cNvSpPr/>
          <p:nvPr/>
        </p:nvSpPr>
        <p:spPr>
          <a:xfrm>
            <a:off x="226682" y="318813"/>
            <a:ext cx="1187512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Early Fringe:</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lang="en-US" sz="2600" b="1" dirty="0">
                <a:solidFill>
                  <a:srgbClr val="1B1464"/>
                </a:solidFill>
                <a:latin typeface="Helvetica" pitchFamily="2" charset="0"/>
              </a:rPr>
              <a:t>Similar to daytime, this daypart is also seeing double-digit viewership increases vs. pre-pandemic even with recent declines</a:t>
            </a:r>
          </a:p>
        </p:txBody>
      </p:sp>
      <p:sp>
        <p:nvSpPr>
          <p:cNvPr id="31" name="TextBox 30">
            <a:extLst>
              <a:ext uri="{FF2B5EF4-FFF2-40B4-BE49-F238E27FC236}">
                <a16:creationId xmlns:a16="http://schemas.microsoft.com/office/drawing/2014/main" id="{1CCA94E8-3A31-4841-A52F-C6933B495C09}"/>
              </a:ext>
            </a:extLst>
          </p:cNvPr>
          <p:cNvSpPr txBox="1"/>
          <p:nvPr/>
        </p:nvSpPr>
        <p:spPr>
          <a:xfrm>
            <a:off x="745341" y="1205348"/>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Against P2+, early fringe viewership was </a:t>
            </a:r>
            <a:r>
              <a:rPr kumimoji="0" lang="en-US" sz="1600" b="0" i="0" u="none" strike="noStrike" kern="1200" cap="none" spc="0" normalizeH="0" baseline="0" noProof="0" dirty="0">
                <a:ln>
                  <a:noFill/>
                </a:ln>
                <a:solidFill>
                  <a:srgbClr val="ED3C8D"/>
                </a:solidFill>
                <a:effectLst/>
                <a:uLnTx/>
                <a:uFillTx/>
                <a:latin typeface="Helvetica" pitchFamily="2" charset="0"/>
                <a:ea typeface="+mn-ea"/>
                <a:cs typeface="+mn-cs"/>
              </a:rPr>
              <a:t>15%</a:t>
            </a:r>
            <a:r>
              <a:rPr kumimoji="0" lang="en-US" sz="16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 </a:t>
            </a:r>
            <a:r>
              <a:rPr lang="en-US" sz="1600" dirty="0">
                <a:solidFill>
                  <a:srgbClr val="ED3C8D"/>
                </a:solidFill>
                <a:latin typeface="Helvetica Light" panose="020B0403020202020204" pitchFamily="34" charset="0"/>
              </a:rPr>
              <a:t>higher</a:t>
            </a:r>
            <a:r>
              <a:rPr lang="en-US" sz="1600" dirty="0">
                <a:solidFill>
                  <a:srgbClr val="1B1464"/>
                </a:solidFill>
                <a:latin typeface="Helvetica Light" panose="020B0403020202020204" pitchFamily="34" charset="0"/>
              </a:rPr>
              <a:t> for the week of April 20</a:t>
            </a:r>
            <a:r>
              <a:rPr lang="en-US" sz="1600" baseline="30000" dirty="0">
                <a:solidFill>
                  <a:srgbClr val="1B1464"/>
                </a:solidFill>
                <a:latin typeface="Helvetica Light" panose="020B0403020202020204" pitchFamily="34" charset="0"/>
              </a:rPr>
              <a:t>th</a:t>
            </a:r>
            <a:r>
              <a:rPr lang="en-US" sz="1600" dirty="0">
                <a:solidFill>
                  <a:srgbClr val="1B1464"/>
                </a:solidFill>
                <a:latin typeface="Helvetica Light" panose="020B0403020202020204" pitchFamily="34" charset="0"/>
              </a:rPr>
              <a:t> </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vs. Feb 24</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with a 54% weekly reach </a:t>
            </a:r>
            <a:endParaRPr kumimoji="0" lang="en-US" sz="1600" b="0" i="0" u="none" strike="noStrike" kern="1200" cap="none" spc="0" normalizeH="0" baseline="0" noProof="0" dirty="0">
              <a:ln>
                <a:noFill/>
              </a:ln>
              <a:solidFill>
                <a:srgbClr val="FF0000"/>
              </a:solidFill>
              <a:effectLst/>
              <a:uLnTx/>
              <a:uFillTx/>
              <a:latin typeface="Helvetica Light" panose="020B0403020202020204" pitchFamily="34" charset="0"/>
              <a:ea typeface="+mn-ea"/>
              <a:cs typeface="+mn-cs"/>
            </a:endParaRPr>
          </a:p>
        </p:txBody>
      </p:sp>
      <p:sp>
        <p:nvSpPr>
          <p:cNvPr id="113" name="TextBox 112">
            <a:extLst>
              <a:ext uri="{FF2B5EF4-FFF2-40B4-BE49-F238E27FC236}">
                <a16:creationId xmlns:a16="http://schemas.microsoft.com/office/drawing/2014/main" id="{93F871D7-61B5-4769-9878-0EC39F26E701}"/>
              </a:ext>
            </a:extLst>
          </p:cNvPr>
          <p:cNvSpPr txBox="1"/>
          <p:nvPr/>
        </p:nvSpPr>
        <p:spPr>
          <a:xfrm>
            <a:off x="46267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14" name="TextBox 113">
            <a:extLst>
              <a:ext uri="{FF2B5EF4-FFF2-40B4-BE49-F238E27FC236}">
                <a16:creationId xmlns:a16="http://schemas.microsoft.com/office/drawing/2014/main" id="{8D0FEF43-0EB0-4358-93EB-E509D53DDDBE}"/>
              </a:ext>
            </a:extLst>
          </p:cNvPr>
          <p:cNvSpPr txBox="1"/>
          <p:nvPr/>
        </p:nvSpPr>
        <p:spPr>
          <a:xfrm>
            <a:off x="828848"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15" name="TextBox 114">
            <a:extLst>
              <a:ext uri="{FF2B5EF4-FFF2-40B4-BE49-F238E27FC236}">
                <a16:creationId xmlns:a16="http://schemas.microsoft.com/office/drawing/2014/main" id="{1571F753-9E82-452D-94F4-CC55D9D170FF}"/>
              </a:ext>
            </a:extLst>
          </p:cNvPr>
          <p:cNvSpPr txBox="1"/>
          <p:nvPr/>
        </p:nvSpPr>
        <p:spPr>
          <a:xfrm>
            <a:off x="119721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16" name="TextBox 115">
            <a:extLst>
              <a:ext uri="{FF2B5EF4-FFF2-40B4-BE49-F238E27FC236}">
                <a16:creationId xmlns:a16="http://schemas.microsoft.com/office/drawing/2014/main" id="{439E7BEA-5343-4745-ACBA-59490FE3E3D2}"/>
              </a:ext>
            </a:extLst>
          </p:cNvPr>
          <p:cNvSpPr txBox="1"/>
          <p:nvPr/>
        </p:nvSpPr>
        <p:spPr>
          <a:xfrm>
            <a:off x="1577718"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7" name="TextBox 116">
            <a:extLst>
              <a:ext uri="{FF2B5EF4-FFF2-40B4-BE49-F238E27FC236}">
                <a16:creationId xmlns:a16="http://schemas.microsoft.com/office/drawing/2014/main" id="{97AC2715-5425-4888-9D9E-05D644E06A0A}"/>
              </a:ext>
            </a:extLst>
          </p:cNvPr>
          <p:cNvSpPr txBox="1"/>
          <p:nvPr/>
        </p:nvSpPr>
        <p:spPr>
          <a:xfrm>
            <a:off x="1942086"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8" name="TextBox 117">
            <a:extLst>
              <a:ext uri="{FF2B5EF4-FFF2-40B4-BE49-F238E27FC236}">
                <a16:creationId xmlns:a16="http://schemas.microsoft.com/office/drawing/2014/main" id="{806C9B21-817E-4659-A076-44F2E8F4F926}"/>
              </a:ext>
            </a:extLst>
          </p:cNvPr>
          <p:cNvSpPr txBox="1"/>
          <p:nvPr/>
        </p:nvSpPr>
        <p:spPr>
          <a:xfrm>
            <a:off x="2330214"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9" name="TextBox 118">
            <a:extLst>
              <a:ext uri="{FF2B5EF4-FFF2-40B4-BE49-F238E27FC236}">
                <a16:creationId xmlns:a16="http://schemas.microsoft.com/office/drawing/2014/main" id="{9801CB5F-17ED-48E2-A344-F302E2B0E2F5}"/>
              </a:ext>
            </a:extLst>
          </p:cNvPr>
          <p:cNvSpPr txBox="1"/>
          <p:nvPr/>
        </p:nvSpPr>
        <p:spPr>
          <a:xfrm>
            <a:off x="2706629"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20" name="TextBox 119">
            <a:extLst>
              <a:ext uri="{FF2B5EF4-FFF2-40B4-BE49-F238E27FC236}">
                <a16:creationId xmlns:a16="http://schemas.microsoft.com/office/drawing/2014/main" id="{E02F23EB-D2FD-43B1-BD76-2BA85C587843}"/>
              </a:ext>
            </a:extLst>
          </p:cNvPr>
          <p:cNvSpPr txBox="1"/>
          <p:nvPr/>
        </p:nvSpPr>
        <p:spPr>
          <a:xfrm>
            <a:off x="3090522"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21" name="TextBox 120">
            <a:extLst>
              <a:ext uri="{FF2B5EF4-FFF2-40B4-BE49-F238E27FC236}">
                <a16:creationId xmlns:a16="http://schemas.microsoft.com/office/drawing/2014/main" id="{1A316AC9-B104-4AF5-ACC8-AB6FFCB572F7}"/>
              </a:ext>
            </a:extLst>
          </p:cNvPr>
          <p:cNvSpPr txBox="1"/>
          <p:nvPr/>
        </p:nvSpPr>
        <p:spPr>
          <a:xfrm>
            <a:off x="3478873"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22" name="TextBox 121">
            <a:extLst>
              <a:ext uri="{FF2B5EF4-FFF2-40B4-BE49-F238E27FC236}">
                <a16:creationId xmlns:a16="http://schemas.microsoft.com/office/drawing/2014/main" id="{7CF7CB89-6AB1-48D5-9B06-BC9555B85D01}"/>
              </a:ext>
            </a:extLst>
          </p:cNvPr>
          <p:cNvSpPr txBox="1"/>
          <p:nvPr/>
        </p:nvSpPr>
        <p:spPr>
          <a:xfrm>
            <a:off x="440592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23" name="TextBox 122">
            <a:extLst>
              <a:ext uri="{FF2B5EF4-FFF2-40B4-BE49-F238E27FC236}">
                <a16:creationId xmlns:a16="http://schemas.microsoft.com/office/drawing/2014/main" id="{2E3BF5E1-F475-41C8-A25C-D32833727917}"/>
              </a:ext>
            </a:extLst>
          </p:cNvPr>
          <p:cNvSpPr txBox="1"/>
          <p:nvPr/>
        </p:nvSpPr>
        <p:spPr>
          <a:xfrm>
            <a:off x="4772103"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24" name="TextBox 123">
            <a:extLst>
              <a:ext uri="{FF2B5EF4-FFF2-40B4-BE49-F238E27FC236}">
                <a16:creationId xmlns:a16="http://schemas.microsoft.com/office/drawing/2014/main" id="{F72544D2-AA3E-436D-BB43-6475EFF2BA6E}"/>
              </a:ext>
            </a:extLst>
          </p:cNvPr>
          <p:cNvSpPr txBox="1"/>
          <p:nvPr/>
        </p:nvSpPr>
        <p:spPr>
          <a:xfrm>
            <a:off x="514046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25" name="TextBox 124">
            <a:extLst>
              <a:ext uri="{FF2B5EF4-FFF2-40B4-BE49-F238E27FC236}">
                <a16:creationId xmlns:a16="http://schemas.microsoft.com/office/drawing/2014/main" id="{2A566B5D-83BB-4CD2-B319-9A634C30713A}"/>
              </a:ext>
            </a:extLst>
          </p:cNvPr>
          <p:cNvSpPr txBox="1"/>
          <p:nvPr/>
        </p:nvSpPr>
        <p:spPr>
          <a:xfrm>
            <a:off x="5520973"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26" name="TextBox 125">
            <a:extLst>
              <a:ext uri="{FF2B5EF4-FFF2-40B4-BE49-F238E27FC236}">
                <a16:creationId xmlns:a16="http://schemas.microsoft.com/office/drawing/2014/main" id="{0A08FE6E-D6EB-45C4-9FBA-5947F8938258}"/>
              </a:ext>
            </a:extLst>
          </p:cNvPr>
          <p:cNvSpPr txBox="1"/>
          <p:nvPr/>
        </p:nvSpPr>
        <p:spPr>
          <a:xfrm>
            <a:off x="5885341"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27" name="TextBox 126">
            <a:extLst>
              <a:ext uri="{FF2B5EF4-FFF2-40B4-BE49-F238E27FC236}">
                <a16:creationId xmlns:a16="http://schemas.microsoft.com/office/drawing/2014/main" id="{118C7038-DD1C-4B6E-97D3-B3CF5F0D50FD}"/>
              </a:ext>
            </a:extLst>
          </p:cNvPr>
          <p:cNvSpPr txBox="1"/>
          <p:nvPr/>
        </p:nvSpPr>
        <p:spPr>
          <a:xfrm>
            <a:off x="6273469"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28" name="TextBox 127">
            <a:extLst>
              <a:ext uri="{FF2B5EF4-FFF2-40B4-BE49-F238E27FC236}">
                <a16:creationId xmlns:a16="http://schemas.microsoft.com/office/drawing/2014/main" id="{406D13DF-289A-470B-901E-4AE90528839E}"/>
              </a:ext>
            </a:extLst>
          </p:cNvPr>
          <p:cNvSpPr txBox="1"/>
          <p:nvPr/>
        </p:nvSpPr>
        <p:spPr>
          <a:xfrm>
            <a:off x="6649884"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29" name="TextBox 128">
            <a:extLst>
              <a:ext uri="{FF2B5EF4-FFF2-40B4-BE49-F238E27FC236}">
                <a16:creationId xmlns:a16="http://schemas.microsoft.com/office/drawing/2014/main" id="{B9D214B2-1330-489B-AE41-8BD562CEB99F}"/>
              </a:ext>
            </a:extLst>
          </p:cNvPr>
          <p:cNvSpPr txBox="1"/>
          <p:nvPr/>
        </p:nvSpPr>
        <p:spPr>
          <a:xfrm>
            <a:off x="7033777"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0" name="TextBox 129">
            <a:extLst>
              <a:ext uri="{FF2B5EF4-FFF2-40B4-BE49-F238E27FC236}">
                <a16:creationId xmlns:a16="http://schemas.microsoft.com/office/drawing/2014/main" id="{23182B70-7F31-41B6-8EFD-05E3271D36B8}"/>
              </a:ext>
            </a:extLst>
          </p:cNvPr>
          <p:cNvSpPr txBox="1"/>
          <p:nvPr/>
        </p:nvSpPr>
        <p:spPr>
          <a:xfrm>
            <a:off x="7422128"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1" name="TextBox 130">
            <a:extLst>
              <a:ext uri="{FF2B5EF4-FFF2-40B4-BE49-F238E27FC236}">
                <a16:creationId xmlns:a16="http://schemas.microsoft.com/office/drawing/2014/main" id="{27415C9C-8096-4835-9231-8A0EC35D6769}"/>
              </a:ext>
            </a:extLst>
          </p:cNvPr>
          <p:cNvSpPr txBox="1"/>
          <p:nvPr/>
        </p:nvSpPr>
        <p:spPr>
          <a:xfrm>
            <a:off x="838849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32" name="TextBox 131">
            <a:extLst>
              <a:ext uri="{FF2B5EF4-FFF2-40B4-BE49-F238E27FC236}">
                <a16:creationId xmlns:a16="http://schemas.microsoft.com/office/drawing/2014/main" id="{914EB531-3B25-48DD-B211-F1D64B90B378}"/>
              </a:ext>
            </a:extLst>
          </p:cNvPr>
          <p:cNvSpPr txBox="1"/>
          <p:nvPr/>
        </p:nvSpPr>
        <p:spPr>
          <a:xfrm>
            <a:off x="875467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33" name="TextBox 132">
            <a:extLst>
              <a:ext uri="{FF2B5EF4-FFF2-40B4-BE49-F238E27FC236}">
                <a16:creationId xmlns:a16="http://schemas.microsoft.com/office/drawing/2014/main" id="{3A56F8F3-C68B-4496-BE80-E4B021EA1299}"/>
              </a:ext>
            </a:extLst>
          </p:cNvPr>
          <p:cNvSpPr txBox="1"/>
          <p:nvPr/>
        </p:nvSpPr>
        <p:spPr>
          <a:xfrm>
            <a:off x="912303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34" name="TextBox 133">
            <a:extLst>
              <a:ext uri="{FF2B5EF4-FFF2-40B4-BE49-F238E27FC236}">
                <a16:creationId xmlns:a16="http://schemas.microsoft.com/office/drawing/2014/main" id="{E6F50EC3-300E-4CCB-AAD5-968D5E2E6043}"/>
              </a:ext>
            </a:extLst>
          </p:cNvPr>
          <p:cNvSpPr txBox="1"/>
          <p:nvPr/>
        </p:nvSpPr>
        <p:spPr>
          <a:xfrm>
            <a:off x="9503545"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5" name="TextBox 134">
            <a:extLst>
              <a:ext uri="{FF2B5EF4-FFF2-40B4-BE49-F238E27FC236}">
                <a16:creationId xmlns:a16="http://schemas.microsoft.com/office/drawing/2014/main" id="{0E0C17D6-D285-4934-9682-C2363A91C2E1}"/>
              </a:ext>
            </a:extLst>
          </p:cNvPr>
          <p:cNvSpPr txBox="1"/>
          <p:nvPr/>
        </p:nvSpPr>
        <p:spPr>
          <a:xfrm>
            <a:off x="9867913"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6" name="TextBox 135">
            <a:extLst>
              <a:ext uri="{FF2B5EF4-FFF2-40B4-BE49-F238E27FC236}">
                <a16:creationId xmlns:a16="http://schemas.microsoft.com/office/drawing/2014/main" id="{3D9DEC37-0595-4E91-91D2-1BE38857288A}"/>
              </a:ext>
            </a:extLst>
          </p:cNvPr>
          <p:cNvSpPr txBox="1"/>
          <p:nvPr/>
        </p:nvSpPr>
        <p:spPr>
          <a:xfrm>
            <a:off x="10256041"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7" name="TextBox 136">
            <a:extLst>
              <a:ext uri="{FF2B5EF4-FFF2-40B4-BE49-F238E27FC236}">
                <a16:creationId xmlns:a16="http://schemas.microsoft.com/office/drawing/2014/main" id="{B4C4656E-0C98-4505-8759-4A8119BC276A}"/>
              </a:ext>
            </a:extLst>
          </p:cNvPr>
          <p:cNvSpPr txBox="1"/>
          <p:nvPr/>
        </p:nvSpPr>
        <p:spPr>
          <a:xfrm>
            <a:off x="10632456"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8" name="TextBox 137">
            <a:extLst>
              <a:ext uri="{FF2B5EF4-FFF2-40B4-BE49-F238E27FC236}">
                <a16:creationId xmlns:a16="http://schemas.microsoft.com/office/drawing/2014/main" id="{9CEDE63E-3D25-4997-9C13-AA2228E5F9E9}"/>
              </a:ext>
            </a:extLst>
          </p:cNvPr>
          <p:cNvSpPr txBox="1"/>
          <p:nvPr/>
        </p:nvSpPr>
        <p:spPr>
          <a:xfrm>
            <a:off x="11016349"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9" name="TextBox 138">
            <a:extLst>
              <a:ext uri="{FF2B5EF4-FFF2-40B4-BE49-F238E27FC236}">
                <a16:creationId xmlns:a16="http://schemas.microsoft.com/office/drawing/2014/main" id="{F12FBB47-9183-480B-8BF5-D81F14E563EF}"/>
              </a:ext>
            </a:extLst>
          </p:cNvPr>
          <p:cNvSpPr txBox="1"/>
          <p:nvPr/>
        </p:nvSpPr>
        <p:spPr>
          <a:xfrm>
            <a:off x="11404700"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aphicFrame>
        <p:nvGraphicFramePr>
          <p:cNvPr id="140" name="Chart 139">
            <a:extLst>
              <a:ext uri="{FF2B5EF4-FFF2-40B4-BE49-F238E27FC236}">
                <a16:creationId xmlns:a16="http://schemas.microsoft.com/office/drawing/2014/main" id="{247020D9-CE58-4428-A3D5-747A306FC346}"/>
              </a:ext>
            </a:extLst>
          </p:cNvPr>
          <p:cNvGraphicFramePr/>
          <p:nvPr/>
        </p:nvGraphicFramePr>
        <p:xfrm>
          <a:off x="-21518" y="1736931"/>
          <a:ext cx="12192000" cy="4271826"/>
        </p:xfrm>
        <a:graphic>
          <a:graphicData uri="http://schemas.openxmlformats.org/drawingml/2006/chart">
            <c:chart xmlns:c="http://schemas.openxmlformats.org/drawingml/2006/chart" xmlns:r="http://schemas.openxmlformats.org/officeDocument/2006/relationships" r:id="rId4"/>
          </a:graphicData>
        </a:graphic>
      </p:graphicFrame>
      <p:sp>
        <p:nvSpPr>
          <p:cNvPr id="142" name="TextBox 141">
            <a:extLst>
              <a:ext uri="{FF2B5EF4-FFF2-40B4-BE49-F238E27FC236}">
                <a16:creationId xmlns:a16="http://schemas.microsoft.com/office/drawing/2014/main" id="{F03FADE2-11D6-4237-AADA-DC031DC78E76}"/>
              </a:ext>
            </a:extLst>
          </p:cNvPr>
          <p:cNvSpPr txBox="1"/>
          <p:nvPr/>
        </p:nvSpPr>
        <p:spPr>
          <a:xfrm>
            <a:off x="39941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26%</a:t>
            </a:r>
          </a:p>
        </p:txBody>
      </p:sp>
      <p:sp>
        <p:nvSpPr>
          <p:cNvPr id="143" name="TextBox 142">
            <a:extLst>
              <a:ext uri="{FF2B5EF4-FFF2-40B4-BE49-F238E27FC236}">
                <a16:creationId xmlns:a16="http://schemas.microsoft.com/office/drawing/2014/main" id="{E53B02FE-E6D2-4B86-AA0B-206E4D3D8C80}"/>
              </a:ext>
            </a:extLst>
          </p:cNvPr>
          <p:cNvSpPr txBox="1"/>
          <p:nvPr/>
        </p:nvSpPr>
        <p:spPr>
          <a:xfrm>
            <a:off x="76512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26%</a:t>
            </a:r>
          </a:p>
        </p:txBody>
      </p:sp>
      <p:sp>
        <p:nvSpPr>
          <p:cNvPr id="144" name="TextBox 143">
            <a:extLst>
              <a:ext uri="{FF2B5EF4-FFF2-40B4-BE49-F238E27FC236}">
                <a16:creationId xmlns:a16="http://schemas.microsoft.com/office/drawing/2014/main" id="{E6E893DA-4B0B-4BA3-904B-1C0D7C4D2EFF}"/>
              </a:ext>
            </a:extLst>
          </p:cNvPr>
          <p:cNvSpPr txBox="1"/>
          <p:nvPr/>
        </p:nvSpPr>
        <p:spPr>
          <a:xfrm>
            <a:off x="113905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27%</a:t>
            </a:r>
          </a:p>
        </p:txBody>
      </p:sp>
      <p:sp>
        <p:nvSpPr>
          <p:cNvPr id="145" name="TextBox 144">
            <a:extLst>
              <a:ext uri="{FF2B5EF4-FFF2-40B4-BE49-F238E27FC236}">
                <a16:creationId xmlns:a16="http://schemas.microsoft.com/office/drawing/2014/main" id="{6CA103D5-BCA7-42A8-B8ED-89A65CA6DB10}"/>
              </a:ext>
            </a:extLst>
          </p:cNvPr>
          <p:cNvSpPr txBox="1"/>
          <p:nvPr/>
        </p:nvSpPr>
        <p:spPr>
          <a:xfrm>
            <a:off x="151790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33%</a:t>
            </a:r>
          </a:p>
        </p:txBody>
      </p:sp>
      <p:sp>
        <p:nvSpPr>
          <p:cNvPr id="146" name="TextBox 145">
            <a:extLst>
              <a:ext uri="{FF2B5EF4-FFF2-40B4-BE49-F238E27FC236}">
                <a16:creationId xmlns:a16="http://schemas.microsoft.com/office/drawing/2014/main" id="{61CF62AE-D0ED-4C5D-8014-C44724FC49C3}"/>
              </a:ext>
            </a:extLst>
          </p:cNvPr>
          <p:cNvSpPr txBox="1"/>
          <p:nvPr/>
        </p:nvSpPr>
        <p:spPr>
          <a:xfrm>
            <a:off x="18879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34%</a:t>
            </a:r>
          </a:p>
        </p:txBody>
      </p:sp>
      <p:sp>
        <p:nvSpPr>
          <p:cNvPr id="147" name="TextBox 146">
            <a:extLst>
              <a:ext uri="{FF2B5EF4-FFF2-40B4-BE49-F238E27FC236}">
                <a16:creationId xmlns:a16="http://schemas.microsoft.com/office/drawing/2014/main" id="{34BE9E6B-A933-4925-AD01-9EE00FBE286C}"/>
              </a:ext>
            </a:extLst>
          </p:cNvPr>
          <p:cNvSpPr txBox="1"/>
          <p:nvPr/>
        </p:nvSpPr>
        <p:spPr>
          <a:xfrm>
            <a:off x="227246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30%</a:t>
            </a:r>
          </a:p>
        </p:txBody>
      </p:sp>
      <p:sp>
        <p:nvSpPr>
          <p:cNvPr id="148" name="TextBox 147">
            <a:extLst>
              <a:ext uri="{FF2B5EF4-FFF2-40B4-BE49-F238E27FC236}">
                <a16:creationId xmlns:a16="http://schemas.microsoft.com/office/drawing/2014/main" id="{4C735F42-8110-4B81-B159-4FDDB3A948EE}"/>
              </a:ext>
            </a:extLst>
          </p:cNvPr>
          <p:cNvSpPr txBox="1"/>
          <p:nvPr/>
        </p:nvSpPr>
        <p:spPr>
          <a:xfrm>
            <a:off x="26579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30%</a:t>
            </a:r>
          </a:p>
        </p:txBody>
      </p:sp>
      <p:sp>
        <p:nvSpPr>
          <p:cNvPr id="149" name="TextBox 148">
            <a:extLst>
              <a:ext uri="{FF2B5EF4-FFF2-40B4-BE49-F238E27FC236}">
                <a16:creationId xmlns:a16="http://schemas.microsoft.com/office/drawing/2014/main" id="{4CCFAF70-32F8-4464-8208-FCE47C7CB5FA}"/>
              </a:ext>
            </a:extLst>
          </p:cNvPr>
          <p:cNvSpPr txBox="1"/>
          <p:nvPr/>
        </p:nvSpPr>
        <p:spPr>
          <a:xfrm>
            <a:off x="303197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30%</a:t>
            </a:r>
          </a:p>
        </p:txBody>
      </p:sp>
      <p:sp>
        <p:nvSpPr>
          <p:cNvPr id="150" name="TextBox 149">
            <a:extLst>
              <a:ext uri="{FF2B5EF4-FFF2-40B4-BE49-F238E27FC236}">
                <a16:creationId xmlns:a16="http://schemas.microsoft.com/office/drawing/2014/main" id="{404734B3-5D81-40E9-907F-7835E9EB438C}"/>
              </a:ext>
            </a:extLst>
          </p:cNvPr>
          <p:cNvSpPr txBox="1"/>
          <p:nvPr/>
        </p:nvSpPr>
        <p:spPr>
          <a:xfrm>
            <a:off x="342238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28%</a:t>
            </a:r>
          </a:p>
        </p:txBody>
      </p:sp>
      <p:sp>
        <p:nvSpPr>
          <p:cNvPr id="151" name="TextBox 150">
            <a:extLst>
              <a:ext uri="{FF2B5EF4-FFF2-40B4-BE49-F238E27FC236}">
                <a16:creationId xmlns:a16="http://schemas.microsoft.com/office/drawing/2014/main" id="{C3B3E618-2653-476A-90D2-EA65D48C2452}"/>
              </a:ext>
            </a:extLst>
          </p:cNvPr>
          <p:cNvSpPr txBox="1"/>
          <p:nvPr/>
        </p:nvSpPr>
        <p:spPr>
          <a:xfrm>
            <a:off x="43480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30%</a:t>
            </a:r>
          </a:p>
        </p:txBody>
      </p:sp>
      <p:sp>
        <p:nvSpPr>
          <p:cNvPr id="152" name="TextBox 151">
            <a:extLst>
              <a:ext uri="{FF2B5EF4-FFF2-40B4-BE49-F238E27FC236}">
                <a16:creationId xmlns:a16="http://schemas.microsoft.com/office/drawing/2014/main" id="{2E9973FD-D3B7-4DBA-AC14-E7902E550F51}"/>
              </a:ext>
            </a:extLst>
          </p:cNvPr>
          <p:cNvSpPr txBox="1"/>
          <p:nvPr/>
        </p:nvSpPr>
        <p:spPr>
          <a:xfrm>
            <a:off x="471376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29%</a:t>
            </a:r>
          </a:p>
        </p:txBody>
      </p:sp>
      <p:sp>
        <p:nvSpPr>
          <p:cNvPr id="153" name="TextBox 152">
            <a:extLst>
              <a:ext uri="{FF2B5EF4-FFF2-40B4-BE49-F238E27FC236}">
                <a16:creationId xmlns:a16="http://schemas.microsoft.com/office/drawing/2014/main" id="{F3DB25B5-C3EF-4739-A76C-59633B0733EF}"/>
              </a:ext>
            </a:extLst>
          </p:cNvPr>
          <p:cNvSpPr txBox="1"/>
          <p:nvPr/>
        </p:nvSpPr>
        <p:spPr>
          <a:xfrm>
            <a:off x="50939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30%</a:t>
            </a:r>
          </a:p>
        </p:txBody>
      </p:sp>
      <p:sp>
        <p:nvSpPr>
          <p:cNvPr id="154" name="TextBox 153">
            <a:extLst>
              <a:ext uri="{FF2B5EF4-FFF2-40B4-BE49-F238E27FC236}">
                <a16:creationId xmlns:a16="http://schemas.microsoft.com/office/drawing/2014/main" id="{6B9999FE-D298-4B26-A9AB-460689361471}"/>
              </a:ext>
            </a:extLst>
          </p:cNvPr>
          <p:cNvSpPr txBox="1"/>
          <p:nvPr/>
        </p:nvSpPr>
        <p:spPr>
          <a:xfrm>
            <a:off x="547137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35%</a:t>
            </a:r>
          </a:p>
        </p:txBody>
      </p:sp>
      <p:sp>
        <p:nvSpPr>
          <p:cNvPr id="155" name="TextBox 154">
            <a:extLst>
              <a:ext uri="{FF2B5EF4-FFF2-40B4-BE49-F238E27FC236}">
                <a16:creationId xmlns:a16="http://schemas.microsoft.com/office/drawing/2014/main" id="{D5DFAE66-1DC3-4FCA-923C-1B14D8DEBC25}"/>
              </a:ext>
            </a:extLst>
          </p:cNvPr>
          <p:cNvSpPr txBox="1"/>
          <p:nvPr/>
        </p:nvSpPr>
        <p:spPr>
          <a:xfrm>
            <a:off x="58343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34%</a:t>
            </a:r>
          </a:p>
        </p:txBody>
      </p:sp>
      <p:sp>
        <p:nvSpPr>
          <p:cNvPr id="156" name="TextBox 155">
            <a:extLst>
              <a:ext uri="{FF2B5EF4-FFF2-40B4-BE49-F238E27FC236}">
                <a16:creationId xmlns:a16="http://schemas.microsoft.com/office/drawing/2014/main" id="{5C345510-AF5D-4D00-BCD0-F4D77BB6BDF1}"/>
              </a:ext>
            </a:extLst>
          </p:cNvPr>
          <p:cNvSpPr txBox="1"/>
          <p:nvPr/>
        </p:nvSpPr>
        <p:spPr>
          <a:xfrm>
            <a:off x="6224134"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33%</a:t>
            </a:r>
          </a:p>
        </p:txBody>
      </p:sp>
      <p:sp>
        <p:nvSpPr>
          <p:cNvPr id="157" name="TextBox 156">
            <a:extLst>
              <a:ext uri="{FF2B5EF4-FFF2-40B4-BE49-F238E27FC236}">
                <a16:creationId xmlns:a16="http://schemas.microsoft.com/office/drawing/2014/main" id="{4EABB2FD-12DA-482B-81FC-854C033BB28B}"/>
              </a:ext>
            </a:extLst>
          </p:cNvPr>
          <p:cNvSpPr txBox="1"/>
          <p:nvPr/>
        </p:nvSpPr>
        <p:spPr>
          <a:xfrm>
            <a:off x="66015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31%</a:t>
            </a:r>
          </a:p>
        </p:txBody>
      </p:sp>
      <p:sp>
        <p:nvSpPr>
          <p:cNvPr id="158" name="TextBox 157">
            <a:extLst>
              <a:ext uri="{FF2B5EF4-FFF2-40B4-BE49-F238E27FC236}">
                <a16:creationId xmlns:a16="http://schemas.microsoft.com/office/drawing/2014/main" id="{1BAED69E-1101-44F4-B454-F5C127FCB774}"/>
              </a:ext>
            </a:extLst>
          </p:cNvPr>
          <p:cNvSpPr txBox="1"/>
          <p:nvPr/>
        </p:nvSpPr>
        <p:spPr>
          <a:xfrm>
            <a:off x="69907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31%</a:t>
            </a:r>
          </a:p>
        </p:txBody>
      </p:sp>
      <p:sp>
        <p:nvSpPr>
          <p:cNvPr id="159" name="TextBox 158">
            <a:extLst>
              <a:ext uri="{FF2B5EF4-FFF2-40B4-BE49-F238E27FC236}">
                <a16:creationId xmlns:a16="http://schemas.microsoft.com/office/drawing/2014/main" id="{17AA946B-1654-476A-87E3-62EBA18B8E55}"/>
              </a:ext>
            </a:extLst>
          </p:cNvPr>
          <p:cNvSpPr txBox="1"/>
          <p:nvPr/>
        </p:nvSpPr>
        <p:spPr>
          <a:xfrm>
            <a:off x="737260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31%</a:t>
            </a:r>
          </a:p>
        </p:txBody>
      </p:sp>
      <p:sp>
        <p:nvSpPr>
          <p:cNvPr id="160" name="TextBox 159">
            <a:extLst>
              <a:ext uri="{FF2B5EF4-FFF2-40B4-BE49-F238E27FC236}">
                <a16:creationId xmlns:a16="http://schemas.microsoft.com/office/drawing/2014/main" id="{6C4B8226-59DC-4401-B3EC-B7C8879416EF}"/>
              </a:ext>
            </a:extLst>
          </p:cNvPr>
          <p:cNvSpPr txBox="1"/>
          <p:nvPr/>
        </p:nvSpPr>
        <p:spPr>
          <a:xfrm>
            <a:off x="834950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51%</a:t>
            </a:r>
          </a:p>
        </p:txBody>
      </p:sp>
      <p:sp>
        <p:nvSpPr>
          <p:cNvPr id="161" name="TextBox 160">
            <a:extLst>
              <a:ext uri="{FF2B5EF4-FFF2-40B4-BE49-F238E27FC236}">
                <a16:creationId xmlns:a16="http://schemas.microsoft.com/office/drawing/2014/main" id="{CF2CBE97-1927-422B-A6C1-14AB480EDE11}"/>
              </a:ext>
            </a:extLst>
          </p:cNvPr>
          <p:cNvSpPr txBox="1"/>
          <p:nvPr/>
        </p:nvSpPr>
        <p:spPr>
          <a:xfrm>
            <a:off x="87152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50%</a:t>
            </a:r>
          </a:p>
        </p:txBody>
      </p:sp>
      <p:sp>
        <p:nvSpPr>
          <p:cNvPr id="162" name="TextBox 161">
            <a:extLst>
              <a:ext uri="{FF2B5EF4-FFF2-40B4-BE49-F238E27FC236}">
                <a16:creationId xmlns:a16="http://schemas.microsoft.com/office/drawing/2014/main" id="{BA610781-F84D-4188-8C0A-A6CF6D594616}"/>
              </a:ext>
            </a:extLst>
          </p:cNvPr>
          <p:cNvSpPr txBox="1"/>
          <p:nvPr/>
        </p:nvSpPr>
        <p:spPr>
          <a:xfrm>
            <a:off x="9089137"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52%</a:t>
            </a:r>
          </a:p>
        </p:txBody>
      </p:sp>
      <p:sp>
        <p:nvSpPr>
          <p:cNvPr id="163" name="TextBox 162">
            <a:extLst>
              <a:ext uri="{FF2B5EF4-FFF2-40B4-BE49-F238E27FC236}">
                <a16:creationId xmlns:a16="http://schemas.microsoft.com/office/drawing/2014/main" id="{A5653C47-2F3C-48ED-898B-65355A5EF05C}"/>
              </a:ext>
            </a:extLst>
          </p:cNvPr>
          <p:cNvSpPr txBox="1"/>
          <p:nvPr/>
        </p:nvSpPr>
        <p:spPr>
          <a:xfrm>
            <a:off x="94537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57%</a:t>
            </a:r>
          </a:p>
        </p:txBody>
      </p:sp>
      <p:sp>
        <p:nvSpPr>
          <p:cNvPr id="164" name="TextBox 163">
            <a:extLst>
              <a:ext uri="{FF2B5EF4-FFF2-40B4-BE49-F238E27FC236}">
                <a16:creationId xmlns:a16="http://schemas.microsoft.com/office/drawing/2014/main" id="{6FFBAC5B-9682-4D54-BBE8-83D876B200CF}"/>
              </a:ext>
            </a:extLst>
          </p:cNvPr>
          <p:cNvSpPr txBox="1"/>
          <p:nvPr/>
        </p:nvSpPr>
        <p:spPr>
          <a:xfrm>
            <a:off x="98237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58%</a:t>
            </a:r>
          </a:p>
        </p:txBody>
      </p:sp>
      <p:sp>
        <p:nvSpPr>
          <p:cNvPr id="165" name="TextBox 164">
            <a:extLst>
              <a:ext uri="{FF2B5EF4-FFF2-40B4-BE49-F238E27FC236}">
                <a16:creationId xmlns:a16="http://schemas.microsoft.com/office/drawing/2014/main" id="{74A864F6-3F22-4856-BF14-9EB22575B7A8}"/>
              </a:ext>
            </a:extLst>
          </p:cNvPr>
          <p:cNvSpPr txBox="1"/>
          <p:nvPr/>
        </p:nvSpPr>
        <p:spPr>
          <a:xfrm>
            <a:off x="102082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56%</a:t>
            </a:r>
          </a:p>
        </p:txBody>
      </p:sp>
      <p:sp>
        <p:nvSpPr>
          <p:cNvPr id="166" name="TextBox 165">
            <a:extLst>
              <a:ext uri="{FF2B5EF4-FFF2-40B4-BE49-F238E27FC236}">
                <a16:creationId xmlns:a16="http://schemas.microsoft.com/office/drawing/2014/main" id="{B7435FA8-2A04-4DC4-AADB-FA8D2A993558}"/>
              </a:ext>
            </a:extLst>
          </p:cNvPr>
          <p:cNvSpPr txBox="1"/>
          <p:nvPr/>
        </p:nvSpPr>
        <p:spPr>
          <a:xfrm>
            <a:off x="10589023"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56%</a:t>
            </a:r>
          </a:p>
        </p:txBody>
      </p:sp>
      <p:sp>
        <p:nvSpPr>
          <p:cNvPr id="167" name="TextBox 166">
            <a:extLst>
              <a:ext uri="{FF2B5EF4-FFF2-40B4-BE49-F238E27FC236}">
                <a16:creationId xmlns:a16="http://schemas.microsoft.com/office/drawing/2014/main" id="{B8E1C7AF-CD32-4F0B-976E-241FDB5113DF}"/>
              </a:ext>
            </a:extLst>
          </p:cNvPr>
          <p:cNvSpPr txBox="1"/>
          <p:nvPr/>
        </p:nvSpPr>
        <p:spPr>
          <a:xfrm>
            <a:off x="1097253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55%</a:t>
            </a:r>
          </a:p>
        </p:txBody>
      </p:sp>
      <p:sp>
        <p:nvSpPr>
          <p:cNvPr id="168" name="TextBox 167">
            <a:extLst>
              <a:ext uri="{FF2B5EF4-FFF2-40B4-BE49-F238E27FC236}">
                <a16:creationId xmlns:a16="http://schemas.microsoft.com/office/drawing/2014/main" id="{29DD6DAB-FCCC-4BAA-9541-25446147E6D1}"/>
              </a:ext>
            </a:extLst>
          </p:cNvPr>
          <p:cNvSpPr txBox="1"/>
          <p:nvPr/>
        </p:nvSpPr>
        <p:spPr>
          <a:xfrm>
            <a:off x="1136294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53%</a:t>
            </a:r>
          </a:p>
        </p:txBody>
      </p:sp>
      <p:sp>
        <p:nvSpPr>
          <p:cNvPr id="169" name="Rectangle 168">
            <a:extLst>
              <a:ext uri="{FF2B5EF4-FFF2-40B4-BE49-F238E27FC236}">
                <a16:creationId xmlns:a16="http://schemas.microsoft.com/office/drawing/2014/main" id="{8BC424D2-732D-438A-8D4D-F1B9B27A6A5F}"/>
              </a:ext>
            </a:extLst>
          </p:cNvPr>
          <p:cNvSpPr/>
          <p:nvPr/>
        </p:nvSpPr>
        <p:spPr>
          <a:xfrm>
            <a:off x="3325961" y="4272969"/>
            <a:ext cx="62850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p>
        </p:txBody>
      </p:sp>
      <p:sp>
        <p:nvSpPr>
          <p:cNvPr id="170" name="Rectangle 169">
            <a:extLst>
              <a:ext uri="{FF2B5EF4-FFF2-40B4-BE49-F238E27FC236}">
                <a16:creationId xmlns:a16="http://schemas.microsoft.com/office/drawing/2014/main" id="{853ADF5A-3957-4520-9E5C-6C47339EB4F2}"/>
              </a:ext>
            </a:extLst>
          </p:cNvPr>
          <p:cNvSpPr/>
          <p:nvPr/>
        </p:nvSpPr>
        <p:spPr>
          <a:xfrm>
            <a:off x="7278389" y="3537874"/>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71" name="Rectangle 170">
            <a:extLst>
              <a:ext uri="{FF2B5EF4-FFF2-40B4-BE49-F238E27FC236}">
                <a16:creationId xmlns:a16="http://schemas.microsoft.com/office/drawing/2014/main" id="{601D452F-BD6C-4C48-9C0C-C9B6DF573699}"/>
              </a:ext>
            </a:extLst>
          </p:cNvPr>
          <p:cNvSpPr/>
          <p:nvPr/>
        </p:nvSpPr>
        <p:spPr>
          <a:xfrm>
            <a:off x="11240744" y="2602726"/>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 name="TextBox 5">
            <a:extLst>
              <a:ext uri="{FF2B5EF4-FFF2-40B4-BE49-F238E27FC236}">
                <a16:creationId xmlns:a16="http://schemas.microsoft.com/office/drawing/2014/main" id="{D5464CC2-B2CB-4CFE-A341-47898277E8AD}"/>
              </a:ext>
            </a:extLst>
          </p:cNvPr>
          <p:cNvSpPr txBox="1"/>
          <p:nvPr/>
        </p:nvSpPr>
        <p:spPr>
          <a:xfrm>
            <a:off x="3910026" y="1773547"/>
            <a:ext cx="43719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Ad-Supported TV: Early Fringe (M-F 4p-7p)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Total Weekly Minutes Viewed (in billions)</a:t>
            </a:r>
          </a:p>
        </p:txBody>
      </p:sp>
    </p:spTree>
    <p:extLst>
      <p:ext uri="{BB962C8B-B14F-4D97-AF65-F5344CB8AC3E}">
        <p14:creationId xmlns:p14="http://schemas.microsoft.com/office/powerpoint/2010/main" val="1949453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D9399897-9824-40C2-AB49-E7CD15E57774}"/>
              </a:ext>
            </a:extLst>
          </p:cNvPr>
          <p:cNvSpPr txBox="1"/>
          <p:nvPr/>
        </p:nvSpPr>
        <p:spPr>
          <a:xfrm>
            <a:off x="5288501" y="5874788"/>
            <a:ext cx="1582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Weekly Reach %</a:t>
            </a:r>
          </a:p>
        </p:txBody>
      </p:sp>
      <p:cxnSp>
        <p:nvCxnSpPr>
          <p:cNvPr id="5" name="Straight Arrow Connector 4">
            <a:extLst>
              <a:ext uri="{FF2B5EF4-FFF2-40B4-BE49-F238E27FC236}">
                <a16:creationId xmlns:a16="http://schemas.microsoft.com/office/drawing/2014/main" id="{5261FE90-E37B-4FFC-9639-2F438B5EEC3B}"/>
              </a:ext>
            </a:extLst>
          </p:cNvPr>
          <p:cNvCxnSpPr>
            <a:cxnSpLocks/>
          </p:cNvCxnSpPr>
          <p:nvPr/>
        </p:nvCxnSpPr>
        <p:spPr>
          <a:xfrm>
            <a:off x="6870628" y="6023963"/>
            <a:ext cx="4768770"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DBC626D-0230-4BFD-93E3-C8B9BEC8694A}"/>
              </a:ext>
            </a:extLst>
          </p:cNvPr>
          <p:cNvCxnSpPr>
            <a:cxnSpLocks/>
          </p:cNvCxnSpPr>
          <p:nvPr/>
        </p:nvCxnSpPr>
        <p:spPr>
          <a:xfrm flipH="1">
            <a:off x="493733" y="6013288"/>
            <a:ext cx="4794768" cy="10675"/>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87" name="Triangle 30">
            <a:extLst>
              <a:ext uri="{FF2B5EF4-FFF2-40B4-BE49-F238E27FC236}">
                <a16:creationId xmlns:a16="http://schemas.microsoft.com/office/drawing/2014/main" id="{31E54D72-6717-4A5A-A23D-0505840ACE98}"/>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0A09A40-1E72-4C23-94D9-A75BFFE599C8}"/>
              </a:ext>
            </a:extLst>
          </p:cNvPr>
          <p:cNvSpPr/>
          <p:nvPr/>
        </p:nvSpPr>
        <p:spPr>
          <a:xfrm>
            <a:off x="493732" y="6233039"/>
            <a:ext cx="116982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Time Period Report, Live, Total Day, Monday – Friday, w/o 2/24, 3/2, 3/9, 3/16, 3/23, 3/30, 4/6, 4/13, 4/20; Demos: P2+, P12-17, A18-34, A35-49, Viewing Source: Ad-Supported Cable TV &amp; Broadcast TV (includes Spanish Language Networks). Prime Time represents Monday through Friday from 8p-11p. TV Universes (000): P12-17 (24,480), A18-34 (70,060), A35-49 (59,410).</a:t>
            </a:r>
          </a:p>
        </p:txBody>
      </p:sp>
      <p:sp>
        <p:nvSpPr>
          <p:cNvPr id="30" name="Rectangle 29">
            <a:extLst>
              <a:ext uri="{FF2B5EF4-FFF2-40B4-BE49-F238E27FC236}">
                <a16:creationId xmlns:a16="http://schemas.microsoft.com/office/drawing/2014/main" id="{998979BD-41B1-4291-BD6E-546CD8A1C649}"/>
              </a:ext>
            </a:extLst>
          </p:cNvPr>
          <p:cNvSpPr/>
          <p:nvPr/>
        </p:nvSpPr>
        <p:spPr>
          <a:xfrm>
            <a:off x="226682" y="318813"/>
            <a:ext cx="1198683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Prime:</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lang="en-US" sz="2600" b="1" dirty="0">
                <a:solidFill>
                  <a:srgbClr val="1B1464"/>
                </a:solidFill>
                <a:latin typeface="Helvetica" pitchFamily="2" charset="0"/>
              </a:rPr>
              <a:t>Although still impacted by the cancellation of sports, prime saw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a slight increase against adult demos during the week of April 20th </a:t>
            </a:r>
          </a:p>
        </p:txBody>
      </p:sp>
      <p:sp>
        <p:nvSpPr>
          <p:cNvPr id="31" name="TextBox 30">
            <a:extLst>
              <a:ext uri="{FF2B5EF4-FFF2-40B4-BE49-F238E27FC236}">
                <a16:creationId xmlns:a16="http://schemas.microsoft.com/office/drawing/2014/main" id="{F61306E3-7A17-45AB-AD0F-04F00B82B02A}"/>
              </a:ext>
            </a:extLst>
          </p:cNvPr>
          <p:cNvSpPr txBox="1"/>
          <p:nvPr/>
        </p:nvSpPr>
        <p:spPr>
          <a:xfrm>
            <a:off x="745341" y="1205348"/>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Against P2+, primetime viewership was </a:t>
            </a:r>
            <a:r>
              <a:rPr kumimoji="0" lang="en-US" sz="1600" b="0" i="0" u="none" strike="noStrike" kern="1200" cap="none" spc="0" normalizeH="0" baseline="0" noProof="0" dirty="0">
                <a:ln>
                  <a:noFill/>
                </a:ln>
                <a:solidFill>
                  <a:srgbClr val="ED3C8D"/>
                </a:solidFill>
                <a:effectLst/>
                <a:uLnTx/>
                <a:uFillTx/>
                <a:latin typeface="Helvetica" pitchFamily="2" charset="0"/>
                <a:ea typeface="+mn-ea"/>
                <a:cs typeface="+mn-cs"/>
              </a:rPr>
              <a:t>5%</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a:t>
            </a:r>
            <a:r>
              <a:rPr kumimoji="0" lang="en-US" sz="16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higher</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for the week of April 20</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vs. Feb 24</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with a 61% weekly reach</a:t>
            </a:r>
            <a:endParaRPr kumimoji="0" lang="en-US" sz="1600" b="0" i="0" u="none" strike="noStrike" kern="1200" cap="none" spc="0" normalizeH="0" baseline="0" noProof="0" dirty="0">
              <a:ln>
                <a:noFill/>
              </a:ln>
              <a:solidFill>
                <a:srgbClr val="FF0000"/>
              </a:solidFill>
              <a:effectLst/>
              <a:uLnTx/>
              <a:uFillTx/>
              <a:latin typeface="Helvetica Light" panose="020B0403020202020204" pitchFamily="34" charset="0"/>
              <a:ea typeface="+mn-ea"/>
              <a:cs typeface="+mn-cs"/>
            </a:endParaRPr>
          </a:p>
        </p:txBody>
      </p:sp>
      <p:sp>
        <p:nvSpPr>
          <p:cNvPr id="112" name="TextBox 111">
            <a:extLst>
              <a:ext uri="{FF2B5EF4-FFF2-40B4-BE49-F238E27FC236}">
                <a16:creationId xmlns:a16="http://schemas.microsoft.com/office/drawing/2014/main" id="{32B5BDB9-0C61-400B-81DD-EF5E247D40E9}"/>
              </a:ext>
            </a:extLst>
          </p:cNvPr>
          <p:cNvSpPr txBox="1"/>
          <p:nvPr/>
        </p:nvSpPr>
        <p:spPr>
          <a:xfrm>
            <a:off x="46267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13" name="TextBox 112">
            <a:extLst>
              <a:ext uri="{FF2B5EF4-FFF2-40B4-BE49-F238E27FC236}">
                <a16:creationId xmlns:a16="http://schemas.microsoft.com/office/drawing/2014/main" id="{0628AF71-FED7-480D-BB3F-600108D26CA6}"/>
              </a:ext>
            </a:extLst>
          </p:cNvPr>
          <p:cNvSpPr txBox="1"/>
          <p:nvPr/>
        </p:nvSpPr>
        <p:spPr>
          <a:xfrm>
            <a:off x="828848"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14" name="TextBox 113">
            <a:extLst>
              <a:ext uri="{FF2B5EF4-FFF2-40B4-BE49-F238E27FC236}">
                <a16:creationId xmlns:a16="http://schemas.microsoft.com/office/drawing/2014/main" id="{9D116D89-9B3F-470B-9CCA-EC3B37BD7C8D}"/>
              </a:ext>
            </a:extLst>
          </p:cNvPr>
          <p:cNvSpPr txBox="1"/>
          <p:nvPr/>
        </p:nvSpPr>
        <p:spPr>
          <a:xfrm>
            <a:off x="119721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15" name="TextBox 114">
            <a:extLst>
              <a:ext uri="{FF2B5EF4-FFF2-40B4-BE49-F238E27FC236}">
                <a16:creationId xmlns:a16="http://schemas.microsoft.com/office/drawing/2014/main" id="{CD0B0D14-B209-4F30-9B10-8A43C317957E}"/>
              </a:ext>
            </a:extLst>
          </p:cNvPr>
          <p:cNvSpPr txBox="1"/>
          <p:nvPr/>
        </p:nvSpPr>
        <p:spPr>
          <a:xfrm>
            <a:off x="1577718"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6" name="TextBox 115">
            <a:extLst>
              <a:ext uri="{FF2B5EF4-FFF2-40B4-BE49-F238E27FC236}">
                <a16:creationId xmlns:a16="http://schemas.microsoft.com/office/drawing/2014/main" id="{97835F70-B80E-4EFB-AE56-7702CF31E414}"/>
              </a:ext>
            </a:extLst>
          </p:cNvPr>
          <p:cNvSpPr txBox="1"/>
          <p:nvPr/>
        </p:nvSpPr>
        <p:spPr>
          <a:xfrm>
            <a:off x="1942086"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7" name="TextBox 116">
            <a:extLst>
              <a:ext uri="{FF2B5EF4-FFF2-40B4-BE49-F238E27FC236}">
                <a16:creationId xmlns:a16="http://schemas.microsoft.com/office/drawing/2014/main" id="{F13650F6-6EAD-4E29-BB13-DD0545992106}"/>
              </a:ext>
            </a:extLst>
          </p:cNvPr>
          <p:cNvSpPr txBox="1"/>
          <p:nvPr/>
        </p:nvSpPr>
        <p:spPr>
          <a:xfrm>
            <a:off x="2330214"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8" name="TextBox 117">
            <a:extLst>
              <a:ext uri="{FF2B5EF4-FFF2-40B4-BE49-F238E27FC236}">
                <a16:creationId xmlns:a16="http://schemas.microsoft.com/office/drawing/2014/main" id="{B8A4E423-5774-4188-8533-6FE3A53CB957}"/>
              </a:ext>
            </a:extLst>
          </p:cNvPr>
          <p:cNvSpPr txBox="1"/>
          <p:nvPr/>
        </p:nvSpPr>
        <p:spPr>
          <a:xfrm>
            <a:off x="2706629"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9" name="TextBox 118">
            <a:extLst>
              <a:ext uri="{FF2B5EF4-FFF2-40B4-BE49-F238E27FC236}">
                <a16:creationId xmlns:a16="http://schemas.microsoft.com/office/drawing/2014/main" id="{81188795-C67F-411D-A99E-B3E37691E890}"/>
              </a:ext>
            </a:extLst>
          </p:cNvPr>
          <p:cNvSpPr txBox="1"/>
          <p:nvPr/>
        </p:nvSpPr>
        <p:spPr>
          <a:xfrm>
            <a:off x="3090522"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20" name="TextBox 119">
            <a:extLst>
              <a:ext uri="{FF2B5EF4-FFF2-40B4-BE49-F238E27FC236}">
                <a16:creationId xmlns:a16="http://schemas.microsoft.com/office/drawing/2014/main" id="{62799C94-337C-4370-8E7B-7FE36CA52C47}"/>
              </a:ext>
            </a:extLst>
          </p:cNvPr>
          <p:cNvSpPr txBox="1"/>
          <p:nvPr/>
        </p:nvSpPr>
        <p:spPr>
          <a:xfrm>
            <a:off x="3478873"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21" name="TextBox 120">
            <a:extLst>
              <a:ext uri="{FF2B5EF4-FFF2-40B4-BE49-F238E27FC236}">
                <a16:creationId xmlns:a16="http://schemas.microsoft.com/office/drawing/2014/main" id="{B5E9D14B-7043-48AB-B8B3-E0F95989BC76}"/>
              </a:ext>
            </a:extLst>
          </p:cNvPr>
          <p:cNvSpPr txBox="1"/>
          <p:nvPr/>
        </p:nvSpPr>
        <p:spPr>
          <a:xfrm>
            <a:off x="440592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22" name="TextBox 121">
            <a:extLst>
              <a:ext uri="{FF2B5EF4-FFF2-40B4-BE49-F238E27FC236}">
                <a16:creationId xmlns:a16="http://schemas.microsoft.com/office/drawing/2014/main" id="{948D14C7-FD39-4125-BAAD-AE1650165175}"/>
              </a:ext>
            </a:extLst>
          </p:cNvPr>
          <p:cNvSpPr txBox="1"/>
          <p:nvPr/>
        </p:nvSpPr>
        <p:spPr>
          <a:xfrm>
            <a:off x="4772103"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23" name="TextBox 122">
            <a:extLst>
              <a:ext uri="{FF2B5EF4-FFF2-40B4-BE49-F238E27FC236}">
                <a16:creationId xmlns:a16="http://schemas.microsoft.com/office/drawing/2014/main" id="{D5D2532F-6CB5-4F41-AEEE-D815A4935460}"/>
              </a:ext>
            </a:extLst>
          </p:cNvPr>
          <p:cNvSpPr txBox="1"/>
          <p:nvPr/>
        </p:nvSpPr>
        <p:spPr>
          <a:xfrm>
            <a:off x="514046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24" name="TextBox 123">
            <a:extLst>
              <a:ext uri="{FF2B5EF4-FFF2-40B4-BE49-F238E27FC236}">
                <a16:creationId xmlns:a16="http://schemas.microsoft.com/office/drawing/2014/main" id="{566B22DE-8A15-488F-B213-DC9387979D87}"/>
              </a:ext>
            </a:extLst>
          </p:cNvPr>
          <p:cNvSpPr txBox="1"/>
          <p:nvPr/>
        </p:nvSpPr>
        <p:spPr>
          <a:xfrm>
            <a:off x="5520973"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25" name="TextBox 124">
            <a:extLst>
              <a:ext uri="{FF2B5EF4-FFF2-40B4-BE49-F238E27FC236}">
                <a16:creationId xmlns:a16="http://schemas.microsoft.com/office/drawing/2014/main" id="{C8AE4DD1-9CEE-43CA-BFF4-AAABF7D49A22}"/>
              </a:ext>
            </a:extLst>
          </p:cNvPr>
          <p:cNvSpPr txBox="1"/>
          <p:nvPr/>
        </p:nvSpPr>
        <p:spPr>
          <a:xfrm>
            <a:off x="5885341"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26" name="TextBox 125">
            <a:extLst>
              <a:ext uri="{FF2B5EF4-FFF2-40B4-BE49-F238E27FC236}">
                <a16:creationId xmlns:a16="http://schemas.microsoft.com/office/drawing/2014/main" id="{D6EDE11E-5467-4694-BADB-7567717C9422}"/>
              </a:ext>
            </a:extLst>
          </p:cNvPr>
          <p:cNvSpPr txBox="1"/>
          <p:nvPr/>
        </p:nvSpPr>
        <p:spPr>
          <a:xfrm>
            <a:off x="6273469"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27" name="TextBox 126">
            <a:extLst>
              <a:ext uri="{FF2B5EF4-FFF2-40B4-BE49-F238E27FC236}">
                <a16:creationId xmlns:a16="http://schemas.microsoft.com/office/drawing/2014/main" id="{33502719-E4DD-494E-8C03-1077986DAA97}"/>
              </a:ext>
            </a:extLst>
          </p:cNvPr>
          <p:cNvSpPr txBox="1"/>
          <p:nvPr/>
        </p:nvSpPr>
        <p:spPr>
          <a:xfrm>
            <a:off x="6649884"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28" name="TextBox 127">
            <a:extLst>
              <a:ext uri="{FF2B5EF4-FFF2-40B4-BE49-F238E27FC236}">
                <a16:creationId xmlns:a16="http://schemas.microsoft.com/office/drawing/2014/main" id="{9863D333-86E3-43E6-BDAE-AAA8E8158566}"/>
              </a:ext>
            </a:extLst>
          </p:cNvPr>
          <p:cNvSpPr txBox="1"/>
          <p:nvPr/>
        </p:nvSpPr>
        <p:spPr>
          <a:xfrm>
            <a:off x="7033777"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29" name="TextBox 128">
            <a:extLst>
              <a:ext uri="{FF2B5EF4-FFF2-40B4-BE49-F238E27FC236}">
                <a16:creationId xmlns:a16="http://schemas.microsoft.com/office/drawing/2014/main" id="{DEE1DC24-7093-487E-AFC7-8C2BB43E919C}"/>
              </a:ext>
            </a:extLst>
          </p:cNvPr>
          <p:cNvSpPr txBox="1"/>
          <p:nvPr/>
        </p:nvSpPr>
        <p:spPr>
          <a:xfrm>
            <a:off x="7422128"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0" name="TextBox 129">
            <a:extLst>
              <a:ext uri="{FF2B5EF4-FFF2-40B4-BE49-F238E27FC236}">
                <a16:creationId xmlns:a16="http://schemas.microsoft.com/office/drawing/2014/main" id="{00BC77E1-2691-4AC7-B8B1-67D010E22EBF}"/>
              </a:ext>
            </a:extLst>
          </p:cNvPr>
          <p:cNvSpPr txBox="1"/>
          <p:nvPr/>
        </p:nvSpPr>
        <p:spPr>
          <a:xfrm>
            <a:off x="838849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31" name="TextBox 130">
            <a:extLst>
              <a:ext uri="{FF2B5EF4-FFF2-40B4-BE49-F238E27FC236}">
                <a16:creationId xmlns:a16="http://schemas.microsoft.com/office/drawing/2014/main" id="{0BCC8A4D-8733-4738-852D-5ED2AC47EC36}"/>
              </a:ext>
            </a:extLst>
          </p:cNvPr>
          <p:cNvSpPr txBox="1"/>
          <p:nvPr/>
        </p:nvSpPr>
        <p:spPr>
          <a:xfrm>
            <a:off x="875467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32" name="TextBox 131">
            <a:extLst>
              <a:ext uri="{FF2B5EF4-FFF2-40B4-BE49-F238E27FC236}">
                <a16:creationId xmlns:a16="http://schemas.microsoft.com/office/drawing/2014/main" id="{8E2A4BA7-92F5-46DB-ACB1-8473384290B9}"/>
              </a:ext>
            </a:extLst>
          </p:cNvPr>
          <p:cNvSpPr txBox="1"/>
          <p:nvPr/>
        </p:nvSpPr>
        <p:spPr>
          <a:xfrm>
            <a:off x="912303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133" name="TextBox 132">
            <a:extLst>
              <a:ext uri="{FF2B5EF4-FFF2-40B4-BE49-F238E27FC236}">
                <a16:creationId xmlns:a16="http://schemas.microsoft.com/office/drawing/2014/main" id="{96E0658E-5C8E-4874-8A91-D448B26089E1}"/>
              </a:ext>
            </a:extLst>
          </p:cNvPr>
          <p:cNvSpPr txBox="1"/>
          <p:nvPr/>
        </p:nvSpPr>
        <p:spPr>
          <a:xfrm>
            <a:off x="9503545"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4" name="TextBox 133">
            <a:extLst>
              <a:ext uri="{FF2B5EF4-FFF2-40B4-BE49-F238E27FC236}">
                <a16:creationId xmlns:a16="http://schemas.microsoft.com/office/drawing/2014/main" id="{8BBB582B-D7C9-45A7-8822-4CBB4E5027A9}"/>
              </a:ext>
            </a:extLst>
          </p:cNvPr>
          <p:cNvSpPr txBox="1"/>
          <p:nvPr/>
        </p:nvSpPr>
        <p:spPr>
          <a:xfrm>
            <a:off x="9867913"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5" name="TextBox 134">
            <a:extLst>
              <a:ext uri="{FF2B5EF4-FFF2-40B4-BE49-F238E27FC236}">
                <a16:creationId xmlns:a16="http://schemas.microsoft.com/office/drawing/2014/main" id="{F1D7FFF3-3525-4ECF-99C4-53BDFD12F760}"/>
              </a:ext>
            </a:extLst>
          </p:cNvPr>
          <p:cNvSpPr txBox="1"/>
          <p:nvPr/>
        </p:nvSpPr>
        <p:spPr>
          <a:xfrm>
            <a:off x="10256041"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6" name="TextBox 135">
            <a:extLst>
              <a:ext uri="{FF2B5EF4-FFF2-40B4-BE49-F238E27FC236}">
                <a16:creationId xmlns:a16="http://schemas.microsoft.com/office/drawing/2014/main" id="{72D5E85B-28EC-4AC4-9E8F-20203CF5CA2A}"/>
              </a:ext>
            </a:extLst>
          </p:cNvPr>
          <p:cNvSpPr txBox="1"/>
          <p:nvPr/>
        </p:nvSpPr>
        <p:spPr>
          <a:xfrm>
            <a:off x="10632456"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7" name="TextBox 136">
            <a:extLst>
              <a:ext uri="{FF2B5EF4-FFF2-40B4-BE49-F238E27FC236}">
                <a16:creationId xmlns:a16="http://schemas.microsoft.com/office/drawing/2014/main" id="{48A54151-F9D0-4736-86C3-4FDF3E4E251F}"/>
              </a:ext>
            </a:extLst>
          </p:cNvPr>
          <p:cNvSpPr txBox="1"/>
          <p:nvPr/>
        </p:nvSpPr>
        <p:spPr>
          <a:xfrm>
            <a:off x="11016349"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38" name="TextBox 137">
            <a:extLst>
              <a:ext uri="{FF2B5EF4-FFF2-40B4-BE49-F238E27FC236}">
                <a16:creationId xmlns:a16="http://schemas.microsoft.com/office/drawing/2014/main" id="{C3A1F02A-37BE-4458-A740-6EE4477DBCB5}"/>
              </a:ext>
            </a:extLst>
          </p:cNvPr>
          <p:cNvSpPr txBox="1"/>
          <p:nvPr/>
        </p:nvSpPr>
        <p:spPr>
          <a:xfrm>
            <a:off x="11404700"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aphicFrame>
        <p:nvGraphicFramePr>
          <p:cNvPr id="139" name="Chart 138">
            <a:extLst>
              <a:ext uri="{FF2B5EF4-FFF2-40B4-BE49-F238E27FC236}">
                <a16:creationId xmlns:a16="http://schemas.microsoft.com/office/drawing/2014/main" id="{9C951097-E0A6-4738-A9D8-7E9265587716}"/>
              </a:ext>
            </a:extLst>
          </p:cNvPr>
          <p:cNvGraphicFramePr/>
          <p:nvPr/>
        </p:nvGraphicFramePr>
        <p:xfrm>
          <a:off x="-21518" y="1736931"/>
          <a:ext cx="12192000" cy="4271826"/>
        </p:xfrm>
        <a:graphic>
          <a:graphicData uri="http://schemas.openxmlformats.org/drawingml/2006/chart">
            <c:chart xmlns:c="http://schemas.openxmlformats.org/drawingml/2006/chart" xmlns:r="http://schemas.openxmlformats.org/officeDocument/2006/relationships" r:id="rId4"/>
          </a:graphicData>
        </a:graphic>
      </p:graphicFrame>
      <p:sp>
        <p:nvSpPr>
          <p:cNvPr id="140" name="TextBox 139">
            <a:extLst>
              <a:ext uri="{FF2B5EF4-FFF2-40B4-BE49-F238E27FC236}">
                <a16:creationId xmlns:a16="http://schemas.microsoft.com/office/drawing/2014/main" id="{B46332A7-B40D-4E52-9512-D71BAE18B33D}"/>
              </a:ext>
            </a:extLst>
          </p:cNvPr>
          <p:cNvSpPr txBox="1"/>
          <p:nvPr/>
        </p:nvSpPr>
        <p:spPr>
          <a:xfrm>
            <a:off x="39941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34%</a:t>
            </a:r>
          </a:p>
        </p:txBody>
      </p:sp>
      <p:sp>
        <p:nvSpPr>
          <p:cNvPr id="141" name="TextBox 140">
            <a:extLst>
              <a:ext uri="{FF2B5EF4-FFF2-40B4-BE49-F238E27FC236}">
                <a16:creationId xmlns:a16="http://schemas.microsoft.com/office/drawing/2014/main" id="{74EBBBC9-1F61-46E1-949A-BB90BB0E2AF5}"/>
              </a:ext>
            </a:extLst>
          </p:cNvPr>
          <p:cNvSpPr txBox="1"/>
          <p:nvPr/>
        </p:nvSpPr>
        <p:spPr>
          <a:xfrm>
            <a:off x="76512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35%</a:t>
            </a:r>
          </a:p>
        </p:txBody>
      </p:sp>
      <p:sp>
        <p:nvSpPr>
          <p:cNvPr id="142" name="TextBox 141">
            <a:extLst>
              <a:ext uri="{FF2B5EF4-FFF2-40B4-BE49-F238E27FC236}">
                <a16:creationId xmlns:a16="http://schemas.microsoft.com/office/drawing/2014/main" id="{90AC6DF2-1763-4A34-866D-2A1BCD7AEACE}"/>
              </a:ext>
            </a:extLst>
          </p:cNvPr>
          <p:cNvSpPr txBox="1"/>
          <p:nvPr/>
        </p:nvSpPr>
        <p:spPr>
          <a:xfrm>
            <a:off x="113905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35%</a:t>
            </a:r>
          </a:p>
        </p:txBody>
      </p:sp>
      <p:sp>
        <p:nvSpPr>
          <p:cNvPr id="143" name="TextBox 142">
            <a:extLst>
              <a:ext uri="{FF2B5EF4-FFF2-40B4-BE49-F238E27FC236}">
                <a16:creationId xmlns:a16="http://schemas.microsoft.com/office/drawing/2014/main" id="{AD7910E4-0377-406E-B45F-CD9CFF034F5D}"/>
              </a:ext>
            </a:extLst>
          </p:cNvPr>
          <p:cNvSpPr txBox="1"/>
          <p:nvPr/>
        </p:nvSpPr>
        <p:spPr>
          <a:xfrm>
            <a:off x="151790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38%</a:t>
            </a:r>
          </a:p>
        </p:txBody>
      </p:sp>
      <p:sp>
        <p:nvSpPr>
          <p:cNvPr id="144" name="TextBox 143">
            <a:extLst>
              <a:ext uri="{FF2B5EF4-FFF2-40B4-BE49-F238E27FC236}">
                <a16:creationId xmlns:a16="http://schemas.microsoft.com/office/drawing/2014/main" id="{62008BB5-87B0-4515-8716-B646E575D87B}"/>
              </a:ext>
            </a:extLst>
          </p:cNvPr>
          <p:cNvSpPr txBox="1"/>
          <p:nvPr/>
        </p:nvSpPr>
        <p:spPr>
          <a:xfrm>
            <a:off x="18879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39%</a:t>
            </a:r>
          </a:p>
        </p:txBody>
      </p:sp>
      <p:sp>
        <p:nvSpPr>
          <p:cNvPr id="145" name="TextBox 144">
            <a:extLst>
              <a:ext uri="{FF2B5EF4-FFF2-40B4-BE49-F238E27FC236}">
                <a16:creationId xmlns:a16="http://schemas.microsoft.com/office/drawing/2014/main" id="{1BF5E973-613B-41AC-87B5-878D0E2C6979}"/>
              </a:ext>
            </a:extLst>
          </p:cNvPr>
          <p:cNvSpPr txBox="1"/>
          <p:nvPr/>
        </p:nvSpPr>
        <p:spPr>
          <a:xfrm>
            <a:off x="227246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37%</a:t>
            </a:r>
          </a:p>
        </p:txBody>
      </p:sp>
      <p:sp>
        <p:nvSpPr>
          <p:cNvPr id="146" name="TextBox 145">
            <a:extLst>
              <a:ext uri="{FF2B5EF4-FFF2-40B4-BE49-F238E27FC236}">
                <a16:creationId xmlns:a16="http://schemas.microsoft.com/office/drawing/2014/main" id="{E069162D-4006-489E-9D7B-288ACEEF07AF}"/>
              </a:ext>
            </a:extLst>
          </p:cNvPr>
          <p:cNvSpPr txBox="1"/>
          <p:nvPr/>
        </p:nvSpPr>
        <p:spPr>
          <a:xfrm>
            <a:off x="26579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38%</a:t>
            </a:r>
          </a:p>
        </p:txBody>
      </p:sp>
      <p:sp>
        <p:nvSpPr>
          <p:cNvPr id="147" name="TextBox 146">
            <a:extLst>
              <a:ext uri="{FF2B5EF4-FFF2-40B4-BE49-F238E27FC236}">
                <a16:creationId xmlns:a16="http://schemas.microsoft.com/office/drawing/2014/main" id="{87AC63D7-730A-470C-AD2A-2B2CDF7B2D6B}"/>
              </a:ext>
            </a:extLst>
          </p:cNvPr>
          <p:cNvSpPr txBox="1"/>
          <p:nvPr/>
        </p:nvSpPr>
        <p:spPr>
          <a:xfrm>
            <a:off x="303197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37%</a:t>
            </a:r>
          </a:p>
        </p:txBody>
      </p:sp>
      <p:sp>
        <p:nvSpPr>
          <p:cNvPr id="148" name="TextBox 147">
            <a:extLst>
              <a:ext uri="{FF2B5EF4-FFF2-40B4-BE49-F238E27FC236}">
                <a16:creationId xmlns:a16="http://schemas.microsoft.com/office/drawing/2014/main" id="{BE705537-E543-466E-B86E-312942587D59}"/>
              </a:ext>
            </a:extLst>
          </p:cNvPr>
          <p:cNvSpPr txBox="1"/>
          <p:nvPr/>
        </p:nvSpPr>
        <p:spPr>
          <a:xfrm>
            <a:off x="342238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36%</a:t>
            </a:r>
          </a:p>
        </p:txBody>
      </p:sp>
      <p:sp>
        <p:nvSpPr>
          <p:cNvPr id="149" name="TextBox 148">
            <a:extLst>
              <a:ext uri="{FF2B5EF4-FFF2-40B4-BE49-F238E27FC236}">
                <a16:creationId xmlns:a16="http://schemas.microsoft.com/office/drawing/2014/main" id="{B7B2205D-B5E8-40A0-B5B6-B089A6DBD603}"/>
              </a:ext>
            </a:extLst>
          </p:cNvPr>
          <p:cNvSpPr txBox="1"/>
          <p:nvPr/>
        </p:nvSpPr>
        <p:spPr>
          <a:xfrm>
            <a:off x="43480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39%</a:t>
            </a:r>
          </a:p>
        </p:txBody>
      </p:sp>
      <p:sp>
        <p:nvSpPr>
          <p:cNvPr id="150" name="TextBox 149">
            <a:extLst>
              <a:ext uri="{FF2B5EF4-FFF2-40B4-BE49-F238E27FC236}">
                <a16:creationId xmlns:a16="http://schemas.microsoft.com/office/drawing/2014/main" id="{C61F7989-7395-430B-8371-8002112ACAA6}"/>
              </a:ext>
            </a:extLst>
          </p:cNvPr>
          <p:cNvSpPr txBox="1"/>
          <p:nvPr/>
        </p:nvSpPr>
        <p:spPr>
          <a:xfrm>
            <a:off x="471376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39%</a:t>
            </a:r>
          </a:p>
        </p:txBody>
      </p:sp>
      <p:sp>
        <p:nvSpPr>
          <p:cNvPr id="151" name="TextBox 150">
            <a:extLst>
              <a:ext uri="{FF2B5EF4-FFF2-40B4-BE49-F238E27FC236}">
                <a16:creationId xmlns:a16="http://schemas.microsoft.com/office/drawing/2014/main" id="{D0E61CF6-D68C-4497-A30B-3E8EC366A9DF}"/>
              </a:ext>
            </a:extLst>
          </p:cNvPr>
          <p:cNvSpPr txBox="1"/>
          <p:nvPr/>
        </p:nvSpPr>
        <p:spPr>
          <a:xfrm>
            <a:off x="50939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40%</a:t>
            </a:r>
          </a:p>
        </p:txBody>
      </p:sp>
      <p:sp>
        <p:nvSpPr>
          <p:cNvPr id="152" name="TextBox 151">
            <a:extLst>
              <a:ext uri="{FF2B5EF4-FFF2-40B4-BE49-F238E27FC236}">
                <a16:creationId xmlns:a16="http://schemas.microsoft.com/office/drawing/2014/main" id="{6B49C2D6-5B94-4A42-9929-88CAAB9AA318}"/>
              </a:ext>
            </a:extLst>
          </p:cNvPr>
          <p:cNvSpPr txBox="1"/>
          <p:nvPr/>
        </p:nvSpPr>
        <p:spPr>
          <a:xfrm>
            <a:off x="547137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41%</a:t>
            </a:r>
          </a:p>
        </p:txBody>
      </p:sp>
      <p:sp>
        <p:nvSpPr>
          <p:cNvPr id="153" name="TextBox 152">
            <a:extLst>
              <a:ext uri="{FF2B5EF4-FFF2-40B4-BE49-F238E27FC236}">
                <a16:creationId xmlns:a16="http://schemas.microsoft.com/office/drawing/2014/main" id="{E438EC41-D5B7-494C-BD64-4283C46EDAB6}"/>
              </a:ext>
            </a:extLst>
          </p:cNvPr>
          <p:cNvSpPr txBox="1"/>
          <p:nvPr/>
        </p:nvSpPr>
        <p:spPr>
          <a:xfrm>
            <a:off x="58343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41%</a:t>
            </a:r>
          </a:p>
        </p:txBody>
      </p:sp>
      <p:sp>
        <p:nvSpPr>
          <p:cNvPr id="154" name="TextBox 153">
            <a:extLst>
              <a:ext uri="{FF2B5EF4-FFF2-40B4-BE49-F238E27FC236}">
                <a16:creationId xmlns:a16="http://schemas.microsoft.com/office/drawing/2014/main" id="{4286A6E2-8A8B-4B73-89A4-7A9160FA3EEF}"/>
              </a:ext>
            </a:extLst>
          </p:cNvPr>
          <p:cNvSpPr txBox="1"/>
          <p:nvPr/>
        </p:nvSpPr>
        <p:spPr>
          <a:xfrm>
            <a:off x="6224134"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39%</a:t>
            </a:r>
          </a:p>
        </p:txBody>
      </p:sp>
      <p:sp>
        <p:nvSpPr>
          <p:cNvPr id="155" name="TextBox 154">
            <a:extLst>
              <a:ext uri="{FF2B5EF4-FFF2-40B4-BE49-F238E27FC236}">
                <a16:creationId xmlns:a16="http://schemas.microsoft.com/office/drawing/2014/main" id="{34EDDEFA-E006-495C-9340-4BDF7175CD09}"/>
              </a:ext>
            </a:extLst>
          </p:cNvPr>
          <p:cNvSpPr txBox="1"/>
          <p:nvPr/>
        </p:nvSpPr>
        <p:spPr>
          <a:xfrm>
            <a:off x="66015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39%</a:t>
            </a:r>
          </a:p>
        </p:txBody>
      </p:sp>
      <p:sp>
        <p:nvSpPr>
          <p:cNvPr id="156" name="TextBox 155">
            <a:extLst>
              <a:ext uri="{FF2B5EF4-FFF2-40B4-BE49-F238E27FC236}">
                <a16:creationId xmlns:a16="http://schemas.microsoft.com/office/drawing/2014/main" id="{E2883573-8FF4-4450-9CCA-FD23C51BCBA4}"/>
              </a:ext>
            </a:extLst>
          </p:cNvPr>
          <p:cNvSpPr txBox="1"/>
          <p:nvPr/>
        </p:nvSpPr>
        <p:spPr>
          <a:xfrm>
            <a:off x="69907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39%</a:t>
            </a:r>
          </a:p>
        </p:txBody>
      </p:sp>
      <p:sp>
        <p:nvSpPr>
          <p:cNvPr id="157" name="TextBox 156">
            <a:extLst>
              <a:ext uri="{FF2B5EF4-FFF2-40B4-BE49-F238E27FC236}">
                <a16:creationId xmlns:a16="http://schemas.microsoft.com/office/drawing/2014/main" id="{DE591BDD-F620-450B-93D7-A9A07BC54BE6}"/>
              </a:ext>
            </a:extLst>
          </p:cNvPr>
          <p:cNvSpPr txBox="1"/>
          <p:nvPr/>
        </p:nvSpPr>
        <p:spPr>
          <a:xfrm>
            <a:off x="737260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40%</a:t>
            </a:r>
          </a:p>
        </p:txBody>
      </p:sp>
      <p:sp>
        <p:nvSpPr>
          <p:cNvPr id="158" name="TextBox 157">
            <a:extLst>
              <a:ext uri="{FF2B5EF4-FFF2-40B4-BE49-F238E27FC236}">
                <a16:creationId xmlns:a16="http://schemas.microsoft.com/office/drawing/2014/main" id="{AAAC1091-61BF-428C-AAB4-94AC5FB4B7C2}"/>
              </a:ext>
            </a:extLst>
          </p:cNvPr>
          <p:cNvSpPr txBox="1"/>
          <p:nvPr/>
        </p:nvSpPr>
        <p:spPr>
          <a:xfrm>
            <a:off x="834950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64%</a:t>
            </a:r>
          </a:p>
        </p:txBody>
      </p:sp>
      <p:sp>
        <p:nvSpPr>
          <p:cNvPr id="159" name="TextBox 158">
            <a:extLst>
              <a:ext uri="{FF2B5EF4-FFF2-40B4-BE49-F238E27FC236}">
                <a16:creationId xmlns:a16="http://schemas.microsoft.com/office/drawing/2014/main" id="{A19FB9CD-8D69-4018-AA27-8637608DD66A}"/>
              </a:ext>
            </a:extLst>
          </p:cNvPr>
          <p:cNvSpPr txBox="1"/>
          <p:nvPr/>
        </p:nvSpPr>
        <p:spPr>
          <a:xfrm>
            <a:off x="87152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64%</a:t>
            </a:r>
          </a:p>
        </p:txBody>
      </p:sp>
      <p:sp>
        <p:nvSpPr>
          <p:cNvPr id="160" name="TextBox 159">
            <a:extLst>
              <a:ext uri="{FF2B5EF4-FFF2-40B4-BE49-F238E27FC236}">
                <a16:creationId xmlns:a16="http://schemas.microsoft.com/office/drawing/2014/main" id="{D5840022-2D2C-42D4-82BD-CABB7B60F109}"/>
              </a:ext>
            </a:extLst>
          </p:cNvPr>
          <p:cNvSpPr txBox="1"/>
          <p:nvPr/>
        </p:nvSpPr>
        <p:spPr>
          <a:xfrm>
            <a:off x="9089137"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65%</a:t>
            </a:r>
          </a:p>
        </p:txBody>
      </p:sp>
      <p:sp>
        <p:nvSpPr>
          <p:cNvPr id="161" name="TextBox 160">
            <a:extLst>
              <a:ext uri="{FF2B5EF4-FFF2-40B4-BE49-F238E27FC236}">
                <a16:creationId xmlns:a16="http://schemas.microsoft.com/office/drawing/2014/main" id="{80F5317D-4D2B-434F-A28A-EAF471F63AF7}"/>
              </a:ext>
            </a:extLst>
          </p:cNvPr>
          <p:cNvSpPr txBox="1"/>
          <p:nvPr/>
        </p:nvSpPr>
        <p:spPr>
          <a:xfrm>
            <a:off x="94537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67%</a:t>
            </a:r>
          </a:p>
        </p:txBody>
      </p:sp>
      <p:sp>
        <p:nvSpPr>
          <p:cNvPr id="162" name="TextBox 161">
            <a:extLst>
              <a:ext uri="{FF2B5EF4-FFF2-40B4-BE49-F238E27FC236}">
                <a16:creationId xmlns:a16="http://schemas.microsoft.com/office/drawing/2014/main" id="{B17B81CF-CF49-45CE-861D-532F074BDAFF}"/>
              </a:ext>
            </a:extLst>
          </p:cNvPr>
          <p:cNvSpPr txBox="1"/>
          <p:nvPr/>
        </p:nvSpPr>
        <p:spPr>
          <a:xfrm>
            <a:off x="98237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66%</a:t>
            </a:r>
          </a:p>
        </p:txBody>
      </p:sp>
      <p:sp>
        <p:nvSpPr>
          <p:cNvPr id="163" name="TextBox 162">
            <a:extLst>
              <a:ext uri="{FF2B5EF4-FFF2-40B4-BE49-F238E27FC236}">
                <a16:creationId xmlns:a16="http://schemas.microsoft.com/office/drawing/2014/main" id="{4EA299E2-A996-4E16-9B6A-1B3DA1F2E123}"/>
              </a:ext>
            </a:extLst>
          </p:cNvPr>
          <p:cNvSpPr txBox="1"/>
          <p:nvPr/>
        </p:nvSpPr>
        <p:spPr>
          <a:xfrm>
            <a:off x="102082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65%</a:t>
            </a:r>
          </a:p>
        </p:txBody>
      </p:sp>
      <p:sp>
        <p:nvSpPr>
          <p:cNvPr id="164" name="TextBox 163">
            <a:extLst>
              <a:ext uri="{FF2B5EF4-FFF2-40B4-BE49-F238E27FC236}">
                <a16:creationId xmlns:a16="http://schemas.microsoft.com/office/drawing/2014/main" id="{FE6DDADB-D2C0-4FC5-90F1-E73EB28A0A96}"/>
              </a:ext>
            </a:extLst>
          </p:cNvPr>
          <p:cNvSpPr txBox="1"/>
          <p:nvPr/>
        </p:nvSpPr>
        <p:spPr>
          <a:xfrm>
            <a:off x="10589023"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65%</a:t>
            </a:r>
          </a:p>
        </p:txBody>
      </p:sp>
      <p:sp>
        <p:nvSpPr>
          <p:cNvPr id="165" name="TextBox 164">
            <a:extLst>
              <a:ext uri="{FF2B5EF4-FFF2-40B4-BE49-F238E27FC236}">
                <a16:creationId xmlns:a16="http://schemas.microsoft.com/office/drawing/2014/main" id="{0C1A4133-1041-4504-A0AD-64848DEEC493}"/>
              </a:ext>
            </a:extLst>
          </p:cNvPr>
          <p:cNvSpPr txBox="1"/>
          <p:nvPr/>
        </p:nvSpPr>
        <p:spPr>
          <a:xfrm>
            <a:off x="1097253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64%</a:t>
            </a:r>
          </a:p>
        </p:txBody>
      </p:sp>
      <p:sp>
        <p:nvSpPr>
          <p:cNvPr id="166" name="TextBox 165">
            <a:extLst>
              <a:ext uri="{FF2B5EF4-FFF2-40B4-BE49-F238E27FC236}">
                <a16:creationId xmlns:a16="http://schemas.microsoft.com/office/drawing/2014/main" id="{D3D5B898-B712-433F-BF13-74CEA982C738}"/>
              </a:ext>
            </a:extLst>
          </p:cNvPr>
          <p:cNvSpPr txBox="1"/>
          <p:nvPr/>
        </p:nvSpPr>
        <p:spPr>
          <a:xfrm>
            <a:off x="1136294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64%</a:t>
            </a:r>
          </a:p>
        </p:txBody>
      </p:sp>
      <p:sp>
        <p:nvSpPr>
          <p:cNvPr id="167" name="Rectangle 166">
            <a:extLst>
              <a:ext uri="{FF2B5EF4-FFF2-40B4-BE49-F238E27FC236}">
                <a16:creationId xmlns:a16="http://schemas.microsoft.com/office/drawing/2014/main" id="{8F77D9DD-6526-4770-AC15-97A7E62C1381}"/>
              </a:ext>
            </a:extLst>
          </p:cNvPr>
          <p:cNvSpPr/>
          <p:nvPr/>
        </p:nvSpPr>
        <p:spPr>
          <a:xfrm>
            <a:off x="3299682" y="4286738"/>
            <a:ext cx="62850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p>
        </p:txBody>
      </p:sp>
      <p:sp>
        <p:nvSpPr>
          <p:cNvPr id="168" name="Rectangle 167">
            <a:extLst>
              <a:ext uri="{FF2B5EF4-FFF2-40B4-BE49-F238E27FC236}">
                <a16:creationId xmlns:a16="http://schemas.microsoft.com/office/drawing/2014/main" id="{9D4DA003-1325-404B-A9FD-AE6256EE21AA}"/>
              </a:ext>
            </a:extLst>
          </p:cNvPr>
          <p:cNvSpPr/>
          <p:nvPr/>
        </p:nvSpPr>
        <p:spPr>
          <a:xfrm>
            <a:off x="7240709" y="3425266"/>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69" name="Rectangle 168">
            <a:extLst>
              <a:ext uri="{FF2B5EF4-FFF2-40B4-BE49-F238E27FC236}">
                <a16:creationId xmlns:a16="http://schemas.microsoft.com/office/drawing/2014/main" id="{BEE69BF2-1E4F-4374-BE02-F32B2AB985FA}"/>
              </a:ext>
            </a:extLst>
          </p:cNvPr>
          <p:cNvSpPr/>
          <p:nvPr/>
        </p:nvSpPr>
        <p:spPr>
          <a:xfrm>
            <a:off x="11229083" y="2462123"/>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70" name="TextBox 169">
            <a:extLst>
              <a:ext uri="{FF2B5EF4-FFF2-40B4-BE49-F238E27FC236}">
                <a16:creationId xmlns:a16="http://schemas.microsoft.com/office/drawing/2014/main" id="{0FB62608-12CB-48CE-9785-9994ABFBEBAF}"/>
              </a:ext>
            </a:extLst>
          </p:cNvPr>
          <p:cNvSpPr txBox="1"/>
          <p:nvPr/>
        </p:nvSpPr>
        <p:spPr>
          <a:xfrm>
            <a:off x="3910026" y="1773547"/>
            <a:ext cx="43719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Ad-Supported TV: Prime (M-F 8p-11p)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Total Weekly Minutes Viewed (in billions)</a:t>
            </a:r>
          </a:p>
        </p:txBody>
      </p:sp>
    </p:spTree>
    <p:extLst>
      <p:ext uri="{BB962C8B-B14F-4D97-AF65-F5344CB8AC3E}">
        <p14:creationId xmlns:p14="http://schemas.microsoft.com/office/powerpoint/2010/main" val="1218224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38758" y="6586958"/>
            <a:ext cx="1167476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D9399897-9824-40C2-AB49-E7CD15E57774}"/>
              </a:ext>
            </a:extLst>
          </p:cNvPr>
          <p:cNvSpPr txBox="1"/>
          <p:nvPr/>
        </p:nvSpPr>
        <p:spPr>
          <a:xfrm>
            <a:off x="5288501" y="5852975"/>
            <a:ext cx="1582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Weekly Reach %</a:t>
            </a:r>
          </a:p>
        </p:txBody>
      </p:sp>
      <p:cxnSp>
        <p:nvCxnSpPr>
          <p:cNvPr id="5" name="Straight Arrow Connector 4">
            <a:extLst>
              <a:ext uri="{FF2B5EF4-FFF2-40B4-BE49-F238E27FC236}">
                <a16:creationId xmlns:a16="http://schemas.microsoft.com/office/drawing/2014/main" id="{5261FE90-E37B-4FFC-9639-2F438B5EEC3B}"/>
              </a:ext>
            </a:extLst>
          </p:cNvPr>
          <p:cNvCxnSpPr>
            <a:cxnSpLocks/>
          </p:cNvCxnSpPr>
          <p:nvPr/>
        </p:nvCxnSpPr>
        <p:spPr>
          <a:xfrm>
            <a:off x="6870628" y="6002150"/>
            <a:ext cx="4768770"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DBC626D-0230-4BFD-93E3-C8B9BEC8694A}"/>
              </a:ext>
            </a:extLst>
          </p:cNvPr>
          <p:cNvCxnSpPr>
            <a:cxnSpLocks/>
            <a:stCxn id="3" idx="1"/>
          </p:cNvCxnSpPr>
          <p:nvPr/>
        </p:nvCxnSpPr>
        <p:spPr>
          <a:xfrm flipH="1">
            <a:off x="493733" y="5991475"/>
            <a:ext cx="4794768" cy="10675"/>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87" name="Triangle 30">
            <a:extLst>
              <a:ext uri="{FF2B5EF4-FFF2-40B4-BE49-F238E27FC236}">
                <a16:creationId xmlns:a16="http://schemas.microsoft.com/office/drawing/2014/main" id="{31E54D72-6717-4A5A-A23D-0505840ACE98}"/>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F71BB68-99F3-4B9E-8981-639710C7060B}"/>
              </a:ext>
            </a:extLst>
          </p:cNvPr>
          <p:cNvSpPr/>
          <p:nvPr/>
        </p:nvSpPr>
        <p:spPr>
          <a:xfrm>
            <a:off x="493732" y="6233039"/>
            <a:ext cx="116982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Time Period Report, Live, Total Day, Monday – Friday, w/o 2/24, 3/2, 3/9, 3/16, 3/23, 3/30, 4/6, 4/13, 4/20; Demos: P2+, P12-17, A18-34, A35-49, Viewing Source: Ad-Supported Cable TV &amp; Broadcast TV (includes Spanish Language Networks). Late Night represents Monday through Friday from 11p-1a. TV Universes (000): P12-17 (24,480), A18-34 (70,060), A35-49 (59,410).</a:t>
            </a:r>
          </a:p>
        </p:txBody>
      </p:sp>
      <p:sp>
        <p:nvSpPr>
          <p:cNvPr id="30" name="Rectangle 29">
            <a:extLst>
              <a:ext uri="{FF2B5EF4-FFF2-40B4-BE49-F238E27FC236}">
                <a16:creationId xmlns:a16="http://schemas.microsoft.com/office/drawing/2014/main" id="{96F511DD-2101-4FAB-B7D7-DFC57E12E680}"/>
              </a:ext>
            </a:extLst>
          </p:cNvPr>
          <p:cNvSpPr/>
          <p:nvPr/>
        </p:nvSpPr>
        <p:spPr>
          <a:xfrm>
            <a:off x="226681" y="318813"/>
            <a:ext cx="1200835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Late Night:</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Due to innovative content and people’s ability to stay up later, this daypart </a:t>
            </a:r>
            <a:r>
              <a:rPr lang="en-US" sz="2600" b="1" dirty="0">
                <a:solidFill>
                  <a:srgbClr val="1B1464"/>
                </a:solidFill>
                <a:latin typeface="Helvetica" pitchFamily="2" charset="0"/>
              </a:rPr>
              <a:t>has been holding rather steady throughout the lockdown</a:t>
            </a:r>
            <a:endParaRPr kumimoji="0" lang="en-US" sz="2600" b="1" i="0" u="none" strike="noStrike" kern="1200" cap="none" spc="0" normalizeH="0" baseline="0" noProof="0" dirty="0">
              <a:ln>
                <a:noFill/>
              </a:ln>
              <a:solidFill>
                <a:srgbClr val="FF0000"/>
              </a:solidFill>
              <a:effectLst/>
              <a:uLnTx/>
              <a:uFillTx/>
              <a:latin typeface="Helvetica" pitchFamily="2" charset="0"/>
              <a:ea typeface="+mn-ea"/>
              <a:cs typeface="+mn-cs"/>
            </a:endParaRPr>
          </a:p>
        </p:txBody>
      </p:sp>
      <p:sp>
        <p:nvSpPr>
          <p:cNvPr id="31" name="TextBox 30">
            <a:extLst>
              <a:ext uri="{FF2B5EF4-FFF2-40B4-BE49-F238E27FC236}">
                <a16:creationId xmlns:a16="http://schemas.microsoft.com/office/drawing/2014/main" id="{4A77669F-041D-4B9C-8F87-965DD59038A4}"/>
              </a:ext>
            </a:extLst>
          </p:cNvPr>
          <p:cNvSpPr txBox="1"/>
          <p:nvPr/>
        </p:nvSpPr>
        <p:spPr>
          <a:xfrm>
            <a:off x="745341" y="1205348"/>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Against P2+, late night viewership was </a:t>
            </a:r>
            <a:r>
              <a:rPr kumimoji="0" lang="en-US" sz="1600" b="0" i="0" u="none" strike="noStrike" kern="1200" cap="none" spc="0" normalizeH="0" baseline="0" noProof="0" dirty="0">
                <a:ln>
                  <a:noFill/>
                </a:ln>
                <a:solidFill>
                  <a:srgbClr val="ED3C8D"/>
                </a:solidFill>
                <a:effectLst/>
                <a:uLnTx/>
                <a:uFillTx/>
                <a:latin typeface="Helvetica" pitchFamily="2" charset="0"/>
                <a:ea typeface="+mn-ea"/>
                <a:cs typeface="+mn-cs"/>
              </a:rPr>
              <a:t>10% higher </a:t>
            </a:r>
            <a:r>
              <a:rPr kumimoji="0" lang="en-US" sz="1600" b="0" i="0" u="none" strike="noStrike" kern="1200" cap="none" spc="0" normalizeH="0" baseline="0" noProof="0" dirty="0">
                <a:ln>
                  <a:noFill/>
                </a:ln>
                <a:solidFill>
                  <a:srgbClr val="1B1464"/>
                </a:solidFill>
                <a:effectLst/>
                <a:uLnTx/>
                <a:uFillTx/>
                <a:latin typeface="Helvetica" pitchFamily="2" charset="0"/>
                <a:ea typeface="+mn-ea"/>
                <a:cs typeface="+mn-cs"/>
              </a:rPr>
              <a:t>for the week of April 20</a:t>
            </a:r>
            <a:r>
              <a:rPr kumimoji="0" lang="en-US" sz="1600" b="0" i="0" u="none" strike="noStrike" kern="1200" cap="none" spc="0" normalizeH="0" baseline="30000" noProof="0" dirty="0">
                <a:ln>
                  <a:noFill/>
                </a:ln>
                <a:solidFill>
                  <a:srgbClr val="1B1464"/>
                </a:solidFill>
                <a:effectLst/>
                <a:uLnTx/>
                <a:uFillTx/>
                <a:latin typeface="Helvetica" pitchFamily="2"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pitchFamily="2" charset="0"/>
                <a:ea typeface="+mn-ea"/>
                <a:cs typeface="+mn-cs"/>
              </a:rPr>
              <a:t> </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vs. Feb 24</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with a 46% weekly reach</a:t>
            </a:r>
            <a:endParaRPr kumimoji="0" lang="en-US" sz="1600" b="0" i="0" u="none" strike="noStrike" kern="1200" cap="none" spc="0" normalizeH="0" baseline="0" noProof="0" dirty="0">
              <a:ln>
                <a:noFill/>
              </a:ln>
              <a:solidFill>
                <a:srgbClr val="FF0000"/>
              </a:solidFill>
              <a:effectLst/>
              <a:uLnTx/>
              <a:uFillTx/>
              <a:latin typeface="Helvetica Light" panose="020B0403020202020204" pitchFamily="34" charset="0"/>
              <a:ea typeface="+mn-ea"/>
              <a:cs typeface="+mn-cs"/>
            </a:endParaRPr>
          </a:p>
        </p:txBody>
      </p:sp>
      <p:sp>
        <p:nvSpPr>
          <p:cNvPr id="50" name="TextBox 49">
            <a:extLst>
              <a:ext uri="{FF2B5EF4-FFF2-40B4-BE49-F238E27FC236}">
                <a16:creationId xmlns:a16="http://schemas.microsoft.com/office/drawing/2014/main" id="{43A6A1C6-9A2E-436C-B19F-6FAC6307E826}"/>
              </a:ext>
            </a:extLst>
          </p:cNvPr>
          <p:cNvSpPr txBox="1"/>
          <p:nvPr/>
        </p:nvSpPr>
        <p:spPr>
          <a:xfrm>
            <a:off x="46267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91619CB7-1803-43ED-8120-3F9D8777F434}"/>
              </a:ext>
            </a:extLst>
          </p:cNvPr>
          <p:cNvSpPr txBox="1"/>
          <p:nvPr/>
        </p:nvSpPr>
        <p:spPr>
          <a:xfrm>
            <a:off x="828848"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2" name="TextBox 51">
            <a:extLst>
              <a:ext uri="{FF2B5EF4-FFF2-40B4-BE49-F238E27FC236}">
                <a16:creationId xmlns:a16="http://schemas.microsoft.com/office/drawing/2014/main" id="{09040C68-EF75-4A7F-A062-5EB07B4BDE1E}"/>
              </a:ext>
            </a:extLst>
          </p:cNvPr>
          <p:cNvSpPr txBox="1"/>
          <p:nvPr/>
        </p:nvSpPr>
        <p:spPr>
          <a:xfrm>
            <a:off x="119721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3" name="TextBox 52">
            <a:extLst>
              <a:ext uri="{FF2B5EF4-FFF2-40B4-BE49-F238E27FC236}">
                <a16:creationId xmlns:a16="http://schemas.microsoft.com/office/drawing/2014/main" id="{A9B3F9E4-9DC1-4A34-BCF2-B2CC882422A8}"/>
              </a:ext>
            </a:extLst>
          </p:cNvPr>
          <p:cNvSpPr txBox="1"/>
          <p:nvPr/>
        </p:nvSpPr>
        <p:spPr>
          <a:xfrm>
            <a:off x="1577718"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4" name="TextBox 53">
            <a:extLst>
              <a:ext uri="{FF2B5EF4-FFF2-40B4-BE49-F238E27FC236}">
                <a16:creationId xmlns:a16="http://schemas.microsoft.com/office/drawing/2014/main" id="{3C5B610B-D80D-4B86-9CB3-50F3F1A3C8F4}"/>
              </a:ext>
            </a:extLst>
          </p:cNvPr>
          <p:cNvSpPr txBox="1"/>
          <p:nvPr/>
        </p:nvSpPr>
        <p:spPr>
          <a:xfrm>
            <a:off x="1942086"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5" name="TextBox 54">
            <a:extLst>
              <a:ext uri="{FF2B5EF4-FFF2-40B4-BE49-F238E27FC236}">
                <a16:creationId xmlns:a16="http://schemas.microsoft.com/office/drawing/2014/main" id="{26E466B9-604E-49A6-BCD4-29F599733E53}"/>
              </a:ext>
            </a:extLst>
          </p:cNvPr>
          <p:cNvSpPr txBox="1"/>
          <p:nvPr/>
        </p:nvSpPr>
        <p:spPr>
          <a:xfrm>
            <a:off x="2330214"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6" name="TextBox 55">
            <a:extLst>
              <a:ext uri="{FF2B5EF4-FFF2-40B4-BE49-F238E27FC236}">
                <a16:creationId xmlns:a16="http://schemas.microsoft.com/office/drawing/2014/main" id="{B1941755-65AE-4069-BA73-91A714ADD0E7}"/>
              </a:ext>
            </a:extLst>
          </p:cNvPr>
          <p:cNvSpPr txBox="1"/>
          <p:nvPr/>
        </p:nvSpPr>
        <p:spPr>
          <a:xfrm>
            <a:off x="2706629"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7" name="TextBox 56">
            <a:extLst>
              <a:ext uri="{FF2B5EF4-FFF2-40B4-BE49-F238E27FC236}">
                <a16:creationId xmlns:a16="http://schemas.microsoft.com/office/drawing/2014/main" id="{2D8E28E3-01A4-4459-9C40-7EAF25269F21}"/>
              </a:ext>
            </a:extLst>
          </p:cNvPr>
          <p:cNvSpPr txBox="1"/>
          <p:nvPr/>
        </p:nvSpPr>
        <p:spPr>
          <a:xfrm>
            <a:off x="3090522"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8" name="TextBox 57">
            <a:extLst>
              <a:ext uri="{FF2B5EF4-FFF2-40B4-BE49-F238E27FC236}">
                <a16:creationId xmlns:a16="http://schemas.microsoft.com/office/drawing/2014/main" id="{84D911E5-2E06-46F4-BC21-6E9FCE2226AA}"/>
              </a:ext>
            </a:extLst>
          </p:cNvPr>
          <p:cNvSpPr txBox="1"/>
          <p:nvPr/>
        </p:nvSpPr>
        <p:spPr>
          <a:xfrm>
            <a:off x="3478873"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9" name="TextBox 58">
            <a:extLst>
              <a:ext uri="{FF2B5EF4-FFF2-40B4-BE49-F238E27FC236}">
                <a16:creationId xmlns:a16="http://schemas.microsoft.com/office/drawing/2014/main" id="{7FFA2EC4-2444-451B-B51E-7E93A4909231}"/>
              </a:ext>
            </a:extLst>
          </p:cNvPr>
          <p:cNvSpPr txBox="1"/>
          <p:nvPr/>
        </p:nvSpPr>
        <p:spPr>
          <a:xfrm>
            <a:off x="440592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0" name="TextBox 59">
            <a:extLst>
              <a:ext uri="{FF2B5EF4-FFF2-40B4-BE49-F238E27FC236}">
                <a16:creationId xmlns:a16="http://schemas.microsoft.com/office/drawing/2014/main" id="{D90301C4-C9AE-462C-A492-EF94DA5536A5}"/>
              </a:ext>
            </a:extLst>
          </p:cNvPr>
          <p:cNvSpPr txBox="1"/>
          <p:nvPr/>
        </p:nvSpPr>
        <p:spPr>
          <a:xfrm>
            <a:off x="4772103"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1" name="TextBox 60">
            <a:extLst>
              <a:ext uri="{FF2B5EF4-FFF2-40B4-BE49-F238E27FC236}">
                <a16:creationId xmlns:a16="http://schemas.microsoft.com/office/drawing/2014/main" id="{D5D6A624-4840-4982-BF7E-FD4604F637D4}"/>
              </a:ext>
            </a:extLst>
          </p:cNvPr>
          <p:cNvSpPr txBox="1"/>
          <p:nvPr/>
        </p:nvSpPr>
        <p:spPr>
          <a:xfrm>
            <a:off x="514046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2" name="TextBox 61">
            <a:extLst>
              <a:ext uri="{FF2B5EF4-FFF2-40B4-BE49-F238E27FC236}">
                <a16:creationId xmlns:a16="http://schemas.microsoft.com/office/drawing/2014/main" id="{AEC3EAB0-5D1E-44EC-95FF-41FB4F04A0DB}"/>
              </a:ext>
            </a:extLst>
          </p:cNvPr>
          <p:cNvSpPr txBox="1"/>
          <p:nvPr/>
        </p:nvSpPr>
        <p:spPr>
          <a:xfrm>
            <a:off x="5520973"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3" name="TextBox 62">
            <a:extLst>
              <a:ext uri="{FF2B5EF4-FFF2-40B4-BE49-F238E27FC236}">
                <a16:creationId xmlns:a16="http://schemas.microsoft.com/office/drawing/2014/main" id="{2F04038B-AEFA-486C-8CD0-8CBC7466DC62}"/>
              </a:ext>
            </a:extLst>
          </p:cNvPr>
          <p:cNvSpPr txBox="1"/>
          <p:nvPr/>
        </p:nvSpPr>
        <p:spPr>
          <a:xfrm>
            <a:off x="5885341"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4" name="TextBox 63">
            <a:extLst>
              <a:ext uri="{FF2B5EF4-FFF2-40B4-BE49-F238E27FC236}">
                <a16:creationId xmlns:a16="http://schemas.microsoft.com/office/drawing/2014/main" id="{FC9C8930-9CCA-4F0D-A8CC-379001C56ED6}"/>
              </a:ext>
            </a:extLst>
          </p:cNvPr>
          <p:cNvSpPr txBox="1"/>
          <p:nvPr/>
        </p:nvSpPr>
        <p:spPr>
          <a:xfrm>
            <a:off x="6273469"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5" name="TextBox 64">
            <a:extLst>
              <a:ext uri="{FF2B5EF4-FFF2-40B4-BE49-F238E27FC236}">
                <a16:creationId xmlns:a16="http://schemas.microsoft.com/office/drawing/2014/main" id="{34A9A3FE-DAA0-4A05-8623-C90188FBE720}"/>
              </a:ext>
            </a:extLst>
          </p:cNvPr>
          <p:cNvSpPr txBox="1"/>
          <p:nvPr/>
        </p:nvSpPr>
        <p:spPr>
          <a:xfrm>
            <a:off x="6649884"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6" name="TextBox 65">
            <a:extLst>
              <a:ext uri="{FF2B5EF4-FFF2-40B4-BE49-F238E27FC236}">
                <a16:creationId xmlns:a16="http://schemas.microsoft.com/office/drawing/2014/main" id="{2650BC9F-25F4-4059-A1FC-A64277BB39BD}"/>
              </a:ext>
            </a:extLst>
          </p:cNvPr>
          <p:cNvSpPr txBox="1"/>
          <p:nvPr/>
        </p:nvSpPr>
        <p:spPr>
          <a:xfrm>
            <a:off x="7033777"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7" name="TextBox 66">
            <a:extLst>
              <a:ext uri="{FF2B5EF4-FFF2-40B4-BE49-F238E27FC236}">
                <a16:creationId xmlns:a16="http://schemas.microsoft.com/office/drawing/2014/main" id="{F8245CDF-782F-446A-89BA-EC285F53CC55}"/>
              </a:ext>
            </a:extLst>
          </p:cNvPr>
          <p:cNvSpPr txBox="1"/>
          <p:nvPr/>
        </p:nvSpPr>
        <p:spPr>
          <a:xfrm>
            <a:off x="7422128"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8" name="TextBox 67">
            <a:extLst>
              <a:ext uri="{FF2B5EF4-FFF2-40B4-BE49-F238E27FC236}">
                <a16:creationId xmlns:a16="http://schemas.microsoft.com/office/drawing/2014/main" id="{40977407-2D3D-44C3-BE7E-1FEB5EABC156}"/>
              </a:ext>
            </a:extLst>
          </p:cNvPr>
          <p:cNvSpPr txBox="1"/>
          <p:nvPr/>
        </p:nvSpPr>
        <p:spPr>
          <a:xfrm>
            <a:off x="838849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9" name="TextBox 68">
            <a:extLst>
              <a:ext uri="{FF2B5EF4-FFF2-40B4-BE49-F238E27FC236}">
                <a16:creationId xmlns:a16="http://schemas.microsoft.com/office/drawing/2014/main" id="{0D3A75EB-EA6B-4D5A-BC00-CEC9CFF5B505}"/>
              </a:ext>
            </a:extLst>
          </p:cNvPr>
          <p:cNvSpPr txBox="1"/>
          <p:nvPr/>
        </p:nvSpPr>
        <p:spPr>
          <a:xfrm>
            <a:off x="875467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0" name="TextBox 69">
            <a:extLst>
              <a:ext uri="{FF2B5EF4-FFF2-40B4-BE49-F238E27FC236}">
                <a16:creationId xmlns:a16="http://schemas.microsoft.com/office/drawing/2014/main" id="{A9064AF7-74CF-41CB-A1AA-E785EA0FA8EC}"/>
              </a:ext>
            </a:extLst>
          </p:cNvPr>
          <p:cNvSpPr txBox="1"/>
          <p:nvPr/>
        </p:nvSpPr>
        <p:spPr>
          <a:xfrm>
            <a:off x="912303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1" name="TextBox 70">
            <a:extLst>
              <a:ext uri="{FF2B5EF4-FFF2-40B4-BE49-F238E27FC236}">
                <a16:creationId xmlns:a16="http://schemas.microsoft.com/office/drawing/2014/main" id="{E6BB0B2A-F19D-470E-BBD6-6831344D86B3}"/>
              </a:ext>
            </a:extLst>
          </p:cNvPr>
          <p:cNvSpPr txBox="1"/>
          <p:nvPr/>
        </p:nvSpPr>
        <p:spPr>
          <a:xfrm>
            <a:off x="9503545"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2" name="TextBox 71">
            <a:extLst>
              <a:ext uri="{FF2B5EF4-FFF2-40B4-BE49-F238E27FC236}">
                <a16:creationId xmlns:a16="http://schemas.microsoft.com/office/drawing/2014/main" id="{B15C9E94-9EC4-4017-9E57-87C785B380E1}"/>
              </a:ext>
            </a:extLst>
          </p:cNvPr>
          <p:cNvSpPr txBox="1"/>
          <p:nvPr/>
        </p:nvSpPr>
        <p:spPr>
          <a:xfrm>
            <a:off x="9867913"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3" name="TextBox 72">
            <a:extLst>
              <a:ext uri="{FF2B5EF4-FFF2-40B4-BE49-F238E27FC236}">
                <a16:creationId xmlns:a16="http://schemas.microsoft.com/office/drawing/2014/main" id="{FDDB760E-6BD7-456A-9B96-0A2664488F0B}"/>
              </a:ext>
            </a:extLst>
          </p:cNvPr>
          <p:cNvSpPr txBox="1"/>
          <p:nvPr/>
        </p:nvSpPr>
        <p:spPr>
          <a:xfrm>
            <a:off x="10256041"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4" name="TextBox 73">
            <a:extLst>
              <a:ext uri="{FF2B5EF4-FFF2-40B4-BE49-F238E27FC236}">
                <a16:creationId xmlns:a16="http://schemas.microsoft.com/office/drawing/2014/main" id="{894D6B48-B366-42C4-B7E6-7FE074FA8A43}"/>
              </a:ext>
            </a:extLst>
          </p:cNvPr>
          <p:cNvSpPr txBox="1"/>
          <p:nvPr/>
        </p:nvSpPr>
        <p:spPr>
          <a:xfrm>
            <a:off x="10632456"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5" name="TextBox 74">
            <a:extLst>
              <a:ext uri="{FF2B5EF4-FFF2-40B4-BE49-F238E27FC236}">
                <a16:creationId xmlns:a16="http://schemas.microsoft.com/office/drawing/2014/main" id="{7796A5E8-D4B2-4757-AB6B-C3574F9EA475}"/>
              </a:ext>
            </a:extLst>
          </p:cNvPr>
          <p:cNvSpPr txBox="1"/>
          <p:nvPr/>
        </p:nvSpPr>
        <p:spPr>
          <a:xfrm>
            <a:off x="11016349"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6" name="TextBox 75">
            <a:extLst>
              <a:ext uri="{FF2B5EF4-FFF2-40B4-BE49-F238E27FC236}">
                <a16:creationId xmlns:a16="http://schemas.microsoft.com/office/drawing/2014/main" id="{3E7A704E-F2AD-4E0D-9DFF-C5066C0F2334}"/>
              </a:ext>
            </a:extLst>
          </p:cNvPr>
          <p:cNvSpPr txBox="1"/>
          <p:nvPr/>
        </p:nvSpPr>
        <p:spPr>
          <a:xfrm>
            <a:off x="11404700"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aphicFrame>
        <p:nvGraphicFramePr>
          <p:cNvPr id="77" name="Chart 76">
            <a:extLst>
              <a:ext uri="{FF2B5EF4-FFF2-40B4-BE49-F238E27FC236}">
                <a16:creationId xmlns:a16="http://schemas.microsoft.com/office/drawing/2014/main" id="{8604AFD4-A39E-4831-8B7B-6433C82BF6D5}"/>
              </a:ext>
            </a:extLst>
          </p:cNvPr>
          <p:cNvGraphicFramePr/>
          <p:nvPr/>
        </p:nvGraphicFramePr>
        <p:xfrm>
          <a:off x="-21518" y="1736931"/>
          <a:ext cx="12192000" cy="4271826"/>
        </p:xfrm>
        <a:graphic>
          <a:graphicData uri="http://schemas.openxmlformats.org/drawingml/2006/chart">
            <c:chart xmlns:c="http://schemas.openxmlformats.org/drawingml/2006/chart" xmlns:r="http://schemas.openxmlformats.org/officeDocument/2006/relationships" r:id="rId4"/>
          </a:graphicData>
        </a:graphic>
      </p:graphicFrame>
      <p:sp>
        <p:nvSpPr>
          <p:cNvPr id="81" name="TextBox 80">
            <a:extLst>
              <a:ext uri="{FF2B5EF4-FFF2-40B4-BE49-F238E27FC236}">
                <a16:creationId xmlns:a16="http://schemas.microsoft.com/office/drawing/2014/main" id="{06C28762-4413-4666-930C-CCF4BFCBE079}"/>
              </a:ext>
            </a:extLst>
          </p:cNvPr>
          <p:cNvSpPr txBox="1"/>
          <p:nvPr/>
        </p:nvSpPr>
        <p:spPr>
          <a:xfrm>
            <a:off x="40894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18%</a:t>
            </a:r>
          </a:p>
        </p:txBody>
      </p:sp>
      <p:sp>
        <p:nvSpPr>
          <p:cNvPr id="82" name="TextBox 81">
            <a:extLst>
              <a:ext uri="{FF2B5EF4-FFF2-40B4-BE49-F238E27FC236}">
                <a16:creationId xmlns:a16="http://schemas.microsoft.com/office/drawing/2014/main" id="{0538E8C6-F37E-4CB3-8168-5C8676DCB0AE}"/>
              </a:ext>
            </a:extLst>
          </p:cNvPr>
          <p:cNvSpPr txBox="1"/>
          <p:nvPr/>
        </p:nvSpPr>
        <p:spPr>
          <a:xfrm>
            <a:off x="76512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19%</a:t>
            </a:r>
          </a:p>
        </p:txBody>
      </p:sp>
      <p:sp>
        <p:nvSpPr>
          <p:cNvPr id="83" name="TextBox 82">
            <a:extLst>
              <a:ext uri="{FF2B5EF4-FFF2-40B4-BE49-F238E27FC236}">
                <a16:creationId xmlns:a16="http://schemas.microsoft.com/office/drawing/2014/main" id="{EC782045-314B-4894-8B57-684FDBBE3840}"/>
              </a:ext>
            </a:extLst>
          </p:cNvPr>
          <p:cNvSpPr txBox="1"/>
          <p:nvPr/>
        </p:nvSpPr>
        <p:spPr>
          <a:xfrm>
            <a:off x="113905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20%</a:t>
            </a:r>
          </a:p>
        </p:txBody>
      </p:sp>
      <p:sp>
        <p:nvSpPr>
          <p:cNvPr id="84" name="TextBox 83">
            <a:extLst>
              <a:ext uri="{FF2B5EF4-FFF2-40B4-BE49-F238E27FC236}">
                <a16:creationId xmlns:a16="http://schemas.microsoft.com/office/drawing/2014/main" id="{2A896FB5-057A-402C-8132-3E7E1558589D}"/>
              </a:ext>
            </a:extLst>
          </p:cNvPr>
          <p:cNvSpPr txBox="1"/>
          <p:nvPr/>
        </p:nvSpPr>
        <p:spPr>
          <a:xfrm>
            <a:off x="151790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23%</a:t>
            </a:r>
          </a:p>
        </p:txBody>
      </p:sp>
      <p:sp>
        <p:nvSpPr>
          <p:cNvPr id="85" name="TextBox 84">
            <a:extLst>
              <a:ext uri="{FF2B5EF4-FFF2-40B4-BE49-F238E27FC236}">
                <a16:creationId xmlns:a16="http://schemas.microsoft.com/office/drawing/2014/main" id="{AC999AC3-A106-420F-9CB6-67B850824A94}"/>
              </a:ext>
            </a:extLst>
          </p:cNvPr>
          <p:cNvSpPr txBox="1"/>
          <p:nvPr/>
        </p:nvSpPr>
        <p:spPr>
          <a:xfrm>
            <a:off x="18879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24%</a:t>
            </a:r>
          </a:p>
        </p:txBody>
      </p:sp>
      <p:sp>
        <p:nvSpPr>
          <p:cNvPr id="86" name="TextBox 85">
            <a:extLst>
              <a:ext uri="{FF2B5EF4-FFF2-40B4-BE49-F238E27FC236}">
                <a16:creationId xmlns:a16="http://schemas.microsoft.com/office/drawing/2014/main" id="{55B32396-E53E-4BAD-9145-3C3C986674FC}"/>
              </a:ext>
            </a:extLst>
          </p:cNvPr>
          <p:cNvSpPr txBox="1"/>
          <p:nvPr/>
        </p:nvSpPr>
        <p:spPr>
          <a:xfrm>
            <a:off x="227246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23%</a:t>
            </a:r>
          </a:p>
        </p:txBody>
      </p:sp>
      <p:sp>
        <p:nvSpPr>
          <p:cNvPr id="88" name="TextBox 87">
            <a:extLst>
              <a:ext uri="{FF2B5EF4-FFF2-40B4-BE49-F238E27FC236}">
                <a16:creationId xmlns:a16="http://schemas.microsoft.com/office/drawing/2014/main" id="{AAB92C48-CCF4-45FD-932E-0B930EA1D310}"/>
              </a:ext>
            </a:extLst>
          </p:cNvPr>
          <p:cNvSpPr txBox="1"/>
          <p:nvPr/>
        </p:nvSpPr>
        <p:spPr>
          <a:xfrm>
            <a:off x="26579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22%</a:t>
            </a:r>
          </a:p>
        </p:txBody>
      </p:sp>
      <p:sp>
        <p:nvSpPr>
          <p:cNvPr id="89" name="TextBox 88">
            <a:extLst>
              <a:ext uri="{FF2B5EF4-FFF2-40B4-BE49-F238E27FC236}">
                <a16:creationId xmlns:a16="http://schemas.microsoft.com/office/drawing/2014/main" id="{98FE90C9-7D69-4C45-8F3D-B2C435356C83}"/>
              </a:ext>
            </a:extLst>
          </p:cNvPr>
          <p:cNvSpPr txBox="1"/>
          <p:nvPr/>
        </p:nvSpPr>
        <p:spPr>
          <a:xfrm>
            <a:off x="303197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22%</a:t>
            </a:r>
          </a:p>
        </p:txBody>
      </p:sp>
      <p:sp>
        <p:nvSpPr>
          <p:cNvPr id="90" name="TextBox 89">
            <a:extLst>
              <a:ext uri="{FF2B5EF4-FFF2-40B4-BE49-F238E27FC236}">
                <a16:creationId xmlns:a16="http://schemas.microsoft.com/office/drawing/2014/main" id="{E423BDD0-0814-444D-B304-01347530A78B}"/>
              </a:ext>
            </a:extLst>
          </p:cNvPr>
          <p:cNvSpPr txBox="1"/>
          <p:nvPr/>
        </p:nvSpPr>
        <p:spPr>
          <a:xfrm>
            <a:off x="342238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23%</a:t>
            </a:r>
          </a:p>
        </p:txBody>
      </p:sp>
      <p:sp>
        <p:nvSpPr>
          <p:cNvPr id="91" name="TextBox 90">
            <a:extLst>
              <a:ext uri="{FF2B5EF4-FFF2-40B4-BE49-F238E27FC236}">
                <a16:creationId xmlns:a16="http://schemas.microsoft.com/office/drawing/2014/main" id="{471F9280-8A91-47DF-A8B0-ABAED8EF73C4}"/>
              </a:ext>
            </a:extLst>
          </p:cNvPr>
          <p:cNvSpPr txBox="1"/>
          <p:nvPr/>
        </p:nvSpPr>
        <p:spPr>
          <a:xfrm>
            <a:off x="43480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25%</a:t>
            </a:r>
          </a:p>
        </p:txBody>
      </p:sp>
      <p:sp>
        <p:nvSpPr>
          <p:cNvPr id="92" name="TextBox 91">
            <a:extLst>
              <a:ext uri="{FF2B5EF4-FFF2-40B4-BE49-F238E27FC236}">
                <a16:creationId xmlns:a16="http://schemas.microsoft.com/office/drawing/2014/main" id="{9A657E0F-E07F-4C84-A79E-F63AEDB0554D}"/>
              </a:ext>
            </a:extLst>
          </p:cNvPr>
          <p:cNvSpPr txBox="1"/>
          <p:nvPr/>
        </p:nvSpPr>
        <p:spPr>
          <a:xfrm>
            <a:off x="471376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26%</a:t>
            </a:r>
          </a:p>
        </p:txBody>
      </p:sp>
      <p:sp>
        <p:nvSpPr>
          <p:cNvPr id="93" name="TextBox 92">
            <a:extLst>
              <a:ext uri="{FF2B5EF4-FFF2-40B4-BE49-F238E27FC236}">
                <a16:creationId xmlns:a16="http://schemas.microsoft.com/office/drawing/2014/main" id="{3C17ADAF-F3C9-49FE-B2E6-A325D3BD3E22}"/>
              </a:ext>
            </a:extLst>
          </p:cNvPr>
          <p:cNvSpPr txBox="1"/>
          <p:nvPr/>
        </p:nvSpPr>
        <p:spPr>
          <a:xfrm>
            <a:off x="50939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27%</a:t>
            </a:r>
          </a:p>
        </p:txBody>
      </p:sp>
      <p:sp>
        <p:nvSpPr>
          <p:cNvPr id="94" name="TextBox 93">
            <a:extLst>
              <a:ext uri="{FF2B5EF4-FFF2-40B4-BE49-F238E27FC236}">
                <a16:creationId xmlns:a16="http://schemas.microsoft.com/office/drawing/2014/main" id="{0405C97F-546A-4D0D-A7F3-AEA6E9CEC5F6}"/>
              </a:ext>
            </a:extLst>
          </p:cNvPr>
          <p:cNvSpPr txBox="1"/>
          <p:nvPr/>
        </p:nvSpPr>
        <p:spPr>
          <a:xfrm>
            <a:off x="547137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28%</a:t>
            </a:r>
          </a:p>
        </p:txBody>
      </p:sp>
      <p:sp>
        <p:nvSpPr>
          <p:cNvPr id="95" name="TextBox 94">
            <a:extLst>
              <a:ext uri="{FF2B5EF4-FFF2-40B4-BE49-F238E27FC236}">
                <a16:creationId xmlns:a16="http://schemas.microsoft.com/office/drawing/2014/main" id="{568C6D2B-62CE-4DA2-9E45-8030FCE0FFC5}"/>
              </a:ext>
            </a:extLst>
          </p:cNvPr>
          <p:cNvSpPr txBox="1"/>
          <p:nvPr/>
        </p:nvSpPr>
        <p:spPr>
          <a:xfrm>
            <a:off x="58343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28%</a:t>
            </a:r>
          </a:p>
        </p:txBody>
      </p:sp>
      <p:sp>
        <p:nvSpPr>
          <p:cNvPr id="96" name="TextBox 95">
            <a:extLst>
              <a:ext uri="{FF2B5EF4-FFF2-40B4-BE49-F238E27FC236}">
                <a16:creationId xmlns:a16="http://schemas.microsoft.com/office/drawing/2014/main" id="{8954BAF3-AD33-4468-B98D-61D7BF6D754D}"/>
              </a:ext>
            </a:extLst>
          </p:cNvPr>
          <p:cNvSpPr txBox="1"/>
          <p:nvPr/>
        </p:nvSpPr>
        <p:spPr>
          <a:xfrm>
            <a:off x="6224134"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27%</a:t>
            </a:r>
          </a:p>
        </p:txBody>
      </p:sp>
      <p:sp>
        <p:nvSpPr>
          <p:cNvPr id="97" name="TextBox 96">
            <a:extLst>
              <a:ext uri="{FF2B5EF4-FFF2-40B4-BE49-F238E27FC236}">
                <a16:creationId xmlns:a16="http://schemas.microsoft.com/office/drawing/2014/main" id="{9EE9F566-9530-4FBC-ABD5-D6AA619F91FA}"/>
              </a:ext>
            </a:extLst>
          </p:cNvPr>
          <p:cNvSpPr txBox="1"/>
          <p:nvPr/>
        </p:nvSpPr>
        <p:spPr>
          <a:xfrm>
            <a:off x="66015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26%</a:t>
            </a:r>
          </a:p>
        </p:txBody>
      </p:sp>
      <p:sp>
        <p:nvSpPr>
          <p:cNvPr id="98" name="TextBox 97">
            <a:extLst>
              <a:ext uri="{FF2B5EF4-FFF2-40B4-BE49-F238E27FC236}">
                <a16:creationId xmlns:a16="http://schemas.microsoft.com/office/drawing/2014/main" id="{364E2564-C0E6-4A95-AD89-82EE362A97FB}"/>
              </a:ext>
            </a:extLst>
          </p:cNvPr>
          <p:cNvSpPr txBox="1"/>
          <p:nvPr/>
        </p:nvSpPr>
        <p:spPr>
          <a:xfrm>
            <a:off x="69907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25%</a:t>
            </a:r>
          </a:p>
        </p:txBody>
      </p:sp>
      <p:sp>
        <p:nvSpPr>
          <p:cNvPr id="99" name="TextBox 98">
            <a:extLst>
              <a:ext uri="{FF2B5EF4-FFF2-40B4-BE49-F238E27FC236}">
                <a16:creationId xmlns:a16="http://schemas.microsoft.com/office/drawing/2014/main" id="{DCBEC621-B8AE-438C-BE03-88921FEC767D}"/>
              </a:ext>
            </a:extLst>
          </p:cNvPr>
          <p:cNvSpPr txBox="1"/>
          <p:nvPr/>
        </p:nvSpPr>
        <p:spPr>
          <a:xfrm>
            <a:off x="737260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28%</a:t>
            </a:r>
          </a:p>
        </p:txBody>
      </p:sp>
      <p:sp>
        <p:nvSpPr>
          <p:cNvPr id="100" name="TextBox 99">
            <a:extLst>
              <a:ext uri="{FF2B5EF4-FFF2-40B4-BE49-F238E27FC236}">
                <a16:creationId xmlns:a16="http://schemas.microsoft.com/office/drawing/2014/main" id="{21F6B6DA-F3F5-4642-9325-1D2FCCA62C7A}"/>
              </a:ext>
            </a:extLst>
          </p:cNvPr>
          <p:cNvSpPr txBox="1"/>
          <p:nvPr/>
        </p:nvSpPr>
        <p:spPr>
          <a:xfrm>
            <a:off x="834950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46%</a:t>
            </a:r>
          </a:p>
        </p:txBody>
      </p:sp>
      <p:sp>
        <p:nvSpPr>
          <p:cNvPr id="101" name="TextBox 100">
            <a:extLst>
              <a:ext uri="{FF2B5EF4-FFF2-40B4-BE49-F238E27FC236}">
                <a16:creationId xmlns:a16="http://schemas.microsoft.com/office/drawing/2014/main" id="{1807F8B8-1987-44EA-9416-492431D4E6D7}"/>
              </a:ext>
            </a:extLst>
          </p:cNvPr>
          <p:cNvSpPr txBox="1"/>
          <p:nvPr/>
        </p:nvSpPr>
        <p:spPr>
          <a:xfrm>
            <a:off x="87152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47%</a:t>
            </a:r>
          </a:p>
        </p:txBody>
      </p:sp>
      <p:sp>
        <p:nvSpPr>
          <p:cNvPr id="102" name="TextBox 101">
            <a:extLst>
              <a:ext uri="{FF2B5EF4-FFF2-40B4-BE49-F238E27FC236}">
                <a16:creationId xmlns:a16="http://schemas.microsoft.com/office/drawing/2014/main" id="{DFFAA149-EB28-49B2-9FCC-1F066D5F6169}"/>
              </a:ext>
            </a:extLst>
          </p:cNvPr>
          <p:cNvSpPr txBox="1"/>
          <p:nvPr/>
        </p:nvSpPr>
        <p:spPr>
          <a:xfrm>
            <a:off x="90796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50%</a:t>
            </a:r>
          </a:p>
        </p:txBody>
      </p:sp>
      <p:sp>
        <p:nvSpPr>
          <p:cNvPr id="103" name="TextBox 102">
            <a:extLst>
              <a:ext uri="{FF2B5EF4-FFF2-40B4-BE49-F238E27FC236}">
                <a16:creationId xmlns:a16="http://schemas.microsoft.com/office/drawing/2014/main" id="{CA776D3C-64D9-49D4-8E32-241622A3F584}"/>
              </a:ext>
            </a:extLst>
          </p:cNvPr>
          <p:cNvSpPr txBox="1"/>
          <p:nvPr/>
        </p:nvSpPr>
        <p:spPr>
          <a:xfrm>
            <a:off x="94537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50%</a:t>
            </a:r>
          </a:p>
        </p:txBody>
      </p:sp>
      <p:sp>
        <p:nvSpPr>
          <p:cNvPr id="104" name="TextBox 103">
            <a:extLst>
              <a:ext uri="{FF2B5EF4-FFF2-40B4-BE49-F238E27FC236}">
                <a16:creationId xmlns:a16="http://schemas.microsoft.com/office/drawing/2014/main" id="{7457E3B6-0A9E-452B-911C-431C49D025AE}"/>
              </a:ext>
            </a:extLst>
          </p:cNvPr>
          <p:cNvSpPr txBox="1"/>
          <p:nvPr/>
        </p:nvSpPr>
        <p:spPr>
          <a:xfrm>
            <a:off x="98237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51%</a:t>
            </a:r>
          </a:p>
        </p:txBody>
      </p:sp>
      <p:sp>
        <p:nvSpPr>
          <p:cNvPr id="105" name="TextBox 104">
            <a:extLst>
              <a:ext uri="{FF2B5EF4-FFF2-40B4-BE49-F238E27FC236}">
                <a16:creationId xmlns:a16="http://schemas.microsoft.com/office/drawing/2014/main" id="{C93A51FC-9947-4C50-9253-84613FFBCA29}"/>
              </a:ext>
            </a:extLst>
          </p:cNvPr>
          <p:cNvSpPr txBox="1"/>
          <p:nvPr/>
        </p:nvSpPr>
        <p:spPr>
          <a:xfrm>
            <a:off x="102082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51%</a:t>
            </a:r>
          </a:p>
        </p:txBody>
      </p:sp>
      <p:sp>
        <p:nvSpPr>
          <p:cNvPr id="106" name="TextBox 105">
            <a:extLst>
              <a:ext uri="{FF2B5EF4-FFF2-40B4-BE49-F238E27FC236}">
                <a16:creationId xmlns:a16="http://schemas.microsoft.com/office/drawing/2014/main" id="{5C7D4222-29D5-4B63-93A7-77F3F9A7C3F9}"/>
              </a:ext>
            </a:extLst>
          </p:cNvPr>
          <p:cNvSpPr txBox="1"/>
          <p:nvPr/>
        </p:nvSpPr>
        <p:spPr>
          <a:xfrm>
            <a:off x="10589023"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51%</a:t>
            </a:r>
          </a:p>
        </p:txBody>
      </p:sp>
      <p:sp>
        <p:nvSpPr>
          <p:cNvPr id="107" name="TextBox 106">
            <a:extLst>
              <a:ext uri="{FF2B5EF4-FFF2-40B4-BE49-F238E27FC236}">
                <a16:creationId xmlns:a16="http://schemas.microsoft.com/office/drawing/2014/main" id="{32CC156B-C0E3-44E7-A70D-72E8F28F1BBC}"/>
              </a:ext>
            </a:extLst>
          </p:cNvPr>
          <p:cNvSpPr txBox="1"/>
          <p:nvPr/>
        </p:nvSpPr>
        <p:spPr>
          <a:xfrm>
            <a:off x="1097253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49%</a:t>
            </a:r>
          </a:p>
        </p:txBody>
      </p:sp>
      <p:sp>
        <p:nvSpPr>
          <p:cNvPr id="108" name="TextBox 107">
            <a:extLst>
              <a:ext uri="{FF2B5EF4-FFF2-40B4-BE49-F238E27FC236}">
                <a16:creationId xmlns:a16="http://schemas.microsoft.com/office/drawing/2014/main" id="{07B85E92-EA81-41FA-9D16-ED14D8BBEFE0}"/>
              </a:ext>
            </a:extLst>
          </p:cNvPr>
          <p:cNvSpPr txBox="1"/>
          <p:nvPr/>
        </p:nvSpPr>
        <p:spPr>
          <a:xfrm>
            <a:off x="1136294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50%</a:t>
            </a:r>
          </a:p>
        </p:txBody>
      </p:sp>
      <p:sp>
        <p:nvSpPr>
          <p:cNvPr id="110" name="Rectangle 109">
            <a:extLst>
              <a:ext uri="{FF2B5EF4-FFF2-40B4-BE49-F238E27FC236}">
                <a16:creationId xmlns:a16="http://schemas.microsoft.com/office/drawing/2014/main" id="{960BBA94-DF7B-46AA-B30E-A781C51B5CD9}"/>
              </a:ext>
            </a:extLst>
          </p:cNvPr>
          <p:cNvSpPr/>
          <p:nvPr/>
        </p:nvSpPr>
        <p:spPr>
          <a:xfrm>
            <a:off x="7250038" y="3434597"/>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1" name="Rectangle 110">
            <a:extLst>
              <a:ext uri="{FF2B5EF4-FFF2-40B4-BE49-F238E27FC236}">
                <a16:creationId xmlns:a16="http://schemas.microsoft.com/office/drawing/2014/main" id="{BE604C81-808D-4796-8155-931D0B4A42E1}"/>
              </a:ext>
            </a:extLst>
          </p:cNvPr>
          <p:cNvSpPr/>
          <p:nvPr/>
        </p:nvSpPr>
        <p:spPr>
          <a:xfrm>
            <a:off x="11201091" y="2392633"/>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2" name="TextBox 111">
            <a:extLst>
              <a:ext uri="{FF2B5EF4-FFF2-40B4-BE49-F238E27FC236}">
                <a16:creationId xmlns:a16="http://schemas.microsoft.com/office/drawing/2014/main" id="{E9C0828F-FF99-4331-8730-0E6FB4FA1B1B}"/>
              </a:ext>
            </a:extLst>
          </p:cNvPr>
          <p:cNvSpPr txBox="1"/>
          <p:nvPr/>
        </p:nvSpPr>
        <p:spPr>
          <a:xfrm>
            <a:off x="3910026" y="1773547"/>
            <a:ext cx="43719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srgbClr val="1B1464"/>
                </a:solidFill>
                <a:latin typeface="Helvetica" panose="020B0403020202020204" pitchFamily="34" charset="0"/>
                <a:ea typeface="+mn-ea"/>
                <a:cs typeface="+mn-cs"/>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Ad-Supported TV: Late Night (M-F 11p-1a)</a:t>
            </a:r>
            <a:endParaRPr kumimoji="0" lang="en-US" sz="14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Total Weekly Minutes Viewed (in billions)</a:t>
            </a:r>
          </a:p>
        </p:txBody>
      </p:sp>
      <p:sp>
        <p:nvSpPr>
          <p:cNvPr id="78" name="Rectangle 77">
            <a:extLst>
              <a:ext uri="{FF2B5EF4-FFF2-40B4-BE49-F238E27FC236}">
                <a16:creationId xmlns:a16="http://schemas.microsoft.com/office/drawing/2014/main" id="{46CA7F9F-4544-4BD8-85AC-C6E312EE9338}"/>
              </a:ext>
            </a:extLst>
          </p:cNvPr>
          <p:cNvSpPr/>
          <p:nvPr/>
        </p:nvSpPr>
        <p:spPr>
          <a:xfrm>
            <a:off x="3309009" y="4305400"/>
            <a:ext cx="62850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p>
        </p:txBody>
      </p:sp>
    </p:spTree>
    <p:extLst>
      <p:ext uri="{BB962C8B-B14F-4D97-AF65-F5344CB8AC3E}">
        <p14:creationId xmlns:p14="http://schemas.microsoft.com/office/powerpoint/2010/main" val="2951261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D9399897-9824-40C2-AB49-E7CD15E57774}"/>
              </a:ext>
            </a:extLst>
          </p:cNvPr>
          <p:cNvSpPr txBox="1"/>
          <p:nvPr/>
        </p:nvSpPr>
        <p:spPr>
          <a:xfrm>
            <a:off x="5297168" y="5871562"/>
            <a:ext cx="1582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Weekly Reach %</a:t>
            </a:r>
          </a:p>
        </p:txBody>
      </p:sp>
      <p:cxnSp>
        <p:nvCxnSpPr>
          <p:cNvPr id="5" name="Straight Arrow Connector 4">
            <a:extLst>
              <a:ext uri="{FF2B5EF4-FFF2-40B4-BE49-F238E27FC236}">
                <a16:creationId xmlns:a16="http://schemas.microsoft.com/office/drawing/2014/main" id="{5261FE90-E37B-4FFC-9639-2F438B5EEC3B}"/>
              </a:ext>
            </a:extLst>
          </p:cNvPr>
          <p:cNvCxnSpPr>
            <a:cxnSpLocks/>
          </p:cNvCxnSpPr>
          <p:nvPr/>
        </p:nvCxnSpPr>
        <p:spPr>
          <a:xfrm>
            <a:off x="6879295" y="6010062"/>
            <a:ext cx="4768770"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DBC626D-0230-4BFD-93E3-C8B9BEC8694A}"/>
              </a:ext>
            </a:extLst>
          </p:cNvPr>
          <p:cNvCxnSpPr>
            <a:cxnSpLocks/>
          </p:cNvCxnSpPr>
          <p:nvPr/>
        </p:nvCxnSpPr>
        <p:spPr>
          <a:xfrm flipH="1">
            <a:off x="502400" y="5999387"/>
            <a:ext cx="4794768" cy="10675"/>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87" name="Triangle 30">
            <a:extLst>
              <a:ext uri="{FF2B5EF4-FFF2-40B4-BE49-F238E27FC236}">
                <a16:creationId xmlns:a16="http://schemas.microsoft.com/office/drawing/2014/main" id="{31E54D72-6717-4A5A-A23D-0505840ACE98}"/>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07AE2D1E-F5AA-4BB3-ACF3-13460AA3AC72}"/>
              </a:ext>
            </a:extLst>
          </p:cNvPr>
          <p:cNvSpPr/>
          <p:nvPr/>
        </p:nvSpPr>
        <p:spPr>
          <a:xfrm>
            <a:off x="493732" y="6233039"/>
            <a:ext cx="116982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Time Period Report, Live, Total Day, Monday – Friday, w/o 2/24, 3/2, 3/9, 3/16, 3/23, 3/30, 4/6, 4/13, 4/20; Demos: P2+, P12-17, A18-34, A35-49, Viewing Source: Ad-Supported Cable TV &amp; Broadcast TV (includes Spanish Language Networks). Overnight represents Monday through Friday from 1a-6a. TV Universes (000): P12-17 (24,480), A18-34 (70,060), A35-49 (59,410).</a:t>
            </a:r>
          </a:p>
        </p:txBody>
      </p:sp>
      <p:sp>
        <p:nvSpPr>
          <p:cNvPr id="30" name="Rectangle 29">
            <a:extLst>
              <a:ext uri="{FF2B5EF4-FFF2-40B4-BE49-F238E27FC236}">
                <a16:creationId xmlns:a16="http://schemas.microsoft.com/office/drawing/2014/main" id="{EFA9CE57-23DC-45FD-8394-8C5374D89CD1}"/>
              </a:ext>
            </a:extLst>
          </p:cNvPr>
          <p:cNvSpPr/>
          <p:nvPr/>
        </p:nvSpPr>
        <p:spPr>
          <a:xfrm>
            <a:off x="226682" y="318813"/>
            <a:ext cx="1195246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Overnight:</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 similar</a:t>
            </a:r>
            <a:r>
              <a:rPr lang="en-US" sz="2600" b="1" dirty="0">
                <a:solidFill>
                  <a:srgbClr val="1B1464"/>
                </a:solidFill>
                <a:latin typeface="Helvetica" pitchFamily="2" charset="0"/>
              </a:rPr>
              <a:t> steadiness is seen later in the night among young adults who are staying up without worrying about a morning commute </a:t>
            </a:r>
            <a:endParaRPr kumimoji="0" lang="en-US" sz="2600" b="1" i="0" u="none" strike="noStrike" kern="1200" cap="none" spc="0" normalizeH="0" baseline="0" noProof="0" dirty="0">
              <a:ln>
                <a:noFill/>
              </a:ln>
              <a:solidFill>
                <a:srgbClr val="FF0000"/>
              </a:solidFill>
              <a:effectLst/>
              <a:uLnTx/>
              <a:uFillTx/>
              <a:latin typeface="Helvetica" pitchFamily="2" charset="0"/>
              <a:ea typeface="+mn-ea"/>
              <a:cs typeface="+mn-cs"/>
            </a:endParaRPr>
          </a:p>
        </p:txBody>
      </p:sp>
      <p:sp>
        <p:nvSpPr>
          <p:cNvPr id="31" name="TextBox 30">
            <a:extLst>
              <a:ext uri="{FF2B5EF4-FFF2-40B4-BE49-F238E27FC236}">
                <a16:creationId xmlns:a16="http://schemas.microsoft.com/office/drawing/2014/main" id="{3A3562BF-E134-42A5-BEB3-AA3781147AA0}"/>
              </a:ext>
            </a:extLst>
          </p:cNvPr>
          <p:cNvSpPr txBox="1"/>
          <p:nvPr/>
        </p:nvSpPr>
        <p:spPr>
          <a:xfrm>
            <a:off x="745341" y="1205348"/>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Against P2+, overnight viewership </a:t>
            </a:r>
            <a:r>
              <a:rPr kumimoji="0" lang="en-US" sz="1600" b="0" i="0" u="none" strike="noStrike" kern="1200" cap="none" spc="0" normalizeH="0" baseline="0" noProof="0" dirty="0">
                <a:ln>
                  <a:noFill/>
                </a:ln>
                <a:solidFill>
                  <a:srgbClr val="ED3C8D"/>
                </a:solidFill>
                <a:effectLst/>
                <a:uLnTx/>
                <a:uFillTx/>
                <a:latin typeface="Helvetica" pitchFamily="2" charset="0"/>
                <a:ea typeface="+mn-ea"/>
                <a:cs typeface="+mn-cs"/>
              </a:rPr>
              <a:t>increased 3%</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vs. Feb 24</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with a 31% weekly reach for the week of April 20</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a:t>
            </a:r>
            <a:endParaRPr kumimoji="0" lang="en-US" sz="1600" b="0" i="0" u="none" strike="noStrike" kern="1200" cap="none" spc="0" normalizeH="0" baseline="0" noProof="0" dirty="0">
              <a:ln>
                <a:noFill/>
              </a:ln>
              <a:solidFill>
                <a:srgbClr val="FF0000"/>
              </a:solidFill>
              <a:effectLst/>
              <a:uLnTx/>
              <a:uFillTx/>
              <a:latin typeface="Helvetica Light" panose="020B0403020202020204" pitchFamily="34" charset="0"/>
              <a:ea typeface="+mn-ea"/>
              <a:cs typeface="+mn-cs"/>
            </a:endParaRPr>
          </a:p>
        </p:txBody>
      </p:sp>
      <p:sp>
        <p:nvSpPr>
          <p:cNvPr id="50" name="TextBox 49">
            <a:extLst>
              <a:ext uri="{FF2B5EF4-FFF2-40B4-BE49-F238E27FC236}">
                <a16:creationId xmlns:a16="http://schemas.microsoft.com/office/drawing/2014/main" id="{6521D2F0-EF72-4057-8F7A-C23EC9C8E1AA}"/>
              </a:ext>
            </a:extLst>
          </p:cNvPr>
          <p:cNvSpPr txBox="1"/>
          <p:nvPr/>
        </p:nvSpPr>
        <p:spPr>
          <a:xfrm>
            <a:off x="46267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1A782FAB-058B-4044-98C4-C313F15BF522}"/>
              </a:ext>
            </a:extLst>
          </p:cNvPr>
          <p:cNvSpPr txBox="1"/>
          <p:nvPr/>
        </p:nvSpPr>
        <p:spPr>
          <a:xfrm>
            <a:off x="828848"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2" name="TextBox 51">
            <a:extLst>
              <a:ext uri="{FF2B5EF4-FFF2-40B4-BE49-F238E27FC236}">
                <a16:creationId xmlns:a16="http://schemas.microsoft.com/office/drawing/2014/main" id="{D730DFFF-558D-4B6C-9869-D8BC8FE5B4F2}"/>
              </a:ext>
            </a:extLst>
          </p:cNvPr>
          <p:cNvSpPr txBox="1"/>
          <p:nvPr/>
        </p:nvSpPr>
        <p:spPr>
          <a:xfrm>
            <a:off x="119721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3" name="TextBox 52">
            <a:extLst>
              <a:ext uri="{FF2B5EF4-FFF2-40B4-BE49-F238E27FC236}">
                <a16:creationId xmlns:a16="http://schemas.microsoft.com/office/drawing/2014/main" id="{C3C4DF01-0863-40FD-9FCC-626BF40EBAD1}"/>
              </a:ext>
            </a:extLst>
          </p:cNvPr>
          <p:cNvSpPr txBox="1"/>
          <p:nvPr/>
        </p:nvSpPr>
        <p:spPr>
          <a:xfrm>
            <a:off x="1577718"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4" name="TextBox 53">
            <a:extLst>
              <a:ext uri="{FF2B5EF4-FFF2-40B4-BE49-F238E27FC236}">
                <a16:creationId xmlns:a16="http://schemas.microsoft.com/office/drawing/2014/main" id="{D4009992-85F1-4FDC-A51F-25F8666CE418}"/>
              </a:ext>
            </a:extLst>
          </p:cNvPr>
          <p:cNvSpPr txBox="1"/>
          <p:nvPr/>
        </p:nvSpPr>
        <p:spPr>
          <a:xfrm>
            <a:off x="1942086"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5" name="TextBox 54">
            <a:extLst>
              <a:ext uri="{FF2B5EF4-FFF2-40B4-BE49-F238E27FC236}">
                <a16:creationId xmlns:a16="http://schemas.microsoft.com/office/drawing/2014/main" id="{924028BF-3F7A-4C26-A0E5-60711CFD52B7}"/>
              </a:ext>
            </a:extLst>
          </p:cNvPr>
          <p:cNvSpPr txBox="1"/>
          <p:nvPr/>
        </p:nvSpPr>
        <p:spPr>
          <a:xfrm>
            <a:off x="2330214"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6" name="TextBox 55">
            <a:extLst>
              <a:ext uri="{FF2B5EF4-FFF2-40B4-BE49-F238E27FC236}">
                <a16:creationId xmlns:a16="http://schemas.microsoft.com/office/drawing/2014/main" id="{2F288C03-C324-43E8-9CFE-BE0125442823}"/>
              </a:ext>
            </a:extLst>
          </p:cNvPr>
          <p:cNvSpPr txBox="1"/>
          <p:nvPr/>
        </p:nvSpPr>
        <p:spPr>
          <a:xfrm>
            <a:off x="2706629"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7" name="TextBox 56">
            <a:extLst>
              <a:ext uri="{FF2B5EF4-FFF2-40B4-BE49-F238E27FC236}">
                <a16:creationId xmlns:a16="http://schemas.microsoft.com/office/drawing/2014/main" id="{EE3FD3E6-D888-434E-8BB0-A0C95B29F00B}"/>
              </a:ext>
            </a:extLst>
          </p:cNvPr>
          <p:cNvSpPr txBox="1"/>
          <p:nvPr/>
        </p:nvSpPr>
        <p:spPr>
          <a:xfrm>
            <a:off x="3090522"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8" name="TextBox 57">
            <a:extLst>
              <a:ext uri="{FF2B5EF4-FFF2-40B4-BE49-F238E27FC236}">
                <a16:creationId xmlns:a16="http://schemas.microsoft.com/office/drawing/2014/main" id="{7CCC8579-39F6-4E44-8F2D-C984A2938E8B}"/>
              </a:ext>
            </a:extLst>
          </p:cNvPr>
          <p:cNvSpPr txBox="1"/>
          <p:nvPr/>
        </p:nvSpPr>
        <p:spPr>
          <a:xfrm>
            <a:off x="3478873"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9" name="TextBox 58">
            <a:extLst>
              <a:ext uri="{FF2B5EF4-FFF2-40B4-BE49-F238E27FC236}">
                <a16:creationId xmlns:a16="http://schemas.microsoft.com/office/drawing/2014/main" id="{3FA1E4A8-35EC-49EE-947C-8B2C1C84FB39}"/>
              </a:ext>
            </a:extLst>
          </p:cNvPr>
          <p:cNvSpPr txBox="1"/>
          <p:nvPr/>
        </p:nvSpPr>
        <p:spPr>
          <a:xfrm>
            <a:off x="440592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0" name="TextBox 59">
            <a:extLst>
              <a:ext uri="{FF2B5EF4-FFF2-40B4-BE49-F238E27FC236}">
                <a16:creationId xmlns:a16="http://schemas.microsoft.com/office/drawing/2014/main" id="{1453E57B-D594-4D9C-8902-9933C97C84CE}"/>
              </a:ext>
            </a:extLst>
          </p:cNvPr>
          <p:cNvSpPr txBox="1"/>
          <p:nvPr/>
        </p:nvSpPr>
        <p:spPr>
          <a:xfrm>
            <a:off x="4772103"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1" name="TextBox 60">
            <a:extLst>
              <a:ext uri="{FF2B5EF4-FFF2-40B4-BE49-F238E27FC236}">
                <a16:creationId xmlns:a16="http://schemas.microsoft.com/office/drawing/2014/main" id="{B945897B-7C55-4DBC-A5B0-41155FA0F567}"/>
              </a:ext>
            </a:extLst>
          </p:cNvPr>
          <p:cNvSpPr txBox="1"/>
          <p:nvPr/>
        </p:nvSpPr>
        <p:spPr>
          <a:xfrm>
            <a:off x="514046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2" name="TextBox 61">
            <a:extLst>
              <a:ext uri="{FF2B5EF4-FFF2-40B4-BE49-F238E27FC236}">
                <a16:creationId xmlns:a16="http://schemas.microsoft.com/office/drawing/2014/main" id="{BA2CAA35-1E6C-4AE9-B922-239F8C7D7394}"/>
              </a:ext>
            </a:extLst>
          </p:cNvPr>
          <p:cNvSpPr txBox="1"/>
          <p:nvPr/>
        </p:nvSpPr>
        <p:spPr>
          <a:xfrm>
            <a:off x="5520973"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3" name="TextBox 62">
            <a:extLst>
              <a:ext uri="{FF2B5EF4-FFF2-40B4-BE49-F238E27FC236}">
                <a16:creationId xmlns:a16="http://schemas.microsoft.com/office/drawing/2014/main" id="{6092A5EE-6E71-420C-94AE-821765F79687}"/>
              </a:ext>
            </a:extLst>
          </p:cNvPr>
          <p:cNvSpPr txBox="1"/>
          <p:nvPr/>
        </p:nvSpPr>
        <p:spPr>
          <a:xfrm>
            <a:off x="5885341"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4" name="TextBox 63">
            <a:extLst>
              <a:ext uri="{FF2B5EF4-FFF2-40B4-BE49-F238E27FC236}">
                <a16:creationId xmlns:a16="http://schemas.microsoft.com/office/drawing/2014/main" id="{639F1C36-5727-46CE-85C1-1A443A2958BC}"/>
              </a:ext>
            </a:extLst>
          </p:cNvPr>
          <p:cNvSpPr txBox="1"/>
          <p:nvPr/>
        </p:nvSpPr>
        <p:spPr>
          <a:xfrm>
            <a:off x="6273469"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5" name="TextBox 64">
            <a:extLst>
              <a:ext uri="{FF2B5EF4-FFF2-40B4-BE49-F238E27FC236}">
                <a16:creationId xmlns:a16="http://schemas.microsoft.com/office/drawing/2014/main" id="{C1302B33-02B0-4CD2-955D-8BE8D11A4EA7}"/>
              </a:ext>
            </a:extLst>
          </p:cNvPr>
          <p:cNvSpPr txBox="1"/>
          <p:nvPr/>
        </p:nvSpPr>
        <p:spPr>
          <a:xfrm>
            <a:off x="6649884"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6" name="TextBox 65">
            <a:extLst>
              <a:ext uri="{FF2B5EF4-FFF2-40B4-BE49-F238E27FC236}">
                <a16:creationId xmlns:a16="http://schemas.microsoft.com/office/drawing/2014/main" id="{A0364CD0-369F-4168-A032-31F8AB790FAF}"/>
              </a:ext>
            </a:extLst>
          </p:cNvPr>
          <p:cNvSpPr txBox="1"/>
          <p:nvPr/>
        </p:nvSpPr>
        <p:spPr>
          <a:xfrm>
            <a:off x="7033777"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7" name="TextBox 66">
            <a:extLst>
              <a:ext uri="{FF2B5EF4-FFF2-40B4-BE49-F238E27FC236}">
                <a16:creationId xmlns:a16="http://schemas.microsoft.com/office/drawing/2014/main" id="{9231A492-0522-4C94-A815-4CFC6A4616C4}"/>
              </a:ext>
            </a:extLst>
          </p:cNvPr>
          <p:cNvSpPr txBox="1"/>
          <p:nvPr/>
        </p:nvSpPr>
        <p:spPr>
          <a:xfrm>
            <a:off x="7422128"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8" name="TextBox 67">
            <a:extLst>
              <a:ext uri="{FF2B5EF4-FFF2-40B4-BE49-F238E27FC236}">
                <a16:creationId xmlns:a16="http://schemas.microsoft.com/office/drawing/2014/main" id="{B403B91B-E88D-450D-9F9A-B93EE4C0B57D}"/>
              </a:ext>
            </a:extLst>
          </p:cNvPr>
          <p:cNvSpPr txBox="1"/>
          <p:nvPr/>
        </p:nvSpPr>
        <p:spPr>
          <a:xfrm>
            <a:off x="838849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9" name="TextBox 68">
            <a:extLst>
              <a:ext uri="{FF2B5EF4-FFF2-40B4-BE49-F238E27FC236}">
                <a16:creationId xmlns:a16="http://schemas.microsoft.com/office/drawing/2014/main" id="{ED0B99A7-A501-4BAA-8F40-51EA4B1E9794}"/>
              </a:ext>
            </a:extLst>
          </p:cNvPr>
          <p:cNvSpPr txBox="1"/>
          <p:nvPr/>
        </p:nvSpPr>
        <p:spPr>
          <a:xfrm>
            <a:off x="875467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0" name="TextBox 69">
            <a:extLst>
              <a:ext uri="{FF2B5EF4-FFF2-40B4-BE49-F238E27FC236}">
                <a16:creationId xmlns:a16="http://schemas.microsoft.com/office/drawing/2014/main" id="{E542FDED-3742-489C-85CE-3DCC23AD14F1}"/>
              </a:ext>
            </a:extLst>
          </p:cNvPr>
          <p:cNvSpPr txBox="1"/>
          <p:nvPr/>
        </p:nvSpPr>
        <p:spPr>
          <a:xfrm>
            <a:off x="912303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1" name="TextBox 70">
            <a:extLst>
              <a:ext uri="{FF2B5EF4-FFF2-40B4-BE49-F238E27FC236}">
                <a16:creationId xmlns:a16="http://schemas.microsoft.com/office/drawing/2014/main" id="{52E98305-82D2-44A4-A951-96CAFCDE9283}"/>
              </a:ext>
            </a:extLst>
          </p:cNvPr>
          <p:cNvSpPr txBox="1"/>
          <p:nvPr/>
        </p:nvSpPr>
        <p:spPr>
          <a:xfrm>
            <a:off x="9503545"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2" name="TextBox 71">
            <a:extLst>
              <a:ext uri="{FF2B5EF4-FFF2-40B4-BE49-F238E27FC236}">
                <a16:creationId xmlns:a16="http://schemas.microsoft.com/office/drawing/2014/main" id="{EB4EE94D-CCCE-42E4-80EE-AEFD93636E2C}"/>
              </a:ext>
            </a:extLst>
          </p:cNvPr>
          <p:cNvSpPr txBox="1"/>
          <p:nvPr/>
        </p:nvSpPr>
        <p:spPr>
          <a:xfrm>
            <a:off x="9867913"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3" name="TextBox 72">
            <a:extLst>
              <a:ext uri="{FF2B5EF4-FFF2-40B4-BE49-F238E27FC236}">
                <a16:creationId xmlns:a16="http://schemas.microsoft.com/office/drawing/2014/main" id="{E5DB11CC-611F-40B5-88D4-63808446CC01}"/>
              </a:ext>
            </a:extLst>
          </p:cNvPr>
          <p:cNvSpPr txBox="1"/>
          <p:nvPr/>
        </p:nvSpPr>
        <p:spPr>
          <a:xfrm>
            <a:off x="10256041"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4" name="TextBox 73">
            <a:extLst>
              <a:ext uri="{FF2B5EF4-FFF2-40B4-BE49-F238E27FC236}">
                <a16:creationId xmlns:a16="http://schemas.microsoft.com/office/drawing/2014/main" id="{9FBA8A22-B670-44A1-AC31-30AC0F1D0558}"/>
              </a:ext>
            </a:extLst>
          </p:cNvPr>
          <p:cNvSpPr txBox="1"/>
          <p:nvPr/>
        </p:nvSpPr>
        <p:spPr>
          <a:xfrm>
            <a:off x="10632456"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5" name="TextBox 74">
            <a:extLst>
              <a:ext uri="{FF2B5EF4-FFF2-40B4-BE49-F238E27FC236}">
                <a16:creationId xmlns:a16="http://schemas.microsoft.com/office/drawing/2014/main" id="{96B9EC94-B6C5-4815-846E-3C4B05799975}"/>
              </a:ext>
            </a:extLst>
          </p:cNvPr>
          <p:cNvSpPr txBox="1"/>
          <p:nvPr/>
        </p:nvSpPr>
        <p:spPr>
          <a:xfrm>
            <a:off x="11016349"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6" name="TextBox 75">
            <a:extLst>
              <a:ext uri="{FF2B5EF4-FFF2-40B4-BE49-F238E27FC236}">
                <a16:creationId xmlns:a16="http://schemas.microsoft.com/office/drawing/2014/main" id="{2CFFD1D8-87C3-429C-8DE5-7E35295FDEDE}"/>
              </a:ext>
            </a:extLst>
          </p:cNvPr>
          <p:cNvSpPr txBox="1"/>
          <p:nvPr/>
        </p:nvSpPr>
        <p:spPr>
          <a:xfrm>
            <a:off x="11404700"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aphicFrame>
        <p:nvGraphicFramePr>
          <p:cNvPr id="77" name="Chart 76">
            <a:extLst>
              <a:ext uri="{FF2B5EF4-FFF2-40B4-BE49-F238E27FC236}">
                <a16:creationId xmlns:a16="http://schemas.microsoft.com/office/drawing/2014/main" id="{DDBE56EB-12C0-44C0-8566-828EEA179B74}"/>
              </a:ext>
            </a:extLst>
          </p:cNvPr>
          <p:cNvGraphicFramePr/>
          <p:nvPr/>
        </p:nvGraphicFramePr>
        <p:xfrm>
          <a:off x="-21518" y="1736931"/>
          <a:ext cx="12192000" cy="4271826"/>
        </p:xfrm>
        <a:graphic>
          <a:graphicData uri="http://schemas.openxmlformats.org/drawingml/2006/chart">
            <c:chart xmlns:c="http://schemas.openxmlformats.org/drawingml/2006/chart" xmlns:r="http://schemas.openxmlformats.org/officeDocument/2006/relationships" r:id="rId4"/>
          </a:graphicData>
        </a:graphic>
      </p:graphicFrame>
      <p:sp>
        <p:nvSpPr>
          <p:cNvPr id="81" name="TextBox 80">
            <a:extLst>
              <a:ext uri="{FF2B5EF4-FFF2-40B4-BE49-F238E27FC236}">
                <a16:creationId xmlns:a16="http://schemas.microsoft.com/office/drawing/2014/main" id="{FA6D8BD9-A7D3-41E5-AFAB-08C5236DE9EC}"/>
              </a:ext>
            </a:extLst>
          </p:cNvPr>
          <p:cNvSpPr txBox="1"/>
          <p:nvPr/>
        </p:nvSpPr>
        <p:spPr>
          <a:xfrm>
            <a:off x="40894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10%</a:t>
            </a:r>
          </a:p>
        </p:txBody>
      </p:sp>
      <p:sp>
        <p:nvSpPr>
          <p:cNvPr id="82" name="TextBox 81">
            <a:extLst>
              <a:ext uri="{FF2B5EF4-FFF2-40B4-BE49-F238E27FC236}">
                <a16:creationId xmlns:a16="http://schemas.microsoft.com/office/drawing/2014/main" id="{768681C7-E2FB-462B-94FD-7F5B6DF2D9E5}"/>
              </a:ext>
            </a:extLst>
          </p:cNvPr>
          <p:cNvSpPr txBox="1"/>
          <p:nvPr/>
        </p:nvSpPr>
        <p:spPr>
          <a:xfrm>
            <a:off x="76512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10%</a:t>
            </a:r>
          </a:p>
        </p:txBody>
      </p:sp>
      <p:sp>
        <p:nvSpPr>
          <p:cNvPr id="83" name="TextBox 82">
            <a:extLst>
              <a:ext uri="{FF2B5EF4-FFF2-40B4-BE49-F238E27FC236}">
                <a16:creationId xmlns:a16="http://schemas.microsoft.com/office/drawing/2014/main" id="{5A012A30-0D69-4FB8-9A0D-26510D123B93}"/>
              </a:ext>
            </a:extLst>
          </p:cNvPr>
          <p:cNvSpPr txBox="1"/>
          <p:nvPr/>
        </p:nvSpPr>
        <p:spPr>
          <a:xfrm>
            <a:off x="113905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11%</a:t>
            </a:r>
          </a:p>
        </p:txBody>
      </p:sp>
      <p:sp>
        <p:nvSpPr>
          <p:cNvPr id="84" name="TextBox 83">
            <a:extLst>
              <a:ext uri="{FF2B5EF4-FFF2-40B4-BE49-F238E27FC236}">
                <a16:creationId xmlns:a16="http://schemas.microsoft.com/office/drawing/2014/main" id="{C9FE5616-DA38-44E5-9F51-98C72AEB08F1}"/>
              </a:ext>
            </a:extLst>
          </p:cNvPr>
          <p:cNvSpPr txBox="1"/>
          <p:nvPr/>
        </p:nvSpPr>
        <p:spPr>
          <a:xfrm>
            <a:off x="151790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p:txBody>
      </p:sp>
      <p:sp>
        <p:nvSpPr>
          <p:cNvPr id="85" name="TextBox 84">
            <a:extLst>
              <a:ext uri="{FF2B5EF4-FFF2-40B4-BE49-F238E27FC236}">
                <a16:creationId xmlns:a16="http://schemas.microsoft.com/office/drawing/2014/main" id="{B80C663C-58D5-4F1A-928E-7C663A53F771}"/>
              </a:ext>
            </a:extLst>
          </p:cNvPr>
          <p:cNvSpPr txBox="1"/>
          <p:nvPr/>
        </p:nvSpPr>
        <p:spPr>
          <a:xfrm>
            <a:off x="18879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p:txBody>
      </p:sp>
      <p:sp>
        <p:nvSpPr>
          <p:cNvPr id="86" name="TextBox 85">
            <a:extLst>
              <a:ext uri="{FF2B5EF4-FFF2-40B4-BE49-F238E27FC236}">
                <a16:creationId xmlns:a16="http://schemas.microsoft.com/office/drawing/2014/main" id="{9C74D41B-1466-463E-AD79-31F186032BF2}"/>
              </a:ext>
            </a:extLst>
          </p:cNvPr>
          <p:cNvSpPr txBox="1"/>
          <p:nvPr/>
        </p:nvSpPr>
        <p:spPr>
          <a:xfrm>
            <a:off x="227246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p:txBody>
      </p:sp>
      <p:sp>
        <p:nvSpPr>
          <p:cNvPr id="88" name="TextBox 87">
            <a:extLst>
              <a:ext uri="{FF2B5EF4-FFF2-40B4-BE49-F238E27FC236}">
                <a16:creationId xmlns:a16="http://schemas.microsoft.com/office/drawing/2014/main" id="{32FEB130-D1EB-4BA0-906A-E6F2750E65A2}"/>
              </a:ext>
            </a:extLst>
          </p:cNvPr>
          <p:cNvSpPr txBox="1"/>
          <p:nvPr/>
        </p:nvSpPr>
        <p:spPr>
          <a:xfrm>
            <a:off x="26579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p:txBody>
      </p:sp>
      <p:sp>
        <p:nvSpPr>
          <p:cNvPr id="89" name="TextBox 88">
            <a:extLst>
              <a:ext uri="{FF2B5EF4-FFF2-40B4-BE49-F238E27FC236}">
                <a16:creationId xmlns:a16="http://schemas.microsoft.com/office/drawing/2014/main" id="{1176F280-4969-4DBC-95D1-DF16AFECABF7}"/>
              </a:ext>
            </a:extLst>
          </p:cNvPr>
          <p:cNvSpPr txBox="1"/>
          <p:nvPr/>
        </p:nvSpPr>
        <p:spPr>
          <a:xfrm>
            <a:off x="303197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13%</a:t>
            </a:r>
          </a:p>
        </p:txBody>
      </p:sp>
      <p:sp>
        <p:nvSpPr>
          <p:cNvPr id="90" name="TextBox 89">
            <a:extLst>
              <a:ext uri="{FF2B5EF4-FFF2-40B4-BE49-F238E27FC236}">
                <a16:creationId xmlns:a16="http://schemas.microsoft.com/office/drawing/2014/main" id="{03026C16-495A-48EF-B4F3-1C52F4058DD4}"/>
              </a:ext>
            </a:extLst>
          </p:cNvPr>
          <p:cNvSpPr txBox="1"/>
          <p:nvPr/>
        </p:nvSpPr>
        <p:spPr>
          <a:xfrm>
            <a:off x="342238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13%</a:t>
            </a:r>
          </a:p>
        </p:txBody>
      </p:sp>
      <p:sp>
        <p:nvSpPr>
          <p:cNvPr id="91" name="TextBox 90">
            <a:extLst>
              <a:ext uri="{FF2B5EF4-FFF2-40B4-BE49-F238E27FC236}">
                <a16:creationId xmlns:a16="http://schemas.microsoft.com/office/drawing/2014/main" id="{D1716F6B-3DE4-4566-9674-BB3C9707B48C}"/>
              </a:ext>
            </a:extLst>
          </p:cNvPr>
          <p:cNvSpPr txBox="1"/>
          <p:nvPr/>
        </p:nvSpPr>
        <p:spPr>
          <a:xfrm>
            <a:off x="43480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16%</a:t>
            </a:r>
          </a:p>
        </p:txBody>
      </p:sp>
      <p:sp>
        <p:nvSpPr>
          <p:cNvPr id="92" name="TextBox 91">
            <a:extLst>
              <a:ext uri="{FF2B5EF4-FFF2-40B4-BE49-F238E27FC236}">
                <a16:creationId xmlns:a16="http://schemas.microsoft.com/office/drawing/2014/main" id="{465515C2-3937-4099-9723-2E51A2DDFB72}"/>
              </a:ext>
            </a:extLst>
          </p:cNvPr>
          <p:cNvSpPr txBox="1"/>
          <p:nvPr/>
        </p:nvSpPr>
        <p:spPr>
          <a:xfrm>
            <a:off x="471376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17%</a:t>
            </a:r>
          </a:p>
        </p:txBody>
      </p:sp>
      <p:sp>
        <p:nvSpPr>
          <p:cNvPr id="93" name="TextBox 92">
            <a:extLst>
              <a:ext uri="{FF2B5EF4-FFF2-40B4-BE49-F238E27FC236}">
                <a16:creationId xmlns:a16="http://schemas.microsoft.com/office/drawing/2014/main" id="{6709B4C0-C1B4-4AA6-BBBC-3E781869427B}"/>
              </a:ext>
            </a:extLst>
          </p:cNvPr>
          <p:cNvSpPr txBox="1"/>
          <p:nvPr/>
        </p:nvSpPr>
        <p:spPr>
          <a:xfrm>
            <a:off x="50939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17%</a:t>
            </a:r>
          </a:p>
        </p:txBody>
      </p:sp>
      <p:sp>
        <p:nvSpPr>
          <p:cNvPr id="94" name="TextBox 93">
            <a:extLst>
              <a:ext uri="{FF2B5EF4-FFF2-40B4-BE49-F238E27FC236}">
                <a16:creationId xmlns:a16="http://schemas.microsoft.com/office/drawing/2014/main" id="{4AB8FC9B-2D2B-42B9-9CD8-76484BFC87A8}"/>
              </a:ext>
            </a:extLst>
          </p:cNvPr>
          <p:cNvSpPr txBox="1"/>
          <p:nvPr/>
        </p:nvSpPr>
        <p:spPr>
          <a:xfrm>
            <a:off x="547137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19%</a:t>
            </a:r>
          </a:p>
        </p:txBody>
      </p:sp>
      <p:sp>
        <p:nvSpPr>
          <p:cNvPr id="95" name="TextBox 94">
            <a:extLst>
              <a:ext uri="{FF2B5EF4-FFF2-40B4-BE49-F238E27FC236}">
                <a16:creationId xmlns:a16="http://schemas.microsoft.com/office/drawing/2014/main" id="{80A505F2-B1F5-4891-B2C1-362BE30C3BA3}"/>
              </a:ext>
            </a:extLst>
          </p:cNvPr>
          <p:cNvSpPr txBox="1"/>
          <p:nvPr/>
        </p:nvSpPr>
        <p:spPr>
          <a:xfrm>
            <a:off x="58343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18%</a:t>
            </a:r>
          </a:p>
        </p:txBody>
      </p:sp>
      <p:sp>
        <p:nvSpPr>
          <p:cNvPr id="96" name="TextBox 95">
            <a:extLst>
              <a:ext uri="{FF2B5EF4-FFF2-40B4-BE49-F238E27FC236}">
                <a16:creationId xmlns:a16="http://schemas.microsoft.com/office/drawing/2014/main" id="{040D8D88-934D-4197-9F23-78E85A550D98}"/>
              </a:ext>
            </a:extLst>
          </p:cNvPr>
          <p:cNvSpPr txBox="1"/>
          <p:nvPr/>
        </p:nvSpPr>
        <p:spPr>
          <a:xfrm>
            <a:off x="6224134"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18%</a:t>
            </a:r>
          </a:p>
        </p:txBody>
      </p:sp>
      <p:sp>
        <p:nvSpPr>
          <p:cNvPr id="97" name="TextBox 96">
            <a:extLst>
              <a:ext uri="{FF2B5EF4-FFF2-40B4-BE49-F238E27FC236}">
                <a16:creationId xmlns:a16="http://schemas.microsoft.com/office/drawing/2014/main" id="{2452E3BD-C198-4EFA-A0BA-5A33628531F8}"/>
              </a:ext>
            </a:extLst>
          </p:cNvPr>
          <p:cNvSpPr txBox="1"/>
          <p:nvPr/>
        </p:nvSpPr>
        <p:spPr>
          <a:xfrm>
            <a:off x="66015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18%</a:t>
            </a:r>
          </a:p>
        </p:txBody>
      </p:sp>
      <p:sp>
        <p:nvSpPr>
          <p:cNvPr id="98" name="TextBox 97">
            <a:extLst>
              <a:ext uri="{FF2B5EF4-FFF2-40B4-BE49-F238E27FC236}">
                <a16:creationId xmlns:a16="http://schemas.microsoft.com/office/drawing/2014/main" id="{0FBD60E3-5028-48D4-A2A9-90FFD0317202}"/>
              </a:ext>
            </a:extLst>
          </p:cNvPr>
          <p:cNvSpPr txBox="1"/>
          <p:nvPr/>
        </p:nvSpPr>
        <p:spPr>
          <a:xfrm>
            <a:off x="69907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17%</a:t>
            </a:r>
          </a:p>
        </p:txBody>
      </p:sp>
      <p:sp>
        <p:nvSpPr>
          <p:cNvPr id="99" name="TextBox 98">
            <a:extLst>
              <a:ext uri="{FF2B5EF4-FFF2-40B4-BE49-F238E27FC236}">
                <a16:creationId xmlns:a16="http://schemas.microsoft.com/office/drawing/2014/main" id="{81101D40-72AD-41FD-BC3D-4EBBEB27453C}"/>
              </a:ext>
            </a:extLst>
          </p:cNvPr>
          <p:cNvSpPr txBox="1"/>
          <p:nvPr/>
        </p:nvSpPr>
        <p:spPr>
          <a:xfrm>
            <a:off x="737260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18%</a:t>
            </a:r>
          </a:p>
        </p:txBody>
      </p:sp>
      <p:sp>
        <p:nvSpPr>
          <p:cNvPr id="100" name="TextBox 99">
            <a:extLst>
              <a:ext uri="{FF2B5EF4-FFF2-40B4-BE49-F238E27FC236}">
                <a16:creationId xmlns:a16="http://schemas.microsoft.com/office/drawing/2014/main" id="{6A5F8D55-CA5B-4908-BFDA-48C6A19028E6}"/>
              </a:ext>
            </a:extLst>
          </p:cNvPr>
          <p:cNvSpPr txBox="1"/>
          <p:nvPr/>
        </p:nvSpPr>
        <p:spPr>
          <a:xfrm>
            <a:off x="834950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32%</a:t>
            </a:r>
          </a:p>
        </p:txBody>
      </p:sp>
      <p:sp>
        <p:nvSpPr>
          <p:cNvPr id="101" name="TextBox 100">
            <a:extLst>
              <a:ext uri="{FF2B5EF4-FFF2-40B4-BE49-F238E27FC236}">
                <a16:creationId xmlns:a16="http://schemas.microsoft.com/office/drawing/2014/main" id="{C7DB5372-E489-4978-A826-2BC93BF4C53F}"/>
              </a:ext>
            </a:extLst>
          </p:cNvPr>
          <p:cNvSpPr txBox="1"/>
          <p:nvPr/>
        </p:nvSpPr>
        <p:spPr>
          <a:xfrm>
            <a:off x="87152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32%</a:t>
            </a:r>
          </a:p>
        </p:txBody>
      </p:sp>
      <p:sp>
        <p:nvSpPr>
          <p:cNvPr id="102" name="TextBox 101">
            <a:extLst>
              <a:ext uri="{FF2B5EF4-FFF2-40B4-BE49-F238E27FC236}">
                <a16:creationId xmlns:a16="http://schemas.microsoft.com/office/drawing/2014/main" id="{7FDA4152-C4FE-431B-88FC-3063F7401EC7}"/>
              </a:ext>
            </a:extLst>
          </p:cNvPr>
          <p:cNvSpPr txBox="1"/>
          <p:nvPr/>
        </p:nvSpPr>
        <p:spPr>
          <a:xfrm>
            <a:off x="90796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34%</a:t>
            </a:r>
          </a:p>
        </p:txBody>
      </p:sp>
      <p:sp>
        <p:nvSpPr>
          <p:cNvPr id="103" name="TextBox 102">
            <a:extLst>
              <a:ext uri="{FF2B5EF4-FFF2-40B4-BE49-F238E27FC236}">
                <a16:creationId xmlns:a16="http://schemas.microsoft.com/office/drawing/2014/main" id="{3CAB08B1-7633-42E9-A519-4973CCC7A614}"/>
              </a:ext>
            </a:extLst>
          </p:cNvPr>
          <p:cNvSpPr txBox="1"/>
          <p:nvPr/>
        </p:nvSpPr>
        <p:spPr>
          <a:xfrm>
            <a:off x="94537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1B1464"/>
                </a:solidFill>
                <a:latin typeface="Helvetica" panose="020B0403020202020204" pitchFamily="34" charset="0"/>
              </a:rPr>
              <a:t>34</a:t>
            </a: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t>
            </a:r>
          </a:p>
        </p:txBody>
      </p:sp>
      <p:sp>
        <p:nvSpPr>
          <p:cNvPr id="104" name="TextBox 103">
            <a:extLst>
              <a:ext uri="{FF2B5EF4-FFF2-40B4-BE49-F238E27FC236}">
                <a16:creationId xmlns:a16="http://schemas.microsoft.com/office/drawing/2014/main" id="{B2D2BC47-DB37-4CE3-B381-444B0555C7E4}"/>
              </a:ext>
            </a:extLst>
          </p:cNvPr>
          <p:cNvSpPr txBox="1"/>
          <p:nvPr/>
        </p:nvSpPr>
        <p:spPr>
          <a:xfrm>
            <a:off x="98237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35%</a:t>
            </a:r>
          </a:p>
        </p:txBody>
      </p:sp>
      <p:sp>
        <p:nvSpPr>
          <p:cNvPr id="105" name="TextBox 104">
            <a:extLst>
              <a:ext uri="{FF2B5EF4-FFF2-40B4-BE49-F238E27FC236}">
                <a16:creationId xmlns:a16="http://schemas.microsoft.com/office/drawing/2014/main" id="{2871B976-310F-47DD-BBD9-D57A59C0693F}"/>
              </a:ext>
            </a:extLst>
          </p:cNvPr>
          <p:cNvSpPr txBox="1"/>
          <p:nvPr/>
        </p:nvSpPr>
        <p:spPr>
          <a:xfrm>
            <a:off x="102082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34%</a:t>
            </a:r>
          </a:p>
        </p:txBody>
      </p:sp>
      <p:sp>
        <p:nvSpPr>
          <p:cNvPr id="106" name="TextBox 105">
            <a:extLst>
              <a:ext uri="{FF2B5EF4-FFF2-40B4-BE49-F238E27FC236}">
                <a16:creationId xmlns:a16="http://schemas.microsoft.com/office/drawing/2014/main" id="{608FE87B-0D9E-4BC5-8CC6-FF33349B0BC8}"/>
              </a:ext>
            </a:extLst>
          </p:cNvPr>
          <p:cNvSpPr txBox="1"/>
          <p:nvPr/>
        </p:nvSpPr>
        <p:spPr>
          <a:xfrm>
            <a:off x="10589023"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34%</a:t>
            </a:r>
          </a:p>
        </p:txBody>
      </p:sp>
      <p:sp>
        <p:nvSpPr>
          <p:cNvPr id="107" name="TextBox 106">
            <a:extLst>
              <a:ext uri="{FF2B5EF4-FFF2-40B4-BE49-F238E27FC236}">
                <a16:creationId xmlns:a16="http://schemas.microsoft.com/office/drawing/2014/main" id="{4DD12668-398F-4DD1-866D-A785CA15144F}"/>
              </a:ext>
            </a:extLst>
          </p:cNvPr>
          <p:cNvSpPr txBox="1"/>
          <p:nvPr/>
        </p:nvSpPr>
        <p:spPr>
          <a:xfrm>
            <a:off x="1097253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33%</a:t>
            </a:r>
          </a:p>
        </p:txBody>
      </p:sp>
      <p:sp>
        <p:nvSpPr>
          <p:cNvPr id="108" name="TextBox 107">
            <a:extLst>
              <a:ext uri="{FF2B5EF4-FFF2-40B4-BE49-F238E27FC236}">
                <a16:creationId xmlns:a16="http://schemas.microsoft.com/office/drawing/2014/main" id="{B1291C6C-ECB5-486E-A3EF-78CF193DB229}"/>
              </a:ext>
            </a:extLst>
          </p:cNvPr>
          <p:cNvSpPr txBox="1"/>
          <p:nvPr/>
        </p:nvSpPr>
        <p:spPr>
          <a:xfrm>
            <a:off x="1136294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33%</a:t>
            </a:r>
          </a:p>
        </p:txBody>
      </p:sp>
      <p:sp>
        <p:nvSpPr>
          <p:cNvPr id="110" name="Rectangle 109">
            <a:extLst>
              <a:ext uri="{FF2B5EF4-FFF2-40B4-BE49-F238E27FC236}">
                <a16:creationId xmlns:a16="http://schemas.microsoft.com/office/drawing/2014/main" id="{FD187886-2336-4336-83E5-D35687539319}"/>
              </a:ext>
            </a:extLst>
          </p:cNvPr>
          <p:cNvSpPr/>
          <p:nvPr/>
        </p:nvSpPr>
        <p:spPr>
          <a:xfrm>
            <a:off x="7259368" y="3593220"/>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1" name="Rectangle 110">
            <a:extLst>
              <a:ext uri="{FF2B5EF4-FFF2-40B4-BE49-F238E27FC236}">
                <a16:creationId xmlns:a16="http://schemas.microsoft.com/office/drawing/2014/main" id="{378260C8-C961-42CB-93DB-892F05B2F1A8}"/>
              </a:ext>
            </a:extLst>
          </p:cNvPr>
          <p:cNvSpPr/>
          <p:nvPr/>
        </p:nvSpPr>
        <p:spPr>
          <a:xfrm>
            <a:off x="11238414" y="2727361"/>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2" name="TextBox 111">
            <a:extLst>
              <a:ext uri="{FF2B5EF4-FFF2-40B4-BE49-F238E27FC236}">
                <a16:creationId xmlns:a16="http://schemas.microsoft.com/office/drawing/2014/main" id="{2689DCE1-7077-42B1-AC0E-D32E4BD49B29}"/>
              </a:ext>
            </a:extLst>
          </p:cNvPr>
          <p:cNvSpPr txBox="1"/>
          <p:nvPr/>
        </p:nvSpPr>
        <p:spPr>
          <a:xfrm>
            <a:off x="3910026" y="1773547"/>
            <a:ext cx="43719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srgbClr val="1B1464"/>
                </a:solidFill>
                <a:latin typeface="Helvetica" panose="020B0403020202020204" pitchFamily="34" charset="0"/>
                <a:ea typeface="+mn-ea"/>
                <a:cs typeface="+mn-cs"/>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Ad-Supported TV: Overnight (M-F 1a-6a)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Total Weekly Minutes Viewed (in billions)</a:t>
            </a:r>
          </a:p>
        </p:txBody>
      </p:sp>
      <p:sp>
        <p:nvSpPr>
          <p:cNvPr id="78" name="Rectangle 77">
            <a:extLst>
              <a:ext uri="{FF2B5EF4-FFF2-40B4-BE49-F238E27FC236}">
                <a16:creationId xmlns:a16="http://schemas.microsoft.com/office/drawing/2014/main" id="{69D7B371-6705-4C29-858F-F373EF5F04D4}"/>
              </a:ext>
            </a:extLst>
          </p:cNvPr>
          <p:cNvSpPr/>
          <p:nvPr/>
        </p:nvSpPr>
        <p:spPr>
          <a:xfrm>
            <a:off x="3318344" y="4305400"/>
            <a:ext cx="62850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p>
        </p:txBody>
      </p:sp>
    </p:spTree>
    <p:extLst>
      <p:ext uri="{BB962C8B-B14F-4D97-AF65-F5344CB8AC3E}">
        <p14:creationId xmlns:p14="http://schemas.microsoft.com/office/powerpoint/2010/main" val="1489808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38758" y="6586958"/>
            <a:ext cx="1167476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D9399897-9824-40C2-AB49-E7CD15E57774}"/>
              </a:ext>
            </a:extLst>
          </p:cNvPr>
          <p:cNvSpPr txBox="1"/>
          <p:nvPr/>
        </p:nvSpPr>
        <p:spPr>
          <a:xfrm>
            <a:off x="5288501" y="5864514"/>
            <a:ext cx="1582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Weekly Reach %</a:t>
            </a:r>
          </a:p>
        </p:txBody>
      </p:sp>
      <p:cxnSp>
        <p:nvCxnSpPr>
          <p:cNvPr id="5" name="Straight Arrow Connector 4">
            <a:extLst>
              <a:ext uri="{FF2B5EF4-FFF2-40B4-BE49-F238E27FC236}">
                <a16:creationId xmlns:a16="http://schemas.microsoft.com/office/drawing/2014/main" id="{5261FE90-E37B-4FFC-9639-2F438B5EEC3B}"/>
              </a:ext>
            </a:extLst>
          </p:cNvPr>
          <p:cNvCxnSpPr>
            <a:cxnSpLocks/>
          </p:cNvCxnSpPr>
          <p:nvPr/>
        </p:nvCxnSpPr>
        <p:spPr>
          <a:xfrm>
            <a:off x="6870628" y="6013689"/>
            <a:ext cx="4768770"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DBC626D-0230-4BFD-93E3-C8B9BEC8694A}"/>
              </a:ext>
            </a:extLst>
          </p:cNvPr>
          <p:cNvCxnSpPr>
            <a:cxnSpLocks/>
            <a:stCxn id="3" idx="1"/>
          </p:cNvCxnSpPr>
          <p:nvPr/>
        </p:nvCxnSpPr>
        <p:spPr>
          <a:xfrm flipH="1">
            <a:off x="493733" y="6003014"/>
            <a:ext cx="4794768" cy="10675"/>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87" name="Triangle 30">
            <a:extLst>
              <a:ext uri="{FF2B5EF4-FFF2-40B4-BE49-F238E27FC236}">
                <a16:creationId xmlns:a16="http://schemas.microsoft.com/office/drawing/2014/main" id="{31E54D72-6717-4A5A-A23D-0505840ACE98}"/>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B13AB20-0837-41C3-A34B-4E14E2EC4D38}"/>
              </a:ext>
            </a:extLst>
          </p:cNvPr>
          <p:cNvSpPr/>
          <p:nvPr/>
        </p:nvSpPr>
        <p:spPr>
          <a:xfrm>
            <a:off x="493732" y="6233039"/>
            <a:ext cx="116982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Time Period Report, Live, Total Day, Monday – Friday, w/o 2/24, 3/2, 3/9, 3/16, 3/23, 3/30, 4/6, 4/13, 4/20; Demos: P2+, P12-17, A18-34, A35-49, Viewing Source: Ad-Supported Cable TV &amp; Broadcast TV (includes Spanish Language Networks). Weekend represents Saturday and Sunday total day (6a–6a). TV Universes (000): P12-17 (24,480), A18-34 (70,060), A35-49 (59,410).</a:t>
            </a:r>
          </a:p>
        </p:txBody>
      </p:sp>
      <p:sp>
        <p:nvSpPr>
          <p:cNvPr id="30" name="Rectangle 29">
            <a:extLst>
              <a:ext uri="{FF2B5EF4-FFF2-40B4-BE49-F238E27FC236}">
                <a16:creationId xmlns:a16="http://schemas.microsoft.com/office/drawing/2014/main" id="{B8A7E2BD-009A-4308-ADA8-ECC4BC1087A4}"/>
              </a:ext>
            </a:extLst>
          </p:cNvPr>
          <p:cNvSpPr/>
          <p:nvPr/>
        </p:nvSpPr>
        <p:spPr>
          <a:xfrm>
            <a:off x="226682" y="318813"/>
            <a:ext cx="1194380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Weekend:</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Viewership is aligning more with pre-</a:t>
            </a:r>
            <a:r>
              <a:rPr lang="en-US" sz="2600" b="1" dirty="0">
                <a:solidFill>
                  <a:srgbClr val="1B1464"/>
                </a:solidFill>
                <a:latin typeface="Helvetica" pitchFamily="2" charset="0"/>
              </a:rPr>
              <a:t>pandemic levels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as people are diversifying their weekend activities after several weeks in lockdown</a:t>
            </a:r>
            <a:endParaRPr kumimoji="0" lang="en-US" sz="2600" b="1" i="0" u="none" strike="noStrike" kern="1200" cap="none" spc="0" normalizeH="0" baseline="0" noProof="0" dirty="0">
              <a:ln>
                <a:noFill/>
              </a:ln>
              <a:solidFill>
                <a:srgbClr val="FF0000"/>
              </a:solidFill>
              <a:effectLst/>
              <a:uLnTx/>
              <a:uFillTx/>
              <a:latin typeface="Helvetica" pitchFamily="2" charset="0"/>
              <a:ea typeface="+mn-ea"/>
              <a:cs typeface="+mn-cs"/>
            </a:endParaRPr>
          </a:p>
        </p:txBody>
      </p:sp>
      <p:sp>
        <p:nvSpPr>
          <p:cNvPr id="31" name="TextBox 30">
            <a:extLst>
              <a:ext uri="{FF2B5EF4-FFF2-40B4-BE49-F238E27FC236}">
                <a16:creationId xmlns:a16="http://schemas.microsoft.com/office/drawing/2014/main" id="{DB981BD6-71C6-41BC-8421-2C61A449B8A0}"/>
              </a:ext>
            </a:extLst>
          </p:cNvPr>
          <p:cNvSpPr txBox="1"/>
          <p:nvPr/>
        </p:nvSpPr>
        <p:spPr>
          <a:xfrm>
            <a:off x="745341" y="1205348"/>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Against P2+, weekend viewership was </a:t>
            </a:r>
            <a:r>
              <a:rPr kumimoji="0" lang="en-US" sz="1600" b="0" i="0" u="none" strike="noStrike" kern="1200" cap="none" spc="0" normalizeH="0" baseline="0" noProof="0" dirty="0">
                <a:ln>
                  <a:noFill/>
                </a:ln>
                <a:solidFill>
                  <a:srgbClr val="ED3C8D"/>
                </a:solidFill>
                <a:effectLst/>
                <a:uLnTx/>
                <a:uFillTx/>
                <a:latin typeface="Helvetica" pitchFamily="2" charset="0"/>
                <a:ea typeface="+mn-ea"/>
                <a:cs typeface="+mn-cs"/>
              </a:rPr>
              <a:t>3% higher </a:t>
            </a:r>
            <a:r>
              <a:rPr kumimoji="0" lang="en-US" sz="1600" b="0" i="0" u="none" strike="noStrike" kern="1200" cap="none" spc="0" normalizeH="0" baseline="0" noProof="0" dirty="0">
                <a:ln>
                  <a:noFill/>
                </a:ln>
                <a:solidFill>
                  <a:srgbClr val="1B1464"/>
                </a:solidFill>
                <a:effectLst/>
                <a:uLnTx/>
                <a:uFillTx/>
                <a:latin typeface="Helvetica" pitchFamily="2" charset="0"/>
                <a:ea typeface="+mn-ea"/>
                <a:cs typeface="+mn-cs"/>
              </a:rPr>
              <a:t>for the week of April 20</a:t>
            </a:r>
            <a:r>
              <a:rPr kumimoji="0" lang="en-US" sz="1600" b="0" i="0" u="none" strike="noStrike" kern="1200" cap="none" spc="0" normalizeH="0" baseline="30000" noProof="0" dirty="0">
                <a:ln>
                  <a:noFill/>
                </a:ln>
                <a:solidFill>
                  <a:srgbClr val="1B1464"/>
                </a:solidFill>
                <a:effectLst/>
                <a:uLnTx/>
                <a:uFillTx/>
                <a:latin typeface="Helvetica" pitchFamily="2"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pitchFamily="2" charset="0"/>
                <a:ea typeface="+mn-ea"/>
                <a:cs typeface="+mn-cs"/>
              </a:rPr>
              <a:t> </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vs. Feb 24</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with a 62% weekly reach</a:t>
            </a:r>
          </a:p>
        </p:txBody>
      </p:sp>
      <p:sp>
        <p:nvSpPr>
          <p:cNvPr id="50" name="TextBox 49">
            <a:extLst>
              <a:ext uri="{FF2B5EF4-FFF2-40B4-BE49-F238E27FC236}">
                <a16:creationId xmlns:a16="http://schemas.microsoft.com/office/drawing/2014/main" id="{198ACE1C-4828-4C4C-84D4-6E83D6A9D25B}"/>
              </a:ext>
            </a:extLst>
          </p:cNvPr>
          <p:cNvSpPr txBox="1"/>
          <p:nvPr/>
        </p:nvSpPr>
        <p:spPr>
          <a:xfrm>
            <a:off x="46267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616EA70B-F79C-4401-8E42-F4E9DF663F4E}"/>
              </a:ext>
            </a:extLst>
          </p:cNvPr>
          <p:cNvSpPr txBox="1"/>
          <p:nvPr/>
        </p:nvSpPr>
        <p:spPr>
          <a:xfrm>
            <a:off x="828848"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2" name="TextBox 51">
            <a:extLst>
              <a:ext uri="{FF2B5EF4-FFF2-40B4-BE49-F238E27FC236}">
                <a16:creationId xmlns:a16="http://schemas.microsoft.com/office/drawing/2014/main" id="{2282F5C7-E979-4016-B202-0068CF160F28}"/>
              </a:ext>
            </a:extLst>
          </p:cNvPr>
          <p:cNvSpPr txBox="1"/>
          <p:nvPr/>
        </p:nvSpPr>
        <p:spPr>
          <a:xfrm>
            <a:off x="119721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3" name="TextBox 52">
            <a:extLst>
              <a:ext uri="{FF2B5EF4-FFF2-40B4-BE49-F238E27FC236}">
                <a16:creationId xmlns:a16="http://schemas.microsoft.com/office/drawing/2014/main" id="{37431445-2EB7-4307-B75F-77E8A9F941E4}"/>
              </a:ext>
            </a:extLst>
          </p:cNvPr>
          <p:cNvSpPr txBox="1"/>
          <p:nvPr/>
        </p:nvSpPr>
        <p:spPr>
          <a:xfrm>
            <a:off x="1577718"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4" name="TextBox 53">
            <a:extLst>
              <a:ext uri="{FF2B5EF4-FFF2-40B4-BE49-F238E27FC236}">
                <a16:creationId xmlns:a16="http://schemas.microsoft.com/office/drawing/2014/main" id="{81DDAE13-C71C-459C-AF23-4D0A30F5437A}"/>
              </a:ext>
            </a:extLst>
          </p:cNvPr>
          <p:cNvSpPr txBox="1"/>
          <p:nvPr/>
        </p:nvSpPr>
        <p:spPr>
          <a:xfrm>
            <a:off x="1942086"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5" name="TextBox 54">
            <a:extLst>
              <a:ext uri="{FF2B5EF4-FFF2-40B4-BE49-F238E27FC236}">
                <a16:creationId xmlns:a16="http://schemas.microsoft.com/office/drawing/2014/main" id="{13E8DAB0-3A9D-49CC-BB05-F3A6B1F516EF}"/>
              </a:ext>
            </a:extLst>
          </p:cNvPr>
          <p:cNvSpPr txBox="1"/>
          <p:nvPr/>
        </p:nvSpPr>
        <p:spPr>
          <a:xfrm>
            <a:off x="2330214"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6" name="TextBox 55">
            <a:extLst>
              <a:ext uri="{FF2B5EF4-FFF2-40B4-BE49-F238E27FC236}">
                <a16:creationId xmlns:a16="http://schemas.microsoft.com/office/drawing/2014/main" id="{16761F1E-1C26-4B95-99F5-6852076E89B0}"/>
              </a:ext>
            </a:extLst>
          </p:cNvPr>
          <p:cNvSpPr txBox="1"/>
          <p:nvPr/>
        </p:nvSpPr>
        <p:spPr>
          <a:xfrm>
            <a:off x="2706629"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7" name="TextBox 56">
            <a:extLst>
              <a:ext uri="{FF2B5EF4-FFF2-40B4-BE49-F238E27FC236}">
                <a16:creationId xmlns:a16="http://schemas.microsoft.com/office/drawing/2014/main" id="{01E59E99-16DC-4C42-97F0-F2E8F2F0A267}"/>
              </a:ext>
            </a:extLst>
          </p:cNvPr>
          <p:cNvSpPr txBox="1"/>
          <p:nvPr/>
        </p:nvSpPr>
        <p:spPr>
          <a:xfrm>
            <a:off x="3090522"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8" name="TextBox 57">
            <a:extLst>
              <a:ext uri="{FF2B5EF4-FFF2-40B4-BE49-F238E27FC236}">
                <a16:creationId xmlns:a16="http://schemas.microsoft.com/office/drawing/2014/main" id="{581D0DA6-99F3-4493-BC24-DA3757920B9F}"/>
              </a:ext>
            </a:extLst>
          </p:cNvPr>
          <p:cNvSpPr txBox="1"/>
          <p:nvPr/>
        </p:nvSpPr>
        <p:spPr>
          <a:xfrm>
            <a:off x="3478873"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9" name="TextBox 58">
            <a:extLst>
              <a:ext uri="{FF2B5EF4-FFF2-40B4-BE49-F238E27FC236}">
                <a16:creationId xmlns:a16="http://schemas.microsoft.com/office/drawing/2014/main" id="{15FA9902-7457-4501-B9E7-A7C06C72E69F}"/>
              </a:ext>
            </a:extLst>
          </p:cNvPr>
          <p:cNvSpPr txBox="1"/>
          <p:nvPr/>
        </p:nvSpPr>
        <p:spPr>
          <a:xfrm>
            <a:off x="440592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0" name="TextBox 59">
            <a:extLst>
              <a:ext uri="{FF2B5EF4-FFF2-40B4-BE49-F238E27FC236}">
                <a16:creationId xmlns:a16="http://schemas.microsoft.com/office/drawing/2014/main" id="{17D28F14-4CBE-4B26-B46E-11C2E5E0506E}"/>
              </a:ext>
            </a:extLst>
          </p:cNvPr>
          <p:cNvSpPr txBox="1"/>
          <p:nvPr/>
        </p:nvSpPr>
        <p:spPr>
          <a:xfrm>
            <a:off x="4772103"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1" name="TextBox 60">
            <a:extLst>
              <a:ext uri="{FF2B5EF4-FFF2-40B4-BE49-F238E27FC236}">
                <a16:creationId xmlns:a16="http://schemas.microsoft.com/office/drawing/2014/main" id="{657C13BD-E998-4178-82C9-BADBEAEB2F76}"/>
              </a:ext>
            </a:extLst>
          </p:cNvPr>
          <p:cNvSpPr txBox="1"/>
          <p:nvPr/>
        </p:nvSpPr>
        <p:spPr>
          <a:xfrm>
            <a:off x="514046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2" name="TextBox 61">
            <a:extLst>
              <a:ext uri="{FF2B5EF4-FFF2-40B4-BE49-F238E27FC236}">
                <a16:creationId xmlns:a16="http://schemas.microsoft.com/office/drawing/2014/main" id="{92687D1F-A8E5-492D-B061-836072588885}"/>
              </a:ext>
            </a:extLst>
          </p:cNvPr>
          <p:cNvSpPr txBox="1"/>
          <p:nvPr/>
        </p:nvSpPr>
        <p:spPr>
          <a:xfrm>
            <a:off x="5520973"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3" name="TextBox 62">
            <a:extLst>
              <a:ext uri="{FF2B5EF4-FFF2-40B4-BE49-F238E27FC236}">
                <a16:creationId xmlns:a16="http://schemas.microsoft.com/office/drawing/2014/main" id="{AD16CC69-02AC-4523-9102-F14513B16FF9}"/>
              </a:ext>
            </a:extLst>
          </p:cNvPr>
          <p:cNvSpPr txBox="1"/>
          <p:nvPr/>
        </p:nvSpPr>
        <p:spPr>
          <a:xfrm>
            <a:off x="5885341"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4" name="TextBox 63">
            <a:extLst>
              <a:ext uri="{FF2B5EF4-FFF2-40B4-BE49-F238E27FC236}">
                <a16:creationId xmlns:a16="http://schemas.microsoft.com/office/drawing/2014/main" id="{AEB62EF8-B42B-49DF-9CB5-3CFB7C16E570}"/>
              </a:ext>
            </a:extLst>
          </p:cNvPr>
          <p:cNvSpPr txBox="1"/>
          <p:nvPr/>
        </p:nvSpPr>
        <p:spPr>
          <a:xfrm>
            <a:off x="6273469"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5" name="TextBox 64">
            <a:extLst>
              <a:ext uri="{FF2B5EF4-FFF2-40B4-BE49-F238E27FC236}">
                <a16:creationId xmlns:a16="http://schemas.microsoft.com/office/drawing/2014/main" id="{9BF89F47-67E1-4ED0-AD79-8B96774B76E9}"/>
              </a:ext>
            </a:extLst>
          </p:cNvPr>
          <p:cNvSpPr txBox="1"/>
          <p:nvPr/>
        </p:nvSpPr>
        <p:spPr>
          <a:xfrm>
            <a:off x="6649884"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6" name="TextBox 65">
            <a:extLst>
              <a:ext uri="{FF2B5EF4-FFF2-40B4-BE49-F238E27FC236}">
                <a16:creationId xmlns:a16="http://schemas.microsoft.com/office/drawing/2014/main" id="{A622BE03-5AAA-44F5-96DC-164D7D899876}"/>
              </a:ext>
            </a:extLst>
          </p:cNvPr>
          <p:cNvSpPr txBox="1"/>
          <p:nvPr/>
        </p:nvSpPr>
        <p:spPr>
          <a:xfrm>
            <a:off x="7033777"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7" name="TextBox 66">
            <a:extLst>
              <a:ext uri="{FF2B5EF4-FFF2-40B4-BE49-F238E27FC236}">
                <a16:creationId xmlns:a16="http://schemas.microsoft.com/office/drawing/2014/main" id="{F13DFD87-FFC9-4E7A-8966-BF5ED11520B1}"/>
              </a:ext>
            </a:extLst>
          </p:cNvPr>
          <p:cNvSpPr txBox="1"/>
          <p:nvPr/>
        </p:nvSpPr>
        <p:spPr>
          <a:xfrm>
            <a:off x="7422128"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8" name="TextBox 67">
            <a:extLst>
              <a:ext uri="{FF2B5EF4-FFF2-40B4-BE49-F238E27FC236}">
                <a16:creationId xmlns:a16="http://schemas.microsoft.com/office/drawing/2014/main" id="{FF5966D2-C1E7-4CBD-9BCC-D78EB23FB5B0}"/>
              </a:ext>
            </a:extLst>
          </p:cNvPr>
          <p:cNvSpPr txBox="1"/>
          <p:nvPr/>
        </p:nvSpPr>
        <p:spPr>
          <a:xfrm>
            <a:off x="838849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9" name="TextBox 68">
            <a:extLst>
              <a:ext uri="{FF2B5EF4-FFF2-40B4-BE49-F238E27FC236}">
                <a16:creationId xmlns:a16="http://schemas.microsoft.com/office/drawing/2014/main" id="{2E965500-7668-468A-8244-0227E2A6DCA0}"/>
              </a:ext>
            </a:extLst>
          </p:cNvPr>
          <p:cNvSpPr txBox="1"/>
          <p:nvPr/>
        </p:nvSpPr>
        <p:spPr>
          <a:xfrm>
            <a:off x="875467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0" name="TextBox 69">
            <a:extLst>
              <a:ext uri="{FF2B5EF4-FFF2-40B4-BE49-F238E27FC236}">
                <a16:creationId xmlns:a16="http://schemas.microsoft.com/office/drawing/2014/main" id="{FBBA9D8E-AD18-4CD9-B00C-023D6484496C}"/>
              </a:ext>
            </a:extLst>
          </p:cNvPr>
          <p:cNvSpPr txBox="1"/>
          <p:nvPr/>
        </p:nvSpPr>
        <p:spPr>
          <a:xfrm>
            <a:off x="912303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1" name="TextBox 70">
            <a:extLst>
              <a:ext uri="{FF2B5EF4-FFF2-40B4-BE49-F238E27FC236}">
                <a16:creationId xmlns:a16="http://schemas.microsoft.com/office/drawing/2014/main" id="{7AAFC55B-DFB7-4F45-801F-5C9893CB0FE2}"/>
              </a:ext>
            </a:extLst>
          </p:cNvPr>
          <p:cNvSpPr txBox="1"/>
          <p:nvPr/>
        </p:nvSpPr>
        <p:spPr>
          <a:xfrm>
            <a:off x="9503545"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2" name="TextBox 71">
            <a:extLst>
              <a:ext uri="{FF2B5EF4-FFF2-40B4-BE49-F238E27FC236}">
                <a16:creationId xmlns:a16="http://schemas.microsoft.com/office/drawing/2014/main" id="{BDE20850-0DFF-45CD-91FD-5BA3213CA2C9}"/>
              </a:ext>
            </a:extLst>
          </p:cNvPr>
          <p:cNvSpPr txBox="1"/>
          <p:nvPr/>
        </p:nvSpPr>
        <p:spPr>
          <a:xfrm>
            <a:off x="9867913"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3" name="TextBox 72">
            <a:extLst>
              <a:ext uri="{FF2B5EF4-FFF2-40B4-BE49-F238E27FC236}">
                <a16:creationId xmlns:a16="http://schemas.microsoft.com/office/drawing/2014/main" id="{83751699-CD09-4522-9761-8B33C802E4B6}"/>
              </a:ext>
            </a:extLst>
          </p:cNvPr>
          <p:cNvSpPr txBox="1"/>
          <p:nvPr/>
        </p:nvSpPr>
        <p:spPr>
          <a:xfrm>
            <a:off x="10256041"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4" name="TextBox 73">
            <a:extLst>
              <a:ext uri="{FF2B5EF4-FFF2-40B4-BE49-F238E27FC236}">
                <a16:creationId xmlns:a16="http://schemas.microsoft.com/office/drawing/2014/main" id="{F32138D0-C495-406B-B0B0-9CEA4D02DF2C}"/>
              </a:ext>
            </a:extLst>
          </p:cNvPr>
          <p:cNvSpPr txBox="1"/>
          <p:nvPr/>
        </p:nvSpPr>
        <p:spPr>
          <a:xfrm>
            <a:off x="10632456"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5" name="TextBox 74">
            <a:extLst>
              <a:ext uri="{FF2B5EF4-FFF2-40B4-BE49-F238E27FC236}">
                <a16:creationId xmlns:a16="http://schemas.microsoft.com/office/drawing/2014/main" id="{DB44B23F-C728-422F-9200-8A1E4A8F7B47}"/>
              </a:ext>
            </a:extLst>
          </p:cNvPr>
          <p:cNvSpPr txBox="1"/>
          <p:nvPr/>
        </p:nvSpPr>
        <p:spPr>
          <a:xfrm>
            <a:off x="11016349"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6" name="TextBox 75">
            <a:extLst>
              <a:ext uri="{FF2B5EF4-FFF2-40B4-BE49-F238E27FC236}">
                <a16:creationId xmlns:a16="http://schemas.microsoft.com/office/drawing/2014/main" id="{9A8E2BB9-A4D8-4336-BF9A-26B8385CE536}"/>
              </a:ext>
            </a:extLst>
          </p:cNvPr>
          <p:cNvSpPr txBox="1"/>
          <p:nvPr/>
        </p:nvSpPr>
        <p:spPr>
          <a:xfrm>
            <a:off x="11404700"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aphicFrame>
        <p:nvGraphicFramePr>
          <p:cNvPr id="77" name="Chart 76">
            <a:extLst>
              <a:ext uri="{FF2B5EF4-FFF2-40B4-BE49-F238E27FC236}">
                <a16:creationId xmlns:a16="http://schemas.microsoft.com/office/drawing/2014/main" id="{8EBF9CCB-4AAB-4F03-B08D-1AE513D005D2}"/>
              </a:ext>
            </a:extLst>
          </p:cNvPr>
          <p:cNvGraphicFramePr/>
          <p:nvPr/>
        </p:nvGraphicFramePr>
        <p:xfrm>
          <a:off x="-21518" y="1736931"/>
          <a:ext cx="12192000" cy="4271826"/>
        </p:xfrm>
        <a:graphic>
          <a:graphicData uri="http://schemas.openxmlformats.org/drawingml/2006/chart">
            <c:chart xmlns:c="http://schemas.openxmlformats.org/drawingml/2006/chart" xmlns:r="http://schemas.openxmlformats.org/officeDocument/2006/relationships" r:id="rId4"/>
          </a:graphicData>
        </a:graphic>
      </p:graphicFrame>
      <p:sp>
        <p:nvSpPr>
          <p:cNvPr id="81" name="TextBox 80">
            <a:extLst>
              <a:ext uri="{FF2B5EF4-FFF2-40B4-BE49-F238E27FC236}">
                <a16:creationId xmlns:a16="http://schemas.microsoft.com/office/drawing/2014/main" id="{6CF7EFD4-A7E8-45B0-8DE3-73CCA482B220}"/>
              </a:ext>
            </a:extLst>
          </p:cNvPr>
          <p:cNvSpPr txBox="1"/>
          <p:nvPr/>
        </p:nvSpPr>
        <p:spPr>
          <a:xfrm>
            <a:off x="40894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38%</a:t>
            </a:r>
          </a:p>
        </p:txBody>
      </p:sp>
      <p:sp>
        <p:nvSpPr>
          <p:cNvPr id="82" name="TextBox 81">
            <a:extLst>
              <a:ext uri="{FF2B5EF4-FFF2-40B4-BE49-F238E27FC236}">
                <a16:creationId xmlns:a16="http://schemas.microsoft.com/office/drawing/2014/main" id="{DFF8F689-002C-4B4B-80BF-CAD603DB2262}"/>
              </a:ext>
            </a:extLst>
          </p:cNvPr>
          <p:cNvSpPr txBox="1"/>
          <p:nvPr/>
        </p:nvSpPr>
        <p:spPr>
          <a:xfrm>
            <a:off x="76512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38%</a:t>
            </a:r>
          </a:p>
        </p:txBody>
      </p:sp>
      <p:sp>
        <p:nvSpPr>
          <p:cNvPr id="83" name="TextBox 82">
            <a:extLst>
              <a:ext uri="{FF2B5EF4-FFF2-40B4-BE49-F238E27FC236}">
                <a16:creationId xmlns:a16="http://schemas.microsoft.com/office/drawing/2014/main" id="{508C67BE-4DC2-4C3E-A890-5D67401A8C68}"/>
              </a:ext>
            </a:extLst>
          </p:cNvPr>
          <p:cNvSpPr txBox="1"/>
          <p:nvPr/>
        </p:nvSpPr>
        <p:spPr>
          <a:xfrm>
            <a:off x="113905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40%</a:t>
            </a:r>
          </a:p>
        </p:txBody>
      </p:sp>
      <p:sp>
        <p:nvSpPr>
          <p:cNvPr id="84" name="TextBox 83">
            <a:extLst>
              <a:ext uri="{FF2B5EF4-FFF2-40B4-BE49-F238E27FC236}">
                <a16:creationId xmlns:a16="http://schemas.microsoft.com/office/drawing/2014/main" id="{DA79930A-8E7B-4707-B9D3-86CEDAFF3A7C}"/>
              </a:ext>
            </a:extLst>
          </p:cNvPr>
          <p:cNvSpPr txBox="1"/>
          <p:nvPr/>
        </p:nvSpPr>
        <p:spPr>
          <a:xfrm>
            <a:off x="151790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42%</a:t>
            </a:r>
          </a:p>
        </p:txBody>
      </p:sp>
      <p:sp>
        <p:nvSpPr>
          <p:cNvPr id="85" name="TextBox 84">
            <a:extLst>
              <a:ext uri="{FF2B5EF4-FFF2-40B4-BE49-F238E27FC236}">
                <a16:creationId xmlns:a16="http://schemas.microsoft.com/office/drawing/2014/main" id="{31DC6B3D-9340-47D9-862E-A07C7A9FA109}"/>
              </a:ext>
            </a:extLst>
          </p:cNvPr>
          <p:cNvSpPr txBox="1"/>
          <p:nvPr/>
        </p:nvSpPr>
        <p:spPr>
          <a:xfrm>
            <a:off x="18879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42%</a:t>
            </a:r>
          </a:p>
        </p:txBody>
      </p:sp>
      <p:sp>
        <p:nvSpPr>
          <p:cNvPr id="86" name="TextBox 85">
            <a:extLst>
              <a:ext uri="{FF2B5EF4-FFF2-40B4-BE49-F238E27FC236}">
                <a16:creationId xmlns:a16="http://schemas.microsoft.com/office/drawing/2014/main" id="{E06912D0-6700-448B-8918-2A687C8F0048}"/>
              </a:ext>
            </a:extLst>
          </p:cNvPr>
          <p:cNvSpPr txBox="1"/>
          <p:nvPr/>
        </p:nvSpPr>
        <p:spPr>
          <a:xfrm>
            <a:off x="227246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41%</a:t>
            </a:r>
          </a:p>
        </p:txBody>
      </p:sp>
      <p:sp>
        <p:nvSpPr>
          <p:cNvPr id="88" name="TextBox 87">
            <a:extLst>
              <a:ext uri="{FF2B5EF4-FFF2-40B4-BE49-F238E27FC236}">
                <a16:creationId xmlns:a16="http://schemas.microsoft.com/office/drawing/2014/main" id="{07871409-AF35-4DD2-AFC6-F8EF67F3EEAA}"/>
              </a:ext>
            </a:extLst>
          </p:cNvPr>
          <p:cNvSpPr txBox="1"/>
          <p:nvPr/>
        </p:nvSpPr>
        <p:spPr>
          <a:xfrm>
            <a:off x="26579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41%</a:t>
            </a:r>
          </a:p>
        </p:txBody>
      </p:sp>
      <p:sp>
        <p:nvSpPr>
          <p:cNvPr id="89" name="TextBox 88">
            <a:extLst>
              <a:ext uri="{FF2B5EF4-FFF2-40B4-BE49-F238E27FC236}">
                <a16:creationId xmlns:a16="http://schemas.microsoft.com/office/drawing/2014/main" id="{9858D5F1-E5AF-4690-ADA2-B1FBCAFF6DBE}"/>
              </a:ext>
            </a:extLst>
          </p:cNvPr>
          <p:cNvSpPr txBox="1"/>
          <p:nvPr/>
        </p:nvSpPr>
        <p:spPr>
          <a:xfrm>
            <a:off x="303197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39%</a:t>
            </a:r>
          </a:p>
        </p:txBody>
      </p:sp>
      <p:sp>
        <p:nvSpPr>
          <p:cNvPr id="90" name="TextBox 89">
            <a:extLst>
              <a:ext uri="{FF2B5EF4-FFF2-40B4-BE49-F238E27FC236}">
                <a16:creationId xmlns:a16="http://schemas.microsoft.com/office/drawing/2014/main" id="{D0A52A83-8E47-4F14-9C5C-5B02D1DA7EF0}"/>
              </a:ext>
            </a:extLst>
          </p:cNvPr>
          <p:cNvSpPr txBox="1"/>
          <p:nvPr/>
        </p:nvSpPr>
        <p:spPr>
          <a:xfrm>
            <a:off x="342238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39%</a:t>
            </a:r>
          </a:p>
        </p:txBody>
      </p:sp>
      <p:sp>
        <p:nvSpPr>
          <p:cNvPr id="91" name="TextBox 90">
            <a:extLst>
              <a:ext uri="{FF2B5EF4-FFF2-40B4-BE49-F238E27FC236}">
                <a16:creationId xmlns:a16="http://schemas.microsoft.com/office/drawing/2014/main" id="{4520609D-1B8A-4257-AF26-E25251B5424E}"/>
              </a:ext>
            </a:extLst>
          </p:cNvPr>
          <p:cNvSpPr txBox="1"/>
          <p:nvPr/>
        </p:nvSpPr>
        <p:spPr>
          <a:xfrm>
            <a:off x="43480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40%</a:t>
            </a:r>
          </a:p>
        </p:txBody>
      </p:sp>
      <p:sp>
        <p:nvSpPr>
          <p:cNvPr id="92" name="TextBox 91">
            <a:extLst>
              <a:ext uri="{FF2B5EF4-FFF2-40B4-BE49-F238E27FC236}">
                <a16:creationId xmlns:a16="http://schemas.microsoft.com/office/drawing/2014/main" id="{FC713F9B-EB9C-40A5-B0DF-87FBF8ADBA24}"/>
              </a:ext>
            </a:extLst>
          </p:cNvPr>
          <p:cNvSpPr txBox="1"/>
          <p:nvPr/>
        </p:nvSpPr>
        <p:spPr>
          <a:xfrm>
            <a:off x="471376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40%</a:t>
            </a:r>
          </a:p>
        </p:txBody>
      </p:sp>
      <p:sp>
        <p:nvSpPr>
          <p:cNvPr id="93" name="TextBox 92">
            <a:extLst>
              <a:ext uri="{FF2B5EF4-FFF2-40B4-BE49-F238E27FC236}">
                <a16:creationId xmlns:a16="http://schemas.microsoft.com/office/drawing/2014/main" id="{3FB4EE54-6D00-4675-A72E-9C78F7EE0B36}"/>
              </a:ext>
            </a:extLst>
          </p:cNvPr>
          <p:cNvSpPr txBox="1"/>
          <p:nvPr/>
        </p:nvSpPr>
        <p:spPr>
          <a:xfrm>
            <a:off x="50939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42%</a:t>
            </a:r>
          </a:p>
        </p:txBody>
      </p:sp>
      <p:sp>
        <p:nvSpPr>
          <p:cNvPr id="94" name="TextBox 93">
            <a:extLst>
              <a:ext uri="{FF2B5EF4-FFF2-40B4-BE49-F238E27FC236}">
                <a16:creationId xmlns:a16="http://schemas.microsoft.com/office/drawing/2014/main" id="{8296B4B7-3E0D-458A-AF41-23CF18CE4363}"/>
              </a:ext>
            </a:extLst>
          </p:cNvPr>
          <p:cNvSpPr txBox="1"/>
          <p:nvPr/>
        </p:nvSpPr>
        <p:spPr>
          <a:xfrm>
            <a:off x="547137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43%</a:t>
            </a:r>
          </a:p>
        </p:txBody>
      </p:sp>
      <p:sp>
        <p:nvSpPr>
          <p:cNvPr id="95" name="TextBox 94">
            <a:extLst>
              <a:ext uri="{FF2B5EF4-FFF2-40B4-BE49-F238E27FC236}">
                <a16:creationId xmlns:a16="http://schemas.microsoft.com/office/drawing/2014/main" id="{3C765BC6-46C8-46C2-8717-C13CD7C9F0B4}"/>
              </a:ext>
            </a:extLst>
          </p:cNvPr>
          <p:cNvSpPr txBox="1"/>
          <p:nvPr/>
        </p:nvSpPr>
        <p:spPr>
          <a:xfrm>
            <a:off x="58343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42%</a:t>
            </a:r>
          </a:p>
        </p:txBody>
      </p:sp>
      <p:sp>
        <p:nvSpPr>
          <p:cNvPr id="96" name="TextBox 95">
            <a:extLst>
              <a:ext uri="{FF2B5EF4-FFF2-40B4-BE49-F238E27FC236}">
                <a16:creationId xmlns:a16="http://schemas.microsoft.com/office/drawing/2014/main" id="{A71E0900-6865-4FCF-8FF9-3B692A98617A}"/>
              </a:ext>
            </a:extLst>
          </p:cNvPr>
          <p:cNvSpPr txBox="1"/>
          <p:nvPr/>
        </p:nvSpPr>
        <p:spPr>
          <a:xfrm>
            <a:off x="6224134"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42%</a:t>
            </a:r>
          </a:p>
        </p:txBody>
      </p:sp>
      <p:sp>
        <p:nvSpPr>
          <p:cNvPr id="97" name="TextBox 96">
            <a:extLst>
              <a:ext uri="{FF2B5EF4-FFF2-40B4-BE49-F238E27FC236}">
                <a16:creationId xmlns:a16="http://schemas.microsoft.com/office/drawing/2014/main" id="{BE2C6006-A8A3-4793-8927-35704F5FC7A7}"/>
              </a:ext>
            </a:extLst>
          </p:cNvPr>
          <p:cNvSpPr txBox="1"/>
          <p:nvPr/>
        </p:nvSpPr>
        <p:spPr>
          <a:xfrm>
            <a:off x="66015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42%</a:t>
            </a:r>
          </a:p>
        </p:txBody>
      </p:sp>
      <p:sp>
        <p:nvSpPr>
          <p:cNvPr id="98" name="TextBox 97">
            <a:extLst>
              <a:ext uri="{FF2B5EF4-FFF2-40B4-BE49-F238E27FC236}">
                <a16:creationId xmlns:a16="http://schemas.microsoft.com/office/drawing/2014/main" id="{C994B8DA-114E-4B27-9551-0E29AFCBD498}"/>
              </a:ext>
            </a:extLst>
          </p:cNvPr>
          <p:cNvSpPr txBox="1"/>
          <p:nvPr/>
        </p:nvSpPr>
        <p:spPr>
          <a:xfrm>
            <a:off x="69907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40%</a:t>
            </a:r>
          </a:p>
        </p:txBody>
      </p:sp>
      <p:sp>
        <p:nvSpPr>
          <p:cNvPr id="99" name="TextBox 98">
            <a:extLst>
              <a:ext uri="{FF2B5EF4-FFF2-40B4-BE49-F238E27FC236}">
                <a16:creationId xmlns:a16="http://schemas.microsoft.com/office/drawing/2014/main" id="{FB764C3F-595C-4A23-9A6F-A018656D5325}"/>
              </a:ext>
            </a:extLst>
          </p:cNvPr>
          <p:cNvSpPr txBox="1"/>
          <p:nvPr/>
        </p:nvSpPr>
        <p:spPr>
          <a:xfrm>
            <a:off x="737260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39%</a:t>
            </a:r>
          </a:p>
        </p:txBody>
      </p:sp>
      <p:sp>
        <p:nvSpPr>
          <p:cNvPr id="100" name="TextBox 99">
            <a:extLst>
              <a:ext uri="{FF2B5EF4-FFF2-40B4-BE49-F238E27FC236}">
                <a16:creationId xmlns:a16="http://schemas.microsoft.com/office/drawing/2014/main" id="{BF6E0DBC-F169-4E70-944B-E0CEC2351DA4}"/>
              </a:ext>
            </a:extLst>
          </p:cNvPr>
          <p:cNvSpPr txBox="1"/>
          <p:nvPr/>
        </p:nvSpPr>
        <p:spPr>
          <a:xfrm>
            <a:off x="834950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65%</a:t>
            </a:r>
          </a:p>
        </p:txBody>
      </p:sp>
      <p:sp>
        <p:nvSpPr>
          <p:cNvPr id="101" name="TextBox 100">
            <a:extLst>
              <a:ext uri="{FF2B5EF4-FFF2-40B4-BE49-F238E27FC236}">
                <a16:creationId xmlns:a16="http://schemas.microsoft.com/office/drawing/2014/main" id="{72F5CA28-1AC2-403C-BAB3-C466B22CA994}"/>
              </a:ext>
            </a:extLst>
          </p:cNvPr>
          <p:cNvSpPr txBox="1"/>
          <p:nvPr/>
        </p:nvSpPr>
        <p:spPr>
          <a:xfrm>
            <a:off x="87152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64%</a:t>
            </a:r>
          </a:p>
        </p:txBody>
      </p:sp>
      <p:sp>
        <p:nvSpPr>
          <p:cNvPr id="102" name="TextBox 101">
            <a:extLst>
              <a:ext uri="{FF2B5EF4-FFF2-40B4-BE49-F238E27FC236}">
                <a16:creationId xmlns:a16="http://schemas.microsoft.com/office/drawing/2014/main" id="{54F93F2C-8959-479B-8260-6B96B8671E27}"/>
              </a:ext>
            </a:extLst>
          </p:cNvPr>
          <p:cNvSpPr txBox="1"/>
          <p:nvPr/>
        </p:nvSpPr>
        <p:spPr>
          <a:xfrm>
            <a:off x="90796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66%</a:t>
            </a:r>
          </a:p>
        </p:txBody>
      </p:sp>
      <p:sp>
        <p:nvSpPr>
          <p:cNvPr id="103" name="TextBox 102">
            <a:extLst>
              <a:ext uri="{FF2B5EF4-FFF2-40B4-BE49-F238E27FC236}">
                <a16:creationId xmlns:a16="http://schemas.microsoft.com/office/drawing/2014/main" id="{085F1A21-7FA6-447E-9438-1F5DF39F6096}"/>
              </a:ext>
            </a:extLst>
          </p:cNvPr>
          <p:cNvSpPr txBox="1"/>
          <p:nvPr/>
        </p:nvSpPr>
        <p:spPr>
          <a:xfrm>
            <a:off x="94537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69%</a:t>
            </a:r>
          </a:p>
        </p:txBody>
      </p:sp>
      <p:sp>
        <p:nvSpPr>
          <p:cNvPr id="104" name="TextBox 103">
            <a:extLst>
              <a:ext uri="{FF2B5EF4-FFF2-40B4-BE49-F238E27FC236}">
                <a16:creationId xmlns:a16="http://schemas.microsoft.com/office/drawing/2014/main" id="{902F274B-A38D-4F91-B89F-BF3B065DE3ED}"/>
              </a:ext>
            </a:extLst>
          </p:cNvPr>
          <p:cNvSpPr txBox="1"/>
          <p:nvPr/>
        </p:nvSpPr>
        <p:spPr>
          <a:xfrm>
            <a:off x="98237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68%</a:t>
            </a:r>
          </a:p>
        </p:txBody>
      </p:sp>
      <p:sp>
        <p:nvSpPr>
          <p:cNvPr id="105" name="TextBox 104">
            <a:extLst>
              <a:ext uri="{FF2B5EF4-FFF2-40B4-BE49-F238E27FC236}">
                <a16:creationId xmlns:a16="http://schemas.microsoft.com/office/drawing/2014/main" id="{93F354A1-321C-4ABB-A857-8553320D11C1}"/>
              </a:ext>
            </a:extLst>
          </p:cNvPr>
          <p:cNvSpPr txBox="1"/>
          <p:nvPr/>
        </p:nvSpPr>
        <p:spPr>
          <a:xfrm>
            <a:off x="102082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68%</a:t>
            </a:r>
          </a:p>
        </p:txBody>
      </p:sp>
      <p:sp>
        <p:nvSpPr>
          <p:cNvPr id="106" name="TextBox 105">
            <a:extLst>
              <a:ext uri="{FF2B5EF4-FFF2-40B4-BE49-F238E27FC236}">
                <a16:creationId xmlns:a16="http://schemas.microsoft.com/office/drawing/2014/main" id="{B2568C9B-6220-4082-A4D6-FC1204502548}"/>
              </a:ext>
            </a:extLst>
          </p:cNvPr>
          <p:cNvSpPr txBox="1"/>
          <p:nvPr/>
        </p:nvSpPr>
        <p:spPr>
          <a:xfrm>
            <a:off x="10589023"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66%</a:t>
            </a:r>
          </a:p>
        </p:txBody>
      </p:sp>
      <p:sp>
        <p:nvSpPr>
          <p:cNvPr id="107" name="TextBox 106">
            <a:extLst>
              <a:ext uri="{FF2B5EF4-FFF2-40B4-BE49-F238E27FC236}">
                <a16:creationId xmlns:a16="http://schemas.microsoft.com/office/drawing/2014/main" id="{A5A752C3-8ADA-478A-B89F-8541377DFE20}"/>
              </a:ext>
            </a:extLst>
          </p:cNvPr>
          <p:cNvSpPr txBox="1"/>
          <p:nvPr/>
        </p:nvSpPr>
        <p:spPr>
          <a:xfrm>
            <a:off x="1097253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66%</a:t>
            </a:r>
          </a:p>
        </p:txBody>
      </p:sp>
      <p:sp>
        <p:nvSpPr>
          <p:cNvPr id="108" name="TextBox 107">
            <a:extLst>
              <a:ext uri="{FF2B5EF4-FFF2-40B4-BE49-F238E27FC236}">
                <a16:creationId xmlns:a16="http://schemas.microsoft.com/office/drawing/2014/main" id="{D75A79F2-3051-4E5B-A944-CD3DCE3741AB}"/>
              </a:ext>
            </a:extLst>
          </p:cNvPr>
          <p:cNvSpPr txBox="1"/>
          <p:nvPr/>
        </p:nvSpPr>
        <p:spPr>
          <a:xfrm>
            <a:off x="1136294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64%</a:t>
            </a:r>
          </a:p>
        </p:txBody>
      </p:sp>
      <p:sp>
        <p:nvSpPr>
          <p:cNvPr id="111" name="Rectangle 110">
            <a:extLst>
              <a:ext uri="{FF2B5EF4-FFF2-40B4-BE49-F238E27FC236}">
                <a16:creationId xmlns:a16="http://schemas.microsoft.com/office/drawing/2014/main" id="{76D153F5-0C84-44AE-8477-7096E9658CF4}"/>
              </a:ext>
            </a:extLst>
          </p:cNvPr>
          <p:cNvSpPr/>
          <p:nvPr/>
        </p:nvSpPr>
        <p:spPr>
          <a:xfrm>
            <a:off x="11236200" y="2621388"/>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2" name="TextBox 111">
            <a:extLst>
              <a:ext uri="{FF2B5EF4-FFF2-40B4-BE49-F238E27FC236}">
                <a16:creationId xmlns:a16="http://schemas.microsoft.com/office/drawing/2014/main" id="{0E67EDDC-B0F2-480C-8881-28D667C21377}"/>
              </a:ext>
            </a:extLst>
          </p:cNvPr>
          <p:cNvSpPr txBox="1"/>
          <p:nvPr/>
        </p:nvSpPr>
        <p:spPr>
          <a:xfrm>
            <a:off x="3910026" y="1773547"/>
            <a:ext cx="43719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srgbClr val="1B1464"/>
                </a:solidFill>
                <a:latin typeface="Helvetica" panose="020B0403020202020204" pitchFamily="34" charset="0"/>
                <a:ea typeface="+mn-ea"/>
                <a:cs typeface="+mn-cs"/>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Ad-Supported TV: Weekend (Sa-Su Total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Total Weekly Minutes Viewed (in billions)</a:t>
            </a:r>
          </a:p>
        </p:txBody>
      </p:sp>
      <p:sp>
        <p:nvSpPr>
          <p:cNvPr id="78" name="Rectangle 77">
            <a:extLst>
              <a:ext uri="{FF2B5EF4-FFF2-40B4-BE49-F238E27FC236}">
                <a16:creationId xmlns:a16="http://schemas.microsoft.com/office/drawing/2014/main" id="{6650215F-A421-47A5-B33D-54AFF8CD990E}"/>
              </a:ext>
            </a:extLst>
          </p:cNvPr>
          <p:cNvSpPr/>
          <p:nvPr/>
        </p:nvSpPr>
        <p:spPr>
          <a:xfrm>
            <a:off x="3335292" y="4305400"/>
            <a:ext cx="62850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p>
        </p:txBody>
      </p:sp>
      <p:sp>
        <p:nvSpPr>
          <p:cNvPr id="113" name="Rectangle 112">
            <a:extLst>
              <a:ext uri="{FF2B5EF4-FFF2-40B4-BE49-F238E27FC236}">
                <a16:creationId xmlns:a16="http://schemas.microsoft.com/office/drawing/2014/main" id="{ED7BF39E-52D4-4591-A63E-3ABC125D9E6B}"/>
              </a:ext>
            </a:extLst>
          </p:cNvPr>
          <p:cNvSpPr/>
          <p:nvPr/>
        </p:nvSpPr>
        <p:spPr>
          <a:xfrm>
            <a:off x="7258103" y="3591394"/>
            <a:ext cx="642736" cy="350107"/>
          </a:xfrm>
          <a:prstGeom prst="rect">
            <a:avLst/>
          </a:prstGeom>
          <a:solidFill>
            <a:srgbClr val="D0D8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Tree>
    <p:extLst>
      <p:ext uri="{BB962C8B-B14F-4D97-AF65-F5344CB8AC3E}">
        <p14:creationId xmlns:p14="http://schemas.microsoft.com/office/powerpoint/2010/main" val="3514684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2" name="Table 2">
            <a:extLst>
              <a:ext uri="{FF2B5EF4-FFF2-40B4-BE49-F238E27FC236}">
                <a16:creationId xmlns:a16="http://schemas.microsoft.com/office/drawing/2014/main" id="{77DA08B9-DF6F-4828-B8FE-575B9AD6B378}"/>
              </a:ext>
            </a:extLst>
          </p:cNvPr>
          <p:cNvGraphicFramePr>
            <a:graphicFrameLocks noGrp="1"/>
          </p:cNvGraphicFramePr>
          <p:nvPr>
            <p:extLst>
              <p:ext uri="{D42A27DB-BD31-4B8C-83A1-F6EECF244321}">
                <p14:modId xmlns:p14="http://schemas.microsoft.com/office/powerpoint/2010/main" val="694762323"/>
              </p:ext>
            </p:extLst>
          </p:nvPr>
        </p:nvGraphicFramePr>
        <p:xfrm>
          <a:off x="1548031" y="2553836"/>
          <a:ext cx="3043011" cy="3509454"/>
        </p:xfrm>
        <a:graphic>
          <a:graphicData uri="http://schemas.openxmlformats.org/drawingml/2006/table">
            <a:tbl>
              <a:tblPr firstRow="1" bandRow="1">
                <a:tableStyleId>{5C22544A-7EE6-4342-B048-85BDC9FD1C3A}</a:tableStyleId>
              </a:tblPr>
              <a:tblGrid>
                <a:gridCol w="1324154">
                  <a:extLst>
                    <a:ext uri="{9D8B030D-6E8A-4147-A177-3AD203B41FA5}">
                      <a16:colId xmlns:a16="http://schemas.microsoft.com/office/drawing/2014/main" val="426914221"/>
                    </a:ext>
                  </a:extLst>
                </a:gridCol>
                <a:gridCol w="828845">
                  <a:extLst>
                    <a:ext uri="{9D8B030D-6E8A-4147-A177-3AD203B41FA5}">
                      <a16:colId xmlns:a16="http://schemas.microsoft.com/office/drawing/2014/main" val="1431931601"/>
                    </a:ext>
                  </a:extLst>
                </a:gridCol>
                <a:gridCol w="890012">
                  <a:extLst>
                    <a:ext uri="{9D8B030D-6E8A-4147-A177-3AD203B41FA5}">
                      <a16:colId xmlns:a16="http://schemas.microsoft.com/office/drawing/2014/main" val="1982960923"/>
                    </a:ext>
                  </a:extLst>
                </a:gridCol>
              </a:tblGrid>
              <a:tr h="494729">
                <a:tc>
                  <a:txBody>
                    <a:bodyPr/>
                    <a:lstStyle/>
                    <a:p>
                      <a:pPr algn="ctr"/>
                      <a:endParaRPr lang="en-US" sz="1400" dirty="0">
                        <a:latin typeface="Helvetica" panose="020B0403020202020204" pitchFamily="34" charset="0"/>
                      </a:endParaRPr>
                    </a:p>
                  </a:txBody>
                  <a:tcPr anchor="ctr">
                    <a:noFill/>
                  </a:tcPr>
                </a:tc>
                <a:tc>
                  <a:txBody>
                    <a:bodyPr/>
                    <a:lstStyle/>
                    <a:p>
                      <a:pPr algn="ctr"/>
                      <a:r>
                        <a:rPr lang="en-US" sz="1400" dirty="0">
                          <a:latin typeface="Helvetica" panose="020B0403020202020204" pitchFamily="34" charset="0"/>
                        </a:rPr>
                        <a:t>Reach</a:t>
                      </a:r>
                    </a:p>
                  </a:txBody>
                  <a:tcPr anchor="ctr">
                    <a:solidFill>
                      <a:srgbClr val="1B1464"/>
                    </a:solidFill>
                  </a:tcPr>
                </a:tc>
                <a:tc>
                  <a:txBody>
                    <a:bodyPr/>
                    <a:lstStyle/>
                    <a:p>
                      <a:pPr algn="ctr"/>
                      <a:r>
                        <a:rPr lang="en-US" sz="1400" dirty="0">
                          <a:latin typeface="Helvetica" panose="020B0403020202020204" pitchFamily="34" charset="0"/>
                        </a:rPr>
                        <a:t>Time Spent</a:t>
                      </a:r>
                    </a:p>
                  </a:txBody>
                  <a:tcPr anchor="ctr">
                    <a:solidFill>
                      <a:srgbClr val="1B1464"/>
                    </a:solidFill>
                  </a:tcPr>
                </a:tc>
                <a:extLst>
                  <a:ext uri="{0D108BD9-81ED-4DB2-BD59-A6C34878D82A}">
                    <a16:rowId xmlns:a16="http://schemas.microsoft.com/office/drawing/2014/main" val="3947317750"/>
                  </a:ext>
                </a:extLst>
              </a:tr>
              <a:tr h="33236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rgbClr val="1B1464"/>
                          </a:solidFill>
                          <a:effectLst/>
                          <a:latin typeface="Helvetica" panose="020B0403020202020204" pitchFamily="34" charset="0"/>
                        </a:rPr>
                        <a:t>Total Day</a:t>
                      </a:r>
                      <a:r>
                        <a:rPr lang="en-US" sz="1200" b="0" i="0" u="none" strike="noStrike" dirty="0">
                          <a:solidFill>
                            <a:srgbClr val="1B1464"/>
                          </a:solidFill>
                          <a:effectLst/>
                          <a:latin typeface="Helvetica" panose="020B0403020202020204" pitchFamily="34" charset="0"/>
                        </a:rPr>
                        <a:t>*</a:t>
                      </a:r>
                    </a:p>
                  </a:txBody>
                  <a:tcPr marL="9525" marR="9525" marT="9525" marB="0" anchor="ctr">
                    <a:solidFill>
                      <a:srgbClr val="00BFF2"/>
                    </a:solidFill>
                  </a:tcPr>
                </a:tc>
                <a:tc>
                  <a:txBody>
                    <a:bodyPr/>
                    <a:lstStyle/>
                    <a:p>
                      <a:pPr algn="r" fontAlgn="b"/>
                      <a:r>
                        <a:rPr lang="en-US" sz="1400" b="0" i="0" u="none" strike="noStrike" dirty="0">
                          <a:solidFill>
                            <a:srgbClr val="1B1464"/>
                          </a:solidFill>
                          <a:effectLst/>
                          <a:latin typeface="Helvetica" panose="020B0403020202020204" pitchFamily="34" charset="0"/>
                        </a:rPr>
                        <a:t>+4%</a:t>
                      </a:r>
                    </a:p>
                  </a:txBody>
                  <a:tcPr marL="9525" marR="9525" marT="9525" marB="0" anchor="ctr">
                    <a:solidFill>
                      <a:srgbClr val="00BFF2"/>
                    </a:solidFill>
                  </a:tcPr>
                </a:tc>
                <a:tc>
                  <a:txBody>
                    <a:bodyPr/>
                    <a:lstStyle/>
                    <a:p>
                      <a:pPr algn="r" fontAlgn="b"/>
                      <a:r>
                        <a:rPr lang="en-US" sz="1400" b="0" i="0" u="none" strike="noStrike" dirty="0">
                          <a:solidFill>
                            <a:srgbClr val="1B1464"/>
                          </a:solidFill>
                          <a:effectLst/>
                          <a:latin typeface="Helvetica" panose="020B0403020202020204" pitchFamily="34" charset="0"/>
                        </a:rPr>
                        <a:t>+12%</a:t>
                      </a:r>
                    </a:p>
                  </a:txBody>
                  <a:tcPr marL="9525" marR="9525" marT="9525" marB="0" anchor="ctr">
                    <a:solidFill>
                      <a:srgbClr val="00BFF2"/>
                    </a:solidFill>
                  </a:tcPr>
                </a:tc>
                <a:extLst>
                  <a:ext uri="{0D108BD9-81ED-4DB2-BD59-A6C34878D82A}">
                    <a16:rowId xmlns:a16="http://schemas.microsoft.com/office/drawing/2014/main" val="624396412"/>
                  </a:ext>
                </a:extLst>
              </a:tr>
              <a:tr h="332366">
                <a:tc>
                  <a:txBody>
                    <a:bodyPr/>
                    <a:lstStyle/>
                    <a:p>
                      <a:pPr algn="l" fontAlgn="b"/>
                      <a:r>
                        <a:rPr lang="en-US" sz="1050" b="1" i="0" u="none" strike="noStrike" dirty="0">
                          <a:solidFill>
                            <a:srgbClr val="1B1464"/>
                          </a:solidFill>
                          <a:effectLst/>
                          <a:latin typeface="Helvetica" panose="020B0403020202020204" pitchFamily="34" charset="0"/>
                        </a:rPr>
                        <a:t>Early Morning </a:t>
                      </a:r>
                      <a:br>
                        <a:rPr lang="en-US" sz="1050" b="0" i="0" u="none" strike="noStrike" dirty="0">
                          <a:solidFill>
                            <a:srgbClr val="1B1464"/>
                          </a:solidFill>
                          <a:effectLst/>
                          <a:latin typeface="Helvetica" panose="020B0403020202020204" pitchFamily="34" charset="0"/>
                        </a:rPr>
                      </a:br>
                      <a:r>
                        <a:rPr lang="en-US" sz="800" b="0" i="0" u="none" strike="noStrike" dirty="0">
                          <a:solidFill>
                            <a:srgbClr val="1B1464"/>
                          </a:solidFill>
                          <a:effectLst/>
                          <a:latin typeface="Helvetica" panose="020B0403020202020204" pitchFamily="34" charset="0"/>
                        </a:rPr>
                        <a:t>(M-F 6a-9a)</a:t>
                      </a:r>
                      <a:endParaRPr lang="en-US" sz="1050" b="0" i="0" u="none" strike="noStrike" dirty="0">
                        <a:solidFill>
                          <a:srgbClr val="1B1464"/>
                        </a:solidFill>
                        <a:effectLst/>
                        <a:latin typeface="Helvetica" panose="020B0403020202020204" pitchFamily="34" charset="0"/>
                      </a:endParaRPr>
                    </a:p>
                  </a:txBody>
                  <a:tcPr marL="9525" marR="9525" marT="9525" marB="0" anchor="b"/>
                </a:tc>
                <a:tc>
                  <a:txBody>
                    <a:bodyPr/>
                    <a:lstStyle/>
                    <a:p>
                      <a:pPr marL="0" algn="r" defTabSz="914400" rtl="0" eaLnBrk="1" fontAlgn="b" latinLnBrk="0" hangingPunct="1"/>
                      <a:r>
                        <a:rPr lang="en-US" sz="1400" b="0" i="0" u="none" strike="noStrike" kern="1200" dirty="0">
                          <a:solidFill>
                            <a:schemeClr val="bg1">
                              <a:lumMod val="50000"/>
                            </a:schemeClr>
                          </a:solidFill>
                          <a:effectLst/>
                          <a:latin typeface="Helvetica" panose="020B0403020202020204" pitchFamily="34" charset="0"/>
                          <a:ea typeface="+mn-ea"/>
                          <a:cs typeface="+mn-cs"/>
                        </a:rPr>
                        <a:t>-5%</a:t>
                      </a:r>
                    </a:p>
                  </a:txBody>
                  <a:tcPr marL="9525" marR="9525" marT="9525" marB="0" anchor="ctr"/>
                </a:tc>
                <a:tc>
                  <a:txBody>
                    <a:bodyPr/>
                    <a:lstStyle/>
                    <a:p>
                      <a:pPr marL="0" algn="r" defTabSz="914400" rtl="0" eaLnBrk="1" fontAlgn="b" latinLnBrk="0" hangingPunct="1"/>
                      <a:r>
                        <a:rPr lang="en-US" sz="1400" b="0" i="0" u="none" strike="noStrike" kern="1200" dirty="0">
                          <a:solidFill>
                            <a:schemeClr val="bg1">
                              <a:lumMod val="50000"/>
                            </a:schemeClr>
                          </a:solidFill>
                          <a:effectLst/>
                          <a:latin typeface="Helvetica" panose="020B0403020202020204" pitchFamily="34" charset="0"/>
                          <a:ea typeface="+mn-ea"/>
                          <a:cs typeface="+mn-cs"/>
                        </a:rPr>
                        <a:t>-2%</a:t>
                      </a:r>
                    </a:p>
                  </a:txBody>
                  <a:tcPr marL="9525" marR="9525" marT="9525" marB="0" anchor="ctr"/>
                </a:tc>
                <a:extLst>
                  <a:ext uri="{0D108BD9-81ED-4DB2-BD59-A6C34878D82A}">
                    <a16:rowId xmlns:a16="http://schemas.microsoft.com/office/drawing/2014/main" val="1956906819"/>
                  </a:ext>
                </a:extLst>
              </a:tr>
              <a:tr h="332366">
                <a:tc>
                  <a:txBody>
                    <a:bodyPr/>
                    <a:lstStyle/>
                    <a:p>
                      <a:pPr algn="l" fontAlgn="b"/>
                      <a:r>
                        <a:rPr lang="en-US" sz="1050" b="1" i="0" u="none" strike="noStrike" dirty="0">
                          <a:solidFill>
                            <a:srgbClr val="1B1464"/>
                          </a:solidFill>
                          <a:effectLst/>
                          <a:latin typeface="Helvetica" panose="020B0403020202020204" pitchFamily="34" charset="0"/>
                        </a:rPr>
                        <a:t>Daytime </a:t>
                      </a:r>
                      <a:br>
                        <a:rPr lang="en-US" sz="1050" b="0" i="0" u="none" strike="noStrike" dirty="0">
                          <a:solidFill>
                            <a:srgbClr val="1B1464"/>
                          </a:solidFill>
                          <a:effectLst/>
                          <a:latin typeface="Helvetica" panose="020B0403020202020204" pitchFamily="34" charset="0"/>
                        </a:rPr>
                      </a:br>
                      <a:r>
                        <a:rPr lang="en-US" sz="800" b="0" i="0" u="none" strike="noStrike" dirty="0">
                          <a:solidFill>
                            <a:srgbClr val="1B1464"/>
                          </a:solidFill>
                          <a:effectLst/>
                          <a:latin typeface="Helvetica" panose="020B0403020202020204" pitchFamily="34" charset="0"/>
                        </a:rPr>
                        <a:t>(M-F 9a-4p)</a:t>
                      </a:r>
                      <a:endParaRPr lang="en-US" sz="1050" b="0" i="0" u="none" strike="noStrike" dirty="0">
                        <a:solidFill>
                          <a:srgbClr val="1B1464"/>
                        </a:solidFill>
                        <a:effectLst/>
                        <a:latin typeface="Helvetica" panose="020B0403020202020204" pitchFamily="34" charset="0"/>
                      </a:endParaRPr>
                    </a:p>
                  </a:txBody>
                  <a:tcPr marL="9525" marR="9525" marT="9525" marB="0" anchor="b"/>
                </a:tc>
                <a:tc>
                  <a:txBody>
                    <a:bodyPr/>
                    <a:lstStyle/>
                    <a:p>
                      <a:pPr algn="r" fontAlgn="b"/>
                      <a:r>
                        <a:rPr lang="en-US" sz="1400" b="0" i="0" u="none" strike="noStrike" dirty="0">
                          <a:solidFill>
                            <a:srgbClr val="1B1464"/>
                          </a:solidFill>
                          <a:effectLst/>
                          <a:latin typeface="Helvetica" panose="020B0403020202020204" pitchFamily="34" charset="0"/>
                        </a:rPr>
                        <a:t>+15%</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+27%</a:t>
                      </a:r>
                    </a:p>
                  </a:txBody>
                  <a:tcPr marL="9525" marR="9525" marT="9525" marB="0" anchor="ctr"/>
                </a:tc>
                <a:extLst>
                  <a:ext uri="{0D108BD9-81ED-4DB2-BD59-A6C34878D82A}">
                    <a16:rowId xmlns:a16="http://schemas.microsoft.com/office/drawing/2014/main" val="2441533275"/>
                  </a:ext>
                </a:extLst>
              </a:tr>
              <a:tr h="332366">
                <a:tc>
                  <a:txBody>
                    <a:bodyPr/>
                    <a:lstStyle/>
                    <a:p>
                      <a:pPr algn="l" fontAlgn="b"/>
                      <a:r>
                        <a:rPr lang="en-US" sz="1050" b="1" i="0" u="none" strike="noStrike" dirty="0">
                          <a:solidFill>
                            <a:srgbClr val="1B1464"/>
                          </a:solidFill>
                          <a:effectLst/>
                          <a:latin typeface="Helvetica" panose="020B0403020202020204" pitchFamily="34" charset="0"/>
                        </a:rPr>
                        <a:t>Early Fringe </a:t>
                      </a:r>
                      <a:br>
                        <a:rPr lang="en-US" sz="1050" b="0" i="0" u="none" strike="noStrike" dirty="0">
                          <a:solidFill>
                            <a:srgbClr val="1B1464"/>
                          </a:solidFill>
                          <a:effectLst/>
                          <a:latin typeface="Helvetica" panose="020B0403020202020204" pitchFamily="34" charset="0"/>
                        </a:rPr>
                      </a:br>
                      <a:r>
                        <a:rPr lang="en-US" sz="800" b="0" i="0" u="none" strike="noStrike" dirty="0">
                          <a:solidFill>
                            <a:srgbClr val="1B1464"/>
                          </a:solidFill>
                          <a:effectLst/>
                          <a:latin typeface="Helvetica" panose="020B0403020202020204" pitchFamily="34" charset="0"/>
                        </a:rPr>
                        <a:t>(M-F 4p-7p)</a:t>
                      </a:r>
                      <a:endParaRPr lang="en-US" sz="1050" b="0" i="0" u="none" strike="noStrike" dirty="0">
                        <a:solidFill>
                          <a:srgbClr val="1B1464"/>
                        </a:solidFill>
                        <a:effectLst/>
                        <a:latin typeface="Helvetica" panose="020B0403020202020204" pitchFamily="34" charset="0"/>
                      </a:endParaRPr>
                    </a:p>
                  </a:txBody>
                  <a:tcPr marL="9525" marR="9525" marT="9525" marB="0" anchor="b"/>
                </a:tc>
                <a:tc>
                  <a:txBody>
                    <a:bodyPr/>
                    <a:lstStyle/>
                    <a:p>
                      <a:pPr algn="r" fontAlgn="b"/>
                      <a:r>
                        <a:rPr lang="en-US" sz="1400" b="0" i="0" u="none" strike="noStrike" dirty="0">
                          <a:solidFill>
                            <a:srgbClr val="1B1464"/>
                          </a:solidFill>
                          <a:effectLst/>
                          <a:latin typeface="Helvetica" panose="020B0403020202020204" pitchFamily="34" charset="0"/>
                        </a:rPr>
                        <a:t>+3%</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+15%</a:t>
                      </a:r>
                    </a:p>
                  </a:txBody>
                  <a:tcPr marL="9525" marR="9525" marT="9525" marB="0" anchor="ctr"/>
                </a:tc>
                <a:extLst>
                  <a:ext uri="{0D108BD9-81ED-4DB2-BD59-A6C34878D82A}">
                    <a16:rowId xmlns:a16="http://schemas.microsoft.com/office/drawing/2014/main" val="1262622418"/>
                  </a:ext>
                </a:extLst>
              </a:tr>
              <a:tr h="332366">
                <a:tc>
                  <a:txBody>
                    <a:bodyPr/>
                    <a:lstStyle/>
                    <a:p>
                      <a:pPr algn="l" fontAlgn="b"/>
                      <a:r>
                        <a:rPr lang="en-US" sz="1050" b="1" i="0" u="none" strike="noStrike" dirty="0">
                          <a:solidFill>
                            <a:srgbClr val="1B1464"/>
                          </a:solidFill>
                          <a:effectLst/>
                          <a:latin typeface="Helvetica" panose="020B0403020202020204" pitchFamily="34" charset="0"/>
                        </a:rPr>
                        <a:t>Prime Access </a:t>
                      </a:r>
                      <a:br>
                        <a:rPr lang="en-US" sz="1050" b="0" i="0" u="none" strike="noStrike" dirty="0">
                          <a:solidFill>
                            <a:srgbClr val="1B1464"/>
                          </a:solidFill>
                          <a:effectLst/>
                          <a:latin typeface="Helvetica" panose="020B0403020202020204" pitchFamily="34" charset="0"/>
                        </a:rPr>
                      </a:br>
                      <a:r>
                        <a:rPr lang="en-US" sz="800" b="0" i="0" u="none" strike="noStrike" dirty="0">
                          <a:solidFill>
                            <a:srgbClr val="1B1464"/>
                          </a:solidFill>
                          <a:effectLst/>
                          <a:latin typeface="Helvetica" panose="020B0403020202020204" pitchFamily="34" charset="0"/>
                        </a:rPr>
                        <a:t>(M-F 7p-8p)</a:t>
                      </a:r>
                      <a:endParaRPr lang="en-US" sz="1050" b="0" i="0" u="none" strike="noStrike" dirty="0">
                        <a:solidFill>
                          <a:srgbClr val="1B1464"/>
                        </a:solidFill>
                        <a:effectLst/>
                        <a:latin typeface="Helvetica" panose="020B0403020202020204" pitchFamily="34" charset="0"/>
                      </a:endParaRPr>
                    </a:p>
                  </a:txBody>
                  <a:tcPr marL="9525" marR="9525" marT="9525" marB="0" anchor="b"/>
                </a:tc>
                <a:tc>
                  <a:txBody>
                    <a:bodyPr/>
                    <a:lstStyle/>
                    <a:p>
                      <a:pPr algn="r" fontAlgn="b"/>
                      <a:r>
                        <a:rPr lang="en-US" sz="1400" b="0" i="0" u="none" strike="noStrike" dirty="0">
                          <a:solidFill>
                            <a:srgbClr val="1B1464"/>
                          </a:solidFill>
                          <a:effectLst/>
                          <a:latin typeface="Helvetica" panose="020B0403020202020204" pitchFamily="34" charset="0"/>
                        </a:rPr>
                        <a:t>+2%</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+8%</a:t>
                      </a:r>
                    </a:p>
                  </a:txBody>
                  <a:tcPr marL="9525" marR="9525" marT="9525" marB="0" anchor="ctr"/>
                </a:tc>
                <a:extLst>
                  <a:ext uri="{0D108BD9-81ED-4DB2-BD59-A6C34878D82A}">
                    <a16:rowId xmlns:a16="http://schemas.microsoft.com/office/drawing/2014/main" val="1145840239"/>
                  </a:ext>
                </a:extLst>
              </a:tr>
              <a:tr h="332366">
                <a:tc>
                  <a:txBody>
                    <a:bodyPr/>
                    <a:lstStyle/>
                    <a:p>
                      <a:pPr algn="l" fontAlgn="b"/>
                      <a:r>
                        <a:rPr lang="en-US" sz="1050" b="1" i="0" u="none" strike="noStrike" dirty="0">
                          <a:solidFill>
                            <a:srgbClr val="1B1464"/>
                          </a:solidFill>
                          <a:effectLst/>
                          <a:latin typeface="Helvetica" panose="020B0403020202020204" pitchFamily="34" charset="0"/>
                        </a:rPr>
                        <a:t>Prime </a:t>
                      </a:r>
                      <a:br>
                        <a:rPr lang="en-US" sz="1050" b="0" i="0" u="none" strike="noStrike" dirty="0">
                          <a:solidFill>
                            <a:srgbClr val="1B1464"/>
                          </a:solidFill>
                          <a:effectLst/>
                          <a:latin typeface="Helvetica" panose="020B0403020202020204" pitchFamily="34" charset="0"/>
                        </a:rPr>
                      </a:br>
                      <a:r>
                        <a:rPr lang="en-US" sz="800" b="0" i="0" u="none" strike="noStrike" dirty="0">
                          <a:solidFill>
                            <a:srgbClr val="1B1464"/>
                          </a:solidFill>
                          <a:effectLst/>
                          <a:latin typeface="Helvetica" panose="020B0403020202020204" pitchFamily="34" charset="0"/>
                        </a:rPr>
                        <a:t>(M-F 8p-11p)</a:t>
                      </a:r>
                      <a:endParaRPr lang="en-US" sz="1050" b="0" i="0" u="none" strike="noStrike" dirty="0">
                        <a:solidFill>
                          <a:srgbClr val="1B1464"/>
                        </a:solidFill>
                        <a:effectLst/>
                        <a:latin typeface="Helvetica" panose="020B0403020202020204" pitchFamily="34" charset="0"/>
                      </a:endParaRPr>
                    </a:p>
                  </a:txBody>
                  <a:tcPr marL="9525" marR="9525" marT="9525" marB="0" anchor="b"/>
                </a:tc>
                <a:tc>
                  <a:txBody>
                    <a:bodyPr/>
                    <a:lstStyle/>
                    <a:p>
                      <a:pPr algn="r" fontAlgn="b"/>
                      <a:r>
                        <a:rPr lang="en-US" sz="1400" b="0" i="0" u="none" strike="noStrike" dirty="0">
                          <a:solidFill>
                            <a:srgbClr val="1B1464"/>
                          </a:solidFill>
                          <a:effectLst/>
                          <a:latin typeface="Helvetica" panose="020B0403020202020204" pitchFamily="34" charset="0"/>
                        </a:rPr>
                        <a:t>+2%</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+5%</a:t>
                      </a:r>
                    </a:p>
                  </a:txBody>
                  <a:tcPr marL="9525" marR="9525" marT="9525" marB="0" anchor="ctr"/>
                </a:tc>
                <a:extLst>
                  <a:ext uri="{0D108BD9-81ED-4DB2-BD59-A6C34878D82A}">
                    <a16:rowId xmlns:a16="http://schemas.microsoft.com/office/drawing/2014/main" val="3397004610"/>
                  </a:ext>
                </a:extLst>
              </a:tr>
              <a:tr h="332366">
                <a:tc>
                  <a:txBody>
                    <a:bodyPr/>
                    <a:lstStyle/>
                    <a:p>
                      <a:pPr algn="l" fontAlgn="b"/>
                      <a:r>
                        <a:rPr lang="en-US" sz="1050" b="1" i="0" u="none" strike="noStrike" dirty="0">
                          <a:solidFill>
                            <a:srgbClr val="1B1464"/>
                          </a:solidFill>
                          <a:effectLst/>
                          <a:latin typeface="Helvetica" panose="020B0403020202020204" pitchFamily="34" charset="0"/>
                        </a:rPr>
                        <a:t>Late Night </a:t>
                      </a:r>
                      <a:br>
                        <a:rPr lang="en-US" sz="1050" b="0" i="0" u="none" strike="noStrike" dirty="0">
                          <a:solidFill>
                            <a:srgbClr val="1B1464"/>
                          </a:solidFill>
                          <a:effectLst/>
                          <a:latin typeface="Helvetica" panose="020B0403020202020204" pitchFamily="34" charset="0"/>
                        </a:rPr>
                      </a:br>
                      <a:r>
                        <a:rPr lang="en-US" sz="800" b="0" i="0" u="none" strike="noStrike" dirty="0">
                          <a:solidFill>
                            <a:srgbClr val="1B1464"/>
                          </a:solidFill>
                          <a:effectLst/>
                          <a:latin typeface="Helvetica" panose="020B0403020202020204" pitchFamily="34" charset="0"/>
                        </a:rPr>
                        <a:t>(M-F 11p-1a)</a:t>
                      </a:r>
                      <a:endParaRPr lang="en-US" sz="1050" b="0" i="0" u="none" strike="noStrike" dirty="0">
                        <a:solidFill>
                          <a:srgbClr val="1B1464"/>
                        </a:solidFill>
                        <a:effectLst/>
                        <a:latin typeface="Helvetica" panose="020B0403020202020204" pitchFamily="34" charset="0"/>
                      </a:endParaRPr>
                    </a:p>
                  </a:txBody>
                  <a:tcPr marL="9525" marR="9525" marT="9525" marB="0" anchor="b"/>
                </a:tc>
                <a:tc>
                  <a:txBody>
                    <a:bodyPr/>
                    <a:lstStyle/>
                    <a:p>
                      <a:pPr algn="r" fontAlgn="b"/>
                      <a:r>
                        <a:rPr lang="en-US" sz="1400" b="0" i="0" u="none" strike="noStrike" dirty="0">
                          <a:solidFill>
                            <a:srgbClr val="1B1464"/>
                          </a:solidFill>
                          <a:effectLst/>
                          <a:latin typeface="Helvetica" panose="020B0403020202020204" pitchFamily="34" charset="0"/>
                        </a:rPr>
                        <a:t>+9%</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+10%</a:t>
                      </a:r>
                    </a:p>
                  </a:txBody>
                  <a:tcPr marL="9525" marR="9525" marT="9525" marB="0" anchor="ctr"/>
                </a:tc>
                <a:extLst>
                  <a:ext uri="{0D108BD9-81ED-4DB2-BD59-A6C34878D82A}">
                    <a16:rowId xmlns:a16="http://schemas.microsoft.com/office/drawing/2014/main" val="4099657775"/>
                  </a:ext>
                </a:extLst>
              </a:tr>
              <a:tr h="332366">
                <a:tc>
                  <a:txBody>
                    <a:bodyPr/>
                    <a:lstStyle/>
                    <a:p>
                      <a:pPr algn="l" fontAlgn="b"/>
                      <a:r>
                        <a:rPr lang="en-US" sz="1050" b="1" i="0" u="none" strike="noStrike" dirty="0">
                          <a:solidFill>
                            <a:srgbClr val="1B1464"/>
                          </a:solidFill>
                          <a:effectLst/>
                          <a:latin typeface="Helvetica" panose="020B0403020202020204" pitchFamily="34" charset="0"/>
                        </a:rPr>
                        <a:t>Overnight </a:t>
                      </a:r>
                      <a:br>
                        <a:rPr lang="en-US" sz="1050" b="0" i="0" u="none" strike="noStrike" dirty="0">
                          <a:solidFill>
                            <a:srgbClr val="1B1464"/>
                          </a:solidFill>
                          <a:effectLst/>
                          <a:latin typeface="Helvetica" panose="020B0403020202020204" pitchFamily="34" charset="0"/>
                        </a:rPr>
                      </a:br>
                      <a:r>
                        <a:rPr lang="en-US" sz="800" b="0" i="0" u="none" strike="noStrike" dirty="0">
                          <a:solidFill>
                            <a:srgbClr val="1B1464"/>
                          </a:solidFill>
                          <a:effectLst/>
                          <a:latin typeface="Helvetica" panose="020B0403020202020204" pitchFamily="34" charset="0"/>
                        </a:rPr>
                        <a:t>(M-F 1a-6a)</a:t>
                      </a:r>
                      <a:endParaRPr lang="en-US" sz="1050" b="0" i="0" u="none" strike="noStrike" dirty="0">
                        <a:solidFill>
                          <a:srgbClr val="1B1464"/>
                        </a:solidFill>
                        <a:effectLst/>
                        <a:latin typeface="Helvetica" panose="020B0403020202020204" pitchFamily="34" charset="0"/>
                      </a:endParaRPr>
                    </a:p>
                  </a:txBody>
                  <a:tcPr marL="9525" marR="9525" marT="9525" marB="0" anchor="b"/>
                </a:tc>
                <a:tc>
                  <a:txBody>
                    <a:bodyPr/>
                    <a:lstStyle/>
                    <a:p>
                      <a:pPr algn="r" fontAlgn="b"/>
                      <a:r>
                        <a:rPr lang="en-US" sz="1400" b="0" i="0" u="none" strike="noStrike" dirty="0">
                          <a:solidFill>
                            <a:srgbClr val="1B1464"/>
                          </a:solidFill>
                          <a:effectLst/>
                          <a:latin typeface="Helvetica" panose="020B0403020202020204" pitchFamily="34" charset="0"/>
                        </a:rPr>
                        <a:t>+6%</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+3%</a:t>
                      </a:r>
                    </a:p>
                  </a:txBody>
                  <a:tcPr marL="9525" marR="9525" marT="9525" marB="0" anchor="ctr"/>
                </a:tc>
                <a:extLst>
                  <a:ext uri="{0D108BD9-81ED-4DB2-BD59-A6C34878D82A}">
                    <a16:rowId xmlns:a16="http://schemas.microsoft.com/office/drawing/2014/main" val="3672279489"/>
                  </a:ext>
                </a:extLst>
              </a:tr>
              <a:tr h="332366">
                <a:tc>
                  <a:txBody>
                    <a:bodyPr/>
                    <a:lstStyle/>
                    <a:p>
                      <a:pPr algn="l" fontAlgn="b"/>
                      <a:r>
                        <a:rPr lang="en-US" sz="1050" b="1" i="0" u="none" strike="noStrike" dirty="0">
                          <a:solidFill>
                            <a:srgbClr val="1B1464"/>
                          </a:solidFill>
                          <a:effectLst/>
                          <a:latin typeface="Helvetica" panose="020B0403020202020204" pitchFamily="34" charset="0"/>
                        </a:rPr>
                        <a:t>Weekend </a:t>
                      </a:r>
                      <a:br>
                        <a:rPr lang="en-US" sz="1050" b="0" i="0" u="none" strike="noStrike" dirty="0">
                          <a:solidFill>
                            <a:srgbClr val="1B1464"/>
                          </a:solidFill>
                          <a:effectLst/>
                          <a:latin typeface="Helvetica" panose="020B0403020202020204" pitchFamily="34" charset="0"/>
                        </a:rPr>
                      </a:br>
                      <a:r>
                        <a:rPr lang="en-US" sz="800" b="0" i="0" u="none" strike="noStrike" dirty="0">
                          <a:solidFill>
                            <a:srgbClr val="1B1464"/>
                          </a:solidFill>
                          <a:effectLst/>
                          <a:latin typeface="Helvetica" panose="020B0403020202020204" pitchFamily="34" charset="0"/>
                        </a:rPr>
                        <a:t>(Sa-Su 6a-6a)</a:t>
                      </a:r>
                      <a:endParaRPr lang="en-US" sz="1050" b="0" i="0" u="none" strike="noStrike" dirty="0">
                        <a:solidFill>
                          <a:srgbClr val="1B1464"/>
                        </a:solidFill>
                        <a:effectLst/>
                        <a:latin typeface="Helvetica" panose="020B0403020202020204" pitchFamily="34" charset="0"/>
                      </a:endParaRPr>
                    </a:p>
                  </a:txBody>
                  <a:tcPr marL="9525" marR="9525" marT="9525" marB="0" anchor="b"/>
                </a:tc>
                <a:tc>
                  <a:txBody>
                    <a:bodyPr/>
                    <a:lstStyle/>
                    <a:p>
                      <a:pPr algn="r" fontAlgn="b"/>
                      <a:r>
                        <a:rPr lang="en-US" sz="1400" b="0" i="0" u="none" strike="noStrike" dirty="0">
                          <a:solidFill>
                            <a:srgbClr val="1B1464"/>
                          </a:solidFill>
                          <a:effectLst/>
                          <a:latin typeface="Helvetica" panose="020B0403020202020204" pitchFamily="34" charset="0"/>
                        </a:rPr>
                        <a:t>0%</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+3%</a:t>
                      </a:r>
                    </a:p>
                  </a:txBody>
                  <a:tcPr marL="9525" marR="9525" marT="9525" marB="0" anchor="ctr"/>
                </a:tc>
                <a:extLst>
                  <a:ext uri="{0D108BD9-81ED-4DB2-BD59-A6C34878D82A}">
                    <a16:rowId xmlns:a16="http://schemas.microsoft.com/office/drawing/2014/main" val="4098953353"/>
                  </a:ext>
                </a:extLst>
              </a:tr>
            </a:tbl>
          </a:graphicData>
        </a:graphic>
      </p:graphicFrame>
      <p:sp>
        <p:nvSpPr>
          <p:cNvPr id="20" name="Rectangle: Rounded Corners 19">
            <a:extLst>
              <a:ext uri="{FF2B5EF4-FFF2-40B4-BE49-F238E27FC236}">
                <a16:creationId xmlns:a16="http://schemas.microsoft.com/office/drawing/2014/main" id="{D85F2DDC-D5BA-463D-8A4C-FC2C66CD8092}"/>
              </a:ext>
            </a:extLst>
          </p:cNvPr>
          <p:cNvSpPr/>
          <p:nvPr/>
        </p:nvSpPr>
        <p:spPr>
          <a:xfrm>
            <a:off x="5239404" y="2210849"/>
            <a:ext cx="985365" cy="270709"/>
          </a:xfrm>
          <a:prstGeom prst="round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P12-17</a:t>
            </a:r>
          </a:p>
        </p:txBody>
      </p:sp>
      <p:sp>
        <p:nvSpPr>
          <p:cNvPr id="23" name="Rectangle: Rounded Corners 22">
            <a:extLst>
              <a:ext uri="{FF2B5EF4-FFF2-40B4-BE49-F238E27FC236}">
                <a16:creationId xmlns:a16="http://schemas.microsoft.com/office/drawing/2014/main" id="{3D4AAA16-6842-49E0-AD63-AA761553A92A}"/>
              </a:ext>
            </a:extLst>
          </p:cNvPr>
          <p:cNvSpPr/>
          <p:nvPr/>
        </p:nvSpPr>
        <p:spPr>
          <a:xfrm>
            <a:off x="3214998" y="2195181"/>
            <a:ext cx="985365" cy="302045"/>
          </a:xfrm>
          <a:prstGeom prst="round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P2+</a:t>
            </a:r>
          </a:p>
        </p:txBody>
      </p:sp>
      <p:sp>
        <p:nvSpPr>
          <p:cNvPr id="27" name="Rectangle: Rounded Corners 26">
            <a:extLst>
              <a:ext uri="{FF2B5EF4-FFF2-40B4-BE49-F238E27FC236}">
                <a16:creationId xmlns:a16="http://schemas.microsoft.com/office/drawing/2014/main" id="{9957EA4D-3740-462C-A7B3-B5A48E117487}"/>
              </a:ext>
            </a:extLst>
          </p:cNvPr>
          <p:cNvSpPr/>
          <p:nvPr/>
        </p:nvSpPr>
        <p:spPr>
          <a:xfrm>
            <a:off x="7249058" y="2210849"/>
            <a:ext cx="985365" cy="270709"/>
          </a:xfrm>
          <a:prstGeom prst="round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P18-34</a:t>
            </a:r>
          </a:p>
        </p:txBody>
      </p:sp>
      <p:sp>
        <p:nvSpPr>
          <p:cNvPr id="29" name="Rectangle: Rounded Corners 28">
            <a:extLst>
              <a:ext uri="{FF2B5EF4-FFF2-40B4-BE49-F238E27FC236}">
                <a16:creationId xmlns:a16="http://schemas.microsoft.com/office/drawing/2014/main" id="{ACFB8017-EFD9-472D-A2D4-207EECF3C301}"/>
              </a:ext>
            </a:extLst>
          </p:cNvPr>
          <p:cNvSpPr/>
          <p:nvPr/>
        </p:nvSpPr>
        <p:spPr>
          <a:xfrm>
            <a:off x="9221387" y="2210849"/>
            <a:ext cx="985365" cy="270709"/>
          </a:xfrm>
          <a:prstGeom prst="round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ea typeface="+mn-ea"/>
                <a:cs typeface="+mn-cs"/>
              </a:rPr>
              <a:t>P35-49</a:t>
            </a:r>
          </a:p>
        </p:txBody>
      </p:sp>
      <p:sp>
        <p:nvSpPr>
          <p:cNvPr id="10" name="TextBox 9">
            <a:extLst>
              <a:ext uri="{FF2B5EF4-FFF2-40B4-BE49-F238E27FC236}">
                <a16:creationId xmlns:a16="http://schemas.microsoft.com/office/drawing/2014/main" id="{D2A353EB-8F7D-4F02-AC52-7D6B8F864BED}"/>
              </a:ext>
            </a:extLst>
          </p:cNvPr>
          <p:cNvSpPr txBox="1"/>
          <p:nvPr/>
        </p:nvSpPr>
        <p:spPr>
          <a:xfrm>
            <a:off x="2864959" y="1752125"/>
            <a:ext cx="775826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Ad-Supported TV </a:t>
            </a:r>
            <a:r>
              <a:rPr kumimoji="0" lang="pl-PL"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 Differences: w/o </a:t>
            </a: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4/20 </a:t>
            </a:r>
            <a:r>
              <a:rPr kumimoji="0" lang="pl-PL"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vs. w/o 2/24 </a:t>
            </a:r>
            <a:endPar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30" name="Rectangle 29">
            <a:extLst>
              <a:ext uri="{FF2B5EF4-FFF2-40B4-BE49-F238E27FC236}">
                <a16:creationId xmlns:a16="http://schemas.microsoft.com/office/drawing/2014/main" id="{7EB5504C-B95E-4168-A0B7-64E2BA5CCC7A}"/>
              </a:ext>
            </a:extLst>
          </p:cNvPr>
          <p:cNvSpPr/>
          <p:nvPr/>
        </p:nvSpPr>
        <p:spPr>
          <a:xfrm>
            <a:off x="526244" y="6223514"/>
            <a:ext cx="1042789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Time Period Report, Live, w/o 2/24 &amp; w/o </a:t>
            </a:r>
            <a:r>
              <a:rPr lang="en-US" sz="800" dirty="0">
                <a:solidFill>
                  <a:srgbClr val="1B1464"/>
                </a:solidFill>
                <a:latin typeface="Helvetica" panose="020B0403020202020204" pitchFamily="34" charset="0"/>
              </a:rPr>
              <a:t>4</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/20; Demos: P2+, P12-17, A18-34, A35-49, Viewing Source: Ad-Supported Cable TV &amp; Broadcast TV (includes Spanish Language Networks). *Total Day - reach reflects average daily reach for the week (Monday-Friday) and 'time spent' reflects total weekly minutes viewed (Monday-Friday). Note: Reach difference reflects percentage change, not percentage point change.</a:t>
            </a:r>
          </a:p>
        </p:txBody>
      </p:sp>
      <p:graphicFrame>
        <p:nvGraphicFramePr>
          <p:cNvPr id="34" name="Table 2">
            <a:extLst>
              <a:ext uri="{FF2B5EF4-FFF2-40B4-BE49-F238E27FC236}">
                <a16:creationId xmlns:a16="http://schemas.microsoft.com/office/drawing/2014/main" id="{74BFE753-0A3C-461B-9F37-9CF15DC2F553}"/>
              </a:ext>
            </a:extLst>
          </p:cNvPr>
          <p:cNvGraphicFramePr>
            <a:graphicFrameLocks noGrp="1"/>
          </p:cNvGraphicFramePr>
          <p:nvPr>
            <p:extLst>
              <p:ext uri="{D42A27DB-BD31-4B8C-83A1-F6EECF244321}">
                <p14:modId xmlns:p14="http://schemas.microsoft.com/office/powerpoint/2010/main" val="1864383537"/>
              </p:ext>
            </p:extLst>
          </p:nvPr>
        </p:nvGraphicFramePr>
        <p:xfrm>
          <a:off x="4887330" y="2553836"/>
          <a:ext cx="1718857" cy="3509454"/>
        </p:xfrm>
        <a:graphic>
          <a:graphicData uri="http://schemas.openxmlformats.org/drawingml/2006/table">
            <a:tbl>
              <a:tblPr firstRow="1" bandRow="1">
                <a:tableStyleId>{5C22544A-7EE6-4342-B048-85BDC9FD1C3A}</a:tableStyleId>
              </a:tblPr>
              <a:tblGrid>
                <a:gridCol w="828845">
                  <a:extLst>
                    <a:ext uri="{9D8B030D-6E8A-4147-A177-3AD203B41FA5}">
                      <a16:colId xmlns:a16="http://schemas.microsoft.com/office/drawing/2014/main" val="1431931601"/>
                    </a:ext>
                  </a:extLst>
                </a:gridCol>
                <a:gridCol w="890012">
                  <a:extLst>
                    <a:ext uri="{9D8B030D-6E8A-4147-A177-3AD203B41FA5}">
                      <a16:colId xmlns:a16="http://schemas.microsoft.com/office/drawing/2014/main" val="1982960923"/>
                    </a:ext>
                  </a:extLst>
                </a:gridCol>
              </a:tblGrid>
              <a:tr h="494729">
                <a:tc>
                  <a:txBody>
                    <a:bodyPr/>
                    <a:lstStyle/>
                    <a:p>
                      <a:pPr algn="ctr"/>
                      <a:r>
                        <a:rPr lang="en-US" sz="1400" dirty="0">
                          <a:latin typeface="Helvetica" panose="020B0403020202020204" pitchFamily="34" charset="0"/>
                        </a:rPr>
                        <a:t>Reach</a:t>
                      </a:r>
                    </a:p>
                  </a:txBody>
                  <a:tcPr anchor="ctr">
                    <a:solidFill>
                      <a:srgbClr val="1B1464"/>
                    </a:solidFill>
                  </a:tcPr>
                </a:tc>
                <a:tc>
                  <a:txBody>
                    <a:bodyPr/>
                    <a:lstStyle/>
                    <a:p>
                      <a:pPr algn="ctr"/>
                      <a:r>
                        <a:rPr lang="en-US" sz="1400" dirty="0">
                          <a:latin typeface="Helvetica" panose="020B0403020202020204" pitchFamily="34" charset="0"/>
                        </a:rPr>
                        <a:t>Time Spent</a:t>
                      </a:r>
                    </a:p>
                  </a:txBody>
                  <a:tcPr anchor="ctr">
                    <a:solidFill>
                      <a:srgbClr val="1B1464"/>
                    </a:solidFill>
                  </a:tcPr>
                </a:tc>
                <a:extLst>
                  <a:ext uri="{0D108BD9-81ED-4DB2-BD59-A6C34878D82A}">
                    <a16:rowId xmlns:a16="http://schemas.microsoft.com/office/drawing/2014/main" val="3947317750"/>
                  </a:ext>
                </a:extLst>
              </a:tr>
              <a:tr h="332366">
                <a:tc>
                  <a:txBody>
                    <a:bodyPr/>
                    <a:lstStyle/>
                    <a:p>
                      <a:pPr algn="r" fontAlgn="b"/>
                      <a:r>
                        <a:rPr lang="en-US" sz="1400" b="0" i="0" u="none" strike="noStrike" dirty="0">
                          <a:solidFill>
                            <a:srgbClr val="1B1464"/>
                          </a:solidFill>
                          <a:effectLst/>
                          <a:latin typeface="Helvetica" panose="020B0403020202020204" pitchFamily="34" charset="0"/>
                        </a:rPr>
                        <a:t>+16%</a:t>
                      </a:r>
                    </a:p>
                  </a:txBody>
                  <a:tcPr marL="9525" marR="9525" marT="9525" marB="0" anchor="ctr">
                    <a:solidFill>
                      <a:srgbClr val="00BFF2"/>
                    </a:solidFill>
                  </a:tcPr>
                </a:tc>
                <a:tc>
                  <a:txBody>
                    <a:bodyPr/>
                    <a:lstStyle/>
                    <a:p>
                      <a:pPr algn="r" fontAlgn="b"/>
                      <a:r>
                        <a:rPr lang="en-US" sz="1400" b="0" i="0" u="none" strike="noStrike" dirty="0">
                          <a:solidFill>
                            <a:srgbClr val="1B1464"/>
                          </a:solidFill>
                          <a:effectLst/>
                          <a:latin typeface="Helvetica" panose="020B0403020202020204" pitchFamily="34" charset="0"/>
                        </a:rPr>
                        <a:t>+32%</a:t>
                      </a:r>
                    </a:p>
                  </a:txBody>
                  <a:tcPr marL="9525" marR="9525" marT="9525" marB="0" anchor="ctr">
                    <a:solidFill>
                      <a:srgbClr val="00BFF2"/>
                    </a:solidFill>
                  </a:tcPr>
                </a:tc>
                <a:extLst>
                  <a:ext uri="{0D108BD9-81ED-4DB2-BD59-A6C34878D82A}">
                    <a16:rowId xmlns:a16="http://schemas.microsoft.com/office/drawing/2014/main" val="624396412"/>
                  </a:ext>
                </a:extLst>
              </a:tr>
              <a:tr h="332366">
                <a:tc>
                  <a:txBody>
                    <a:bodyPr/>
                    <a:lstStyle/>
                    <a:p>
                      <a:pPr algn="r" fontAlgn="b"/>
                      <a:r>
                        <a:rPr lang="en-US" sz="1400" b="0" i="0" u="none" strike="noStrike" dirty="0">
                          <a:solidFill>
                            <a:schemeClr val="bg1">
                              <a:lumMod val="50000"/>
                            </a:schemeClr>
                          </a:solidFill>
                          <a:effectLst/>
                          <a:latin typeface="Helvetica" panose="020B0403020202020204" pitchFamily="34" charset="0"/>
                        </a:rPr>
                        <a:t>-15%</a:t>
                      </a:r>
                    </a:p>
                  </a:txBody>
                  <a:tcPr marL="9525" marR="9525" marT="9525" marB="0" anchor="ctr"/>
                </a:tc>
                <a:tc>
                  <a:txBody>
                    <a:bodyPr/>
                    <a:lstStyle/>
                    <a:p>
                      <a:pPr algn="r" fontAlgn="b"/>
                      <a:r>
                        <a:rPr lang="en-US" sz="1400" b="0" i="0" u="none" strike="noStrike" dirty="0">
                          <a:solidFill>
                            <a:schemeClr val="bg1">
                              <a:lumMod val="50000"/>
                            </a:schemeClr>
                          </a:solidFill>
                          <a:effectLst/>
                          <a:latin typeface="Helvetica" panose="020B0403020202020204" pitchFamily="34" charset="0"/>
                        </a:rPr>
                        <a:t>-14%</a:t>
                      </a:r>
                    </a:p>
                  </a:txBody>
                  <a:tcPr marL="9525" marR="9525" marT="9525" marB="0" anchor="ctr"/>
                </a:tc>
                <a:extLst>
                  <a:ext uri="{0D108BD9-81ED-4DB2-BD59-A6C34878D82A}">
                    <a16:rowId xmlns:a16="http://schemas.microsoft.com/office/drawing/2014/main" val="1956906819"/>
                  </a:ext>
                </a:extLst>
              </a:tr>
              <a:tr h="332366">
                <a:tc>
                  <a:txBody>
                    <a:bodyPr/>
                    <a:lstStyle/>
                    <a:p>
                      <a:pPr algn="r" fontAlgn="b"/>
                      <a:r>
                        <a:rPr lang="en-US" sz="1400" b="0" i="0" u="none" strike="noStrike" dirty="0">
                          <a:solidFill>
                            <a:srgbClr val="1B1464"/>
                          </a:solidFill>
                          <a:effectLst/>
                          <a:latin typeface="Helvetica" panose="020B0403020202020204" pitchFamily="34" charset="0"/>
                        </a:rPr>
                        <a:t>+58%</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+129%</a:t>
                      </a:r>
                    </a:p>
                  </a:txBody>
                  <a:tcPr marL="9525" marR="9525" marT="9525" marB="0" anchor="ctr"/>
                </a:tc>
                <a:extLst>
                  <a:ext uri="{0D108BD9-81ED-4DB2-BD59-A6C34878D82A}">
                    <a16:rowId xmlns:a16="http://schemas.microsoft.com/office/drawing/2014/main" val="2441533275"/>
                  </a:ext>
                </a:extLst>
              </a:tr>
              <a:tr h="332366">
                <a:tc>
                  <a:txBody>
                    <a:bodyPr/>
                    <a:lstStyle/>
                    <a:p>
                      <a:pPr algn="r" fontAlgn="b"/>
                      <a:r>
                        <a:rPr lang="en-US" sz="1400" b="0" i="0" u="none" strike="noStrike" dirty="0">
                          <a:solidFill>
                            <a:srgbClr val="1B1464"/>
                          </a:solidFill>
                          <a:effectLst/>
                          <a:latin typeface="Helvetica" panose="020B0403020202020204" pitchFamily="34" charset="0"/>
                        </a:rPr>
                        <a:t>+7%</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+32%</a:t>
                      </a:r>
                    </a:p>
                  </a:txBody>
                  <a:tcPr marL="9525" marR="9525" marT="9525" marB="0" anchor="ctr"/>
                </a:tc>
                <a:extLst>
                  <a:ext uri="{0D108BD9-81ED-4DB2-BD59-A6C34878D82A}">
                    <a16:rowId xmlns:a16="http://schemas.microsoft.com/office/drawing/2014/main" val="1262622418"/>
                  </a:ext>
                </a:extLst>
              </a:tr>
              <a:tr h="332366">
                <a:tc>
                  <a:txBody>
                    <a:bodyPr/>
                    <a:lstStyle/>
                    <a:p>
                      <a:pPr algn="r" fontAlgn="b"/>
                      <a:r>
                        <a:rPr lang="en-US" sz="1400" b="0" i="0" u="none" strike="noStrike" dirty="0">
                          <a:solidFill>
                            <a:srgbClr val="1B1464"/>
                          </a:solidFill>
                          <a:effectLst/>
                          <a:latin typeface="Helvetica" panose="020B0403020202020204" pitchFamily="34" charset="0"/>
                        </a:rPr>
                        <a:t>+10%</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+17%</a:t>
                      </a:r>
                    </a:p>
                  </a:txBody>
                  <a:tcPr marL="9525" marR="9525" marT="9525" marB="0" anchor="ctr"/>
                </a:tc>
                <a:extLst>
                  <a:ext uri="{0D108BD9-81ED-4DB2-BD59-A6C34878D82A}">
                    <a16:rowId xmlns:a16="http://schemas.microsoft.com/office/drawing/2014/main" val="1145840239"/>
                  </a:ext>
                </a:extLst>
              </a:tr>
              <a:tr h="332366">
                <a:tc>
                  <a:txBody>
                    <a:bodyPr/>
                    <a:lstStyle/>
                    <a:p>
                      <a:pPr algn="r" fontAlgn="b"/>
                      <a:r>
                        <a:rPr lang="en-US" sz="1400" b="0" i="0" u="none" strike="noStrike" dirty="0">
                          <a:solidFill>
                            <a:srgbClr val="1B1464"/>
                          </a:solidFill>
                          <a:effectLst/>
                          <a:latin typeface="Helvetica" panose="020B0403020202020204" pitchFamily="34" charset="0"/>
                        </a:rPr>
                        <a:t>+5%</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+18%</a:t>
                      </a:r>
                    </a:p>
                  </a:txBody>
                  <a:tcPr marL="9525" marR="9525" marT="9525" marB="0" anchor="ctr"/>
                </a:tc>
                <a:extLst>
                  <a:ext uri="{0D108BD9-81ED-4DB2-BD59-A6C34878D82A}">
                    <a16:rowId xmlns:a16="http://schemas.microsoft.com/office/drawing/2014/main" val="3397004610"/>
                  </a:ext>
                </a:extLst>
              </a:tr>
              <a:tr h="332366">
                <a:tc>
                  <a:txBody>
                    <a:bodyPr/>
                    <a:lstStyle/>
                    <a:p>
                      <a:pPr algn="r" fontAlgn="b"/>
                      <a:r>
                        <a:rPr lang="en-US" sz="1400" b="0" i="0" u="none" strike="noStrike" dirty="0">
                          <a:solidFill>
                            <a:srgbClr val="1B1464"/>
                          </a:solidFill>
                          <a:effectLst/>
                          <a:latin typeface="Helvetica" panose="020B0403020202020204" pitchFamily="34" charset="0"/>
                        </a:rPr>
                        <a:t>+29%</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+19%</a:t>
                      </a:r>
                    </a:p>
                  </a:txBody>
                  <a:tcPr marL="9525" marR="9525" marT="9525" marB="0" anchor="ctr"/>
                </a:tc>
                <a:extLst>
                  <a:ext uri="{0D108BD9-81ED-4DB2-BD59-A6C34878D82A}">
                    <a16:rowId xmlns:a16="http://schemas.microsoft.com/office/drawing/2014/main" val="4099657775"/>
                  </a:ext>
                </a:extLst>
              </a:tr>
              <a:tr h="332366">
                <a:tc>
                  <a:txBody>
                    <a:bodyPr/>
                    <a:lstStyle/>
                    <a:p>
                      <a:pPr algn="r" fontAlgn="b"/>
                      <a:r>
                        <a:rPr lang="en-US" sz="1400" b="0" i="0" u="none" strike="noStrike" dirty="0">
                          <a:solidFill>
                            <a:srgbClr val="1B1464"/>
                          </a:solidFill>
                          <a:effectLst/>
                          <a:latin typeface="Helvetica" panose="020B0403020202020204" pitchFamily="34" charset="0"/>
                        </a:rPr>
                        <a:t>+34%</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+2%</a:t>
                      </a:r>
                    </a:p>
                  </a:txBody>
                  <a:tcPr marL="9525" marR="9525" marT="9525" marB="0" anchor="ctr"/>
                </a:tc>
                <a:extLst>
                  <a:ext uri="{0D108BD9-81ED-4DB2-BD59-A6C34878D82A}">
                    <a16:rowId xmlns:a16="http://schemas.microsoft.com/office/drawing/2014/main" val="3672279489"/>
                  </a:ext>
                </a:extLst>
              </a:tr>
              <a:tr h="332366">
                <a:tc>
                  <a:txBody>
                    <a:bodyPr/>
                    <a:lstStyle/>
                    <a:p>
                      <a:pPr algn="r" fontAlgn="b"/>
                      <a:r>
                        <a:rPr lang="en-US" sz="1400" b="0" i="0" u="none" strike="noStrike" dirty="0">
                          <a:solidFill>
                            <a:srgbClr val="1B1464"/>
                          </a:solidFill>
                          <a:effectLst/>
                          <a:latin typeface="Helvetica" panose="020B0403020202020204" pitchFamily="34" charset="0"/>
                        </a:rPr>
                        <a:t>+2%</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+9%</a:t>
                      </a:r>
                    </a:p>
                  </a:txBody>
                  <a:tcPr marL="9525" marR="9525" marT="9525" marB="0" anchor="ctr"/>
                </a:tc>
                <a:extLst>
                  <a:ext uri="{0D108BD9-81ED-4DB2-BD59-A6C34878D82A}">
                    <a16:rowId xmlns:a16="http://schemas.microsoft.com/office/drawing/2014/main" val="4098953353"/>
                  </a:ext>
                </a:extLst>
              </a:tr>
            </a:tbl>
          </a:graphicData>
        </a:graphic>
      </p:graphicFrame>
      <p:graphicFrame>
        <p:nvGraphicFramePr>
          <p:cNvPr id="35" name="Table 2">
            <a:extLst>
              <a:ext uri="{FF2B5EF4-FFF2-40B4-BE49-F238E27FC236}">
                <a16:creationId xmlns:a16="http://schemas.microsoft.com/office/drawing/2014/main" id="{5A5D417B-0C76-410C-8973-1C6292873235}"/>
              </a:ext>
            </a:extLst>
          </p:cNvPr>
          <p:cNvGraphicFramePr>
            <a:graphicFrameLocks noGrp="1"/>
          </p:cNvGraphicFramePr>
          <p:nvPr>
            <p:extLst>
              <p:ext uri="{D42A27DB-BD31-4B8C-83A1-F6EECF244321}">
                <p14:modId xmlns:p14="http://schemas.microsoft.com/office/powerpoint/2010/main" val="2745825658"/>
              </p:ext>
            </p:extLst>
          </p:nvPr>
        </p:nvGraphicFramePr>
        <p:xfrm>
          <a:off x="6911806" y="2553836"/>
          <a:ext cx="1718857" cy="3509454"/>
        </p:xfrm>
        <a:graphic>
          <a:graphicData uri="http://schemas.openxmlformats.org/drawingml/2006/table">
            <a:tbl>
              <a:tblPr firstRow="1" bandRow="1">
                <a:tableStyleId>{5C22544A-7EE6-4342-B048-85BDC9FD1C3A}</a:tableStyleId>
              </a:tblPr>
              <a:tblGrid>
                <a:gridCol w="828845">
                  <a:extLst>
                    <a:ext uri="{9D8B030D-6E8A-4147-A177-3AD203B41FA5}">
                      <a16:colId xmlns:a16="http://schemas.microsoft.com/office/drawing/2014/main" val="1431931601"/>
                    </a:ext>
                  </a:extLst>
                </a:gridCol>
                <a:gridCol w="890012">
                  <a:extLst>
                    <a:ext uri="{9D8B030D-6E8A-4147-A177-3AD203B41FA5}">
                      <a16:colId xmlns:a16="http://schemas.microsoft.com/office/drawing/2014/main" val="1982960923"/>
                    </a:ext>
                  </a:extLst>
                </a:gridCol>
              </a:tblGrid>
              <a:tr h="494729">
                <a:tc>
                  <a:txBody>
                    <a:bodyPr/>
                    <a:lstStyle/>
                    <a:p>
                      <a:pPr algn="ctr"/>
                      <a:r>
                        <a:rPr lang="en-US" sz="1400" dirty="0">
                          <a:latin typeface="Helvetica" panose="020B0403020202020204" pitchFamily="34" charset="0"/>
                        </a:rPr>
                        <a:t>Reach</a:t>
                      </a:r>
                    </a:p>
                  </a:txBody>
                  <a:tcPr anchor="ctr">
                    <a:solidFill>
                      <a:srgbClr val="1B1464"/>
                    </a:solidFill>
                  </a:tcPr>
                </a:tc>
                <a:tc>
                  <a:txBody>
                    <a:bodyPr/>
                    <a:lstStyle/>
                    <a:p>
                      <a:pPr algn="ctr"/>
                      <a:r>
                        <a:rPr lang="en-US" sz="1400" dirty="0">
                          <a:latin typeface="Helvetica" panose="020B0403020202020204" pitchFamily="34" charset="0"/>
                        </a:rPr>
                        <a:t>Time Spent</a:t>
                      </a:r>
                    </a:p>
                  </a:txBody>
                  <a:tcPr anchor="ctr">
                    <a:solidFill>
                      <a:srgbClr val="1B1464"/>
                    </a:solidFill>
                  </a:tcPr>
                </a:tc>
                <a:extLst>
                  <a:ext uri="{0D108BD9-81ED-4DB2-BD59-A6C34878D82A}">
                    <a16:rowId xmlns:a16="http://schemas.microsoft.com/office/drawing/2014/main" val="3947317750"/>
                  </a:ext>
                </a:extLst>
              </a:tr>
              <a:tr h="332366">
                <a:tc>
                  <a:txBody>
                    <a:bodyPr/>
                    <a:lstStyle/>
                    <a:p>
                      <a:pPr algn="r" fontAlgn="b"/>
                      <a:r>
                        <a:rPr lang="en-US" sz="1400" b="0" i="0" u="none" strike="noStrike" dirty="0">
                          <a:solidFill>
                            <a:srgbClr val="1B1464"/>
                          </a:solidFill>
                          <a:effectLst/>
                          <a:latin typeface="Helvetica" panose="020B0403020202020204" pitchFamily="34" charset="0"/>
                        </a:rPr>
                        <a:t>+5%</a:t>
                      </a:r>
                    </a:p>
                  </a:txBody>
                  <a:tcPr marL="9525" marR="9525" marT="9525" marB="0" anchor="ctr">
                    <a:solidFill>
                      <a:srgbClr val="00BFF2"/>
                    </a:solidFill>
                  </a:tcPr>
                </a:tc>
                <a:tc>
                  <a:txBody>
                    <a:bodyPr/>
                    <a:lstStyle/>
                    <a:p>
                      <a:pPr algn="r" fontAlgn="b"/>
                      <a:r>
                        <a:rPr lang="en-US" sz="1400" b="0" i="0" u="none" strike="noStrike" dirty="0">
                          <a:solidFill>
                            <a:srgbClr val="1B1464"/>
                          </a:solidFill>
                          <a:effectLst/>
                          <a:latin typeface="Helvetica" panose="020B0403020202020204" pitchFamily="34" charset="0"/>
                        </a:rPr>
                        <a:t>+11%</a:t>
                      </a:r>
                    </a:p>
                  </a:txBody>
                  <a:tcPr marL="9525" marR="9525" marT="9525" marB="0" anchor="ctr">
                    <a:solidFill>
                      <a:srgbClr val="00BFF2"/>
                    </a:solidFill>
                  </a:tcPr>
                </a:tc>
                <a:extLst>
                  <a:ext uri="{0D108BD9-81ED-4DB2-BD59-A6C34878D82A}">
                    <a16:rowId xmlns:a16="http://schemas.microsoft.com/office/drawing/2014/main" val="624396412"/>
                  </a:ext>
                </a:extLst>
              </a:tr>
              <a:tr h="332366">
                <a:tc>
                  <a:txBody>
                    <a:bodyPr/>
                    <a:lstStyle/>
                    <a:p>
                      <a:pPr algn="r" fontAlgn="b"/>
                      <a:r>
                        <a:rPr lang="en-US" sz="1400" b="0" i="0" u="none" strike="noStrike" kern="1200" dirty="0">
                          <a:solidFill>
                            <a:schemeClr val="bg1">
                              <a:lumMod val="50000"/>
                            </a:schemeClr>
                          </a:solidFill>
                          <a:effectLst/>
                          <a:latin typeface="Helvetica" panose="020B0403020202020204" pitchFamily="34" charset="0"/>
                          <a:ea typeface="+mn-ea"/>
                          <a:cs typeface="+mn-cs"/>
                        </a:rPr>
                        <a:t>-10%</a:t>
                      </a:r>
                    </a:p>
                  </a:txBody>
                  <a:tcPr marL="9525" marR="9525" marT="9525" marB="0" anchor="ctr"/>
                </a:tc>
                <a:tc>
                  <a:txBody>
                    <a:bodyPr/>
                    <a:lstStyle/>
                    <a:p>
                      <a:pPr marL="0" algn="r" defTabSz="914400" rtl="0" eaLnBrk="1" fontAlgn="b" latinLnBrk="0" hangingPunct="1"/>
                      <a:r>
                        <a:rPr lang="en-US" sz="1400" b="0" i="0" u="none" strike="noStrike" kern="1200" dirty="0">
                          <a:solidFill>
                            <a:schemeClr val="bg1">
                              <a:lumMod val="50000"/>
                            </a:schemeClr>
                          </a:solidFill>
                          <a:effectLst/>
                          <a:latin typeface="Helvetica" panose="020B0403020202020204" pitchFamily="34" charset="0"/>
                          <a:ea typeface="+mn-ea"/>
                          <a:cs typeface="+mn-cs"/>
                        </a:rPr>
                        <a:t>-5%</a:t>
                      </a:r>
                    </a:p>
                  </a:txBody>
                  <a:tcPr marL="9525" marR="9525" marT="9525" marB="0" anchor="ctr"/>
                </a:tc>
                <a:extLst>
                  <a:ext uri="{0D108BD9-81ED-4DB2-BD59-A6C34878D82A}">
                    <a16:rowId xmlns:a16="http://schemas.microsoft.com/office/drawing/2014/main" val="1956906819"/>
                  </a:ext>
                </a:extLst>
              </a:tr>
              <a:tr h="332366">
                <a:tc>
                  <a:txBody>
                    <a:bodyPr/>
                    <a:lstStyle/>
                    <a:p>
                      <a:pPr algn="r" fontAlgn="b"/>
                      <a:r>
                        <a:rPr lang="en-US" sz="1400" b="0" i="0" u="none" strike="noStrike" dirty="0">
                          <a:solidFill>
                            <a:srgbClr val="1B1464"/>
                          </a:solidFill>
                          <a:effectLst/>
                          <a:latin typeface="Helvetica" panose="020B0403020202020204" pitchFamily="34" charset="0"/>
                        </a:rPr>
                        <a:t>+15%</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+26%</a:t>
                      </a:r>
                    </a:p>
                  </a:txBody>
                  <a:tcPr marL="9525" marR="9525" marT="9525" marB="0" anchor="ctr"/>
                </a:tc>
                <a:extLst>
                  <a:ext uri="{0D108BD9-81ED-4DB2-BD59-A6C34878D82A}">
                    <a16:rowId xmlns:a16="http://schemas.microsoft.com/office/drawing/2014/main" val="2441533275"/>
                  </a:ext>
                </a:extLst>
              </a:tr>
              <a:tr h="332366">
                <a:tc>
                  <a:txBody>
                    <a:bodyPr/>
                    <a:lstStyle/>
                    <a:p>
                      <a:pPr algn="r" fontAlgn="b"/>
                      <a:r>
                        <a:rPr lang="en-US" sz="1400" b="0" i="0" u="none" strike="noStrike" dirty="0">
                          <a:solidFill>
                            <a:srgbClr val="1B1464"/>
                          </a:solidFill>
                          <a:effectLst/>
                          <a:latin typeface="Helvetica" panose="020B0403020202020204" pitchFamily="34" charset="0"/>
                        </a:rPr>
                        <a:t>+5%</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+14%</a:t>
                      </a:r>
                    </a:p>
                  </a:txBody>
                  <a:tcPr marL="9525" marR="9525" marT="9525" marB="0" anchor="ctr"/>
                </a:tc>
                <a:extLst>
                  <a:ext uri="{0D108BD9-81ED-4DB2-BD59-A6C34878D82A}">
                    <a16:rowId xmlns:a16="http://schemas.microsoft.com/office/drawing/2014/main" val="1262622418"/>
                  </a:ext>
                </a:extLst>
              </a:tr>
              <a:tr h="332366">
                <a:tc>
                  <a:txBody>
                    <a:bodyPr/>
                    <a:lstStyle/>
                    <a:p>
                      <a:pPr algn="r" fontAlgn="b"/>
                      <a:r>
                        <a:rPr lang="en-US" sz="1400" b="0" i="0" u="none" strike="noStrike" dirty="0">
                          <a:solidFill>
                            <a:srgbClr val="1B1464"/>
                          </a:solidFill>
                          <a:effectLst/>
                          <a:latin typeface="Helvetica" panose="020B0403020202020204" pitchFamily="34" charset="0"/>
                        </a:rPr>
                        <a:t>+3%</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+6%</a:t>
                      </a:r>
                    </a:p>
                  </a:txBody>
                  <a:tcPr marL="9525" marR="9525" marT="9525" marB="0" anchor="ctr"/>
                </a:tc>
                <a:extLst>
                  <a:ext uri="{0D108BD9-81ED-4DB2-BD59-A6C34878D82A}">
                    <a16:rowId xmlns:a16="http://schemas.microsoft.com/office/drawing/2014/main" val="1145840239"/>
                  </a:ext>
                </a:extLst>
              </a:tr>
              <a:tr h="332366">
                <a:tc>
                  <a:txBody>
                    <a:bodyPr/>
                    <a:lstStyle/>
                    <a:p>
                      <a:pPr algn="r" fontAlgn="b"/>
                      <a:r>
                        <a:rPr lang="en-US" sz="1400" b="0" i="0" u="none" strike="noStrike" dirty="0">
                          <a:solidFill>
                            <a:srgbClr val="1B1464"/>
                          </a:solidFill>
                          <a:effectLst/>
                          <a:latin typeface="Helvetica" panose="020B0403020202020204" pitchFamily="34" charset="0"/>
                        </a:rPr>
                        <a:t>+2%</a:t>
                      </a:r>
                    </a:p>
                  </a:txBody>
                  <a:tcPr marL="9525" marR="9525" marT="9525" marB="0" anchor="ctr"/>
                </a:tc>
                <a:tc>
                  <a:txBody>
                    <a:bodyPr/>
                    <a:lstStyle/>
                    <a:p>
                      <a:pPr marL="0" algn="r" defTabSz="914400" rtl="0" eaLnBrk="1" fontAlgn="b" latinLnBrk="0" hangingPunct="1"/>
                      <a:r>
                        <a:rPr lang="en-US" sz="1400" b="0" i="0" u="none" strike="noStrike" kern="1200" dirty="0">
                          <a:solidFill>
                            <a:srgbClr val="1B1464"/>
                          </a:solidFill>
                          <a:effectLst/>
                          <a:latin typeface="Helvetica" panose="020B0403020202020204" pitchFamily="34" charset="0"/>
                          <a:ea typeface="+mn-ea"/>
                          <a:cs typeface="+mn-cs"/>
                        </a:rPr>
                        <a:t>+4%</a:t>
                      </a:r>
                    </a:p>
                  </a:txBody>
                  <a:tcPr marL="9525" marR="9525" marT="9525" marB="0" anchor="ctr"/>
                </a:tc>
                <a:extLst>
                  <a:ext uri="{0D108BD9-81ED-4DB2-BD59-A6C34878D82A}">
                    <a16:rowId xmlns:a16="http://schemas.microsoft.com/office/drawing/2014/main" val="3397004610"/>
                  </a:ext>
                </a:extLst>
              </a:tr>
              <a:tr h="332366">
                <a:tc>
                  <a:txBody>
                    <a:bodyPr/>
                    <a:lstStyle/>
                    <a:p>
                      <a:pPr algn="r" fontAlgn="b"/>
                      <a:r>
                        <a:rPr lang="en-US" sz="1400" b="0" i="0" u="none" strike="noStrike" dirty="0">
                          <a:solidFill>
                            <a:srgbClr val="1B1464"/>
                          </a:solidFill>
                          <a:effectLst/>
                          <a:latin typeface="Helvetica" panose="020B0403020202020204" pitchFamily="34" charset="0"/>
                        </a:rPr>
                        <a:t>+12%</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+11%</a:t>
                      </a:r>
                    </a:p>
                  </a:txBody>
                  <a:tcPr marL="9525" marR="9525" marT="9525" marB="0" anchor="ctr"/>
                </a:tc>
                <a:extLst>
                  <a:ext uri="{0D108BD9-81ED-4DB2-BD59-A6C34878D82A}">
                    <a16:rowId xmlns:a16="http://schemas.microsoft.com/office/drawing/2014/main" val="4099657775"/>
                  </a:ext>
                </a:extLst>
              </a:tr>
              <a:tr h="332366">
                <a:tc>
                  <a:txBody>
                    <a:bodyPr/>
                    <a:lstStyle/>
                    <a:p>
                      <a:pPr algn="r" fontAlgn="b"/>
                      <a:r>
                        <a:rPr lang="en-US" sz="1400" b="0" i="0" u="none" strike="noStrike" dirty="0">
                          <a:solidFill>
                            <a:srgbClr val="1B1464"/>
                          </a:solidFill>
                          <a:effectLst/>
                          <a:latin typeface="Helvetica" panose="020B0403020202020204" pitchFamily="34" charset="0"/>
                        </a:rPr>
                        <a:t>+8%</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+8%</a:t>
                      </a:r>
                    </a:p>
                  </a:txBody>
                  <a:tcPr marL="9525" marR="9525" marT="9525" marB="0" anchor="ctr"/>
                </a:tc>
                <a:extLst>
                  <a:ext uri="{0D108BD9-81ED-4DB2-BD59-A6C34878D82A}">
                    <a16:rowId xmlns:a16="http://schemas.microsoft.com/office/drawing/2014/main" val="3672279489"/>
                  </a:ext>
                </a:extLst>
              </a:tr>
              <a:tr h="332366">
                <a:tc>
                  <a:txBody>
                    <a:bodyPr/>
                    <a:lstStyle/>
                    <a:p>
                      <a:pPr marL="0" algn="r" defTabSz="914400" rtl="0" eaLnBrk="1" fontAlgn="b" latinLnBrk="0" hangingPunct="1"/>
                      <a:r>
                        <a:rPr lang="en-US" sz="1400" b="0" i="0" u="none" strike="noStrike" kern="1200" dirty="0">
                          <a:solidFill>
                            <a:schemeClr val="bg1">
                              <a:lumMod val="50000"/>
                            </a:schemeClr>
                          </a:solidFill>
                          <a:effectLst/>
                          <a:latin typeface="Helvetica" panose="020B0403020202020204" pitchFamily="34" charset="0"/>
                          <a:ea typeface="+mn-ea"/>
                          <a:cs typeface="+mn-cs"/>
                        </a:rPr>
                        <a:t>-1%</a:t>
                      </a:r>
                    </a:p>
                  </a:txBody>
                  <a:tcPr marL="9525" marR="9525" marT="9525" marB="0" anchor="ctr"/>
                </a:tc>
                <a:tc>
                  <a:txBody>
                    <a:bodyPr/>
                    <a:lstStyle/>
                    <a:p>
                      <a:pPr marL="0" algn="r" defTabSz="914400" rtl="0" eaLnBrk="1" fontAlgn="b" latinLnBrk="0" hangingPunct="1"/>
                      <a:r>
                        <a:rPr lang="en-US" sz="1400" b="0" i="0" u="none" strike="noStrike" kern="1200" dirty="0">
                          <a:solidFill>
                            <a:schemeClr val="bg1">
                              <a:lumMod val="50000"/>
                            </a:schemeClr>
                          </a:solidFill>
                          <a:effectLst/>
                          <a:latin typeface="Helvetica" panose="020B0403020202020204" pitchFamily="34" charset="0"/>
                          <a:ea typeface="+mn-ea"/>
                          <a:cs typeface="+mn-cs"/>
                        </a:rPr>
                        <a:t>-2%</a:t>
                      </a:r>
                    </a:p>
                  </a:txBody>
                  <a:tcPr marL="9525" marR="9525" marT="9525" marB="0" anchor="ctr"/>
                </a:tc>
                <a:extLst>
                  <a:ext uri="{0D108BD9-81ED-4DB2-BD59-A6C34878D82A}">
                    <a16:rowId xmlns:a16="http://schemas.microsoft.com/office/drawing/2014/main" val="4098953353"/>
                  </a:ext>
                </a:extLst>
              </a:tr>
            </a:tbl>
          </a:graphicData>
        </a:graphic>
      </p:graphicFrame>
      <p:graphicFrame>
        <p:nvGraphicFramePr>
          <p:cNvPr id="36" name="Table 2">
            <a:extLst>
              <a:ext uri="{FF2B5EF4-FFF2-40B4-BE49-F238E27FC236}">
                <a16:creationId xmlns:a16="http://schemas.microsoft.com/office/drawing/2014/main" id="{70B837B5-705A-49C9-A7F3-EB1C6B39AB84}"/>
              </a:ext>
            </a:extLst>
          </p:cNvPr>
          <p:cNvGraphicFramePr>
            <a:graphicFrameLocks noGrp="1"/>
          </p:cNvGraphicFramePr>
          <p:nvPr>
            <p:extLst>
              <p:ext uri="{D42A27DB-BD31-4B8C-83A1-F6EECF244321}">
                <p14:modId xmlns:p14="http://schemas.microsoft.com/office/powerpoint/2010/main" val="2878379016"/>
              </p:ext>
            </p:extLst>
          </p:nvPr>
        </p:nvGraphicFramePr>
        <p:xfrm>
          <a:off x="8904365" y="2553836"/>
          <a:ext cx="1718857" cy="3509454"/>
        </p:xfrm>
        <a:graphic>
          <a:graphicData uri="http://schemas.openxmlformats.org/drawingml/2006/table">
            <a:tbl>
              <a:tblPr firstRow="1" bandRow="1">
                <a:tableStyleId>{5C22544A-7EE6-4342-B048-85BDC9FD1C3A}</a:tableStyleId>
              </a:tblPr>
              <a:tblGrid>
                <a:gridCol w="828845">
                  <a:extLst>
                    <a:ext uri="{9D8B030D-6E8A-4147-A177-3AD203B41FA5}">
                      <a16:colId xmlns:a16="http://schemas.microsoft.com/office/drawing/2014/main" val="1431931601"/>
                    </a:ext>
                  </a:extLst>
                </a:gridCol>
                <a:gridCol w="890012">
                  <a:extLst>
                    <a:ext uri="{9D8B030D-6E8A-4147-A177-3AD203B41FA5}">
                      <a16:colId xmlns:a16="http://schemas.microsoft.com/office/drawing/2014/main" val="1982960923"/>
                    </a:ext>
                  </a:extLst>
                </a:gridCol>
              </a:tblGrid>
              <a:tr h="494729">
                <a:tc>
                  <a:txBody>
                    <a:bodyPr/>
                    <a:lstStyle/>
                    <a:p>
                      <a:pPr algn="ctr"/>
                      <a:r>
                        <a:rPr lang="en-US" sz="1400" dirty="0">
                          <a:latin typeface="Helvetica" panose="020B0403020202020204" pitchFamily="34" charset="0"/>
                        </a:rPr>
                        <a:t>Reach</a:t>
                      </a:r>
                    </a:p>
                  </a:txBody>
                  <a:tcPr anchor="ctr">
                    <a:solidFill>
                      <a:srgbClr val="1B1464"/>
                    </a:solidFill>
                  </a:tcPr>
                </a:tc>
                <a:tc>
                  <a:txBody>
                    <a:bodyPr/>
                    <a:lstStyle/>
                    <a:p>
                      <a:pPr algn="ctr"/>
                      <a:r>
                        <a:rPr lang="en-US" sz="1400" dirty="0">
                          <a:latin typeface="Helvetica" panose="020B0403020202020204" pitchFamily="34" charset="0"/>
                        </a:rPr>
                        <a:t>Time Spent</a:t>
                      </a:r>
                    </a:p>
                  </a:txBody>
                  <a:tcPr anchor="ctr">
                    <a:solidFill>
                      <a:srgbClr val="1B1464"/>
                    </a:solidFill>
                  </a:tcPr>
                </a:tc>
                <a:extLst>
                  <a:ext uri="{0D108BD9-81ED-4DB2-BD59-A6C34878D82A}">
                    <a16:rowId xmlns:a16="http://schemas.microsoft.com/office/drawing/2014/main" val="3947317750"/>
                  </a:ext>
                </a:extLst>
              </a:tr>
              <a:tr h="332366">
                <a:tc>
                  <a:txBody>
                    <a:bodyPr/>
                    <a:lstStyle/>
                    <a:p>
                      <a:pPr algn="r" fontAlgn="b"/>
                      <a:r>
                        <a:rPr lang="en-US" sz="1400" b="0" i="0" u="none" strike="noStrike" dirty="0">
                          <a:solidFill>
                            <a:srgbClr val="1B1464"/>
                          </a:solidFill>
                          <a:effectLst/>
                          <a:latin typeface="Helvetica" panose="020B0403020202020204" pitchFamily="34" charset="0"/>
                        </a:rPr>
                        <a:t>+3%</a:t>
                      </a:r>
                    </a:p>
                  </a:txBody>
                  <a:tcPr marL="9525" marR="9525" marT="9525" marB="0" anchor="ctr">
                    <a:solidFill>
                      <a:srgbClr val="00BFF2"/>
                    </a:solidFill>
                  </a:tcPr>
                </a:tc>
                <a:tc>
                  <a:txBody>
                    <a:bodyPr/>
                    <a:lstStyle/>
                    <a:p>
                      <a:pPr algn="r" fontAlgn="b"/>
                      <a:r>
                        <a:rPr lang="en-US" sz="1400" b="0" i="0" u="none" strike="noStrike" dirty="0">
                          <a:solidFill>
                            <a:srgbClr val="1B1464"/>
                          </a:solidFill>
                          <a:effectLst/>
                          <a:latin typeface="Helvetica" panose="020B0403020202020204" pitchFamily="34" charset="0"/>
                        </a:rPr>
                        <a:t>+14%</a:t>
                      </a:r>
                    </a:p>
                  </a:txBody>
                  <a:tcPr marL="9525" marR="9525" marT="9525" marB="0" anchor="ctr">
                    <a:solidFill>
                      <a:srgbClr val="00BFF2"/>
                    </a:solidFill>
                  </a:tcPr>
                </a:tc>
                <a:extLst>
                  <a:ext uri="{0D108BD9-81ED-4DB2-BD59-A6C34878D82A}">
                    <a16:rowId xmlns:a16="http://schemas.microsoft.com/office/drawing/2014/main" val="624396412"/>
                  </a:ext>
                </a:extLst>
              </a:tr>
              <a:tr h="332366">
                <a:tc>
                  <a:txBody>
                    <a:bodyPr/>
                    <a:lstStyle/>
                    <a:p>
                      <a:pPr algn="r" fontAlgn="b"/>
                      <a:r>
                        <a:rPr lang="en-US" sz="1400" b="0" i="0" u="none" strike="noStrike" kern="1200" dirty="0">
                          <a:solidFill>
                            <a:schemeClr val="bg1">
                              <a:lumMod val="50000"/>
                            </a:schemeClr>
                          </a:solidFill>
                          <a:effectLst/>
                          <a:latin typeface="Helvetica" panose="020B0403020202020204" pitchFamily="34" charset="0"/>
                          <a:ea typeface="+mn-ea"/>
                          <a:cs typeface="+mn-cs"/>
                        </a:rPr>
                        <a:t>-6%</a:t>
                      </a:r>
                    </a:p>
                  </a:txBody>
                  <a:tcPr marL="9525" marR="9525" marT="9525" marB="0" anchor="ctr"/>
                </a:tc>
                <a:tc>
                  <a:txBody>
                    <a:bodyPr/>
                    <a:lstStyle/>
                    <a:p>
                      <a:pPr algn="r" fontAlgn="b"/>
                      <a:r>
                        <a:rPr lang="en-US" sz="1400" b="0" i="0" u="none" strike="noStrike" kern="1200" dirty="0">
                          <a:solidFill>
                            <a:schemeClr val="bg1">
                              <a:lumMod val="50000"/>
                            </a:schemeClr>
                          </a:solidFill>
                          <a:effectLst/>
                          <a:latin typeface="Helvetica" panose="020B0403020202020204" pitchFamily="34" charset="0"/>
                          <a:ea typeface="+mn-ea"/>
                          <a:cs typeface="+mn-cs"/>
                        </a:rPr>
                        <a:t>-6%</a:t>
                      </a:r>
                    </a:p>
                  </a:txBody>
                  <a:tcPr marL="9525" marR="9525" marT="9525" marB="0" anchor="ctr"/>
                </a:tc>
                <a:extLst>
                  <a:ext uri="{0D108BD9-81ED-4DB2-BD59-A6C34878D82A}">
                    <a16:rowId xmlns:a16="http://schemas.microsoft.com/office/drawing/2014/main" val="1956906819"/>
                  </a:ext>
                </a:extLst>
              </a:tr>
              <a:tr h="332366">
                <a:tc>
                  <a:txBody>
                    <a:bodyPr/>
                    <a:lstStyle/>
                    <a:p>
                      <a:pPr algn="r" fontAlgn="b"/>
                      <a:r>
                        <a:rPr lang="en-US" sz="1400" b="0" i="0" u="none" strike="noStrike" dirty="0">
                          <a:solidFill>
                            <a:srgbClr val="1B1464"/>
                          </a:solidFill>
                          <a:effectLst/>
                          <a:latin typeface="Helvetica" panose="020B0403020202020204" pitchFamily="34" charset="0"/>
                        </a:rPr>
                        <a:t>+16%</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+35%</a:t>
                      </a:r>
                    </a:p>
                  </a:txBody>
                  <a:tcPr marL="9525" marR="9525" marT="9525" marB="0" anchor="ctr"/>
                </a:tc>
                <a:extLst>
                  <a:ext uri="{0D108BD9-81ED-4DB2-BD59-A6C34878D82A}">
                    <a16:rowId xmlns:a16="http://schemas.microsoft.com/office/drawing/2014/main" val="2441533275"/>
                  </a:ext>
                </a:extLst>
              </a:tr>
              <a:tr h="332366">
                <a:tc>
                  <a:txBody>
                    <a:bodyPr/>
                    <a:lstStyle/>
                    <a:p>
                      <a:pPr algn="r" fontAlgn="b"/>
                      <a:r>
                        <a:rPr lang="en-US" sz="1400" b="0" i="0" u="none" strike="noStrike" dirty="0">
                          <a:solidFill>
                            <a:srgbClr val="1B1464"/>
                          </a:solidFill>
                          <a:effectLst/>
                          <a:latin typeface="Helvetica" panose="020B0403020202020204" pitchFamily="34" charset="0"/>
                        </a:rPr>
                        <a:t>+4%</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+21%</a:t>
                      </a:r>
                    </a:p>
                  </a:txBody>
                  <a:tcPr marL="9525" marR="9525" marT="9525" marB="0" anchor="ctr"/>
                </a:tc>
                <a:extLst>
                  <a:ext uri="{0D108BD9-81ED-4DB2-BD59-A6C34878D82A}">
                    <a16:rowId xmlns:a16="http://schemas.microsoft.com/office/drawing/2014/main" val="1262622418"/>
                  </a:ext>
                </a:extLst>
              </a:tr>
              <a:tr h="332366">
                <a:tc>
                  <a:txBody>
                    <a:bodyPr/>
                    <a:lstStyle/>
                    <a:p>
                      <a:pPr algn="r" fontAlgn="b"/>
                      <a:r>
                        <a:rPr lang="en-US" sz="1400" b="0" i="0" u="none" strike="noStrike" dirty="0">
                          <a:solidFill>
                            <a:srgbClr val="1B1464"/>
                          </a:solidFill>
                          <a:effectLst/>
                          <a:latin typeface="Helvetica" panose="020B0403020202020204" pitchFamily="34" charset="0"/>
                        </a:rPr>
                        <a:t>+2%</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+11%</a:t>
                      </a:r>
                    </a:p>
                  </a:txBody>
                  <a:tcPr marL="9525" marR="9525" marT="9525" marB="0" anchor="ctr"/>
                </a:tc>
                <a:extLst>
                  <a:ext uri="{0D108BD9-81ED-4DB2-BD59-A6C34878D82A}">
                    <a16:rowId xmlns:a16="http://schemas.microsoft.com/office/drawing/2014/main" val="1145840239"/>
                  </a:ext>
                </a:extLst>
              </a:tr>
              <a:tr h="332366">
                <a:tc>
                  <a:txBody>
                    <a:bodyPr/>
                    <a:lstStyle/>
                    <a:p>
                      <a:pPr algn="r" fontAlgn="b"/>
                      <a:r>
                        <a:rPr lang="en-US" sz="1400" b="0" i="0" u="none" strike="noStrike" dirty="0">
                          <a:solidFill>
                            <a:srgbClr val="1B1464"/>
                          </a:solidFill>
                          <a:effectLst/>
                          <a:latin typeface="Helvetica" panose="020B0403020202020204" pitchFamily="34" charset="0"/>
                        </a:rPr>
                        <a:t>+1%</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+5%</a:t>
                      </a:r>
                    </a:p>
                  </a:txBody>
                  <a:tcPr marL="9525" marR="9525" marT="9525" marB="0" anchor="ctr"/>
                </a:tc>
                <a:extLst>
                  <a:ext uri="{0D108BD9-81ED-4DB2-BD59-A6C34878D82A}">
                    <a16:rowId xmlns:a16="http://schemas.microsoft.com/office/drawing/2014/main" val="3397004610"/>
                  </a:ext>
                </a:extLst>
              </a:tr>
              <a:tr h="332366">
                <a:tc>
                  <a:txBody>
                    <a:bodyPr/>
                    <a:lstStyle/>
                    <a:p>
                      <a:pPr algn="r" fontAlgn="b"/>
                      <a:r>
                        <a:rPr lang="en-US" sz="1400" b="0" i="0" u="none" strike="noStrike" dirty="0">
                          <a:solidFill>
                            <a:srgbClr val="1B1464"/>
                          </a:solidFill>
                          <a:effectLst/>
                          <a:latin typeface="Helvetica" panose="020B0403020202020204" pitchFamily="34" charset="0"/>
                        </a:rPr>
                        <a:t>+9%</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+11%</a:t>
                      </a:r>
                    </a:p>
                  </a:txBody>
                  <a:tcPr marL="9525" marR="9525" marT="9525" marB="0" anchor="ctr"/>
                </a:tc>
                <a:extLst>
                  <a:ext uri="{0D108BD9-81ED-4DB2-BD59-A6C34878D82A}">
                    <a16:rowId xmlns:a16="http://schemas.microsoft.com/office/drawing/2014/main" val="4099657775"/>
                  </a:ext>
                </a:extLst>
              </a:tr>
              <a:tr h="332366">
                <a:tc>
                  <a:txBody>
                    <a:bodyPr/>
                    <a:lstStyle/>
                    <a:p>
                      <a:pPr algn="r" fontAlgn="b"/>
                      <a:r>
                        <a:rPr lang="en-US" sz="1400" b="0" i="0" u="none" strike="noStrike" dirty="0">
                          <a:solidFill>
                            <a:srgbClr val="1B1464"/>
                          </a:solidFill>
                          <a:effectLst/>
                          <a:latin typeface="Helvetica" panose="020B0403020202020204" pitchFamily="34" charset="0"/>
                        </a:rPr>
                        <a:t>+4%</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+3%</a:t>
                      </a:r>
                    </a:p>
                  </a:txBody>
                  <a:tcPr marL="9525" marR="9525" marT="9525" marB="0" anchor="ctr"/>
                </a:tc>
                <a:extLst>
                  <a:ext uri="{0D108BD9-81ED-4DB2-BD59-A6C34878D82A}">
                    <a16:rowId xmlns:a16="http://schemas.microsoft.com/office/drawing/2014/main" val="3672279489"/>
                  </a:ext>
                </a:extLst>
              </a:tr>
              <a:tr h="332366">
                <a:tc>
                  <a:txBody>
                    <a:bodyPr/>
                    <a:lstStyle/>
                    <a:p>
                      <a:pPr algn="r" fontAlgn="b"/>
                      <a:r>
                        <a:rPr lang="en-US" sz="1400" b="0" i="0" u="none" strike="noStrike" dirty="0">
                          <a:solidFill>
                            <a:srgbClr val="1B1464"/>
                          </a:solidFill>
                          <a:effectLst/>
                          <a:latin typeface="Helvetica" panose="020B0403020202020204" pitchFamily="34" charset="0"/>
                        </a:rPr>
                        <a:t>-</a:t>
                      </a:r>
                      <a:r>
                        <a:rPr lang="en-US" sz="1400" b="0" i="0" u="none" strike="noStrike" kern="1200" dirty="0">
                          <a:solidFill>
                            <a:schemeClr val="bg1">
                              <a:lumMod val="50000"/>
                            </a:schemeClr>
                          </a:solidFill>
                          <a:effectLst/>
                          <a:latin typeface="Helvetica" panose="020B0403020202020204" pitchFamily="34" charset="0"/>
                          <a:ea typeface="+mn-ea"/>
                          <a:cs typeface="+mn-cs"/>
                        </a:rPr>
                        <a:t>2%</a:t>
                      </a:r>
                    </a:p>
                  </a:txBody>
                  <a:tcPr marL="9525" marR="9525" marT="9525" marB="0" anchor="ctr"/>
                </a:tc>
                <a:tc>
                  <a:txBody>
                    <a:bodyPr/>
                    <a:lstStyle/>
                    <a:p>
                      <a:pPr algn="r" fontAlgn="b"/>
                      <a:r>
                        <a:rPr lang="en-US" sz="1400" b="0" i="0" u="none" strike="noStrike" dirty="0">
                          <a:solidFill>
                            <a:srgbClr val="1B1464"/>
                          </a:solidFill>
                          <a:effectLst/>
                          <a:latin typeface="Helvetica" panose="020B0403020202020204" pitchFamily="34" charset="0"/>
                        </a:rPr>
                        <a:t>+1%</a:t>
                      </a:r>
                    </a:p>
                  </a:txBody>
                  <a:tcPr marL="9525" marR="9525" marT="9525" marB="0" anchor="ctr"/>
                </a:tc>
                <a:extLst>
                  <a:ext uri="{0D108BD9-81ED-4DB2-BD59-A6C34878D82A}">
                    <a16:rowId xmlns:a16="http://schemas.microsoft.com/office/drawing/2014/main" val="4098953353"/>
                  </a:ext>
                </a:extLst>
              </a:tr>
            </a:tbl>
          </a:graphicData>
        </a:graphic>
      </p:graphicFrame>
      <p:sp>
        <p:nvSpPr>
          <p:cNvPr id="19" name="Rectangle 18">
            <a:extLst>
              <a:ext uri="{FF2B5EF4-FFF2-40B4-BE49-F238E27FC236}">
                <a16:creationId xmlns:a16="http://schemas.microsoft.com/office/drawing/2014/main" id="{F34E188B-BAAB-409F-9580-DAAB5E147D62}"/>
              </a:ext>
            </a:extLst>
          </p:cNvPr>
          <p:cNvSpPr/>
          <p:nvPr/>
        </p:nvSpPr>
        <p:spPr>
          <a:xfrm>
            <a:off x="413302" y="318813"/>
            <a:ext cx="1148323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Daypart Summary:</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Total viewing of ad-supported TV </a:t>
            </a:r>
            <a:r>
              <a:rPr lang="en-US" sz="2600" b="1" dirty="0">
                <a:solidFill>
                  <a:srgbClr val="1B1464"/>
                </a:solidFill>
                <a:latin typeface="Helvetica" pitchFamily="2" charset="0"/>
              </a:rPr>
              <a:t>by</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key audiences was double-</a:t>
            </a:r>
            <a:r>
              <a:rPr lang="en-US" sz="2600" b="1" dirty="0">
                <a:solidFill>
                  <a:srgbClr val="1B1464"/>
                </a:solidFill>
                <a:latin typeface="Helvetica" pitchFamily="2" charset="0"/>
              </a:rPr>
              <a:t>digits higher in the sixth week of mass lockdowns vs.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late-February</a:t>
            </a:r>
            <a:endPar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Tree>
    <p:extLst>
      <p:ext uri="{BB962C8B-B14F-4D97-AF65-F5344CB8AC3E}">
        <p14:creationId xmlns:p14="http://schemas.microsoft.com/office/powerpoint/2010/main" val="38979797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54C765B-1B97-434C-AEC0-1036393EBC11}"/>
              </a:ext>
            </a:extLst>
          </p:cNvPr>
          <p:cNvPicPr>
            <a:picLocks noChangeAspect="1"/>
          </p:cNvPicPr>
          <p:nvPr/>
        </p:nvPicPr>
        <p:blipFill rotWithShape="1">
          <a:blip r:embed="rId2"/>
          <a:srcRect l="60744" t="660" r="332"/>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446461" y="448648"/>
            <a:ext cx="78362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When Are They Watching?</a:t>
            </a:r>
          </a:p>
        </p:txBody>
      </p:sp>
      <p:sp>
        <p:nvSpPr>
          <p:cNvPr id="4" name="Rectangle 3">
            <a:extLst>
              <a:ext uri="{FF2B5EF4-FFF2-40B4-BE49-F238E27FC236}">
                <a16:creationId xmlns:a16="http://schemas.microsoft.com/office/drawing/2014/main" id="{91CAB802-C65F-4081-AA12-A81B57DC4275}"/>
              </a:ext>
            </a:extLst>
          </p:cNvPr>
          <p:cNvSpPr/>
          <p:nvPr/>
        </p:nvSpPr>
        <p:spPr>
          <a:xfrm>
            <a:off x="5277000" y="1558829"/>
            <a:ext cx="6520234" cy="2154436"/>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As households establish new morning routines, we see viewership in early morning decline.</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Across all ages, Daytime continues to offer a significant reach and engagement opportunity, a function of individuals at home </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84A99"/>
              </a:solidFill>
              <a:effectLst/>
              <a:uLnTx/>
              <a:uFillTx/>
              <a:latin typeface="Helvetica" pitchFamily="2"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Triangle 30">
            <a:extLst>
              <a:ext uri="{FF2B5EF4-FFF2-40B4-BE49-F238E27FC236}">
                <a16:creationId xmlns:a16="http://schemas.microsoft.com/office/drawing/2014/main" id="{BFA6312B-2B32-4565-AFCB-96EF3AA03656}"/>
              </a:ext>
            </a:extLst>
          </p:cNvPr>
          <p:cNvSpPr/>
          <p:nvPr/>
        </p:nvSpPr>
        <p:spPr>
          <a:xfrm rot="5400000">
            <a:off x="4922973" y="168352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riangle 30">
            <a:extLst>
              <a:ext uri="{FF2B5EF4-FFF2-40B4-BE49-F238E27FC236}">
                <a16:creationId xmlns:a16="http://schemas.microsoft.com/office/drawing/2014/main" id="{3F94C1F1-1D54-4DA0-9A26-7C2708442AE6}"/>
              </a:ext>
            </a:extLst>
          </p:cNvPr>
          <p:cNvSpPr/>
          <p:nvPr/>
        </p:nvSpPr>
        <p:spPr>
          <a:xfrm rot="5400000">
            <a:off x="4922973" y="2614765"/>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riangle 30">
            <a:extLst>
              <a:ext uri="{FF2B5EF4-FFF2-40B4-BE49-F238E27FC236}">
                <a16:creationId xmlns:a16="http://schemas.microsoft.com/office/drawing/2014/main" id="{D10501FD-2A1B-4159-B562-799268E94276}"/>
              </a:ext>
            </a:extLst>
          </p:cNvPr>
          <p:cNvSpPr/>
          <p:nvPr/>
        </p:nvSpPr>
        <p:spPr>
          <a:xfrm rot="5400000">
            <a:off x="4922973" y="384982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F603587-00C7-4534-824A-F0E3F53D30F8}"/>
              </a:ext>
            </a:extLst>
          </p:cNvPr>
          <p:cNvSpPr/>
          <p:nvPr/>
        </p:nvSpPr>
        <p:spPr>
          <a:xfrm>
            <a:off x="5323431" y="3742828"/>
            <a:ext cx="6350705" cy="646331"/>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With “live at home” programming, Late Night also offers marketers a committed and attentive audience</a:t>
            </a:r>
          </a:p>
        </p:txBody>
      </p:sp>
      <p:sp>
        <p:nvSpPr>
          <p:cNvPr id="20" name="Triangle 30">
            <a:extLst>
              <a:ext uri="{FF2B5EF4-FFF2-40B4-BE49-F238E27FC236}">
                <a16:creationId xmlns:a16="http://schemas.microsoft.com/office/drawing/2014/main" id="{99B29759-60AD-444A-98F9-8EBB568EC5AF}"/>
              </a:ext>
            </a:extLst>
          </p:cNvPr>
          <p:cNvSpPr/>
          <p:nvPr/>
        </p:nvSpPr>
        <p:spPr>
          <a:xfrm rot="5400000">
            <a:off x="4922973" y="500559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ED3DA28-2EE7-4616-9D75-4290F633B1C6}"/>
              </a:ext>
            </a:extLst>
          </p:cNvPr>
          <p:cNvSpPr/>
          <p:nvPr/>
        </p:nvSpPr>
        <p:spPr>
          <a:xfrm>
            <a:off x="5364688" y="4873142"/>
            <a:ext cx="6432546" cy="92333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Reflective of our changed patterns and daily routines, </a:t>
            </a: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the overnight hours have emerged as another reach opportunity</a:t>
            </a:r>
          </a:p>
        </p:txBody>
      </p:sp>
    </p:spTree>
    <p:extLst>
      <p:ext uri="{BB962C8B-B14F-4D97-AF65-F5344CB8AC3E}">
        <p14:creationId xmlns:p14="http://schemas.microsoft.com/office/powerpoint/2010/main" val="8439597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341"/>
          <a:stretch/>
        </p:blipFill>
        <p:spPr>
          <a:xfrm>
            <a:off x="0" y="-8266"/>
            <a:ext cx="12192000" cy="6880225"/>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E600"/>
                </a:solidFill>
                <a:effectLst/>
                <a:uLnTx/>
                <a:uFillTx/>
                <a:latin typeface="Helvetica" pitchFamily="2" charset="0"/>
                <a:ea typeface="+mn-ea"/>
                <a:cs typeface="+mn-cs"/>
              </a:rPr>
              <a:t>What Are People Watching?</a:t>
            </a:r>
            <a:br>
              <a:rPr kumimoji="0" lang="en-US" sz="4000" b="1" i="0" u="none" strike="noStrike" kern="1200" cap="none" spc="0" normalizeH="0" baseline="0" noProof="0" dirty="0">
                <a:ln>
                  <a:noFill/>
                </a:ln>
                <a:solidFill>
                  <a:srgbClr val="1F1A62"/>
                </a:solidFill>
                <a:effectLst/>
                <a:uLnTx/>
                <a:uFillTx/>
                <a:latin typeface="Helvetica" pitchFamily="2" charset="0"/>
                <a:ea typeface="+mn-ea"/>
                <a:cs typeface="+mn-cs"/>
              </a:rPr>
            </a:br>
            <a:endParaRPr kumimoji="0" lang="en-US" sz="1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A0702CA8-8EDE-4A6E-87A1-A157E5EC60F9}"/>
              </a:ext>
            </a:extLst>
          </p:cNvPr>
          <p:cNvSpPr txBox="1"/>
          <p:nvPr/>
        </p:nvSpPr>
        <p:spPr>
          <a:xfrm>
            <a:off x="385191" y="4314269"/>
            <a:ext cx="7110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Helvetica" pitchFamily="2" charset="0"/>
                <a:ea typeface="+mn-ea"/>
                <a:cs typeface="+mn-cs"/>
              </a:rPr>
              <a:t>Genres</a:t>
            </a:r>
            <a:endParaRPr kumimoji="0" lang="en-US" sz="200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1622909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298619" y="1868092"/>
            <a:ext cx="11594763"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Normal" pitchFamily="2" charset="0"/>
              </a:rPr>
              <a:t>While COVID-19 </a:t>
            </a:r>
            <a:r>
              <a:rPr lang="en-US" sz="1500" dirty="0">
                <a:solidFill>
                  <a:srgbClr val="1F1A62"/>
                </a:solidFill>
                <a:latin typeface="Helvetica-Normal" pitchFamily="2" charset="0"/>
              </a:rPr>
              <a:t>rapidly changed society and fundamentally altered people’s behaviors, b</a:t>
            </a:r>
            <a:r>
              <a:rPr kumimoji="0" lang="en-US" sz="1500" b="0" i="0" u="none" strike="noStrike" kern="1200" cap="none" spc="0" normalizeH="0" baseline="0" noProof="0" dirty="0">
                <a:ln>
                  <a:noFill/>
                </a:ln>
                <a:solidFill>
                  <a:srgbClr val="1F1A62"/>
                </a:solidFill>
                <a:effectLst/>
                <a:uLnTx/>
                <a:uFillTx/>
                <a:latin typeface="Helvetica-Normal" pitchFamily="2" charset="0"/>
              </a:rPr>
              <a:t>y late April - six weeks into the pandemic - most people had settled into a ‘new normal’ routine of balancing their professional, family and personal lives from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1F1A62"/>
              </a:solidFill>
              <a:latin typeface="Helvetica-Norma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Normal" pitchFamily="2" charset="0"/>
              </a:rPr>
              <a:t>The formal announcement of COVID-19 as a pandemic by the World Health Organization on March 11</a:t>
            </a:r>
            <a:r>
              <a:rPr kumimoji="0" lang="en-US" sz="1500" b="0" i="0" u="none" strike="noStrike" kern="1200" cap="none" spc="0" normalizeH="0" baseline="30000" noProof="0" dirty="0">
                <a:ln>
                  <a:noFill/>
                </a:ln>
                <a:solidFill>
                  <a:srgbClr val="1F1A62"/>
                </a:solidFill>
                <a:effectLst/>
                <a:uLnTx/>
                <a:uFillTx/>
                <a:latin typeface="Helvetica-Normal" pitchFamily="2" charset="0"/>
              </a:rPr>
              <a:t>th</a:t>
            </a:r>
            <a:r>
              <a:rPr lang="en-US" sz="1500" dirty="0">
                <a:solidFill>
                  <a:srgbClr val="1F1A62"/>
                </a:solidFill>
                <a:latin typeface="Helvetica-Normal" pitchFamily="2" charset="0"/>
              </a:rPr>
              <a:t> quickly led to sweeping societal changes by state and local governments never before seen – mass ‘work from home’ mandates, school closures, community-wide lockdowns / ‘shelter in place’, non-essential business closings, mandatory social distancing and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1F1A62"/>
              </a:solidFill>
              <a:latin typeface="Helvetica-Norma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1F1A62"/>
                </a:solidFill>
                <a:latin typeface="Helvetica-Normal" pitchFamily="2" charset="0"/>
              </a:rPr>
              <a:t>With people still mostly confined to their homes and seeking both a constant source of news and a welcomed escape, we continue to quantify the affect this evolving “new normal” has had on video viewership.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1F1A62"/>
              </a:solidFill>
              <a:latin typeface="Helvetica-Normal" pitchFamily="2" charset="0"/>
            </a:endParaRPr>
          </a:p>
          <a:p>
            <a:pPr lvl="0">
              <a:defRPr/>
            </a:pPr>
            <a:r>
              <a:rPr lang="en-US" sz="1500" dirty="0">
                <a:solidFill>
                  <a:srgbClr val="1F1A62"/>
                </a:solidFill>
                <a:latin typeface="Helvetica-Normal" pitchFamily="2" charset="0"/>
              </a:rPr>
              <a:t>This report covers a </a:t>
            </a:r>
            <a:r>
              <a:rPr lang="en-US" sz="1500" b="1" dirty="0">
                <a:solidFill>
                  <a:srgbClr val="ED3C8D"/>
                </a:solidFill>
                <a:latin typeface="Helvetica-Normal" pitchFamily="2" charset="0"/>
              </a:rPr>
              <a:t>nine-week time period between February 24</a:t>
            </a:r>
            <a:r>
              <a:rPr lang="en-US" sz="1500" b="1" baseline="30000" dirty="0">
                <a:solidFill>
                  <a:srgbClr val="ED3C8D"/>
                </a:solidFill>
                <a:latin typeface="Helvetica-Normal" pitchFamily="2" charset="0"/>
              </a:rPr>
              <a:t>th</a:t>
            </a:r>
            <a:r>
              <a:rPr lang="en-US" sz="1500" b="1" dirty="0">
                <a:solidFill>
                  <a:srgbClr val="ED3C8D"/>
                </a:solidFill>
                <a:latin typeface="Helvetica-Normal" pitchFamily="2" charset="0"/>
              </a:rPr>
              <a:t> – April 27</a:t>
            </a:r>
            <a:r>
              <a:rPr lang="en-US" sz="1500" b="1" baseline="30000" dirty="0">
                <a:solidFill>
                  <a:srgbClr val="ED3C8D"/>
                </a:solidFill>
                <a:latin typeface="Helvetica-Normal" pitchFamily="2" charset="0"/>
              </a:rPr>
              <a:t>th</a:t>
            </a:r>
            <a:r>
              <a:rPr lang="en-US" sz="1500" dirty="0">
                <a:solidFill>
                  <a:srgbClr val="1F1A62"/>
                </a:solidFill>
                <a:latin typeface="Helvetica-Normal" pitchFamily="2" charset="0"/>
              </a:rPr>
              <a:t> – reflecting the three weeks leading up to the ‘pandemic’ announcement through the sixth week after massive ‘stay at home’ orders were implemented – and provides an update on </a:t>
            </a:r>
            <a:r>
              <a:rPr lang="en-US" sz="1500" i="1" dirty="0">
                <a:solidFill>
                  <a:srgbClr val="1F1A62"/>
                </a:solidFill>
                <a:latin typeface="Helvetica-Normal" pitchFamily="2" charset="0"/>
              </a:rPr>
              <a:t>how many </a:t>
            </a:r>
            <a:r>
              <a:rPr lang="en-US" sz="1500" dirty="0">
                <a:solidFill>
                  <a:srgbClr val="1F1A62"/>
                </a:solidFill>
                <a:latin typeface="Helvetica-Normal" pitchFamily="2" charset="0"/>
              </a:rPr>
              <a:t>people are watching, </a:t>
            </a:r>
            <a:r>
              <a:rPr lang="en-US" sz="1500" i="1" dirty="0">
                <a:solidFill>
                  <a:srgbClr val="1F1A62"/>
                </a:solidFill>
                <a:latin typeface="Helvetica-Normal" pitchFamily="2" charset="0"/>
              </a:rPr>
              <a:t>what</a:t>
            </a:r>
            <a:r>
              <a:rPr lang="en-US" sz="1500" dirty="0">
                <a:solidFill>
                  <a:srgbClr val="1F1A62"/>
                </a:solidFill>
                <a:latin typeface="Helvetica-Normal" pitchFamily="2" charset="0"/>
              </a:rPr>
              <a:t> people are watching and </a:t>
            </a:r>
            <a:r>
              <a:rPr lang="en-US" sz="1500" i="1" dirty="0">
                <a:solidFill>
                  <a:srgbClr val="1F1A62"/>
                </a:solidFill>
                <a:latin typeface="Helvetica-Normal" pitchFamily="2" charset="0"/>
              </a:rPr>
              <a:t>when</a:t>
            </a:r>
            <a:r>
              <a:rPr lang="en-US" sz="1500" dirty="0">
                <a:solidFill>
                  <a:srgbClr val="1F1A62"/>
                </a:solidFill>
                <a:latin typeface="Helvetica-Normal" pitchFamily="2" charset="0"/>
              </a:rPr>
              <a:t> people are watching. </a:t>
            </a:r>
          </a:p>
          <a:p>
            <a:pPr lvl="0">
              <a:defRPr/>
            </a:pPr>
            <a:endParaRPr lang="en-US" sz="2400" dirty="0">
              <a:solidFill>
                <a:srgbClr val="1F1A62"/>
              </a:solidFill>
              <a:latin typeface="Helvetica-Normal"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1F1A62"/>
                </a:solidFill>
                <a:latin typeface="Helvetica-Normal" pitchFamily="2" charset="0"/>
              </a:rPr>
              <a:t>In addition, we look at where the sports viewer has gone in the absence of live sports and the ‘on-demand’ growth opportunities in MVPD VOD and video streaming.</a:t>
            </a:r>
            <a:endParaRPr kumimoji="0" lang="en-US" sz="1500" b="0" i="0" u="none" strike="noStrike" kern="1200" cap="none" spc="0" normalizeH="0" baseline="0" noProof="0" dirty="0">
              <a:ln>
                <a:noFill/>
              </a:ln>
              <a:solidFill>
                <a:srgbClr val="1F1A62"/>
              </a:solidFill>
              <a:effectLst/>
              <a:uLnTx/>
              <a:uFillTx/>
              <a:latin typeface="Helvetica-Normal" pitchFamily="2" charset="0"/>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98883" y="533051"/>
            <a:ext cx="1177869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1A62"/>
                </a:solidFill>
                <a:effectLst/>
                <a:uLnTx/>
                <a:uFillTx/>
                <a:latin typeface="Helvetica" pitchFamily="2" charset="0"/>
                <a:ea typeface="+mn-ea"/>
                <a:cs typeface="+mn-cs"/>
              </a:rPr>
              <a:t>Introduction</a:t>
            </a: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362346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AD90ED3-7DF5-CE44-A782-9A413CE76D03}"/>
              </a:ext>
            </a:extLst>
          </p:cNvPr>
          <p:cNvSpPr/>
          <p:nvPr/>
        </p:nvSpPr>
        <p:spPr>
          <a:xfrm>
            <a:off x="4747374"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0" name="TextBox 9">
            <a:extLst>
              <a:ext uri="{FF2B5EF4-FFF2-40B4-BE49-F238E27FC236}">
                <a16:creationId xmlns:a16="http://schemas.microsoft.com/office/drawing/2014/main" id="{FE359B90-D74B-234F-ACB0-DA88BC8031CF}"/>
              </a:ext>
            </a:extLst>
          </p:cNvPr>
          <p:cNvSpPr txBox="1"/>
          <p:nvPr/>
        </p:nvSpPr>
        <p:spPr>
          <a:xfrm>
            <a:off x="546751" y="6594696"/>
            <a:ext cx="108333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1</a:t>
            </a:r>
          </a:p>
        </p:txBody>
      </p:sp>
      <p:sp>
        <p:nvSpPr>
          <p:cNvPr id="12" name="Rectangle 11">
            <a:extLst>
              <a:ext uri="{FF2B5EF4-FFF2-40B4-BE49-F238E27FC236}">
                <a16:creationId xmlns:a16="http://schemas.microsoft.com/office/drawing/2014/main" id="{FCBDB492-9443-3D4A-8E9D-B3CECB95DCD7}"/>
              </a:ext>
            </a:extLst>
          </p:cNvPr>
          <p:cNvSpPr/>
          <p:nvPr/>
        </p:nvSpPr>
        <p:spPr>
          <a:xfrm>
            <a:off x="204838" y="414947"/>
            <a:ext cx="1198771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Adults are choosing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television</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as their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primary source for acquiring news</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 above other platforms like social media, newspapers and radio </a:t>
            </a:r>
          </a:p>
        </p:txBody>
      </p:sp>
      <p:pic>
        <p:nvPicPr>
          <p:cNvPr id="11" name="Picture 10">
            <a:extLst>
              <a:ext uri="{FF2B5EF4-FFF2-40B4-BE49-F238E27FC236}">
                <a16:creationId xmlns:a16="http://schemas.microsoft.com/office/drawing/2014/main" id="{0A16F56B-00B5-4D4A-A434-292AAD25DE83}"/>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16" name="Rectangle 15">
            <a:extLst>
              <a:ext uri="{FF2B5EF4-FFF2-40B4-BE49-F238E27FC236}">
                <a16:creationId xmlns:a16="http://schemas.microsoft.com/office/drawing/2014/main" id="{D3674837-C9B3-4CE9-A7B2-3B4DEE5AC28A}"/>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Slide Number Placeholder 5">
            <a:extLst>
              <a:ext uri="{FF2B5EF4-FFF2-40B4-BE49-F238E27FC236}">
                <a16:creationId xmlns:a16="http://schemas.microsoft.com/office/drawing/2014/main" id="{8E9AC5C0-5C93-4239-A8EA-8361A856A16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0BA22DF9-BEFC-4684-B093-4877081C3E11}"/>
              </a:ext>
            </a:extLst>
          </p:cNvPr>
          <p:cNvSpPr txBox="1"/>
          <p:nvPr/>
        </p:nvSpPr>
        <p:spPr>
          <a:xfrm>
            <a:off x="4986648" y="1738464"/>
            <a:ext cx="694608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Primary Sources for Acquiring News Since COVID-19 Outbreak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acquire news through the following platforms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P18+</a:t>
            </a:r>
          </a:p>
        </p:txBody>
      </p:sp>
      <p:graphicFrame>
        <p:nvGraphicFramePr>
          <p:cNvPr id="15" name="Chart 14">
            <a:extLst>
              <a:ext uri="{FF2B5EF4-FFF2-40B4-BE49-F238E27FC236}">
                <a16:creationId xmlns:a16="http://schemas.microsoft.com/office/drawing/2014/main" id="{AF4DF412-50BC-4076-BD6E-8E8E1514DA2A}"/>
              </a:ext>
            </a:extLst>
          </p:cNvPr>
          <p:cNvGraphicFramePr/>
          <p:nvPr/>
        </p:nvGraphicFramePr>
        <p:xfrm>
          <a:off x="4747374" y="2176001"/>
          <a:ext cx="7445182" cy="3481111"/>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7AE96467-B55E-4341-879E-5351C7CB1D2E}"/>
              </a:ext>
            </a:extLst>
          </p:cNvPr>
          <p:cNvSpPr txBox="1"/>
          <p:nvPr/>
        </p:nvSpPr>
        <p:spPr>
          <a:xfrm>
            <a:off x="456263" y="6238018"/>
            <a:ext cx="11323781" cy="307122"/>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VAB’s </a:t>
            </a:r>
            <a:r>
              <a:rPr lang="en-US" sz="700" dirty="0">
                <a:solidFill>
                  <a:prstClr val="black"/>
                </a:solidFill>
                <a:latin typeface="Helvetica" panose="020B0403020202020204" pitchFamily="34" charset="0"/>
                <a:hlinkClick r:id="rId4"/>
              </a:rPr>
              <a:t>'As Time Goes By: How Media Consumption Is Helping America Cope’</a:t>
            </a:r>
            <a:r>
              <a:rPr lang="en-US" sz="700" dirty="0">
                <a:solidFill>
                  <a:prstClr val="black"/>
                </a:solidFill>
                <a:latin typeface="Helvetica" panose="020B0403020202020204" pitchFamily="34" charset="0"/>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Q5: What are the primary sources you have been using to acquire your news?. Does not equal 100% due to the ability to choose multiple responses. </a:t>
            </a:r>
            <a:endParaRPr kumimoji="0" lang="en-US" sz="700" b="0" i="0" u="none" strike="noStrike" kern="1200" cap="none" spc="0" normalizeH="0" baseline="0" noProof="0" dirty="0">
              <a:ln>
                <a:noFill/>
              </a:ln>
              <a:solidFill>
                <a:srgbClr val="FF0000"/>
              </a:solidFill>
              <a:effectLst/>
              <a:uLnTx/>
              <a:uFillTx/>
              <a:latin typeface="Helvetica" panose="020B0604020202020204" pitchFamily="34" charset="0"/>
              <a:ea typeface="+mn-ea"/>
              <a:cs typeface="Helvetica" panose="020B0604020202020204" pitchFamily="34" charset="0"/>
            </a:endParaRPr>
          </a:p>
        </p:txBody>
      </p:sp>
      <p:pic>
        <p:nvPicPr>
          <p:cNvPr id="13" name="Picture 12" descr="A person standing in front of a television screen&#10;&#10;Description automatically generated">
            <a:extLst>
              <a:ext uri="{FF2B5EF4-FFF2-40B4-BE49-F238E27FC236}">
                <a16:creationId xmlns:a16="http://schemas.microsoft.com/office/drawing/2014/main" id="{EC59DA61-74F3-4437-BD4C-FBDB1C200D2D}"/>
              </a:ext>
            </a:extLst>
          </p:cNvPr>
          <p:cNvPicPr>
            <a:picLocks noChangeAspect="1"/>
          </p:cNvPicPr>
          <p:nvPr/>
        </p:nvPicPr>
        <p:blipFill rotWithShape="1">
          <a:blip r:embed="rId5">
            <a:extLst>
              <a:ext uri="{28A0092B-C50C-407E-A947-70E740481C1C}">
                <a14:useLocalDpi xmlns:a14="http://schemas.microsoft.com/office/drawing/2010/main"/>
              </a:ext>
            </a:extLst>
          </a:blip>
          <a:srcRect l="8747" r="12117"/>
          <a:stretch/>
        </p:blipFill>
        <p:spPr>
          <a:xfrm>
            <a:off x="0" y="1696163"/>
            <a:ext cx="4747374" cy="3973161"/>
          </a:xfrm>
          <a:prstGeom prst="rect">
            <a:avLst/>
          </a:prstGeom>
        </p:spPr>
      </p:pic>
    </p:spTree>
    <p:extLst>
      <p:ext uri="{BB962C8B-B14F-4D97-AF65-F5344CB8AC3E}">
        <p14:creationId xmlns:p14="http://schemas.microsoft.com/office/powerpoint/2010/main" val="36919852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D9399897-9824-40C2-AB49-E7CD15E57774}"/>
              </a:ext>
            </a:extLst>
          </p:cNvPr>
          <p:cNvSpPr txBox="1"/>
          <p:nvPr/>
        </p:nvSpPr>
        <p:spPr>
          <a:xfrm>
            <a:off x="5288501" y="5873845"/>
            <a:ext cx="1582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Weekly Reach %</a:t>
            </a:r>
          </a:p>
        </p:txBody>
      </p:sp>
      <p:sp>
        <p:nvSpPr>
          <p:cNvPr id="30" name="Rectangle 29">
            <a:extLst>
              <a:ext uri="{FF2B5EF4-FFF2-40B4-BE49-F238E27FC236}">
                <a16:creationId xmlns:a16="http://schemas.microsoft.com/office/drawing/2014/main" id="{B6583B0D-7E79-43C0-AF54-3436F2A2B885}"/>
              </a:ext>
            </a:extLst>
          </p:cNvPr>
          <p:cNvSpPr/>
          <p:nvPr/>
        </p:nvSpPr>
        <p:spPr>
          <a:xfrm>
            <a:off x="493732" y="6233039"/>
            <a:ext cx="116982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Program Report, Live, Total Day, Monday – Sunday, February 24 – April 26, 2020; Demos: P2+, A18-34, A35-49, A50-64, Viewing Source: Ad-Supported Cable TV (includes Spanish Language Networks). </a:t>
            </a:r>
            <a:b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b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News Programming represents: news, news documentary and political programming. TV Universes (000): A18-34 (70,060), A35-49 (59,410), A50-64 (61,220).</a:t>
            </a:r>
          </a:p>
        </p:txBody>
      </p:sp>
      <p:sp>
        <p:nvSpPr>
          <p:cNvPr id="29" name="Rectangle 28">
            <a:extLst>
              <a:ext uri="{FF2B5EF4-FFF2-40B4-BE49-F238E27FC236}">
                <a16:creationId xmlns:a16="http://schemas.microsoft.com/office/drawing/2014/main" id="{5A02AB6F-7C7F-428D-89B7-6EF5B135721E}"/>
              </a:ext>
            </a:extLst>
          </p:cNvPr>
          <p:cNvSpPr/>
          <p:nvPr/>
        </p:nvSpPr>
        <p:spPr>
          <a:xfrm>
            <a:off x="413302" y="318813"/>
            <a:ext cx="11757180" cy="892552"/>
          </a:xfrm>
          <a:prstGeom prst="rect">
            <a:avLst/>
          </a:prstGeom>
        </p:spPr>
        <p:txBody>
          <a:bodyPr wrap="square">
            <a:spAutoFit/>
          </a:bodyPr>
          <a:lstStyle/>
          <a:p>
            <a:pPr lvl="0">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Cable TV News: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lang="en-US" sz="2600" b="1" dirty="0">
                <a:solidFill>
                  <a:srgbClr val="002060"/>
                </a:solidFill>
                <a:latin typeface="Helvetica" panose="020B0604020202020204" pitchFamily="2" charset="0"/>
              </a:rPr>
              <a:t>News consumption has leveled off in recent weeks but continues to show significant double-digit growth vs. pre-pandemic</a:t>
            </a:r>
          </a:p>
        </p:txBody>
      </p:sp>
      <p:sp>
        <p:nvSpPr>
          <p:cNvPr id="32" name="TextBox 31">
            <a:extLst>
              <a:ext uri="{FF2B5EF4-FFF2-40B4-BE49-F238E27FC236}">
                <a16:creationId xmlns:a16="http://schemas.microsoft.com/office/drawing/2014/main" id="{67297713-39D7-4212-A5E9-93181DD58DB7}"/>
              </a:ext>
            </a:extLst>
          </p:cNvPr>
          <p:cNvSpPr txBox="1"/>
          <p:nvPr/>
        </p:nvSpPr>
        <p:spPr>
          <a:xfrm>
            <a:off x="745341" y="1205348"/>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Against P2+, cable news viewership was</a:t>
            </a:r>
            <a:r>
              <a:rPr kumimoji="0" lang="en-US" sz="1600" b="0" i="0" u="none" strike="noStrike" kern="1200" cap="none" spc="0" normalizeH="0" baseline="0" noProof="0" dirty="0">
                <a:ln>
                  <a:noFill/>
                </a:ln>
                <a:solidFill>
                  <a:srgbClr val="ED3C8D"/>
                </a:solidFill>
                <a:effectLst/>
                <a:uLnTx/>
                <a:uFillTx/>
                <a:latin typeface="Helvetica" pitchFamily="2" charset="0"/>
                <a:ea typeface="+mn-ea"/>
                <a:cs typeface="+mn-cs"/>
              </a:rPr>
              <a:t> 22% higher </a:t>
            </a:r>
            <a:r>
              <a:rPr kumimoji="0" lang="en-US" sz="1600" b="0" i="0" u="none" strike="noStrike" kern="1200" cap="none" spc="0" normalizeH="0" baseline="0" noProof="0" dirty="0">
                <a:ln>
                  <a:noFill/>
                </a:ln>
                <a:solidFill>
                  <a:srgbClr val="1B1464"/>
                </a:solidFill>
                <a:effectLst/>
                <a:uLnTx/>
                <a:uFillTx/>
                <a:latin typeface="Helvetica" pitchFamily="2" charset="0"/>
                <a:ea typeface="+mn-ea"/>
                <a:cs typeface="+mn-cs"/>
              </a:rPr>
              <a:t>for the week of April 20</a:t>
            </a:r>
            <a:r>
              <a:rPr kumimoji="0" lang="en-US" sz="1600" b="0" i="0" u="none" strike="noStrike" kern="1200" cap="none" spc="0" normalizeH="0" baseline="30000" noProof="0" dirty="0">
                <a:ln>
                  <a:noFill/>
                </a:ln>
                <a:solidFill>
                  <a:srgbClr val="1B1464"/>
                </a:solidFill>
                <a:effectLst/>
                <a:uLnTx/>
                <a:uFillTx/>
                <a:latin typeface="Helvetica" pitchFamily="2"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vs. Feb 24</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with a 30% weekly reach</a:t>
            </a:r>
          </a:p>
        </p:txBody>
      </p:sp>
      <p:sp>
        <p:nvSpPr>
          <p:cNvPr id="33" name="Triangle 30">
            <a:extLst>
              <a:ext uri="{FF2B5EF4-FFF2-40B4-BE49-F238E27FC236}">
                <a16:creationId xmlns:a16="http://schemas.microsoft.com/office/drawing/2014/main" id="{17FA79F8-FB9A-44F9-8D90-A65D918AE84A}"/>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1" name="Straight Arrow Connector 50">
            <a:extLst>
              <a:ext uri="{FF2B5EF4-FFF2-40B4-BE49-F238E27FC236}">
                <a16:creationId xmlns:a16="http://schemas.microsoft.com/office/drawing/2014/main" id="{25964C3C-2066-4C0A-9A45-8E933368C952}"/>
              </a:ext>
            </a:extLst>
          </p:cNvPr>
          <p:cNvCxnSpPr>
            <a:cxnSpLocks/>
          </p:cNvCxnSpPr>
          <p:nvPr/>
        </p:nvCxnSpPr>
        <p:spPr>
          <a:xfrm>
            <a:off x="6870628" y="6021461"/>
            <a:ext cx="4768770"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1D12A3A-6A63-45E3-AF2F-6AD0B1197B63}"/>
              </a:ext>
            </a:extLst>
          </p:cNvPr>
          <p:cNvCxnSpPr>
            <a:cxnSpLocks/>
          </p:cNvCxnSpPr>
          <p:nvPr/>
        </p:nvCxnSpPr>
        <p:spPr>
          <a:xfrm flipH="1">
            <a:off x="493733" y="6010786"/>
            <a:ext cx="4794768" cy="10675"/>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41F06FE0-334F-4A8C-8E4E-8D46C0DDBD31}"/>
              </a:ext>
            </a:extLst>
          </p:cNvPr>
          <p:cNvSpPr txBox="1"/>
          <p:nvPr/>
        </p:nvSpPr>
        <p:spPr>
          <a:xfrm>
            <a:off x="46267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4" name="TextBox 53">
            <a:extLst>
              <a:ext uri="{FF2B5EF4-FFF2-40B4-BE49-F238E27FC236}">
                <a16:creationId xmlns:a16="http://schemas.microsoft.com/office/drawing/2014/main" id="{3A07B0CE-1F1A-4D84-A118-845D13C08CF5}"/>
              </a:ext>
            </a:extLst>
          </p:cNvPr>
          <p:cNvSpPr txBox="1"/>
          <p:nvPr/>
        </p:nvSpPr>
        <p:spPr>
          <a:xfrm>
            <a:off x="828848"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5" name="TextBox 54">
            <a:extLst>
              <a:ext uri="{FF2B5EF4-FFF2-40B4-BE49-F238E27FC236}">
                <a16:creationId xmlns:a16="http://schemas.microsoft.com/office/drawing/2014/main" id="{9C914FFA-6572-45BA-98F6-7F73E1D158DF}"/>
              </a:ext>
            </a:extLst>
          </p:cNvPr>
          <p:cNvSpPr txBox="1"/>
          <p:nvPr/>
        </p:nvSpPr>
        <p:spPr>
          <a:xfrm>
            <a:off x="119721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6" name="TextBox 55">
            <a:extLst>
              <a:ext uri="{FF2B5EF4-FFF2-40B4-BE49-F238E27FC236}">
                <a16:creationId xmlns:a16="http://schemas.microsoft.com/office/drawing/2014/main" id="{E15F8D63-8386-45F9-82A4-FED2243ECAA6}"/>
              </a:ext>
            </a:extLst>
          </p:cNvPr>
          <p:cNvSpPr txBox="1"/>
          <p:nvPr/>
        </p:nvSpPr>
        <p:spPr>
          <a:xfrm>
            <a:off x="1577718"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7" name="TextBox 56">
            <a:extLst>
              <a:ext uri="{FF2B5EF4-FFF2-40B4-BE49-F238E27FC236}">
                <a16:creationId xmlns:a16="http://schemas.microsoft.com/office/drawing/2014/main" id="{4AB51789-406B-472F-B92F-D32FD289D8F6}"/>
              </a:ext>
            </a:extLst>
          </p:cNvPr>
          <p:cNvSpPr txBox="1"/>
          <p:nvPr/>
        </p:nvSpPr>
        <p:spPr>
          <a:xfrm>
            <a:off x="1942086"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8" name="TextBox 57">
            <a:extLst>
              <a:ext uri="{FF2B5EF4-FFF2-40B4-BE49-F238E27FC236}">
                <a16:creationId xmlns:a16="http://schemas.microsoft.com/office/drawing/2014/main" id="{41C047D6-98BE-4321-BF12-C5C4690B9EB1}"/>
              </a:ext>
            </a:extLst>
          </p:cNvPr>
          <p:cNvSpPr txBox="1"/>
          <p:nvPr/>
        </p:nvSpPr>
        <p:spPr>
          <a:xfrm>
            <a:off x="2330214"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9" name="TextBox 58">
            <a:extLst>
              <a:ext uri="{FF2B5EF4-FFF2-40B4-BE49-F238E27FC236}">
                <a16:creationId xmlns:a16="http://schemas.microsoft.com/office/drawing/2014/main" id="{8BE690AB-B235-4142-BF2C-B6814608B6FC}"/>
              </a:ext>
            </a:extLst>
          </p:cNvPr>
          <p:cNvSpPr txBox="1"/>
          <p:nvPr/>
        </p:nvSpPr>
        <p:spPr>
          <a:xfrm>
            <a:off x="2706629"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0" name="TextBox 59">
            <a:extLst>
              <a:ext uri="{FF2B5EF4-FFF2-40B4-BE49-F238E27FC236}">
                <a16:creationId xmlns:a16="http://schemas.microsoft.com/office/drawing/2014/main" id="{1A5FFB03-5ABC-46BE-BCC8-5F514E1595EF}"/>
              </a:ext>
            </a:extLst>
          </p:cNvPr>
          <p:cNvSpPr txBox="1"/>
          <p:nvPr/>
        </p:nvSpPr>
        <p:spPr>
          <a:xfrm>
            <a:off x="3090522"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1" name="TextBox 60">
            <a:extLst>
              <a:ext uri="{FF2B5EF4-FFF2-40B4-BE49-F238E27FC236}">
                <a16:creationId xmlns:a16="http://schemas.microsoft.com/office/drawing/2014/main" id="{AD6C7F18-3DC4-41BE-B662-53F1F2CB3EE5}"/>
              </a:ext>
            </a:extLst>
          </p:cNvPr>
          <p:cNvSpPr txBox="1"/>
          <p:nvPr/>
        </p:nvSpPr>
        <p:spPr>
          <a:xfrm>
            <a:off x="3478873"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2" name="TextBox 61">
            <a:extLst>
              <a:ext uri="{FF2B5EF4-FFF2-40B4-BE49-F238E27FC236}">
                <a16:creationId xmlns:a16="http://schemas.microsoft.com/office/drawing/2014/main" id="{A8B20FAC-D3F3-483E-BEF5-0520F7583C64}"/>
              </a:ext>
            </a:extLst>
          </p:cNvPr>
          <p:cNvSpPr txBox="1"/>
          <p:nvPr/>
        </p:nvSpPr>
        <p:spPr>
          <a:xfrm>
            <a:off x="440592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3" name="TextBox 62">
            <a:extLst>
              <a:ext uri="{FF2B5EF4-FFF2-40B4-BE49-F238E27FC236}">
                <a16:creationId xmlns:a16="http://schemas.microsoft.com/office/drawing/2014/main" id="{A40DC844-DC18-4A84-8D3D-3371B00B0755}"/>
              </a:ext>
            </a:extLst>
          </p:cNvPr>
          <p:cNvSpPr txBox="1"/>
          <p:nvPr/>
        </p:nvSpPr>
        <p:spPr>
          <a:xfrm>
            <a:off x="4772103"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4" name="TextBox 63">
            <a:extLst>
              <a:ext uri="{FF2B5EF4-FFF2-40B4-BE49-F238E27FC236}">
                <a16:creationId xmlns:a16="http://schemas.microsoft.com/office/drawing/2014/main" id="{473C9C88-918B-4898-8532-62F6E5ABE5BD}"/>
              </a:ext>
            </a:extLst>
          </p:cNvPr>
          <p:cNvSpPr txBox="1"/>
          <p:nvPr/>
        </p:nvSpPr>
        <p:spPr>
          <a:xfrm>
            <a:off x="514046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5" name="TextBox 64">
            <a:extLst>
              <a:ext uri="{FF2B5EF4-FFF2-40B4-BE49-F238E27FC236}">
                <a16:creationId xmlns:a16="http://schemas.microsoft.com/office/drawing/2014/main" id="{A45C3B5F-957A-44F7-96C6-320B785829C4}"/>
              </a:ext>
            </a:extLst>
          </p:cNvPr>
          <p:cNvSpPr txBox="1"/>
          <p:nvPr/>
        </p:nvSpPr>
        <p:spPr>
          <a:xfrm>
            <a:off x="5520973"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6" name="TextBox 65">
            <a:extLst>
              <a:ext uri="{FF2B5EF4-FFF2-40B4-BE49-F238E27FC236}">
                <a16:creationId xmlns:a16="http://schemas.microsoft.com/office/drawing/2014/main" id="{2B82DB3E-07F4-45F6-B346-D983AD634B0F}"/>
              </a:ext>
            </a:extLst>
          </p:cNvPr>
          <p:cNvSpPr txBox="1"/>
          <p:nvPr/>
        </p:nvSpPr>
        <p:spPr>
          <a:xfrm>
            <a:off x="5885341"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7" name="TextBox 66">
            <a:extLst>
              <a:ext uri="{FF2B5EF4-FFF2-40B4-BE49-F238E27FC236}">
                <a16:creationId xmlns:a16="http://schemas.microsoft.com/office/drawing/2014/main" id="{5DEF3231-A665-41BA-9EE2-43483BEF4867}"/>
              </a:ext>
            </a:extLst>
          </p:cNvPr>
          <p:cNvSpPr txBox="1"/>
          <p:nvPr/>
        </p:nvSpPr>
        <p:spPr>
          <a:xfrm>
            <a:off x="6273469"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8" name="TextBox 67">
            <a:extLst>
              <a:ext uri="{FF2B5EF4-FFF2-40B4-BE49-F238E27FC236}">
                <a16:creationId xmlns:a16="http://schemas.microsoft.com/office/drawing/2014/main" id="{41A85CAA-826A-441D-BD7E-DBF2EE44DDB1}"/>
              </a:ext>
            </a:extLst>
          </p:cNvPr>
          <p:cNvSpPr txBox="1"/>
          <p:nvPr/>
        </p:nvSpPr>
        <p:spPr>
          <a:xfrm>
            <a:off x="6649884"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9" name="TextBox 68">
            <a:extLst>
              <a:ext uri="{FF2B5EF4-FFF2-40B4-BE49-F238E27FC236}">
                <a16:creationId xmlns:a16="http://schemas.microsoft.com/office/drawing/2014/main" id="{C5DB729E-0545-41D0-8B6F-A189972A9BF8}"/>
              </a:ext>
            </a:extLst>
          </p:cNvPr>
          <p:cNvSpPr txBox="1"/>
          <p:nvPr/>
        </p:nvSpPr>
        <p:spPr>
          <a:xfrm>
            <a:off x="7033777"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0" name="TextBox 69">
            <a:extLst>
              <a:ext uri="{FF2B5EF4-FFF2-40B4-BE49-F238E27FC236}">
                <a16:creationId xmlns:a16="http://schemas.microsoft.com/office/drawing/2014/main" id="{1A115501-566A-4265-8475-EFE884AD31D9}"/>
              </a:ext>
            </a:extLst>
          </p:cNvPr>
          <p:cNvSpPr txBox="1"/>
          <p:nvPr/>
        </p:nvSpPr>
        <p:spPr>
          <a:xfrm>
            <a:off x="7422128"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1" name="TextBox 70">
            <a:extLst>
              <a:ext uri="{FF2B5EF4-FFF2-40B4-BE49-F238E27FC236}">
                <a16:creationId xmlns:a16="http://schemas.microsoft.com/office/drawing/2014/main" id="{93AD750D-5237-4C62-B467-9C37DE571567}"/>
              </a:ext>
            </a:extLst>
          </p:cNvPr>
          <p:cNvSpPr txBox="1"/>
          <p:nvPr/>
        </p:nvSpPr>
        <p:spPr>
          <a:xfrm>
            <a:off x="838849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2" name="TextBox 71">
            <a:extLst>
              <a:ext uri="{FF2B5EF4-FFF2-40B4-BE49-F238E27FC236}">
                <a16:creationId xmlns:a16="http://schemas.microsoft.com/office/drawing/2014/main" id="{984864EC-97CD-46F4-A701-BBE74A1660C4}"/>
              </a:ext>
            </a:extLst>
          </p:cNvPr>
          <p:cNvSpPr txBox="1"/>
          <p:nvPr/>
        </p:nvSpPr>
        <p:spPr>
          <a:xfrm>
            <a:off x="875467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3" name="TextBox 72">
            <a:extLst>
              <a:ext uri="{FF2B5EF4-FFF2-40B4-BE49-F238E27FC236}">
                <a16:creationId xmlns:a16="http://schemas.microsoft.com/office/drawing/2014/main" id="{986F9BE3-262A-4AD3-ABA9-25435F2DEB10}"/>
              </a:ext>
            </a:extLst>
          </p:cNvPr>
          <p:cNvSpPr txBox="1"/>
          <p:nvPr/>
        </p:nvSpPr>
        <p:spPr>
          <a:xfrm>
            <a:off x="912303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4" name="TextBox 73">
            <a:extLst>
              <a:ext uri="{FF2B5EF4-FFF2-40B4-BE49-F238E27FC236}">
                <a16:creationId xmlns:a16="http://schemas.microsoft.com/office/drawing/2014/main" id="{2BA34E01-B570-4258-AAAF-5AB5B360A795}"/>
              </a:ext>
            </a:extLst>
          </p:cNvPr>
          <p:cNvSpPr txBox="1"/>
          <p:nvPr/>
        </p:nvSpPr>
        <p:spPr>
          <a:xfrm>
            <a:off x="9503545"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5" name="TextBox 74">
            <a:extLst>
              <a:ext uri="{FF2B5EF4-FFF2-40B4-BE49-F238E27FC236}">
                <a16:creationId xmlns:a16="http://schemas.microsoft.com/office/drawing/2014/main" id="{20D0E33E-66FC-420D-97E4-ED652B9D5EDA}"/>
              </a:ext>
            </a:extLst>
          </p:cNvPr>
          <p:cNvSpPr txBox="1"/>
          <p:nvPr/>
        </p:nvSpPr>
        <p:spPr>
          <a:xfrm>
            <a:off x="9867913"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6" name="TextBox 75">
            <a:extLst>
              <a:ext uri="{FF2B5EF4-FFF2-40B4-BE49-F238E27FC236}">
                <a16:creationId xmlns:a16="http://schemas.microsoft.com/office/drawing/2014/main" id="{4CF219C2-A09F-4262-93B9-4CBEC215C2FB}"/>
              </a:ext>
            </a:extLst>
          </p:cNvPr>
          <p:cNvSpPr txBox="1"/>
          <p:nvPr/>
        </p:nvSpPr>
        <p:spPr>
          <a:xfrm>
            <a:off x="10256041"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7" name="TextBox 76">
            <a:extLst>
              <a:ext uri="{FF2B5EF4-FFF2-40B4-BE49-F238E27FC236}">
                <a16:creationId xmlns:a16="http://schemas.microsoft.com/office/drawing/2014/main" id="{B52F0A63-0A3E-4CCE-83EC-CFAF97205451}"/>
              </a:ext>
            </a:extLst>
          </p:cNvPr>
          <p:cNvSpPr txBox="1"/>
          <p:nvPr/>
        </p:nvSpPr>
        <p:spPr>
          <a:xfrm>
            <a:off x="10632456"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81" name="TextBox 80">
            <a:extLst>
              <a:ext uri="{FF2B5EF4-FFF2-40B4-BE49-F238E27FC236}">
                <a16:creationId xmlns:a16="http://schemas.microsoft.com/office/drawing/2014/main" id="{54E6C8AA-15BE-4A6F-B151-729BCA32B405}"/>
              </a:ext>
            </a:extLst>
          </p:cNvPr>
          <p:cNvSpPr txBox="1"/>
          <p:nvPr/>
        </p:nvSpPr>
        <p:spPr>
          <a:xfrm>
            <a:off x="11016349"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82" name="TextBox 81">
            <a:extLst>
              <a:ext uri="{FF2B5EF4-FFF2-40B4-BE49-F238E27FC236}">
                <a16:creationId xmlns:a16="http://schemas.microsoft.com/office/drawing/2014/main" id="{691C66EA-B604-4718-A5F5-BF4E44FB2026}"/>
              </a:ext>
            </a:extLst>
          </p:cNvPr>
          <p:cNvSpPr txBox="1"/>
          <p:nvPr/>
        </p:nvSpPr>
        <p:spPr>
          <a:xfrm>
            <a:off x="11404700"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aphicFrame>
        <p:nvGraphicFramePr>
          <p:cNvPr id="83" name="Chart 82">
            <a:extLst>
              <a:ext uri="{FF2B5EF4-FFF2-40B4-BE49-F238E27FC236}">
                <a16:creationId xmlns:a16="http://schemas.microsoft.com/office/drawing/2014/main" id="{FBAC8659-340A-4B8C-BEA1-28FE5EDF27BB}"/>
              </a:ext>
            </a:extLst>
          </p:cNvPr>
          <p:cNvGraphicFramePr/>
          <p:nvPr>
            <p:extLst>
              <p:ext uri="{D42A27DB-BD31-4B8C-83A1-F6EECF244321}">
                <p14:modId xmlns:p14="http://schemas.microsoft.com/office/powerpoint/2010/main" val="120033433"/>
              </p:ext>
            </p:extLst>
          </p:nvPr>
        </p:nvGraphicFramePr>
        <p:xfrm>
          <a:off x="-21518" y="1736931"/>
          <a:ext cx="12192000" cy="4271826"/>
        </p:xfrm>
        <a:graphic>
          <a:graphicData uri="http://schemas.openxmlformats.org/drawingml/2006/chart">
            <c:chart xmlns:c="http://schemas.openxmlformats.org/drawingml/2006/chart" xmlns:r="http://schemas.openxmlformats.org/officeDocument/2006/relationships" r:id="rId4"/>
          </a:graphicData>
        </a:graphic>
      </p:graphicFrame>
      <p:sp>
        <p:nvSpPr>
          <p:cNvPr id="84" name="TextBox 83">
            <a:extLst>
              <a:ext uri="{FF2B5EF4-FFF2-40B4-BE49-F238E27FC236}">
                <a16:creationId xmlns:a16="http://schemas.microsoft.com/office/drawing/2014/main" id="{D94167C8-5025-4441-A7EC-FA3E96529753}"/>
              </a:ext>
            </a:extLst>
          </p:cNvPr>
          <p:cNvSpPr txBox="1"/>
          <p:nvPr/>
        </p:nvSpPr>
        <p:spPr>
          <a:xfrm>
            <a:off x="40894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11%</a:t>
            </a:r>
          </a:p>
        </p:txBody>
      </p:sp>
      <p:sp>
        <p:nvSpPr>
          <p:cNvPr id="85" name="TextBox 84">
            <a:extLst>
              <a:ext uri="{FF2B5EF4-FFF2-40B4-BE49-F238E27FC236}">
                <a16:creationId xmlns:a16="http://schemas.microsoft.com/office/drawing/2014/main" id="{06823C12-D4D6-45D0-8D73-E0A0D9322ACE}"/>
              </a:ext>
            </a:extLst>
          </p:cNvPr>
          <p:cNvSpPr txBox="1"/>
          <p:nvPr/>
        </p:nvSpPr>
        <p:spPr>
          <a:xfrm>
            <a:off x="76512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12%</a:t>
            </a:r>
          </a:p>
        </p:txBody>
      </p:sp>
      <p:sp>
        <p:nvSpPr>
          <p:cNvPr id="86" name="TextBox 85">
            <a:extLst>
              <a:ext uri="{FF2B5EF4-FFF2-40B4-BE49-F238E27FC236}">
                <a16:creationId xmlns:a16="http://schemas.microsoft.com/office/drawing/2014/main" id="{B73BE1F2-6798-49E6-A6CC-28717B35ABD6}"/>
              </a:ext>
            </a:extLst>
          </p:cNvPr>
          <p:cNvSpPr txBox="1"/>
          <p:nvPr/>
        </p:nvSpPr>
        <p:spPr>
          <a:xfrm>
            <a:off x="113905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16%</a:t>
            </a:r>
          </a:p>
        </p:txBody>
      </p:sp>
      <p:sp>
        <p:nvSpPr>
          <p:cNvPr id="87" name="TextBox 86">
            <a:extLst>
              <a:ext uri="{FF2B5EF4-FFF2-40B4-BE49-F238E27FC236}">
                <a16:creationId xmlns:a16="http://schemas.microsoft.com/office/drawing/2014/main" id="{DF6373D0-5BC8-4FDF-AC52-581B11E5748B}"/>
              </a:ext>
            </a:extLst>
          </p:cNvPr>
          <p:cNvSpPr txBox="1"/>
          <p:nvPr/>
        </p:nvSpPr>
        <p:spPr>
          <a:xfrm>
            <a:off x="151790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17%</a:t>
            </a:r>
          </a:p>
        </p:txBody>
      </p:sp>
      <p:sp>
        <p:nvSpPr>
          <p:cNvPr id="88" name="TextBox 87">
            <a:extLst>
              <a:ext uri="{FF2B5EF4-FFF2-40B4-BE49-F238E27FC236}">
                <a16:creationId xmlns:a16="http://schemas.microsoft.com/office/drawing/2014/main" id="{1699A6C4-7A7E-4D13-B5C7-025E42877493}"/>
              </a:ext>
            </a:extLst>
          </p:cNvPr>
          <p:cNvSpPr txBox="1"/>
          <p:nvPr/>
        </p:nvSpPr>
        <p:spPr>
          <a:xfrm>
            <a:off x="18879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16%</a:t>
            </a:r>
          </a:p>
        </p:txBody>
      </p:sp>
      <p:sp>
        <p:nvSpPr>
          <p:cNvPr id="89" name="TextBox 88">
            <a:extLst>
              <a:ext uri="{FF2B5EF4-FFF2-40B4-BE49-F238E27FC236}">
                <a16:creationId xmlns:a16="http://schemas.microsoft.com/office/drawing/2014/main" id="{9A55D58D-2080-4915-BCF6-1A9F433C7F74}"/>
              </a:ext>
            </a:extLst>
          </p:cNvPr>
          <p:cNvSpPr txBox="1"/>
          <p:nvPr/>
        </p:nvSpPr>
        <p:spPr>
          <a:xfrm>
            <a:off x="227246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15%</a:t>
            </a:r>
          </a:p>
        </p:txBody>
      </p:sp>
      <p:sp>
        <p:nvSpPr>
          <p:cNvPr id="90" name="TextBox 89">
            <a:extLst>
              <a:ext uri="{FF2B5EF4-FFF2-40B4-BE49-F238E27FC236}">
                <a16:creationId xmlns:a16="http://schemas.microsoft.com/office/drawing/2014/main" id="{81C85199-83A5-479D-B17F-496826CF5C91}"/>
              </a:ext>
            </a:extLst>
          </p:cNvPr>
          <p:cNvSpPr txBox="1"/>
          <p:nvPr/>
        </p:nvSpPr>
        <p:spPr>
          <a:xfrm>
            <a:off x="26579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p:txBody>
      </p:sp>
      <p:sp>
        <p:nvSpPr>
          <p:cNvPr id="91" name="TextBox 90">
            <a:extLst>
              <a:ext uri="{FF2B5EF4-FFF2-40B4-BE49-F238E27FC236}">
                <a16:creationId xmlns:a16="http://schemas.microsoft.com/office/drawing/2014/main" id="{4508891C-29EA-4A4D-8232-C3805E729B9D}"/>
              </a:ext>
            </a:extLst>
          </p:cNvPr>
          <p:cNvSpPr txBox="1"/>
          <p:nvPr/>
        </p:nvSpPr>
        <p:spPr>
          <a:xfrm>
            <a:off x="303197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p:txBody>
      </p:sp>
      <p:sp>
        <p:nvSpPr>
          <p:cNvPr id="92" name="TextBox 91">
            <a:extLst>
              <a:ext uri="{FF2B5EF4-FFF2-40B4-BE49-F238E27FC236}">
                <a16:creationId xmlns:a16="http://schemas.microsoft.com/office/drawing/2014/main" id="{EED1F24E-681F-4936-96E8-7F915685719A}"/>
              </a:ext>
            </a:extLst>
          </p:cNvPr>
          <p:cNvSpPr txBox="1"/>
          <p:nvPr/>
        </p:nvSpPr>
        <p:spPr>
          <a:xfrm>
            <a:off x="342238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13%</a:t>
            </a:r>
          </a:p>
        </p:txBody>
      </p:sp>
      <p:sp>
        <p:nvSpPr>
          <p:cNvPr id="93" name="TextBox 92">
            <a:extLst>
              <a:ext uri="{FF2B5EF4-FFF2-40B4-BE49-F238E27FC236}">
                <a16:creationId xmlns:a16="http://schemas.microsoft.com/office/drawing/2014/main" id="{8330FB32-CB14-4744-9652-D507A21194E7}"/>
              </a:ext>
            </a:extLst>
          </p:cNvPr>
          <p:cNvSpPr txBox="1"/>
          <p:nvPr/>
        </p:nvSpPr>
        <p:spPr>
          <a:xfrm>
            <a:off x="43480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25%</a:t>
            </a:r>
          </a:p>
        </p:txBody>
      </p:sp>
      <p:sp>
        <p:nvSpPr>
          <p:cNvPr id="94" name="TextBox 93">
            <a:extLst>
              <a:ext uri="{FF2B5EF4-FFF2-40B4-BE49-F238E27FC236}">
                <a16:creationId xmlns:a16="http://schemas.microsoft.com/office/drawing/2014/main" id="{D087DFB4-B60C-4B7E-A61F-3D103BC8AE3F}"/>
              </a:ext>
            </a:extLst>
          </p:cNvPr>
          <p:cNvSpPr txBox="1"/>
          <p:nvPr/>
        </p:nvSpPr>
        <p:spPr>
          <a:xfrm>
            <a:off x="471376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26%</a:t>
            </a:r>
          </a:p>
        </p:txBody>
      </p:sp>
      <p:sp>
        <p:nvSpPr>
          <p:cNvPr id="95" name="TextBox 94">
            <a:extLst>
              <a:ext uri="{FF2B5EF4-FFF2-40B4-BE49-F238E27FC236}">
                <a16:creationId xmlns:a16="http://schemas.microsoft.com/office/drawing/2014/main" id="{945AF021-A609-4281-A465-099AB42F2500}"/>
              </a:ext>
            </a:extLst>
          </p:cNvPr>
          <p:cNvSpPr txBox="1"/>
          <p:nvPr/>
        </p:nvSpPr>
        <p:spPr>
          <a:xfrm>
            <a:off x="50939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33%</a:t>
            </a:r>
          </a:p>
        </p:txBody>
      </p:sp>
      <p:sp>
        <p:nvSpPr>
          <p:cNvPr id="96" name="TextBox 95">
            <a:extLst>
              <a:ext uri="{FF2B5EF4-FFF2-40B4-BE49-F238E27FC236}">
                <a16:creationId xmlns:a16="http://schemas.microsoft.com/office/drawing/2014/main" id="{2A1401A5-A7FB-4698-9CC4-8945B457C4A4}"/>
              </a:ext>
            </a:extLst>
          </p:cNvPr>
          <p:cNvSpPr txBox="1"/>
          <p:nvPr/>
        </p:nvSpPr>
        <p:spPr>
          <a:xfrm>
            <a:off x="547137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34%</a:t>
            </a:r>
          </a:p>
        </p:txBody>
      </p:sp>
      <p:sp>
        <p:nvSpPr>
          <p:cNvPr id="97" name="TextBox 96">
            <a:extLst>
              <a:ext uri="{FF2B5EF4-FFF2-40B4-BE49-F238E27FC236}">
                <a16:creationId xmlns:a16="http://schemas.microsoft.com/office/drawing/2014/main" id="{9BEF69EB-404E-4A99-9B37-78A19EBF2BA3}"/>
              </a:ext>
            </a:extLst>
          </p:cNvPr>
          <p:cNvSpPr txBox="1"/>
          <p:nvPr/>
        </p:nvSpPr>
        <p:spPr>
          <a:xfrm>
            <a:off x="58343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33%</a:t>
            </a:r>
          </a:p>
        </p:txBody>
      </p:sp>
      <p:sp>
        <p:nvSpPr>
          <p:cNvPr id="98" name="TextBox 97">
            <a:extLst>
              <a:ext uri="{FF2B5EF4-FFF2-40B4-BE49-F238E27FC236}">
                <a16:creationId xmlns:a16="http://schemas.microsoft.com/office/drawing/2014/main" id="{7AEC31EF-322F-49CD-94F3-D35A58E45588}"/>
              </a:ext>
            </a:extLst>
          </p:cNvPr>
          <p:cNvSpPr txBox="1"/>
          <p:nvPr/>
        </p:nvSpPr>
        <p:spPr>
          <a:xfrm>
            <a:off x="6224134"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32%</a:t>
            </a:r>
          </a:p>
        </p:txBody>
      </p:sp>
      <p:sp>
        <p:nvSpPr>
          <p:cNvPr id="99" name="TextBox 98">
            <a:extLst>
              <a:ext uri="{FF2B5EF4-FFF2-40B4-BE49-F238E27FC236}">
                <a16:creationId xmlns:a16="http://schemas.microsoft.com/office/drawing/2014/main" id="{9E620D70-99F2-4F00-9626-7B8553A813E2}"/>
              </a:ext>
            </a:extLst>
          </p:cNvPr>
          <p:cNvSpPr txBox="1"/>
          <p:nvPr/>
        </p:nvSpPr>
        <p:spPr>
          <a:xfrm>
            <a:off x="66015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31%</a:t>
            </a:r>
          </a:p>
        </p:txBody>
      </p:sp>
      <p:sp>
        <p:nvSpPr>
          <p:cNvPr id="100" name="TextBox 99">
            <a:extLst>
              <a:ext uri="{FF2B5EF4-FFF2-40B4-BE49-F238E27FC236}">
                <a16:creationId xmlns:a16="http://schemas.microsoft.com/office/drawing/2014/main" id="{80B668D8-D583-4B9F-A2E7-38BC975B5DA9}"/>
              </a:ext>
            </a:extLst>
          </p:cNvPr>
          <p:cNvSpPr txBox="1"/>
          <p:nvPr/>
        </p:nvSpPr>
        <p:spPr>
          <a:xfrm>
            <a:off x="69907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29%</a:t>
            </a:r>
          </a:p>
        </p:txBody>
      </p:sp>
      <p:sp>
        <p:nvSpPr>
          <p:cNvPr id="101" name="TextBox 100">
            <a:extLst>
              <a:ext uri="{FF2B5EF4-FFF2-40B4-BE49-F238E27FC236}">
                <a16:creationId xmlns:a16="http://schemas.microsoft.com/office/drawing/2014/main" id="{BB1B71D8-9321-44B8-A1B1-7DD5AF0BFA9D}"/>
              </a:ext>
            </a:extLst>
          </p:cNvPr>
          <p:cNvSpPr txBox="1"/>
          <p:nvPr/>
        </p:nvSpPr>
        <p:spPr>
          <a:xfrm>
            <a:off x="737260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27%</a:t>
            </a:r>
          </a:p>
        </p:txBody>
      </p:sp>
      <p:sp>
        <p:nvSpPr>
          <p:cNvPr id="102" name="TextBox 101">
            <a:extLst>
              <a:ext uri="{FF2B5EF4-FFF2-40B4-BE49-F238E27FC236}">
                <a16:creationId xmlns:a16="http://schemas.microsoft.com/office/drawing/2014/main" id="{A7C64D34-1DAE-4301-BC18-A3AD5CB5126D}"/>
              </a:ext>
            </a:extLst>
          </p:cNvPr>
          <p:cNvSpPr txBox="1"/>
          <p:nvPr/>
        </p:nvSpPr>
        <p:spPr>
          <a:xfrm>
            <a:off x="834950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44%</a:t>
            </a:r>
          </a:p>
        </p:txBody>
      </p:sp>
      <p:sp>
        <p:nvSpPr>
          <p:cNvPr id="103" name="TextBox 102">
            <a:extLst>
              <a:ext uri="{FF2B5EF4-FFF2-40B4-BE49-F238E27FC236}">
                <a16:creationId xmlns:a16="http://schemas.microsoft.com/office/drawing/2014/main" id="{478F6305-E720-46EA-8E7E-5D03540C31A4}"/>
              </a:ext>
            </a:extLst>
          </p:cNvPr>
          <p:cNvSpPr txBox="1"/>
          <p:nvPr/>
        </p:nvSpPr>
        <p:spPr>
          <a:xfrm>
            <a:off x="87152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45%</a:t>
            </a:r>
          </a:p>
        </p:txBody>
      </p:sp>
      <p:sp>
        <p:nvSpPr>
          <p:cNvPr id="104" name="TextBox 103">
            <a:extLst>
              <a:ext uri="{FF2B5EF4-FFF2-40B4-BE49-F238E27FC236}">
                <a16:creationId xmlns:a16="http://schemas.microsoft.com/office/drawing/2014/main" id="{6F32DA93-7C9D-468E-A1BA-9FF8636FA217}"/>
              </a:ext>
            </a:extLst>
          </p:cNvPr>
          <p:cNvSpPr txBox="1"/>
          <p:nvPr/>
        </p:nvSpPr>
        <p:spPr>
          <a:xfrm>
            <a:off x="90796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50%</a:t>
            </a:r>
          </a:p>
        </p:txBody>
      </p:sp>
      <p:sp>
        <p:nvSpPr>
          <p:cNvPr id="105" name="TextBox 104">
            <a:extLst>
              <a:ext uri="{FF2B5EF4-FFF2-40B4-BE49-F238E27FC236}">
                <a16:creationId xmlns:a16="http://schemas.microsoft.com/office/drawing/2014/main" id="{F166E322-CBAA-41E0-98F8-D78BB7AE1F89}"/>
              </a:ext>
            </a:extLst>
          </p:cNvPr>
          <p:cNvSpPr txBox="1"/>
          <p:nvPr/>
        </p:nvSpPr>
        <p:spPr>
          <a:xfrm>
            <a:off x="94537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51%</a:t>
            </a:r>
          </a:p>
        </p:txBody>
      </p:sp>
      <p:sp>
        <p:nvSpPr>
          <p:cNvPr id="106" name="TextBox 105">
            <a:extLst>
              <a:ext uri="{FF2B5EF4-FFF2-40B4-BE49-F238E27FC236}">
                <a16:creationId xmlns:a16="http://schemas.microsoft.com/office/drawing/2014/main" id="{EADC0307-4F95-41F6-9266-EE9A468640AB}"/>
              </a:ext>
            </a:extLst>
          </p:cNvPr>
          <p:cNvSpPr txBox="1"/>
          <p:nvPr/>
        </p:nvSpPr>
        <p:spPr>
          <a:xfrm>
            <a:off x="98237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52%</a:t>
            </a:r>
          </a:p>
        </p:txBody>
      </p:sp>
      <p:sp>
        <p:nvSpPr>
          <p:cNvPr id="107" name="TextBox 106">
            <a:extLst>
              <a:ext uri="{FF2B5EF4-FFF2-40B4-BE49-F238E27FC236}">
                <a16:creationId xmlns:a16="http://schemas.microsoft.com/office/drawing/2014/main" id="{B47A6D50-0140-4880-A8A7-B2B449E2790B}"/>
              </a:ext>
            </a:extLst>
          </p:cNvPr>
          <p:cNvSpPr txBox="1"/>
          <p:nvPr/>
        </p:nvSpPr>
        <p:spPr>
          <a:xfrm>
            <a:off x="102082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50%</a:t>
            </a:r>
          </a:p>
        </p:txBody>
      </p:sp>
      <p:sp>
        <p:nvSpPr>
          <p:cNvPr id="108" name="TextBox 107">
            <a:extLst>
              <a:ext uri="{FF2B5EF4-FFF2-40B4-BE49-F238E27FC236}">
                <a16:creationId xmlns:a16="http://schemas.microsoft.com/office/drawing/2014/main" id="{6ACC78C2-297C-4178-B2D5-278E1CB0911B}"/>
              </a:ext>
            </a:extLst>
          </p:cNvPr>
          <p:cNvSpPr txBox="1"/>
          <p:nvPr/>
        </p:nvSpPr>
        <p:spPr>
          <a:xfrm>
            <a:off x="10589023"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50%</a:t>
            </a:r>
          </a:p>
        </p:txBody>
      </p:sp>
      <p:sp>
        <p:nvSpPr>
          <p:cNvPr id="109" name="TextBox 108">
            <a:extLst>
              <a:ext uri="{FF2B5EF4-FFF2-40B4-BE49-F238E27FC236}">
                <a16:creationId xmlns:a16="http://schemas.microsoft.com/office/drawing/2014/main" id="{F936BB6C-A360-46E4-95BC-B824ACA8C2F4}"/>
              </a:ext>
            </a:extLst>
          </p:cNvPr>
          <p:cNvSpPr txBox="1"/>
          <p:nvPr/>
        </p:nvSpPr>
        <p:spPr>
          <a:xfrm>
            <a:off x="1097253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49%</a:t>
            </a:r>
          </a:p>
        </p:txBody>
      </p:sp>
      <p:sp>
        <p:nvSpPr>
          <p:cNvPr id="110" name="TextBox 109">
            <a:extLst>
              <a:ext uri="{FF2B5EF4-FFF2-40B4-BE49-F238E27FC236}">
                <a16:creationId xmlns:a16="http://schemas.microsoft.com/office/drawing/2014/main" id="{56D2223B-B7B3-4ED8-91F9-7EFD5E980B88}"/>
              </a:ext>
            </a:extLst>
          </p:cNvPr>
          <p:cNvSpPr txBox="1"/>
          <p:nvPr/>
        </p:nvSpPr>
        <p:spPr>
          <a:xfrm>
            <a:off x="1135659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47%</a:t>
            </a:r>
          </a:p>
        </p:txBody>
      </p:sp>
      <p:sp>
        <p:nvSpPr>
          <p:cNvPr id="111" name="Rectangle 110">
            <a:extLst>
              <a:ext uri="{FF2B5EF4-FFF2-40B4-BE49-F238E27FC236}">
                <a16:creationId xmlns:a16="http://schemas.microsoft.com/office/drawing/2014/main" id="{B3004745-8433-443C-9D1B-C89C8DD4F399}"/>
              </a:ext>
            </a:extLst>
          </p:cNvPr>
          <p:cNvSpPr/>
          <p:nvPr/>
        </p:nvSpPr>
        <p:spPr>
          <a:xfrm>
            <a:off x="7268701" y="3868682"/>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2" name="Rectangle 111">
            <a:extLst>
              <a:ext uri="{FF2B5EF4-FFF2-40B4-BE49-F238E27FC236}">
                <a16:creationId xmlns:a16="http://schemas.microsoft.com/office/drawing/2014/main" id="{25246C10-65CB-4789-943D-64442DCC3053}"/>
              </a:ext>
            </a:extLst>
          </p:cNvPr>
          <p:cNvSpPr/>
          <p:nvPr/>
        </p:nvSpPr>
        <p:spPr>
          <a:xfrm>
            <a:off x="11238414" y="2774014"/>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3" name="TextBox 112">
            <a:extLst>
              <a:ext uri="{FF2B5EF4-FFF2-40B4-BE49-F238E27FC236}">
                <a16:creationId xmlns:a16="http://schemas.microsoft.com/office/drawing/2014/main" id="{2D80A6A2-2057-456C-81B2-95AD8295F71A}"/>
              </a:ext>
            </a:extLst>
          </p:cNvPr>
          <p:cNvSpPr txBox="1"/>
          <p:nvPr/>
        </p:nvSpPr>
        <p:spPr>
          <a:xfrm>
            <a:off x="3910026" y="1773547"/>
            <a:ext cx="43719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srgbClr val="1B1464"/>
                </a:solidFill>
                <a:latin typeface="Helvetica" panose="020B0403020202020204" pitchFamily="34" charset="0"/>
                <a:ea typeface="+mn-ea"/>
                <a:cs typeface="+mn-cs"/>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Ad-Supported Cable TV: News Programming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Total Weekly Minutes Viewed (in billions)</a:t>
            </a:r>
          </a:p>
        </p:txBody>
      </p:sp>
      <p:sp>
        <p:nvSpPr>
          <p:cNvPr id="114" name="Rectangle 113">
            <a:extLst>
              <a:ext uri="{FF2B5EF4-FFF2-40B4-BE49-F238E27FC236}">
                <a16:creationId xmlns:a16="http://schemas.microsoft.com/office/drawing/2014/main" id="{9436A175-AEF9-4E18-9DAA-65E649F30345}"/>
              </a:ext>
            </a:extLst>
          </p:cNvPr>
          <p:cNvSpPr/>
          <p:nvPr/>
        </p:nvSpPr>
        <p:spPr>
          <a:xfrm>
            <a:off x="3309014" y="4305400"/>
            <a:ext cx="62850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p>
        </p:txBody>
      </p:sp>
    </p:spTree>
    <p:extLst>
      <p:ext uri="{BB962C8B-B14F-4D97-AF65-F5344CB8AC3E}">
        <p14:creationId xmlns:p14="http://schemas.microsoft.com/office/powerpoint/2010/main" val="237955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46751" y="6585708"/>
            <a:ext cx="1164524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TextBox 10">
            <a:extLst>
              <a:ext uri="{FF2B5EF4-FFF2-40B4-BE49-F238E27FC236}">
                <a16:creationId xmlns:a16="http://schemas.microsoft.com/office/drawing/2014/main" id="{29E081BE-B669-44C4-8916-25AE25315AA8}"/>
              </a:ext>
            </a:extLst>
          </p:cNvPr>
          <p:cNvSpPr txBox="1"/>
          <p:nvPr/>
        </p:nvSpPr>
        <p:spPr>
          <a:xfrm>
            <a:off x="0" y="1738464"/>
            <a:ext cx="121919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Ways To Deal With Stress During the COVID-19 Pandemic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agree</a:t>
            </a:r>
            <a:b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P18+</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26244" y="6231961"/>
            <a:ext cx="115289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VAB’s </a:t>
            </a:r>
            <a:r>
              <a:rPr kumimoji="0" lang="en-US" sz="7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hlinkClick r:id="rId4"/>
              </a:rPr>
              <a:t>'As Time Goes By: How Media Consumption Is Helping America Cope’</a:t>
            </a:r>
            <a:r>
              <a:rPr kumimoji="0" lang="en-US" sz="7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Q8: During this Pandemic, are any of the following helping you deal with stress?</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348653"/>
            <a:ext cx="1177159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The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#1</a:t>
            </a: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 way people are coping during this stressful time of the pandemic is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watching TV and movies</a:t>
            </a:r>
          </a:p>
        </p:txBody>
      </p:sp>
      <p:sp>
        <p:nvSpPr>
          <p:cNvPr id="36" name="TextBox 35">
            <a:extLst>
              <a:ext uri="{FF2B5EF4-FFF2-40B4-BE49-F238E27FC236}">
                <a16:creationId xmlns:a16="http://schemas.microsoft.com/office/drawing/2014/main" id="{7A4FA6B4-A75A-42E9-80BF-081B6F77E0F2}"/>
              </a:ext>
            </a:extLst>
          </p:cNvPr>
          <p:cNvSpPr txBox="1"/>
          <p:nvPr/>
        </p:nvSpPr>
        <p:spPr>
          <a:xfrm>
            <a:off x="474181" y="2855494"/>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77%</a:t>
            </a:r>
          </a:p>
        </p:txBody>
      </p:sp>
      <p:sp>
        <p:nvSpPr>
          <p:cNvPr id="37" name="TextBox 36">
            <a:extLst>
              <a:ext uri="{FF2B5EF4-FFF2-40B4-BE49-F238E27FC236}">
                <a16:creationId xmlns:a16="http://schemas.microsoft.com/office/drawing/2014/main" id="{5BBC3963-C842-4A16-A7AF-8904E59F458C}"/>
              </a:ext>
            </a:extLst>
          </p:cNvPr>
          <p:cNvSpPr txBox="1"/>
          <p:nvPr/>
        </p:nvSpPr>
        <p:spPr>
          <a:xfrm>
            <a:off x="468467" y="3454550"/>
            <a:ext cx="1164533"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TV &amp; Movies</a:t>
            </a:r>
          </a:p>
        </p:txBody>
      </p:sp>
      <p:sp>
        <p:nvSpPr>
          <p:cNvPr id="38" name="TextBox 37">
            <a:extLst>
              <a:ext uri="{FF2B5EF4-FFF2-40B4-BE49-F238E27FC236}">
                <a16:creationId xmlns:a16="http://schemas.microsoft.com/office/drawing/2014/main" id="{7B7B7EEB-F38B-4CE0-8785-BBB3461EAEE5}"/>
              </a:ext>
            </a:extLst>
          </p:cNvPr>
          <p:cNvSpPr txBox="1"/>
          <p:nvPr/>
        </p:nvSpPr>
        <p:spPr>
          <a:xfrm>
            <a:off x="3422003" y="2855494"/>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65%</a:t>
            </a:r>
          </a:p>
        </p:txBody>
      </p:sp>
      <p:sp>
        <p:nvSpPr>
          <p:cNvPr id="39" name="TextBox 38">
            <a:extLst>
              <a:ext uri="{FF2B5EF4-FFF2-40B4-BE49-F238E27FC236}">
                <a16:creationId xmlns:a16="http://schemas.microsoft.com/office/drawing/2014/main" id="{01ABCD20-9911-4BF6-B2FE-221770D27712}"/>
              </a:ext>
            </a:extLst>
          </p:cNvPr>
          <p:cNvSpPr txBox="1"/>
          <p:nvPr/>
        </p:nvSpPr>
        <p:spPr>
          <a:xfrm>
            <a:off x="3386325" y="3577660"/>
            <a:ext cx="1164533" cy="3385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Music</a:t>
            </a:r>
          </a:p>
        </p:txBody>
      </p:sp>
      <p:sp>
        <p:nvSpPr>
          <p:cNvPr id="40" name="TextBox 39">
            <a:extLst>
              <a:ext uri="{FF2B5EF4-FFF2-40B4-BE49-F238E27FC236}">
                <a16:creationId xmlns:a16="http://schemas.microsoft.com/office/drawing/2014/main" id="{299499D7-2C0B-43C0-A541-929F4D4F7135}"/>
              </a:ext>
            </a:extLst>
          </p:cNvPr>
          <p:cNvSpPr txBox="1"/>
          <p:nvPr/>
        </p:nvSpPr>
        <p:spPr>
          <a:xfrm>
            <a:off x="6438615" y="2855494"/>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42%</a:t>
            </a:r>
          </a:p>
        </p:txBody>
      </p:sp>
      <p:sp>
        <p:nvSpPr>
          <p:cNvPr id="41" name="TextBox 40">
            <a:extLst>
              <a:ext uri="{FF2B5EF4-FFF2-40B4-BE49-F238E27FC236}">
                <a16:creationId xmlns:a16="http://schemas.microsoft.com/office/drawing/2014/main" id="{D4531C81-F19F-44A0-A5F4-4938B8C5226D}"/>
              </a:ext>
            </a:extLst>
          </p:cNvPr>
          <p:cNvSpPr txBox="1"/>
          <p:nvPr/>
        </p:nvSpPr>
        <p:spPr>
          <a:xfrm>
            <a:off x="6179987" y="3454550"/>
            <a:ext cx="1484137"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Cooking &amp; Baking</a:t>
            </a:r>
          </a:p>
        </p:txBody>
      </p:sp>
      <p:sp>
        <p:nvSpPr>
          <p:cNvPr id="42" name="TextBox 41">
            <a:extLst>
              <a:ext uri="{FF2B5EF4-FFF2-40B4-BE49-F238E27FC236}">
                <a16:creationId xmlns:a16="http://schemas.microsoft.com/office/drawing/2014/main" id="{58966E90-843D-4F01-957A-1E62338EFFBE}"/>
              </a:ext>
            </a:extLst>
          </p:cNvPr>
          <p:cNvSpPr txBox="1"/>
          <p:nvPr/>
        </p:nvSpPr>
        <p:spPr>
          <a:xfrm>
            <a:off x="9242885" y="2855494"/>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41%</a:t>
            </a:r>
          </a:p>
        </p:txBody>
      </p:sp>
      <p:sp>
        <p:nvSpPr>
          <p:cNvPr id="43" name="TextBox 42">
            <a:extLst>
              <a:ext uri="{FF2B5EF4-FFF2-40B4-BE49-F238E27FC236}">
                <a16:creationId xmlns:a16="http://schemas.microsoft.com/office/drawing/2014/main" id="{44C6D690-7B1D-4D72-B5CD-482888215952}"/>
              </a:ext>
            </a:extLst>
          </p:cNvPr>
          <p:cNvSpPr txBox="1"/>
          <p:nvPr/>
        </p:nvSpPr>
        <p:spPr>
          <a:xfrm>
            <a:off x="9217169" y="3454550"/>
            <a:ext cx="1164533"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Social</a:t>
            </a:r>
            <a:b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Media</a:t>
            </a:r>
          </a:p>
        </p:txBody>
      </p:sp>
      <p:sp>
        <p:nvSpPr>
          <p:cNvPr id="44" name="TextBox 43">
            <a:extLst>
              <a:ext uri="{FF2B5EF4-FFF2-40B4-BE49-F238E27FC236}">
                <a16:creationId xmlns:a16="http://schemas.microsoft.com/office/drawing/2014/main" id="{BAF44E7F-D75C-4BCF-BCF2-CA27BA73780B}"/>
              </a:ext>
            </a:extLst>
          </p:cNvPr>
          <p:cNvSpPr txBox="1"/>
          <p:nvPr/>
        </p:nvSpPr>
        <p:spPr>
          <a:xfrm>
            <a:off x="554850" y="464940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40%</a:t>
            </a:r>
          </a:p>
        </p:txBody>
      </p:sp>
      <p:sp>
        <p:nvSpPr>
          <p:cNvPr id="45" name="TextBox 44">
            <a:extLst>
              <a:ext uri="{FF2B5EF4-FFF2-40B4-BE49-F238E27FC236}">
                <a16:creationId xmlns:a16="http://schemas.microsoft.com/office/drawing/2014/main" id="{E8F6042D-575B-4FC0-A1A0-B2FEF56BC013}"/>
              </a:ext>
            </a:extLst>
          </p:cNvPr>
          <p:cNvSpPr txBox="1"/>
          <p:nvPr/>
        </p:nvSpPr>
        <p:spPr>
          <a:xfrm>
            <a:off x="421095" y="5323260"/>
            <a:ext cx="1339302"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Video </a:t>
            </a:r>
            <a:b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Games</a:t>
            </a:r>
          </a:p>
        </p:txBody>
      </p:sp>
      <p:sp>
        <p:nvSpPr>
          <p:cNvPr id="46" name="TextBox 45">
            <a:extLst>
              <a:ext uri="{FF2B5EF4-FFF2-40B4-BE49-F238E27FC236}">
                <a16:creationId xmlns:a16="http://schemas.microsoft.com/office/drawing/2014/main" id="{28AA24C2-11EE-4515-B6AE-CE8B247EC398}"/>
              </a:ext>
            </a:extLst>
          </p:cNvPr>
          <p:cNvSpPr txBox="1"/>
          <p:nvPr/>
        </p:nvSpPr>
        <p:spPr>
          <a:xfrm>
            <a:off x="3502672" y="464940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34%</a:t>
            </a:r>
          </a:p>
        </p:txBody>
      </p:sp>
      <p:sp>
        <p:nvSpPr>
          <p:cNvPr id="47" name="TextBox 46">
            <a:extLst>
              <a:ext uri="{FF2B5EF4-FFF2-40B4-BE49-F238E27FC236}">
                <a16:creationId xmlns:a16="http://schemas.microsoft.com/office/drawing/2014/main" id="{E21AF983-653A-4AA6-8927-B30A0A197394}"/>
              </a:ext>
            </a:extLst>
          </p:cNvPr>
          <p:cNvSpPr txBox="1"/>
          <p:nvPr/>
        </p:nvSpPr>
        <p:spPr>
          <a:xfrm>
            <a:off x="3432688" y="5323260"/>
            <a:ext cx="1207512"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Self </a:t>
            </a:r>
            <a:b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Care</a:t>
            </a:r>
          </a:p>
        </p:txBody>
      </p:sp>
      <p:sp>
        <p:nvSpPr>
          <p:cNvPr id="48" name="TextBox 47">
            <a:extLst>
              <a:ext uri="{FF2B5EF4-FFF2-40B4-BE49-F238E27FC236}">
                <a16:creationId xmlns:a16="http://schemas.microsoft.com/office/drawing/2014/main" id="{E8E1CF17-DA37-4836-A3E3-D55D72907244}"/>
              </a:ext>
            </a:extLst>
          </p:cNvPr>
          <p:cNvSpPr txBox="1"/>
          <p:nvPr/>
        </p:nvSpPr>
        <p:spPr>
          <a:xfrm>
            <a:off x="6397954" y="464940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29%</a:t>
            </a:r>
          </a:p>
        </p:txBody>
      </p:sp>
      <p:sp>
        <p:nvSpPr>
          <p:cNvPr id="49" name="TextBox 48">
            <a:extLst>
              <a:ext uri="{FF2B5EF4-FFF2-40B4-BE49-F238E27FC236}">
                <a16:creationId xmlns:a16="http://schemas.microsoft.com/office/drawing/2014/main" id="{A7EFCD72-0B8F-48F5-9746-C89664D3E785}"/>
              </a:ext>
            </a:extLst>
          </p:cNvPr>
          <p:cNvSpPr txBox="1"/>
          <p:nvPr/>
        </p:nvSpPr>
        <p:spPr>
          <a:xfrm>
            <a:off x="6238151" y="5323260"/>
            <a:ext cx="1484137"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Hang With</a:t>
            </a:r>
            <a:b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Family</a:t>
            </a:r>
          </a:p>
        </p:txBody>
      </p:sp>
      <p:sp>
        <p:nvSpPr>
          <p:cNvPr id="50" name="TextBox 49">
            <a:extLst>
              <a:ext uri="{FF2B5EF4-FFF2-40B4-BE49-F238E27FC236}">
                <a16:creationId xmlns:a16="http://schemas.microsoft.com/office/drawing/2014/main" id="{07DCE09F-F6B4-46D8-85D0-9648015FE995}"/>
              </a:ext>
            </a:extLst>
          </p:cNvPr>
          <p:cNvSpPr txBox="1"/>
          <p:nvPr/>
        </p:nvSpPr>
        <p:spPr>
          <a:xfrm>
            <a:off x="9323554" y="464940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25%</a:t>
            </a:r>
          </a:p>
        </p:txBody>
      </p:sp>
      <p:sp>
        <p:nvSpPr>
          <p:cNvPr id="51" name="TextBox 50">
            <a:extLst>
              <a:ext uri="{FF2B5EF4-FFF2-40B4-BE49-F238E27FC236}">
                <a16:creationId xmlns:a16="http://schemas.microsoft.com/office/drawing/2014/main" id="{683459FF-3151-47A9-B2C8-2B20FE8C4DBF}"/>
              </a:ext>
            </a:extLst>
          </p:cNvPr>
          <p:cNvSpPr txBox="1"/>
          <p:nvPr/>
        </p:nvSpPr>
        <p:spPr>
          <a:xfrm>
            <a:off x="9118731" y="5200149"/>
            <a:ext cx="1539387"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Learn Something New</a:t>
            </a:r>
          </a:p>
        </p:txBody>
      </p:sp>
      <p:sp>
        <p:nvSpPr>
          <p:cNvPr id="3" name="Rectangle 2">
            <a:extLst>
              <a:ext uri="{FF2B5EF4-FFF2-40B4-BE49-F238E27FC236}">
                <a16:creationId xmlns:a16="http://schemas.microsoft.com/office/drawing/2014/main" id="{54E195C4-738B-4C51-B6D2-19537DBD9311}"/>
              </a:ext>
            </a:extLst>
          </p:cNvPr>
          <p:cNvSpPr/>
          <p:nvPr/>
        </p:nvSpPr>
        <p:spPr>
          <a:xfrm>
            <a:off x="2069960" y="3161489"/>
            <a:ext cx="673240" cy="554352"/>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BCDF21E2-D3D0-41D6-9FA8-E10D08627E5C}"/>
              </a:ext>
            </a:extLst>
          </p:cNvPr>
          <p:cNvSpPr/>
          <p:nvPr/>
        </p:nvSpPr>
        <p:spPr>
          <a:xfrm>
            <a:off x="5093052" y="3605913"/>
            <a:ext cx="424433" cy="45941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5" name="Picture 34" descr="A screen shot of a computer&#10;&#10;Description automatically generated">
            <a:extLst>
              <a:ext uri="{FF2B5EF4-FFF2-40B4-BE49-F238E27FC236}">
                <a16:creationId xmlns:a16="http://schemas.microsoft.com/office/drawing/2014/main" id="{B8E1FDBA-92B9-4028-80C2-2EC67FE20353}"/>
              </a:ext>
            </a:extLst>
          </p:cNvPr>
          <p:cNvPicPr>
            <a:picLocks noChangeAspect="1"/>
          </p:cNvPicPr>
          <p:nvPr/>
        </p:nvPicPr>
        <p:blipFill>
          <a:blip r:embed="rId5"/>
          <a:stretch>
            <a:fillRect/>
          </a:stretch>
        </p:blipFill>
        <p:spPr>
          <a:xfrm>
            <a:off x="1792859" y="2791479"/>
            <a:ext cx="1339302" cy="1339302"/>
          </a:xfrm>
          <a:prstGeom prst="rect">
            <a:avLst/>
          </a:prstGeom>
        </p:spPr>
      </p:pic>
      <p:pic>
        <p:nvPicPr>
          <p:cNvPr id="52" name="Picture 51" descr="A picture containing weapon, ball&#10;&#10;Description automatically generated">
            <a:extLst>
              <a:ext uri="{FF2B5EF4-FFF2-40B4-BE49-F238E27FC236}">
                <a16:creationId xmlns:a16="http://schemas.microsoft.com/office/drawing/2014/main" id="{80F20B1F-8BEC-4026-BE73-F06148A66E39}"/>
              </a:ext>
            </a:extLst>
          </p:cNvPr>
          <p:cNvPicPr>
            <a:picLocks noChangeAspect="1"/>
          </p:cNvPicPr>
          <p:nvPr/>
        </p:nvPicPr>
        <p:blipFill>
          <a:blip r:embed="rId6"/>
          <a:stretch>
            <a:fillRect/>
          </a:stretch>
        </p:blipFill>
        <p:spPr>
          <a:xfrm>
            <a:off x="10433134" y="2797177"/>
            <a:ext cx="1297398" cy="1297398"/>
          </a:xfrm>
          <a:prstGeom prst="rect">
            <a:avLst/>
          </a:prstGeom>
        </p:spPr>
      </p:pic>
      <p:pic>
        <p:nvPicPr>
          <p:cNvPr id="53" name="Picture 52" descr="A picture containing drawing, clock&#10;&#10;Description automatically generated">
            <a:extLst>
              <a:ext uri="{FF2B5EF4-FFF2-40B4-BE49-F238E27FC236}">
                <a16:creationId xmlns:a16="http://schemas.microsoft.com/office/drawing/2014/main" id="{4F06C01D-9527-48F8-8EDB-2D4671E937F0}"/>
              </a:ext>
            </a:extLst>
          </p:cNvPr>
          <p:cNvPicPr>
            <a:picLocks noChangeAspect="1"/>
          </p:cNvPicPr>
          <p:nvPr/>
        </p:nvPicPr>
        <p:blipFill>
          <a:blip r:embed="rId7"/>
          <a:stretch>
            <a:fillRect/>
          </a:stretch>
        </p:blipFill>
        <p:spPr>
          <a:xfrm>
            <a:off x="1792859" y="4637396"/>
            <a:ext cx="1339302" cy="1339302"/>
          </a:xfrm>
          <a:prstGeom prst="rect">
            <a:avLst/>
          </a:prstGeom>
        </p:spPr>
      </p:pic>
      <p:pic>
        <p:nvPicPr>
          <p:cNvPr id="54" name="Picture 53" descr="A drawing of a cartoon character&#10;&#10;Description automatically generated">
            <a:extLst>
              <a:ext uri="{FF2B5EF4-FFF2-40B4-BE49-F238E27FC236}">
                <a16:creationId xmlns:a16="http://schemas.microsoft.com/office/drawing/2014/main" id="{7292D905-F378-4C8C-96AA-6975E5C54AC5}"/>
              </a:ext>
            </a:extLst>
          </p:cNvPr>
          <p:cNvPicPr>
            <a:picLocks noChangeAspect="1"/>
          </p:cNvPicPr>
          <p:nvPr/>
        </p:nvPicPr>
        <p:blipFill>
          <a:blip r:embed="rId8"/>
          <a:stretch>
            <a:fillRect/>
          </a:stretch>
        </p:blipFill>
        <p:spPr>
          <a:xfrm>
            <a:off x="7683817" y="4777153"/>
            <a:ext cx="1084532" cy="1084532"/>
          </a:xfrm>
          <a:prstGeom prst="rect">
            <a:avLst/>
          </a:prstGeom>
        </p:spPr>
      </p:pic>
      <p:pic>
        <p:nvPicPr>
          <p:cNvPr id="6" name="Picture 5" descr="A picture containing light&#10;&#10;Description automatically generated">
            <a:extLst>
              <a:ext uri="{FF2B5EF4-FFF2-40B4-BE49-F238E27FC236}">
                <a16:creationId xmlns:a16="http://schemas.microsoft.com/office/drawing/2014/main" id="{E58D441F-1458-4AE8-ABF0-85D0C9C7EF9D}"/>
              </a:ext>
            </a:extLst>
          </p:cNvPr>
          <p:cNvPicPr>
            <a:picLocks noChangeAspect="1"/>
          </p:cNvPicPr>
          <p:nvPr/>
        </p:nvPicPr>
        <p:blipFill>
          <a:blip r:embed="rId9"/>
          <a:stretch>
            <a:fillRect/>
          </a:stretch>
        </p:blipFill>
        <p:spPr>
          <a:xfrm>
            <a:off x="4550858" y="2596981"/>
            <a:ext cx="1448767" cy="1448767"/>
          </a:xfrm>
          <a:prstGeom prst="rect">
            <a:avLst/>
          </a:prstGeom>
        </p:spPr>
      </p:pic>
      <p:pic>
        <p:nvPicPr>
          <p:cNvPr id="19" name="Picture 18" descr="A picture containing food, light, drawing, plate&#10;&#10;Description automatically generated">
            <a:extLst>
              <a:ext uri="{FF2B5EF4-FFF2-40B4-BE49-F238E27FC236}">
                <a16:creationId xmlns:a16="http://schemas.microsoft.com/office/drawing/2014/main" id="{F6F62731-AF28-4808-8C00-764B5260F18B}"/>
              </a:ext>
            </a:extLst>
          </p:cNvPr>
          <p:cNvPicPr>
            <a:picLocks noChangeAspect="1"/>
          </p:cNvPicPr>
          <p:nvPr/>
        </p:nvPicPr>
        <p:blipFill>
          <a:blip r:embed="rId10"/>
          <a:stretch>
            <a:fillRect/>
          </a:stretch>
        </p:blipFill>
        <p:spPr>
          <a:xfrm>
            <a:off x="7478376" y="2682543"/>
            <a:ext cx="1448767" cy="1448767"/>
          </a:xfrm>
          <a:prstGeom prst="rect">
            <a:avLst/>
          </a:prstGeom>
        </p:spPr>
      </p:pic>
      <p:pic>
        <p:nvPicPr>
          <p:cNvPr id="22" name="Picture 21" descr="A picture containing light, drawing&#10;&#10;Description automatically generated">
            <a:extLst>
              <a:ext uri="{FF2B5EF4-FFF2-40B4-BE49-F238E27FC236}">
                <a16:creationId xmlns:a16="http://schemas.microsoft.com/office/drawing/2014/main" id="{EC8063EC-224B-456C-80C4-52F47A3FC7E8}"/>
              </a:ext>
            </a:extLst>
          </p:cNvPr>
          <p:cNvPicPr>
            <a:picLocks noChangeAspect="1"/>
          </p:cNvPicPr>
          <p:nvPr/>
        </p:nvPicPr>
        <p:blipFill>
          <a:blip r:embed="rId11"/>
          <a:stretch>
            <a:fillRect/>
          </a:stretch>
        </p:blipFill>
        <p:spPr>
          <a:xfrm>
            <a:off x="4586536" y="4649177"/>
            <a:ext cx="1207512" cy="1207512"/>
          </a:xfrm>
          <a:prstGeom prst="rect">
            <a:avLst/>
          </a:prstGeom>
        </p:spPr>
      </p:pic>
      <p:pic>
        <p:nvPicPr>
          <p:cNvPr id="26" name="Picture 25" descr="A picture containing light&#10;&#10;Description automatically generated">
            <a:extLst>
              <a:ext uri="{FF2B5EF4-FFF2-40B4-BE49-F238E27FC236}">
                <a16:creationId xmlns:a16="http://schemas.microsoft.com/office/drawing/2014/main" id="{904636A0-8AFF-48E0-A3F6-C0FF3DA64A7C}"/>
              </a:ext>
            </a:extLst>
          </p:cNvPr>
          <p:cNvPicPr>
            <a:picLocks noChangeAspect="1"/>
          </p:cNvPicPr>
          <p:nvPr/>
        </p:nvPicPr>
        <p:blipFill>
          <a:blip r:embed="rId12"/>
          <a:stretch>
            <a:fillRect/>
          </a:stretch>
        </p:blipFill>
        <p:spPr>
          <a:xfrm>
            <a:off x="10564957" y="4599191"/>
            <a:ext cx="1415711" cy="1415711"/>
          </a:xfrm>
          <a:prstGeom prst="rect">
            <a:avLst/>
          </a:prstGeom>
        </p:spPr>
      </p:pic>
    </p:spTree>
    <p:extLst>
      <p:ext uri="{BB962C8B-B14F-4D97-AF65-F5344CB8AC3E}">
        <p14:creationId xmlns:p14="http://schemas.microsoft.com/office/powerpoint/2010/main" val="2026640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D9399897-9824-40C2-AB49-E7CD15E57774}"/>
              </a:ext>
            </a:extLst>
          </p:cNvPr>
          <p:cNvSpPr txBox="1"/>
          <p:nvPr/>
        </p:nvSpPr>
        <p:spPr>
          <a:xfrm>
            <a:off x="5288501" y="5864514"/>
            <a:ext cx="1582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Weekly Reach %</a:t>
            </a:r>
          </a:p>
        </p:txBody>
      </p:sp>
      <p:sp>
        <p:nvSpPr>
          <p:cNvPr id="87" name="Triangle 30">
            <a:extLst>
              <a:ext uri="{FF2B5EF4-FFF2-40B4-BE49-F238E27FC236}">
                <a16:creationId xmlns:a16="http://schemas.microsoft.com/office/drawing/2014/main" id="{31E54D72-6717-4A5A-A23D-0505840ACE98}"/>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6403B19-4998-4F35-B47F-F1F52A70ADCE}"/>
              </a:ext>
            </a:extLst>
          </p:cNvPr>
          <p:cNvSpPr/>
          <p:nvPr/>
        </p:nvSpPr>
        <p:spPr>
          <a:xfrm>
            <a:off x="493732" y="6233039"/>
            <a:ext cx="116982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Program Report, Live, Total Day, Monday – Sunday, February 24 – April 26, 2020; Demos: P2+, P12-17, A18-34, A35-49, Viewing Source: Ad-Supported Cable TV &amp; Broadcast TV (includes Spanish Language Networks). Film Programming represents: feature film programming. TV Universes (000): P12-17 (24,480), A18-34 (70,060), A35-49 (59,410).</a:t>
            </a:r>
          </a:p>
        </p:txBody>
      </p:sp>
      <p:sp>
        <p:nvSpPr>
          <p:cNvPr id="29" name="Rectangle 28">
            <a:extLst>
              <a:ext uri="{FF2B5EF4-FFF2-40B4-BE49-F238E27FC236}">
                <a16:creationId xmlns:a16="http://schemas.microsoft.com/office/drawing/2014/main" id="{52EB5230-3A47-4409-A49A-5DDBA6FD400B}"/>
              </a:ext>
            </a:extLst>
          </p:cNvPr>
          <p:cNvSpPr/>
          <p:nvPr/>
        </p:nvSpPr>
        <p:spPr>
          <a:xfrm>
            <a:off x="413301" y="318813"/>
            <a:ext cx="116316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Movies/Films: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lang="en-US" sz="2600" b="1" dirty="0">
                <a:solidFill>
                  <a:srgbClr val="002060"/>
                </a:solidFill>
                <a:latin typeface="Helvetica" panose="020B0604020202020204" pitchFamily="2" charset="0"/>
              </a:rPr>
              <a:t>Movies have been a popular form of escapism for viewers, especially younger ones, since the beginning of the pandemic</a:t>
            </a:r>
          </a:p>
        </p:txBody>
      </p:sp>
      <p:sp>
        <p:nvSpPr>
          <p:cNvPr id="31" name="TextBox 30">
            <a:extLst>
              <a:ext uri="{FF2B5EF4-FFF2-40B4-BE49-F238E27FC236}">
                <a16:creationId xmlns:a16="http://schemas.microsoft.com/office/drawing/2014/main" id="{6C946C8E-748D-4EEF-81F4-76751D352A86}"/>
              </a:ext>
            </a:extLst>
          </p:cNvPr>
          <p:cNvSpPr txBox="1"/>
          <p:nvPr/>
        </p:nvSpPr>
        <p:spPr>
          <a:xfrm>
            <a:off x="745341" y="1205348"/>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Against P2+, at-home movie viewership was </a:t>
            </a:r>
            <a:r>
              <a:rPr kumimoji="0" lang="en-US" sz="1600" b="0" i="0" u="none" strike="noStrike" kern="1200" cap="none" spc="0" normalizeH="0" baseline="0" noProof="0" dirty="0">
                <a:ln>
                  <a:noFill/>
                </a:ln>
                <a:solidFill>
                  <a:srgbClr val="ED3C8D"/>
                </a:solidFill>
                <a:effectLst/>
                <a:uLnTx/>
                <a:uFillTx/>
                <a:latin typeface="Helvetica" pitchFamily="2" charset="0"/>
                <a:ea typeface="+mn-ea"/>
                <a:cs typeface="+mn-cs"/>
              </a:rPr>
              <a:t>13% higher</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for the week of April 20</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vs. Feb 24</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with a 47% weekly reach</a:t>
            </a:r>
          </a:p>
        </p:txBody>
      </p:sp>
      <p:cxnSp>
        <p:nvCxnSpPr>
          <p:cNvPr id="50" name="Straight Arrow Connector 49">
            <a:extLst>
              <a:ext uri="{FF2B5EF4-FFF2-40B4-BE49-F238E27FC236}">
                <a16:creationId xmlns:a16="http://schemas.microsoft.com/office/drawing/2014/main" id="{7952D5B6-9C0F-435B-975B-DB242626FB58}"/>
              </a:ext>
            </a:extLst>
          </p:cNvPr>
          <p:cNvCxnSpPr>
            <a:cxnSpLocks/>
          </p:cNvCxnSpPr>
          <p:nvPr/>
        </p:nvCxnSpPr>
        <p:spPr>
          <a:xfrm>
            <a:off x="6870628" y="6021461"/>
            <a:ext cx="4768770"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9D4C89E-6FF2-434C-B843-F1E26A136AD8}"/>
              </a:ext>
            </a:extLst>
          </p:cNvPr>
          <p:cNvCxnSpPr>
            <a:cxnSpLocks/>
          </p:cNvCxnSpPr>
          <p:nvPr/>
        </p:nvCxnSpPr>
        <p:spPr>
          <a:xfrm flipH="1">
            <a:off x="493733" y="6010786"/>
            <a:ext cx="4794768" cy="10675"/>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CABC6982-9922-42B0-AC24-83AA42539760}"/>
              </a:ext>
            </a:extLst>
          </p:cNvPr>
          <p:cNvSpPr txBox="1"/>
          <p:nvPr/>
        </p:nvSpPr>
        <p:spPr>
          <a:xfrm>
            <a:off x="46267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3" name="TextBox 52">
            <a:extLst>
              <a:ext uri="{FF2B5EF4-FFF2-40B4-BE49-F238E27FC236}">
                <a16:creationId xmlns:a16="http://schemas.microsoft.com/office/drawing/2014/main" id="{B57F725F-3E0E-42E4-90D9-E79D971D9268}"/>
              </a:ext>
            </a:extLst>
          </p:cNvPr>
          <p:cNvSpPr txBox="1"/>
          <p:nvPr/>
        </p:nvSpPr>
        <p:spPr>
          <a:xfrm>
            <a:off x="828848"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4" name="TextBox 53">
            <a:extLst>
              <a:ext uri="{FF2B5EF4-FFF2-40B4-BE49-F238E27FC236}">
                <a16:creationId xmlns:a16="http://schemas.microsoft.com/office/drawing/2014/main" id="{991A7011-D8B6-47F2-8880-B1F3F1E59154}"/>
              </a:ext>
            </a:extLst>
          </p:cNvPr>
          <p:cNvSpPr txBox="1"/>
          <p:nvPr/>
        </p:nvSpPr>
        <p:spPr>
          <a:xfrm>
            <a:off x="119721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5" name="TextBox 54">
            <a:extLst>
              <a:ext uri="{FF2B5EF4-FFF2-40B4-BE49-F238E27FC236}">
                <a16:creationId xmlns:a16="http://schemas.microsoft.com/office/drawing/2014/main" id="{8D360072-BD94-4B7F-B993-983BCF7858C2}"/>
              </a:ext>
            </a:extLst>
          </p:cNvPr>
          <p:cNvSpPr txBox="1"/>
          <p:nvPr/>
        </p:nvSpPr>
        <p:spPr>
          <a:xfrm>
            <a:off x="1577718"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6" name="TextBox 55">
            <a:extLst>
              <a:ext uri="{FF2B5EF4-FFF2-40B4-BE49-F238E27FC236}">
                <a16:creationId xmlns:a16="http://schemas.microsoft.com/office/drawing/2014/main" id="{3E39B136-5268-4B6C-8B1F-1F63D17C6A62}"/>
              </a:ext>
            </a:extLst>
          </p:cNvPr>
          <p:cNvSpPr txBox="1"/>
          <p:nvPr/>
        </p:nvSpPr>
        <p:spPr>
          <a:xfrm>
            <a:off x="1942086"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7" name="TextBox 56">
            <a:extLst>
              <a:ext uri="{FF2B5EF4-FFF2-40B4-BE49-F238E27FC236}">
                <a16:creationId xmlns:a16="http://schemas.microsoft.com/office/drawing/2014/main" id="{6624E398-3D57-42AB-B677-3D2A0F431658}"/>
              </a:ext>
            </a:extLst>
          </p:cNvPr>
          <p:cNvSpPr txBox="1"/>
          <p:nvPr/>
        </p:nvSpPr>
        <p:spPr>
          <a:xfrm>
            <a:off x="2330214"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8" name="TextBox 57">
            <a:extLst>
              <a:ext uri="{FF2B5EF4-FFF2-40B4-BE49-F238E27FC236}">
                <a16:creationId xmlns:a16="http://schemas.microsoft.com/office/drawing/2014/main" id="{A9322F45-160A-43AD-80B9-15EE993528F4}"/>
              </a:ext>
            </a:extLst>
          </p:cNvPr>
          <p:cNvSpPr txBox="1"/>
          <p:nvPr/>
        </p:nvSpPr>
        <p:spPr>
          <a:xfrm>
            <a:off x="2706629"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9" name="TextBox 58">
            <a:extLst>
              <a:ext uri="{FF2B5EF4-FFF2-40B4-BE49-F238E27FC236}">
                <a16:creationId xmlns:a16="http://schemas.microsoft.com/office/drawing/2014/main" id="{4FF1CD05-2B55-4DDD-B2B3-777914C588CD}"/>
              </a:ext>
            </a:extLst>
          </p:cNvPr>
          <p:cNvSpPr txBox="1"/>
          <p:nvPr/>
        </p:nvSpPr>
        <p:spPr>
          <a:xfrm>
            <a:off x="3090522"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0" name="TextBox 59">
            <a:extLst>
              <a:ext uri="{FF2B5EF4-FFF2-40B4-BE49-F238E27FC236}">
                <a16:creationId xmlns:a16="http://schemas.microsoft.com/office/drawing/2014/main" id="{70465B79-D285-40D2-8D96-11B97B211306}"/>
              </a:ext>
            </a:extLst>
          </p:cNvPr>
          <p:cNvSpPr txBox="1"/>
          <p:nvPr/>
        </p:nvSpPr>
        <p:spPr>
          <a:xfrm>
            <a:off x="3478873"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1" name="TextBox 60">
            <a:extLst>
              <a:ext uri="{FF2B5EF4-FFF2-40B4-BE49-F238E27FC236}">
                <a16:creationId xmlns:a16="http://schemas.microsoft.com/office/drawing/2014/main" id="{9FD02904-A8FE-4CC0-ADDC-D4444E67870F}"/>
              </a:ext>
            </a:extLst>
          </p:cNvPr>
          <p:cNvSpPr txBox="1"/>
          <p:nvPr/>
        </p:nvSpPr>
        <p:spPr>
          <a:xfrm>
            <a:off x="440592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2" name="TextBox 61">
            <a:extLst>
              <a:ext uri="{FF2B5EF4-FFF2-40B4-BE49-F238E27FC236}">
                <a16:creationId xmlns:a16="http://schemas.microsoft.com/office/drawing/2014/main" id="{BE541E32-F214-4B96-978A-67795D7D7DEE}"/>
              </a:ext>
            </a:extLst>
          </p:cNvPr>
          <p:cNvSpPr txBox="1"/>
          <p:nvPr/>
        </p:nvSpPr>
        <p:spPr>
          <a:xfrm>
            <a:off x="4772103"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3" name="TextBox 62">
            <a:extLst>
              <a:ext uri="{FF2B5EF4-FFF2-40B4-BE49-F238E27FC236}">
                <a16:creationId xmlns:a16="http://schemas.microsoft.com/office/drawing/2014/main" id="{7E23E04F-4D31-4DAF-8C03-00411C863D6C}"/>
              </a:ext>
            </a:extLst>
          </p:cNvPr>
          <p:cNvSpPr txBox="1"/>
          <p:nvPr/>
        </p:nvSpPr>
        <p:spPr>
          <a:xfrm>
            <a:off x="514046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4" name="TextBox 63">
            <a:extLst>
              <a:ext uri="{FF2B5EF4-FFF2-40B4-BE49-F238E27FC236}">
                <a16:creationId xmlns:a16="http://schemas.microsoft.com/office/drawing/2014/main" id="{55AB3F26-9CF9-42F0-A45B-C934A248148E}"/>
              </a:ext>
            </a:extLst>
          </p:cNvPr>
          <p:cNvSpPr txBox="1"/>
          <p:nvPr/>
        </p:nvSpPr>
        <p:spPr>
          <a:xfrm>
            <a:off x="5520973"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5" name="TextBox 64">
            <a:extLst>
              <a:ext uri="{FF2B5EF4-FFF2-40B4-BE49-F238E27FC236}">
                <a16:creationId xmlns:a16="http://schemas.microsoft.com/office/drawing/2014/main" id="{21462B69-8407-4536-95AE-E05095CCB630}"/>
              </a:ext>
            </a:extLst>
          </p:cNvPr>
          <p:cNvSpPr txBox="1"/>
          <p:nvPr/>
        </p:nvSpPr>
        <p:spPr>
          <a:xfrm>
            <a:off x="5885341"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6" name="TextBox 65">
            <a:extLst>
              <a:ext uri="{FF2B5EF4-FFF2-40B4-BE49-F238E27FC236}">
                <a16:creationId xmlns:a16="http://schemas.microsoft.com/office/drawing/2014/main" id="{7DA6C552-6BE7-4E77-9652-553505A6C4AC}"/>
              </a:ext>
            </a:extLst>
          </p:cNvPr>
          <p:cNvSpPr txBox="1"/>
          <p:nvPr/>
        </p:nvSpPr>
        <p:spPr>
          <a:xfrm>
            <a:off x="6273469"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7" name="TextBox 66">
            <a:extLst>
              <a:ext uri="{FF2B5EF4-FFF2-40B4-BE49-F238E27FC236}">
                <a16:creationId xmlns:a16="http://schemas.microsoft.com/office/drawing/2014/main" id="{C9E36295-F611-48D1-8184-5C1961CD2D41}"/>
              </a:ext>
            </a:extLst>
          </p:cNvPr>
          <p:cNvSpPr txBox="1"/>
          <p:nvPr/>
        </p:nvSpPr>
        <p:spPr>
          <a:xfrm>
            <a:off x="6649884"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8" name="TextBox 67">
            <a:extLst>
              <a:ext uri="{FF2B5EF4-FFF2-40B4-BE49-F238E27FC236}">
                <a16:creationId xmlns:a16="http://schemas.microsoft.com/office/drawing/2014/main" id="{394F7387-0D71-44BC-849B-6B7669F189B0}"/>
              </a:ext>
            </a:extLst>
          </p:cNvPr>
          <p:cNvSpPr txBox="1"/>
          <p:nvPr/>
        </p:nvSpPr>
        <p:spPr>
          <a:xfrm>
            <a:off x="7033777"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9" name="TextBox 68">
            <a:extLst>
              <a:ext uri="{FF2B5EF4-FFF2-40B4-BE49-F238E27FC236}">
                <a16:creationId xmlns:a16="http://schemas.microsoft.com/office/drawing/2014/main" id="{840E74F9-72F8-4443-B1B1-D940973DF6EC}"/>
              </a:ext>
            </a:extLst>
          </p:cNvPr>
          <p:cNvSpPr txBox="1"/>
          <p:nvPr/>
        </p:nvSpPr>
        <p:spPr>
          <a:xfrm>
            <a:off x="7422128"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0" name="TextBox 69">
            <a:extLst>
              <a:ext uri="{FF2B5EF4-FFF2-40B4-BE49-F238E27FC236}">
                <a16:creationId xmlns:a16="http://schemas.microsoft.com/office/drawing/2014/main" id="{36C75047-D333-4213-8233-ECF8CAF14AD1}"/>
              </a:ext>
            </a:extLst>
          </p:cNvPr>
          <p:cNvSpPr txBox="1"/>
          <p:nvPr/>
        </p:nvSpPr>
        <p:spPr>
          <a:xfrm>
            <a:off x="838849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1" name="TextBox 70">
            <a:extLst>
              <a:ext uri="{FF2B5EF4-FFF2-40B4-BE49-F238E27FC236}">
                <a16:creationId xmlns:a16="http://schemas.microsoft.com/office/drawing/2014/main" id="{2DE47AB1-2D13-44A6-8A66-78F90A1A1D19}"/>
              </a:ext>
            </a:extLst>
          </p:cNvPr>
          <p:cNvSpPr txBox="1"/>
          <p:nvPr/>
        </p:nvSpPr>
        <p:spPr>
          <a:xfrm>
            <a:off x="875467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2" name="TextBox 71">
            <a:extLst>
              <a:ext uri="{FF2B5EF4-FFF2-40B4-BE49-F238E27FC236}">
                <a16:creationId xmlns:a16="http://schemas.microsoft.com/office/drawing/2014/main" id="{8DB7BBB8-3AD0-4762-9235-F1AE9D2E7B10}"/>
              </a:ext>
            </a:extLst>
          </p:cNvPr>
          <p:cNvSpPr txBox="1"/>
          <p:nvPr/>
        </p:nvSpPr>
        <p:spPr>
          <a:xfrm>
            <a:off x="912303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3" name="TextBox 72">
            <a:extLst>
              <a:ext uri="{FF2B5EF4-FFF2-40B4-BE49-F238E27FC236}">
                <a16:creationId xmlns:a16="http://schemas.microsoft.com/office/drawing/2014/main" id="{AF0E86B9-0B1E-4A60-A7EA-D8896764B3FF}"/>
              </a:ext>
            </a:extLst>
          </p:cNvPr>
          <p:cNvSpPr txBox="1"/>
          <p:nvPr/>
        </p:nvSpPr>
        <p:spPr>
          <a:xfrm>
            <a:off x="9503545"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4" name="TextBox 73">
            <a:extLst>
              <a:ext uri="{FF2B5EF4-FFF2-40B4-BE49-F238E27FC236}">
                <a16:creationId xmlns:a16="http://schemas.microsoft.com/office/drawing/2014/main" id="{E855CFE4-4AB1-4852-A299-2A0E89F78CA5}"/>
              </a:ext>
            </a:extLst>
          </p:cNvPr>
          <p:cNvSpPr txBox="1"/>
          <p:nvPr/>
        </p:nvSpPr>
        <p:spPr>
          <a:xfrm>
            <a:off x="9867913"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5" name="TextBox 74">
            <a:extLst>
              <a:ext uri="{FF2B5EF4-FFF2-40B4-BE49-F238E27FC236}">
                <a16:creationId xmlns:a16="http://schemas.microsoft.com/office/drawing/2014/main" id="{C77DAD3F-84E1-4607-AFF4-AE57ABA81735}"/>
              </a:ext>
            </a:extLst>
          </p:cNvPr>
          <p:cNvSpPr txBox="1"/>
          <p:nvPr/>
        </p:nvSpPr>
        <p:spPr>
          <a:xfrm>
            <a:off x="10256041"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6" name="TextBox 75">
            <a:extLst>
              <a:ext uri="{FF2B5EF4-FFF2-40B4-BE49-F238E27FC236}">
                <a16:creationId xmlns:a16="http://schemas.microsoft.com/office/drawing/2014/main" id="{DA7A5157-9C10-44D3-A786-758687A3CD41}"/>
              </a:ext>
            </a:extLst>
          </p:cNvPr>
          <p:cNvSpPr txBox="1"/>
          <p:nvPr/>
        </p:nvSpPr>
        <p:spPr>
          <a:xfrm>
            <a:off x="10632456"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7" name="TextBox 76">
            <a:extLst>
              <a:ext uri="{FF2B5EF4-FFF2-40B4-BE49-F238E27FC236}">
                <a16:creationId xmlns:a16="http://schemas.microsoft.com/office/drawing/2014/main" id="{F0071716-DC0E-45F1-AD17-EDA74454A9A5}"/>
              </a:ext>
            </a:extLst>
          </p:cNvPr>
          <p:cNvSpPr txBox="1"/>
          <p:nvPr/>
        </p:nvSpPr>
        <p:spPr>
          <a:xfrm>
            <a:off x="11016349"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81" name="TextBox 80">
            <a:extLst>
              <a:ext uri="{FF2B5EF4-FFF2-40B4-BE49-F238E27FC236}">
                <a16:creationId xmlns:a16="http://schemas.microsoft.com/office/drawing/2014/main" id="{74B5FE79-5981-43B1-9E6F-83810EF9F238}"/>
              </a:ext>
            </a:extLst>
          </p:cNvPr>
          <p:cNvSpPr txBox="1"/>
          <p:nvPr/>
        </p:nvSpPr>
        <p:spPr>
          <a:xfrm>
            <a:off x="11404700"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aphicFrame>
        <p:nvGraphicFramePr>
          <p:cNvPr id="82" name="Chart 81">
            <a:extLst>
              <a:ext uri="{FF2B5EF4-FFF2-40B4-BE49-F238E27FC236}">
                <a16:creationId xmlns:a16="http://schemas.microsoft.com/office/drawing/2014/main" id="{DB986E19-50CD-4EFF-810C-D9BE00724FC2}"/>
              </a:ext>
            </a:extLst>
          </p:cNvPr>
          <p:cNvGraphicFramePr/>
          <p:nvPr/>
        </p:nvGraphicFramePr>
        <p:xfrm>
          <a:off x="-21518" y="1736931"/>
          <a:ext cx="12192000" cy="4271826"/>
        </p:xfrm>
        <a:graphic>
          <a:graphicData uri="http://schemas.openxmlformats.org/drawingml/2006/chart">
            <c:chart xmlns:c="http://schemas.openxmlformats.org/drawingml/2006/chart" xmlns:r="http://schemas.openxmlformats.org/officeDocument/2006/relationships" r:id="rId4"/>
          </a:graphicData>
        </a:graphic>
      </p:graphicFrame>
      <p:sp>
        <p:nvSpPr>
          <p:cNvPr id="83" name="TextBox 82">
            <a:extLst>
              <a:ext uri="{FF2B5EF4-FFF2-40B4-BE49-F238E27FC236}">
                <a16:creationId xmlns:a16="http://schemas.microsoft.com/office/drawing/2014/main" id="{F9268D26-EFFE-4A96-A191-40EDFA6D0CA7}"/>
              </a:ext>
            </a:extLst>
          </p:cNvPr>
          <p:cNvSpPr txBox="1"/>
          <p:nvPr/>
        </p:nvSpPr>
        <p:spPr>
          <a:xfrm>
            <a:off x="40894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24%</a:t>
            </a:r>
          </a:p>
        </p:txBody>
      </p:sp>
      <p:sp>
        <p:nvSpPr>
          <p:cNvPr id="84" name="TextBox 83">
            <a:extLst>
              <a:ext uri="{FF2B5EF4-FFF2-40B4-BE49-F238E27FC236}">
                <a16:creationId xmlns:a16="http://schemas.microsoft.com/office/drawing/2014/main" id="{4B0AE670-2CA9-48E7-9394-B8E8846E4A67}"/>
              </a:ext>
            </a:extLst>
          </p:cNvPr>
          <p:cNvSpPr txBox="1"/>
          <p:nvPr/>
        </p:nvSpPr>
        <p:spPr>
          <a:xfrm>
            <a:off x="76512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24%</a:t>
            </a:r>
          </a:p>
        </p:txBody>
      </p:sp>
      <p:sp>
        <p:nvSpPr>
          <p:cNvPr id="85" name="TextBox 84">
            <a:extLst>
              <a:ext uri="{FF2B5EF4-FFF2-40B4-BE49-F238E27FC236}">
                <a16:creationId xmlns:a16="http://schemas.microsoft.com/office/drawing/2014/main" id="{57F18F41-D513-4AA2-B468-C172B75F91CC}"/>
              </a:ext>
            </a:extLst>
          </p:cNvPr>
          <p:cNvSpPr txBox="1"/>
          <p:nvPr/>
        </p:nvSpPr>
        <p:spPr>
          <a:xfrm>
            <a:off x="113905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26%</a:t>
            </a:r>
          </a:p>
        </p:txBody>
      </p:sp>
      <p:sp>
        <p:nvSpPr>
          <p:cNvPr id="86" name="TextBox 85">
            <a:extLst>
              <a:ext uri="{FF2B5EF4-FFF2-40B4-BE49-F238E27FC236}">
                <a16:creationId xmlns:a16="http://schemas.microsoft.com/office/drawing/2014/main" id="{F7C33A58-B2E3-4297-A2F8-704BB5BC80AD}"/>
              </a:ext>
            </a:extLst>
          </p:cNvPr>
          <p:cNvSpPr txBox="1"/>
          <p:nvPr/>
        </p:nvSpPr>
        <p:spPr>
          <a:xfrm>
            <a:off x="151790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30%</a:t>
            </a:r>
          </a:p>
        </p:txBody>
      </p:sp>
      <p:sp>
        <p:nvSpPr>
          <p:cNvPr id="88" name="TextBox 87">
            <a:extLst>
              <a:ext uri="{FF2B5EF4-FFF2-40B4-BE49-F238E27FC236}">
                <a16:creationId xmlns:a16="http://schemas.microsoft.com/office/drawing/2014/main" id="{EAD663EB-E640-48CF-B216-395F99DE2AD3}"/>
              </a:ext>
            </a:extLst>
          </p:cNvPr>
          <p:cNvSpPr txBox="1"/>
          <p:nvPr/>
        </p:nvSpPr>
        <p:spPr>
          <a:xfrm>
            <a:off x="18879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31%</a:t>
            </a:r>
          </a:p>
        </p:txBody>
      </p:sp>
      <p:sp>
        <p:nvSpPr>
          <p:cNvPr id="89" name="TextBox 88">
            <a:extLst>
              <a:ext uri="{FF2B5EF4-FFF2-40B4-BE49-F238E27FC236}">
                <a16:creationId xmlns:a16="http://schemas.microsoft.com/office/drawing/2014/main" id="{6F8F4E74-CE66-4DFF-9038-A8582669CB21}"/>
              </a:ext>
            </a:extLst>
          </p:cNvPr>
          <p:cNvSpPr txBox="1"/>
          <p:nvPr/>
        </p:nvSpPr>
        <p:spPr>
          <a:xfrm>
            <a:off x="227246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31%</a:t>
            </a:r>
          </a:p>
        </p:txBody>
      </p:sp>
      <p:sp>
        <p:nvSpPr>
          <p:cNvPr id="90" name="TextBox 89">
            <a:extLst>
              <a:ext uri="{FF2B5EF4-FFF2-40B4-BE49-F238E27FC236}">
                <a16:creationId xmlns:a16="http://schemas.microsoft.com/office/drawing/2014/main" id="{15167033-4ABF-4E64-BFDF-DD1072928BD4}"/>
              </a:ext>
            </a:extLst>
          </p:cNvPr>
          <p:cNvSpPr txBox="1"/>
          <p:nvPr/>
        </p:nvSpPr>
        <p:spPr>
          <a:xfrm>
            <a:off x="26579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31%</a:t>
            </a:r>
          </a:p>
        </p:txBody>
      </p:sp>
      <p:sp>
        <p:nvSpPr>
          <p:cNvPr id="91" name="TextBox 90">
            <a:extLst>
              <a:ext uri="{FF2B5EF4-FFF2-40B4-BE49-F238E27FC236}">
                <a16:creationId xmlns:a16="http://schemas.microsoft.com/office/drawing/2014/main" id="{040A17B4-43B4-4542-B0A0-68CE5099A98D}"/>
              </a:ext>
            </a:extLst>
          </p:cNvPr>
          <p:cNvSpPr txBox="1"/>
          <p:nvPr/>
        </p:nvSpPr>
        <p:spPr>
          <a:xfrm>
            <a:off x="303197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29%</a:t>
            </a:r>
          </a:p>
        </p:txBody>
      </p:sp>
      <p:sp>
        <p:nvSpPr>
          <p:cNvPr id="92" name="TextBox 91">
            <a:extLst>
              <a:ext uri="{FF2B5EF4-FFF2-40B4-BE49-F238E27FC236}">
                <a16:creationId xmlns:a16="http://schemas.microsoft.com/office/drawing/2014/main" id="{16DCBD50-449F-41CB-B5EA-6AF7C4B92DE9}"/>
              </a:ext>
            </a:extLst>
          </p:cNvPr>
          <p:cNvSpPr txBox="1"/>
          <p:nvPr/>
        </p:nvSpPr>
        <p:spPr>
          <a:xfrm>
            <a:off x="342238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27%</a:t>
            </a:r>
          </a:p>
        </p:txBody>
      </p:sp>
      <p:sp>
        <p:nvSpPr>
          <p:cNvPr id="93" name="TextBox 92">
            <a:extLst>
              <a:ext uri="{FF2B5EF4-FFF2-40B4-BE49-F238E27FC236}">
                <a16:creationId xmlns:a16="http://schemas.microsoft.com/office/drawing/2014/main" id="{3EE385A8-AD52-4599-950C-9F220851AEB0}"/>
              </a:ext>
            </a:extLst>
          </p:cNvPr>
          <p:cNvSpPr txBox="1"/>
          <p:nvPr/>
        </p:nvSpPr>
        <p:spPr>
          <a:xfrm>
            <a:off x="43480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27%</a:t>
            </a:r>
          </a:p>
        </p:txBody>
      </p:sp>
      <p:sp>
        <p:nvSpPr>
          <p:cNvPr id="94" name="TextBox 93">
            <a:extLst>
              <a:ext uri="{FF2B5EF4-FFF2-40B4-BE49-F238E27FC236}">
                <a16:creationId xmlns:a16="http://schemas.microsoft.com/office/drawing/2014/main" id="{FC75BC3E-FD63-4022-8A95-8925D3247EE4}"/>
              </a:ext>
            </a:extLst>
          </p:cNvPr>
          <p:cNvSpPr txBox="1"/>
          <p:nvPr/>
        </p:nvSpPr>
        <p:spPr>
          <a:xfrm>
            <a:off x="471376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27%</a:t>
            </a:r>
          </a:p>
        </p:txBody>
      </p:sp>
      <p:sp>
        <p:nvSpPr>
          <p:cNvPr id="95" name="TextBox 94">
            <a:extLst>
              <a:ext uri="{FF2B5EF4-FFF2-40B4-BE49-F238E27FC236}">
                <a16:creationId xmlns:a16="http://schemas.microsoft.com/office/drawing/2014/main" id="{AB2DDBBE-E778-4525-BDE7-46ABE55AC74B}"/>
              </a:ext>
            </a:extLst>
          </p:cNvPr>
          <p:cNvSpPr txBox="1"/>
          <p:nvPr/>
        </p:nvSpPr>
        <p:spPr>
          <a:xfrm>
            <a:off x="50939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29%</a:t>
            </a:r>
          </a:p>
        </p:txBody>
      </p:sp>
      <p:sp>
        <p:nvSpPr>
          <p:cNvPr id="96" name="TextBox 95">
            <a:extLst>
              <a:ext uri="{FF2B5EF4-FFF2-40B4-BE49-F238E27FC236}">
                <a16:creationId xmlns:a16="http://schemas.microsoft.com/office/drawing/2014/main" id="{FFFE8690-6F0F-49CF-BBF0-29F7966EB444}"/>
              </a:ext>
            </a:extLst>
          </p:cNvPr>
          <p:cNvSpPr txBox="1"/>
          <p:nvPr/>
        </p:nvSpPr>
        <p:spPr>
          <a:xfrm>
            <a:off x="547137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31%</a:t>
            </a:r>
          </a:p>
        </p:txBody>
      </p:sp>
      <p:sp>
        <p:nvSpPr>
          <p:cNvPr id="97" name="TextBox 96">
            <a:extLst>
              <a:ext uri="{FF2B5EF4-FFF2-40B4-BE49-F238E27FC236}">
                <a16:creationId xmlns:a16="http://schemas.microsoft.com/office/drawing/2014/main" id="{4366DCD6-07EF-4C87-9C14-664C08572957}"/>
              </a:ext>
            </a:extLst>
          </p:cNvPr>
          <p:cNvSpPr txBox="1"/>
          <p:nvPr/>
        </p:nvSpPr>
        <p:spPr>
          <a:xfrm>
            <a:off x="58343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32%</a:t>
            </a:r>
          </a:p>
        </p:txBody>
      </p:sp>
      <p:sp>
        <p:nvSpPr>
          <p:cNvPr id="98" name="TextBox 97">
            <a:extLst>
              <a:ext uri="{FF2B5EF4-FFF2-40B4-BE49-F238E27FC236}">
                <a16:creationId xmlns:a16="http://schemas.microsoft.com/office/drawing/2014/main" id="{61FB3CF6-43AF-463F-B99B-522D52B8393A}"/>
              </a:ext>
            </a:extLst>
          </p:cNvPr>
          <p:cNvSpPr txBox="1"/>
          <p:nvPr/>
        </p:nvSpPr>
        <p:spPr>
          <a:xfrm>
            <a:off x="6224134"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31%</a:t>
            </a:r>
          </a:p>
        </p:txBody>
      </p:sp>
      <p:sp>
        <p:nvSpPr>
          <p:cNvPr id="99" name="TextBox 98">
            <a:extLst>
              <a:ext uri="{FF2B5EF4-FFF2-40B4-BE49-F238E27FC236}">
                <a16:creationId xmlns:a16="http://schemas.microsoft.com/office/drawing/2014/main" id="{03F9A232-DFB6-4F06-85A0-2D66BDBF3A10}"/>
              </a:ext>
            </a:extLst>
          </p:cNvPr>
          <p:cNvSpPr txBox="1"/>
          <p:nvPr/>
        </p:nvSpPr>
        <p:spPr>
          <a:xfrm>
            <a:off x="66015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31%</a:t>
            </a:r>
          </a:p>
        </p:txBody>
      </p:sp>
      <p:sp>
        <p:nvSpPr>
          <p:cNvPr id="100" name="TextBox 99">
            <a:extLst>
              <a:ext uri="{FF2B5EF4-FFF2-40B4-BE49-F238E27FC236}">
                <a16:creationId xmlns:a16="http://schemas.microsoft.com/office/drawing/2014/main" id="{AE6C27BC-3EEA-43C8-BA83-F475D5A3F79F}"/>
              </a:ext>
            </a:extLst>
          </p:cNvPr>
          <p:cNvSpPr txBox="1"/>
          <p:nvPr/>
        </p:nvSpPr>
        <p:spPr>
          <a:xfrm>
            <a:off x="69907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30%</a:t>
            </a:r>
          </a:p>
        </p:txBody>
      </p:sp>
      <p:sp>
        <p:nvSpPr>
          <p:cNvPr id="101" name="TextBox 100">
            <a:extLst>
              <a:ext uri="{FF2B5EF4-FFF2-40B4-BE49-F238E27FC236}">
                <a16:creationId xmlns:a16="http://schemas.microsoft.com/office/drawing/2014/main" id="{9288B730-7E72-4686-84F0-9BAE83AAE6CF}"/>
              </a:ext>
            </a:extLst>
          </p:cNvPr>
          <p:cNvSpPr txBox="1"/>
          <p:nvPr/>
        </p:nvSpPr>
        <p:spPr>
          <a:xfrm>
            <a:off x="737260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29%</a:t>
            </a:r>
          </a:p>
        </p:txBody>
      </p:sp>
      <p:sp>
        <p:nvSpPr>
          <p:cNvPr id="102" name="TextBox 101">
            <a:extLst>
              <a:ext uri="{FF2B5EF4-FFF2-40B4-BE49-F238E27FC236}">
                <a16:creationId xmlns:a16="http://schemas.microsoft.com/office/drawing/2014/main" id="{218D8D54-DB1A-4B15-84A4-A293A2E53F85}"/>
              </a:ext>
            </a:extLst>
          </p:cNvPr>
          <p:cNvSpPr txBox="1"/>
          <p:nvPr/>
        </p:nvSpPr>
        <p:spPr>
          <a:xfrm>
            <a:off x="834950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48%</a:t>
            </a:r>
          </a:p>
        </p:txBody>
      </p:sp>
      <p:sp>
        <p:nvSpPr>
          <p:cNvPr id="103" name="TextBox 102">
            <a:extLst>
              <a:ext uri="{FF2B5EF4-FFF2-40B4-BE49-F238E27FC236}">
                <a16:creationId xmlns:a16="http://schemas.microsoft.com/office/drawing/2014/main" id="{BEF5864E-A23E-495D-ACA2-877C72AB4CE1}"/>
              </a:ext>
            </a:extLst>
          </p:cNvPr>
          <p:cNvSpPr txBox="1"/>
          <p:nvPr/>
        </p:nvSpPr>
        <p:spPr>
          <a:xfrm>
            <a:off x="87152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48%</a:t>
            </a:r>
          </a:p>
        </p:txBody>
      </p:sp>
      <p:sp>
        <p:nvSpPr>
          <p:cNvPr id="104" name="TextBox 103">
            <a:extLst>
              <a:ext uri="{FF2B5EF4-FFF2-40B4-BE49-F238E27FC236}">
                <a16:creationId xmlns:a16="http://schemas.microsoft.com/office/drawing/2014/main" id="{40EB1B07-443E-4C6D-BEDA-A16C3D0F639F}"/>
              </a:ext>
            </a:extLst>
          </p:cNvPr>
          <p:cNvSpPr txBox="1"/>
          <p:nvPr/>
        </p:nvSpPr>
        <p:spPr>
          <a:xfrm>
            <a:off x="90796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prstClr val="white">
                    <a:lumMod val="50000"/>
                  </a:prstClr>
                </a:solidFill>
                <a:latin typeface="Helvetica" panose="020B0403020202020204" pitchFamily="34" charset="0"/>
              </a:rPr>
              <a:t>49</a:t>
            </a: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a:t>
            </a:r>
          </a:p>
        </p:txBody>
      </p:sp>
      <p:sp>
        <p:nvSpPr>
          <p:cNvPr id="105" name="TextBox 104">
            <a:extLst>
              <a:ext uri="{FF2B5EF4-FFF2-40B4-BE49-F238E27FC236}">
                <a16:creationId xmlns:a16="http://schemas.microsoft.com/office/drawing/2014/main" id="{0173A6E2-7C8D-4218-B9DD-3ECA9A9CC707}"/>
              </a:ext>
            </a:extLst>
          </p:cNvPr>
          <p:cNvSpPr txBox="1"/>
          <p:nvPr/>
        </p:nvSpPr>
        <p:spPr>
          <a:xfrm>
            <a:off x="94537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52%</a:t>
            </a:r>
          </a:p>
        </p:txBody>
      </p:sp>
      <p:sp>
        <p:nvSpPr>
          <p:cNvPr id="106" name="TextBox 105">
            <a:extLst>
              <a:ext uri="{FF2B5EF4-FFF2-40B4-BE49-F238E27FC236}">
                <a16:creationId xmlns:a16="http://schemas.microsoft.com/office/drawing/2014/main" id="{38C2855B-E44A-4A94-B422-4F8219D318A6}"/>
              </a:ext>
            </a:extLst>
          </p:cNvPr>
          <p:cNvSpPr txBox="1"/>
          <p:nvPr/>
        </p:nvSpPr>
        <p:spPr>
          <a:xfrm>
            <a:off x="98237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53%</a:t>
            </a:r>
          </a:p>
        </p:txBody>
      </p:sp>
      <p:sp>
        <p:nvSpPr>
          <p:cNvPr id="107" name="TextBox 106">
            <a:extLst>
              <a:ext uri="{FF2B5EF4-FFF2-40B4-BE49-F238E27FC236}">
                <a16:creationId xmlns:a16="http://schemas.microsoft.com/office/drawing/2014/main" id="{F30A9877-346D-4771-81C5-2C852D12D7D1}"/>
              </a:ext>
            </a:extLst>
          </p:cNvPr>
          <p:cNvSpPr txBox="1"/>
          <p:nvPr/>
        </p:nvSpPr>
        <p:spPr>
          <a:xfrm>
            <a:off x="102082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53%</a:t>
            </a:r>
          </a:p>
        </p:txBody>
      </p:sp>
      <p:sp>
        <p:nvSpPr>
          <p:cNvPr id="108" name="TextBox 107">
            <a:extLst>
              <a:ext uri="{FF2B5EF4-FFF2-40B4-BE49-F238E27FC236}">
                <a16:creationId xmlns:a16="http://schemas.microsoft.com/office/drawing/2014/main" id="{5610A2D9-A41E-4A30-9365-63ACBE8FD675}"/>
              </a:ext>
            </a:extLst>
          </p:cNvPr>
          <p:cNvSpPr txBox="1"/>
          <p:nvPr/>
        </p:nvSpPr>
        <p:spPr>
          <a:xfrm>
            <a:off x="10589023"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53%</a:t>
            </a:r>
          </a:p>
        </p:txBody>
      </p:sp>
      <p:sp>
        <p:nvSpPr>
          <p:cNvPr id="109" name="TextBox 108">
            <a:extLst>
              <a:ext uri="{FF2B5EF4-FFF2-40B4-BE49-F238E27FC236}">
                <a16:creationId xmlns:a16="http://schemas.microsoft.com/office/drawing/2014/main" id="{9B1E7C41-B78E-460D-BE47-17F26F613F2F}"/>
              </a:ext>
            </a:extLst>
          </p:cNvPr>
          <p:cNvSpPr txBox="1"/>
          <p:nvPr/>
        </p:nvSpPr>
        <p:spPr>
          <a:xfrm>
            <a:off x="1097253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51%</a:t>
            </a:r>
          </a:p>
        </p:txBody>
      </p:sp>
      <p:sp>
        <p:nvSpPr>
          <p:cNvPr id="110" name="TextBox 109">
            <a:extLst>
              <a:ext uri="{FF2B5EF4-FFF2-40B4-BE49-F238E27FC236}">
                <a16:creationId xmlns:a16="http://schemas.microsoft.com/office/drawing/2014/main" id="{2D184C6E-887A-4B90-A3E0-9B5B05171C7A}"/>
              </a:ext>
            </a:extLst>
          </p:cNvPr>
          <p:cNvSpPr txBox="1"/>
          <p:nvPr/>
        </p:nvSpPr>
        <p:spPr>
          <a:xfrm>
            <a:off x="1136294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49%</a:t>
            </a:r>
          </a:p>
        </p:txBody>
      </p:sp>
      <p:sp>
        <p:nvSpPr>
          <p:cNvPr id="111" name="Rectangle 110">
            <a:extLst>
              <a:ext uri="{FF2B5EF4-FFF2-40B4-BE49-F238E27FC236}">
                <a16:creationId xmlns:a16="http://schemas.microsoft.com/office/drawing/2014/main" id="{F0A96C96-5DA0-4581-8782-05BACB1AB97C}"/>
              </a:ext>
            </a:extLst>
          </p:cNvPr>
          <p:cNvSpPr/>
          <p:nvPr/>
        </p:nvSpPr>
        <p:spPr>
          <a:xfrm>
            <a:off x="7259368" y="3572326"/>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2" name="Rectangle 111">
            <a:extLst>
              <a:ext uri="{FF2B5EF4-FFF2-40B4-BE49-F238E27FC236}">
                <a16:creationId xmlns:a16="http://schemas.microsoft.com/office/drawing/2014/main" id="{8037AF5A-A0CE-4E56-9228-665C166F44C7}"/>
              </a:ext>
            </a:extLst>
          </p:cNvPr>
          <p:cNvSpPr/>
          <p:nvPr/>
        </p:nvSpPr>
        <p:spPr>
          <a:xfrm>
            <a:off x="11229084" y="2634054"/>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3" name="TextBox 112">
            <a:extLst>
              <a:ext uri="{FF2B5EF4-FFF2-40B4-BE49-F238E27FC236}">
                <a16:creationId xmlns:a16="http://schemas.microsoft.com/office/drawing/2014/main" id="{296E1193-30F2-41B2-8D72-08088E47E34A}"/>
              </a:ext>
            </a:extLst>
          </p:cNvPr>
          <p:cNvSpPr txBox="1"/>
          <p:nvPr/>
        </p:nvSpPr>
        <p:spPr>
          <a:xfrm>
            <a:off x="3910026" y="1773547"/>
            <a:ext cx="43719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srgbClr val="1B1464"/>
                </a:solidFill>
                <a:latin typeface="Helvetica" panose="020B0403020202020204" pitchFamily="34" charset="0"/>
                <a:ea typeface="+mn-ea"/>
                <a:cs typeface="+mn-cs"/>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Ad-Supported TV: Film Programming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Total Weekly Minutes Viewed (in billions)</a:t>
            </a:r>
          </a:p>
        </p:txBody>
      </p:sp>
      <p:sp>
        <p:nvSpPr>
          <p:cNvPr id="114" name="Rectangle 113">
            <a:extLst>
              <a:ext uri="{FF2B5EF4-FFF2-40B4-BE49-F238E27FC236}">
                <a16:creationId xmlns:a16="http://schemas.microsoft.com/office/drawing/2014/main" id="{270FCC6B-BCC8-4CE1-A821-4BD1D7884598}"/>
              </a:ext>
            </a:extLst>
          </p:cNvPr>
          <p:cNvSpPr/>
          <p:nvPr/>
        </p:nvSpPr>
        <p:spPr>
          <a:xfrm>
            <a:off x="3299679" y="4305400"/>
            <a:ext cx="62850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p>
        </p:txBody>
      </p:sp>
    </p:spTree>
    <p:extLst>
      <p:ext uri="{BB962C8B-B14F-4D97-AF65-F5344CB8AC3E}">
        <p14:creationId xmlns:p14="http://schemas.microsoft.com/office/powerpoint/2010/main" val="2513417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D9399897-9824-40C2-AB49-E7CD15E57774}"/>
              </a:ext>
            </a:extLst>
          </p:cNvPr>
          <p:cNvSpPr txBox="1"/>
          <p:nvPr/>
        </p:nvSpPr>
        <p:spPr>
          <a:xfrm>
            <a:off x="5288501" y="5855183"/>
            <a:ext cx="1582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Weekly Reach %</a:t>
            </a:r>
          </a:p>
        </p:txBody>
      </p:sp>
      <p:cxnSp>
        <p:nvCxnSpPr>
          <p:cNvPr id="5" name="Straight Arrow Connector 4">
            <a:extLst>
              <a:ext uri="{FF2B5EF4-FFF2-40B4-BE49-F238E27FC236}">
                <a16:creationId xmlns:a16="http://schemas.microsoft.com/office/drawing/2014/main" id="{5261FE90-E37B-4FFC-9639-2F438B5EEC3B}"/>
              </a:ext>
            </a:extLst>
          </p:cNvPr>
          <p:cNvCxnSpPr>
            <a:cxnSpLocks/>
          </p:cNvCxnSpPr>
          <p:nvPr/>
        </p:nvCxnSpPr>
        <p:spPr>
          <a:xfrm>
            <a:off x="6870628" y="6004358"/>
            <a:ext cx="4768770"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DBC626D-0230-4BFD-93E3-C8B9BEC8694A}"/>
              </a:ext>
            </a:extLst>
          </p:cNvPr>
          <p:cNvCxnSpPr>
            <a:cxnSpLocks/>
            <a:stCxn id="3" idx="1"/>
          </p:cNvCxnSpPr>
          <p:nvPr/>
        </p:nvCxnSpPr>
        <p:spPr>
          <a:xfrm flipH="1">
            <a:off x="493733" y="5993683"/>
            <a:ext cx="4794768" cy="10675"/>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87" name="Triangle 30">
            <a:extLst>
              <a:ext uri="{FF2B5EF4-FFF2-40B4-BE49-F238E27FC236}">
                <a16:creationId xmlns:a16="http://schemas.microsoft.com/office/drawing/2014/main" id="{31E54D72-6717-4A5A-A23D-0505840ACE98}"/>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6403B19-4998-4F35-B47F-F1F52A70ADCE}"/>
              </a:ext>
            </a:extLst>
          </p:cNvPr>
          <p:cNvSpPr/>
          <p:nvPr/>
        </p:nvSpPr>
        <p:spPr>
          <a:xfrm>
            <a:off x="493732" y="6233039"/>
            <a:ext cx="116982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Program Report, Live, Total Day, Monday – Sunday, February 24 – April 26, 2020; Demos: P2+, P12-17, A18-34, A35-49, Viewing Source: Ad-Supported Cable TV &amp; Broadcast TV (includes Spanish Language Networks). </a:t>
            </a:r>
            <a:r>
              <a:rPr kumimoji="0" lang="en-US" sz="8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Comedy Programming represents: comedy variety &amp; situation comedy. TV Universes (000): P12-17 (24,480), A18-34 (70,060), A35-49 (59,410).</a:t>
            </a:r>
          </a:p>
        </p:txBody>
      </p:sp>
      <p:sp>
        <p:nvSpPr>
          <p:cNvPr id="29" name="Rectangle 28">
            <a:extLst>
              <a:ext uri="{FF2B5EF4-FFF2-40B4-BE49-F238E27FC236}">
                <a16:creationId xmlns:a16="http://schemas.microsoft.com/office/drawing/2014/main" id="{52EB5230-3A47-4409-A49A-5DDBA6FD400B}"/>
              </a:ext>
            </a:extLst>
          </p:cNvPr>
          <p:cNvSpPr/>
          <p:nvPr/>
        </p:nvSpPr>
        <p:spPr>
          <a:xfrm>
            <a:off x="413301" y="318813"/>
            <a:ext cx="116316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Comedy:</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lang="en-US" sz="2600" b="1" dirty="0">
                <a:solidFill>
                  <a:srgbClr val="002060"/>
                </a:solidFill>
                <a:latin typeface="Helvetica" panose="020B0604020202020204" pitchFamily="2" charset="0"/>
              </a:rPr>
              <a:t>Viewers of all ages have also been looking for laughs as a temporary escape from the seriousness of the pandemic </a:t>
            </a:r>
          </a:p>
        </p:txBody>
      </p:sp>
      <p:sp>
        <p:nvSpPr>
          <p:cNvPr id="31" name="TextBox 30">
            <a:extLst>
              <a:ext uri="{FF2B5EF4-FFF2-40B4-BE49-F238E27FC236}">
                <a16:creationId xmlns:a16="http://schemas.microsoft.com/office/drawing/2014/main" id="{6C946C8E-748D-4EEF-81F4-76751D352A86}"/>
              </a:ext>
            </a:extLst>
          </p:cNvPr>
          <p:cNvSpPr txBox="1"/>
          <p:nvPr/>
        </p:nvSpPr>
        <p:spPr>
          <a:xfrm>
            <a:off x="745341" y="1205348"/>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Against P2+, comedy viewership was </a:t>
            </a:r>
            <a:r>
              <a:rPr kumimoji="0" lang="en-US" sz="1600" b="0" i="0" u="none" strike="noStrike" kern="1200" cap="none" spc="0" normalizeH="0" baseline="0" noProof="0" dirty="0">
                <a:ln>
                  <a:noFill/>
                </a:ln>
                <a:solidFill>
                  <a:srgbClr val="ED3C8D"/>
                </a:solidFill>
                <a:effectLst/>
                <a:uLnTx/>
                <a:uFillTx/>
                <a:latin typeface="Helvetica" pitchFamily="2" charset="0"/>
                <a:ea typeface="+mn-ea"/>
                <a:cs typeface="+mn-cs"/>
              </a:rPr>
              <a:t>17% higher</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for the week of April 20</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vs. Feb 24</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with a 42% weekly reach</a:t>
            </a:r>
          </a:p>
        </p:txBody>
      </p:sp>
      <p:sp>
        <p:nvSpPr>
          <p:cNvPr id="46" name="TextBox 45">
            <a:extLst>
              <a:ext uri="{FF2B5EF4-FFF2-40B4-BE49-F238E27FC236}">
                <a16:creationId xmlns:a16="http://schemas.microsoft.com/office/drawing/2014/main" id="{D8A8F7D8-F4A3-46E4-8443-7CA5CD4A13E5}"/>
              </a:ext>
            </a:extLst>
          </p:cNvPr>
          <p:cNvSpPr txBox="1"/>
          <p:nvPr/>
        </p:nvSpPr>
        <p:spPr>
          <a:xfrm>
            <a:off x="46267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47" name="TextBox 46">
            <a:extLst>
              <a:ext uri="{FF2B5EF4-FFF2-40B4-BE49-F238E27FC236}">
                <a16:creationId xmlns:a16="http://schemas.microsoft.com/office/drawing/2014/main" id="{928F0A07-7224-4729-BD54-B4E294102CB8}"/>
              </a:ext>
            </a:extLst>
          </p:cNvPr>
          <p:cNvSpPr txBox="1"/>
          <p:nvPr/>
        </p:nvSpPr>
        <p:spPr>
          <a:xfrm>
            <a:off x="828848"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48" name="TextBox 47">
            <a:extLst>
              <a:ext uri="{FF2B5EF4-FFF2-40B4-BE49-F238E27FC236}">
                <a16:creationId xmlns:a16="http://schemas.microsoft.com/office/drawing/2014/main" id="{21BE4283-E851-4583-8FEF-50870C611774}"/>
              </a:ext>
            </a:extLst>
          </p:cNvPr>
          <p:cNvSpPr txBox="1"/>
          <p:nvPr/>
        </p:nvSpPr>
        <p:spPr>
          <a:xfrm>
            <a:off x="119721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49" name="TextBox 48">
            <a:extLst>
              <a:ext uri="{FF2B5EF4-FFF2-40B4-BE49-F238E27FC236}">
                <a16:creationId xmlns:a16="http://schemas.microsoft.com/office/drawing/2014/main" id="{18A69E2E-BAF3-49FB-9D1C-2A693C162F14}"/>
              </a:ext>
            </a:extLst>
          </p:cNvPr>
          <p:cNvSpPr txBox="1"/>
          <p:nvPr/>
        </p:nvSpPr>
        <p:spPr>
          <a:xfrm>
            <a:off x="1577718"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0" name="TextBox 49">
            <a:extLst>
              <a:ext uri="{FF2B5EF4-FFF2-40B4-BE49-F238E27FC236}">
                <a16:creationId xmlns:a16="http://schemas.microsoft.com/office/drawing/2014/main" id="{D7C687CB-3ABA-44D3-B408-0194BED67933}"/>
              </a:ext>
            </a:extLst>
          </p:cNvPr>
          <p:cNvSpPr txBox="1"/>
          <p:nvPr/>
        </p:nvSpPr>
        <p:spPr>
          <a:xfrm>
            <a:off x="1942086"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4DF2F34A-20E5-4CC4-A16B-EDA39586FA36}"/>
              </a:ext>
            </a:extLst>
          </p:cNvPr>
          <p:cNvSpPr txBox="1"/>
          <p:nvPr/>
        </p:nvSpPr>
        <p:spPr>
          <a:xfrm>
            <a:off x="2330214"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2" name="TextBox 51">
            <a:extLst>
              <a:ext uri="{FF2B5EF4-FFF2-40B4-BE49-F238E27FC236}">
                <a16:creationId xmlns:a16="http://schemas.microsoft.com/office/drawing/2014/main" id="{9E8B6A5D-3844-4AFA-A470-2A593CA41E15}"/>
              </a:ext>
            </a:extLst>
          </p:cNvPr>
          <p:cNvSpPr txBox="1"/>
          <p:nvPr/>
        </p:nvSpPr>
        <p:spPr>
          <a:xfrm>
            <a:off x="2706629"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3" name="TextBox 52">
            <a:extLst>
              <a:ext uri="{FF2B5EF4-FFF2-40B4-BE49-F238E27FC236}">
                <a16:creationId xmlns:a16="http://schemas.microsoft.com/office/drawing/2014/main" id="{1065707A-6667-4599-AC38-34072DE00722}"/>
              </a:ext>
            </a:extLst>
          </p:cNvPr>
          <p:cNvSpPr txBox="1"/>
          <p:nvPr/>
        </p:nvSpPr>
        <p:spPr>
          <a:xfrm>
            <a:off x="3090522"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4" name="TextBox 53">
            <a:extLst>
              <a:ext uri="{FF2B5EF4-FFF2-40B4-BE49-F238E27FC236}">
                <a16:creationId xmlns:a16="http://schemas.microsoft.com/office/drawing/2014/main" id="{3E85B445-738E-45F8-BF75-109CD9C64A8C}"/>
              </a:ext>
            </a:extLst>
          </p:cNvPr>
          <p:cNvSpPr txBox="1"/>
          <p:nvPr/>
        </p:nvSpPr>
        <p:spPr>
          <a:xfrm>
            <a:off x="3478873"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5" name="TextBox 54">
            <a:extLst>
              <a:ext uri="{FF2B5EF4-FFF2-40B4-BE49-F238E27FC236}">
                <a16:creationId xmlns:a16="http://schemas.microsoft.com/office/drawing/2014/main" id="{1C32D2A9-27A8-4AA0-A10D-5216092E044A}"/>
              </a:ext>
            </a:extLst>
          </p:cNvPr>
          <p:cNvSpPr txBox="1"/>
          <p:nvPr/>
        </p:nvSpPr>
        <p:spPr>
          <a:xfrm>
            <a:off x="440592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6" name="TextBox 55">
            <a:extLst>
              <a:ext uri="{FF2B5EF4-FFF2-40B4-BE49-F238E27FC236}">
                <a16:creationId xmlns:a16="http://schemas.microsoft.com/office/drawing/2014/main" id="{A3E78C8B-6296-4540-B245-2D5C602967C2}"/>
              </a:ext>
            </a:extLst>
          </p:cNvPr>
          <p:cNvSpPr txBox="1"/>
          <p:nvPr/>
        </p:nvSpPr>
        <p:spPr>
          <a:xfrm>
            <a:off x="4772103"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7" name="TextBox 56">
            <a:extLst>
              <a:ext uri="{FF2B5EF4-FFF2-40B4-BE49-F238E27FC236}">
                <a16:creationId xmlns:a16="http://schemas.microsoft.com/office/drawing/2014/main" id="{6B885DC7-08AF-41FF-8298-3048FF8C2C78}"/>
              </a:ext>
            </a:extLst>
          </p:cNvPr>
          <p:cNvSpPr txBox="1"/>
          <p:nvPr/>
        </p:nvSpPr>
        <p:spPr>
          <a:xfrm>
            <a:off x="514046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8" name="TextBox 57">
            <a:extLst>
              <a:ext uri="{FF2B5EF4-FFF2-40B4-BE49-F238E27FC236}">
                <a16:creationId xmlns:a16="http://schemas.microsoft.com/office/drawing/2014/main" id="{5E3AD2FA-0D66-4EB2-805E-E8A796B394C2}"/>
              </a:ext>
            </a:extLst>
          </p:cNvPr>
          <p:cNvSpPr txBox="1"/>
          <p:nvPr/>
        </p:nvSpPr>
        <p:spPr>
          <a:xfrm>
            <a:off x="5520973"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9" name="TextBox 58">
            <a:extLst>
              <a:ext uri="{FF2B5EF4-FFF2-40B4-BE49-F238E27FC236}">
                <a16:creationId xmlns:a16="http://schemas.microsoft.com/office/drawing/2014/main" id="{3898CF90-97BD-4515-AA41-93DCF2612632}"/>
              </a:ext>
            </a:extLst>
          </p:cNvPr>
          <p:cNvSpPr txBox="1"/>
          <p:nvPr/>
        </p:nvSpPr>
        <p:spPr>
          <a:xfrm>
            <a:off x="5885341"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0" name="TextBox 59">
            <a:extLst>
              <a:ext uri="{FF2B5EF4-FFF2-40B4-BE49-F238E27FC236}">
                <a16:creationId xmlns:a16="http://schemas.microsoft.com/office/drawing/2014/main" id="{AE7E65FF-739B-460E-B780-A042C1FC1575}"/>
              </a:ext>
            </a:extLst>
          </p:cNvPr>
          <p:cNvSpPr txBox="1"/>
          <p:nvPr/>
        </p:nvSpPr>
        <p:spPr>
          <a:xfrm>
            <a:off x="6273469"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1" name="TextBox 60">
            <a:extLst>
              <a:ext uri="{FF2B5EF4-FFF2-40B4-BE49-F238E27FC236}">
                <a16:creationId xmlns:a16="http://schemas.microsoft.com/office/drawing/2014/main" id="{F8D5DDD5-ADFE-4621-8368-957B0CAC05FA}"/>
              </a:ext>
            </a:extLst>
          </p:cNvPr>
          <p:cNvSpPr txBox="1"/>
          <p:nvPr/>
        </p:nvSpPr>
        <p:spPr>
          <a:xfrm>
            <a:off x="6649884"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2" name="TextBox 61">
            <a:extLst>
              <a:ext uri="{FF2B5EF4-FFF2-40B4-BE49-F238E27FC236}">
                <a16:creationId xmlns:a16="http://schemas.microsoft.com/office/drawing/2014/main" id="{0EAB2BA5-C3AF-4AEB-9E9E-55E5F7642BA4}"/>
              </a:ext>
            </a:extLst>
          </p:cNvPr>
          <p:cNvSpPr txBox="1"/>
          <p:nvPr/>
        </p:nvSpPr>
        <p:spPr>
          <a:xfrm>
            <a:off x="7033777"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3" name="TextBox 62">
            <a:extLst>
              <a:ext uri="{FF2B5EF4-FFF2-40B4-BE49-F238E27FC236}">
                <a16:creationId xmlns:a16="http://schemas.microsoft.com/office/drawing/2014/main" id="{B107E1B9-50AF-4752-A6F8-93BE3BF2FBDE}"/>
              </a:ext>
            </a:extLst>
          </p:cNvPr>
          <p:cNvSpPr txBox="1"/>
          <p:nvPr/>
        </p:nvSpPr>
        <p:spPr>
          <a:xfrm>
            <a:off x="7422128"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4" name="TextBox 63">
            <a:extLst>
              <a:ext uri="{FF2B5EF4-FFF2-40B4-BE49-F238E27FC236}">
                <a16:creationId xmlns:a16="http://schemas.microsoft.com/office/drawing/2014/main" id="{3F283D42-ADFC-45BE-841B-FE17AF9F7958}"/>
              </a:ext>
            </a:extLst>
          </p:cNvPr>
          <p:cNvSpPr txBox="1"/>
          <p:nvPr/>
        </p:nvSpPr>
        <p:spPr>
          <a:xfrm>
            <a:off x="838849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5" name="TextBox 64">
            <a:extLst>
              <a:ext uri="{FF2B5EF4-FFF2-40B4-BE49-F238E27FC236}">
                <a16:creationId xmlns:a16="http://schemas.microsoft.com/office/drawing/2014/main" id="{7CD9A011-1AA2-4CBD-AFEF-6D5FE5CBEBA2}"/>
              </a:ext>
            </a:extLst>
          </p:cNvPr>
          <p:cNvSpPr txBox="1"/>
          <p:nvPr/>
        </p:nvSpPr>
        <p:spPr>
          <a:xfrm>
            <a:off x="875467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6" name="TextBox 65">
            <a:extLst>
              <a:ext uri="{FF2B5EF4-FFF2-40B4-BE49-F238E27FC236}">
                <a16:creationId xmlns:a16="http://schemas.microsoft.com/office/drawing/2014/main" id="{C1CF21D3-419F-4B97-90FF-F271C37C1EB5}"/>
              </a:ext>
            </a:extLst>
          </p:cNvPr>
          <p:cNvSpPr txBox="1"/>
          <p:nvPr/>
        </p:nvSpPr>
        <p:spPr>
          <a:xfrm>
            <a:off x="912303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7" name="TextBox 66">
            <a:extLst>
              <a:ext uri="{FF2B5EF4-FFF2-40B4-BE49-F238E27FC236}">
                <a16:creationId xmlns:a16="http://schemas.microsoft.com/office/drawing/2014/main" id="{78D34D2F-3CE7-4220-9CED-BE263F158E83}"/>
              </a:ext>
            </a:extLst>
          </p:cNvPr>
          <p:cNvSpPr txBox="1"/>
          <p:nvPr/>
        </p:nvSpPr>
        <p:spPr>
          <a:xfrm>
            <a:off x="9503545"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8" name="TextBox 67">
            <a:extLst>
              <a:ext uri="{FF2B5EF4-FFF2-40B4-BE49-F238E27FC236}">
                <a16:creationId xmlns:a16="http://schemas.microsoft.com/office/drawing/2014/main" id="{8D52E58B-0D07-43F0-8040-CB19EF3137BD}"/>
              </a:ext>
            </a:extLst>
          </p:cNvPr>
          <p:cNvSpPr txBox="1"/>
          <p:nvPr/>
        </p:nvSpPr>
        <p:spPr>
          <a:xfrm>
            <a:off x="9867913"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9" name="TextBox 68">
            <a:extLst>
              <a:ext uri="{FF2B5EF4-FFF2-40B4-BE49-F238E27FC236}">
                <a16:creationId xmlns:a16="http://schemas.microsoft.com/office/drawing/2014/main" id="{203DDB73-DC6C-42E2-AABB-0279D9901B7F}"/>
              </a:ext>
            </a:extLst>
          </p:cNvPr>
          <p:cNvSpPr txBox="1"/>
          <p:nvPr/>
        </p:nvSpPr>
        <p:spPr>
          <a:xfrm>
            <a:off x="10256041"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0" name="TextBox 69">
            <a:extLst>
              <a:ext uri="{FF2B5EF4-FFF2-40B4-BE49-F238E27FC236}">
                <a16:creationId xmlns:a16="http://schemas.microsoft.com/office/drawing/2014/main" id="{E4D41BFC-3C8A-4E06-A694-94782FEC6385}"/>
              </a:ext>
            </a:extLst>
          </p:cNvPr>
          <p:cNvSpPr txBox="1"/>
          <p:nvPr/>
        </p:nvSpPr>
        <p:spPr>
          <a:xfrm>
            <a:off x="10632456"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1" name="TextBox 70">
            <a:extLst>
              <a:ext uri="{FF2B5EF4-FFF2-40B4-BE49-F238E27FC236}">
                <a16:creationId xmlns:a16="http://schemas.microsoft.com/office/drawing/2014/main" id="{3AAD5A36-202D-4A1C-A9CE-D851B8EFF33B}"/>
              </a:ext>
            </a:extLst>
          </p:cNvPr>
          <p:cNvSpPr txBox="1"/>
          <p:nvPr/>
        </p:nvSpPr>
        <p:spPr>
          <a:xfrm>
            <a:off x="11016349"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2" name="TextBox 71">
            <a:extLst>
              <a:ext uri="{FF2B5EF4-FFF2-40B4-BE49-F238E27FC236}">
                <a16:creationId xmlns:a16="http://schemas.microsoft.com/office/drawing/2014/main" id="{FAC0F7F3-855B-474A-A5E8-688C991D24B8}"/>
              </a:ext>
            </a:extLst>
          </p:cNvPr>
          <p:cNvSpPr txBox="1"/>
          <p:nvPr/>
        </p:nvSpPr>
        <p:spPr>
          <a:xfrm>
            <a:off x="11404700"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aphicFrame>
        <p:nvGraphicFramePr>
          <p:cNvPr id="73" name="Chart 72">
            <a:extLst>
              <a:ext uri="{FF2B5EF4-FFF2-40B4-BE49-F238E27FC236}">
                <a16:creationId xmlns:a16="http://schemas.microsoft.com/office/drawing/2014/main" id="{20586D4B-CC02-43C1-941D-A58A99CD89B0}"/>
              </a:ext>
            </a:extLst>
          </p:cNvPr>
          <p:cNvGraphicFramePr/>
          <p:nvPr/>
        </p:nvGraphicFramePr>
        <p:xfrm>
          <a:off x="-21518" y="1736931"/>
          <a:ext cx="12192000" cy="4271826"/>
        </p:xfrm>
        <a:graphic>
          <a:graphicData uri="http://schemas.openxmlformats.org/drawingml/2006/chart">
            <c:chart xmlns:c="http://schemas.openxmlformats.org/drawingml/2006/chart" xmlns:r="http://schemas.openxmlformats.org/officeDocument/2006/relationships" r:id="rId4"/>
          </a:graphicData>
        </a:graphic>
      </p:graphicFrame>
      <p:sp>
        <p:nvSpPr>
          <p:cNvPr id="74" name="TextBox 73">
            <a:extLst>
              <a:ext uri="{FF2B5EF4-FFF2-40B4-BE49-F238E27FC236}">
                <a16:creationId xmlns:a16="http://schemas.microsoft.com/office/drawing/2014/main" id="{B25D6670-7AA2-4205-AD22-510983E721A8}"/>
              </a:ext>
            </a:extLst>
          </p:cNvPr>
          <p:cNvSpPr txBox="1"/>
          <p:nvPr/>
        </p:nvSpPr>
        <p:spPr>
          <a:xfrm>
            <a:off x="40894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18%</a:t>
            </a:r>
          </a:p>
        </p:txBody>
      </p:sp>
      <p:sp>
        <p:nvSpPr>
          <p:cNvPr id="75" name="TextBox 74">
            <a:extLst>
              <a:ext uri="{FF2B5EF4-FFF2-40B4-BE49-F238E27FC236}">
                <a16:creationId xmlns:a16="http://schemas.microsoft.com/office/drawing/2014/main" id="{48ABD7E9-114C-4EC5-B509-90C757FE0322}"/>
              </a:ext>
            </a:extLst>
          </p:cNvPr>
          <p:cNvSpPr txBox="1"/>
          <p:nvPr/>
        </p:nvSpPr>
        <p:spPr>
          <a:xfrm>
            <a:off x="76512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19%</a:t>
            </a:r>
          </a:p>
        </p:txBody>
      </p:sp>
      <p:sp>
        <p:nvSpPr>
          <p:cNvPr id="76" name="TextBox 75">
            <a:extLst>
              <a:ext uri="{FF2B5EF4-FFF2-40B4-BE49-F238E27FC236}">
                <a16:creationId xmlns:a16="http://schemas.microsoft.com/office/drawing/2014/main" id="{23BB168D-1339-4A34-8FCE-6CF45C79F242}"/>
              </a:ext>
            </a:extLst>
          </p:cNvPr>
          <p:cNvSpPr txBox="1"/>
          <p:nvPr/>
        </p:nvSpPr>
        <p:spPr>
          <a:xfrm>
            <a:off x="113905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20%</a:t>
            </a:r>
          </a:p>
        </p:txBody>
      </p:sp>
      <p:sp>
        <p:nvSpPr>
          <p:cNvPr id="77" name="TextBox 76">
            <a:extLst>
              <a:ext uri="{FF2B5EF4-FFF2-40B4-BE49-F238E27FC236}">
                <a16:creationId xmlns:a16="http://schemas.microsoft.com/office/drawing/2014/main" id="{5C2688DB-A20C-4D49-8051-1C91BDB25B29}"/>
              </a:ext>
            </a:extLst>
          </p:cNvPr>
          <p:cNvSpPr txBox="1"/>
          <p:nvPr/>
        </p:nvSpPr>
        <p:spPr>
          <a:xfrm>
            <a:off x="151790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23%</a:t>
            </a:r>
          </a:p>
        </p:txBody>
      </p:sp>
      <p:sp>
        <p:nvSpPr>
          <p:cNvPr id="85" name="TextBox 84">
            <a:extLst>
              <a:ext uri="{FF2B5EF4-FFF2-40B4-BE49-F238E27FC236}">
                <a16:creationId xmlns:a16="http://schemas.microsoft.com/office/drawing/2014/main" id="{FFEF0EF4-47BA-4080-9CCB-08EA2CE911C4}"/>
              </a:ext>
            </a:extLst>
          </p:cNvPr>
          <p:cNvSpPr txBox="1"/>
          <p:nvPr/>
        </p:nvSpPr>
        <p:spPr>
          <a:xfrm>
            <a:off x="18879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22%</a:t>
            </a:r>
          </a:p>
        </p:txBody>
      </p:sp>
      <p:sp>
        <p:nvSpPr>
          <p:cNvPr id="86" name="TextBox 85">
            <a:extLst>
              <a:ext uri="{FF2B5EF4-FFF2-40B4-BE49-F238E27FC236}">
                <a16:creationId xmlns:a16="http://schemas.microsoft.com/office/drawing/2014/main" id="{4D1193AB-87E8-436A-9A95-B7F6A56349C3}"/>
              </a:ext>
            </a:extLst>
          </p:cNvPr>
          <p:cNvSpPr txBox="1"/>
          <p:nvPr/>
        </p:nvSpPr>
        <p:spPr>
          <a:xfrm>
            <a:off x="227246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22%</a:t>
            </a:r>
          </a:p>
        </p:txBody>
      </p:sp>
      <p:sp>
        <p:nvSpPr>
          <p:cNvPr id="88" name="TextBox 87">
            <a:extLst>
              <a:ext uri="{FF2B5EF4-FFF2-40B4-BE49-F238E27FC236}">
                <a16:creationId xmlns:a16="http://schemas.microsoft.com/office/drawing/2014/main" id="{66F4B70E-5C77-45A2-99B6-915B2C16BBC7}"/>
              </a:ext>
            </a:extLst>
          </p:cNvPr>
          <p:cNvSpPr txBox="1"/>
          <p:nvPr/>
        </p:nvSpPr>
        <p:spPr>
          <a:xfrm>
            <a:off x="26579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22%</a:t>
            </a:r>
          </a:p>
        </p:txBody>
      </p:sp>
      <p:sp>
        <p:nvSpPr>
          <p:cNvPr id="89" name="TextBox 88">
            <a:extLst>
              <a:ext uri="{FF2B5EF4-FFF2-40B4-BE49-F238E27FC236}">
                <a16:creationId xmlns:a16="http://schemas.microsoft.com/office/drawing/2014/main" id="{1AF79649-0F2F-4D4A-BA2A-CFF352D87063}"/>
              </a:ext>
            </a:extLst>
          </p:cNvPr>
          <p:cNvSpPr txBox="1"/>
          <p:nvPr/>
        </p:nvSpPr>
        <p:spPr>
          <a:xfrm>
            <a:off x="303197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22%</a:t>
            </a:r>
          </a:p>
        </p:txBody>
      </p:sp>
      <p:sp>
        <p:nvSpPr>
          <p:cNvPr id="90" name="TextBox 89">
            <a:extLst>
              <a:ext uri="{FF2B5EF4-FFF2-40B4-BE49-F238E27FC236}">
                <a16:creationId xmlns:a16="http://schemas.microsoft.com/office/drawing/2014/main" id="{41EC0CF7-A388-4466-8E78-F37CC2A453E1}"/>
              </a:ext>
            </a:extLst>
          </p:cNvPr>
          <p:cNvSpPr txBox="1"/>
          <p:nvPr/>
        </p:nvSpPr>
        <p:spPr>
          <a:xfrm>
            <a:off x="342238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21%</a:t>
            </a:r>
          </a:p>
        </p:txBody>
      </p:sp>
      <p:sp>
        <p:nvSpPr>
          <p:cNvPr id="91" name="TextBox 90">
            <a:extLst>
              <a:ext uri="{FF2B5EF4-FFF2-40B4-BE49-F238E27FC236}">
                <a16:creationId xmlns:a16="http://schemas.microsoft.com/office/drawing/2014/main" id="{3A70EF34-AE14-4AC4-BA15-A0F54BA901EB}"/>
              </a:ext>
            </a:extLst>
          </p:cNvPr>
          <p:cNvSpPr txBox="1"/>
          <p:nvPr/>
        </p:nvSpPr>
        <p:spPr>
          <a:xfrm>
            <a:off x="43480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22%</a:t>
            </a:r>
          </a:p>
        </p:txBody>
      </p:sp>
      <p:sp>
        <p:nvSpPr>
          <p:cNvPr id="92" name="TextBox 91">
            <a:extLst>
              <a:ext uri="{FF2B5EF4-FFF2-40B4-BE49-F238E27FC236}">
                <a16:creationId xmlns:a16="http://schemas.microsoft.com/office/drawing/2014/main" id="{3767B7AA-2613-44EB-B236-CEE704BD40ED}"/>
              </a:ext>
            </a:extLst>
          </p:cNvPr>
          <p:cNvSpPr txBox="1"/>
          <p:nvPr/>
        </p:nvSpPr>
        <p:spPr>
          <a:xfrm>
            <a:off x="471376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22%</a:t>
            </a:r>
          </a:p>
        </p:txBody>
      </p:sp>
      <p:sp>
        <p:nvSpPr>
          <p:cNvPr id="93" name="TextBox 92">
            <a:extLst>
              <a:ext uri="{FF2B5EF4-FFF2-40B4-BE49-F238E27FC236}">
                <a16:creationId xmlns:a16="http://schemas.microsoft.com/office/drawing/2014/main" id="{8AA868C5-DAAA-4878-952E-61550E53A67A}"/>
              </a:ext>
            </a:extLst>
          </p:cNvPr>
          <p:cNvSpPr txBox="1"/>
          <p:nvPr/>
        </p:nvSpPr>
        <p:spPr>
          <a:xfrm>
            <a:off x="50939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24%</a:t>
            </a:r>
          </a:p>
        </p:txBody>
      </p:sp>
      <p:sp>
        <p:nvSpPr>
          <p:cNvPr id="94" name="TextBox 93">
            <a:extLst>
              <a:ext uri="{FF2B5EF4-FFF2-40B4-BE49-F238E27FC236}">
                <a16:creationId xmlns:a16="http://schemas.microsoft.com/office/drawing/2014/main" id="{B567EC28-0DD0-493F-8CB4-E7A70C946E0F}"/>
              </a:ext>
            </a:extLst>
          </p:cNvPr>
          <p:cNvSpPr txBox="1"/>
          <p:nvPr/>
        </p:nvSpPr>
        <p:spPr>
          <a:xfrm>
            <a:off x="547137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27%</a:t>
            </a:r>
          </a:p>
        </p:txBody>
      </p:sp>
      <p:sp>
        <p:nvSpPr>
          <p:cNvPr id="95" name="TextBox 94">
            <a:extLst>
              <a:ext uri="{FF2B5EF4-FFF2-40B4-BE49-F238E27FC236}">
                <a16:creationId xmlns:a16="http://schemas.microsoft.com/office/drawing/2014/main" id="{160B014E-4957-4159-9048-2CA689670200}"/>
              </a:ext>
            </a:extLst>
          </p:cNvPr>
          <p:cNvSpPr txBox="1"/>
          <p:nvPr/>
        </p:nvSpPr>
        <p:spPr>
          <a:xfrm>
            <a:off x="58343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26%</a:t>
            </a:r>
          </a:p>
        </p:txBody>
      </p:sp>
      <p:sp>
        <p:nvSpPr>
          <p:cNvPr id="96" name="TextBox 95">
            <a:extLst>
              <a:ext uri="{FF2B5EF4-FFF2-40B4-BE49-F238E27FC236}">
                <a16:creationId xmlns:a16="http://schemas.microsoft.com/office/drawing/2014/main" id="{A93AF4ED-A1E0-4516-AEF3-8FCFFB1F32F4}"/>
              </a:ext>
            </a:extLst>
          </p:cNvPr>
          <p:cNvSpPr txBox="1"/>
          <p:nvPr/>
        </p:nvSpPr>
        <p:spPr>
          <a:xfrm>
            <a:off x="6224134"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25%</a:t>
            </a:r>
          </a:p>
        </p:txBody>
      </p:sp>
      <p:sp>
        <p:nvSpPr>
          <p:cNvPr id="97" name="TextBox 96">
            <a:extLst>
              <a:ext uri="{FF2B5EF4-FFF2-40B4-BE49-F238E27FC236}">
                <a16:creationId xmlns:a16="http://schemas.microsoft.com/office/drawing/2014/main" id="{7422720D-CC69-4509-AF65-F3009781A2AC}"/>
              </a:ext>
            </a:extLst>
          </p:cNvPr>
          <p:cNvSpPr txBox="1"/>
          <p:nvPr/>
        </p:nvSpPr>
        <p:spPr>
          <a:xfrm>
            <a:off x="66015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25%</a:t>
            </a:r>
          </a:p>
        </p:txBody>
      </p:sp>
      <p:sp>
        <p:nvSpPr>
          <p:cNvPr id="98" name="TextBox 97">
            <a:extLst>
              <a:ext uri="{FF2B5EF4-FFF2-40B4-BE49-F238E27FC236}">
                <a16:creationId xmlns:a16="http://schemas.microsoft.com/office/drawing/2014/main" id="{05EAFC3F-B8DC-41B4-94F3-73C5EA673D1B}"/>
              </a:ext>
            </a:extLst>
          </p:cNvPr>
          <p:cNvSpPr txBox="1"/>
          <p:nvPr/>
        </p:nvSpPr>
        <p:spPr>
          <a:xfrm>
            <a:off x="69907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24%</a:t>
            </a:r>
          </a:p>
        </p:txBody>
      </p:sp>
      <p:sp>
        <p:nvSpPr>
          <p:cNvPr id="99" name="TextBox 98">
            <a:extLst>
              <a:ext uri="{FF2B5EF4-FFF2-40B4-BE49-F238E27FC236}">
                <a16:creationId xmlns:a16="http://schemas.microsoft.com/office/drawing/2014/main" id="{C2DD094A-29DF-4F1D-8793-25C30F6141E9}"/>
              </a:ext>
            </a:extLst>
          </p:cNvPr>
          <p:cNvSpPr txBox="1"/>
          <p:nvPr/>
        </p:nvSpPr>
        <p:spPr>
          <a:xfrm>
            <a:off x="737260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24%</a:t>
            </a:r>
          </a:p>
        </p:txBody>
      </p:sp>
      <p:sp>
        <p:nvSpPr>
          <p:cNvPr id="100" name="TextBox 99">
            <a:extLst>
              <a:ext uri="{FF2B5EF4-FFF2-40B4-BE49-F238E27FC236}">
                <a16:creationId xmlns:a16="http://schemas.microsoft.com/office/drawing/2014/main" id="{119C0585-5C32-4A2F-B0DF-19BA39712CC8}"/>
              </a:ext>
            </a:extLst>
          </p:cNvPr>
          <p:cNvSpPr txBox="1"/>
          <p:nvPr/>
        </p:nvSpPr>
        <p:spPr>
          <a:xfrm>
            <a:off x="834950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41%</a:t>
            </a:r>
          </a:p>
        </p:txBody>
      </p:sp>
      <p:sp>
        <p:nvSpPr>
          <p:cNvPr id="101" name="TextBox 100">
            <a:extLst>
              <a:ext uri="{FF2B5EF4-FFF2-40B4-BE49-F238E27FC236}">
                <a16:creationId xmlns:a16="http://schemas.microsoft.com/office/drawing/2014/main" id="{2DC35C8C-9462-44C1-81AB-C913F944F579}"/>
              </a:ext>
            </a:extLst>
          </p:cNvPr>
          <p:cNvSpPr txBox="1"/>
          <p:nvPr/>
        </p:nvSpPr>
        <p:spPr>
          <a:xfrm>
            <a:off x="87152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40%</a:t>
            </a:r>
          </a:p>
        </p:txBody>
      </p:sp>
      <p:sp>
        <p:nvSpPr>
          <p:cNvPr id="102" name="TextBox 101">
            <a:extLst>
              <a:ext uri="{FF2B5EF4-FFF2-40B4-BE49-F238E27FC236}">
                <a16:creationId xmlns:a16="http://schemas.microsoft.com/office/drawing/2014/main" id="{EABA4762-13DA-4BA9-8051-86B2E81B7C54}"/>
              </a:ext>
            </a:extLst>
          </p:cNvPr>
          <p:cNvSpPr txBox="1"/>
          <p:nvPr/>
        </p:nvSpPr>
        <p:spPr>
          <a:xfrm>
            <a:off x="90796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44%</a:t>
            </a:r>
          </a:p>
        </p:txBody>
      </p:sp>
      <p:sp>
        <p:nvSpPr>
          <p:cNvPr id="103" name="TextBox 102">
            <a:extLst>
              <a:ext uri="{FF2B5EF4-FFF2-40B4-BE49-F238E27FC236}">
                <a16:creationId xmlns:a16="http://schemas.microsoft.com/office/drawing/2014/main" id="{0CDC9F76-DC5E-4284-93CA-63B7937150E5}"/>
              </a:ext>
            </a:extLst>
          </p:cNvPr>
          <p:cNvSpPr txBox="1"/>
          <p:nvPr/>
        </p:nvSpPr>
        <p:spPr>
          <a:xfrm>
            <a:off x="94537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47%</a:t>
            </a:r>
          </a:p>
        </p:txBody>
      </p:sp>
      <p:sp>
        <p:nvSpPr>
          <p:cNvPr id="104" name="TextBox 103">
            <a:extLst>
              <a:ext uri="{FF2B5EF4-FFF2-40B4-BE49-F238E27FC236}">
                <a16:creationId xmlns:a16="http://schemas.microsoft.com/office/drawing/2014/main" id="{84E72D2D-1A07-4B8E-BCA6-0084943574D2}"/>
              </a:ext>
            </a:extLst>
          </p:cNvPr>
          <p:cNvSpPr txBox="1"/>
          <p:nvPr/>
        </p:nvSpPr>
        <p:spPr>
          <a:xfrm>
            <a:off x="98237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46%</a:t>
            </a:r>
          </a:p>
        </p:txBody>
      </p:sp>
      <p:sp>
        <p:nvSpPr>
          <p:cNvPr id="105" name="TextBox 104">
            <a:extLst>
              <a:ext uri="{FF2B5EF4-FFF2-40B4-BE49-F238E27FC236}">
                <a16:creationId xmlns:a16="http://schemas.microsoft.com/office/drawing/2014/main" id="{777A977B-219D-4322-8DE5-FFDC83AC0442}"/>
              </a:ext>
            </a:extLst>
          </p:cNvPr>
          <p:cNvSpPr txBox="1"/>
          <p:nvPr/>
        </p:nvSpPr>
        <p:spPr>
          <a:xfrm>
            <a:off x="102082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46%</a:t>
            </a:r>
          </a:p>
        </p:txBody>
      </p:sp>
      <p:sp>
        <p:nvSpPr>
          <p:cNvPr id="106" name="TextBox 105">
            <a:extLst>
              <a:ext uri="{FF2B5EF4-FFF2-40B4-BE49-F238E27FC236}">
                <a16:creationId xmlns:a16="http://schemas.microsoft.com/office/drawing/2014/main" id="{6208F93E-DD12-4649-9919-191DFEEF7BA7}"/>
              </a:ext>
            </a:extLst>
          </p:cNvPr>
          <p:cNvSpPr txBox="1"/>
          <p:nvPr/>
        </p:nvSpPr>
        <p:spPr>
          <a:xfrm>
            <a:off x="10589023"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45%</a:t>
            </a:r>
          </a:p>
        </p:txBody>
      </p:sp>
      <p:sp>
        <p:nvSpPr>
          <p:cNvPr id="107" name="TextBox 106">
            <a:extLst>
              <a:ext uri="{FF2B5EF4-FFF2-40B4-BE49-F238E27FC236}">
                <a16:creationId xmlns:a16="http://schemas.microsoft.com/office/drawing/2014/main" id="{18AF5180-ED33-4EAF-ABA7-B983A2BB0A81}"/>
              </a:ext>
            </a:extLst>
          </p:cNvPr>
          <p:cNvSpPr txBox="1"/>
          <p:nvPr/>
        </p:nvSpPr>
        <p:spPr>
          <a:xfrm>
            <a:off x="1097253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45%</a:t>
            </a:r>
          </a:p>
        </p:txBody>
      </p:sp>
      <p:sp>
        <p:nvSpPr>
          <p:cNvPr id="108" name="TextBox 107">
            <a:extLst>
              <a:ext uri="{FF2B5EF4-FFF2-40B4-BE49-F238E27FC236}">
                <a16:creationId xmlns:a16="http://schemas.microsoft.com/office/drawing/2014/main" id="{FE9518D5-FA9B-4B7C-BF87-DF4DA22213D6}"/>
              </a:ext>
            </a:extLst>
          </p:cNvPr>
          <p:cNvSpPr txBox="1"/>
          <p:nvPr/>
        </p:nvSpPr>
        <p:spPr>
          <a:xfrm>
            <a:off x="1135659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44%</a:t>
            </a:r>
          </a:p>
        </p:txBody>
      </p:sp>
      <p:sp>
        <p:nvSpPr>
          <p:cNvPr id="109" name="Rectangle 108">
            <a:extLst>
              <a:ext uri="{FF2B5EF4-FFF2-40B4-BE49-F238E27FC236}">
                <a16:creationId xmlns:a16="http://schemas.microsoft.com/office/drawing/2014/main" id="{66143D3D-EBB2-4B0A-A703-1354CD232D56}"/>
              </a:ext>
            </a:extLst>
          </p:cNvPr>
          <p:cNvSpPr/>
          <p:nvPr/>
        </p:nvSpPr>
        <p:spPr>
          <a:xfrm>
            <a:off x="7268702" y="3590988"/>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0" name="Rectangle 109">
            <a:extLst>
              <a:ext uri="{FF2B5EF4-FFF2-40B4-BE49-F238E27FC236}">
                <a16:creationId xmlns:a16="http://schemas.microsoft.com/office/drawing/2014/main" id="{D28EFA79-A5EB-4D3D-8B9E-BFC986B96879}"/>
              </a:ext>
            </a:extLst>
          </p:cNvPr>
          <p:cNvSpPr/>
          <p:nvPr/>
        </p:nvSpPr>
        <p:spPr>
          <a:xfrm>
            <a:off x="11229082" y="2652716"/>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1" name="TextBox 110">
            <a:extLst>
              <a:ext uri="{FF2B5EF4-FFF2-40B4-BE49-F238E27FC236}">
                <a16:creationId xmlns:a16="http://schemas.microsoft.com/office/drawing/2014/main" id="{90CF3123-E748-47CC-B749-ED5F23D8D468}"/>
              </a:ext>
            </a:extLst>
          </p:cNvPr>
          <p:cNvSpPr txBox="1"/>
          <p:nvPr/>
        </p:nvSpPr>
        <p:spPr>
          <a:xfrm>
            <a:off x="3910026" y="1773547"/>
            <a:ext cx="43719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srgbClr val="1B1464"/>
                </a:solidFill>
                <a:latin typeface="Helvetica" panose="020B0403020202020204" pitchFamily="34" charset="0"/>
                <a:ea typeface="+mn-ea"/>
                <a:cs typeface="+mn-cs"/>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Ad-Supported TV: Comedy Programming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Total Weekly Minutes Viewed (in billions)</a:t>
            </a:r>
          </a:p>
        </p:txBody>
      </p:sp>
      <p:sp>
        <p:nvSpPr>
          <p:cNvPr id="112" name="Rectangle 111">
            <a:extLst>
              <a:ext uri="{FF2B5EF4-FFF2-40B4-BE49-F238E27FC236}">
                <a16:creationId xmlns:a16="http://schemas.microsoft.com/office/drawing/2014/main" id="{093FB47A-4619-42CE-8C74-AFC8EB338229}"/>
              </a:ext>
            </a:extLst>
          </p:cNvPr>
          <p:cNvSpPr/>
          <p:nvPr/>
        </p:nvSpPr>
        <p:spPr>
          <a:xfrm>
            <a:off x="3309011" y="4305400"/>
            <a:ext cx="62850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p>
        </p:txBody>
      </p:sp>
    </p:spTree>
    <p:extLst>
      <p:ext uri="{BB962C8B-B14F-4D97-AF65-F5344CB8AC3E}">
        <p14:creationId xmlns:p14="http://schemas.microsoft.com/office/powerpoint/2010/main" val="25277178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12" name="Chart 111">
            <a:extLst>
              <a:ext uri="{FF2B5EF4-FFF2-40B4-BE49-F238E27FC236}">
                <a16:creationId xmlns:a16="http://schemas.microsoft.com/office/drawing/2014/main" id="{034A0AF4-DBE7-42BE-90D1-7590087ABCBB}"/>
              </a:ext>
            </a:extLst>
          </p:cNvPr>
          <p:cNvGraphicFramePr/>
          <p:nvPr>
            <p:extLst>
              <p:ext uri="{D42A27DB-BD31-4B8C-83A1-F6EECF244321}">
                <p14:modId xmlns:p14="http://schemas.microsoft.com/office/powerpoint/2010/main" val="3553681846"/>
              </p:ext>
            </p:extLst>
          </p:nvPr>
        </p:nvGraphicFramePr>
        <p:xfrm>
          <a:off x="-21518" y="1736931"/>
          <a:ext cx="12192000" cy="4271826"/>
        </p:xfrm>
        <a:graphic>
          <a:graphicData uri="http://schemas.openxmlformats.org/drawingml/2006/chart">
            <c:chart xmlns:c="http://schemas.openxmlformats.org/drawingml/2006/chart" xmlns:r="http://schemas.openxmlformats.org/officeDocument/2006/relationships" r:id="rId3"/>
          </a:graphicData>
        </a:graphic>
      </p:graphicFrame>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38758" y="6586959"/>
            <a:ext cx="1167476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D9399897-9824-40C2-AB49-E7CD15E57774}"/>
              </a:ext>
            </a:extLst>
          </p:cNvPr>
          <p:cNvSpPr txBox="1"/>
          <p:nvPr/>
        </p:nvSpPr>
        <p:spPr>
          <a:xfrm>
            <a:off x="5288501" y="5826693"/>
            <a:ext cx="1582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Weekly Reach %</a:t>
            </a:r>
          </a:p>
        </p:txBody>
      </p:sp>
      <p:cxnSp>
        <p:nvCxnSpPr>
          <p:cNvPr id="5" name="Straight Arrow Connector 4">
            <a:extLst>
              <a:ext uri="{FF2B5EF4-FFF2-40B4-BE49-F238E27FC236}">
                <a16:creationId xmlns:a16="http://schemas.microsoft.com/office/drawing/2014/main" id="{5261FE90-E37B-4FFC-9639-2F438B5EEC3B}"/>
              </a:ext>
            </a:extLst>
          </p:cNvPr>
          <p:cNvCxnSpPr>
            <a:cxnSpLocks/>
          </p:cNvCxnSpPr>
          <p:nvPr/>
        </p:nvCxnSpPr>
        <p:spPr>
          <a:xfrm>
            <a:off x="6870628" y="5975868"/>
            <a:ext cx="4768770"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DBC626D-0230-4BFD-93E3-C8B9BEC8694A}"/>
              </a:ext>
            </a:extLst>
          </p:cNvPr>
          <p:cNvCxnSpPr>
            <a:cxnSpLocks/>
          </p:cNvCxnSpPr>
          <p:nvPr/>
        </p:nvCxnSpPr>
        <p:spPr>
          <a:xfrm flipH="1">
            <a:off x="493733" y="5965193"/>
            <a:ext cx="4794768" cy="10675"/>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4856757-129A-4724-8341-2B2CD864C891}"/>
              </a:ext>
            </a:extLst>
          </p:cNvPr>
          <p:cNvSpPr/>
          <p:nvPr/>
        </p:nvSpPr>
        <p:spPr>
          <a:xfrm>
            <a:off x="493732" y="6111740"/>
            <a:ext cx="1169826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Program Report, Live, Total Day, Monday – Sunday, February 24 – April 26, 2020; Demos: P2+, A18-34, A35-49, A50-64, Viewing Source: Ad-Supported Cable TV &amp; Broadcast TV (includes Spanish Language Networks). Instructional / Advice / Lifestyle Programming represents: Instruction-Advice program type. Reflects programming from networks like HGTV, Food Network, DIY Network, Cooking Channel and Travel Channel.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TV Universes (000): A18-34 (70,060), A35-49 (59,410), A50-64 (61,220).</a:t>
            </a:r>
          </a:p>
        </p:txBody>
      </p:sp>
      <p:sp>
        <p:nvSpPr>
          <p:cNvPr id="29" name="Rectangle 28">
            <a:extLst>
              <a:ext uri="{FF2B5EF4-FFF2-40B4-BE49-F238E27FC236}">
                <a16:creationId xmlns:a16="http://schemas.microsoft.com/office/drawing/2014/main" id="{C829F260-96D0-4A19-87FB-9DCBA96274DA}"/>
              </a:ext>
            </a:extLst>
          </p:cNvPr>
          <p:cNvSpPr/>
          <p:nvPr/>
        </p:nvSpPr>
        <p:spPr>
          <a:xfrm>
            <a:off x="413301" y="318813"/>
            <a:ext cx="1175718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Instructional / Advice:</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lang="en-US" sz="2600" b="1" dirty="0">
                <a:solidFill>
                  <a:srgbClr val="002060"/>
                </a:solidFill>
                <a:latin typeface="Helvetica" panose="020B0604020202020204" pitchFamily="2" charset="0"/>
              </a:rPr>
              <a:t>Cooking, home improvement, self- help shows continue to be strong as people work on their hobbies, crafts &amp; interests</a:t>
            </a:r>
          </a:p>
        </p:txBody>
      </p:sp>
      <p:sp>
        <p:nvSpPr>
          <p:cNvPr id="50" name="TextBox 49">
            <a:extLst>
              <a:ext uri="{FF2B5EF4-FFF2-40B4-BE49-F238E27FC236}">
                <a16:creationId xmlns:a16="http://schemas.microsoft.com/office/drawing/2014/main" id="{1863A0A7-51A5-49BC-A117-2AC7A861501B}"/>
              </a:ext>
            </a:extLst>
          </p:cNvPr>
          <p:cNvSpPr txBox="1"/>
          <p:nvPr/>
        </p:nvSpPr>
        <p:spPr>
          <a:xfrm>
            <a:off x="46267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680472BC-038B-48FB-9275-A569C4CC8031}"/>
              </a:ext>
            </a:extLst>
          </p:cNvPr>
          <p:cNvSpPr txBox="1"/>
          <p:nvPr/>
        </p:nvSpPr>
        <p:spPr>
          <a:xfrm>
            <a:off x="828848"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2" name="TextBox 51">
            <a:extLst>
              <a:ext uri="{FF2B5EF4-FFF2-40B4-BE49-F238E27FC236}">
                <a16:creationId xmlns:a16="http://schemas.microsoft.com/office/drawing/2014/main" id="{8A8E2F3C-BB27-4BA8-9B20-43422296E75F}"/>
              </a:ext>
            </a:extLst>
          </p:cNvPr>
          <p:cNvSpPr txBox="1"/>
          <p:nvPr/>
        </p:nvSpPr>
        <p:spPr>
          <a:xfrm>
            <a:off x="119721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3" name="TextBox 52">
            <a:extLst>
              <a:ext uri="{FF2B5EF4-FFF2-40B4-BE49-F238E27FC236}">
                <a16:creationId xmlns:a16="http://schemas.microsoft.com/office/drawing/2014/main" id="{0BA171B5-18DE-485C-A62E-DDF4AEEE2B57}"/>
              </a:ext>
            </a:extLst>
          </p:cNvPr>
          <p:cNvSpPr txBox="1"/>
          <p:nvPr/>
        </p:nvSpPr>
        <p:spPr>
          <a:xfrm>
            <a:off x="1577718"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4" name="TextBox 53">
            <a:extLst>
              <a:ext uri="{FF2B5EF4-FFF2-40B4-BE49-F238E27FC236}">
                <a16:creationId xmlns:a16="http://schemas.microsoft.com/office/drawing/2014/main" id="{CF7D3941-1E02-4379-AD09-A574C5308254}"/>
              </a:ext>
            </a:extLst>
          </p:cNvPr>
          <p:cNvSpPr txBox="1"/>
          <p:nvPr/>
        </p:nvSpPr>
        <p:spPr>
          <a:xfrm>
            <a:off x="1942086"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5" name="TextBox 54">
            <a:extLst>
              <a:ext uri="{FF2B5EF4-FFF2-40B4-BE49-F238E27FC236}">
                <a16:creationId xmlns:a16="http://schemas.microsoft.com/office/drawing/2014/main" id="{B589DFD3-AABE-468F-A9B2-E6B307FF96CC}"/>
              </a:ext>
            </a:extLst>
          </p:cNvPr>
          <p:cNvSpPr txBox="1"/>
          <p:nvPr/>
        </p:nvSpPr>
        <p:spPr>
          <a:xfrm>
            <a:off x="2330214"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6" name="TextBox 55">
            <a:extLst>
              <a:ext uri="{FF2B5EF4-FFF2-40B4-BE49-F238E27FC236}">
                <a16:creationId xmlns:a16="http://schemas.microsoft.com/office/drawing/2014/main" id="{FC0F8E41-1E41-48D9-85EA-5D4569B9ACDA}"/>
              </a:ext>
            </a:extLst>
          </p:cNvPr>
          <p:cNvSpPr txBox="1"/>
          <p:nvPr/>
        </p:nvSpPr>
        <p:spPr>
          <a:xfrm>
            <a:off x="2706629"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7" name="TextBox 56">
            <a:extLst>
              <a:ext uri="{FF2B5EF4-FFF2-40B4-BE49-F238E27FC236}">
                <a16:creationId xmlns:a16="http://schemas.microsoft.com/office/drawing/2014/main" id="{1D07348D-522E-49F1-A79D-0D49F655201D}"/>
              </a:ext>
            </a:extLst>
          </p:cNvPr>
          <p:cNvSpPr txBox="1"/>
          <p:nvPr/>
        </p:nvSpPr>
        <p:spPr>
          <a:xfrm>
            <a:off x="3090522"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8" name="TextBox 57">
            <a:extLst>
              <a:ext uri="{FF2B5EF4-FFF2-40B4-BE49-F238E27FC236}">
                <a16:creationId xmlns:a16="http://schemas.microsoft.com/office/drawing/2014/main" id="{C3EDFE6A-858E-4384-90A1-C14947166F9E}"/>
              </a:ext>
            </a:extLst>
          </p:cNvPr>
          <p:cNvSpPr txBox="1"/>
          <p:nvPr/>
        </p:nvSpPr>
        <p:spPr>
          <a:xfrm>
            <a:off x="3478873"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9" name="TextBox 58">
            <a:extLst>
              <a:ext uri="{FF2B5EF4-FFF2-40B4-BE49-F238E27FC236}">
                <a16:creationId xmlns:a16="http://schemas.microsoft.com/office/drawing/2014/main" id="{CB0A2659-51EC-402C-925E-5AC4651EBBBF}"/>
              </a:ext>
            </a:extLst>
          </p:cNvPr>
          <p:cNvSpPr txBox="1"/>
          <p:nvPr/>
        </p:nvSpPr>
        <p:spPr>
          <a:xfrm>
            <a:off x="440592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0" name="TextBox 59">
            <a:extLst>
              <a:ext uri="{FF2B5EF4-FFF2-40B4-BE49-F238E27FC236}">
                <a16:creationId xmlns:a16="http://schemas.microsoft.com/office/drawing/2014/main" id="{AC64C592-8305-4964-A7B8-F55018CF231D}"/>
              </a:ext>
            </a:extLst>
          </p:cNvPr>
          <p:cNvSpPr txBox="1"/>
          <p:nvPr/>
        </p:nvSpPr>
        <p:spPr>
          <a:xfrm>
            <a:off x="4772103"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1" name="TextBox 60">
            <a:extLst>
              <a:ext uri="{FF2B5EF4-FFF2-40B4-BE49-F238E27FC236}">
                <a16:creationId xmlns:a16="http://schemas.microsoft.com/office/drawing/2014/main" id="{ED83EDC4-C65C-4E45-88CC-8F6ADBC3C549}"/>
              </a:ext>
            </a:extLst>
          </p:cNvPr>
          <p:cNvSpPr txBox="1"/>
          <p:nvPr/>
        </p:nvSpPr>
        <p:spPr>
          <a:xfrm>
            <a:off x="514046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2" name="TextBox 61">
            <a:extLst>
              <a:ext uri="{FF2B5EF4-FFF2-40B4-BE49-F238E27FC236}">
                <a16:creationId xmlns:a16="http://schemas.microsoft.com/office/drawing/2014/main" id="{A5A4E893-D0E4-4D4A-A035-D88C10C4382F}"/>
              </a:ext>
            </a:extLst>
          </p:cNvPr>
          <p:cNvSpPr txBox="1"/>
          <p:nvPr/>
        </p:nvSpPr>
        <p:spPr>
          <a:xfrm>
            <a:off x="5520973"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3" name="TextBox 62">
            <a:extLst>
              <a:ext uri="{FF2B5EF4-FFF2-40B4-BE49-F238E27FC236}">
                <a16:creationId xmlns:a16="http://schemas.microsoft.com/office/drawing/2014/main" id="{7C0853C0-D71D-40DE-AF4B-D84EAC48F375}"/>
              </a:ext>
            </a:extLst>
          </p:cNvPr>
          <p:cNvSpPr txBox="1"/>
          <p:nvPr/>
        </p:nvSpPr>
        <p:spPr>
          <a:xfrm>
            <a:off x="5885341"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4" name="TextBox 63">
            <a:extLst>
              <a:ext uri="{FF2B5EF4-FFF2-40B4-BE49-F238E27FC236}">
                <a16:creationId xmlns:a16="http://schemas.microsoft.com/office/drawing/2014/main" id="{42FA166F-6EE3-4B67-9E98-D6DE2F106322}"/>
              </a:ext>
            </a:extLst>
          </p:cNvPr>
          <p:cNvSpPr txBox="1"/>
          <p:nvPr/>
        </p:nvSpPr>
        <p:spPr>
          <a:xfrm>
            <a:off x="6273469"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5" name="TextBox 64">
            <a:extLst>
              <a:ext uri="{FF2B5EF4-FFF2-40B4-BE49-F238E27FC236}">
                <a16:creationId xmlns:a16="http://schemas.microsoft.com/office/drawing/2014/main" id="{A8E72802-8CC8-4542-A0D5-02D2D6BDFD38}"/>
              </a:ext>
            </a:extLst>
          </p:cNvPr>
          <p:cNvSpPr txBox="1"/>
          <p:nvPr/>
        </p:nvSpPr>
        <p:spPr>
          <a:xfrm>
            <a:off x="6649884"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6" name="TextBox 65">
            <a:extLst>
              <a:ext uri="{FF2B5EF4-FFF2-40B4-BE49-F238E27FC236}">
                <a16:creationId xmlns:a16="http://schemas.microsoft.com/office/drawing/2014/main" id="{9260F190-10C6-49E2-BCE8-7018788DB785}"/>
              </a:ext>
            </a:extLst>
          </p:cNvPr>
          <p:cNvSpPr txBox="1"/>
          <p:nvPr/>
        </p:nvSpPr>
        <p:spPr>
          <a:xfrm>
            <a:off x="7033777"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7" name="TextBox 66">
            <a:extLst>
              <a:ext uri="{FF2B5EF4-FFF2-40B4-BE49-F238E27FC236}">
                <a16:creationId xmlns:a16="http://schemas.microsoft.com/office/drawing/2014/main" id="{F0ACF0D2-F098-4C7F-B6D0-0461BB77C2F5}"/>
              </a:ext>
            </a:extLst>
          </p:cNvPr>
          <p:cNvSpPr txBox="1"/>
          <p:nvPr/>
        </p:nvSpPr>
        <p:spPr>
          <a:xfrm>
            <a:off x="7422128"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8" name="TextBox 67">
            <a:extLst>
              <a:ext uri="{FF2B5EF4-FFF2-40B4-BE49-F238E27FC236}">
                <a16:creationId xmlns:a16="http://schemas.microsoft.com/office/drawing/2014/main" id="{8A851492-DCFB-43EF-9F4A-5EF594975F54}"/>
              </a:ext>
            </a:extLst>
          </p:cNvPr>
          <p:cNvSpPr txBox="1"/>
          <p:nvPr/>
        </p:nvSpPr>
        <p:spPr>
          <a:xfrm>
            <a:off x="838849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9" name="TextBox 68">
            <a:extLst>
              <a:ext uri="{FF2B5EF4-FFF2-40B4-BE49-F238E27FC236}">
                <a16:creationId xmlns:a16="http://schemas.microsoft.com/office/drawing/2014/main" id="{F4E04DD8-C095-4ABD-A029-6CCB1E3E810F}"/>
              </a:ext>
            </a:extLst>
          </p:cNvPr>
          <p:cNvSpPr txBox="1"/>
          <p:nvPr/>
        </p:nvSpPr>
        <p:spPr>
          <a:xfrm>
            <a:off x="875467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0" name="TextBox 69">
            <a:extLst>
              <a:ext uri="{FF2B5EF4-FFF2-40B4-BE49-F238E27FC236}">
                <a16:creationId xmlns:a16="http://schemas.microsoft.com/office/drawing/2014/main" id="{BC2083BD-3F0C-44CE-91D6-D0E979A47B12}"/>
              </a:ext>
            </a:extLst>
          </p:cNvPr>
          <p:cNvSpPr txBox="1"/>
          <p:nvPr/>
        </p:nvSpPr>
        <p:spPr>
          <a:xfrm>
            <a:off x="912303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1" name="TextBox 70">
            <a:extLst>
              <a:ext uri="{FF2B5EF4-FFF2-40B4-BE49-F238E27FC236}">
                <a16:creationId xmlns:a16="http://schemas.microsoft.com/office/drawing/2014/main" id="{3EA5672F-A181-4B4A-9345-06A4F12A53A6}"/>
              </a:ext>
            </a:extLst>
          </p:cNvPr>
          <p:cNvSpPr txBox="1"/>
          <p:nvPr/>
        </p:nvSpPr>
        <p:spPr>
          <a:xfrm>
            <a:off x="9503545"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2" name="TextBox 71">
            <a:extLst>
              <a:ext uri="{FF2B5EF4-FFF2-40B4-BE49-F238E27FC236}">
                <a16:creationId xmlns:a16="http://schemas.microsoft.com/office/drawing/2014/main" id="{57E81D8D-0837-4952-A592-740639C6D1FD}"/>
              </a:ext>
            </a:extLst>
          </p:cNvPr>
          <p:cNvSpPr txBox="1"/>
          <p:nvPr/>
        </p:nvSpPr>
        <p:spPr>
          <a:xfrm>
            <a:off x="9867913"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3" name="TextBox 72">
            <a:extLst>
              <a:ext uri="{FF2B5EF4-FFF2-40B4-BE49-F238E27FC236}">
                <a16:creationId xmlns:a16="http://schemas.microsoft.com/office/drawing/2014/main" id="{D16DCA08-E751-49A2-A24F-39FB59408828}"/>
              </a:ext>
            </a:extLst>
          </p:cNvPr>
          <p:cNvSpPr txBox="1"/>
          <p:nvPr/>
        </p:nvSpPr>
        <p:spPr>
          <a:xfrm>
            <a:off x="10256041"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4" name="TextBox 73">
            <a:extLst>
              <a:ext uri="{FF2B5EF4-FFF2-40B4-BE49-F238E27FC236}">
                <a16:creationId xmlns:a16="http://schemas.microsoft.com/office/drawing/2014/main" id="{FB576492-2A97-47CA-BDE1-E9BC638DEE30}"/>
              </a:ext>
            </a:extLst>
          </p:cNvPr>
          <p:cNvSpPr txBox="1"/>
          <p:nvPr/>
        </p:nvSpPr>
        <p:spPr>
          <a:xfrm>
            <a:off x="10632456"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5" name="TextBox 74">
            <a:extLst>
              <a:ext uri="{FF2B5EF4-FFF2-40B4-BE49-F238E27FC236}">
                <a16:creationId xmlns:a16="http://schemas.microsoft.com/office/drawing/2014/main" id="{3E3FD4EE-FFED-4DB1-A17E-ED70BB5A8912}"/>
              </a:ext>
            </a:extLst>
          </p:cNvPr>
          <p:cNvSpPr txBox="1"/>
          <p:nvPr/>
        </p:nvSpPr>
        <p:spPr>
          <a:xfrm>
            <a:off x="11016349"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6" name="TextBox 75">
            <a:extLst>
              <a:ext uri="{FF2B5EF4-FFF2-40B4-BE49-F238E27FC236}">
                <a16:creationId xmlns:a16="http://schemas.microsoft.com/office/drawing/2014/main" id="{3B066D8A-5DEC-4D32-B0A3-3FB48E4E7613}"/>
              </a:ext>
            </a:extLst>
          </p:cNvPr>
          <p:cNvSpPr txBox="1"/>
          <p:nvPr/>
        </p:nvSpPr>
        <p:spPr>
          <a:xfrm>
            <a:off x="11404700"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7" name="TextBox 76">
            <a:extLst>
              <a:ext uri="{FF2B5EF4-FFF2-40B4-BE49-F238E27FC236}">
                <a16:creationId xmlns:a16="http://schemas.microsoft.com/office/drawing/2014/main" id="{8BEB6AB7-6CFC-4533-AC34-75FE3BD00862}"/>
              </a:ext>
            </a:extLst>
          </p:cNvPr>
          <p:cNvSpPr txBox="1"/>
          <p:nvPr/>
        </p:nvSpPr>
        <p:spPr>
          <a:xfrm>
            <a:off x="40894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11%</a:t>
            </a:r>
          </a:p>
        </p:txBody>
      </p:sp>
      <p:sp>
        <p:nvSpPr>
          <p:cNvPr id="81" name="TextBox 80">
            <a:extLst>
              <a:ext uri="{FF2B5EF4-FFF2-40B4-BE49-F238E27FC236}">
                <a16:creationId xmlns:a16="http://schemas.microsoft.com/office/drawing/2014/main" id="{E64C8B7B-39F0-4736-AC7F-FD2B656B154F}"/>
              </a:ext>
            </a:extLst>
          </p:cNvPr>
          <p:cNvSpPr txBox="1"/>
          <p:nvPr/>
        </p:nvSpPr>
        <p:spPr>
          <a:xfrm>
            <a:off x="76512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11%</a:t>
            </a:r>
          </a:p>
        </p:txBody>
      </p:sp>
      <p:sp>
        <p:nvSpPr>
          <p:cNvPr id="82" name="TextBox 81">
            <a:extLst>
              <a:ext uri="{FF2B5EF4-FFF2-40B4-BE49-F238E27FC236}">
                <a16:creationId xmlns:a16="http://schemas.microsoft.com/office/drawing/2014/main" id="{5ABE6674-5A65-4F4A-A18F-4200DA05449D}"/>
              </a:ext>
            </a:extLst>
          </p:cNvPr>
          <p:cNvSpPr txBox="1"/>
          <p:nvPr/>
        </p:nvSpPr>
        <p:spPr>
          <a:xfrm>
            <a:off x="113905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12%</a:t>
            </a:r>
          </a:p>
        </p:txBody>
      </p:sp>
      <p:sp>
        <p:nvSpPr>
          <p:cNvPr id="83" name="TextBox 82">
            <a:extLst>
              <a:ext uri="{FF2B5EF4-FFF2-40B4-BE49-F238E27FC236}">
                <a16:creationId xmlns:a16="http://schemas.microsoft.com/office/drawing/2014/main" id="{BE8CF413-51A1-492D-B73F-AABE3504409F}"/>
              </a:ext>
            </a:extLst>
          </p:cNvPr>
          <p:cNvSpPr txBox="1"/>
          <p:nvPr/>
        </p:nvSpPr>
        <p:spPr>
          <a:xfrm>
            <a:off x="151790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p:txBody>
      </p:sp>
      <p:sp>
        <p:nvSpPr>
          <p:cNvPr id="84" name="TextBox 83">
            <a:extLst>
              <a:ext uri="{FF2B5EF4-FFF2-40B4-BE49-F238E27FC236}">
                <a16:creationId xmlns:a16="http://schemas.microsoft.com/office/drawing/2014/main" id="{AF74A47A-0951-4559-8F16-E1D253182DFA}"/>
              </a:ext>
            </a:extLst>
          </p:cNvPr>
          <p:cNvSpPr txBox="1"/>
          <p:nvPr/>
        </p:nvSpPr>
        <p:spPr>
          <a:xfrm>
            <a:off x="18879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p:txBody>
      </p:sp>
      <p:sp>
        <p:nvSpPr>
          <p:cNvPr id="85" name="TextBox 84">
            <a:extLst>
              <a:ext uri="{FF2B5EF4-FFF2-40B4-BE49-F238E27FC236}">
                <a16:creationId xmlns:a16="http://schemas.microsoft.com/office/drawing/2014/main" id="{F879290A-B8A6-4A67-8C1E-A2D79FD7855E}"/>
              </a:ext>
            </a:extLst>
          </p:cNvPr>
          <p:cNvSpPr txBox="1"/>
          <p:nvPr/>
        </p:nvSpPr>
        <p:spPr>
          <a:xfrm>
            <a:off x="227246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p:txBody>
      </p:sp>
      <p:sp>
        <p:nvSpPr>
          <p:cNvPr id="86" name="TextBox 85">
            <a:extLst>
              <a:ext uri="{FF2B5EF4-FFF2-40B4-BE49-F238E27FC236}">
                <a16:creationId xmlns:a16="http://schemas.microsoft.com/office/drawing/2014/main" id="{D8F52679-010A-4B88-81A0-1D4CC5C138CA}"/>
              </a:ext>
            </a:extLst>
          </p:cNvPr>
          <p:cNvSpPr txBox="1"/>
          <p:nvPr/>
        </p:nvSpPr>
        <p:spPr>
          <a:xfrm>
            <a:off x="26579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p:txBody>
      </p:sp>
      <p:sp>
        <p:nvSpPr>
          <p:cNvPr id="88" name="TextBox 87">
            <a:extLst>
              <a:ext uri="{FF2B5EF4-FFF2-40B4-BE49-F238E27FC236}">
                <a16:creationId xmlns:a16="http://schemas.microsoft.com/office/drawing/2014/main" id="{0FC8FC3A-7826-4958-9239-72FB2F2DAEF5}"/>
              </a:ext>
            </a:extLst>
          </p:cNvPr>
          <p:cNvSpPr txBox="1"/>
          <p:nvPr/>
        </p:nvSpPr>
        <p:spPr>
          <a:xfrm>
            <a:off x="303197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p:txBody>
      </p:sp>
      <p:sp>
        <p:nvSpPr>
          <p:cNvPr id="89" name="TextBox 88">
            <a:extLst>
              <a:ext uri="{FF2B5EF4-FFF2-40B4-BE49-F238E27FC236}">
                <a16:creationId xmlns:a16="http://schemas.microsoft.com/office/drawing/2014/main" id="{61553F6E-E391-47D0-AC39-C5CD791BB3B1}"/>
              </a:ext>
            </a:extLst>
          </p:cNvPr>
          <p:cNvSpPr txBox="1"/>
          <p:nvPr/>
        </p:nvSpPr>
        <p:spPr>
          <a:xfrm>
            <a:off x="342238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14%</a:t>
            </a:r>
          </a:p>
        </p:txBody>
      </p:sp>
      <p:sp>
        <p:nvSpPr>
          <p:cNvPr id="90" name="TextBox 89">
            <a:extLst>
              <a:ext uri="{FF2B5EF4-FFF2-40B4-BE49-F238E27FC236}">
                <a16:creationId xmlns:a16="http://schemas.microsoft.com/office/drawing/2014/main" id="{FA8B6C46-83C8-4A8E-B41F-29F6E6D14EA8}"/>
              </a:ext>
            </a:extLst>
          </p:cNvPr>
          <p:cNvSpPr txBox="1"/>
          <p:nvPr/>
        </p:nvSpPr>
        <p:spPr>
          <a:xfrm>
            <a:off x="43480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25%</a:t>
            </a:r>
          </a:p>
        </p:txBody>
      </p:sp>
      <p:sp>
        <p:nvSpPr>
          <p:cNvPr id="91" name="TextBox 90">
            <a:extLst>
              <a:ext uri="{FF2B5EF4-FFF2-40B4-BE49-F238E27FC236}">
                <a16:creationId xmlns:a16="http://schemas.microsoft.com/office/drawing/2014/main" id="{BE3E3701-4D40-4554-B5D8-4275C1763C89}"/>
              </a:ext>
            </a:extLst>
          </p:cNvPr>
          <p:cNvSpPr txBox="1"/>
          <p:nvPr/>
        </p:nvSpPr>
        <p:spPr>
          <a:xfrm>
            <a:off x="471376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25%</a:t>
            </a:r>
          </a:p>
        </p:txBody>
      </p:sp>
      <p:sp>
        <p:nvSpPr>
          <p:cNvPr id="92" name="TextBox 91">
            <a:extLst>
              <a:ext uri="{FF2B5EF4-FFF2-40B4-BE49-F238E27FC236}">
                <a16:creationId xmlns:a16="http://schemas.microsoft.com/office/drawing/2014/main" id="{3EE6CA67-F762-43F4-AB26-BDFE8D739B5A}"/>
              </a:ext>
            </a:extLst>
          </p:cNvPr>
          <p:cNvSpPr txBox="1"/>
          <p:nvPr/>
        </p:nvSpPr>
        <p:spPr>
          <a:xfrm>
            <a:off x="50939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26%</a:t>
            </a:r>
          </a:p>
        </p:txBody>
      </p:sp>
      <p:sp>
        <p:nvSpPr>
          <p:cNvPr id="93" name="TextBox 92">
            <a:extLst>
              <a:ext uri="{FF2B5EF4-FFF2-40B4-BE49-F238E27FC236}">
                <a16:creationId xmlns:a16="http://schemas.microsoft.com/office/drawing/2014/main" id="{55947456-A07D-4FA1-A430-2BD52D45510E}"/>
              </a:ext>
            </a:extLst>
          </p:cNvPr>
          <p:cNvSpPr txBox="1"/>
          <p:nvPr/>
        </p:nvSpPr>
        <p:spPr>
          <a:xfrm>
            <a:off x="547137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27%</a:t>
            </a:r>
          </a:p>
        </p:txBody>
      </p:sp>
      <p:sp>
        <p:nvSpPr>
          <p:cNvPr id="94" name="TextBox 93">
            <a:extLst>
              <a:ext uri="{FF2B5EF4-FFF2-40B4-BE49-F238E27FC236}">
                <a16:creationId xmlns:a16="http://schemas.microsoft.com/office/drawing/2014/main" id="{E09EEA1A-568B-4462-8E9B-8802BF12DA8A}"/>
              </a:ext>
            </a:extLst>
          </p:cNvPr>
          <p:cNvSpPr txBox="1"/>
          <p:nvPr/>
        </p:nvSpPr>
        <p:spPr>
          <a:xfrm>
            <a:off x="58343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28%</a:t>
            </a:r>
          </a:p>
        </p:txBody>
      </p:sp>
      <p:sp>
        <p:nvSpPr>
          <p:cNvPr id="95" name="TextBox 94">
            <a:extLst>
              <a:ext uri="{FF2B5EF4-FFF2-40B4-BE49-F238E27FC236}">
                <a16:creationId xmlns:a16="http://schemas.microsoft.com/office/drawing/2014/main" id="{68A77ED9-44C9-4862-BDED-3180A5C74954}"/>
              </a:ext>
            </a:extLst>
          </p:cNvPr>
          <p:cNvSpPr txBox="1"/>
          <p:nvPr/>
        </p:nvSpPr>
        <p:spPr>
          <a:xfrm>
            <a:off x="6224134"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28%</a:t>
            </a:r>
          </a:p>
        </p:txBody>
      </p:sp>
      <p:sp>
        <p:nvSpPr>
          <p:cNvPr id="96" name="TextBox 95">
            <a:extLst>
              <a:ext uri="{FF2B5EF4-FFF2-40B4-BE49-F238E27FC236}">
                <a16:creationId xmlns:a16="http://schemas.microsoft.com/office/drawing/2014/main" id="{07C9E23E-2D52-445E-B6E3-4327C0DF676D}"/>
              </a:ext>
            </a:extLst>
          </p:cNvPr>
          <p:cNvSpPr txBox="1"/>
          <p:nvPr/>
        </p:nvSpPr>
        <p:spPr>
          <a:xfrm>
            <a:off x="66015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28%</a:t>
            </a:r>
          </a:p>
        </p:txBody>
      </p:sp>
      <p:sp>
        <p:nvSpPr>
          <p:cNvPr id="97" name="TextBox 96">
            <a:extLst>
              <a:ext uri="{FF2B5EF4-FFF2-40B4-BE49-F238E27FC236}">
                <a16:creationId xmlns:a16="http://schemas.microsoft.com/office/drawing/2014/main" id="{D6120AA5-0690-481C-8AC3-4540F9A56621}"/>
              </a:ext>
            </a:extLst>
          </p:cNvPr>
          <p:cNvSpPr txBox="1"/>
          <p:nvPr/>
        </p:nvSpPr>
        <p:spPr>
          <a:xfrm>
            <a:off x="69907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28%</a:t>
            </a:r>
          </a:p>
        </p:txBody>
      </p:sp>
      <p:sp>
        <p:nvSpPr>
          <p:cNvPr id="98" name="TextBox 97">
            <a:extLst>
              <a:ext uri="{FF2B5EF4-FFF2-40B4-BE49-F238E27FC236}">
                <a16:creationId xmlns:a16="http://schemas.microsoft.com/office/drawing/2014/main" id="{29586B37-D97B-4DB8-89C4-7B65F794D836}"/>
              </a:ext>
            </a:extLst>
          </p:cNvPr>
          <p:cNvSpPr txBox="1"/>
          <p:nvPr/>
        </p:nvSpPr>
        <p:spPr>
          <a:xfrm>
            <a:off x="737260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28%</a:t>
            </a:r>
          </a:p>
        </p:txBody>
      </p:sp>
      <p:sp>
        <p:nvSpPr>
          <p:cNvPr id="99" name="TextBox 98">
            <a:extLst>
              <a:ext uri="{FF2B5EF4-FFF2-40B4-BE49-F238E27FC236}">
                <a16:creationId xmlns:a16="http://schemas.microsoft.com/office/drawing/2014/main" id="{62D68EFC-ECE6-4CEE-BC1A-15BB3D19EDED}"/>
              </a:ext>
            </a:extLst>
          </p:cNvPr>
          <p:cNvSpPr txBox="1"/>
          <p:nvPr/>
        </p:nvSpPr>
        <p:spPr>
          <a:xfrm>
            <a:off x="834950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38%</a:t>
            </a:r>
          </a:p>
        </p:txBody>
      </p:sp>
      <p:sp>
        <p:nvSpPr>
          <p:cNvPr id="100" name="TextBox 99">
            <a:extLst>
              <a:ext uri="{FF2B5EF4-FFF2-40B4-BE49-F238E27FC236}">
                <a16:creationId xmlns:a16="http://schemas.microsoft.com/office/drawing/2014/main" id="{F097A974-8D2E-4AAB-A855-6D4039CCA958}"/>
              </a:ext>
            </a:extLst>
          </p:cNvPr>
          <p:cNvSpPr txBox="1"/>
          <p:nvPr/>
        </p:nvSpPr>
        <p:spPr>
          <a:xfrm>
            <a:off x="87152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38%</a:t>
            </a:r>
          </a:p>
        </p:txBody>
      </p:sp>
      <p:sp>
        <p:nvSpPr>
          <p:cNvPr id="101" name="TextBox 100">
            <a:extLst>
              <a:ext uri="{FF2B5EF4-FFF2-40B4-BE49-F238E27FC236}">
                <a16:creationId xmlns:a16="http://schemas.microsoft.com/office/drawing/2014/main" id="{B628FFE5-7BCB-4126-90F3-C2FC0D86AF2D}"/>
              </a:ext>
            </a:extLst>
          </p:cNvPr>
          <p:cNvSpPr txBox="1"/>
          <p:nvPr/>
        </p:nvSpPr>
        <p:spPr>
          <a:xfrm>
            <a:off x="90796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39%</a:t>
            </a:r>
          </a:p>
        </p:txBody>
      </p:sp>
      <p:sp>
        <p:nvSpPr>
          <p:cNvPr id="102" name="TextBox 101">
            <a:extLst>
              <a:ext uri="{FF2B5EF4-FFF2-40B4-BE49-F238E27FC236}">
                <a16:creationId xmlns:a16="http://schemas.microsoft.com/office/drawing/2014/main" id="{F962BA94-6787-4642-82BD-4270F358CA73}"/>
              </a:ext>
            </a:extLst>
          </p:cNvPr>
          <p:cNvSpPr txBox="1"/>
          <p:nvPr/>
        </p:nvSpPr>
        <p:spPr>
          <a:xfrm>
            <a:off x="94537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41%</a:t>
            </a:r>
          </a:p>
        </p:txBody>
      </p:sp>
      <p:sp>
        <p:nvSpPr>
          <p:cNvPr id="103" name="TextBox 102">
            <a:extLst>
              <a:ext uri="{FF2B5EF4-FFF2-40B4-BE49-F238E27FC236}">
                <a16:creationId xmlns:a16="http://schemas.microsoft.com/office/drawing/2014/main" id="{D2465588-C4E5-4E59-858E-9D13D6E6FF52}"/>
              </a:ext>
            </a:extLst>
          </p:cNvPr>
          <p:cNvSpPr txBox="1"/>
          <p:nvPr/>
        </p:nvSpPr>
        <p:spPr>
          <a:xfrm>
            <a:off x="98237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41%</a:t>
            </a:r>
          </a:p>
        </p:txBody>
      </p:sp>
      <p:sp>
        <p:nvSpPr>
          <p:cNvPr id="104" name="TextBox 103">
            <a:extLst>
              <a:ext uri="{FF2B5EF4-FFF2-40B4-BE49-F238E27FC236}">
                <a16:creationId xmlns:a16="http://schemas.microsoft.com/office/drawing/2014/main" id="{61AC4E3D-47A7-4C43-ABF1-BD154DCF4DE5}"/>
              </a:ext>
            </a:extLst>
          </p:cNvPr>
          <p:cNvSpPr txBox="1"/>
          <p:nvPr/>
        </p:nvSpPr>
        <p:spPr>
          <a:xfrm>
            <a:off x="102082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41%</a:t>
            </a:r>
          </a:p>
        </p:txBody>
      </p:sp>
      <p:sp>
        <p:nvSpPr>
          <p:cNvPr id="105" name="TextBox 104">
            <a:extLst>
              <a:ext uri="{FF2B5EF4-FFF2-40B4-BE49-F238E27FC236}">
                <a16:creationId xmlns:a16="http://schemas.microsoft.com/office/drawing/2014/main" id="{19E155FC-FFEA-467E-8C51-E0D0D674F011}"/>
              </a:ext>
            </a:extLst>
          </p:cNvPr>
          <p:cNvSpPr txBox="1"/>
          <p:nvPr/>
        </p:nvSpPr>
        <p:spPr>
          <a:xfrm>
            <a:off x="10589023"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41%</a:t>
            </a:r>
          </a:p>
        </p:txBody>
      </p:sp>
      <p:sp>
        <p:nvSpPr>
          <p:cNvPr id="106" name="TextBox 105">
            <a:extLst>
              <a:ext uri="{FF2B5EF4-FFF2-40B4-BE49-F238E27FC236}">
                <a16:creationId xmlns:a16="http://schemas.microsoft.com/office/drawing/2014/main" id="{178BED7E-B5D2-4BEA-BBCF-1DBD3890A42C}"/>
              </a:ext>
            </a:extLst>
          </p:cNvPr>
          <p:cNvSpPr txBox="1"/>
          <p:nvPr/>
        </p:nvSpPr>
        <p:spPr>
          <a:xfrm>
            <a:off x="1097253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41%</a:t>
            </a:r>
          </a:p>
        </p:txBody>
      </p:sp>
      <p:sp>
        <p:nvSpPr>
          <p:cNvPr id="107" name="TextBox 106">
            <a:extLst>
              <a:ext uri="{FF2B5EF4-FFF2-40B4-BE49-F238E27FC236}">
                <a16:creationId xmlns:a16="http://schemas.microsoft.com/office/drawing/2014/main" id="{294D27C2-7B34-4069-806D-1F2C1CAD60DA}"/>
              </a:ext>
            </a:extLst>
          </p:cNvPr>
          <p:cNvSpPr txBox="1"/>
          <p:nvPr/>
        </p:nvSpPr>
        <p:spPr>
          <a:xfrm>
            <a:off x="1135659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41%</a:t>
            </a:r>
          </a:p>
        </p:txBody>
      </p:sp>
      <p:sp>
        <p:nvSpPr>
          <p:cNvPr id="108" name="Rectangle 107">
            <a:extLst>
              <a:ext uri="{FF2B5EF4-FFF2-40B4-BE49-F238E27FC236}">
                <a16:creationId xmlns:a16="http://schemas.microsoft.com/office/drawing/2014/main" id="{80539E86-8F1C-4DDD-B46F-327BFE6B63D3}"/>
              </a:ext>
            </a:extLst>
          </p:cNvPr>
          <p:cNvSpPr/>
          <p:nvPr/>
        </p:nvSpPr>
        <p:spPr>
          <a:xfrm>
            <a:off x="7259369" y="3440545"/>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09" name="Rectangle 108">
            <a:extLst>
              <a:ext uri="{FF2B5EF4-FFF2-40B4-BE49-F238E27FC236}">
                <a16:creationId xmlns:a16="http://schemas.microsoft.com/office/drawing/2014/main" id="{9DAA2CD1-36C6-4992-8788-0F54D4CF1072}"/>
              </a:ext>
            </a:extLst>
          </p:cNvPr>
          <p:cNvSpPr/>
          <p:nvPr/>
        </p:nvSpPr>
        <p:spPr>
          <a:xfrm>
            <a:off x="11219752" y="2576047"/>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0" name="TextBox 109">
            <a:extLst>
              <a:ext uri="{FF2B5EF4-FFF2-40B4-BE49-F238E27FC236}">
                <a16:creationId xmlns:a16="http://schemas.microsoft.com/office/drawing/2014/main" id="{428FA194-0320-4AF7-A848-B6E44F8FE5C7}"/>
              </a:ext>
            </a:extLst>
          </p:cNvPr>
          <p:cNvSpPr txBox="1"/>
          <p:nvPr/>
        </p:nvSpPr>
        <p:spPr>
          <a:xfrm>
            <a:off x="3289039" y="1773547"/>
            <a:ext cx="56139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srgbClr val="1B1464"/>
                </a:solidFill>
                <a:latin typeface="Helvetica" panose="020B0403020202020204" pitchFamily="34" charset="0"/>
                <a:ea typeface="+mn-ea"/>
                <a:cs typeface="+mn-cs"/>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Ad-Supported TV: Instructional / Advice / Lifestyle Programming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Total Weekly Minutes Viewed (in billions)</a:t>
            </a:r>
          </a:p>
        </p:txBody>
      </p:sp>
      <p:sp>
        <p:nvSpPr>
          <p:cNvPr id="111" name="Rectangle 110">
            <a:extLst>
              <a:ext uri="{FF2B5EF4-FFF2-40B4-BE49-F238E27FC236}">
                <a16:creationId xmlns:a16="http://schemas.microsoft.com/office/drawing/2014/main" id="{778B94E0-38BD-4488-AEA3-498A802FDC7E}"/>
              </a:ext>
            </a:extLst>
          </p:cNvPr>
          <p:cNvSpPr/>
          <p:nvPr/>
        </p:nvSpPr>
        <p:spPr>
          <a:xfrm>
            <a:off x="3309009" y="4079253"/>
            <a:ext cx="62850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p>
        </p:txBody>
      </p:sp>
      <p:sp>
        <p:nvSpPr>
          <p:cNvPr id="113" name="TextBox 112">
            <a:extLst>
              <a:ext uri="{FF2B5EF4-FFF2-40B4-BE49-F238E27FC236}">
                <a16:creationId xmlns:a16="http://schemas.microsoft.com/office/drawing/2014/main" id="{0EE77279-BDA0-4FFE-9AF1-B574BAD54E9D}"/>
              </a:ext>
            </a:extLst>
          </p:cNvPr>
          <p:cNvSpPr txBox="1"/>
          <p:nvPr/>
        </p:nvSpPr>
        <p:spPr>
          <a:xfrm>
            <a:off x="745341" y="1205348"/>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Against P2+, instructional viewership was </a:t>
            </a:r>
            <a:r>
              <a:rPr kumimoji="0" lang="en-US" sz="1600" b="0" i="0" u="none" strike="noStrike" kern="1200" cap="none" spc="0" normalizeH="0" baseline="0" noProof="0" dirty="0">
                <a:ln>
                  <a:noFill/>
                </a:ln>
                <a:solidFill>
                  <a:srgbClr val="ED3C8D"/>
                </a:solidFill>
                <a:effectLst/>
                <a:uLnTx/>
                <a:uFillTx/>
                <a:latin typeface="Helvetica" pitchFamily="2" charset="0"/>
                <a:ea typeface="+mn-ea"/>
                <a:cs typeface="+mn-cs"/>
              </a:rPr>
              <a:t>24% higher</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for the week of April 20</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vs. Feb 24</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with a 27% weekly reach </a:t>
            </a:r>
          </a:p>
        </p:txBody>
      </p:sp>
      <p:sp>
        <p:nvSpPr>
          <p:cNvPr id="114" name="Triangle 30">
            <a:extLst>
              <a:ext uri="{FF2B5EF4-FFF2-40B4-BE49-F238E27FC236}">
                <a16:creationId xmlns:a16="http://schemas.microsoft.com/office/drawing/2014/main" id="{E12856DC-096A-4BA4-AE01-CEBB328408F4}"/>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7450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15250" y="6586958"/>
            <a:ext cx="11698268"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D9399897-9824-40C2-AB49-E7CD15E57774}"/>
              </a:ext>
            </a:extLst>
          </p:cNvPr>
          <p:cNvSpPr txBox="1"/>
          <p:nvPr/>
        </p:nvSpPr>
        <p:spPr>
          <a:xfrm>
            <a:off x="5288501" y="5872286"/>
            <a:ext cx="1582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Weekly Reach %</a:t>
            </a:r>
          </a:p>
        </p:txBody>
      </p:sp>
      <p:cxnSp>
        <p:nvCxnSpPr>
          <p:cNvPr id="5" name="Straight Arrow Connector 4">
            <a:extLst>
              <a:ext uri="{FF2B5EF4-FFF2-40B4-BE49-F238E27FC236}">
                <a16:creationId xmlns:a16="http://schemas.microsoft.com/office/drawing/2014/main" id="{5261FE90-E37B-4FFC-9639-2F438B5EEC3B}"/>
              </a:ext>
            </a:extLst>
          </p:cNvPr>
          <p:cNvCxnSpPr>
            <a:cxnSpLocks/>
          </p:cNvCxnSpPr>
          <p:nvPr/>
        </p:nvCxnSpPr>
        <p:spPr>
          <a:xfrm>
            <a:off x="6870628" y="6021461"/>
            <a:ext cx="4768770"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DBC626D-0230-4BFD-93E3-C8B9BEC8694A}"/>
              </a:ext>
            </a:extLst>
          </p:cNvPr>
          <p:cNvCxnSpPr>
            <a:cxnSpLocks/>
            <a:stCxn id="3" idx="1"/>
          </p:cNvCxnSpPr>
          <p:nvPr/>
        </p:nvCxnSpPr>
        <p:spPr>
          <a:xfrm flipH="1">
            <a:off x="493733" y="6010786"/>
            <a:ext cx="4794768" cy="10675"/>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F1D76743-7666-4224-9106-FDB3680E2C92}"/>
              </a:ext>
            </a:extLst>
          </p:cNvPr>
          <p:cNvSpPr/>
          <p:nvPr/>
        </p:nvSpPr>
        <p:spPr>
          <a:xfrm>
            <a:off x="413302" y="318813"/>
            <a:ext cx="11651180" cy="892552"/>
          </a:xfrm>
          <a:prstGeom prst="rect">
            <a:avLst/>
          </a:prstGeom>
        </p:spPr>
        <p:txBody>
          <a:bodyPr wrap="square">
            <a:spAutoFit/>
          </a:bodyPr>
          <a:lstStyle/>
          <a:p>
            <a:pPr lvl="0">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Documentaries: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People have also taken the opportunity to acquire </a:t>
            </a:r>
          </a:p>
          <a:p>
            <a:pPr lvl="0">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more in-depth knowledge around topics of interest</a:t>
            </a:r>
            <a:endParaRPr kumimoji="0" lang="en-US" sz="2600" b="1" i="0" u="none" strike="noStrike" kern="1200" cap="none" spc="0" normalizeH="0" baseline="0" noProof="0" dirty="0">
              <a:ln>
                <a:noFill/>
              </a:ln>
              <a:solidFill>
                <a:srgbClr val="FF0000"/>
              </a:solidFill>
              <a:effectLst/>
              <a:uLnTx/>
              <a:uFillTx/>
              <a:latin typeface="Helvetica" pitchFamily="2" charset="0"/>
              <a:ea typeface="+mn-ea"/>
              <a:cs typeface="+mn-cs"/>
            </a:endParaRPr>
          </a:p>
        </p:txBody>
      </p:sp>
      <p:sp>
        <p:nvSpPr>
          <p:cNvPr id="86" name="TextBox 85">
            <a:extLst>
              <a:ext uri="{FF2B5EF4-FFF2-40B4-BE49-F238E27FC236}">
                <a16:creationId xmlns:a16="http://schemas.microsoft.com/office/drawing/2014/main" id="{F0099174-6C41-4F61-A719-A1FE817705AF}"/>
              </a:ext>
            </a:extLst>
          </p:cNvPr>
          <p:cNvSpPr txBox="1"/>
          <p:nvPr/>
        </p:nvSpPr>
        <p:spPr>
          <a:xfrm>
            <a:off x="745341" y="1205348"/>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Against P2+, documentary viewership was </a:t>
            </a:r>
            <a:r>
              <a:rPr kumimoji="0" lang="en-US" sz="1600" b="0" i="0" u="none" strike="noStrike" kern="1200" cap="none" spc="0" normalizeH="0" baseline="0" noProof="0" dirty="0">
                <a:ln>
                  <a:noFill/>
                </a:ln>
                <a:solidFill>
                  <a:srgbClr val="ED3C8D"/>
                </a:solidFill>
                <a:effectLst/>
                <a:uLnTx/>
                <a:uFillTx/>
                <a:latin typeface="Helvetica" pitchFamily="2" charset="0"/>
                <a:ea typeface="+mn-ea"/>
                <a:cs typeface="+mn-cs"/>
              </a:rPr>
              <a:t>14% higher</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for the week of April 20</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vs. Feb 24</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with a 42% weekly reach</a:t>
            </a:r>
          </a:p>
        </p:txBody>
      </p:sp>
      <p:sp>
        <p:nvSpPr>
          <p:cNvPr id="32" name="Rectangle 31">
            <a:extLst>
              <a:ext uri="{FF2B5EF4-FFF2-40B4-BE49-F238E27FC236}">
                <a16:creationId xmlns:a16="http://schemas.microsoft.com/office/drawing/2014/main" id="{7BF0F185-7750-41CB-A1D6-9E64C09E380D}"/>
              </a:ext>
            </a:extLst>
          </p:cNvPr>
          <p:cNvSpPr/>
          <p:nvPr/>
        </p:nvSpPr>
        <p:spPr>
          <a:xfrm>
            <a:off x="493732" y="6233039"/>
            <a:ext cx="116982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Program Report, Live, Total Day, Monday – Sunday, February 24 – April 26, 2020; Demos: P2+, A18-34, A35-49, A50-64, Viewing Source: Ad-Supported Cable TV &amp; Broadcast TV (includes Spanish Language Networks). Documentaries represents: general documentary programming. TV Universes (000): A18-34 (70,060), A35-49 (59,410), A50-64 (61,220).</a:t>
            </a:r>
          </a:p>
        </p:txBody>
      </p:sp>
      <p:sp>
        <p:nvSpPr>
          <p:cNvPr id="48" name="TextBox 47">
            <a:extLst>
              <a:ext uri="{FF2B5EF4-FFF2-40B4-BE49-F238E27FC236}">
                <a16:creationId xmlns:a16="http://schemas.microsoft.com/office/drawing/2014/main" id="{CFF9DF8D-6589-4401-85E6-4A96F3FA46B2}"/>
              </a:ext>
            </a:extLst>
          </p:cNvPr>
          <p:cNvSpPr txBox="1"/>
          <p:nvPr/>
        </p:nvSpPr>
        <p:spPr>
          <a:xfrm>
            <a:off x="46267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49" name="TextBox 48">
            <a:extLst>
              <a:ext uri="{FF2B5EF4-FFF2-40B4-BE49-F238E27FC236}">
                <a16:creationId xmlns:a16="http://schemas.microsoft.com/office/drawing/2014/main" id="{977A3F38-841E-4331-9B02-6CB087200779}"/>
              </a:ext>
            </a:extLst>
          </p:cNvPr>
          <p:cNvSpPr txBox="1"/>
          <p:nvPr/>
        </p:nvSpPr>
        <p:spPr>
          <a:xfrm>
            <a:off x="828848"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0" name="TextBox 49">
            <a:extLst>
              <a:ext uri="{FF2B5EF4-FFF2-40B4-BE49-F238E27FC236}">
                <a16:creationId xmlns:a16="http://schemas.microsoft.com/office/drawing/2014/main" id="{4F503413-B5DD-46E4-A833-FAF6D0319465}"/>
              </a:ext>
            </a:extLst>
          </p:cNvPr>
          <p:cNvSpPr txBox="1"/>
          <p:nvPr/>
        </p:nvSpPr>
        <p:spPr>
          <a:xfrm>
            <a:off x="119721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FF79BD22-12A0-49FA-AE9B-5BEADEEABA2C}"/>
              </a:ext>
            </a:extLst>
          </p:cNvPr>
          <p:cNvSpPr txBox="1"/>
          <p:nvPr/>
        </p:nvSpPr>
        <p:spPr>
          <a:xfrm>
            <a:off x="1577718"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2" name="TextBox 51">
            <a:extLst>
              <a:ext uri="{FF2B5EF4-FFF2-40B4-BE49-F238E27FC236}">
                <a16:creationId xmlns:a16="http://schemas.microsoft.com/office/drawing/2014/main" id="{7F019DF0-B748-4686-B0B1-E2A8C5498B65}"/>
              </a:ext>
            </a:extLst>
          </p:cNvPr>
          <p:cNvSpPr txBox="1"/>
          <p:nvPr/>
        </p:nvSpPr>
        <p:spPr>
          <a:xfrm>
            <a:off x="1942086"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3" name="TextBox 52">
            <a:extLst>
              <a:ext uri="{FF2B5EF4-FFF2-40B4-BE49-F238E27FC236}">
                <a16:creationId xmlns:a16="http://schemas.microsoft.com/office/drawing/2014/main" id="{939D6184-BB8D-40BD-B80C-969788E460A4}"/>
              </a:ext>
            </a:extLst>
          </p:cNvPr>
          <p:cNvSpPr txBox="1"/>
          <p:nvPr/>
        </p:nvSpPr>
        <p:spPr>
          <a:xfrm>
            <a:off x="2330214"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4" name="TextBox 53">
            <a:extLst>
              <a:ext uri="{FF2B5EF4-FFF2-40B4-BE49-F238E27FC236}">
                <a16:creationId xmlns:a16="http://schemas.microsoft.com/office/drawing/2014/main" id="{1E42B40E-D25D-48EF-BEBA-8F9B426E6D33}"/>
              </a:ext>
            </a:extLst>
          </p:cNvPr>
          <p:cNvSpPr txBox="1"/>
          <p:nvPr/>
        </p:nvSpPr>
        <p:spPr>
          <a:xfrm>
            <a:off x="2706629"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5" name="TextBox 54">
            <a:extLst>
              <a:ext uri="{FF2B5EF4-FFF2-40B4-BE49-F238E27FC236}">
                <a16:creationId xmlns:a16="http://schemas.microsoft.com/office/drawing/2014/main" id="{95545940-2CA7-4EE8-820D-6B600AECBBAF}"/>
              </a:ext>
            </a:extLst>
          </p:cNvPr>
          <p:cNvSpPr txBox="1"/>
          <p:nvPr/>
        </p:nvSpPr>
        <p:spPr>
          <a:xfrm>
            <a:off x="3090522"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6" name="TextBox 55">
            <a:extLst>
              <a:ext uri="{FF2B5EF4-FFF2-40B4-BE49-F238E27FC236}">
                <a16:creationId xmlns:a16="http://schemas.microsoft.com/office/drawing/2014/main" id="{A8520F84-C5B2-472F-A908-A5A134C8F440}"/>
              </a:ext>
            </a:extLst>
          </p:cNvPr>
          <p:cNvSpPr txBox="1"/>
          <p:nvPr/>
        </p:nvSpPr>
        <p:spPr>
          <a:xfrm>
            <a:off x="3478873"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7" name="TextBox 56">
            <a:extLst>
              <a:ext uri="{FF2B5EF4-FFF2-40B4-BE49-F238E27FC236}">
                <a16:creationId xmlns:a16="http://schemas.microsoft.com/office/drawing/2014/main" id="{EADEA56D-1125-45D3-800C-1134BAB6CD8E}"/>
              </a:ext>
            </a:extLst>
          </p:cNvPr>
          <p:cNvSpPr txBox="1"/>
          <p:nvPr/>
        </p:nvSpPr>
        <p:spPr>
          <a:xfrm>
            <a:off x="440592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8" name="TextBox 57">
            <a:extLst>
              <a:ext uri="{FF2B5EF4-FFF2-40B4-BE49-F238E27FC236}">
                <a16:creationId xmlns:a16="http://schemas.microsoft.com/office/drawing/2014/main" id="{991D9279-516A-4762-B5C0-BE22B0AA0B36}"/>
              </a:ext>
            </a:extLst>
          </p:cNvPr>
          <p:cNvSpPr txBox="1"/>
          <p:nvPr/>
        </p:nvSpPr>
        <p:spPr>
          <a:xfrm>
            <a:off x="4772103"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9" name="TextBox 58">
            <a:extLst>
              <a:ext uri="{FF2B5EF4-FFF2-40B4-BE49-F238E27FC236}">
                <a16:creationId xmlns:a16="http://schemas.microsoft.com/office/drawing/2014/main" id="{15E9179B-1CD1-4FBA-8964-70A5E36121F0}"/>
              </a:ext>
            </a:extLst>
          </p:cNvPr>
          <p:cNvSpPr txBox="1"/>
          <p:nvPr/>
        </p:nvSpPr>
        <p:spPr>
          <a:xfrm>
            <a:off x="514046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0" name="TextBox 59">
            <a:extLst>
              <a:ext uri="{FF2B5EF4-FFF2-40B4-BE49-F238E27FC236}">
                <a16:creationId xmlns:a16="http://schemas.microsoft.com/office/drawing/2014/main" id="{A464EFF4-0A93-4760-B653-DD92D32AC63A}"/>
              </a:ext>
            </a:extLst>
          </p:cNvPr>
          <p:cNvSpPr txBox="1"/>
          <p:nvPr/>
        </p:nvSpPr>
        <p:spPr>
          <a:xfrm>
            <a:off x="5520973"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1" name="TextBox 60">
            <a:extLst>
              <a:ext uri="{FF2B5EF4-FFF2-40B4-BE49-F238E27FC236}">
                <a16:creationId xmlns:a16="http://schemas.microsoft.com/office/drawing/2014/main" id="{BE97116F-4F47-4EE6-B9C0-96BF75D6D89C}"/>
              </a:ext>
            </a:extLst>
          </p:cNvPr>
          <p:cNvSpPr txBox="1"/>
          <p:nvPr/>
        </p:nvSpPr>
        <p:spPr>
          <a:xfrm>
            <a:off x="5885341"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2" name="TextBox 61">
            <a:extLst>
              <a:ext uri="{FF2B5EF4-FFF2-40B4-BE49-F238E27FC236}">
                <a16:creationId xmlns:a16="http://schemas.microsoft.com/office/drawing/2014/main" id="{7BE83692-131A-4FC0-87CB-068E7EF51375}"/>
              </a:ext>
            </a:extLst>
          </p:cNvPr>
          <p:cNvSpPr txBox="1"/>
          <p:nvPr/>
        </p:nvSpPr>
        <p:spPr>
          <a:xfrm>
            <a:off x="6273469"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3" name="TextBox 62">
            <a:extLst>
              <a:ext uri="{FF2B5EF4-FFF2-40B4-BE49-F238E27FC236}">
                <a16:creationId xmlns:a16="http://schemas.microsoft.com/office/drawing/2014/main" id="{8701D6C3-A937-4F05-9C7A-48EBA914D036}"/>
              </a:ext>
            </a:extLst>
          </p:cNvPr>
          <p:cNvSpPr txBox="1"/>
          <p:nvPr/>
        </p:nvSpPr>
        <p:spPr>
          <a:xfrm>
            <a:off x="6649884"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4" name="TextBox 63">
            <a:extLst>
              <a:ext uri="{FF2B5EF4-FFF2-40B4-BE49-F238E27FC236}">
                <a16:creationId xmlns:a16="http://schemas.microsoft.com/office/drawing/2014/main" id="{9E4A1995-E63A-48F0-8FDE-E491E1B47974}"/>
              </a:ext>
            </a:extLst>
          </p:cNvPr>
          <p:cNvSpPr txBox="1"/>
          <p:nvPr/>
        </p:nvSpPr>
        <p:spPr>
          <a:xfrm>
            <a:off x="7033777"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5" name="TextBox 64">
            <a:extLst>
              <a:ext uri="{FF2B5EF4-FFF2-40B4-BE49-F238E27FC236}">
                <a16:creationId xmlns:a16="http://schemas.microsoft.com/office/drawing/2014/main" id="{3E3AE44D-4A21-4DA9-8D74-B5206AA86F0B}"/>
              </a:ext>
            </a:extLst>
          </p:cNvPr>
          <p:cNvSpPr txBox="1"/>
          <p:nvPr/>
        </p:nvSpPr>
        <p:spPr>
          <a:xfrm>
            <a:off x="7422128"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6" name="TextBox 65">
            <a:extLst>
              <a:ext uri="{FF2B5EF4-FFF2-40B4-BE49-F238E27FC236}">
                <a16:creationId xmlns:a16="http://schemas.microsoft.com/office/drawing/2014/main" id="{23C4F92A-B9AB-4D0B-ABB6-C4F9CCD113A3}"/>
              </a:ext>
            </a:extLst>
          </p:cNvPr>
          <p:cNvSpPr txBox="1"/>
          <p:nvPr/>
        </p:nvSpPr>
        <p:spPr>
          <a:xfrm>
            <a:off x="838849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7" name="TextBox 66">
            <a:extLst>
              <a:ext uri="{FF2B5EF4-FFF2-40B4-BE49-F238E27FC236}">
                <a16:creationId xmlns:a16="http://schemas.microsoft.com/office/drawing/2014/main" id="{B82BC869-E646-4AF5-BCB8-90BD7D301644}"/>
              </a:ext>
            </a:extLst>
          </p:cNvPr>
          <p:cNvSpPr txBox="1"/>
          <p:nvPr/>
        </p:nvSpPr>
        <p:spPr>
          <a:xfrm>
            <a:off x="875467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8" name="TextBox 67">
            <a:extLst>
              <a:ext uri="{FF2B5EF4-FFF2-40B4-BE49-F238E27FC236}">
                <a16:creationId xmlns:a16="http://schemas.microsoft.com/office/drawing/2014/main" id="{E87C9D53-D28E-4FA8-A820-63E3D4746429}"/>
              </a:ext>
            </a:extLst>
          </p:cNvPr>
          <p:cNvSpPr txBox="1"/>
          <p:nvPr/>
        </p:nvSpPr>
        <p:spPr>
          <a:xfrm>
            <a:off x="912303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9" name="TextBox 68">
            <a:extLst>
              <a:ext uri="{FF2B5EF4-FFF2-40B4-BE49-F238E27FC236}">
                <a16:creationId xmlns:a16="http://schemas.microsoft.com/office/drawing/2014/main" id="{ED84E724-9AE4-4023-A913-518A088CD3C2}"/>
              </a:ext>
            </a:extLst>
          </p:cNvPr>
          <p:cNvSpPr txBox="1"/>
          <p:nvPr/>
        </p:nvSpPr>
        <p:spPr>
          <a:xfrm>
            <a:off x="9503545"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0" name="TextBox 69">
            <a:extLst>
              <a:ext uri="{FF2B5EF4-FFF2-40B4-BE49-F238E27FC236}">
                <a16:creationId xmlns:a16="http://schemas.microsoft.com/office/drawing/2014/main" id="{0A09CE57-A32A-4BFF-B4F6-A92F8D819A1A}"/>
              </a:ext>
            </a:extLst>
          </p:cNvPr>
          <p:cNvSpPr txBox="1"/>
          <p:nvPr/>
        </p:nvSpPr>
        <p:spPr>
          <a:xfrm>
            <a:off x="9867913"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1" name="TextBox 70">
            <a:extLst>
              <a:ext uri="{FF2B5EF4-FFF2-40B4-BE49-F238E27FC236}">
                <a16:creationId xmlns:a16="http://schemas.microsoft.com/office/drawing/2014/main" id="{F88D4D19-D12E-4AF3-88AE-4E92DE2EDFB9}"/>
              </a:ext>
            </a:extLst>
          </p:cNvPr>
          <p:cNvSpPr txBox="1"/>
          <p:nvPr/>
        </p:nvSpPr>
        <p:spPr>
          <a:xfrm>
            <a:off x="10256041"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2" name="TextBox 71">
            <a:extLst>
              <a:ext uri="{FF2B5EF4-FFF2-40B4-BE49-F238E27FC236}">
                <a16:creationId xmlns:a16="http://schemas.microsoft.com/office/drawing/2014/main" id="{93E586C3-A0CA-4356-AF76-0204196FAB1F}"/>
              </a:ext>
            </a:extLst>
          </p:cNvPr>
          <p:cNvSpPr txBox="1"/>
          <p:nvPr/>
        </p:nvSpPr>
        <p:spPr>
          <a:xfrm>
            <a:off x="10632456"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3" name="TextBox 72">
            <a:extLst>
              <a:ext uri="{FF2B5EF4-FFF2-40B4-BE49-F238E27FC236}">
                <a16:creationId xmlns:a16="http://schemas.microsoft.com/office/drawing/2014/main" id="{837E5E35-13CE-4E9F-AA96-B5F122187C5D}"/>
              </a:ext>
            </a:extLst>
          </p:cNvPr>
          <p:cNvSpPr txBox="1"/>
          <p:nvPr/>
        </p:nvSpPr>
        <p:spPr>
          <a:xfrm>
            <a:off x="11016349"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4" name="TextBox 73">
            <a:extLst>
              <a:ext uri="{FF2B5EF4-FFF2-40B4-BE49-F238E27FC236}">
                <a16:creationId xmlns:a16="http://schemas.microsoft.com/office/drawing/2014/main" id="{7A231744-2729-4D63-BEBF-35415EF1E5D0}"/>
              </a:ext>
            </a:extLst>
          </p:cNvPr>
          <p:cNvSpPr txBox="1"/>
          <p:nvPr/>
        </p:nvSpPr>
        <p:spPr>
          <a:xfrm>
            <a:off x="11404700"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aphicFrame>
        <p:nvGraphicFramePr>
          <p:cNvPr id="75" name="Chart 74">
            <a:extLst>
              <a:ext uri="{FF2B5EF4-FFF2-40B4-BE49-F238E27FC236}">
                <a16:creationId xmlns:a16="http://schemas.microsoft.com/office/drawing/2014/main" id="{3C9C5CD6-58EA-43E5-A8B2-F8B7AF8A2400}"/>
              </a:ext>
            </a:extLst>
          </p:cNvPr>
          <p:cNvGraphicFramePr/>
          <p:nvPr/>
        </p:nvGraphicFramePr>
        <p:xfrm>
          <a:off x="-21518" y="1736931"/>
          <a:ext cx="12192000" cy="4271826"/>
        </p:xfrm>
        <a:graphic>
          <a:graphicData uri="http://schemas.openxmlformats.org/drawingml/2006/chart">
            <c:chart xmlns:c="http://schemas.openxmlformats.org/drawingml/2006/chart" xmlns:r="http://schemas.openxmlformats.org/officeDocument/2006/relationships" r:id="rId4"/>
          </a:graphicData>
        </a:graphic>
      </p:graphicFrame>
      <p:sp>
        <p:nvSpPr>
          <p:cNvPr id="76" name="TextBox 75">
            <a:extLst>
              <a:ext uri="{FF2B5EF4-FFF2-40B4-BE49-F238E27FC236}">
                <a16:creationId xmlns:a16="http://schemas.microsoft.com/office/drawing/2014/main" id="{61EB765D-3E34-4669-9916-C4AEBCA44681}"/>
              </a:ext>
            </a:extLst>
          </p:cNvPr>
          <p:cNvSpPr txBox="1"/>
          <p:nvPr/>
        </p:nvSpPr>
        <p:spPr>
          <a:xfrm>
            <a:off x="40894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20%</a:t>
            </a:r>
          </a:p>
        </p:txBody>
      </p:sp>
      <p:sp>
        <p:nvSpPr>
          <p:cNvPr id="77" name="TextBox 76">
            <a:extLst>
              <a:ext uri="{FF2B5EF4-FFF2-40B4-BE49-F238E27FC236}">
                <a16:creationId xmlns:a16="http://schemas.microsoft.com/office/drawing/2014/main" id="{63CE0444-0FA4-412B-81E9-6DE3CDD79212}"/>
              </a:ext>
            </a:extLst>
          </p:cNvPr>
          <p:cNvSpPr txBox="1"/>
          <p:nvPr/>
        </p:nvSpPr>
        <p:spPr>
          <a:xfrm>
            <a:off x="76512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21%</a:t>
            </a:r>
          </a:p>
        </p:txBody>
      </p:sp>
      <p:sp>
        <p:nvSpPr>
          <p:cNvPr id="81" name="TextBox 80">
            <a:extLst>
              <a:ext uri="{FF2B5EF4-FFF2-40B4-BE49-F238E27FC236}">
                <a16:creationId xmlns:a16="http://schemas.microsoft.com/office/drawing/2014/main" id="{B9757741-0DB6-4286-A9BB-05DF8A92753F}"/>
              </a:ext>
            </a:extLst>
          </p:cNvPr>
          <p:cNvSpPr txBox="1"/>
          <p:nvPr/>
        </p:nvSpPr>
        <p:spPr>
          <a:xfrm>
            <a:off x="113905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21%</a:t>
            </a:r>
          </a:p>
        </p:txBody>
      </p:sp>
      <p:sp>
        <p:nvSpPr>
          <p:cNvPr id="82" name="TextBox 81">
            <a:extLst>
              <a:ext uri="{FF2B5EF4-FFF2-40B4-BE49-F238E27FC236}">
                <a16:creationId xmlns:a16="http://schemas.microsoft.com/office/drawing/2014/main" id="{8861FE9C-620C-4579-AEC1-AB434A605EDC}"/>
              </a:ext>
            </a:extLst>
          </p:cNvPr>
          <p:cNvSpPr txBox="1"/>
          <p:nvPr/>
        </p:nvSpPr>
        <p:spPr>
          <a:xfrm>
            <a:off x="151790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23%</a:t>
            </a:r>
          </a:p>
        </p:txBody>
      </p:sp>
      <p:sp>
        <p:nvSpPr>
          <p:cNvPr id="83" name="TextBox 82">
            <a:extLst>
              <a:ext uri="{FF2B5EF4-FFF2-40B4-BE49-F238E27FC236}">
                <a16:creationId xmlns:a16="http://schemas.microsoft.com/office/drawing/2014/main" id="{0D3E8360-C01C-40BC-895A-28BE8CA5ACCA}"/>
              </a:ext>
            </a:extLst>
          </p:cNvPr>
          <p:cNvSpPr txBox="1"/>
          <p:nvPr/>
        </p:nvSpPr>
        <p:spPr>
          <a:xfrm>
            <a:off x="18879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23%</a:t>
            </a:r>
          </a:p>
        </p:txBody>
      </p:sp>
      <p:sp>
        <p:nvSpPr>
          <p:cNvPr id="84" name="TextBox 83">
            <a:extLst>
              <a:ext uri="{FF2B5EF4-FFF2-40B4-BE49-F238E27FC236}">
                <a16:creationId xmlns:a16="http://schemas.microsoft.com/office/drawing/2014/main" id="{095BEAA5-C83C-4E6C-BEFA-B7A0EE185C52}"/>
              </a:ext>
            </a:extLst>
          </p:cNvPr>
          <p:cNvSpPr txBox="1"/>
          <p:nvPr/>
        </p:nvSpPr>
        <p:spPr>
          <a:xfrm>
            <a:off x="227246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22%</a:t>
            </a:r>
          </a:p>
        </p:txBody>
      </p:sp>
      <p:sp>
        <p:nvSpPr>
          <p:cNvPr id="88" name="TextBox 87">
            <a:extLst>
              <a:ext uri="{FF2B5EF4-FFF2-40B4-BE49-F238E27FC236}">
                <a16:creationId xmlns:a16="http://schemas.microsoft.com/office/drawing/2014/main" id="{D2F348A3-A13A-4063-8481-02C60C7552BA}"/>
              </a:ext>
            </a:extLst>
          </p:cNvPr>
          <p:cNvSpPr txBox="1"/>
          <p:nvPr/>
        </p:nvSpPr>
        <p:spPr>
          <a:xfrm>
            <a:off x="26579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23%</a:t>
            </a:r>
          </a:p>
        </p:txBody>
      </p:sp>
      <p:sp>
        <p:nvSpPr>
          <p:cNvPr id="89" name="TextBox 88">
            <a:extLst>
              <a:ext uri="{FF2B5EF4-FFF2-40B4-BE49-F238E27FC236}">
                <a16:creationId xmlns:a16="http://schemas.microsoft.com/office/drawing/2014/main" id="{C57A8DA5-C99F-45C7-AD4A-0437CF0D5C28}"/>
              </a:ext>
            </a:extLst>
          </p:cNvPr>
          <p:cNvSpPr txBox="1"/>
          <p:nvPr/>
        </p:nvSpPr>
        <p:spPr>
          <a:xfrm>
            <a:off x="303197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24%</a:t>
            </a:r>
          </a:p>
        </p:txBody>
      </p:sp>
      <p:sp>
        <p:nvSpPr>
          <p:cNvPr id="90" name="TextBox 89">
            <a:extLst>
              <a:ext uri="{FF2B5EF4-FFF2-40B4-BE49-F238E27FC236}">
                <a16:creationId xmlns:a16="http://schemas.microsoft.com/office/drawing/2014/main" id="{55F421DB-90B1-4929-84F8-5A3E10E6A78D}"/>
              </a:ext>
            </a:extLst>
          </p:cNvPr>
          <p:cNvSpPr txBox="1"/>
          <p:nvPr/>
        </p:nvSpPr>
        <p:spPr>
          <a:xfrm>
            <a:off x="342238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24%</a:t>
            </a:r>
          </a:p>
        </p:txBody>
      </p:sp>
      <p:sp>
        <p:nvSpPr>
          <p:cNvPr id="91" name="TextBox 90">
            <a:extLst>
              <a:ext uri="{FF2B5EF4-FFF2-40B4-BE49-F238E27FC236}">
                <a16:creationId xmlns:a16="http://schemas.microsoft.com/office/drawing/2014/main" id="{B923F5A4-88FB-4A41-AEE3-000956823E93}"/>
              </a:ext>
            </a:extLst>
          </p:cNvPr>
          <p:cNvSpPr txBox="1"/>
          <p:nvPr/>
        </p:nvSpPr>
        <p:spPr>
          <a:xfrm>
            <a:off x="43480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41%</a:t>
            </a:r>
          </a:p>
        </p:txBody>
      </p:sp>
      <p:sp>
        <p:nvSpPr>
          <p:cNvPr id="92" name="TextBox 91">
            <a:extLst>
              <a:ext uri="{FF2B5EF4-FFF2-40B4-BE49-F238E27FC236}">
                <a16:creationId xmlns:a16="http://schemas.microsoft.com/office/drawing/2014/main" id="{CD96F11C-9314-4E43-8731-E4B2F288B6CD}"/>
              </a:ext>
            </a:extLst>
          </p:cNvPr>
          <p:cNvSpPr txBox="1"/>
          <p:nvPr/>
        </p:nvSpPr>
        <p:spPr>
          <a:xfrm>
            <a:off x="471376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40%</a:t>
            </a:r>
          </a:p>
        </p:txBody>
      </p:sp>
      <p:sp>
        <p:nvSpPr>
          <p:cNvPr id="93" name="TextBox 92">
            <a:extLst>
              <a:ext uri="{FF2B5EF4-FFF2-40B4-BE49-F238E27FC236}">
                <a16:creationId xmlns:a16="http://schemas.microsoft.com/office/drawing/2014/main" id="{B6AB9425-21AD-4F0F-B1C2-C427A3E5F1B7}"/>
              </a:ext>
            </a:extLst>
          </p:cNvPr>
          <p:cNvSpPr txBox="1"/>
          <p:nvPr/>
        </p:nvSpPr>
        <p:spPr>
          <a:xfrm>
            <a:off x="50939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40%</a:t>
            </a:r>
          </a:p>
        </p:txBody>
      </p:sp>
      <p:sp>
        <p:nvSpPr>
          <p:cNvPr id="94" name="TextBox 93">
            <a:extLst>
              <a:ext uri="{FF2B5EF4-FFF2-40B4-BE49-F238E27FC236}">
                <a16:creationId xmlns:a16="http://schemas.microsoft.com/office/drawing/2014/main" id="{B8DFD38A-08E5-45B9-8D97-72981B554B96}"/>
              </a:ext>
            </a:extLst>
          </p:cNvPr>
          <p:cNvSpPr txBox="1"/>
          <p:nvPr/>
        </p:nvSpPr>
        <p:spPr>
          <a:xfrm>
            <a:off x="547137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43%</a:t>
            </a:r>
          </a:p>
        </p:txBody>
      </p:sp>
      <p:sp>
        <p:nvSpPr>
          <p:cNvPr id="95" name="TextBox 94">
            <a:extLst>
              <a:ext uri="{FF2B5EF4-FFF2-40B4-BE49-F238E27FC236}">
                <a16:creationId xmlns:a16="http://schemas.microsoft.com/office/drawing/2014/main" id="{534A8D6D-0609-4A19-B500-3FE822AFF9DD}"/>
              </a:ext>
            </a:extLst>
          </p:cNvPr>
          <p:cNvSpPr txBox="1"/>
          <p:nvPr/>
        </p:nvSpPr>
        <p:spPr>
          <a:xfrm>
            <a:off x="58343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43%</a:t>
            </a:r>
          </a:p>
        </p:txBody>
      </p:sp>
      <p:sp>
        <p:nvSpPr>
          <p:cNvPr id="96" name="TextBox 95">
            <a:extLst>
              <a:ext uri="{FF2B5EF4-FFF2-40B4-BE49-F238E27FC236}">
                <a16:creationId xmlns:a16="http://schemas.microsoft.com/office/drawing/2014/main" id="{EE9642DC-3355-42F5-AAE2-68782F00909D}"/>
              </a:ext>
            </a:extLst>
          </p:cNvPr>
          <p:cNvSpPr txBox="1"/>
          <p:nvPr/>
        </p:nvSpPr>
        <p:spPr>
          <a:xfrm>
            <a:off x="6224134"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43%</a:t>
            </a:r>
          </a:p>
        </p:txBody>
      </p:sp>
      <p:sp>
        <p:nvSpPr>
          <p:cNvPr id="97" name="TextBox 96">
            <a:extLst>
              <a:ext uri="{FF2B5EF4-FFF2-40B4-BE49-F238E27FC236}">
                <a16:creationId xmlns:a16="http://schemas.microsoft.com/office/drawing/2014/main" id="{A75DE900-66ED-424F-917D-73FCC9BCC934}"/>
              </a:ext>
            </a:extLst>
          </p:cNvPr>
          <p:cNvSpPr txBox="1"/>
          <p:nvPr/>
        </p:nvSpPr>
        <p:spPr>
          <a:xfrm>
            <a:off x="66015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44%</a:t>
            </a:r>
          </a:p>
        </p:txBody>
      </p:sp>
      <p:sp>
        <p:nvSpPr>
          <p:cNvPr id="98" name="TextBox 97">
            <a:extLst>
              <a:ext uri="{FF2B5EF4-FFF2-40B4-BE49-F238E27FC236}">
                <a16:creationId xmlns:a16="http://schemas.microsoft.com/office/drawing/2014/main" id="{B70456F2-1521-424F-B434-51281A3E8247}"/>
              </a:ext>
            </a:extLst>
          </p:cNvPr>
          <p:cNvSpPr txBox="1"/>
          <p:nvPr/>
        </p:nvSpPr>
        <p:spPr>
          <a:xfrm>
            <a:off x="69907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44%</a:t>
            </a:r>
          </a:p>
        </p:txBody>
      </p:sp>
      <p:sp>
        <p:nvSpPr>
          <p:cNvPr id="99" name="TextBox 98">
            <a:extLst>
              <a:ext uri="{FF2B5EF4-FFF2-40B4-BE49-F238E27FC236}">
                <a16:creationId xmlns:a16="http://schemas.microsoft.com/office/drawing/2014/main" id="{04A92FE3-F225-4ABC-932E-619664425503}"/>
              </a:ext>
            </a:extLst>
          </p:cNvPr>
          <p:cNvSpPr txBox="1"/>
          <p:nvPr/>
        </p:nvSpPr>
        <p:spPr>
          <a:xfrm>
            <a:off x="737260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44%</a:t>
            </a:r>
          </a:p>
        </p:txBody>
      </p:sp>
      <p:sp>
        <p:nvSpPr>
          <p:cNvPr id="100" name="TextBox 99">
            <a:extLst>
              <a:ext uri="{FF2B5EF4-FFF2-40B4-BE49-F238E27FC236}">
                <a16:creationId xmlns:a16="http://schemas.microsoft.com/office/drawing/2014/main" id="{7C61FF7F-6707-4DDA-AA4D-C437E5D0906E}"/>
              </a:ext>
            </a:extLst>
          </p:cNvPr>
          <p:cNvSpPr txBox="1"/>
          <p:nvPr/>
        </p:nvSpPr>
        <p:spPr>
          <a:xfrm>
            <a:off x="834950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57%</a:t>
            </a:r>
          </a:p>
        </p:txBody>
      </p:sp>
      <p:sp>
        <p:nvSpPr>
          <p:cNvPr id="101" name="TextBox 100">
            <a:extLst>
              <a:ext uri="{FF2B5EF4-FFF2-40B4-BE49-F238E27FC236}">
                <a16:creationId xmlns:a16="http://schemas.microsoft.com/office/drawing/2014/main" id="{3EAFB70E-2E3D-48FD-A416-E33D217E50A3}"/>
              </a:ext>
            </a:extLst>
          </p:cNvPr>
          <p:cNvSpPr txBox="1"/>
          <p:nvPr/>
        </p:nvSpPr>
        <p:spPr>
          <a:xfrm>
            <a:off x="87152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57%</a:t>
            </a:r>
          </a:p>
        </p:txBody>
      </p:sp>
      <p:sp>
        <p:nvSpPr>
          <p:cNvPr id="102" name="TextBox 101">
            <a:extLst>
              <a:ext uri="{FF2B5EF4-FFF2-40B4-BE49-F238E27FC236}">
                <a16:creationId xmlns:a16="http://schemas.microsoft.com/office/drawing/2014/main" id="{79A12A21-ACB7-481E-A13A-B0AD858506E0}"/>
              </a:ext>
            </a:extLst>
          </p:cNvPr>
          <p:cNvSpPr txBox="1"/>
          <p:nvPr/>
        </p:nvSpPr>
        <p:spPr>
          <a:xfrm>
            <a:off x="90796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56%</a:t>
            </a:r>
          </a:p>
        </p:txBody>
      </p:sp>
      <p:sp>
        <p:nvSpPr>
          <p:cNvPr id="103" name="TextBox 102">
            <a:extLst>
              <a:ext uri="{FF2B5EF4-FFF2-40B4-BE49-F238E27FC236}">
                <a16:creationId xmlns:a16="http://schemas.microsoft.com/office/drawing/2014/main" id="{2A210354-F9E7-4250-9427-AF1A1A702690}"/>
              </a:ext>
            </a:extLst>
          </p:cNvPr>
          <p:cNvSpPr txBox="1"/>
          <p:nvPr/>
        </p:nvSpPr>
        <p:spPr>
          <a:xfrm>
            <a:off x="94537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59%</a:t>
            </a:r>
          </a:p>
        </p:txBody>
      </p:sp>
      <p:sp>
        <p:nvSpPr>
          <p:cNvPr id="104" name="TextBox 103">
            <a:extLst>
              <a:ext uri="{FF2B5EF4-FFF2-40B4-BE49-F238E27FC236}">
                <a16:creationId xmlns:a16="http://schemas.microsoft.com/office/drawing/2014/main" id="{DB4DD4CB-8936-4579-BB3D-F1AC90EC259B}"/>
              </a:ext>
            </a:extLst>
          </p:cNvPr>
          <p:cNvSpPr txBox="1"/>
          <p:nvPr/>
        </p:nvSpPr>
        <p:spPr>
          <a:xfrm>
            <a:off x="98237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59%</a:t>
            </a:r>
          </a:p>
        </p:txBody>
      </p:sp>
      <p:sp>
        <p:nvSpPr>
          <p:cNvPr id="105" name="TextBox 104">
            <a:extLst>
              <a:ext uri="{FF2B5EF4-FFF2-40B4-BE49-F238E27FC236}">
                <a16:creationId xmlns:a16="http://schemas.microsoft.com/office/drawing/2014/main" id="{BEEB25CB-DBDA-4D23-AE55-6A9354FFCA64}"/>
              </a:ext>
            </a:extLst>
          </p:cNvPr>
          <p:cNvSpPr txBox="1"/>
          <p:nvPr/>
        </p:nvSpPr>
        <p:spPr>
          <a:xfrm>
            <a:off x="102082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59%</a:t>
            </a:r>
          </a:p>
        </p:txBody>
      </p:sp>
      <p:sp>
        <p:nvSpPr>
          <p:cNvPr id="106" name="TextBox 105">
            <a:extLst>
              <a:ext uri="{FF2B5EF4-FFF2-40B4-BE49-F238E27FC236}">
                <a16:creationId xmlns:a16="http://schemas.microsoft.com/office/drawing/2014/main" id="{279F8B59-68DB-4554-B3EE-E47FC187CC86}"/>
              </a:ext>
            </a:extLst>
          </p:cNvPr>
          <p:cNvSpPr txBox="1"/>
          <p:nvPr/>
        </p:nvSpPr>
        <p:spPr>
          <a:xfrm>
            <a:off x="10589023"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60%</a:t>
            </a:r>
          </a:p>
        </p:txBody>
      </p:sp>
      <p:sp>
        <p:nvSpPr>
          <p:cNvPr id="107" name="TextBox 106">
            <a:extLst>
              <a:ext uri="{FF2B5EF4-FFF2-40B4-BE49-F238E27FC236}">
                <a16:creationId xmlns:a16="http://schemas.microsoft.com/office/drawing/2014/main" id="{DBE4EE3A-8243-466E-AF9D-501986510C23}"/>
              </a:ext>
            </a:extLst>
          </p:cNvPr>
          <p:cNvSpPr txBox="1"/>
          <p:nvPr/>
        </p:nvSpPr>
        <p:spPr>
          <a:xfrm>
            <a:off x="1097253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60%</a:t>
            </a:r>
          </a:p>
        </p:txBody>
      </p:sp>
      <p:sp>
        <p:nvSpPr>
          <p:cNvPr id="108" name="TextBox 107">
            <a:extLst>
              <a:ext uri="{FF2B5EF4-FFF2-40B4-BE49-F238E27FC236}">
                <a16:creationId xmlns:a16="http://schemas.microsoft.com/office/drawing/2014/main" id="{9E03FD02-25B0-4636-BAD3-B34E9DB1A0D4}"/>
              </a:ext>
            </a:extLst>
          </p:cNvPr>
          <p:cNvSpPr txBox="1"/>
          <p:nvPr/>
        </p:nvSpPr>
        <p:spPr>
          <a:xfrm>
            <a:off x="1136294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61%</a:t>
            </a:r>
          </a:p>
        </p:txBody>
      </p:sp>
      <p:sp>
        <p:nvSpPr>
          <p:cNvPr id="109" name="Rectangle 108">
            <a:extLst>
              <a:ext uri="{FF2B5EF4-FFF2-40B4-BE49-F238E27FC236}">
                <a16:creationId xmlns:a16="http://schemas.microsoft.com/office/drawing/2014/main" id="{DF04C2D3-3FD0-403A-AACD-7689BF1A56CC}"/>
              </a:ext>
            </a:extLst>
          </p:cNvPr>
          <p:cNvSpPr/>
          <p:nvPr/>
        </p:nvSpPr>
        <p:spPr>
          <a:xfrm>
            <a:off x="7268699" y="3378397"/>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0" name="Rectangle 109">
            <a:extLst>
              <a:ext uri="{FF2B5EF4-FFF2-40B4-BE49-F238E27FC236}">
                <a16:creationId xmlns:a16="http://schemas.microsoft.com/office/drawing/2014/main" id="{A0736A33-27A6-4329-AB16-0070AF68659F}"/>
              </a:ext>
            </a:extLst>
          </p:cNvPr>
          <p:cNvSpPr/>
          <p:nvPr/>
        </p:nvSpPr>
        <p:spPr>
          <a:xfrm>
            <a:off x="11229082" y="2535414"/>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1" name="TextBox 110">
            <a:extLst>
              <a:ext uri="{FF2B5EF4-FFF2-40B4-BE49-F238E27FC236}">
                <a16:creationId xmlns:a16="http://schemas.microsoft.com/office/drawing/2014/main" id="{A69D826D-9FFC-4627-B510-36FA4D9C5AC0}"/>
              </a:ext>
            </a:extLst>
          </p:cNvPr>
          <p:cNvSpPr txBox="1"/>
          <p:nvPr/>
        </p:nvSpPr>
        <p:spPr>
          <a:xfrm>
            <a:off x="3910026" y="1773547"/>
            <a:ext cx="43719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srgbClr val="1B1464"/>
                </a:solidFill>
                <a:latin typeface="Helvetica" panose="020B0403020202020204" pitchFamily="34" charset="0"/>
                <a:ea typeface="+mn-ea"/>
                <a:cs typeface="+mn-cs"/>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Ad-Supported TV: Documentaries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Total Weekly Minutes Viewed (in billions)</a:t>
            </a:r>
          </a:p>
        </p:txBody>
      </p:sp>
      <p:sp>
        <p:nvSpPr>
          <p:cNvPr id="112" name="Rectangle 111">
            <a:extLst>
              <a:ext uri="{FF2B5EF4-FFF2-40B4-BE49-F238E27FC236}">
                <a16:creationId xmlns:a16="http://schemas.microsoft.com/office/drawing/2014/main" id="{F9ABE99B-FA81-4003-8B15-E1B4CA37C252}"/>
              </a:ext>
            </a:extLst>
          </p:cNvPr>
          <p:cNvSpPr/>
          <p:nvPr/>
        </p:nvSpPr>
        <p:spPr>
          <a:xfrm>
            <a:off x="3309008" y="4060591"/>
            <a:ext cx="62850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p>
        </p:txBody>
      </p:sp>
      <p:sp>
        <p:nvSpPr>
          <p:cNvPr id="79" name="Triangle 30">
            <a:extLst>
              <a:ext uri="{FF2B5EF4-FFF2-40B4-BE49-F238E27FC236}">
                <a16:creationId xmlns:a16="http://schemas.microsoft.com/office/drawing/2014/main" id="{1585AFD0-E886-4CA0-BF79-286FEFC5873D}"/>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8179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38758" y="6586958"/>
            <a:ext cx="1167476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D9399897-9824-40C2-AB49-E7CD15E57774}"/>
              </a:ext>
            </a:extLst>
          </p:cNvPr>
          <p:cNvSpPr txBox="1"/>
          <p:nvPr/>
        </p:nvSpPr>
        <p:spPr>
          <a:xfrm>
            <a:off x="5288501" y="5845587"/>
            <a:ext cx="15821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Weekly Reach %</a:t>
            </a:r>
          </a:p>
        </p:txBody>
      </p:sp>
      <p:cxnSp>
        <p:nvCxnSpPr>
          <p:cNvPr id="5" name="Straight Arrow Connector 4">
            <a:extLst>
              <a:ext uri="{FF2B5EF4-FFF2-40B4-BE49-F238E27FC236}">
                <a16:creationId xmlns:a16="http://schemas.microsoft.com/office/drawing/2014/main" id="{5261FE90-E37B-4FFC-9639-2F438B5EEC3B}"/>
              </a:ext>
            </a:extLst>
          </p:cNvPr>
          <p:cNvCxnSpPr>
            <a:cxnSpLocks/>
          </p:cNvCxnSpPr>
          <p:nvPr/>
        </p:nvCxnSpPr>
        <p:spPr>
          <a:xfrm>
            <a:off x="6870628" y="5977774"/>
            <a:ext cx="4768770"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DBC626D-0230-4BFD-93E3-C8B9BEC8694A}"/>
              </a:ext>
            </a:extLst>
          </p:cNvPr>
          <p:cNvCxnSpPr>
            <a:cxnSpLocks/>
          </p:cNvCxnSpPr>
          <p:nvPr/>
        </p:nvCxnSpPr>
        <p:spPr>
          <a:xfrm flipH="1">
            <a:off x="493733" y="5967099"/>
            <a:ext cx="4794768" cy="10675"/>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87" name="Triangle 30">
            <a:extLst>
              <a:ext uri="{FF2B5EF4-FFF2-40B4-BE49-F238E27FC236}">
                <a16:creationId xmlns:a16="http://schemas.microsoft.com/office/drawing/2014/main" id="{31E54D72-6717-4A5A-A23D-0505840ACE98}"/>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E542DA62-C4EA-40C1-8800-28BBA82E9A58}"/>
              </a:ext>
            </a:extLst>
          </p:cNvPr>
          <p:cNvSpPr/>
          <p:nvPr/>
        </p:nvSpPr>
        <p:spPr>
          <a:xfrm>
            <a:off x="493732" y="6111741"/>
            <a:ext cx="1169826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R&amp;F Program Report, Live, Total Day, Monday – Sunday, February 24 – April 26, 2020; Demos: P2+, A18-34, A35-49, A50-64, Viewing Source: Ad-Supported Cable TV &amp; Broadcast TV (includes Spanish Language Networks). Kids Programming represents: Child – Live, Child Day – Animation, Child Evening, Child Multi-Weekly, Children’s News. Ad-supported cable TV makes up at least 97% of total TV viewership across each of the four weeks.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TV Universes (000): P2-11 (39,610), P12-17 (24,480), A18-49 (129,470).</a:t>
            </a:r>
          </a:p>
        </p:txBody>
      </p:sp>
      <p:sp>
        <p:nvSpPr>
          <p:cNvPr id="30" name="Rectangle 29">
            <a:extLst>
              <a:ext uri="{FF2B5EF4-FFF2-40B4-BE49-F238E27FC236}">
                <a16:creationId xmlns:a16="http://schemas.microsoft.com/office/drawing/2014/main" id="{EBCB3DA1-28C1-4B7E-8ED0-4892D95BAD2C}"/>
              </a:ext>
            </a:extLst>
          </p:cNvPr>
          <p:cNvSpPr/>
          <p:nvPr/>
        </p:nvSpPr>
        <p:spPr>
          <a:xfrm>
            <a:off x="413301" y="318813"/>
            <a:ext cx="1163167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Kids: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lang="en-US" sz="2600" b="1" dirty="0">
                <a:solidFill>
                  <a:srgbClr val="002060"/>
                </a:solidFill>
                <a:latin typeface="Helvetica" panose="020B0604020202020204" pitchFamily="2" charset="0"/>
              </a:rPr>
              <a:t>Viewership saw a slight bump during the week of April 20th for both children and teenagers but is mostly stable over the last month</a:t>
            </a:r>
          </a:p>
        </p:txBody>
      </p:sp>
      <p:sp>
        <p:nvSpPr>
          <p:cNvPr id="31" name="TextBox 30">
            <a:extLst>
              <a:ext uri="{FF2B5EF4-FFF2-40B4-BE49-F238E27FC236}">
                <a16:creationId xmlns:a16="http://schemas.microsoft.com/office/drawing/2014/main" id="{5C99465E-1BB9-4ACF-97F9-7C0A8BFB37B7}"/>
              </a:ext>
            </a:extLst>
          </p:cNvPr>
          <p:cNvSpPr txBox="1"/>
          <p:nvPr/>
        </p:nvSpPr>
        <p:spPr>
          <a:xfrm>
            <a:off x="745341" y="1205348"/>
            <a:ext cx="112466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Against P2+, kids’ programming was </a:t>
            </a:r>
            <a:r>
              <a:rPr kumimoji="0" lang="en-US" sz="1600" b="0" i="0" u="none" strike="noStrike" kern="1200" cap="none" spc="0" normalizeH="0" baseline="0" noProof="0" dirty="0">
                <a:ln>
                  <a:noFill/>
                </a:ln>
                <a:solidFill>
                  <a:srgbClr val="ED3C8D"/>
                </a:solidFill>
                <a:effectLst/>
                <a:uLnTx/>
                <a:uFillTx/>
                <a:latin typeface="Helvetica" pitchFamily="2" charset="0"/>
                <a:ea typeface="+mn-ea"/>
                <a:cs typeface="+mn-cs"/>
              </a:rPr>
              <a:t>13% higher</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for the week of April 20</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vs. Feb 24</a:t>
            </a:r>
            <a:r>
              <a:rPr kumimoji="0" lang="en-US" sz="1600" b="0" i="0" u="none" strike="noStrike" kern="1200" cap="none" spc="0" normalizeH="0" baseline="30000" noProof="0" dirty="0">
                <a:ln>
                  <a:noFill/>
                </a:ln>
                <a:solidFill>
                  <a:srgbClr val="1B1464"/>
                </a:solidFill>
                <a:effectLst/>
                <a:uLnTx/>
                <a:uFillTx/>
                <a:latin typeface="Helvetica Light" panose="020B0403020202020204" pitchFamily="34" charset="0"/>
                <a:ea typeface="+mn-ea"/>
                <a:cs typeface="+mn-cs"/>
              </a:rPr>
              <a:t>th</a:t>
            </a:r>
            <a:r>
              <a:rPr kumimoji="0" lang="en-US" sz="16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with a 28% weekly reach</a:t>
            </a:r>
          </a:p>
        </p:txBody>
      </p:sp>
      <p:sp>
        <p:nvSpPr>
          <p:cNvPr id="50" name="TextBox 49">
            <a:extLst>
              <a:ext uri="{FF2B5EF4-FFF2-40B4-BE49-F238E27FC236}">
                <a16:creationId xmlns:a16="http://schemas.microsoft.com/office/drawing/2014/main" id="{2F09B67F-E4B6-430B-B6AC-FB854614C0EC}"/>
              </a:ext>
            </a:extLst>
          </p:cNvPr>
          <p:cNvSpPr txBox="1"/>
          <p:nvPr/>
        </p:nvSpPr>
        <p:spPr>
          <a:xfrm>
            <a:off x="46267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1" name="TextBox 50">
            <a:extLst>
              <a:ext uri="{FF2B5EF4-FFF2-40B4-BE49-F238E27FC236}">
                <a16:creationId xmlns:a16="http://schemas.microsoft.com/office/drawing/2014/main" id="{BE79CA00-AE36-470B-AC48-00AC23967DA2}"/>
              </a:ext>
            </a:extLst>
          </p:cNvPr>
          <p:cNvSpPr txBox="1"/>
          <p:nvPr/>
        </p:nvSpPr>
        <p:spPr>
          <a:xfrm>
            <a:off x="828848"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2" name="TextBox 51">
            <a:extLst>
              <a:ext uri="{FF2B5EF4-FFF2-40B4-BE49-F238E27FC236}">
                <a16:creationId xmlns:a16="http://schemas.microsoft.com/office/drawing/2014/main" id="{516F2D6A-ED31-480A-9A41-921F36C38B9A}"/>
              </a:ext>
            </a:extLst>
          </p:cNvPr>
          <p:cNvSpPr txBox="1"/>
          <p:nvPr/>
        </p:nvSpPr>
        <p:spPr>
          <a:xfrm>
            <a:off x="1197210"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53" name="TextBox 52">
            <a:extLst>
              <a:ext uri="{FF2B5EF4-FFF2-40B4-BE49-F238E27FC236}">
                <a16:creationId xmlns:a16="http://schemas.microsoft.com/office/drawing/2014/main" id="{B25270A5-3B9F-414F-B6A9-49A5AA4CE6DD}"/>
              </a:ext>
            </a:extLst>
          </p:cNvPr>
          <p:cNvSpPr txBox="1"/>
          <p:nvPr/>
        </p:nvSpPr>
        <p:spPr>
          <a:xfrm>
            <a:off x="1577718"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4" name="TextBox 53">
            <a:extLst>
              <a:ext uri="{FF2B5EF4-FFF2-40B4-BE49-F238E27FC236}">
                <a16:creationId xmlns:a16="http://schemas.microsoft.com/office/drawing/2014/main" id="{8B4FDF56-B712-44B0-B4AC-24A973C9D1D4}"/>
              </a:ext>
            </a:extLst>
          </p:cNvPr>
          <p:cNvSpPr txBox="1"/>
          <p:nvPr/>
        </p:nvSpPr>
        <p:spPr>
          <a:xfrm>
            <a:off x="1942086"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5" name="TextBox 54">
            <a:extLst>
              <a:ext uri="{FF2B5EF4-FFF2-40B4-BE49-F238E27FC236}">
                <a16:creationId xmlns:a16="http://schemas.microsoft.com/office/drawing/2014/main" id="{B9F05691-F6B9-4E5B-99D0-4B4F4035D853}"/>
              </a:ext>
            </a:extLst>
          </p:cNvPr>
          <p:cNvSpPr txBox="1"/>
          <p:nvPr/>
        </p:nvSpPr>
        <p:spPr>
          <a:xfrm>
            <a:off x="2330214"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6" name="TextBox 55">
            <a:extLst>
              <a:ext uri="{FF2B5EF4-FFF2-40B4-BE49-F238E27FC236}">
                <a16:creationId xmlns:a16="http://schemas.microsoft.com/office/drawing/2014/main" id="{683477CE-C69F-4597-803D-A729AF98C2A3}"/>
              </a:ext>
            </a:extLst>
          </p:cNvPr>
          <p:cNvSpPr txBox="1"/>
          <p:nvPr/>
        </p:nvSpPr>
        <p:spPr>
          <a:xfrm>
            <a:off x="2706629"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7" name="TextBox 56">
            <a:extLst>
              <a:ext uri="{FF2B5EF4-FFF2-40B4-BE49-F238E27FC236}">
                <a16:creationId xmlns:a16="http://schemas.microsoft.com/office/drawing/2014/main" id="{A2AFAF06-2DBD-4FED-AE34-C523B59C07F3}"/>
              </a:ext>
            </a:extLst>
          </p:cNvPr>
          <p:cNvSpPr txBox="1"/>
          <p:nvPr/>
        </p:nvSpPr>
        <p:spPr>
          <a:xfrm>
            <a:off x="3090522"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8" name="TextBox 57">
            <a:extLst>
              <a:ext uri="{FF2B5EF4-FFF2-40B4-BE49-F238E27FC236}">
                <a16:creationId xmlns:a16="http://schemas.microsoft.com/office/drawing/2014/main" id="{93C32C01-A15E-475F-8F40-BFEE911E4B5C}"/>
              </a:ext>
            </a:extLst>
          </p:cNvPr>
          <p:cNvSpPr txBox="1"/>
          <p:nvPr/>
        </p:nvSpPr>
        <p:spPr>
          <a:xfrm>
            <a:off x="3478873"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59" name="TextBox 58">
            <a:extLst>
              <a:ext uri="{FF2B5EF4-FFF2-40B4-BE49-F238E27FC236}">
                <a16:creationId xmlns:a16="http://schemas.microsoft.com/office/drawing/2014/main" id="{9F50A8A9-6284-480E-A573-C2D5DB38AF7D}"/>
              </a:ext>
            </a:extLst>
          </p:cNvPr>
          <p:cNvSpPr txBox="1"/>
          <p:nvPr/>
        </p:nvSpPr>
        <p:spPr>
          <a:xfrm>
            <a:off x="440592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0" name="TextBox 59">
            <a:extLst>
              <a:ext uri="{FF2B5EF4-FFF2-40B4-BE49-F238E27FC236}">
                <a16:creationId xmlns:a16="http://schemas.microsoft.com/office/drawing/2014/main" id="{0C5A274A-4D71-42BA-8E5B-B20C7FFB9C34}"/>
              </a:ext>
            </a:extLst>
          </p:cNvPr>
          <p:cNvSpPr txBox="1"/>
          <p:nvPr/>
        </p:nvSpPr>
        <p:spPr>
          <a:xfrm>
            <a:off x="4772103"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1" name="TextBox 60">
            <a:extLst>
              <a:ext uri="{FF2B5EF4-FFF2-40B4-BE49-F238E27FC236}">
                <a16:creationId xmlns:a16="http://schemas.microsoft.com/office/drawing/2014/main" id="{68C99E09-57E9-40C3-9B6F-F9F030989B35}"/>
              </a:ext>
            </a:extLst>
          </p:cNvPr>
          <p:cNvSpPr txBox="1"/>
          <p:nvPr/>
        </p:nvSpPr>
        <p:spPr>
          <a:xfrm>
            <a:off x="514046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2" name="TextBox 61">
            <a:extLst>
              <a:ext uri="{FF2B5EF4-FFF2-40B4-BE49-F238E27FC236}">
                <a16:creationId xmlns:a16="http://schemas.microsoft.com/office/drawing/2014/main" id="{9AF0931E-39F6-4384-A816-CFCF2C98454F}"/>
              </a:ext>
            </a:extLst>
          </p:cNvPr>
          <p:cNvSpPr txBox="1"/>
          <p:nvPr/>
        </p:nvSpPr>
        <p:spPr>
          <a:xfrm>
            <a:off x="5520973"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3" name="TextBox 62">
            <a:extLst>
              <a:ext uri="{FF2B5EF4-FFF2-40B4-BE49-F238E27FC236}">
                <a16:creationId xmlns:a16="http://schemas.microsoft.com/office/drawing/2014/main" id="{B3F09172-0CC8-4D8A-A13F-63E39E7A1526}"/>
              </a:ext>
            </a:extLst>
          </p:cNvPr>
          <p:cNvSpPr txBox="1"/>
          <p:nvPr/>
        </p:nvSpPr>
        <p:spPr>
          <a:xfrm>
            <a:off x="5885341"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4" name="TextBox 63">
            <a:extLst>
              <a:ext uri="{FF2B5EF4-FFF2-40B4-BE49-F238E27FC236}">
                <a16:creationId xmlns:a16="http://schemas.microsoft.com/office/drawing/2014/main" id="{59E817A5-A8FC-4EF1-A6BF-BCEDF5F3458A}"/>
              </a:ext>
            </a:extLst>
          </p:cNvPr>
          <p:cNvSpPr txBox="1"/>
          <p:nvPr/>
        </p:nvSpPr>
        <p:spPr>
          <a:xfrm>
            <a:off x="6273469"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5" name="TextBox 64">
            <a:extLst>
              <a:ext uri="{FF2B5EF4-FFF2-40B4-BE49-F238E27FC236}">
                <a16:creationId xmlns:a16="http://schemas.microsoft.com/office/drawing/2014/main" id="{A1F4B581-F965-4C95-B6BE-F7F3BA82DD18}"/>
              </a:ext>
            </a:extLst>
          </p:cNvPr>
          <p:cNvSpPr txBox="1"/>
          <p:nvPr/>
        </p:nvSpPr>
        <p:spPr>
          <a:xfrm>
            <a:off x="6649884"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6" name="TextBox 65">
            <a:extLst>
              <a:ext uri="{FF2B5EF4-FFF2-40B4-BE49-F238E27FC236}">
                <a16:creationId xmlns:a16="http://schemas.microsoft.com/office/drawing/2014/main" id="{E8F197EE-392A-4204-8561-40A9ABD2A078}"/>
              </a:ext>
            </a:extLst>
          </p:cNvPr>
          <p:cNvSpPr txBox="1"/>
          <p:nvPr/>
        </p:nvSpPr>
        <p:spPr>
          <a:xfrm>
            <a:off x="7033777"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7" name="TextBox 66">
            <a:extLst>
              <a:ext uri="{FF2B5EF4-FFF2-40B4-BE49-F238E27FC236}">
                <a16:creationId xmlns:a16="http://schemas.microsoft.com/office/drawing/2014/main" id="{30E487B0-DF93-4B85-8FD2-898D8C6F6275}"/>
              </a:ext>
            </a:extLst>
          </p:cNvPr>
          <p:cNvSpPr txBox="1"/>
          <p:nvPr/>
        </p:nvSpPr>
        <p:spPr>
          <a:xfrm>
            <a:off x="7422128"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68" name="TextBox 67">
            <a:extLst>
              <a:ext uri="{FF2B5EF4-FFF2-40B4-BE49-F238E27FC236}">
                <a16:creationId xmlns:a16="http://schemas.microsoft.com/office/drawing/2014/main" id="{29ECE284-3B28-467A-8092-269B699A034E}"/>
              </a:ext>
            </a:extLst>
          </p:cNvPr>
          <p:cNvSpPr txBox="1"/>
          <p:nvPr/>
        </p:nvSpPr>
        <p:spPr>
          <a:xfrm>
            <a:off x="838849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69" name="TextBox 68">
            <a:extLst>
              <a:ext uri="{FF2B5EF4-FFF2-40B4-BE49-F238E27FC236}">
                <a16:creationId xmlns:a16="http://schemas.microsoft.com/office/drawing/2014/main" id="{E1581AC1-860F-4B09-9160-F6BDCF7A66C2}"/>
              </a:ext>
            </a:extLst>
          </p:cNvPr>
          <p:cNvSpPr txBox="1"/>
          <p:nvPr/>
        </p:nvSpPr>
        <p:spPr>
          <a:xfrm>
            <a:off x="8754675"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0" name="TextBox 69">
            <a:extLst>
              <a:ext uri="{FF2B5EF4-FFF2-40B4-BE49-F238E27FC236}">
                <a16:creationId xmlns:a16="http://schemas.microsoft.com/office/drawing/2014/main" id="{311C28D5-8D0C-4FFC-9DC0-34903C74CBE7}"/>
              </a:ext>
            </a:extLst>
          </p:cNvPr>
          <p:cNvSpPr txBox="1"/>
          <p:nvPr/>
        </p:nvSpPr>
        <p:spPr>
          <a:xfrm>
            <a:off x="9123037" y="5567921"/>
            <a:ext cx="314686" cy="184666"/>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endParaRPr>
          </a:p>
        </p:txBody>
      </p:sp>
      <p:sp>
        <p:nvSpPr>
          <p:cNvPr id="71" name="TextBox 70">
            <a:extLst>
              <a:ext uri="{FF2B5EF4-FFF2-40B4-BE49-F238E27FC236}">
                <a16:creationId xmlns:a16="http://schemas.microsoft.com/office/drawing/2014/main" id="{F39B1062-CAAD-45CB-9078-02A4F530767D}"/>
              </a:ext>
            </a:extLst>
          </p:cNvPr>
          <p:cNvSpPr txBox="1"/>
          <p:nvPr/>
        </p:nvSpPr>
        <p:spPr>
          <a:xfrm>
            <a:off x="9503545" y="5566819"/>
            <a:ext cx="314686" cy="186870"/>
          </a:xfrm>
          <a:prstGeom prst="rect">
            <a:avLst/>
          </a:prstGeom>
          <a:noFill/>
          <a:ln>
            <a:solidFill>
              <a:srgbClr val="1B146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2" name="TextBox 71">
            <a:extLst>
              <a:ext uri="{FF2B5EF4-FFF2-40B4-BE49-F238E27FC236}">
                <a16:creationId xmlns:a16="http://schemas.microsoft.com/office/drawing/2014/main" id="{6AEC23A9-F9B2-4F09-A6A1-FB47D31A6DE9}"/>
              </a:ext>
            </a:extLst>
          </p:cNvPr>
          <p:cNvSpPr txBox="1"/>
          <p:nvPr/>
        </p:nvSpPr>
        <p:spPr>
          <a:xfrm>
            <a:off x="9867913" y="5566819"/>
            <a:ext cx="314686" cy="186870"/>
          </a:xfrm>
          <a:prstGeom prst="rect">
            <a:avLst/>
          </a:prstGeom>
          <a:no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3" name="TextBox 72">
            <a:extLst>
              <a:ext uri="{FF2B5EF4-FFF2-40B4-BE49-F238E27FC236}">
                <a16:creationId xmlns:a16="http://schemas.microsoft.com/office/drawing/2014/main" id="{FC2056DA-FE49-4922-8262-E92844CF8579}"/>
              </a:ext>
            </a:extLst>
          </p:cNvPr>
          <p:cNvSpPr txBox="1"/>
          <p:nvPr/>
        </p:nvSpPr>
        <p:spPr>
          <a:xfrm>
            <a:off x="10256041" y="5566819"/>
            <a:ext cx="314686" cy="186870"/>
          </a:xfrm>
          <a:prstGeom prst="rect">
            <a:avLst/>
          </a:prstGeom>
          <a:no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4" name="TextBox 73">
            <a:extLst>
              <a:ext uri="{FF2B5EF4-FFF2-40B4-BE49-F238E27FC236}">
                <a16:creationId xmlns:a16="http://schemas.microsoft.com/office/drawing/2014/main" id="{79626576-55B6-4D8E-AF58-0B0D8D5D9538}"/>
              </a:ext>
            </a:extLst>
          </p:cNvPr>
          <p:cNvSpPr txBox="1"/>
          <p:nvPr/>
        </p:nvSpPr>
        <p:spPr>
          <a:xfrm>
            <a:off x="10632456" y="5566819"/>
            <a:ext cx="314686" cy="186870"/>
          </a:xfrm>
          <a:prstGeom prst="rect">
            <a:avLst/>
          </a:prstGeom>
          <a:noFill/>
          <a:ln>
            <a:solidFill>
              <a:srgbClr val="FFE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5" name="TextBox 74">
            <a:extLst>
              <a:ext uri="{FF2B5EF4-FFF2-40B4-BE49-F238E27FC236}">
                <a16:creationId xmlns:a16="http://schemas.microsoft.com/office/drawing/2014/main" id="{B5680022-87B3-4CDF-B6B8-12A0B127820F}"/>
              </a:ext>
            </a:extLst>
          </p:cNvPr>
          <p:cNvSpPr txBox="1"/>
          <p:nvPr/>
        </p:nvSpPr>
        <p:spPr>
          <a:xfrm>
            <a:off x="11016349" y="5566819"/>
            <a:ext cx="314686" cy="186870"/>
          </a:xfrm>
          <a:prstGeom prst="rect">
            <a:avLst/>
          </a:prstGeom>
          <a:no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76" name="TextBox 75">
            <a:extLst>
              <a:ext uri="{FF2B5EF4-FFF2-40B4-BE49-F238E27FC236}">
                <a16:creationId xmlns:a16="http://schemas.microsoft.com/office/drawing/2014/main" id="{4A8FDF54-95E0-42C7-9064-93AB1BB0D3C8}"/>
              </a:ext>
            </a:extLst>
          </p:cNvPr>
          <p:cNvSpPr txBox="1"/>
          <p:nvPr/>
        </p:nvSpPr>
        <p:spPr>
          <a:xfrm>
            <a:off x="11404700" y="5566819"/>
            <a:ext cx="314686" cy="186870"/>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graphicFrame>
        <p:nvGraphicFramePr>
          <p:cNvPr id="77" name="Chart 76">
            <a:extLst>
              <a:ext uri="{FF2B5EF4-FFF2-40B4-BE49-F238E27FC236}">
                <a16:creationId xmlns:a16="http://schemas.microsoft.com/office/drawing/2014/main" id="{1A145322-E540-4BDD-BFAE-830DEB60F18A}"/>
              </a:ext>
            </a:extLst>
          </p:cNvPr>
          <p:cNvGraphicFramePr/>
          <p:nvPr/>
        </p:nvGraphicFramePr>
        <p:xfrm>
          <a:off x="-21518" y="1736931"/>
          <a:ext cx="12192000" cy="4271826"/>
        </p:xfrm>
        <a:graphic>
          <a:graphicData uri="http://schemas.openxmlformats.org/drawingml/2006/chart">
            <c:chart xmlns:c="http://schemas.openxmlformats.org/drawingml/2006/chart" xmlns:r="http://schemas.openxmlformats.org/officeDocument/2006/relationships" r:id="rId4"/>
          </a:graphicData>
        </a:graphic>
      </p:graphicFrame>
      <p:sp>
        <p:nvSpPr>
          <p:cNvPr id="81" name="TextBox 80">
            <a:extLst>
              <a:ext uri="{FF2B5EF4-FFF2-40B4-BE49-F238E27FC236}">
                <a16:creationId xmlns:a16="http://schemas.microsoft.com/office/drawing/2014/main" id="{CCC92CD9-B0E7-4A5F-AAB5-EC82496AE184}"/>
              </a:ext>
            </a:extLst>
          </p:cNvPr>
          <p:cNvSpPr txBox="1"/>
          <p:nvPr/>
        </p:nvSpPr>
        <p:spPr>
          <a:xfrm>
            <a:off x="40894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36%</a:t>
            </a:r>
          </a:p>
        </p:txBody>
      </p:sp>
      <p:sp>
        <p:nvSpPr>
          <p:cNvPr id="82" name="TextBox 81">
            <a:extLst>
              <a:ext uri="{FF2B5EF4-FFF2-40B4-BE49-F238E27FC236}">
                <a16:creationId xmlns:a16="http://schemas.microsoft.com/office/drawing/2014/main" id="{33CEB6FE-B3BE-4A08-819A-6AE26768E523}"/>
              </a:ext>
            </a:extLst>
          </p:cNvPr>
          <p:cNvSpPr txBox="1"/>
          <p:nvPr/>
        </p:nvSpPr>
        <p:spPr>
          <a:xfrm>
            <a:off x="76512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36%</a:t>
            </a:r>
          </a:p>
        </p:txBody>
      </p:sp>
      <p:sp>
        <p:nvSpPr>
          <p:cNvPr id="83" name="TextBox 82">
            <a:extLst>
              <a:ext uri="{FF2B5EF4-FFF2-40B4-BE49-F238E27FC236}">
                <a16:creationId xmlns:a16="http://schemas.microsoft.com/office/drawing/2014/main" id="{0411E7DB-2446-492C-995B-3A243F4B4F53}"/>
              </a:ext>
            </a:extLst>
          </p:cNvPr>
          <p:cNvSpPr txBox="1"/>
          <p:nvPr/>
        </p:nvSpPr>
        <p:spPr>
          <a:xfrm>
            <a:off x="113905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36%</a:t>
            </a:r>
          </a:p>
        </p:txBody>
      </p:sp>
      <p:sp>
        <p:nvSpPr>
          <p:cNvPr id="84" name="TextBox 83">
            <a:extLst>
              <a:ext uri="{FF2B5EF4-FFF2-40B4-BE49-F238E27FC236}">
                <a16:creationId xmlns:a16="http://schemas.microsoft.com/office/drawing/2014/main" id="{F7B15B5C-45AC-48A5-9985-39510479A269}"/>
              </a:ext>
            </a:extLst>
          </p:cNvPr>
          <p:cNvSpPr txBox="1"/>
          <p:nvPr/>
        </p:nvSpPr>
        <p:spPr>
          <a:xfrm>
            <a:off x="151790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38%</a:t>
            </a:r>
          </a:p>
        </p:txBody>
      </p:sp>
      <p:sp>
        <p:nvSpPr>
          <p:cNvPr id="85" name="TextBox 84">
            <a:extLst>
              <a:ext uri="{FF2B5EF4-FFF2-40B4-BE49-F238E27FC236}">
                <a16:creationId xmlns:a16="http://schemas.microsoft.com/office/drawing/2014/main" id="{B0DC77FB-BC40-4787-BB23-E8F4E21C16BA}"/>
              </a:ext>
            </a:extLst>
          </p:cNvPr>
          <p:cNvSpPr txBox="1"/>
          <p:nvPr/>
        </p:nvSpPr>
        <p:spPr>
          <a:xfrm>
            <a:off x="18879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38%</a:t>
            </a:r>
          </a:p>
        </p:txBody>
      </p:sp>
      <p:sp>
        <p:nvSpPr>
          <p:cNvPr id="86" name="TextBox 85">
            <a:extLst>
              <a:ext uri="{FF2B5EF4-FFF2-40B4-BE49-F238E27FC236}">
                <a16:creationId xmlns:a16="http://schemas.microsoft.com/office/drawing/2014/main" id="{6578F370-05C5-418D-9D52-5E7BC62D84D2}"/>
              </a:ext>
            </a:extLst>
          </p:cNvPr>
          <p:cNvSpPr txBox="1"/>
          <p:nvPr/>
        </p:nvSpPr>
        <p:spPr>
          <a:xfrm>
            <a:off x="2272465"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37%</a:t>
            </a:r>
          </a:p>
        </p:txBody>
      </p:sp>
      <p:sp>
        <p:nvSpPr>
          <p:cNvPr id="88" name="TextBox 87">
            <a:extLst>
              <a:ext uri="{FF2B5EF4-FFF2-40B4-BE49-F238E27FC236}">
                <a16:creationId xmlns:a16="http://schemas.microsoft.com/office/drawing/2014/main" id="{10DF1228-4D7F-47CB-8DC4-0755B96D1163}"/>
              </a:ext>
            </a:extLst>
          </p:cNvPr>
          <p:cNvSpPr txBox="1"/>
          <p:nvPr/>
        </p:nvSpPr>
        <p:spPr>
          <a:xfrm>
            <a:off x="26579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36%</a:t>
            </a:r>
          </a:p>
        </p:txBody>
      </p:sp>
      <p:sp>
        <p:nvSpPr>
          <p:cNvPr id="89" name="TextBox 88">
            <a:extLst>
              <a:ext uri="{FF2B5EF4-FFF2-40B4-BE49-F238E27FC236}">
                <a16:creationId xmlns:a16="http://schemas.microsoft.com/office/drawing/2014/main" id="{7C17CF9F-AAA6-44CB-878F-F0E014C4262A}"/>
              </a:ext>
            </a:extLst>
          </p:cNvPr>
          <p:cNvSpPr txBox="1"/>
          <p:nvPr/>
        </p:nvSpPr>
        <p:spPr>
          <a:xfrm>
            <a:off x="303197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36%</a:t>
            </a:r>
          </a:p>
        </p:txBody>
      </p:sp>
      <p:sp>
        <p:nvSpPr>
          <p:cNvPr id="90" name="TextBox 89">
            <a:extLst>
              <a:ext uri="{FF2B5EF4-FFF2-40B4-BE49-F238E27FC236}">
                <a16:creationId xmlns:a16="http://schemas.microsoft.com/office/drawing/2014/main" id="{FA137EE3-33A1-4249-B249-39B470FA73BD}"/>
              </a:ext>
            </a:extLst>
          </p:cNvPr>
          <p:cNvSpPr txBox="1"/>
          <p:nvPr/>
        </p:nvSpPr>
        <p:spPr>
          <a:xfrm>
            <a:off x="342238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35%</a:t>
            </a:r>
          </a:p>
        </p:txBody>
      </p:sp>
      <p:sp>
        <p:nvSpPr>
          <p:cNvPr id="91" name="TextBox 90">
            <a:extLst>
              <a:ext uri="{FF2B5EF4-FFF2-40B4-BE49-F238E27FC236}">
                <a16:creationId xmlns:a16="http://schemas.microsoft.com/office/drawing/2014/main" id="{977A2ECC-7605-448D-A428-776CAAEEF548}"/>
              </a:ext>
            </a:extLst>
          </p:cNvPr>
          <p:cNvSpPr txBox="1"/>
          <p:nvPr/>
        </p:nvSpPr>
        <p:spPr>
          <a:xfrm>
            <a:off x="43480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21%</a:t>
            </a:r>
          </a:p>
        </p:txBody>
      </p:sp>
      <p:sp>
        <p:nvSpPr>
          <p:cNvPr id="92" name="TextBox 91">
            <a:extLst>
              <a:ext uri="{FF2B5EF4-FFF2-40B4-BE49-F238E27FC236}">
                <a16:creationId xmlns:a16="http://schemas.microsoft.com/office/drawing/2014/main" id="{4B8D56D0-349B-4638-9B6A-83F1BC7358E7}"/>
              </a:ext>
            </a:extLst>
          </p:cNvPr>
          <p:cNvSpPr txBox="1"/>
          <p:nvPr/>
        </p:nvSpPr>
        <p:spPr>
          <a:xfrm>
            <a:off x="471376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21%</a:t>
            </a:r>
          </a:p>
        </p:txBody>
      </p:sp>
      <p:sp>
        <p:nvSpPr>
          <p:cNvPr id="93" name="TextBox 92">
            <a:extLst>
              <a:ext uri="{FF2B5EF4-FFF2-40B4-BE49-F238E27FC236}">
                <a16:creationId xmlns:a16="http://schemas.microsoft.com/office/drawing/2014/main" id="{ADC93A7B-92C6-40E1-B9E4-E46F5E46A111}"/>
              </a:ext>
            </a:extLst>
          </p:cNvPr>
          <p:cNvSpPr txBox="1"/>
          <p:nvPr/>
        </p:nvSpPr>
        <p:spPr>
          <a:xfrm>
            <a:off x="50939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22%</a:t>
            </a:r>
          </a:p>
        </p:txBody>
      </p:sp>
      <p:sp>
        <p:nvSpPr>
          <p:cNvPr id="94" name="TextBox 93">
            <a:extLst>
              <a:ext uri="{FF2B5EF4-FFF2-40B4-BE49-F238E27FC236}">
                <a16:creationId xmlns:a16="http://schemas.microsoft.com/office/drawing/2014/main" id="{7654F821-C894-47BC-9C1A-66181BBE14AE}"/>
              </a:ext>
            </a:extLst>
          </p:cNvPr>
          <p:cNvSpPr txBox="1"/>
          <p:nvPr/>
        </p:nvSpPr>
        <p:spPr>
          <a:xfrm>
            <a:off x="547137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24%</a:t>
            </a:r>
          </a:p>
        </p:txBody>
      </p:sp>
      <p:sp>
        <p:nvSpPr>
          <p:cNvPr id="95" name="TextBox 94">
            <a:extLst>
              <a:ext uri="{FF2B5EF4-FFF2-40B4-BE49-F238E27FC236}">
                <a16:creationId xmlns:a16="http://schemas.microsoft.com/office/drawing/2014/main" id="{6D0D2ED2-2D25-4086-8509-E912A6ACFE91}"/>
              </a:ext>
            </a:extLst>
          </p:cNvPr>
          <p:cNvSpPr txBox="1"/>
          <p:nvPr/>
        </p:nvSpPr>
        <p:spPr>
          <a:xfrm>
            <a:off x="583435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24%</a:t>
            </a:r>
          </a:p>
        </p:txBody>
      </p:sp>
      <p:sp>
        <p:nvSpPr>
          <p:cNvPr id="96" name="TextBox 95">
            <a:extLst>
              <a:ext uri="{FF2B5EF4-FFF2-40B4-BE49-F238E27FC236}">
                <a16:creationId xmlns:a16="http://schemas.microsoft.com/office/drawing/2014/main" id="{96D3A302-6823-4771-957A-2C7514264A8D}"/>
              </a:ext>
            </a:extLst>
          </p:cNvPr>
          <p:cNvSpPr txBox="1"/>
          <p:nvPr/>
        </p:nvSpPr>
        <p:spPr>
          <a:xfrm>
            <a:off x="6224134"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23%</a:t>
            </a:r>
          </a:p>
        </p:txBody>
      </p:sp>
      <p:sp>
        <p:nvSpPr>
          <p:cNvPr id="97" name="TextBox 96">
            <a:extLst>
              <a:ext uri="{FF2B5EF4-FFF2-40B4-BE49-F238E27FC236}">
                <a16:creationId xmlns:a16="http://schemas.microsoft.com/office/drawing/2014/main" id="{FD260CC4-A106-492B-8CDF-F3F9DAC30FF0}"/>
              </a:ext>
            </a:extLst>
          </p:cNvPr>
          <p:cNvSpPr txBox="1"/>
          <p:nvPr/>
        </p:nvSpPr>
        <p:spPr>
          <a:xfrm>
            <a:off x="660158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23%</a:t>
            </a:r>
          </a:p>
        </p:txBody>
      </p:sp>
      <p:sp>
        <p:nvSpPr>
          <p:cNvPr id="98" name="TextBox 97">
            <a:extLst>
              <a:ext uri="{FF2B5EF4-FFF2-40B4-BE49-F238E27FC236}">
                <a16:creationId xmlns:a16="http://schemas.microsoft.com/office/drawing/2014/main" id="{62BFFE18-39D4-448A-8B01-104DDB75F637}"/>
              </a:ext>
            </a:extLst>
          </p:cNvPr>
          <p:cNvSpPr txBox="1"/>
          <p:nvPr/>
        </p:nvSpPr>
        <p:spPr>
          <a:xfrm>
            <a:off x="69907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22%</a:t>
            </a:r>
          </a:p>
        </p:txBody>
      </p:sp>
      <p:sp>
        <p:nvSpPr>
          <p:cNvPr id="99" name="TextBox 98">
            <a:extLst>
              <a:ext uri="{FF2B5EF4-FFF2-40B4-BE49-F238E27FC236}">
                <a16:creationId xmlns:a16="http://schemas.microsoft.com/office/drawing/2014/main" id="{6519B6D4-AEAE-479C-8974-9436C8CA5273}"/>
              </a:ext>
            </a:extLst>
          </p:cNvPr>
          <p:cNvSpPr txBox="1"/>
          <p:nvPr/>
        </p:nvSpPr>
        <p:spPr>
          <a:xfrm>
            <a:off x="7372600"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22%</a:t>
            </a:r>
          </a:p>
        </p:txBody>
      </p:sp>
      <p:sp>
        <p:nvSpPr>
          <p:cNvPr id="100" name="TextBox 99">
            <a:extLst>
              <a:ext uri="{FF2B5EF4-FFF2-40B4-BE49-F238E27FC236}">
                <a16:creationId xmlns:a16="http://schemas.microsoft.com/office/drawing/2014/main" id="{121E6A6B-7D8A-4F97-8BB7-D4E6CE9252D6}"/>
              </a:ext>
            </a:extLst>
          </p:cNvPr>
          <p:cNvSpPr txBox="1"/>
          <p:nvPr/>
        </p:nvSpPr>
        <p:spPr>
          <a:xfrm>
            <a:off x="8349501"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22%</a:t>
            </a:r>
          </a:p>
        </p:txBody>
      </p:sp>
      <p:sp>
        <p:nvSpPr>
          <p:cNvPr id="101" name="TextBox 100">
            <a:extLst>
              <a:ext uri="{FF2B5EF4-FFF2-40B4-BE49-F238E27FC236}">
                <a16:creationId xmlns:a16="http://schemas.microsoft.com/office/drawing/2014/main" id="{112B5E1C-89F6-402F-962E-3774D3B2342E}"/>
              </a:ext>
            </a:extLst>
          </p:cNvPr>
          <p:cNvSpPr txBox="1"/>
          <p:nvPr/>
        </p:nvSpPr>
        <p:spPr>
          <a:xfrm>
            <a:off x="87152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22%</a:t>
            </a:r>
          </a:p>
        </p:txBody>
      </p:sp>
      <p:sp>
        <p:nvSpPr>
          <p:cNvPr id="102" name="TextBox 101">
            <a:extLst>
              <a:ext uri="{FF2B5EF4-FFF2-40B4-BE49-F238E27FC236}">
                <a16:creationId xmlns:a16="http://schemas.microsoft.com/office/drawing/2014/main" id="{3BB9BB30-D452-4ADB-871B-C2DBA8DAEE81}"/>
              </a:ext>
            </a:extLst>
          </p:cNvPr>
          <p:cNvSpPr txBox="1"/>
          <p:nvPr/>
        </p:nvSpPr>
        <p:spPr>
          <a:xfrm>
            <a:off x="907961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Helvetica" panose="020B0403020202020204" pitchFamily="34" charset="0"/>
                <a:ea typeface="+mn-ea"/>
                <a:cs typeface="+mn-cs"/>
              </a:rPr>
              <a:t>22%</a:t>
            </a:r>
          </a:p>
        </p:txBody>
      </p:sp>
      <p:sp>
        <p:nvSpPr>
          <p:cNvPr id="103" name="TextBox 102">
            <a:extLst>
              <a:ext uri="{FF2B5EF4-FFF2-40B4-BE49-F238E27FC236}">
                <a16:creationId xmlns:a16="http://schemas.microsoft.com/office/drawing/2014/main" id="{F2AF6D50-D49C-431A-A107-791B0B714F49}"/>
              </a:ext>
            </a:extLst>
          </p:cNvPr>
          <p:cNvSpPr txBox="1"/>
          <p:nvPr/>
        </p:nvSpPr>
        <p:spPr>
          <a:xfrm>
            <a:off x="945370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24%</a:t>
            </a:r>
          </a:p>
        </p:txBody>
      </p:sp>
      <p:sp>
        <p:nvSpPr>
          <p:cNvPr id="104" name="TextBox 103">
            <a:extLst>
              <a:ext uri="{FF2B5EF4-FFF2-40B4-BE49-F238E27FC236}">
                <a16:creationId xmlns:a16="http://schemas.microsoft.com/office/drawing/2014/main" id="{93E3BC9C-599E-43F3-AB22-FFB692FE81E8}"/>
              </a:ext>
            </a:extLst>
          </p:cNvPr>
          <p:cNvSpPr txBox="1"/>
          <p:nvPr/>
        </p:nvSpPr>
        <p:spPr>
          <a:xfrm>
            <a:off x="9823756"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25%</a:t>
            </a:r>
          </a:p>
        </p:txBody>
      </p:sp>
      <p:sp>
        <p:nvSpPr>
          <p:cNvPr id="105" name="TextBox 104">
            <a:extLst>
              <a:ext uri="{FF2B5EF4-FFF2-40B4-BE49-F238E27FC236}">
                <a16:creationId xmlns:a16="http://schemas.microsoft.com/office/drawing/2014/main" id="{920CB9B7-2430-4D94-87B4-E64052D78B84}"/>
              </a:ext>
            </a:extLst>
          </p:cNvPr>
          <p:cNvSpPr txBox="1"/>
          <p:nvPr/>
        </p:nvSpPr>
        <p:spPr>
          <a:xfrm>
            <a:off x="10208262"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24%</a:t>
            </a:r>
          </a:p>
        </p:txBody>
      </p:sp>
      <p:sp>
        <p:nvSpPr>
          <p:cNvPr id="106" name="TextBox 105">
            <a:extLst>
              <a:ext uri="{FF2B5EF4-FFF2-40B4-BE49-F238E27FC236}">
                <a16:creationId xmlns:a16="http://schemas.microsoft.com/office/drawing/2014/main" id="{80E0F02F-23EF-4954-995C-96C35AF29B28}"/>
              </a:ext>
            </a:extLst>
          </p:cNvPr>
          <p:cNvSpPr txBox="1"/>
          <p:nvPr/>
        </p:nvSpPr>
        <p:spPr>
          <a:xfrm>
            <a:off x="10589023"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24%</a:t>
            </a:r>
          </a:p>
        </p:txBody>
      </p:sp>
      <p:sp>
        <p:nvSpPr>
          <p:cNvPr id="107" name="TextBox 106">
            <a:extLst>
              <a:ext uri="{FF2B5EF4-FFF2-40B4-BE49-F238E27FC236}">
                <a16:creationId xmlns:a16="http://schemas.microsoft.com/office/drawing/2014/main" id="{36AB3CB8-EA15-4FA4-BDE1-0052606D56EA}"/>
              </a:ext>
            </a:extLst>
          </p:cNvPr>
          <p:cNvSpPr txBox="1"/>
          <p:nvPr/>
        </p:nvSpPr>
        <p:spPr>
          <a:xfrm>
            <a:off x="10972539"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23%</a:t>
            </a:r>
          </a:p>
        </p:txBody>
      </p:sp>
      <p:sp>
        <p:nvSpPr>
          <p:cNvPr id="108" name="TextBox 107">
            <a:extLst>
              <a:ext uri="{FF2B5EF4-FFF2-40B4-BE49-F238E27FC236}">
                <a16:creationId xmlns:a16="http://schemas.microsoft.com/office/drawing/2014/main" id="{1D2A4041-267E-4EAE-B94A-492EBE83EA9D}"/>
              </a:ext>
            </a:extLst>
          </p:cNvPr>
          <p:cNvSpPr txBox="1"/>
          <p:nvPr/>
        </p:nvSpPr>
        <p:spPr>
          <a:xfrm>
            <a:off x="11356598" y="5537144"/>
            <a:ext cx="45431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22%</a:t>
            </a:r>
          </a:p>
        </p:txBody>
      </p:sp>
      <p:sp>
        <p:nvSpPr>
          <p:cNvPr id="109" name="Rectangle 108">
            <a:extLst>
              <a:ext uri="{FF2B5EF4-FFF2-40B4-BE49-F238E27FC236}">
                <a16:creationId xmlns:a16="http://schemas.microsoft.com/office/drawing/2014/main" id="{87A8AC54-BF12-46B1-9791-E756AD7F5197}"/>
              </a:ext>
            </a:extLst>
          </p:cNvPr>
          <p:cNvSpPr/>
          <p:nvPr/>
        </p:nvSpPr>
        <p:spPr>
          <a:xfrm>
            <a:off x="7259367" y="4089827"/>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0" name="Rectangle 109">
            <a:extLst>
              <a:ext uri="{FF2B5EF4-FFF2-40B4-BE49-F238E27FC236}">
                <a16:creationId xmlns:a16="http://schemas.microsoft.com/office/drawing/2014/main" id="{62C3ED0E-31D1-4153-90AC-4CF7885F0AE9}"/>
              </a:ext>
            </a:extLst>
          </p:cNvPr>
          <p:cNvSpPr/>
          <p:nvPr/>
        </p:nvSpPr>
        <p:spPr>
          <a:xfrm>
            <a:off x="11229083" y="3077616"/>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11" name="TextBox 110">
            <a:extLst>
              <a:ext uri="{FF2B5EF4-FFF2-40B4-BE49-F238E27FC236}">
                <a16:creationId xmlns:a16="http://schemas.microsoft.com/office/drawing/2014/main" id="{241C148A-EB3D-4A84-8B5A-557B2DA93A3E}"/>
              </a:ext>
            </a:extLst>
          </p:cNvPr>
          <p:cNvSpPr txBox="1"/>
          <p:nvPr/>
        </p:nvSpPr>
        <p:spPr>
          <a:xfrm>
            <a:off x="3289039" y="1773547"/>
            <a:ext cx="56139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1" i="0" u="none" strike="noStrike" kern="1200" spc="0" baseline="0">
                <a:solidFill>
                  <a:srgbClr val="1B1464"/>
                </a:solidFill>
                <a:latin typeface="Helvetica" panose="020B0403020202020204" pitchFamily="34" charset="0"/>
                <a:ea typeface="+mn-ea"/>
                <a:cs typeface="+mn-cs"/>
              </a:defRPr>
            </a:pP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Ad-Supported TV: Kids Programming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Total Weekly Minutes Viewed (in billions)</a:t>
            </a:r>
          </a:p>
        </p:txBody>
      </p:sp>
      <p:sp>
        <p:nvSpPr>
          <p:cNvPr id="112" name="Rectangle 111">
            <a:extLst>
              <a:ext uri="{FF2B5EF4-FFF2-40B4-BE49-F238E27FC236}">
                <a16:creationId xmlns:a16="http://schemas.microsoft.com/office/drawing/2014/main" id="{8FC803A8-AC7F-43F4-BF3A-B4B8A120EC75}"/>
              </a:ext>
            </a:extLst>
          </p:cNvPr>
          <p:cNvSpPr/>
          <p:nvPr/>
        </p:nvSpPr>
        <p:spPr>
          <a:xfrm>
            <a:off x="3290351" y="2723668"/>
            <a:ext cx="62850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p>
        </p:txBody>
      </p:sp>
    </p:spTree>
    <p:extLst>
      <p:ext uri="{BB962C8B-B14F-4D97-AF65-F5344CB8AC3E}">
        <p14:creationId xmlns:p14="http://schemas.microsoft.com/office/powerpoint/2010/main" val="17237180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18989" y="6215790"/>
            <a:ext cx="115175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VAB’s </a:t>
            </a:r>
            <a:r>
              <a:rPr kumimoji="0" lang="en-US" sz="7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hlinkClick r:id="rId4"/>
              </a:rPr>
              <a:t>'As Time Goes By: How Media Consumption Is Helping America Cope’</a:t>
            </a:r>
            <a:r>
              <a:rPr kumimoji="0" lang="en-US" sz="7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Q9: Thinking of your behavior during the COVID-19 Pandemic, please indicate below how much you agree or disagree with the following statements. Top 2 box (agree completely, agree somewhat).</a:t>
            </a:r>
          </a:p>
        </p:txBody>
      </p:sp>
      <p:sp>
        <p:nvSpPr>
          <p:cNvPr id="35" name="TextBox 34">
            <a:extLst>
              <a:ext uri="{FF2B5EF4-FFF2-40B4-BE49-F238E27FC236}">
                <a16:creationId xmlns:a16="http://schemas.microsoft.com/office/drawing/2014/main" id="{B1CF8583-CEF2-44E9-BA4C-54A00F989E3B}"/>
              </a:ext>
            </a:extLst>
          </p:cNvPr>
          <p:cNvSpPr txBox="1"/>
          <p:nvPr/>
        </p:nvSpPr>
        <p:spPr>
          <a:xfrm>
            <a:off x="-1813" y="1696637"/>
            <a:ext cx="1219199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u="sng" dirty="0">
                <a:solidFill>
                  <a:srgbClr val="1F1A62"/>
                </a:solidFill>
                <a:latin typeface="Helvetica-Normal" pitchFamily="2" charset="0"/>
              </a:rPr>
              <a:t>“Watching TV or movie together as a family has become more common”</a:t>
            </a:r>
            <a:br>
              <a:rPr kumimoji="0" lang="en-US" sz="1800" b="0" i="0" u="sng" strike="noStrike" kern="1200" cap="none" spc="0" normalizeH="0" baseline="0" noProof="0" dirty="0">
                <a:ln>
                  <a:noFill/>
                </a:ln>
                <a:solidFill>
                  <a:srgbClr val="1F1A62"/>
                </a:solidFill>
                <a:effectLst/>
                <a:uLnTx/>
                <a:uFillTx/>
                <a:latin typeface="Helvetica-Normal" pitchFamily="2" charset="0"/>
              </a:rPr>
            </a:br>
            <a:r>
              <a:rPr kumimoji="0" lang="en-US" sz="1600" b="0" i="0" strike="noStrike" kern="1200" cap="none" spc="0" normalizeH="0" baseline="0" noProof="0" dirty="0">
                <a:ln>
                  <a:noFill/>
                </a:ln>
                <a:solidFill>
                  <a:srgbClr val="1F1A62"/>
                </a:solidFill>
                <a:effectLst/>
                <a:uLnTx/>
                <a:uFillTx/>
                <a:latin typeface="Helvetica-Normal" pitchFamily="2" charset="0"/>
              </a:rPr>
              <a:t>% of respondents who agree</a:t>
            </a:r>
            <a:endParaRPr kumimoji="0" lang="en-US" sz="1800" b="0" i="0" strike="noStrike" kern="1200" cap="none" spc="0" normalizeH="0" baseline="0" noProof="0" dirty="0">
              <a:ln>
                <a:noFill/>
              </a:ln>
              <a:solidFill>
                <a:srgbClr val="1F1A62"/>
              </a:solidFill>
              <a:effectLst/>
              <a:uLnTx/>
              <a:uFillTx/>
              <a:latin typeface="Helvetica-Normal" pitchFamily="2" charset="0"/>
            </a:endParaRPr>
          </a:p>
        </p:txBody>
      </p:sp>
      <p:pic>
        <p:nvPicPr>
          <p:cNvPr id="22" name="Picture 21" descr="A close up of a logo&#10;&#10;Description automatically generated">
            <a:extLst>
              <a:ext uri="{FF2B5EF4-FFF2-40B4-BE49-F238E27FC236}">
                <a16:creationId xmlns:a16="http://schemas.microsoft.com/office/drawing/2014/main" id="{073EC5EA-6C52-4F66-B461-4CFB3D30D461}"/>
              </a:ext>
            </a:extLst>
          </p:cNvPr>
          <p:cNvPicPr>
            <a:picLocks noChangeAspect="1"/>
          </p:cNvPicPr>
          <p:nvPr/>
        </p:nvPicPr>
        <p:blipFill>
          <a:blip r:embed="rId5"/>
          <a:stretch>
            <a:fillRect/>
          </a:stretch>
        </p:blipFill>
        <p:spPr>
          <a:xfrm>
            <a:off x="1237711" y="2704550"/>
            <a:ext cx="3014126" cy="3014126"/>
          </a:xfrm>
          <a:prstGeom prst="rect">
            <a:avLst/>
          </a:prstGeom>
        </p:spPr>
      </p:pic>
      <p:sp>
        <p:nvSpPr>
          <p:cNvPr id="15" name="Rectangle 14">
            <a:extLst>
              <a:ext uri="{FF2B5EF4-FFF2-40B4-BE49-F238E27FC236}">
                <a16:creationId xmlns:a16="http://schemas.microsoft.com/office/drawing/2014/main" id="{90C59A02-21E0-4E4F-B7F2-90AB019F40ED}"/>
              </a:ext>
            </a:extLst>
          </p:cNvPr>
          <p:cNvSpPr/>
          <p:nvPr/>
        </p:nvSpPr>
        <p:spPr>
          <a:xfrm>
            <a:off x="283558" y="338370"/>
            <a:ext cx="1134100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72%</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of adults 18+ are watching TV and movies with their families more often during the COVID-19 lockdown </a:t>
            </a:r>
          </a:p>
        </p:txBody>
      </p:sp>
      <p:sp>
        <p:nvSpPr>
          <p:cNvPr id="16" name="TextBox 15">
            <a:extLst>
              <a:ext uri="{FF2B5EF4-FFF2-40B4-BE49-F238E27FC236}">
                <a16:creationId xmlns:a16="http://schemas.microsoft.com/office/drawing/2014/main" id="{8CEC2519-66A3-4742-A72F-1CB5C69636B8}"/>
              </a:ext>
            </a:extLst>
          </p:cNvPr>
          <p:cNvSpPr txBox="1"/>
          <p:nvPr/>
        </p:nvSpPr>
        <p:spPr>
          <a:xfrm>
            <a:off x="4909347" y="2703075"/>
            <a:ext cx="3122703" cy="523220"/>
          </a:xfrm>
          <a:prstGeom prst="rect">
            <a:avLst/>
          </a:prstGeom>
          <a:noFill/>
          <a:ln w="28575">
            <a:solidFill>
              <a:srgbClr val="1B146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B1464"/>
                </a:solidFill>
                <a:latin typeface="Helvetica" panose="020B0403020202020204" pitchFamily="34" charset="0"/>
              </a:rPr>
              <a:t>P18-24: 7</a:t>
            </a:r>
            <a:r>
              <a:rPr kumimoji="0" lang="en-US" sz="280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0% </a:t>
            </a:r>
          </a:p>
        </p:txBody>
      </p:sp>
      <p:sp>
        <p:nvSpPr>
          <p:cNvPr id="17" name="TextBox 16">
            <a:extLst>
              <a:ext uri="{FF2B5EF4-FFF2-40B4-BE49-F238E27FC236}">
                <a16:creationId xmlns:a16="http://schemas.microsoft.com/office/drawing/2014/main" id="{B481446B-D5F2-4E77-B8AF-6D6B74E578CD}"/>
              </a:ext>
            </a:extLst>
          </p:cNvPr>
          <p:cNvSpPr txBox="1"/>
          <p:nvPr/>
        </p:nvSpPr>
        <p:spPr>
          <a:xfrm>
            <a:off x="8501860" y="2704550"/>
            <a:ext cx="3122703" cy="523220"/>
          </a:xfrm>
          <a:prstGeom prst="rect">
            <a:avLst/>
          </a:prstGeom>
          <a:noFill/>
          <a:ln w="28575">
            <a:solidFill>
              <a:srgbClr val="ED3C8D"/>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B1464"/>
                </a:solidFill>
                <a:latin typeface="Helvetica" panose="020B0403020202020204" pitchFamily="34" charset="0"/>
              </a:rPr>
              <a:t>P25-34: 7</a:t>
            </a:r>
            <a:r>
              <a:rPr kumimoji="0" lang="en-US" sz="280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 </a:t>
            </a:r>
          </a:p>
        </p:txBody>
      </p:sp>
      <p:sp>
        <p:nvSpPr>
          <p:cNvPr id="18" name="TextBox 17">
            <a:extLst>
              <a:ext uri="{FF2B5EF4-FFF2-40B4-BE49-F238E27FC236}">
                <a16:creationId xmlns:a16="http://schemas.microsoft.com/office/drawing/2014/main" id="{280EBE3B-5E47-49DE-96E9-6E166667400C}"/>
              </a:ext>
            </a:extLst>
          </p:cNvPr>
          <p:cNvSpPr txBox="1"/>
          <p:nvPr/>
        </p:nvSpPr>
        <p:spPr>
          <a:xfrm>
            <a:off x="4909347" y="3885286"/>
            <a:ext cx="3122703" cy="523220"/>
          </a:xfrm>
          <a:prstGeom prst="rect">
            <a:avLst/>
          </a:prstGeom>
          <a:noFill/>
          <a:ln w="28575">
            <a:solidFill>
              <a:srgbClr val="00BFF2"/>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B1464"/>
                </a:solidFill>
                <a:latin typeface="Helvetica" panose="020B0403020202020204" pitchFamily="34" charset="0"/>
              </a:rPr>
              <a:t>P35-44: 85</a:t>
            </a:r>
            <a:r>
              <a:rPr kumimoji="0" lang="en-US" sz="280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a:t>
            </a:r>
          </a:p>
        </p:txBody>
      </p:sp>
      <p:sp>
        <p:nvSpPr>
          <p:cNvPr id="19" name="TextBox 18">
            <a:extLst>
              <a:ext uri="{FF2B5EF4-FFF2-40B4-BE49-F238E27FC236}">
                <a16:creationId xmlns:a16="http://schemas.microsoft.com/office/drawing/2014/main" id="{79027C79-5131-43C6-BC0C-C9DDE86A09B8}"/>
              </a:ext>
            </a:extLst>
          </p:cNvPr>
          <p:cNvSpPr txBox="1"/>
          <p:nvPr/>
        </p:nvSpPr>
        <p:spPr>
          <a:xfrm>
            <a:off x="8501860" y="3885283"/>
            <a:ext cx="3122703" cy="523220"/>
          </a:xfrm>
          <a:prstGeom prst="rect">
            <a:avLst/>
          </a:prstGeom>
          <a:noFill/>
          <a:ln w="28575">
            <a:solidFill>
              <a:srgbClr val="FFE6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B1464"/>
                </a:solidFill>
                <a:latin typeface="Helvetica" panose="020B0403020202020204" pitchFamily="34" charset="0"/>
              </a:rPr>
              <a:t>P45-54: 7</a:t>
            </a:r>
            <a:r>
              <a:rPr kumimoji="0" lang="en-US" sz="280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5% </a:t>
            </a:r>
          </a:p>
        </p:txBody>
      </p:sp>
      <p:sp>
        <p:nvSpPr>
          <p:cNvPr id="20" name="TextBox 19">
            <a:extLst>
              <a:ext uri="{FF2B5EF4-FFF2-40B4-BE49-F238E27FC236}">
                <a16:creationId xmlns:a16="http://schemas.microsoft.com/office/drawing/2014/main" id="{A3D0AABD-D4D2-429B-B5AE-CDF9FBD05794}"/>
              </a:ext>
            </a:extLst>
          </p:cNvPr>
          <p:cNvSpPr txBox="1"/>
          <p:nvPr/>
        </p:nvSpPr>
        <p:spPr>
          <a:xfrm>
            <a:off x="4909347" y="5119287"/>
            <a:ext cx="3122703" cy="523220"/>
          </a:xfrm>
          <a:prstGeom prst="rect">
            <a:avLst/>
          </a:prstGeom>
          <a:noFill/>
          <a:ln w="28575">
            <a:solidFill>
              <a:srgbClr val="4EBEA4"/>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B1464"/>
                </a:solidFill>
                <a:latin typeface="Helvetica" panose="020B0403020202020204" pitchFamily="34" charset="0"/>
              </a:rPr>
              <a:t>P55+: 7</a:t>
            </a:r>
            <a:r>
              <a:rPr kumimoji="0" lang="en-US" sz="280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2% </a:t>
            </a:r>
          </a:p>
        </p:txBody>
      </p:sp>
      <p:sp>
        <p:nvSpPr>
          <p:cNvPr id="23" name="TextBox 22">
            <a:extLst>
              <a:ext uri="{FF2B5EF4-FFF2-40B4-BE49-F238E27FC236}">
                <a16:creationId xmlns:a16="http://schemas.microsoft.com/office/drawing/2014/main" id="{0688FDB5-CE17-4F2E-BFF3-20C83A8A6BCD}"/>
              </a:ext>
            </a:extLst>
          </p:cNvPr>
          <p:cNvSpPr txBox="1"/>
          <p:nvPr/>
        </p:nvSpPr>
        <p:spPr>
          <a:xfrm>
            <a:off x="8501860" y="5120768"/>
            <a:ext cx="3122703" cy="523220"/>
          </a:xfrm>
          <a:prstGeom prst="rect">
            <a:avLst/>
          </a:prstGeom>
          <a:noFill/>
          <a:ln w="28575">
            <a:solidFill>
              <a:srgbClr val="7030A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1B1464"/>
                </a:solidFill>
                <a:latin typeface="Helvetica" panose="020B0403020202020204" pitchFamily="34" charset="0"/>
              </a:rPr>
              <a:t>HHI $100K+: 7</a:t>
            </a:r>
            <a:r>
              <a:rPr kumimoji="0" lang="en-US" sz="280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9% </a:t>
            </a:r>
          </a:p>
        </p:txBody>
      </p:sp>
    </p:spTree>
    <p:extLst>
      <p:ext uri="{BB962C8B-B14F-4D97-AF65-F5344CB8AC3E}">
        <p14:creationId xmlns:p14="http://schemas.microsoft.com/office/powerpoint/2010/main" val="1873216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aphicFrame>
        <p:nvGraphicFramePr>
          <p:cNvPr id="6" name="Chart 5">
            <a:extLst>
              <a:ext uri="{FF2B5EF4-FFF2-40B4-BE49-F238E27FC236}">
                <a16:creationId xmlns:a16="http://schemas.microsoft.com/office/drawing/2014/main" id="{D564F1A4-1231-4A72-B500-36100E8C983D}"/>
              </a:ext>
            </a:extLst>
          </p:cNvPr>
          <p:cNvGraphicFramePr/>
          <p:nvPr>
            <p:extLst>
              <p:ext uri="{D42A27DB-BD31-4B8C-83A1-F6EECF244321}">
                <p14:modId xmlns:p14="http://schemas.microsoft.com/office/powerpoint/2010/main" val="2911671940"/>
              </p:ext>
            </p:extLst>
          </p:nvPr>
        </p:nvGraphicFramePr>
        <p:xfrm>
          <a:off x="546750" y="1764057"/>
          <a:ext cx="11095315" cy="4020300"/>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2">
            <a:extLst>
              <a:ext uri="{FF2B5EF4-FFF2-40B4-BE49-F238E27FC236}">
                <a16:creationId xmlns:a16="http://schemas.microsoft.com/office/drawing/2014/main" id="{9BC163D7-4D46-4428-84F3-B9A1C50A705C}"/>
              </a:ext>
            </a:extLst>
          </p:cNvPr>
          <p:cNvSpPr/>
          <p:nvPr/>
        </p:nvSpPr>
        <p:spPr>
          <a:xfrm>
            <a:off x="10536481" y="2515913"/>
            <a:ext cx="642736" cy="3501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2/24</a:t>
            </a:r>
            <a:endPar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9" name="Rectangle 18">
            <a:extLst>
              <a:ext uri="{FF2B5EF4-FFF2-40B4-BE49-F238E27FC236}">
                <a16:creationId xmlns:a16="http://schemas.microsoft.com/office/drawing/2014/main" id="{D165DDB0-0CCB-47F0-ADE9-5A025C225490}"/>
              </a:ext>
            </a:extLst>
          </p:cNvPr>
          <p:cNvSpPr/>
          <p:nvPr/>
        </p:nvSpPr>
        <p:spPr>
          <a:xfrm>
            <a:off x="493732" y="6233039"/>
            <a:ext cx="1166676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Nielsen Co-Viewing Program Report, Live, Daytime (M-F 9a-4p), 2/26/20, 3/4/20, 3/11/20, 3/18/20, 3/25/20, 4/1/20, 4/8/20, 4/15/20, 4/22/20; Market Break: HHs with children (2-17), primary demo: P18+, secondary demo: P2-17.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Viewing Source: Ad-Supported Cable TV &amp; Broadcast TV (includes Spanish Language Networks). Co-viewing share = the average percentage of adults 18+ within HH w/kids who are watching TV during that day (M-F 9a-4p) with a person 2-17.</a:t>
            </a:r>
          </a:p>
        </p:txBody>
      </p:sp>
      <p:sp>
        <p:nvSpPr>
          <p:cNvPr id="20" name="Rectangle 19">
            <a:extLst>
              <a:ext uri="{FF2B5EF4-FFF2-40B4-BE49-F238E27FC236}">
                <a16:creationId xmlns:a16="http://schemas.microsoft.com/office/drawing/2014/main" id="{669CE916-8CCD-40CB-8F1F-FAB8DA3BB415}"/>
              </a:ext>
            </a:extLst>
          </p:cNvPr>
          <p:cNvSpPr/>
          <p:nvPr/>
        </p:nvSpPr>
        <p:spPr>
          <a:xfrm>
            <a:off x="546751" y="5888290"/>
            <a:ext cx="1169826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To Read: </a:t>
            </a: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On average, 18.9% of P18+ within HHs w/kids were watching TV with a person 2-17 during 9a-4p on 4/22.</a:t>
            </a:r>
            <a:endParaRPr kumimoji="0" lang="en-US" sz="10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4" name="Rectangle 13">
            <a:extLst>
              <a:ext uri="{FF2B5EF4-FFF2-40B4-BE49-F238E27FC236}">
                <a16:creationId xmlns:a16="http://schemas.microsoft.com/office/drawing/2014/main" id="{1B6FFB1D-FAB7-4734-B8FB-B2E01CF0BCE0}"/>
              </a:ext>
            </a:extLst>
          </p:cNvPr>
          <p:cNvSpPr/>
          <p:nvPr/>
        </p:nvSpPr>
        <p:spPr>
          <a:xfrm>
            <a:off x="413301" y="318813"/>
            <a:ext cx="11770932"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Co-Viewing:</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lang="en-US" sz="2600" b="1" dirty="0">
                <a:solidFill>
                  <a:srgbClr val="002060"/>
                </a:solidFill>
                <a:latin typeface="Helvetica" panose="020B0604020202020204" pitchFamily="2" charset="0"/>
              </a:rPr>
              <a:t>Although the co-viewing spike has leveled off in the past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002060"/>
                </a:solidFill>
                <a:latin typeface="Helvetica" panose="020B0604020202020204" pitchFamily="2" charset="0"/>
              </a:rPr>
              <a:t>few week, more opportunities exist across programs and genres than pre-pandemic</a:t>
            </a:r>
          </a:p>
        </p:txBody>
      </p:sp>
    </p:spTree>
    <p:extLst>
      <p:ext uri="{BB962C8B-B14F-4D97-AF65-F5344CB8AC3E}">
        <p14:creationId xmlns:p14="http://schemas.microsoft.com/office/powerpoint/2010/main" val="2869587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a:srcRect b="3341"/>
          <a:stretch/>
        </p:blipFill>
        <p:spPr>
          <a:xfrm>
            <a:off x="0" y="-9331"/>
            <a:ext cx="12192000" cy="6880225"/>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1109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Today’s “New Normal”</a:t>
            </a:r>
            <a:endParaRPr kumimoji="0" lang="en-US" sz="4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41483473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71BD76A-D65A-4300-98B5-7EF89E740260}"/>
              </a:ext>
            </a:extLst>
          </p:cNvPr>
          <p:cNvPicPr>
            <a:picLocks noChangeAspect="1"/>
          </p:cNvPicPr>
          <p:nvPr/>
        </p:nvPicPr>
        <p:blipFill rotWithShape="1">
          <a:blip r:embed="rId2"/>
          <a:srcRect l="60744" t="660" r="332"/>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548061" y="457977"/>
            <a:ext cx="78362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What Are They Watching?</a:t>
            </a:r>
          </a:p>
        </p:txBody>
      </p:sp>
      <p:sp>
        <p:nvSpPr>
          <p:cNvPr id="4" name="Rectangle 3">
            <a:extLst>
              <a:ext uri="{FF2B5EF4-FFF2-40B4-BE49-F238E27FC236}">
                <a16:creationId xmlns:a16="http://schemas.microsoft.com/office/drawing/2014/main" id="{91CAB802-C65F-4081-AA12-A81B57DC4275}"/>
              </a:ext>
            </a:extLst>
          </p:cNvPr>
          <p:cNvSpPr/>
          <p:nvPr/>
        </p:nvSpPr>
        <p:spPr>
          <a:xfrm>
            <a:off x="5088573" y="1512167"/>
            <a:ext cx="6310355" cy="3016210"/>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People most often turn to TV for their news content</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mn-ea"/>
                <a:cs typeface="+mn-cs"/>
              </a:rPr>
              <a:t>At the same time, when looking to destress, Americans most often turn to TV and Film, underscoring the dual role TV is playing in American life</a:t>
            </a:r>
          </a:p>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In looking to destress, there is an increase in the popularity of ‘feel good’ programming that serves as a welcome distraction</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Triangle 30">
            <a:extLst>
              <a:ext uri="{FF2B5EF4-FFF2-40B4-BE49-F238E27FC236}">
                <a16:creationId xmlns:a16="http://schemas.microsoft.com/office/drawing/2014/main" id="{BFA6312B-2B32-4565-AFCB-96EF3AA03656}"/>
              </a:ext>
            </a:extLst>
          </p:cNvPr>
          <p:cNvSpPr/>
          <p:nvPr/>
        </p:nvSpPr>
        <p:spPr>
          <a:xfrm rot="5400000">
            <a:off x="4777976" y="1608872"/>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riangle 30">
            <a:extLst>
              <a:ext uri="{FF2B5EF4-FFF2-40B4-BE49-F238E27FC236}">
                <a16:creationId xmlns:a16="http://schemas.microsoft.com/office/drawing/2014/main" id="{D10501FD-2A1B-4159-B562-799268E94276}"/>
              </a:ext>
            </a:extLst>
          </p:cNvPr>
          <p:cNvSpPr/>
          <p:nvPr/>
        </p:nvSpPr>
        <p:spPr>
          <a:xfrm rot="5400000">
            <a:off x="4777701" y="365582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riangle 30">
            <a:extLst>
              <a:ext uri="{FF2B5EF4-FFF2-40B4-BE49-F238E27FC236}">
                <a16:creationId xmlns:a16="http://schemas.microsoft.com/office/drawing/2014/main" id="{151105E9-C1EA-4F18-A836-7DE366C78617}"/>
              </a:ext>
            </a:extLst>
          </p:cNvPr>
          <p:cNvSpPr/>
          <p:nvPr/>
        </p:nvSpPr>
        <p:spPr>
          <a:xfrm rot="5400000">
            <a:off x="4781086" y="2336147"/>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9175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75355A-045E-4AA1-9711-3B199BD99F03}"/>
              </a:ext>
            </a:extLst>
          </p:cNvPr>
          <p:cNvSpPr/>
          <p:nvPr/>
        </p:nvSpPr>
        <p:spPr>
          <a:xfrm>
            <a:off x="1" y="169616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51520" y="257996"/>
            <a:ext cx="1170495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Key takeaways for marketers about COVID-19 related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viewership trends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Slide Number Placeholder 5">
            <a:extLst>
              <a:ext uri="{FF2B5EF4-FFF2-40B4-BE49-F238E27FC236}">
                <a16:creationId xmlns:a16="http://schemas.microsoft.com/office/drawing/2014/main" id="{25242525-3551-4CCA-8F02-3E9C86E1FBE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1" name="Rectangle 20">
            <a:extLst>
              <a:ext uri="{FF2B5EF4-FFF2-40B4-BE49-F238E27FC236}">
                <a16:creationId xmlns:a16="http://schemas.microsoft.com/office/drawing/2014/main" id="{87620957-9260-438E-B7BD-9E46E95BA676}"/>
              </a:ext>
            </a:extLst>
          </p:cNvPr>
          <p:cNvSpPr/>
          <p:nvPr/>
        </p:nvSpPr>
        <p:spPr>
          <a:xfrm>
            <a:off x="546750" y="6586958"/>
            <a:ext cx="11666767"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Rectangle 1">
            <a:extLst>
              <a:ext uri="{FF2B5EF4-FFF2-40B4-BE49-F238E27FC236}">
                <a16:creationId xmlns:a16="http://schemas.microsoft.com/office/drawing/2014/main" id="{892812D1-C2E7-6145-8C2A-95A25EFCD80C}"/>
              </a:ext>
            </a:extLst>
          </p:cNvPr>
          <p:cNvSpPr/>
          <p:nvPr/>
        </p:nvSpPr>
        <p:spPr>
          <a:xfrm>
            <a:off x="75708" y="3523662"/>
            <a:ext cx="2919417" cy="2801028"/>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5560C96A-2084-0840-B88B-E4DD518EDBA0}"/>
              </a:ext>
            </a:extLst>
          </p:cNvPr>
          <p:cNvSpPr txBox="1"/>
          <p:nvPr/>
        </p:nvSpPr>
        <p:spPr>
          <a:xfrm>
            <a:off x="88663" y="3523661"/>
            <a:ext cx="2950992"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E900"/>
                </a:solidFill>
                <a:effectLst/>
                <a:uLnTx/>
                <a:uFillTx/>
                <a:latin typeface="Helvetica" pitchFamily="2" charset="0"/>
                <a:ea typeface="+mn-ea"/>
                <a:cs typeface="+mn-cs"/>
              </a:rPr>
              <a:t>Thirst for Video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Helvetica-Normal" pitchFamily="2" charset="0"/>
              </a:rPr>
              <a:t>As viewers hunger for new video content, consumption is up across linear, VOD and streaming.  Due to shifts in daily routines and behaviors, there is particular opportunity within Daytime, Late Night and Overnight, as well as within “feel-good” programming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Helvetica-Normal" pitchFamily="2" charset="0"/>
              </a:rPr>
              <a:t>as viewers look to destress.</a:t>
            </a:r>
          </a:p>
        </p:txBody>
      </p:sp>
      <p:sp>
        <p:nvSpPr>
          <p:cNvPr id="32" name="Rectangle 31">
            <a:extLst>
              <a:ext uri="{FF2B5EF4-FFF2-40B4-BE49-F238E27FC236}">
                <a16:creationId xmlns:a16="http://schemas.microsoft.com/office/drawing/2014/main" id="{1ADA294E-E794-4770-8CE3-6A8285028658}"/>
              </a:ext>
            </a:extLst>
          </p:cNvPr>
          <p:cNvSpPr/>
          <p:nvPr/>
        </p:nvSpPr>
        <p:spPr>
          <a:xfrm>
            <a:off x="3110675" y="3523662"/>
            <a:ext cx="2919417" cy="2801984"/>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31C69FB-33F3-414D-B408-71E5D292D0B8}"/>
              </a:ext>
            </a:extLst>
          </p:cNvPr>
          <p:cNvSpPr/>
          <p:nvPr/>
        </p:nvSpPr>
        <p:spPr>
          <a:xfrm>
            <a:off x="6152251" y="3540330"/>
            <a:ext cx="2919417" cy="2785421"/>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7A5E17FE-7336-4F86-94DF-676E5FA4EE0C}"/>
              </a:ext>
            </a:extLst>
          </p:cNvPr>
          <p:cNvSpPr txBox="1"/>
          <p:nvPr/>
        </p:nvSpPr>
        <p:spPr>
          <a:xfrm>
            <a:off x="3082691" y="3529308"/>
            <a:ext cx="2919418"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E900"/>
                </a:solidFill>
                <a:effectLst/>
                <a:uLnTx/>
                <a:uFillTx/>
                <a:latin typeface="Helvetica" pitchFamily="2" charset="0"/>
                <a:ea typeface="+mn-ea"/>
                <a:cs typeface="+mn-cs"/>
              </a:rPr>
              <a:t>Adopting New Platforms and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Helvetica-Normal" pitchFamily="2" charset="0"/>
              </a:rPr>
              <a:t>With more time to fill – and more time to learn about new platforms and devices – consumers are adopting new ways of viewing video. This is seen in increased adoption of AVOD services, offering advertisers more ways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Helvetica-Normal" pitchFamily="2" charset="0"/>
              </a:rPr>
              <a:t>to reach and engage viewers. </a:t>
            </a:r>
          </a:p>
        </p:txBody>
      </p:sp>
      <p:sp>
        <p:nvSpPr>
          <p:cNvPr id="41" name="TextBox 40">
            <a:extLst>
              <a:ext uri="{FF2B5EF4-FFF2-40B4-BE49-F238E27FC236}">
                <a16:creationId xmlns:a16="http://schemas.microsoft.com/office/drawing/2014/main" id="{794B137E-1E3F-43F4-AEDE-CE6F556A3422}"/>
              </a:ext>
            </a:extLst>
          </p:cNvPr>
          <p:cNvSpPr txBox="1"/>
          <p:nvPr/>
        </p:nvSpPr>
        <p:spPr>
          <a:xfrm>
            <a:off x="6183370" y="3532416"/>
            <a:ext cx="2729812"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E900"/>
                </a:solidFill>
                <a:effectLst/>
                <a:uLnTx/>
                <a:uFillTx/>
                <a:latin typeface="Helvetica" pitchFamily="2" charset="0"/>
                <a:ea typeface="+mn-ea"/>
                <a:cs typeface="+mn-cs"/>
              </a:rPr>
              <a:t>The Eyeballs of Sports Fans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Helvetica-Normal" pitchFamily="2" charset="0"/>
              </a:rPr>
              <a:t>Sports fans, a primary audience for many brands, continue to engage with television even with the absence of live sports.  They have simply shifted their viewing to news, movies, and other entertainment programming.</a:t>
            </a:r>
          </a:p>
        </p:txBody>
      </p:sp>
      <p:sp>
        <p:nvSpPr>
          <p:cNvPr id="20" name="Rectangle 19">
            <a:extLst>
              <a:ext uri="{FF2B5EF4-FFF2-40B4-BE49-F238E27FC236}">
                <a16:creationId xmlns:a16="http://schemas.microsoft.com/office/drawing/2014/main" id="{E42B7F59-9110-430E-9D56-BC10994469BE}"/>
              </a:ext>
            </a:extLst>
          </p:cNvPr>
          <p:cNvSpPr/>
          <p:nvPr/>
        </p:nvSpPr>
        <p:spPr>
          <a:xfrm>
            <a:off x="9140766" y="3553236"/>
            <a:ext cx="2919417" cy="2785421"/>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DBC5212B-B35A-4E4F-9568-541AF1CFC75C}"/>
              </a:ext>
            </a:extLst>
          </p:cNvPr>
          <p:cNvSpPr txBox="1"/>
          <p:nvPr/>
        </p:nvSpPr>
        <p:spPr>
          <a:xfrm>
            <a:off x="9171885" y="3545322"/>
            <a:ext cx="2851972"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E900"/>
                </a:solidFill>
                <a:effectLst/>
                <a:uLnTx/>
                <a:uFillTx/>
                <a:latin typeface="Helvetica" pitchFamily="2" charset="0"/>
                <a:ea typeface="+mn-ea"/>
                <a:cs typeface="+mn-cs"/>
              </a:rPr>
              <a:t>Rewarding Compassion, Commitment</a:t>
            </a:r>
            <a:r>
              <a:rPr lang="en-US" sz="1400" b="1" dirty="0">
                <a:solidFill>
                  <a:srgbClr val="FFE900"/>
                </a:solidFill>
                <a:latin typeface="Helvetica" pitchFamily="2" charset="0"/>
              </a:rPr>
              <a:t> </a:t>
            </a:r>
            <a:r>
              <a:rPr kumimoji="0" lang="en-US" sz="1400" b="1" i="0" u="none" strike="noStrike" kern="1200" cap="none" spc="0" normalizeH="0" baseline="0" noProof="0" dirty="0">
                <a:ln>
                  <a:noFill/>
                </a:ln>
                <a:solidFill>
                  <a:srgbClr val="FFE900"/>
                </a:solidFill>
                <a:effectLst/>
                <a:uLnTx/>
                <a:uFillTx/>
                <a:latin typeface="Helvetica" pitchFamily="2" charset="0"/>
                <a:ea typeface="+mn-ea"/>
                <a:cs typeface="+mn-cs"/>
              </a:rPr>
              <a:t>and</a:t>
            </a:r>
            <a:r>
              <a:rPr lang="en-US" sz="1400" b="1" dirty="0">
                <a:solidFill>
                  <a:srgbClr val="FFE900"/>
                </a:solidFill>
                <a:latin typeface="Helvetica" pitchFamily="2" charset="0"/>
              </a:rPr>
              <a:t> Community</a:t>
            </a:r>
            <a:endParaRPr kumimoji="0" lang="en-US" sz="1400" b="1" i="0" u="none" strike="noStrike" kern="1200" cap="none" spc="0" normalizeH="0" baseline="0" noProof="0" dirty="0">
              <a:ln>
                <a:noFill/>
              </a:ln>
              <a:solidFill>
                <a:srgbClr val="FFE900"/>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Helvetica-Normal" pitchFamily="2" charset="0"/>
              </a:rPr>
              <a:t>Hundreds of brands have integrated authentic, COVID-19 related themes into their advertising which fosters </a:t>
            </a:r>
            <a:r>
              <a:rPr lang="en-US" sz="1400" dirty="0">
                <a:solidFill>
                  <a:prstClr val="white"/>
                </a:solidFill>
                <a:latin typeface="Helvetica-Normal" pitchFamily="2" charset="0"/>
              </a:rPr>
              <a:t>a greater connection within their communities and </a:t>
            </a:r>
            <a:r>
              <a:rPr kumimoji="0" lang="en-US" sz="1400" i="0" u="none" strike="noStrike" kern="1200" cap="none" spc="0" normalizeH="0" baseline="0" noProof="0" dirty="0">
                <a:ln>
                  <a:noFill/>
                </a:ln>
                <a:solidFill>
                  <a:prstClr val="white"/>
                </a:solidFill>
                <a:effectLst/>
                <a:uLnTx/>
                <a:uFillTx/>
                <a:latin typeface="Helvetica-Normal" pitchFamily="2" charset="0"/>
              </a:rPr>
              <a:t>helps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Helvetica-Normal" pitchFamily="2" charset="0"/>
              </a:rPr>
              <a:t>increase their perception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Helvetica-Normal" pitchFamily="2" charset="0"/>
              </a:rPr>
              <a:t>among consumers.</a:t>
            </a:r>
          </a:p>
        </p:txBody>
      </p:sp>
      <p:pic>
        <p:nvPicPr>
          <p:cNvPr id="19" name="Picture 18" descr="A close up of a sign&#10;&#10;Description automatically generated">
            <a:extLst>
              <a:ext uri="{FF2B5EF4-FFF2-40B4-BE49-F238E27FC236}">
                <a16:creationId xmlns:a16="http://schemas.microsoft.com/office/drawing/2014/main" id="{502A64FC-D104-45FA-90AA-C4FD3AEC2DFB}"/>
              </a:ext>
            </a:extLst>
          </p:cNvPr>
          <p:cNvPicPr>
            <a:picLocks noChangeAspect="1"/>
          </p:cNvPicPr>
          <p:nvPr/>
        </p:nvPicPr>
        <p:blipFill>
          <a:blip r:embed="rId3"/>
          <a:stretch>
            <a:fillRect/>
          </a:stretch>
        </p:blipFill>
        <p:spPr>
          <a:xfrm>
            <a:off x="3898968" y="2000797"/>
            <a:ext cx="1342830" cy="1342830"/>
          </a:xfrm>
          <a:prstGeom prst="rect">
            <a:avLst/>
          </a:prstGeom>
        </p:spPr>
      </p:pic>
      <p:pic>
        <p:nvPicPr>
          <p:cNvPr id="24" name="Picture 23" descr="A picture containing drawing, plate, food&#10;&#10;Description automatically generated">
            <a:extLst>
              <a:ext uri="{FF2B5EF4-FFF2-40B4-BE49-F238E27FC236}">
                <a16:creationId xmlns:a16="http://schemas.microsoft.com/office/drawing/2014/main" id="{1883C25C-E87C-4AD7-A954-BE65B5F490AA}"/>
              </a:ext>
            </a:extLst>
          </p:cNvPr>
          <p:cNvPicPr>
            <a:picLocks noChangeAspect="1"/>
          </p:cNvPicPr>
          <p:nvPr/>
        </p:nvPicPr>
        <p:blipFill>
          <a:blip r:embed="rId4"/>
          <a:stretch>
            <a:fillRect/>
          </a:stretch>
        </p:blipFill>
        <p:spPr>
          <a:xfrm>
            <a:off x="927244" y="2029813"/>
            <a:ext cx="1344433" cy="1344433"/>
          </a:xfrm>
          <a:prstGeom prst="rect">
            <a:avLst/>
          </a:prstGeom>
        </p:spPr>
      </p:pic>
      <p:pic>
        <p:nvPicPr>
          <p:cNvPr id="27" name="Picture 26" descr="A close up of a sign&#10;&#10;Description automatically generated">
            <a:extLst>
              <a:ext uri="{FF2B5EF4-FFF2-40B4-BE49-F238E27FC236}">
                <a16:creationId xmlns:a16="http://schemas.microsoft.com/office/drawing/2014/main" id="{BD02BC4B-ABD4-429B-B1C9-78D8F510A035}"/>
              </a:ext>
            </a:extLst>
          </p:cNvPr>
          <p:cNvPicPr>
            <a:picLocks noChangeAspect="1"/>
          </p:cNvPicPr>
          <p:nvPr/>
        </p:nvPicPr>
        <p:blipFill>
          <a:blip r:embed="rId5"/>
          <a:stretch>
            <a:fillRect/>
          </a:stretch>
        </p:blipFill>
        <p:spPr>
          <a:xfrm>
            <a:off x="6851298" y="1895714"/>
            <a:ext cx="1492424" cy="1492424"/>
          </a:xfrm>
          <a:prstGeom prst="rect">
            <a:avLst/>
          </a:prstGeom>
        </p:spPr>
      </p:pic>
      <p:pic>
        <p:nvPicPr>
          <p:cNvPr id="28" name="Picture 27" descr="A close up of a sign&#10;&#10;Description automatically generated">
            <a:extLst>
              <a:ext uri="{FF2B5EF4-FFF2-40B4-BE49-F238E27FC236}">
                <a16:creationId xmlns:a16="http://schemas.microsoft.com/office/drawing/2014/main" id="{83C5E21D-3BAF-4210-B0F8-9797C354D86D}"/>
              </a:ext>
            </a:extLst>
          </p:cNvPr>
          <p:cNvPicPr>
            <a:picLocks noChangeAspect="1"/>
          </p:cNvPicPr>
          <p:nvPr/>
        </p:nvPicPr>
        <p:blipFill>
          <a:blip r:embed="rId6"/>
          <a:stretch>
            <a:fillRect/>
          </a:stretch>
        </p:blipFill>
        <p:spPr>
          <a:xfrm>
            <a:off x="9759669" y="1922134"/>
            <a:ext cx="1505087" cy="1505087"/>
          </a:xfrm>
          <a:prstGeom prst="rect">
            <a:avLst/>
          </a:prstGeom>
        </p:spPr>
      </p:pic>
    </p:spTree>
    <p:extLst>
      <p:ext uri="{BB962C8B-B14F-4D97-AF65-F5344CB8AC3E}">
        <p14:creationId xmlns:p14="http://schemas.microsoft.com/office/powerpoint/2010/main" val="2141398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2BF0AF0-9E7A-4919-AE23-74BF1A203D0C}"/>
              </a:ext>
            </a:extLst>
          </p:cNvPr>
          <p:cNvPicPr>
            <a:picLocks noChangeAspect="1"/>
          </p:cNvPicPr>
          <p:nvPr/>
        </p:nvPicPr>
        <p:blipFill>
          <a:blip r:embed="rId2"/>
          <a:stretch>
            <a:fillRect/>
          </a:stretch>
        </p:blipFill>
        <p:spPr>
          <a:xfrm>
            <a:off x="6935200" y="0"/>
            <a:ext cx="5256799" cy="3060562"/>
          </a:xfrm>
          <a:prstGeom prst="rect">
            <a:avLst/>
          </a:prstGeom>
        </p:spPr>
      </p:pic>
      <p:sp>
        <p:nvSpPr>
          <p:cNvPr id="9" name="Rectangle 8">
            <a:extLst>
              <a:ext uri="{FF2B5EF4-FFF2-40B4-BE49-F238E27FC236}">
                <a16:creationId xmlns:a16="http://schemas.microsoft.com/office/drawing/2014/main" id="{A93865C7-6300-0F4D-AF2C-DBD794D27201}"/>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Thank You</a:t>
            </a:r>
          </a:p>
        </p:txBody>
      </p:sp>
      <p:pic>
        <p:nvPicPr>
          <p:cNvPr id="6" name="Picture 5">
            <a:hlinkClick r:id="rId3"/>
            <a:extLst>
              <a:ext uri="{FF2B5EF4-FFF2-40B4-BE49-F238E27FC236}">
                <a16:creationId xmlns:a16="http://schemas.microsoft.com/office/drawing/2014/main" id="{6A35C40F-687E-B34B-B975-ED0CDEFEC8A1}"/>
              </a:ext>
            </a:extLst>
          </p:cNvPr>
          <p:cNvPicPr>
            <a:picLocks noChangeAspect="1"/>
          </p:cNvPicPr>
          <p:nvPr/>
        </p:nvPicPr>
        <p:blipFill rotWithShape="1">
          <a:blip r:embed="rId4"/>
          <a:srcRect l="18840" t="84333" r="72880" b="5333"/>
          <a:stretch/>
        </p:blipFill>
        <p:spPr>
          <a:xfrm>
            <a:off x="10015399" y="5804284"/>
            <a:ext cx="875592" cy="636172"/>
          </a:xfrm>
          <a:prstGeom prst="rect">
            <a:avLst/>
          </a:prstGeom>
        </p:spPr>
      </p:pic>
      <p:pic>
        <p:nvPicPr>
          <p:cNvPr id="8" name="Picture 7">
            <a:hlinkClick r:id="rId5"/>
            <a:extLst>
              <a:ext uri="{FF2B5EF4-FFF2-40B4-BE49-F238E27FC236}">
                <a16:creationId xmlns:a16="http://schemas.microsoft.com/office/drawing/2014/main" id="{EEC9436E-41D9-FA4F-B24F-9D11D47EFC93}"/>
              </a:ext>
            </a:extLst>
          </p:cNvPr>
          <p:cNvPicPr>
            <a:picLocks noChangeAspect="1"/>
          </p:cNvPicPr>
          <p:nvPr/>
        </p:nvPicPr>
        <p:blipFill rotWithShape="1">
          <a:blip r:embed="rId4"/>
          <a:srcRect l="30161" t="83075" r="63111" b="5332"/>
          <a:stretch/>
        </p:blipFill>
        <p:spPr>
          <a:xfrm>
            <a:off x="10890991" y="5715536"/>
            <a:ext cx="734723" cy="737087"/>
          </a:xfrm>
          <a:prstGeom prst="rect">
            <a:avLst/>
          </a:prstGeom>
        </p:spPr>
      </p:pic>
      <p:pic>
        <p:nvPicPr>
          <p:cNvPr id="10" name="Picture 9">
            <a:hlinkClick r:id="rId6"/>
            <a:extLst>
              <a:ext uri="{FF2B5EF4-FFF2-40B4-BE49-F238E27FC236}">
                <a16:creationId xmlns:a16="http://schemas.microsoft.com/office/drawing/2014/main" id="{707BE5F1-DCEB-144F-86FF-E99AA7959D98}"/>
              </a:ext>
            </a:extLst>
          </p:cNvPr>
          <p:cNvPicPr>
            <a:picLocks noChangeAspect="1"/>
          </p:cNvPicPr>
          <p:nvPr/>
        </p:nvPicPr>
        <p:blipFill rotWithShape="1">
          <a:blip r:embed="rId4"/>
          <a:srcRect l="40770" t="83444" r="55156" b="4963"/>
          <a:stretch/>
        </p:blipFill>
        <p:spPr>
          <a:xfrm>
            <a:off x="11684271" y="5784399"/>
            <a:ext cx="403491" cy="668224"/>
          </a:xfrm>
          <a:prstGeom prst="rect">
            <a:avLst/>
          </a:prstGeom>
        </p:spPr>
      </p:pic>
      <p:sp>
        <p:nvSpPr>
          <p:cNvPr id="13" name="TextBox 12">
            <a:extLst>
              <a:ext uri="{FF2B5EF4-FFF2-40B4-BE49-F238E27FC236}">
                <a16:creationId xmlns:a16="http://schemas.microsoft.com/office/drawing/2014/main" id="{20BFA583-6201-4D96-BE04-797E316D744B}"/>
              </a:ext>
            </a:extLst>
          </p:cNvPr>
          <p:cNvSpPr txBox="1"/>
          <p:nvPr/>
        </p:nvSpPr>
        <p:spPr>
          <a:xfrm>
            <a:off x="416806" y="1730357"/>
            <a:ext cx="13007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mn-ea"/>
                <a:cs typeface="+mn-cs"/>
                <a:hlinkClick r:id="rId7"/>
              </a:rPr>
              <a:t>Jason Wiese</a:t>
            </a:r>
            <a:endParaRPr kumimoji="0" lang="en-US" sz="14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329DD485-DE2E-47A5-85C0-A4295370A8F9}"/>
              </a:ext>
            </a:extLst>
          </p:cNvPr>
          <p:cNvSpPr txBox="1"/>
          <p:nvPr/>
        </p:nvSpPr>
        <p:spPr>
          <a:xfrm>
            <a:off x="416806" y="2067130"/>
            <a:ext cx="3373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jasonw@thevab.com</a:t>
            </a:r>
          </a:p>
        </p:txBody>
      </p:sp>
      <p:sp>
        <p:nvSpPr>
          <p:cNvPr id="4" name="TextBox 3">
            <a:extLst>
              <a:ext uri="{FF2B5EF4-FFF2-40B4-BE49-F238E27FC236}">
                <a16:creationId xmlns:a16="http://schemas.microsoft.com/office/drawing/2014/main" id="{C4F6F6B0-5D89-4B93-9148-A79F72983537}"/>
              </a:ext>
            </a:extLst>
          </p:cNvPr>
          <p:cNvSpPr txBox="1"/>
          <p:nvPr/>
        </p:nvSpPr>
        <p:spPr>
          <a:xfrm>
            <a:off x="317684" y="3485258"/>
            <a:ext cx="7588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Interested in learning more? Check out this related content: </a:t>
            </a:r>
          </a:p>
        </p:txBody>
      </p:sp>
      <p:sp>
        <p:nvSpPr>
          <p:cNvPr id="20" name="Rectangle 19">
            <a:extLst>
              <a:ext uri="{FF2B5EF4-FFF2-40B4-BE49-F238E27FC236}">
                <a16:creationId xmlns:a16="http://schemas.microsoft.com/office/drawing/2014/main" id="{66C9491A-DA7A-4DCA-B0C6-1B9F831386C9}"/>
              </a:ext>
            </a:extLst>
          </p:cNvPr>
          <p:cNvSpPr/>
          <p:nvPr/>
        </p:nvSpPr>
        <p:spPr>
          <a:xfrm>
            <a:off x="351023" y="1284420"/>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Creators</a:t>
            </a:r>
          </a:p>
        </p:txBody>
      </p:sp>
      <p:sp>
        <p:nvSpPr>
          <p:cNvPr id="27" name="TextBox 26">
            <a:hlinkClick r:id="rId8"/>
            <a:extLst>
              <a:ext uri="{FF2B5EF4-FFF2-40B4-BE49-F238E27FC236}">
                <a16:creationId xmlns:a16="http://schemas.microsoft.com/office/drawing/2014/main" id="{3C30D75C-BED3-4137-9F8A-59CDF8222FDF}"/>
              </a:ext>
            </a:extLst>
          </p:cNvPr>
          <p:cNvSpPr txBox="1"/>
          <p:nvPr/>
        </p:nvSpPr>
        <p:spPr>
          <a:xfrm>
            <a:off x="3367920" y="1730357"/>
            <a:ext cx="20585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mn-ea"/>
                <a:cs typeface="+mn-cs"/>
                <a:hlinkClick r:id="rId8"/>
              </a:rPr>
              <a:t>Leah Montner-Dixon</a:t>
            </a:r>
            <a:endParaRPr kumimoji="0" lang="en-US" sz="14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9" name="TextBox 28">
            <a:extLst>
              <a:ext uri="{FF2B5EF4-FFF2-40B4-BE49-F238E27FC236}">
                <a16:creationId xmlns:a16="http://schemas.microsoft.com/office/drawing/2014/main" id="{284F31F4-4D86-4B99-B746-6850D63BF5DE}"/>
              </a:ext>
            </a:extLst>
          </p:cNvPr>
          <p:cNvSpPr txBox="1"/>
          <p:nvPr/>
        </p:nvSpPr>
        <p:spPr>
          <a:xfrm>
            <a:off x="3367920" y="2067130"/>
            <a:ext cx="25348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leahm@thevab.com</a:t>
            </a:r>
          </a:p>
        </p:txBody>
      </p:sp>
      <p:sp>
        <p:nvSpPr>
          <p:cNvPr id="30" name="TextBox 29">
            <a:extLst>
              <a:ext uri="{FF2B5EF4-FFF2-40B4-BE49-F238E27FC236}">
                <a16:creationId xmlns:a16="http://schemas.microsoft.com/office/drawing/2014/main" id="{ED6234C7-6B49-4914-9E1D-FF586B83DF32}"/>
              </a:ext>
            </a:extLst>
          </p:cNvPr>
          <p:cNvSpPr txBox="1"/>
          <p:nvPr/>
        </p:nvSpPr>
        <p:spPr>
          <a:xfrm>
            <a:off x="7383140" y="1730357"/>
            <a:ext cx="17066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mn-ea"/>
                <a:cs typeface="+mn-cs"/>
                <a:hlinkClick r:id="rId9"/>
              </a:rPr>
              <a:t>Karolina Guillen</a:t>
            </a:r>
            <a:endParaRPr kumimoji="0" lang="en-US" sz="14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31" name="TextBox 30">
            <a:extLst>
              <a:ext uri="{FF2B5EF4-FFF2-40B4-BE49-F238E27FC236}">
                <a16:creationId xmlns:a16="http://schemas.microsoft.com/office/drawing/2014/main" id="{CE43461A-C6D3-44CF-AC68-6DF422E760B6}"/>
              </a:ext>
            </a:extLst>
          </p:cNvPr>
          <p:cNvSpPr txBox="1"/>
          <p:nvPr/>
        </p:nvSpPr>
        <p:spPr>
          <a:xfrm>
            <a:off x="7383140" y="2067130"/>
            <a:ext cx="23043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karolinag@thevab.com</a:t>
            </a:r>
          </a:p>
        </p:txBody>
      </p:sp>
      <p:pic>
        <p:nvPicPr>
          <p:cNvPr id="23" name="Picture 22">
            <a:extLst>
              <a:ext uri="{FF2B5EF4-FFF2-40B4-BE49-F238E27FC236}">
                <a16:creationId xmlns:a16="http://schemas.microsoft.com/office/drawing/2014/main" id="{B29C19A0-D3B7-4A87-B456-012648BB423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36A4B5A9-17BE-46F3-863E-9CD48629EAF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B7EF9231-C343-4D1F-90F9-1247C33076A1}"/>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1" name="TextBox 40">
            <a:hlinkClick r:id="rId11"/>
            <a:extLst>
              <a:ext uri="{FF2B5EF4-FFF2-40B4-BE49-F238E27FC236}">
                <a16:creationId xmlns:a16="http://schemas.microsoft.com/office/drawing/2014/main" id="{27A67B95-7CBF-4F58-9C5E-E1BDC0059F7F}"/>
              </a:ext>
            </a:extLst>
          </p:cNvPr>
          <p:cNvSpPr txBox="1"/>
          <p:nvPr/>
        </p:nvSpPr>
        <p:spPr>
          <a:xfrm>
            <a:off x="5525978" y="2067130"/>
            <a:ext cx="1963326" cy="523220"/>
          </a:xfrm>
          <a:prstGeom prst="rect">
            <a:avLst/>
          </a:prstGeom>
          <a:noFill/>
        </p:spPr>
        <p:txBody>
          <a:bodyPr wrap="square" rtlCol="0">
            <a:spAutoFit/>
          </a:bodyPr>
          <a:lstStyle/>
          <a:p>
            <a:r>
              <a:rPr lang="en-US" sz="1400" dirty="0">
                <a:solidFill>
                  <a:srgbClr val="1F1A62"/>
                </a:solidFill>
                <a:latin typeface="Helvetica Light" panose="020B0403020202020204" pitchFamily="34" charset="0"/>
              </a:rPr>
              <a:t>Insights Manager</a:t>
            </a:r>
          </a:p>
          <a:p>
            <a:r>
              <a:rPr lang="en-US" sz="1400" dirty="0">
                <a:solidFill>
                  <a:srgbClr val="1F1A62"/>
                </a:solidFill>
                <a:latin typeface="Helvetica Light" panose="020B0403020202020204" pitchFamily="34" charset="0"/>
              </a:rPr>
              <a:t>reedk@thevab.com</a:t>
            </a:r>
          </a:p>
        </p:txBody>
      </p:sp>
      <p:sp>
        <p:nvSpPr>
          <p:cNvPr id="42" name="TextBox 41">
            <a:extLst>
              <a:ext uri="{FF2B5EF4-FFF2-40B4-BE49-F238E27FC236}">
                <a16:creationId xmlns:a16="http://schemas.microsoft.com/office/drawing/2014/main" id="{383A7C04-A10D-4CC3-B624-B68C2D4960E9}"/>
              </a:ext>
            </a:extLst>
          </p:cNvPr>
          <p:cNvSpPr txBox="1"/>
          <p:nvPr/>
        </p:nvSpPr>
        <p:spPr>
          <a:xfrm>
            <a:off x="5525978" y="1730357"/>
            <a:ext cx="12527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itchFamily="2" charset="0"/>
                <a:ea typeface="+mn-ea"/>
                <a:cs typeface="+mn-cs"/>
                <a:hlinkClick r:id="rId11"/>
              </a:rPr>
              <a:t>Reed Kiely</a:t>
            </a:r>
            <a:endParaRPr kumimoji="0" lang="en-US" sz="14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28" name="Picture 27">
            <a:hlinkClick r:id="rId12"/>
            <a:extLst>
              <a:ext uri="{FF2B5EF4-FFF2-40B4-BE49-F238E27FC236}">
                <a16:creationId xmlns:a16="http://schemas.microsoft.com/office/drawing/2014/main" id="{B75B3244-A60E-495E-8F2C-E1AAE4631CAD}"/>
              </a:ext>
            </a:extLst>
          </p:cNvPr>
          <p:cNvPicPr>
            <a:picLocks noChangeAspect="1"/>
          </p:cNvPicPr>
          <p:nvPr/>
        </p:nvPicPr>
        <p:blipFill>
          <a:blip r:embed="rId13"/>
          <a:stretch>
            <a:fillRect/>
          </a:stretch>
        </p:blipFill>
        <p:spPr>
          <a:xfrm>
            <a:off x="3372296" y="4178988"/>
            <a:ext cx="2129194" cy="1190783"/>
          </a:xfrm>
          <a:prstGeom prst="rect">
            <a:avLst/>
          </a:prstGeom>
          <a:ln>
            <a:solidFill>
              <a:srgbClr val="1F1A62"/>
            </a:solidFill>
          </a:ln>
        </p:spPr>
      </p:pic>
      <p:sp>
        <p:nvSpPr>
          <p:cNvPr id="36" name="TextBox 35">
            <a:hlinkClick r:id="rId12"/>
            <a:extLst>
              <a:ext uri="{FF2B5EF4-FFF2-40B4-BE49-F238E27FC236}">
                <a16:creationId xmlns:a16="http://schemas.microsoft.com/office/drawing/2014/main" id="{32DB472E-6887-4C22-9EAC-659060617FD7}"/>
              </a:ext>
            </a:extLst>
          </p:cNvPr>
          <p:cNvSpPr txBox="1"/>
          <p:nvPr/>
        </p:nvSpPr>
        <p:spPr>
          <a:xfrm>
            <a:off x="3380585" y="5441994"/>
            <a:ext cx="2127133" cy="553998"/>
          </a:xfrm>
          <a:prstGeom prst="rect">
            <a:avLst/>
          </a:prstGeom>
          <a:noFill/>
        </p:spPr>
        <p:txBody>
          <a:bodyPr wrap="square" rtlCol="0">
            <a:spAutoFit/>
          </a:bodyPr>
          <a:lstStyle/>
          <a:p>
            <a:pPr algn="ctr"/>
            <a:r>
              <a:rPr lang="en-US" sz="1000" b="1" dirty="0">
                <a:solidFill>
                  <a:srgbClr val="4EBEA4"/>
                </a:solidFill>
                <a:latin typeface="Helvetica" panose="020B0403020202020204" pitchFamily="34" charset="0"/>
              </a:rPr>
              <a:t>A Second Look</a:t>
            </a:r>
          </a:p>
          <a:p>
            <a:pPr algn="ctr"/>
            <a:r>
              <a:rPr lang="en-US" sz="1000" dirty="0">
                <a:solidFill>
                  <a:srgbClr val="1B1464"/>
                </a:solidFill>
                <a:latin typeface="Helvetica" panose="020B0403020202020204" pitchFamily="34" charset="0"/>
              </a:rPr>
              <a:t>10 Slides To Guide You Through The COVID 19 Pandemic</a:t>
            </a:r>
          </a:p>
        </p:txBody>
      </p:sp>
      <p:pic>
        <p:nvPicPr>
          <p:cNvPr id="32" name="Picture 31">
            <a:hlinkClick r:id="rId14"/>
            <a:extLst>
              <a:ext uri="{FF2B5EF4-FFF2-40B4-BE49-F238E27FC236}">
                <a16:creationId xmlns:a16="http://schemas.microsoft.com/office/drawing/2014/main" id="{FC403489-6086-406C-B11D-AC7707904A49}"/>
              </a:ext>
            </a:extLst>
          </p:cNvPr>
          <p:cNvPicPr>
            <a:picLocks noChangeAspect="1"/>
          </p:cNvPicPr>
          <p:nvPr/>
        </p:nvPicPr>
        <p:blipFill>
          <a:blip r:embed="rId15"/>
          <a:stretch>
            <a:fillRect/>
          </a:stretch>
        </p:blipFill>
        <p:spPr>
          <a:xfrm>
            <a:off x="789247" y="4185796"/>
            <a:ext cx="2104844" cy="1183975"/>
          </a:xfrm>
          <a:prstGeom prst="rect">
            <a:avLst/>
          </a:prstGeom>
          <a:ln>
            <a:solidFill>
              <a:schemeClr val="tx1"/>
            </a:solidFill>
          </a:ln>
        </p:spPr>
      </p:pic>
      <p:sp>
        <p:nvSpPr>
          <p:cNvPr id="35" name="TextBox 34">
            <a:hlinkClick r:id="rId14"/>
            <a:extLst>
              <a:ext uri="{FF2B5EF4-FFF2-40B4-BE49-F238E27FC236}">
                <a16:creationId xmlns:a16="http://schemas.microsoft.com/office/drawing/2014/main" id="{BE360BC5-5351-43F9-B29C-DC90C365D712}"/>
              </a:ext>
            </a:extLst>
          </p:cNvPr>
          <p:cNvSpPr txBox="1"/>
          <p:nvPr/>
        </p:nvSpPr>
        <p:spPr>
          <a:xfrm>
            <a:off x="770585" y="5439855"/>
            <a:ext cx="2127133" cy="553998"/>
          </a:xfrm>
          <a:prstGeom prst="rect">
            <a:avLst/>
          </a:prstGeom>
          <a:noFill/>
        </p:spPr>
        <p:txBody>
          <a:bodyPr wrap="square" rtlCol="0">
            <a:spAutoFit/>
          </a:bodyPr>
          <a:lstStyle/>
          <a:p>
            <a:pPr algn="ctr"/>
            <a:r>
              <a:rPr lang="en-US" sz="1000" b="1" dirty="0">
                <a:solidFill>
                  <a:srgbClr val="4EBEA4"/>
                </a:solidFill>
                <a:latin typeface="Helvetica" panose="020B0403020202020204" pitchFamily="34" charset="0"/>
              </a:rPr>
              <a:t>As Time Goes By</a:t>
            </a:r>
          </a:p>
          <a:p>
            <a:pPr algn="ctr"/>
            <a:r>
              <a:rPr lang="en-US" sz="1000" dirty="0">
                <a:solidFill>
                  <a:srgbClr val="1B1464"/>
                </a:solidFill>
                <a:latin typeface="Helvetica" panose="020B0403020202020204" pitchFamily="34" charset="0"/>
              </a:rPr>
              <a:t>How Media Consumption Is Helping America Cope</a:t>
            </a:r>
          </a:p>
        </p:txBody>
      </p:sp>
      <p:pic>
        <p:nvPicPr>
          <p:cNvPr id="47" name="Picture 46">
            <a:hlinkClick r:id="rId16"/>
            <a:extLst>
              <a:ext uri="{FF2B5EF4-FFF2-40B4-BE49-F238E27FC236}">
                <a16:creationId xmlns:a16="http://schemas.microsoft.com/office/drawing/2014/main" id="{9213E253-99B8-429C-BBF9-20B26B951A2E}"/>
              </a:ext>
            </a:extLst>
          </p:cNvPr>
          <p:cNvPicPr>
            <a:picLocks noChangeAspect="1"/>
          </p:cNvPicPr>
          <p:nvPr/>
        </p:nvPicPr>
        <p:blipFill>
          <a:blip r:embed="rId17">
            <a:extLst>
              <a:ext uri="{BEBA8EAE-BF5A-486C-A8C5-ECC9F3942E4B}">
                <a14:imgProps xmlns:a14="http://schemas.microsoft.com/office/drawing/2010/main">
                  <a14:imgLayer r:embed="rId18">
                    <a14:imgEffect>
                      <a14:artisticBlur radius="4"/>
                    </a14:imgEffect>
                  </a14:imgLayer>
                </a14:imgProps>
              </a:ext>
            </a:extLst>
          </a:blip>
          <a:stretch>
            <a:fillRect/>
          </a:stretch>
        </p:blipFill>
        <p:spPr>
          <a:xfrm>
            <a:off x="6086553" y="4160420"/>
            <a:ext cx="938578" cy="1209351"/>
          </a:xfrm>
          <a:prstGeom prst="rect">
            <a:avLst/>
          </a:prstGeom>
          <a:ln>
            <a:solidFill>
              <a:srgbClr val="1F1A62"/>
            </a:solidFill>
          </a:ln>
        </p:spPr>
      </p:pic>
      <p:sp>
        <p:nvSpPr>
          <p:cNvPr id="48" name="TextBox 47">
            <a:hlinkClick r:id="rId16"/>
            <a:extLst>
              <a:ext uri="{FF2B5EF4-FFF2-40B4-BE49-F238E27FC236}">
                <a16:creationId xmlns:a16="http://schemas.microsoft.com/office/drawing/2014/main" id="{4F4AC054-30E5-4E19-AF6B-A898D84A797C}"/>
              </a:ext>
            </a:extLst>
          </p:cNvPr>
          <p:cNvSpPr txBox="1"/>
          <p:nvPr/>
        </p:nvSpPr>
        <p:spPr>
          <a:xfrm>
            <a:off x="5801323" y="5449426"/>
            <a:ext cx="1489869" cy="553998"/>
          </a:xfrm>
          <a:prstGeom prst="rect">
            <a:avLst/>
          </a:prstGeom>
          <a:noFill/>
        </p:spPr>
        <p:txBody>
          <a:bodyPr wrap="square" rtlCol="0">
            <a:spAutoFit/>
          </a:bodyPr>
          <a:lstStyle/>
          <a:p>
            <a:pPr algn="ctr"/>
            <a:r>
              <a:rPr lang="en-US" sz="1000" b="1" dirty="0">
                <a:solidFill>
                  <a:srgbClr val="4EBEA4"/>
                </a:solidFill>
                <a:latin typeface="Helvetica" panose="020B0403020202020204" pitchFamily="34" charset="0"/>
              </a:rPr>
              <a:t>COVID-19 Insights</a:t>
            </a:r>
          </a:p>
          <a:p>
            <a:pPr algn="ctr"/>
            <a:r>
              <a:rPr lang="en-US" sz="1000" dirty="0">
                <a:solidFill>
                  <a:srgbClr val="1B1464"/>
                </a:solidFill>
                <a:latin typeface="Helvetica" panose="020B0403020202020204" pitchFamily="34" charset="0"/>
              </a:rPr>
              <a:t>VAB Resource Guide To COVID-19</a:t>
            </a:r>
          </a:p>
        </p:txBody>
      </p:sp>
      <p:sp>
        <p:nvSpPr>
          <p:cNvPr id="49" name="TextBox 48">
            <a:hlinkClick r:id="rId16"/>
            <a:extLst>
              <a:ext uri="{FF2B5EF4-FFF2-40B4-BE49-F238E27FC236}">
                <a16:creationId xmlns:a16="http://schemas.microsoft.com/office/drawing/2014/main" id="{901D825C-0ADF-42A5-B9FF-279EE48D0541}"/>
              </a:ext>
            </a:extLst>
          </p:cNvPr>
          <p:cNvSpPr txBox="1"/>
          <p:nvPr/>
        </p:nvSpPr>
        <p:spPr>
          <a:xfrm>
            <a:off x="5622258" y="5989836"/>
            <a:ext cx="1851377" cy="246221"/>
          </a:xfrm>
          <a:prstGeom prst="rect">
            <a:avLst/>
          </a:prstGeom>
          <a:noFill/>
        </p:spPr>
        <p:txBody>
          <a:bodyPr wrap="square" rtlCol="0">
            <a:spAutoFit/>
          </a:bodyPr>
          <a:lstStyle/>
          <a:p>
            <a:pPr algn="ctr"/>
            <a:r>
              <a:rPr lang="en-US" sz="1000" b="1" dirty="0">
                <a:solidFill>
                  <a:srgbClr val="E84A99"/>
                </a:solidFill>
              </a:rPr>
              <a:t>*VAB Members Exclusive</a:t>
            </a:r>
            <a:endParaRPr lang="en-US" sz="1000" dirty="0">
              <a:solidFill>
                <a:srgbClr val="E84A99"/>
              </a:solidFill>
            </a:endParaRPr>
          </a:p>
        </p:txBody>
      </p:sp>
    </p:spTree>
    <p:extLst>
      <p:ext uri="{BB962C8B-B14F-4D97-AF65-F5344CB8AC3E}">
        <p14:creationId xmlns:p14="http://schemas.microsoft.com/office/powerpoint/2010/main" val="552149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07696" y="132702"/>
            <a:ext cx="71345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Get immediate access to the VAB Insights library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a:srcRect l="4181" t="95080" r="-1"/>
          <a:stretch/>
        </p:blipFill>
        <p:spPr>
          <a:xfrm>
            <a:off x="526244" y="6519043"/>
            <a:ext cx="11708793" cy="350107"/>
          </a:xfrm>
          <a:prstGeom prst="rect">
            <a:avLst/>
          </a:prstGeom>
        </p:spPr>
      </p:pic>
      <p:sp>
        <p:nvSpPr>
          <p:cNvPr id="26" name="TextBox 25">
            <a:extLst>
              <a:ext uri="{FF2B5EF4-FFF2-40B4-BE49-F238E27FC236}">
                <a16:creationId xmlns:a16="http://schemas.microsoft.com/office/drawing/2014/main" id="{AB45B4F6-F7E9-8E45-8329-396915BEC239}"/>
              </a:ext>
            </a:extLst>
          </p:cNvPr>
          <p:cNvSpPr txBox="1"/>
          <p:nvPr/>
        </p:nvSpPr>
        <p:spPr>
          <a:xfrm>
            <a:off x="8446576" y="753217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We’ve answered hundreds of marketers’ questions.</a:t>
            </a:r>
          </a:p>
        </p:txBody>
      </p:sp>
      <p:sp>
        <p:nvSpPr>
          <p:cNvPr id="7" name="TextBox 6">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Our guides, reports, webinars and videos provide actionable insights to help marketers navigate today’s video landscape and think differently about their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We are committed to your business growth and proud to offer brand marketers and agencies </a:t>
            </a:r>
            <a:r>
              <a:rPr kumimoji="0" lang="en-US" sz="1800" b="1" i="1" u="none" strike="noStrike" kern="1200" cap="none" spc="0" normalizeH="0" baseline="0" noProof="0" dirty="0">
                <a:ln>
                  <a:noFill/>
                </a:ln>
                <a:solidFill>
                  <a:srgbClr val="00BFF2"/>
                </a:solidFill>
                <a:effectLst/>
                <a:uLnTx/>
                <a:uFillTx/>
                <a:latin typeface="Helvetica" pitchFamily="2" charset="0"/>
                <a:ea typeface="+mn-ea"/>
                <a:cs typeface="+mn-cs"/>
              </a:rPr>
              <a:t>complimentary access</a:t>
            </a:r>
            <a:r>
              <a:rPr kumimoji="0" lang="en-US" sz="1800" b="1" i="1" u="none" strike="noStrike" kern="1200" cap="none" spc="0" normalizeH="0" baseline="0" noProof="0" dirty="0">
                <a:ln>
                  <a:noFill/>
                </a:ln>
                <a:solidFill>
                  <a:srgbClr val="ED3C8D"/>
                </a:solidFill>
                <a:effectLst/>
                <a:uLnTx/>
                <a:uFillTx/>
                <a:latin typeface="Helvetica" pitchFamily="2" charset="0"/>
                <a:ea typeface="+mn-ea"/>
                <a:cs typeface="+mn-cs"/>
              </a:rPr>
              <a:t>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to our continuously-growing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FF2"/>
                </a:solidFill>
                <a:effectLst/>
                <a:uLnTx/>
                <a:uFillTx/>
                <a:latin typeface="Helvetica" pitchFamily="2" charset="0"/>
                <a:ea typeface="+mn-ea"/>
                <a:cs typeface="+mn-cs"/>
              </a:rPr>
              <a:t>Get Access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at </a:t>
            </a:r>
            <a:r>
              <a:rPr kumimoji="0" lang="en-US" sz="1800" b="1" i="0" u="none" strike="noStrike" kern="1200" cap="none" spc="0" normalizeH="0" baseline="0" noProof="0" dirty="0">
                <a:ln>
                  <a:noFill/>
                </a:ln>
                <a:solidFill>
                  <a:srgbClr val="1F1A62"/>
                </a:solidFill>
                <a:effectLst/>
                <a:uLnTx/>
                <a:uFillTx/>
                <a:latin typeface="Helvetica" pitchFamily="2" charset="0"/>
                <a:ea typeface="+mn-ea"/>
                <a:cs typeface="+mn-cs"/>
              </a:rPr>
              <a:t>theVAB.com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3"/>
          <a:srcRect l="30898" t="46458" r="49492" b="17778"/>
          <a:stretch/>
        </p:blipFill>
        <p:spPr>
          <a:xfrm>
            <a:off x="5337500" y="4919346"/>
            <a:ext cx="1214437" cy="1245887"/>
          </a:xfrm>
          <a:prstGeom prst="rect">
            <a:avLst/>
          </a:prstGeom>
        </p:spPr>
      </p:pic>
      <p:sp>
        <p:nvSpPr>
          <p:cNvPr id="11" name="Rectangle 10">
            <a:extLst>
              <a:ext uri="{FF2B5EF4-FFF2-40B4-BE49-F238E27FC236}">
                <a16:creationId xmlns:a16="http://schemas.microsoft.com/office/drawing/2014/main" id="{FD72A13A-31B6-42CF-9AAF-1FA5DD597A2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2" name="Picture 11">
            <a:extLst>
              <a:ext uri="{FF2B5EF4-FFF2-40B4-BE49-F238E27FC236}">
                <a16:creationId xmlns:a16="http://schemas.microsoft.com/office/drawing/2014/main" id="{421C0A63-5702-40F9-B2AC-AE60209E93EC}"/>
              </a:ext>
            </a:extLst>
          </p:cNvPr>
          <p:cNvPicPr>
            <a:picLocks noChangeAspect="1"/>
          </p:cNvPicPr>
          <p:nvPr/>
        </p:nvPicPr>
        <p:blipFill>
          <a:blip r:embed="rId4"/>
          <a:stretch>
            <a:fillRect/>
          </a:stretch>
        </p:blipFill>
        <p:spPr>
          <a:xfrm>
            <a:off x="6935200" y="0"/>
            <a:ext cx="5256799" cy="3060562"/>
          </a:xfrm>
          <a:prstGeom prst="rect">
            <a:avLst/>
          </a:prstGeom>
        </p:spPr>
      </p:pic>
    </p:spTree>
    <p:extLst>
      <p:ext uri="{BB962C8B-B14F-4D97-AF65-F5344CB8AC3E}">
        <p14:creationId xmlns:p14="http://schemas.microsoft.com/office/powerpoint/2010/main" val="1346331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18989" y="6215790"/>
            <a:ext cx="11517502"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VAB’s </a:t>
            </a:r>
            <a:r>
              <a:rPr lang="en-US" sz="700" dirty="0">
                <a:latin typeface="Helvetica" panose="020B0403020202020204" pitchFamily="34" charset="0"/>
                <a:hlinkClick r:id="rId4"/>
              </a:rPr>
              <a:t>'As Time Goes By: How Media Consumption Is Helping America Cope’</a:t>
            </a:r>
            <a:r>
              <a:rPr lang="en-US" sz="700" dirty="0">
                <a:latin typeface="Helvetica" panose="020B0403020202020204" pitchFamily="34" charset="0"/>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Q7: Thinking of your behavior since the start of COVID-19, please indicate below how much you agree or disagree with the following statements &amp; Q9: Thinking of your behavior during the COVID-19 Pandemic, please indicate below how much you agree or disagree with the following statements</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445159"/>
            <a:ext cx="1195329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TV has become the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centerpiece of the household</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with 8 out of 10 people saying they couldn’t imagine not having a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television</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right now</a:t>
            </a:r>
          </a:p>
        </p:txBody>
      </p:sp>
      <p:sp>
        <p:nvSpPr>
          <p:cNvPr id="26" name="TextBox 25">
            <a:extLst>
              <a:ext uri="{FF2B5EF4-FFF2-40B4-BE49-F238E27FC236}">
                <a16:creationId xmlns:a16="http://schemas.microsoft.com/office/drawing/2014/main" id="{295C70F8-3047-4B9D-9796-79D1293D1B30}"/>
              </a:ext>
            </a:extLst>
          </p:cNvPr>
          <p:cNvSpPr txBox="1"/>
          <p:nvPr/>
        </p:nvSpPr>
        <p:spPr>
          <a:xfrm>
            <a:off x="1694112" y="4616037"/>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83%</a:t>
            </a:r>
          </a:p>
        </p:txBody>
      </p:sp>
      <p:sp>
        <p:nvSpPr>
          <p:cNvPr id="27" name="TextBox 26">
            <a:extLst>
              <a:ext uri="{FF2B5EF4-FFF2-40B4-BE49-F238E27FC236}">
                <a16:creationId xmlns:a16="http://schemas.microsoft.com/office/drawing/2014/main" id="{D8361B45-377B-440D-9942-40B5917D602B}"/>
              </a:ext>
            </a:extLst>
          </p:cNvPr>
          <p:cNvSpPr txBox="1"/>
          <p:nvPr/>
        </p:nvSpPr>
        <p:spPr>
          <a:xfrm>
            <a:off x="763219" y="5286259"/>
            <a:ext cx="2727574"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couldn't imagine not having a television set right now”</a:t>
            </a:r>
          </a:p>
        </p:txBody>
      </p:sp>
      <p:sp>
        <p:nvSpPr>
          <p:cNvPr id="30" name="TextBox 29">
            <a:extLst>
              <a:ext uri="{FF2B5EF4-FFF2-40B4-BE49-F238E27FC236}">
                <a16:creationId xmlns:a16="http://schemas.microsoft.com/office/drawing/2014/main" id="{82FDCA69-87E1-4D1B-BF4B-9024258A9E93}"/>
              </a:ext>
            </a:extLst>
          </p:cNvPr>
          <p:cNvSpPr txBox="1"/>
          <p:nvPr/>
        </p:nvSpPr>
        <p:spPr>
          <a:xfrm>
            <a:off x="5449325" y="4616037"/>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70%</a:t>
            </a:r>
          </a:p>
        </p:txBody>
      </p:sp>
      <p:sp>
        <p:nvSpPr>
          <p:cNvPr id="31" name="TextBox 30">
            <a:extLst>
              <a:ext uri="{FF2B5EF4-FFF2-40B4-BE49-F238E27FC236}">
                <a16:creationId xmlns:a16="http://schemas.microsoft.com/office/drawing/2014/main" id="{AC3CB09C-9DB2-42E9-9F50-1CF2130D7969}"/>
              </a:ext>
            </a:extLst>
          </p:cNvPr>
          <p:cNvSpPr txBox="1"/>
          <p:nvPr/>
        </p:nvSpPr>
        <p:spPr>
          <a:xfrm>
            <a:off x="4956966" y="5290503"/>
            <a:ext cx="214924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binge watch more TV shows or movies”</a:t>
            </a:r>
          </a:p>
        </p:txBody>
      </p:sp>
      <p:sp>
        <p:nvSpPr>
          <p:cNvPr id="35" name="TextBox 34">
            <a:extLst>
              <a:ext uri="{FF2B5EF4-FFF2-40B4-BE49-F238E27FC236}">
                <a16:creationId xmlns:a16="http://schemas.microsoft.com/office/drawing/2014/main" id="{B1CF8583-CEF2-44E9-BA4C-54A00F989E3B}"/>
              </a:ext>
            </a:extLst>
          </p:cNvPr>
          <p:cNvSpPr txBox="1"/>
          <p:nvPr/>
        </p:nvSpPr>
        <p:spPr>
          <a:xfrm>
            <a:off x="-1813" y="1696637"/>
            <a:ext cx="121919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Normal" pitchFamily="2" charset="0"/>
              </a:rPr>
              <a:t>% of respondents who agree with the statement</a:t>
            </a:r>
            <a:br>
              <a:rPr kumimoji="0" lang="en-US" sz="1800" b="0" i="0" u="sng" strike="noStrike" kern="1200" cap="none" spc="0" normalizeH="0" baseline="0" noProof="0" dirty="0">
                <a:ln>
                  <a:noFill/>
                </a:ln>
                <a:solidFill>
                  <a:srgbClr val="1F1A62"/>
                </a:solidFill>
                <a:effectLst/>
                <a:uLnTx/>
                <a:uFillTx/>
                <a:latin typeface="Helvetica-Normal" pitchFamily="2" charset="0"/>
              </a:rPr>
            </a:br>
            <a:r>
              <a:rPr kumimoji="0" lang="en-US" sz="1800" b="0" i="0" u="none" strike="noStrike" kern="1200" cap="none" spc="0" normalizeH="0" baseline="0" noProof="0" dirty="0">
                <a:ln>
                  <a:noFill/>
                </a:ln>
                <a:solidFill>
                  <a:srgbClr val="1F1A62"/>
                </a:solidFill>
                <a:effectLst/>
                <a:uLnTx/>
                <a:uFillTx/>
                <a:latin typeface="Helvetica-Normal" pitchFamily="2" charset="0"/>
              </a:rPr>
              <a:t>P18+</a:t>
            </a:r>
          </a:p>
        </p:txBody>
      </p:sp>
      <p:sp>
        <p:nvSpPr>
          <p:cNvPr id="36" name="TextBox 35">
            <a:extLst>
              <a:ext uri="{FF2B5EF4-FFF2-40B4-BE49-F238E27FC236}">
                <a16:creationId xmlns:a16="http://schemas.microsoft.com/office/drawing/2014/main" id="{BB62FAB1-F100-4F54-B4DE-A31A217CE61F}"/>
              </a:ext>
            </a:extLst>
          </p:cNvPr>
          <p:cNvSpPr txBox="1"/>
          <p:nvPr/>
        </p:nvSpPr>
        <p:spPr>
          <a:xfrm>
            <a:off x="8925034" y="4612838"/>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67%</a:t>
            </a:r>
          </a:p>
        </p:txBody>
      </p:sp>
      <p:sp>
        <p:nvSpPr>
          <p:cNvPr id="37" name="TextBox 36">
            <a:extLst>
              <a:ext uri="{FF2B5EF4-FFF2-40B4-BE49-F238E27FC236}">
                <a16:creationId xmlns:a16="http://schemas.microsoft.com/office/drawing/2014/main" id="{84CA4390-9396-4824-9593-9418FFCC1B7A}"/>
              </a:ext>
            </a:extLst>
          </p:cNvPr>
          <p:cNvSpPr txBox="1"/>
          <p:nvPr/>
        </p:nvSpPr>
        <p:spPr>
          <a:xfrm>
            <a:off x="8262674" y="5290503"/>
            <a:ext cx="2493317"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“TV has become the central focus of our home”</a:t>
            </a:r>
          </a:p>
        </p:txBody>
      </p:sp>
      <p:pic>
        <p:nvPicPr>
          <p:cNvPr id="23" name="Picture 22" descr="A picture containing drawing, plate, food&#10;&#10;Description automatically generated">
            <a:extLst>
              <a:ext uri="{FF2B5EF4-FFF2-40B4-BE49-F238E27FC236}">
                <a16:creationId xmlns:a16="http://schemas.microsoft.com/office/drawing/2014/main" id="{A000FBB9-A867-4C0D-BC0E-F82C6256885F}"/>
              </a:ext>
            </a:extLst>
          </p:cNvPr>
          <p:cNvPicPr>
            <a:picLocks noChangeAspect="1"/>
          </p:cNvPicPr>
          <p:nvPr/>
        </p:nvPicPr>
        <p:blipFill>
          <a:blip r:embed="rId5"/>
          <a:stretch>
            <a:fillRect/>
          </a:stretch>
        </p:blipFill>
        <p:spPr>
          <a:xfrm>
            <a:off x="5156380" y="2706987"/>
            <a:ext cx="1757424" cy="1757424"/>
          </a:xfrm>
          <a:prstGeom prst="rect">
            <a:avLst/>
          </a:prstGeom>
        </p:spPr>
      </p:pic>
      <p:pic>
        <p:nvPicPr>
          <p:cNvPr id="32" name="Picture 31" descr="A picture containing phone&#10;&#10;Description automatically generated">
            <a:extLst>
              <a:ext uri="{FF2B5EF4-FFF2-40B4-BE49-F238E27FC236}">
                <a16:creationId xmlns:a16="http://schemas.microsoft.com/office/drawing/2014/main" id="{DF601C06-C762-441C-83F3-D4139B10FC4C}"/>
              </a:ext>
            </a:extLst>
          </p:cNvPr>
          <p:cNvPicPr>
            <a:picLocks noChangeAspect="1"/>
          </p:cNvPicPr>
          <p:nvPr/>
        </p:nvPicPr>
        <p:blipFill>
          <a:blip r:embed="rId6"/>
          <a:stretch>
            <a:fillRect/>
          </a:stretch>
        </p:blipFill>
        <p:spPr>
          <a:xfrm>
            <a:off x="8628587" y="2706987"/>
            <a:ext cx="1757425" cy="1757425"/>
          </a:xfrm>
          <a:prstGeom prst="rect">
            <a:avLst/>
          </a:prstGeom>
        </p:spPr>
      </p:pic>
      <p:pic>
        <p:nvPicPr>
          <p:cNvPr id="33" name="Picture 32" descr="A picture containing clock&#10;&#10;Description automatically generated">
            <a:extLst>
              <a:ext uri="{FF2B5EF4-FFF2-40B4-BE49-F238E27FC236}">
                <a16:creationId xmlns:a16="http://schemas.microsoft.com/office/drawing/2014/main" id="{F350DD49-7E5A-488B-8B4C-8F26DFBFC679}"/>
              </a:ext>
            </a:extLst>
          </p:cNvPr>
          <p:cNvPicPr>
            <a:picLocks noChangeAspect="1"/>
          </p:cNvPicPr>
          <p:nvPr/>
        </p:nvPicPr>
        <p:blipFill>
          <a:blip r:embed="rId7"/>
          <a:stretch>
            <a:fillRect/>
          </a:stretch>
        </p:blipFill>
        <p:spPr>
          <a:xfrm>
            <a:off x="1397665" y="2640300"/>
            <a:ext cx="1757424" cy="1757424"/>
          </a:xfrm>
          <a:prstGeom prst="rect">
            <a:avLst/>
          </a:prstGeom>
        </p:spPr>
      </p:pic>
    </p:spTree>
    <p:extLst>
      <p:ext uri="{BB962C8B-B14F-4D97-AF65-F5344CB8AC3E}">
        <p14:creationId xmlns:p14="http://schemas.microsoft.com/office/powerpoint/2010/main" val="2509057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a:srcRect l="4181" t="95080"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24430" y="6585708"/>
            <a:ext cx="11667569" cy="2452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481665" y="6215790"/>
            <a:ext cx="11708521" cy="307777"/>
          </a:xfrm>
          <a:prstGeom prst="rect">
            <a:avLst/>
          </a:prstGeom>
          <a:noFill/>
        </p:spPr>
        <p:txBody>
          <a:bodyPr wrap="square" rtlCol="0">
            <a:spAutoFit/>
          </a:bodyPr>
          <a:lstStyle/>
          <a:p>
            <a:pPr lvl="0"/>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VAB’s </a:t>
            </a:r>
            <a:r>
              <a:rPr lang="en-US" sz="700" dirty="0">
                <a:latin typeface="Helvetica" panose="020B0403020202020204" pitchFamily="34" charset="0"/>
                <a:hlinkClick r:id="rId4"/>
              </a:rPr>
              <a:t>'As Time Goes By: How Media Consumption Is Helping America Cope’</a:t>
            </a:r>
            <a:r>
              <a:rPr lang="en-US" sz="700" dirty="0">
                <a:latin typeface="Helvetica" panose="020B0403020202020204" pitchFamily="34" charset="0"/>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Q9: Thinking of your behavior during the COVID-19 Pandemic, please indicate below how much you agree or disagree with the following statements</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454904"/>
            <a:ext cx="1195329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With more time in their day, consumers are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utilizing new platforms and discovering the full functionality </a:t>
            </a: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Open Sans" panose="020B0606030504020204" pitchFamily="34" charset="0"/>
                <a:cs typeface="Open Sans" panose="020B0606030504020204" pitchFamily="34" charset="0"/>
              </a:rPr>
              <a:t>of their existing devices</a:t>
            </a:r>
          </a:p>
        </p:txBody>
      </p:sp>
      <p:sp>
        <p:nvSpPr>
          <p:cNvPr id="26" name="TextBox 25">
            <a:extLst>
              <a:ext uri="{FF2B5EF4-FFF2-40B4-BE49-F238E27FC236}">
                <a16:creationId xmlns:a16="http://schemas.microsoft.com/office/drawing/2014/main" id="{295C70F8-3047-4B9D-9796-79D1293D1B30}"/>
              </a:ext>
            </a:extLst>
          </p:cNvPr>
          <p:cNvSpPr txBox="1"/>
          <p:nvPr/>
        </p:nvSpPr>
        <p:spPr>
          <a:xfrm>
            <a:off x="1419083" y="440289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84%</a:t>
            </a:r>
          </a:p>
        </p:txBody>
      </p:sp>
      <p:sp>
        <p:nvSpPr>
          <p:cNvPr id="27" name="TextBox 26">
            <a:extLst>
              <a:ext uri="{FF2B5EF4-FFF2-40B4-BE49-F238E27FC236}">
                <a16:creationId xmlns:a16="http://schemas.microsoft.com/office/drawing/2014/main" id="{D8361B45-377B-440D-9942-40B5917D602B}"/>
              </a:ext>
            </a:extLst>
          </p:cNvPr>
          <p:cNvSpPr txBox="1"/>
          <p:nvPr/>
        </p:nvSpPr>
        <p:spPr>
          <a:xfrm>
            <a:off x="926724" y="5077449"/>
            <a:ext cx="2149249" cy="73866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have more time to watch/listen/read media”</a:t>
            </a:r>
          </a:p>
        </p:txBody>
      </p:sp>
      <p:sp>
        <p:nvSpPr>
          <p:cNvPr id="30" name="TextBox 29">
            <a:extLst>
              <a:ext uri="{FF2B5EF4-FFF2-40B4-BE49-F238E27FC236}">
                <a16:creationId xmlns:a16="http://schemas.microsoft.com/office/drawing/2014/main" id="{82FDCA69-87E1-4D1B-BF4B-9024258A9E93}"/>
              </a:ext>
            </a:extLst>
          </p:cNvPr>
          <p:cNvSpPr txBox="1"/>
          <p:nvPr/>
        </p:nvSpPr>
        <p:spPr>
          <a:xfrm>
            <a:off x="5455365" y="440289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66%</a:t>
            </a:r>
          </a:p>
        </p:txBody>
      </p:sp>
      <p:sp>
        <p:nvSpPr>
          <p:cNvPr id="31" name="TextBox 30">
            <a:extLst>
              <a:ext uri="{FF2B5EF4-FFF2-40B4-BE49-F238E27FC236}">
                <a16:creationId xmlns:a16="http://schemas.microsoft.com/office/drawing/2014/main" id="{AC3CB09C-9DB2-42E9-9F50-1CF2130D7969}"/>
              </a:ext>
            </a:extLst>
          </p:cNvPr>
          <p:cNvSpPr txBox="1"/>
          <p:nvPr/>
        </p:nvSpPr>
        <p:spPr>
          <a:xfrm>
            <a:off x="4675837" y="5077449"/>
            <a:ext cx="2688589"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am more open to trying new types of media”</a:t>
            </a:r>
            <a:b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(e.g. new streaming services, podcasts, social media platforms, </a:t>
            </a:r>
            <a:r>
              <a:rPr kumimoji="0" lang="en-US" sz="1000" b="0" i="0" u="none" strike="noStrike" kern="1200" cap="none" spc="0" normalizeH="0" baseline="0" noProof="0" dirty="0" err="1">
                <a:ln>
                  <a:noFill/>
                </a:ln>
                <a:solidFill>
                  <a:srgbClr val="1F1A62"/>
                </a:solidFill>
                <a:effectLst/>
                <a:uLnTx/>
                <a:uFillTx/>
                <a:latin typeface="Helvetica" panose="020B0403020202020204" pitchFamily="34" charset="0"/>
                <a:ea typeface="+mn-ea"/>
                <a:cs typeface="+mn-cs"/>
              </a:rPr>
              <a:t>etc</a:t>
            </a:r>
            <a:r>
              <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t>
            </a:r>
          </a:p>
        </p:txBody>
      </p:sp>
      <p:sp>
        <p:nvSpPr>
          <p:cNvPr id="36" name="TextBox 35">
            <a:extLst>
              <a:ext uri="{FF2B5EF4-FFF2-40B4-BE49-F238E27FC236}">
                <a16:creationId xmlns:a16="http://schemas.microsoft.com/office/drawing/2014/main" id="{00E85A12-B5CE-4EAF-9AFA-FD536F5F1DF1}"/>
              </a:ext>
            </a:extLst>
          </p:cNvPr>
          <p:cNvSpPr txBox="1"/>
          <p:nvPr/>
        </p:nvSpPr>
        <p:spPr>
          <a:xfrm>
            <a:off x="-1813" y="1691226"/>
            <a:ext cx="121919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1F1A62"/>
                </a:solidFill>
                <a:effectLst/>
                <a:uLnTx/>
                <a:uFillTx/>
                <a:latin typeface="Helvetica-Normal" pitchFamily="2" charset="0"/>
              </a:rPr>
              <a:t>% of respondents who agree with the statement</a:t>
            </a:r>
            <a:br>
              <a:rPr kumimoji="0" lang="en-US" sz="1800" b="0" i="0" u="sng" strike="noStrike" kern="1200" cap="none" spc="0" normalizeH="0" baseline="0" noProof="0" dirty="0">
                <a:ln>
                  <a:noFill/>
                </a:ln>
                <a:solidFill>
                  <a:srgbClr val="1F1A62"/>
                </a:solidFill>
                <a:effectLst/>
                <a:uLnTx/>
                <a:uFillTx/>
                <a:latin typeface="Helvetica-Normal" pitchFamily="2" charset="0"/>
              </a:rPr>
            </a:br>
            <a:r>
              <a:rPr kumimoji="0" lang="en-US" sz="1800" b="0" i="0" u="none" strike="noStrike" kern="1200" cap="none" spc="0" normalizeH="0" baseline="0" noProof="0" dirty="0">
                <a:ln>
                  <a:noFill/>
                </a:ln>
                <a:solidFill>
                  <a:srgbClr val="1F1A62"/>
                </a:solidFill>
                <a:effectLst/>
                <a:uLnTx/>
                <a:uFillTx/>
                <a:latin typeface="Helvetica-Normal" pitchFamily="2" charset="0"/>
              </a:rPr>
              <a:t>P18+</a:t>
            </a:r>
          </a:p>
        </p:txBody>
      </p:sp>
      <p:sp>
        <p:nvSpPr>
          <p:cNvPr id="33" name="TextBox 32">
            <a:extLst>
              <a:ext uri="{FF2B5EF4-FFF2-40B4-BE49-F238E27FC236}">
                <a16:creationId xmlns:a16="http://schemas.microsoft.com/office/drawing/2014/main" id="{82D52FBD-6045-4425-AE30-5BECF47FBD14}"/>
              </a:ext>
            </a:extLst>
          </p:cNvPr>
          <p:cNvSpPr txBox="1"/>
          <p:nvPr/>
        </p:nvSpPr>
        <p:spPr>
          <a:xfrm>
            <a:off x="9349204" y="4402899"/>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54%</a:t>
            </a:r>
          </a:p>
        </p:txBody>
      </p:sp>
      <p:sp>
        <p:nvSpPr>
          <p:cNvPr id="34" name="TextBox 33">
            <a:extLst>
              <a:ext uri="{FF2B5EF4-FFF2-40B4-BE49-F238E27FC236}">
                <a16:creationId xmlns:a16="http://schemas.microsoft.com/office/drawing/2014/main" id="{6CB97DFA-B104-4CE7-BECA-2F7C7BFD9706}"/>
              </a:ext>
            </a:extLst>
          </p:cNvPr>
          <p:cNvSpPr txBox="1"/>
          <p:nvPr/>
        </p:nvSpPr>
        <p:spPr>
          <a:xfrm>
            <a:off x="8795769" y="5077449"/>
            <a:ext cx="2270015" cy="95410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have learned how to use more features on my smart TV or a TV related device/platform”</a:t>
            </a:r>
          </a:p>
        </p:txBody>
      </p:sp>
      <p:pic>
        <p:nvPicPr>
          <p:cNvPr id="18" name="Picture 17" descr="A close up of a clock&#10;&#10;Description automatically generated">
            <a:extLst>
              <a:ext uri="{FF2B5EF4-FFF2-40B4-BE49-F238E27FC236}">
                <a16:creationId xmlns:a16="http://schemas.microsoft.com/office/drawing/2014/main" id="{87CC346F-E2F0-4AC9-91DB-5ECC8A06F742}"/>
              </a:ext>
            </a:extLst>
          </p:cNvPr>
          <p:cNvPicPr>
            <a:picLocks noChangeAspect="1"/>
          </p:cNvPicPr>
          <p:nvPr/>
        </p:nvPicPr>
        <p:blipFill>
          <a:blip r:embed="rId5"/>
          <a:stretch>
            <a:fillRect/>
          </a:stretch>
        </p:blipFill>
        <p:spPr>
          <a:xfrm>
            <a:off x="1102618" y="2442782"/>
            <a:ext cx="1797460" cy="1797460"/>
          </a:xfrm>
          <a:prstGeom prst="rect">
            <a:avLst/>
          </a:prstGeom>
        </p:spPr>
      </p:pic>
      <p:pic>
        <p:nvPicPr>
          <p:cNvPr id="19" name="Picture 18" descr="A picture containing light, drawing&#10;&#10;Description automatically generated">
            <a:extLst>
              <a:ext uri="{FF2B5EF4-FFF2-40B4-BE49-F238E27FC236}">
                <a16:creationId xmlns:a16="http://schemas.microsoft.com/office/drawing/2014/main" id="{754C2E5A-FC49-433C-9139-5152E675AAB7}"/>
              </a:ext>
            </a:extLst>
          </p:cNvPr>
          <p:cNvPicPr>
            <a:picLocks noChangeAspect="1"/>
          </p:cNvPicPr>
          <p:nvPr/>
        </p:nvPicPr>
        <p:blipFill>
          <a:blip r:embed="rId6"/>
          <a:stretch>
            <a:fillRect/>
          </a:stretch>
        </p:blipFill>
        <p:spPr>
          <a:xfrm>
            <a:off x="5224235" y="2493724"/>
            <a:ext cx="1743530" cy="1743530"/>
          </a:xfrm>
          <a:prstGeom prst="rect">
            <a:avLst/>
          </a:prstGeom>
        </p:spPr>
      </p:pic>
      <p:pic>
        <p:nvPicPr>
          <p:cNvPr id="20" name="Picture 19" descr="A screen shot of a computer&#10;&#10;Description automatically generated">
            <a:extLst>
              <a:ext uri="{FF2B5EF4-FFF2-40B4-BE49-F238E27FC236}">
                <a16:creationId xmlns:a16="http://schemas.microsoft.com/office/drawing/2014/main" id="{9C44A65A-B988-4DEC-9079-FD6726CDDEEC}"/>
              </a:ext>
            </a:extLst>
          </p:cNvPr>
          <p:cNvPicPr>
            <a:picLocks noChangeAspect="1"/>
          </p:cNvPicPr>
          <p:nvPr/>
        </p:nvPicPr>
        <p:blipFill>
          <a:blip r:embed="rId7"/>
          <a:stretch>
            <a:fillRect/>
          </a:stretch>
        </p:blipFill>
        <p:spPr>
          <a:xfrm>
            <a:off x="8866255" y="2392189"/>
            <a:ext cx="2129042" cy="2129042"/>
          </a:xfrm>
          <a:prstGeom prst="rect">
            <a:avLst/>
          </a:prstGeom>
        </p:spPr>
      </p:pic>
    </p:spTree>
    <p:extLst>
      <p:ext uri="{BB962C8B-B14F-4D97-AF65-F5344CB8AC3E}">
        <p14:creationId xmlns:p14="http://schemas.microsoft.com/office/powerpoint/2010/main" val="3045017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video game remote control&#10;&#10;Description automatically generated">
            <a:extLst>
              <a:ext uri="{FF2B5EF4-FFF2-40B4-BE49-F238E27FC236}">
                <a16:creationId xmlns:a16="http://schemas.microsoft.com/office/drawing/2014/main" id="{81EBA106-BF59-4B81-AA7A-C70B8C5F34B1}"/>
              </a:ext>
            </a:extLst>
          </p:cNvPr>
          <p:cNvPicPr>
            <a:picLocks noChangeAspect="1"/>
          </p:cNvPicPr>
          <p:nvPr/>
        </p:nvPicPr>
        <p:blipFill rotWithShape="1">
          <a:blip r:embed="rId3"/>
          <a:srcRect r="38865"/>
          <a:stretch/>
        </p:blipFill>
        <p:spPr>
          <a:xfrm>
            <a:off x="5903020" y="0"/>
            <a:ext cx="6288980" cy="6858000"/>
          </a:xfrm>
          <a:prstGeom prst="rect">
            <a:avLst/>
          </a:prstGeom>
        </p:spPr>
      </p:pic>
      <p:sp>
        <p:nvSpPr>
          <p:cNvPr id="15" name="Rectangle 14">
            <a:extLst>
              <a:ext uri="{FF2B5EF4-FFF2-40B4-BE49-F238E27FC236}">
                <a16:creationId xmlns:a16="http://schemas.microsoft.com/office/drawing/2014/main" id="{0DA9CAF2-4DEE-4020-90F6-B71D77891DBD}"/>
              </a:ext>
            </a:extLst>
          </p:cNvPr>
          <p:cNvSpPr/>
          <p:nvPr/>
        </p:nvSpPr>
        <p:spPr>
          <a:xfrm>
            <a:off x="-1" y="0"/>
            <a:ext cx="5903021" cy="686915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37A93F70-BDAF-4669-8944-2F32F472EB9E}"/>
              </a:ext>
            </a:extLst>
          </p:cNvPr>
          <p:cNvPicPr>
            <a:picLocks noChangeAspect="1"/>
          </p:cNvPicPr>
          <p:nvPr/>
        </p:nvPicPr>
        <p:blipFill rotWithShape="1">
          <a:blip r:embed="rId4"/>
          <a:srcRect l="4181" t="95080" r="-1"/>
          <a:stretch/>
        </p:blipFill>
        <p:spPr>
          <a:xfrm>
            <a:off x="526244" y="6519043"/>
            <a:ext cx="11708793" cy="350107"/>
          </a:xfrm>
          <a:prstGeom prst="rect">
            <a:avLst/>
          </a:prstGeom>
        </p:spPr>
      </p:pic>
      <p:sp>
        <p:nvSpPr>
          <p:cNvPr id="16" name="Slide Number Placeholder 5">
            <a:extLst>
              <a:ext uri="{FF2B5EF4-FFF2-40B4-BE49-F238E27FC236}">
                <a16:creationId xmlns:a16="http://schemas.microsoft.com/office/drawing/2014/main" id="{80976826-E818-4380-A385-C145BD16CE3B}"/>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7F80F5D6-1CAF-4532-B7BA-FC6A26D328FA}"/>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2" name="Rectangle 21">
            <a:extLst>
              <a:ext uri="{FF2B5EF4-FFF2-40B4-BE49-F238E27FC236}">
                <a16:creationId xmlns:a16="http://schemas.microsoft.com/office/drawing/2014/main" id="{6A0C4A65-5C06-4960-A23C-F8B3CE01DE96}"/>
              </a:ext>
            </a:extLst>
          </p:cNvPr>
          <p:cNvSpPr/>
          <p:nvPr/>
        </p:nvSpPr>
        <p:spPr>
          <a:xfrm>
            <a:off x="96246" y="289307"/>
            <a:ext cx="5631454"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mn-lt"/>
                <a:ea typeface="+mn-ea"/>
                <a:cs typeface="+mn-cs"/>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Including exploring</a:t>
            </a:r>
            <a:r>
              <a:rPr kumimoji="0" lang="en-US" sz="26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 new features </a:t>
            </a:r>
            <a:r>
              <a:rPr kumimoji="0" lang="en-US" sz="2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on</a:t>
            </a:r>
            <a:r>
              <a:rPr kumimoji="0" lang="en-US" sz="26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 </a:t>
            </a:r>
            <a:r>
              <a:rPr kumimoji="0" lang="en-US" sz="2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their</a:t>
            </a:r>
            <a:r>
              <a:rPr kumimoji="0" lang="en-US" sz="26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 smart TVs </a:t>
            </a:r>
            <a:r>
              <a:rPr kumimoji="0" lang="en-US" sz="2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and</a:t>
            </a:r>
            <a:r>
              <a:rPr kumimoji="0" lang="en-US" sz="26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 connected devices</a:t>
            </a:r>
          </a:p>
        </p:txBody>
      </p:sp>
      <p:graphicFrame>
        <p:nvGraphicFramePr>
          <p:cNvPr id="8" name="Chart 7">
            <a:extLst>
              <a:ext uri="{FF2B5EF4-FFF2-40B4-BE49-F238E27FC236}">
                <a16:creationId xmlns:a16="http://schemas.microsoft.com/office/drawing/2014/main" id="{05AABE76-1EB0-4DB6-8876-63CF63BA1C5B}"/>
              </a:ext>
            </a:extLst>
          </p:cNvPr>
          <p:cNvGraphicFramePr/>
          <p:nvPr/>
        </p:nvGraphicFramePr>
        <p:xfrm>
          <a:off x="171222" y="3251200"/>
          <a:ext cx="5574462" cy="3100242"/>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D8E3F9CD-7319-466F-8CE5-8D59B9E58014}"/>
              </a:ext>
            </a:extLst>
          </p:cNvPr>
          <p:cNvSpPr txBox="1"/>
          <p:nvPr/>
        </p:nvSpPr>
        <p:spPr>
          <a:xfrm>
            <a:off x="-21518" y="6030116"/>
            <a:ext cx="5897551" cy="523220"/>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VAB’s </a:t>
            </a:r>
            <a:r>
              <a:rPr lang="en-US" sz="700" dirty="0">
                <a:latin typeface="Helvetica" panose="020B0403020202020204" pitchFamily="34" charset="0"/>
                <a:hlinkClick r:id="rId6"/>
              </a:rPr>
              <a:t>'As Time Goes By: How Media Consumption Is Helping America Cope’</a:t>
            </a:r>
            <a:r>
              <a:rPr lang="en-US" sz="700" dirty="0">
                <a:latin typeface="Helvetica" panose="020B0403020202020204" pitchFamily="34" charset="0"/>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Q9: Thinking of your behavior during the COVID-19 Pandemic, please indicate below how much you agree or disagree with the following statement, top 2 box (agree completely or agree somewhat).</a:t>
            </a:r>
          </a:p>
        </p:txBody>
      </p:sp>
      <p:sp>
        <p:nvSpPr>
          <p:cNvPr id="10" name="TextBox 9">
            <a:extLst>
              <a:ext uri="{FF2B5EF4-FFF2-40B4-BE49-F238E27FC236}">
                <a16:creationId xmlns:a16="http://schemas.microsoft.com/office/drawing/2014/main" id="{D3C16EB9-9C41-4578-8C6A-E5AC79DFC4A8}"/>
              </a:ext>
            </a:extLst>
          </p:cNvPr>
          <p:cNvSpPr txBox="1"/>
          <p:nvPr/>
        </p:nvSpPr>
        <p:spPr>
          <a:xfrm>
            <a:off x="-5468" y="2314158"/>
            <a:ext cx="58815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“I have learned how to use more features on my </a:t>
            </a:r>
            <a:b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smart TV or a TV related device/platform”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Top 2 Box (Agree Completely or Agree Somewhat)</a:t>
            </a:r>
          </a:p>
        </p:txBody>
      </p:sp>
    </p:spTree>
    <p:extLst>
      <p:ext uri="{BB962C8B-B14F-4D97-AF65-F5344CB8AC3E}">
        <p14:creationId xmlns:p14="http://schemas.microsoft.com/office/powerpoint/2010/main" val="22285779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1065</TotalTime>
  <Words>10258</Words>
  <Application>Microsoft Office PowerPoint</Application>
  <PresentationFormat>Widescreen</PresentationFormat>
  <Paragraphs>1377</Paragraphs>
  <Slides>63</Slides>
  <Notes>30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63</vt:i4>
      </vt:variant>
    </vt:vector>
  </HeadingPairs>
  <TitlesOfParts>
    <vt:vector size="73" baseType="lpstr">
      <vt:lpstr>Arial</vt:lpstr>
      <vt:lpstr>Calibri</vt:lpstr>
      <vt:lpstr>Calibri Light</vt:lpstr>
      <vt:lpstr>Helvetica</vt:lpstr>
      <vt:lpstr>Helvetica Light</vt:lpstr>
      <vt:lpstr>Helvetica-Normal</vt:lpstr>
      <vt:lpstr>Open Sans</vt:lpstr>
      <vt:lpstr>Trebuchet MS</vt:lpstr>
      <vt:lpstr>Office Theme</vt:lpstr>
      <vt:lpstr>9_Custom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Jason Wiese</cp:lastModifiedBy>
  <cp:revision>1443</cp:revision>
  <cp:lastPrinted>2020-02-07T15:43:38Z</cp:lastPrinted>
  <dcterms:created xsi:type="dcterms:W3CDTF">2019-11-08T17:29:39Z</dcterms:created>
  <dcterms:modified xsi:type="dcterms:W3CDTF">2020-05-12T22:13:35Z</dcterms:modified>
</cp:coreProperties>
</file>