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8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4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8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0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1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2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3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3" r:id="rId3"/>
    <p:sldMasterId id="2147483715" r:id="rId4"/>
    <p:sldMasterId id="2147483727" r:id="rId5"/>
    <p:sldMasterId id="2147483732" r:id="rId6"/>
    <p:sldMasterId id="2147483747" r:id="rId7"/>
  </p:sldMasterIdLst>
  <p:notesMasterIdLst>
    <p:notesMasterId r:id="rId37"/>
  </p:notesMasterIdLst>
  <p:sldIdLst>
    <p:sldId id="257" r:id="rId8"/>
    <p:sldId id="2306" r:id="rId9"/>
    <p:sldId id="2342" r:id="rId10"/>
    <p:sldId id="2693" r:id="rId11"/>
    <p:sldId id="2702" r:id="rId12"/>
    <p:sldId id="2703" r:id="rId13"/>
    <p:sldId id="2706" r:id="rId14"/>
    <p:sldId id="2707" r:id="rId15"/>
    <p:sldId id="2709" r:id="rId16"/>
    <p:sldId id="2700" r:id="rId17"/>
    <p:sldId id="2711" r:id="rId18"/>
    <p:sldId id="2341" r:id="rId19"/>
    <p:sldId id="2340" r:id="rId20"/>
    <p:sldId id="2180" r:id="rId21"/>
    <p:sldId id="2696" r:id="rId22"/>
    <p:sldId id="2697" r:id="rId23"/>
    <p:sldId id="2692" r:id="rId24"/>
    <p:sldId id="2309" r:id="rId25"/>
    <p:sldId id="2718" r:id="rId26"/>
    <p:sldId id="2305" r:id="rId27"/>
    <p:sldId id="2690" r:id="rId28"/>
    <p:sldId id="2712" r:id="rId29"/>
    <p:sldId id="2713" r:id="rId30"/>
    <p:sldId id="2714" r:id="rId31"/>
    <p:sldId id="2715" r:id="rId32"/>
    <p:sldId id="2716" r:id="rId33"/>
    <p:sldId id="2717" r:id="rId34"/>
    <p:sldId id="2257" r:id="rId35"/>
    <p:sldId id="2312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ah Montner Dixon" initials="LMD" lastIdx="2" clrIdx="0">
    <p:extLst>
      <p:ext uri="{19B8F6BF-5375-455C-9EA6-DF929625EA0E}">
        <p15:presenceInfo xmlns:p15="http://schemas.microsoft.com/office/powerpoint/2012/main" userId="S-1-5-21-196352387-3830531953-789369879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9AC"/>
    <a:srgbClr val="C5FEFF"/>
    <a:srgbClr val="F79646"/>
    <a:srgbClr val="0099FF"/>
    <a:srgbClr val="3682B4"/>
    <a:srgbClr val="50C8A0"/>
    <a:srgbClr val="85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7" autoAdjust="0"/>
    <p:restoredTop sz="94582" autoAdjust="0"/>
  </p:normalViewPr>
  <p:slideViewPr>
    <p:cSldViewPr snapToGrid="0">
      <p:cViewPr varScale="1">
        <p:scale>
          <a:sx n="82" d="100"/>
          <a:sy n="82" d="100"/>
        </p:scale>
        <p:origin x="84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tx1"/>
                </a:solidFill>
                <a:latin typeface="Open Sans" panose="020B0606030504020204"/>
              </a:rPr>
              <a:t> or Latino U.S. Population</a:t>
            </a:r>
          </a:p>
        </c:rich>
      </c:tx>
      <c:layout>
        <c:manualLayout>
          <c:xMode val="edge"/>
          <c:yMode val="edge"/>
          <c:x val="0.26127215629287187"/>
          <c:y val="1.28867908398002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693054003336595E-2"/>
          <c:y val="0.1545628371109363"/>
          <c:w val="0.97061389199332682"/>
          <c:h val="0.68091507928922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37B-4CCD-BDA2-FB76EF00F0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2012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_(* #,##0_);_(* \(#,##0\);_(* "-"??_);_(@_)</c:formatCode>
                <c:ptCount val="3"/>
                <c:pt idx="0">
                  <c:v>44019880</c:v>
                </c:pt>
                <c:pt idx="1">
                  <c:v>50545275</c:v>
                </c:pt>
                <c:pt idx="2">
                  <c:v>56510571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7B-4CCD-BDA2-FB76EF00F0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7694159"/>
        <c:axId val="487264815"/>
      </c:barChart>
      <c:catAx>
        <c:axId val="83769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487264815"/>
        <c:crosses val="autoZero"/>
        <c:auto val="1"/>
        <c:lblAlgn val="ctr"/>
        <c:lblOffset val="100"/>
        <c:noMultiLvlLbl val="0"/>
      </c:catAx>
      <c:valAx>
        <c:axId val="487264815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83769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Sales Lift: Target vs. Control</a:t>
            </a:r>
          </a:p>
        </c:rich>
      </c:tx>
      <c:layout>
        <c:manualLayout>
          <c:xMode val="edge"/>
          <c:yMode val="edge"/>
          <c:x val="0.29547435226715191"/>
          <c:y val="2.51968486083205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321823285030781E-2"/>
          <c:y val="0.23037118727607328"/>
          <c:w val="0.96335635342993842"/>
          <c:h val="0.64169457734908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 Lift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D8-4DBF-A159-167DD05BEAB2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2242-40A1-8C45-E5450ABDDA9F}"/>
              </c:ext>
            </c:extLst>
          </c:dPt>
          <c:dPt>
            <c:idx val="3"/>
            <c:invertIfNegative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42-40A1-8C45-E5450ABDDA9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F27D9763-6465-4A55-8E51-2D892653B30A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D8-4DBF-A159-167DD05BEAB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B2209B17-3BDF-44DD-BF16-651EE3274FF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D8-4DBF-A159-167DD05BEAB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39812268-624C-4A94-9417-2EE3424868BA}" type="VALUE">
                      <a:rPr lang="en-US" smtClean="0"/>
                      <a:pPr/>
                      <a:t>[VALUE]</a:t>
                    </a:fld>
                    <a:r>
                      <a:rPr lang="en-US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242-40A1-8C45-E5450ABDDA9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+</a:t>
                    </a:r>
                    <a:fld id="{5898D5BE-43BF-46FD-8838-203764892D26}" type="VALUE">
                      <a:rPr lang="en-US" smtClean="0"/>
                      <a:pPr/>
                      <a:t>[VALUE]</a:t>
                    </a:fld>
                    <a:r>
                      <a:rPr lang="en-US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242-40A1-8C45-E5450ABDDA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Overall Brand</c:v>
                </c:pt>
                <c:pt idx="1">
                  <c:v>Model # 1</c:v>
                </c:pt>
                <c:pt idx="2">
                  <c:v>Model #2</c:v>
                </c:pt>
                <c:pt idx="3">
                  <c:v>Model #3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0.66</c:v>
                </c:pt>
                <c:pt idx="2">
                  <c:v>0.46</c:v>
                </c:pt>
                <c:pt idx="3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8-4DBF-A159-167DD05BE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0695752"/>
        <c:axId val="640696392"/>
      </c:barChart>
      <c:catAx>
        <c:axId val="64069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640696392"/>
        <c:crosses val="autoZero"/>
        <c:auto val="1"/>
        <c:lblAlgn val="ctr"/>
        <c:lblOffset val="100"/>
        <c:noMultiLvlLbl val="0"/>
      </c:catAx>
      <c:valAx>
        <c:axId val="640696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40695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18-34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TV Nets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TV Nets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18-34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Cable TV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Cable TV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Cable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Cable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4.0817239679673246E-2"/>
          <c:y val="0.82595284626126952"/>
          <c:w val="0.92510369448235541"/>
          <c:h val="0.15479722396813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18-34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Monthly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Spent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Total Day</a:t>
            </a:r>
            <a:endParaRPr lang="en-U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5942779497200746"/>
          <c:y val="6.1852763252332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 Nets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0.17</c:v>
                </c:pt>
                <c:pt idx="1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English-Language TV Nets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0.83</c:v>
                </c:pt>
                <c:pt idx="1">
                  <c:v>0.62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26381648"/>
        <c:axId val="726381968"/>
      </c:barChart>
      <c:catAx>
        <c:axId val="72638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18-49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TV Nets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TV Nets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18-49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Cable TV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Cable TV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Cable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Cable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4.0817239679673246E-2"/>
          <c:y val="0.82595284626126952"/>
          <c:w val="0.92510369448235541"/>
          <c:h val="0.15479722396813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18-49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Monthly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Spent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Total Day</a:t>
            </a:r>
            <a:endParaRPr lang="en-U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5942779497200746"/>
          <c:y val="6.1852763252332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 Nets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English-Language TV Nets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26381648"/>
        <c:axId val="726381968"/>
      </c:barChart>
      <c:catAx>
        <c:axId val="72638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P2+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P2+</c:v>
                </c:pt>
              </c:strCache>
            </c:strRef>
          </c:tx>
          <c:spPr>
            <a:solidFill>
              <a:srgbClr val="00A9AC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A0-4AC9-86FE-0B67C38D7A64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A0-4AC9-86FE-0B67C38D7A6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Open Sans" panose="020B0606030504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0A0-4AC9-86FE-0B67C38D7A6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Open Sans" panose="020B0606030504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10A0-4AC9-86FE-0B67C38D7A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0.57999999999999996</c:v>
                </c:pt>
                <c:pt idx="1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0-4AC9-86FE-0B67C38D7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P18+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P18+</c:v>
                </c:pt>
              </c:strCache>
            </c:strRef>
          </c:tx>
          <c:spPr>
            <a:solidFill>
              <a:srgbClr val="F79646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BF-4F7A-9BEA-E9C526333021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BF-4F7A-9BEA-E9C52633302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BF-4F7A-9BEA-E9C526333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P18-34</a:t>
            </a:r>
          </a:p>
        </c:rich>
      </c:tx>
      <c:layout>
        <c:manualLayout>
          <c:xMode val="edge"/>
          <c:yMode val="edge"/>
          <c:x val="0.12815595734122517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P18-34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25-41AC-BBB6-887AA9186138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25-41AC-BBB6-887AA918613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0.63</c:v>
                </c:pt>
                <c:pt idx="1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25-41AC-BBB6-887AA9186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600" b="1" dirty="0">
                <a:solidFill>
                  <a:schemeClr val="tx1"/>
                </a:solidFill>
                <a:latin typeface="Open Sans" panose="020B0606030504020204"/>
              </a:rPr>
              <a:t>Hispanic</a:t>
            </a:r>
            <a:r>
              <a:rPr lang="en-US" sz="1600" b="1" baseline="0" dirty="0">
                <a:solidFill>
                  <a:schemeClr val="tx1"/>
                </a:solidFill>
                <a:latin typeface="Open Sans" panose="020B0606030504020204"/>
              </a:rPr>
              <a:t> or Latino Annual Aggregate Expenditures</a:t>
            </a:r>
          </a:p>
          <a:p>
            <a:pPr>
              <a:defRPr sz="1600" b="1">
                <a:solidFill>
                  <a:schemeClr val="tx1"/>
                </a:solidFill>
                <a:latin typeface="Open Sans" panose="020B0606030504020204"/>
              </a:defRPr>
            </a:pPr>
            <a:r>
              <a:rPr lang="en-US" sz="1600" b="0" baseline="0" dirty="0">
                <a:solidFill>
                  <a:schemeClr val="tx1"/>
                </a:solidFill>
                <a:latin typeface="Open Sans" panose="020B0606030504020204"/>
              </a:rPr>
              <a:t>Millions</a:t>
            </a:r>
            <a:endParaRPr lang="en-US" sz="1600" b="0" dirty="0">
              <a:solidFill>
                <a:schemeClr val="tx1"/>
              </a:solidFill>
              <a:latin typeface="Open Sans" panose="020B0606030504020204"/>
            </a:endParaRPr>
          </a:p>
        </c:rich>
      </c:tx>
      <c:layout>
        <c:manualLayout>
          <c:xMode val="edge"/>
          <c:yMode val="edge"/>
          <c:x val="0.24261776582700645"/>
          <c:y val="4.66839679167187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693054003336595E-2"/>
          <c:y val="0.1545628371109363"/>
          <c:w val="0.97061389199332682"/>
          <c:h val="0.680915079289227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1A-457F-B3DE-B1BA22FDB3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  <c:pt idx="0">
                  <c:v>2007</c:v>
                </c:pt>
                <c:pt idx="1">
                  <c:v>2012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"$"#,##0_);[Red]\("$"#,##0\)</c:formatCode>
                <c:ptCount val="3"/>
                <c:pt idx="0">
                  <c:v>578556.89</c:v>
                </c:pt>
                <c:pt idx="1">
                  <c:v>658944.25099999993</c:v>
                </c:pt>
                <c:pt idx="2">
                  <c:v>866395.848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1A-457F-B3DE-B1BA22FDB3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37694159"/>
        <c:axId val="487264815"/>
      </c:barChart>
      <c:catAx>
        <c:axId val="8376941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487264815"/>
        <c:crosses val="autoZero"/>
        <c:auto val="1"/>
        <c:lblAlgn val="ctr"/>
        <c:lblOffset val="100"/>
        <c:noMultiLvlLbl val="0"/>
      </c:catAx>
      <c:valAx>
        <c:axId val="487264815"/>
        <c:scaling>
          <c:orientation val="minMax"/>
        </c:scaling>
        <c:delete val="1"/>
        <c:axPos val="l"/>
        <c:numFmt formatCode="&quot;$&quot;#,##0_);[Red]\(&quot;$&quot;#,##0\)" sourceLinked="1"/>
        <c:majorTickMark val="none"/>
        <c:minorTickMark val="none"/>
        <c:tickLblPos val="nextTo"/>
        <c:crossAx val="837694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P18-49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P18-49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2-43EB-BB6A-5684C23D9455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2-43EB-BB6A-5684C23D94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</c:v>
                </c:pt>
                <c:pt idx="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2-43EB-BB6A-5684C23D9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P2+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P2+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0A0-4AC9-86FE-0B67C38D7A64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0A0-4AC9-86FE-0B67C38D7A6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Open Sans" panose="020B0606030504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0A0-4AC9-86FE-0B67C38D7A64}"/>
                </c:ext>
              </c:extLst>
            </c:dLbl>
            <c:dLbl>
              <c:idx val="1"/>
              <c:layout>
                <c:manualLayout>
                  <c:x val="0.10706924017197358"/>
                  <c:y val="0.1383398139198893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Open Sans" panose="020B0606030504020204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A0-4AC9-86FE-0B67C38D7A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A0-4AC9-86FE-0B67C38D7A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P18+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P18+</c:v>
                </c:pt>
              </c:strCache>
            </c:strRef>
          </c:tx>
          <c:spPr>
            <a:solidFill>
              <a:srgbClr val="F79646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BF-4F7A-9BEA-E9C526333021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BF-4F7A-9BEA-E9C526333021}"/>
              </c:ext>
            </c:extLst>
          </c:dPt>
          <c:dLbls>
            <c:dLbl>
              <c:idx val="1"/>
              <c:layout>
                <c:manualLayout>
                  <c:x val="0.12248828002250388"/>
                  <c:y val="0.135004382748697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BF-4F7A-9BEA-E9C526333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3BF-4F7A-9BEA-E9C526333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P18-34</a:t>
            </a:r>
          </a:p>
        </c:rich>
      </c:tx>
      <c:layout>
        <c:manualLayout>
          <c:xMode val="edge"/>
          <c:yMode val="edge"/>
          <c:x val="0.12815595734122517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P18-34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25-41AC-BBB6-887AA9186138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25-41AC-BBB6-887AA9186138}"/>
              </c:ext>
            </c:extLst>
          </c:dPt>
          <c:dLbls>
            <c:dLbl>
              <c:idx val="1"/>
              <c:layout>
                <c:manualLayout>
                  <c:x val="0.1221174021581537"/>
                  <c:y val="0.131406467076538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25-41AC-BBB6-887AA91861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</c:v>
                </c:pt>
                <c:pt idx="1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25-41AC-BBB6-887AA91861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bg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Hispanic</a:t>
            </a:r>
            <a:r>
              <a:rPr lang="en-US" sz="1400" b="1" baseline="0" dirty="0">
                <a:solidFill>
                  <a:schemeClr val="bg1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/>
              </a:rPr>
              <a:t>P18-49</a:t>
            </a:r>
          </a:p>
        </c:rich>
      </c:tx>
      <c:layout>
        <c:manualLayout>
          <c:xMode val="edge"/>
          <c:yMode val="edge"/>
          <c:x val="0.24854314909195355"/>
          <c:y val="7.3566413164580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bg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P18-49</c:v>
                </c:pt>
              </c:strCache>
            </c:strRef>
          </c:tx>
          <c:spPr>
            <a:solidFill>
              <a:srgbClr val="50C8A0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E2-43EB-BB6A-5684C23D9455}"/>
              </c:ext>
            </c:extLst>
          </c:dPt>
          <c:dPt>
            <c:idx val="1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E2-43EB-BB6A-5684C23D9455}"/>
              </c:ext>
            </c:extLst>
          </c:dPt>
          <c:dLbls>
            <c:dLbl>
              <c:idx val="1"/>
              <c:layout>
                <c:manualLayout>
                  <c:x val="0.12248828002250388"/>
                  <c:y val="0.140551060223378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E2-43EB-BB6A-5684C23D94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00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General TV Market</c:v>
                </c:pt>
                <c:pt idx="1">
                  <c:v>Hispanic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0.89</c:v>
                </c:pt>
                <c:pt idx="1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E2-43EB-BB6A-5684C23D9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r>
              <a:rPr lang="en-US" sz="1600" dirty="0"/>
              <a:t>Languages Spoken</a:t>
            </a:r>
          </a:p>
          <a:p>
            <a:pPr>
              <a:defRPr sz="1600"/>
            </a:pPr>
            <a:r>
              <a:rPr lang="en-US" sz="1600" b="0" dirty="0"/>
              <a:t>Hispanic A18+</a:t>
            </a:r>
          </a:p>
        </c:rich>
      </c:tx>
      <c:layout>
        <c:manualLayout>
          <c:xMode val="edge"/>
          <c:yMode val="edge"/>
          <c:x val="0.37596261187110935"/>
          <c:y val="1.94786091610895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693054003336595E-2"/>
          <c:y val="0.19990512636568286"/>
          <c:w val="0.97061389199332682"/>
          <c:h val="0.6355729001294336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00A9AC"/>
            </a:solidFill>
          </c:spPr>
          <c:dPt>
            <c:idx val="0"/>
            <c:bubble3D val="0"/>
            <c:spPr>
              <a:solidFill>
                <a:srgbClr val="00A9A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D2-420A-823B-9E062BD9970F}"/>
              </c:ext>
            </c:extLst>
          </c:dPt>
          <c:dPt>
            <c:idx val="1"/>
            <c:bubble3D val="0"/>
            <c:spPr>
              <a:solidFill>
                <a:srgbClr val="50C8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3B4-4EA1-BBEC-962BD63F6B85}"/>
              </c:ext>
            </c:extLst>
          </c:dPt>
          <c:dPt>
            <c:idx val="2"/>
            <c:bubble3D val="0"/>
            <c:spPr>
              <a:solidFill>
                <a:srgbClr val="F7964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7B1-4219-8D56-3205235514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B4-4EA1-BBEC-962BD63F6B85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B4-4EA1-BBEC-962BD63F6B8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Only Spanish</c:v>
                </c:pt>
                <c:pt idx="1">
                  <c:v>Mostly Spanish</c:v>
                </c:pt>
                <c:pt idx="2">
                  <c:v>Spanish &amp; English Equally</c:v>
                </c:pt>
                <c:pt idx="3">
                  <c:v>Mostly English</c:v>
                </c:pt>
                <c:pt idx="4">
                  <c:v>Only English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0.22</c:v>
                </c:pt>
                <c:pt idx="2">
                  <c:v>0.3</c:v>
                </c:pt>
                <c:pt idx="3">
                  <c:v>0.19</c:v>
                </c:pt>
                <c:pt idx="4">
                  <c:v>0.14404770971758837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B1-4219-8D56-320523551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985512059797176E-3"/>
          <c:y val="0.91608419904136218"/>
          <c:w val="0.99543746094164631"/>
          <c:h val="6.57788944484404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Open Sans" panose="020B06060305040202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Open Sans" panose="020B0606030504020204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b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Appeal of When a Brand or Product Advertises in Hispanic Media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Appeal A Little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0"/>
              <a:lstStyle/>
              <a:p>
                <a:pPr algn="ctr">
                  <a:defRPr lang="en-US" sz="14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English Oriented</c:v>
                </c:pt>
                <c:pt idx="1">
                  <c:v>Bilingual</c:v>
                </c:pt>
                <c:pt idx="2">
                  <c:v>Spanish Dominant</c:v>
                </c:pt>
                <c:pt idx="3">
                  <c:v>Total Hispanic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0.38</c:v>
                </c:pt>
                <c:pt idx="2">
                  <c:v>0.25</c:v>
                </c:pt>
                <c:pt idx="3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D-43CE-BFEA-14F96052B5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Appeal A Lot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English Oriented</c:v>
                </c:pt>
                <c:pt idx="1">
                  <c:v>Bilingual</c:v>
                </c:pt>
                <c:pt idx="2">
                  <c:v>Spanish Dominant</c:v>
                </c:pt>
                <c:pt idx="3">
                  <c:v>Total Hispanic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0.27</c:v>
                </c:pt>
                <c:pt idx="2">
                  <c:v>0.32</c:v>
                </c:pt>
                <c:pt idx="3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4D-43CE-BFEA-14F96052B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138376"/>
        <c:axId val="647143816"/>
      </c:barChart>
      <c:catAx>
        <c:axId val="6471383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647143816"/>
        <c:crosses val="autoZero"/>
        <c:auto val="1"/>
        <c:lblAlgn val="ctr"/>
        <c:lblOffset val="100"/>
        <c:noMultiLvlLbl val="0"/>
      </c:catAx>
      <c:valAx>
        <c:axId val="6471438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47138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P2+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TV Nets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TV Nets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0.91479999999999995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P2+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Spanish-Language Cable TV vs. All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Cable TV 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</a:t>
            </a:r>
            <a:r>
              <a:rPr lang="en-US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Cable TV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Ad-Supported Cable TV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6381648"/>
        <c:axId val="726381968"/>
      </c:barChart>
      <c:catAx>
        <c:axId val="72638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4.0817239679673246E-2"/>
          <c:y val="0.82595284626126952"/>
          <c:w val="0.92510369448235541"/>
          <c:h val="0.154797223968133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P2+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Total Monthly</a:t>
            </a:r>
            <a:r>
              <a:rPr lang="en-US" sz="14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Time Spent</a:t>
            </a:r>
          </a:p>
          <a:p>
            <a:pPr>
              <a:defRPr sz="14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200" b="1" baseline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 of Total Day</a:t>
            </a:r>
            <a:endParaRPr lang="en-US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0.25942779497200746"/>
          <c:y val="6.18527632523326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Spanish-Language TV Nets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0.2</c:v>
                </c:pt>
                <c:pt idx="1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9-4776-917F-87F7757BB7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English-Language TV Nets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Cable TV Only</c:v>
                </c:pt>
                <c:pt idx="1">
                  <c:v>All TV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0.8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9-4776-917F-87F7757BB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726381648"/>
        <c:axId val="726381968"/>
      </c:barChart>
      <c:catAx>
        <c:axId val="7263816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en-US"/>
          </a:p>
        </c:txPr>
        <c:crossAx val="726381968"/>
        <c:crosses val="autoZero"/>
        <c:auto val="1"/>
        <c:lblAlgn val="ctr"/>
        <c:lblOffset val="100"/>
        <c:noMultiLvlLbl val="0"/>
      </c:catAx>
      <c:valAx>
        <c:axId val="7263819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72638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Trebuchet MS" panose="020B060302020202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i="0" baseline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Appeal of Spanish-Language Ads on </a:t>
            </a: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r>
              <a:rPr lang="en-US" sz="1600" b="1" i="0" baseline="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English-Language TV</a:t>
            </a:r>
            <a:endParaRPr lang="en-US" sz="1600" dirty="0">
              <a:solidFill>
                <a:schemeClr val="tx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c:rich>
      </c:tx>
      <c:layout>
        <c:manualLayout>
          <c:xMode val="edge"/>
          <c:yMode val="edge"/>
          <c:x val="4.820849761265527E-2"/>
          <c:y val="4.45312472606270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Turn Off A Lot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0.03</c:v>
                </c:pt>
                <c:pt idx="2">
                  <c:v>0.04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18-4994-A8E1-5FB990E012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Turn Off A Little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0.06</c:v>
                </c:pt>
                <c:pt idx="1">
                  <c:v>0.05</c:v>
                </c:pt>
                <c:pt idx="2">
                  <c:v>0.04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18-4994-A8E1-5FB990E012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Appeal A Little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tx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0.31</c:v>
                </c:pt>
                <c:pt idx="1">
                  <c:v>0.35</c:v>
                </c:pt>
                <c:pt idx="2">
                  <c:v>0.22</c:v>
                </c:pt>
                <c:pt idx="3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8-4994-A8E1-5FB990E012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Appeal A Lot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200" b="1" i="0" u="none" strike="noStrike" kern="1200" baseline="0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0.21</c:v>
                </c:pt>
                <c:pt idx="1">
                  <c:v>0.28999999999999998</c:v>
                </c:pt>
                <c:pt idx="2">
                  <c:v>0.4</c:v>
                </c:pt>
                <c:pt idx="3">
                  <c:v>0.31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8-4994-A8E1-5FB990E01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5125896"/>
        <c:axId val="635128776"/>
      </c:barChart>
      <c:catAx>
        <c:axId val="635125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35128776"/>
        <c:crosses val="autoZero"/>
        <c:auto val="1"/>
        <c:lblAlgn val="ctr"/>
        <c:lblOffset val="100"/>
        <c:noMultiLvlLbl val="0"/>
      </c:catAx>
      <c:valAx>
        <c:axId val="63512877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35125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6582345805711991"/>
          <c:w val="1"/>
          <c:h val="0.11308279324047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Target vs. Control</c:v>
                </c:pt>
              </c:strCache>
            </c:strRef>
          </c:tx>
          <c:spPr>
            <a:solidFill>
              <a:srgbClr val="F7964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F27D9763-6465-4A55-8E51-2D892653B30A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BD8-4DBF-A159-167DD05BEAB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B2209B17-3BDF-44DD-BF16-651EE3274FFD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D8-4DBF-A159-167DD05BEA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Ratings</c:v>
                </c:pt>
                <c:pt idx="1">
                  <c:v>Tune-In Conversion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1.23</c:v>
                </c:pt>
                <c:pt idx="1">
                  <c:v>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D8-4DBF-A159-167DD05BEAB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 vs. All Hispanic Homes</c:v>
                </c:pt>
              </c:strCache>
            </c:strRef>
          </c:tx>
          <c:spPr>
            <a:solidFill>
              <a:srgbClr val="00A9AC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FD8D44C8-87BE-475F-B4CC-72650FCE3619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CBD8-4DBF-A159-167DD05BEAB2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+</a:t>
                    </a:r>
                    <a:fld id="{54328EB0-9D06-465A-886C-AC9E76113B97}" type="VALUE">
                      <a:rPr lang="en-US" smtClean="0"/>
                      <a:pPr/>
                      <a:t>[VALUE]</a:t>
                    </a:fld>
                    <a:r>
                      <a:rPr lang="en-US" dirty="0"/>
                      <a:t> Lift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CBD8-4DBF-A159-167DD05BEA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Open Sans" panose="020B0606030504020204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Ratings</c:v>
                </c:pt>
                <c:pt idx="1">
                  <c:v>Tune-In Conversion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3.14</c:v>
                </c:pt>
                <c:pt idx="1">
                  <c:v>3.68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D8-4DBF-A159-167DD05BEA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0695752"/>
        <c:axId val="640696392"/>
      </c:barChart>
      <c:catAx>
        <c:axId val="640695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Open Sans" panose="020B0606030504020204"/>
                <a:ea typeface="+mn-ea"/>
                <a:cs typeface="+mn-cs"/>
              </a:defRPr>
            </a:pPr>
            <a:endParaRPr lang="en-US"/>
          </a:p>
        </c:txPr>
        <c:crossAx val="640696392"/>
        <c:crosses val="autoZero"/>
        <c:auto val="1"/>
        <c:lblAlgn val="ctr"/>
        <c:lblOffset val="100"/>
        <c:noMultiLvlLbl val="0"/>
      </c:catAx>
      <c:valAx>
        <c:axId val="64069639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40695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E233AF-2382-4E96-A7BF-97025C024588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AAB0C1-5A1F-48E7-97CE-F409211774C4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200" b="1" dirty="0">
              <a:latin typeface="Open Sans" panose="020B0606030504020204"/>
            </a:rPr>
            <a:t>Addressable TV</a:t>
          </a:r>
        </a:p>
      </dgm:t>
    </dgm:pt>
    <dgm:pt modelId="{4F670879-2BB1-4362-B239-EB5727430A9D}" type="parTrans" cxnId="{4836EB7A-9958-49FD-BC77-AEBD22C17484}">
      <dgm:prSet/>
      <dgm:spPr/>
      <dgm:t>
        <a:bodyPr/>
        <a:lstStyle/>
        <a:p>
          <a:endParaRPr lang="en-US" sz="2000"/>
        </a:p>
      </dgm:t>
    </dgm:pt>
    <dgm:pt modelId="{17EE021F-2E06-42D7-A483-FDF6F8AE301D}" type="sibTrans" cxnId="{4836EB7A-9958-49FD-BC77-AEBD22C17484}">
      <dgm:prSet/>
      <dgm:spPr/>
      <dgm:t>
        <a:bodyPr/>
        <a:lstStyle/>
        <a:p>
          <a:endParaRPr lang="en-US" sz="2000"/>
        </a:p>
      </dgm:t>
    </dgm:pt>
    <dgm:pt modelId="{E2B62630-868C-46BB-B0F9-B28393A9E20E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 err="1">
              <a:latin typeface="Open Sans" panose="020B0606030504020204"/>
            </a:rPr>
            <a:t>Xandr</a:t>
          </a:r>
          <a:endParaRPr lang="en-US" sz="1050" b="1" dirty="0">
            <a:latin typeface="Open Sans" panose="020B0606030504020204"/>
          </a:endParaRPr>
        </a:p>
      </dgm:t>
    </dgm:pt>
    <dgm:pt modelId="{B7B58D14-0704-467B-A562-98B4012B570A}" type="parTrans" cxnId="{24F09B02-6D44-4639-B595-7A224510C9AD}">
      <dgm:prSet/>
      <dgm:spPr/>
      <dgm:t>
        <a:bodyPr/>
        <a:lstStyle/>
        <a:p>
          <a:endParaRPr lang="en-US" sz="2000"/>
        </a:p>
      </dgm:t>
    </dgm:pt>
    <dgm:pt modelId="{F62DBA54-D99C-4312-9483-35731B414D60}" type="sibTrans" cxnId="{24F09B02-6D44-4639-B595-7A224510C9AD}">
      <dgm:prSet/>
      <dgm:spPr/>
      <dgm:t>
        <a:bodyPr/>
        <a:lstStyle/>
        <a:p>
          <a:endParaRPr lang="en-US" sz="2000"/>
        </a:p>
      </dgm:t>
    </dgm:pt>
    <dgm:pt modelId="{4B3E971D-E51A-47CD-A84D-B48ABBC45CDC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DISH</a:t>
          </a:r>
        </a:p>
      </dgm:t>
    </dgm:pt>
    <dgm:pt modelId="{EF9AF947-9A28-4660-8CA5-3FD94E1D7AC5}" type="parTrans" cxnId="{0AC4EEF4-7308-43E3-8B94-B16FECCCFEED}">
      <dgm:prSet/>
      <dgm:spPr/>
      <dgm:t>
        <a:bodyPr/>
        <a:lstStyle/>
        <a:p>
          <a:endParaRPr lang="en-US" sz="2000"/>
        </a:p>
      </dgm:t>
    </dgm:pt>
    <dgm:pt modelId="{078FE087-0B3C-4958-A4B6-6B019A70E91A}" type="sibTrans" cxnId="{0AC4EEF4-7308-43E3-8B94-B16FECCCFEED}">
      <dgm:prSet/>
      <dgm:spPr/>
      <dgm:t>
        <a:bodyPr/>
        <a:lstStyle/>
        <a:p>
          <a:endParaRPr lang="en-US" sz="2000"/>
        </a:p>
      </dgm:t>
    </dgm:pt>
    <dgm:pt modelId="{D4966355-85D2-4A07-AA3D-ECA1ED0A0D6D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Charter*</a:t>
          </a:r>
        </a:p>
      </dgm:t>
    </dgm:pt>
    <dgm:pt modelId="{52448F32-B85A-4606-8022-156B3EB38F8A}" type="parTrans" cxnId="{ED3A7170-F879-4F4C-81B6-535964269065}">
      <dgm:prSet/>
      <dgm:spPr/>
      <dgm:t>
        <a:bodyPr/>
        <a:lstStyle/>
        <a:p>
          <a:endParaRPr lang="en-US" sz="2000"/>
        </a:p>
      </dgm:t>
    </dgm:pt>
    <dgm:pt modelId="{C9854F78-013E-40B3-B785-0257CE15C0AD}" type="sibTrans" cxnId="{ED3A7170-F879-4F4C-81B6-535964269065}">
      <dgm:prSet/>
      <dgm:spPr/>
      <dgm:t>
        <a:bodyPr/>
        <a:lstStyle/>
        <a:p>
          <a:endParaRPr lang="en-US" sz="2000"/>
        </a:p>
      </dgm:t>
    </dgm:pt>
    <dgm:pt modelId="{69259486-BC93-4B94-AB25-DCC13F8E35ED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Altice</a:t>
          </a:r>
        </a:p>
      </dgm:t>
    </dgm:pt>
    <dgm:pt modelId="{9FF44C1F-360A-4527-8DEE-042434945B54}" type="parTrans" cxnId="{C1959EB6-290A-4087-9202-F91139E90232}">
      <dgm:prSet/>
      <dgm:spPr/>
      <dgm:t>
        <a:bodyPr/>
        <a:lstStyle/>
        <a:p>
          <a:endParaRPr lang="en-US" sz="2000"/>
        </a:p>
      </dgm:t>
    </dgm:pt>
    <dgm:pt modelId="{E24B5ED4-6E3C-42D4-9ACC-2D91A7F2C2E2}" type="sibTrans" cxnId="{C1959EB6-290A-4087-9202-F91139E90232}">
      <dgm:prSet/>
      <dgm:spPr/>
      <dgm:t>
        <a:bodyPr/>
        <a:lstStyle/>
        <a:p>
          <a:endParaRPr lang="en-US" sz="2000"/>
        </a:p>
      </dgm:t>
    </dgm:pt>
    <dgm:pt modelId="{28B6AED8-1DAC-427D-9B7B-796ED75467CA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Comcast</a:t>
          </a:r>
        </a:p>
      </dgm:t>
    </dgm:pt>
    <dgm:pt modelId="{A75B2B9B-4848-4021-99FD-F534242CFAE0}" type="parTrans" cxnId="{37A578DB-0331-4B05-96E4-11BBE0920762}">
      <dgm:prSet/>
      <dgm:spPr/>
      <dgm:t>
        <a:bodyPr/>
        <a:lstStyle/>
        <a:p>
          <a:endParaRPr lang="en-US" sz="2000"/>
        </a:p>
      </dgm:t>
    </dgm:pt>
    <dgm:pt modelId="{71537A33-9371-4751-8D4C-8571F4668364}" type="sibTrans" cxnId="{37A578DB-0331-4B05-96E4-11BBE0920762}">
      <dgm:prSet/>
      <dgm:spPr/>
      <dgm:t>
        <a:bodyPr/>
        <a:lstStyle/>
        <a:p>
          <a:endParaRPr lang="en-US" sz="2000"/>
        </a:p>
      </dgm:t>
    </dgm:pt>
    <dgm:pt modelId="{9C0F490D-1641-435A-AE0F-8B90B51D3D9B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Cox*</a:t>
          </a:r>
        </a:p>
      </dgm:t>
    </dgm:pt>
    <dgm:pt modelId="{71708536-4452-4853-A7E8-63E23740DB2E}" type="parTrans" cxnId="{9A4A60F7-2563-4D7F-B71A-2669E4AEAA1B}">
      <dgm:prSet/>
      <dgm:spPr/>
      <dgm:t>
        <a:bodyPr/>
        <a:lstStyle/>
        <a:p>
          <a:endParaRPr lang="en-US" sz="2000"/>
        </a:p>
      </dgm:t>
    </dgm:pt>
    <dgm:pt modelId="{5189CBBA-EEA4-4E51-972A-AF55DD458BB0}" type="sibTrans" cxnId="{9A4A60F7-2563-4D7F-B71A-2669E4AEAA1B}">
      <dgm:prSet/>
      <dgm:spPr/>
      <dgm:t>
        <a:bodyPr/>
        <a:lstStyle/>
        <a:p>
          <a:endParaRPr lang="en-US" sz="2000"/>
        </a:p>
      </dgm:t>
    </dgm:pt>
    <dgm:pt modelId="{2F67C862-ECA0-4A3D-9707-DED654A62ED0}">
      <dgm:prSet phldrT="[Text]" custT="1"/>
      <dgm:spPr>
        <a:solidFill>
          <a:srgbClr val="3682B4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050" b="1" dirty="0">
              <a:latin typeface="Open Sans" panose="020B0606030504020204"/>
            </a:rPr>
            <a:t>Verizon</a:t>
          </a:r>
        </a:p>
      </dgm:t>
    </dgm:pt>
    <dgm:pt modelId="{50D4F962-1F76-41D5-8E83-0B6A700F0785}" type="parTrans" cxnId="{912530D2-9DE0-4EE2-BFAA-C25F7306BFBE}">
      <dgm:prSet/>
      <dgm:spPr/>
      <dgm:t>
        <a:bodyPr/>
        <a:lstStyle/>
        <a:p>
          <a:endParaRPr lang="en-US" sz="2000"/>
        </a:p>
      </dgm:t>
    </dgm:pt>
    <dgm:pt modelId="{37EE55EA-2E11-49D6-8D4A-BA1B12EB3627}" type="sibTrans" cxnId="{912530D2-9DE0-4EE2-BFAA-C25F7306BFBE}">
      <dgm:prSet/>
      <dgm:spPr/>
      <dgm:t>
        <a:bodyPr/>
        <a:lstStyle/>
        <a:p>
          <a:endParaRPr lang="en-US" sz="2000"/>
        </a:p>
      </dgm:t>
    </dgm:pt>
    <dgm:pt modelId="{4E2076CE-068A-45A5-835C-878420C28558}" type="pres">
      <dgm:prSet presAssocID="{5AE233AF-2382-4E96-A7BF-97025C024588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DE6FD1-50EE-4327-ABDC-977F8E67022A}" type="pres">
      <dgm:prSet presAssocID="{44AAB0C1-5A1F-48E7-97CE-F409211774C4}" presName="centerShape" presStyleLbl="node0" presStyleIdx="0" presStyleCnt="1" custScaleX="110000" custScaleY="110000"/>
      <dgm:spPr/>
    </dgm:pt>
    <dgm:pt modelId="{4E3C9874-C643-4CB7-8796-B148DFBDBE16}" type="pres">
      <dgm:prSet presAssocID="{E2B62630-868C-46BB-B0F9-B28393A9E20E}" presName="node" presStyleLbl="node1" presStyleIdx="0" presStyleCnt="7">
        <dgm:presLayoutVars>
          <dgm:bulletEnabled val="1"/>
        </dgm:presLayoutVars>
      </dgm:prSet>
      <dgm:spPr/>
    </dgm:pt>
    <dgm:pt modelId="{6546DF1A-CF16-41F7-9928-92145A3613B1}" type="pres">
      <dgm:prSet presAssocID="{E2B62630-868C-46BB-B0F9-B28393A9E20E}" presName="dummy" presStyleCnt="0"/>
      <dgm:spPr/>
    </dgm:pt>
    <dgm:pt modelId="{DA1BE680-BAA5-4E05-9417-80B882A86C11}" type="pres">
      <dgm:prSet presAssocID="{F62DBA54-D99C-4312-9483-35731B414D60}" presName="sibTrans" presStyleLbl="sibTrans2D1" presStyleIdx="0" presStyleCnt="7"/>
      <dgm:spPr/>
    </dgm:pt>
    <dgm:pt modelId="{CDCAFCA9-DE7C-4924-8D5F-5E2E5D268A90}" type="pres">
      <dgm:prSet presAssocID="{4B3E971D-E51A-47CD-A84D-B48ABBC45CDC}" presName="node" presStyleLbl="node1" presStyleIdx="1" presStyleCnt="7">
        <dgm:presLayoutVars>
          <dgm:bulletEnabled val="1"/>
        </dgm:presLayoutVars>
      </dgm:prSet>
      <dgm:spPr/>
    </dgm:pt>
    <dgm:pt modelId="{72BD7730-7AA0-4A72-97D9-7E846F22459B}" type="pres">
      <dgm:prSet presAssocID="{4B3E971D-E51A-47CD-A84D-B48ABBC45CDC}" presName="dummy" presStyleCnt="0"/>
      <dgm:spPr/>
    </dgm:pt>
    <dgm:pt modelId="{1213FF2B-5133-4E83-A412-1A9C5C76A639}" type="pres">
      <dgm:prSet presAssocID="{078FE087-0B3C-4958-A4B6-6B019A70E91A}" presName="sibTrans" presStyleLbl="sibTrans2D1" presStyleIdx="1" presStyleCnt="7"/>
      <dgm:spPr/>
    </dgm:pt>
    <dgm:pt modelId="{4E073718-6ED3-41D7-B705-54D3A0E3E115}" type="pres">
      <dgm:prSet presAssocID="{D4966355-85D2-4A07-AA3D-ECA1ED0A0D6D}" presName="node" presStyleLbl="node1" presStyleIdx="2" presStyleCnt="7">
        <dgm:presLayoutVars>
          <dgm:bulletEnabled val="1"/>
        </dgm:presLayoutVars>
      </dgm:prSet>
      <dgm:spPr/>
    </dgm:pt>
    <dgm:pt modelId="{3BA38FC5-A333-4FCF-9804-72B7476D13B5}" type="pres">
      <dgm:prSet presAssocID="{D4966355-85D2-4A07-AA3D-ECA1ED0A0D6D}" presName="dummy" presStyleCnt="0"/>
      <dgm:spPr/>
    </dgm:pt>
    <dgm:pt modelId="{8BA58DD7-248C-4261-A7FA-1D3FFCF45CA6}" type="pres">
      <dgm:prSet presAssocID="{C9854F78-013E-40B3-B785-0257CE15C0AD}" presName="sibTrans" presStyleLbl="sibTrans2D1" presStyleIdx="2" presStyleCnt="7"/>
      <dgm:spPr/>
    </dgm:pt>
    <dgm:pt modelId="{80EE49C4-337E-4FBA-9E05-A80B9D38FCD5}" type="pres">
      <dgm:prSet presAssocID="{28B6AED8-1DAC-427D-9B7B-796ED75467CA}" presName="node" presStyleLbl="node1" presStyleIdx="3" presStyleCnt="7">
        <dgm:presLayoutVars>
          <dgm:bulletEnabled val="1"/>
        </dgm:presLayoutVars>
      </dgm:prSet>
      <dgm:spPr/>
    </dgm:pt>
    <dgm:pt modelId="{6E98B1BC-77A7-44B8-A11B-FA90BC3C6928}" type="pres">
      <dgm:prSet presAssocID="{28B6AED8-1DAC-427D-9B7B-796ED75467CA}" presName="dummy" presStyleCnt="0"/>
      <dgm:spPr/>
    </dgm:pt>
    <dgm:pt modelId="{59CF7D89-768A-4693-9C77-2A1355D34E7A}" type="pres">
      <dgm:prSet presAssocID="{71537A33-9371-4751-8D4C-8571F4668364}" presName="sibTrans" presStyleLbl="sibTrans2D1" presStyleIdx="3" presStyleCnt="7"/>
      <dgm:spPr/>
    </dgm:pt>
    <dgm:pt modelId="{E6192D29-767B-4078-8018-237321171DFD}" type="pres">
      <dgm:prSet presAssocID="{69259486-BC93-4B94-AB25-DCC13F8E35ED}" presName="node" presStyleLbl="node1" presStyleIdx="4" presStyleCnt="7">
        <dgm:presLayoutVars>
          <dgm:bulletEnabled val="1"/>
        </dgm:presLayoutVars>
      </dgm:prSet>
      <dgm:spPr/>
    </dgm:pt>
    <dgm:pt modelId="{F4E682C2-0DA0-46D8-AD41-C92D0766114F}" type="pres">
      <dgm:prSet presAssocID="{69259486-BC93-4B94-AB25-DCC13F8E35ED}" presName="dummy" presStyleCnt="0"/>
      <dgm:spPr/>
    </dgm:pt>
    <dgm:pt modelId="{E4069B61-8FAE-4A60-9105-FEF48C3AC47E}" type="pres">
      <dgm:prSet presAssocID="{E24B5ED4-6E3C-42D4-9ACC-2D91A7F2C2E2}" presName="sibTrans" presStyleLbl="sibTrans2D1" presStyleIdx="4" presStyleCnt="7"/>
      <dgm:spPr/>
    </dgm:pt>
    <dgm:pt modelId="{C808F9EE-9CCE-4662-B04D-D9D84150B32B}" type="pres">
      <dgm:prSet presAssocID="{9C0F490D-1641-435A-AE0F-8B90B51D3D9B}" presName="node" presStyleLbl="node1" presStyleIdx="5" presStyleCnt="7">
        <dgm:presLayoutVars>
          <dgm:bulletEnabled val="1"/>
        </dgm:presLayoutVars>
      </dgm:prSet>
      <dgm:spPr/>
    </dgm:pt>
    <dgm:pt modelId="{20C49E5A-7094-4300-9339-7750F4FBEBDA}" type="pres">
      <dgm:prSet presAssocID="{9C0F490D-1641-435A-AE0F-8B90B51D3D9B}" presName="dummy" presStyleCnt="0"/>
      <dgm:spPr/>
    </dgm:pt>
    <dgm:pt modelId="{ADBB87D8-9BBC-4BB5-B9D5-CD11AAAE260F}" type="pres">
      <dgm:prSet presAssocID="{5189CBBA-EEA4-4E51-972A-AF55DD458BB0}" presName="sibTrans" presStyleLbl="sibTrans2D1" presStyleIdx="5" presStyleCnt="7"/>
      <dgm:spPr/>
    </dgm:pt>
    <dgm:pt modelId="{02FD42D7-A937-4B79-9214-C34369AC4AA0}" type="pres">
      <dgm:prSet presAssocID="{2F67C862-ECA0-4A3D-9707-DED654A62ED0}" presName="node" presStyleLbl="node1" presStyleIdx="6" presStyleCnt="7">
        <dgm:presLayoutVars>
          <dgm:bulletEnabled val="1"/>
        </dgm:presLayoutVars>
      </dgm:prSet>
      <dgm:spPr/>
    </dgm:pt>
    <dgm:pt modelId="{5800F865-468F-4546-8EB3-F5620ACBDE4A}" type="pres">
      <dgm:prSet presAssocID="{2F67C862-ECA0-4A3D-9707-DED654A62ED0}" presName="dummy" presStyleCnt="0"/>
      <dgm:spPr/>
    </dgm:pt>
    <dgm:pt modelId="{DD6069C1-71A7-4A6C-A65E-A3A0F8E0C5FE}" type="pres">
      <dgm:prSet presAssocID="{37EE55EA-2E11-49D6-8D4A-BA1B12EB3627}" presName="sibTrans" presStyleLbl="sibTrans2D1" presStyleIdx="6" presStyleCnt="7"/>
      <dgm:spPr/>
    </dgm:pt>
  </dgm:ptLst>
  <dgm:cxnLst>
    <dgm:cxn modelId="{24F09B02-6D44-4639-B595-7A224510C9AD}" srcId="{44AAB0C1-5A1F-48E7-97CE-F409211774C4}" destId="{E2B62630-868C-46BB-B0F9-B28393A9E20E}" srcOrd="0" destOrd="0" parTransId="{B7B58D14-0704-467B-A562-98B4012B570A}" sibTransId="{F62DBA54-D99C-4312-9483-35731B414D60}"/>
    <dgm:cxn modelId="{AF9B0226-6D90-452C-B49A-5CE4DEC2409C}" type="presOf" srcId="{F62DBA54-D99C-4312-9483-35731B414D60}" destId="{DA1BE680-BAA5-4E05-9417-80B882A86C11}" srcOrd="0" destOrd="0" presId="urn:microsoft.com/office/officeart/2005/8/layout/radial6"/>
    <dgm:cxn modelId="{F74ABB2C-86B1-421C-8758-0FBFF7B9172C}" type="presOf" srcId="{5AE233AF-2382-4E96-A7BF-97025C024588}" destId="{4E2076CE-068A-45A5-835C-878420C28558}" srcOrd="0" destOrd="0" presId="urn:microsoft.com/office/officeart/2005/8/layout/radial6"/>
    <dgm:cxn modelId="{9747BA30-EA25-4B4D-80A7-00D441A64D59}" type="presOf" srcId="{E2B62630-868C-46BB-B0F9-B28393A9E20E}" destId="{4E3C9874-C643-4CB7-8796-B148DFBDBE16}" srcOrd="0" destOrd="0" presId="urn:microsoft.com/office/officeart/2005/8/layout/radial6"/>
    <dgm:cxn modelId="{8841F733-3739-44ED-A3E8-D3FDEC0A523E}" type="presOf" srcId="{44AAB0C1-5A1F-48E7-97CE-F409211774C4}" destId="{8EDE6FD1-50EE-4327-ABDC-977F8E67022A}" srcOrd="0" destOrd="0" presId="urn:microsoft.com/office/officeart/2005/8/layout/radial6"/>
    <dgm:cxn modelId="{7FEA075F-AF9F-43DE-AD49-09BFBFE7B1C7}" type="presOf" srcId="{28B6AED8-1DAC-427D-9B7B-796ED75467CA}" destId="{80EE49C4-337E-4FBA-9E05-A80B9D38FCD5}" srcOrd="0" destOrd="0" presId="urn:microsoft.com/office/officeart/2005/8/layout/radial6"/>
    <dgm:cxn modelId="{F266CC4B-6EC9-4135-99E7-7715821FCD63}" type="presOf" srcId="{C9854F78-013E-40B3-B785-0257CE15C0AD}" destId="{8BA58DD7-248C-4261-A7FA-1D3FFCF45CA6}" srcOrd="0" destOrd="0" presId="urn:microsoft.com/office/officeart/2005/8/layout/radial6"/>
    <dgm:cxn modelId="{79F01950-4B11-44EC-AC2A-900A2A814E85}" type="presOf" srcId="{4B3E971D-E51A-47CD-A84D-B48ABBC45CDC}" destId="{CDCAFCA9-DE7C-4924-8D5F-5E2E5D268A90}" srcOrd="0" destOrd="0" presId="urn:microsoft.com/office/officeart/2005/8/layout/radial6"/>
    <dgm:cxn modelId="{ED3A7170-F879-4F4C-81B6-535964269065}" srcId="{44AAB0C1-5A1F-48E7-97CE-F409211774C4}" destId="{D4966355-85D2-4A07-AA3D-ECA1ED0A0D6D}" srcOrd="2" destOrd="0" parTransId="{52448F32-B85A-4606-8022-156B3EB38F8A}" sibTransId="{C9854F78-013E-40B3-B785-0257CE15C0AD}"/>
    <dgm:cxn modelId="{9BA89574-5905-4FBA-A2CD-AD910E8E58C3}" type="presOf" srcId="{2F67C862-ECA0-4A3D-9707-DED654A62ED0}" destId="{02FD42D7-A937-4B79-9214-C34369AC4AA0}" srcOrd="0" destOrd="0" presId="urn:microsoft.com/office/officeart/2005/8/layout/radial6"/>
    <dgm:cxn modelId="{4836EB7A-9958-49FD-BC77-AEBD22C17484}" srcId="{5AE233AF-2382-4E96-A7BF-97025C024588}" destId="{44AAB0C1-5A1F-48E7-97CE-F409211774C4}" srcOrd="0" destOrd="0" parTransId="{4F670879-2BB1-4362-B239-EB5727430A9D}" sibTransId="{17EE021F-2E06-42D7-A483-FDF6F8AE301D}"/>
    <dgm:cxn modelId="{6D559582-986A-44C1-B7C0-ED07161F9A4E}" type="presOf" srcId="{D4966355-85D2-4A07-AA3D-ECA1ED0A0D6D}" destId="{4E073718-6ED3-41D7-B705-54D3A0E3E115}" srcOrd="0" destOrd="0" presId="urn:microsoft.com/office/officeart/2005/8/layout/radial6"/>
    <dgm:cxn modelId="{7E69C482-3A4B-4371-8C9C-D9ACACC085EE}" type="presOf" srcId="{69259486-BC93-4B94-AB25-DCC13F8E35ED}" destId="{E6192D29-767B-4078-8018-237321171DFD}" srcOrd="0" destOrd="0" presId="urn:microsoft.com/office/officeart/2005/8/layout/radial6"/>
    <dgm:cxn modelId="{94DDDC82-DC24-43F2-BE81-4E2B78DC4D99}" type="presOf" srcId="{37EE55EA-2E11-49D6-8D4A-BA1B12EB3627}" destId="{DD6069C1-71A7-4A6C-A65E-A3A0F8E0C5FE}" srcOrd="0" destOrd="0" presId="urn:microsoft.com/office/officeart/2005/8/layout/radial6"/>
    <dgm:cxn modelId="{A96D5596-99BA-43E3-A587-C0740DAF5785}" type="presOf" srcId="{078FE087-0B3C-4958-A4B6-6B019A70E91A}" destId="{1213FF2B-5133-4E83-A412-1A9C5C76A639}" srcOrd="0" destOrd="0" presId="urn:microsoft.com/office/officeart/2005/8/layout/radial6"/>
    <dgm:cxn modelId="{8680619B-D64F-403F-863F-2A5429183B11}" type="presOf" srcId="{5189CBBA-EEA4-4E51-972A-AF55DD458BB0}" destId="{ADBB87D8-9BBC-4BB5-B9D5-CD11AAAE260F}" srcOrd="0" destOrd="0" presId="urn:microsoft.com/office/officeart/2005/8/layout/radial6"/>
    <dgm:cxn modelId="{C1959EB6-290A-4087-9202-F91139E90232}" srcId="{44AAB0C1-5A1F-48E7-97CE-F409211774C4}" destId="{69259486-BC93-4B94-AB25-DCC13F8E35ED}" srcOrd="4" destOrd="0" parTransId="{9FF44C1F-360A-4527-8DEE-042434945B54}" sibTransId="{E24B5ED4-6E3C-42D4-9ACC-2D91A7F2C2E2}"/>
    <dgm:cxn modelId="{FBDE3DBC-4907-43C1-933F-749B943FBA8E}" type="presOf" srcId="{9C0F490D-1641-435A-AE0F-8B90B51D3D9B}" destId="{C808F9EE-9CCE-4662-B04D-D9D84150B32B}" srcOrd="0" destOrd="0" presId="urn:microsoft.com/office/officeart/2005/8/layout/radial6"/>
    <dgm:cxn modelId="{912530D2-9DE0-4EE2-BFAA-C25F7306BFBE}" srcId="{44AAB0C1-5A1F-48E7-97CE-F409211774C4}" destId="{2F67C862-ECA0-4A3D-9707-DED654A62ED0}" srcOrd="6" destOrd="0" parTransId="{50D4F962-1F76-41D5-8E83-0B6A700F0785}" sibTransId="{37EE55EA-2E11-49D6-8D4A-BA1B12EB3627}"/>
    <dgm:cxn modelId="{37A578DB-0331-4B05-96E4-11BBE0920762}" srcId="{44AAB0C1-5A1F-48E7-97CE-F409211774C4}" destId="{28B6AED8-1DAC-427D-9B7B-796ED75467CA}" srcOrd="3" destOrd="0" parTransId="{A75B2B9B-4848-4021-99FD-F534242CFAE0}" sibTransId="{71537A33-9371-4751-8D4C-8571F4668364}"/>
    <dgm:cxn modelId="{A7D0D5E8-B345-42F5-922A-C7E52BFE0EC9}" type="presOf" srcId="{71537A33-9371-4751-8D4C-8571F4668364}" destId="{59CF7D89-768A-4693-9C77-2A1355D34E7A}" srcOrd="0" destOrd="0" presId="urn:microsoft.com/office/officeart/2005/8/layout/radial6"/>
    <dgm:cxn modelId="{0AC4EEF4-7308-43E3-8B94-B16FECCCFEED}" srcId="{44AAB0C1-5A1F-48E7-97CE-F409211774C4}" destId="{4B3E971D-E51A-47CD-A84D-B48ABBC45CDC}" srcOrd="1" destOrd="0" parTransId="{EF9AF947-9A28-4660-8CA5-3FD94E1D7AC5}" sibTransId="{078FE087-0B3C-4958-A4B6-6B019A70E91A}"/>
    <dgm:cxn modelId="{9A4A60F7-2563-4D7F-B71A-2669E4AEAA1B}" srcId="{44AAB0C1-5A1F-48E7-97CE-F409211774C4}" destId="{9C0F490D-1641-435A-AE0F-8B90B51D3D9B}" srcOrd="5" destOrd="0" parTransId="{71708536-4452-4853-A7E8-63E23740DB2E}" sibTransId="{5189CBBA-EEA4-4E51-972A-AF55DD458BB0}"/>
    <dgm:cxn modelId="{80CFE0FF-6D59-4663-947C-948A7044698D}" type="presOf" srcId="{E24B5ED4-6E3C-42D4-9ACC-2D91A7F2C2E2}" destId="{E4069B61-8FAE-4A60-9105-FEF48C3AC47E}" srcOrd="0" destOrd="0" presId="urn:microsoft.com/office/officeart/2005/8/layout/radial6"/>
    <dgm:cxn modelId="{DD425CD8-E446-416F-8CA8-E3F02140BECE}" type="presParOf" srcId="{4E2076CE-068A-45A5-835C-878420C28558}" destId="{8EDE6FD1-50EE-4327-ABDC-977F8E67022A}" srcOrd="0" destOrd="0" presId="urn:microsoft.com/office/officeart/2005/8/layout/radial6"/>
    <dgm:cxn modelId="{F81E1B91-2F5B-4F4E-ABBD-D80CB38DD348}" type="presParOf" srcId="{4E2076CE-068A-45A5-835C-878420C28558}" destId="{4E3C9874-C643-4CB7-8796-B148DFBDBE16}" srcOrd="1" destOrd="0" presId="urn:microsoft.com/office/officeart/2005/8/layout/radial6"/>
    <dgm:cxn modelId="{5F8247E4-69E7-4968-BC3B-0EE045F0D05A}" type="presParOf" srcId="{4E2076CE-068A-45A5-835C-878420C28558}" destId="{6546DF1A-CF16-41F7-9928-92145A3613B1}" srcOrd="2" destOrd="0" presId="urn:microsoft.com/office/officeart/2005/8/layout/radial6"/>
    <dgm:cxn modelId="{A6F28341-0582-4505-93A5-B715748FC280}" type="presParOf" srcId="{4E2076CE-068A-45A5-835C-878420C28558}" destId="{DA1BE680-BAA5-4E05-9417-80B882A86C11}" srcOrd="3" destOrd="0" presId="urn:microsoft.com/office/officeart/2005/8/layout/radial6"/>
    <dgm:cxn modelId="{F730DB74-BB1C-48DB-B963-0CFA5C1CEF42}" type="presParOf" srcId="{4E2076CE-068A-45A5-835C-878420C28558}" destId="{CDCAFCA9-DE7C-4924-8D5F-5E2E5D268A90}" srcOrd="4" destOrd="0" presId="urn:microsoft.com/office/officeart/2005/8/layout/radial6"/>
    <dgm:cxn modelId="{683E19F4-F2BB-486A-80A6-268847C4B009}" type="presParOf" srcId="{4E2076CE-068A-45A5-835C-878420C28558}" destId="{72BD7730-7AA0-4A72-97D9-7E846F22459B}" srcOrd="5" destOrd="0" presId="urn:microsoft.com/office/officeart/2005/8/layout/radial6"/>
    <dgm:cxn modelId="{839B38B0-A874-47F4-9632-EDF66A9F1259}" type="presParOf" srcId="{4E2076CE-068A-45A5-835C-878420C28558}" destId="{1213FF2B-5133-4E83-A412-1A9C5C76A639}" srcOrd="6" destOrd="0" presId="urn:microsoft.com/office/officeart/2005/8/layout/radial6"/>
    <dgm:cxn modelId="{D7D83D33-9A79-4E15-A974-801B667F59C9}" type="presParOf" srcId="{4E2076CE-068A-45A5-835C-878420C28558}" destId="{4E073718-6ED3-41D7-B705-54D3A0E3E115}" srcOrd="7" destOrd="0" presId="urn:microsoft.com/office/officeart/2005/8/layout/radial6"/>
    <dgm:cxn modelId="{D0DB80CD-23D2-4A02-A0E9-09A46CB9CDF7}" type="presParOf" srcId="{4E2076CE-068A-45A5-835C-878420C28558}" destId="{3BA38FC5-A333-4FCF-9804-72B7476D13B5}" srcOrd="8" destOrd="0" presId="urn:microsoft.com/office/officeart/2005/8/layout/radial6"/>
    <dgm:cxn modelId="{507870D7-F27C-4CBC-8B97-248FA3DA60CC}" type="presParOf" srcId="{4E2076CE-068A-45A5-835C-878420C28558}" destId="{8BA58DD7-248C-4261-A7FA-1D3FFCF45CA6}" srcOrd="9" destOrd="0" presId="urn:microsoft.com/office/officeart/2005/8/layout/radial6"/>
    <dgm:cxn modelId="{A490D9C1-F4FC-4E29-B058-7E9D7A954895}" type="presParOf" srcId="{4E2076CE-068A-45A5-835C-878420C28558}" destId="{80EE49C4-337E-4FBA-9E05-A80B9D38FCD5}" srcOrd="10" destOrd="0" presId="urn:microsoft.com/office/officeart/2005/8/layout/radial6"/>
    <dgm:cxn modelId="{8D7BBD68-DE15-4DB6-9838-C5FD22265123}" type="presParOf" srcId="{4E2076CE-068A-45A5-835C-878420C28558}" destId="{6E98B1BC-77A7-44B8-A11B-FA90BC3C6928}" srcOrd="11" destOrd="0" presId="urn:microsoft.com/office/officeart/2005/8/layout/radial6"/>
    <dgm:cxn modelId="{4397AC27-AB49-4958-9C7A-403F75E66700}" type="presParOf" srcId="{4E2076CE-068A-45A5-835C-878420C28558}" destId="{59CF7D89-768A-4693-9C77-2A1355D34E7A}" srcOrd="12" destOrd="0" presId="urn:microsoft.com/office/officeart/2005/8/layout/radial6"/>
    <dgm:cxn modelId="{A8298DCF-1B90-42B2-B559-8673C7629B11}" type="presParOf" srcId="{4E2076CE-068A-45A5-835C-878420C28558}" destId="{E6192D29-767B-4078-8018-237321171DFD}" srcOrd="13" destOrd="0" presId="urn:microsoft.com/office/officeart/2005/8/layout/radial6"/>
    <dgm:cxn modelId="{E1BA81BB-F74D-4C7A-95DE-37D23D8C9C5D}" type="presParOf" srcId="{4E2076CE-068A-45A5-835C-878420C28558}" destId="{F4E682C2-0DA0-46D8-AD41-C92D0766114F}" srcOrd="14" destOrd="0" presId="urn:microsoft.com/office/officeart/2005/8/layout/radial6"/>
    <dgm:cxn modelId="{BDC79D98-C88F-4BC6-9E70-19BBE6C0FFDA}" type="presParOf" srcId="{4E2076CE-068A-45A5-835C-878420C28558}" destId="{E4069B61-8FAE-4A60-9105-FEF48C3AC47E}" srcOrd="15" destOrd="0" presId="urn:microsoft.com/office/officeart/2005/8/layout/radial6"/>
    <dgm:cxn modelId="{C3E8FBC1-71C9-4E15-9C55-FF55886D7966}" type="presParOf" srcId="{4E2076CE-068A-45A5-835C-878420C28558}" destId="{C808F9EE-9CCE-4662-B04D-D9D84150B32B}" srcOrd="16" destOrd="0" presId="urn:microsoft.com/office/officeart/2005/8/layout/radial6"/>
    <dgm:cxn modelId="{B053E9F9-9CF1-4FE6-9CEF-86A4398B147F}" type="presParOf" srcId="{4E2076CE-068A-45A5-835C-878420C28558}" destId="{20C49E5A-7094-4300-9339-7750F4FBEBDA}" srcOrd="17" destOrd="0" presId="urn:microsoft.com/office/officeart/2005/8/layout/radial6"/>
    <dgm:cxn modelId="{0455BBCD-096A-40F0-B20A-BC398AA44679}" type="presParOf" srcId="{4E2076CE-068A-45A5-835C-878420C28558}" destId="{ADBB87D8-9BBC-4BB5-B9D5-CD11AAAE260F}" srcOrd="18" destOrd="0" presId="urn:microsoft.com/office/officeart/2005/8/layout/radial6"/>
    <dgm:cxn modelId="{14AD21DF-694F-4B4F-9E66-47F25F06C0AA}" type="presParOf" srcId="{4E2076CE-068A-45A5-835C-878420C28558}" destId="{02FD42D7-A937-4B79-9214-C34369AC4AA0}" srcOrd="19" destOrd="0" presId="urn:microsoft.com/office/officeart/2005/8/layout/radial6"/>
    <dgm:cxn modelId="{3F462942-0AA9-4F76-BEA8-3F0F81CBE140}" type="presParOf" srcId="{4E2076CE-068A-45A5-835C-878420C28558}" destId="{5800F865-468F-4546-8EB3-F5620ACBDE4A}" srcOrd="20" destOrd="0" presId="urn:microsoft.com/office/officeart/2005/8/layout/radial6"/>
    <dgm:cxn modelId="{4046347E-BDEE-4808-AF82-3929B4FBB5B7}" type="presParOf" srcId="{4E2076CE-068A-45A5-835C-878420C28558}" destId="{DD6069C1-71A7-4A6C-A65E-A3A0F8E0C5FE}" srcOrd="21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069C1-71A7-4A6C-A65E-A3A0F8E0C5FE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13114286"/>
            <a:gd name="adj2" fmla="val 16200000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B87D8-9BBC-4BB5-B9D5-CD11AAAE260F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10028571"/>
            <a:gd name="adj2" fmla="val 13114286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069B61-8FAE-4A60-9105-FEF48C3AC47E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6942857"/>
            <a:gd name="adj2" fmla="val 10028571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F7D89-768A-4693-9C77-2A1355D34E7A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3857143"/>
            <a:gd name="adj2" fmla="val 6942857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A58DD7-248C-4261-A7FA-1D3FFCF45CA6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771429"/>
            <a:gd name="adj2" fmla="val 3857143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13FF2B-5133-4E83-A412-1A9C5C76A639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19285714"/>
            <a:gd name="adj2" fmla="val 771429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1BE680-BAA5-4E05-9417-80B882A86C11}">
      <dsp:nvSpPr>
        <dsp:cNvPr id="0" name=""/>
        <dsp:cNvSpPr/>
      </dsp:nvSpPr>
      <dsp:spPr>
        <a:xfrm>
          <a:off x="1484412" y="414009"/>
          <a:ext cx="3272546" cy="3272546"/>
        </a:xfrm>
        <a:prstGeom prst="blockArc">
          <a:avLst>
            <a:gd name="adj1" fmla="val 16200000"/>
            <a:gd name="adj2" fmla="val 19285714"/>
            <a:gd name="adj3" fmla="val 39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E6FD1-50EE-4327-ABDC-977F8E67022A}">
      <dsp:nvSpPr>
        <dsp:cNvPr id="0" name=""/>
        <dsp:cNvSpPr/>
      </dsp:nvSpPr>
      <dsp:spPr>
        <a:xfrm>
          <a:off x="2424245" y="1353842"/>
          <a:ext cx="1392880" cy="1392880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Open Sans" panose="020B0606030504020204"/>
            </a:rPr>
            <a:t>Addressable TV</a:t>
          </a:r>
        </a:p>
      </dsp:txBody>
      <dsp:txXfrm>
        <a:off x="2628228" y="1557825"/>
        <a:ext cx="984914" cy="984914"/>
      </dsp:txXfrm>
    </dsp:sp>
    <dsp:sp modelId="{4E3C9874-C643-4CB7-8796-B148DFBDBE16}">
      <dsp:nvSpPr>
        <dsp:cNvPr id="0" name=""/>
        <dsp:cNvSpPr/>
      </dsp:nvSpPr>
      <dsp:spPr>
        <a:xfrm>
          <a:off x="2677496" y="2730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 err="1">
              <a:latin typeface="Open Sans" panose="020B0606030504020204"/>
            </a:rPr>
            <a:t>Xandr</a:t>
          </a:r>
          <a:endParaRPr lang="en-US" sz="1050" b="1" kern="1200" dirty="0">
            <a:latin typeface="Open Sans" panose="020B0606030504020204"/>
          </a:endParaRPr>
        </a:p>
      </dsp:txBody>
      <dsp:txXfrm>
        <a:off x="2807303" y="132537"/>
        <a:ext cx="626764" cy="626764"/>
      </dsp:txXfrm>
    </dsp:sp>
    <dsp:sp modelId="{CDCAFCA9-DE7C-4924-8D5F-5E2E5D268A90}">
      <dsp:nvSpPr>
        <dsp:cNvPr id="0" name=""/>
        <dsp:cNvSpPr/>
      </dsp:nvSpPr>
      <dsp:spPr>
        <a:xfrm>
          <a:off x="3931838" y="606789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DISH</a:t>
          </a:r>
        </a:p>
      </dsp:txBody>
      <dsp:txXfrm>
        <a:off x="4061645" y="736596"/>
        <a:ext cx="626764" cy="626764"/>
      </dsp:txXfrm>
    </dsp:sp>
    <dsp:sp modelId="{4E073718-6ED3-41D7-B705-54D3A0E3E115}">
      <dsp:nvSpPr>
        <dsp:cNvPr id="0" name=""/>
        <dsp:cNvSpPr/>
      </dsp:nvSpPr>
      <dsp:spPr>
        <a:xfrm>
          <a:off x="4241635" y="1964098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Charter*</a:t>
          </a:r>
        </a:p>
      </dsp:txBody>
      <dsp:txXfrm>
        <a:off x="4371442" y="2093905"/>
        <a:ext cx="626764" cy="626764"/>
      </dsp:txXfrm>
    </dsp:sp>
    <dsp:sp modelId="{80EE49C4-337E-4FBA-9E05-A80B9D38FCD5}">
      <dsp:nvSpPr>
        <dsp:cNvPr id="0" name=""/>
        <dsp:cNvSpPr/>
      </dsp:nvSpPr>
      <dsp:spPr>
        <a:xfrm>
          <a:off x="3373603" y="3052575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Comcast</a:t>
          </a:r>
        </a:p>
      </dsp:txBody>
      <dsp:txXfrm>
        <a:off x="3503410" y="3182382"/>
        <a:ext cx="626764" cy="626764"/>
      </dsp:txXfrm>
    </dsp:sp>
    <dsp:sp modelId="{E6192D29-767B-4078-8018-237321171DFD}">
      <dsp:nvSpPr>
        <dsp:cNvPr id="0" name=""/>
        <dsp:cNvSpPr/>
      </dsp:nvSpPr>
      <dsp:spPr>
        <a:xfrm>
          <a:off x="1981389" y="3052575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Altice</a:t>
          </a:r>
        </a:p>
      </dsp:txBody>
      <dsp:txXfrm>
        <a:off x="2111196" y="3182382"/>
        <a:ext cx="626764" cy="626764"/>
      </dsp:txXfrm>
    </dsp:sp>
    <dsp:sp modelId="{C808F9EE-9CCE-4662-B04D-D9D84150B32B}">
      <dsp:nvSpPr>
        <dsp:cNvPr id="0" name=""/>
        <dsp:cNvSpPr/>
      </dsp:nvSpPr>
      <dsp:spPr>
        <a:xfrm>
          <a:off x="1113357" y="1964098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Cox*</a:t>
          </a:r>
        </a:p>
      </dsp:txBody>
      <dsp:txXfrm>
        <a:off x="1243164" y="2093905"/>
        <a:ext cx="626764" cy="626764"/>
      </dsp:txXfrm>
    </dsp:sp>
    <dsp:sp modelId="{02FD42D7-A937-4B79-9214-C34369AC4AA0}">
      <dsp:nvSpPr>
        <dsp:cNvPr id="0" name=""/>
        <dsp:cNvSpPr/>
      </dsp:nvSpPr>
      <dsp:spPr>
        <a:xfrm>
          <a:off x="1423154" y="606789"/>
          <a:ext cx="886378" cy="886378"/>
        </a:xfrm>
        <a:prstGeom prst="ellipse">
          <a:avLst/>
        </a:prstGeom>
        <a:solidFill>
          <a:srgbClr val="3682B4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Open Sans" panose="020B0606030504020204"/>
            </a:rPr>
            <a:t>Verizon</a:t>
          </a:r>
        </a:p>
      </dsp:txBody>
      <dsp:txXfrm>
        <a:off x="1552961" y="736596"/>
        <a:ext cx="626764" cy="626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E3B18B-7995-4497-9EDF-2782C6CCF1E2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17BBFB-225B-4458-9900-980E229D1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7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217373">
              <a:defRPr/>
            </a:pPr>
            <a:fld id="{03E44481-CC7E-F441-937B-548163903822}" type="slidenum">
              <a:rPr lang="en-US">
                <a:solidFill>
                  <a:prstClr val="black"/>
                </a:solidFill>
                <a:latin typeface="Calibri"/>
              </a:rPr>
              <a:pPr defTabSz="1217373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0035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BD8C34-F302-47F5-AE56-A4BAE5B7FA9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1040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983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414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BD8C34-F302-47F5-AE56-A4BAE5B7FA9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92635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BD8C34-F302-47F5-AE56-A4BAE5B7FA9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10973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834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3721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29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649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427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7BBFB-225B-4458-9900-980E229D1A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6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57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942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7739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349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17BBFB-225B-4458-9900-980E229D1A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75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4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193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422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BD8C34-F302-47F5-AE56-A4BAE5B7FA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716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BD8C34-F302-47F5-AE56-A4BAE5B7FA94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035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1217373">
              <a:defRPr/>
            </a:pPr>
            <a:fld id="{03E44481-CC7E-F441-937B-548163903822}" type="slidenum">
              <a:rPr lang="en-US">
                <a:solidFill>
                  <a:prstClr val="black"/>
                </a:solidFill>
                <a:latin typeface="Calibri"/>
              </a:rPr>
              <a:pPr defTabSz="1217373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121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1512" y="567941"/>
            <a:ext cx="7347015" cy="994545"/>
          </a:xfrm>
          <a:prstGeom prst="rect">
            <a:avLst/>
          </a:prstGeom>
        </p:spPr>
        <p:txBody>
          <a:bodyPr/>
          <a:lstStyle>
            <a:lvl1pPr algn="l">
              <a:defRPr spc="-100">
                <a:solidFill>
                  <a:srgbClr val="3775A2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Sample Page Layout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037" y="368685"/>
            <a:ext cx="7880671" cy="33943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rgbClr val="00AF78"/>
                </a:solidFill>
                <a:latin typeface="Trebuchet MS"/>
                <a:cs typeface="Trebuchet M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Sample Pre-Head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8752" y="6410230"/>
            <a:ext cx="9285208" cy="365125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02218" y="1809173"/>
            <a:ext cx="6289256" cy="262428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2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In 2014, the VAB released a study called “What’s Driving Digital?” which looked at the impact of monthly TV spend on the website traffic of 75 “pure-play” Internet brands such as Priceline, </a:t>
            </a:r>
            <a:r>
              <a:rPr lang="en-US" dirty="0" err="1"/>
              <a:t>E*Trade</a:t>
            </a:r>
            <a:r>
              <a:rPr lang="en-US" dirty="0"/>
              <a:t> and </a:t>
            </a:r>
            <a:r>
              <a:rPr lang="en-US" dirty="0" err="1"/>
              <a:t>Match.com</a:t>
            </a:r>
            <a:r>
              <a:rPr lang="en-US" dirty="0"/>
              <a:t> to name just a few.</a:t>
            </a:r>
          </a:p>
          <a:p>
            <a:pPr lvl="0"/>
            <a:r>
              <a:rPr lang="en-US" dirty="0"/>
              <a:t> 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22036" y="4640119"/>
            <a:ext cx="6289256" cy="136351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800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•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•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endParaRPr lang="en-US" dirty="0"/>
          </a:p>
          <a:p>
            <a:pPr lvl="0"/>
            <a:r>
              <a:rPr lang="en-US" dirty="0"/>
              <a:t>•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4B1CEF-CD72-4131-87CE-CB361728A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01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83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6"/>
          </a:xfrm>
        </p:spPr>
        <p:txBody>
          <a:bodyPr anchor="t"/>
          <a:lstStyle>
            <a:lvl1pPr algn="l">
              <a:defRPr sz="51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550">
                <a:solidFill>
                  <a:schemeClr val="tx1">
                    <a:tint val="75000"/>
                  </a:schemeClr>
                </a:solidFill>
              </a:defRPr>
            </a:lvl1pPr>
            <a:lvl2pPr marL="58619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398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3pPr>
            <a:lvl4pPr marL="17585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7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99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719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33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95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27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55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55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7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99" indent="0">
              <a:buNone/>
              <a:defRPr sz="2550" b="1"/>
            </a:lvl2pPr>
            <a:lvl3pPr marL="1172398" indent="0">
              <a:buNone/>
              <a:defRPr sz="2300" b="1"/>
            </a:lvl3pPr>
            <a:lvl4pPr marL="1758597" indent="0">
              <a:buNone/>
              <a:defRPr sz="2050" b="1"/>
            </a:lvl4pPr>
            <a:lvl5pPr marL="2344796" indent="0">
              <a:buNone/>
              <a:defRPr sz="2050" b="1"/>
            </a:lvl5pPr>
            <a:lvl6pPr marL="2930995" indent="0">
              <a:buNone/>
              <a:defRPr sz="2050" b="1"/>
            </a:lvl6pPr>
            <a:lvl7pPr marL="3517194" indent="0">
              <a:buNone/>
              <a:defRPr sz="2050" b="1"/>
            </a:lvl7pPr>
            <a:lvl8pPr marL="4103393" indent="0">
              <a:buNone/>
              <a:defRPr sz="2050" b="1"/>
            </a:lvl8pPr>
            <a:lvl9pPr marL="4689592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100"/>
            </a:lvl1pPr>
            <a:lvl2pPr>
              <a:defRPr sz="2550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4" cy="639762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199" indent="0">
              <a:buNone/>
              <a:defRPr sz="2550" b="1"/>
            </a:lvl2pPr>
            <a:lvl3pPr marL="1172398" indent="0">
              <a:buNone/>
              <a:defRPr sz="2300" b="1"/>
            </a:lvl3pPr>
            <a:lvl4pPr marL="1758597" indent="0">
              <a:buNone/>
              <a:defRPr sz="2050" b="1"/>
            </a:lvl4pPr>
            <a:lvl5pPr marL="2344796" indent="0">
              <a:buNone/>
              <a:defRPr sz="2050" b="1"/>
            </a:lvl5pPr>
            <a:lvl6pPr marL="2930995" indent="0">
              <a:buNone/>
              <a:defRPr sz="2050" b="1"/>
            </a:lvl6pPr>
            <a:lvl7pPr marL="3517194" indent="0">
              <a:buNone/>
              <a:defRPr sz="2050" b="1"/>
            </a:lvl7pPr>
            <a:lvl8pPr marL="4103393" indent="0">
              <a:buNone/>
              <a:defRPr sz="2050" b="1"/>
            </a:lvl8pPr>
            <a:lvl9pPr marL="4689592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4" cy="3951288"/>
          </a:xfrm>
        </p:spPr>
        <p:txBody>
          <a:bodyPr/>
          <a:lstStyle>
            <a:lvl1pPr>
              <a:defRPr sz="3100"/>
            </a:lvl1pPr>
            <a:lvl2pPr>
              <a:defRPr sz="2550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29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769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70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5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550"/>
            </a:lvl4pPr>
            <a:lvl5pPr>
              <a:defRPr sz="2550"/>
            </a:lvl5pPr>
            <a:lvl6pPr>
              <a:defRPr sz="2550"/>
            </a:lvl6pPr>
            <a:lvl7pPr>
              <a:defRPr sz="2550"/>
            </a:lvl7pPr>
            <a:lvl8pPr>
              <a:defRPr sz="2550"/>
            </a:lvl8pPr>
            <a:lvl9pPr>
              <a:defRPr sz="25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199" indent="0">
              <a:buNone/>
              <a:defRPr sz="1550"/>
            </a:lvl2pPr>
            <a:lvl3pPr marL="1172398" indent="0">
              <a:buNone/>
              <a:defRPr sz="1300"/>
            </a:lvl3pPr>
            <a:lvl4pPr marL="1758597" indent="0">
              <a:buNone/>
              <a:defRPr sz="1150"/>
            </a:lvl4pPr>
            <a:lvl5pPr marL="2344796" indent="0">
              <a:buNone/>
              <a:defRPr sz="1150"/>
            </a:lvl5pPr>
            <a:lvl6pPr marL="2930995" indent="0">
              <a:buNone/>
              <a:defRPr sz="1150"/>
            </a:lvl6pPr>
            <a:lvl7pPr marL="3517194" indent="0">
              <a:buNone/>
              <a:defRPr sz="1150"/>
            </a:lvl7pPr>
            <a:lvl8pPr marL="4103393" indent="0">
              <a:buNone/>
              <a:defRPr sz="1150"/>
            </a:lvl8pPr>
            <a:lvl9pPr marL="4689592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54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5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199" indent="0">
              <a:buNone/>
              <a:defRPr sz="3600"/>
            </a:lvl2pPr>
            <a:lvl3pPr marL="1172398" indent="0">
              <a:buNone/>
              <a:defRPr sz="3100"/>
            </a:lvl3pPr>
            <a:lvl4pPr marL="1758597" indent="0">
              <a:buNone/>
              <a:defRPr sz="2550"/>
            </a:lvl4pPr>
            <a:lvl5pPr marL="2344796" indent="0">
              <a:buNone/>
              <a:defRPr sz="2550"/>
            </a:lvl5pPr>
            <a:lvl6pPr marL="2930995" indent="0">
              <a:buNone/>
              <a:defRPr sz="2550"/>
            </a:lvl6pPr>
            <a:lvl7pPr marL="3517194" indent="0">
              <a:buNone/>
              <a:defRPr sz="2550"/>
            </a:lvl7pPr>
            <a:lvl8pPr marL="4103393" indent="0">
              <a:buNone/>
              <a:defRPr sz="2550"/>
            </a:lvl8pPr>
            <a:lvl9pPr marL="4689592" indent="0">
              <a:buNone/>
              <a:defRPr sz="25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6199" indent="0">
              <a:buNone/>
              <a:defRPr sz="1550"/>
            </a:lvl2pPr>
            <a:lvl3pPr marL="1172398" indent="0">
              <a:buNone/>
              <a:defRPr sz="1300"/>
            </a:lvl3pPr>
            <a:lvl4pPr marL="1758597" indent="0">
              <a:buNone/>
              <a:defRPr sz="1150"/>
            </a:lvl4pPr>
            <a:lvl5pPr marL="2344796" indent="0">
              <a:buNone/>
              <a:defRPr sz="1150"/>
            </a:lvl5pPr>
            <a:lvl6pPr marL="2930995" indent="0">
              <a:buNone/>
              <a:defRPr sz="1150"/>
            </a:lvl6pPr>
            <a:lvl7pPr marL="3517194" indent="0">
              <a:buNone/>
              <a:defRPr sz="1150"/>
            </a:lvl7pPr>
            <a:lvl8pPr marL="4103393" indent="0">
              <a:buNone/>
              <a:defRPr sz="1150"/>
            </a:lvl8pPr>
            <a:lvl9pPr marL="4689592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2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90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4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296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682BC4-D643-438E-88A2-BD4E5D904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9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8B83D-6865-49CC-B709-7F50201F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08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CF45CF4-26E2-4644-BA6D-8BEECDC27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53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77BA2A-ECF9-4B57-A14B-820938C391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64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8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7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58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44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304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16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025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88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77A69-B86F-4F9F-B7C4-B854A8A0E70D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1E03C-8DD5-4C99-B19A-F916816D38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933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D8F1-C1AD-44BC-A046-BE102E2CD78F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04F679B-2665-4C5F-9FB1-F04AD7888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389357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206290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6"/>
          </a:xfrm>
        </p:spPr>
        <p:txBody>
          <a:bodyPr anchor="t"/>
          <a:lstStyle>
            <a:lvl1pPr algn="l">
              <a:defRPr sz="51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1pPr>
            <a:lvl2pPr marL="58608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164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3pPr>
            <a:lvl4pPr marL="17582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32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4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4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5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6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A3A2-6253-4455-BBCB-466A005F4995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8E00DEE-CF83-4EE8-980D-367FAE9CA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9C27B8-A2A9-4116-B52D-7BC9BA241B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6072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F391D-5DEB-4CA1-A690-EB79F85F5451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F6F57B-7ABE-4D14-886E-99744C48B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4BA3D-3162-4438-A3F7-CE6EBBE47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9082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82" indent="0">
              <a:buNone/>
              <a:defRPr sz="2549" b="1"/>
            </a:lvl2pPr>
            <a:lvl3pPr marL="1172164" indent="0">
              <a:buNone/>
              <a:defRPr sz="2300" b="1"/>
            </a:lvl3pPr>
            <a:lvl4pPr marL="1758245" indent="0">
              <a:buNone/>
              <a:defRPr sz="2050" b="1"/>
            </a:lvl4pPr>
            <a:lvl5pPr marL="2344327" indent="0">
              <a:buNone/>
              <a:defRPr sz="2050" b="1"/>
            </a:lvl5pPr>
            <a:lvl6pPr marL="2930409" indent="0">
              <a:buNone/>
              <a:defRPr sz="2050" b="1"/>
            </a:lvl6pPr>
            <a:lvl7pPr marL="3516491" indent="0">
              <a:buNone/>
              <a:defRPr sz="2050" b="1"/>
            </a:lvl7pPr>
            <a:lvl8pPr marL="4102572" indent="0">
              <a:buNone/>
              <a:defRPr sz="2050" b="1"/>
            </a:lvl8pPr>
            <a:lvl9pPr marL="4688654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82" indent="0">
              <a:buNone/>
              <a:defRPr sz="2549" b="1"/>
            </a:lvl2pPr>
            <a:lvl3pPr marL="1172164" indent="0">
              <a:buNone/>
              <a:defRPr sz="2300" b="1"/>
            </a:lvl3pPr>
            <a:lvl4pPr marL="1758245" indent="0">
              <a:buNone/>
              <a:defRPr sz="2050" b="1"/>
            </a:lvl4pPr>
            <a:lvl5pPr marL="2344327" indent="0">
              <a:buNone/>
              <a:defRPr sz="2050" b="1"/>
            </a:lvl5pPr>
            <a:lvl6pPr marL="2930409" indent="0">
              <a:buNone/>
              <a:defRPr sz="2050" b="1"/>
            </a:lvl6pPr>
            <a:lvl7pPr marL="3516491" indent="0">
              <a:buNone/>
              <a:defRPr sz="2050" b="1"/>
            </a:lvl7pPr>
            <a:lvl8pPr marL="4102572" indent="0">
              <a:buNone/>
              <a:defRPr sz="2050" b="1"/>
            </a:lvl8pPr>
            <a:lvl9pPr marL="4688654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CDDF-A655-46C2-8350-23E18A872F13}" type="datetime1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F40F51A-72B8-4D78-8161-CB4C6DC9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D36998-0531-44C2-805D-19E843837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6375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A2E1B-3195-4DB6-BD40-F0BB9D9B941D}" type="datetime1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EBB6DF-1E0B-43A6-A118-6AC0DFA73E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80E8B-5596-429E-9014-1A38C5C8E4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131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-Col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C1714BA-599F-43A0-A8D2-5422D6427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154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BFFDB-742F-46A9-9348-8C66E86E2A89}" type="datetime1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068F-FA72-4B9C-B9EF-00DA43098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C3B3DE-06A2-441E-969A-9D09DAB08B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8596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099"/>
            </a:lvl1pPr>
            <a:lvl2pPr>
              <a:defRPr sz="3599"/>
            </a:lvl2pPr>
            <a:lvl3pPr>
              <a:defRPr sz="3099"/>
            </a:lvl3pPr>
            <a:lvl4pPr>
              <a:defRPr sz="2549"/>
            </a:lvl4pPr>
            <a:lvl5pPr>
              <a:defRPr sz="2549"/>
            </a:lvl5pPr>
            <a:lvl6pPr>
              <a:defRPr sz="2549"/>
            </a:lvl6pPr>
            <a:lvl7pPr>
              <a:defRPr sz="2549"/>
            </a:lvl7pPr>
            <a:lvl8pPr>
              <a:defRPr sz="2549"/>
            </a:lvl8pPr>
            <a:lvl9pPr>
              <a:defRPr sz="25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82" indent="0">
              <a:buNone/>
              <a:defRPr sz="1550"/>
            </a:lvl2pPr>
            <a:lvl3pPr marL="1172164" indent="0">
              <a:buNone/>
              <a:defRPr sz="1300"/>
            </a:lvl3pPr>
            <a:lvl4pPr marL="1758245" indent="0">
              <a:buNone/>
              <a:defRPr sz="1150"/>
            </a:lvl4pPr>
            <a:lvl5pPr marL="2344327" indent="0">
              <a:buNone/>
              <a:defRPr sz="1150"/>
            </a:lvl5pPr>
            <a:lvl6pPr marL="2930409" indent="0">
              <a:buNone/>
              <a:defRPr sz="1150"/>
            </a:lvl6pPr>
            <a:lvl7pPr marL="3516491" indent="0">
              <a:buNone/>
              <a:defRPr sz="1150"/>
            </a:lvl7pPr>
            <a:lvl8pPr marL="4102572" indent="0">
              <a:buNone/>
              <a:defRPr sz="1150"/>
            </a:lvl8pPr>
            <a:lvl9pPr marL="4688654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C0A54-B3F0-4005-89D4-49032534A248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3D1519-EC43-4BF4-8A04-16DECE152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17EBFC-D1D1-4B82-B8E4-EFD9E119E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8056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9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099"/>
            </a:lvl1pPr>
            <a:lvl2pPr marL="586082" indent="0">
              <a:buNone/>
              <a:defRPr sz="3599"/>
            </a:lvl2pPr>
            <a:lvl3pPr marL="1172164" indent="0">
              <a:buNone/>
              <a:defRPr sz="3099"/>
            </a:lvl3pPr>
            <a:lvl4pPr marL="1758245" indent="0">
              <a:buNone/>
              <a:defRPr sz="2549"/>
            </a:lvl4pPr>
            <a:lvl5pPr marL="2344327" indent="0">
              <a:buNone/>
              <a:defRPr sz="2549"/>
            </a:lvl5pPr>
            <a:lvl6pPr marL="2930409" indent="0">
              <a:buNone/>
              <a:defRPr sz="2549"/>
            </a:lvl6pPr>
            <a:lvl7pPr marL="3516491" indent="0">
              <a:buNone/>
              <a:defRPr sz="2549"/>
            </a:lvl7pPr>
            <a:lvl8pPr marL="4102572" indent="0">
              <a:buNone/>
              <a:defRPr sz="2549"/>
            </a:lvl8pPr>
            <a:lvl9pPr marL="4688654" indent="0">
              <a:buNone/>
              <a:defRPr sz="254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6082" indent="0">
              <a:buNone/>
              <a:defRPr sz="1550"/>
            </a:lvl2pPr>
            <a:lvl3pPr marL="1172164" indent="0">
              <a:buNone/>
              <a:defRPr sz="1300"/>
            </a:lvl3pPr>
            <a:lvl4pPr marL="1758245" indent="0">
              <a:buNone/>
              <a:defRPr sz="1150"/>
            </a:lvl4pPr>
            <a:lvl5pPr marL="2344327" indent="0">
              <a:buNone/>
              <a:defRPr sz="1150"/>
            </a:lvl5pPr>
            <a:lvl6pPr marL="2930409" indent="0">
              <a:buNone/>
              <a:defRPr sz="1150"/>
            </a:lvl6pPr>
            <a:lvl7pPr marL="3516491" indent="0">
              <a:buNone/>
              <a:defRPr sz="1150"/>
            </a:lvl7pPr>
            <a:lvl8pPr marL="4102572" indent="0">
              <a:buNone/>
              <a:defRPr sz="1150"/>
            </a:lvl8pPr>
            <a:lvl9pPr marL="4688654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F22A1-DE0F-420F-B062-413F2313B83D}" type="datetime1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2EFB4CA-B683-4FDF-8A97-9BBB10155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kumimoji="0" lang="en-US" sz="1800" b="0" i="0" u="none" strike="noStrike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cs typeface="Trebuchet MS"/>
              </a:defRPr>
            </a:lvl1pPr>
          </a:lstStyle>
          <a:p>
            <a:pPr defTabSz="586082"/>
            <a:fld id="{FC623D9C-B141-0E44-9A0E-426DA6A043B9}" type="slidenum">
              <a:rPr lang="en-US" smtClean="0"/>
              <a:pPr defTabSz="586082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326E82-DF1B-4F43-ABE9-294052BED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16" y="6571058"/>
            <a:ext cx="2930461" cy="161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6053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A7EB5-92ED-433D-BEC8-B26D1DD96FA7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B8EF7F-3C0B-4EBB-8246-162A7E6CE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84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5D78C-71B8-4BBA-9FFA-84DD2F2767E1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EFDC29-B33A-46AD-8CA8-E47BA4774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4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6" y="6189666"/>
            <a:ext cx="447119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 dirty="0"/>
              <a:t>VAB: Risky business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434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30C78-9913-45B6-ADAC-C56FC7707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266ED7-CF7A-4DA7-B3CF-83FD84262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57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4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 dirty="0"/>
              <a:t>VAB: Risky BUSINESS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897C36-77A4-4457-AFF6-3C4BE93B6D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878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4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109" indent="0">
              <a:buNone/>
              <a:defRPr/>
            </a:lvl2pPr>
            <a:lvl3pPr marL="914217" indent="0">
              <a:buNone/>
              <a:defRPr/>
            </a:lvl3pPr>
            <a:lvl4pPr marL="1371326" indent="0">
              <a:buNone/>
              <a:defRPr/>
            </a:lvl4pPr>
            <a:lvl5pPr marL="1828434" indent="0">
              <a:buNone/>
              <a:defRPr/>
            </a:lvl5pPr>
          </a:lstStyle>
          <a:p>
            <a:pPr lvl="0"/>
            <a:r>
              <a:rPr lang="en-US" dirty="0"/>
              <a:t>VAB: Risky BUSINESS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F017D5A-66CE-41EC-885A-E6E5B0624C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595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527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8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F5CB122-3EFA-4C50-9CBB-573C569EC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73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6"/>
          </a:xfrm>
        </p:spPr>
        <p:txBody>
          <a:bodyPr anchor="t"/>
          <a:lstStyle>
            <a:lvl1pPr algn="l">
              <a:defRPr sz="514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549">
                <a:solidFill>
                  <a:schemeClr val="tx1">
                    <a:tint val="75000"/>
                  </a:schemeClr>
                </a:solidFill>
              </a:defRPr>
            </a:lvl1pPr>
            <a:lvl2pPr marL="5860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72047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3pPr>
            <a:lvl4pPr marL="17580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4409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301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16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021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881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27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0"/>
            <a:ext cx="5384800" cy="3771900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0"/>
            <a:ext cx="5384800" cy="3771900"/>
          </a:xfrm>
        </p:spPr>
        <p:txBody>
          <a:bodyPr/>
          <a:lstStyle>
            <a:lvl1pPr>
              <a:defRPr sz="3599"/>
            </a:lvl1pPr>
            <a:lvl2pPr>
              <a:defRPr sz="3099"/>
            </a:lvl2pPr>
            <a:lvl3pPr>
              <a:defRPr sz="254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202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8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23" indent="0">
              <a:buNone/>
              <a:defRPr sz="2549" b="1"/>
            </a:lvl2pPr>
            <a:lvl3pPr marL="1172047" indent="0">
              <a:buNone/>
              <a:defRPr sz="2300" b="1"/>
            </a:lvl3pPr>
            <a:lvl4pPr marL="1758069" indent="0">
              <a:buNone/>
              <a:defRPr sz="2050" b="1"/>
            </a:lvl4pPr>
            <a:lvl5pPr marL="2344093" indent="0">
              <a:buNone/>
              <a:defRPr sz="2050" b="1"/>
            </a:lvl5pPr>
            <a:lvl6pPr marL="2930116" indent="0">
              <a:buNone/>
              <a:defRPr sz="2050" b="1"/>
            </a:lvl6pPr>
            <a:lvl7pPr marL="3516139" indent="0">
              <a:buNone/>
              <a:defRPr sz="2050" b="1"/>
            </a:lvl7pPr>
            <a:lvl8pPr marL="4102162" indent="0">
              <a:buNone/>
              <a:defRPr sz="2050" b="1"/>
            </a:lvl8pPr>
            <a:lvl9pPr marL="4688185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3099" b="1"/>
            </a:lvl1pPr>
            <a:lvl2pPr marL="586023" indent="0">
              <a:buNone/>
              <a:defRPr sz="2549" b="1"/>
            </a:lvl2pPr>
            <a:lvl3pPr marL="1172047" indent="0">
              <a:buNone/>
              <a:defRPr sz="2300" b="1"/>
            </a:lvl3pPr>
            <a:lvl4pPr marL="1758069" indent="0">
              <a:buNone/>
              <a:defRPr sz="2050" b="1"/>
            </a:lvl4pPr>
            <a:lvl5pPr marL="2344093" indent="0">
              <a:buNone/>
              <a:defRPr sz="2050" b="1"/>
            </a:lvl5pPr>
            <a:lvl6pPr marL="2930116" indent="0">
              <a:buNone/>
              <a:defRPr sz="2050" b="1"/>
            </a:lvl6pPr>
            <a:lvl7pPr marL="3516139" indent="0">
              <a:buNone/>
              <a:defRPr sz="2050" b="1"/>
            </a:lvl7pPr>
            <a:lvl8pPr marL="4102162" indent="0">
              <a:buNone/>
              <a:defRPr sz="2050" b="1"/>
            </a:lvl8pPr>
            <a:lvl9pPr marL="4688185" indent="0">
              <a:buNone/>
              <a:defRPr sz="2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099"/>
            </a:lvl1pPr>
            <a:lvl2pPr>
              <a:defRPr sz="2549"/>
            </a:lvl2pPr>
            <a:lvl3pPr>
              <a:defRPr sz="2300"/>
            </a:lvl3pPr>
            <a:lvl4pPr>
              <a:defRPr sz="2050"/>
            </a:lvl4pPr>
            <a:lvl5pPr>
              <a:defRPr sz="2050"/>
            </a:lvl5pPr>
            <a:lvl6pPr>
              <a:defRPr sz="2050"/>
            </a:lvl6pPr>
            <a:lvl7pPr>
              <a:defRPr sz="2050"/>
            </a:lvl7pPr>
            <a:lvl8pPr>
              <a:defRPr sz="2050"/>
            </a:lvl8pPr>
            <a:lvl9pPr>
              <a:defRPr sz="2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7968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63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833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4099"/>
            </a:lvl1pPr>
            <a:lvl2pPr>
              <a:defRPr sz="3599"/>
            </a:lvl2pPr>
            <a:lvl3pPr>
              <a:defRPr sz="3099"/>
            </a:lvl3pPr>
            <a:lvl4pPr>
              <a:defRPr sz="2549"/>
            </a:lvl4pPr>
            <a:lvl5pPr>
              <a:defRPr sz="2549"/>
            </a:lvl5pPr>
            <a:lvl6pPr>
              <a:defRPr sz="2549"/>
            </a:lvl6pPr>
            <a:lvl7pPr>
              <a:defRPr sz="2549"/>
            </a:lvl7pPr>
            <a:lvl8pPr>
              <a:defRPr sz="2549"/>
            </a:lvl8pPr>
            <a:lvl9pPr>
              <a:defRPr sz="254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1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586023" indent="0">
              <a:buNone/>
              <a:defRPr sz="1550"/>
            </a:lvl2pPr>
            <a:lvl3pPr marL="1172047" indent="0">
              <a:buNone/>
              <a:defRPr sz="1300"/>
            </a:lvl3pPr>
            <a:lvl4pPr marL="1758069" indent="0">
              <a:buNone/>
              <a:defRPr sz="1150"/>
            </a:lvl4pPr>
            <a:lvl5pPr marL="2344093" indent="0">
              <a:buNone/>
              <a:defRPr sz="1150"/>
            </a:lvl5pPr>
            <a:lvl6pPr marL="2930116" indent="0">
              <a:buNone/>
              <a:defRPr sz="1150"/>
            </a:lvl6pPr>
            <a:lvl7pPr marL="3516139" indent="0">
              <a:buNone/>
              <a:defRPr sz="1150"/>
            </a:lvl7pPr>
            <a:lvl8pPr marL="4102162" indent="0">
              <a:buNone/>
              <a:defRPr sz="1150"/>
            </a:lvl8pPr>
            <a:lvl9pPr marL="4688185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13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54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099"/>
            </a:lvl1pPr>
            <a:lvl2pPr marL="586023" indent="0">
              <a:buNone/>
              <a:defRPr sz="3599"/>
            </a:lvl2pPr>
            <a:lvl3pPr marL="1172047" indent="0">
              <a:buNone/>
              <a:defRPr sz="3099"/>
            </a:lvl3pPr>
            <a:lvl4pPr marL="1758069" indent="0">
              <a:buNone/>
              <a:defRPr sz="2549"/>
            </a:lvl4pPr>
            <a:lvl5pPr marL="2344093" indent="0">
              <a:buNone/>
              <a:defRPr sz="2549"/>
            </a:lvl5pPr>
            <a:lvl6pPr marL="2930116" indent="0">
              <a:buNone/>
              <a:defRPr sz="2549"/>
            </a:lvl6pPr>
            <a:lvl7pPr marL="3516139" indent="0">
              <a:buNone/>
              <a:defRPr sz="2549"/>
            </a:lvl7pPr>
            <a:lvl8pPr marL="4102162" indent="0">
              <a:buNone/>
              <a:defRPr sz="2549"/>
            </a:lvl8pPr>
            <a:lvl9pPr marL="4688185" indent="0">
              <a:buNone/>
              <a:defRPr sz="254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0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586023" indent="0">
              <a:buNone/>
              <a:defRPr sz="1550"/>
            </a:lvl2pPr>
            <a:lvl3pPr marL="1172047" indent="0">
              <a:buNone/>
              <a:defRPr sz="1300"/>
            </a:lvl3pPr>
            <a:lvl4pPr marL="1758069" indent="0">
              <a:buNone/>
              <a:defRPr sz="1150"/>
            </a:lvl4pPr>
            <a:lvl5pPr marL="2344093" indent="0">
              <a:buNone/>
              <a:defRPr sz="1150"/>
            </a:lvl5pPr>
            <a:lvl6pPr marL="2930116" indent="0">
              <a:buNone/>
              <a:defRPr sz="1150"/>
            </a:lvl6pPr>
            <a:lvl7pPr marL="3516139" indent="0">
              <a:buNone/>
              <a:defRPr sz="1150"/>
            </a:lvl7pPr>
            <a:lvl8pPr marL="4102162" indent="0">
              <a:buNone/>
              <a:defRPr sz="1150"/>
            </a:lvl8pPr>
            <a:lvl9pPr marL="4688185" indent="0">
              <a:buNone/>
              <a:defRPr sz="11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1917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7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6" y="460184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40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80" y="6621465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8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251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38EB84-D79E-41BC-A82D-D5921B9E922A}"/>
              </a:ext>
            </a:extLst>
          </p:cNvPr>
          <p:cNvSpPr/>
          <p:nvPr userDrawn="1"/>
        </p:nvSpPr>
        <p:spPr>
          <a:xfrm>
            <a:off x="9888279" y="6071193"/>
            <a:ext cx="2039026" cy="5917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99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D45F95-BF6A-457B-AFED-C24CDCF33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453" y="6104053"/>
            <a:ext cx="1029127" cy="5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51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3682BC4-D643-438E-88A2-BD4E5D904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9439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8" y="6189666"/>
            <a:ext cx="2293054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280373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799"/>
              </a:lnSpc>
              <a:defRPr sz="2599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8" y="6189666"/>
            <a:ext cx="2293054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8092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15" y="460183"/>
            <a:ext cx="11740445" cy="1283951"/>
          </a:xfrm>
          <a:prstGeom prst="rect">
            <a:avLst/>
          </a:prstGeom>
        </p:spPr>
        <p:txBody>
          <a:bodyPr/>
          <a:lstStyle>
            <a:lvl1pPr algn="ctr">
              <a:lnSpc>
                <a:spcPts val="2800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39" y="1806854"/>
            <a:ext cx="11740445" cy="368686"/>
          </a:xfrm>
          <a:prstGeom prst="rect">
            <a:avLst/>
          </a:prstGeom>
        </p:spPr>
        <p:txBody>
          <a:bodyPr vert="horz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64"/>
            <a:ext cx="7416800" cy="23653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9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38857" y="6189666"/>
            <a:ext cx="2293055" cy="43179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1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Small Report Title Goes Here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/>
          <a:lstStyle>
            <a:lvl1pPr marL="0" indent="0" algn="ctr" defTabSz="457200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28800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668B83D-6865-49CC-B709-7F50201F2F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1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15549" y="460183"/>
            <a:ext cx="11740445" cy="1283951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2766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73" y="1806854"/>
            <a:ext cx="11740445" cy="36868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98"/>
            <a:ext cx="7416800" cy="236537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900"/>
            </a:lvl1pPr>
            <a:lvl2pPr marL="454888" indent="0">
              <a:buNone/>
              <a:defRPr/>
            </a:lvl2pPr>
            <a:lvl3pPr marL="909743" indent="0">
              <a:buNone/>
              <a:defRPr/>
            </a:lvl3pPr>
            <a:lvl4pPr marL="1364621" indent="0">
              <a:buNone/>
              <a:defRPr/>
            </a:lvl4pPr>
            <a:lvl5pPr marL="1819494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F6F24-E4D8-49C0-938D-18AFFCCD2F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061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215549" y="460183"/>
            <a:ext cx="11740445" cy="1283951"/>
          </a:xfrm>
          <a:prstGeom prst="rect">
            <a:avLst/>
          </a:prstGeom>
        </p:spPr>
        <p:txBody>
          <a:bodyPr lIns="90964" tIns="45482" rIns="90964" bIns="45482"/>
          <a:lstStyle>
            <a:lvl1pPr algn="ctr">
              <a:lnSpc>
                <a:spcPts val="2766"/>
              </a:lnSpc>
              <a:defRPr sz="2600" spc="-100" baseline="0">
                <a:solidFill>
                  <a:srgbClr val="000000"/>
                </a:solidFill>
                <a:latin typeface="Trebuchet MS"/>
                <a:cs typeface="Trebuchet MS"/>
              </a:defRPr>
            </a:lvl1pPr>
          </a:lstStyle>
          <a:p>
            <a:r>
              <a:rPr lang="en-US" dirty="0"/>
              <a:t>Insert Chart Title Here </a:t>
            </a:r>
            <a:br>
              <a:rPr lang="en-US" dirty="0"/>
            </a:br>
            <a:r>
              <a:rPr lang="en-US" dirty="0"/>
              <a:t>Insert Long Chart Title Here</a:t>
            </a:r>
            <a:br>
              <a:rPr lang="en-US" dirty="0"/>
            </a:br>
            <a:r>
              <a:rPr lang="en-US" dirty="0"/>
              <a:t>Insert Chart Title Here </a:t>
            </a: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53973" y="1806854"/>
            <a:ext cx="11740445" cy="36868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>
              <a:buFontTx/>
              <a:buNone/>
              <a:defRPr sz="1800" cap="none">
                <a:latin typeface="Trebuchet MS"/>
                <a:cs typeface="Trebuchet MS"/>
              </a:defRPr>
            </a:lvl1pPr>
          </a:lstStyle>
          <a:p>
            <a:pPr lvl="0"/>
            <a:r>
              <a:rPr lang="en-US" dirty="0"/>
              <a:t>Chart Subtitle Goes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428979" y="6621498"/>
            <a:ext cx="7416800" cy="236537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>
              <a:buNone/>
              <a:defRPr sz="900"/>
            </a:lvl1pPr>
            <a:lvl2pPr marL="454888" indent="0">
              <a:buNone/>
              <a:defRPr/>
            </a:lvl2pPr>
            <a:lvl3pPr marL="909743" indent="0">
              <a:buNone/>
              <a:defRPr/>
            </a:lvl3pPr>
            <a:lvl4pPr marL="1364621" indent="0">
              <a:buNone/>
              <a:defRPr/>
            </a:lvl4pPr>
            <a:lvl5pPr marL="1819494" indent="0">
              <a:buNone/>
              <a:defRPr/>
            </a:lvl5pPr>
          </a:lstStyle>
          <a:p>
            <a:r>
              <a:rPr lang="en-US" sz="800" dirty="0"/>
              <a:t>Source: Insert Source Line Text 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226485" y="5335064"/>
            <a:ext cx="11728449" cy="888470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ctr" defTabSz="228554" fontAlgn="base">
              <a:lnSpc>
                <a:spcPts val="23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100"/>
            </a:lvl1pPr>
            <a:lvl5pPr marL="1819494" indent="0">
              <a:buFontTx/>
              <a:buNone/>
              <a:defRPr sz="1200"/>
            </a:lvl5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Less than a third of likely buyers found out about their local dealership through online search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500" dirty="0">
                <a:solidFill>
                  <a:prstClr val="black"/>
                </a:solidFill>
                <a:latin typeface="Trebuchet MS" pitchFamily="34" charset="0"/>
              </a:rPr>
              <a:t>Direct mail/email marketing has a nominal effect on informing buyers about their local dealership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08906-F473-4B63-9CCF-6D171A2F9E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58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75A4C3B-DE44-485B-877F-EEC7CFCF58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792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EA0EAB4-316D-420A-9350-9DAF36DD08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7865DE-6A0A-4148-A6DF-D56C69C97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8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7436F65-35D4-4BF1-9E30-DDF626F42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4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hf sldNum="0" hdr="0" ftr="0"/>
  <p:txStyles>
    <p:titleStyle>
      <a:lvl1pPr algn="ctr" defTabSz="4548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57" indent="-341157" algn="l" defTabSz="45488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171" indent="-284288" algn="l" defTabSz="45488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183" indent="-227444" algn="l" defTabSz="45488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061" indent="-227444" algn="l" defTabSz="45488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935" indent="-227444" algn="l" defTabSz="45488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804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678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556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6428" indent="-227444" algn="l" defTabSz="45488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88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743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621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494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369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9242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4118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991" algn="l" defTabSz="4548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34480" tIns="117240" rIns="234480" bIns="1172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234480" tIns="117240" rIns="234480" bIns="1172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5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586199" rtl="0" eaLnBrk="1" latinLnBrk="0" hangingPunct="1">
        <a:spcBef>
          <a:spcPct val="0"/>
        </a:spcBef>
        <a:buNone/>
        <a:defRPr sz="5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649" indent="-439649" algn="l" defTabSz="586199" rtl="0" eaLnBrk="1" latinLnBrk="0" hangingPunct="1">
        <a:spcBef>
          <a:spcPct val="20000"/>
        </a:spcBef>
        <a:buFont typeface="Arial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52574" indent="-366375" algn="l" defTabSz="586199" rtl="0" eaLnBrk="1" latinLnBrk="0" hangingPunct="1">
        <a:spcBef>
          <a:spcPct val="20000"/>
        </a:spcBef>
        <a:buFont typeface="Arial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65498" indent="-293100" algn="l" defTabSz="58619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51697" indent="-293100" algn="l" defTabSz="586199" rtl="0" eaLnBrk="1" latinLnBrk="0" hangingPunct="1">
        <a:spcBef>
          <a:spcPct val="20000"/>
        </a:spcBef>
        <a:buFont typeface="Arial"/>
        <a:buChar char="–"/>
        <a:defRPr sz="2550" kern="1200">
          <a:solidFill>
            <a:schemeClr val="tx1"/>
          </a:solidFill>
          <a:latin typeface="+mn-lt"/>
          <a:ea typeface="+mn-ea"/>
          <a:cs typeface="+mn-cs"/>
        </a:defRPr>
      </a:lvl4pPr>
      <a:lvl5pPr marL="2637896" indent="-293100" algn="l" defTabSz="586199" rtl="0" eaLnBrk="1" latinLnBrk="0" hangingPunct="1">
        <a:spcBef>
          <a:spcPct val="20000"/>
        </a:spcBef>
        <a:buFont typeface="Arial"/>
        <a:buChar char="»"/>
        <a:defRPr sz="2550" kern="1200">
          <a:solidFill>
            <a:schemeClr val="tx1"/>
          </a:solidFill>
          <a:latin typeface="+mn-lt"/>
          <a:ea typeface="+mn-ea"/>
          <a:cs typeface="+mn-cs"/>
        </a:defRPr>
      </a:lvl5pPr>
      <a:lvl6pPr marL="3224095" indent="-293100" algn="l" defTabSz="586199" rtl="0" eaLnBrk="1" latinLnBrk="0" hangingPunct="1">
        <a:spcBef>
          <a:spcPct val="20000"/>
        </a:spcBef>
        <a:buFont typeface="Arial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6pPr>
      <a:lvl7pPr marL="3810294" indent="-293100" algn="l" defTabSz="586199" rtl="0" eaLnBrk="1" latinLnBrk="0" hangingPunct="1">
        <a:spcBef>
          <a:spcPct val="20000"/>
        </a:spcBef>
        <a:buFont typeface="Arial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7pPr>
      <a:lvl8pPr marL="4396493" indent="-293100" algn="l" defTabSz="586199" rtl="0" eaLnBrk="1" latinLnBrk="0" hangingPunct="1">
        <a:spcBef>
          <a:spcPct val="20000"/>
        </a:spcBef>
        <a:buFont typeface="Arial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8pPr>
      <a:lvl9pPr marL="4982692" indent="-293100" algn="l" defTabSz="586199" rtl="0" eaLnBrk="1" latinLnBrk="0" hangingPunct="1">
        <a:spcBef>
          <a:spcPct val="20000"/>
        </a:spcBef>
        <a:buFont typeface="Arial"/>
        <a:buChar char="•"/>
        <a:defRPr sz="25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199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398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597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796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995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7194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3393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9592" algn="l" defTabSz="58619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97865DE-6A0A-4148-A6DF-D56C69C97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8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34480" tIns="117240" rIns="234480" bIns="1172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234480" tIns="117240" rIns="234480" bIns="1172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86206-2FE4-42A3-9F6D-45F359F7FA1B}" type="datetime1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C38C72-6A64-4792-9740-9010745F5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1076" y="6469448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5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</p:sldLayoutIdLst>
  <p:hf hdr="0" ftr="0" dt="0"/>
  <p:txStyles>
    <p:titleStyle>
      <a:lvl1pPr algn="ctr" defTabSz="586082" rtl="0" eaLnBrk="1" latinLnBrk="0" hangingPunct="1">
        <a:spcBef>
          <a:spcPct val="0"/>
        </a:spcBef>
        <a:buNone/>
        <a:defRPr sz="56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61" indent="-439561" algn="l" defTabSz="586082" rtl="0" eaLnBrk="1" latinLnBrk="0" hangingPunct="1">
        <a:spcBef>
          <a:spcPct val="20000"/>
        </a:spcBef>
        <a:buFont typeface="Arial"/>
        <a:buChar char="•"/>
        <a:defRPr sz="4099" kern="1200">
          <a:solidFill>
            <a:schemeClr val="tx1"/>
          </a:solidFill>
          <a:latin typeface="+mn-lt"/>
          <a:ea typeface="+mn-ea"/>
          <a:cs typeface="+mn-cs"/>
        </a:defRPr>
      </a:lvl1pPr>
      <a:lvl2pPr marL="952383" indent="-366301" algn="l" defTabSz="586082" rtl="0" eaLnBrk="1" latinLnBrk="0" hangingPunct="1">
        <a:spcBef>
          <a:spcPct val="20000"/>
        </a:spcBef>
        <a:buFont typeface="Arial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465204" indent="-293041" algn="l" defTabSz="586082" rtl="0" eaLnBrk="1" latinLnBrk="0" hangingPunct="1">
        <a:spcBef>
          <a:spcPct val="20000"/>
        </a:spcBef>
        <a:buFont typeface="Arial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051286" indent="-293041" algn="l" defTabSz="586082" rtl="0" eaLnBrk="1" latinLnBrk="0" hangingPunct="1">
        <a:spcBef>
          <a:spcPct val="20000"/>
        </a:spcBef>
        <a:buFont typeface="Arial"/>
        <a:buChar char="–"/>
        <a:defRPr sz="2549" kern="1200">
          <a:solidFill>
            <a:schemeClr val="tx1"/>
          </a:solidFill>
          <a:latin typeface="+mn-lt"/>
          <a:ea typeface="+mn-ea"/>
          <a:cs typeface="+mn-cs"/>
        </a:defRPr>
      </a:lvl4pPr>
      <a:lvl5pPr marL="2637368" indent="-293041" algn="l" defTabSz="586082" rtl="0" eaLnBrk="1" latinLnBrk="0" hangingPunct="1">
        <a:spcBef>
          <a:spcPct val="20000"/>
        </a:spcBef>
        <a:buFont typeface="Arial"/>
        <a:buChar char="»"/>
        <a:defRPr sz="2549" kern="1200">
          <a:solidFill>
            <a:schemeClr val="tx1"/>
          </a:solidFill>
          <a:latin typeface="+mn-lt"/>
          <a:ea typeface="+mn-ea"/>
          <a:cs typeface="+mn-cs"/>
        </a:defRPr>
      </a:lvl5pPr>
      <a:lvl6pPr marL="3223450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6pPr>
      <a:lvl7pPr marL="3809531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7pPr>
      <a:lvl8pPr marL="4395613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8pPr>
      <a:lvl9pPr marL="4981695" indent="-293041" algn="l" defTabSz="586082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82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164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245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327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409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491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572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654" algn="l" defTabSz="58608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234480" tIns="117240" rIns="234480" bIns="1172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234480" tIns="117240" rIns="234480" bIns="1172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l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143A3-1807-A143-B19D-72AF373C2C97}" type="datetimeFigureOut">
              <a:rPr lang="en-US" smtClean="0"/>
              <a:t>8/7/2019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ct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234480" tIns="117240" rIns="234480" bIns="117240" rtlCol="0" anchor="ctr"/>
          <a:lstStyle>
            <a:lvl1pPr algn="r">
              <a:defRPr sz="15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23D9C-B141-0E44-9A0E-426DA6A043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ctr" defTabSz="586023" rtl="0" eaLnBrk="1" latinLnBrk="0" hangingPunct="1">
        <a:spcBef>
          <a:spcPct val="0"/>
        </a:spcBef>
        <a:buNone/>
        <a:defRPr sz="564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9517" indent="-439517" algn="l" defTabSz="586023" rtl="0" eaLnBrk="1" latinLnBrk="0" hangingPunct="1">
        <a:spcBef>
          <a:spcPct val="20000"/>
        </a:spcBef>
        <a:buFont typeface="Arial"/>
        <a:buChar char="•"/>
        <a:defRPr sz="4099" kern="1200">
          <a:solidFill>
            <a:schemeClr val="tx1"/>
          </a:solidFill>
          <a:latin typeface="+mn-lt"/>
          <a:ea typeface="+mn-ea"/>
          <a:cs typeface="+mn-cs"/>
        </a:defRPr>
      </a:lvl1pPr>
      <a:lvl2pPr marL="952288" indent="-366265" algn="l" defTabSz="586023" rtl="0" eaLnBrk="1" latinLnBrk="0" hangingPunct="1">
        <a:spcBef>
          <a:spcPct val="20000"/>
        </a:spcBef>
        <a:buFont typeface="Arial"/>
        <a:buChar char="–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465058" indent="-293011" algn="l" defTabSz="586023" rtl="0" eaLnBrk="1" latinLnBrk="0" hangingPunct="1">
        <a:spcBef>
          <a:spcPct val="20000"/>
        </a:spcBef>
        <a:buFont typeface="Arial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051081" indent="-293011" algn="l" defTabSz="586023" rtl="0" eaLnBrk="1" latinLnBrk="0" hangingPunct="1">
        <a:spcBef>
          <a:spcPct val="20000"/>
        </a:spcBef>
        <a:buFont typeface="Arial"/>
        <a:buChar char="–"/>
        <a:defRPr sz="2549" kern="1200">
          <a:solidFill>
            <a:schemeClr val="tx1"/>
          </a:solidFill>
          <a:latin typeface="+mn-lt"/>
          <a:ea typeface="+mn-ea"/>
          <a:cs typeface="+mn-cs"/>
        </a:defRPr>
      </a:lvl4pPr>
      <a:lvl5pPr marL="2637104" indent="-293011" algn="l" defTabSz="586023" rtl="0" eaLnBrk="1" latinLnBrk="0" hangingPunct="1">
        <a:spcBef>
          <a:spcPct val="20000"/>
        </a:spcBef>
        <a:buFont typeface="Arial"/>
        <a:buChar char="»"/>
        <a:defRPr sz="2549" kern="1200">
          <a:solidFill>
            <a:schemeClr val="tx1"/>
          </a:solidFill>
          <a:latin typeface="+mn-lt"/>
          <a:ea typeface="+mn-ea"/>
          <a:cs typeface="+mn-cs"/>
        </a:defRPr>
      </a:lvl5pPr>
      <a:lvl6pPr marL="3223127" indent="-293011" algn="l" defTabSz="58602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6pPr>
      <a:lvl7pPr marL="3809151" indent="-293011" algn="l" defTabSz="58602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7pPr>
      <a:lvl8pPr marL="4395174" indent="-293011" algn="l" defTabSz="58602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8pPr>
      <a:lvl9pPr marL="4981197" indent="-293011" algn="l" defTabSz="586023" rtl="0" eaLnBrk="1" latinLnBrk="0" hangingPunct="1">
        <a:spcBef>
          <a:spcPct val="20000"/>
        </a:spcBef>
        <a:buFont typeface="Arial"/>
        <a:buChar char="•"/>
        <a:defRPr sz="25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23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47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069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093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116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139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162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185" algn="l" defTabSz="58602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thevab.com/insight/addressable" TargetMode="Externa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117" Type="http://schemas.openxmlformats.org/officeDocument/2006/relationships/image" Target="../media/image105.jpeg"/><Relationship Id="rId21" Type="http://schemas.openxmlformats.org/officeDocument/2006/relationships/image" Target="file://localhost/Users/kenanderson/Documents/Projects/Wheel%20O'%20Logos_Networks/ESPN/06/ESPNU-2c.eps" TargetMode="External"/><Relationship Id="rId42" Type="http://schemas.openxmlformats.org/officeDocument/2006/relationships/hyperlink" Target="http://img3.wikia.nocookie.net/__cb20140109225927/logopedia/images/f/f1/American_Heroes_Channel.svg" TargetMode="External"/><Relationship Id="rId47" Type="http://schemas.openxmlformats.org/officeDocument/2006/relationships/image" Target="../media/image40.png"/><Relationship Id="rId63" Type="http://schemas.openxmlformats.org/officeDocument/2006/relationships/image" Target="../media/image54.png"/><Relationship Id="rId68" Type="http://schemas.openxmlformats.org/officeDocument/2006/relationships/image" Target="../media/image59.png"/><Relationship Id="rId84" Type="http://schemas.openxmlformats.org/officeDocument/2006/relationships/image" Target="../media/image72.png"/><Relationship Id="rId89" Type="http://schemas.openxmlformats.org/officeDocument/2006/relationships/image" Target="../media/image77.png"/><Relationship Id="rId112" Type="http://schemas.openxmlformats.org/officeDocument/2006/relationships/image" Target="../media/image100.png"/><Relationship Id="rId16" Type="http://schemas.openxmlformats.org/officeDocument/2006/relationships/image" Target="../media/image22.png"/><Relationship Id="rId107" Type="http://schemas.openxmlformats.org/officeDocument/2006/relationships/image" Target="../media/image95.jpeg"/><Relationship Id="rId11" Type="http://schemas.openxmlformats.org/officeDocument/2006/relationships/image" Target="file://localhost/Users/kenanderson/Documents/Projects/Wheel%20O'%20Logos_Networks/CNN/10/cnn_c.jpg" TargetMode="External"/><Relationship Id="rId32" Type="http://schemas.openxmlformats.org/officeDocument/2006/relationships/image" Target="../media/image31.png"/><Relationship Id="rId37" Type="http://schemas.openxmlformats.org/officeDocument/2006/relationships/image" Target="../media/image34.png"/><Relationship Id="rId53" Type="http://schemas.openxmlformats.org/officeDocument/2006/relationships/hyperlink" Target="http://img2.wikia.nocookie.net/__cb20140831151319/logopedia/images/1/1b/Hallmark20140707.jpg" TargetMode="External"/><Relationship Id="rId58" Type="http://schemas.openxmlformats.org/officeDocument/2006/relationships/image" Target="../media/image49.png"/><Relationship Id="rId74" Type="http://schemas.openxmlformats.org/officeDocument/2006/relationships/image" Target="../media/image65.png"/><Relationship Id="rId79" Type="http://schemas.openxmlformats.org/officeDocument/2006/relationships/image" Target="../media/image69.png"/><Relationship Id="rId102" Type="http://schemas.openxmlformats.org/officeDocument/2006/relationships/image" Target="../media/image90.png"/><Relationship Id="rId123" Type="http://schemas.openxmlformats.org/officeDocument/2006/relationships/image" Target="../media/image110.png"/><Relationship Id="rId5" Type="http://schemas.openxmlformats.org/officeDocument/2006/relationships/image" Target="file://localhost/Users/kenanderson/Documents/Projects/Wheel%20O'%20Logos_Networks/Adult%20Swim/adult_swim-black.eps" TargetMode="External"/><Relationship Id="rId61" Type="http://schemas.openxmlformats.org/officeDocument/2006/relationships/image" Target="../media/image52.png"/><Relationship Id="rId82" Type="http://schemas.openxmlformats.org/officeDocument/2006/relationships/image" Target="file://localhost/Users/kenanderson/Documents/Projects/Wheel%20O'%20Logos_Networks/ESPN/espn2%20Red%2010-2001.eps" TargetMode="External"/><Relationship Id="rId90" Type="http://schemas.openxmlformats.org/officeDocument/2006/relationships/image" Target="../media/image78.png"/><Relationship Id="rId95" Type="http://schemas.openxmlformats.org/officeDocument/2006/relationships/image" Target="../media/image83.png"/><Relationship Id="rId19" Type="http://schemas.openxmlformats.org/officeDocument/2006/relationships/image" Target="file://localhost/Users/kenanderson/Documents/Projects/Wheel%20O'%20Logos_Networks/ESPN/08/espnews_red.eps" TargetMode="External"/><Relationship Id="rId14" Type="http://schemas.openxmlformats.org/officeDocument/2006/relationships/image" Target="../media/image21.png"/><Relationship Id="rId22" Type="http://schemas.openxmlformats.org/officeDocument/2006/relationships/image" Target="../media/image25.png"/><Relationship Id="rId27" Type="http://schemas.openxmlformats.org/officeDocument/2006/relationships/image" Target="file://localhost/Users/kenanderson/Documents/Projects/Wheel%20O'%20Logos_Networks/MTV/MTV2/MTV2%20LOGO_DOG_RV.eps" TargetMode="External"/><Relationship Id="rId30" Type="http://schemas.openxmlformats.org/officeDocument/2006/relationships/image" Target="../media/image29.jpeg"/><Relationship Id="rId35" Type="http://schemas.openxmlformats.org/officeDocument/2006/relationships/image" Target="../media/image33.png"/><Relationship Id="rId43" Type="http://schemas.openxmlformats.org/officeDocument/2006/relationships/image" Target="../media/image37.png"/><Relationship Id="rId48" Type="http://schemas.openxmlformats.org/officeDocument/2006/relationships/image" Target="../media/image41.png"/><Relationship Id="rId56" Type="http://schemas.openxmlformats.org/officeDocument/2006/relationships/image" Target="../media/image47.png"/><Relationship Id="rId64" Type="http://schemas.openxmlformats.org/officeDocument/2006/relationships/image" Target="../media/image55.png"/><Relationship Id="rId69" Type="http://schemas.openxmlformats.org/officeDocument/2006/relationships/image" Target="../media/image60.png"/><Relationship Id="rId77" Type="http://schemas.openxmlformats.org/officeDocument/2006/relationships/image" Target="../media/image67.png"/><Relationship Id="rId100" Type="http://schemas.openxmlformats.org/officeDocument/2006/relationships/image" Target="../media/image88.png"/><Relationship Id="rId105" Type="http://schemas.openxmlformats.org/officeDocument/2006/relationships/image" Target="../media/image93.png"/><Relationship Id="rId113" Type="http://schemas.openxmlformats.org/officeDocument/2006/relationships/image" Target="../media/image101.png"/><Relationship Id="rId118" Type="http://schemas.openxmlformats.org/officeDocument/2006/relationships/image" Target="../media/image106.png"/><Relationship Id="rId8" Type="http://schemas.openxmlformats.org/officeDocument/2006/relationships/image" Target="../media/image18.png"/><Relationship Id="rId51" Type="http://schemas.openxmlformats.org/officeDocument/2006/relationships/image" Target="../media/image43.png"/><Relationship Id="rId72" Type="http://schemas.openxmlformats.org/officeDocument/2006/relationships/image" Target="../media/image63.png"/><Relationship Id="rId80" Type="http://schemas.openxmlformats.org/officeDocument/2006/relationships/image" Target="file://localhost/Users/kenanderson/Documents/Projects/Wheel%20O'%20Logos_Networks/Nickelodeon/09/NickToons_Logo_C_Single.eps" TargetMode="External"/><Relationship Id="rId85" Type="http://schemas.openxmlformats.org/officeDocument/2006/relationships/image" Target="../media/image73.jpeg"/><Relationship Id="rId93" Type="http://schemas.openxmlformats.org/officeDocument/2006/relationships/image" Target="../media/image81.png"/><Relationship Id="rId98" Type="http://schemas.openxmlformats.org/officeDocument/2006/relationships/image" Target="../media/image86.png"/><Relationship Id="rId121" Type="http://schemas.openxmlformats.org/officeDocument/2006/relationships/image" Target="../media/image109.png"/><Relationship Id="rId3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file://localhost/Users/kenanderson/Documents/Projects/Wheel%20O'%20Logos_Networks/ESPN/08/espn_red.eps" TargetMode="External"/><Relationship Id="rId25" Type="http://schemas.openxmlformats.org/officeDocument/2006/relationships/image" Target="file://localhost/Users/kenanderson/Documents/Projects/Wheel%20O'%20Logos_Networks/History%20Channel/08B/History_4Col_Pos_(100K).eps" TargetMode="External"/><Relationship Id="rId33" Type="http://schemas.openxmlformats.org/officeDocument/2006/relationships/image" Target="../media/image32.png"/><Relationship Id="rId38" Type="http://schemas.openxmlformats.org/officeDocument/2006/relationships/hyperlink" Target="http://images3.wikia.nocookie.net/__cb20130921171208/logopedia/images/2/28/Logo_of_Nick_at_Nite_(2012).svg" TargetMode="External"/><Relationship Id="rId46" Type="http://schemas.openxmlformats.org/officeDocument/2006/relationships/image" Target="../media/image39.png"/><Relationship Id="rId59" Type="http://schemas.openxmlformats.org/officeDocument/2006/relationships/image" Target="../media/image50.png"/><Relationship Id="rId67" Type="http://schemas.openxmlformats.org/officeDocument/2006/relationships/image" Target="../media/image58.png"/><Relationship Id="rId103" Type="http://schemas.openxmlformats.org/officeDocument/2006/relationships/image" Target="../media/image91.png"/><Relationship Id="rId108" Type="http://schemas.openxmlformats.org/officeDocument/2006/relationships/image" Target="../media/image96.png"/><Relationship Id="rId116" Type="http://schemas.openxmlformats.org/officeDocument/2006/relationships/image" Target="../media/image104.jpeg"/><Relationship Id="rId124" Type="http://schemas.openxmlformats.org/officeDocument/2006/relationships/image" Target="../media/image111.png"/><Relationship Id="rId20" Type="http://schemas.openxmlformats.org/officeDocument/2006/relationships/image" Target="../media/image24.png"/><Relationship Id="rId41" Type="http://schemas.openxmlformats.org/officeDocument/2006/relationships/image" Target="../media/image36.png"/><Relationship Id="rId54" Type="http://schemas.openxmlformats.org/officeDocument/2006/relationships/image" Target="../media/image45.jpeg"/><Relationship Id="rId62" Type="http://schemas.openxmlformats.org/officeDocument/2006/relationships/image" Target="../media/image53.png"/><Relationship Id="rId70" Type="http://schemas.openxmlformats.org/officeDocument/2006/relationships/image" Target="../media/image61.png"/><Relationship Id="rId75" Type="http://schemas.openxmlformats.org/officeDocument/2006/relationships/hyperlink" Target="http://images4.wikia.nocookie.net/__cb20120709143655/logopedia/images/7/71/E!_2012_logo.png" TargetMode="External"/><Relationship Id="rId83" Type="http://schemas.openxmlformats.org/officeDocument/2006/relationships/image" Target="../media/image71.png"/><Relationship Id="rId88" Type="http://schemas.openxmlformats.org/officeDocument/2006/relationships/image" Target="../media/image76.jpeg"/><Relationship Id="rId91" Type="http://schemas.openxmlformats.org/officeDocument/2006/relationships/image" Target="../media/image79.png"/><Relationship Id="rId96" Type="http://schemas.openxmlformats.org/officeDocument/2006/relationships/image" Target="../media/image84.jpeg"/><Relationship Id="rId111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5" Type="http://schemas.openxmlformats.org/officeDocument/2006/relationships/image" Target="file://localhost/Users/kenanderson/Documents/Projects/Wheel%20O'%20Logos_Networks/ESPN/08/ESPNclassic_red.eps" TargetMode="External"/><Relationship Id="rId23" Type="http://schemas.openxmlformats.org/officeDocument/2006/relationships/image" Target="file://localhost/Users/kenanderson/Documents/Projects/Wheel%20O'%20Logos_Networks/Fox/FNews/Fox%20News-color.eps" TargetMode="External"/><Relationship Id="rId28" Type="http://schemas.openxmlformats.org/officeDocument/2006/relationships/image" Target="../media/image28.jpeg"/><Relationship Id="rId36" Type="http://schemas.openxmlformats.org/officeDocument/2006/relationships/hyperlink" Target="http://images2.wikia.nocookie.net/__cb20100323131661/logopedia/images/a/ac/Fox_Business.png" TargetMode="External"/><Relationship Id="rId49" Type="http://schemas.openxmlformats.org/officeDocument/2006/relationships/hyperlink" Target="http://img4.wikia.nocookie.net/__cb20091116070554/logopedia/images/4/4e/Nick_Jr_2009.svg" TargetMode="External"/><Relationship Id="rId57" Type="http://schemas.openxmlformats.org/officeDocument/2006/relationships/image" Target="../media/image48.jpeg"/><Relationship Id="rId106" Type="http://schemas.openxmlformats.org/officeDocument/2006/relationships/image" Target="../media/image94.png"/><Relationship Id="rId114" Type="http://schemas.openxmlformats.org/officeDocument/2006/relationships/image" Target="../media/image102.png"/><Relationship Id="rId119" Type="http://schemas.openxmlformats.org/officeDocument/2006/relationships/image" Target="../media/image107.jpeg"/><Relationship Id="rId10" Type="http://schemas.openxmlformats.org/officeDocument/2006/relationships/image" Target="../media/image19.jpeg"/><Relationship Id="rId31" Type="http://schemas.openxmlformats.org/officeDocument/2006/relationships/image" Target="../media/image30.png"/><Relationship Id="rId44" Type="http://schemas.openxmlformats.org/officeDocument/2006/relationships/image" Target="../media/image38.png"/><Relationship Id="rId52" Type="http://schemas.openxmlformats.org/officeDocument/2006/relationships/image" Target="../media/image44.png"/><Relationship Id="rId60" Type="http://schemas.openxmlformats.org/officeDocument/2006/relationships/image" Target="../media/image51.png"/><Relationship Id="rId65" Type="http://schemas.openxmlformats.org/officeDocument/2006/relationships/image" Target="../media/image56.png"/><Relationship Id="rId73" Type="http://schemas.openxmlformats.org/officeDocument/2006/relationships/image" Target="../media/image64.png"/><Relationship Id="rId78" Type="http://schemas.openxmlformats.org/officeDocument/2006/relationships/image" Target="../media/image68.png"/><Relationship Id="rId81" Type="http://schemas.openxmlformats.org/officeDocument/2006/relationships/image" Target="../media/image70.png"/><Relationship Id="rId86" Type="http://schemas.openxmlformats.org/officeDocument/2006/relationships/image" Target="../media/image74.png"/><Relationship Id="rId94" Type="http://schemas.openxmlformats.org/officeDocument/2006/relationships/image" Target="../media/image82.jpeg"/><Relationship Id="rId99" Type="http://schemas.openxmlformats.org/officeDocument/2006/relationships/image" Target="../media/image87.png"/><Relationship Id="rId101" Type="http://schemas.openxmlformats.org/officeDocument/2006/relationships/image" Target="../media/image89.png"/><Relationship Id="rId122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file://localhost/Users/kenanderson/Documents/Projects/Wheel%20O'%20Logos_Networks/CNBC_logo/05/cnbc.eps" TargetMode="External"/><Relationship Id="rId13" Type="http://schemas.openxmlformats.org/officeDocument/2006/relationships/image" Target="file://localhost/Users/kenanderson/Documents/Projects/Wheel%20O'%20Logos_Networks/Comedy%20Central/11/Comedy%20Central%20-%20k.eps" TargetMode="External"/><Relationship Id="rId18" Type="http://schemas.openxmlformats.org/officeDocument/2006/relationships/image" Target="../media/image23.png"/><Relationship Id="rId39" Type="http://schemas.openxmlformats.org/officeDocument/2006/relationships/image" Target="../media/image35.png"/><Relationship Id="rId109" Type="http://schemas.openxmlformats.org/officeDocument/2006/relationships/image" Target="../media/image97.png"/><Relationship Id="rId34" Type="http://schemas.openxmlformats.org/officeDocument/2006/relationships/hyperlink" Target="http://images3.wikia.nocookie.net/__cb20130406103155/logopedia/images/0/0f/MTV_Logo_2010.svg" TargetMode="External"/><Relationship Id="rId50" Type="http://schemas.openxmlformats.org/officeDocument/2006/relationships/image" Target="../media/image42.png"/><Relationship Id="rId55" Type="http://schemas.openxmlformats.org/officeDocument/2006/relationships/image" Target="../media/image46.png"/><Relationship Id="rId76" Type="http://schemas.openxmlformats.org/officeDocument/2006/relationships/image" Target="../media/image66.png"/><Relationship Id="rId97" Type="http://schemas.openxmlformats.org/officeDocument/2006/relationships/image" Target="../media/image85.jpeg"/><Relationship Id="rId104" Type="http://schemas.openxmlformats.org/officeDocument/2006/relationships/image" Target="../media/image92.png"/><Relationship Id="rId120" Type="http://schemas.openxmlformats.org/officeDocument/2006/relationships/image" Target="../media/image108.png"/><Relationship Id="rId7" Type="http://schemas.openxmlformats.org/officeDocument/2006/relationships/image" Target="file://localhost/Users/kenanderson/Documents/Projects/Wheel%20O'%20Logos_Networks/Cartoon%20Network/10/toon_block_logos_jpg052810a/72ppi/toon_block_logo_72ppi.jpg" TargetMode="External"/><Relationship Id="rId71" Type="http://schemas.openxmlformats.org/officeDocument/2006/relationships/image" Target="../media/image62.png"/><Relationship Id="rId92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29" Type="http://schemas.openxmlformats.org/officeDocument/2006/relationships/image" Target="file://localhost/Users/kenanderson/Documents/Projects/Wheel%20O'%20Logos_Networks/National%20Geographic%20Channel/NatGeoWild/11/NatGeoWild_CMYK_grey-tag.jpg" TargetMode="External"/><Relationship Id="rId24" Type="http://schemas.openxmlformats.org/officeDocument/2006/relationships/image" Target="../media/image26.png"/><Relationship Id="rId40" Type="http://schemas.openxmlformats.org/officeDocument/2006/relationships/hyperlink" Target="http://img2.wikia.nocookie.net/__cb20131229172143/logopedia/images/d/d6/Wgna2014.png" TargetMode="External"/><Relationship Id="rId45" Type="http://schemas.openxmlformats.org/officeDocument/2006/relationships/hyperlink" Target="http://img3.wikia.nocookie.net/__cb20141017232748/logopedia/images/3/39/DF.svg" TargetMode="External"/><Relationship Id="rId66" Type="http://schemas.openxmlformats.org/officeDocument/2006/relationships/image" Target="../media/image57.png"/><Relationship Id="rId87" Type="http://schemas.openxmlformats.org/officeDocument/2006/relationships/image" Target="../media/image75.png"/><Relationship Id="rId110" Type="http://schemas.openxmlformats.org/officeDocument/2006/relationships/image" Target="../media/image98.png"/><Relationship Id="rId115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1.png"/><Relationship Id="rId18" Type="http://schemas.openxmlformats.org/officeDocument/2006/relationships/image" Target="../media/image126.png"/><Relationship Id="rId26" Type="http://schemas.openxmlformats.org/officeDocument/2006/relationships/image" Target="../media/image134.png"/><Relationship Id="rId3" Type="http://schemas.openxmlformats.org/officeDocument/2006/relationships/image" Target="../media/image112.jpeg"/><Relationship Id="rId21" Type="http://schemas.openxmlformats.org/officeDocument/2006/relationships/image" Target="../media/image129.png"/><Relationship Id="rId7" Type="http://schemas.openxmlformats.org/officeDocument/2006/relationships/image" Target="../media/image116.jpeg"/><Relationship Id="rId12" Type="http://schemas.openxmlformats.org/officeDocument/2006/relationships/image" Target="../media/image120.jpeg"/><Relationship Id="rId17" Type="http://schemas.openxmlformats.org/officeDocument/2006/relationships/image" Target="../media/image125.jpeg"/><Relationship Id="rId25" Type="http://schemas.openxmlformats.org/officeDocument/2006/relationships/image" Target="../media/image133.png"/><Relationship Id="rId33" Type="http://schemas.openxmlformats.org/officeDocument/2006/relationships/image" Target="../media/image1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24.png"/><Relationship Id="rId20" Type="http://schemas.openxmlformats.org/officeDocument/2006/relationships/image" Target="../media/image128.jpeg"/><Relationship Id="rId29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24" Type="http://schemas.openxmlformats.org/officeDocument/2006/relationships/image" Target="../media/image132.png"/><Relationship Id="rId32" Type="http://schemas.openxmlformats.org/officeDocument/2006/relationships/image" Target="../media/image140.png"/><Relationship Id="rId5" Type="http://schemas.openxmlformats.org/officeDocument/2006/relationships/image" Target="../media/image114.png"/><Relationship Id="rId15" Type="http://schemas.openxmlformats.org/officeDocument/2006/relationships/image" Target="../media/image123.png"/><Relationship Id="rId23" Type="http://schemas.openxmlformats.org/officeDocument/2006/relationships/image" Target="../media/image131.png"/><Relationship Id="rId28" Type="http://schemas.openxmlformats.org/officeDocument/2006/relationships/image" Target="../media/image136.png"/><Relationship Id="rId10" Type="http://schemas.openxmlformats.org/officeDocument/2006/relationships/image" Target="../media/image5.png"/><Relationship Id="rId19" Type="http://schemas.openxmlformats.org/officeDocument/2006/relationships/image" Target="../media/image127.png"/><Relationship Id="rId31" Type="http://schemas.openxmlformats.org/officeDocument/2006/relationships/image" Target="../media/image139.pn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2.png"/><Relationship Id="rId22" Type="http://schemas.openxmlformats.org/officeDocument/2006/relationships/image" Target="../media/image130.jpeg"/><Relationship Id="rId27" Type="http://schemas.openxmlformats.org/officeDocument/2006/relationships/image" Target="../media/image135.png"/><Relationship Id="rId30" Type="http://schemas.openxmlformats.org/officeDocument/2006/relationships/image" Target="../media/image1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thevab.com/insight/addressable" TargetMode="Externa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jpeg"/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hyperlink" Target="https://www.linkedin.com/company/videoadvertisingbureauvab/" TargetMode="External"/><Relationship Id="rId1" Type="http://schemas.openxmlformats.org/officeDocument/2006/relationships/slideLayout" Target="../slideLayouts/slideLayout38.xml"/><Relationship Id="rId6" Type="http://schemas.openxmlformats.org/officeDocument/2006/relationships/hyperlink" Target="https://www.thevab.com/mailing-list/" TargetMode="External"/><Relationship Id="rId5" Type="http://schemas.openxmlformats.org/officeDocument/2006/relationships/image" Target="../media/image145.png"/><Relationship Id="rId4" Type="http://schemas.openxmlformats.org/officeDocument/2006/relationships/hyperlink" Target="https://twitter.com/VABinte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chart" Target="../charts/char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21D7A34-3CE1-4C96-8BE7-DA0E82BBEE0B}"/>
              </a:ext>
            </a:extLst>
          </p:cNvPr>
          <p:cNvGrpSpPr/>
          <p:nvPr/>
        </p:nvGrpSpPr>
        <p:grpSpPr>
          <a:xfrm>
            <a:off x="0" y="3904341"/>
            <a:ext cx="8733692" cy="2965450"/>
            <a:chOff x="1958462" y="3904341"/>
            <a:chExt cx="8733692" cy="2965450"/>
          </a:xfrm>
        </p:grpSpPr>
        <p:sp>
          <p:nvSpPr>
            <p:cNvPr id="6" name="Rectangle 5"/>
            <p:cNvSpPr/>
            <p:nvPr/>
          </p:nvSpPr>
          <p:spPr>
            <a:xfrm>
              <a:off x="1958462" y="3904341"/>
              <a:ext cx="8733692" cy="2965450"/>
            </a:xfrm>
            <a:prstGeom prst="rect">
              <a:avLst/>
            </a:prstGeom>
            <a:solidFill>
              <a:schemeClr val="tx1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87770" y="4169227"/>
              <a:ext cx="8275076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586199">
                <a:defRPr/>
              </a:pPr>
              <a:r>
                <a:rPr kumimoji="0" lang="en-US" sz="1250" b="0" i="0" u="none" strike="noStrike" kern="1200" cap="none" spc="25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VAB </a:t>
              </a:r>
              <a:r>
                <a:rPr lang="en-US" sz="1250" spc="250" dirty="0">
                  <a:solidFill>
                    <a:srgbClr val="F796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– ADDRESS FOR SUCCESS SUPPLEMENT – </a:t>
              </a:r>
              <a:r>
                <a:rPr kumimoji="0" lang="en-US" sz="1250" b="0" i="0" u="none" strike="noStrike" kern="1200" cap="none" spc="25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2019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457163" y="4572854"/>
              <a:ext cx="5736291" cy="284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/>
                  <a:ea typeface="+mn-ea"/>
                  <a:cs typeface="Trebuchet MS"/>
                </a:rPr>
                <a:t>.................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203010" y="4979480"/>
              <a:ext cx="8244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7964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Bridging The Gap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66082" y="5881398"/>
              <a:ext cx="87184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86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Utilizing Addressable TV To Extend Hispanic-Targeted Reach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5BF1FCA-1A9A-4F1B-B33B-403AB0776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7" y="162485"/>
            <a:ext cx="1130111" cy="595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C8B7E1-62DF-4651-A06E-BF06DB155BA7}"/>
              </a:ext>
            </a:extLst>
          </p:cNvPr>
          <p:cNvSpPr txBox="1"/>
          <p:nvPr/>
        </p:nvSpPr>
        <p:spPr>
          <a:xfrm>
            <a:off x="0" y="0"/>
            <a:ext cx="2143643" cy="369332"/>
          </a:xfrm>
          <a:prstGeom prst="rect">
            <a:avLst/>
          </a:prstGeom>
          <a:solidFill>
            <a:schemeClr val="tx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VAB Members</a:t>
            </a:r>
          </a:p>
        </p:txBody>
      </p:sp>
    </p:spTree>
    <p:extLst>
      <p:ext uri="{BB962C8B-B14F-4D97-AF65-F5344CB8AC3E}">
        <p14:creationId xmlns:p14="http://schemas.microsoft.com/office/powerpoint/2010/main" val="3356940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A3DC41B-DB95-4818-B9EA-B283B71FEE16}"/>
              </a:ext>
            </a:extLst>
          </p:cNvPr>
          <p:cNvSpPr/>
          <p:nvPr/>
        </p:nvSpPr>
        <p:spPr>
          <a:xfrm>
            <a:off x="-5381" y="-1049"/>
            <a:ext cx="3921977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15C7D0A6-74CF-4141-886C-63026C9719F5}"/>
              </a:ext>
            </a:extLst>
          </p:cNvPr>
          <p:cNvSpPr txBox="1">
            <a:spLocks/>
          </p:cNvSpPr>
          <p:nvPr/>
        </p:nvSpPr>
        <p:spPr>
          <a:xfrm>
            <a:off x="4088324" y="6455226"/>
            <a:ext cx="4018846" cy="191493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Horowitz Research, State of Consumer Engagement 2018.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EBD46B-7DE8-4285-A310-658FF0B9E9C9}"/>
              </a:ext>
            </a:extLst>
          </p:cNvPr>
          <p:cNvSpPr/>
          <p:nvPr/>
        </p:nvSpPr>
        <p:spPr>
          <a:xfrm>
            <a:off x="3916595" y="6655228"/>
            <a:ext cx="83811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</a:t>
            </a:r>
            <a:r>
              <a:rPr lang="en-US" sz="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Further distribution is prohibited.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E8A4A53-EA5D-4526-A561-8C9E77B91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F1FAE32-D63F-46A9-8516-E57699F282B5}"/>
              </a:ext>
            </a:extLst>
          </p:cNvPr>
          <p:cNvGrpSpPr/>
          <p:nvPr/>
        </p:nvGrpSpPr>
        <p:grpSpPr>
          <a:xfrm>
            <a:off x="3907717" y="558491"/>
            <a:ext cx="8099398" cy="5418667"/>
            <a:chOff x="3907717" y="558491"/>
            <a:chExt cx="8099398" cy="5418667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FE3968B8-99F8-4F7B-AEB9-C7DFECF2B76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53244367"/>
                </p:ext>
              </p:extLst>
            </p:nvPr>
          </p:nvGraphicFramePr>
          <p:xfrm>
            <a:off x="6274648" y="558491"/>
            <a:ext cx="5634712" cy="541866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8793929E-F2FD-4C5D-A388-5CAAF35491D7}"/>
                </a:ext>
              </a:extLst>
            </p:cNvPr>
            <p:cNvGrpSpPr/>
            <p:nvPr/>
          </p:nvGrpSpPr>
          <p:grpSpPr>
            <a:xfrm>
              <a:off x="3907717" y="1642883"/>
              <a:ext cx="8099398" cy="3214639"/>
              <a:chOff x="3719415" y="1360646"/>
              <a:chExt cx="8099398" cy="3214639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3F4FE520-9A62-42D1-9375-3026A622D6E3}"/>
                  </a:ext>
                </a:extLst>
              </p:cNvPr>
              <p:cNvGrpSpPr/>
              <p:nvPr/>
            </p:nvGrpSpPr>
            <p:grpSpPr>
              <a:xfrm>
                <a:off x="3719415" y="1360646"/>
                <a:ext cx="8099398" cy="3214639"/>
                <a:chOff x="3719415" y="1360646"/>
                <a:chExt cx="8099398" cy="3214639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4C8A2F56-9149-4C56-87E7-AF6CC18B50E4}"/>
                    </a:ext>
                  </a:extLst>
                </p:cNvPr>
                <p:cNvGrpSpPr/>
                <p:nvPr/>
              </p:nvGrpSpPr>
              <p:grpSpPr>
                <a:xfrm>
                  <a:off x="3719415" y="1406813"/>
                  <a:ext cx="1939239" cy="3122306"/>
                  <a:chOff x="3719415" y="1406813"/>
                  <a:chExt cx="1939239" cy="3122306"/>
                </a:xfrm>
              </p:grpSpPr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34DD4F6-7BB2-4CCB-8D91-50E1B114EB2A}"/>
                      </a:ext>
                    </a:extLst>
                  </p:cNvPr>
                  <p:cNvSpPr txBox="1"/>
                  <p:nvPr/>
                </p:nvSpPr>
                <p:spPr>
                  <a:xfrm>
                    <a:off x="3920414" y="1406813"/>
                    <a:ext cx="171160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Total Hispanic</a:t>
                    </a: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E9B715AA-CEAA-4DCB-9C20-45810621D60D}"/>
                      </a:ext>
                    </a:extLst>
                  </p:cNvPr>
                  <p:cNvSpPr txBox="1"/>
                  <p:nvPr/>
                </p:nvSpPr>
                <p:spPr>
                  <a:xfrm>
                    <a:off x="3719415" y="2346676"/>
                    <a:ext cx="1939239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Spanish Dominant 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B55A19FE-2AA5-4AF4-B8D6-FB1392E8C5F5}"/>
                      </a:ext>
                    </a:extLst>
                  </p:cNvPr>
                  <p:cNvSpPr txBox="1"/>
                  <p:nvPr/>
                </p:nvSpPr>
                <p:spPr>
                  <a:xfrm>
                    <a:off x="4635921" y="3285936"/>
                    <a:ext cx="1013855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Bilingual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4B1858EE-439C-4090-9071-F5AE35E672C5}"/>
                      </a:ext>
                    </a:extLst>
                  </p:cNvPr>
                  <p:cNvSpPr txBox="1"/>
                  <p:nvPr/>
                </p:nvSpPr>
                <p:spPr>
                  <a:xfrm>
                    <a:off x="3773767" y="4221342"/>
                    <a:ext cx="1796107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:r>
                      <a:rPr lang="en-US" sz="14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rPr>
                      <a:t>English Oriented</a:t>
                    </a:r>
                  </a:p>
                </p:txBody>
              </p:sp>
            </p:grp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C1E31C7-C508-4668-8A1C-0C787ECBC842}"/>
                    </a:ext>
                  </a:extLst>
                </p:cNvPr>
                <p:cNvSpPr txBox="1"/>
                <p:nvPr/>
              </p:nvSpPr>
              <p:spPr>
                <a:xfrm>
                  <a:off x="10896123" y="1360646"/>
                  <a:ext cx="747163" cy="4001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59%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B3C290E-0C36-43FF-8664-2040B4A09450}"/>
                    </a:ext>
                  </a:extLst>
                </p:cNvPr>
                <p:cNvSpPr txBox="1"/>
                <p:nvPr/>
              </p:nvSpPr>
              <p:spPr>
                <a:xfrm>
                  <a:off x="10952349" y="2300509"/>
                  <a:ext cx="733678" cy="4001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62%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5B51B2D-DF09-4A28-BCEB-A561765F604D}"/>
                    </a:ext>
                  </a:extLst>
                </p:cNvPr>
                <p:cNvSpPr txBox="1"/>
                <p:nvPr/>
              </p:nvSpPr>
              <p:spPr>
                <a:xfrm>
                  <a:off x="11085135" y="3239769"/>
                  <a:ext cx="733678" cy="4001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64%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6F8E05B-FB82-444D-8BF4-607A6D6B17E2}"/>
                    </a:ext>
                  </a:extLst>
                </p:cNvPr>
                <p:cNvSpPr txBox="1"/>
                <p:nvPr/>
              </p:nvSpPr>
              <p:spPr>
                <a:xfrm>
                  <a:off x="10637666" y="4175175"/>
                  <a:ext cx="733678" cy="40011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sz="2000" b="1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52%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A2F90BB-47A2-4B64-8C88-05C7DB3658BE}"/>
                  </a:ext>
                </a:extLst>
              </p:cNvPr>
              <p:cNvSpPr txBox="1"/>
              <p:nvPr/>
            </p:nvSpPr>
            <p:spPr>
              <a:xfrm>
                <a:off x="5430242" y="1360646"/>
                <a:ext cx="747164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10%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FAD10D4-904B-45BF-8109-CE8D25AD838A}"/>
                  </a:ext>
                </a:extLst>
              </p:cNvPr>
              <p:cNvSpPr txBox="1"/>
              <p:nvPr/>
            </p:nvSpPr>
            <p:spPr>
              <a:xfrm>
                <a:off x="5572841" y="2300509"/>
                <a:ext cx="609421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8%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1FF7755-A7D4-4CDC-9740-4CC5FDDCFC2E}"/>
                  </a:ext>
                </a:extLst>
              </p:cNvPr>
              <p:cNvSpPr txBox="1"/>
              <p:nvPr/>
            </p:nvSpPr>
            <p:spPr>
              <a:xfrm>
                <a:off x="5569284" y="3239769"/>
                <a:ext cx="609421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8%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BD5EE6F-0010-4FE4-80EE-A1214A9F25AB}"/>
                  </a:ext>
                </a:extLst>
              </p:cNvPr>
              <p:cNvSpPr txBox="1"/>
              <p:nvPr/>
            </p:nvSpPr>
            <p:spPr>
              <a:xfrm>
                <a:off x="5430242" y="4175175"/>
                <a:ext cx="747165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2000" b="1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13%</a:t>
                </a:r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A2B8BC7D-5D6A-49CA-A5B3-3EFABB91207F}"/>
              </a:ext>
            </a:extLst>
          </p:cNvPr>
          <p:cNvSpPr/>
          <p:nvPr/>
        </p:nvSpPr>
        <p:spPr>
          <a:xfrm>
            <a:off x="63665" y="248921"/>
            <a:ext cx="39219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 TV viewing across two languages, it’s no surprise that a majority of each Hispanic segment, even those that speak little Spanish, also appreciate when Spanish-language ads air on English-language TV.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-1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fact, very few Hispanics see these ad placements as a negative.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67A3B6-7AA5-40DB-A201-A2CB0198FE83}"/>
              </a:ext>
            </a:extLst>
          </p:cNvPr>
          <p:cNvCxnSpPr/>
          <p:nvPr/>
        </p:nvCxnSpPr>
        <p:spPr>
          <a:xfrm>
            <a:off x="7079941" y="1573702"/>
            <a:ext cx="0" cy="53847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C06D10D-EB05-4225-945D-74432C01FBB6}"/>
              </a:ext>
            </a:extLst>
          </p:cNvPr>
          <p:cNvCxnSpPr/>
          <p:nvPr/>
        </p:nvCxnSpPr>
        <p:spPr>
          <a:xfrm>
            <a:off x="6950119" y="2511079"/>
            <a:ext cx="0" cy="53847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6A93B02-AD45-418F-B797-3B3F3C308B06}"/>
              </a:ext>
            </a:extLst>
          </p:cNvPr>
          <p:cNvCxnSpPr/>
          <p:nvPr/>
        </p:nvCxnSpPr>
        <p:spPr>
          <a:xfrm>
            <a:off x="6938830" y="3450529"/>
            <a:ext cx="0" cy="53847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3DE0EA6-3A31-4AEA-A806-2E077938E0A1}"/>
              </a:ext>
            </a:extLst>
          </p:cNvPr>
          <p:cNvCxnSpPr/>
          <p:nvPr/>
        </p:nvCxnSpPr>
        <p:spPr>
          <a:xfrm>
            <a:off x="7277496" y="4399521"/>
            <a:ext cx="0" cy="53847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850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F7BC8A-16E0-4719-A829-E39381F18628}"/>
              </a:ext>
            </a:extLst>
          </p:cNvPr>
          <p:cNvSpPr txBox="1"/>
          <p:nvPr/>
        </p:nvSpPr>
        <p:spPr>
          <a:xfrm>
            <a:off x="180393" y="3326205"/>
            <a:ext cx="11831215" cy="26776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600" b="1" u="sng" dirty="0">
                <a:solidFill>
                  <a:schemeClr val="bg1"/>
                </a:solidFill>
                <a:latin typeface="Open Sans" panose="020B0606030504020204" pitchFamily="34" charset="0"/>
              </a:rPr>
              <a:t>The Challenge</a:t>
            </a:r>
          </a:p>
          <a:p>
            <a:pPr algn="ctr"/>
            <a:endParaRPr lang="en-US" sz="1600" u="sng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</a:rPr>
              <a:t>As we’ve shown, while Hispanic-targeted TV networks provide great coverage of Hispanic consumers,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</a:rPr>
              <a:t>a majority of TV viewing by Spanish-speaking Hispanics is on English-language networks and thus they are quite accepting of Spanish-language ads on these networks.</a:t>
            </a:r>
          </a:p>
          <a:p>
            <a:pPr algn="ctr"/>
            <a:endParaRPr lang="en-US" dirty="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</a:rPr>
              <a:t>However, Hispanics make up less than 15% of total TV viewing, so advertisers wishing to extend the reach, relevancy and cohesiveness of their Spanish-language messaging on English-language TV networks have a need to precision-target only the Spanish-speaking Hispanic viewers of those nets.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0A2F3D-CCF3-4799-AF07-77360FF784AA}"/>
              </a:ext>
            </a:extLst>
          </p:cNvPr>
          <p:cNvSpPr txBox="1"/>
          <p:nvPr/>
        </p:nvSpPr>
        <p:spPr>
          <a:xfrm>
            <a:off x="136851" y="6502350"/>
            <a:ext cx="98130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VAB Analysis of Nielsen </a:t>
            </a:r>
            <a:r>
              <a:rPr lang="en-US" sz="800" kern="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lang="en-US" sz="800" kern="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Hispanic 2+ Playback Time Period: Live +7 Days (+168 hours) | TV | Linear with VOD, Total Day, Measurement Interval: 12/1 – 12/31 2018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481AB1-1642-45CC-B040-4BEBE7440D13}"/>
              </a:ext>
            </a:extLst>
          </p:cNvPr>
          <p:cNvSpPr/>
          <p:nvPr/>
        </p:nvSpPr>
        <p:spPr>
          <a:xfrm>
            <a:off x="136851" y="6655228"/>
            <a:ext cx="83811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A61C98C-38D0-4723-968C-DC2AAE0118A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A738F-3C90-4387-B5B4-8E5314A39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15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F8A66EC-0201-4107-AABB-1A4CCD221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5" r="26892" b="6338"/>
          <a:stretch/>
        </p:blipFill>
        <p:spPr>
          <a:xfrm>
            <a:off x="6773333" y="0"/>
            <a:ext cx="541866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C371DBF-DA54-4AA1-9CAA-4DAB41E3009E}"/>
              </a:ext>
            </a:extLst>
          </p:cNvPr>
          <p:cNvSpPr/>
          <p:nvPr/>
        </p:nvSpPr>
        <p:spPr>
          <a:xfrm>
            <a:off x="-28914" y="1438410"/>
            <a:ext cx="6824823" cy="47089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Advertisers Can Further Enhance The Relevancy And Engagement Of Their Messaging By Harnessing The Power Of 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</a:endParaRP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Addressable TV:</a:t>
            </a: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</a:endParaRPr>
          </a:p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Precision Targeting That Delivers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Incremental Reach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,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Relevancy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 &amp;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Personalization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 Which Benefits Both Advertisers &amp; Consumers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8AE525-F0A7-4110-B780-E49F2AE3C02C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DD1B4C-D9FE-4116-94C0-4070001A8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B67100-8763-4139-8578-BB46746B5A3A}"/>
              </a:ext>
            </a:extLst>
          </p:cNvPr>
          <p:cNvSpPr/>
          <p:nvPr/>
        </p:nvSpPr>
        <p:spPr>
          <a:xfrm>
            <a:off x="233897" y="421733"/>
            <a:ext cx="62992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The Solution</a:t>
            </a:r>
          </a:p>
        </p:txBody>
      </p:sp>
    </p:spTree>
    <p:extLst>
      <p:ext uri="{BB962C8B-B14F-4D97-AF65-F5344CB8AC3E}">
        <p14:creationId xmlns:p14="http://schemas.microsoft.com/office/powerpoint/2010/main" val="3746785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38C04F2-D919-4AA8-95EC-4A256A1303D6}"/>
              </a:ext>
            </a:extLst>
          </p:cNvPr>
          <p:cNvSpPr/>
          <p:nvPr/>
        </p:nvSpPr>
        <p:spPr>
          <a:xfrm>
            <a:off x="114866" y="5617028"/>
            <a:ext cx="6298055" cy="592891"/>
          </a:xfrm>
          <a:prstGeom prst="rect">
            <a:avLst/>
          </a:prstGeom>
          <a:solidFill>
            <a:srgbClr val="F7964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102E58-E264-494E-BD55-3F977ACCB055}"/>
              </a:ext>
            </a:extLst>
          </p:cNvPr>
          <p:cNvSpPr txBox="1"/>
          <p:nvPr/>
        </p:nvSpPr>
        <p:spPr>
          <a:xfrm>
            <a:off x="114866" y="3766738"/>
            <a:ext cx="6399945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Delivery is based on a defined audience-target developed through first-, second-, and/or third-party data. Segmentation can occur at geographic, demographic, behavioral and data-matched household levels.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Open Sans" panose="020B0606030504020204"/>
            </a:endParaRPr>
          </a:p>
          <a:p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Addressable TV is a means of delivering the 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/>
              </a:rPr>
              <a:t>right</a:t>
            </a: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/>
              </a:rPr>
              <a:t>ad</a:t>
            </a: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 to the 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/>
              </a:rPr>
              <a:t>right</a:t>
            </a: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Open Sans" panose="020B0606030504020204"/>
              </a:rPr>
              <a:t>people</a:t>
            </a: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 by combining the scale of TV with the targeting precision and measurement capabilities of ‘one-to-one’ marketing.</a:t>
            </a:r>
          </a:p>
          <a:p>
            <a:endParaRPr lang="en-US" sz="1100" dirty="0">
              <a:solidFill>
                <a:prstClr val="black"/>
              </a:solidFill>
              <a:latin typeface="Open Sans" panose="020B0606030504020204"/>
            </a:endParaRPr>
          </a:p>
          <a:p>
            <a:endParaRPr lang="en-US" sz="1400" dirty="0">
              <a:solidFill>
                <a:prstClr val="black"/>
              </a:solidFill>
              <a:latin typeface="Open Sans" panose="020B0606030504020204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For more detail on Addressable TV and how it works, </a:t>
            </a:r>
            <a:r>
              <a:rPr lang="en-US" sz="1400" b="1" dirty="0">
                <a:solidFill>
                  <a:srgbClr val="3682B4"/>
                </a:solidFill>
                <a:latin typeface="Open Sans" panose="020B0606030504020204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 </a:t>
            </a:r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to download the full </a:t>
            </a:r>
            <a:r>
              <a:rPr lang="en-US" sz="1400" i="1" dirty="0">
                <a:solidFill>
                  <a:schemeClr val="bg1"/>
                </a:solidFill>
                <a:latin typeface="Open Sans" panose="020B0606030504020204"/>
              </a:rPr>
              <a:t>Address For Success</a:t>
            </a:r>
            <a:r>
              <a:rPr lang="en-US" sz="1400" dirty="0">
                <a:solidFill>
                  <a:schemeClr val="bg1"/>
                </a:solidFill>
                <a:latin typeface="Open Sans" panose="020B0606030504020204"/>
              </a:rPr>
              <a:t> marketer’s guide.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0B37BA-C4CC-4025-B083-2407FF3A6ED5}"/>
              </a:ext>
            </a:extLst>
          </p:cNvPr>
          <p:cNvSpPr/>
          <p:nvPr/>
        </p:nvSpPr>
        <p:spPr>
          <a:xfrm>
            <a:off x="6502023" y="0"/>
            <a:ext cx="5689977" cy="6851022"/>
          </a:xfrm>
          <a:prstGeom prst="rect">
            <a:avLst/>
          </a:prstGeom>
          <a:solidFill>
            <a:srgbClr val="00A9AC"/>
          </a:solidFill>
          <a:ln>
            <a:solidFill>
              <a:srgbClr val="00A9A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C67ED-B8D3-4924-A47C-5A68C46AF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355490"/>
            <a:ext cx="2844800" cy="513769"/>
          </a:xfrm>
        </p:spPr>
        <p:txBody>
          <a:bodyPr/>
          <a:lstStyle/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D4BD362-D51B-4998-9F92-F2FC65DC45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3492910"/>
              </p:ext>
            </p:extLst>
          </p:nvPr>
        </p:nvGraphicFramePr>
        <p:xfrm>
          <a:off x="6226514" y="1353103"/>
          <a:ext cx="6241371" cy="3941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E5AA087-8473-473D-9B78-37C82E2F9330}"/>
              </a:ext>
            </a:extLst>
          </p:cNvPr>
          <p:cNvSpPr txBox="1"/>
          <p:nvPr/>
        </p:nvSpPr>
        <p:spPr>
          <a:xfrm>
            <a:off x="6502023" y="6416111"/>
            <a:ext cx="4804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Source: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FreeWheel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,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A Buyer’s Guide to the New Living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Room, October 2018; eMarketer, July 2018.  Note: includes targeted TV ads delivered on a home-by-home basis via cable and satellite boxes; includes video-on-demand (VOD); excludes connected TV, smart TV and over-the-top (OTT). </a:t>
            </a:r>
            <a:endParaRPr kumimoji="0" lang="en-US" sz="800" b="1" i="1" u="sng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B9DF53-407B-4B6B-8EA9-A60846B04622}"/>
              </a:ext>
            </a:extLst>
          </p:cNvPr>
          <p:cNvSpPr/>
          <p:nvPr/>
        </p:nvSpPr>
        <p:spPr>
          <a:xfrm>
            <a:off x="6261307" y="6229115"/>
            <a:ext cx="2112545" cy="15668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*VOD / TV Everywhere app only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346FF5-8B07-4671-BAC0-EA510F0925D1}"/>
              </a:ext>
            </a:extLst>
          </p:cNvPr>
          <p:cNvSpPr/>
          <p:nvPr/>
        </p:nvSpPr>
        <p:spPr>
          <a:xfrm>
            <a:off x="90317" y="183254"/>
            <a:ext cx="396775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pen Sans" panose="020B0606030504020204"/>
              </a:rPr>
              <a:t>What Is Addressable TV?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8CB2C1-6C9F-47EE-B075-81F4934E35B4}"/>
              </a:ext>
            </a:extLst>
          </p:cNvPr>
          <p:cNvSpPr txBox="1"/>
          <p:nvPr/>
        </p:nvSpPr>
        <p:spPr>
          <a:xfrm>
            <a:off x="114866" y="1456125"/>
            <a:ext cx="6298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For the purposes of this supplemental report, the term ‘Addressable TV’ refers specifically to the platform &amp; technologies available through multichannel video programming distributors (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MVPDs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).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E3A7D4-3C91-4287-AF9A-D57162341012}"/>
              </a:ext>
            </a:extLst>
          </p:cNvPr>
          <p:cNvSpPr/>
          <p:nvPr/>
        </p:nvSpPr>
        <p:spPr>
          <a:xfrm>
            <a:off x="114866" y="1055716"/>
            <a:ext cx="5886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Report Supplement Focus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: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Addressable TV Through MVPDs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5B8B03-B820-4011-9305-AEBD156C97C8}"/>
              </a:ext>
            </a:extLst>
          </p:cNvPr>
          <p:cNvSpPr txBox="1"/>
          <p:nvPr/>
        </p:nvSpPr>
        <p:spPr>
          <a:xfrm>
            <a:off x="114866" y="2608037"/>
            <a:ext cx="6497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Definition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Addressable TV is the use of technologies to enable advertisers to selectively deliver ads to individual households via cable, satellite, and Internet Protocol television (IPTV) delivery systems and set-top boxes (STBs).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D79B3E-9B0E-45F8-9B2E-F5D40A6DA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" y="6453928"/>
            <a:ext cx="707531" cy="3725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3AAFFE4-718C-4AF0-85BE-E2CD3562C125}"/>
              </a:ext>
            </a:extLst>
          </p:cNvPr>
          <p:cNvSpPr/>
          <p:nvPr/>
        </p:nvSpPr>
        <p:spPr>
          <a:xfrm>
            <a:off x="735732" y="6610510"/>
            <a:ext cx="57790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64014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E47115-5DBF-4E6A-A70D-52F776FDE034}"/>
              </a:ext>
            </a:extLst>
          </p:cNvPr>
          <p:cNvSpPr/>
          <p:nvPr/>
        </p:nvSpPr>
        <p:spPr>
          <a:xfrm>
            <a:off x="-2" y="0"/>
            <a:ext cx="566348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70A7A1-8BD6-4410-939C-BF400A3E5617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52DAAA-2E95-48BA-BABD-60B3DAE3C031}"/>
              </a:ext>
            </a:extLst>
          </p:cNvPr>
          <p:cNvSpPr/>
          <p:nvPr/>
        </p:nvSpPr>
        <p:spPr>
          <a:xfrm>
            <a:off x="-25970" y="6210981"/>
            <a:ext cx="536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Source: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Xandr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Ahead of the Curve: Addressable TV Insights; Advertiser Perceptions Addressable TV State of the Industry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, March/April 2017. Q: Please rank the top 5 benefits of Addressable TV advertising.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</a:rPr>
              <a:t>Base: Total Respondents.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EA9C1E-2A88-4D1D-927B-4698ADD2FFF2}"/>
              </a:ext>
            </a:extLst>
          </p:cNvPr>
          <p:cNvSpPr/>
          <p:nvPr/>
        </p:nvSpPr>
        <p:spPr>
          <a:xfrm>
            <a:off x="148130" y="181245"/>
            <a:ext cx="5369119" cy="529375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chemeClr val="bg1"/>
                </a:solidFill>
                <a:latin typeface="Open Sans" panose="020B0606030504020204"/>
              </a:rPr>
              <a:t>In terms of reaching the right consumer, Addressable TV offers advertisers the unique ability to serve ads in other languages on English-language networks to garner incremental reach against Spanish-speaking viewers.</a:t>
            </a:r>
          </a:p>
          <a:p>
            <a:pPr>
              <a:defRPr/>
            </a:pPr>
            <a:endParaRPr lang="en-US" sz="2600" b="1" kern="0" dirty="0">
              <a:solidFill>
                <a:schemeClr val="bg1"/>
              </a:solidFill>
              <a:latin typeface="Open Sans" panose="020B0606030504020204"/>
            </a:endParaRPr>
          </a:p>
          <a:p>
            <a:pPr>
              <a:defRPr/>
            </a:pPr>
            <a:r>
              <a:rPr lang="en-US" sz="2600" kern="0" dirty="0">
                <a:solidFill>
                  <a:schemeClr val="bg1"/>
                </a:solidFill>
                <a:latin typeface="Open Sans" panose="020B0606030504020204"/>
              </a:rPr>
              <a:t>Precise targeting means greater relevancy and deeper consumer engagement for the audience and increased ROI for advertisers.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4EF799-27AF-40EC-B841-D76F8CC45504}"/>
              </a:ext>
            </a:extLst>
          </p:cNvPr>
          <p:cNvSpPr txBox="1"/>
          <p:nvPr/>
        </p:nvSpPr>
        <p:spPr>
          <a:xfrm>
            <a:off x="5723839" y="948818"/>
            <a:ext cx="64131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latin typeface="Open Sans" panose="020B0606030504020204"/>
              </a:rPr>
              <a:t>Addressable TV’s Top Benefits</a:t>
            </a:r>
          </a:p>
          <a:p>
            <a:pPr algn="ctr"/>
            <a:r>
              <a:rPr lang="en-US" sz="1600" dirty="0">
                <a:latin typeface="Open Sans" panose="020B0606030504020204"/>
              </a:rPr>
              <a:t>% of Respondents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5970B81-0B4D-401E-9007-1C809FE891DD}"/>
              </a:ext>
            </a:extLst>
          </p:cNvPr>
          <p:cNvGrpSpPr/>
          <p:nvPr/>
        </p:nvGrpSpPr>
        <p:grpSpPr>
          <a:xfrm>
            <a:off x="5523727" y="1719954"/>
            <a:ext cx="6600576" cy="2152879"/>
            <a:chOff x="4960439" y="2422108"/>
            <a:chExt cx="6600576" cy="215287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0BC392D-51DF-479C-997C-6D96633D961A}"/>
                </a:ext>
              </a:extLst>
            </p:cNvPr>
            <p:cNvGrpSpPr/>
            <p:nvPr/>
          </p:nvGrpSpPr>
          <p:grpSpPr>
            <a:xfrm>
              <a:off x="4960439" y="2427064"/>
              <a:ext cx="2271122" cy="2147923"/>
              <a:chOff x="4960439" y="2427064"/>
              <a:chExt cx="2271122" cy="2147923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BAA032B-7B55-4E1C-86F7-B681F0A44264}"/>
                  </a:ext>
                </a:extLst>
              </p:cNvPr>
              <p:cNvSpPr/>
              <p:nvPr/>
            </p:nvSpPr>
            <p:spPr>
              <a:xfrm>
                <a:off x="5310863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65%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626715-2804-49F9-8DFA-7924BC37E6F5}"/>
                  </a:ext>
                </a:extLst>
              </p:cNvPr>
              <p:cNvSpPr txBox="1"/>
              <p:nvPr/>
            </p:nvSpPr>
            <p:spPr>
              <a:xfrm>
                <a:off x="4960439" y="2427064"/>
                <a:ext cx="22711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Targeting Precision </a:t>
                </a:r>
              </a:p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&amp; Granularity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F9419D8-904F-4A04-AD4B-D0178E4BB0F1}"/>
                </a:ext>
              </a:extLst>
            </p:cNvPr>
            <p:cNvGrpSpPr/>
            <p:nvPr/>
          </p:nvGrpSpPr>
          <p:grpSpPr>
            <a:xfrm>
              <a:off x="7444351" y="2422108"/>
              <a:ext cx="1845542" cy="2152879"/>
              <a:chOff x="7513168" y="2422108"/>
              <a:chExt cx="1845542" cy="2152879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D6498B5-2871-450B-B3C7-6FCE9BF4C259}"/>
                  </a:ext>
                </a:extLst>
              </p:cNvPr>
              <p:cNvSpPr/>
              <p:nvPr/>
            </p:nvSpPr>
            <p:spPr>
              <a:xfrm>
                <a:off x="7650802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59%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AB6B1A3-43C8-47ED-A0D3-83E1E46D0722}"/>
                  </a:ext>
                </a:extLst>
              </p:cNvPr>
              <p:cNvSpPr txBox="1"/>
              <p:nvPr/>
            </p:nvSpPr>
            <p:spPr>
              <a:xfrm>
                <a:off x="7513168" y="2422108"/>
                <a:ext cx="18455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Increased Ad Relevance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FCCB1DF-E0E4-4133-8DEE-750487EA3746}"/>
                </a:ext>
              </a:extLst>
            </p:cNvPr>
            <p:cNvGrpSpPr/>
            <p:nvPr/>
          </p:nvGrpSpPr>
          <p:grpSpPr>
            <a:xfrm>
              <a:off x="9715473" y="2422108"/>
              <a:ext cx="1845542" cy="2152879"/>
              <a:chOff x="9715473" y="2422108"/>
              <a:chExt cx="1845542" cy="2152879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F84B6E7-8D03-4588-BCC8-B96C9ED26A5B}"/>
                  </a:ext>
                </a:extLst>
              </p:cNvPr>
              <p:cNvSpPr/>
              <p:nvPr/>
            </p:nvSpPr>
            <p:spPr>
              <a:xfrm>
                <a:off x="9853107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56%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19825E2-D869-45AB-A7EA-E10905C3D086}"/>
                  </a:ext>
                </a:extLst>
              </p:cNvPr>
              <p:cNvSpPr txBox="1"/>
              <p:nvPr/>
            </p:nvSpPr>
            <p:spPr>
              <a:xfrm>
                <a:off x="9715473" y="2422108"/>
                <a:ext cx="18455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Targets Unique Households</a:t>
                </a:r>
              </a:p>
            </p:txBody>
          </p:sp>
        </p:grp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59A04C95-0441-4A94-B76B-9D726A935034}"/>
              </a:ext>
            </a:extLst>
          </p:cNvPr>
          <p:cNvSpPr/>
          <p:nvPr/>
        </p:nvSpPr>
        <p:spPr>
          <a:xfrm>
            <a:off x="5577610" y="134156"/>
            <a:ext cx="6705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2000" b="1" dirty="0">
                <a:solidFill>
                  <a:schemeClr val="bg1"/>
                </a:solidFill>
                <a:latin typeface="Open Sans" panose="020B0606030504020204"/>
              </a:rPr>
              <a:t>Precision Targeting &amp; Increased Ad Relevance Are Among The Top Benefits Of Addressable TV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6479D28D-B399-416D-9E22-1DBD8BA6680D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5272FAF-7730-4FA9-962C-6FD337117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14BC1BE-EEC6-475A-BBF8-3518A4A74434}"/>
              </a:ext>
            </a:extLst>
          </p:cNvPr>
          <p:cNvSpPr/>
          <p:nvPr/>
        </p:nvSpPr>
        <p:spPr>
          <a:xfrm>
            <a:off x="-24862" y="6650387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A3CC43-9395-492B-B667-703A891C7056}"/>
              </a:ext>
            </a:extLst>
          </p:cNvPr>
          <p:cNvGrpSpPr/>
          <p:nvPr/>
        </p:nvGrpSpPr>
        <p:grpSpPr>
          <a:xfrm>
            <a:off x="5736517" y="4111703"/>
            <a:ext cx="6387786" cy="2152879"/>
            <a:chOff x="5173229" y="2422108"/>
            <a:chExt cx="6387786" cy="2152879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84B6243D-3D6A-44C0-9FED-6B0541875BF7}"/>
                </a:ext>
              </a:extLst>
            </p:cNvPr>
            <p:cNvGrpSpPr/>
            <p:nvPr/>
          </p:nvGrpSpPr>
          <p:grpSpPr>
            <a:xfrm>
              <a:off x="5173229" y="2422108"/>
              <a:ext cx="1845542" cy="2152879"/>
              <a:chOff x="5173229" y="2422108"/>
              <a:chExt cx="1845542" cy="2152879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509FBFBD-E414-4F07-AC84-DC5EB338E567}"/>
                  </a:ext>
                </a:extLst>
              </p:cNvPr>
              <p:cNvSpPr/>
              <p:nvPr/>
            </p:nvSpPr>
            <p:spPr>
              <a:xfrm>
                <a:off x="5310863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50%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789987BE-CC66-4C13-B475-BFBD46572BE8}"/>
                  </a:ext>
                </a:extLst>
              </p:cNvPr>
              <p:cNvSpPr txBox="1"/>
              <p:nvPr/>
            </p:nvSpPr>
            <p:spPr>
              <a:xfrm>
                <a:off x="5173229" y="2422108"/>
                <a:ext cx="18455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Eliminates Waste In TV Buys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CF574E8-AC49-416E-8168-5F789C0F0C7D}"/>
                </a:ext>
              </a:extLst>
            </p:cNvPr>
            <p:cNvGrpSpPr/>
            <p:nvPr/>
          </p:nvGrpSpPr>
          <p:grpSpPr>
            <a:xfrm>
              <a:off x="7556319" y="2422108"/>
              <a:ext cx="1595940" cy="2152879"/>
              <a:chOff x="7625136" y="2422108"/>
              <a:chExt cx="1595940" cy="2152879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D68B79C9-195A-4505-8D77-B150A264E3E3}"/>
                  </a:ext>
                </a:extLst>
              </p:cNvPr>
              <p:cNvSpPr/>
              <p:nvPr/>
            </p:nvSpPr>
            <p:spPr>
              <a:xfrm>
                <a:off x="7650802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49%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241D16A-7EE8-4141-8A7D-80829EFC52CF}"/>
                  </a:ext>
                </a:extLst>
              </p:cNvPr>
              <p:cNvSpPr txBox="1"/>
              <p:nvPr/>
            </p:nvSpPr>
            <p:spPr>
              <a:xfrm>
                <a:off x="7625136" y="2422108"/>
                <a:ext cx="157027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Better ROAS/ROI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D811CFD-9F05-418B-A2B8-ECCF1644C85C}"/>
                </a:ext>
              </a:extLst>
            </p:cNvPr>
            <p:cNvGrpSpPr/>
            <p:nvPr/>
          </p:nvGrpSpPr>
          <p:grpSpPr>
            <a:xfrm>
              <a:off x="9715473" y="2422108"/>
              <a:ext cx="1845542" cy="2152879"/>
              <a:chOff x="9715473" y="2422108"/>
              <a:chExt cx="1845542" cy="2152879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BCDA1604-B9C4-4CB1-A073-2569629A3166}"/>
                  </a:ext>
                </a:extLst>
              </p:cNvPr>
              <p:cNvSpPr/>
              <p:nvPr/>
            </p:nvSpPr>
            <p:spPr>
              <a:xfrm>
                <a:off x="9853107" y="3004713"/>
                <a:ext cx="1570274" cy="1570274"/>
              </a:xfrm>
              <a:prstGeom prst="ellipse">
                <a:avLst/>
              </a:prstGeom>
              <a:solidFill>
                <a:srgbClr val="00A9AC"/>
              </a:solidFill>
              <a:ln>
                <a:solidFill>
                  <a:schemeClr val="tx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Open Sans" panose="020B0606030504020204"/>
                  </a:rPr>
                  <a:t>47%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37F86-FC5A-4934-A479-997970737596}"/>
                  </a:ext>
                </a:extLst>
              </p:cNvPr>
              <p:cNvSpPr txBox="1"/>
              <p:nvPr/>
            </p:nvSpPr>
            <p:spPr>
              <a:xfrm>
                <a:off x="9715473" y="2422108"/>
                <a:ext cx="18455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Open Sans" panose="020B0606030504020204"/>
                  </a:rPr>
                  <a:t>Delivers Hard-To-Reach Audiences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9901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96867" y="156209"/>
            <a:ext cx="120059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Addressable TV </a:t>
            </a:r>
            <a:r>
              <a:rPr lang="en-US" sz="2600" spc="-100" dirty="0">
                <a:solidFill>
                  <a:prstClr val="black"/>
                </a:solidFill>
                <a:latin typeface="Open Sans" panose="020B0606030504020204"/>
              </a:rPr>
              <a:t>Ads Target A Specific Audience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And Spanish-</a:t>
            </a:r>
            <a:r>
              <a:rPr lang="en-US" sz="2600" spc="-100" dirty="0">
                <a:solidFill>
                  <a:prstClr val="black"/>
                </a:solidFill>
                <a:latin typeface="Open Sans" panose="020B0606030504020204"/>
              </a:rPr>
              <a:t>Speaking 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Hispanic Viewers Can Be Found Across Most English-Speaking Cable TV Networks…</a:t>
            </a:r>
          </a:p>
        </p:txBody>
      </p:sp>
      <p:pic>
        <p:nvPicPr>
          <p:cNvPr id="6" name="Picture 49">
            <a:extLst>
              <a:ext uri="{FF2B5EF4-FFF2-40B4-BE49-F238E27FC236}">
                <a16:creationId xmlns:a16="http://schemas.microsoft.com/office/drawing/2014/main" id="{F7F28C73-16F2-4B5C-9048-D7AF8FDA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3188" y="2522348"/>
            <a:ext cx="822626" cy="58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dult_swim-black.eps" descr="/Users/kenanderson/Documents/Projects/Wheel O' Logos_Networks/Adult Swim/adult_swim-black.eps">
            <a:extLst>
              <a:ext uri="{FF2B5EF4-FFF2-40B4-BE49-F238E27FC236}">
                <a16:creationId xmlns:a16="http://schemas.microsoft.com/office/drawing/2014/main" id="{06C41CAA-7B30-4357-9C87-A0F5036D1352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2854" y="4505212"/>
            <a:ext cx="1293508" cy="245321"/>
          </a:xfrm>
          <a:prstGeom prst="rect">
            <a:avLst/>
          </a:prstGeom>
        </p:spPr>
      </p:pic>
      <p:pic>
        <p:nvPicPr>
          <p:cNvPr id="8" name="toon_block_logo_72ppi.jpg" descr="/Users/kenanderson/Documents/Projects/Wheel O' Logos_Networks/Cartoon Network/10/toon_block_logos_jpg052810a/72ppi/toon_block_logo_72ppi.jpg">
            <a:extLst>
              <a:ext uri="{FF2B5EF4-FFF2-40B4-BE49-F238E27FC236}">
                <a16:creationId xmlns:a16="http://schemas.microsoft.com/office/drawing/2014/main" id="{4BF379D5-DD85-4F9F-AE8D-7B8501A11F76}"/>
              </a:ext>
            </a:extLst>
          </p:cNvPr>
          <p:cNvPicPr>
            <a:picLocks noChangeAspect="1"/>
          </p:cNvPicPr>
          <p:nvPr/>
        </p:nvPicPr>
        <p:blipFill>
          <a:blip r:embed="rId6" r:link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497" y="2485466"/>
            <a:ext cx="660165" cy="383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cnbc.eps" descr="/Users/kenanderson/Documents/Projects/Wheel O' Logos_Networks/CNBC_logo/05/cnbc.eps">
            <a:extLst>
              <a:ext uri="{FF2B5EF4-FFF2-40B4-BE49-F238E27FC236}">
                <a16:creationId xmlns:a16="http://schemas.microsoft.com/office/drawing/2014/main" id="{5FDEBAE7-9084-462E-99D9-6E8C4EC17E84}"/>
              </a:ext>
            </a:extLst>
          </p:cNvPr>
          <p:cNvPicPr>
            <a:picLocks noChangeAspect="1"/>
          </p:cNvPicPr>
          <p:nvPr/>
        </p:nvPicPr>
        <p:blipFill>
          <a:blip r:embed="rId8" r:link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4149" y="1235066"/>
            <a:ext cx="686497" cy="512987"/>
          </a:xfrm>
          <a:prstGeom prst="rect">
            <a:avLst/>
          </a:prstGeom>
        </p:spPr>
      </p:pic>
      <p:pic>
        <p:nvPicPr>
          <p:cNvPr id="10" name="cnn_c.jpg" descr="/Users/kenanderson/Documents/Projects/Wheel O' Logos_Networks/CNN/10/cnn_c.jpg">
            <a:extLst>
              <a:ext uri="{FF2B5EF4-FFF2-40B4-BE49-F238E27FC236}">
                <a16:creationId xmlns:a16="http://schemas.microsoft.com/office/drawing/2014/main" id="{56200DFA-3AF0-4024-872A-FD353C241028}"/>
              </a:ext>
            </a:extLst>
          </p:cNvPr>
          <p:cNvPicPr>
            <a:picLocks noChangeAspect="1"/>
          </p:cNvPicPr>
          <p:nvPr/>
        </p:nvPicPr>
        <p:blipFill>
          <a:blip r:embed="rId10" r:link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1073" y="2600775"/>
            <a:ext cx="661979" cy="301752"/>
          </a:xfrm>
          <a:prstGeom prst="rect">
            <a:avLst/>
          </a:prstGeom>
        </p:spPr>
      </p:pic>
      <p:pic>
        <p:nvPicPr>
          <p:cNvPr id="11" name="Comedy Central - k.eps" descr="/Users/kenanderson/Documents/Projects/Wheel O' Logos_Networks/Comedy Central/11/Comedy Central - k.eps">
            <a:extLst>
              <a:ext uri="{FF2B5EF4-FFF2-40B4-BE49-F238E27FC236}">
                <a16:creationId xmlns:a16="http://schemas.microsoft.com/office/drawing/2014/main" id="{3D51B9F4-8A30-4E7F-A8B4-711AD6C2A39D}"/>
              </a:ext>
            </a:extLst>
          </p:cNvPr>
          <p:cNvPicPr>
            <a:picLocks noChangeAspect="1"/>
          </p:cNvPicPr>
          <p:nvPr/>
        </p:nvPicPr>
        <p:blipFill>
          <a:blip r:embed="rId12" r:link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459" y="3700428"/>
            <a:ext cx="440930" cy="633980"/>
          </a:xfrm>
          <a:prstGeom prst="rect">
            <a:avLst/>
          </a:prstGeom>
        </p:spPr>
      </p:pic>
      <p:pic>
        <p:nvPicPr>
          <p:cNvPr id="14" name="ESPNclassic_red.eps" descr="/Users/kenanderson/Documents/Projects/Wheel O' Logos_Networks/ESPN/08/ESPNclassic_red.eps">
            <a:extLst>
              <a:ext uri="{FF2B5EF4-FFF2-40B4-BE49-F238E27FC236}">
                <a16:creationId xmlns:a16="http://schemas.microsoft.com/office/drawing/2014/main" id="{22B8792E-9192-421F-9ABB-2DA130B31746}"/>
              </a:ext>
            </a:extLst>
          </p:cNvPr>
          <p:cNvPicPr>
            <a:picLocks noChangeAspect="1"/>
          </p:cNvPicPr>
          <p:nvPr/>
        </p:nvPicPr>
        <p:blipFill>
          <a:blip r:embed="rId14" r:link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995" y="3709921"/>
            <a:ext cx="1010871" cy="568558"/>
          </a:xfrm>
          <a:prstGeom prst="rect">
            <a:avLst/>
          </a:prstGeom>
        </p:spPr>
      </p:pic>
      <p:pic>
        <p:nvPicPr>
          <p:cNvPr id="15" name="espn_red.eps" descr="/Users/kenanderson/Documents/Projects/Wheel O' Logos_Networks/ESPN/08/espn_red.eps">
            <a:extLst>
              <a:ext uri="{FF2B5EF4-FFF2-40B4-BE49-F238E27FC236}">
                <a16:creationId xmlns:a16="http://schemas.microsoft.com/office/drawing/2014/main" id="{E02FE917-F5BB-4DFC-A8DF-B00B38D226F7}"/>
              </a:ext>
            </a:extLst>
          </p:cNvPr>
          <p:cNvPicPr>
            <a:picLocks noChangeAspect="1"/>
          </p:cNvPicPr>
          <p:nvPr/>
        </p:nvPicPr>
        <p:blipFill>
          <a:blip r:embed="rId16" r:link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9040" y="2042951"/>
            <a:ext cx="969723" cy="242703"/>
          </a:xfrm>
          <a:prstGeom prst="rect">
            <a:avLst/>
          </a:prstGeom>
        </p:spPr>
      </p:pic>
      <p:pic>
        <p:nvPicPr>
          <p:cNvPr id="17" name="espnews_red.eps" descr="/Users/kenanderson/Documents/Projects/Wheel O' Logos_Networks/ESPN/08/espnews_red.eps">
            <a:extLst>
              <a:ext uri="{FF2B5EF4-FFF2-40B4-BE49-F238E27FC236}">
                <a16:creationId xmlns:a16="http://schemas.microsoft.com/office/drawing/2014/main" id="{D285BEB3-F3F0-4366-B99E-22D79938E168}"/>
              </a:ext>
            </a:extLst>
          </p:cNvPr>
          <p:cNvPicPr>
            <a:picLocks noChangeAspect="1"/>
          </p:cNvPicPr>
          <p:nvPr/>
        </p:nvPicPr>
        <p:blipFill>
          <a:blip r:embed="rId18" r:link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1993" y="4547293"/>
            <a:ext cx="1153841" cy="161158"/>
          </a:xfrm>
          <a:prstGeom prst="rect">
            <a:avLst/>
          </a:prstGeom>
        </p:spPr>
      </p:pic>
      <p:pic>
        <p:nvPicPr>
          <p:cNvPr id="19" name="ESPNU-2c.eps" descr="/Users/kenanderson/Documents/Projects/Wheel O' Logos_Networks/ESPN/06/ESPNU-2c.eps">
            <a:extLst>
              <a:ext uri="{FF2B5EF4-FFF2-40B4-BE49-F238E27FC236}">
                <a16:creationId xmlns:a16="http://schemas.microsoft.com/office/drawing/2014/main" id="{6FDECA8E-9EA2-475A-B650-F00D63F8A65F}"/>
              </a:ext>
            </a:extLst>
          </p:cNvPr>
          <p:cNvPicPr>
            <a:picLocks noChangeAspect="1"/>
          </p:cNvPicPr>
          <p:nvPr/>
        </p:nvPicPr>
        <p:blipFill>
          <a:blip r:embed="rId20" r:link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353" y="1932740"/>
            <a:ext cx="467851" cy="463125"/>
          </a:xfrm>
          <a:prstGeom prst="rect">
            <a:avLst/>
          </a:prstGeom>
        </p:spPr>
      </p:pic>
      <p:pic>
        <p:nvPicPr>
          <p:cNvPr id="20" name="Fox News-color.eps" descr="/Users/kenanderson/Documents/Projects/Wheel O' Logos_Networks/Fox/FNews/Fox News-color.eps">
            <a:extLst>
              <a:ext uri="{FF2B5EF4-FFF2-40B4-BE49-F238E27FC236}">
                <a16:creationId xmlns:a16="http://schemas.microsoft.com/office/drawing/2014/main" id="{8889F338-0B84-414B-838A-23A01E595F6D}"/>
              </a:ext>
            </a:extLst>
          </p:cNvPr>
          <p:cNvPicPr>
            <a:picLocks noChangeAspect="1"/>
          </p:cNvPicPr>
          <p:nvPr/>
        </p:nvPicPr>
        <p:blipFill>
          <a:blip r:embed="rId22" r:link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2811" y="3161489"/>
            <a:ext cx="549391" cy="519420"/>
          </a:xfrm>
          <a:prstGeom prst="rect">
            <a:avLst/>
          </a:prstGeom>
        </p:spPr>
      </p:pic>
      <p:pic>
        <p:nvPicPr>
          <p:cNvPr id="21" name="History_4Col_Pos_(100K).eps" descr="/Users/kenanderson/Documents/Projects/Wheel O' Logos_Networks/History Channel/08B/History_4Col_Pos_(100K).eps">
            <a:extLst>
              <a:ext uri="{FF2B5EF4-FFF2-40B4-BE49-F238E27FC236}">
                <a16:creationId xmlns:a16="http://schemas.microsoft.com/office/drawing/2014/main" id="{B82BB141-046C-410D-81F1-97D75124A00A}"/>
              </a:ext>
            </a:extLst>
          </p:cNvPr>
          <p:cNvPicPr>
            <a:picLocks noChangeAspect="1"/>
          </p:cNvPicPr>
          <p:nvPr/>
        </p:nvPicPr>
        <p:blipFill>
          <a:blip r:embed="rId24" r:link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179" y="1238073"/>
            <a:ext cx="495454" cy="456182"/>
          </a:xfrm>
          <a:prstGeom prst="rect">
            <a:avLst/>
          </a:prstGeom>
        </p:spPr>
      </p:pic>
      <p:pic>
        <p:nvPicPr>
          <p:cNvPr id="23" name="MTV2 LOGO_DOG_RV.eps" descr="/Users/kenanderson/Documents/Projects/Wheel O' Logos_Networks/MTV/MTV2/MTV2 LOGO_DOG_RV.eps">
            <a:extLst>
              <a:ext uri="{FF2B5EF4-FFF2-40B4-BE49-F238E27FC236}">
                <a16:creationId xmlns:a16="http://schemas.microsoft.com/office/drawing/2014/main" id="{4187B4A8-F7F7-4584-9190-F76A229F4FF2}"/>
              </a:ext>
            </a:extLst>
          </p:cNvPr>
          <p:cNvPicPr>
            <a:picLocks noChangeAspect="1"/>
          </p:cNvPicPr>
          <p:nvPr/>
        </p:nvPicPr>
        <p:blipFill>
          <a:blip r:embed="rId26" r:link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697" y="2530669"/>
            <a:ext cx="587902" cy="565851"/>
          </a:xfrm>
          <a:prstGeom prst="rect">
            <a:avLst/>
          </a:prstGeom>
        </p:spPr>
      </p:pic>
      <p:pic>
        <p:nvPicPr>
          <p:cNvPr id="24" name="NatGeoWild_CMYK_grey-tag.jpg" descr="/Users/kenanderson/Documents/Projects/Wheel O' Logos_Networks/National Geographic Channel/NatGeoWild/11/NatGeoWild_CMYK_grey-tag.jpg">
            <a:extLst>
              <a:ext uri="{FF2B5EF4-FFF2-40B4-BE49-F238E27FC236}">
                <a16:creationId xmlns:a16="http://schemas.microsoft.com/office/drawing/2014/main" id="{8518C83A-BF4D-47F9-867F-B59D0AE47FE6}"/>
              </a:ext>
            </a:extLst>
          </p:cNvPr>
          <p:cNvPicPr>
            <a:picLocks noChangeAspect="1"/>
          </p:cNvPicPr>
          <p:nvPr/>
        </p:nvPicPr>
        <p:blipFill rotWithShape="1">
          <a:blip r:embed="rId28" r:link="rId2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274" y="3805326"/>
            <a:ext cx="1295379" cy="4526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289A0E-0240-491C-8B50-151205B6CA73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94" y="1831811"/>
            <a:ext cx="1643862" cy="578394"/>
          </a:xfrm>
          <a:prstGeom prst="rect">
            <a:avLst/>
          </a:prstGeom>
        </p:spPr>
      </p:pic>
      <p:pic>
        <p:nvPicPr>
          <p:cNvPr id="28" name="Picture 13" descr="http://images3.wikia.nocookie.net/__cb20110801225416/logopedia/images/thumb/5/56/FX_international_logo.svg/336px-FX_international_logo.svg.png">
            <a:extLst>
              <a:ext uri="{FF2B5EF4-FFF2-40B4-BE49-F238E27FC236}">
                <a16:creationId xmlns:a16="http://schemas.microsoft.com/office/drawing/2014/main" id="{75E83982-BBB2-4E98-9CF3-470F012DF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321" y="1314766"/>
            <a:ext cx="473779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9" descr="http://images4.wikia.nocookie.net/__cb20130106192829/logopedia/images/thumb/9/93/VH1_2013.svg/200px-VH1_2013.svg.png">
            <a:extLst>
              <a:ext uri="{FF2B5EF4-FFF2-40B4-BE49-F238E27FC236}">
                <a16:creationId xmlns:a16="http://schemas.microsoft.com/office/drawing/2014/main" id="{56860DA5-9E25-4A43-AA68-D7E485C84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434" y="5134438"/>
            <a:ext cx="699013" cy="2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://upload.wikimedia.org/wikipedia/en/0/08/FXX_logo.png">
            <a:extLst>
              <a:ext uri="{FF2B5EF4-FFF2-40B4-BE49-F238E27FC236}">
                <a16:creationId xmlns:a16="http://schemas.microsoft.com/office/drawing/2014/main" id="{EBE84D0A-B80F-48CF-B6DC-59BAD87D3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4309" y="3202435"/>
            <a:ext cx="538495" cy="4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MTV Logo 2010">
            <a:hlinkClick r:id="rId34"/>
            <a:extLst>
              <a:ext uri="{FF2B5EF4-FFF2-40B4-BE49-F238E27FC236}">
                <a16:creationId xmlns:a16="http://schemas.microsoft.com/office/drawing/2014/main" id="{7C3D34CC-917E-4622-A036-48834A5D3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8466" y="5074131"/>
            <a:ext cx="605457" cy="36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8" descr="Fox Business">
            <a:hlinkClick r:id="rId36"/>
            <a:extLst>
              <a:ext uri="{FF2B5EF4-FFF2-40B4-BE49-F238E27FC236}">
                <a16:creationId xmlns:a16="http://schemas.microsoft.com/office/drawing/2014/main" id="{5440E509-092B-4513-A87F-DADB3DC5B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5731" y="2541131"/>
            <a:ext cx="735797" cy="35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2" descr="Logo of Nick at Nite (2012)">
            <a:hlinkClick r:id="rId38"/>
            <a:extLst>
              <a:ext uri="{FF2B5EF4-FFF2-40B4-BE49-F238E27FC236}">
                <a16:creationId xmlns:a16="http://schemas.microsoft.com/office/drawing/2014/main" id="{1F04552F-4FA7-432E-8A3D-584F06199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823" y="1345361"/>
            <a:ext cx="1173480" cy="23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Wgna2014">
            <a:hlinkClick r:id="rId40"/>
            <a:extLst>
              <a:ext uri="{FF2B5EF4-FFF2-40B4-BE49-F238E27FC236}">
                <a16:creationId xmlns:a16="http://schemas.microsoft.com/office/drawing/2014/main" id="{D444FA49-8A10-4AA5-A917-208279A69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8515" y="1996067"/>
            <a:ext cx="801119" cy="33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7" descr="American Heroes Channel">
            <a:hlinkClick r:id="rId42"/>
            <a:extLst>
              <a:ext uri="{FF2B5EF4-FFF2-40B4-BE49-F238E27FC236}">
                <a16:creationId xmlns:a16="http://schemas.microsoft.com/office/drawing/2014/main" id="{93AFF84E-63D0-4FDB-AEC5-9B6AD294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980" y="3794168"/>
            <a:ext cx="846321" cy="51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FYI, logo">
            <a:extLst>
              <a:ext uri="{FF2B5EF4-FFF2-40B4-BE49-F238E27FC236}">
                <a16:creationId xmlns:a16="http://schemas.microsoft.com/office/drawing/2014/main" id="{F53758E0-9F32-4CF8-853E-DE58AA9E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2065" y="2631216"/>
            <a:ext cx="540375" cy="3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DF">
            <a:hlinkClick r:id="rId45"/>
            <a:extLst>
              <a:ext uri="{FF2B5EF4-FFF2-40B4-BE49-F238E27FC236}">
                <a16:creationId xmlns:a16="http://schemas.microsoft.com/office/drawing/2014/main" id="{6D2A7D0E-B9B8-40F2-9EAC-CAA558F7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324" y="5052172"/>
            <a:ext cx="1034422" cy="38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YouTube mman2020">
            <a:extLst>
              <a:ext uri="{FF2B5EF4-FFF2-40B4-BE49-F238E27FC236}">
                <a16:creationId xmlns:a16="http://schemas.microsoft.com/office/drawing/2014/main" id="{8E3F552A-1A65-4263-958F-6689CC24E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30" y="3258940"/>
            <a:ext cx="1052620" cy="3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FXM Logo">
            <a:extLst>
              <a:ext uri="{FF2B5EF4-FFF2-40B4-BE49-F238E27FC236}">
                <a16:creationId xmlns:a16="http://schemas.microsoft.com/office/drawing/2014/main" id="{360407CD-CEE8-4E20-A3DB-B783BD324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5649" y="4642775"/>
            <a:ext cx="640145" cy="33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Nick Jr 2009">
            <a:hlinkClick r:id="rId49"/>
            <a:extLst>
              <a:ext uri="{FF2B5EF4-FFF2-40B4-BE49-F238E27FC236}">
                <a16:creationId xmlns:a16="http://schemas.microsoft.com/office/drawing/2014/main" id="{31E57B94-7127-452F-9CAF-B08F2C708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5" y="4476996"/>
            <a:ext cx="1138687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>
            <a:extLst>
              <a:ext uri="{FF2B5EF4-FFF2-40B4-BE49-F238E27FC236}">
                <a16:creationId xmlns:a16="http://schemas.microsoft.com/office/drawing/2014/main" id="{1CBE3F96-DE0C-4184-8878-27943A186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9335" y="3785101"/>
            <a:ext cx="527014" cy="52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1" descr="http://upload.wikimedia.org/wikipedia/en/3/3c/Logo_TV_Logo_(2015).png">
            <a:extLst>
              <a:ext uri="{FF2B5EF4-FFF2-40B4-BE49-F238E27FC236}">
                <a16:creationId xmlns:a16="http://schemas.microsoft.com/office/drawing/2014/main" id="{3BFAE446-04DE-47DF-8609-03B7800FF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981" y="1855853"/>
            <a:ext cx="627358" cy="6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5" descr="Hallmark20140707">
            <a:hlinkClick r:id="rId53"/>
            <a:extLst>
              <a:ext uri="{FF2B5EF4-FFF2-40B4-BE49-F238E27FC236}">
                <a16:creationId xmlns:a16="http://schemas.microsoft.com/office/drawing/2014/main" id="{5ED5D26A-3693-4B56-8F84-6B74B543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0" y="5614718"/>
            <a:ext cx="994710" cy="44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BartD.CABLETVADB\Documents\Danielle\Bloom For Network Directory\Network Logos\A+E\A&amp;E.png">
            <a:extLst>
              <a:ext uri="{FF2B5EF4-FFF2-40B4-BE49-F238E27FC236}">
                <a16:creationId xmlns:a16="http://schemas.microsoft.com/office/drawing/2014/main" id="{C87DFA62-D593-4722-8010-6E3D2F848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3615" y="3245049"/>
            <a:ext cx="698085" cy="35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2" descr="C:\Users\BartD.CABLETVADB\Documents\Danielle\Bloom For Network Directory\Network Logos\Crown Media\Hallmark Channel.png">
            <a:extLst>
              <a:ext uri="{FF2B5EF4-FFF2-40B4-BE49-F238E27FC236}">
                <a16:creationId xmlns:a16="http://schemas.microsoft.com/office/drawing/2014/main" id="{6FBB7150-77C7-438A-B78A-548ED3E99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8110" y="1253180"/>
            <a:ext cx="806915" cy="4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1" descr="C:\Users\BartD.CABLETVADB\Documents\Danielle\Bloom For Network Directory\Network Logos\Disney-ABC\Disney XD.jpg">
            <a:extLst>
              <a:ext uri="{FF2B5EF4-FFF2-40B4-BE49-F238E27FC236}">
                <a16:creationId xmlns:a16="http://schemas.microsoft.com/office/drawing/2014/main" id="{5990BFDE-6905-4753-9E7B-7B9013C33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2720" y="3246135"/>
            <a:ext cx="537984" cy="35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5" descr="C:\Users\BartD.CABLETVADB\Documents\Danielle\Bloom For Network Directory\Network Logos\FOX\FOX Sports 1.png">
            <a:extLst>
              <a:ext uri="{FF2B5EF4-FFF2-40B4-BE49-F238E27FC236}">
                <a16:creationId xmlns:a16="http://schemas.microsoft.com/office/drawing/2014/main" id="{B1448614-0E35-4EBE-AF6E-0908D926B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4528" y="3278869"/>
            <a:ext cx="515343" cy="36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6" descr="C:\Users\BartD.CABLETVADB\Documents\Danielle\Bloom For Network Directory\Network Logos\FOX\FOX Sports 2.png">
            <a:extLst>
              <a:ext uri="{FF2B5EF4-FFF2-40B4-BE49-F238E27FC236}">
                <a16:creationId xmlns:a16="http://schemas.microsoft.com/office/drawing/2014/main" id="{D28A8BC5-933E-4FFC-B3EC-98E10A85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060" y="3270323"/>
            <a:ext cx="603504" cy="3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5" descr="C:\Users\BartD.CABLETVADB\Documents\Danielle\Bloom For Network Directory\Network Logos\NBC Universal\Golf Channel.png">
            <a:extLst>
              <a:ext uri="{FF2B5EF4-FFF2-40B4-BE49-F238E27FC236}">
                <a16:creationId xmlns:a16="http://schemas.microsoft.com/office/drawing/2014/main" id="{FC59A350-7DE1-4909-8D8A-7E4264FBA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6759" y="1050945"/>
            <a:ext cx="896176" cy="8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>
            <a:extLst>
              <a:ext uri="{FF2B5EF4-FFF2-40B4-BE49-F238E27FC236}">
                <a16:creationId xmlns:a16="http://schemas.microsoft.com/office/drawing/2014/main" id="{10C4DF59-00B9-4145-B4BA-8FB47B52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6253" y="5059433"/>
            <a:ext cx="1379948" cy="39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9">
            <a:extLst>
              <a:ext uri="{FF2B5EF4-FFF2-40B4-BE49-F238E27FC236}">
                <a16:creationId xmlns:a16="http://schemas.microsoft.com/office/drawing/2014/main" id="{E1F2FC5D-0417-4B80-8AA3-1E3BB1B4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910" y="3779032"/>
            <a:ext cx="837682" cy="47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0">
            <a:extLst>
              <a:ext uri="{FF2B5EF4-FFF2-40B4-BE49-F238E27FC236}">
                <a16:creationId xmlns:a16="http://schemas.microsoft.com/office/drawing/2014/main" id="{5D248344-789E-4E1A-A1F8-99D987995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2148" y="4433425"/>
            <a:ext cx="1129625" cy="30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7">
            <a:extLst>
              <a:ext uri="{FF2B5EF4-FFF2-40B4-BE49-F238E27FC236}">
                <a16:creationId xmlns:a16="http://schemas.microsoft.com/office/drawing/2014/main" id="{6FB97396-BD38-4BD0-99C3-D01031F2D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149" y="5066805"/>
            <a:ext cx="1170478" cy="33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3">
            <a:extLst>
              <a:ext uri="{FF2B5EF4-FFF2-40B4-BE49-F238E27FC236}">
                <a16:creationId xmlns:a16="http://schemas.microsoft.com/office/drawing/2014/main" id="{A7A4467C-1E69-4281-826F-1BE0E46C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7851" y="3231278"/>
            <a:ext cx="1519214" cy="3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5">
            <a:extLst>
              <a:ext uri="{FF2B5EF4-FFF2-40B4-BE49-F238E27FC236}">
                <a16:creationId xmlns:a16="http://schemas.microsoft.com/office/drawing/2014/main" id="{452FEFDF-D7FE-4A74-A207-FD8679C02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9878" y="2031480"/>
            <a:ext cx="901867" cy="26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0">
            <a:extLst>
              <a:ext uri="{FF2B5EF4-FFF2-40B4-BE49-F238E27FC236}">
                <a16:creationId xmlns:a16="http://schemas.microsoft.com/office/drawing/2014/main" id="{8CF962F3-0F61-49BA-88F1-06574885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6290" y="5024776"/>
            <a:ext cx="1056028" cy="44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1">
            <a:extLst>
              <a:ext uri="{FF2B5EF4-FFF2-40B4-BE49-F238E27FC236}">
                <a16:creationId xmlns:a16="http://schemas.microsoft.com/office/drawing/2014/main" id="{A26DC2C6-F93A-45DA-AD70-C35510A5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511" y="3851371"/>
            <a:ext cx="638797" cy="380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7">
            <a:extLst>
              <a:ext uri="{FF2B5EF4-FFF2-40B4-BE49-F238E27FC236}">
                <a16:creationId xmlns:a16="http://schemas.microsoft.com/office/drawing/2014/main" id="{746CB654-5416-487B-9F1E-C881CABDE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2192" y="1227942"/>
            <a:ext cx="689220" cy="50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38">
            <a:extLst>
              <a:ext uri="{FF2B5EF4-FFF2-40B4-BE49-F238E27FC236}">
                <a16:creationId xmlns:a16="http://schemas.microsoft.com/office/drawing/2014/main" id="{B75EB2CD-0E5A-4083-9917-9CF79336A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754" y="5054402"/>
            <a:ext cx="777945" cy="38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0">
            <a:extLst>
              <a:ext uri="{FF2B5EF4-FFF2-40B4-BE49-F238E27FC236}">
                <a16:creationId xmlns:a16="http://schemas.microsoft.com/office/drawing/2014/main" id="{BA689CE9-A29D-4F0A-8633-DFE44BF0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4911" y="3240403"/>
            <a:ext cx="576597" cy="36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1">
            <a:extLst>
              <a:ext uri="{FF2B5EF4-FFF2-40B4-BE49-F238E27FC236}">
                <a16:creationId xmlns:a16="http://schemas.microsoft.com/office/drawing/2014/main" id="{598A4A97-D2DD-4B38-9998-581A868CD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4788" y="3755558"/>
            <a:ext cx="608906" cy="58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3">
            <a:extLst>
              <a:ext uri="{FF2B5EF4-FFF2-40B4-BE49-F238E27FC236}">
                <a16:creationId xmlns:a16="http://schemas.microsoft.com/office/drawing/2014/main" id="{56AB8D78-F7D4-4711-8E18-E1D6DDAC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095" y="1916154"/>
            <a:ext cx="637481" cy="49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51">
            <a:extLst>
              <a:ext uri="{FF2B5EF4-FFF2-40B4-BE49-F238E27FC236}">
                <a16:creationId xmlns:a16="http://schemas.microsoft.com/office/drawing/2014/main" id="{0AB1D7D5-FB35-4EAF-9961-561D642BE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0980" y="3235819"/>
            <a:ext cx="1052159" cy="37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Picture 66" descr="E! 2012 logo">
            <a:hlinkClick r:id="rId75"/>
            <a:extLst>
              <a:ext uri="{FF2B5EF4-FFF2-40B4-BE49-F238E27FC236}">
                <a16:creationId xmlns:a16="http://schemas.microsoft.com/office/drawing/2014/main" id="{96C0CEC6-4221-4D0C-A49A-5DD8E61C8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0578" y="3721428"/>
            <a:ext cx="163061" cy="58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>
            <a:extLst>
              <a:ext uri="{FF2B5EF4-FFF2-40B4-BE49-F238E27FC236}">
                <a16:creationId xmlns:a16="http://schemas.microsoft.com/office/drawing/2014/main" id="{F90AEC1C-FD52-4887-811C-BE67F3595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807" y="3190570"/>
            <a:ext cx="705066" cy="46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1">
            <a:extLst>
              <a:ext uri="{FF2B5EF4-FFF2-40B4-BE49-F238E27FC236}">
                <a16:creationId xmlns:a16="http://schemas.microsoft.com/office/drawing/2014/main" id="{7BB04F7D-32DA-4B03-B85C-4D5B56B47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15246" y="3201450"/>
            <a:ext cx="592657" cy="439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NickToons_Logo_C_Single.eps" descr="/Users/kenanderson/Documents/Projects/Wheel O' Logos_Networks/Nickelodeon/09/NickToons_Logo_C_Single.eps">
            <a:extLst>
              <a:ext uri="{FF2B5EF4-FFF2-40B4-BE49-F238E27FC236}">
                <a16:creationId xmlns:a16="http://schemas.microsoft.com/office/drawing/2014/main" id="{6E199958-6DBA-4332-BF47-28B3F880A505}"/>
              </a:ext>
            </a:extLst>
          </p:cNvPr>
          <p:cNvPicPr>
            <a:picLocks noChangeAspect="1"/>
          </p:cNvPicPr>
          <p:nvPr/>
        </p:nvPicPr>
        <p:blipFill>
          <a:blip r:embed="rId79" r:link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994" y="3891964"/>
            <a:ext cx="1164837" cy="199687"/>
          </a:xfrm>
          <a:prstGeom prst="rect">
            <a:avLst/>
          </a:prstGeom>
        </p:spPr>
      </p:pic>
      <p:pic>
        <p:nvPicPr>
          <p:cNvPr id="80" name="espn2 Red 10-2001.eps" descr="/Users/kenanderson/Documents/Projects/Wheel O' Logos_Networks/ESPN/espn2 Red 10-2001.eps">
            <a:extLst>
              <a:ext uri="{FF2B5EF4-FFF2-40B4-BE49-F238E27FC236}">
                <a16:creationId xmlns:a16="http://schemas.microsoft.com/office/drawing/2014/main" id="{308560C2-88D5-4AE5-9C09-680FFE94A1E4}"/>
              </a:ext>
            </a:extLst>
          </p:cNvPr>
          <p:cNvPicPr>
            <a:picLocks noChangeAspect="1"/>
          </p:cNvPicPr>
          <p:nvPr/>
        </p:nvPicPr>
        <p:blipFill>
          <a:blip r:embed="rId81" r:link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309" y="1421126"/>
            <a:ext cx="948121" cy="180349"/>
          </a:xfrm>
          <a:prstGeom prst="rect">
            <a:avLst/>
          </a:prstGeom>
        </p:spPr>
      </p:pic>
      <p:pic>
        <p:nvPicPr>
          <p:cNvPr id="82" name="Picture 3">
            <a:extLst>
              <a:ext uri="{FF2B5EF4-FFF2-40B4-BE49-F238E27FC236}">
                <a16:creationId xmlns:a16="http://schemas.microsoft.com/office/drawing/2014/main" id="{325A018B-051B-49F6-AEAF-7C565E1B1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8031" y="1429796"/>
            <a:ext cx="985963" cy="17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>
            <a:extLst>
              <a:ext uri="{FF2B5EF4-FFF2-40B4-BE49-F238E27FC236}">
                <a16:creationId xmlns:a16="http://schemas.microsoft.com/office/drawing/2014/main" id="{25AFBF62-C995-4859-8D9A-D9EAD8524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978" y="3142360"/>
            <a:ext cx="614975" cy="55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5" descr="C:\Users\Leahm\Desktop\NG logo_black.jpg">
            <a:extLst>
              <a:ext uri="{FF2B5EF4-FFF2-40B4-BE49-F238E27FC236}">
                <a16:creationId xmlns:a16="http://schemas.microsoft.com/office/drawing/2014/main" id="{1E6ADFDE-77A4-43E0-A086-BD3A1518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901" y="5699078"/>
            <a:ext cx="929389" cy="27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Image result for science channel">
            <a:extLst>
              <a:ext uri="{FF2B5EF4-FFF2-40B4-BE49-F238E27FC236}">
                <a16:creationId xmlns:a16="http://schemas.microsoft.com/office/drawing/2014/main" id="{527736C7-7F80-4EBC-92B9-60D1FAB0A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591" y="1214568"/>
            <a:ext cx="543044" cy="54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Image result for oxygen logo">
            <a:extLst>
              <a:ext uri="{FF2B5EF4-FFF2-40B4-BE49-F238E27FC236}">
                <a16:creationId xmlns:a16="http://schemas.microsoft.com/office/drawing/2014/main" id="{06104CE6-CC7B-405B-8F1B-D45F3861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5675" y="5360325"/>
            <a:ext cx="852449" cy="54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6" descr="Image result for cmt logo">
            <a:extLst>
              <a:ext uri="{FF2B5EF4-FFF2-40B4-BE49-F238E27FC236}">
                <a16:creationId xmlns:a16="http://schemas.microsoft.com/office/drawing/2014/main" id="{1C871B5D-3ECE-42E9-B41F-176305388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7042" y="2491259"/>
            <a:ext cx="842477" cy="47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Image result for BET her logo">
            <a:extLst>
              <a:ext uri="{FF2B5EF4-FFF2-40B4-BE49-F238E27FC236}">
                <a16:creationId xmlns:a16="http://schemas.microsoft.com/office/drawing/2014/main" id="{02ABF4A6-44E1-4182-96B5-7B5DE58AF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07173" y="2494269"/>
            <a:ext cx="1091185" cy="43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4" descr="Image result for lifetime network">
            <a:extLst>
              <a:ext uri="{FF2B5EF4-FFF2-40B4-BE49-F238E27FC236}">
                <a16:creationId xmlns:a16="http://schemas.microsoft.com/office/drawing/2014/main" id="{4B7689EF-4BD4-42C1-A52E-4B429269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9008" y="3723524"/>
            <a:ext cx="541353" cy="54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6" descr="Image result for LMN network logo">
            <a:extLst>
              <a:ext uri="{FF2B5EF4-FFF2-40B4-BE49-F238E27FC236}">
                <a16:creationId xmlns:a16="http://schemas.microsoft.com/office/drawing/2014/main" id="{01700038-2A25-4552-9A0B-F5B5CD0E5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6477" y="5536247"/>
            <a:ext cx="971094" cy="4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2" descr="Image result for amc network logo">
            <a:extLst>
              <a:ext uri="{FF2B5EF4-FFF2-40B4-BE49-F238E27FC236}">
                <a16:creationId xmlns:a16="http://schemas.microsoft.com/office/drawing/2014/main" id="{B14EF343-0670-4846-9DE1-5DB43CB2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47936" y="3826968"/>
            <a:ext cx="792595" cy="36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4" descr="Image result for IFC logo">
            <a:extLst>
              <a:ext uri="{FF2B5EF4-FFF2-40B4-BE49-F238E27FC236}">
                <a16:creationId xmlns:a16="http://schemas.microsoft.com/office/drawing/2014/main" id="{3E6B7AE5-C640-4A65-9BA7-771CBAF8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80" y="2583668"/>
            <a:ext cx="748869" cy="45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" descr="Image result for bravo logo">
            <a:extLst>
              <a:ext uri="{FF2B5EF4-FFF2-40B4-BE49-F238E27FC236}">
                <a16:creationId xmlns:a16="http://schemas.microsoft.com/office/drawing/2014/main" id="{E5DFD6A6-FF28-482E-BAFA-3468A5DF1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4276" y="1914747"/>
            <a:ext cx="748462" cy="49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" descr="Image result for syfy network">
            <a:extLst>
              <a:ext uri="{FF2B5EF4-FFF2-40B4-BE49-F238E27FC236}">
                <a16:creationId xmlns:a16="http://schemas.microsoft.com/office/drawing/2014/main" id="{62F2D81C-DD38-47BD-99C8-41358110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826" y="4992420"/>
            <a:ext cx="890839" cy="54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12" descr="Image result for USA network">
            <a:extLst>
              <a:ext uri="{FF2B5EF4-FFF2-40B4-BE49-F238E27FC236}">
                <a16:creationId xmlns:a16="http://schemas.microsoft.com/office/drawing/2014/main" id="{90CB46CB-41DD-436F-A95C-0483C122F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510" y="5631856"/>
            <a:ext cx="741849" cy="4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4" descr="Related image">
            <a:extLst>
              <a:ext uri="{FF2B5EF4-FFF2-40B4-BE49-F238E27FC236}">
                <a16:creationId xmlns:a16="http://schemas.microsoft.com/office/drawing/2014/main" id="{AF0389D8-C702-4ED4-968E-15E791F0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1463" y="4276225"/>
            <a:ext cx="703295" cy="7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1F95E4A1-87B8-4BF5-923D-076F3844CAA4}"/>
              </a:ext>
            </a:extLst>
      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883347" y="2552134"/>
            <a:ext cx="522920" cy="522920"/>
          </a:xfrm>
          <a:prstGeom prst="roundRect">
            <a:avLst/>
          </a:prstGeom>
        </p:spPr>
      </p:pic>
      <p:pic>
        <p:nvPicPr>
          <p:cNvPr id="107" name="Picture 38">
            <a:extLst>
              <a:ext uri="{FF2B5EF4-FFF2-40B4-BE49-F238E27FC236}">
                <a16:creationId xmlns:a16="http://schemas.microsoft.com/office/drawing/2014/main" id="{4EA5C558-F967-463E-A0EE-EE740CA7E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8326" y="13988074"/>
            <a:ext cx="115638" cy="5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Picture 2" descr="Image result for paramount network logo">
            <a:extLst>
              <a:ext uri="{FF2B5EF4-FFF2-40B4-BE49-F238E27FC236}">
                <a16:creationId xmlns:a16="http://schemas.microsoft.com/office/drawing/2014/main" id="{2F5E1A80-1852-4E87-83A7-7BD2FC0B7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506" y="5528980"/>
            <a:ext cx="597925" cy="58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4" descr="Image result for universal kids logo">
            <a:extLst>
              <a:ext uri="{FF2B5EF4-FFF2-40B4-BE49-F238E27FC236}">
                <a16:creationId xmlns:a16="http://schemas.microsoft.com/office/drawing/2014/main" id="{3B42FF0D-4F0B-4754-A8F6-A6670F854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683" y="5558273"/>
            <a:ext cx="667690" cy="5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4" descr="C:\Users\Leahm\Desktop\Network Directory Logos\Animal Planet.png">
            <a:extLst>
              <a:ext uri="{FF2B5EF4-FFF2-40B4-BE49-F238E27FC236}">
                <a16:creationId xmlns:a16="http://schemas.microsoft.com/office/drawing/2014/main" id="{E2B59508-6C75-4FC9-97E8-FFC8333F3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939" y="4922668"/>
            <a:ext cx="698959" cy="6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5" descr="C:\Users\Leahm\Desktop\Network Directory Logos\Discovery.png">
            <a:extLst>
              <a:ext uri="{FF2B5EF4-FFF2-40B4-BE49-F238E27FC236}">
                <a16:creationId xmlns:a16="http://schemas.microsoft.com/office/drawing/2014/main" id="{B44B9542-4252-412C-966D-56D20C77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042" y="1723642"/>
            <a:ext cx="550028" cy="70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6" descr="C:\Users\Leahm\Desktop\Network Directory Logos\DIY.png">
            <a:extLst>
              <a:ext uri="{FF2B5EF4-FFF2-40B4-BE49-F238E27FC236}">
                <a16:creationId xmlns:a16="http://schemas.microsoft.com/office/drawing/2014/main" id="{84BB3332-8C70-495C-8400-501CC949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49" y="1909727"/>
            <a:ext cx="848301" cy="4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7" descr="C:\Users\Leahm\Desktop\Network Directory Logos\Food Network.png">
            <a:extLst>
              <a:ext uri="{FF2B5EF4-FFF2-40B4-BE49-F238E27FC236}">
                <a16:creationId xmlns:a16="http://schemas.microsoft.com/office/drawing/2014/main" id="{99BA982B-0AC5-4F4F-BB13-342FCEAEA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562" y="2490997"/>
            <a:ext cx="709715" cy="64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C:\Users\Leahm\Desktop\Network Directory Logos\InvestigationDiscovery.png">
            <a:extLst>
              <a:ext uri="{FF2B5EF4-FFF2-40B4-BE49-F238E27FC236}">
                <a16:creationId xmlns:a16="http://schemas.microsoft.com/office/drawing/2014/main" id="{43BCFD67-2418-45A6-A6B3-251DF53F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71" y="3110699"/>
            <a:ext cx="555942" cy="6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9" descr="C:\Users\Leahm\Desktop\Network Directory Logos\OWN.png">
            <a:extLst>
              <a:ext uri="{FF2B5EF4-FFF2-40B4-BE49-F238E27FC236}">
                <a16:creationId xmlns:a16="http://schemas.microsoft.com/office/drawing/2014/main" id="{6E169E13-F118-440C-8DE0-8A31C07DF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154" y="4361262"/>
            <a:ext cx="773167" cy="5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11" descr="C:\Users\Leahm\Desktop\Network Directory Logos\TruTV.jpg">
            <a:extLst>
              <a:ext uri="{FF2B5EF4-FFF2-40B4-BE49-F238E27FC236}">
                <a16:creationId xmlns:a16="http://schemas.microsoft.com/office/drawing/2014/main" id="{B0C9ABAA-C426-4C36-9D04-1389F1B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889" y="1246766"/>
            <a:ext cx="514848" cy="51484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12" descr="C:\Users\Leahm\Desktop\Network Directory Logos\UP tv.png">
            <a:extLst>
              <a:ext uri="{FF2B5EF4-FFF2-40B4-BE49-F238E27FC236}">
                <a16:creationId xmlns:a16="http://schemas.microsoft.com/office/drawing/2014/main" id="{87066229-0379-487C-BFD2-F3511C2D7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r="9698"/>
          <a:stretch/>
        </p:blipFill>
        <p:spPr bwMode="auto">
          <a:xfrm>
            <a:off x="1316613" y="4181614"/>
            <a:ext cx="1040861" cy="89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4">
            <a:extLst>
              <a:ext uri="{FF2B5EF4-FFF2-40B4-BE49-F238E27FC236}">
                <a16:creationId xmlns:a16="http://schemas.microsoft.com/office/drawing/2014/main" id="{A690DA46-7747-48D5-ADC0-53382A73A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214" y="1280697"/>
            <a:ext cx="754662" cy="39684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29" descr="Image result for nbc sports">
            <a:extLst>
              <a:ext uri="{FF2B5EF4-FFF2-40B4-BE49-F238E27FC236}">
                <a16:creationId xmlns:a16="http://schemas.microsoft.com/office/drawing/2014/main" id="{815AAFBF-5E85-4E4D-B11E-160487020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679" y="5712226"/>
            <a:ext cx="1557414" cy="24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https://www.thevab.com/wp-content/uploads/2019/01/NPL-Travel-2019.jpg">
            <a:extLst>
              <a:ext uri="{FF2B5EF4-FFF2-40B4-BE49-F238E27FC236}">
                <a16:creationId xmlns:a16="http://schemas.microsoft.com/office/drawing/2014/main" id="{0F761D41-C090-43C2-A49B-97A7E8E2D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619" y="5402936"/>
            <a:ext cx="1097459" cy="73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6" descr="Image result for motortrend network logo">
            <a:extLst>
              <a:ext uri="{FF2B5EF4-FFF2-40B4-BE49-F238E27FC236}">
                <a16:creationId xmlns:a16="http://schemas.microsoft.com/office/drawing/2014/main" id="{C903966F-73A5-47D4-A5D8-60B3AC2E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70" y="4970978"/>
            <a:ext cx="1130682" cy="60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8" descr="Image result for gsn">
            <a:extLst>
              <a:ext uri="{FF2B5EF4-FFF2-40B4-BE49-F238E27FC236}">
                <a16:creationId xmlns:a16="http://schemas.microsoft.com/office/drawing/2014/main" id="{F076ECEB-8F34-4021-ACA9-91E3F82D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647" y="1937048"/>
            <a:ext cx="554516" cy="48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3115718B-0239-4761-B59D-10F2823D0861}"/>
              </a:ext>
            </a:extLst>
          </p:cNvPr>
          <p:cNvSpPr txBox="1"/>
          <p:nvPr/>
        </p:nvSpPr>
        <p:spPr>
          <a:xfrm>
            <a:off x="55311" y="6285011"/>
            <a:ext cx="98840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R&amp;F Time Period Report,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P2+ = only Spanish, mostly Spanish, Spanish &amp; English equally, mostly English.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Playback Time Period: Live +7 Days (+168 hours) | TV | Linear with VOD, Total Day, Measurement Interval: 12/1/18 – 12/31/18.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/>
              </a:rPr>
              <a:t>Reflects networks with a monthly reach of 500K+ Spanish-Speaking Hispanics A18+.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pic>
        <p:nvPicPr>
          <p:cNvPr id="5122" name="Picture 2" descr="Image result for tv one logo">
            <a:extLst>
              <a:ext uri="{FF2B5EF4-FFF2-40B4-BE49-F238E27FC236}">
                <a16:creationId xmlns:a16="http://schemas.microsoft.com/office/drawing/2014/main" id="{68176C17-9494-4357-877B-0AD94E119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538" y="4496303"/>
            <a:ext cx="915853" cy="36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MLB network">
            <a:extLst>
              <a:ext uri="{FF2B5EF4-FFF2-40B4-BE49-F238E27FC236}">
                <a16:creationId xmlns:a16="http://schemas.microsoft.com/office/drawing/2014/main" id="{6758355E-EE8D-4A9F-AEBA-3263F6B92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19" y="1916154"/>
            <a:ext cx="613039" cy="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lated image">
            <a:extLst>
              <a:ext uri="{FF2B5EF4-FFF2-40B4-BE49-F238E27FC236}">
                <a16:creationId xmlns:a16="http://schemas.microsoft.com/office/drawing/2014/main" id="{428624C0-B97C-4844-B0AF-59EB50C0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773" y="1902354"/>
            <a:ext cx="676413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ovation network">
            <a:extLst>
              <a:ext uri="{FF2B5EF4-FFF2-40B4-BE49-F238E27FC236}">
                <a16:creationId xmlns:a16="http://schemas.microsoft.com/office/drawing/2014/main" id="{7A868FE6-6A96-4E9D-9980-8FA8B1FA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246" y="2516628"/>
            <a:ext cx="591427" cy="591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bein sport">
            <a:extLst>
              <a:ext uri="{FF2B5EF4-FFF2-40B4-BE49-F238E27FC236}">
                <a16:creationId xmlns:a16="http://schemas.microsoft.com/office/drawing/2014/main" id="{97DD0E81-D95F-4E23-B7D1-EC4DD1E7D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30" y="5719692"/>
            <a:ext cx="1361581" cy="24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inspiration tv">
            <a:extLst>
              <a:ext uri="{FF2B5EF4-FFF2-40B4-BE49-F238E27FC236}">
                <a16:creationId xmlns:a16="http://schemas.microsoft.com/office/drawing/2014/main" id="{F3871599-5B34-42D8-B8F5-167B14B9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780" y="2440647"/>
            <a:ext cx="893055" cy="89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Image result for baby first tv logo">
            <a:extLst>
              <a:ext uri="{FF2B5EF4-FFF2-40B4-BE49-F238E27FC236}">
                <a16:creationId xmlns:a16="http://schemas.microsoft.com/office/drawing/2014/main" id="{FA2B307B-FB7D-474A-8AA5-36B51945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896" y="4380955"/>
            <a:ext cx="816949" cy="67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Image result for pop network">
            <a:extLst>
              <a:ext uri="{FF2B5EF4-FFF2-40B4-BE49-F238E27FC236}">
                <a16:creationId xmlns:a16="http://schemas.microsoft.com/office/drawing/2014/main" id="{B79ADA4D-AE08-4708-8701-2DFBBB123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" y="5085234"/>
            <a:ext cx="627058" cy="36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Slide Number Placeholder 5">
            <a:extLst>
              <a:ext uri="{FF2B5EF4-FFF2-40B4-BE49-F238E27FC236}">
                <a16:creationId xmlns:a16="http://schemas.microsoft.com/office/drawing/2014/main" id="{57241522-EFF0-4554-BC76-DF7CB1E86533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  <a:ea typeface="+mn-ea"/>
            </a:endParaRP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008C7496-30C4-4E68-9147-B70AC8C3E499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122" name="Rectangle 121">
            <a:extLst>
              <a:ext uri="{FF2B5EF4-FFF2-40B4-BE49-F238E27FC236}">
                <a16:creationId xmlns:a16="http://schemas.microsoft.com/office/drawing/2014/main" id="{A298229C-443D-4BD7-8436-D43E02484D0D}"/>
              </a:ext>
            </a:extLst>
          </p:cNvPr>
          <p:cNvSpPr/>
          <p:nvPr/>
        </p:nvSpPr>
        <p:spPr>
          <a:xfrm>
            <a:off x="19875" y="6650387"/>
            <a:ext cx="1217212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BBED5C-E5B1-4C9B-A386-1D8EF64E5AC6}"/>
              </a:ext>
            </a:extLst>
          </p:cNvPr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1268009" y="3713449"/>
            <a:ext cx="881869" cy="495806"/>
          </a:xfrm>
          <a:prstGeom prst="rect">
            <a:avLst/>
          </a:prstGeom>
        </p:spPr>
      </p:pic>
      <p:pic>
        <p:nvPicPr>
          <p:cNvPr id="1028" name="Picture 4" descr="Image result for nfl network logo">
            <a:extLst>
              <a:ext uri="{FF2B5EF4-FFF2-40B4-BE49-F238E27FC236}">
                <a16:creationId xmlns:a16="http://schemas.microsoft.com/office/drawing/2014/main" id="{71153290-0AE9-44A3-8E8A-DA88FDE09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5" b="28280"/>
          <a:stretch/>
        </p:blipFill>
        <p:spPr bwMode="auto">
          <a:xfrm>
            <a:off x="5511472" y="4312115"/>
            <a:ext cx="1161743" cy="4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15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286988" y="156209"/>
            <a:ext cx="119050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….As Well As Within A Variety Of Popular English-Language Programming Across Entertainment, News &amp; Sports</a:t>
            </a:r>
          </a:p>
        </p:txBody>
      </p:sp>
      <p:pic>
        <p:nvPicPr>
          <p:cNvPr id="4116" name="Picture 20" descr="DrPimplePopper">
            <a:extLst>
              <a:ext uri="{FF2B5EF4-FFF2-40B4-BE49-F238E27FC236}">
                <a16:creationId xmlns:a16="http://schemas.microsoft.com/office/drawing/2014/main" id="{93B0BDEF-50B0-46E7-825C-17B8C647B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67" y="4998053"/>
            <a:ext cx="1103623" cy="1103623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4" name="Picture 38" descr="The Situation Room">
            <a:extLst>
              <a:ext uri="{FF2B5EF4-FFF2-40B4-BE49-F238E27FC236}">
                <a16:creationId xmlns:a16="http://schemas.microsoft.com/office/drawing/2014/main" id="{032224ED-23E0-409C-8A13-B302390A5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499" y="4989937"/>
            <a:ext cx="1103622" cy="1103622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Related image">
            <a:extLst>
              <a:ext uri="{FF2B5EF4-FFF2-40B4-BE49-F238E27FC236}">
                <a16:creationId xmlns:a16="http://schemas.microsoft.com/office/drawing/2014/main" id="{EB744A92-6E05-46B5-ACC4-60FF7A887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428" y="3950185"/>
            <a:ext cx="1000521" cy="98054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lated image">
            <a:extLst>
              <a:ext uri="{FF2B5EF4-FFF2-40B4-BE49-F238E27FC236}">
                <a16:creationId xmlns:a16="http://schemas.microsoft.com/office/drawing/2014/main" id="{F9077089-AC21-4A48-AAF8-B42974CC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656" y="1702961"/>
            <a:ext cx="1380559" cy="925532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4" descr="Image may contain: 1 person">
            <a:extLst>
              <a:ext uri="{FF2B5EF4-FFF2-40B4-BE49-F238E27FC236}">
                <a16:creationId xmlns:a16="http://schemas.microsoft.com/office/drawing/2014/main" id="{2C9CE597-C4CC-4505-8259-DD7FE9E6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156" y="1702081"/>
            <a:ext cx="926412" cy="926412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lead with jake tapper">
            <a:extLst>
              <a:ext uri="{FF2B5EF4-FFF2-40B4-BE49-F238E27FC236}">
                <a16:creationId xmlns:a16="http://schemas.microsoft.com/office/drawing/2014/main" id="{051FAE21-9097-45B3-97F5-6A24893D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49" y="1583395"/>
            <a:ext cx="1121338" cy="1103622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30AE5513-EF43-406D-B3F9-E4CC91A16113}"/>
              </a:ext>
            </a:extLst>
          </p:cNvPr>
          <p:cNvSpPr txBox="1">
            <a:spLocks/>
          </p:cNvSpPr>
          <p:nvPr/>
        </p:nvSpPr>
        <p:spPr>
          <a:xfrm>
            <a:off x="135845" y="6334508"/>
            <a:ext cx="10457510" cy="344206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Source: VAB analysis of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Program Report, ranked on top 250 regular programs (regular 3 or more t/c) ad-supported cable TV by rating; total day;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Spanish-Speaking Hispanic P2+ = only Spanish, mostly Spanish, Spanish &amp; English equally, mostly English.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/>
              </a:rPr>
              <a:t>; 12/1/18-12/31/18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pic>
        <p:nvPicPr>
          <p:cNvPr id="4126" name="Picture 30" descr="Image result for 90-day fiance logo">
            <a:extLst>
              <a:ext uri="{FF2B5EF4-FFF2-40B4-BE49-F238E27FC236}">
                <a16:creationId xmlns:a16="http://schemas.microsoft.com/office/drawing/2014/main" id="{A8E0C2F8-E90B-4134-8B6C-FAB638CD8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9" y="5042716"/>
            <a:ext cx="1710601" cy="962214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DD5F0B7D-8222-4565-89A9-E283F93A116F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  <a:ea typeface="+mn-ea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73A5EC1-5411-4C77-BE78-7553B110E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FA3A06-A754-4275-AF5C-A27CD8CE10D6}"/>
              </a:ext>
            </a:extLst>
          </p:cNvPr>
          <p:cNvSpPr/>
          <p:nvPr/>
        </p:nvSpPr>
        <p:spPr>
          <a:xfrm>
            <a:off x="131839" y="6650387"/>
            <a:ext cx="1206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04790-9DA5-497A-AAC4-78C21D23D5FC}"/>
              </a:ext>
            </a:extLst>
          </p:cNvPr>
          <p:cNvSpPr txBox="1"/>
          <p:nvPr/>
        </p:nvSpPr>
        <p:spPr>
          <a:xfrm>
            <a:off x="377744" y="1093385"/>
            <a:ext cx="1143651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factoring in all cable programming, English-language programs account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34% of the top 250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A90973-9EEF-4485-A545-B831752795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988" y="2834775"/>
            <a:ext cx="1943614" cy="97180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2" name="Picture 4" descr="Image result for fox news hannity tv show logo">
            <a:extLst>
              <a:ext uri="{FF2B5EF4-FFF2-40B4-BE49-F238E27FC236}">
                <a16:creationId xmlns:a16="http://schemas.microsoft.com/office/drawing/2014/main" id="{9CC43C6B-E569-4B23-8E0D-EAF614B9B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843" y="2838094"/>
            <a:ext cx="1028838" cy="1028838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espn monday night football logo">
            <a:extLst>
              <a:ext uri="{FF2B5EF4-FFF2-40B4-BE49-F238E27FC236}">
                <a16:creationId xmlns:a16="http://schemas.microsoft.com/office/drawing/2014/main" id="{87C16AE2-0928-402C-93CC-AB6AA4EE6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8216" y="4989975"/>
            <a:ext cx="1042844" cy="110958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nt nba basketball logo">
            <a:extLst>
              <a:ext uri="{FF2B5EF4-FFF2-40B4-BE49-F238E27FC236}">
                <a16:creationId xmlns:a16="http://schemas.microsoft.com/office/drawing/2014/main" id="{EF3909F0-5D93-4121-ADEC-87F3319CB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325" y="2834776"/>
            <a:ext cx="2332678" cy="95893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nickelodeon spongebob squarepants logo">
            <a:extLst>
              <a:ext uri="{FF2B5EF4-FFF2-40B4-BE49-F238E27FC236}">
                <a16:creationId xmlns:a16="http://schemas.microsoft.com/office/drawing/2014/main" id="{34AB1324-EC5F-47BB-A293-10AA34D4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26" y="2860689"/>
            <a:ext cx="1793352" cy="95496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adult swim dragon ball z kai tv show logo">
            <a:extLst>
              <a:ext uri="{FF2B5EF4-FFF2-40B4-BE49-F238E27FC236}">
                <a16:creationId xmlns:a16="http://schemas.microsoft.com/office/drawing/2014/main" id="{86560870-E5F7-44F3-A2A9-653658A31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1" r="15541"/>
          <a:stretch/>
        </p:blipFill>
        <p:spPr bwMode="auto">
          <a:xfrm>
            <a:off x="7738799" y="3984628"/>
            <a:ext cx="2055797" cy="783756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espn nba logo">
            <a:extLst>
              <a:ext uri="{FF2B5EF4-FFF2-40B4-BE49-F238E27FC236}">
                <a16:creationId xmlns:a16="http://schemas.microsoft.com/office/drawing/2014/main" id="{954B37BA-2234-4DE0-8DBC-BB03C0A4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718" y="2897724"/>
            <a:ext cx="954961" cy="954961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10AED-D09F-4CBB-AB28-C6010B763CC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93942" y="1709501"/>
            <a:ext cx="1235216" cy="9264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64" name="Picture 16" descr="Image result for loud house nickelodeon logo">
            <a:extLst>
              <a:ext uri="{FF2B5EF4-FFF2-40B4-BE49-F238E27FC236}">
                <a16:creationId xmlns:a16="http://schemas.microsoft.com/office/drawing/2014/main" id="{28924D0E-220A-4E65-824C-D30B500A0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003" y="2873129"/>
            <a:ext cx="1103622" cy="966190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fx movies logo">
            <a:extLst>
              <a:ext uri="{FF2B5EF4-FFF2-40B4-BE49-F238E27FC236}">
                <a16:creationId xmlns:a16="http://schemas.microsoft.com/office/drawing/2014/main" id="{3E47F68F-277F-4F49-BB4D-3EED9B716D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2" t="21267" r="6992" b="23199"/>
          <a:stretch/>
        </p:blipFill>
        <p:spPr bwMode="auto">
          <a:xfrm>
            <a:off x="6260654" y="3999163"/>
            <a:ext cx="1324949" cy="786464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DF3885-0BAD-4F0B-8674-6EB726BB3C4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3908" y="3957050"/>
            <a:ext cx="1096476" cy="82235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3" name="Picture 4" descr="Image result for family guy logo">
            <a:extLst>
              <a:ext uri="{FF2B5EF4-FFF2-40B4-BE49-F238E27FC236}">
                <a16:creationId xmlns:a16="http://schemas.microsoft.com/office/drawing/2014/main" id="{1D0B6D55-75EF-4647-8D93-DF3B0ADC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997" y="1695978"/>
            <a:ext cx="927042" cy="932515"/>
          </a:xfrm>
          <a:prstGeom prst="round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F310B4-6851-40EE-8175-BEC2862B672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8993" t="8451" r="9644" b="11185"/>
          <a:stretch/>
        </p:blipFill>
        <p:spPr>
          <a:xfrm>
            <a:off x="1937905" y="5061259"/>
            <a:ext cx="1710601" cy="93741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E77A85-EE3C-4D83-A392-585239F5DC08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20883" b="21011"/>
          <a:stretch/>
        </p:blipFill>
        <p:spPr>
          <a:xfrm>
            <a:off x="5085428" y="5065707"/>
            <a:ext cx="2899705" cy="9266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78" name="Picture 30" descr="Image result for nickelodeon double dare logo">
            <a:extLst>
              <a:ext uri="{FF2B5EF4-FFF2-40B4-BE49-F238E27FC236}">
                <a16:creationId xmlns:a16="http://schemas.microsoft.com/office/drawing/2014/main" id="{02340EA2-5180-41EA-828B-6E574565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52" y="1702962"/>
            <a:ext cx="1134230" cy="9255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02576E-8267-4FDC-AB14-BC11816CC2AB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t="29569"/>
          <a:stretch/>
        </p:blipFill>
        <p:spPr>
          <a:xfrm>
            <a:off x="75889" y="1567598"/>
            <a:ext cx="1078190" cy="113906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79A864-15A5-4DD0-9162-E2422420720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306857" y="1689607"/>
            <a:ext cx="1639931" cy="923828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80" name="Picture 32" descr="Image result for nickelodeon paw patrol logo">
            <a:extLst>
              <a:ext uri="{FF2B5EF4-FFF2-40B4-BE49-F238E27FC236}">
                <a16:creationId xmlns:a16="http://schemas.microsoft.com/office/drawing/2014/main" id="{D49F777A-BFFC-4E42-952A-45A35B7D5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0" y="4998053"/>
            <a:ext cx="1290217" cy="11095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82" name="Picture 34" descr="Image result for fox news the story logo">
            <a:extLst>
              <a:ext uri="{FF2B5EF4-FFF2-40B4-BE49-F238E27FC236}">
                <a16:creationId xmlns:a16="http://schemas.microsoft.com/office/drawing/2014/main" id="{ABC358A7-3F22-4BEF-BAB8-4ACD64E4F4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r="42345"/>
          <a:stretch/>
        </p:blipFill>
        <p:spPr bwMode="auto">
          <a:xfrm>
            <a:off x="3729457" y="4000062"/>
            <a:ext cx="1178450" cy="7679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84" name="Picture 36" descr="Image result for nickelodeon pj masks logo">
            <a:extLst>
              <a:ext uri="{FF2B5EF4-FFF2-40B4-BE49-F238E27FC236}">
                <a16:creationId xmlns:a16="http://schemas.microsoft.com/office/drawing/2014/main" id="{48BB6FD1-AFB1-4E61-9674-EB130911C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860" y="3987361"/>
            <a:ext cx="2267943" cy="7864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C2D999-9EC3-4B3E-9284-0D7897573A4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166700" y="2858066"/>
            <a:ext cx="1711447" cy="96619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F0E69AB-8E11-4B6D-BB69-3A11508E1ABC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l="12764"/>
          <a:stretch/>
        </p:blipFill>
        <p:spPr>
          <a:xfrm>
            <a:off x="9931030" y="3994302"/>
            <a:ext cx="2081444" cy="79533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F08231-BDFC-47F0-BF9F-FC44DCC448D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412283" y="1783393"/>
            <a:ext cx="1580086" cy="79004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3807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471C695-DF28-4A69-B2CF-946E70BC5224}"/>
              </a:ext>
            </a:extLst>
          </p:cNvPr>
          <p:cNvSpPr/>
          <p:nvPr/>
        </p:nvSpPr>
        <p:spPr>
          <a:xfrm>
            <a:off x="0" y="2304798"/>
            <a:ext cx="9190106" cy="2248403"/>
          </a:xfrm>
          <a:prstGeom prst="rect">
            <a:avLst/>
          </a:prstGeom>
          <a:solidFill>
            <a:srgbClr val="00A9AC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723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54BCAE-CB1F-4B26-B6F2-9117B5D6A946}"/>
              </a:ext>
            </a:extLst>
          </p:cNvPr>
          <p:cNvSpPr txBox="1"/>
          <p:nvPr/>
        </p:nvSpPr>
        <p:spPr>
          <a:xfrm>
            <a:off x="91025" y="3075056"/>
            <a:ext cx="749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Addressable TV Case Studies</a:t>
            </a:r>
          </a:p>
        </p:txBody>
      </p:sp>
    </p:spTree>
    <p:extLst>
      <p:ext uri="{BB962C8B-B14F-4D97-AF65-F5344CB8AC3E}">
        <p14:creationId xmlns:p14="http://schemas.microsoft.com/office/powerpoint/2010/main" val="3540017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6634C-5945-4080-93C1-528FEBC9ACA2}"/>
              </a:ext>
            </a:extLst>
          </p:cNvPr>
          <p:cNvSpPr txBox="1"/>
          <p:nvPr/>
        </p:nvSpPr>
        <p:spPr>
          <a:xfrm>
            <a:off x="38537" y="6386708"/>
            <a:ext cx="8165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Source: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Xandr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 2018;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Campaign flight: Q3 – Q4 2018. Case study result are based on individual campaign factors.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Xandr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 makes no performance warranties. All Homes: Hispanic DTV HHs. Control: Represents 10% of DTV HHs within target that did not receive ad and therefore were not exposed to Addressable spot.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0FA6DF-E331-4CB2-93AA-BDD10B701E6F}"/>
              </a:ext>
            </a:extLst>
          </p:cNvPr>
          <p:cNvSpPr/>
          <p:nvPr/>
        </p:nvSpPr>
        <p:spPr>
          <a:xfrm>
            <a:off x="118096" y="5014171"/>
            <a:ext cx="3089445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Target Segment: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00A9AC"/>
              </a:solidFill>
              <a:effectLst/>
              <a:uLnTx/>
              <a:uFillTx/>
              <a:latin typeface="Open Sans" panose="020B0606030504020204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Subscribers of DIRECTV’s Spanish-language package and viewers of Hispanic networks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46E0D3-3683-478B-B902-E1D30DEF50B1}"/>
              </a:ext>
            </a:extLst>
          </p:cNvPr>
          <p:cNvSpPr/>
          <p:nvPr/>
        </p:nvSpPr>
        <p:spPr>
          <a:xfrm>
            <a:off x="118096" y="3054017"/>
            <a:ext cx="15544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Flight Duration: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11-week campaign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0EBB9-07A6-43C2-B6D2-2DD61A20C25C}"/>
              </a:ext>
            </a:extLst>
          </p:cNvPr>
          <p:cNvSpPr txBox="1"/>
          <p:nvPr/>
        </p:nvSpPr>
        <p:spPr>
          <a:xfrm>
            <a:off x="3442965" y="1388814"/>
            <a:ext cx="88280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The Addressable campaign generated significant increases in both ratings and tune-in conversions amongst Spanish-speaking households.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D07BA32-9336-49C7-B720-ADD7A0122C59}"/>
              </a:ext>
            </a:extLst>
          </p:cNvPr>
          <p:cNvCxnSpPr>
            <a:cxnSpLocks/>
          </p:cNvCxnSpPr>
          <p:nvPr/>
        </p:nvCxnSpPr>
        <p:spPr>
          <a:xfrm>
            <a:off x="3207541" y="1196493"/>
            <a:ext cx="0" cy="5215909"/>
          </a:xfrm>
          <a:prstGeom prst="line">
            <a:avLst/>
          </a:prstGeom>
          <a:ln w="19050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2074BE5-8769-4A3D-905F-FB746833CEB5}"/>
              </a:ext>
            </a:extLst>
          </p:cNvPr>
          <p:cNvSpPr/>
          <p:nvPr/>
        </p:nvSpPr>
        <p:spPr>
          <a:xfrm>
            <a:off x="111876" y="3647898"/>
            <a:ext cx="296873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Execution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Addressable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Addressable TV campaign utilizing AT&amp;T viewership data to identify target audience and measure conversion. Media ran across Spanish- &amp; English-language networks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B5E5F73-5CE9-4C72-B333-A73072411732}"/>
              </a:ext>
            </a:extLst>
          </p:cNvPr>
          <p:cNvSpPr/>
          <p:nvPr/>
        </p:nvSpPr>
        <p:spPr>
          <a:xfrm>
            <a:off x="118096" y="1686009"/>
            <a:ext cx="10278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Category: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Tune-In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82" name="Picture 4" descr="Image result for xandr logo">
            <a:extLst>
              <a:ext uri="{FF2B5EF4-FFF2-40B4-BE49-F238E27FC236}">
                <a16:creationId xmlns:a16="http://schemas.microsoft.com/office/drawing/2014/main" id="{4A869938-BF48-4AFF-A0A0-4FB5B5120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37472" r="22437" b="32050"/>
          <a:stretch/>
        </p:blipFill>
        <p:spPr bwMode="auto">
          <a:xfrm>
            <a:off x="96369" y="6105380"/>
            <a:ext cx="1201203" cy="2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58505A0-43A8-4034-8B33-B763FD344CE1}"/>
              </a:ext>
            </a:extLst>
          </p:cNvPr>
          <p:cNvSpPr/>
          <p:nvPr/>
        </p:nvSpPr>
        <p:spPr>
          <a:xfrm>
            <a:off x="118096" y="2229436"/>
            <a:ext cx="310882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The Challenge: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Drive tune-in to a specific Hispanic network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1194AAFF-F816-4572-92C7-49A7D95D4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637224"/>
              </p:ext>
            </p:extLst>
          </p:nvPr>
        </p:nvGraphicFramePr>
        <p:xfrm>
          <a:off x="3696032" y="2227734"/>
          <a:ext cx="7624787" cy="3528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87" name="Group 86">
            <a:extLst>
              <a:ext uri="{FF2B5EF4-FFF2-40B4-BE49-F238E27FC236}">
                <a16:creationId xmlns:a16="http://schemas.microsoft.com/office/drawing/2014/main" id="{9B63B5E2-4A70-4F36-B82F-C0027903ACAB}"/>
              </a:ext>
            </a:extLst>
          </p:cNvPr>
          <p:cNvGrpSpPr/>
          <p:nvPr/>
        </p:nvGrpSpPr>
        <p:grpSpPr>
          <a:xfrm>
            <a:off x="5701164" y="5801081"/>
            <a:ext cx="4272375" cy="261610"/>
            <a:chOff x="2721896" y="5610758"/>
            <a:chExt cx="4272375" cy="261610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1479B88-F8CD-4715-B3E0-5AE81AAF05E4}"/>
                </a:ext>
              </a:extLst>
            </p:cNvPr>
            <p:cNvSpPr/>
            <p:nvPr/>
          </p:nvSpPr>
          <p:spPr>
            <a:xfrm>
              <a:off x="4346688" y="5632674"/>
              <a:ext cx="232228" cy="217779"/>
            </a:xfrm>
            <a:prstGeom prst="rect">
              <a:avLst/>
            </a:prstGeom>
            <a:solidFill>
              <a:srgbClr val="00A9AC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9C4D82C-9E1B-456B-8DE7-28D1F1B1F4EF}"/>
                </a:ext>
              </a:extLst>
            </p:cNvPr>
            <p:cNvSpPr txBox="1"/>
            <p:nvPr/>
          </p:nvSpPr>
          <p:spPr>
            <a:xfrm>
              <a:off x="4552507" y="5610758"/>
              <a:ext cx="2441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 vs. All Hispanic Homes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64FA81B-70DE-41F3-BDC2-389A20CABAF3}"/>
                </a:ext>
              </a:extLst>
            </p:cNvPr>
            <p:cNvSpPr/>
            <p:nvPr/>
          </p:nvSpPr>
          <p:spPr>
            <a:xfrm>
              <a:off x="2721896" y="5632674"/>
              <a:ext cx="232228" cy="217779"/>
            </a:xfrm>
            <a:prstGeom prst="rect">
              <a:avLst/>
            </a:prstGeom>
            <a:solidFill>
              <a:srgbClr val="F79646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54B2C2B7-0288-4D4C-82FB-06C43AB12971}"/>
                </a:ext>
              </a:extLst>
            </p:cNvPr>
            <p:cNvSpPr txBox="1"/>
            <p:nvPr/>
          </p:nvSpPr>
          <p:spPr>
            <a:xfrm>
              <a:off x="2927714" y="5610758"/>
              <a:ext cx="1535036" cy="2616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Target vs. Control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351584A-9A2D-4F2C-A346-A995CD2AD6CB}"/>
              </a:ext>
            </a:extLst>
          </p:cNvPr>
          <p:cNvSpPr txBox="1"/>
          <p:nvPr/>
        </p:nvSpPr>
        <p:spPr>
          <a:xfrm>
            <a:off x="0" y="104314"/>
            <a:ext cx="12153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25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With </a:t>
            </a:r>
            <a:r>
              <a:rPr lang="en-US" sz="2500" spc="-100" dirty="0">
                <a:latin typeface="Open Sans" panose="020B0606030504020204"/>
              </a:rPr>
              <a:t>A Hispanic-Targeted Campaign Across Both Spanish &amp; English-Language Networks, Addressable TV Drove A Lift In Tune-In For Programming On A Hispanic TV Network</a:t>
            </a:r>
            <a:endParaRPr kumimoji="0" lang="en-US" sz="2500" b="0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0B67E71-24F4-46D9-9854-E716245AF6AE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745BC3-CFE7-4A3E-B4F5-0D31D985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1B294E-92E4-4F8A-8ABF-818411CCB80B}"/>
              </a:ext>
            </a:extLst>
          </p:cNvPr>
          <p:cNvSpPr/>
          <p:nvPr/>
        </p:nvSpPr>
        <p:spPr>
          <a:xfrm>
            <a:off x="38537" y="6650387"/>
            <a:ext cx="12153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41FE85-962E-467E-AA60-BA84FABEABF5}"/>
              </a:ext>
            </a:extLst>
          </p:cNvPr>
          <p:cNvSpPr/>
          <p:nvPr/>
        </p:nvSpPr>
        <p:spPr>
          <a:xfrm>
            <a:off x="121206" y="1296471"/>
            <a:ext cx="2779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Addressable TV Case Study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</p:spTree>
    <p:extLst>
      <p:ext uri="{BB962C8B-B14F-4D97-AF65-F5344CB8AC3E}">
        <p14:creationId xmlns:p14="http://schemas.microsoft.com/office/powerpoint/2010/main" val="2604833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D6634C-5945-4080-93C1-528FEBC9ACA2}"/>
              </a:ext>
            </a:extLst>
          </p:cNvPr>
          <p:cNvSpPr txBox="1"/>
          <p:nvPr/>
        </p:nvSpPr>
        <p:spPr>
          <a:xfrm>
            <a:off x="38537" y="6386708"/>
            <a:ext cx="10238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Source: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Xandr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 2019; </a:t>
            </a:r>
            <a:r>
              <a:rPr lang="en-US" sz="800" dirty="0">
                <a:solidFill>
                  <a:prstClr val="black"/>
                </a:solidFill>
                <a:latin typeface="Open Sans" panose="020B0606030504020204"/>
              </a:rPr>
              <a:t>Campaign flight: Q1 2019. Case study results are based on individual campaign factors. AT&amp;T makes no performance warranties. Control: Represents 10% of DTV HHs within the target that did not receive exposure to the addressable ad. Source: Polk Audience Solutions by IHS Markit. *Buy Rates are based on a subset of the target HHs for which we get return path data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90FA6DF-E331-4CB2-93AA-BDD10B701E6F}"/>
              </a:ext>
            </a:extLst>
          </p:cNvPr>
          <p:cNvSpPr/>
          <p:nvPr/>
        </p:nvSpPr>
        <p:spPr>
          <a:xfrm>
            <a:off x="118096" y="4555247"/>
            <a:ext cx="308944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Target Segment: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1" i="0" u="none" strike="noStrike" kern="1200" cap="none" spc="0" normalizeH="0" baseline="0" noProof="0" dirty="0">
              <a:ln>
                <a:noFill/>
              </a:ln>
              <a:solidFill>
                <a:srgbClr val="00A9AC"/>
              </a:solidFill>
              <a:effectLst/>
              <a:uLnTx/>
              <a:uFillTx/>
              <a:latin typeface="Open Sans" panose="020B0606030504020204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Bilingual Hispanic HHs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Adults 25+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HHI $50K+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In</a:t>
            </a: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-market to purchase a new vehicle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F46E0D3-3683-478B-B902-E1D30DEF50B1}"/>
              </a:ext>
            </a:extLst>
          </p:cNvPr>
          <p:cNvSpPr/>
          <p:nvPr/>
        </p:nvSpPr>
        <p:spPr>
          <a:xfrm>
            <a:off x="118096" y="2979029"/>
            <a:ext cx="155440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Flight Duration: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-week campaign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0EBB9-07A6-43C2-B6D2-2DD61A20C25C}"/>
              </a:ext>
            </a:extLst>
          </p:cNvPr>
          <p:cNvSpPr txBox="1"/>
          <p:nvPr/>
        </p:nvSpPr>
        <p:spPr>
          <a:xfrm>
            <a:off x="4004697" y="1388814"/>
            <a:ext cx="7409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Results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The Addressable campaign generated </a:t>
            </a:r>
            <a:r>
              <a:rPr lang="en-US" sz="1400" dirty="0">
                <a:solidFill>
                  <a:prstClr val="black"/>
                </a:solidFill>
                <a:latin typeface="Open Sans" panose="020B0606030504020204"/>
              </a:rPr>
              <a:t>a strong lift in sales among the target audience for both specific vehicle models and the brand overall.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D07BA32-9336-49C7-B720-ADD7A0122C59}"/>
              </a:ext>
            </a:extLst>
          </p:cNvPr>
          <p:cNvCxnSpPr>
            <a:cxnSpLocks/>
          </p:cNvCxnSpPr>
          <p:nvPr/>
        </p:nvCxnSpPr>
        <p:spPr>
          <a:xfrm>
            <a:off x="3207541" y="1196493"/>
            <a:ext cx="0" cy="5215909"/>
          </a:xfrm>
          <a:prstGeom prst="line">
            <a:avLst/>
          </a:prstGeom>
          <a:ln w="19050">
            <a:prstDash val="sysDash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72074BE5-8769-4A3D-905F-FB746833CEB5}"/>
              </a:ext>
            </a:extLst>
          </p:cNvPr>
          <p:cNvSpPr/>
          <p:nvPr/>
        </p:nvSpPr>
        <p:spPr>
          <a:xfrm>
            <a:off x="118096" y="3559390"/>
            <a:ext cx="296873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Execution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: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Addressable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Addressable TV campaign and sales conversion analysis utilizing Polk Audience Solutions by IHS Markit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CB5E5F73-5CE9-4C72-B333-A73072411732}"/>
              </a:ext>
            </a:extLst>
          </p:cNvPr>
          <p:cNvSpPr/>
          <p:nvPr/>
        </p:nvSpPr>
        <p:spPr>
          <a:xfrm>
            <a:off x="118096" y="1587475"/>
            <a:ext cx="102784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Category: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A9AC"/>
                </a:solidFill>
                <a:effectLst/>
                <a:uLnTx/>
                <a:uFillTx/>
                <a:latin typeface="Open Sans" panose="020B0606030504020204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</a:rPr>
              <a:t>Auto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82" name="Picture 4" descr="Image result for xandr logo">
            <a:extLst>
              <a:ext uri="{FF2B5EF4-FFF2-40B4-BE49-F238E27FC236}">
                <a16:creationId xmlns:a16="http://schemas.microsoft.com/office/drawing/2014/main" id="{4A869938-BF48-4AFF-A0A0-4FB5B5120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5" t="37472" r="22437" b="32050"/>
          <a:stretch/>
        </p:blipFill>
        <p:spPr bwMode="auto">
          <a:xfrm>
            <a:off x="96369" y="6105380"/>
            <a:ext cx="1201203" cy="27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F58505A0-43A8-4034-8B33-B763FD344CE1}"/>
              </a:ext>
            </a:extLst>
          </p:cNvPr>
          <p:cNvSpPr/>
          <p:nvPr/>
        </p:nvSpPr>
        <p:spPr>
          <a:xfrm>
            <a:off x="118096" y="2167836"/>
            <a:ext cx="310882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The Challenge: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</a:endParaRPr>
          </a:p>
          <a:p>
            <a:pPr lvl="0"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Drive sales for major auto brand and measure campaign performance </a:t>
            </a:r>
          </a:p>
        </p:txBody>
      </p:sp>
      <p:graphicFrame>
        <p:nvGraphicFramePr>
          <p:cNvPr id="86" name="Chart 85">
            <a:extLst>
              <a:ext uri="{FF2B5EF4-FFF2-40B4-BE49-F238E27FC236}">
                <a16:creationId xmlns:a16="http://schemas.microsoft.com/office/drawing/2014/main" id="{1194AAFF-F816-4572-92C7-49A7D95D4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2920430"/>
              </p:ext>
            </p:extLst>
          </p:nvPr>
        </p:nvGraphicFramePr>
        <p:xfrm>
          <a:off x="3896879" y="2532537"/>
          <a:ext cx="7624787" cy="35282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351584A-9A2D-4F2C-A346-A995CD2AD6CB}"/>
              </a:ext>
            </a:extLst>
          </p:cNvPr>
          <p:cNvSpPr txBox="1"/>
          <p:nvPr/>
        </p:nvSpPr>
        <p:spPr>
          <a:xfrm>
            <a:off x="0" y="104314"/>
            <a:ext cx="121534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spcBef>
                <a:spcPct val="0"/>
              </a:spcBef>
              <a:defRPr/>
            </a:pPr>
            <a:r>
              <a:rPr kumimoji="0" lang="en-US" sz="25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Hispanic-Targeted Campaigns Lead To Sales Lifts In The Auto Category As Well, For Both The Overall Brand And Specific Vehicle Models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B0B67E71-24F4-46D9-9854-E716245AF6AE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745BC3-CFE7-4A3E-B4F5-0D31D985F2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D1B294E-92E4-4F8A-8ABF-818411CCB80B}"/>
              </a:ext>
            </a:extLst>
          </p:cNvPr>
          <p:cNvSpPr/>
          <p:nvPr/>
        </p:nvSpPr>
        <p:spPr>
          <a:xfrm>
            <a:off x="38537" y="6650387"/>
            <a:ext cx="1215346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41FE85-962E-467E-AA60-BA84FABEABF5}"/>
              </a:ext>
            </a:extLst>
          </p:cNvPr>
          <p:cNvSpPr/>
          <p:nvPr/>
        </p:nvSpPr>
        <p:spPr>
          <a:xfrm>
            <a:off x="121206" y="1161003"/>
            <a:ext cx="27798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Open Sans" panose="020B0606030504020204"/>
              </a:rPr>
              <a:t>Addressable TV Case Study</a:t>
            </a:r>
          </a:p>
        </p:txBody>
      </p:sp>
    </p:spTree>
    <p:extLst>
      <p:ext uri="{BB962C8B-B14F-4D97-AF65-F5344CB8AC3E}">
        <p14:creationId xmlns:p14="http://schemas.microsoft.com/office/powerpoint/2010/main" val="353877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F9E774B-BF51-4783-8E7E-E3D5FF37D7C0}"/>
              </a:ext>
            </a:extLst>
          </p:cNvPr>
          <p:cNvSpPr/>
          <p:nvPr/>
        </p:nvSpPr>
        <p:spPr>
          <a:xfrm>
            <a:off x="4195852" y="597965"/>
            <a:ext cx="78462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Hispanic population has experienced immense growth in the United States over the last couple of decades. Now representing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18% of the total population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over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 million people</a:t>
            </a:r>
            <a:r>
              <a:rPr lang="en-US" sz="1400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strong, their aggregated annual expenditures have grown over 50% in the last ten years and now stand at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slightly under $1 trillion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 the population grows and many become acculturated, a vast majority continue to be fluent in Spanish with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66% even speaking Spanish regularly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But this doesn’t mean that their media consumption is siloed to just Hispanic-targeted media such as Spanish-language TV.  Their media habits are much more nuanced and cross both Spanish- &amp; English-language TV networks.  In fact, while Hispanic-targeted TV networks provide great coverage of Hispanic consumers, Spanish-speaking Hispanics spend more time watching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English-language TV (59% of their viewing)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than Spanish-language TV (41%).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Extending Spanish-language creative to English-language TV networks enables marketers to increase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reach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relevancy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engagement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credibility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against Hispanic consumers.  However, with Hispanics making up less than 15% of total TV viewing, marketers must also guard against potentially wasting impressions as their messaging may not be that relevant to other audiences.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this supplement to our </a:t>
            </a:r>
            <a:r>
              <a:rPr lang="en-US" sz="1400" b="1" i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For Success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marketer’s guide on Addressability released earlier this year, learn how the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precision targeting of Addressable TV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be utilized to deliver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incremental reach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relevancy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US" sz="1400" b="1" dirty="0">
                <a:solidFill>
                  <a:srgbClr val="F7964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personalization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against Spanish-speaking Hispanics with minimal wasted impressions against other segmentations.</a:t>
            </a:r>
          </a:p>
          <a:p>
            <a:pPr lvl="0" algn="ctr"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deeper overview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 Addressable TV,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click here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download the full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Address For Success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marketer’s guide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868744-3086-4496-9CED-3BA6DB2D5BC8}"/>
              </a:ext>
            </a:extLst>
          </p:cNvPr>
          <p:cNvSpPr/>
          <p:nvPr/>
        </p:nvSpPr>
        <p:spPr>
          <a:xfrm>
            <a:off x="4045933" y="132387"/>
            <a:ext cx="81460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Summary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65404-C6E9-4CCB-AD00-13AECB191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FFA6638-E837-47B0-8222-F3557C070467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28DB6D-F86F-4C0C-96B5-8844D9A329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6"/>
          <a:stretch/>
        </p:blipFill>
        <p:spPr>
          <a:xfrm>
            <a:off x="0" y="0"/>
            <a:ext cx="4045933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567D8A7-F4E2-409F-AE0D-0DC83B625808}"/>
              </a:ext>
            </a:extLst>
          </p:cNvPr>
          <p:cNvSpPr/>
          <p:nvPr/>
        </p:nvSpPr>
        <p:spPr>
          <a:xfrm>
            <a:off x="4078184" y="6621032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155057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5D6E1F-4451-46C8-8D26-91EC35F97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8" r="29974"/>
          <a:stretch/>
        </p:blipFill>
        <p:spPr>
          <a:xfrm>
            <a:off x="0" y="-1"/>
            <a:ext cx="4286791" cy="685800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A90A3637-4489-43F9-9B8B-1DFD154CE71B}"/>
              </a:ext>
            </a:extLst>
          </p:cNvPr>
          <p:cNvSpPr txBox="1">
            <a:spLocks/>
          </p:cNvSpPr>
          <p:nvPr/>
        </p:nvSpPr>
        <p:spPr>
          <a:xfrm>
            <a:off x="6432701" y="442878"/>
            <a:ext cx="3394837" cy="589496"/>
          </a:xfrm>
          <a:prstGeom prst="rect">
            <a:avLst/>
          </a:prstGeom>
          <a:ln>
            <a:noFill/>
          </a:ln>
        </p:spPr>
        <p:txBody>
          <a:bodyPr vert="horz" lIns="234480" tIns="117240" rIns="234480" bIns="117240" rtlCol="0" anchor="ctr">
            <a:normAutofit lnSpcReduction="10000"/>
          </a:bodyPr>
          <a:lstStyle>
            <a:lvl1pPr algn="ctr" defTabSz="586199" rtl="0" eaLnBrk="1" latinLnBrk="0" hangingPunct="1">
              <a:spcBef>
                <a:spcPct val="0"/>
              </a:spcBef>
              <a:buNone/>
              <a:defRPr sz="56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8619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A9AC"/>
                </a:solidFill>
                <a:latin typeface="Open Sans" panose="020B0606030504020204"/>
              </a:rPr>
              <a:t>Key Takeaways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A9AC"/>
              </a:solidFill>
              <a:effectLst/>
              <a:uLnTx/>
              <a:uFillTx/>
              <a:latin typeface="Open Sans" panose="020B0606030504020204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10B81685-D2B7-4814-92EE-39FA6D0C857C}"/>
              </a:ext>
            </a:extLst>
          </p:cNvPr>
          <p:cNvSpPr txBox="1">
            <a:spLocks/>
          </p:cNvSpPr>
          <p:nvPr/>
        </p:nvSpPr>
        <p:spPr>
          <a:xfrm>
            <a:off x="4568436" y="1020219"/>
            <a:ext cx="7206797" cy="4882949"/>
          </a:xfrm>
          <a:prstGeom prst="rect">
            <a:avLst/>
          </a:prstGeom>
        </p:spPr>
        <p:txBody>
          <a:bodyPr anchor="ctr"/>
          <a:lstStyle>
            <a:lvl1pPr marL="439649" indent="-439649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52574" indent="-366375" algn="l" defTabSz="586199" rtl="0" eaLnBrk="1" latinLnBrk="0" hangingPunct="1">
              <a:spcBef>
                <a:spcPct val="20000"/>
              </a:spcBef>
              <a:buFont typeface="Arial"/>
              <a:buChar char="–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65498" indent="-293100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1697" indent="-293100" algn="l" defTabSz="586199" rtl="0" eaLnBrk="1" latinLnBrk="0" hangingPunct="1">
              <a:spcBef>
                <a:spcPct val="20000"/>
              </a:spcBef>
              <a:buFont typeface="Arial"/>
              <a:buChar char="–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37896" indent="-293100" algn="l" defTabSz="586199" rtl="0" eaLnBrk="1" latinLnBrk="0" hangingPunct="1">
              <a:spcBef>
                <a:spcPct val="20000"/>
              </a:spcBef>
              <a:buFont typeface="Arial"/>
              <a:buChar char="»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24095" indent="-293100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10294" indent="-293100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96493" indent="-293100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982692" indent="-293100" algn="l" defTabSz="586199" rtl="0" eaLnBrk="1" latinLnBrk="0" hangingPunct="1">
              <a:spcBef>
                <a:spcPct val="20000"/>
              </a:spcBef>
              <a:buFont typeface="Arial"/>
              <a:buChar char="•"/>
              <a:defRPr sz="25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en-US" sz="2000" dirty="0">
                <a:latin typeface="Open Sans" panose="020B0606030504020204"/>
              </a:rPr>
              <a:t>Total annual U.S. expenditures by Hispanic have increased 50% over the last 10 years to $866 billon </a:t>
            </a:r>
          </a:p>
          <a:p>
            <a:pPr marL="0" lvl="0" indent="0" algn="ctr">
              <a:buNone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 panose="020B0606030504020204"/>
            </a:endParaRPr>
          </a:p>
          <a:p>
            <a:pPr marL="0" lvl="0" indent="0" algn="ctr"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86% of Hispanics can speak Spanish and 66% speak Spanish regularly</a:t>
            </a:r>
          </a:p>
          <a:p>
            <a:pPr marL="0" lvl="0" indent="0" algn="ctr">
              <a:buNone/>
              <a:defRPr/>
            </a:pPr>
            <a:endParaRPr lang="en-US" sz="2000" dirty="0">
              <a:latin typeface="Open Sans" panose="020B0606030504020204"/>
            </a:endParaRPr>
          </a:p>
          <a:p>
            <a:pPr marL="0" lvl="0" indent="0" algn="ctr"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From an ad-supported cable TV perspective, 33% of Spanish-speaking Hispanics watch only English-Language TV networks and 80% of total viewing is on these networks</a:t>
            </a:r>
          </a:p>
          <a:p>
            <a:pPr marL="0" lvl="0" indent="0" algn="ctr">
              <a:buNone/>
              <a:defRPr/>
            </a:pPr>
            <a:endParaRPr lang="en-US" sz="2000" dirty="0">
              <a:latin typeface="Open Sans" panose="020B0606030504020204"/>
            </a:endParaRPr>
          </a:p>
          <a:p>
            <a:pPr marL="0" lvl="0" indent="0" algn="ctr">
              <a:buNone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/>
              </a:rPr>
              <a:t>Advertisers can bridge the gap to deliver greater reach, relevancy and a cohesive message against Hispanics with Spanish-language creative across cable networks by utilizing precision-targeted Addressable TV on English-language networks with minimal wasted impressions</a:t>
            </a:r>
            <a:endParaRPr lang="en-US" sz="2000" dirty="0">
              <a:latin typeface="Open Sans" panose="020B060603050402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0C7863-4833-46C2-B79B-38A035AAD8A6}"/>
              </a:ext>
            </a:extLst>
          </p:cNvPr>
          <p:cNvCxnSpPr>
            <a:cxnSpLocks/>
          </p:cNvCxnSpPr>
          <p:nvPr/>
        </p:nvCxnSpPr>
        <p:spPr>
          <a:xfrm>
            <a:off x="5547840" y="1824337"/>
            <a:ext cx="5164561" cy="0"/>
          </a:xfrm>
          <a:prstGeom prst="line">
            <a:avLst/>
          </a:prstGeom>
          <a:ln w="38100">
            <a:solidFill>
              <a:srgbClr val="F7964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A71202-0CE7-4B17-B0A6-1A8F5126DD7F}"/>
              </a:ext>
            </a:extLst>
          </p:cNvPr>
          <p:cNvCxnSpPr>
            <a:cxnSpLocks/>
          </p:cNvCxnSpPr>
          <p:nvPr/>
        </p:nvCxnSpPr>
        <p:spPr>
          <a:xfrm>
            <a:off x="5687554" y="2867097"/>
            <a:ext cx="5164561" cy="0"/>
          </a:xfrm>
          <a:prstGeom prst="line">
            <a:avLst/>
          </a:prstGeom>
          <a:ln w="38100">
            <a:solidFill>
              <a:srgbClr val="F7964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0E2E684-4701-4994-B6DE-0AAB0956D114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8BBAC-B2F2-49E1-91D8-219870754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C96928-F2E7-44A2-9046-1245D246F81A}"/>
              </a:ext>
            </a:extLst>
          </p:cNvPr>
          <p:cNvSpPr/>
          <p:nvPr/>
        </p:nvSpPr>
        <p:spPr>
          <a:xfrm>
            <a:off x="4286791" y="6620997"/>
            <a:ext cx="764395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FDB67A-E1DA-4549-AFFC-C8BFFF8F2746}"/>
              </a:ext>
            </a:extLst>
          </p:cNvPr>
          <p:cNvCxnSpPr>
            <a:cxnSpLocks/>
          </p:cNvCxnSpPr>
          <p:nvPr/>
        </p:nvCxnSpPr>
        <p:spPr>
          <a:xfrm>
            <a:off x="5665784" y="4238693"/>
            <a:ext cx="5164561" cy="0"/>
          </a:xfrm>
          <a:prstGeom prst="line">
            <a:avLst/>
          </a:prstGeom>
          <a:ln w="38100">
            <a:solidFill>
              <a:srgbClr val="F79646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3517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425DB6-08E3-4A4E-9B4B-9CAF810B7FEA}"/>
              </a:ext>
            </a:extLst>
          </p:cNvPr>
          <p:cNvSpPr/>
          <p:nvPr/>
        </p:nvSpPr>
        <p:spPr>
          <a:xfrm>
            <a:off x="1588" y="0"/>
            <a:ext cx="3394935" cy="6868397"/>
          </a:xfrm>
          <a:prstGeom prst="rect">
            <a:avLst/>
          </a:prstGeom>
          <a:solidFill>
            <a:srgbClr val="00A9A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4752">
              <a:defRPr/>
            </a:pPr>
            <a:endParaRPr lang="en-US" dirty="0">
              <a:solidFill>
                <a:srgbClr val="FAB982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903" y="416756"/>
            <a:ext cx="3086305" cy="59163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585906">
              <a:lnSpc>
                <a:spcPts val="1700"/>
              </a:lnSpc>
              <a:defRPr/>
            </a:pPr>
            <a:endParaRPr lang="en-US" sz="3999" b="1" dirty="0">
              <a:solidFill>
                <a:prstClr val="white"/>
              </a:solidFill>
              <a:latin typeface="Open Sans" panose="020B0606030504020204"/>
              <a:cs typeface="Trebuchet MS"/>
            </a:endParaRPr>
          </a:p>
          <a:p>
            <a:pPr defTabSz="585906">
              <a:lnSpc>
                <a:spcPts val="1700"/>
              </a:lnSpc>
              <a:defRPr/>
            </a:pPr>
            <a:r>
              <a:rPr lang="en-US" sz="3999" b="1" dirty="0">
                <a:solidFill>
                  <a:prstClr val="white"/>
                </a:solidFill>
                <a:latin typeface="Open Sans" panose="020B0606030504020204"/>
                <a:cs typeface="Trebuchet MS"/>
              </a:rPr>
              <a:t>Contact Us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65577" y="3560045"/>
            <a:ext cx="184731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85906">
              <a:defRPr/>
            </a:pPr>
            <a:endParaRPr lang="en-US" sz="230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353537F-30BD-4E76-9FF0-F5DB50FDD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57" y="5478544"/>
            <a:ext cx="963173" cy="963173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49AC38A1-8136-4943-8843-6B8BB7638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433" y="5478544"/>
            <a:ext cx="963173" cy="963173"/>
          </a:xfrm>
          <a:prstGeom prst="rect">
            <a:avLst/>
          </a:prstGeom>
        </p:spPr>
      </p:pic>
      <p:pic>
        <p:nvPicPr>
          <p:cNvPr id="4" name="Picture 3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90" y="3658381"/>
            <a:ext cx="1218730" cy="1218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8" y="3401333"/>
            <a:ext cx="3394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082">
              <a:defRPr/>
            </a:pPr>
            <a:r>
              <a:rPr lang="en-US" sz="2000" b="1" dirty="0">
                <a:solidFill>
                  <a:prstClr val="white"/>
                </a:solidFill>
                <a:latin typeface="Open Sans" panose="020B0606030504020204"/>
              </a:rPr>
              <a:t>Join Our Email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49010" y="6460003"/>
            <a:ext cx="963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082">
              <a:defRPr/>
            </a:pPr>
            <a:r>
              <a:rPr lang="en-US" sz="1200" dirty="0">
                <a:solidFill>
                  <a:prstClr val="white"/>
                </a:solidFill>
                <a:latin typeface="Open Sans" panose="020B0606030504020204"/>
              </a:rPr>
              <a:t>@</a:t>
            </a:r>
            <a:r>
              <a:rPr lang="en-US" sz="1200" dirty="0" err="1">
                <a:solidFill>
                  <a:prstClr val="white"/>
                </a:solidFill>
                <a:latin typeface="Open Sans" panose="020B0606030504020204"/>
              </a:rPr>
              <a:t>VABintel</a:t>
            </a:r>
            <a:endParaRPr lang="en-US" sz="1200" dirty="0">
              <a:solidFill>
                <a:prstClr val="white"/>
              </a:solidFill>
              <a:latin typeface="Open Sans" panose="020B0606030504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027" y="6472486"/>
            <a:ext cx="1627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86082">
              <a:defRPr/>
            </a:pPr>
            <a:r>
              <a:rPr lang="en-US" sz="1200" dirty="0">
                <a:solidFill>
                  <a:prstClr val="white"/>
                </a:solidFill>
                <a:latin typeface="Open Sans" panose="020B0606030504020204"/>
              </a:rPr>
              <a:t>VAB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9D19B7-E17C-4008-8062-4715C9DB7EE2}"/>
              </a:ext>
            </a:extLst>
          </p:cNvPr>
          <p:cNvSpPr txBox="1"/>
          <p:nvPr/>
        </p:nvSpPr>
        <p:spPr>
          <a:xfrm>
            <a:off x="5069175" y="2141716"/>
            <a:ext cx="339537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5965">
              <a:defRPr/>
            </a:pPr>
            <a:r>
              <a:rPr lang="en-US" sz="1700" dirty="0">
                <a:solidFill>
                  <a:srgbClr val="00A9AC"/>
                </a:solidFill>
                <a:latin typeface="Open Sans" panose="020B0606030504020204"/>
              </a:rPr>
              <a:t>Jason Wiese</a:t>
            </a:r>
          </a:p>
          <a:p>
            <a:pPr defTabSz="585965">
              <a:defRPr/>
            </a:pPr>
            <a:r>
              <a:rPr lang="en-US" sz="1400" dirty="0">
                <a:solidFill>
                  <a:srgbClr val="0099FF"/>
                </a:solidFill>
                <a:latin typeface="Open Sans" panose="020B0606030504020204"/>
              </a:rPr>
              <a:t>SVP, Director of Strategic Insights</a:t>
            </a:r>
          </a:p>
          <a:p>
            <a:pPr defTabSz="585965">
              <a:defRPr/>
            </a:pP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jasonw@thevab.com</a:t>
            </a:r>
            <a:r>
              <a:rPr lang="en-US" sz="1500" dirty="0">
                <a:solidFill>
                  <a:prstClr val="black"/>
                </a:solidFill>
                <a:latin typeface="Open Sans" panose="020B0606030504020204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2C83AF-CDA6-49DD-9F7F-5E607A65B172}"/>
              </a:ext>
            </a:extLst>
          </p:cNvPr>
          <p:cNvSpPr txBox="1"/>
          <p:nvPr/>
        </p:nvSpPr>
        <p:spPr>
          <a:xfrm>
            <a:off x="7098714" y="3560062"/>
            <a:ext cx="339581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86082">
              <a:defRPr/>
            </a:pPr>
            <a:r>
              <a:rPr lang="en-US" sz="1700" dirty="0">
                <a:solidFill>
                  <a:srgbClr val="00A9AC"/>
                </a:solidFill>
                <a:latin typeface="Open Sans" panose="020B0606030504020204"/>
              </a:rPr>
              <a:t>Leah Montner-Dixon</a:t>
            </a:r>
          </a:p>
          <a:p>
            <a:pPr defTabSz="586082">
              <a:defRPr/>
            </a:pPr>
            <a:r>
              <a:rPr lang="en-US" sz="1400" dirty="0">
                <a:solidFill>
                  <a:srgbClr val="0099FF"/>
                </a:solidFill>
                <a:latin typeface="Open Sans" panose="020B0606030504020204"/>
              </a:rPr>
              <a:t>Senior Multiplatform Video Analyst </a:t>
            </a:r>
            <a:r>
              <a:rPr lang="en-US" sz="1200" dirty="0">
                <a:solidFill>
                  <a:prstClr val="black"/>
                </a:solidFill>
                <a:latin typeface="Open Sans" panose="020B0606030504020204"/>
              </a:rPr>
              <a:t>leahm@thevab.com</a:t>
            </a:r>
            <a:endParaRPr lang="en-US" sz="1200" dirty="0">
              <a:solidFill>
                <a:prstClr val="black"/>
              </a:solidFill>
              <a:latin typeface="Open Sans" panose="020B0606030504020204"/>
              <a:cs typeface="Trebuchet MS"/>
            </a:endParaRPr>
          </a:p>
        </p:txBody>
      </p:sp>
      <p:pic>
        <p:nvPicPr>
          <p:cNvPr id="15" name="Picture 2" descr="3adc6efd-32a2-4b53-a115-97c56738b288@namprd06">
            <a:extLst>
              <a:ext uri="{FF2B5EF4-FFF2-40B4-BE49-F238E27FC236}">
                <a16:creationId xmlns:a16="http://schemas.microsoft.com/office/drawing/2014/main" id="{DBC9A184-9076-4A24-A35F-3CEFE4CD8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253" y="29894"/>
            <a:ext cx="996905" cy="56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40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11873E0-5644-429D-9B0D-7D1EE1A5DA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" r="54499"/>
          <a:stretch/>
        </p:blipFill>
        <p:spPr>
          <a:xfrm>
            <a:off x="8111412" y="0"/>
            <a:ext cx="40805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14098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All TV includes all ad-supported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Univision. Spanish-Speaking Hispanic P18-34 = only Spanish, mostly Spanish, Spanish &amp; English equally, mostly English. 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2703565"/>
              </p:ext>
            </p:extLst>
          </p:nvPr>
        </p:nvGraphicFramePr>
        <p:xfrm>
          <a:off x="1101011" y="2099389"/>
          <a:ext cx="5654351" cy="404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F22C840-4DC9-4252-9339-381F5C56769F}"/>
              </a:ext>
            </a:extLst>
          </p:cNvPr>
          <p:cNvSpPr/>
          <p:nvPr/>
        </p:nvSpPr>
        <p:spPr>
          <a:xfrm>
            <a:off x="1" y="1449664"/>
            <a:ext cx="8180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18-34 consumers, they’ll miss nearly 26% of their potential audience by only advertising on Spanish-language TV nets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45484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118188" y="90719"/>
            <a:ext cx="808473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Reach Is High On Spanish-Language TV Networks, Advertisers Can Extend Their Messaging Further Against Spanish-Speaking Hispanics 18-34 Through A Broader TV Plan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956626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B2F482-25C0-439A-8252-D57EC9A89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2"/>
          <a:stretch/>
        </p:blipFill>
        <p:spPr>
          <a:xfrm>
            <a:off x="8058150" y="0"/>
            <a:ext cx="4133850" cy="68580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974435"/>
              </p:ext>
            </p:extLst>
          </p:nvPr>
        </p:nvGraphicFramePr>
        <p:xfrm>
          <a:off x="1101011" y="2182525"/>
          <a:ext cx="5654351" cy="3958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39264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+34%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7E944-0136-47BE-B8BC-1E3CCFADA608}"/>
              </a:ext>
            </a:extLst>
          </p:cNvPr>
          <p:cNvSpPr txBox="1"/>
          <p:nvPr/>
        </p:nvSpPr>
        <p:spPr>
          <a:xfrm>
            <a:off x="33867" y="6124086"/>
            <a:ext cx="7756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All Cable TV includes all ad-supported Cable TV; Spanish-Language Cable TV Includes: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Spanish-Speaking Hispanic P18-34 = only Spanish, mostly Spanish, Spanish &amp; English equally, mostly English.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F8E86-BE82-4F34-9661-8E968C5857D2}"/>
              </a:ext>
            </a:extLst>
          </p:cNvPr>
          <p:cNvSpPr/>
          <p:nvPr/>
        </p:nvSpPr>
        <p:spPr>
          <a:xfrm>
            <a:off x="33867" y="1480961"/>
            <a:ext cx="81722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18-34 consumers specifically on cable TV, they’ll miss 49% of their potential audience by advertising only on Spanish-language nets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D63C-385A-4BC1-97D0-B578E4CB12FA}"/>
              </a:ext>
            </a:extLst>
          </p:cNvPr>
          <p:cNvSpPr/>
          <p:nvPr/>
        </p:nvSpPr>
        <p:spPr>
          <a:xfrm>
            <a:off x="124505" y="156209"/>
            <a:ext cx="8081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 Gap In Spanish-Speaking Hispanic 18-34 Reach Is Even More Pronounced When Looking Specifically At Cable TV Networks Only</a:t>
            </a:r>
          </a:p>
        </p:txBody>
      </p:sp>
    </p:spTree>
    <p:extLst>
      <p:ext uri="{BB962C8B-B14F-4D97-AF65-F5344CB8AC3E}">
        <p14:creationId xmlns:p14="http://schemas.microsoft.com/office/powerpoint/2010/main" val="2587776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E40BB52-A356-4C61-840A-C52626E87F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6"/>
          <a:stretch/>
        </p:blipFill>
        <p:spPr>
          <a:xfrm>
            <a:off x="8202918" y="0"/>
            <a:ext cx="39890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04767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English-Language TV includes all ad-supported English-Language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Univision. Spanish-Speaking Hispanic P18-34 = only Spanish, mostly Spanish, Spanish &amp; English equally, mostly English.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714603"/>
              </p:ext>
            </p:extLst>
          </p:nvPr>
        </p:nvGraphicFramePr>
        <p:xfrm>
          <a:off x="625151" y="1996751"/>
          <a:ext cx="6876661" cy="390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51705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58978" y="128043"/>
            <a:ext cx="8441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Interestingly, Spanish-Speaking Hispanics 18-34 Spend A Majority Of Their TV Time Viewing English-Language Networks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55A18-F3BB-45D6-9DEB-D5F815B9EA93}"/>
              </a:ext>
            </a:extLst>
          </p:cNvPr>
          <p:cNvSpPr/>
          <p:nvPr/>
        </p:nvSpPr>
        <p:spPr>
          <a:xfrm>
            <a:off x="270996" y="1321918"/>
            <a:ext cx="76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it comes to cable TV viewing specifically, a vast majority (80%) of their time is spent engaging with English-language TV networks</a:t>
            </a:r>
          </a:p>
        </p:txBody>
      </p:sp>
    </p:spTree>
    <p:extLst>
      <p:ext uri="{BB962C8B-B14F-4D97-AF65-F5344CB8AC3E}">
        <p14:creationId xmlns:p14="http://schemas.microsoft.com/office/powerpoint/2010/main" val="131094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BCCC8C5-FFD4-45A1-A26D-558B8CF2D7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8" r="21530"/>
          <a:stretch/>
        </p:blipFill>
        <p:spPr>
          <a:xfrm>
            <a:off x="8111412" y="0"/>
            <a:ext cx="408058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14098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All TV includes all ad-supported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Univision. Spanish-Speaking Hispanic P18-49 = only Spanish, mostly Spanish, Spanish &amp; English equally, mostly English. 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6279965"/>
              </p:ext>
            </p:extLst>
          </p:nvPr>
        </p:nvGraphicFramePr>
        <p:xfrm>
          <a:off x="1101011" y="2099389"/>
          <a:ext cx="5654351" cy="404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F22C840-4DC9-4252-9339-381F5C56769F}"/>
              </a:ext>
            </a:extLst>
          </p:cNvPr>
          <p:cNvSpPr/>
          <p:nvPr/>
        </p:nvSpPr>
        <p:spPr>
          <a:xfrm>
            <a:off x="1" y="1449664"/>
            <a:ext cx="81803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18-34 consumers, they’ll miss nearly 22% of their potential audience by only advertising on Spanish-language TV nets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45484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+20%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118188" y="90719"/>
            <a:ext cx="808473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Reach Is High On Spanish-Language TV Networks, Advertisers Can Extend Their Messaging Further Against Spanish-Speaking Hispanics 18-49 Through A Broader TV Plan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64815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50BF0BE-39D5-4949-A830-32EB5EE7D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5" r="25992"/>
          <a:stretch/>
        </p:blipFill>
        <p:spPr>
          <a:xfrm>
            <a:off x="8372871" y="-622"/>
            <a:ext cx="3812779" cy="68580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6627507"/>
              </p:ext>
            </p:extLst>
          </p:nvPr>
        </p:nvGraphicFramePr>
        <p:xfrm>
          <a:off x="1101011" y="2182525"/>
          <a:ext cx="5654351" cy="3958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39264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+32%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7E944-0136-47BE-B8BC-1E3CCFADA608}"/>
              </a:ext>
            </a:extLst>
          </p:cNvPr>
          <p:cNvSpPr txBox="1"/>
          <p:nvPr/>
        </p:nvSpPr>
        <p:spPr>
          <a:xfrm>
            <a:off x="33867" y="6124086"/>
            <a:ext cx="7756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All Cable TV includes all ad-supported Cable TV; Spanish-Language Cable TV Includes: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Spanish-Speaking Hispanic P18-49 = only Spanish, mostly Spanish, Spanish &amp; English equally, mostly English. </a:t>
            </a: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F8E86-BE82-4F34-9661-8E968C5857D2}"/>
              </a:ext>
            </a:extLst>
          </p:cNvPr>
          <p:cNvSpPr/>
          <p:nvPr/>
        </p:nvSpPr>
        <p:spPr>
          <a:xfrm>
            <a:off x="33867" y="1480961"/>
            <a:ext cx="82782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18-34 consumers specifically on cable TV, they’ll miss 43% of their potential audience by advertising only on Spanish-language nets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D63C-385A-4BC1-97D0-B578E4CB12FA}"/>
              </a:ext>
            </a:extLst>
          </p:cNvPr>
          <p:cNvSpPr/>
          <p:nvPr/>
        </p:nvSpPr>
        <p:spPr>
          <a:xfrm>
            <a:off x="124505" y="156209"/>
            <a:ext cx="80815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The Gap In Spanish-Speaking Hispanic 18-49 Reach Is Even More Pronounced When Looking Specifically At Cable TV Networks Only</a:t>
            </a:r>
          </a:p>
        </p:txBody>
      </p:sp>
    </p:spTree>
    <p:extLst>
      <p:ext uri="{BB962C8B-B14F-4D97-AF65-F5344CB8AC3E}">
        <p14:creationId xmlns:p14="http://schemas.microsoft.com/office/powerpoint/2010/main" val="2944834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D52D409-246C-483A-93A8-CCF40F820C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0" r="20786"/>
          <a:stretch/>
        </p:blipFill>
        <p:spPr>
          <a:xfrm>
            <a:off x="8248650" y="0"/>
            <a:ext cx="39433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04767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English-Language TV includes all ad-supported English-Language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Univision. Spanish-Speaking Hispanic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18-49 = only Spanish, mostly Spanish, Spanish &amp; English equally, mostly English.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3392183"/>
              </p:ext>
            </p:extLst>
          </p:nvPr>
        </p:nvGraphicFramePr>
        <p:xfrm>
          <a:off x="625151" y="1996751"/>
          <a:ext cx="6876661" cy="390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351705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58978" y="128043"/>
            <a:ext cx="8441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Interestingly, Spanish-Speaking Hispanics 18-49 Spend A Majority Of Their TV Time Viewing English-Language Networks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55A18-F3BB-45D6-9DEB-D5F815B9EA93}"/>
              </a:ext>
            </a:extLst>
          </p:cNvPr>
          <p:cNvSpPr/>
          <p:nvPr/>
        </p:nvSpPr>
        <p:spPr>
          <a:xfrm>
            <a:off x="270996" y="1321918"/>
            <a:ext cx="76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it comes to cable TV viewing specifically, a vast majority (80%) of their time is spent engaging with English-language TV networks</a:t>
            </a:r>
          </a:p>
        </p:txBody>
      </p:sp>
    </p:spTree>
    <p:extLst>
      <p:ext uri="{BB962C8B-B14F-4D97-AF65-F5344CB8AC3E}">
        <p14:creationId xmlns:p14="http://schemas.microsoft.com/office/powerpoint/2010/main" val="1784297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DC79A0-492B-4A66-9280-55ADB044AF11}"/>
              </a:ext>
            </a:extLst>
          </p:cNvPr>
          <p:cNvSpPr/>
          <p:nvPr/>
        </p:nvSpPr>
        <p:spPr>
          <a:xfrm>
            <a:off x="0" y="0"/>
            <a:ext cx="645885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6634C-5945-4080-93C1-528FEBC9ACA2}"/>
              </a:ext>
            </a:extLst>
          </p:cNvPr>
          <p:cNvSpPr txBox="1"/>
          <p:nvPr/>
        </p:nvSpPr>
        <p:spPr>
          <a:xfrm>
            <a:off x="15456" y="6109185"/>
            <a:ext cx="6534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Source: VAB analysis of Nielsen Ad Intel, 4Q 2018; Hispanic TV includes Hispanic Cable and Broadcast networks; English-Language TV includes Cable TV networks; Spanish-Language Cable &amp; Broadcast Nets Include: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 &amp; Univision.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7F8E4EE-2B6C-4FF9-8BC1-0B542047B937}"/>
              </a:ext>
            </a:extLst>
          </p:cNvPr>
          <p:cNvSpPr txBox="1"/>
          <p:nvPr/>
        </p:nvSpPr>
        <p:spPr>
          <a:xfrm>
            <a:off x="84425" y="1201773"/>
            <a:ext cx="6412341" cy="12926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From An Advertiser’s Perspective, English-Language TV Delivers </a:t>
            </a:r>
            <a:r>
              <a:rPr kumimoji="0" lang="en-US" sz="2600" b="1" i="1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More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Hispanic Impressions Than Spanish-Language TV.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4618BFB-B173-42C9-BBA8-199DC8A8BC59}"/>
              </a:ext>
            </a:extLst>
          </p:cNvPr>
          <p:cNvSpPr txBox="1"/>
          <p:nvPr/>
        </p:nvSpPr>
        <p:spPr>
          <a:xfrm>
            <a:off x="122336" y="2853010"/>
            <a:ext cx="63365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Trebuchet MS"/>
              </a:rPr>
              <a:t>By targeting these demos with Spanish language ads across all TV networks, advertisers can benefit from greater reach and relevancy and deeper consumer engagement and attention.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5F849-24E9-490E-9578-6E183825D9C1}"/>
              </a:ext>
            </a:extLst>
          </p:cNvPr>
          <p:cNvGrpSpPr/>
          <p:nvPr/>
        </p:nvGrpSpPr>
        <p:grpSpPr>
          <a:xfrm>
            <a:off x="7098923" y="991865"/>
            <a:ext cx="4524117" cy="4579318"/>
            <a:chOff x="6565523" y="1139341"/>
            <a:chExt cx="4524117" cy="4579318"/>
          </a:xfrm>
        </p:grpSpPr>
        <p:graphicFrame>
          <p:nvGraphicFramePr>
            <p:cNvPr id="42" name="Chart 41">
              <a:extLst>
                <a:ext uri="{FF2B5EF4-FFF2-40B4-BE49-F238E27FC236}">
                  <a16:creationId xmlns:a16="http://schemas.microsoft.com/office/drawing/2014/main" id="{A685A19F-D882-4880-9667-DC93E051FFCA}"/>
                </a:ext>
              </a:extLst>
            </p:cNvPr>
            <p:cNvGraphicFramePr/>
            <p:nvPr/>
          </p:nvGraphicFramePr>
          <p:xfrm>
            <a:off x="6565523" y="1139341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6823132B-112F-49C9-8301-54ECFB45BF4F}"/>
                </a:ext>
              </a:extLst>
            </p:cNvPr>
            <p:cNvGraphicFramePr/>
            <p:nvPr/>
          </p:nvGraphicFramePr>
          <p:xfrm>
            <a:off x="8979781" y="1139341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08468136-2768-4E2D-9F87-406FE41FBF71}"/>
                </a:ext>
              </a:extLst>
            </p:cNvPr>
            <p:cNvGraphicFramePr/>
            <p:nvPr/>
          </p:nvGraphicFramePr>
          <p:xfrm>
            <a:off x="6565523" y="3429000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201F1D21-0C85-41DB-860A-3C1A73F92001}"/>
                </a:ext>
              </a:extLst>
            </p:cNvPr>
            <p:cNvGraphicFramePr/>
            <p:nvPr/>
          </p:nvGraphicFramePr>
          <p:xfrm>
            <a:off x="8979781" y="3429000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9504C5-D70B-456F-877C-4FE95CA6B7D9}"/>
              </a:ext>
            </a:extLst>
          </p:cNvPr>
          <p:cNvSpPr txBox="1"/>
          <p:nvPr/>
        </p:nvSpPr>
        <p:spPr>
          <a:xfrm>
            <a:off x="7655597" y="592360"/>
            <a:ext cx="365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% of </a:t>
            </a:r>
            <a:r>
              <a:rPr kumimoji="0" lang="en-US" sz="16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Equivalized</a:t>
            </a: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Ad Impressions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4Q 2018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50447F-8B1F-403E-848F-6EA957B4D41A}"/>
              </a:ext>
            </a:extLst>
          </p:cNvPr>
          <p:cNvGrpSpPr/>
          <p:nvPr/>
        </p:nvGrpSpPr>
        <p:grpSpPr>
          <a:xfrm>
            <a:off x="7227320" y="5739251"/>
            <a:ext cx="4571721" cy="307777"/>
            <a:chOff x="7245393" y="5672491"/>
            <a:chExt cx="4571721" cy="30777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761CC4F-AF32-4F19-A5FB-200D933F63CB}"/>
                </a:ext>
              </a:extLst>
            </p:cNvPr>
            <p:cNvGrpSpPr/>
            <p:nvPr/>
          </p:nvGrpSpPr>
          <p:grpSpPr>
            <a:xfrm>
              <a:off x="9542850" y="5672491"/>
              <a:ext cx="2274264" cy="307777"/>
              <a:chOff x="9542850" y="5672491"/>
              <a:chExt cx="2274264" cy="30777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0B165B6-4948-44FF-A250-09D7B6B8A032}"/>
                  </a:ext>
                </a:extLst>
              </p:cNvPr>
              <p:cNvSpPr/>
              <p:nvPr/>
            </p:nvSpPr>
            <p:spPr>
              <a:xfrm>
                <a:off x="9542850" y="5718658"/>
                <a:ext cx="203200" cy="215444"/>
              </a:xfrm>
              <a:prstGeom prst="rect">
                <a:avLst/>
              </a:prstGeom>
              <a:solidFill>
                <a:srgbClr val="00A9A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CAE2FDC-1EF3-4EDE-B16D-46FCD8C81694}"/>
                  </a:ext>
                </a:extLst>
              </p:cNvPr>
              <p:cNvSpPr txBox="1"/>
              <p:nvPr/>
            </p:nvSpPr>
            <p:spPr>
              <a:xfrm>
                <a:off x="9615416" y="5672491"/>
                <a:ext cx="22016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/>
                    <a:ea typeface="+mn-ea"/>
                    <a:cs typeface="+mn-cs"/>
                  </a:rPr>
                  <a:t>English-Language TV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225764-0F4B-499A-9213-95C5FF865725}"/>
                </a:ext>
              </a:extLst>
            </p:cNvPr>
            <p:cNvGrpSpPr/>
            <p:nvPr/>
          </p:nvGrpSpPr>
          <p:grpSpPr>
            <a:xfrm>
              <a:off x="7245393" y="5672491"/>
              <a:ext cx="2255807" cy="307777"/>
              <a:chOff x="8136287" y="5695576"/>
              <a:chExt cx="2255807" cy="307777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57523A06-CFAF-4273-847F-54320D0ECCB7}"/>
                  </a:ext>
                </a:extLst>
              </p:cNvPr>
              <p:cNvSpPr/>
              <p:nvPr/>
            </p:nvSpPr>
            <p:spPr>
              <a:xfrm>
                <a:off x="8136287" y="5741140"/>
                <a:ext cx="203200" cy="215444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02A92A8B-6291-4EB7-A504-DB11EAD366A0}"/>
                  </a:ext>
                </a:extLst>
              </p:cNvPr>
              <p:cNvSpPr txBox="1"/>
              <p:nvPr/>
            </p:nvSpPr>
            <p:spPr>
              <a:xfrm>
                <a:off x="8282235" y="5695576"/>
                <a:ext cx="2109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/>
                    <a:ea typeface="+mn-ea"/>
                    <a:cs typeface="+mn-cs"/>
                  </a:rPr>
                  <a:t>Spanish-Language TV</a:t>
                </a:r>
              </a:p>
            </p:txBody>
          </p:sp>
        </p:grpSp>
      </p:grp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A42A280A-4587-4819-993B-163A698620D6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  <a:ea typeface="+mn-e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228773-195E-4FF8-8B01-F527D72330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F9CDB15-6A0E-403E-BAB8-86872DB69621}"/>
              </a:ext>
            </a:extLst>
          </p:cNvPr>
          <p:cNvSpPr/>
          <p:nvPr/>
        </p:nvSpPr>
        <p:spPr>
          <a:xfrm>
            <a:off x="756986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34433322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473B2C64-16EB-4D26-89A9-148A3201BEA5}"/>
              </a:ext>
            </a:extLst>
          </p:cNvPr>
          <p:cNvSpPr txBox="1">
            <a:spLocks/>
          </p:cNvSpPr>
          <p:nvPr/>
        </p:nvSpPr>
        <p:spPr>
          <a:xfrm>
            <a:off x="9290001" y="6372453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DC79A0-492B-4A66-9280-55ADB044AF11}"/>
              </a:ext>
            </a:extLst>
          </p:cNvPr>
          <p:cNvSpPr/>
          <p:nvPr/>
        </p:nvSpPr>
        <p:spPr>
          <a:xfrm>
            <a:off x="0" y="0"/>
            <a:ext cx="6458857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6634C-5945-4080-93C1-528FEBC9ACA2}"/>
              </a:ext>
            </a:extLst>
          </p:cNvPr>
          <p:cNvSpPr txBox="1"/>
          <p:nvPr/>
        </p:nvSpPr>
        <p:spPr>
          <a:xfrm>
            <a:off x="15456" y="6133865"/>
            <a:ext cx="6275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Source: VAB analysis of Nielsen Ad Intel, 4Q 2018; Hispanic TV includes Hispanic Cable networks; English-Language TV includes Cable TV networks; Spanish-Language Cable Nets Include: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A15F849-24E9-490E-9578-6E183825D9C1}"/>
              </a:ext>
            </a:extLst>
          </p:cNvPr>
          <p:cNvGrpSpPr/>
          <p:nvPr/>
        </p:nvGrpSpPr>
        <p:grpSpPr>
          <a:xfrm>
            <a:off x="7098923" y="991865"/>
            <a:ext cx="4524117" cy="4579318"/>
            <a:chOff x="6565523" y="1139341"/>
            <a:chExt cx="4524117" cy="4579318"/>
          </a:xfrm>
        </p:grpSpPr>
        <p:graphicFrame>
          <p:nvGraphicFramePr>
            <p:cNvPr id="42" name="Chart 41">
              <a:extLst>
                <a:ext uri="{FF2B5EF4-FFF2-40B4-BE49-F238E27FC236}">
                  <a16:creationId xmlns:a16="http://schemas.microsoft.com/office/drawing/2014/main" id="{A685A19F-D882-4880-9667-DC93E051FFCA}"/>
                </a:ext>
              </a:extLst>
            </p:cNvPr>
            <p:cNvGraphicFramePr/>
            <p:nvPr/>
          </p:nvGraphicFramePr>
          <p:xfrm>
            <a:off x="6565523" y="1139341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3" name="Chart 42">
              <a:extLst>
                <a:ext uri="{FF2B5EF4-FFF2-40B4-BE49-F238E27FC236}">
                  <a16:creationId xmlns:a16="http://schemas.microsoft.com/office/drawing/2014/main" id="{6823132B-112F-49C9-8301-54ECFB45BF4F}"/>
                </a:ext>
              </a:extLst>
            </p:cNvPr>
            <p:cNvGraphicFramePr/>
            <p:nvPr/>
          </p:nvGraphicFramePr>
          <p:xfrm>
            <a:off x="8979781" y="1139341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4" name="Chart 43">
              <a:extLst>
                <a:ext uri="{FF2B5EF4-FFF2-40B4-BE49-F238E27FC236}">
                  <a16:creationId xmlns:a16="http://schemas.microsoft.com/office/drawing/2014/main" id="{08468136-2768-4E2D-9F87-406FE41FBF71}"/>
                </a:ext>
              </a:extLst>
            </p:cNvPr>
            <p:cNvGraphicFramePr/>
            <p:nvPr/>
          </p:nvGraphicFramePr>
          <p:xfrm>
            <a:off x="6565523" y="3429000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45" name="Chart 44">
              <a:extLst>
                <a:ext uri="{FF2B5EF4-FFF2-40B4-BE49-F238E27FC236}">
                  <a16:creationId xmlns:a16="http://schemas.microsoft.com/office/drawing/2014/main" id="{201F1D21-0C85-41DB-860A-3C1A73F92001}"/>
                </a:ext>
              </a:extLst>
            </p:cNvPr>
            <p:cNvGraphicFramePr/>
            <p:nvPr/>
          </p:nvGraphicFramePr>
          <p:xfrm>
            <a:off x="8979781" y="3429000"/>
            <a:ext cx="2109859" cy="228965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9504C5-D70B-456F-877C-4FE95CA6B7D9}"/>
              </a:ext>
            </a:extLst>
          </p:cNvPr>
          <p:cNvSpPr txBox="1"/>
          <p:nvPr/>
        </p:nvSpPr>
        <p:spPr>
          <a:xfrm>
            <a:off x="7134621" y="407090"/>
            <a:ext cx="475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% of Equivalized Cable TV Ad Impressions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4Q 2018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2525E1-504A-4616-9108-2BA92E33C0EA}"/>
              </a:ext>
            </a:extLst>
          </p:cNvPr>
          <p:cNvSpPr txBox="1"/>
          <p:nvPr/>
        </p:nvSpPr>
        <p:spPr>
          <a:xfrm>
            <a:off x="368435" y="2437686"/>
            <a:ext cx="5995031" cy="169277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/>
                <a:ea typeface="+mn-ea"/>
                <a:cs typeface="+mn-cs"/>
              </a:rPr>
              <a:t>From A Cable TV perspective, nearly 9 out of every 10 Hispanic ad impressions, regardless of the demo, were delivered on English-language TV networks. 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44DCA4-9C86-404A-B987-77E284A167F6}"/>
              </a:ext>
            </a:extLst>
          </p:cNvPr>
          <p:cNvGrpSpPr/>
          <p:nvPr/>
        </p:nvGrpSpPr>
        <p:grpSpPr>
          <a:xfrm>
            <a:off x="7226587" y="5739251"/>
            <a:ext cx="4573188" cy="307777"/>
            <a:chOff x="7236062" y="5672491"/>
            <a:chExt cx="4573188" cy="30777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7DDC4FA-27AC-4D57-A0C2-51E305C3320C}"/>
                </a:ext>
              </a:extLst>
            </p:cNvPr>
            <p:cNvGrpSpPr/>
            <p:nvPr/>
          </p:nvGrpSpPr>
          <p:grpSpPr>
            <a:xfrm>
              <a:off x="9558974" y="5672491"/>
              <a:ext cx="2250276" cy="307777"/>
              <a:chOff x="9558974" y="5672491"/>
              <a:chExt cx="2250276" cy="307777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FE49329-551B-42AB-82DC-B216AC72837D}"/>
                  </a:ext>
                </a:extLst>
              </p:cNvPr>
              <p:cNvSpPr/>
              <p:nvPr/>
            </p:nvSpPr>
            <p:spPr>
              <a:xfrm>
                <a:off x="9558974" y="5718658"/>
                <a:ext cx="203200" cy="215444"/>
              </a:xfrm>
              <a:prstGeom prst="rect">
                <a:avLst/>
              </a:prstGeom>
              <a:solidFill>
                <a:srgbClr val="00A9AC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B3BE4C1-721F-494A-96B9-41770E3D037B}"/>
                  </a:ext>
                </a:extLst>
              </p:cNvPr>
              <p:cNvSpPr txBox="1"/>
              <p:nvPr/>
            </p:nvSpPr>
            <p:spPr>
              <a:xfrm>
                <a:off x="9699391" y="5672491"/>
                <a:ext cx="210985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/>
                    <a:ea typeface="+mn-ea"/>
                    <a:cs typeface="+mn-cs"/>
                  </a:rPr>
                  <a:t>English-Language TV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FB5601-9233-405F-BA13-8AA9D0EA7DF0}"/>
                </a:ext>
              </a:extLst>
            </p:cNvPr>
            <p:cNvGrpSpPr/>
            <p:nvPr/>
          </p:nvGrpSpPr>
          <p:grpSpPr>
            <a:xfrm>
              <a:off x="7236062" y="5672491"/>
              <a:ext cx="2385696" cy="307777"/>
              <a:chOff x="8126956" y="5695576"/>
              <a:chExt cx="2385696" cy="307777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C9DB084-F2A7-451B-8459-C2F8E36A3F94}"/>
                  </a:ext>
                </a:extLst>
              </p:cNvPr>
              <p:cNvSpPr/>
              <p:nvPr/>
            </p:nvSpPr>
            <p:spPr>
              <a:xfrm>
                <a:off x="8126956" y="5741140"/>
                <a:ext cx="203200" cy="215444"/>
              </a:xfrm>
              <a:prstGeom prst="rect">
                <a:avLst/>
              </a:prstGeom>
              <a:solidFill>
                <a:srgbClr val="F7964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8DCFF54-092D-4BBC-BDCC-1953CE728B1D}"/>
                  </a:ext>
                </a:extLst>
              </p:cNvPr>
              <p:cNvSpPr txBox="1"/>
              <p:nvPr/>
            </p:nvSpPr>
            <p:spPr>
              <a:xfrm>
                <a:off x="8267372" y="5695576"/>
                <a:ext cx="224528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Open Sans" panose="020B0606030504020204"/>
                    <a:ea typeface="+mn-ea"/>
                    <a:cs typeface="+mn-cs"/>
                  </a:rPr>
                  <a:t>Spanish-Language TV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D1726FA-6CE0-42E1-BAA1-D1CC92BA51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38831D2-067D-41F3-8DBD-A5BD185A608A}"/>
              </a:ext>
            </a:extLst>
          </p:cNvPr>
          <p:cNvSpPr/>
          <p:nvPr/>
        </p:nvSpPr>
        <p:spPr>
          <a:xfrm>
            <a:off x="768281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806402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2C3A45-F9CD-4269-9DD2-2837B07F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1833" y="1620804"/>
            <a:ext cx="4809625" cy="3206416"/>
          </a:xfrm>
          <a:prstGeom prst="ellipse">
            <a:avLst/>
          </a:prstGeom>
          <a:ln w="38100">
            <a:solidFill>
              <a:schemeClr val="accent6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48DB56-FDB1-436A-9FF2-5A2BE508950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5CE698-10E3-4332-BC65-556B2A3104C1}"/>
              </a:ext>
            </a:extLst>
          </p:cNvPr>
          <p:cNvSpPr/>
          <p:nvPr/>
        </p:nvSpPr>
        <p:spPr>
          <a:xfrm>
            <a:off x="345232" y="201451"/>
            <a:ext cx="1152330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The Last Ten Years, The Hispanic Population Has Increased By 28% And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Now Represents Over </a:t>
            </a:r>
            <a:r>
              <a:rPr kumimoji="0" lang="en-US" sz="2600" b="1" i="0" u="sng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 Million People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Within The United States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2FD27DE-3755-4781-862A-D5DFF4CD19BD}"/>
              </a:ext>
            </a:extLst>
          </p:cNvPr>
          <p:cNvSpPr txBox="1">
            <a:spLocks/>
          </p:cNvSpPr>
          <p:nvPr/>
        </p:nvSpPr>
        <p:spPr>
          <a:xfrm>
            <a:off x="67734" y="6352583"/>
            <a:ext cx="8286044" cy="30396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U.S. Census Bureau, 2013-2017 American Community Survey 5-Year Estimates; SEX BY AGE (HISPANIC OR LATINO) - Universe: People Who Are Hispanic Or Latino; VAB Analysis of Hispanic or Latino origin of reference person: Shares of annual aggregate expenditures and sources of income, Consumer Expenditure Survey, 2017.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F16B0B-E130-4986-8186-20E74C537465}"/>
              </a:ext>
            </a:extLst>
          </p:cNvPr>
          <p:cNvSpPr/>
          <p:nvPr/>
        </p:nvSpPr>
        <p:spPr>
          <a:xfrm>
            <a:off x="710542" y="1774859"/>
            <a:ext cx="4772460" cy="1200329"/>
          </a:xfrm>
          <a:prstGeom prst="rect">
            <a:avLst/>
          </a:prstGeom>
          <a:ln w="38100">
            <a:solidFill>
              <a:schemeClr val="accent6"/>
            </a:solidFill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en-US" sz="4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18%</a:t>
            </a:r>
          </a:p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U.S. Population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807C7-76AF-4DEA-9240-A7AA612408EF}"/>
              </a:ext>
            </a:extLst>
          </p:cNvPr>
          <p:cNvSpPr txBox="1"/>
          <p:nvPr/>
        </p:nvSpPr>
        <p:spPr>
          <a:xfrm>
            <a:off x="557415" y="1336659"/>
            <a:ext cx="5078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Hispanic &amp; Latino Americans Account For….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C8830-500B-4F7A-A0E7-CD32F0056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27BA0F-BE19-42AE-BC96-214649B8798A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6C1AA0CF-29C5-4BF6-B7A8-2613DE8CB0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6873481"/>
              </p:ext>
            </p:extLst>
          </p:nvPr>
        </p:nvGraphicFramePr>
        <p:xfrm>
          <a:off x="33139" y="3066163"/>
          <a:ext cx="6127266" cy="3006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52600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048DB56-FDB1-436A-9FF2-5A2BE508950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5CE698-10E3-4332-BC65-556B2A3104C1}"/>
              </a:ext>
            </a:extLst>
          </p:cNvPr>
          <p:cNvSpPr/>
          <p:nvPr/>
        </p:nvSpPr>
        <p:spPr>
          <a:xfrm>
            <a:off x="0" y="102689"/>
            <a:ext cx="123027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Although The Hispanic Population Has Increased By 28% Over The Last 10 Years,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Total Annual U.S. Expenditures Have Increased </a:t>
            </a:r>
            <a:r>
              <a:rPr lang="en-US" sz="2500" b="1" u="sng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50%</a:t>
            </a:r>
            <a:r>
              <a:rPr lang="en-US" sz="2500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During The Same Time Period</a:t>
            </a:r>
            <a:endParaRPr kumimoji="0" lang="en-US" sz="2500" b="0" i="0" u="none" strike="noStrike" kern="1200" cap="none" spc="-100" normalizeH="0" baseline="0" noProof="0" dirty="0">
              <a:ln>
                <a:noFill/>
              </a:ln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2FD27DE-3755-4781-862A-D5DFF4CD19BD}"/>
              </a:ext>
            </a:extLst>
          </p:cNvPr>
          <p:cNvSpPr txBox="1">
            <a:spLocks/>
          </p:cNvSpPr>
          <p:nvPr/>
        </p:nvSpPr>
        <p:spPr>
          <a:xfrm>
            <a:off x="67734" y="6348043"/>
            <a:ext cx="9114648" cy="30396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U.S. Census Bureau, 2013-2017 American Community Survey 5-Year Estimates; SEX BY AGE (HISPANIC OR LATINO) - Universe: People Who Are Hispanic Or Latino; VAB Analysis of Hispanic or Latino origin of reference person: Shares of annual aggregate expenditures and sources of income, Consumer Expenditure Survey, 2007, 2012 &amp; 2017.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5D132E-B738-4627-B60C-ECD803474F02}"/>
              </a:ext>
            </a:extLst>
          </p:cNvPr>
          <p:cNvSpPr/>
          <p:nvPr/>
        </p:nvSpPr>
        <p:spPr>
          <a:xfrm>
            <a:off x="3546370" y="1598623"/>
            <a:ext cx="5099261" cy="1200329"/>
          </a:xfrm>
          <a:prstGeom prst="rect">
            <a:avLst/>
          </a:prstGeom>
          <a:ln w="38100">
            <a:solidFill>
              <a:schemeClr val="accent6"/>
            </a:solidFill>
            <a:prstDash val="sysDot"/>
          </a:ln>
        </p:spPr>
        <p:txBody>
          <a:bodyPr wrap="none">
            <a:spAutoFit/>
          </a:bodyPr>
          <a:lstStyle/>
          <a:p>
            <a:pPr algn="ctr"/>
            <a:r>
              <a:rPr lang="en-US" sz="48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$866B</a:t>
            </a:r>
          </a:p>
          <a:p>
            <a:pPr algn="ctr"/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Total Annual U.S. Expenditures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7807C7-76AF-4DEA-9240-A7AA612408EF}"/>
              </a:ext>
            </a:extLst>
          </p:cNvPr>
          <p:cNvSpPr txBox="1"/>
          <p:nvPr/>
        </p:nvSpPr>
        <p:spPr>
          <a:xfrm>
            <a:off x="2984044" y="1123637"/>
            <a:ext cx="6223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Hispanic &amp; Latino Americans Account For….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C8830-500B-4F7A-A0E7-CD32F005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15" y="6465730"/>
            <a:ext cx="707531" cy="372559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2C50F31-6908-4B32-BC03-4116859F0F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111787"/>
              </p:ext>
            </p:extLst>
          </p:nvPr>
        </p:nvGraphicFramePr>
        <p:xfrm>
          <a:off x="1342053" y="2873829"/>
          <a:ext cx="9507894" cy="3264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7409EB69-5FB0-4A70-862C-C1155A71C9CB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223421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D6FB6-A6CB-49C5-8F21-8970E025C8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0" r="20786"/>
          <a:stretch/>
        </p:blipFill>
        <p:spPr>
          <a:xfrm>
            <a:off x="7897792" y="0"/>
            <a:ext cx="4294208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C4557-B7E0-47B9-9458-2D9110E054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Trebuchet MS"/>
              <a:ea typeface="+mn-ea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89E1A06-C6CB-46B9-A722-1BFA627D912D}"/>
              </a:ext>
            </a:extLst>
          </p:cNvPr>
          <p:cNvSpPr txBox="1">
            <a:spLocks/>
          </p:cNvSpPr>
          <p:nvPr/>
        </p:nvSpPr>
        <p:spPr>
          <a:xfrm>
            <a:off x="67734" y="6366597"/>
            <a:ext cx="7830058" cy="303966"/>
          </a:xfrm>
          <a:prstGeom prst="rect">
            <a:avLst/>
          </a:prstGeom>
        </p:spPr>
        <p:txBody>
          <a:bodyPr vert="horz" lIns="90964" tIns="45482" rIns="90964" bIns="45482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Hispanic A18+, Playback Time Period: Live +7 Days (+168 hours) | TV | Linear with VOD, Total Day, Measurement Interval: 12/1/18 – 12/31/18.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1F002C8-74AF-4968-8560-E08986A09B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747310"/>
              </p:ext>
            </p:extLst>
          </p:nvPr>
        </p:nvGraphicFramePr>
        <p:xfrm>
          <a:off x="306609" y="1439440"/>
          <a:ext cx="7451991" cy="420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CD80CE4-7AF0-48ED-AF8F-1B16B1E51286}"/>
              </a:ext>
            </a:extLst>
          </p:cNvPr>
          <p:cNvSpPr/>
          <p:nvPr/>
        </p:nvSpPr>
        <p:spPr>
          <a:xfrm>
            <a:off x="96866" y="156209"/>
            <a:ext cx="787147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Within The U.S. Hispanic Population, </a:t>
            </a:r>
            <a:r>
              <a:rPr lang="en-US" sz="2600" b="1" u="sng" spc="-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r>
              <a:rPr kumimoji="0" lang="en-US" sz="2600" b="1" i="0" u="sng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6%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Can Speak Spanish And </a:t>
            </a:r>
            <a:r>
              <a:rPr kumimoji="0" lang="en-US" sz="2600" b="1" i="0" u="sng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66%</a:t>
            </a: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Speak Spanish Regularly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D1BA22-3821-418F-AE39-6635994307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8506D9-BA65-43EB-BF10-C64725B2884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id="{D88A3444-AF20-4091-BD29-AAF804C85537}"/>
              </a:ext>
            </a:extLst>
          </p:cNvPr>
          <p:cNvSpPr/>
          <p:nvPr/>
        </p:nvSpPr>
        <p:spPr>
          <a:xfrm>
            <a:off x="5458408" y="2491272"/>
            <a:ext cx="961053" cy="2286000"/>
          </a:xfrm>
          <a:prstGeom prst="rightBrac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A4C57E-59B2-453D-8011-0B14A37CA901}"/>
              </a:ext>
            </a:extLst>
          </p:cNvPr>
          <p:cNvSpPr txBox="1"/>
          <p:nvPr/>
        </p:nvSpPr>
        <p:spPr>
          <a:xfrm>
            <a:off x="5952931" y="3401007"/>
            <a:ext cx="19448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kern="0" dirty="0">
                <a:solidFill>
                  <a:prstClr val="black"/>
                </a:solidFill>
                <a:latin typeface="Open Sans" panose="020B0606030504020204" pitchFamily="34" charset="0"/>
              </a:rPr>
              <a:t>66%</a:t>
            </a:r>
          </a:p>
          <a:p>
            <a:pPr algn="ctr"/>
            <a:r>
              <a:rPr lang="en-US" sz="1200" kern="0" dirty="0">
                <a:solidFill>
                  <a:prstClr val="black"/>
                </a:solidFill>
                <a:latin typeface="Open Sans" panose="020B0606030504020204" pitchFamily="34" charset="0"/>
              </a:rPr>
              <a:t>(Only Spanish, Mostly Spanish, Spanish &amp; English Regularly)</a:t>
            </a:r>
            <a:endParaRPr lang="en-US" sz="1400" kern="0" dirty="0">
              <a:solidFill>
                <a:prstClr val="black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99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071CB-5E12-4415-B9FE-453651926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F37178-5780-40B4-9759-B0AC089AA682}"/>
              </a:ext>
            </a:extLst>
          </p:cNvPr>
          <p:cNvSpPr/>
          <p:nvPr/>
        </p:nvSpPr>
        <p:spPr>
          <a:xfrm>
            <a:off x="-1" y="0"/>
            <a:ext cx="401884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96867" y="193531"/>
            <a:ext cx="392197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spc="-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Both Spanish-speaking and Bilingual Hispanics appreciate when brands advertise specifically in Hispanic media.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600" spc="-1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spc="-1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These audiences find ads targeted towards them appealing as it signals a brand’s desire in building a direct, positive relationship with them and the greater Hispanic community.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70A765-1FF8-469C-AC87-E60E31A926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765502"/>
              </p:ext>
            </p:extLst>
          </p:nvPr>
        </p:nvGraphicFramePr>
        <p:xfrm>
          <a:off x="4282509" y="719666"/>
          <a:ext cx="7380987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15C7D0A6-74CF-4141-886C-63026C9719F5}"/>
              </a:ext>
            </a:extLst>
          </p:cNvPr>
          <p:cNvSpPr txBox="1">
            <a:spLocks/>
          </p:cNvSpPr>
          <p:nvPr/>
        </p:nvSpPr>
        <p:spPr>
          <a:xfrm>
            <a:off x="4056636" y="6496727"/>
            <a:ext cx="6115229" cy="161905"/>
          </a:xfrm>
          <a:prstGeom prst="rect">
            <a:avLst/>
          </a:prstGeom>
        </p:spPr>
        <p:txBody>
          <a:bodyPr vert="horz"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Horowitz Research, State of Consumer Engagement 2018.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EBD46B-7DE8-4285-A310-658FF0B9E9C9}"/>
              </a:ext>
            </a:extLst>
          </p:cNvPr>
          <p:cNvSpPr/>
          <p:nvPr/>
        </p:nvSpPr>
        <p:spPr>
          <a:xfrm>
            <a:off x="4053992" y="6655228"/>
            <a:ext cx="80118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EC1527-5EC7-4516-8FE9-537CB32A8F57}"/>
              </a:ext>
            </a:extLst>
          </p:cNvPr>
          <p:cNvSpPr txBox="1"/>
          <p:nvPr/>
        </p:nvSpPr>
        <p:spPr>
          <a:xfrm>
            <a:off x="10600113" y="1915621"/>
            <a:ext cx="85090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B65BA8-EE76-490E-83AF-492C9ED12AF8}"/>
              </a:ext>
            </a:extLst>
          </p:cNvPr>
          <p:cNvSpPr txBox="1"/>
          <p:nvPr/>
        </p:nvSpPr>
        <p:spPr>
          <a:xfrm>
            <a:off x="10521085" y="2901662"/>
            <a:ext cx="85090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0EB65-179F-43D4-813B-817E89717673}"/>
              </a:ext>
            </a:extLst>
          </p:cNvPr>
          <p:cNvSpPr txBox="1"/>
          <p:nvPr/>
        </p:nvSpPr>
        <p:spPr>
          <a:xfrm>
            <a:off x="11158478" y="3900294"/>
            <a:ext cx="85090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CA6A93-0071-4DEE-8E39-D3DAE04691FD}"/>
              </a:ext>
            </a:extLst>
          </p:cNvPr>
          <p:cNvSpPr txBox="1"/>
          <p:nvPr/>
        </p:nvSpPr>
        <p:spPr>
          <a:xfrm>
            <a:off x="9717068" y="4913787"/>
            <a:ext cx="850909" cy="400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47%</a:t>
            </a:r>
          </a:p>
        </p:txBody>
      </p:sp>
    </p:spTree>
    <p:extLst>
      <p:ext uri="{BB962C8B-B14F-4D97-AF65-F5344CB8AC3E}">
        <p14:creationId xmlns:p14="http://schemas.microsoft.com/office/powerpoint/2010/main" val="191753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027058-16B9-43A4-81F4-D6A67EC91C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r="64735"/>
          <a:stretch/>
        </p:blipFill>
        <p:spPr>
          <a:xfrm>
            <a:off x="8180341" y="0"/>
            <a:ext cx="40116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14098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All TV includes all ad-supported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Spanish-Speaking Hispanic P2+ = only Spanish, mostly Spanish, Spanish &amp; English equally, mostly English.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9117165"/>
              </p:ext>
            </p:extLst>
          </p:nvPr>
        </p:nvGraphicFramePr>
        <p:xfrm>
          <a:off x="1101011" y="2099389"/>
          <a:ext cx="5654351" cy="4041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3F22C840-4DC9-4252-9339-381F5C56769F}"/>
              </a:ext>
            </a:extLst>
          </p:cNvPr>
          <p:cNvSpPr/>
          <p:nvPr/>
        </p:nvSpPr>
        <p:spPr>
          <a:xfrm>
            <a:off x="1" y="1449664"/>
            <a:ext cx="8180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consumers, they’ll miss nearly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their potential audience by only advertising on Spanish-language TV nets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+18%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10523" y="90719"/>
            <a:ext cx="819239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While Reach Is High On Spanish-Language TV Networks, Advertisers Can Extend Their Messaging Further Against Spanish-Speaking Hispanics Through A Broader TV Plan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620046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9310D5-5B5C-49C9-B2B4-ACDC92C1D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0" r="41659"/>
          <a:stretch/>
        </p:blipFill>
        <p:spPr>
          <a:xfrm>
            <a:off x="8523110" y="0"/>
            <a:ext cx="3668889" cy="685800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977528"/>
              </p:ext>
            </p:extLst>
          </p:nvPr>
        </p:nvGraphicFramePr>
        <p:xfrm>
          <a:off x="1101011" y="2182525"/>
          <a:ext cx="5654351" cy="3958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996FFF-B685-48AE-B437-BB67C56CFDCC}"/>
              </a:ext>
            </a:extLst>
          </p:cNvPr>
          <p:cNvSpPr/>
          <p:nvPr/>
        </p:nvSpPr>
        <p:spPr>
          <a:xfrm>
            <a:off x="3576940" y="4554977"/>
            <a:ext cx="702492" cy="451149"/>
          </a:xfrm>
          <a:prstGeom prst="rect">
            <a:avLst/>
          </a:prstGeom>
          <a:solidFill>
            <a:srgbClr val="3682B4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+33%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17E944-0136-47BE-B8BC-1E3CCFADA608}"/>
              </a:ext>
            </a:extLst>
          </p:cNvPr>
          <p:cNvSpPr txBox="1"/>
          <p:nvPr/>
        </p:nvSpPr>
        <p:spPr>
          <a:xfrm>
            <a:off x="33867" y="6124086"/>
            <a:ext cx="77563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VAB Analysis of Nielsen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 Cable TV includes all ad-supported Cable 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TV; Spanish-Language Cable TV Includes: CNN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lang="en-US" sz="800" kern="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lang="en-US" sz="8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Spanish-Speaking Hispanic P2+ = only Spanish, mostly Spanish, Spanish &amp; English equally, mostly English. </a:t>
            </a:r>
            <a:r>
              <a:rPr lang="en-US" sz="900" kern="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PP = percentage point increase.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AF8E86-BE82-4F34-9661-8E968C5857D2}"/>
              </a:ext>
            </a:extLst>
          </p:cNvPr>
          <p:cNvSpPr/>
          <p:nvPr/>
        </p:nvSpPr>
        <p:spPr>
          <a:xfrm>
            <a:off x="-23446" y="1480961"/>
            <a:ext cx="8625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an advertiser is trying to reach Spanish-speaking consumers specifically on cable TV, they’ll miss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43%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their potential audience by advertising only on Spanish-language nets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5ED63C-385A-4BC1-97D0-B578E4CB12FA}"/>
              </a:ext>
            </a:extLst>
          </p:cNvPr>
          <p:cNvSpPr/>
          <p:nvPr/>
        </p:nvSpPr>
        <p:spPr>
          <a:xfrm>
            <a:off x="124505" y="156209"/>
            <a:ext cx="808156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spc="-100" dirty="0">
                <a:solidFill>
                  <a:prstClr val="black"/>
                </a:solidFill>
                <a:latin typeface="Open Sans" panose="020B0606030504020204" pitchFamily="34" charset="0"/>
              </a:rPr>
              <a:t>The Gap In Spanish-Speaking Hispanic Reach Is Even More Pronounced When Looking Specifically At Cable TV Networks Only</a:t>
            </a:r>
          </a:p>
        </p:txBody>
      </p:sp>
    </p:spTree>
    <p:extLst>
      <p:ext uri="{BB962C8B-B14F-4D97-AF65-F5344CB8AC3E}">
        <p14:creationId xmlns:p14="http://schemas.microsoft.com/office/powerpoint/2010/main" val="180568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61857DA-1F59-412C-9211-FA8BD98A05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8" r="43990"/>
          <a:stretch/>
        </p:blipFill>
        <p:spPr>
          <a:xfrm>
            <a:off x="8202918" y="0"/>
            <a:ext cx="39890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B8753-B07D-47EE-A384-4B5945088F00}"/>
              </a:ext>
            </a:extLst>
          </p:cNvPr>
          <p:cNvSpPr txBox="1"/>
          <p:nvPr/>
        </p:nvSpPr>
        <p:spPr>
          <a:xfrm>
            <a:off x="33099" y="6047671"/>
            <a:ext cx="8169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Source: VAB Analysis of Nielsen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Npower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R&amp;F Time Period Report, Playback Time Period: Live +7 Days (+168 hours) | TV | Linear with VOD, Total Day, Measurement Interval: 12/1 – 12/31 2018; English-Language TV includes all ad-supported English-Language Cable TV and Broadcast TV; Spanish Language TV Includes both ad-supported broadcast &amp; cable TV: CNN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Cine Latino, Discovery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Discovery Familia, ESPN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Fox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Univision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Deportes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beIN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Sport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Español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Azteca America, Estrella, Telemundo,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UniMás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&amp; Univision. Spanish-Speaking Hispanic P2+ = only Spanish, mostly Spanish, Spanish &amp; English equally, mostly English.</a:t>
            </a:r>
            <a:endParaRPr kumimoji="0" lang="en-US" sz="900" b="1" i="1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C93D497-D624-4389-889D-57646A09B1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4930199"/>
              </p:ext>
            </p:extLst>
          </p:nvPr>
        </p:nvGraphicFramePr>
        <p:xfrm>
          <a:off x="625151" y="1996751"/>
          <a:ext cx="6876661" cy="390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B3F8509-7918-4B7B-BBEB-16390B55FE8E}"/>
              </a:ext>
            </a:extLst>
          </p:cNvPr>
          <p:cNvSpPr txBox="1">
            <a:spLocks/>
          </p:cNvSpPr>
          <p:nvPr/>
        </p:nvSpPr>
        <p:spPr>
          <a:xfrm>
            <a:off x="9221076" y="6395126"/>
            <a:ext cx="2844800" cy="513769"/>
          </a:xfrm>
          <a:prstGeom prst="rect">
            <a:avLst/>
          </a:prstGeom>
          <a:noFill/>
        </p:spPr>
        <p:txBody>
          <a:bodyPr vert="horz" wrap="square" lIns="234480" tIns="117240" rIns="234480" bIns="11724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kumimoji="0" lang="en-US" sz="1800" b="0" i="0" u="none" strike="noStrike" kern="1200" cap="none" spc="0" normalizeH="0" baseline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Trebuchet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23D9C-B141-0E44-9A0E-426DA6A043B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5860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8AF9BB-73A7-469E-800F-23BC401EC9F5}"/>
              </a:ext>
            </a:extLst>
          </p:cNvPr>
          <p:cNvSpPr/>
          <p:nvPr/>
        </p:nvSpPr>
        <p:spPr>
          <a:xfrm>
            <a:off x="58978" y="128043"/>
            <a:ext cx="844155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-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Interestingly, Spanish-Speaking Hispanics Spend A Majority Of Their TV Time Viewing English-Language Networks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F1761A3-A334-4497-9097-30A9E3AA90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850" y="6423196"/>
            <a:ext cx="771881" cy="4341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B9A72A-0B42-4FF8-AEF7-B1EF7D284E6C}"/>
              </a:ext>
            </a:extLst>
          </p:cNvPr>
          <p:cNvSpPr/>
          <p:nvPr/>
        </p:nvSpPr>
        <p:spPr>
          <a:xfrm>
            <a:off x="2055218" y="6672160"/>
            <a:ext cx="8081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1455A18-F3BB-45D6-9DEB-D5F815B9EA93}"/>
              </a:ext>
            </a:extLst>
          </p:cNvPr>
          <p:cNvSpPr/>
          <p:nvPr/>
        </p:nvSpPr>
        <p:spPr>
          <a:xfrm>
            <a:off x="270996" y="1321918"/>
            <a:ext cx="7694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it comes to cable TV viewing specifically, a vast majority (80%) of their time is spent engaging with English-language TV networks</a:t>
            </a:r>
          </a:p>
        </p:txBody>
      </p:sp>
    </p:spTree>
    <p:extLst>
      <p:ext uri="{BB962C8B-B14F-4D97-AF65-F5344CB8AC3E}">
        <p14:creationId xmlns:p14="http://schemas.microsoft.com/office/powerpoint/2010/main" val="2937742310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ipstream">
      <a:majorFont>
        <a:latin typeface="Trebuchet MS"/>
        <a:ea typeface=""/>
        <a:cs typeface=""/>
        <a:font script="Jpan" typeface="ＭＳ ゴシック"/>
        <a:font script="Hang" typeface="HY그래픽B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ゴシック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4413</Words>
  <Application>Microsoft Office PowerPoint</Application>
  <PresentationFormat>Widescreen</PresentationFormat>
  <Paragraphs>356</Paragraphs>
  <Slides>29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Calibri</vt:lpstr>
      <vt:lpstr>Open Sans</vt:lpstr>
      <vt:lpstr>Trebuchet MS</vt:lpstr>
      <vt:lpstr>2_Custom Design</vt:lpstr>
      <vt:lpstr>6_Custom Design</vt:lpstr>
      <vt:lpstr>Custom Design</vt:lpstr>
      <vt:lpstr>1_Office Theme</vt:lpstr>
      <vt:lpstr>7_Custom Design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 Bailey</dc:creator>
  <cp:lastModifiedBy>Leah Montner Dixon</cp:lastModifiedBy>
  <cp:revision>735</cp:revision>
  <cp:lastPrinted>2019-07-10T13:14:42Z</cp:lastPrinted>
  <dcterms:created xsi:type="dcterms:W3CDTF">2019-02-07T16:30:13Z</dcterms:created>
  <dcterms:modified xsi:type="dcterms:W3CDTF">2019-08-07T15:21:46Z</dcterms:modified>
</cp:coreProperties>
</file>