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4" r:id="rId6"/>
    <p:sldMasterId id="2147483668" r:id="rId7"/>
    <p:sldMasterId id="2147483681" r:id="rId8"/>
    <p:sldMasterId id="2147483720" r:id="rId9"/>
  </p:sldMasterIdLst>
  <p:notesMasterIdLst>
    <p:notesMasterId r:id="rId58"/>
  </p:notesMasterIdLst>
  <p:sldIdLst>
    <p:sldId id="2147376438" r:id="rId10"/>
    <p:sldId id="2147376439" r:id="rId11"/>
    <p:sldId id="2147376427" r:id="rId12"/>
    <p:sldId id="2146846084" r:id="rId13"/>
    <p:sldId id="2144328235" r:id="rId14"/>
    <p:sldId id="2146846665" r:id="rId15"/>
    <p:sldId id="2146846672" r:id="rId16"/>
    <p:sldId id="2146846676" r:id="rId17"/>
    <p:sldId id="2146846666" r:id="rId18"/>
    <p:sldId id="2147376421" r:id="rId19"/>
    <p:sldId id="2147376434" r:id="rId20"/>
    <p:sldId id="2146846680" r:id="rId21"/>
    <p:sldId id="2146846688" r:id="rId22"/>
    <p:sldId id="2146846648" r:id="rId23"/>
    <p:sldId id="2146846649" r:id="rId24"/>
    <p:sldId id="2956" r:id="rId25"/>
    <p:sldId id="2146846060" r:id="rId26"/>
    <p:sldId id="2146846061" r:id="rId27"/>
    <p:sldId id="2146846080" r:id="rId28"/>
    <p:sldId id="2146846691" r:id="rId29"/>
    <p:sldId id="2147376442" r:id="rId30"/>
    <p:sldId id="2147376424" r:id="rId31"/>
    <p:sldId id="2146846650" r:id="rId32"/>
    <p:sldId id="2146846091" r:id="rId33"/>
    <p:sldId id="2147376433" r:id="rId34"/>
    <p:sldId id="2146846683" r:id="rId35"/>
    <p:sldId id="2146846069" r:id="rId36"/>
    <p:sldId id="2146846070" r:id="rId37"/>
    <p:sldId id="2146846652" r:id="rId38"/>
    <p:sldId id="2147376444" r:id="rId39"/>
    <p:sldId id="2146846659" r:id="rId40"/>
    <p:sldId id="2146846668" r:id="rId41"/>
    <p:sldId id="2146846506" r:id="rId42"/>
    <p:sldId id="2146846685" r:id="rId43"/>
    <p:sldId id="2146846081" r:id="rId44"/>
    <p:sldId id="2146846655" r:id="rId45"/>
    <p:sldId id="2147376423" r:id="rId46"/>
    <p:sldId id="2146846671" r:id="rId47"/>
    <p:sldId id="2146846135" r:id="rId48"/>
    <p:sldId id="2147376428" r:id="rId49"/>
    <p:sldId id="2146846087" r:id="rId50"/>
    <p:sldId id="2147376440" r:id="rId51"/>
    <p:sldId id="2146846639" r:id="rId52"/>
    <p:sldId id="2146846099" r:id="rId53"/>
    <p:sldId id="2146846014" r:id="rId54"/>
    <p:sldId id="2146846128" r:id="rId55"/>
    <p:sldId id="2147376436" r:id="rId56"/>
    <p:sldId id="2147376445" r:id="rId5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W"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on Wiese" initials="JW" lastIdx="1" clrIdx="0">
    <p:extLst>
      <p:ext uri="{19B8F6BF-5375-455C-9EA6-DF929625EA0E}">
        <p15:presenceInfo xmlns:p15="http://schemas.microsoft.com/office/powerpoint/2012/main" userId="S::jasonw@thevab.com::4bff8d5b-7de6-4655-b397-69b0afc8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4EBEA4"/>
    <a:srgbClr val="ACBDCE"/>
    <a:srgbClr val="ED3C8D"/>
    <a:srgbClr val="FFE600"/>
    <a:srgbClr val="E2E8F0"/>
    <a:srgbClr val="FFFFFF"/>
    <a:srgbClr val="00C0F3"/>
    <a:srgbClr val="BFBFBF"/>
    <a:srgbClr val="E2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92132336547128E-3"/>
          <c:y val="0.27859404404555665"/>
          <c:w val="0.99770078676634533"/>
          <c:h val="0.56544260848173822"/>
        </c:manualLayout>
      </c:layout>
      <c:barChart>
        <c:barDir val="col"/>
        <c:grouping val="clustered"/>
        <c:varyColors val="0"/>
        <c:ser>
          <c:idx val="0"/>
          <c:order val="0"/>
          <c:tx>
            <c:strRef>
              <c:f>Sheet1!$B$1</c:f>
              <c:strCache>
                <c:ptCount val="1"/>
                <c:pt idx="0">
                  <c:v>Launch-Month vs. Post Launch</c:v>
                </c:pt>
              </c:strCache>
            </c:strRef>
          </c:tx>
          <c:spPr>
            <a:solidFill>
              <a:srgbClr val="00C0F3"/>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1-E6EE-49F8-8D32-97AB305A51DA}"/>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1468993360683339"/>
                      <c:h val="7.8043417717857944E-2"/>
                    </c:manualLayout>
                  </c15:layout>
                </c:ext>
                <c:ext xmlns:c16="http://schemas.microsoft.com/office/drawing/2014/chart" uri="{C3380CC4-5D6E-409C-BE32-E72D297353CC}">
                  <c16:uniqueId val="{00000002-3599-4CD4-BBC6-9FDAE9ED1F64}"/>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6500988120179064"/>
                      <c:h val="0.1110601994070628"/>
                    </c:manualLayout>
                  </c15:layout>
                </c:ext>
                <c:ext xmlns:c16="http://schemas.microsoft.com/office/drawing/2014/chart" uri="{C3380CC4-5D6E-409C-BE32-E72D297353CC}">
                  <c16:uniqueId val="{00000001-E6EE-49F8-8D32-97AB305A51DA}"/>
                </c:ext>
              </c:extLst>
            </c:dLbl>
            <c:spPr>
              <a:noFill/>
              <a:ln>
                <a:noFill/>
              </a:ln>
              <a:effectLst/>
            </c:spPr>
            <c:txPr>
              <a:bodyPr rot="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Campaign Launch Month</c:v>
                </c:pt>
                <c:pt idx="1">
                  <c:v>Post-TV Campaign Launch</c:v>
                </c:pt>
              </c:strCache>
            </c:strRef>
          </c:cat>
          <c:val>
            <c:numRef>
              <c:f>Sheet1!$B$2:$B$3</c:f>
              <c:numCache>
                <c:formatCode>"$"#,##0</c:formatCode>
                <c:ptCount val="2"/>
                <c:pt idx="0">
                  <c:v>748.4</c:v>
                </c:pt>
                <c:pt idx="1">
                  <c:v>1027.0999999999999</c:v>
                </c:pt>
              </c:numCache>
            </c:numRef>
          </c:val>
          <c:extLst>
            <c:ext xmlns:c16="http://schemas.microsoft.com/office/drawing/2014/chart" uri="{C3380CC4-5D6E-409C-BE32-E72D297353CC}">
              <c16:uniqueId val="{00000002-E6EE-49F8-8D32-97AB305A51DA}"/>
            </c:ext>
          </c:extLst>
        </c:ser>
        <c:dLbls>
          <c:showLegendKey val="0"/>
          <c:showVal val="0"/>
          <c:showCatName val="0"/>
          <c:showSerName val="0"/>
          <c:showPercent val="0"/>
          <c:showBubbleSize val="0"/>
        </c:dLbls>
        <c:gapWidth val="86"/>
        <c:overlap val="-27"/>
        <c:axId val="18730080"/>
        <c:axId val="18745056"/>
      </c:barChart>
      <c:catAx>
        <c:axId val="1873008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crossAx val="18745056"/>
        <c:crosses val="autoZero"/>
        <c:auto val="1"/>
        <c:lblAlgn val="ctr"/>
        <c:lblOffset val="100"/>
        <c:noMultiLvlLbl val="0"/>
      </c:catAx>
      <c:valAx>
        <c:axId val="18745056"/>
        <c:scaling>
          <c:orientation val="minMax"/>
          <c:max val="1100"/>
          <c:min val="0"/>
        </c:scaling>
        <c:delete val="1"/>
        <c:axPos val="l"/>
        <c:numFmt formatCode="&quot;$&quot;#,##0" sourceLinked="1"/>
        <c:majorTickMark val="out"/>
        <c:minorTickMark val="none"/>
        <c:tickLblPos val="nextTo"/>
        <c:crossAx val="1873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Sheet1!$A$2:$A$29</c:f>
              <c:numCache>
                <c:formatCode>m/d/yyyy</c:formatCode>
                <c:ptCount val="28"/>
                <c:pt idx="0">
                  <c:v>44080</c:v>
                </c:pt>
                <c:pt idx="1">
                  <c:v>44087</c:v>
                </c:pt>
                <c:pt idx="2">
                  <c:v>44094</c:v>
                </c:pt>
                <c:pt idx="3">
                  <c:v>44101</c:v>
                </c:pt>
                <c:pt idx="4">
                  <c:v>44108</c:v>
                </c:pt>
                <c:pt idx="5">
                  <c:v>44115</c:v>
                </c:pt>
                <c:pt idx="6">
                  <c:v>44122</c:v>
                </c:pt>
                <c:pt idx="7">
                  <c:v>44129</c:v>
                </c:pt>
                <c:pt idx="8">
                  <c:v>44136</c:v>
                </c:pt>
                <c:pt idx="9">
                  <c:v>44143</c:v>
                </c:pt>
                <c:pt idx="10">
                  <c:v>44150</c:v>
                </c:pt>
                <c:pt idx="11">
                  <c:v>44157</c:v>
                </c:pt>
                <c:pt idx="12">
                  <c:v>44164</c:v>
                </c:pt>
                <c:pt idx="13">
                  <c:v>44171</c:v>
                </c:pt>
                <c:pt idx="14">
                  <c:v>44178</c:v>
                </c:pt>
                <c:pt idx="15">
                  <c:v>44185</c:v>
                </c:pt>
                <c:pt idx="16">
                  <c:v>44192</c:v>
                </c:pt>
                <c:pt idx="17">
                  <c:v>44199</c:v>
                </c:pt>
                <c:pt idx="18">
                  <c:v>44206</c:v>
                </c:pt>
                <c:pt idx="19">
                  <c:v>44213</c:v>
                </c:pt>
                <c:pt idx="20">
                  <c:v>44220</c:v>
                </c:pt>
                <c:pt idx="21">
                  <c:v>44227</c:v>
                </c:pt>
                <c:pt idx="22">
                  <c:v>44234</c:v>
                </c:pt>
                <c:pt idx="23">
                  <c:v>44241</c:v>
                </c:pt>
                <c:pt idx="24">
                  <c:v>44248</c:v>
                </c:pt>
                <c:pt idx="25">
                  <c:v>44255</c:v>
                </c:pt>
                <c:pt idx="26">
                  <c:v>44262</c:v>
                </c:pt>
                <c:pt idx="27">
                  <c:v>44269</c:v>
                </c:pt>
              </c:numCache>
            </c:numRef>
          </c:cat>
          <c:val>
            <c:numRef>
              <c:f>Sheet1!$B$2:$B$29</c:f>
              <c:numCache>
                <c:formatCode>General</c:formatCode>
                <c:ptCount val="28"/>
                <c:pt idx="0">
                  <c:v>4</c:v>
                </c:pt>
                <c:pt idx="1">
                  <c:v>5</c:v>
                </c:pt>
                <c:pt idx="2">
                  <c:v>6</c:v>
                </c:pt>
                <c:pt idx="3">
                  <c:v>6</c:v>
                </c:pt>
                <c:pt idx="4">
                  <c:v>5</c:v>
                </c:pt>
                <c:pt idx="5">
                  <c:v>4</c:v>
                </c:pt>
                <c:pt idx="6">
                  <c:v>4</c:v>
                </c:pt>
                <c:pt idx="7">
                  <c:v>4</c:v>
                </c:pt>
                <c:pt idx="8">
                  <c:v>3</c:v>
                </c:pt>
                <c:pt idx="9">
                  <c:v>4</c:v>
                </c:pt>
                <c:pt idx="10">
                  <c:v>4</c:v>
                </c:pt>
                <c:pt idx="11">
                  <c:v>4</c:v>
                </c:pt>
                <c:pt idx="12">
                  <c:v>4</c:v>
                </c:pt>
                <c:pt idx="13">
                  <c:v>4</c:v>
                </c:pt>
                <c:pt idx="14">
                  <c:v>5</c:v>
                </c:pt>
                <c:pt idx="15">
                  <c:v>7</c:v>
                </c:pt>
                <c:pt idx="16">
                  <c:v>5</c:v>
                </c:pt>
                <c:pt idx="17">
                  <c:v>5</c:v>
                </c:pt>
                <c:pt idx="18">
                  <c:v>4</c:v>
                </c:pt>
                <c:pt idx="19">
                  <c:v>4</c:v>
                </c:pt>
                <c:pt idx="20">
                  <c:v>5</c:v>
                </c:pt>
                <c:pt idx="21">
                  <c:v>5</c:v>
                </c:pt>
                <c:pt idx="22">
                  <c:v>6</c:v>
                </c:pt>
                <c:pt idx="23">
                  <c:v>5</c:v>
                </c:pt>
                <c:pt idx="24">
                  <c:v>8</c:v>
                </c:pt>
                <c:pt idx="25">
                  <c:v>6</c:v>
                </c:pt>
                <c:pt idx="26">
                  <c:v>9</c:v>
                </c:pt>
                <c:pt idx="27">
                  <c:v>100</c:v>
                </c:pt>
              </c:numCache>
            </c:numRef>
          </c:val>
          <c:smooth val="0"/>
          <c:extLst>
            <c:ext xmlns:c16="http://schemas.microsoft.com/office/drawing/2014/chart" uri="{C3380CC4-5D6E-409C-BE32-E72D297353CC}">
              <c16:uniqueId val="{00000000-1381-4DE0-B7B6-10C97B4940BB}"/>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28"/>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Sheet1!$A$2:$A$30</c:f>
              <c:numCache>
                <c:formatCode>m/d/yyyy</c:formatCode>
                <c:ptCount val="29"/>
                <c:pt idx="0">
                  <c:v>44409</c:v>
                </c:pt>
                <c:pt idx="1">
                  <c:v>44416</c:v>
                </c:pt>
                <c:pt idx="2">
                  <c:v>44423</c:v>
                </c:pt>
                <c:pt idx="3">
                  <c:v>44430</c:v>
                </c:pt>
                <c:pt idx="4">
                  <c:v>44437</c:v>
                </c:pt>
                <c:pt idx="5">
                  <c:v>44444</c:v>
                </c:pt>
                <c:pt idx="6">
                  <c:v>44451</c:v>
                </c:pt>
                <c:pt idx="7">
                  <c:v>44458</c:v>
                </c:pt>
                <c:pt idx="8">
                  <c:v>44465</c:v>
                </c:pt>
                <c:pt idx="9">
                  <c:v>44472</c:v>
                </c:pt>
                <c:pt idx="10">
                  <c:v>44479</c:v>
                </c:pt>
                <c:pt idx="11">
                  <c:v>44486</c:v>
                </c:pt>
                <c:pt idx="12">
                  <c:v>44493</c:v>
                </c:pt>
                <c:pt idx="13">
                  <c:v>44500</c:v>
                </c:pt>
                <c:pt idx="14">
                  <c:v>44507</c:v>
                </c:pt>
                <c:pt idx="15">
                  <c:v>44514</c:v>
                </c:pt>
                <c:pt idx="16">
                  <c:v>44521</c:v>
                </c:pt>
                <c:pt idx="17">
                  <c:v>44528</c:v>
                </c:pt>
                <c:pt idx="18">
                  <c:v>44535</c:v>
                </c:pt>
                <c:pt idx="19">
                  <c:v>44542</c:v>
                </c:pt>
                <c:pt idx="20">
                  <c:v>44549</c:v>
                </c:pt>
                <c:pt idx="21">
                  <c:v>44556</c:v>
                </c:pt>
                <c:pt idx="22">
                  <c:v>44563</c:v>
                </c:pt>
                <c:pt idx="23">
                  <c:v>44570</c:v>
                </c:pt>
                <c:pt idx="24">
                  <c:v>44577</c:v>
                </c:pt>
                <c:pt idx="25">
                  <c:v>44584</c:v>
                </c:pt>
                <c:pt idx="26">
                  <c:v>44591</c:v>
                </c:pt>
                <c:pt idx="27">
                  <c:v>44598</c:v>
                </c:pt>
                <c:pt idx="28">
                  <c:v>44605</c:v>
                </c:pt>
              </c:numCache>
            </c:numRef>
          </c:cat>
          <c:val>
            <c:numRef>
              <c:f>Sheet1!$B$2:$B$30</c:f>
              <c:numCache>
                <c:formatCode>General</c:formatCode>
                <c:ptCount val="29"/>
                <c:pt idx="0">
                  <c:v>11</c:v>
                </c:pt>
                <c:pt idx="1">
                  <c:v>11</c:v>
                </c:pt>
                <c:pt idx="2">
                  <c:v>8</c:v>
                </c:pt>
                <c:pt idx="3">
                  <c:v>10</c:v>
                </c:pt>
                <c:pt idx="4">
                  <c:v>8</c:v>
                </c:pt>
                <c:pt idx="5">
                  <c:v>13</c:v>
                </c:pt>
                <c:pt idx="6">
                  <c:v>10</c:v>
                </c:pt>
                <c:pt idx="7">
                  <c:v>10</c:v>
                </c:pt>
                <c:pt idx="8">
                  <c:v>20</c:v>
                </c:pt>
                <c:pt idx="9">
                  <c:v>18</c:v>
                </c:pt>
                <c:pt idx="10">
                  <c:v>16</c:v>
                </c:pt>
                <c:pt idx="11">
                  <c:v>15</c:v>
                </c:pt>
                <c:pt idx="12">
                  <c:v>30</c:v>
                </c:pt>
                <c:pt idx="13">
                  <c:v>17</c:v>
                </c:pt>
                <c:pt idx="14">
                  <c:v>17</c:v>
                </c:pt>
                <c:pt idx="15">
                  <c:v>20</c:v>
                </c:pt>
                <c:pt idx="16">
                  <c:v>16</c:v>
                </c:pt>
                <c:pt idx="17">
                  <c:v>14</c:v>
                </c:pt>
                <c:pt idx="18">
                  <c:v>11</c:v>
                </c:pt>
                <c:pt idx="19">
                  <c:v>10</c:v>
                </c:pt>
                <c:pt idx="20">
                  <c:v>8</c:v>
                </c:pt>
                <c:pt idx="21">
                  <c:v>6</c:v>
                </c:pt>
                <c:pt idx="22">
                  <c:v>12</c:v>
                </c:pt>
                <c:pt idx="23">
                  <c:v>12</c:v>
                </c:pt>
                <c:pt idx="24">
                  <c:v>10</c:v>
                </c:pt>
                <c:pt idx="25">
                  <c:v>12</c:v>
                </c:pt>
                <c:pt idx="26">
                  <c:v>22</c:v>
                </c:pt>
                <c:pt idx="27">
                  <c:v>31</c:v>
                </c:pt>
                <c:pt idx="28">
                  <c:v>100</c:v>
                </c:pt>
              </c:numCache>
            </c:numRef>
          </c:val>
          <c:smooth val="0"/>
          <c:extLst>
            <c:ext xmlns:c16="http://schemas.microsoft.com/office/drawing/2014/chart" uri="{C3380CC4-5D6E-409C-BE32-E72D297353CC}">
              <c16:uniqueId val="{00000000-1381-4DE0-B7B6-10C97B4940BB}"/>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1"/>
        <c:majorTimeUnit val="month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89715642960657926"/>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Sheet1!$A$2:$A$30</c:f>
              <c:numCache>
                <c:formatCode>m/d/yyyy</c:formatCode>
                <c:ptCount val="29"/>
                <c:pt idx="0">
                  <c:v>44654</c:v>
                </c:pt>
                <c:pt idx="1">
                  <c:v>44661</c:v>
                </c:pt>
                <c:pt idx="2">
                  <c:v>44668</c:v>
                </c:pt>
                <c:pt idx="3">
                  <c:v>44675</c:v>
                </c:pt>
                <c:pt idx="4">
                  <c:v>44682</c:v>
                </c:pt>
                <c:pt idx="5">
                  <c:v>44689</c:v>
                </c:pt>
                <c:pt idx="6">
                  <c:v>44696</c:v>
                </c:pt>
                <c:pt idx="7">
                  <c:v>44703</c:v>
                </c:pt>
                <c:pt idx="8">
                  <c:v>44710</c:v>
                </c:pt>
                <c:pt idx="9">
                  <c:v>44717</c:v>
                </c:pt>
                <c:pt idx="10">
                  <c:v>44724</c:v>
                </c:pt>
                <c:pt idx="11">
                  <c:v>44731</c:v>
                </c:pt>
                <c:pt idx="12">
                  <c:v>44738</c:v>
                </c:pt>
                <c:pt idx="13">
                  <c:v>44745</c:v>
                </c:pt>
                <c:pt idx="14">
                  <c:v>44752</c:v>
                </c:pt>
                <c:pt idx="15">
                  <c:v>44759</c:v>
                </c:pt>
                <c:pt idx="16">
                  <c:v>44766</c:v>
                </c:pt>
                <c:pt idx="17">
                  <c:v>44773</c:v>
                </c:pt>
                <c:pt idx="18">
                  <c:v>44780</c:v>
                </c:pt>
                <c:pt idx="19">
                  <c:v>44787</c:v>
                </c:pt>
                <c:pt idx="20">
                  <c:v>44794</c:v>
                </c:pt>
                <c:pt idx="21">
                  <c:v>44801</c:v>
                </c:pt>
                <c:pt idx="22">
                  <c:v>44808</c:v>
                </c:pt>
                <c:pt idx="23">
                  <c:v>44815</c:v>
                </c:pt>
                <c:pt idx="24">
                  <c:v>44822</c:v>
                </c:pt>
                <c:pt idx="25">
                  <c:v>44829</c:v>
                </c:pt>
                <c:pt idx="26">
                  <c:v>44836</c:v>
                </c:pt>
                <c:pt idx="27">
                  <c:v>44843</c:v>
                </c:pt>
                <c:pt idx="28">
                  <c:v>44850</c:v>
                </c:pt>
              </c:numCache>
            </c:numRef>
          </c:cat>
          <c:val>
            <c:numRef>
              <c:f>Sheet1!$B$2:$B$30</c:f>
              <c:numCache>
                <c:formatCode>General</c:formatCode>
                <c:ptCount val="29"/>
                <c:pt idx="0">
                  <c:v>10</c:v>
                </c:pt>
                <c:pt idx="1">
                  <c:v>12</c:v>
                </c:pt>
                <c:pt idx="2">
                  <c:v>11</c:v>
                </c:pt>
                <c:pt idx="3">
                  <c:v>12</c:v>
                </c:pt>
                <c:pt idx="4">
                  <c:v>10</c:v>
                </c:pt>
                <c:pt idx="5">
                  <c:v>11</c:v>
                </c:pt>
                <c:pt idx="6">
                  <c:v>15</c:v>
                </c:pt>
                <c:pt idx="7">
                  <c:v>12</c:v>
                </c:pt>
                <c:pt idx="8">
                  <c:v>11</c:v>
                </c:pt>
                <c:pt idx="9">
                  <c:v>12</c:v>
                </c:pt>
                <c:pt idx="10">
                  <c:v>15</c:v>
                </c:pt>
                <c:pt idx="11">
                  <c:v>12</c:v>
                </c:pt>
                <c:pt idx="12">
                  <c:v>11</c:v>
                </c:pt>
                <c:pt idx="13">
                  <c:v>11</c:v>
                </c:pt>
                <c:pt idx="14">
                  <c:v>12</c:v>
                </c:pt>
                <c:pt idx="15">
                  <c:v>11</c:v>
                </c:pt>
                <c:pt idx="16">
                  <c:v>13</c:v>
                </c:pt>
                <c:pt idx="17">
                  <c:v>12</c:v>
                </c:pt>
                <c:pt idx="18">
                  <c:v>13</c:v>
                </c:pt>
                <c:pt idx="19">
                  <c:v>12</c:v>
                </c:pt>
                <c:pt idx="20">
                  <c:v>18</c:v>
                </c:pt>
                <c:pt idx="21">
                  <c:v>22</c:v>
                </c:pt>
                <c:pt idx="22">
                  <c:v>14</c:v>
                </c:pt>
                <c:pt idx="23">
                  <c:v>14</c:v>
                </c:pt>
                <c:pt idx="24">
                  <c:v>14</c:v>
                </c:pt>
                <c:pt idx="25">
                  <c:v>14</c:v>
                </c:pt>
                <c:pt idx="26">
                  <c:v>15</c:v>
                </c:pt>
                <c:pt idx="27">
                  <c:v>92</c:v>
                </c:pt>
                <c:pt idx="28">
                  <c:v>100</c:v>
                </c:pt>
              </c:numCache>
            </c:numRef>
          </c:val>
          <c:smooth val="0"/>
          <c:extLst>
            <c:ext xmlns:c16="http://schemas.microsoft.com/office/drawing/2014/chart" uri="{C3380CC4-5D6E-409C-BE32-E72D297353CC}">
              <c16:uniqueId val="{00000000-1381-4DE0-B7B6-10C97B4940BB}"/>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28"/>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3386442210721254"/>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Sheet1!$A$2:$A$31</c:f>
              <c:numCache>
                <c:formatCode>m/d/yyyy</c:formatCode>
                <c:ptCount val="30"/>
                <c:pt idx="0">
                  <c:v>44745</c:v>
                </c:pt>
                <c:pt idx="1">
                  <c:v>44752</c:v>
                </c:pt>
                <c:pt idx="2">
                  <c:v>44759</c:v>
                </c:pt>
                <c:pt idx="3">
                  <c:v>44766</c:v>
                </c:pt>
                <c:pt idx="4">
                  <c:v>44773</c:v>
                </c:pt>
                <c:pt idx="5">
                  <c:v>44780</c:v>
                </c:pt>
                <c:pt idx="6">
                  <c:v>44787</c:v>
                </c:pt>
                <c:pt idx="7">
                  <c:v>44794</c:v>
                </c:pt>
                <c:pt idx="8">
                  <c:v>44801</c:v>
                </c:pt>
                <c:pt idx="9">
                  <c:v>44808</c:v>
                </c:pt>
                <c:pt idx="10">
                  <c:v>44815</c:v>
                </c:pt>
                <c:pt idx="11">
                  <c:v>44822</c:v>
                </c:pt>
                <c:pt idx="12">
                  <c:v>44829</c:v>
                </c:pt>
                <c:pt idx="13">
                  <c:v>44836</c:v>
                </c:pt>
                <c:pt idx="14">
                  <c:v>44843</c:v>
                </c:pt>
                <c:pt idx="15">
                  <c:v>44850</c:v>
                </c:pt>
                <c:pt idx="16">
                  <c:v>44857</c:v>
                </c:pt>
                <c:pt idx="17">
                  <c:v>44864</c:v>
                </c:pt>
                <c:pt idx="18">
                  <c:v>44871</c:v>
                </c:pt>
                <c:pt idx="19">
                  <c:v>44878</c:v>
                </c:pt>
                <c:pt idx="20">
                  <c:v>44885</c:v>
                </c:pt>
                <c:pt idx="21">
                  <c:v>44892</c:v>
                </c:pt>
                <c:pt idx="22">
                  <c:v>44899</c:v>
                </c:pt>
                <c:pt idx="23">
                  <c:v>44906</c:v>
                </c:pt>
                <c:pt idx="24">
                  <c:v>44913</c:v>
                </c:pt>
                <c:pt idx="25">
                  <c:v>44920</c:v>
                </c:pt>
                <c:pt idx="26">
                  <c:v>44927</c:v>
                </c:pt>
                <c:pt idx="27">
                  <c:v>44934</c:v>
                </c:pt>
                <c:pt idx="28">
                  <c:v>44941</c:v>
                </c:pt>
                <c:pt idx="29">
                  <c:v>44948</c:v>
                </c:pt>
              </c:numCache>
            </c:numRef>
          </c:cat>
          <c:val>
            <c:numRef>
              <c:f>Sheet1!$B$2:$B$31</c:f>
              <c:numCache>
                <c:formatCode>General</c:formatCode>
                <c:ptCount val="30"/>
                <c:pt idx="0">
                  <c:v>0</c:v>
                </c:pt>
                <c:pt idx="1">
                  <c:v>5</c:v>
                </c:pt>
                <c:pt idx="2">
                  <c:v>0</c:v>
                </c:pt>
                <c:pt idx="3">
                  <c:v>0</c:v>
                </c:pt>
                <c:pt idx="4">
                  <c:v>9</c:v>
                </c:pt>
                <c:pt idx="5">
                  <c:v>0</c:v>
                </c:pt>
                <c:pt idx="6">
                  <c:v>6</c:v>
                </c:pt>
                <c:pt idx="7">
                  <c:v>10</c:v>
                </c:pt>
                <c:pt idx="8">
                  <c:v>6</c:v>
                </c:pt>
                <c:pt idx="9">
                  <c:v>0</c:v>
                </c:pt>
                <c:pt idx="10">
                  <c:v>6</c:v>
                </c:pt>
                <c:pt idx="11">
                  <c:v>5</c:v>
                </c:pt>
                <c:pt idx="12">
                  <c:v>4</c:v>
                </c:pt>
                <c:pt idx="13">
                  <c:v>8</c:v>
                </c:pt>
                <c:pt idx="14">
                  <c:v>7</c:v>
                </c:pt>
                <c:pt idx="15">
                  <c:v>6</c:v>
                </c:pt>
                <c:pt idx="16">
                  <c:v>9</c:v>
                </c:pt>
                <c:pt idx="17">
                  <c:v>5</c:v>
                </c:pt>
                <c:pt idx="18">
                  <c:v>10</c:v>
                </c:pt>
                <c:pt idx="19">
                  <c:v>10</c:v>
                </c:pt>
                <c:pt idx="20">
                  <c:v>9</c:v>
                </c:pt>
                <c:pt idx="21">
                  <c:v>5</c:v>
                </c:pt>
                <c:pt idx="22">
                  <c:v>6</c:v>
                </c:pt>
                <c:pt idx="23">
                  <c:v>0</c:v>
                </c:pt>
                <c:pt idx="24">
                  <c:v>8</c:v>
                </c:pt>
                <c:pt idx="25">
                  <c:v>8</c:v>
                </c:pt>
                <c:pt idx="26">
                  <c:v>29</c:v>
                </c:pt>
                <c:pt idx="27">
                  <c:v>100</c:v>
                </c:pt>
                <c:pt idx="28">
                  <c:v>63</c:v>
                </c:pt>
                <c:pt idx="29">
                  <c:v>93</c:v>
                </c:pt>
              </c:numCache>
            </c:numRef>
          </c:val>
          <c:smooth val="0"/>
          <c:extLst>
            <c:ext xmlns:c16="http://schemas.microsoft.com/office/drawing/2014/chart" uri="{C3380CC4-5D6E-409C-BE32-E72D297353CC}">
              <c16:uniqueId val="{00000000-1381-4DE0-B7B6-10C97B4940BB}"/>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28"/>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Sheet1!$A$2:$A$21</c:f>
              <c:numCache>
                <c:formatCode>m/d/yyyy</c:formatCode>
                <c:ptCount val="20"/>
                <c:pt idx="0">
                  <c:v>44836</c:v>
                </c:pt>
                <c:pt idx="1">
                  <c:v>44843</c:v>
                </c:pt>
                <c:pt idx="2">
                  <c:v>44850</c:v>
                </c:pt>
                <c:pt idx="3">
                  <c:v>44857</c:v>
                </c:pt>
                <c:pt idx="4">
                  <c:v>44864</c:v>
                </c:pt>
                <c:pt idx="5">
                  <c:v>44871</c:v>
                </c:pt>
                <c:pt idx="6">
                  <c:v>44878</c:v>
                </c:pt>
                <c:pt idx="7">
                  <c:v>44885</c:v>
                </c:pt>
                <c:pt idx="8">
                  <c:v>44892</c:v>
                </c:pt>
                <c:pt idx="9">
                  <c:v>44899</c:v>
                </c:pt>
                <c:pt idx="10">
                  <c:v>44906</c:v>
                </c:pt>
                <c:pt idx="11">
                  <c:v>44913</c:v>
                </c:pt>
                <c:pt idx="12">
                  <c:v>44920</c:v>
                </c:pt>
                <c:pt idx="13">
                  <c:v>44927</c:v>
                </c:pt>
                <c:pt idx="14">
                  <c:v>44934</c:v>
                </c:pt>
                <c:pt idx="15">
                  <c:v>44941</c:v>
                </c:pt>
                <c:pt idx="16">
                  <c:v>44948</c:v>
                </c:pt>
                <c:pt idx="17">
                  <c:v>44955</c:v>
                </c:pt>
                <c:pt idx="18">
                  <c:v>44962</c:v>
                </c:pt>
                <c:pt idx="19">
                  <c:v>44969</c:v>
                </c:pt>
              </c:numCache>
            </c:numRef>
          </c:cat>
          <c:val>
            <c:numRef>
              <c:f>Sheet1!$B$2:$B$21</c:f>
              <c:numCache>
                <c:formatCode>General</c:formatCode>
                <c:ptCount val="20"/>
                <c:pt idx="0">
                  <c:v>10</c:v>
                </c:pt>
                <c:pt idx="1">
                  <c:v>9</c:v>
                </c:pt>
                <c:pt idx="2">
                  <c:v>10</c:v>
                </c:pt>
                <c:pt idx="3">
                  <c:v>9</c:v>
                </c:pt>
                <c:pt idx="4">
                  <c:v>9</c:v>
                </c:pt>
                <c:pt idx="5">
                  <c:v>9</c:v>
                </c:pt>
                <c:pt idx="6">
                  <c:v>8</c:v>
                </c:pt>
                <c:pt idx="7">
                  <c:v>7</c:v>
                </c:pt>
                <c:pt idx="8">
                  <c:v>7</c:v>
                </c:pt>
                <c:pt idx="9">
                  <c:v>8</c:v>
                </c:pt>
                <c:pt idx="10">
                  <c:v>8</c:v>
                </c:pt>
                <c:pt idx="11">
                  <c:v>8</c:v>
                </c:pt>
                <c:pt idx="12">
                  <c:v>6</c:v>
                </c:pt>
                <c:pt idx="13">
                  <c:v>9</c:v>
                </c:pt>
                <c:pt idx="14">
                  <c:v>12</c:v>
                </c:pt>
                <c:pt idx="15">
                  <c:v>11</c:v>
                </c:pt>
                <c:pt idx="16">
                  <c:v>11</c:v>
                </c:pt>
                <c:pt idx="17">
                  <c:v>14</c:v>
                </c:pt>
                <c:pt idx="18">
                  <c:v>59</c:v>
                </c:pt>
                <c:pt idx="19">
                  <c:v>100</c:v>
                </c:pt>
              </c:numCache>
            </c:numRef>
          </c:val>
          <c:smooth val="0"/>
          <c:extLst>
            <c:ext xmlns:c16="http://schemas.microsoft.com/office/drawing/2014/chart" uri="{C3380CC4-5D6E-409C-BE32-E72D297353CC}">
              <c16:uniqueId val="{00000000-1381-4DE0-B7B6-10C97B4940BB}"/>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28"/>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77092989941405E-3"/>
          <c:y val="0.13001852644413486"/>
          <c:w val="0.9961922907010059"/>
          <c:h val="0.70989102837200946"/>
        </c:manualLayout>
      </c:layout>
      <c:barChart>
        <c:barDir val="col"/>
        <c:grouping val="clustered"/>
        <c:varyColors val="0"/>
        <c:ser>
          <c:idx val="0"/>
          <c:order val="0"/>
          <c:tx>
            <c:strRef>
              <c:f>Sheet1!$B$1</c:f>
              <c:strCache>
                <c:ptCount val="1"/>
                <c:pt idx="0">
                  <c:v>Launch-Month vs. Post Launch</c:v>
                </c:pt>
              </c:strCache>
            </c:strRef>
          </c:tx>
          <c:spPr>
            <a:solidFill>
              <a:srgbClr val="00C0F3"/>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1-8B14-43C1-9FB2-60BAEF916A0A}"/>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1468993360683339"/>
                      <c:h val="7.8043417717857944E-2"/>
                    </c:manualLayout>
                  </c15:layout>
                </c:ext>
                <c:ext xmlns:c16="http://schemas.microsoft.com/office/drawing/2014/chart" uri="{C3380CC4-5D6E-409C-BE32-E72D297353CC}">
                  <c16:uniqueId val="{00000002-8B14-43C1-9FB2-60BAEF916A0A}"/>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6500988120179064"/>
                      <c:h val="0.1110601994070628"/>
                    </c:manualLayout>
                  </c15:layout>
                </c:ext>
                <c:ext xmlns:c16="http://schemas.microsoft.com/office/drawing/2014/chart" uri="{C3380CC4-5D6E-409C-BE32-E72D297353CC}">
                  <c16:uniqueId val="{00000001-8B14-43C1-9FB2-60BAEF916A0A}"/>
                </c:ext>
              </c:extLst>
            </c:dLbl>
            <c:spPr>
              <a:noFill/>
              <a:ln>
                <a:noFill/>
              </a:ln>
              <a:effectLst/>
            </c:spPr>
            <c:txPr>
              <a:bodyPr rot="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Campaign Launch Month</c:v>
                </c:pt>
                <c:pt idx="1">
                  <c:v>Post-TV Campaign Launch</c:v>
                </c:pt>
              </c:strCache>
            </c:strRef>
          </c:cat>
          <c:val>
            <c:numRef>
              <c:f>Sheet1!$B$2:$B$3</c:f>
              <c:numCache>
                <c:formatCode>"$"#,##0</c:formatCode>
                <c:ptCount val="2"/>
                <c:pt idx="0">
                  <c:v>755.9</c:v>
                </c:pt>
                <c:pt idx="1">
                  <c:v>1165.5</c:v>
                </c:pt>
              </c:numCache>
            </c:numRef>
          </c:val>
          <c:extLst>
            <c:ext xmlns:c16="http://schemas.microsoft.com/office/drawing/2014/chart" uri="{C3380CC4-5D6E-409C-BE32-E72D297353CC}">
              <c16:uniqueId val="{00000003-8B14-43C1-9FB2-60BAEF916A0A}"/>
            </c:ext>
          </c:extLst>
        </c:ser>
        <c:dLbls>
          <c:showLegendKey val="0"/>
          <c:showVal val="0"/>
          <c:showCatName val="0"/>
          <c:showSerName val="0"/>
          <c:showPercent val="0"/>
          <c:showBubbleSize val="0"/>
        </c:dLbls>
        <c:gapWidth val="86"/>
        <c:overlap val="-27"/>
        <c:axId val="18730080"/>
        <c:axId val="18745056"/>
      </c:barChart>
      <c:catAx>
        <c:axId val="1873008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crossAx val="18745056"/>
        <c:crosses val="autoZero"/>
        <c:auto val="1"/>
        <c:lblAlgn val="ctr"/>
        <c:lblOffset val="100"/>
        <c:noMultiLvlLbl val="0"/>
      </c:catAx>
      <c:valAx>
        <c:axId val="18745056"/>
        <c:scaling>
          <c:orientation val="minMax"/>
          <c:min val="0"/>
        </c:scaling>
        <c:delete val="1"/>
        <c:axPos val="l"/>
        <c:numFmt formatCode="&quot;$&quot;#,##0" sourceLinked="1"/>
        <c:majorTickMark val="out"/>
        <c:minorTickMark val="none"/>
        <c:tickLblPos val="nextTo"/>
        <c:crossAx val="1873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1668757837829758"/>
          <c:w val="1"/>
          <c:h val="0.62734907414899732"/>
        </c:manualLayout>
      </c:layout>
      <c:barChart>
        <c:barDir val="col"/>
        <c:grouping val="clustered"/>
        <c:varyColors val="0"/>
        <c:ser>
          <c:idx val="0"/>
          <c:order val="0"/>
          <c:tx>
            <c:strRef>
              <c:f>Sheet1!$B$1</c:f>
              <c:strCache>
                <c:ptCount val="1"/>
                <c:pt idx="0">
                  <c:v>Launch-Month vs. Post Launch</c:v>
                </c:pt>
              </c:strCache>
            </c:strRef>
          </c:tx>
          <c:spPr>
            <a:solidFill>
              <a:srgbClr val="00C0F3"/>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1-8BC4-4007-8474-6310E235F208}"/>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1468993360683339"/>
                      <c:h val="7.8043417717857944E-2"/>
                    </c:manualLayout>
                  </c15:layout>
                </c:ext>
                <c:ext xmlns:c16="http://schemas.microsoft.com/office/drawing/2014/chart" uri="{C3380CC4-5D6E-409C-BE32-E72D297353CC}">
                  <c16:uniqueId val="{00000002-8BC4-4007-8474-6310E235F208}"/>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6500988120179064"/>
                      <c:h val="0.1110601994070628"/>
                    </c:manualLayout>
                  </c15:layout>
                </c:ext>
                <c:ext xmlns:c16="http://schemas.microsoft.com/office/drawing/2014/chart" uri="{C3380CC4-5D6E-409C-BE32-E72D297353CC}">
                  <c16:uniqueId val="{00000001-8BC4-4007-8474-6310E235F208}"/>
                </c:ext>
              </c:extLst>
            </c:dLbl>
            <c:spPr>
              <a:noFill/>
              <a:ln>
                <a:noFill/>
              </a:ln>
              <a:effectLst/>
            </c:spPr>
            <c:txPr>
              <a:bodyPr rot="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Campaign Launch Month</c:v>
                </c:pt>
                <c:pt idx="1">
                  <c:v>Post-TV Campaign Launch</c:v>
                </c:pt>
              </c:strCache>
            </c:strRef>
          </c:cat>
          <c:val>
            <c:numRef>
              <c:f>Sheet1!$B$2:$B$3</c:f>
              <c:numCache>
                <c:formatCode>"$"#,##0</c:formatCode>
                <c:ptCount val="2"/>
                <c:pt idx="0">
                  <c:v>661.3</c:v>
                </c:pt>
                <c:pt idx="1">
                  <c:v>1123.2</c:v>
                </c:pt>
              </c:numCache>
            </c:numRef>
          </c:val>
          <c:extLst>
            <c:ext xmlns:c16="http://schemas.microsoft.com/office/drawing/2014/chart" uri="{C3380CC4-5D6E-409C-BE32-E72D297353CC}">
              <c16:uniqueId val="{00000003-8BC4-4007-8474-6310E235F208}"/>
            </c:ext>
          </c:extLst>
        </c:ser>
        <c:dLbls>
          <c:showLegendKey val="0"/>
          <c:showVal val="0"/>
          <c:showCatName val="0"/>
          <c:showSerName val="0"/>
          <c:showPercent val="0"/>
          <c:showBubbleSize val="0"/>
        </c:dLbls>
        <c:gapWidth val="86"/>
        <c:overlap val="-27"/>
        <c:axId val="18730080"/>
        <c:axId val="18745056"/>
      </c:barChart>
      <c:catAx>
        <c:axId val="1873008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crossAx val="18745056"/>
        <c:crosses val="autoZero"/>
        <c:auto val="1"/>
        <c:lblAlgn val="ctr"/>
        <c:lblOffset val="100"/>
        <c:noMultiLvlLbl val="0"/>
      </c:catAx>
      <c:valAx>
        <c:axId val="18745056"/>
        <c:scaling>
          <c:orientation val="minMax"/>
          <c:min val="0"/>
        </c:scaling>
        <c:delete val="1"/>
        <c:axPos val="l"/>
        <c:numFmt formatCode="&quot;$&quot;#,##0" sourceLinked="1"/>
        <c:majorTickMark val="out"/>
        <c:minorTickMark val="none"/>
        <c:tickLblPos val="nextTo"/>
        <c:crossAx val="1873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9.9422566260834705E-2"/>
          <c:w val="0.96562499999999996"/>
          <c:h val="0.78579055814419563"/>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7D3E-4BC5-BA3C-AA79446C0ACE}"/>
              </c:ext>
            </c:extLst>
          </c:dPt>
          <c:dPt>
            <c:idx val="1"/>
            <c:invertIfNegative val="0"/>
            <c:bubble3D val="0"/>
            <c:spPr>
              <a:solidFill>
                <a:srgbClr val="00BFF2"/>
              </a:solidFill>
              <a:ln>
                <a:noFill/>
              </a:ln>
              <a:effectLst/>
            </c:spPr>
            <c:extLst>
              <c:ext xmlns:c16="http://schemas.microsoft.com/office/drawing/2014/chart" uri="{C3380CC4-5D6E-409C-BE32-E72D297353CC}">
                <c16:uniqueId val="{00000003-7D3E-4BC5-BA3C-AA79446C0AC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 Months Prior to TV Launch</c:v>
                </c:pt>
                <c:pt idx="1">
                  <c:v>TV Launch Month</c:v>
                </c:pt>
              </c:strCache>
            </c:strRef>
          </c:cat>
          <c:val>
            <c:numRef>
              <c:f>Sheet1!$B$2:$B$3</c:f>
              <c:numCache>
                <c:formatCode>#,##0</c:formatCode>
                <c:ptCount val="2"/>
                <c:pt idx="0">
                  <c:v>2616</c:v>
                </c:pt>
                <c:pt idx="1">
                  <c:v>2942</c:v>
                </c:pt>
              </c:numCache>
            </c:numRef>
          </c:val>
          <c:extLst>
            <c:ext xmlns:c16="http://schemas.microsoft.com/office/drawing/2014/chart" uri="{C3380CC4-5D6E-409C-BE32-E72D297353CC}">
              <c16:uniqueId val="{00000006-7D3E-4BC5-BA3C-AA79446C0ACE}"/>
            </c:ext>
          </c:extLst>
        </c:ser>
        <c:dLbls>
          <c:dLblPos val="outEnd"/>
          <c:showLegendKey val="0"/>
          <c:showVal val="1"/>
          <c:showCatName val="0"/>
          <c:showSerName val="0"/>
          <c:showPercent val="0"/>
          <c:showBubbleSize val="0"/>
        </c:dLbls>
        <c:gapWidth val="165"/>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ax val="3200"/>
          <c:min val="17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110263755635134"/>
          <c:w val="0.96562499999999996"/>
          <c:h val="0.77418683822772494"/>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3835-46C3-9F52-F06B32ED2C89}"/>
              </c:ext>
            </c:extLst>
          </c:dPt>
          <c:dPt>
            <c:idx val="1"/>
            <c:invertIfNegative val="0"/>
            <c:bubble3D val="0"/>
            <c:spPr>
              <a:solidFill>
                <a:srgbClr val="00BFF2"/>
              </a:solidFill>
              <a:ln>
                <a:noFill/>
              </a:ln>
              <a:effectLst/>
            </c:spPr>
            <c:extLst>
              <c:ext xmlns:c16="http://schemas.microsoft.com/office/drawing/2014/chart" uri="{C3380CC4-5D6E-409C-BE32-E72D297353CC}">
                <c16:uniqueId val="{00000003-3835-46C3-9F52-F06B32ED2C89}"/>
              </c:ext>
            </c:extLst>
          </c:dPt>
          <c:dPt>
            <c:idx val="2"/>
            <c:invertIfNegative val="0"/>
            <c:bubble3D val="0"/>
            <c:spPr>
              <a:solidFill>
                <a:srgbClr val="4EBEA4"/>
              </a:solidFill>
              <a:ln>
                <a:noFill/>
              </a:ln>
              <a:effectLst/>
            </c:spPr>
            <c:extLst>
              <c:ext xmlns:c16="http://schemas.microsoft.com/office/drawing/2014/chart" uri="{C3380CC4-5D6E-409C-BE32-E72D297353CC}">
                <c16:uniqueId val="{00000005-3835-46C3-9F52-F06B32ED2C8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2616</c:v>
                </c:pt>
                <c:pt idx="1">
                  <c:v>2942</c:v>
                </c:pt>
                <c:pt idx="2">
                  <c:v>3139</c:v>
                </c:pt>
              </c:numCache>
            </c:numRef>
          </c:val>
          <c:extLst>
            <c:ext xmlns:c16="http://schemas.microsoft.com/office/drawing/2014/chart" uri="{C3380CC4-5D6E-409C-BE32-E72D297353CC}">
              <c16:uniqueId val="{00000006-3835-46C3-9F52-F06B32ED2C89}"/>
            </c:ext>
          </c:extLst>
        </c:ser>
        <c:dLbls>
          <c:dLblPos val="outEnd"/>
          <c:showLegendKey val="0"/>
          <c:showVal val="1"/>
          <c:showCatName val="0"/>
          <c:showSerName val="0"/>
          <c:showPercent val="0"/>
          <c:showBubbleSize val="0"/>
        </c:dLbls>
        <c:gapWidth val="12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ax val="3200"/>
          <c:min val="17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51772634492471"/>
          <c:w val="0.99836283720894115"/>
          <c:h val="0.72899003416561647"/>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150E-4032-9C4D-2CF4490FE704}"/>
              </c:ext>
            </c:extLst>
          </c:dPt>
          <c:dPt>
            <c:idx val="1"/>
            <c:invertIfNegative val="0"/>
            <c:bubble3D val="0"/>
            <c:spPr>
              <a:solidFill>
                <a:srgbClr val="00BFF2"/>
              </a:solidFill>
              <a:ln>
                <a:noFill/>
              </a:ln>
              <a:effectLst/>
            </c:spPr>
            <c:extLst>
              <c:ext xmlns:c16="http://schemas.microsoft.com/office/drawing/2014/chart" uri="{C3380CC4-5D6E-409C-BE32-E72D297353CC}">
                <c16:uniqueId val="{00000003-150E-4032-9C4D-2CF4490FE704}"/>
              </c:ext>
            </c:extLst>
          </c:dPt>
          <c:dPt>
            <c:idx val="2"/>
            <c:invertIfNegative val="0"/>
            <c:bubble3D val="0"/>
            <c:spPr>
              <a:solidFill>
                <a:srgbClr val="4EBEA4"/>
              </a:solidFill>
              <a:ln>
                <a:noFill/>
              </a:ln>
              <a:effectLst/>
            </c:spPr>
            <c:extLst>
              <c:ext xmlns:c16="http://schemas.microsoft.com/office/drawing/2014/chart" uri="{C3380CC4-5D6E-409C-BE32-E72D297353CC}">
                <c16:uniqueId val="{00000005-150E-4032-9C4D-2CF4490FE70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2223</c:v>
                </c:pt>
                <c:pt idx="1">
                  <c:v>2842</c:v>
                </c:pt>
                <c:pt idx="2">
                  <c:v>3342</c:v>
                </c:pt>
              </c:numCache>
            </c:numRef>
          </c:val>
          <c:extLst>
            <c:ext xmlns:c16="http://schemas.microsoft.com/office/drawing/2014/chart" uri="{C3380CC4-5D6E-409C-BE32-E72D297353CC}">
              <c16:uniqueId val="{00000006-150E-4032-9C4D-2CF4490FE704}"/>
            </c:ext>
          </c:extLst>
        </c:ser>
        <c:dLbls>
          <c:dLblPos val="outEnd"/>
          <c:showLegendKey val="0"/>
          <c:showVal val="1"/>
          <c:showCatName val="0"/>
          <c:showSerName val="0"/>
          <c:showPercent val="0"/>
          <c:showBubbleSize val="0"/>
        </c:dLbls>
        <c:gapWidth val="12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3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6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489429612678008"/>
          <c:w val="0.99836283720894115"/>
          <c:h val="0.74832963698194988"/>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FEB4-4B3C-93EB-32C3719C792A}"/>
              </c:ext>
            </c:extLst>
          </c:dPt>
          <c:dPt>
            <c:idx val="1"/>
            <c:invertIfNegative val="0"/>
            <c:bubble3D val="0"/>
            <c:spPr>
              <a:solidFill>
                <a:srgbClr val="00BFF2"/>
              </a:solidFill>
              <a:ln>
                <a:noFill/>
              </a:ln>
              <a:effectLst/>
            </c:spPr>
            <c:extLst>
              <c:ext xmlns:c16="http://schemas.microsoft.com/office/drawing/2014/chart" uri="{C3380CC4-5D6E-409C-BE32-E72D297353CC}">
                <c16:uniqueId val="{00000003-FEB4-4B3C-93EB-32C3719C792A}"/>
              </c:ext>
            </c:extLst>
          </c:dPt>
          <c:dPt>
            <c:idx val="2"/>
            <c:invertIfNegative val="0"/>
            <c:bubble3D val="0"/>
            <c:spPr>
              <a:solidFill>
                <a:srgbClr val="4EBEA4"/>
              </a:solidFill>
              <a:ln>
                <a:noFill/>
              </a:ln>
              <a:effectLst/>
            </c:spPr>
            <c:extLst>
              <c:ext xmlns:c16="http://schemas.microsoft.com/office/drawing/2014/chart" uri="{C3380CC4-5D6E-409C-BE32-E72D297353CC}">
                <c16:uniqueId val="{00000005-FEB4-4B3C-93EB-32C3719C792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840</c:v>
                </c:pt>
                <c:pt idx="1">
                  <c:v>904</c:v>
                </c:pt>
                <c:pt idx="2">
                  <c:v>1006</c:v>
                </c:pt>
              </c:numCache>
            </c:numRef>
          </c:val>
          <c:extLst>
            <c:ext xmlns:c16="http://schemas.microsoft.com/office/drawing/2014/chart" uri="{C3380CC4-5D6E-409C-BE32-E72D297353CC}">
              <c16:uniqueId val="{00000006-FEB4-4B3C-93EB-32C3719C792A}"/>
            </c:ext>
          </c:extLst>
        </c:ser>
        <c:dLbls>
          <c:dLblPos val="outEnd"/>
          <c:showLegendKey val="0"/>
          <c:showVal val="1"/>
          <c:showCatName val="0"/>
          <c:showSerName val="0"/>
          <c:showPercent val="0"/>
          <c:showBubbleSize val="0"/>
        </c:dLbls>
        <c:gapWidth val="12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3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6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347169930846472E-2"/>
          <c:w val="0.99836283720894115"/>
          <c:h val="0.78314092205135011"/>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8FC5-4354-872E-F6DC520E8AA8}"/>
              </c:ext>
            </c:extLst>
          </c:dPt>
          <c:dPt>
            <c:idx val="1"/>
            <c:invertIfNegative val="0"/>
            <c:bubble3D val="0"/>
            <c:spPr>
              <a:solidFill>
                <a:srgbClr val="00BFF2"/>
              </a:solidFill>
              <a:ln>
                <a:noFill/>
              </a:ln>
              <a:effectLst/>
            </c:spPr>
            <c:extLst>
              <c:ext xmlns:c16="http://schemas.microsoft.com/office/drawing/2014/chart" uri="{C3380CC4-5D6E-409C-BE32-E72D297353CC}">
                <c16:uniqueId val="{00000003-8FC5-4354-872E-F6DC520E8AA8}"/>
              </c:ext>
            </c:extLst>
          </c:dPt>
          <c:dPt>
            <c:idx val="2"/>
            <c:invertIfNegative val="0"/>
            <c:bubble3D val="0"/>
            <c:spPr>
              <a:solidFill>
                <a:srgbClr val="4EBEA4"/>
              </a:solidFill>
              <a:ln>
                <a:noFill/>
              </a:ln>
              <a:effectLst/>
            </c:spPr>
            <c:extLst>
              <c:ext xmlns:c16="http://schemas.microsoft.com/office/drawing/2014/chart" uri="{C3380CC4-5D6E-409C-BE32-E72D297353CC}">
                <c16:uniqueId val="{00000005-8FC5-4354-872E-F6DC520E8AA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2759</c:v>
                </c:pt>
                <c:pt idx="1">
                  <c:v>3021</c:v>
                </c:pt>
                <c:pt idx="2">
                  <c:v>3440</c:v>
                </c:pt>
              </c:numCache>
            </c:numRef>
          </c:val>
          <c:extLst>
            <c:ext xmlns:c16="http://schemas.microsoft.com/office/drawing/2014/chart" uri="{C3380CC4-5D6E-409C-BE32-E72D297353CC}">
              <c16:uniqueId val="{00000006-8FC5-4354-872E-F6DC520E8AA8}"/>
            </c:ext>
          </c:extLst>
        </c:ser>
        <c:dLbls>
          <c:dLblPos val="outEnd"/>
          <c:showLegendKey val="0"/>
          <c:showVal val="1"/>
          <c:showCatName val="0"/>
          <c:showSerName val="0"/>
          <c:showPercent val="0"/>
          <c:showBubbleSize val="0"/>
        </c:dLbls>
        <c:gapWidth val="12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3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17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036597837984684"/>
          <c:w val="0.99836283720894115"/>
          <c:h val="0.71351835191254964"/>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D8A4-4D28-BA61-AF894981BD8A}"/>
              </c:ext>
            </c:extLst>
          </c:dPt>
          <c:dPt>
            <c:idx val="1"/>
            <c:invertIfNegative val="0"/>
            <c:bubble3D val="0"/>
            <c:spPr>
              <a:solidFill>
                <a:srgbClr val="00BFF2"/>
              </a:solidFill>
              <a:ln>
                <a:noFill/>
              </a:ln>
              <a:effectLst/>
            </c:spPr>
            <c:extLst>
              <c:ext xmlns:c16="http://schemas.microsoft.com/office/drawing/2014/chart" uri="{C3380CC4-5D6E-409C-BE32-E72D297353CC}">
                <c16:uniqueId val="{00000003-D8A4-4D28-BA61-AF894981BD8A}"/>
              </c:ext>
            </c:extLst>
          </c:dPt>
          <c:dPt>
            <c:idx val="2"/>
            <c:invertIfNegative val="0"/>
            <c:bubble3D val="0"/>
            <c:spPr>
              <a:solidFill>
                <a:srgbClr val="4EBEA4"/>
              </a:solidFill>
              <a:ln>
                <a:noFill/>
              </a:ln>
              <a:effectLst/>
            </c:spPr>
            <c:extLst>
              <c:ext xmlns:c16="http://schemas.microsoft.com/office/drawing/2014/chart" uri="{C3380CC4-5D6E-409C-BE32-E72D297353CC}">
                <c16:uniqueId val="{00000005-D8A4-4D28-BA61-AF894981BD8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3294</c:v>
                </c:pt>
                <c:pt idx="1">
                  <c:v>4454</c:v>
                </c:pt>
                <c:pt idx="2">
                  <c:v>4650</c:v>
                </c:pt>
              </c:numCache>
            </c:numRef>
          </c:val>
          <c:extLst>
            <c:ext xmlns:c16="http://schemas.microsoft.com/office/drawing/2014/chart" uri="{C3380CC4-5D6E-409C-BE32-E72D297353CC}">
              <c16:uniqueId val="{00000006-D8A4-4D28-BA61-AF894981BD8A}"/>
            </c:ext>
          </c:extLst>
        </c:ser>
        <c:dLbls>
          <c:dLblPos val="outEnd"/>
          <c:showLegendKey val="0"/>
          <c:showVal val="1"/>
          <c:showCatName val="0"/>
          <c:showSerName val="0"/>
          <c:showPercent val="0"/>
          <c:showBubbleSize val="0"/>
        </c:dLbls>
        <c:gapWidth val="12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3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14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7A584-D8B3-481A-8299-9D34D7598A78}" type="doc">
      <dgm:prSet loTypeId="urn:microsoft.com/office/officeart/2005/8/layout/pyramid3" loCatId="pyramid" qsTypeId="urn:microsoft.com/office/officeart/2005/8/quickstyle/simple1" qsCatId="simple" csTypeId="urn:microsoft.com/office/officeart/2005/8/colors/accent1_2" csCatId="accent1" phldr="1"/>
      <dgm:spPr/>
    </dgm:pt>
    <dgm:pt modelId="{301C9BEB-D2AE-4607-9018-9E182481D3AD}">
      <dgm:prSet phldrT="[Text]" custT="1"/>
      <dgm:spPr>
        <a:solidFill>
          <a:srgbClr val="E2E8F0"/>
        </a:solidFill>
      </dgm:spPr>
      <dgm:t>
        <a:bodyPr/>
        <a:lstStyle/>
        <a:p>
          <a:r>
            <a:rPr lang="en-US" sz="2600" b="1">
              <a:solidFill>
                <a:srgbClr val="ACBDCE"/>
              </a:solidFill>
              <a:latin typeface="Helvetica"/>
              <a:cs typeface="Helvetica"/>
            </a:rPr>
            <a:t>Awareness</a:t>
          </a:r>
        </a:p>
      </dgm:t>
    </dgm:pt>
    <dgm:pt modelId="{0C8E3764-AFF1-478A-8C5F-A6B5110FA558}" type="parTrans" cxnId="{8DF2BC0C-AF0D-4AF9-868F-05050E6D433A}">
      <dgm:prSet/>
      <dgm:spPr/>
      <dgm:t>
        <a:bodyPr/>
        <a:lstStyle/>
        <a:p>
          <a:endParaRPr lang="en-US"/>
        </a:p>
      </dgm:t>
    </dgm:pt>
    <dgm:pt modelId="{A3EDAD6D-0302-4916-81AE-C265C6CDF3E1}" type="sibTrans" cxnId="{8DF2BC0C-AF0D-4AF9-868F-05050E6D433A}">
      <dgm:prSet/>
      <dgm:spPr/>
      <dgm:t>
        <a:bodyPr/>
        <a:lstStyle/>
        <a:p>
          <a:endParaRPr lang="en-US"/>
        </a:p>
      </dgm:t>
    </dgm:pt>
    <dgm:pt modelId="{B0ED68C7-BB32-4327-9397-07BDCA95BC49}">
      <dgm:prSet phldrT="[Text]" custT="1"/>
      <dgm:spPr>
        <a:solidFill>
          <a:srgbClr val="ED3C8D"/>
        </a:solidFill>
      </dgm:spPr>
      <dgm:t>
        <a:bodyPr/>
        <a:lstStyle/>
        <a:p>
          <a:endParaRPr lang="en-US" sz="2800" b="1">
            <a:solidFill>
              <a:schemeClr val="bg1"/>
            </a:solidFill>
            <a:latin typeface="Helvetica" panose="020B0403020202020204" pitchFamily="34" charset="0"/>
          </a:endParaRPr>
        </a:p>
      </dgm:t>
    </dgm:pt>
    <dgm:pt modelId="{6FB849AE-C401-4B2C-80FF-AC24BD1644F7}" type="parTrans" cxnId="{78EED748-52FD-4017-9A9A-5AAF229F6015}">
      <dgm:prSet/>
      <dgm:spPr/>
      <dgm:t>
        <a:bodyPr/>
        <a:lstStyle/>
        <a:p>
          <a:endParaRPr lang="en-US"/>
        </a:p>
      </dgm:t>
    </dgm:pt>
    <dgm:pt modelId="{E6174B6B-6B63-4438-8534-D3238C43A920}" type="sibTrans" cxnId="{78EED748-52FD-4017-9A9A-5AAF229F6015}">
      <dgm:prSet/>
      <dgm:spPr/>
      <dgm:t>
        <a:bodyPr/>
        <a:lstStyle/>
        <a:p>
          <a:endParaRPr lang="en-US"/>
        </a:p>
      </dgm:t>
    </dgm:pt>
    <dgm:pt modelId="{A48F22B7-481D-432E-BBDC-15851CB26E71}">
      <dgm:prSet phldrT="[Text]" custT="1"/>
      <dgm:spPr>
        <a:solidFill>
          <a:srgbClr val="E2E8F0"/>
        </a:solidFill>
      </dgm:spPr>
      <dgm:t>
        <a:bodyPr/>
        <a:lstStyle/>
        <a:p>
          <a:endParaRPr lang="en-US" sz="2600" b="1">
            <a:ln w="12700">
              <a:solidFill>
                <a:srgbClr val="1B1464"/>
              </a:solidFill>
            </a:ln>
            <a:solidFill>
              <a:schemeClr val="bg1"/>
            </a:solidFill>
            <a:latin typeface="Helvetica"/>
            <a:cs typeface="Helvetica"/>
          </a:endParaRPr>
        </a:p>
      </dgm:t>
    </dgm:pt>
    <dgm:pt modelId="{5AF1989A-3355-422B-BC6B-EE95C60C3C8C}" type="parTrans" cxnId="{9CBF148E-7869-4D5B-866A-EFD89ADE9129}">
      <dgm:prSet/>
      <dgm:spPr/>
      <dgm:t>
        <a:bodyPr/>
        <a:lstStyle/>
        <a:p>
          <a:endParaRPr lang="en-US"/>
        </a:p>
      </dgm:t>
    </dgm:pt>
    <dgm:pt modelId="{F43D6AED-AE11-4D8A-8DEE-9219CD5FD569}" type="sibTrans" cxnId="{9CBF148E-7869-4D5B-866A-EFD89ADE9129}">
      <dgm:prSet/>
      <dgm:spPr/>
      <dgm:t>
        <a:bodyPr/>
        <a:lstStyle/>
        <a:p>
          <a:endParaRPr lang="en-US"/>
        </a:p>
      </dgm:t>
    </dgm:pt>
    <dgm:pt modelId="{95682F2B-C910-4F49-B8CB-70A7AD8079F5}">
      <dgm:prSet phldrT="[Text]" custT="1"/>
      <dgm:spPr>
        <a:solidFill>
          <a:srgbClr val="4EBEA4"/>
        </a:solidFill>
      </dgm:spPr>
      <dgm:t>
        <a:bodyPr/>
        <a:lstStyle/>
        <a:p>
          <a:r>
            <a:rPr lang="en-US" sz="2600" b="1">
              <a:solidFill>
                <a:schemeClr val="bg1"/>
              </a:solidFill>
              <a:latin typeface="Helvetica"/>
              <a:cs typeface="Helvetica"/>
            </a:rPr>
            <a:t>Intent</a:t>
          </a:r>
        </a:p>
      </dgm:t>
    </dgm:pt>
    <dgm:pt modelId="{AEDD27E0-5789-4C65-916B-38F02E75D95C}" type="parTrans" cxnId="{BB9E36CD-1D3F-4AC8-8553-404D5DB31A8B}">
      <dgm:prSet/>
      <dgm:spPr/>
      <dgm:t>
        <a:bodyPr/>
        <a:lstStyle/>
        <a:p>
          <a:endParaRPr lang="en-US"/>
        </a:p>
      </dgm:t>
    </dgm:pt>
    <dgm:pt modelId="{110EBA74-EA92-4DD8-8AEA-1ED5962B04A6}" type="sibTrans" cxnId="{BB9E36CD-1D3F-4AC8-8553-404D5DB31A8B}">
      <dgm:prSet/>
      <dgm:spPr/>
      <dgm:t>
        <a:bodyPr/>
        <a:lstStyle/>
        <a:p>
          <a:endParaRPr lang="en-US"/>
        </a:p>
      </dgm:t>
    </dgm:pt>
    <dgm:pt modelId="{22D3F5CF-84B9-439D-AB55-2CF15863DC76}" type="pres">
      <dgm:prSet presAssocID="{68E7A584-D8B3-481A-8299-9D34D7598A78}" presName="Name0" presStyleCnt="0">
        <dgm:presLayoutVars>
          <dgm:dir/>
          <dgm:animLvl val="lvl"/>
          <dgm:resizeHandles val="exact"/>
        </dgm:presLayoutVars>
      </dgm:prSet>
      <dgm:spPr/>
    </dgm:pt>
    <dgm:pt modelId="{8E71DDAE-5A9D-437C-9071-CB0EE6E66776}" type="pres">
      <dgm:prSet presAssocID="{301C9BEB-D2AE-4607-9018-9E182481D3AD}" presName="Name8" presStyleCnt="0"/>
      <dgm:spPr/>
    </dgm:pt>
    <dgm:pt modelId="{626DABDB-B1AA-42D7-BDD2-41EE9FE3F932}" type="pres">
      <dgm:prSet presAssocID="{301C9BEB-D2AE-4607-9018-9E182481D3AD}" presName="level" presStyleLbl="node1" presStyleIdx="0" presStyleCnt="4">
        <dgm:presLayoutVars>
          <dgm:chMax val="1"/>
          <dgm:bulletEnabled val="1"/>
        </dgm:presLayoutVars>
      </dgm:prSet>
      <dgm:spPr/>
    </dgm:pt>
    <dgm:pt modelId="{69FE9193-52C6-4E04-9199-5878476689A9}" type="pres">
      <dgm:prSet presAssocID="{301C9BEB-D2AE-4607-9018-9E182481D3AD}" presName="levelTx" presStyleLbl="revTx" presStyleIdx="0" presStyleCnt="0">
        <dgm:presLayoutVars>
          <dgm:chMax val="1"/>
          <dgm:bulletEnabled val="1"/>
        </dgm:presLayoutVars>
      </dgm:prSet>
      <dgm:spPr/>
    </dgm:pt>
    <dgm:pt modelId="{6C905F57-81FD-47E5-A296-CDCCF04A0C8E}" type="pres">
      <dgm:prSet presAssocID="{B0ED68C7-BB32-4327-9397-07BDCA95BC49}" presName="Name8" presStyleCnt="0"/>
      <dgm:spPr/>
    </dgm:pt>
    <dgm:pt modelId="{0A226A8B-0FAC-4124-A4EA-F685476D9645}" type="pres">
      <dgm:prSet presAssocID="{B0ED68C7-BB32-4327-9397-07BDCA95BC49}" presName="level" presStyleLbl="node1" presStyleIdx="1" presStyleCnt="4">
        <dgm:presLayoutVars>
          <dgm:chMax val="1"/>
          <dgm:bulletEnabled val="1"/>
        </dgm:presLayoutVars>
      </dgm:prSet>
      <dgm:spPr/>
    </dgm:pt>
    <dgm:pt modelId="{816A8130-C21E-4511-BF05-47EB0B864294}" type="pres">
      <dgm:prSet presAssocID="{B0ED68C7-BB32-4327-9397-07BDCA95BC49}" presName="levelTx" presStyleLbl="revTx" presStyleIdx="0" presStyleCnt="0">
        <dgm:presLayoutVars>
          <dgm:chMax val="1"/>
          <dgm:bulletEnabled val="1"/>
        </dgm:presLayoutVars>
      </dgm:prSet>
      <dgm:spPr/>
    </dgm:pt>
    <dgm:pt modelId="{50C9DA05-4D60-4DA9-966B-2444FD55FFD6}" type="pres">
      <dgm:prSet presAssocID="{95682F2B-C910-4F49-B8CB-70A7AD8079F5}" presName="Name8" presStyleCnt="0"/>
      <dgm:spPr/>
    </dgm:pt>
    <dgm:pt modelId="{79F52059-6751-413F-B2EC-952D5DF2B190}" type="pres">
      <dgm:prSet presAssocID="{95682F2B-C910-4F49-B8CB-70A7AD8079F5}" presName="level" presStyleLbl="node1" presStyleIdx="2" presStyleCnt="4">
        <dgm:presLayoutVars>
          <dgm:chMax val="1"/>
          <dgm:bulletEnabled val="1"/>
        </dgm:presLayoutVars>
      </dgm:prSet>
      <dgm:spPr/>
    </dgm:pt>
    <dgm:pt modelId="{2D8D176B-7470-48F1-8FAD-4C1CC2B9E199}" type="pres">
      <dgm:prSet presAssocID="{95682F2B-C910-4F49-B8CB-70A7AD8079F5}" presName="levelTx" presStyleLbl="revTx" presStyleIdx="0" presStyleCnt="0">
        <dgm:presLayoutVars>
          <dgm:chMax val="1"/>
          <dgm:bulletEnabled val="1"/>
        </dgm:presLayoutVars>
      </dgm:prSet>
      <dgm:spPr/>
    </dgm:pt>
    <dgm:pt modelId="{1636CE27-2523-42E8-8693-F20762548B2A}" type="pres">
      <dgm:prSet presAssocID="{A48F22B7-481D-432E-BBDC-15851CB26E71}" presName="Name8" presStyleCnt="0"/>
      <dgm:spPr/>
    </dgm:pt>
    <dgm:pt modelId="{76247BEE-BAED-4DA8-9D4F-F3E6FE5A0C56}" type="pres">
      <dgm:prSet presAssocID="{A48F22B7-481D-432E-BBDC-15851CB26E71}" presName="level" presStyleLbl="node1" presStyleIdx="3" presStyleCnt="4">
        <dgm:presLayoutVars>
          <dgm:chMax val="1"/>
          <dgm:bulletEnabled val="1"/>
        </dgm:presLayoutVars>
      </dgm:prSet>
      <dgm:spPr/>
    </dgm:pt>
    <dgm:pt modelId="{02614F74-E25D-413C-B098-01E5E63C4213}" type="pres">
      <dgm:prSet presAssocID="{A48F22B7-481D-432E-BBDC-15851CB26E71}" presName="levelTx" presStyleLbl="revTx" presStyleIdx="0" presStyleCnt="0">
        <dgm:presLayoutVars>
          <dgm:chMax val="1"/>
          <dgm:bulletEnabled val="1"/>
        </dgm:presLayoutVars>
      </dgm:prSet>
      <dgm:spPr/>
    </dgm:pt>
  </dgm:ptLst>
  <dgm:cxnLst>
    <dgm:cxn modelId="{8DF2BC0C-AF0D-4AF9-868F-05050E6D433A}" srcId="{68E7A584-D8B3-481A-8299-9D34D7598A78}" destId="{301C9BEB-D2AE-4607-9018-9E182481D3AD}" srcOrd="0" destOrd="0" parTransId="{0C8E3764-AFF1-478A-8C5F-A6B5110FA558}" sibTransId="{A3EDAD6D-0302-4916-81AE-C265C6CDF3E1}"/>
    <dgm:cxn modelId="{133CFE16-0FC8-478A-BE6E-69B332674023}" type="presOf" srcId="{B0ED68C7-BB32-4327-9397-07BDCA95BC49}" destId="{816A8130-C21E-4511-BF05-47EB0B864294}" srcOrd="1" destOrd="0" presId="urn:microsoft.com/office/officeart/2005/8/layout/pyramid3"/>
    <dgm:cxn modelId="{EF29692D-A3CD-444A-9B75-39D3F27AE58F}" type="presOf" srcId="{B0ED68C7-BB32-4327-9397-07BDCA95BC49}" destId="{0A226A8B-0FAC-4124-A4EA-F685476D9645}" srcOrd="0" destOrd="0" presId="urn:microsoft.com/office/officeart/2005/8/layout/pyramid3"/>
    <dgm:cxn modelId="{7E8F7333-FFBC-456A-BC8A-FE71D29F6155}" type="presOf" srcId="{95682F2B-C910-4F49-B8CB-70A7AD8079F5}" destId="{2D8D176B-7470-48F1-8FAD-4C1CC2B9E199}" srcOrd="1" destOrd="0" presId="urn:microsoft.com/office/officeart/2005/8/layout/pyramid3"/>
    <dgm:cxn modelId="{71330846-031D-4424-B1FA-801C0FE986CE}" type="presOf" srcId="{A48F22B7-481D-432E-BBDC-15851CB26E71}" destId="{76247BEE-BAED-4DA8-9D4F-F3E6FE5A0C56}" srcOrd="0" destOrd="0" presId="urn:microsoft.com/office/officeart/2005/8/layout/pyramid3"/>
    <dgm:cxn modelId="{78EED748-52FD-4017-9A9A-5AAF229F6015}" srcId="{68E7A584-D8B3-481A-8299-9D34D7598A78}" destId="{B0ED68C7-BB32-4327-9397-07BDCA95BC49}" srcOrd="1" destOrd="0" parTransId="{6FB849AE-C401-4B2C-80FF-AC24BD1644F7}" sibTransId="{E6174B6B-6B63-4438-8534-D3238C43A920}"/>
    <dgm:cxn modelId="{A2582C87-4D20-411F-A28C-CE1ADF5B575F}" type="presOf" srcId="{301C9BEB-D2AE-4607-9018-9E182481D3AD}" destId="{69FE9193-52C6-4E04-9199-5878476689A9}" srcOrd="1" destOrd="0" presId="urn:microsoft.com/office/officeart/2005/8/layout/pyramid3"/>
    <dgm:cxn modelId="{B2D0678A-1893-4D9C-A6EA-F2F84B304314}" type="presOf" srcId="{95682F2B-C910-4F49-B8CB-70A7AD8079F5}" destId="{79F52059-6751-413F-B2EC-952D5DF2B190}" srcOrd="0" destOrd="0" presId="urn:microsoft.com/office/officeart/2005/8/layout/pyramid3"/>
    <dgm:cxn modelId="{9CBF148E-7869-4D5B-866A-EFD89ADE9129}" srcId="{68E7A584-D8B3-481A-8299-9D34D7598A78}" destId="{A48F22B7-481D-432E-BBDC-15851CB26E71}" srcOrd="3" destOrd="0" parTransId="{5AF1989A-3355-422B-BC6B-EE95C60C3C8C}" sibTransId="{F43D6AED-AE11-4D8A-8DEE-9219CD5FD569}"/>
    <dgm:cxn modelId="{B9911297-7538-4A48-8244-3005AE824D2F}" type="presOf" srcId="{68E7A584-D8B3-481A-8299-9D34D7598A78}" destId="{22D3F5CF-84B9-439D-AB55-2CF15863DC76}" srcOrd="0" destOrd="0" presId="urn:microsoft.com/office/officeart/2005/8/layout/pyramid3"/>
    <dgm:cxn modelId="{BB9E36CD-1D3F-4AC8-8553-404D5DB31A8B}" srcId="{68E7A584-D8B3-481A-8299-9D34D7598A78}" destId="{95682F2B-C910-4F49-B8CB-70A7AD8079F5}" srcOrd="2" destOrd="0" parTransId="{AEDD27E0-5789-4C65-916B-38F02E75D95C}" sibTransId="{110EBA74-EA92-4DD8-8AEA-1ED5962B04A6}"/>
    <dgm:cxn modelId="{D9FEADE5-8183-49C3-8427-B0D1D30C10ED}" type="presOf" srcId="{A48F22B7-481D-432E-BBDC-15851CB26E71}" destId="{02614F74-E25D-413C-B098-01E5E63C4213}" srcOrd="1" destOrd="0" presId="urn:microsoft.com/office/officeart/2005/8/layout/pyramid3"/>
    <dgm:cxn modelId="{6D0167EF-8BE7-4274-B1E8-17CBE7AD5B1C}" type="presOf" srcId="{301C9BEB-D2AE-4607-9018-9E182481D3AD}" destId="{626DABDB-B1AA-42D7-BDD2-41EE9FE3F932}" srcOrd="0" destOrd="0" presId="urn:microsoft.com/office/officeart/2005/8/layout/pyramid3"/>
    <dgm:cxn modelId="{B7E8E580-30A0-4700-955C-738CE5F7991B}" type="presParOf" srcId="{22D3F5CF-84B9-439D-AB55-2CF15863DC76}" destId="{8E71DDAE-5A9D-437C-9071-CB0EE6E66776}" srcOrd="0" destOrd="0" presId="urn:microsoft.com/office/officeart/2005/8/layout/pyramid3"/>
    <dgm:cxn modelId="{7B7A1159-67C9-4D9D-94C1-A3ED9837D9C4}" type="presParOf" srcId="{8E71DDAE-5A9D-437C-9071-CB0EE6E66776}" destId="{626DABDB-B1AA-42D7-BDD2-41EE9FE3F932}" srcOrd="0" destOrd="0" presId="urn:microsoft.com/office/officeart/2005/8/layout/pyramid3"/>
    <dgm:cxn modelId="{9FC349F6-5AC1-4850-B75B-1B0132B83322}" type="presParOf" srcId="{8E71DDAE-5A9D-437C-9071-CB0EE6E66776}" destId="{69FE9193-52C6-4E04-9199-5878476689A9}" srcOrd="1" destOrd="0" presId="urn:microsoft.com/office/officeart/2005/8/layout/pyramid3"/>
    <dgm:cxn modelId="{3EF71880-88FB-4CA1-8E11-8C6B73E78A39}" type="presParOf" srcId="{22D3F5CF-84B9-439D-AB55-2CF15863DC76}" destId="{6C905F57-81FD-47E5-A296-CDCCF04A0C8E}" srcOrd="1" destOrd="0" presId="urn:microsoft.com/office/officeart/2005/8/layout/pyramid3"/>
    <dgm:cxn modelId="{D2149287-FC79-463C-B2AB-AAFF329794E0}" type="presParOf" srcId="{6C905F57-81FD-47E5-A296-CDCCF04A0C8E}" destId="{0A226A8B-0FAC-4124-A4EA-F685476D9645}" srcOrd="0" destOrd="0" presId="urn:microsoft.com/office/officeart/2005/8/layout/pyramid3"/>
    <dgm:cxn modelId="{93F62A3B-9897-4136-9838-45178B9C76A7}" type="presParOf" srcId="{6C905F57-81FD-47E5-A296-CDCCF04A0C8E}" destId="{816A8130-C21E-4511-BF05-47EB0B864294}" srcOrd="1" destOrd="0" presId="urn:microsoft.com/office/officeart/2005/8/layout/pyramid3"/>
    <dgm:cxn modelId="{E153D491-41AC-4775-936E-1DDC8CE974EC}" type="presParOf" srcId="{22D3F5CF-84B9-439D-AB55-2CF15863DC76}" destId="{50C9DA05-4D60-4DA9-966B-2444FD55FFD6}" srcOrd="2" destOrd="0" presId="urn:microsoft.com/office/officeart/2005/8/layout/pyramid3"/>
    <dgm:cxn modelId="{CDA69C4D-61D6-44B1-910B-AAB7EEFDC338}" type="presParOf" srcId="{50C9DA05-4D60-4DA9-966B-2444FD55FFD6}" destId="{79F52059-6751-413F-B2EC-952D5DF2B190}" srcOrd="0" destOrd="0" presId="urn:microsoft.com/office/officeart/2005/8/layout/pyramid3"/>
    <dgm:cxn modelId="{6BE19E22-9F2F-4151-809F-85C550F33969}" type="presParOf" srcId="{50C9DA05-4D60-4DA9-966B-2444FD55FFD6}" destId="{2D8D176B-7470-48F1-8FAD-4C1CC2B9E199}" srcOrd="1" destOrd="0" presId="urn:microsoft.com/office/officeart/2005/8/layout/pyramid3"/>
    <dgm:cxn modelId="{5AFE9B11-76FE-4F81-B0BE-16E65F3535A5}" type="presParOf" srcId="{22D3F5CF-84B9-439D-AB55-2CF15863DC76}" destId="{1636CE27-2523-42E8-8693-F20762548B2A}" srcOrd="3" destOrd="0" presId="urn:microsoft.com/office/officeart/2005/8/layout/pyramid3"/>
    <dgm:cxn modelId="{94DF23F6-8FA3-44C0-99DD-F05C34DE0752}" type="presParOf" srcId="{1636CE27-2523-42E8-8693-F20762548B2A}" destId="{76247BEE-BAED-4DA8-9D4F-F3E6FE5A0C56}" srcOrd="0" destOrd="0" presId="urn:microsoft.com/office/officeart/2005/8/layout/pyramid3"/>
    <dgm:cxn modelId="{0F54CC56-D65D-4543-BA7A-8807031A3460}" type="presParOf" srcId="{1636CE27-2523-42E8-8693-F20762548B2A}" destId="{02614F74-E25D-413C-B098-01E5E63C4213}"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ABDB-B1AA-42D7-BDD2-41EE9FE3F932}">
      <dsp:nvSpPr>
        <dsp:cNvPr id="0" name=""/>
        <dsp:cNvSpPr/>
      </dsp:nvSpPr>
      <dsp:spPr>
        <a:xfrm rot="10800000">
          <a:off x="0" y="0"/>
          <a:ext cx="6230878" cy="1023905"/>
        </a:xfrm>
        <a:prstGeom prst="trapezoid">
          <a:avLst>
            <a:gd name="adj" fmla="val 76068"/>
          </a:avLst>
        </a:prstGeom>
        <a:solidFill>
          <a:srgbClr val="E2E8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rgbClr val="ACBDCE"/>
              </a:solidFill>
              <a:latin typeface="Helvetica"/>
              <a:cs typeface="Helvetica"/>
            </a:rPr>
            <a:t>Awareness</a:t>
          </a:r>
        </a:p>
      </dsp:txBody>
      <dsp:txXfrm rot="-10800000">
        <a:off x="1090403" y="0"/>
        <a:ext cx="4050071" cy="1023905"/>
      </dsp:txXfrm>
    </dsp:sp>
    <dsp:sp modelId="{0A226A8B-0FAC-4124-A4EA-F685476D9645}">
      <dsp:nvSpPr>
        <dsp:cNvPr id="0" name=""/>
        <dsp:cNvSpPr/>
      </dsp:nvSpPr>
      <dsp:spPr>
        <a:xfrm rot="10800000">
          <a:off x="778859" y="1023905"/>
          <a:ext cx="4673159" cy="1023905"/>
        </a:xfrm>
        <a:prstGeom prst="trapezoid">
          <a:avLst>
            <a:gd name="adj" fmla="val 76068"/>
          </a:avLst>
        </a:prstGeom>
        <a:solidFill>
          <a:srgbClr val="ED3C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bg1"/>
            </a:solidFill>
            <a:latin typeface="Helvetica" panose="020B0403020202020204" pitchFamily="34" charset="0"/>
          </a:endParaRPr>
        </a:p>
      </dsp:txBody>
      <dsp:txXfrm rot="-10800000">
        <a:off x="1596662" y="1023905"/>
        <a:ext cx="3037553" cy="1023905"/>
      </dsp:txXfrm>
    </dsp:sp>
    <dsp:sp modelId="{79F52059-6751-413F-B2EC-952D5DF2B190}">
      <dsp:nvSpPr>
        <dsp:cNvPr id="0" name=""/>
        <dsp:cNvSpPr/>
      </dsp:nvSpPr>
      <dsp:spPr>
        <a:xfrm rot="10800000">
          <a:off x="1557719" y="2047811"/>
          <a:ext cx="3115439" cy="1023905"/>
        </a:xfrm>
        <a:prstGeom prst="trapezoid">
          <a:avLst>
            <a:gd name="adj" fmla="val 76068"/>
          </a:avLst>
        </a:prstGeom>
        <a:solidFill>
          <a:srgbClr val="4EB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bg1"/>
              </a:solidFill>
              <a:latin typeface="Helvetica"/>
              <a:cs typeface="Helvetica"/>
            </a:rPr>
            <a:t>Intent</a:t>
          </a:r>
        </a:p>
      </dsp:txBody>
      <dsp:txXfrm rot="-10800000">
        <a:off x="2102921" y="2047811"/>
        <a:ext cx="2025035" cy="1023905"/>
      </dsp:txXfrm>
    </dsp:sp>
    <dsp:sp modelId="{76247BEE-BAED-4DA8-9D4F-F3E6FE5A0C56}">
      <dsp:nvSpPr>
        <dsp:cNvPr id="0" name=""/>
        <dsp:cNvSpPr/>
      </dsp:nvSpPr>
      <dsp:spPr>
        <a:xfrm rot="10800000">
          <a:off x="2336579" y="3071716"/>
          <a:ext cx="1557719" cy="1023905"/>
        </a:xfrm>
        <a:prstGeom prst="trapezoid">
          <a:avLst>
            <a:gd name="adj" fmla="val 76068"/>
          </a:avLst>
        </a:prstGeom>
        <a:solidFill>
          <a:srgbClr val="E2E8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1" kern="1200">
            <a:ln w="12700">
              <a:solidFill>
                <a:srgbClr val="1B1464"/>
              </a:solidFill>
            </a:ln>
            <a:solidFill>
              <a:schemeClr val="bg1"/>
            </a:solidFill>
            <a:latin typeface="Helvetica"/>
            <a:cs typeface="Helvetica"/>
          </a:endParaRPr>
        </a:p>
      </dsp:txBody>
      <dsp:txXfrm rot="-10800000">
        <a:off x="2336579" y="3071716"/>
        <a:ext cx="1557719" cy="10239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BC769033-CC82-0C4F-9180-62F036320BDF}" type="datetimeFigureOut">
              <a:rPr lang="en-US" smtClean="0"/>
              <a:t>9/26/2024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16</a:t>
            </a:fld>
            <a:endParaRPr lang="en-US"/>
          </a:p>
        </p:txBody>
      </p:sp>
    </p:spTree>
    <p:extLst>
      <p:ext uri="{BB962C8B-B14F-4D97-AF65-F5344CB8AC3E}">
        <p14:creationId xmlns:p14="http://schemas.microsoft.com/office/powerpoint/2010/main" val="142986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26</a:t>
            </a:fld>
            <a:endParaRPr lang="en-US"/>
          </a:p>
        </p:txBody>
      </p:sp>
    </p:spTree>
    <p:extLst>
      <p:ext uri="{BB962C8B-B14F-4D97-AF65-F5344CB8AC3E}">
        <p14:creationId xmlns:p14="http://schemas.microsoft.com/office/powerpoint/2010/main" val="262470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29</a:t>
            </a:fld>
            <a:endParaRPr lang="en-US"/>
          </a:p>
        </p:txBody>
      </p:sp>
    </p:spTree>
    <p:extLst>
      <p:ext uri="{BB962C8B-B14F-4D97-AF65-F5344CB8AC3E}">
        <p14:creationId xmlns:p14="http://schemas.microsoft.com/office/powerpoint/2010/main" val="3769571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92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34</a:t>
            </a:fld>
            <a:endParaRPr lang="en-US"/>
          </a:p>
        </p:txBody>
      </p:sp>
    </p:spTree>
    <p:extLst>
      <p:ext uri="{BB962C8B-B14F-4D97-AF65-F5344CB8AC3E}">
        <p14:creationId xmlns:p14="http://schemas.microsoft.com/office/powerpoint/2010/main" val="833357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35</a:t>
            </a:fld>
            <a:endParaRPr lang="en-US"/>
          </a:p>
        </p:txBody>
      </p:sp>
    </p:spTree>
    <p:extLst>
      <p:ext uri="{BB962C8B-B14F-4D97-AF65-F5344CB8AC3E}">
        <p14:creationId xmlns:p14="http://schemas.microsoft.com/office/powerpoint/2010/main" val="94966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74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38</a:t>
            </a:fld>
            <a:endParaRPr lang="en-US"/>
          </a:p>
        </p:txBody>
      </p:sp>
    </p:spTree>
    <p:extLst>
      <p:ext uri="{BB962C8B-B14F-4D97-AF65-F5344CB8AC3E}">
        <p14:creationId xmlns:p14="http://schemas.microsoft.com/office/powerpoint/2010/main" val="1412395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39</a:t>
            </a:fld>
            <a:endParaRPr lang="en-US"/>
          </a:p>
        </p:txBody>
      </p:sp>
    </p:spTree>
    <p:extLst>
      <p:ext uri="{BB962C8B-B14F-4D97-AF65-F5344CB8AC3E}">
        <p14:creationId xmlns:p14="http://schemas.microsoft.com/office/powerpoint/2010/main" val="1896593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40</a:t>
            </a:fld>
            <a:endParaRPr lang="en-US"/>
          </a:p>
        </p:txBody>
      </p:sp>
    </p:spTree>
    <p:extLst>
      <p:ext uri="{BB962C8B-B14F-4D97-AF65-F5344CB8AC3E}">
        <p14:creationId xmlns:p14="http://schemas.microsoft.com/office/powerpoint/2010/main" val="81067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4</a:t>
            </a:fld>
            <a:endParaRPr lang="en-US"/>
          </a:p>
        </p:txBody>
      </p:sp>
    </p:spTree>
    <p:extLst>
      <p:ext uri="{BB962C8B-B14F-4D97-AF65-F5344CB8AC3E}">
        <p14:creationId xmlns:p14="http://schemas.microsoft.com/office/powerpoint/2010/main" val="2558506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41</a:t>
            </a:fld>
            <a:endParaRPr lang="en-US"/>
          </a:p>
        </p:txBody>
      </p:sp>
    </p:spTree>
    <p:extLst>
      <p:ext uri="{BB962C8B-B14F-4D97-AF65-F5344CB8AC3E}">
        <p14:creationId xmlns:p14="http://schemas.microsoft.com/office/powerpoint/2010/main" val="3609512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934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346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47</a:t>
            </a:fld>
            <a:endParaRPr lang="en-US"/>
          </a:p>
        </p:txBody>
      </p:sp>
    </p:spTree>
    <p:extLst>
      <p:ext uri="{BB962C8B-B14F-4D97-AF65-F5344CB8AC3E}">
        <p14:creationId xmlns:p14="http://schemas.microsoft.com/office/powerpoint/2010/main" val="425339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56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14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Light" panose="020F03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Light" panose="020F03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Light" panose="020F03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Light" panose="020F0302020204030204" pitchFamily="34" charset="0"/>
              <a:ea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00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36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90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48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14</a:t>
            </a:fld>
            <a:endParaRPr lang="en-US"/>
          </a:p>
        </p:txBody>
      </p:sp>
    </p:spTree>
    <p:extLst>
      <p:ext uri="{BB962C8B-B14F-4D97-AF65-F5344CB8AC3E}">
        <p14:creationId xmlns:p14="http://schemas.microsoft.com/office/powerpoint/2010/main" val="316108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15</a:t>
            </a:fld>
            <a:endParaRPr lang="en-US"/>
          </a:p>
        </p:txBody>
      </p:sp>
    </p:spTree>
    <p:extLst>
      <p:ext uri="{BB962C8B-B14F-4D97-AF65-F5344CB8AC3E}">
        <p14:creationId xmlns:p14="http://schemas.microsoft.com/office/powerpoint/2010/main" val="65839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216127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86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216127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869085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741980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69257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9222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6680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69151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701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57714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50991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85969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95222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760902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9/26/2024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12175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759214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55980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64123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20843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002105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551004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396208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109063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4226626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662605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070200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23858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86883964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504280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946189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1733803"/>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38634572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689273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92202727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47519052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11069877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6687529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55465433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03499453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506914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17755979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957837"/>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2615185"/>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35925277"/>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82735751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1580036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55409020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68081955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34151771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18044832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9289376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08128987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008894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8076172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46561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9/26/2024</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theme" Target="../theme/theme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8" Type="http://schemas.openxmlformats.org/officeDocument/2006/relationships/slideLayout" Target="../slideLayouts/slideLayout36.xml"/><Relationship Id="rId3"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9/26/2024</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103325"/>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10332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9/26/2024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12055932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41177290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Tree>
    <p:extLst>
      <p:ext uri="{BB962C8B-B14F-4D97-AF65-F5344CB8AC3E}">
        <p14:creationId xmlns:p14="http://schemas.microsoft.com/office/powerpoint/2010/main" val="955819039"/>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9.png"/><Relationship Id="rId4" Type="http://schemas.openxmlformats.org/officeDocument/2006/relationships/diagramData" Target="../diagrams/data1.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17" Type="http://schemas.openxmlformats.org/officeDocument/2006/relationships/image" Target="../media/image159.png"/><Relationship Id="rId21" Type="http://schemas.openxmlformats.org/officeDocument/2006/relationships/image" Target="../media/image63.png"/><Relationship Id="rId42" Type="http://schemas.openxmlformats.org/officeDocument/2006/relationships/image" Target="../media/image84.png"/><Relationship Id="rId63" Type="http://schemas.openxmlformats.org/officeDocument/2006/relationships/image" Target="../media/image105.png"/><Relationship Id="rId84" Type="http://schemas.openxmlformats.org/officeDocument/2006/relationships/image" Target="../media/image126.png"/><Relationship Id="rId138" Type="http://schemas.openxmlformats.org/officeDocument/2006/relationships/image" Target="../media/image179.png"/><Relationship Id="rId159" Type="http://schemas.openxmlformats.org/officeDocument/2006/relationships/image" Target="../media/image200.png"/><Relationship Id="rId170" Type="http://schemas.openxmlformats.org/officeDocument/2006/relationships/image" Target="../media/image211.png"/><Relationship Id="rId107" Type="http://schemas.openxmlformats.org/officeDocument/2006/relationships/image" Target="../media/image149.png"/><Relationship Id="rId11" Type="http://schemas.openxmlformats.org/officeDocument/2006/relationships/image" Target="../media/image53.png"/><Relationship Id="rId32" Type="http://schemas.openxmlformats.org/officeDocument/2006/relationships/image" Target="../media/image74.png"/><Relationship Id="rId53" Type="http://schemas.openxmlformats.org/officeDocument/2006/relationships/image" Target="../media/image95.png"/><Relationship Id="rId74" Type="http://schemas.openxmlformats.org/officeDocument/2006/relationships/image" Target="../media/image116.png"/><Relationship Id="rId128" Type="http://schemas.openxmlformats.org/officeDocument/2006/relationships/image" Target="../media/image170.png"/><Relationship Id="rId149" Type="http://schemas.openxmlformats.org/officeDocument/2006/relationships/image" Target="../media/image190.png"/><Relationship Id="rId5" Type="http://schemas.openxmlformats.org/officeDocument/2006/relationships/image" Target="../media/image47.png"/><Relationship Id="rId95" Type="http://schemas.openxmlformats.org/officeDocument/2006/relationships/image" Target="../media/image137.png"/><Relationship Id="rId160" Type="http://schemas.openxmlformats.org/officeDocument/2006/relationships/image" Target="../media/image201.png"/><Relationship Id="rId22" Type="http://schemas.openxmlformats.org/officeDocument/2006/relationships/image" Target="../media/image64.png"/><Relationship Id="rId43" Type="http://schemas.openxmlformats.org/officeDocument/2006/relationships/image" Target="../media/image85.png"/><Relationship Id="rId64" Type="http://schemas.openxmlformats.org/officeDocument/2006/relationships/image" Target="../media/image106.png"/><Relationship Id="rId118" Type="http://schemas.openxmlformats.org/officeDocument/2006/relationships/image" Target="../media/image160.png"/><Relationship Id="rId139" Type="http://schemas.openxmlformats.org/officeDocument/2006/relationships/image" Target="../media/image180.png"/><Relationship Id="rId85" Type="http://schemas.openxmlformats.org/officeDocument/2006/relationships/image" Target="../media/image127.png"/><Relationship Id="rId150" Type="http://schemas.openxmlformats.org/officeDocument/2006/relationships/image" Target="../media/image191.png"/><Relationship Id="rId171" Type="http://schemas.openxmlformats.org/officeDocument/2006/relationships/image" Target="../media/image212.png"/><Relationship Id="rId12" Type="http://schemas.openxmlformats.org/officeDocument/2006/relationships/image" Target="../media/image54.png"/><Relationship Id="rId33" Type="http://schemas.openxmlformats.org/officeDocument/2006/relationships/image" Target="../media/image75.png"/><Relationship Id="rId108" Type="http://schemas.openxmlformats.org/officeDocument/2006/relationships/image" Target="../media/image150.png"/><Relationship Id="rId129" Type="http://schemas.openxmlformats.org/officeDocument/2006/relationships/image" Target="../media/image171.png"/><Relationship Id="rId54" Type="http://schemas.openxmlformats.org/officeDocument/2006/relationships/image" Target="../media/image96.png"/><Relationship Id="rId75" Type="http://schemas.openxmlformats.org/officeDocument/2006/relationships/image" Target="../media/image117.png"/><Relationship Id="rId96" Type="http://schemas.openxmlformats.org/officeDocument/2006/relationships/image" Target="../media/image138.png"/><Relationship Id="rId140" Type="http://schemas.openxmlformats.org/officeDocument/2006/relationships/image" Target="../media/image181.png"/><Relationship Id="rId161" Type="http://schemas.openxmlformats.org/officeDocument/2006/relationships/image" Target="../media/image202.png"/><Relationship Id="rId6" Type="http://schemas.openxmlformats.org/officeDocument/2006/relationships/image" Target="../media/image48.jpeg"/><Relationship Id="rId23" Type="http://schemas.openxmlformats.org/officeDocument/2006/relationships/image" Target="../media/image65.jpeg"/><Relationship Id="rId28" Type="http://schemas.openxmlformats.org/officeDocument/2006/relationships/image" Target="../media/image70.png"/><Relationship Id="rId49" Type="http://schemas.openxmlformats.org/officeDocument/2006/relationships/image" Target="../media/image91.png"/><Relationship Id="rId114" Type="http://schemas.openxmlformats.org/officeDocument/2006/relationships/image" Target="../media/image156.png"/><Relationship Id="rId119" Type="http://schemas.openxmlformats.org/officeDocument/2006/relationships/image" Target="../media/image161.png"/><Relationship Id="rId44" Type="http://schemas.openxmlformats.org/officeDocument/2006/relationships/image" Target="../media/image86.png"/><Relationship Id="rId60" Type="http://schemas.openxmlformats.org/officeDocument/2006/relationships/image" Target="../media/image102.png"/><Relationship Id="rId65" Type="http://schemas.openxmlformats.org/officeDocument/2006/relationships/image" Target="../media/image107.png"/><Relationship Id="rId81" Type="http://schemas.openxmlformats.org/officeDocument/2006/relationships/image" Target="../media/image123.png"/><Relationship Id="rId86" Type="http://schemas.openxmlformats.org/officeDocument/2006/relationships/image" Target="../media/image128.png"/><Relationship Id="rId130" Type="http://schemas.openxmlformats.org/officeDocument/2006/relationships/image" Target="../media/image172.png"/><Relationship Id="rId135" Type="http://schemas.openxmlformats.org/officeDocument/2006/relationships/image" Target="../media/image176.png"/><Relationship Id="rId151" Type="http://schemas.openxmlformats.org/officeDocument/2006/relationships/image" Target="../media/image192.png"/><Relationship Id="rId156" Type="http://schemas.openxmlformats.org/officeDocument/2006/relationships/image" Target="../media/image197.png"/><Relationship Id="rId177" Type="http://schemas.openxmlformats.org/officeDocument/2006/relationships/image" Target="../media/image218.png"/><Relationship Id="rId172" Type="http://schemas.openxmlformats.org/officeDocument/2006/relationships/image" Target="../media/image213.png"/><Relationship Id="rId13" Type="http://schemas.openxmlformats.org/officeDocument/2006/relationships/image" Target="../media/image55.png"/><Relationship Id="rId18" Type="http://schemas.openxmlformats.org/officeDocument/2006/relationships/image" Target="../media/image60.png"/><Relationship Id="rId39" Type="http://schemas.openxmlformats.org/officeDocument/2006/relationships/image" Target="../media/image81.png"/><Relationship Id="rId109" Type="http://schemas.openxmlformats.org/officeDocument/2006/relationships/image" Target="../media/image151.png"/><Relationship Id="rId34" Type="http://schemas.openxmlformats.org/officeDocument/2006/relationships/image" Target="../media/image76.png"/><Relationship Id="rId50" Type="http://schemas.openxmlformats.org/officeDocument/2006/relationships/image" Target="../media/image92.png"/><Relationship Id="rId55" Type="http://schemas.openxmlformats.org/officeDocument/2006/relationships/image" Target="../media/image97.png"/><Relationship Id="rId76" Type="http://schemas.openxmlformats.org/officeDocument/2006/relationships/image" Target="../media/image118.png"/><Relationship Id="rId97" Type="http://schemas.openxmlformats.org/officeDocument/2006/relationships/image" Target="../media/image139.png"/><Relationship Id="rId104" Type="http://schemas.openxmlformats.org/officeDocument/2006/relationships/image" Target="../media/image146.png"/><Relationship Id="rId120" Type="http://schemas.openxmlformats.org/officeDocument/2006/relationships/image" Target="../media/image162.png"/><Relationship Id="rId125" Type="http://schemas.openxmlformats.org/officeDocument/2006/relationships/image" Target="../media/image167.png"/><Relationship Id="rId141" Type="http://schemas.openxmlformats.org/officeDocument/2006/relationships/image" Target="../media/image182.png"/><Relationship Id="rId146" Type="http://schemas.openxmlformats.org/officeDocument/2006/relationships/image" Target="../media/image187.png"/><Relationship Id="rId167" Type="http://schemas.openxmlformats.org/officeDocument/2006/relationships/image" Target="../media/image208.png"/><Relationship Id="rId7" Type="http://schemas.openxmlformats.org/officeDocument/2006/relationships/image" Target="../media/image49.jpeg"/><Relationship Id="rId71" Type="http://schemas.openxmlformats.org/officeDocument/2006/relationships/image" Target="../media/image113.png"/><Relationship Id="rId92" Type="http://schemas.openxmlformats.org/officeDocument/2006/relationships/image" Target="../media/image134.png"/><Relationship Id="rId162" Type="http://schemas.openxmlformats.org/officeDocument/2006/relationships/image" Target="../media/image203.png"/><Relationship Id="rId2" Type="http://schemas.openxmlformats.org/officeDocument/2006/relationships/notesSlide" Target="../notesSlides/notesSlide10.xml"/><Relationship Id="rId29" Type="http://schemas.openxmlformats.org/officeDocument/2006/relationships/image" Target="../media/image71.png"/><Relationship Id="rId24" Type="http://schemas.openxmlformats.org/officeDocument/2006/relationships/image" Target="../media/image66.png"/><Relationship Id="rId40" Type="http://schemas.openxmlformats.org/officeDocument/2006/relationships/image" Target="../media/image82.jpeg"/><Relationship Id="rId45" Type="http://schemas.openxmlformats.org/officeDocument/2006/relationships/image" Target="../media/image87.png"/><Relationship Id="rId66" Type="http://schemas.openxmlformats.org/officeDocument/2006/relationships/image" Target="../media/image108.png"/><Relationship Id="rId87" Type="http://schemas.openxmlformats.org/officeDocument/2006/relationships/image" Target="../media/image129.jpeg"/><Relationship Id="rId110" Type="http://schemas.openxmlformats.org/officeDocument/2006/relationships/image" Target="../media/image152.png"/><Relationship Id="rId115" Type="http://schemas.openxmlformats.org/officeDocument/2006/relationships/image" Target="../media/image157.png"/><Relationship Id="rId131" Type="http://schemas.openxmlformats.org/officeDocument/2006/relationships/image" Target="../media/image173.png"/><Relationship Id="rId136" Type="http://schemas.openxmlformats.org/officeDocument/2006/relationships/image" Target="../media/image177.png"/><Relationship Id="rId157" Type="http://schemas.openxmlformats.org/officeDocument/2006/relationships/image" Target="../media/image198.png"/><Relationship Id="rId178" Type="http://schemas.openxmlformats.org/officeDocument/2006/relationships/image" Target="../media/image219.png"/><Relationship Id="rId61" Type="http://schemas.openxmlformats.org/officeDocument/2006/relationships/image" Target="../media/image103.jpeg"/><Relationship Id="rId82" Type="http://schemas.openxmlformats.org/officeDocument/2006/relationships/image" Target="../media/image124.png"/><Relationship Id="rId152" Type="http://schemas.openxmlformats.org/officeDocument/2006/relationships/image" Target="../media/image193.png"/><Relationship Id="rId173" Type="http://schemas.openxmlformats.org/officeDocument/2006/relationships/image" Target="../media/image214.png"/><Relationship Id="rId19" Type="http://schemas.openxmlformats.org/officeDocument/2006/relationships/image" Target="../media/image61.png"/><Relationship Id="rId14" Type="http://schemas.openxmlformats.org/officeDocument/2006/relationships/image" Target="../media/image56.png"/><Relationship Id="rId30" Type="http://schemas.openxmlformats.org/officeDocument/2006/relationships/image" Target="../media/image72.png"/><Relationship Id="rId35" Type="http://schemas.openxmlformats.org/officeDocument/2006/relationships/image" Target="../media/image77.png"/><Relationship Id="rId56" Type="http://schemas.openxmlformats.org/officeDocument/2006/relationships/image" Target="../media/image98.png"/><Relationship Id="rId77" Type="http://schemas.openxmlformats.org/officeDocument/2006/relationships/image" Target="../media/image119.png"/><Relationship Id="rId100" Type="http://schemas.openxmlformats.org/officeDocument/2006/relationships/image" Target="../media/image142.png"/><Relationship Id="rId105" Type="http://schemas.openxmlformats.org/officeDocument/2006/relationships/image" Target="../media/image147.png"/><Relationship Id="rId126" Type="http://schemas.openxmlformats.org/officeDocument/2006/relationships/image" Target="../media/image168.png"/><Relationship Id="rId147" Type="http://schemas.openxmlformats.org/officeDocument/2006/relationships/image" Target="../media/image188.png"/><Relationship Id="rId168" Type="http://schemas.openxmlformats.org/officeDocument/2006/relationships/image" Target="../media/image209.png"/><Relationship Id="rId8" Type="http://schemas.openxmlformats.org/officeDocument/2006/relationships/image" Target="../media/image50.png"/><Relationship Id="rId51" Type="http://schemas.openxmlformats.org/officeDocument/2006/relationships/image" Target="../media/image93.png"/><Relationship Id="rId72" Type="http://schemas.openxmlformats.org/officeDocument/2006/relationships/image" Target="../media/image114.png"/><Relationship Id="rId93" Type="http://schemas.openxmlformats.org/officeDocument/2006/relationships/image" Target="../media/image135.png"/><Relationship Id="rId98" Type="http://schemas.openxmlformats.org/officeDocument/2006/relationships/image" Target="../media/image140.png"/><Relationship Id="rId121" Type="http://schemas.openxmlformats.org/officeDocument/2006/relationships/image" Target="../media/image163.png"/><Relationship Id="rId142" Type="http://schemas.openxmlformats.org/officeDocument/2006/relationships/image" Target="../media/image183.png"/><Relationship Id="rId163" Type="http://schemas.openxmlformats.org/officeDocument/2006/relationships/image" Target="../media/image204.jpeg"/><Relationship Id="rId3" Type="http://schemas.openxmlformats.org/officeDocument/2006/relationships/image" Target="../media/image17.png"/><Relationship Id="rId25" Type="http://schemas.openxmlformats.org/officeDocument/2006/relationships/image" Target="../media/image67.png"/><Relationship Id="rId46" Type="http://schemas.openxmlformats.org/officeDocument/2006/relationships/image" Target="../media/image88.png"/><Relationship Id="rId67" Type="http://schemas.openxmlformats.org/officeDocument/2006/relationships/image" Target="../media/image109.png"/><Relationship Id="rId116" Type="http://schemas.openxmlformats.org/officeDocument/2006/relationships/image" Target="../media/image158.png"/><Relationship Id="rId137" Type="http://schemas.openxmlformats.org/officeDocument/2006/relationships/image" Target="../media/image178.png"/><Relationship Id="rId158" Type="http://schemas.openxmlformats.org/officeDocument/2006/relationships/image" Target="../media/image199.png"/><Relationship Id="rId20" Type="http://schemas.openxmlformats.org/officeDocument/2006/relationships/image" Target="../media/image62.png"/><Relationship Id="rId41" Type="http://schemas.openxmlformats.org/officeDocument/2006/relationships/image" Target="../media/image83.png"/><Relationship Id="rId62" Type="http://schemas.openxmlformats.org/officeDocument/2006/relationships/image" Target="../media/image104.png"/><Relationship Id="rId83" Type="http://schemas.openxmlformats.org/officeDocument/2006/relationships/image" Target="../media/image125.png"/><Relationship Id="rId88" Type="http://schemas.openxmlformats.org/officeDocument/2006/relationships/image" Target="../media/image130.png"/><Relationship Id="rId111" Type="http://schemas.openxmlformats.org/officeDocument/2006/relationships/image" Target="../media/image153.png"/><Relationship Id="rId132" Type="http://schemas.openxmlformats.org/officeDocument/2006/relationships/image" Target="../media/image174.png"/><Relationship Id="rId153" Type="http://schemas.openxmlformats.org/officeDocument/2006/relationships/image" Target="../media/image194.png"/><Relationship Id="rId174" Type="http://schemas.openxmlformats.org/officeDocument/2006/relationships/image" Target="../media/image215.png"/><Relationship Id="rId15" Type="http://schemas.openxmlformats.org/officeDocument/2006/relationships/image" Target="../media/image57.png"/><Relationship Id="rId36" Type="http://schemas.openxmlformats.org/officeDocument/2006/relationships/image" Target="../media/image78.png"/><Relationship Id="rId57" Type="http://schemas.openxmlformats.org/officeDocument/2006/relationships/image" Target="../media/image99.png"/><Relationship Id="rId106" Type="http://schemas.openxmlformats.org/officeDocument/2006/relationships/image" Target="../media/image148.png"/><Relationship Id="rId127" Type="http://schemas.openxmlformats.org/officeDocument/2006/relationships/image" Target="../media/image169.png"/><Relationship Id="rId10" Type="http://schemas.openxmlformats.org/officeDocument/2006/relationships/image" Target="../media/image52.png"/><Relationship Id="rId31" Type="http://schemas.openxmlformats.org/officeDocument/2006/relationships/image" Target="../media/image73.png"/><Relationship Id="rId52" Type="http://schemas.openxmlformats.org/officeDocument/2006/relationships/image" Target="../media/image94.png"/><Relationship Id="rId73" Type="http://schemas.openxmlformats.org/officeDocument/2006/relationships/image" Target="../media/image115.png"/><Relationship Id="rId78" Type="http://schemas.openxmlformats.org/officeDocument/2006/relationships/image" Target="../media/image120.jpeg"/><Relationship Id="rId94" Type="http://schemas.openxmlformats.org/officeDocument/2006/relationships/image" Target="../media/image136.png"/><Relationship Id="rId99" Type="http://schemas.openxmlformats.org/officeDocument/2006/relationships/image" Target="../media/image141.png"/><Relationship Id="rId101" Type="http://schemas.openxmlformats.org/officeDocument/2006/relationships/image" Target="../media/image143.png"/><Relationship Id="rId122" Type="http://schemas.openxmlformats.org/officeDocument/2006/relationships/image" Target="../media/image164.png"/><Relationship Id="rId143" Type="http://schemas.openxmlformats.org/officeDocument/2006/relationships/image" Target="../media/image184.png"/><Relationship Id="rId148" Type="http://schemas.openxmlformats.org/officeDocument/2006/relationships/image" Target="../media/image189.png"/><Relationship Id="rId164" Type="http://schemas.openxmlformats.org/officeDocument/2006/relationships/image" Target="../media/image205.png"/><Relationship Id="rId169" Type="http://schemas.openxmlformats.org/officeDocument/2006/relationships/image" Target="../media/image210.png"/><Relationship Id="rId4" Type="http://schemas.openxmlformats.org/officeDocument/2006/relationships/image" Target="../media/image46.png"/><Relationship Id="rId9" Type="http://schemas.openxmlformats.org/officeDocument/2006/relationships/image" Target="../media/image51.png"/><Relationship Id="rId26" Type="http://schemas.openxmlformats.org/officeDocument/2006/relationships/image" Target="../media/image68.png"/><Relationship Id="rId47" Type="http://schemas.openxmlformats.org/officeDocument/2006/relationships/image" Target="../media/image89.png"/><Relationship Id="rId68" Type="http://schemas.openxmlformats.org/officeDocument/2006/relationships/image" Target="../media/image110.png"/><Relationship Id="rId89" Type="http://schemas.openxmlformats.org/officeDocument/2006/relationships/image" Target="../media/image131.png"/><Relationship Id="rId112" Type="http://schemas.openxmlformats.org/officeDocument/2006/relationships/image" Target="../media/image154.png"/><Relationship Id="rId133" Type="http://schemas.microsoft.com/office/2007/relationships/hdphoto" Target="../media/hdphoto1.wdp"/><Relationship Id="rId154" Type="http://schemas.openxmlformats.org/officeDocument/2006/relationships/image" Target="../media/image195.png"/><Relationship Id="rId175" Type="http://schemas.openxmlformats.org/officeDocument/2006/relationships/image" Target="../media/image216.png"/><Relationship Id="rId16" Type="http://schemas.openxmlformats.org/officeDocument/2006/relationships/image" Target="../media/image58.png"/><Relationship Id="rId37" Type="http://schemas.openxmlformats.org/officeDocument/2006/relationships/image" Target="../media/image79.png"/><Relationship Id="rId58" Type="http://schemas.openxmlformats.org/officeDocument/2006/relationships/image" Target="../media/image100.png"/><Relationship Id="rId79" Type="http://schemas.openxmlformats.org/officeDocument/2006/relationships/image" Target="../media/image121.png"/><Relationship Id="rId102" Type="http://schemas.openxmlformats.org/officeDocument/2006/relationships/image" Target="../media/image144.png"/><Relationship Id="rId123" Type="http://schemas.openxmlformats.org/officeDocument/2006/relationships/image" Target="../media/image165.png"/><Relationship Id="rId144" Type="http://schemas.openxmlformats.org/officeDocument/2006/relationships/image" Target="../media/image185.png"/><Relationship Id="rId90" Type="http://schemas.openxmlformats.org/officeDocument/2006/relationships/image" Target="../media/image132.png"/><Relationship Id="rId165" Type="http://schemas.openxmlformats.org/officeDocument/2006/relationships/image" Target="../media/image206.png"/><Relationship Id="rId27" Type="http://schemas.openxmlformats.org/officeDocument/2006/relationships/image" Target="../media/image69.png"/><Relationship Id="rId48" Type="http://schemas.openxmlformats.org/officeDocument/2006/relationships/image" Target="../media/image90.png"/><Relationship Id="rId69" Type="http://schemas.openxmlformats.org/officeDocument/2006/relationships/image" Target="../media/image111.png"/><Relationship Id="rId113" Type="http://schemas.openxmlformats.org/officeDocument/2006/relationships/image" Target="../media/image155.png"/><Relationship Id="rId134" Type="http://schemas.openxmlformats.org/officeDocument/2006/relationships/image" Target="../media/image175.png"/><Relationship Id="rId80" Type="http://schemas.openxmlformats.org/officeDocument/2006/relationships/image" Target="../media/image122.png"/><Relationship Id="rId155" Type="http://schemas.openxmlformats.org/officeDocument/2006/relationships/image" Target="../media/image196.png"/><Relationship Id="rId176" Type="http://schemas.openxmlformats.org/officeDocument/2006/relationships/image" Target="../media/image217.png"/><Relationship Id="rId17" Type="http://schemas.openxmlformats.org/officeDocument/2006/relationships/image" Target="../media/image59.png"/><Relationship Id="rId38" Type="http://schemas.openxmlformats.org/officeDocument/2006/relationships/image" Target="../media/image80.png"/><Relationship Id="rId59" Type="http://schemas.openxmlformats.org/officeDocument/2006/relationships/image" Target="../media/image101.png"/><Relationship Id="rId103" Type="http://schemas.openxmlformats.org/officeDocument/2006/relationships/image" Target="../media/image145.png"/><Relationship Id="rId124" Type="http://schemas.openxmlformats.org/officeDocument/2006/relationships/image" Target="../media/image166.png"/><Relationship Id="rId70" Type="http://schemas.openxmlformats.org/officeDocument/2006/relationships/image" Target="../media/image112.png"/><Relationship Id="rId91" Type="http://schemas.openxmlformats.org/officeDocument/2006/relationships/image" Target="../media/image133.png"/><Relationship Id="rId145" Type="http://schemas.openxmlformats.org/officeDocument/2006/relationships/image" Target="../media/image186.png"/><Relationship Id="rId166" Type="http://schemas.openxmlformats.org/officeDocument/2006/relationships/image" Target="../media/image20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24.png"/><Relationship Id="rId13" Type="http://schemas.openxmlformats.org/officeDocument/2006/relationships/image" Target="../media/image17.png"/><Relationship Id="rId3" Type="http://schemas.microsoft.com/office/2007/relationships/hdphoto" Target="../media/hdphoto2.wdp"/><Relationship Id="rId7" Type="http://schemas.openxmlformats.org/officeDocument/2006/relationships/image" Target="../media/image223.png"/><Relationship Id="rId12" Type="http://schemas.microsoft.com/office/2007/relationships/hdphoto" Target="../media/hdphoto3.wdp"/><Relationship Id="rId2" Type="http://schemas.openxmlformats.org/officeDocument/2006/relationships/image" Target="../media/image220.png"/><Relationship Id="rId1" Type="http://schemas.openxmlformats.org/officeDocument/2006/relationships/slideLayout" Target="../slideLayouts/slideLayout7.xml"/><Relationship Id="rId6" Type="http://schemas.openxmlformats.org/officeDocument/2006/relationships/image" Target="../media/image222.png"/><Relationship Id="rId11" Type="http://schemas.openxmlformats.org/officeDocument/2006/relationships/image" Target="../media/image227.png"/><Relationship Id="rId5" Type="http://schemas.openxmlformats.org/officeDocument/2006/relationships/image" Target="../media/image221.png"/><Relationship Id="rId15" Type="http://schemas.openxmlformats.org/officeDocument/2006/relationships/image" Target="../media/image229.png"/><Relationship Id="rId10" Type="http://schemas.openxmlformats.org/officeDocument/2006/relationships/image" Target="../media/image226.png"/><Relationship Id="rId4" Type="http://schemas.openxmlformats.org/officeDocument/2006/relationships/hyperlink" Target="https://cash.app/" TargetMode="External"/><Relationship Id="rId9" Type="http://schemas.openxmlformats.org/officeDocument/2006/relationships/image" Target="../media/image225.png"/><Relationship Id="rId14" Type="http://schemas.openxmlformats.org/officeDocument/2006/relationships/image" Target="../media/image228.jpe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hyperlink" Target="https://thevab.com/insight/welcome-to-tv-fy-2023" TargetMode="External"/></Relationships>
</file>

<file path=ppt/slides/_rels/slide20.xml.rels><?xml version="1.0" encoding="UTF-8" standalone="yes"?>
<Relationships xmlns="http://schemas.openxmlformats.org/package/2006/relationships"><Relationship Id="rId26" Type="http://schemas.openxmlformats.org/officeDocument/2006/relationships/image" Target="../media/image69.png"/><Relationship Id="rId21" Type="http://schemas.openxmlformats.org/officeDocument/2006/relationships/image" Target="../media/image184.png"/><Relationship Id="rId42" Type="http://schemas.openxmlformats.org/officeDocument/2006/relationships/image" Target="../media/image73.png"/><Relationship Id="rId47" Type="http://schemas.openxmlformats.org/officeDocument/2006/relationships/image" Target="../media/image107.png"/><Relationship Id="rId63" Type="http://schemas.openxmlformats.org/officeDocument/2006/relationships/image" Target="../media/image96.png"/><Relationship Id="rId68" Type="http://schemas.openxmlformats.org/officeDocument/2006/relationships/image" Target="../media/image123.png"/><Relationship Id="rId84" Type="http://schemas.openxmlformats.org/officeDocument/2006/relationships/image" Target="../media/image111.png"/><Relationship Id="rId16" Type="http://schemas.openxmlformats.org/officeDocument/2006/relationships/image" Target="../media/image221.png"/><Relationship Id="rId11" Type="http://schemas.openxmlformats.org/officeDocument/2006/relationships/image" Target="../media/image218.png"/><Relationship Id="rId32" Type="http://schemas.openxmlformats.org/officeDocument/2006/relationships/image" Target="../media/image102.png"/><Relationship Id="rId37" Type="http://schemas.openxmlformats.org/officeDocument/2006/relationships/image" Target="../media/image169.png"/><Relationship Id="rId53" Type="http://schemas.openxmlformats.org/officeDocument/2006/relationships/image" Target="../media/image152.png"/><Relationship Id="rId58" Type="http://schemas.openxmlformats.org/officeDocument/2006/relationships/image" Target="../media/image54.png"/><Relationship Id="rId74" Type="http://schemas.openxmlformats.org/officeDocument/2006/relationships/image" Target="../media/image202.png"/><Relationship Id="rId79" Type="http://schemas.openxmlformats.org/officeDocument/2006/relationships/image" Target="../media/image154.png"/><Relationship Id="rId5" Type="http://schemas.openxmlformats.org/officeDocument/2006/relationships/image" Target="../media/image68.png"/><Relationship Id="rId19" Type="http://schemas.openxmlformats.org/officeDocument/2006/relationships/image" Target="../media/image147.png"/><Relationship Id="rId14" Type="http://schemas.openxmlformats.org/officeDocument/2006/relationships/image" Target="../media/image120.jpeg"/><Relationship Id="rId22" Type="http://schemas.openxmlformats.org/officeDocument/2006/relationships/image" Target="../media/image188.png"/><Relationship Id="rId27" Type="http://schemas.openxmlformats.org/officeDocument/2006/relationships/image" Target="../media/image76.png"/><Relationship Id="rId30" Type="http://schemas.openxmlformats.org/officeDocument/2006/relationships/image" Target="../media/image91.png"/><Relationship Id="rId35" Type="http://schemas.openxmlformats.org/officeDocument/2006/relationships/image" Target="../media/image144.png"/><Relationship Id="rId43" Type="http://schemas.openxmlformats.org/officeDocument/2006/relationships/image" Target="../media/image81.png"/><Relationship Id="rId48" Type="http://schemas.openxmlformats.org/officeDocument/2006/relationships/image" Target="../media/image92.png"/><Relationship Id="rId56" Type="http://schemas.openxmlformats.org/officeDocument/2006/relationships/image" Target="../media/image178.png"/><Relationship Id="rId64" Type="http://schemas.openxmlformats.org/officeDocument/2006/relationships/image" Target="../media/image104.png"/><Relationship Id="rId69" Type="http://schemas.openxmlformats.org/officeDocument/2006/relationships/image" Target="../media/image130.png"/><Relationship Id="rId77" Type="http://schemas.openxmlformats.org/officeDocument/2006/relationships/image" Target="../media/image191.png"/><Relationship Id="rId8" Type="http://schemas.openxmlformats.org/officeDocument/2006/relationships/image" Target="../media/image80.png"/><Relationship Id="rId51" Type="http://schemas.openxmlformats.org/officeDocument/2006/relationships/image" Target="../media/image137.png"/><Relationship Id="rId72" Type="http://schemas.openxmlformats.org/officeDocument/2006/relationships/image" Target="../media/image217.png"/><Relationship Id="rId80" Type="http://schemas.openxmlformats.org/officeDocument/2006/relationships/image" Target="../media/image119.png"/><Relationship Id="rId85" Type="http://schemas.openxmlformats.org/officeDocument/2006/relationships/image" Target="../media/image94.png"/><Relationship Id="rId3" Type="http://schemas.openxmlformats.org/officeDocument/2006/relationships/image" Target="../media/image62.png"/><Relationship Id="rId12" Type="http://schemas.openxmlformats.org/officeDocument/2006/relationships/image" Target="../media/image115.png"/><Relationship Id="rId17" Type="http://schemas.openxmlformats.org/officeDocument/2006/relationships/image" Target="../media/image135.png"/><Relationship Id="rId25" Type="http://schemas.openxmlformats.org/officeDocument/2006/relationships/image" Target="../media/image201.png"/><Relationship Id="rId33" Type="http://schemas.openxmlformats.org/officeDocument/2006/relationships/image" Target="../media/image112.png"/><Relationship Id="rId38" Type="http://schemas.openxmlformats.org/officeDocument/2006/relationships/image" Target="../media/image173.png"/><Relationship Id="rId46" Type="http://schemas.openxmlformats.org/officeDocument/2006/relationships/image" Target="../media/image95.png"/><Relationship Id="rId59" Type="http://schemas.openxmlformats.org/officeDocument/2006/relationships/image" Target="../media/image57.png"/><Relationship Id="rId67" Type="http://schemas.openxmlformats.org/officeDocument/2006/relationships/image" Target="../media/image198.png"/><Relationship Id="rId20" Type="http://schemas.openxmlformats.org/officeDocument/2006/relationships/image" Target="../media/image164.png"/><Relationship Id="rId41" Type="http://schemas.openxmlformats.org/officeDocument/2006/relationships/image" Target="../media/image70.png"/><Relationship Id="rId54" Type="http://schemas.openxmlformats.org/officeDocument/2006/relationships/image" Target="../media/image174.png"/><Relationship Id="rId62" Type="http://schemas.openxmlformats.org/officeDocument/2006/relationships/image" Target="../media/image235.png"/><Relationship Id="rId70" Type="http://schemas.openxmlformats.org/officeDocument/2006/relationships/image" Target="../media/image138.png"/><Relationship Id="rId75" Type="http://schemas.openxmlformats.org/officeDocument/2006/relationships/image" Target="../media/image175.png"/><Relationship Id="rId83"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71.png"/><Relationship Id="rId15" Type="http://schemas.openxmlformats.org/officeDocument/2006/relationships/image" Target="../media/image124.png"/><Relationship Id="rId23" Type="http://schemas.openxmlformats.org/officeDocument/2006/relationships/image" Target="../media/image208.png"/><Relationship Id="rId28" Type="http://schemas.openxmlformats.org/officeDocument/2006/relationships/image" Target="../media/image232.png"/><Relationship Id="rId36" Type="http://schemas.openxmlformats.org/officeDocument/2006/relationships/image" Target="../media/image151.png"/><Relationship Id="rId49" Type="http://schemas.openxmlformats.org/officeDocument/2006/relationships/image" Target="../media/image234.png"/><Relationship Id="rId57" Type="http://schemas.openxmlformats.org/officeDocument/2006/relationships/image" Target="../media/image190.png"/><Relationship Id="rId10" Type="http://schemas.openxmlformats.org/officeDocument/2006/relationships/image" Target="../media/image230.jpeg"/><Relationship Id="rId31" Type="http://schemas.openxmlformats.org/officeDocument/2006/relationships/image" Target="../media/image98.png"/><Relationship Id="rId44" Type="http://schemas.openxmlformats.org/officeDocument/2006/relationships/image" Target="../media/image88.png"/><Relationship Id="rId52" Type="http://schemas.openxmlformats.org/officeDocument/2006/relationships/image" Target="../media/image141.png"/><Relationship Id="rId60" Type="http://schemas.openxmlformats.org/officeDocument/2006/relationships/image" Target="../media/image67.png"/><Relationship Id="rId65" Type="http://schemas.openxmlformats.org/officeDocument/2006/relationships/image" Target="../media/image108.png"/><Relationship Id="rId73" Type="http://schemas.openxmlformats.org/officeDocument/2006/relationships/image" Target="../media/image171.png"/><Relationship Id="rId78" Type="http://schemas.openxmlformats.org/officeDocument/2006/relationships/image" Target="../media/image196.png"/><Relationship Id="rId81" Type="http://schemas.openxmlformats.org/officeDocument/2006/relationships/image" Target="../media/image216.png"/><Relationship Id="rId4" Type="http://schemas.openxmlformats.org/officeDocument/2006/relationships/image" Target="../media/image64.png"/><Relationship Id="rId9" Type="http://schemas.openxmlformats.org/officeDocument/2006/relationships/image" Target="../media/image86.png"/><Relationship Id="rId13" Type="http://schemas.openxmlformats.org/officeDocument/2006/relationships/image" Target="../media/image231.png"/><Relationship Id="rId18" Type="http://schemas.openxmlformats.org/officeDocument/2006/relationships/image" Target="../media/image143.png"/><Relationship Id="rId39" Type="http://schemas.openxmlformats.org/officeDocument/2006/relationships/image" Target="../media/image189.png"/><Relationship Id="rId34" Type="http://schemas.openxmlformats.org/officeDocument/2006/relationships/image" Target="../media/image128.png"/><Relationship Id="rId50" Type="http://schemas.openxmlformats.org/officeDocument/2006/relationships/image" Target="../media/image129.jpeg"/><Relationship Id="rId55" Type="http://schemas.microsoft.com/office/2007/relationships/hdphoto" Target="../media/hdphoto1.wdp"/><Relationship Id="rId76" Type="http://schemas.openxmlformats.org/officeDocument/2006/relationships/image" Target="../media/image187.png"/><Relationship Id="rId7" Type="http://schemas.openxmlformats.org/officeDocument/2006/relationships/image" Target="../media/image77.png"/><Relationship Id="rId71" Type="http://schemas.openxmlformats.org/officeDocument/2006/relationships/image" Target="../media/image149.png"/><Relationship Id="rId2" Type="http://schemas.openxmlformats.org/officeDocument/2006/relationships/image" Target="../media/image17.png"/><Relationship Id="rId29" Type="http://schemas.openxmlformats.org/officeDocument/2006/relationships/image" Target="../media/image197.png"/><Relationship Id="rId24" Type="http://schemas.openxmlformats.org/officeDocument/2006/relationships/image" Target="../media/image55.png"/><Relationship Id="rId40" Type="http://schemas.openxmlformats.org/officeDocument/2006/relationships/image" Target="../media/image66.png"/><Relationship Id="rId45" Type="http://schemas.openxmlformats.org/officeDocument/2006/relationships/image" Target="../media/image233.jpeg"/><Relationship Id="rId66" Type="http://schemas.openxmlformats.org/officeDocument/2006/relationships/image" Target="../media/image110.png"/><Relationship Id="rId61" Type="http://schemas.openxmlformats.org/officeDocument/2006/relationships/image" Target="../media/image215.png"/><Relationship Id="rId82" Type="http://schemas.openxmlformats.org/officeDocument/2006/relationships/image" Target="../media/image18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6.jpe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8.jpe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9.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40.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3" Type="http://schemas.openxmlformats.org/officeDocument/2006/relationships/image" Target="../media/image249.png"/><Relationship Id="rId18" Type="http://schemas.openxmlformats.org/officeDocument/2006/relationships/image" Target="../media/image254.png"/><Relationship Id="rId26" Type="http://schemas.openxmlformats.org/officeDocument/2006/relationships/image" Target="../media/image261.png"/><Relationship Id="rId3" Type="http://schemas.openxmlformats.org/officeDocument/2006/relationships/image" Target="../media/image46.png"/><Relationship Id="rId21" Type="http://schemas.openxmlformats.org/officeDocument/2006/relationships/image" Target="../media/image256.png"/><Relationship Id="rId7" Type="http://schemas.openxmlformats.org/officeDocument/2006/relationships/image" Target="../media/image244.png"/><Relationship Id="rId12" Type="http://schemas.microsoft.com/office/2007/relationships/hdphoto" Target="../media/hdphoto4.wdp"/><Relationship Id="rId17" Type="http://schemas.openxmlformats.org/officeDocument/2006/relationships/image" Target="../media/image253.png"/><Relationship Id="rId25" Type="http://schemas.openxmlformats.org/officeDocument/2006/relationships/image" Target="../media/image260.png"/><Relationship Id="rId33" Type="http://schemas.openxmlformats.org/officeDocument/2006/relationships/image" Target="../media/image268.png"/><Relationship Id="rId2" Type="http://schemas.openxmlformats.org/officeDocument/2006/relationships/image" Target="../media/image17.png"/><Relationship Id="rId16" Type="http://schemas.openxmlformats.org/officeDocument/2006/relationships/image" Target="../media/image252.png"/><Relationship Id="rId20" Type="http://schemas.openxmlformats.org/officeDocument/2006/relationships/hyperlink" Target="https://otter.ai/" TargetMode="External"/><Relationship Id="rId29" Type="http://schemas.openxmlformats.org/officeDocument/2006/relationships/image" Target="../media/image264.png"/><Relationship Id="rId1" Type="http://schemas.openxmlformats.org/officeDocument/2006/relationships/slideLayout" Target="../slideLayouts/slideLayout7.xml"/><Relationship Id="rId6" Type="http://schemas.openxmlformats.org/officeDocument/2006/relationships/image" Target="../media/image243.png"/><Relationship Id="rId11" Type="http://schemas.openxmlformats.org/officeDocument/2006/relationships/image" Target="../media/image248.png"/><Relationship Id="rId24" Type="http://schemas.openxmlformats.org/officeDocument/2006/relationships/image" Target="../media/image259.jpeg"/><Relationship Id="rId32" Type="http://schemas.openxmlformats.org/officeDocument/2006/relationships/image" Target="../media/image267.png"/><Relationship Id="rId5" Type="http://schemas.openxmlformats.org/officeDocument/2006/relationships/image" Target="../media/image242.png"/><Relationship Id="rId15" Type="http://schemas.openxmlformats.org/officeDocument/2006/relationships/image" Target="../media/image251.jpeg"/><Relationship Id="rId23" Type="http://schemas.openxmlformats.org/officeDocument/2006/relationships/image" Target="../media/image258.png"/><Relationship Id="rId28" Type="http://schemas.openxmlformats.org/officeDocument/2006/relationships/image" Target="../media/image263.png"/><Relationship Id="rId10" Type="http://schemas.openxmlformats.org/officeDocument/2006/relationships/image" Target="../media/image247.png"/><Relationship Id="rId19" Type="http://schemas.openxmlformats.org/officeDocument/2006/relationships/image" Target="../media/image255.png"/><Relationship Id="rId31" Type="http://schemas.openxmlformats.org/officeDocument/2006/relationships/image" Target="../media/image266.jpeg"/><Relationship Id="rId4" Type="http://schemas.openxmlformats.org/officeDocument/2006/relationships/image" Target="../media/image241.png"/><Relationship Id="rId9" Type="http://schemas.openxmlformats.org/officeDocument/2006/relationships/image" Target="../media/image246.png"/><Relationship Id="rId14" Type="http://schemas.openxmlformats.org/officeDocument/2006/relationships/image" Target="../media/image250.png"/><Relationship Id="rId22" Type="http://schemas.openxmlformats.org/officeDocument/2006/relationships/image" Target="../media/image257.png"/><Relationship Id="rId27" Type="http://schemas.openxmlformats.org/officeDocument/2006/relationships/image" Target="../media/image262.png"/><Relationship Id="rId30" Type="http://schemas.openxmlformats.org/officeDocument/2006/relationships/image" Target="../media/image265.png"/><Relationship Id="rId8" Type="http://schemas.openxmlformats.org/officeDocument/2006/relationships/image" Target="../media/image245.png"/></Relationships>
</file>

<file path=ppt/slides/_rels/slide28.xml.rels><?xml version="1.0" encoding="UTF-8" standalone="yes"?>
<Relationships xmlns="http://schemas.openxmlformats.org/package/2006/relationships"><Relationship Id="rId8" Type="http://schemas.openxmlformats.org/officeDocument/2006/relationships/image" Target="../media/image248.png"/><Relationship Id="rId13" Type="http://schemas.openxmlformats.org/officeDocument/2006/relationships/image" Target="../media/image268.png"/><Relationship Id="rId3" Type="http://schemas.openxmlformats.org/officeDocument/2006/relationships/image" Target="../media/image242.png"/><Relationship Id="rId7" Type="http://schemas.openxmlformats.org/officeDocument/2006/relationships/image" Target="../media/image246.png"/><Relationship Id="rId12" Type="http://schemas.openxmlformats.org/officeDocument/2006/relationships/image" Target="../media/image270.png"/><Relationship Id="rId2" Type="http://schemas.openxmlformats.org/officeDocument/2006/relationships/image" Target="../media/image241.png"/><Relationship Id="rId1" Type="http://schemas.openxmlformats.org/officeDocument/2006/relationships/slideLayout" Target="../slideLayouts/slideLayout7.xml"/><Relationship Id="rId6" Type="http://schemas.openxmlformats.org/officeDocument/2006/relationships/image" Target="../media/image245.png"/><Relationship Id="rId11" Type="http://schemas.openxmlformats.org/officeDocument/2006/relationships/image" Target="../media/image17.png"/><Relationship Id="rId5" Type="http://schemas.openxmlformats.org/officeDocument/2006/relationships/image" Target="../media/image269.png"/><Relationship Id="rId10" Type="http://schemas.openxmlformats.org/officeDocument/2006/relationships/image" Target="../media/image249.png"/><Relationship Id="rId4" Type="http://schemas.openxmlformats.org/officeDocument/2006/relationships/image" Target="../media/image243.png"/><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27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60.png"/><Relationship Id="rId3" Type="http://schemas.openxmlformats.org/officeDocument/2006/relationships/image" Target="../media/image17.png"/><Relationship Id="rId7" Type="http://schemas.openxmlformats.org/officeDocument/2006/relationships/image" Target="../media/image248.png"/><Relationship Id="rId12" Type="http://schemas.openxmlformats.org/officeDocument/2006/relationships/image" Target="../media/image257.png"/><Relationship Id="rId2" Type="http://schemas.openxmlformats.org/officeDocument/2006/relationships/notesSlide" Target="../notesSlides/notesSlide13.xml"/><Relationship Id="rId16" Type="http://schemas.openxmlformats.org/officeDocument/2006/relationships/image" Target="../media/image268.png"/><Relationship Id="rId1" Type="http://schemas.openxmlformats.org/officeDocument/2006/relationships/slideLayout" Target="../slideLayouts/slideLayout7.xml"/><Relationship Id="rId6" Type="http://schemas.openxmlformats.org/officeDocument/2006/relationships/image" Target="../media/image245.png"/><Relationship Id="rId11" Type="http://schemas.openxmlformats.org/officeDocument/2006/relationships/image" Target="../media/image255.png"/><Relationship Id="rId5" Type="http://schemas.openxmlformats.org/officeDocument/2006/relationships/image" Target="../media/image242.png"/><Relationship Id="rId15" Type="http://schemas.openxmlformats.org/officeDocument/2006/relationships/image" Target="../media/image251.jpeg"/><Relationship Id="rId10" Type="http://schemas.openxmlformats.org/officeDocument/2006/relationships/image" Target="../media/image250.png"/><Relationship Id="rId4" Type="http://schemas.openxmlformats.org/officeDocument/2006/relationships/image" Target="../media/image241.png"/><Relationship Id="rId9" Type="http://schemas.openxmlformats.org/officeDocument/2006/relationships/image" Target="../media/image249.png"/><Relationship Id="rId14" Type="http://schemas.openxmlformats.org/officeDocument/2006/relationships/image" Target="../media/image261.pn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76.png"/><Relationship Id="rId13" Type="http://schemas.openxmlformats.org/officeDocument/2006/relationships/image" Target="../media/image281.png"/><Relationship Id="rId18" Type="http://schemas.openxmlformats.org/officeDocument/2006/relationships/image" Target="../media/image286.png"/><Relationship Id="rId3" Type="http://schemas.openxmlformats.org/officeDocument/2006/relationships/image" Target="../media/image17.png"/><Relationship Id="rId21" Type="http://schemas.openxmlformats.org/officeDocument/2006/relationships/image" Target="../media/image289.png"/><Relationship Id="rId7" Type="http://schemas.openxmlformats.org/officeDocument/2006/relationships/image" Target="../media/image275.png"/><Relationship Id="rId12" Type="http://schemas.openxmlformats.org/officeDocument/2006/relationships/image" Target="../media/image280.png"/><Relationship Id="rId17" Type="http://schemas.openxmlformats.org/officeDocument/2006/relationships/image" Target="../media/image285.png"/><Relationship Id="rId25" Type="http://schemas.openxmlformats.org/officeDocument/2006/relationships/image" Target="../media/image292.png"/><Relationship Id="rId2" Type="http://schemas.openxmlformats.org/officeDocument/2006/relationships/notesSlide" Target="../notesSlides/notesSlide14.xml"/><Relationship Id="rId16" Type="http://schemas.openxmlformats.org/officeDocument/2006/relationships/image" Target="../media/image284.png"/><Relationship Id="rId20" Type="http://schemas.openxmlformats.org/officeDocument/2006/relationships/image" Target="../media/image288.png"/><Relationship Id="rId1" Type="http://schemas.openxmlformats.org/officeDocument/2006/relationships/slideLayout" Target="../slideLayouts/slideLayout7.xml"/><Relationship Id="rId6" Type="http://schemas.openxmlformats.org/officeDocument/2006/relationships/image" Target="../media/image274.png"/><Relationship Id="rId11" Type="http://schemas.openxmlformats.org/officeDocument/2006/relationships/image" Target="../media/image279.png"/><Relationship Id="rId24" Type="http://schemas.openxmlformats.org/officeDocument/2006/relationships/image" Target="../media/image291.png"/><Relationship Id="rId5" Type="http://schemas.openxmlformats.org/officeDocument/2006/relationships/image" Target="../media/image273.png"/><Relationship Id="rId15" Type="http://schemas.openxmlformats.org/officeDocument/2006/relationships/image" Target="../media/image283.png"/><Relationship Id="rId23" Type="http://schemas.microsoft.com/office/2007/relationships/hdphoto" Target="../media/hdphoto5.wdp"/><Relationship Id="rId10" Type="http://schemas.openxmlformats.org/officeDocument/2006/relationships/image" Target="../media/image278.png"/><Relationship Id="rId19" Type="http://schemas.openxmlformats.org/officeDocument/2006/relationships/image" Target="../media/image287.png"/><Relationship Id="rId4" Type="http://schemas.openxmlformats.org/officeDocument/2006/relationships/image" Target="../media/image272.png"/><Relationship Id="rId9" Type="http://schemas.openxmlformats.org/officeDocument/2006/relationships/image" Target="../media/image277.png"/><Relationship Id="rId14" Type="http://schemas.openxmlformats.org/officeDocument/2006/relationships/image" Target="../media/image282.png"/><Relationship Id="rId22" Type="http://schemas.openxmlformats.org/officeDocument/2006/relationships/image" Target="../media/image290.png"/></Relationships>
</file>

<file path=ppt/slides/_rels/slide35.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17.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2.png"/><Relationship Id="rId11" Type="http://schemas.openxmlformats.org/officeDocument/2006/relationships/image" Target="../media/image296.png"/><Relationship Id="rId5" Type="http://schemas.openxmlformats.org/officeDocument/2006/relationships/image" Target="../media/image293.png"/><Relationship Id="rId10" Type="http://schemas.openxmlformats.org/officeDocument/2006/relationships/image" Target="../media/image295.png"/><Relationship Id="rId4" Type="http://schemas.openxmlformats.org/officeDocument/2006/relationships/image" Target="../media/image272.png"/><Relationship Id="rId9" Type="http://schemas.openxmlformats.org/officeDocument/2006/relationships/image" Target="../media/image294.png"/></Relationships>
</file>

<file path=ppt/slides/_rels/slide36.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7.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9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0.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chart" Target="../charts/char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2.png"/></Relationships>
</file>

<file path=ppt/slides/_rels/slide43.xml.rels><?xml version="1.0" encoding="UTF-8" standalone="yes"?>
<Relationships xmlns="http://schemas.openxmlformats.org/package/2006/relationships"><Relationship Id="rId3" Type="http://schemas.openxmlformats.org/officeDocument/2006/relationships/image" Target="../media/image30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06.png"/><Relationship Id="rId3" Type="http://schemas.openxmlformats.org/officeDocument/2006/relationships/hyperlink" Target="https://thevab.com/insight/let-it-grow" TargetMode="External"/><Relationship Id="rId7" Type="http://schemas.openxmlformats.org/officeDocument/2006/relationships/hyperlink" Target="https://thevab.com/welcome-to-tv-fy-2023/List"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05.jpeg"/><Relationship Id="rId5" Type="http://schemas.openxmlformats.org/officeDocument/2006/relationships/image" Target="../media/image304.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8" Type="http://schemas.openxmlformats.org/officeDocument/2006/relationships/hyperlink" Target="https://thevab.com/insight/how-can-i-be-more-innovative-my-tv-campaign" TargetMode="External"/><Relationship Id="rId13" Type="http://schemas.openxmlformats.org/officeDocument/2006/relationships/image" Target="../media/image310.png"/><Relationship Id="rId3" Type="http://schemas.openxmlformats.org/officeDocument/2006/relationships/image" Target="../media/image307.png"/><Relationship Id="rId7" Type="http://schemas.openxmlformats.org/officeDocument/2006/relationships/hyperlink" Target="https://thevab.com/insight/lets-get-down-to-business" TargetMode="External"/><Relationship Id="rId12" Type="http://schemas.openxmlformats.org/officeDocument/2006/relationships/image" Target="../media/image309.jpeg"/><Relationship Id="rId2" Type="http://schemas.openxmlformats.org/officeDocument/2006/relationships/hyperlink" Target="https://thevab.com/insight/25-ways-tv-grows-brands" TargetMode="External"/><Relationship Id="rId16" Type="http://schemas.openxmlformats.org/officeDocument/2006/relationships/image" Target="../media/image313.png"/><Relationship Id="rId1" Type="http://schemas.openxmlformats.org/officeDocument/2006/relationships/slideLayout" Target="../slideLayouts/slideLayout7.xml"/><Relationship Id="rId6" Type="http://schemas.openxmlformats.org/officeDocument/2006/relationships/hyperlink" Target="https://thevab.com/insight/laugh-cry-share-buy" TargetMode="External"/><Relationship Id="rId11" Type="http://schemas.openxmlformats.org/officeDocument/2006/relationships/image" Target="../media/image308.jpeg"/><Relationship Id="rId5" Type="http://schemas.openxmlformats.org/officeDocument/2006/relationships/hyperlink" Target="https://thevab.com/insight/you-oughta-know" TargetMode="External"/><Relationship Id="rId15" Type="http://schemas.openxmlformats.org/officeDocument/2006/relationships/image" Target="../media/image312.png"/><Relationship Id="rId10" Type="http://schemas.openxmlformats.org/officeDocument/2006/relationships/hyperlink" Target="https://thevab.com/insight/secret-of-my-success" TargetMode="External"/><Relationship Id="rId4" Type="http://schemas.openxmlformats.org/officeDocument/2006/relationships/hyperlink" Target="https://thevab.com/team-board" TargetMode="External"/><Relationship Id="rId9" Type="http://schemas.openxmlformats.org/officeDocument/2006/relationships/image" Target="../media/image17.png"/><Relationship Id="rId14" Type="http://schemas.openxmlformats.org/officeDocument/2006/relationships/image" Target="../media/image311.png"/></Relationships>
</file>

<file path=ppt/slides/_rels/slide46.xml.rels><?xml version="1.0" encoding="UTF-8" standalone="yes"?>
<Relationships xmlns="http://schemas.openxmlformats.org/package/2006/relationships"><Relationship Id="rId3" Type="http://schemas.openxmlformats.org/officeDocument/2006/relationships/image" Target="../media/image315.png"/><Relationship Id="rId2" Type="http://schemas.openxmlformats.org/officeDocument/2006/relationships/image" Target="../media/image31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8" Type="http://schemas.openxmlformats.org/officeDocument/2006/relationships/image" Target="../media/image274.png"/><Relationship Id="rId13" Type="http://schemas.openxmlformats.org/officeDocument/2006/relationships/image" Target="../media/image323.png"/><Relationship Id="rId3" Type="http://schemas.openxmlformats.org/officeDocument/2006/relationships/slide" Target="slide35.xml"/><Relationship Id="rId7" Type="http://schemas.openxmlformats.org/officeDocument/2006/relationships/image" Target="../media/image318.png"/><Relationship Id="rId12" Type="http://schemas.openxmlformats.org/officeDocument/2006/relationships/image" Target="../media/image32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17.png"/><Relationship Id="rId11" Type="http://schemas.openxmlformats.org/officeDocument/2006/relationships/image" Target="../media/image321.png"/><Relationship Id="rId5" Type="http://schemas.openxmlformats.org/officeDocument/2006/relationships/image" Target="../media/image17.png"/><Relationship Id="rId10" Type="http://schemas.openxmlformats.org/officeDocument/2006/relationships/image" Target="../media/image320.jpeg"/><Relationship Id="rId4" Type="http://schemas.openxmlformats.org/officeDocument/2006/relationships/image" Target="../media/image316.png"/><Relationship Id="rId9" Type="http://schemas.openxmlformats.org/officeDocument/2006/relationships/image" Target="../media/image319.png"/></Relationships>
</file>

<file path=ppt/slides/_rels/slide48.xml.rels><?xml version="1.0" encoding="UTF-8" standalone="yes"?>
<Relationships xmlns="http://schemas.openxmlformats.org/package/2006/relationships"><Relationship Id="rId26" Type="http://schemas.openxmlformats.org/officeDocument/2006/relationships/image" Target="../media/image196.png"/><Relationship Id="rId117" Type="http://schemas.openxmlformats.org/officeDocument/2006/relationships/image" Target="../media/image162.png"/><Relationship Id="rId21" Type="http://schemas.openxmlformats.org/officeDocument/2006/relationships/image" Target="../media/image139.png"/><Relationship Id="rId42" Type="http://schemas.openxmlformats.org/officeDocument/2006/relationships/image" Target="../media/image144.png"/><Relationship Id="rId47" Type="http://schemas.openxmlformats.org/officeDocument/2006/relationships/image" Target="../media/image78.png"/><Relationship Id="rId63" Type="http://schemas.openxmlformats.org/officeDocument/2006/relationships/image" Target="../media/image63.png"/><Relationship Id="rId68" Type="http://schemas.openxmlformats.org/officeDocument/2006/relationships/image" Target="../media/image217.png"/><Relationship Id="rId84" Type="http://schemas.openxmlformats.org/officeDocument/2006/relationships/image" Target="../media/image96.png"/><Relationship Id="rId89" Type="http://schemas.openxmlformats.org/officeDocument/2006/relationships/image" Target="../media/image203.png"/><Relationship Id="rId112" Type="http://schemas.openxmlformats.org/officeDocument/2006/relationships/image" Target="../media/image155.png"/><Relationship Id="rId16" Type="http://schemas.openxmlformats.org/officeDocument/2006/relationships/image" Target="../media/image116.png"/><Relationship Id="rId107" Type="http://schemas.openxmlformats.org/officeDocument/2006/relationships/image" Target="../media/image94.png"/><Relationship Id="rId11" Type="http://schemas.openxmlformats.org/officeDocument/2006/relationships/image" Target="../media/image84.png"/><Relationship Id="rId32" Type="http://schemas.openxmlformats.org/officeDocument/2006/relationships/image" Target="../media/image89.png"/><Relationship Id="rId37" Type="http://schemas.openxmlformats.org/officeDocument/2006/relationships/image" Target="../media/image137.png"/><Relationship Id="rId53" Type="http://schemas.openxmlformats.org/officeDocument/2006/relationships/image" Target="../media/image154.png"/><Relationship Id="rId58" Type="http://schemas.openxmlformats.org/officeDocument/2006/relationships/image" Target="../media/image140.png"/><Relationship Id="rId74" Type="http://schemas.openxmlformats.org/officeDocument/2006/relationships/image" Target="../media/image150.png"/><Relationship Id="rId79" Type="http://schemas.openxmlformats.org/officeDocument/2006/relationships/image" Target="../media/image103.jpeg"/><Relationship Id="rId102" Type="http://schemas.openxmlformats.org/officeDocument/2006/relationships/image" Target="../media/image198.png"/><Relationship Id="rId5" Type="http://schemas.openxmlformats.org/officeDocument/2006/relationships/image" Target="../media/image316.png"/><Relationship Id="rId90" Type="http://schemas.openxmlformats.org/officeDocument/2006/relationships/image" Target="../media/image64.png"/><Relationship Id="rId95" Type="http://schemas.openxmlformats.org/officeDocument/2006/relationships/image" Target="../media/image185.png"/><Relationship Id="rId22" Type="http://schemas.openxmlformats.org/officeDocument/2006/relationships/image" Target="../media/image178.png"/><Relationship Id="rId27" Type="http://schemas.openxmlformats.org/officeDocument/2006/relationships/image" Target="../media/image95.png"/><Relationship Id="rId43" Type="http://schemas.openxmlformats.org/officeDocument/2006/relationships/image" Target="../media/image169.png"/><Relationship Id="rId48" Type="http://schemas.openxmlformats.org/officeDocument/2006/relationships/image" Target="../media/image110.png"/><Relationship Id="rId64" Type="http://schemas.openxmlformats.org/officeDocument/2006/relationships/image" Target="../media/image127.png"/><Relationship Id="rId69" Type="http://schemas.openxmlformats.org/officeDocument/2006/relationships/image" Target="../media/image187.png"/><Relationship Id="rId113" Type="http://schemas.openxmlformats.org/officeDocument/2006/relationships/image" Target="../media/image114.png"/><Relationship Id="rId118" Type="http://schemas.openxmlformats.org/officeDocument/2006/relationships/image" Target="../media/image176.png"/><Relationship Id="rId80" Type="http://schemas.openxmlformats.org/officeDocument/2006/relationships/image" Target="../media/image153.png"/><Relationship Id="rId85" Type="http://schemas.openxmlformats.org/officeDocument/2006/relationships/image" Target="../media/image159.png"/><Relationship Id="rId12" Type="http://schemas.openxmlformats.org/officeDocument/2006/relationships/image" Target="../media/image61.png"/><Relationship Id="rId17" Type="http://schemas.openxmlformats.org/officeDocument/2006/relationships/image" Target="../media/image102.png"/><Relationship Id="rId33" Type="http://schemas.openxmlformats.org/officeDocument/2006/relationships/image" Target="../media/image180.png"/><Relationship Id="rId38" Type="http://schemas.openxmlformats.org/officeDocument/2006/relationships/image" Target="../media/image47.png"/><Relationship Id="rId59" Type="http://schemas.openxmlformats.org/officeDocument/2006/relationships/image" Target="../media/image158.png"/><Relationship Id="rId103" Type="http://schemas.openxmlformats.org/officeDocument/2006/relationships/image" Target="../media/image105.png"/><Relationship Id="rId108" Type="http://schemas.openxmlformats.org/officeDocument/2006/relationships/image" Target="../media/image186.png"/><Relationship Id="rId54" Type="http://schemas.openxmlformats.org/officeDocument/2006/relationships/image" Target="../media/image206.png"/><Relationship Id="rId70" Type="http://schemas.openxmlformats.org/officeDocument/2006/relationships/image" Target="../media/image90.png"/><Relationship Id="rId75" Type="http://schemas.openxmlformats.org/officeDocument/2006/relationships/image" Target="../media/image216.png"/><Relationship Id="rId91" Type="http://schemas.openxmlformats.org/officeDocument/2006/relationships/image" Target="../media/image101.png"/><Relationship Id="rId96" Type="http://schemas.openxmlformats.org/officeDocument/2006/relationships/image" Target="../media/image219.png"/><Relationship Id="rId1" Type="http://schemas.openxmlformats.org/officeDocument/2006/relationships/slideLayout" Target="../slideLayouts/slideLayout7.xml"/><Relationship Id="rId6" Type="http://schemas.openxmlformats.org/officeDocument/2006/relationships/image" Target="../media/image59.png"/><Relationship Id="rId23" Type="http://schemas.openxmlformats.org/officeDocument/2006/relationships/image" Target="../media/image209.png"/><Relationship Id="rId28" Type="http://schemas.openxmlformats.org/officeDocument/2006/relationships/image" Target="../media/image184.png"/><Relationship Id="rId49" Type="http://schemas.openxmlformats.org/officeDocument/2006/relationships/image" Target="../media/image134.png"/><Relationship Id="rId114" Type="http://schemas.openxmlformats.org/officeDocument/2006/relationships/image" Target="../media/image67.png"/><Relationship Id="rId119" Type="http://schemas.openxmlformats.org/officeDocument/2006/relationships/image" Target="../media/image72.png"/><Relationship Id="rId10" Type="http://schemas.openxmlformats.org/officeDocument/2006/relationships/image" Target="../media/image68.png"/><Relationship Id="rId31" Type="http://schemas.openxmlformats.org/officeDocument/2006/relationships/image" Target="../media/image194.png"/><Relationship Id="rId44" Type="http://schemas.openxmlformats.org/officeDocument/2006/relationships/image" Target="../media/image49.jpeg"/><Relationship Id="rId52" Type="http://schemas.openxmlformats.org/officeDocument/2006/relationships/image" Target="../media/image119.png"/><Relationship Id="rId60" Type="http://schemas.openxmlformats.org/officeDocument/2006/relationships/image" Target="../media/image165.png"/><Relationship Id="rId65" Type="http://schemas.openxmlformats.org/officeDocument/2006/relationships/image" Target="../media/image148.png"/><Relationship Id="rId73" Type="http://schemas.openxmlformats.org/officeDocument/2006/relationships/image" Target="../media/image141.png"/><Relationship Id="rId78" Type="http://schemas.openxmlformats.org/officeDocument/2006/relationships/image" Target="../media/image167.png"/><Relationship Id="rId81" Type="http://schemas.openxmlformats.org/officeDocument/2006/relationships/image" Target="../media/image120.jpeg"/><Relationship Id="rId86" Type="http://schemas.openxmlformats.org/officeDocument/2006/relationships/image" Target="../media/image60.png"/><Relationship Id="rId94" Type="http://schemas.openxmlformats.org/officeDocument/2006/relationships/image" Target="../media/image97.png"/><Relationship Id="rId99" Type="http://schemas.openxmlformats.org/officeDocument/2006/relationships/image" Target="../media/image98.png"/><Relationship Id="rId101" Type="http://schemas.openxmlformats.org/officeDocument/2006/relationships/image" Target="../media/image66.png"/><Relationship Id="rId4" Type="http://schemas.openxmlformats.org/officeDocument/2006/relationships/slide" Target="slide25.xml"/><Relationship Id="rId9" Type="http://schemas.openxmlformats.org/officeDocument/2006/relationships/image" Target="../media/image200.png"/><Relationship Id="rId13" Type="http://schemas.openxmlformats.org/officeDocument/2006/relationships/image" Target="../media/image164.png"/><Relationship Id="rId18" Type="http://schemas.openxmlformats.org/officeDocument/2006/relationships/image" Target="../media/image199.png"/><Relationship Id="rId39" Type="http://schemas.openxmlformats.org/officeDocument/2006/relationships/image" Target="../media/image93.png"/><Relationship Id="rId109" Type="http://schemas.openxmlformats.org/officeDocument/2006/relationships/image" Target="../media/image123.png"/><Relationship Id="rId34" Type="http://schemas.openxmlformats.org/officeDocument/2006/relationships/image" Target="../media/image75.png"/><Relationship Id="rId50" Type="http://schemas.openxmlformats.org/officeDocument/2006/relationships/image" Target="../media/image109.png"/><Relationship Id="rId55" Type="http://schemas.openxmlformats.org/officeDocument/2006/relationships/image" Target="../media/image87.png"/><Relationship Id="rId76" Type="http://schemas.openxmlformats.org/officeDocument/2006/relationships/image" Target="../media/image151.png"/><Relationship Id="rId97" Type="http://schemas.openxmlformats.org/officeDocument/2006/relationships/image" Target="../media/image82.jpeg"/><Relationship Id="rId104" Type="http://schemas.openxmlformats.org/officeDocument/2006/relationships/image" Target="../media/image190.png"/><Relationship Id="rId7" Type="http://schemas.openxmlformats.org/officeDocument/2006/relationships/image" Target="../media/image70.png"/><Relationship Id="rId71" Type="http://schemas.openxmlformats.org/officeDocument/2006/relationships/image" Target="../media/image204.jpeg"/><Relationship Id="rId92" Type="http://schemas.openxmlformats.org/officeDocument/2006/relationships/image" Target="../media/image138.png"/><Relationship Id="rId2" Type="http://schemas.openxmlformats.org/officeDocument/2006/relationships/notesSlide" Target="../notesSlides/notesSlide24.xml"/><Relationship Id="rId29" Type="http://schemas.openxmlformats.org/officeDocument/2006/relationships/image" Target="../media/image122.png"/><Relationship Id="rId24" Type="http://schemas.openxmlformats.org/officeDocument/2006/relationships/image" Target="../media/image53.png"/><Relationship Id="rId40" Type="http://schemas.openxmlformats.org/officeDocument/2006/relationships/image" Target="../media/image197.png"/><Relationship Id="rId45" Type="http://schemas.openxmlformats.org/officeDocument/2006/relationships/image" Target="../media/image177.png"/><Relationship Id="rId66" Type="http://schemas.openxmlformats.org/officeDocument/2006/relationships/image" Target="../media/image99.png"/><Relationship Id="rId87" Type="http://schemas.openxmlformats.org/officeDocument/2006/relationships/image" Target="../media/image202.png"/><Relationship Id="rId110" Type="http://schemas.openxmlformats.org/officeDocument/2006/relationships/image" Target="../media/image171.png"/><Relationship Id="rId115" Type="http://schemas.openxmlformats.org/officeDocument/2006/relationships/image" Target="../media/image205.png"/><Relationship Id="rId61" Type="http://schemas.openxmlformats.org/officeDocument/2006/relationships/image" Target="../media/image83.png"/><Relationship Id="rId82" Type="http://schemas.openxmlformats.org/officeDocument/2006/relationships/image" Target="../media/image130.png"/><Relationship Id="rId19" Type="http://schemas.openxmlformats.org/officeDocument/2006/relationships/image" Target="../media/image215.png"/><Relationship Id="rId14" Type="http://schemas.openxmlformats.org/officeDocument/2006/relationships/image" Target="../media/image58.png"/><Relationship Id="rId30" Type="http://schemas.openxmlformats.org/officeDocument/2006/relationships/image" Target="../media/image80.png"/><Relationship Id="rId35" Type="http://schemas.openxmlformats.org/officeDocument/2006/relationships/image" Target="../media/image175.png"/><Relationship Id="rId56" Type="http://schemas.openxmlformats.org/officeDocument/2006/relationships/image" Target="../media/image192.png"/><Relationship Id="rId77" Type="http://schemas.openxmlformats.org/officeDocument/2006/relationships/image" Target="../media/image106.png"/><Relationship Id="rId100" Type="http://schemas.openxmlformats.org/officeDocument/2006/relationships/image" Target="../media/image218.png"/><Relationship Id="rId105" Type="http://schemas.openxmlformats.org/officeDocument/2006/relationships/image" Target="../media/image131.png"/><Relationship Id="rId8" Type="http://schemas.openxmlformats.org/officeDocument/2006/relationships/image" Target="../media/image107.png"/><Relationship Id="rId51" Type="http://schemas.openxmlformats.org/officeDocument/2006/relationships/image" Target="../media/image170.png"/><Relationship Id="rId72" Type="http://schemas.openxmlformats.org/officeDocument/2006/relationships/image" Target="../media/image48.jpeg"/><Relationship Id="rId93" Type="http://schemas.openxmlformats.org/officeDocument/2006/relationships/image" Target="../media/image193.png"/><Relationship Id="rId98" Type="http://schemas.openxmlformats.org/officeDocument/2006/relationships/image" Target="../media/image172.png"/><Relationship Id="rId3" Type="http://schemas.openxmlformats.org/officeDocument/2006/relationships/image" Target="../media/image17.png"/><Relationship Id="rId25" Type="http://schemas.openxmlformats.org/officeDocument/2006/relationships/image" Target="../media/image129.jpeg"/><Relationship Id="rId46" Type="http://schemas.openxmlformats.org/officeDocument/2006/relationships/image" Target="../media/image208.png"/><Relationship Id="rId67" Type="http://schemas.openxmlformats.org/officeDocument/2006/relationships/image" Target="../media/image91.png"/><Relationship Id="rId116" Type="http://schemas.openxmlformats.org/officeDocument/2006/relationships/image" Target="../media/image146.png"/><Relationship Id="rId20" Type="http://schemas.openxmlformats.org/officeDocument/2006/relationships/image" Target="../media/image143.png"/><Relationship Id="rId41" Type="http://schemas.openxmlformats.org/officeDocument/2006/relationships/image" Target="../media/image212.png"/><Relationship Id="rId62" Type="http://schemas.openxmlformats.org/officeDocument/2006/relationships/image" Target="../media/image201.png"/><Relationship Id="rId83" Type="http://schemas.openxmlformats.org/officeDocument/2006/relationships/image" Target="../media/image145.png"/><Relationship Id="rId88" Type="http://schemas.openxmlformats.org/officeDocument/2006/relationships/image" Target="../media/image74.png"/><Relationship Id="rId111" Type="http://schemas.openxmlformats.org/officeDocument/2006/relationships/image" Target="../media/image112.png"/><Relationship Id="rId15" Type="http://schemas.openxmlformats.org/officeDocument/2006/relationships/image" Target="../media/image147.png"/><Relationship Id="rId36" Type="http://schemas.openxmlformats.org/officeDocument/2006/relationships/image" Target="../media/image111.png"/><Relationship Id="rId57" Type="http://schemas.openxmlformats.org/officeDocument/2006/relationships/image" Target="../media/image181.png"/><Relationship Id="rId106" Type="http://schemas.openxmlformats.org/officeDocument/2006/relationships/image" Target="../media/image188.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6635C3A-0D84-6B70-7E49-47A17365006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546790" y="0"/>
            <a:ext cx="6645209" cy="6858000"/>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546787" y="2666878"/>
            <a:ext cx="6645213"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Title 9">
            <a:extLst>
              <a:ext uri="{FF2B5EF4-FFF2-40B4-BE49-F238E27FC236}">
                <a16:creationId xmlns:a16="http://schemas.microsoft.com/office/drawing/2014/main" id="{21496FD2-DA86-382F-D051-F482BD4F7603}"/>
              </a:ext>
            </a:extLst>
          </p:cNvPr>
          <p:cNvSpPr txBox="1">
            <a:spLocks/>
          </p:cNvSpPr>
          <p:nvPr/>
        </p:nvSpPr>
        <p:spPr>
          <a:xfrm>
            <a:off x="86871" y="3470212"/>
            <a:ext cx="5676620" cy="1824558"/>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itchFamily="2" charset="0"/>
                <a:ea typeface="+mj-ea"/>
                <a:cs typeface="+mj-cs"/>
              </a:rPr>
              <a:t>Breaking Through</a:t>
            </a:r>
            <a:br>
              <a:rPr kumimoji="0" lang="en-US" sz="3000" b="1" i="0" u="none" strike="noStrike" kern="1200" cap="none" spc="0" normalizeH="0" baseline="0" noProof="0">
                <a:ln>
                  <a:noFill/>
                </a:ln>
                <a:solidFill>
                  <a:srgbClr val="ED3C8D"/>
                </a:solidFill>
                <a:effectLst/>
                <a:uLnTx/>
                <a:uFillTx/>
                <a:latin typeface="Helvetica" pitchFamily="2" charset="0"/>
                <a:ea typeface="+mj-ea"/>
                <a:cs typeface="+mj-cs"/>
              </a:rPr>
            </a:br>
            <a:r>
              <a:rPr kumimoji="0" lang="en-US" sz="2400" b="1" i="0" u="none" strike="noStrike" kern="1200" cap="none" spc="0" normalizeH="0" baseline="0" noProof="0">
                <a:ln>
                  <a:noFill/>
                </a:ln>
                <a:solidFill>
                  <a:prstClr val="white"/>
                </a:solidFill>
                <a:effectLst/>
                <a:uLnTx/>
                <a:uFillTx/>
                <a:latin typeface="Helvetica" pitchFamily="2" charset="0"/>
                <a:ea typeface="+mj-ea"/>
                <a:cs typeface="+mj-cs"/>
              </a:rPr>
              <a:t>How New Advertisers Are Using TV </a:t>
            </a:r>
            <a:br>
              <a:rPr kumimoji="0" lang="en-US" sz="2400" b="1" i="0" u="none" strike="noStrike" kern="1200" cap="none" spc="0" normalizeH="0" baseline="0" noProof="0">
                <a:ln>
                  <a:noFill/>
                </a:ln>
                <a:solidFill>
                  <a:prstClr val="white"/>
                </a:solidFill>
                <a:effectLst/>
                <a:uLnTx/>
                <a:uFillTx/>
                <a:latin typeface="Helvetica" pitchFamily="2" charset="0"/>
                <a:ea typeface="+mj-ea"/>
                <a:cs typeface="+mj-cs"/>
              </a:rPr>
            </a:br>
            <a:r>
              <a:rPr kumimoji="0" lang="en-US" sz="2400" b="1" i="0" u="none" strike="noStrike" kern="1200" cap="none" spc="0" normalizeH="0" baseline="0" noProof="0">
                <a:ln>
                  <a:noFill/>
                </a:ln>
                <a:solidFill>
                  <a:prstClr val="white"/>
                </a:solidFill>
                <a:effectLst/>
                <a:uLnTx/>
                <a:uFillTx/>
                <a:latin typeface="Helvetica" pitchFamily="2" charset="0"/>
                <a:ea typeface="+mj-ea"/>
                <a:cs typeface="+mj-cs"/>
              </a:rPr>
              <a:t>To Ignite Interest &amp; Turn Consumers </a:t>
            </a:r>
            <a:br>
              <a:rPr kumimoji="0" lang="en-US" sz="2400" b="1" i="0" u="none" strike="noStrike" kern="1200" cap="none" spc="0" normalizeH="0" baseline="0" noProof="0">
                <a:ln>
                  <a:noFill/>
                </a:ln>
                <a:solidFill>
                  <a:prstClr val="white"/>
                </a:solidFill>
                <a:effectLst/>
                <a:uLnTx/>
                <a:uFillTx/>
                <a:latin typeface="Helvetica" pitchFamily="2" charset="0"/>
                <a:ea typeface="+mj-ea"/>
                <a:cs typeface="+mj-cs"/>
              </a:rPr>
            </a:br>
            <a:r>
              <a:rPr lang="en-US" sz="2400" b="1">
                <a:solidFill>
                  <a:prstClr val="white"/>
                </a:solidFill>
                <a:latin typeface="Helvetica" pitchFamily="2" charset="0"/>
              </a:rPr>
              <a:t>Into Customers</a:t>
            </a:r>
            <a:r>
              <a:rPr kumimoji="0" lang="en-US" sz="2400" b="1" i="0" u="none" strike="noStrike" kern="1200" cap="none" spc="0" normalizeH="0" baseline="0" noProof="0">
                <a:ln>
                  <a:noFill/>
                </a:ln>
                <a:solidFill>
                  <a:prstClr val="white"/>
                </a:solidFill>
                <a:effectLst/>
                <a:uLnTx/>
                <a:uFillTx/>
                <a:latin typeface="Helvetica" pitchFamily="2" charset="0"/>
                <a:ea typeface="+mj-ea"/>
                <a:cs typeface="+mj-cs"/>
              </a:rPr>
              <a:t> </a:t>
            </a:r>
          </a:p>
        </p:txBody>
      </p:sp>
      <p:sp>
        <p:nvSpPr>
          <p:cNvPr id="10" name="Rectangle 9">
            <a:extLst>
              <a:ext uri="{FF2B5EF4-FFF2-40B4-BE49-F238E27FC236}">
                <a16:creationId xmlns:a16="http://schemas.microsoft.com/office/drawing/2014/main" id="{E4A8B999-25B1-8F09-8E5E-48782D08CEBF}"/>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93FDAB-4B60-A210-8D3A-245C948A0E65}"/>
              </a:ext>
            </a:extLst>
          </p:cNvPr>
          <p:cNvPicPr>
            <a:picLocks noChangeAspect="1"/>
          </p:cNvPicPr>
          <p:nvPr/>
        </p:nvPicPr>
        <p:blipFill>
          <a:blip r:embed="rId6"/>
          <a:stretch>
            <a:fillRect/>
          </a:stretch>
        </p:blipFill>
        <p:spPr>
          <a:xfrm>
            <a:off x="294999" y="5964265"/>
            <a:ext cx="1996059" cy="857098"/>
          </a:xfrm>
          <a:prstGeom prst="rect">
            <a:avLst/>
          </a:prstGeom>
        </p:spPr>
      </p:pic>
      <p:pic>
        <p:nvPicPr>
          <p:cNvPr id="2" name="Picture 1">
            <a:extLst>
              <a:ext uri="{FF2B5EF4-FFF2-40B4-BE49-F238E27FC236}">
                <a16:creationId xmlns:a16="http://schemas.microsoft.com/office/drawing/2014/main" id="{BE3F3272-DC54-357E-C1F9-FC319678AE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grpSp>
        <p:nvGrpSpPr>
          <p:cNvPr id="7" name="Group 6">
            <a:extLst>
              <a:ext uri="{FF2B5EF4-FFF2-40B4-BE49-F238E27FC236}">
                <a16:creationId xmlns:a16="http://schemas.microsoft.com/office/drawing/2014/main" id="{BD3F90D8-EC4F-44E3-8868-8951815070FB}"/>
              </a:ext>
            </a:extLst>
          </p:cNvPr>
          <p:cNvGrpSpPr/>
          <p:nvPr/>
        </p:nvGrpSpPr>
        <p:grpSpPr>
          <a:xfrm>
            <a:off x="1863754" y="0"/>
            <a:ext cx="3683034"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4" name="Picture 3">
            <a:extLst>
              <a:ext uri="{FF2B5EF4-FFF2-40B4-BE49-F238E27FC236}">
                <a16:creationId xmlns:a16="http://schemas.microsoft.com/office/drawing/2014/main" id="{7DDA83AF-B067-E512-1815-DDCDDA5152F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6024" y="1901893"/>
            <a:ext cx="3683037" cy="898824"/>
          </a:xfrm>
          <a:prstGeom prst="rect">
            <a:avLst/>
          </a:prstGeom>
        </p:spPr>
      </p:pic>
    </p:spTree>
    <p:extLst>
      <p:ext uri="{BB962C8B-B14F-4D97-AF65-F5344CB8AC3E}">
        <p14:creationId xmlns:p14="http://schemas.microsoft.com/office/powerpoint/2010/main" val="275713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A0D26-F952-1B9A-A3B9-9C39301441C4}"/>
              </a:ext>
            </a:extLst>
          </p:cNvPr>
          <p:cNvSpPr/>
          <p:nvPr/>
        </p:nvSpPr>
        <p:spPr>
          <a:xfrm>
            <a:off x="7146235" y="2916988"/>
            <a:ext cx="4738748" cy="2768157"/>
          </a:xfrm>
          <a:prstGeom prst="rect">
            <a:avLst/>
          </a:prstGeom>
          <a:solidFill>
            <a:schemeClr val="tx1"/>
          </a:solidFill>
          <a:ln w="571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aphicFrame>
        <p:nvGraphicFramePr>
          <p:cNvPr id="7" name="Diagram 6">
            <a:extLst>
              <a:ext uri="{FF2B5EF4-FFF2-40B4-BE49-F238E27FC236}">
                <a16:creationId xmlns:a16="http://schemas.microsoft.com/office/drawing/2014/main" id="{C5244B28-E063-858B-C133-908C7001C274}"/>
              </a:ext>
            </a:extLst>
          </p:cNvPr>
          <p:cNvGraphicFramePr/>
          <p:nvPr>
            <p:extLst>
              <p:ext uri="{D42A27DB-BD31-4B8C-83A1-F6EECF244321}">
                <p14:modId xmlns:p14="http://schemas.microsoft.com/office/powerpoint/2010/main" val="2884481161"/>
              </p:ext>
            </p:extLst>
          </p:nvPr>
        </p:nvGraphicFramePr>
        <p:xfrm>
          <a:off x="307017" y="2215250"/>
          <a:ext cx="6230879" cy="4095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8DBDC18D-508A-A0D1-1DDF-C8B0BB3B1139}"/>
              </a:ext>
            </a:extLst>
          </p:cNvPr>
          <p:cNvSpPr txBox="1"/>
          <p:nvPr/>
        </p:nvSpPr>
        <p:spPr>
          <a:xfrm>
            <a:off x="1405308" y="1718382"/>
            <a:ext cx="40342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Light"/>
                <a:ea typeface="+mn-ea"/>
                <a:cs typeface="+mn-cs"/>
              </a:rPr>
              <a:t>Purchase Funnel Stage</a:t>
            </a:r>
          </a:p>
        </p:txBody>
      </p:sp>
      <p:sp>
        <p:nvSpPr>
          <p:cNvPr id="22" name="TextBox 21">
            <a:extLst>
              <a:ext uri="{FF2B5EF4-FFF2-40B4-BE49-F238E27FC236}">
                <a16:creationId xmlns:a16="http://schemas.microsoft.com/office/drawing/2014/main" id="{C8E0090C-3777-418C-31DB-CB5FA9777135}"/>
              </a:ext>
            </a:extLst>
          </p:cNvPr>
          <p:cNvSpPr txBox="1"/>
          <p:nvPr/>
        </p:nvSpPr>
        <p:spPr>
          <a:xfrm>
            <a:off x="1364070" y="3507613"/>
            <a:ext cx="4116772" cy="492443"/>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FFFFFF"/>
                </a:solidFill>
                <a:effectLst/>
                <a:uLnTx/>
                <a:uFillTx/>
                <a:latin typeface="Helvetica"/>
                <a:ea typeface="+mn-ea"/>
                <a:cs typeface="Helvetica"/>
              </a:rPr>
              <a:t>Consideration</a:t>
            </a:r>
            <a:endParaRPr kumimoji="0" lang="en-US" sz="2600" b="1" i="0" u="none" strike="noStrike" kern="1200" cap="none" spc="0" normalizeH="0" baseline="0" noProof="0">
              <a:ln>
                <a:noFill/>
              </a:ln>
              <a:solidFill>
                <a:srgbClr val="FFFFFF"/>
              </a:solidFill>
              <a:effectLst/>
              <a:uLnTx/>
              <a:uFillTx/>
              <a:latin typeface="Helvetica" panose="020B0403020202020204" pitchFamily="34" charset="0"/>
              <a:ea typeface="+mn-ea"/>
              <a:cs typeface="+mn-cs"/>
            </a:endParaRPr>
          </a:p>
        </p:txBody>
      </p:sp>
      <p:sp>
        <p:nvSpPr>
          <p:cNvPr id="81" name="TextBox 80">
            <a:extLst>
              <a:ext uri="{FF2B5EF4-FFF2-40B4-BE49-F238E27FC236}">
                <a16:creationId xmlns:a16="http://schemas.microsoft.com/office/drawing/2014/main" id="{A4C23886-BAF1-02A2-18CB-09D52332106C}"/>
              </a:ext>
            </a:extLst>
          </p:cNvPr>
          <p:cNvSpPr txBox="1"/>
          <p:nvPr/>
        </p:nvSpPr>
        <p:spPr>
          <a:xfrm>
            <a:off x="1364070" y="5311970"/>
            <a:ext cx="4116772" cy="492443"/>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ACBDCE"/>
                </a:solidFill>
                <a:effectLst/>
                <a:uLnTx/>
                <a:uFillTx/>
                <a:latin typeface="Helvetica"/>
                <a:ea typeface="+mn-ea"/>
                <a:cs typeface="Helvetica"/>
              </a:rPr>
              <a:t>Sales</a:t>
            </a:r>
            <a:endParaRPr kumimoji="0" lang="en-US" sz="1800" b="0" i="0" u="none" strike="noStrike" kern="1200" cap="none" spc="0" normalizeH="0" baseline="0" noProof="0">
              <a:ln>
                <a:noFill/>
              </a:ln>
              <a:solidFill>
                <a:srgbClr val="ACBDCE"/>
              </a:solidFill>
              <a:effectLst/>
              <a:uLnTx/>
              <a:uFillTx/>
              <a:latin typeface="Helvetica-Light"/>
              <a:ea typeface="+mn-ea"/>
              <a:cs typeface="+mn-cs"/>
            </a:endParaRPr>
          </a:p>
        </p:txBody>
      </p:sp>
      <p:sp>
        <p:nvSpPr>
          <p:cNvPr id="8" name="TextBox 7">
            <a:extLst>
              <a:ext uri="{FF2B5EF4-FFF2-40B4-BE49-F238E27FC236}">
                <a16:creationId xmlns:a16="http://schemas.microsoft.com/office/drawing/2014/main" id="{71BCE7C4-0C96-993E-A8EE-6E53C543F80B}"/>
              </a:ext>
            </a:extLst>
          </p:cNvPr>
          <p:cNvSpPr txBox="1"/>
          <p:nvPr/>
        </p:nvSpPr>
        <p:spPr>
          <a:xfrm>
            <a:off x="9810132" y="4405661"/>
            <a:ext cx="154182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Search</a:t>
            </a:r>
            <a:br>
              <a:rPr kumimoji="0" lang="en-US" sz="2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br>
            <a:r>
              <a:rPr kumimoji="0" lang="en-US" sz="2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Queries</a:t>
            </a:r>
          </a:p>
        </p:txBody>
      </p:sp>
      <p:sp>
        <p:nvSpPr>
          <p:cNvPr id="10" name="TextBox 9">
            <a:extLst>
              <a:ext uri="{FF2B5EF4-FFF2-40B4-BE49-F238E27FC236}">
                <a16:creationId xmlns:a16="http://schemas.microsoft.com/office/drawing/2014/main" id="{453D3780-36C0-7ECD-9FC5-E8295B0A93D4}"/>
              </a:ext>
            </a:extLst>
          </p:cNvPr>
          <p:cNvSpPr txBox="1"/>
          <p:nvPr/>
        </p:nvSpPr>
        <p:spPr>
          <a:xfrm>
            <a:off x="7693840" y="4425827"/>
            <a:ext cx="16573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Website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Visitors</a:t>
            </a:r>
          </a:p>
        </p:txBody>
      </p:sp>
      <p:sp>
        <p:nvSpPr>
          <p:cNvPr id="11" name="Right Brace 10">
            <a:extLst>
              <a:ext uri="{FF2B5EF4-FFF2-40B4-BE49-F238E27FC236}">
                <a16:creationId xmlns:a16="http://schemas.microsoft.com/office/drawing/2014/main" id="{9278AF82-783C-CC24-FD1C-EAD7C269D164}"/>
              </a:ext>
            </a:extLst>
          </p:cNvPr>
          <p:cNvSpPr/>
          <p:nvPr/>
        </p:nvSpPr>
        <p:spPr>
          <a:xfrm>
            <a:off x="5833082" y="3313562"/>
            <a:ext cx="932827" cy="1998408"/>
          </a:xfrm>
          <a:prstGeom prst="rightBrace">
            <a:avLst>
              <a:gd name="adj1" fmla="val 8333"/>
              <a:gd name="adj2" fmla="val 50497"/>
            </a:avLst>
          </a:prstGeom>
          <a:ln w="57150">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descr="A group of people with white outline&#10;&#10;Description automatically generated">
            <a:extLst>
              <a:ext uri="{FF2B5EF4-FFF2-40B4-BE49-F238E27FC236}">
                <a16:creationId xmlns:a16="http://schemas.microsoft.com/office/drawing/2014/main" id="{479D8EBB-1B4F-653E-460C-A439600F838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859768" y="3352371"/>
            <a:ext cx="1325479" cy="1325479"/>
          </a:xfrm>
          <a:prstGeom prst="rect">
            <a:avLst/>
          </a:prstGeom>
        </p:spPr>
      </p:pic>
      <p:pic>
        <p:nvPicPr>
          <p:cNvPr id="13" name="Picture 12" descr="A white rectangular object with a magnifying glass&#10;&#10;Description automatically generated">
            <a:extLst>
              <a:ext uri="{FF2B5EF4-FFF2-40B4-BE49-F238E27FC236}">
                <a16:creationId xmlns:a16="http://schemas.microsoft.com/office/drawing/2014/main" id="{75C82545-407A-4B50-E438-B3ACE5E95102}"/>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918303" y="3160097"/>
            <a:ext cx="1325479" cy="1325479"/>
          </a:xfrm>
          <a:prstGeom prst="rect">
            <a:avLst/>
          </a:prstGeom>
        </p:spPr>
      </p:pic>
      <p:sp>
        <p:nvSpPr>
          <p:cNvPr id="9" name="Rectangle 8">
            <a:extLst>
              <a:ext uri="{FF2B5EF4-FFF2-40B4-BE49-F238E27FC236}">
                <a16:creationId xmlns:a16="http://schemas.microsoft.com/office/drawing/2014/main" id="{DB9BB831-3DBA-A2DF-74B2-DD887A90C837}"/>
              </a:ext>
            </a:extLst>
          </p:cNvPr>
          <p:cNvSpPr/>
          <p:nvPr/>
        </p:nvSpPr>
        <p:spPr>
          <a:xfrm>
            <a:off x="179108" y="259667"/>
            <a:ext cx="1106467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Bold"/>
                <a:ea typeface="+mn-ea"/>
                <a:cs typeface="+mn-cs"/>
              </a:rPr>
              <a:t>The goal of our analyses is to quantify the impact of TV campaigns on the mid-funnel outcomes that turn consumers into customers</a:t>
            </a:r>
            <a:endParaRPr kumimoji="0" lang="en-US" sz="2600" b="1" i="0" u="none" strike="noStrike" kern="1200" cap="none" spc="0" normalizeH="0" baseline="0" noProof="0">
              <a:ln>
                <a:noFill/>
              </a:ln>
              <a:solidFill>
                <a:srgbClr val="4EBEA4"/>
              </a:solidFill>
              <a:effectLst/>
              <a:uLnTx/>
              <a:uFillTx/>
              <a:latin typeface="Helvetica Bold"/>
              <a:ea typeface="+mn-ea"/>
              <a:cs typeface="+mn-cs"/>
            </a:endParaRPr>
          </a:p>
        </p:txBody>
      </p:sp>
      <p:sp>
        <p:nvSpPr>
          <p:cNvPr id="2" name="Rectangle 1">
            <a:extLst>
              <a:ext uri="{FF2B5EF4-FFF2-40B4-BE49-F238E27FC236}">
                <a16:creationId xmlns:a16="http://schemas.microsoft.com/office/drawing/2014/main" id="{205DE390-344D-6B96-33A9-A0A68336483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56843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B7EFE-2E33-3349-479E-7DB883E991D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1696162"/>
            <a:ext cx="12192000" cy="5161838"/>
          </a:xfrm>
          <a:prstGeom prst="rect">
            <a:avLst/>
          </a:prstGeom>
        </p:spPr>
      </p:pic>
      <p:sp>
        <p:nvSpPr>
          <p:cNvPr id="1113" name="Rectangle 1112">
            <a:extLst>
              <a:ext uri="{FF2B5EF4-FFF2-40B4-BE49-F238E27FC236}">
                <a16:creationId xmlns:a16="http://schemas.microsoft.com/office/drawing/2014/main" id="{83F73EE1-DAE9-E334-C432-8FB1389074D3}"/>
              </a:ext>
            </a:extLst>
          </p:cNvPr>
          <p:cNvSpPr/>
          <p:nvPr/>
        </p:nvSpPr>
        <p:spPr>
          <a:xfrm>
            <a:off x="0" y="1696163"/>
            <a:ext cx="12192000" cy="5172988"/>
          </a:xfrm>
          <a:prstGeom prst="rect">
            <a:avLst/>
          </a:prstGeom>
          <a:solidFill>
            <a:srgbClr val="E2E8F1">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40" name="Picture 39">
            <a:extLst>
              <a:ext uri="{FF2B5EF4-FFF2-40B4-BE49-F238E27FC236}">
                <a16:creationId xmlns:a16="http://schemas.microsoft.com/office/drawing/2014/main" id="{8196A96F-8013-952F-87E3-1C95F446C77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1" name="Slide Number Placeholder 5">
            <a:extLst>
              <a:ext uri="{FF2B5EF4-FFF2-40B4-BE49-F238E27FC236}">
                <a16:creationId xmlns:a16="http://schemas.microsoft.com/office/drawing/2014/main" id="{786628AA-DB7F-7254-F4A3-B85D37B636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1" name="Rectangle 70">
            <a:extLst>
              <a:ext uri="{FF2B5EF4-FFF2-40B4-BE49-F238E27FC236}">
                <a16:creationId xmlns:a16="http://schemas.microsoft.com/office/drawing/2014/main" id="{D256852D-984D-1FA5-EED4-5F8CDD218D4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Arrow: Right 3">
            <a:extLst>
              <a:ext uri="{FF2B5EF4-FFF2-40B4-BE49-F238E27FC236}">
                <a16:creationId xmlns:a16="http://schemas.microsoft.com/office/drawing/2014/main" id="{AFBC685F-23B9-E95D-DE27-0B40F693A977}"/>
              </a:ext>
            </a:extLst>
          </p:cNvPr>
          <p:cNvSpPr/>
          <p:nvPr/>
        </p:nvSpPr>
        <p:spPr>
          <a:xfrm>
            <a:off x="4912211" y="4523687"/>
            <a:ext cx="2373549" cy="687616"/>
          </a:xfrm>
          <a:prstGeom prst="rightArrow">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D62AAA40-A00C-C6CC-C2D6-F283A111F0FC}"/>
              </a:ext>
            </a:extLst>
          </p:cNvPr>
          <p:cNvSpPr/>
          <p:nvPr/>
        </p:nvSpPr>
        <p:spPr>
          <a:xfrm>
            <a:off x="579422" y="3729359"/>
            <a:ext cx="4173648" cy="2276272"/>
          </a:xfrm>
          <a:prstGeom prst="roundRect">
            <a:avLst>
              <a:gd name="adj" fmla="val 0"/>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931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first-time </a:t>
            </a:r>
            <a:b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000" b="1"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nat’l</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TV advertisers</a:t>
            </a:r>
            <a:b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2021 - 2023</a:t>
            </a: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8" name="Rectangle: Rounded Corners 7">
            <a:extLst>
              <a:ext uri="{FF2B5EF4-FFF2-40B4-BE49-F238E27FC236}">
                <a16:creationId xmlns:a16="http://schemas.microsoft.com/office/drawing/2014/main" id="{92032F7D-7924-E197-05EB-6BC2E39917E8}"/>
              </a:ext>
            </a:extLst>
          </p:cNvPr>
          <p:cNvSpPr/>
          <p:nvPr/>
        </p:nvSpPr>
        <p:spPr>
          <a:xfrm>
            <a:off x="7444513" y="3818919"/>
            <a:ext cx="4414982" cy="2112822"/>
          </a:xfrm>
          <a:prstGeom prst="roundRect">
            <a:avLst>
              <a:gd name="adj" fmla="val 38079"/>
            </a:avLst>
          </a:prstGeom>
          <a:solidFill>
            <a:srgbClr val="1B1464"/>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t>201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Brands with measured website traffic available in Comscore</a:t>
            </a:r>
          </a:p>
        </p:txBody>
      </p:sp>
      <p:sp>
        <p:nvSpPr>
          <p:cNvPr id="9" name="TextBox 8">
            <a:extLst>
              <a:ext uri="{FF2B5EF4-FFF2-40B4-BE49-F238E27FC236}">
                <a16:creationId xmlns:a16="http://schemas.microsoft.com/office/drawing/2014/main" id="{A7156D22-7E73-6065-FF27-CC56DF7BA59B}"/>
              </a:ext>
            </a:extLst>
          </p:cNvPr>
          <p:cNvSpPr txBox="1"/>
          <p:nvPr/>
        </p:nvSpPr>
        <p:spPr>
          <a:xfrm>
            <a:off x="481665" y="6332530"/>
            <a:ext cx="1166477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January 2021 – December 2023 (calendar months) &amp;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a:t>
            </a:r>
          </a:p>
        </p:txBody>
      </p:sp>
      <p:pic>
        <p:nvPicPr>
          <p:cNvPr id="11" name="Picture 10" descr="A group of people around a globe&#10;&#10;Description automatically generated">
            <a:extLst>
              <a:ext uri="{FF2B5EF4-FFF2-40B4-BE49-F238E27FC236}">
                <a16:creationId xmlns:a16="http://schemas.microsoft.com/office/drawing/2014/main" id="{E170C94D-A4AE-AF83-49DF-47D34C8D4ABF}"/>
              </a:ext>
            </a:extLst>
          </p:cNvPr>
          <p:cNvPicPr>
            <a:picLocks noChangeAspect="1"/>
          </p:cNvPicPr>
          <p:nvPr/>
        </p:nvPicPr>
        <p:blipFill>
          <a:blip r:embed="rId5"/>
          <a:stretch>
            <a:fillRect/>
          </a:stretch>
        </p:blipFill>
        <p:spPr>
          <a:xfrm>
            <a:off x="1856584" y="1869918"/>
            <a:ext cx="1655548" cy="1655548"/>
          </a:xfrm>
          <a:prstGeom prst="rect">
            <a:avLst/>
          </a:prstGeom>
        </p:spPr>
      </p:pic>
      <p:grpSp>
        <p:nvGrpSpPr>
          <p:cNvPr id="12" name="Group 11">
            <a:extLst>
              <a:ext uri="{FF2B5EF4-FFF2-40B4-BE49-F238E27FC236}">
                <a16:creationId xmlns:a16="http://schemas.microsoft.com/office/drawing/2014/main" id="{F3DC3D24-CA38-6E23-ACEA-4CB56B5AC49F}"/>
              </a:ext>
            </a:extLst>
          </p:cNvPr>
          <p:cNvGrpSpPr/>
          <p:nvPr/>
        </p:nvGrpSpPr>
        <p:grpSpPr>
          <a:xfrm>
            <a:off x="8842342" y="2005172"/>
            <a:ext cx="1655548" cy="1520294"/>
            <a:chOff x="8585602" y="1655671"/>
            <a:chExt cx="1880308" cy="1910239"/>
          </a:xfrm>
        </p:grpSpPr>
        <p:pic>
          <p:nvPicPr>
            <p:cNvPr id="13" name="Picture 12" descr="A hand pointing at a group of people&#10;&#10;Description automatically generated">
              <a:extLst>
                <a:ext uri="{FF2B5EF4-FFF2-40B4-BE49-F238E27FC236}">
                  <a16:creationId xmlns:a16="http://schemas.microsoft.com/office/drawing/2014/main" id="{C74873DC-7774-5DAA-1254-FCE110189292}"/>
                </a:ext>
              </a:extLst>
            </p:cNvPr>
            <p:cNvPicPr>
              <a:picLocks noChangeAspect="1"/>
            </p:cNvPicPr>
            <p:nvPr/>
          </p:nvPicPr>
          <p:blipFill>
            <a:blip r:embed="rId6"/>
            <a:stretch>
              <a:fillRect/>
            </a:stretch>
          </p:blipFill>
          <p:spPr>
            <a:xfrm>
              <a:off x="8585602" y="1685602"/>
              <a:ext cx="1880308" cy="1880308"/>
            </a:xfrm>
            <a:prstGeom prst="rect">
              <a:avLst/>
            </a:prstGeom>
          </p:spPr>
        </p:pic>
        <p:pic>
          <p:nvPicPr>
            <p:cNvPr id="14" name="Picture 13" descr="A traffic light and chart&#10;&#10;Description automatically generated">
              <a:extLst>
                <a:ext uri="{FF2B5EF4-FFF2-40B4-BE49-F238E27FC236}">
                  <a16:creationId xmlns:a16="http://schemas.microsoft.com/office/drawing/2014/main" id="{2274E8E3-61F9-B928-6F6C-F742142D170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644038" y="1655671"/>
              <a:ext cx="812817" cy="812817"/>
            </a:xfrm>
            <a:prstGeom prst="rect">
              <a:avLst/>
            </a:prstGeom>
          </p:spPr>
        </p:pic>
      </p:grpSp>
      <p:sp>
        <p:nvSpPr>
          <p:cNvPr id="5" name="Rectangle 4">
            <a:extLst>
              <a:ext uri="{FF2B5EF4-FFF2-40B4-BE49-F238E27FC236}">
                <a16:creationId xmlns:a16="http://schemas.microsoft.com/office/drawing/2014/main" id="{840B023F-4BF0-2935-E01F-023E23B07119}"/>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First, we developed an analysis based on first-time national TV advertisers over the last three years who have measured website traffic in Comscore</a:t>
            </a:r>
          </a:p>
        </p:txBody>
      </p:sp>
    </p:spTree>
    <p:extLst>
      <p:ext uri="{BB962C8B-B14F-4D97-AF65-F5344CB8AC3E}">
        <p14:creationId xmlns:p14="http://schemas.microsoft.com/office/powerpoint/2010/main" val="74107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Rectangle 1112">
            <a:extLst>
              <a:ext uri="{FF2B5EF4-FFF2-40B4-BE49-F238E27FC236}">
                <a16:creationId xmlns:a16="http://schemas.microsoft.com/office/drawing/2014/main" id="{83F73EE1-DAE9-E334-C432-8FB1389074D3}"/>
              </a:ext>
            </a:extLst>
          </p:cNvPr>
          <p:cNvSpPr/>
          <p:nvPr/>
        </p:nvSpPr>
        <p:spPr>
          <a:xfrm>
            <a:off x="0" y="1522547"/>
            <a:ext cx="12192000" cy="534660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40" name="Picture 39">
            <a:extLst>
              <a:ext uri="{FF2B5EF4-FFF2-40B4-BE49-F238E27FC236}">
                <a16:creationId xmlns:a16="http://schemas.microsoft.com/office/drawing/2014/main" id="{8196A96F-8013-952F-87E3-1C95F446C77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1" name="Slide Number Placeholder 5">
            <a:extLst>
              <a:ext uri="{FF2B5EF4-FFF2-40B4-BE49-F238E27FC236}">
                <a16:creationId xmlns:a16="http://schemas.microsoft.com/office/drawing/2014/main" id="{786628AA-DB7F-7254-F4A3-B85D37B636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1" name="Rectangle 70">
            <a:extLst>
              <a:ext uri="{FF2B5EF4-FFF2-40B4-BE49-F238E27FC236}">
                <a16:creationId xmlns:a16="http://schemas.microsoft.com/office/drawing/2014/main" id="{D256852D-984D-1FA5-EED4-5F8CDD218D4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024" name="TextBox 1023">
            <a:extLst>
              <a:ext uri="{FF2B5EF4-FFF2-40B4-BE49-F238E27FC236}">
                <a16:creationId xmlns:a16="http://schemas.microsoft.com/office/drawing/2014/main" id="{C557B6F4-3700-348C-14F3-562A8B086CC6}"/>
              </a:ext>
            </a:extLst>
          </p:cNvPr>
          <p:cNvSpPr txBox="1"/>
          <p:nvPr/>
        </p:nvSpPr>
        <p:spPr>
          <a:xfrm>
            <a:off x="481665" y="6332530"/>
            <a:ext cx="1166477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a:t>
            </a:r>
            <a:r>
              <a:rPr lang="en-US" sz="700">
                <a:solidFill>
                  <a:srgbClr val="1B1464"/>
                </a:solidFill>
                <a:latin typeface="Helvetica" panose="020B0403020202020204" pitchFamily="34" charset="0"/>
              </a:rPr>
              <a:t>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 December 2023 (calendar months) &amp;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a:t>
            </a:r>
          </a:p>
        </p:txBody>
      </p:sp>
      <p:sp>
        <p:nvSpPr>
          <p:cNvPr id="4" name="Rectangle 3">
            <a:extLst>
              <a:ext uri="{FF2B5EF4-FFF2-40B4-BE49-F238E27FC236}">
                <a16:creationId xmlns:a16="http://schemas.microsoft.com/office/drawing/2014/main" id="{844AB5AA-065B-8FEF-D40C-10F467A945FB}"/>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The 201 brands examined within this first analysis </a:t>
            </a:r>
            <a:r>
              <a:rPr lang="en-US" sz="2600" b="1">
                <a:solidFill>
                  <a:srgbClr val="002060"/>
                </a:solidFill>
                <a:latin typeface="Helvetica" pitchFamily="2" charset="0"/>
              </a:rPr>
              <a:t>include brands of all sizes, especially many small and medium-sized businesses</a:t>
            </a:r>
            <a:endParaRPr kumimoji="0" lang="en-US" sz="2600" b="1" i="0" u="none" strike="noStrike" kern="1200" cap="none" spc="0" normalizeH="0" baseline="0" noProof="0">
              <a:ln>
                <a:noFill/>
              </a:ln>
              <a:solidFill>
                <a:srgbClr val="002060"/>
              </a:solidFill>
              <a:effectLst/>
              <a:uLnTx/>
              <a:uFillTx/>
              <a:latin typeface="Helvetica" pitchFamily="2" charset="0"/>
              <a:ea typeface="+mn-ea"/>
              <a:cs typeface="+mn-cs"/>
            </a:endParaRPr>
          </a:p>
        </p:txBody>
      </p:sp>
      <p:pic>
        <p:nvPicPr>
          <p:cNvPr id="3" name="Picture 2">
            <a:extLst>
              <a:ext uri="{FF2B5EF4-FFF2-40B4-BE49-F238E27FC236}">
                <a16:creationId xmlns:a16="http://schemas.microsoft.com/office/drawing/2014/main" id="{BAD85D98-A5E7-251E-8337-48C1DAB41D6F}"/>
              </a:ext>
            </a:extLst>
          </p:cNvPr>
          <p:cNvPicPr>
            <a:picLocks noChangeAspect="1"/>
          </p:cNvPicPr>
          <p:nvPr/>
        </p:nvPicPr>
        <p:blipFill>
          <a:blip r:embed="rId4"/>
          <a:stretch>
            <a:fillRect/>
          </a:stretch>
        </p:blipFill>
        <p:spPr>
          <a:xfrm>
            <a:off x="621317" y="1591143"/>
            <a:ext cx="10949365" cy="4767485"/>
          </a:xfrm>
          <a:prstGeom prst="rect">
            <a:avLst/>
          </a:prstGeom>
        </p:spPr>
      </p:pic>
    </p:spTree>
    <p:extLst>
      <p:ext uri="{BB962C8B-B14F-4D97-AF65-F5344CB8AC3E}">
        <p14:creationId xmlns:p14="http://schemas.microsoft.com/office/powerpoint/2010/main" val="30411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79BB63-21C8-4B0A-8E01-C80899D671D7}"/>
              </a:ext>
            </a:extLst>
          </p:cNvPr>
          <p:cNvSpPr/>
          <p:nvPr/>
        </p:nvSpPr>
        <p:spPr>
          <a:xfrm>
            <a:off x="0" y="1522547"/>
            <a:ext cx="12192000" cy="534660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8DD5DE9-6F47-DBDC-F874-DA8EF4158BF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39EB4B78-E65C-CFC5-335B-F31C733BE66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07D6475D-AB22-768D-6C1D-211D0EB28A0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aphicFrame>
        <p:nvGraphicFramePr>
          <p:cNvPr id="14" name="Table 13">
            <a:extLst>
              <a:ext uri="{FF2B5EF4-FFF2-40B4-BE49-F238E27FC236}">
                <a16:creationId xmlns:a16="http://schemas.microsoft.com/office/drawing/2014/main" id="{62A4DA42-1C44-52AB-2631-A773CE3E115A}"/>
              </a:ext>
            </a:extLst>
          </p:cNvPr>
          <p:cNvGraphicFramePr>
            <a:graphicFrameLocks noGrp="1"/>
          </p:cNvGraphicFramePr>
          <p:nvPr>
            <p:extLst>
              <p:ext uri="{D42A27DB-BD31-4B8C-83A1-F6EECF244321}">
                <p14:modId xmlns:p14="http://schemas.microsoft.com/office/powerpoint/2010/main" val="3765009222"/>
              </p:ext>
            </p:extLst>
          </p:nvPr>
        </p:nvGraphicFramePr>
        <p:xfrm>
          <a:off x="262184" y="1735359"/>
          <a:ext cx="3649416" cy="4558187"/>
        </p:xfrm>
        <a:graphic>
          <a:graphicData uri="http://schemas.openxmlformats.org/drawingml/2006/table">
            <a:tbl>
              <a:tblPr bandRow="1"/>
              <a:tblGrid>
                <a:gridCol w="2598610">
                  <a:extLst>
                    <a:ext uri="{9D8B030D-6E8A-4147-A177-3AD203B41FA5}">
                      <a16:colId xmlns:a16="http://schemas.microsoft.com/office/drawing/2014/main" val="2964329391"/>
                    </a:ext>
                  </a:extLst>
                </a:gridCol>
                <a:gridCol w="1050806">
                  <a:extLst>
                    <a:ext uri="{9D8B030D-6E8A-4147-A177-3AD203B41FA5}">
                      <a16:colId xmlns:a16="http://schemas.microsoft.com/office/drawing/2014/main" val="965240139"/>
                    </a:ext>
                  </a:extLst>
                </a:gridCol>
              </a:tblGrid>
              <a:tr h="236349">
                <a:tc>
                  <a:txBody>
                    <a:bodyPr/>
                    <a:lstStyle/>
                    <a:p>
                      <a:pPr algn="ctr" fontAlgn="ctr"/>
                      <a:r>
                        <a:rPr lang="en-US" sz="1400" b="1" i="0" u="none" strike="noStrike">
                          <a:solidFill>
                            <a:schemeClr val="bg1"/>
                          </a:solidFill>
                          <a:effectLst/>
                          <a:latin typeface="Helvetica" panose="020B0604020202020204" pitchFamily="34" charset="0"/>
                          <a:cs typeface="Helvetica" panose="020B0604020202020204" pitchFamily="34" charset="0"/>
                        </a:rPr>
                        <a:t>Category</a:t>
                      </a:r>
                    </a:p>
                  </a:txBody>
                  <a:tcPr marL="2381" marR="2381" marT="2381" marB="14286"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1464"/>
                    </a:solidFill>
                  </a:tcPr>
                </a:tc>
                <a:tc>
                  <a:txBody>
                    <a:bodyPr/>
                    <a:lstStyle/>
                    <a:p>
                      <a:pPr algn="ctr" fontAlgn="ctr"/>
                      <a:r>
                        <a:rPr lang="en-US" sz="1400" b="1" i="0" u="none" strike="noStrike">
                          <a:solidFill>
                            <a:schemeClr val="bg1"/>
                          </a:solidFill>
                          <a:effectLst/>
                          <a:latin typeface="Helvetica" panose="020B0604020202020204" pitchFamily="34" charset="0"/>
                          <a:cs typeface="Helvetica" panose="020B0604020202020204" pitchFamily="34" charset="0"/>
                        </a:rPr>
                        <a:t># of Brands</a:t>
                      </a:r>
                    </a:p>
                  </a:txBody>
                  <a:tcPr marL="2381" marR="2381" marT="2381" marB="14286"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1464"/>
                    </a:solidFill>
                  </a:tcPr>
                </a:tc>
                <a:extLst>
                  <a:ext uri="{0D108BD9-81ED-4DB2-BD59-A6C34878D82A}">
                    <a16:rowId xmlns:a16="http://schemas.microsoft.com/office/drawing/2014/main" val="3503273348"/>
                  </a:ext>
                </a:extLst>
              </a:tr>
              <a:tr h="187906">
                <a:tc>
                  <a:txBody>
                    <a:bodyPr/>
                    <a:lstStyle/>
                    <a:p>
                      <a:pPr algn="l" fontAlgn="b"/>
                      <a:r>
                        <a:rPr lang="en-US" sz="1200" b="0" i="0" u="none" strike="noStrike">
                          <a:solidFill>
                            <a:srgbClr val="1B1464"/>
                          </a:solidFill>
                          <a:effectLst/>
                          <a:latin typeface="Helvetica" pitchFamily="2" charset="0"/>
                        </a:rPr>
                        <a:t> Financial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1573116"/>
                  </a:ext>
                </a:extLst>
              </a:tr>
              <a:tr h="187906">
                <a:tc>
                  <a:txBody>
                    <a:bodyPr/>
                    <a:lstStyle/>
                    <a:p>
                      <a:pPr algn="l" fontAlgn="b"/>
                      <a:r>
                        <a:rPr lang="en-US" sz="1200" b="0" i="0" u="none" strike="noStrike">
                          <a:solidFill>
                            <a:srgbClr val="1B1464"/>
                          </a:solidFill>
                          <a:effectLst/>
                          <a:latin typeface="Helvetica" pitchFamily="2" charset="0"/>
                        </a:rPr>
                        <a:t> Apparel &amp; Accessories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0640219"/>
                  </a:ext>
                </a:extLst>
              </a:tr>
              <a:tr h="187906">
                <a:tc>
                  <a:txBody>
                    <a:bodyPr/>
                    <a:lstStyle/>
                    <a:p>
                      <a:pPr algn="l" fontAlgn="b"/>
                      <a:r>
                        <a:rPr lang="en-US" sz="1200" b="0" i="0" u="none" strike="noStrike">
                          <a:solidFill>
                            <a:srgbClr val="1B1464"/>
                          </a:solidFill>
                          <a:effectLst/>
                          <a:latin typeface="Helvetica" pitchFamily="2" charset="0"/>
                        </a:rPr>
                        <a:t> Professional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849941"/>
                  </a:ext>
                </a:extLst>
              </a:tr>
              <a:tr h="187906">
                <a:tc>
                  <a:txBody>
                    <a:bodyPr/>
                    <a:lstStyle/>
                    <a:p>
                      <a:pPr algn="l" fontAlgn="b"/>
                      <a:r>
                        <a:rPr lang="en-US" sz="1200" b="0" i="0" u="none" strike="noStrike">
                          <a:solidFill>
                            <a:srgbClr val="1B1464"/>
                          </a:solidFill>
                          <a:effectLst/>
                          <a:latin typeface="Helvetica" pitchFamily="2" charset="0"/>
                        </a:rPr>
                        <a:t> Mobile Apps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226829"/>
                  </a:ext>
                </a:extLst>
              </a:tr>
              <a:tr h="187906">
                <a:tc>
                  <a:txBody>
                    <a:bodyPr/>
                    <a:lstStyle/>
                    <a:p>
                      <a:pPr algn="l" fontAlgn="b"/>
                      <a:r>
                        <a:rPr lang="en-US" sz="1200" b="0" i="0" u="none" strike="noStrike">
                          <a:solidFill>
                            <a:srgbClr val="1B1464"/>
                          </a:solidFill>
                          <a:effectLst/>
                          <a:latin typeface="Helvetica" pitchFamily="2" charset="0"/>
                        </a:rPr>
                        <a:t> Health &amp; Wellness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980818"/>
                  </a:ext>
                </a:extLst>
              </a:tr>
              <a:tr h="187906">
                <a:tc>
                  <a:txBody>
                    <a:bodyPr/>
                    <a:lstStyle/>
                    <a:p>
                      <a:pPr algn="l" fontAlgn="b"/>
                      <a:r>
                        <a:rPr lang="en-US" sz="1200" b="0" i="0" u="none" strike="noStrike">
                          <a:solidFill>
                            <a:srgbClr val="1B1464"/>
                          </a:solidFill>
                          <a:effectLst/>
                          <a:latin typeface="Helvetica" pitchFamily="2" charset="0"/>
                        </a:rPr>
                        <a:t> Home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915654"/>
                  </a:ext>
                </a:extLst>
              </a:tr>
              <a:tr h="187906">
                <a:tc>
                  <a:txBody>
                    <a:bodyPr/>
                    <a:lstStyle/>
                    <a:p>
                      <a:pPr algn="l" fontAlgn="b"/>
                      <a:r>
                        <a:rPr lang="en-US" sz="1200" b="0" i="0" u="none" strike="noStrike">
                          <a:solidFill>
                            <a:srgbClr val="1B1464"/>
                          </a:solidFill>
                          <a:effectLst/>
                          <a:latin typeface="Helvetica" pitchFamily="2" charset="0"/>
                        </a:rPr>
                        <a:t> Online Banking</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0250723"/>
                  </a:ext>
                </a:extLst>
              </a:tr>
              <a:tr h="187906">
                <a:tc>
                  <a:txBody>
                    <a:bodyPr/>
                    <a:lstStyle/>
                    <a:p>
                      <a:pPr algn="l" fontAlgn="b"/>
                      <a:r>
                        <a:rPr lang="en-US" sz="1200" b="0" i="0" u="none" strike="noStrike">
                          <a:solidFill>
                            <a:srgbClr val="1B1464"/>
                          </a:solidFill>
                          <a:effectLst/>
                          <a:latin typeface="Helvetica" pitchFamily="2" charset="0"/>
                        </a:rPr>
                        <a:t> Food Delivery</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271043"/>
                  </a:ext>
                </a:extLst>
              </a:tr>
              <a:tr h="187906">
                <a:tc>
                  <a:txBody>
                    <a:bodyPr/>
                    <a:lstStyle/>
                    <a:p>
                      <a:pPr algn="l" fontAlgn="b"/>
                      <a:r>
                        <a:rPr lang="en-US" sz="1200" b="0" i="0" u="none" strike="noStrike">
                          <a:solidFill>
                            <a:srgbClr val="1B1464"/>
                          </a:solidFill>
                          <a:effectLst/>
                          <a:latin typeface="Helvetica" pitchFamily="2" charset="0"/>
                        </a:rPr>
                        <a:t> Insurance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3890812"/>
                  </a:ext>
                </a:extLst>
              </a:tr>
              <a:tr h="187906">
                <a:tc>
                  <a:txBody>
                    <a:bodyPr/>
                    <a:lstStyle/>
                    <a:p>
                      <a:pPr algn="l" fontAlgn="b"/>
                      <a:r>
                        <a:rPr lang="en-US" sz="1200" b="0" i="0" u="none" strike="noStrike">
                          <a:solidFill>
                            <a:srgbClr val="1B1464"/>
                          </a:solidFill>
                          <a:effectLst/>
                          <a:latin typeface="Helvetica" pitchFamily="2" charset="0"/>
                        </a:rPr>
                        <a:t> Media</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7081863"/>
                  </a:ext>
                </a:extLst>
              </a:tr>
              <a:tr h="187906">
                <a:tc>
                  <a:txBody>
                    <a:bodyPr/>
                    <a:lstStyle/>
                    <a:p>
                      <a:pPr algn="l" fontAlgn="b"/>
                      <a:r>
                        <a:rPr lang="en-US" sz="1200" b="0" i="0" u="none" strike="noStrike">
                          <a:solidFill>
                            <a:srgbClr val="1B1464"/>
                          </a:solidFill>
                          <a:effectLst/>
                          <a:latin typeface="Helvetica" pitchFamily="2" charset="0"/>
                        </a:rPr>
                        <a:t> Gaming</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945449"/>
                  </a:ext>
                </a:extLst>
              </a:tr>
              <a:tr h="187906">
                <a:tc>
                  <a:txBody>
                    <a:bodyPr/>
                    <a:lstStyle/>
                    <a:p>
                      <a:pPr algn="l" fontAlgn="b"/>
                      <a:r>
                        <a:rPr lang="en-US" sz="1200" b="0" i="0" u="none" strike="noStrike">
                          <a:solidFill>
                            <a:srgbClr val="1B1464"/>
                          </a:solidFill>
                          <a:effectLst/>
                          <a:latin typeface="Helvetica" pitchFamily="2" charset="0"/>
                        </a:rPr>
                        <a:t> Jewelry</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7538563"/>
                  </a:ext>
                </a:extLst>
              </a:tr>
              <a:tr h="187906">
                <a:tc>
                  <a:txBody>
                    <a:bodyPr/>
                    <a:lstStyle/>
                    <a:p>
                      <a:pPr algn="l" fontAlgn="b"/>
                      <a:r>
                        <a:rPr lang="en-US" sz="1200" b="0" i="0" u="none" strike="noStrike">
                          <a:solidFill>
                            <a:srgbClr val="1B1464"/>
                          </a:solidFill>
                          <a:effectLst/>
                          <a:latin typeface="Helvetica" pitchFamily="2" charset="0"/>
                        </a:rPr>
                        <a:t> Travel</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8166350"/>
                  </a:ext>
                </a:extLst>
              </a:tr>
              <a:tr h="187906">
                <a:tc>
                  <a:txBody>
                    <a:bodyPr/>
                    <a:lstStyle/>
                    <a:p>
                      <a:pPr algn="l" fontAlgn="b"/>
                      <a:r>
                        <a:rPr lang="en-US" sz="1200" b="0" i="0" u="none" strike="noStrike">
                          <a:solidFill>
                            <a:srgbClr val="1B1464"/>
                          </a:solidFill>
                          <a:effectLst/>
                          <a:latin typeface="Helvetica" pitchFamily="2" charset="0"/>
                        </a:rPr>
                        <a:t> Alcoholic Beverages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40239420"/>
                  </a:ext>
                </a:extLst>
              </a:tr>
              <a:tr h="187906">
                <a:tc>
                  <a:txBody>
                    <a:bodyPr/>
                    <a:lstStyle/>
                    <a:p>
                      <a:pPr algn="l" fontAlgn="b"/>
                      <a:r>
                        <a:rPr lang="en-US" sz="1200" b="0" i="0" u="none" strike="noStrike">
                          <a:solidFill>
                            <a:srgbClr val="1B1464"/>
                          </a:solidFill>
                          <a:effectLst/>
                          <a:latin typeface="Helvetica" pitchFamily="2" charset="0"/>
                        </a:rPr>
                        <a:t> Automotive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3443475"/>
                  </a:ext>
                </a:extLst>
              </a:tr>
              <a:tr h="187906">
                <a:tc>
                  <a:txBody>
                    <a:bodyPr/>
                    <a:lstStyle/>
                    <a:p>
                      <a:pPr algn="l" fontAlgn="b"/>
                      <a:r>
                        <a:rPr lang="en-US" sz="1200" b="0" i="0" u="none" strike="noStrike">
                          <a:solidFill>
                            <a:srgbClr val="1B1464"/>
                          </a:solidFill>
                          <a:effectLst/>
                          <a:latin typeface="Helvetica" pitchFamily="2" charset="0"/>
                        </a:rPr>
                        <a:t> Cybersecurity</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17102724"/>
                  </a:ext>
                </a:extLst>
              </a:tr>
              <a:tr h="187906">
                <a:tc>
                  <a:txBody>
                    <a:bodyPr/>
                    <a:lstStyle/>
                    <a:p>
                      <a:pPr algn="l" fontAlgn="b"/>
                      <a:r>
                        <a:rPr lang="en-US" sz="1200" b="0" i="0" u="none" strike="noStrike">
                          <a:solidFill>
                            <a:srgbClr val="1B1464"/>
                          </a:solidFill>
                          <a:effectLst/>
                          <a:latin typeface="Helvetica" pitchFamily="2" charset="0"/>
                        </a:rPr>
                        <a:t> Eyewear</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5791562"/>
                  </a:ext>
                </a:extLst>
              </a:tr>
              <a:tr h="187906">
                <a:tc>
                  <a:txBody>
                    <a:bodyPr/>
                    <a:lstStyle/>
                    <a:p>
                      <a:pPr algn="l" fontAlgn="b"/>
                      <a:r>
                        <a:rPr lang="en-US" sz="1200" b="0" i="0" u="none" strike="noStrike">
                          <a:solidFill>
                            <a:srgbClr val="1B1464"/>
                          </a:solidFill>
                          <a:effectLst/>
                          <a:latin typeface="Helvetica" pitchFamily="2" charset="0"/>
                        </a:rPr>
                        <a:t> Home Furnishing</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4540392"/>
                  </a:ext>
                </a:extLst>
              </a:tr>
              <a:tr h="187906">
                <a:tc>
                  <a:txBody>
                    <a:bodyPr/>
                    <a:lstStyle/>
                    <a:p>
                      <a:pPr algn="l" fontAlgn="b"/>
                      <a:r>
                        <a:rPr lang="en-US" sz="1200" b="0" i="0" u="none" strike="noStrike">
                          <a:solidFill>
                            <a:srgbClr val="1B1464"/>
                          </a:solidFill>
                          <a:effectLst/>
                          <a:latin typeface="Helvetica" pitchFamily="2" charset="0"/>
                        </a:rPr>
                        <a:t> Marketplace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550295"/>
                  </a:ext>
                </a:extLst>
              </a:tr>
              <a:tr h="187906">
                <a:tc>
                  <a:txBody>
                    <a:bodyPr/>
                    <a:lstStyle/>
                    <a:p>
                      <a:pPr algn="l" fontAlgn="b"/>
                      <a:r>
                        <a:rPr lang="en-US" sz="1200" b="0" i="0" u="none" strike="noStrike">
                          <a:solidFill>
                            <a:srgbClr val="1B1464"/>
                          </a:solidFill>
                          <a:effectLst/>
                          <a:latin typeface="Helvetica" pitchFamily="2" charset="0"/>
                        </a:rPr>
                        <a:t> Online Education</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0886152"/>
                  </a:ext>
                </a:extLst>
              </a:tr>
              <a:tr h="187906">
                <a:tc>
                  <a:txBody>
                    <a:bodyPr/>
                    <a:lstStyle/>
                    <a:p>
                      <a:pPr algn="l" fontAlgn="b"/>
                      <a:r>
                        <a:rPr lang="en-US" sz="1200" b="0" i="0" u="none" strike="noStrike">
                          <a:solidFill>
                            <a:srgbClr val="1B1464"/>
                          </a:solidFill>
                          <a:effectLst/>
                          <a:latin typeface="Helvetica" pitchFamily="2" charset="0"/>
                        </a:rPr>
                        <a:t> Streaming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65521334"/>
                  </a:ext>
                </a:extLst>
              </a:tr>
              <a:tr h="187906">
                <a:tc>
                  <a:txBody>
                    <a:bodyPr/>
                    <a:lstStyle/>
                    <a:p>
                      <a:pPr algn="l" fontAlgn="b"/>
                      <a:r>
                        <a:rPr lang="en-US" sz="1200" b="0" i="0" u="none" strike="noStrike">
                          <a:solidFill>
                            <a:srgbClr val="1B1464"/>
                          </a:solidFill>
                          <a:effectLst/>
                          <a:latin typeface="Helvetica" pitchFamily="2" charset="0"/>
                        </a:rPr>
                        <a:t> Vitamins &amp; Supplements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9146395"/>
                  </a:ext>
                </a:extLst>
              </a:tr>
              <a:tr h="187906">
                <a:tc>
                  <a:txBody>
                    <a:bodyPr/>
                    <a:lstStyle/>
                    <a:p>
                      <a:pPr algn="l" fontAlgn="b"/>
                      <a:r>
                        <a:rPr lang="en-US" sz="1200" b="0" i="0" u="none" strike="noStrike">
                          <a:solidFill>
                            <a:srgbClr val="1B1464"/>
                          </a:solidFill>
                          <a:effectLst/>
                          <a:latin typeface="Helvetica" pitchFamily="2" charset="0"/>
                        </a:rPr>
                        <a:t> Beverages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8963356"/>
                  </a:ext>
                </a:extLst>
              </a:tr>
            </a:tbl>
          </a:graphicData>
        </a:graphic>
      </p:graphicFrame>
      <p:graphicFrame>
        <p:nvGraphicFramePr>
          <p:cNvPr id="3" name="Table 2">
            <a:extLst>
              <a:ext uri="{FF2B5EF4-FFF2-40B4-BE49-F238E27FC236}">
                <a16:creationId xmlns:a16="http://schemas.microsoft.com/office/drawing/2014/main" id="{82AF2268-153A-C252-CE82-10F1C8A088E5}"/>
              </a:ext>
            </a:extLst>
          </p:cNvPr>
          <p:cNvGraphicFramePr>
            <a:graphicFrameLocks noGrp="1"/>
          </p:cNvGraphicFramePr>
          <p:nvPr>
            <p:extLst>
              <p:ext uri="{D42A27DB-BD31-4B8C-83A1-F6EECF244321}">
                <p14:modId xmlns:p14="http://schemas.microsoft.com/office/powerpoint/2010/main" val="1526302053"/>
              </p:ext>
            </p:extLst>
          </p:nvPr>
        </p:nvGraphicFramePr>
        <p:xfrm>
          <a:off x="4271292" y="1735359"/>
          <a:ext cx="3649416" cy="4558187"/>
        </p:xfrm>
        <a:graphic>
          <a:graphicData uri="http://schemas.openxmlformats.org/drawingml/2006/table">
            <a:tbl>
              <a:tblPr bandRow="1"/>
              <a:tblGrid>
                <a:gridCol w="2598610">
                  <a:extLst>
                    <a:ext uri="{9D8B030D-6E8A-4147-A177-3AD203B41FA5}">
                      <a16:colId xmlns:a16="http://schemas.microsoft.com/office/drawing/2014/main" val="2964329391"/>
                    </a:ext>
                  </a:extLst>
                </a:gridCol>
                <a:gridCol w="1050806">
                  <a:extLst>
                    <a:ext uri="{9D8B030D-6E8A-4147-A177-3AD203B41FA5}">
                      <a16:colId xmlns:a16="http://schemas.microsoft.com/office/drawing/2014/main" val="965240139"/>
                    </a:ext>
                  </a:extLst>
                </a:gridCol>
              </a:tblGrid>
              <a:tr h="236349">
                <a:tc>
                  <a:txBody>
                    <a:bodyPr/>
                    <a:lstStyle/>
                    <a:p>
                      <a:pPr algn="ctr" fontAlgn="ctr"/>
                      <a:r>
                        <a:rPr lang="en-US" sz="1400" b="1" i="0" u="none" strike="noStrike">
                          <a:solidFill>
                            <a:schemeClr val="bg1"/>
                          </a:solidFill>
                          <a:effectLst/>
                          <a:latin typeface="Helvetica" panose="020B0604020202020204" pitchFamily="34" charset="0"/>
                          <a:cs typeface="Helvetica" panose="020B0604020202020204" pitchFamily="34" charset="0"/>
                        </a:rPr>
                        <a:t>Category</a:t>
                      </a:r>
                    </a:p>
                  </a:txBody>
                  <a:tcPr marL="2381" marR="2381" marT="2381" marB="14286"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1464"/>
                    </a:solidFill>
                  </a:tcPr>
                </a:tc>
                <a:tc>
                  <a:txBody>
                    <a:bodyPr/>
                    <a:lstStyle/>
                    <a:p>
                      <a:pPr algn="ctr" fontAlgn="ctr"/>
                      <a:r>
                        <a:rPr lang="en-US" sz="1400" b="1" i="0" u="none" strike="noStrike">
                          <a:solidFill>
                            <a:schemeClr val="bg1"/>
                          </a:solidFill>
                          <a:effectLst/>
                          <a:latin typeface="Helvetica" panose="020B0604020202020204" pitchFamily="34" charset="0"/>
                          <a:cs typeface="Helvetica" panose="020B0604020202020204" pitchFamily="34" charset="0"/>
                        </a:rPr>
                        <a:t># of Brands</a:t>
                      </a:r>
                    </a:p>
                  </a:txBody>
                  <a:tcPr marL="2381" marR="2381" marT="2381" marB="14286"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B1464"/>
                    </a:solidFill>
                  </a:tcPr>
                </a:tc>
                <a:extLst>
                  <a:ext uri="{0D108BD9-81ED-4DB2-BD59-A6C34878D82A}">
                    <a16:rowId xmlns:a16="http://schemas.microsoft.com/office/drawing/2014/main" val="3503273348"/>
                  </a:ext>
                </a:extLst>
              </a:tr>
              <a:tr h="187906">
                <a:tc>
                  <a:txBody>
                    <a:bodyPr/>
                    <a:lstStyle/>
                    <a:p>
                      <a:pPr algn="l" fontAlgn="b"/>
                      <a:r>
                        <a:rPr lang="en-US" sz="1200" b="0" i="0" u="none" strike="noStrike">
                          <a:solidFill>
                            <a:srgbClr val="1B1464"/>
                          </a:solidFill>
                          <a:effectLst/>
                          <a:latin typeface="Helvetica" pitchFamily="2" charset="0"/>
                        </a:rPr>
                        <a:t> Cleaning &amp; Sanitation</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1573116"/>
                  </a:ext>
                </a:extLst>
              </a:tr>
              <a:tr h="187906">
                <a:tc>
                  <a:txBody>
                    <a:bodyPr/>
                    <a:lstStyle/>
                    <a:p>
                      <a:pPr algn="l" fontAlgn="b"/>
                      <a:r>
                        <a:rPr lang="en-US" sz="1200" b="0" i="0" u="none" strike="noStrike">
                          <a:solidFill>
                            <a:srgbClr val="1B1464"/>
                          </a:solidFill>
                          <a:effectLst/>
                          <a:latin typeface="Helvetica" pitchFamily="2" charset="0"/>
                        </a:rPr>
                        <a:t> Crypto</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0640219"/>
                  </a:ext>
                </a:extLst>
              </a:tr>
              <a:tr h="187906">
                <a:tc>
                  <a:txBody>
                    <a:bodyPr/>
                    <a:lstStyle/>
                    <a:p>
                      <a:pPr algn="l" fontAlgn="b"/>
                      <a:r>
                        <a:rPr lang="en-US" sz="1200" b="0" i="0" u="none" strike="noStrike">
                          <a:solidFill>
                            <a:srgbClr val="1B1464"/>
                          </a:solidFill>
                          <a:effectLst/>
                          <a:latin typeface="Helvetica" pitchFamily="2" charset="0"/>
                        </a:rPr>
                        <a:t> Financial Services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849941"/>
                  </a:ext>
                </a:extLst>
              </a:tr>
              <a:tr h="187906">
                <a:tc>
                  <a:txBody>
                    <a:bodyPr/>
                    <a:lstStyle/>
                    <a:p>
                      <a:pPr algn="l" fontAlgn="b"/>
                      <a:r>
                        <a:rPr lang="en-US" sz="1200" b="0" i="0" u="none" strike="noStrike">
                          <a:solidFill>
                            <a:srgbClr val="1B1464"/>
                          </a:solidFill>
                          <a:effectLst/>
                          <a:latin typeface="Helvetica" pitchFamily="2" charset="0"/>
                        </a:rPr>
                        <a:t> Gambling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226829"/>
                  </a:ext>
                </a:extLst>
              </a:tr>
              <a:tr h="187906">
                <a:tc>
                  <a:txBody>
                    <a:bodyPr/>
                    <a:lstStyle/>
                    <a:p>
                      <a:pPr algn="l" fontAlgn="b"/>
                      <a:r>
                        <a:rPr lang="en-US" sz="1200" b="0" i="0" u="none" strike="noStrike">
                          <a:solidFill>
                            <a:srgbClr val="1B1464"/>
                          </a:solidFill>
                          <a:effectLst/>
                          <a:latin typeface="Helvetica" pitchFamily="2" charset="0"/>
                        </a:rPr>
                        <a:t> Gaming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980818"/>
                  </a:ext>
                </a:extLst>
              </a:tr>
              <a:tr h="187906">
                <a:tc>
                  <a:txBody>
                    <a:bodyPr/>
                    <a:lstStyle/>
                    <a:p>
                      <a:pPr algn="l" fontAlgn="b"/>
                      <a:r>
                        <a:rPr lang="en-US" sz="1200" b="0" i="0" u="none" strike="noStrike">
                          <a:solidFill>
                            <a:srgbClr val="1B1464"/>
                          </a:solidFill>
                          <a:effectLst/>
                          <a:latin typeface="Helvetica" pitchFamily="2" charset="0"/>
                        </a:rPr>
                        <a:t> Healthcare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915654"/>
                  </a:ext>
                </a:extLst>
              </a:tr>
              <a:tr h="187906">
                <a:tc>
                  <a:txBody>
                    <a:bodyPr/>
                    <a:lstStyle/>
                    <a:p>
                      <a:pPr algn="l" fontAlgn="b"/>
                      <a:r>
                        <a:rPr lang="en-US" sz="1200" b="0" i="0" u="none" strike="noStrike">
                          <a:solidFill>
                            <a:srgbClr val="1B1464"/>
                          </a:solidFill>
                          <a:effectLst/>
                          <a:latin typeface="Helvetica" pitchFamily="2" charset="0"/>
                        </a:rPr>
                        <a:t> Medical Devices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0250723"/>
                  </a:ext>
                </a:extLst>
              </a:tr>
              <a:tr h="187906">
                <a:tc>
                  <a:txBody>
                    <a:bodyPr/>
                    <a:lstStyle/>
                    <a:p>
                      <a:pPr algn="l" fontAlgn="b"/>
                      <a:r>
                        <a:rPr lang="en-US" sz="1200" b="0" i="0" u="none" strike="noStrike">
                          <a:solidFill>
                            <a:srgbClr val="1B1464"/>
                          </a:solidFill>
                          <a:effectLst/>
                          <a:latin typeface="Helvetica" pitchFamily="2" charset="0"/>
                        </a:rPr>
                        <a:t> Real Estate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271043"/>
                  </a:ext>
                </a:extLst>
              </a:tr>
              <a:tr h="187906">
                <a:tc>
                  <a:txBody>
                    <a:bodyPr/>
                    <a:lstStyle/>
                    <a:p>
                      <a:pPr algn="l" fontAlgn="b"/>
                      <a:r>
                        <a:rPr lang="en-US" sz="1200" b="0" i="0" u="none" strike="noStrike">
                          <a:solidFill>
                            <a:srgbClr val="1B1464"/>
                          </a:solidFill>
                          <a:effectLst/>
                          <a:latin typeface="Helvetica" pitchFamily="2" charset="0"/>
                        </a:rPr>
                        <a:t> Skincare &amp; Beauty</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3890812"/>
                  </a:ext>
                </a:extLst>
              </a:tr>
              <a:tr h="187906">
                <a:tc>
                  <a:txBody>
                    <a:bodyPr/>
                    <a:lstStyle/>
                    <a:p>
                      <a:pPr algn="l" fontAlgn="b"/>
                      <a:r>
                        <a:rPr lang="en-US" sz="1200" b="0" i="0" u="none" strike="noStrike">
                          <a:solidFill>
                            <a:srgbClr val="1B1464"/>
                          </a:solidFill>
                          <a:effectLst/>
                          <a:latin typeface="Helvetica" pitchFamily="2" charset="0"/>
                        </a:rPr>
                        <a:t> Tech</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7081863"/>
                  </a:ext>
                </a:extLst>
              </a:tr>
              <a:tr h="187906">
                <a:tc>
                  <a:txBody>
                    <a:bodyPr/>
                    <a:lstStyle/>
                    <a:p>
                      <a:pPr algn="l" fontAlgn="b"/>
                      <a:r>
                        <a:rPr lang="en-US" sz="1200" b="0" i="0" u="none" strike="noStrike">
                          <a:solidFill>
                            <a:srgbClr val="1B1464"/>
                          </a:solidFill>
                          <a:effectLst/>
                          <a:latin typeface="Helvetica" pitchFamily="2" charset="0"/>
                        </a:rPr>
                        <a:t> Wellness &amp; Beauty</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945449"/>
                  </a:ext>
                </a:extLst>
              </a:tr>
              <a:tr h="187906">
                <a:tc>
                  <a:txBody>
                    <a:bodyPr/>
                    <a:lstStyle/>
                    <a:p>
                      <a:pPr algn="l" fontAlgn="b"/>
                      <a:r>
                        <a:rPr lang="en-US" sz="1200" b="0" i="0" u="none" strike="noStrike">
                          <a:solidFill>
                            <a:srgbClr val="1B1464"/>
                          </a:solidFill>
                          <a:effectLst/>
                          <a:latin typeface="Helvetica" pitchFamily="2" charset="0"/>
                        </a:rPr>
                        <a:t> Alcohol Delivery</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7538563"/>
                  </a:ext>
                </a:extLst>
              </a:tr>
              <a:tr h="187906">
                <a:tc>
                  <a:txBody>
                    <a:bodyPr/>
                    <a:lstStyle/>
                    <a:p>
                      <a:pPr algn="l" fontAlgn="b"/>
                      <a:r>
                        <a:rPr lang="en-US" sz="1200" b="0" i="0" u="none" strike="noStrike">
                          <a:solidFill>
                            <a:srgbClr val="1B1464"/>
                          </a:solidFill>
                          <a:effectLst/>
                          <a:latin typeface="Helvetica" pitchFamily="2" charset="0"/>
                        </a:rPr>
                        <a:t> Car Rental</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8166350"/>
                  </a:ext>
                </a:extLst>
              </a:tr>
              <a:tr h="187906">
                <a:tc>
                  <a:txBody>
                    <a:bodyPr/>
                    <a:lstStyle/>
                    <a:p>
                      <a:pPr algn="l" fontAlgn="b"/>
                      <a:r>
                        <a:rPr lang="en-US" sz="1200" b="0" i="0" u="none" strike="noStrike">
                          <a:solidFill>
                            <a:srgbClr val="1B1464"/>
                          </a:solidFill>
                          <a:effectLst/>
                          <a:latin typeface="Helvetica" pitchFamily="2" charset="0"/>
                        </a:rPr>
                        <a:t> Cleaning &amp; Sanitizing</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40239420"/>
                  </a:ext>
                </a:extLst>
              </a:tr>
              <a:tr h="187906">
                <a:tc>
                  <a:txBody>
                    <a:bodyPr/>
                    <a:lstStyle/>
                    <a:p>
                      <a:pPr algn="l" fontAlgn="b"/>
                      <a:r>
                        <a:rPr lang="en-US" sz="1200" b="0" i="0" u="none" strike="noStrike">
                          <a:solidFill>
                            <a:srgbClr val="1B1464"/>
                          </a:solidFill>
                          <a:effectLst/>
                          <a:latin typeface="Helvetica" pitchFamily="2" charset="0"/>
                        </a:rPr>
                        <a:t> Communications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3443475"/>
                  </a:ext>
                </a:extLst>
              </a:tr>
              <a:tr h="187906">
                <a:tc>
                  <a:txBody>
                    <a:bodyPr/>
                    <a:lstStyle/>
                    <a:p>
                      <a:pPr algn="l" fontAlgn="b"/>
                      <a:r>
                        <a:rPr lang="en-US" sz="1200" b="0" i="0" u="none" strike="noStrike">
                          <a:solidFill>
                            <a:srgbClr val="1B1464"/>
                          </a:solidFill>
                          <a:effectLst/>
                          <a:latin typeface="Helvetica" pitchFamily="2" charset="0"/>
                        </a:rPr>
                        <a:t> Drinkware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17102724"/>
                  </a:ext>
                </a:extLst>
              </a:tr>
              <a:tr h="187906">
                <a:tc>
                  <a:txBody>
                    <a:bodyPr/>
                    <a:lstStyle/>
                    <a:p>
                      <a:pPr algn="l" fontAlgn="b"/>
                      <a:r>
                        <a:rPr lang="en-US" sz="1200" b="0" i="0" u="none" strike="noStrike">
                          <a:solidFill>
                            <a:srgbClr val="1B1464"/>
                          </a:solidFill>
                          <a:effectLst/>
                          <a:latin typeface="Helvetica" pitchFamily="2" charset="0"/>
                        </a:rPr>
                        <a:t> Education</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5791562"/>
                  </a:ext>
                </a:extLst>
              </a:tr>
              <a:tr h="187906">
                <a:tc>
                  <a:txBody>
                    <a:bodyPr/>
                    <a:lstStyle/>
                    <a:p>
                      <a:pPr algn="l" fontAlgn="b"/>
                      <a:r>
                        <a:rPr lang="en-US" sz="1200" b="0" i="0" u="none" strike="noStrike">
                          <a:solidFill>
                            <a:srgbClr val="1B1464"/>
                          </a:solidFill>
                          <a:effectLst/>
                          <a:latin typeface="Helvetica" pitchFamily="2" charset="0"/>
                        </a:rPr>
                        <a:t> Educational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4540392"/>
                  </a:ext>
                </a:extLst>
              </a:tr>
              <a:tr h="187906">
                <a:tc>
                  <a:txBody>
                    <a:bodyPr/>
                    <a:lstStyle/>
                    <a:p>
                      <a:pPr algn="l" fontAlgn="b"/>
                      <a:r>
                        <a:rPr lang="en-US" sz="1200" b="0" i="0" u="none" strike="noStrike">
                          <a:solidFill>
                            <a:srgbClr val="1B1464"/>
                          </a:solidFill>
                          <a:effectLst/>
                          <a:latin typeface="Helvetica" pitchFamily="2" charset="0"/>
                        </a:rPr>
                        <a:t> Educational Travel</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550295"/>
                  </a:ext>
                </a:extLst>
              </a:tr>
              <a:tr h="187906">
                <a:tc>
                  <a:txBody>
                    <a:bodyPr/>
                    <a:lstStyle/>
                    <a:p>
                      <a:pPr algn="l" fontAlgn="b"/>
                      <a:r>
                        <a:rPr lang="en-US" sz="1200" b="0" i="0" u="none" strike="noStrike">
                          <a:solidFill>
                            <a:srgbClr val="1B1464"/>
                          </a:solidFill>
                          <a:effectLst/>
                          <a:latin typeface="Helvetica" pitchFamily="2" charset="0"/>
                        </a:rPr>
                        <a:t> Energy Solutions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0886152"/>
                  </a:ext>
                </a:extLst>
              </a:tr>
              <a:tr h="187906">
                <a:tc>
                  <a:txBody>
                    <a:bodyPr/>
                    <a:lstStyle/>
                    <a:p>
                      <a:pPr algn="l" fontAlgn="b"/>
                      <a:r>
                        <a:rPr lang="en-US" sz="1200" b="0" i="0" u="none" strike="noStrike">
                          <a:solidFill>
                            <a:srgbClr val="1B1464"/>
                          </a:solidFill>
                          <a:effectLst/>
                          <a:latin typeface="Helvetica" pitchFamily="2" charset="0"/>
                        </a:rPr>
                        <a:t> Food</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65521334"/>
                  </a:ext>
                </a:extLst>
              </a:tr>
              <a:tr h="187906">
                <a:tc>
                  <a:txBody>
                    <a:bodyPr/>
                    <a:lstStyle/>
                    <a:p>
                      <a:pPr algn="l" fontAlgn="b"/>
                      <a:r>
                        <a:rPr lang="en-US" sz="1200" b="0" i="0" u="none" strike="noStrike">
                          <a:solidFill>
                            <a:srgbClr val="1B1464"/>
                          </a:solidFill>
                          <a:effectLst/>
                          <a:latin typeface="Helvetica" pitchFamily="2" charset="0"/>
                        </a:rPr>
                        <a:t> Gifts</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9146395"/>
                  </a:ext>
                </a:extLst>
              </a:tr>
              <a:tr h="187906">
                <a:tc>
                  <a:txBody>
                    <a:bodyPr/>
                    <a:lstStyle/>
                    <a:p>
                      <a:pPr algn="l" fontAlgn="b"/>
                      <a:r>
                        <a:rPr lang="en-US" sz="1200" b="0" i="0" u="none" strike="noStrike">
                          <a:solidFill>
                            <a:srgbClr val="1B1464"/>
                          </a:solidFill>
                          <a:effectLst/>
                          <a:latin typeface="Helvetica" pitchFamily="2" charset="0"/>
                        </a:rPr>
                        <a:t> Graphic Design</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8963356"/>
                  </a:ext>
                </a:extLst>
              </a:tr>
            </a:tbl>
          </a:graphicData>
        </a:graphic>
      </p:graphicFrame>
      <p:graphicFrame>
        <p:nvGraphicFramePr>
          <p:cNvPr id="4" name="Table 3">
            <a:extLst>
              <a:ext uri="{FF2B5EF4-FFF2-40B4-BE49-F238E27FC236}">
                <a16:creationId xmlns:a16="http://schemas.microsoft.com/office/drawing/2014/main" id="{9F50AD0F-7325-37F1-A8AE-E963E166C60D}"/>
              </a:ext>
            </a:extLst>
          </p:cNvPr>
          <p:cNvGraphicFramePr>
            <a:graphicFrameLocks noGrp="1"/>
          </p:cNvGraphicFramePr>
          <p:nvPr/>
        </p:nvGraphicFramePr>
        <p:xfrm>
          <a:off x="8280400" y="1735358"/>
          <a:ext cx="3649416" cy="4370281"/>
        </p:xfrm>
        <a:graphic>
          <a:graphicData uri="http://schemas.openxmlformats.org/drawingml/2006/table">
            <a:tbl>
              <a:tblPr bandRow="1"/>
              <a:tblGrid>
                <a:gridCol w="2598610">
                  <a:extLst>
                    <a:ext uri="{9D8B030D-6E8A-4147-A177-3AD203B41FA5}">
                      <a16:colId xmlns:a16="http://schemas.microsoft.com/office/drawing/2014/main" val="2964329391"/>
                    </a:ext>
                  </a:extLst>
                </a:gridCol>
                <a:gridCol w="1050806">
                  <a:extLst>
                    <a:ext uri="{9D8B030D-6E8A-4147-A177-3AD203B41FA5}">
                      <a16:colId xmlns:a16="http://schemas.microsoft.com/office/drawing/2014/main" val="965240139"/>
                    </a:ext>
                  </a:extLst>
                </a:gridCol>
              </a:tblGrid>
              <a:tr h="236349">
                <a:tc>
                  <a:txBody>
                    <a:bodyPr/>
                    <a:lstStyle/>
                    <a:p>
                      <a:pPr algn="ctr" fontAlgn="ctr"/>
                      <a:r>
                        <a:rPr lang="en-US" sz="1400" b="1" i="0" u="none" strike="noStrike">
                          <a:solidFill>
                            <a:schemeClr val="bg1"/>
                          </a:solidFill>
                          <a:effectLst/>
                          <a:latin typeface="Helvetica" panose="020B0604020202020204" pitchFamily="34" charset="0"/>
                          <a:cs typeface="Helvetica" panose="020B0604020202020204" pitchFamily="34" charset="0"/>
                        </a:rPr>
                        <a:t>Category</a:t>
                      </a:r>
                    </a:p>
                  </a:txBody>
                  <a:tcPr marL="2381" marR="2381" marT="2381" marB="1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1464"/>
                    </a:solidFill>
                  </a:tcPr>
                </a:tc>
                <a:tc>
                  <a:txBody>
                    <a:bodyPr/>
                    <a:lstStyle/>
                    <a:p>
                      <a:pPr algn="ctr" fontAlgn="ctr"/>
                      <a:r>
                        <a:rPr lang="en-US" sz="1400" b="1" i="0" u="none" strike="noStrike">
                          <a:solidFill>
                            <a:schemeClr val="bg1"/>
                          </a:solidFill>
                          <a:effectLst/>
                          <a:latin typeface="Helvetica" panose="020B0604020202020204" pitchFamily="34" charset="0"/>
                          <a:cs typeface="Helvetica" panose="020B0604020202020204" pitchFamily="34" charset="0"/>
                        </a:rPr>
                        <a:t># of Brands</a:t>
                      </a:r>
                    </a:p>
                  </a:txBody>
                  <a:tcPr marL="2381" marR="2381" marT="2381" marB="14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1464"/>
                    </a:solidFill>
                  </a:tcPr>
                </a:tc>
                <a:extLst>
                  <a:ext uri="{0D108BD9-81ED-4DB2-BD59-A6C34878D82A}">
                    <a16:rowId xmlns:a16="http://schemas.microsoft.com/office/drawing/2014/main" val="3503273348"/>
                  </a:ext>
                </a:extLst>
              </a:tr>
              <a:tr h="187906">
                <a:tc>
                  <a:txBody>
                    <a:bodyPr/>
                    <a:lstStyle/>
                    <a:p>
                      <a:pPr algn="l" fontAlgn="b"/>
                      <a:r>
                        <a:rPr lang="en-US" sz="1200" b="0" i="0" u="none" strike="noStrike">
                          <a:solidFill>
                            <a:srgbClr val="1B1464"/>
                          </a:solidFill>
                          <a:effectLst/>
                          <a:latin typeface="Helvetica" pitchFamily="2" charset="0"/>
                        </a:rPr>
                        <a:t> Grocery Stores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1573116"/>
                  </a:ext>
                </a:extLst>
              </a:tr>
              <a:tr h="187906">
                <a:tc>
                  <a:txBody>
                    <a:bodyPr/>
                    <a:lstStyle/>
                    <a:p>
                      <a:pPr algn="l" fontAlgn="b"/>
                      <a:r>
                        <a:rPr lang="en-US" sz="1200" b="0" i="0" u="none" strike="noStrike">
                          <a:solidFill>
                            <a:srgbClr val="1B1464"/>
                          </a:solidFill>
                          <a:effectLst/>
                          <a:latin typeface="Helvetica" pitchFamily="2" charset="0"/>
                        </a:rPr>
                        <a:t> Holiday Lights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0640219"/>
                  </a:ext>
                </a:extLst>
              </a:tr>
              <a:tr h="187906">
                <a:tc>
                  <a:txBody>
                    <a:bodyPr/>
                    <a:lstStyle/>
                    <a:p>
                      <a:pPr algn="l" fontAlgn="b"/>
                      <a:r>
                        <a:rPr lang="en-US" sz="1200" b="0" i="0" u="none" strike="noStrike">
                          <a:solidFill>
                            <a:srgbClr val="1B1464"/>
                          </a:solidFill>
                          <a:effectLst/>
                          <a:latin typeface="Helvetica" pitchFamily="2" charset="0"/>
                        </a:rPr>
                        <a:t> Home Improvement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49941"/>
                  </a:ext>
                </a:extLst>
              </a:tr>
              <a:tr h="187906">
                <a:tc>
                  <a:txBody>
                    <a:bodyPr/>
                    <a:lstStyle/>
                    <a:p>
                      <a:pPr algn="l" fontAlgn="b"/>
                      <a:r>
                        <a:rPr lang="en-US" sz="1200" b="0" i="0" u="none" strike="noStrike">
                          <a:solidFill>
                            <a:srgbClr val="1B1464"/>
                          </a:solidFill>
                          <a:effectLst/>
                          <a:latin typeface="Helvetica" pitchFamily="2" charset="0"/>
                        </a:rPr>
                        <a:t> Hospitals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226829"/>
                  </a:ext>
                </a:extLst>
              </a:tr>
              <a:tr h="187906">
                <a:tc>
                  <a:txBody>
                    <a:bodyPr/>
                    <a:lstStyle/>
                    <a:p>
                      <a:pPr algn="l" fontAlgn="b"/>
                      <a:r>
                        <a:rPr lang="en-US" sz="1200" b="0" i="0" u="none" strike="noStrike">
                          <a:solidFill>
                            <a:srgbClr val="1B1464"/>
                          </a:solidFill>
                          <a:effectLst/>
                          <a:latin typeface="Helvetica" pitchFamily="2" charset="0"/>
                        </a:rPr>
                        <a:t> Jewelry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80818"/>
                  </a:ext>
                </a:extLst>
              </a:tr>
              <a:tr h="187906">
                <a:tc>
                  <a:txBody>
                    <a:bodyPr/>
                    <a:lstStyle/>
                    <a:p>
                      <a:pPr algn="l" fontAlgn="b"/>
                      <a:r>
                        <a:rPr lang="en-US" sz="1200" b="0" i="0" u="none" strike="noStrike">
                          <a:solidFill>
                            <a:srgbClr val="1B1464"/>
                          </a:solidFill>
                          <a:effectLst/>
                          <a:latin typeface="Helvetica" pitchFamily="2" charset="0"/>
                        </a:rPr>
                        <a:t> Mobile Tickets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915654"/>
                  </a:ext>
                </a:extLst>
              </a:tr>
              <a:tr h="187906">
                <a:tc>
                  <a:txBody>
                    <a:bodyPr/>
                    <a:lstStyle/>
                    <a:p>
                      <a:pPr algn="l" fontAlgn="b"/>
                      <a:r>
                        <a:rPr lang="en-US" sz="1200" b="0" i="0" u="none" strike="noStrike">
                          <a:solidFill>
                            <a:srgbClr val="1B1464"/>
                          </a:solidFill>
                          <a:effectLst/>
                          <a:latin typeface="Helvetica" pitchFamily="2" charset="0"/>
                        </a:rPr>
                        <a:t> Online Betting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250723"/>
                  </a:ext>
                </a:extLst>
              </a:tr>
              <a:tr h="187906">
                <a:tc>
                  <a:txBody>
                    <a:bodyPr/>
                    <a:lstStyle/>
                    <a:p>
                      <a:pPr algn="l" fontAlgn="b"/>
                      <a:r>
                        <a:rPr lang="en-US" sz="1200" b="0" i="0" u="none" strike="noStrike">
                          <a:solidFill>
                            <a:srgbClr val="1B1464"/>
                          </a:solidFill>
                          <a:effectLst/>
                          <a:latin typeface="Helvetica" pitchFamily="2" charset="0"/>
                        </a:rPr>
                        <a:t> Online Dating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271043"/>
                  </a:ext>
                </a:extLst>
              </a:tr>
              <a:tr h="187906">
                <a:tc>
                  <a:txBody>
                    <a:bodyPr/>
                    <a:lstStyle/>
                    <a:p>
                      <a:pPr algn="l" fontAlgn="b"/>
                      <a:r>
                        <a:rPr lang="en-US" sz="1200" b="0" i="0" u="none" strike="noStrike">
                          <a:solidFill>
                            <a:srgbClr val="1B1464"/>
                          </a:solidFill>
                          <a:effectLst/>
                          <a:latin typeface="Helvetica" pitchFamily="2" charset="0"/>
                        </a:rPr>
                        <a:t> Online Delivery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3890812"/>
                  </a:ext>
                </a:extLst>
              </a:tr>
              <a:tr h="187906">
                <a:tc>
                  <a:txBody>
                    <a:bodyPr/>
                    <a:lstStyle/>
                    <a:p>
                      <a:pPr algn="l" fontAlgn="b"/>
                      <a:r>
                        <a:rPr lang="en-US" sz="1200" b="0" i="0" u="none" strike="noStrike">
                          <a:solidFill>
                            <a:srgbClr val="1B1464"/>
                          </a:solidFill>
                          <a:effectLst/>
                          <a:latin typeface="Helvetica" pitchFamily="2" charset="0"/>
                        </a:rPr>
                        <a:t> Online Food Delivery Service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7081863"/>
                  </a:ext>
                </a:extLst>
              </a:tr>
              <a:tr h="187906">
                <a:tc>
                  <a:txBody>
                    <a:bodyPr/>
                    <a:lstStyle/>
                    <a:p>
                      <a:pPr algn="l" fontAlgn="b"/>
                      <a:r>
                        <a:rPr lang="en-US" sz="1200" b="0" i="0" u="none" strike="noStrike">
                          <a:solidFill>
                            <a:srgbClr val="1B1464"/>
                          </a:solidFill>
                          <a:effectLst/>
                          <a:latin typeface="Helvetica" pitchFamily="2" charset="0"/>
                        </a:rPr>
                        <a:t> Organizations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3945449"/>
                  </a:ext>
                </a:extLst>
              </a:tr>
              <a:tr h="187906">
                <a:tc>
                  <a:txBody>
                    <a:bodyPr/>
                    <a:lstStyle/>
                    <a:p>
                      <a:pPr algn="l" fontAlgn="b"/>
                      <a:r>
                        <a:rPr lang="en-US" sz="1200" b="0" i="0" u="none" strike="noStrike">
                          <a:solidFill>
                            <a:srgbClr val="1B1464"/>
                          </a:solidFill>
                          <a:effectLst/>
                          <a:latin typeface="Helvetica" pitchFamily="2" charset="0"/>
                        </a:rPr>
                        <a:t> Outdoor Recreation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7538563"/>
                  </a:ext>
                </a:extLst>
              </a:tr>
              <a:tr h="187906">
                <a:tc>
                  <a:txBody>
                    <a:bodyPr/>
                    <a:lstStyle/>
                    <a:p>
                      <a:pPr algn="l" fontAlgn="b"/>
                      <a:r>
                        <a:rPr lang="en-US" sz="1200" b="0" i="0" u="none" strike="noStrike">
                          <a:solidFill>
                            <a:srgbClr val="1B1464"/>
                          </a:solidFill>
                          <a:effectLst/>
                          <a:latin typeface="Helvetica" pitchFamily="2" charset="0"/>
                        </a:rPr>
                        <a:t> Personal Care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8166350"/>
                  </a:ext>
                </a:extLst>
              </a:tr>
              <a:tr h="187906">
                <a:tc>
                  <a:txBody>
                    <a:bodyPr/>
                    <a:lstStyle/>
                    <a:p>
                      <a:pPr algn="l" fontAlgn="b"/>
                      <a:r>
                        <a:rPr lang="en-US" sz="1200" b="0" i="0" u="none" strike="noStrike">
                          <a:solidFill>
                            <a:srgbClr val="1B1464"/>
                          </a:solidFill>
                          <a:effectLst/>
                          <a:latin typeface="Helvetica" pitchFamily="2" charset="0"/>
                        </a:rPr>
                        <a:t> Pet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40239420"/>
                  </a:ext>
                </a:extLst>
              </a:tr>
              <a:tr h="187906">
                <a:tc>
                  <a:txBody>
                    <a:bodyPr/>
                    <a:lstStyle/>
                    <a:p>
                      <a:pPr algn="l" fontAlgn="b"/>
                      <a:r>
                        <a:rPr lang="en-US" sz="1200" b="0" i="0" u="none" strike="noStrike">
                          <a:solidFill>
                            <a:srgbClr val="1B1464"/>
                          </a:solidFill>
                          <a:effectLst/>
                          <a:latin typeface="Helvetica" pitchFamily="2" charset="0"/>
                        </a:rPr>
                        <a:t> Pet Care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3443475"/>
                  </a:ext>
                </a:extLst>
              </a:tr>
              <a:tr h="187906">
                <a:tc>
                  <a:txBody>
                    <a:bodyPr/>
                    <a:lstStyle/>
                    <a:p>
                      <a:pPr algn="l" fontAlgn="b"/>
                      <a:r>
                        <a:rPr lang="en-US" sz="1200" b="0" i="0" u="none" strike="noStrike">
                          <a:solidFill>
                            <a:srgbClr val="1B1464"/>
                          </a:solidFill>
                          <a:effectLst/>
                          <a:latin typeface="Helvetica" pitchFamily="2" charset="0"/>
                        </a:rPr>
                        <a:t> Social Network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5791562"/>
                  </a:ext>
                </a:extLst>
              </a:tr>
              <a:tr h="187906">
                <a:tc>
                  <a:txBody>
                    <a:bodyPr/>
                    <a:lstStyle/>
                    <a:p>
                      <a:pPr algn="l" fontAlgn="b"/>
                      <a:r>
                        <a:rPr lang="en-US" sz="1200" b="0" i="0" u="none" strike="noStrike">
                          <a:solidFill>
                            <a:srgbClr val="1B1464"/>
                          </a:solidFill>
                          <a:effectLst/>
                          <a:latin typeface="Helvetica" pitchFamily="2" charset="0"/>
                        </a:rPr>
                        <a:t> Sports Media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4540392"/>
                  </a:ext>
                </a:extLst>
              </a:tr>
              <a:tr h="187906">
                <a:tc>
                  <a:txBody>
                    <a:bodyPr/>
                    <a:lstStyle/>
                    <a:p>
                      <a:pPr algn="l" fontAlgn="b"/>
                      <a:r>
                        <a:rPr lang="en-US" sz="1200" b="0" i="0" u="none" strike="noStrike">
                          <a:solidFill>
                            <a:srgbClr val="1B1464"/>
                          </a:solidFill>
                          <a:effectLst/>
                          <a:latin typeface="Helvetica" pitchFamily="2" charset="0"/>
                        </a:rPr>
                        <a:t> Storage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50295"/>
                  </a:ext>
                </a:extLst>
              </a:tr>
              <a:tr h="187906">
                <a:tc>
                  <a:txBody>
                    <a:bodyPr/>
                    <a:lstStyle/>
                    <a:p>
                      <a:pPr algn="l" fontAlgn="b"/>
                      <a:r>
                        <a:rPr lang="en-US" sz="1200" b="0" i="0" u="none" strike="noStrike">
                          <a:solidFill>
                            <a:srgbClr val="1B1464"/>
                          </a:solidFill>
                          <a:effectLst/>
                          <a:latin typeface="Helvetica" pitchFamily="2" charset="0"/>
                        </a:rPr>
                        <a:t> Telecommunications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0886152"/>
                  </a:ext>
                </a:extLst>
              </a:tr>
              <a:tr h="187906">
                <a:tc>
                  <a:txBody>
                    <a:bodyPr/>
                    <a:lstStyle/>
                    <a:p>
                      <a:pPr algn="l" fontAlgn="b"/>
                      <a:r>
                        <a:rPr lang="en-US" sz="1200" b="0" i="0" u="none" strike="noStrike">
                          <a:solidFill>
                            <a:srgbClr val="1B1464"/>
                          </a:solidFill>
                          <a:effectLst/>
                          <a:latin typeface="Helvetica" pitchFamily="2" charset="0"/>
                        </a:rPr>
                        <a:t> Tools &amp; Equipment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5521334"/>
                  </a:ext>
                </a:extLst>
              </a:tr>
              <a:tr h="187906">
                <a:tc>
                  <a:txBody>
                    <a:bodyPr/>
                    <a:lstStyle/>
                    <a:p>
                      <a:pPr algn="l" fontAlgn="b"/>
                      <a:r>
                        <a:rPr lang="en-US" sz="1200" b="0" i="0" u="none" strike="noStrike">
                          <a:solidFill>
                            <a:srgbClr val="1B1464"/>
                          </a:solidFill>
                          <a:effectLst/>
                          <a:latin typeface="Helvetica" pitchFamily="2" charset="0"/>
                        </a:rPr>
                        <a:t> Toys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9146395"/>
                  </a:ext>
                </a:extLst>
              </a:tr>
              <a:tr h="187906">
                <a:tc>
                  <a:txBody>
                    <a:bodyPr/>
                    <a:lstStyle/>
                    <a:p>
                      <a:pPr algn="l" fontAlgn="b"/>
                      <a:r>
                        <a:rPr lang="en-US" sz="1200" b="0" i="0" u="none" strike="noStrike">
                          <a:solidFill>
                            <a:srgbClr val="1B1464"/>
                          </a:solidFill>
                          <a:effectLst/>
                          <a:latin typeface="Helvetica" pitchFamily="2" charset="0"/>
                        </a:rPr>
                        <a:t> Translation 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1B1464"/>
                          </a:solidFill>
                          <a:effectLst/>
                          <a:latin typeface="Helvetica"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8963356"/>
                  </a:ext>
                </a:extLst>
              </a:tr>
            </a:tbl>
          </a:graphicData>
        </a:graphic>
      </p:graphicFrame>
      <p:sp>
        <p:nvSpPr>
          <p:cNvPr id="11" name="TextBox 10">
            <a:extLst>
              <a:ext uri="{FF2B5EF4-FFF2-40B4-BE49-F238E27FC236}">
                <a16:creationId xmlns:a16="http://schemas.microsoft.com/office/drawing/2014/main" id="{79F35AC6-1FA7-F41B-4868-3EB865654CDD}"/>
              </a:ext>
            </a:extLst>
          </p:cNvPr>
          <p:cNvSpPr txBox="1"/>
          <p:nvPr/>
        </p:nvSpPr>
        <p:spPr>
          <a:xfrm>
            <a:off x="481665" y="6332530"/>
            <a:ext cx="1166477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January 2021 – December 2023 (calendar months) &amp;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a:t>
            </a:r>
          </a:p>
        </p:txBody>
      </p:sp>
      <p:sp>
        <p:nvSpPr>
          <p:cNvPr id="12" name="Rectangle 11">
            <a:extLst>
              <a:ext uri="{FF2B5EF4-FFF2-40B4-BE49-F238E27FC236}">
                <a16:creationId xmlns:a16="http://schemas.microsoft.com/office/drawing/2014/main" id="{66A46085-A81A-A479-1078-DD6109F97308}"/>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Bold"/>
                <a:ea typeface="+mn-ea"/>
                <a:cs typeface="+mn-cs"/>
              </a:rPr>
              <a:t>These 201 brands are spread across a variety of 68 categories, ranging from apparel &amp; accessories to translation services </a:t>
            </a:r>
          </a:p>
        </p:txBody>
      </p:sp>
    </p:spTree>
    <p:extLst>
      <p:ext uri="{BB962C8B-B14F-4D97-AF65-F5344CB8AC3E}">
        <p14:creationId xmlns:p14="http://schemas.microsoft.com/office/powerpoint/2010/main" val="123358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E2D690-667D-A675-4D58-54234B03E796}"/>
              </a:ext>
            </a:extLst>
          </p:cNvPr>
          <p:cNvSpPr/>
          <p:nvPr/>
        </p:nvSpPr>
        <p:spPr>
          <a:xfrm>
            <a:off x="0" y="1522547"/>
            <a:ext cx="12192000" cy="161679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rPr>
              <a:t>We utilized</a:t>
            </a:r>
            <a:r>
              <a:rPr lang="en-US" sz="2000">
                <a:solidFill>
                  <a:prstClr val="white"/>
                </a:solidFill>
                <a:latin typeface="Helvetica" pitchFamily="2" charset="0"/>
              </a:rPr>
              <a:t> </a:t>
            </a:r>
            <a:r>
              <a:rPr kumimoji="0" lang="en-US" sz="2000" b="0" i="0" u="none" strike="noStrike" kern="1200" cap="none" spc="0" normalizeH="0" baseline="0" noProof="0">
                <a:ln>
                  <a:noFill/>
                </a:ln>
                <a:solidFill>
                  <a:prstClr val="white"/>
                </a:solidFill>
                <a:effectLst/>
                <a:uLnTx/>
                <a:uFillTx/>
                <a:latin typeface="Helvetica" pitchFamily="2" charset="0"/>
              </a:rPr>
              <a:t>Comscore website traffic data between April 2020 through April 2024 to understand the changes in monthly visits to each brands’ digital platforms during their pre-TV launch period, TV launch month and post-TV campaign launch for TV campaigns that began between 2021 - 2023</a:t>
            </a:r>
          </a:p>
        </p:txBody>
      </p:sp>
      <p:sp>
        <p:nvSpPr>
          <p:cNvPr id="11" name="Rectangle 10">
            <a:extLst>
              <a:ext uri="{FF2B5EF4-FFF2-40B4-BE49-F238E27FC236}">
                <a16:creationId xmlns:a16="http://schemas.microsoft.com/office/drawing/2014/main" id="{A764CD76-80A7-B6B6-2B84-F1194582D28D}"/>
              </a:ext>
            </a:extLst>
          </p:cNvPr>
          <p:cNvSpPr>
            <a:spLocks/>
          </p:cNvSpPr>
          <p:nvPr/>
        </p:nvSpPr>
        <p:spPr>
          <a:xfrm>
            <a:off x="0" y="3139337"/>
            <a:ext cx="12192000" cy="371866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7967024-B0E9-62F3-B87E-C2A219AA3A6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B791374-7347-0B27-4076-28CF211AC0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6630F40-82AF-F240-FCB5-191F7AC4994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1" name="TextBox 30">
            <a:extLst>
              <a:ext uri="{FF2B5EF4-FFF2-40B4-BE49-F238E27FC236}">
                <a16:creationId xmlns:a16="http://schemas.microsoft.com/office/drawing/2014/main" id="{28890A3A-66DF-7648-C193-A5659D5BE661}"/>
              </a:ext>
            </a:extLst>
          </p:cNvPr>
          <p:cNvSpPr txBox="1"/>
          <p:nvPr/>
        </p:nvSpPr>
        <p:spPr>
          <a:xfrm>
            <a:off x="1409633" y="3372019"/>
            <a:ext cx="9367834" cy="707886"/>
          </a:xfrm>
          <a:prstGeom prst="rect">
            <a:avLst/>
          </a:prstGeom>
          <a:solidFill>
            <a:schemeClr val="bg1"/>
          </a:solidFill>
          <a:ln>
            <a:solidFill>
              <a:srgbClr val="1B1464"/>
            </a:solidFill>
          </a:ln>
        </p:spPr>
        <p:txBody>
          <a:bodyPr wrap="square" rtlCol="0">
            <a:spAutoFit/>
          </a:bodyPr>
          <a:lstStyle/>
          <a:p>
            <a:pPr algn="ctr"/>
            <a:r>
              <a:rPr lang="en-US" sz="2000">
                <a:solidFill>
                  <a:srgbClr val="1B1464"/>
                </a:solidFill>
                <a:latin typeface="Helvetica" pitchFamily="2" charset="0"/>
              </a:rPr>
              <a:t>To best understand the impact that TV campaigns have on consumer action,</a:t>
            </a:r>
            <a:br>
              <a:rPr lang="en-US" sz="2000">
                <a:solidFill>
                  <a:srgbClr val="1B1464"/>
                </a:solidFill>
                <a:latin typeface="Helvetica" pitchFamily="2" charset="0"/>
              </a:rPr>
            </a:br>
            <a:r>
              <a:rPr lang="en-US" sz="2000">
                <a:solidFill>
                  <a:srgbClr val="1B1464"/>
                </a:solidFill>
                <a:latin typeface="Helvetica" pitchFamily="2" charset="0"/>
              </a:rPr>
              <a:t>we segmented the </a:t>
            </a:r>
            <a:r>
              <a:rPr lang="en-US" sz="2000" b="1" u="sng">
                <a:solidFill>
                  <a:srgbClr val="1B1464"/>
                </a:solidFill>
                <a:latin typeface="Helvetica" pitchFamily="2" charset="0"/>
              </a:rPr>
              <a:t>201</a:t>
            </a:r>
            <a:r>
              <a:rPr lang="en-US" sz="2000" b="1">
                <a:solidFill>
                  <a:srgbClr val="1B1464"/>
                </a:solidFill>
                <a:latin typeface="Helvetica" pitchFamily="2" charset="0"/>
              </a:rPr>
              <a:t> measured first-time TV advertisers </a:t>
            </a:r>
            <a:r>
              <a:rPr lang="en-US" sz="2000">
                <a:solidFill>
                  <a:srgbClr val="1B1464"/>
                </a:solidFill>
                <a:latin typeface="Helvetica" pitchFamily="2" charset="0"/>
              </a:rPr>
              <a:t>into </a:t>
            </a:r>
            <a:r>
              <a:rPr lang="en-US" sz="2000" b="1">
                <a:solidFill>
                  <a:srgbClr val="1B1464"/>
                </a:solidFill>
                <a:latin typeface="Helvetica" pitchFamily="2" charset="0"/>
              </a:rPr>
              <a:t>two groups:</a:t>
            </a:r>
          </a:p>
        </p:txBody>
      </p:sp>
      <p:sp>
        <p:nvSpPr>
          <p:cNvPr id="39" name="Rectangle: Rounded Corners 38">
            <a:extLst>
              <a:ext uri="{FF2B5EF4-FFF2-40B4-BE49-F238E27FC236}">
                <a16:creationId xmlns:a16="http://schemas.microsoft.com/office/drawing/2014/main" id="{A80596AA-97C7-6876-D861-F07955A79DA8}"/>
              </a:ext>
            </a:extLst>
          </p:cNvPr>
          <p:cNvSpPr/>
          <p:nvPr/>
        </p:nvSpPr>
        <p:spPr>
          <a:xfrm>
            <a:off x="1409633" y="4279799"/>
            <a:ext cx="4190658" cy="1943645"/>
          </a:xfrm>
          <a:prstGeom prst="roundRect">
            <a:avLst/>
          </a:prstGeom>
          <a:solidFill>
            <a:srgbClr val="4EBEA4"/>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DDF3616-2F5F-06EE-4CA1-D47FACC261E7}"/>
              </a:ext>
            </a:extLst>
          </p:cNvPr>
          <p:cNvSpPr txBox="1"/>
          <p:nvPr/>
        </p:nvSpPr>
        <p:spPr>
          <a:xfrm>
            <a:off x="1390155" y="4325838"/>
            <a:ext cx="4210136" cy="1231106"/>
          </a:xfrm>
          <a:prstGeom prst="rect">
            <a:avLst/>
          </a:prstGeom>
          <a:noFill/>
        </p:spPr>
        <p:txBody>
          <a:bodyPr wrap="square" rtlCol="0">
            <a:spAutoFit/>
          </a:bodyPr>
          <a:lstStyle/>
          <a:p>
            <a:pPr algn="ctr"/>
            <a:r>
              <a:rPr lang="en-US" sz="2200" b="1" u="sng">
                <a:solidFill>
                  <a:schemeClr val="bg1"/>
                </a:solidFill>
                <a:latin typeface="Helvetica" pitchFamily="2" charset="0"/>
              </a:rPr>
              <a:t>Pre-TV Launch:</a:t>
            </a:r>
          </a:p>
          <a:p>
            <a:pPr algn="ctr"/>
            <a:r>
              <a:rPr lang="en-US" sz="2000" b="1">
                <a:solidFill>
                  <a:schemeClr val="bg1"/>
                </a:solidFill>
                <a:latin typeface="Helvetica" pitchFamily="2" charset="0"/>
              </a:rPr>
              <a:t>Measured Website Traffic</a:t>
            </a:r>
          </a:p>
          <a:p>
            <a:pPr algn="ctr"/>
            <a:endParaRPr lang="en-US" sz="400">
              <a:solidFill>
                <a:schemeClr val="bg1"/>
              </a:solidFill>
              <a:latin typeface="Helvetica" pitchFamily="2" charset="0"/>
            </a:endParaRPr>
          </a:p>
          <a:p>
            <a:pPr algn="ctr"/>
            <a:r>
              <a:rPr lang="en-US" sz="1400">
                <a:solidFill>
                  <a:schemeClr val="bg1"/>
                </a:solidFill>
                <a:latin typeface="Helvetica" pitchFamily="2" charset="0"/>
              </a:rPr>
              <a:t>Advertisers </a:t>
            </a:r>
            <a:r>
              <a:rPr lang="en-US" sz="1400" b="1">
                <a:solidFill>
                  <a:schemeClr val="bg1"/>
                </a:solidFill>
                <a:latin typeface="Helvetica" pitchFamily="2" charset="0"/>
              </a:rPr>
              <a:t>with</a:t>
            </a:r>
            <a:r>
              <a:rPr lang="en-US" sz="1400">
                <a:solidFill>
                  <a:schemeClr val="bg1"/>
                </a:solidFill>
                <a:latin typeface="Helvetica" pitchFamily="2" charset="0"/>
              </a:rPr>
              <a:t> measured website</a:t>
            </a:r>
            <a:br>
              <a:rPr lang="en-US" sz="1400">
                <a:solidFill>
                  <a:schemeClr val="bg1"/>
                </a:solidFill>
                <a:latin typeface="Helvetica" pitchFamily="2" charset="0"/>
              </a:rPr>
            </a:br>
            <a:r>
              <a:rPr lang="en-US" sz="1400">
                <a:solidFill>
                  <a:schemeClr val="bg1"/>
                </a:solidFill>
                <a:latin typeface="Helvetica" pitchFamily="2" charset="0"/>
              </a:rPr>
              <a:t>traffic before TV launch</a:t>
            </a:r>
          </a:p>
        </p:txBody>
      </p:sp>
      <p:sp>
        <p:nvSpPr>
          <p:cNvPr id="43" name="TextBox 42">
            <a:extLst>
              <a:ext uri="{FF2B5EF4-FFF2-40B4-BE49-F238E27FC236}">
                <a16:creationId xmlns:a16="http://schemas.microsoft.com/office/drawing/2014/main" id="{B4515208-3CCA-DE6D-EDC5-17C57838D0B6}"/>
              </a:ext>
            </a:extLst>
          </p:cNvPr>
          <p:cNvSpPr txBox="1"/>
          <p:nvPr/>
        </p:nvSpPr>
        <p:spPr>
          <a:xfrm>
            <a:off x="1414534" y="5543228"/>
            <a:ext cx="4183305" cy="677108"/>
          </a:xfrm>
          <a:prstGeom prst="rect">
            <a:avLst/>
          </a:prstGeom>
          <a:noFill/>
        </p:spPr>
        <p:txBody>
          <a:bodyPr wrap="square" rtlCol="0">
            <a:spAutoFit/>
          </a:bodyPr>
          <a:lstStyle/>
          <a:p>
            <a:pPr algn="ctr"/>
            <a:r>
              <a:rPr lang="en-US" sz="3800" b="1">
                <a:solidFill>
                  <a:schemeClr val="bg1"/>
                </a:solidFill>
                <a:latin typeface="Helvetica" pitchFamily="2" charset="0"/>
              </a:rPr>
              <a:t>173 Brands</a:t>
            </a:r>
          </a:p>
        </p:txBody>
      </p:sp>
      <p:sp>
        <p:nvSpPr>
          <p:cNvPr id="40" name="Rectangle: Rounded Corners 39">
            <a:extLst>
              <a:ext uri="{FF2B5EF4-FFF2-40B4-BE49-F238E27FC236}">
                <a16:creationId xmlns:a16="http://schemas.microsoft.com/office/drawing/2014/main" id="{9216E7B9-0A0F-FF7F-F67D-BE870A3EA49E}"/>
              </a:ext>
            </a:extLst>
          </p:cNvPr>
          <p:cNvSpPr/>
          <p:nvPr/>
        </p:nvSpPr>
        <p:spPr>
          <a:xfrm>
            <a:off x="6589258" y="4279474"/>
            <a:ext cx="4190658" cy="1943645"/>
          </a:xfrm>
          <a:prstGeom prst="roundRect">
            <a:avLst/>
          </a:prstGeom>
          <a:solidFill>
            <a:srgbClr val="ED3C8D"/>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itchFamily="2" charset="0"/>
            </a:endParaRPr>
          </a:p>
        </p:txBody>
      </p:sp>
      <p:sp>
        <p:nvSpPr>
          <p:cNvPr id="41" name="TextBox 40">
            <a:extLst>
              <a:ext uri="{FF2B5EF4-FFF2-40B4-BE49-F238E27FC236}">
                <a16:creationId xmlns:a16="http://schemas.microsoft.com/office/drawing/2014/main" id="{97A0DB12-B32D-3CD8-0EF7-D0A8D7B55BCD}"/>
              </a:ext>
            </a:extLst>
          </p:cNvPr>
          <p:cNvSpPr txBox="1"/>
          <p:nvPr/>
        </p:nvSpPr>
        <p:spPr>
          <a:xfrm>
            <a:off x="6589258" y="4325838"/>
            <a:ext cx="4190658" cy="1277273"/>
          </a:xfrm>
          <a:prstGeom prst="rect">
            <a:avLst/>
          </a:prstGeom>
          <a:noFill/>
        </p:spPr>
        <p:txBody>
          <a:bodyPr wrap="square" rtlCol="0">
            <a:spAutoFit/>
          </a:bodyPr>
          <a:lstStyle/>
          <a:p>
            <a:pPr algn="ctr"/>
            <a:r>
              <a:rPr lang="en-US" sz="2200" b="1" u="sng">
                <a:solidFill>
                  <a:schemeClr val="bg1"/>
                </a:solidFill>
                <a:latin typeface="Helvetica" pitchFamily="2" charset="0"/>
              </a:rPr>
              <a:t>Pre-TV Launch:</a:t>
            </a:r>
          </a:p>
          <a:p>
            <a:pPr algn="ctr"/>
            <a:r>
              <a:rPr lang="en-US" sz="2000" b="1">
                <a:solidFill>
                  <a:schemeClr val="bg1"/>
                </a:solidFill>
                <a:latin typeface="Helvetica" pitchFamily="2" charset="0"/>
              </a:rPr>
              <a:t>Unmeasured Website Traffic</a:t>
            </a:r>
          </a:p>
          <a:p>
            <a:pPr algn="ctr"/>
            <a:endParaRPr lang="en-US" sz="400">
              <a:solidFill>
                <a:schemeClr val="bg1"/>
              </a:solidFill>
              <a:latin typeface="Helvetica" pitchFamily="2" charset="0"/>
            </a:endParaRPr>
          </a:p>
          <a:p>
            <a:pPr algn="ctr"/>
            <a:r>
              <a:rPr lang="en-US" sz="1400">
                <a:solidFill>
                  <a:schemeClr val="bg1"/>
                </a:solidFill>
                <a:latin typeface="Helvetica" pitchFamily="2" charset="0"/>
              </a:rPr>
              <a:t>Advertisers </a:t>
            </a:r>
            <a:r>
              <a:rPr lang="en-US" sz="1400" b="1">
                <a:solidFill>
                  <a:schemeClr val="bg1"/>
                </a:solidFill>
                <a:latin typeface="Helvetica" pitchFamily="2" charset="0"/>
              </a:rPr>
              <a:t>without</a:t>
            </a:r>
            <a:r>
              <a:rPr lang="en-US" sz="1400">
                <a:solidFill>
                  <a:schemeClr val="bg1"/>
                </a:solidFill>
                <a:latin typeface="Helvetica" pitchFamily="2" charset="0"/>
              </a:rPr>
              <a:t> measured</a:t>
            </a:r>
            <a:br>
              <a:rPr lang="en-US" sz="1400">
                <a:solidFill>
                  <a:schemeClr val="bg1"/>
                </a:solidFill>
                <a:latin typeface="Helvetica" pitchFamily="2" charset="0"/>
              </a:rPr>
            </a:br>
            <a:r>
              <a:rPr lang="en-US" sz="1400">
                <a:solidFill>
                  <a:schemeClr val="bg1"/>
                </a:solidFill>
                <a:latin typeface="Helvetica" pitchFamily="2" charset="0"/>
              </a:rPr>
              <a:t>website traffic before TV launch</a:t>
            </a:r>
          </a:p>
        </p:txBody>
      </p:sp>
      <p:sp>
        <p:nvSpPr>
          <p:cNvPr id="44" name="TextBox 43">
            <a:extLst>
              <a:ext uri="{FF2B5EF4-FFF2-40B4-BE49-F238E27FC236}">
                <a16:creationId xmlns:a16="http://schemas.microsoft.com/office/drawing/2014/main" id="{E70D2714-F97D-6D43-A073-14886BAB6FF7}"/>
              </a:ext>
            </a:extLst>
          </p:cNvPr>
          <p:cNvSpPr txBox="1"/>
          <p:nvPr/>
        </p:nvSpPr>
        <p:spPr>
          <a:xfrm>
            <a:off x="6589259" y="5543228"/>
            <a:ext cx="4188207" cy="677108"/>
          </a:xfrm>
          <a:prstGeom prst="rect">
            <a:avLst/>
          </a:prstGeom>
          <a:noFill/>
        </p:spPr>
        <p:txBody>
          <a:bodyPr wrap="square" rtlCol="0">
            <a:spAutoFit/>
          </a:bodyPr>
          <a:lstStyle/>
          <a:p>
            <a:pPr algn="ctr"/>
            <a:r>
              <a:rPr lang="en-US" sz="3800" b="1">
                <a:solidFill>
                  <a:schemeClr val="bg1"/>
                </a:solidFill>
                <a:latin typeface="Helvetica" pitchFamily="2" charset="0"/>
              </a:rPr>
              <a:t>28 Brands</a:t>
            </a:r>
          </a:p>
        </p:txBody>
      </p:sp>
      <p:sp>
        <p:nvSpPr>
          <p:cNvPr id="231" name="TextBox 230">
            <a:extLst>
              <a:ext uri="{FF2B5EF4-FFF2-40B4-BE49-F238E27FC236}">
                <a16:creationId xmlns:a16="http://schemas.microsoft.com/office/drawing/2014/main" id="{0D3C5BDF-C70F-DF80-1E49-D3B7E56E585F}"/>
              </a:ext>
            </a:extLst>
          </p:cNvPr>
          <p:cNvSpPr txBox="1"/>
          <p:nvPr/>
        </p:nvSpPr>
        <p:spPr>
          <a:xfrm>
            <a:off x="481665" y="6326009"/>
            <a:ext cx="1171033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a:t>
            </a:r>
            <a:r>
              <a:rPr lang="en-US" sz="700">
                <a:solidFill>
                  <a:srgbClr val="1B1464"/>
                </a:solidFill>
                <a:latin typeface="Helvetica" panose="020B0403020202020204" pitchFamily="34" charset="0"/>
              </a:rPr>
              <a:t>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 December 2023 (calendar months) &amp;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a:t>
            </a:r>
          </a:p>
        </p:txBody>
      </p:sp>
      <p:sp>
        <p:nvSpPr>
          <p:cNvPr id="8" name="Rectangle 7">
            <a:extLst>
              <a:ext uri="{FF2B5EF4-FFF2-40B4-BE49-F238E27FC236}">
                <a16:creationId xmlns:a16="http://schemas.microsoft.com/office/drawing/2014/main" id="{474F790D-6875-E4F5-CAAB-629A9B92FEAE}"/>
              </a:ext>
            </a:extLst>
          </p:cNvPr>
          <p:cNvSpPr/>
          <p:nvPr/>
        </p:nvSpPr>
        <p:spPr>
          <a:xfrm>
            <a:off x="179108" y="259667"/>
            <a:ext cx="12012892" cy="89255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This analysis will </a:t>
            </a:r>
            <a:r>
              <a:rPr lang="en-US" sz="2600" b="1">
                <a:solidFill>
                  <a:srgbClr val="1B1464"/>
                </a:solidFill>
                <a:latin typeface="Helvetica" pitchFamily="2" charset="0"/>
              </a:rPr>
              <a:t>highlight the impact of TV by quantifying the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difference in website traffic before and after brands launched their first campaign  </a:t>
            </a:r>
          </a:p>
        </p:txBody>
      </p:sp>
    </p:spTree>
    <p:extLst>
      <p:ext uri="{BB962C8B-B14F-4D97-AF65-F5344CB8AC3E}">
        <p14:creationId xmlns:p14="http://schemas.microsoft.com/office/powerpoint/2010/main" val="141323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6A1284-555F-BC56-52F8-CBC44834CD9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1520" y="24821"/>
            <a:ext cx="12148962" cy="6824845"/>
          </a:xfrm>
          <a:prstGeom prst="rect">
            <a:avLst/>
          </a:prstGeom>
        </p:spPr>
      </p:pic>
      <p:sp>
        <p:nvSpPr>
          <p:cNvPr id="11" name="Rectangle 10">
            <a:extLst>
              <a:ext uri="{FF2B5EF4-FFF2-40B4-BE49-F238E27FC236}">
                <a16:creationId xmlns:a16="http://schemas.microsoft.com/office/drawing/2014/main" id="{A764CD76-80A7-B6B6-2B84-F1194582D28D}"/>
              </a:ext>
            </a:extLst>
          </p:cNvPr>
          <p:cNvSpPr>
            <a:spLocks/>
          </p:cNvSpPr>
          <p:nvPr/>
        </p:nvSpPr>
        <p:spPr>
          <a:xfrm>
            <a:off x="0" y="0"/>
            <a:ext cx="12191999" cy="6869150"/>
          </a:xfrm>
          <a:prstGeom prst="rect">
            <a:avLst/>
          </a:prstGeom>
          <a:solidFill>
            <a:srgbClr val="4EBEA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7967024-B0E9-62F3-B87E-C2A219AA3A6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B791374-7347-0B27-4076-28CF211AC0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6630F40-82AF-F240-FCB5-191F7AC4994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2" name="Rectangle: Rounded Corners 11">
            <a:extLst>
              <a:ext uri="{FF2B5EF4-FFF2-40B4-BE49-F238E27FC236}">
                <a16:creationId xmlns:a16="http://schemas.microsoft.com/office/drawing/2014/main" id="{E1BE93C9-E17C-8D1A-3A34-6324ECF7160A}"/>
              </a:ext>
            </a:extLst>
          </p:cNvPr>
          <p:cNvSpPr/>
          <p:nvPr/>
        </p:nvSpPr>
        <p:spPr>
          <a:xfrm>
            <a:off x="775793" y="2143635"/>
            <a:ext cx="5023982" cy="2776708"/>
          </a:xfrm>
          <a:prstGeom prst="round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647469E-2809-72FF-D367-CB8F0D97B842}"/>
              </a:ext>
            </a:extLst>
          </p:cNvPr>
          <p:cNvSpPr txBox="1"/>
          <p:nvPr/>
        </p:nvSpPr>
        <p:spPr>
          <a:xfrm>
            <a:off x="775788" y="2382560"/>
            <a:ext cx="5023983" cy="1477328"/>
          </a:xfrm>
          <a:prstGeom prst="rect">
            <a:avLst/>
          </a:prstGeom>
          <a:noFill/>
        </p:spPr>
        <p:txBody>
          <a:bodyPr wrap="square" rtlCol="0">
            <a:spAutoFit/>
          </a:bodyPr>
          <a:lstStyle/>
          <a:p>
            <a:pPr algn="ctr"/>
            <a:r>
              <a:rPr lang="en-US" sz="2800" b="1" u="sng">
                <a:solidFill>
                  <a:srgbClr val="4EBEA4"/>
                </a:solidFill>
                <a:latin typeface="Helvetica" pitchFamily="2" charset="0"/>
              </a:rPr>
              <a:t>Pre-TV Launch </a:t>
            </a:r>
            <a:br>
              <a:rPr lang="en-US" sz="2800" b="1" u="sng">
                <a:solidFill>
                  <a:srgbClr val="4EBEA4"/>
                </a:solidFill>
                <a:latin typeface="Helvetica" pitchFamily="2" charset="0"/>
              </a:rPr>
            </a:br>
            <a:r>
              <a:rPr lang="en-US" sz="2600" b="1">
                <a:solidFill>
                  <a:srgbClr val="4EBEA4"/>
                </a:solidFill>
                <a:latin typeface="Helvetica" pitchFamily="2" charset="0"/>
              </a:rPr>
              <a:t>Measured Website Traffic</a:t>
            </a:r>
          </a:p>
          <a:p>
            <a:pPr algn="ctr"/>
            <a:endParaRPr lang="en-US" sz="400">
              <a:solidFill>
                <a:srgbClr val="4EBEA4"/>
              </a:solidFill>
              <a:latin typeface="Helvetica" pitchFamily="2" charset="0"/>
            </a:endParaRPr>
          </a:p>
          <a:p>
            <a:pPr algn="ctr"/>
            <a:r>
              <a:rPr lang="en-US" sz="1600">
                <a:solidFill>
                  <a:srgbClr val="1B1464"/>
                </a:solidFill>
                <a:latin typeface="Helvetica" pitchFamily="2" charset="0"/>
              </a:rPr>
              <a:t>Advertisers </a:t>
            </a:r>
            <a:r>
              <a:rPr lang="en-US" sz="1600" b="1">
                <a:solidFill>
                  <a:srgbClr val="1B1464"/>
                </a:solidFill>
                <a:latin typeface="Helvetica" pitchFamily="2" charset="0"/>
              </a:rPr>
              <a:t>with</a:t>
            </a:r>
            <a:r>
              <a:rPr lang="en-US" sz="1600">
                <a:solidFill>
                  <a:srgbClr val="1B1464"/>
                </a:solidFill>
                <a:latin typeface="Helvetica" pitchFamily="2" charset="0"/>
              </a:rPr>
              <a:t> measured website</a:t>
            </a:r>
            <a:br>
              <a:rPr lang="en-US" sz="1600">
                <a:solidFill>
                  <a:srgbClr val="1B1464"/>
                </a:solidFill>
                <a:latin typeface="Helvetica" pitchFamily="2" charset="0"/>
              </a:rPr>
            </a:br>
            <a:r>
              <a:rPr lang="en-US" sz="1600">
                <a:solidFill>
                  <a:srgbClr val="1B1464"/>
                </a:solidFill>
                <a:latin typeface="Helvetica" pitchFamily="2" charset="0"/>
              </a:rPr>
              <a:t>traffic before TV launch</a:t>
            </a:r>
          </a:p>
        </p:txBody>
      </p:sp>
      <p:sp>
        <p:nvSpPr>
          <p:cNvPr id="18" name="TextBox 17">
            <a:extLst>
              <a:ext uri="{FF2B5EF4-FFF2-40B4-BE49-F238E27FC236}">
                <a16:creationId xmlns:a16="http://schemas.microsoft.com/office/drawing/2014/main" id="{4D92FA46-8E2A-29BD-0258-0DFFE15C5197}"/>
              </a:ext>
            </a:extLst>
          </p:cNvPr>
          <p:cNvSpPr txBox="1"/>
          <p:nvPr/>
        </p:nvSpPr>
        <p:spPr>
          <a:xfrm>
            <a:off x="1158810" y="3906054"/>
            <a:ext cx="4257937" cy="830997"/>
          </a:xfrm>
          <a:prstGeom prst="rect">
            <a:avLst/>
          </a:prstGeom>
          <a:noFill/>
        </p:spPr>
        <p:txBody>
          <a:bodyPr wrap="square" rtlCol="0">
            <a:spAutoFit/>
          </a:bodyPr>
          <a:lstStyle/>
          <a:p>
            <a:pPr algn="ctr"/>
            <a:r>
              <a:rPr lang="en-US" sz="4800" b="1">
                <a:solidFill>
                  <a:srgbClr val="4EBEA4"/>
                </a:solidFill>
                <a:latin typeface="Helvetica" pitchFamily="2" charset="0"/>
              </a:rPr>
              <a:t>173 Brands</a:t>
            </a:r>
          </a:p>
        </p:txBody>
      </p:sp>
      <p:sp>
        <p:nvSpPr>
          <p:cNvPr id="9" name="Rectangle: Rounded Corners 8">
            <a:extLst>
              <a:ext uri="{FF2B5EF4-FFF2-40B4-BE49-F238E27FC236}">
                <a16:creationId xmlns:a16="http://schemas.microsoft.com/office/drawing/2014/main" id="{A759206C-8B27-CDEA-8B59-953ADC9B2F18}"/>
              </a:ext>
            </a:extLst>
          </p:cNvPr>
          <p:cNvSpPr/>
          <p:nvPr/>
        </p:nvSpPr>
        <p:spPr>
          <a:xfrm>
            <a:off x="6392230" y="2143635"/>
            <a:ext cx="5023982" cy="2776708"/>
          </a:xfrm>
          <a:prstGeom prst="roundRect">
            <a:avLst/>
          </a:prstGeom>
          <a:solidFill>
            <a:srgbClr val="E2E8F0"/>
          </a:solidFill>
          <a:ln w="38100">
            <a:solidFill>
              <a:srgbClr val="ACBD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itchFamily="2" charset="0"/>
            </a:endParaRPr>
          </a:p>
        </p:txBody>
      </p:sp>
      <p:sp>
        <p:nvSpPr>
          <p:cNvPr id="10" name="TextBox 9">
            <a:extLst>
              <a:ext uri="{FF2B5EF4-FFF2-40B4-BE49-F238E27FC236}">
                <a16:creationId xmlns:a16="http://schemas.microsoft.com/office/drawing/2014/main" id="{4AF9A701-3316-77F4-ADB3-5690ABC02023}"/>
              </a:ext>
            </a:extLst>
          </p:cNvPr>
          <p:cNvSpPr txBox="1"/>
          <p:nvPr/>
        </p:nvSpPr>
        <p:spPr>
          <a:xfrm>
            <a:off x="6392225" y="2382560"/>
            <a:ext cx="5023983" cy="1523494"/>
          </a:xfrm>
          <a:prstGeom prst="rect">
            <a:avLst/>
          </a:prstGeom>
          <a:noFill/>
        </p:spPr>
        <p:txBody>
          <a:bodyPr wrap="square" rtlCol="0">
            <a:spAutoFit/>
          </a:bodyPr>
          <a:lstStyle/>
          <a:p>
            <a:pPr algn="ctr"/>
            <a:r>
              <a:rPr lang="en-US" sz="2800" b="1" u="sng">
                <a:solidFill>
                  <a:srgbClr val="ACBDCE"/>
                </a:solidFill>
                <a:latin typeface="Helvetica" pitchFamily="2" charset="0"/>
              </a:rPr>
              <a:t>Pre-TV Launch </a:t>
            </a:r>
          </a:p>
          <a:p>
            <a:pPr algn="ctr"/>
            <a:r>
              <a:rPr lang="en-US" sz="2600" b="1">
                <a:solidFill>
                  <a:srgbClr val="ACBDCE"/>
                </a:solidFill>
                <a:latin typeface="Helvetica" pitchFamily="2" charset="0"/>
              </a:rPr>
              <a:t>Unmeasured Website Traffic</a:t>
            </a:r>
          </a:p>
          <a:p>
            <a:pPr algn="ctr"/>
            <a:endParaRPr lang="en-US" sz="400">
              <a:solidFill>
                <a:schemeClr val="bg1">
                  <a:lumMod val="75000"/>
                </a:schemeClr>
              </a:solidFill>
              <a:latin typeface="Helvetica" pitchFamily="2" charset="0"/>
            </a:endParaRPr>
          </a:p>
          <a:p>
            <a:pPr algn="ctr"/>
            <a:r>
              <a:rPr lang="en-US" sz="1600">
                <a:solidFill>
                  <a:srgbClr val="ACBDCE"/>
                </a:solidFill>
                <a:latin typeface="Helvetica" pitchFamily="2" charset="0"/>
              </a:rPr>
              <a:t>Advertisers without measured website</a:t>
            </a:r>
            <a:br>
              <a:rPr lang="en-US" sz="1600">
                <a:solidFill>
                  <a:srgbClr val="ACBDCE"/>
                </a:solidFill>
                <a:latin typeface="Helvetica" pitchFamily="2" charset="0"/>
              </a:rPr>
            </a:br>
            <a:r>
              <a:rPr lang="en-US" sz="1600">
                <a:solidFill>
                  <a:srgbClr val="ACBDCE"/>
                </a:solidFill>
                <a:latin typeface="Helvetica" pitchFamily="2" charset="0"/>
              </a:rPr>
              <a:t>traffic before TV launch</a:t>
            </a:r>
          </a:p>
        </p:txBody>
      </p:sp>
      <p:sp>
        <p:nvSpPr>
          <p:cNvPr id="14" name="TextBox 13">
            <a:extLst>
              <a:ext uri="{FF2B5EF4-FFF2-40B4-BE49-F238E27FC236}">
                <a16:creationId xmlns:a16="http://schemas.microsoft.com/office/drawing/2014/main" id="{6E663B77-E86E-B800-CC16-E22D582FAB61}"/>
              </a:ext>
            </a:extLst>
          </p:cNvPr>
          <p:cNvSpPr txBox="1"/>
          <p:nvPr/>
        </p:nvSpPr>
        <p:spPr>
          <a:xfrm>
            <a:off x="6775253" y="3906054"/>
            <a:ext cx="4257937" cy="830997"/>
          </a:xfrm>
          <a:prstGeom prst="rect">
            <a:avLst/>
          </a:prstGeom>
          <a:noFill/>
        </p:spPr>
        <p:txBody>
          <a:bodyPr wrap="square" rtlCol="0">
            <a:spAutoFit/>
          </a:bodyPr>
          <a:lstStyle/>
          <a:p>
            <a:pPr algn="ctr"/>
            <a:r>
              <a:rPr lang="en-US" sz="4800" b="1">
                <a:solidFill>
                  <a:srgbClr val="ACBDCE"/>
                </a:solidFill>
                <a:latin typeface="Helvetica" pitchFamily="2" charset="0"/>
              </a:rPr>
              <a:t>28 Brands</a:t>
            </a:r>
          </a:p>
        </p:txBody>
      </p:sp>
    </p:spTree>
    <p:extLst>
      <p:ext uri="{BB962C8B-B14F-4D97-AF65-F5344CB8AC3E}">
        <p14:creationId xmlns:p14="http://schemas.microsoft.com/office/powerpoint/2010/main" val="418083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4EC4B25-B218-EB11-280A-A92BFFF9E245}"/>
              </a:ext>
            </a:extLst>
          </p:cNvPr>
          <p:cNvSpPr/>
          <p:nvPr/>
        </p:nvSpPr>
        <p:spPr>
          <a:xfrm>
            <a:off x="0" y="1696163"/>
            <a:ext cx="12191999" cy="5172987"/>
          </a:xfrm>
          <a:prstGeom prst="rect">
            <a:avLst/>
          </a:prstGeom>
          <a:solidFill>
            <a:srgbClr val="4EBEA4"/>
          </a:solidFill>
          <a:ln>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40" name="Picture 39">
            <a:extLst>
              <a:ext uri="{FF2B5EF4-FFF2-40B4-BE49-F238E27FC236}">
                <a16:creationId xmlns:a16="http://schemas.microsoft.com/office/drawing/2014/main" id="{8196A96F-8013-952F-87E3-1C95F446C77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1" name="Slide Number Placeholder 5">
            <a:extLst>
              <a:ext uri="{FF2B5EF4-FFF2-40B4-BE49-F238E27FC236}">
                <a16:creationId xmlns:a16="http://schemas.microsoft.com/office/drawing/2014/main" id="{786628AA-DB7F-7254-F4A3-B85D37B636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1" name="Rectangle 70">
            <a:extLst>
              <a:ext uri="{FF2B5EF4-FFF2-40B4-BE49-F238E27FC236}">
                <a16:creationId xmlns:a16="http://schemas.microsoft.com/office/drawing/2014/main" id="{D256852D-984D-1FA5-EED4-5F8CDD218D4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024" name="TextBox 1023">
            <a:extLst>
              <a:ext uri="{FF2B5EF4-FFF2-40B4-BE49-F238E27FC236}">
                <a16:creationId xmlns:a16="http://schemas.microsoft.com/office/drawing/2014/main" id="{C557B6F4-3700-348C-14F3-562A8B086CC6}"/>
              </a:ext>
            </a:extLst>
          </p:cNvPr>
          <p:cNvSpPr txBox="1"/>
          <p:nvPr/>
        </p:nvSpPr>
        <p:spPr>
          <a:xfrm>
            <a:off x="503713" y="6332530"/>
            <a:ext cx="11642730"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a:t>
            </a:r>
            <a:r>
              <a:rPr lang="en-US" sz="700">
                <a:solidFill>
                  <a:srgbClr val="1B1464"/>
                </a:solidFill>
                <a:latin typeface="Helvetica" panose="020B0403020202020204" pitchFamily="34" charset="0"/>
              </a:rPr>
              <a:t>Jan</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lang="en-US" sz="700">
                <a:solidFill>
                  <a:srgbClr val="1B1464"/>
                </a:solidFill>
                <a:latin typeface="Helvetica" panose="020B0403020202020204" pitchFamily="34" charset="0"/>
              </a:rPr>
              <a:t>‘</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21 – Dec </a:t>
            </a:r>
            <a:r>
              <a:rPr lang="en-US" sz="700">
                <a:solidFill>
                  <a:srgbClr val="1B1464"/>
                </a:solidFill>
                <a:latin typeface="Helvetica" panose="020B0403020202020204" pitchFamily="34" charset="0"/>
              </a:rPr>
              <a:t>‘</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23 (calendar months) &amp;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 SMBs = small * medium-sized businesses.</a:t>
            </a:r>
          </a:p>
        </p:txBody>
      </p:sp>
      <p:sp>
        <p:nvSpPr>
          <p:cNvPr id="31" name="Rectangle 30">
            <a:extLst>
              <a:ext uri="{FF2B5EF4-FFF2-40B4-BE49-F238E27FC236}">
                <a16:creationId xmlns:a16="http://schemas.microsoft.com/office/drawing/2014/main" id="{6C4F0F01-3750-C113-27FC-726A17603DB2}"/>
              </a:ext>
            </a:extLst>
          </p:cNvPr>
          <p:cNvSpPr/>
          <p:nvPr/>
        </p:nvSpPr>
        <p:spPr>
          <a:xfrm>
            <a:off x="482459" y="1260485"/>
            <a:ext cx="11576307"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83 of these advertisers are ‘direct-to-consumer’ brands</a:t>
            </a:r>
          </a:p>
        </p:txBody>
      </p:sp>
      <p:sp>
        <p:nvSpPr>
          <p:cNvPr id="1066" name="Rectangle 1065">
            <a:extLst>
              <a:ext uri="{FF2B5EF4-FFF2-40B4-BE49-F238E27FC236}">
                <a16:creationId xmlns:a16="http://schemas.microsoft.com/office/drawing/2014/main" id="{BACE67F9-00A2-4445-D03C-5970A44331C9}"/>
              </a:ext>
            </a:extLst>
          </p:cNvPr>
          <p:cNvSpPr/>
          <p:nvPr/>
        </p:nvSpPr>
        <p:spPr>
          <a:xfrm>
            <a:off x="179108" y="259667"/>
            <a:ext cx="1097851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 </a:t>
            </a:r>
            <a:r>
              <a:rPr lang="en-US" sz="2600" b="1">
                <a:solidFill>
                  <a:srgbClr val="4EBEA4"/>
                </a:solidFill>
                <a:latin typeface="Helvetica" pitchFamily="2" charset="0"/>
              </a:rPr>
              <a:t>‘Pre-TV Launch: Measured Website Traffic’ </a:t>
            </a:r>
            <a:r>
              <a:rPr lang="en-US" sz="2600" b="1">
                <a:solidFill>
                  <a:srgbClr val="1B1464"/>
                </a:solidFill>
                <a:latin typeface="Helvetica" pitchFamily="2" charset="0"/>
              </a:rPr>
              <a:t>segment includes </a:t>
            </a:r>
            <a:r>
              <a:rPr lang="en-US" sz="2600" b="1">
                <a:solidFill>
                  <a:srgbClr val="4EBEA4"/>
                </a:solidFill>
                <a:latin typeface="Helvetica" pitchFamily="2" charset="0"/>
              </a:rPr>
              <a:t>173 brands</a:t>
            </a:r>
            <a:r>
              <a:rPr lang="en-US" sz="2600" b="1">
                <a:solidFill>
                  <a:srgbClr val="1B1464"/>
                </a:solidFill>
                <a:latin typeface="Helvetica" pitchFamily="2" charset="0"/>
              </a:rPr>
              <a:t> across </a:t>
            </a:r>
            <a:r>
              <a:rPr lang="en-US" sz="2600" b="1">
                <a:solidFill>
                  <a:srgbClr val="4EBEA4"/>
                </a:solidFill>
                <a:latin typeface="Helvetica" pitchFamily="2" charset="0"/>
              </a:rPr>
              <a:t>63 categories, </a:t>
            </a:r>
            <a:r>
              <a:rPr lang="en-US" sz="2600" b="1">
                <a:solidFill>
                  <a:srgbClr val="1B1464"/>
                </a:solidFill>
                <a:latin typeface="Helvetica" pitchFamily="2" charset="0"/>
              </a:rPr>
              <a:t>many of which are SMBs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3" name="Rectangle: Rounded Corners 2">
            <a:extLst>
              <a:ext uri="{FF2B5EF4-FFF2-40B4-BE49-F238E27FC236}">
                <a16:creationId xmlns:a16="http://schemas.microsoft.com/office/drawing/2014/main" id="{AAAAED4B-9D45-A7F7-D77B-55DC80D89E97}"/>
              </a:ext>
            </a:extLst>
          </p:cNvPr>
          <p:cNvSpPr/>
          <p:nvPr/>
        </p:nvSpPr>
        <p:spPr>
          <a:xfrm>
            <a:off x="444428" y="1799793"/>
            <a:ext cx="11300460" cy="452993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F04BA6-D289-A908-093F-4A6D3EB9F80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144448" y="4567178"/>
            <a:ext cx="454716" cy="517510"/>
          </a:xfrm>
          <a:prstGeom prst="rect">
            <a:avLst/>
          </a:prstGeom>
        </p:spPr>
      </p:pic>
      <p:pic>
        <p:nvPicPr>
          <p:cNvPr id="6" name="Picture 2" descr="19 Crimes launches beer in the US">
            <a:extLst>
              <a:ext uri="{FF2B5EF4-FFF2-40B4-BE49-F238E27FC236}">
                <a16:creationId xmlns:a16="http://schemas.microsoft.com/office/drawing/2014/main" id="{1DA67DDB-7AE1-E4DE-2E4C-70B6F0A15C24}"/>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3386442" y="5392373"/>
            <a:ext cx="606811" cy="3830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1 Finance Review 2024">
            <a:extLst>
              <a:ext uri="{FF2B5EF4-FFF2-40B4-BE49-F238E27FC236}">
                <a16:creationId xmlns:a16="http://schemas.microsoft.com/office/drawing/2014/main" id="{D8F7BEEF-B4A1-BB13-79CF-6439FFD84214}"/>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566314" y="5012672"/>
            <a:ext cx="718511" cy="180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6C6D48C-FF74-F867-28BD-2DCD36B8B3D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839184" y="3516599"/>
            <a:ext cx="589763" cy="330267"/>
          </a:xfrm>
          <a:prstGeom prst="rect">
            <a:avLst/>
          </a:prstGeom>
        </p:spPr>
      </p:pic>
      <p:pic>
        <p:nvPicPr>
          <p:cNvPr id="9" name="Picture 8">
            <a:extLst>
              <a:ext uri="{FF2B5EF4-FFF2-40B4-BE49-F238E27FC236}">
                <a16:creationId xmlns:a16="http://schemas.microsoft.com/office/drawing/2014/main" id="{A66B712B-ADC6-2A86-DB0B-F10CA768523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489500" y="4394584"/>
            <a:ext cx="1509801" cy="158996"/>
          </a:xfrm>
          <a:prstGeom prst="rect">
            <a:avLst/>
          </a:prstGeom>
        </p:spPr>
      </p:pic>
      <p:pic>
        <p:nvPicPr>
          <p:cNvPr id="10" name="Picture 9">
            <a:extLst>
              <a:ext uri="{FF2B5EF4-FFF2-40B4-BE49-F238E27FC236}">
                <a16:creationId xmlns:a16="http://schemas.microsoft.com/office/drawing/2014/main" id="{009ACE0C-9448-0ACB-0863-70014210321E}"/>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186883" y="2982830"/>
            <a:ext cx="562056" cy="234190"/>
          </a:xfrm>
          <a:prstGeom prst="rect">
            <a:avLst/>
          </a:prstGeom>
        </p:spPr>
      </p:pic>
      <p:pic>
        <p:nvPicPr>
          <p:cNvPr id="11" name="Picture 10">
            <a:extLst>
              <a:ext uri="{FF2B5EF4-FFF2-40B4-BE49-F238E27FC236}">
                <a16:creationId xmlns:a16="http://schemas.microsoft.com/office/drawing/2014/main" id="{3179C92B-D8DC-982A-BD38-E488FE47A9E0}"/>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517381" y="2689247"/>
            <a:ext cx="997380" cy="240406"/>
          </a:xfrm>
          <a:prstGeom prst="rect">
            <a:avLst/>
          </a:prstGeom>
        </p:spPr>
      </p:pic>
      <p:pic>
        <p:nvPicPr>
          <p:cNvPr id="12" name="Picture 11">
            <a:extLst>
              <a:ext uri="{FF2B5EF4-FFF2-40B4-BE49-F238E27FC236}">
                <a16:creationId xmlns:a16="http://schemas.microsoft.com/office/drawing/2014/main" id="{C016341B-5ACB-4731-E108-2B7B473B7087}"/>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19690" t="9589" r="19851" b="9867"/>
          <a:stretch/>
        </p:blipFill>
        <p:spPr>
          <a:xfrm>
            <a:off x="6546092" y="1854933"/>
            <a:ext cx="420065" cy="534987"/>
          </a:xfrm>
          <a:prstGeom prst="rect">
            <a:avLst/>
          </a:prstGeom>
        </p:spPr>
      </p:pic>
      <p:pic>
        <p:nvPicPr>
          <p:cNvPr id="13" name="Picture 12">
            <a:extLst>
              <a:ext uri="{FF2B5EF4-FFF2-40B4-BE49-F238E27FC236}">
                <a16:creationId xmlns:a16="http://schemas.microsoft.com/office/drawing/2014/main" id="{0A9FCF5E-6C11-0D93-7371-BF57AD98064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381755" y="2821560"/>
            <a:ext cx="1155739" cy="467616"/>
          </a:xfrm>
          <a:prstGeom prst="rect">
            <a:avLst/>
          </a:prstGeom>
        </p:spPr>
      </p:pic>
      <p:pic>
        <p:nvPicPr>
          <p:cNvPr id="15" name="Picture 8" descr="Malwarebytes (software) - Wikipedia">
            <a:extLst>
              <a:ext uri="{FF2B5EF4-FFF2-40B4-BE49-F238E27FC236}">
                <a16:creationId xmlns:a16="http://schemas.microsoft.com/office/drawing/2014/main" id="{9BE87E50-6805-46BC-E307-424EC22F7BD6}"/>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2469273" y="2880308"/>
            <a:ext cx="445543" cy="3777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0E55D6D-BD79-F5AB-F3BD-88A3EE2A7B58}"/>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0874035" y="2420751"/>
            <a:ext cx="798774" cy="263534"/>
          </a:xfrm>
          <a:prstGeom prst="rect">
            <a:avLst/>
          </a:prstGeom>
        </p:spPr>
      </p:pic>
      <p:pic>
        <p:nvPicPr>
          <p:cNvPr id="18" name="Picture 17">
            <a:extLst>
              <a:ext uri="{FF2B5EF4-FFF2-40B4-BE49-F238E27FC236}">
                <a16:creationId xmlns:a16="http://schemas.microsoft.com/office/drawing/2014/main" id="{3C76B211-86C0-009F-A341-71AE391536F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482642" y="3394811"/>
            <a:ext cx="664386" cy="259775"/>
          </a:xfrm>
          <a:prstGeom prst="rect">
            <a:avLst/>
          </a:prstGeom>
        </p:spPr>
      </p:pic>
      <p:pic>
        <p:nvPicPr>
          <p:cNvPr id="19" name="Picture 18">
            <a:extLst>
              <a:ext uri="{FF2B5EF4-FFF2-40B4-BE49-F238E27FC236}">
                <a16:creationId xmlns:a16="http://schemas.microsoft.com/office/drawing/2014/main" id="{50343A0B-6AEC-0DF9-2AAC-A55EBD52E694}"/>
              </a:ext>
            </a:extLst>
          </p:cNvPr>
          <p:cNvPicPr>
            <a:picLocks noChangeAspect="1"/>
          </p:cNvPicPr>
          <p:nvPr/>
        </p:nvPicPr>
        <p:blipFill>
          <a:blip r:embed="rId17"/>
          <a:stretch>
            <a:fillRect/>
          </a:stretch>
        </p:blipFill>
        <p:spPr>
          <a:xfrm>
            <a:off x="3475028" y="2822858"/>
            <a:ext cx="1556055" cy="889174"/>
          </a:xfrm>
          <a:prstGeom prst="rect">
            <a:avLst/>
          </a:prstGeom>
        </p:spPr>
      </p:pic>
      <p:pic>
        <p:nvPicPr>
          <p:cNvPr id="20" name="Picture 19">
            <a:extLst>
              <a:ext uri="{FF2B5EF4-FFF2-40B4-BE49-F238E27FC236}">
                <a16:creationId xmlns:a16="http://schemas.microsoft.com/office/drawing/2014/main" id="{0E1F0F19-5C65-992C-50D6-FEF0856851DD}"/>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2995811" y="3196176"/>
            <a:ext cx="729378" cy="364689"/>
          </a:xfrm>
          <a:prstGeom prst="rect">
            <a:avLst/>
          </a:prstGeom>
        </p:spPr>
      </p:pic>
      <p:pic>
        <p:nvPicPr>
          <p:cNvPr id="21" name="Picture 20">
            <a:extLst>
              <a:ext uri="{FF2B5EF4-FFF2-40B4-BE49-F238E27FC236}">
                <a16:creationId xmlns:a16="http://schemas.microsoft.com/office/drawing/2014/main" id="{39A40994-F582-D383-8CF1-85153FA371D6}"/>
              </a:ext>
            </a:extLst>
          </p:cNvPr>
          <p:cNvPicPr>
            <a:picLocks noChangeAspect="1"/>
          </p:cNvPicPr>
          <p:nvPr/>
        </p:nvPicPr>
        <p:blipFill>
          <a:blip r:embed="rId19"/>
          <a:stretch>
            <a:fillRect/>
          </a:stretch>
        </p:blipFill>
        <p:spPr>
          <a:xfrm>
            <a:off x="2994497" y="3647477"/>
            <a:ext cx="1391908" cy="239984"/>
          </a:xfrm>
          <a:prstGeom prst="rect">
            <a:avLst/>
          </a:prstGeom>
        </p:spPr>
      </p:pic>
      <p:pic>
        <p:nvPicPr>
          <p:cNvPr id="22" name="Picture 21">
            <a:extLst>
              <a:ext uri="{FF2B5EF4-FFF2-40B4-BE49-F238E27FC236}">
                <a16:creationId xmlns:a16="http://schemas.microsoft.com/office/drawing/2014/main" id="{BC84D1A4-6185-5A61-D436-6B9C29AF3B31}"/>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l="13245" t="28743" r="13431" b="28969"/>
          <a:stretch/>
        </p:blipFill>
        <p:spPr>
          <a:xfrm>
            <a:off x="7129024" y="2108856"/>
            <a:ext cx="1107591" cy="222479"/>
          </a:xfrm>
          <a:prstGeom prst="rect">
            <a:avLst/>
          </a:prstGeom>
        </p:spPr>
      </p:pic>
      <p:pic>
        <p:nvPicPr>
          <p:cNvPr id="23" name="Picture 22">
            <a:extLst>
              <a:ext uri="{FF2B5EF4-FFF2-40B4-BE49-F238E27FC236}">
                <a16:creationId xmlns:a16="http://schemas.microsoft.com/office/drawing/2014/main" id="{ADDE5D0F-174E-D821-A81A-ADBD36D6576E}"/>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1203978" y="3504858"/>
            <a:ext cx="574112" cy="301170"/>
          </a:xfrm>
          <a:prstGeom prst="rect">
            <a:avLst/>
          </a:prstGeom>
        </p:spPr>
      </p:pic>
      <p:pic>
        <p:nvPicPr>
          <p:cNvPr id="25" name="Picture 24">
            <a:extLst>
              <a:ext uri="{FF2B5EF4-FFF2-40B4-BE49-F238E27FC236}">
                <a16:creationId xmlns:a16="http://schemas.microsoft.com/office/drawing/2014/main" id="{9DB98E3C-D499-BFC2-0E86-B25D318026C9}"/>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8853646" y="1946061"/>
            <a:ext cx="1009277" cy="568244"/>
          </a:xfrm>
          <a:prstGeom prst="rect">
            <a:avLst/>
          </a:prstGeom>
        </p:spPr>
      </p:pic>
      <p:pic>
        <p:nvPicPr>
          <p:cNvPr id="26" name="Picture 10" descr="Filson — Galleria">
            <a:extLst>
              <a:ext uri="{FF2B5EF4-FFF2-40B4-BE49-F238E27FC236}">
                <a16:creationId xmlns:a16="http://schemas.microsoft.com/office/drawing/2014/main" id="{8279B79D-37F3-0CFC-CB87-730AD3116C52}"/>
              </a:ext>
            </a:extLst>
          </p:cNvPr>
          <p:cNvPicPr>
            <a:picLocks noChangeAspect="1" noChangeArrowheads="1"/>
          </p:cNvPicPr>
          <p:nvPr/>
        </p:nvPicPr>
        <p:blipFill rotWithShape="1">
          <a:blip r:embed="rId23" cstate="hqprint">
            <a:extLst>
              <a:ext uri="{28A0092B-C50C-407E-A947-70E740481C1C}">
                <a14:useLocalDpi xmlns:a14="http://schemas.microsoft.com/office/drawing/2010/main"/>
              </a:ext>
            </a:extLst>
          </a:blip>
          <a:srcRect/>
          <a:stretch/>
        </p:blipFill>
        <p:spPr bwMode="auto">
          <a:xfrm>
            <a:off x="7134888" y="3700942"/>
            <a:ext cx="1101727" cy="2985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Miro Logo and symbol, meaning, history, PNG, brand">
            <a:extLst>
              <a:ext uri="{FF2B5EF4-FFF2-40B4-BE49-F238E27FC236}">
                <a16:creationId xmlns:a16="http://schemas.microsoft.com/office/drawing/2014/main" id="{F6DC9CEF-1D33-3CC6-EBD7-20FC38E722BD}"/>
              </a:ext>
            </a:extLst>
          </p:cNvPr>
          <p:cNvPicPr>
            <a:picLocks noChangeAspect="1" noChangeArrowheads="1"/>
          </p:cNvPicPr>
          <p:nvPr/>
        </p:nvPicPr>
        <p:blipFill>
          <a:blip r:embed="rId24" cstate="hqprint">
            <a:extLst>
              <a:ext uri="{28A0092B-C50C-407E-A947-70E740481C1C}">
                <a14:useLocalDpi xmlns:a14="http://schemas.microsoft.com/office/drawing/2010/main"/>
              </a:ext>
            </a:extLst>
          </a:blip>
          <a:srcRect/>
          <a:stretch>
            <a:fillRect/>
          </a:stretch>
        </p:blipFill>
        <p:spPr bwMode="auto">
          <a:xfrm>
            <a:off x="7763476" y="2284983"/>
            <a:ext cx="967341" cy="5441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3FEB87AB-FCC0-695F-9A42-D9D7091870B2}"/>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9182432" y="4731802"/>
            <a:ext cx="336388" cy="336388"/>
          </a:xfrm>
          <a:prstGeom prst="rect">
            <a:avLst/>
          </a:prstGeom>
        </p:spPr>
      </p:pic>
      <p:pic>
        <p:nvPicPr>
          <p:cNvPr id="29" name="Picture 28">
            <a:extLst>
              <a:ext uri="{FF2B5EF4-FFF2-40B4-BE49-F238E27FC236}">
                <a16:creationId xmlns:a16="http://schemas.microsoft.com/office/drawing/2014/main" id="{610AC508-4932-34D2-1F5B-F1189D0B685B}"/>
              </a:ext>
            </a:extLst>
          </p:cNvPr>
          <p:cNvPicPr>
            <a:picLocks noChangeAspect="1"/>
          </p:cNvPicPr>
          <p:nvPr/>
        </p:nvPicPr>
        <p:blipFill rotWithShape="1">
          <a:blip r:embed="rId26" cstate="hqprint">
            <a:extLst>
              <a:ext uri="{28A0092B-C50C-407E-A947-70E740481C1C}">
                <a14:useLocalDpi xmlns:a14="http://schemas.microsoft.com/office/drawing/2010/main"/>
              </a:ext>
            </a:extLst>
          </a:blip>
          <a:srcRect/>
          <a:stretch/>
        </p:blipFill>
        <p:spPr>
          <a:xfrm>
            <a:off x="1513574" y="2405405"/>
            <a:ext cx="1023755" cy="197206"/>
          </a:xfrm>
          <a:prstGeom prst="rect">
            <a:avLst/>
          </a:prstGeom>
        </p:spPr>
      </p:pic>
      <p:pic>
        <p:nvPicPr>
          <p:cNvPr id="30" name="Picture 29">
            <a:extLst>
              <a:ext uri="{FF2B5EF4-FFF2-40B4-BE49-F238E27FC236}">
                <a16:creationId xmlns:a16="http://schemas.microsoft.com/office/drawing/2014/main" id="{6E5A23EF-2F4A-9E46-F958-181F806935F9}"/>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9000705" y="4288412"/>
            <a:ext cx="1040312" cy="520156"/>
          </a:xfrm>
          <a:prstGeom prst="rect">
            <a:avLst/>
          </a:prstGeom>
        </p:spPr>
      </p:pic>
      <p:pic>
        <p:nvPicPr>
          <p:cNvPr id="32" name="Picture 31">
            <a:extLst>
              <a:ext uri="{FF2B5EF4-FFF2-40B4-BE49-F238E27FC236}">
                <a16:creationId xmlns:a16="http://schemas.microsoft.com/office/drawing/2014/main" id="{5A0BB750-8476-C326-3E6B-DAE7A08B6EC9}"/>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5687575" y="5177738"/>
            <a:ext cx="553365" cy="317626"/>
          </a:xfrm>
          <a:prstGeom prst="rect">
            <a:avLst/>
          </a:prstGeom>
        </p:spPr>
      </p:pic>
      <p:pic>
        <p:nvPicPr>
          <p:cNvPr id="34" name="Picture 33">
            <a:extLst>
              <a:ext uri="{FF2B5EF4-FFF2-40B4-BE49-F238E27FC236}">
                <a16:creationId xmlns:a16="http://schemas.microsoft.com/office/drawing/2014/main" id="{61DCAA9E-D43F-E418-C08E-06409F9BB7BF}"/>
              </a:ext>
            </a:extLst>
          </p:cNvPr>
          <p:cNvPicPr>
            <a:picLocks noChangeAspect="1"/>
          </p:cNvPicPr>
          <p:nvPr/>
        </p:nvPicPr>
        <p:blipFill>
          <a:blip r:embed="rId29" cstate="hqprint">
            <a:extLst>
              <a:ext uri="{28A0092B-C50C-407E-A947-70E740481C1C}">
                <a14:useLocalDpi xmlns:a14="http://schemas.microsoft.com/office/drawing/2010/main"/>
              </a:ext>
            </a:extLst>
          </a:blip>
          <a:stretch>
            <a:fillRect/>
          </a:stretch>
        </p:blipFill>
        <p:spPr>
          <a:xfrm>
            <a:off x="8025113" y="5140978"/>
            <a:ext cx="765094" cy="244138"/>
          </a:xfrm>
          <a:prstGeom prst="rect">
            <a:avLst/>
          </a:prstGeom>
        </p:spPr>
      </p:pic>
      <p:pic>
        <p:nvPicPr>
          <p:cNvPr id="35" name="Picture 34">
            <a:extLst>
              <a:ext uri="{FF2B5EF4-FFF2-40B4-BE49-F238E27FC236}">
                <a16:creationId xmlns:a16="http://schemas.microsoft.com/office/drawing/2014/main" id="{673860D7-25D9-9A2C-DEA3-9561F514D690}"/>
              </a:ext>
            </a:extLst>
          </p:cNvPr>
          <p:cNvPicPr>
            <a:picLocks noChangeAspect="1"/>
          </p:cNvPicPr>
          <p:nvPr/>
        </p:nvPicPr>
        <p:blipFill>
          <a:blip r:embed="rId30" cstate="hqprint">
            <a:extLst>
              <a:ext uri="{28A0092B-C50C-407E-A947-70E740481C1C}">
                <a14:useLocalDpi xmlns:a14="http://schemas.microsoft.com/office/drawing/2010/main"/>
              </a:ext>
            </a:extLst>
          </a:blip>
          <a:stretch>
            <a:fillRect/>
          </a:stretch>
        </p:blipFill>
        <p:spPr>
          <a:xfrm>
            <a:off x="8997591" y="5649252"/>
            <a:ext cx="643011" cy="217335"/>
          </a:xfrm>
          <a:prstGeom prst="rect">
            <a:avLst/>
          </a:prstGeom>
        </p:spPr>
      </p:pic>
      <p:pic>
        <p:nvPicPr>
          <p:cNvPr id="36" name="Picture 35">
            <a:extLst>
              <a:ext uri="{FF2B5EF4-FFF2-40B4-BE49-F238E27FC236}">
                <a16:creationId xmlns:a16="http://schemas.microsoft.com/office/drawing/2014/main" id="{6DCE9B41-0D39-AA79-3268-54088046B2D4}"/>
              </a:ext>
            </a:extLst>
          </p:cNvPr>
          <p:cNvPicPr>
            <a:picLocks noChangeAspect="1"/>
          </p:cNvPicPr>
          <p:nvPr/>
        </p:nvPicPr>
        <p:blipFill>
          <a:blip r:embed="rId31" cstate="hqprint">
            <a:extLst>
              <a:ext uri="{28A0092B-C50C-407E-A947-70E740481C1C}">
                <a14:useLocalDpi xmlns:a14="http://schemas.microsoft.com/office/drawing/2010/main"/>
              </a:ext>
            </a:extLst>
          </a:blip>
          <a:stretch>
            <a:fillRect/>
          </a:stretch>
        </p:blipFill>
        <p:spPr>
          <a:xfrm>
            <a:off x="535112" y="3191559"/>
            <a:ext cx="871483" cy="212316"/>
          </a:xfrm>
          <a:prstGeom prst="rect">
            <a:avLst/>
          </a:prstGeom>
        </p:spPr>
      </p:pic>
      <p:pic>
        <p:nvPicPr>
          <p:cNvPr id="37" name="Picture 36">
            <a:extLst>
              <a:ext uri="{FF2B5EF4-FFF2-40B4-BE49-F238E27FC236}">
                <a16:creationId xmlns:a16="http://schemas.microsoft.com/office/drawing/2014/main" id="{65217F40-FA4E-E534-06C0-CD16398931C1}"/>
              </a:ext>
            </a:extLst>
          </p:cNvPr>
          <p:cNvPicPr>
            <a:picLocks noChangeAspect="1"/>
          </p:cNvPicPr>
          <p:nvPr/>
        </p:nvPicPr>
        <p:blipFill>
          <a:blip r:embed="rId32" cstate="hqprint">
            <a:extLst>
              <a:ext uri="{28A0092B-C50C-407E-A947-70E740481C1C}">
                <a14:useLocalDpi xmlns:a14="http://schemas.microsoft.com/office/drawing/2010/main"/>
              </a:ext>
            </a:extLst>
          </a:blip>
          <a:stretch>
            <a:fillRect/>
          </a:stretch>
        </p:blipFill>
        <p:spPr>
          <a:xfrm>
            <a:off x="2526655" y="3316937"/>
            <a:ext cx="493551" cy="425325"/>
          </a:xfrm>
          <a:prstGeom prst="rect">
            <a:avLst/>
          </a:prstGeom>
        </p:spPr>
      </p:pic>
      <p:pic>
        <p:nvPicPr>
          <p:cNvPr id="38" name="Picture 37">
            <a:extLst>
              <a:ext uri="{FF2B5EF4-FFF2-40B4-BE49-F238E27FC236}">
                <a16:creationId xmlns:a16="http://schemas.microsoft.com/office/drawing/2014/main" id="{8D8B94DB-7A1D-46D0-D4DA-96B1337F1504}"/>
              </a:ext>
            </a:extLst>
          </p:cNvPr>
          <p:cNvPicPr>
            <a:picLocks noChangeAspect="1"/>
          </p:cNvPicPr>
          <p:nvPr/>
        </p:nvPicPr>
        <p:blipFill>
          <a:blip r:embed="rId33" cstate="hqprint">
            <a:extLst>
              <a:ext uri="{28A0092B-C50C-407E-A947-70E740481C1C}">
                <a14:useLocalDpi xmlns:a14="http://schemas.microsoft.com/office/drawing/2010/main"/>
              </a:ext>
            </a:extLst>
          </a:blip>
          <a:stretch>
            <a:fillRect/>
          </a:stretch>
        </p:blipFill>
        <p:spPr>
          <a:xfrm>
            <a:off x="2928837" y="2839263"/>
            <a:ext cx="798774" cy="289878"/>
          </a:xfrm>
          <a:prstGeom prst="rect">
            <a:avLst/>
          </a:prstGeom>
        </p:spPr>
      </p:pic>
      <p:pic>
        <p:nvPicPr>
          <p:cNvPr id="39" name="Picture 38">
            <a:extLst>
              <a:ext uri="{FF2B5EF4-FFF2-40B4-BE49-F238E27FC236}">
                <a16:creationId xmlns:a16="http://schemas.microsoft.com/office/drawing/2014/main" id="{2E5090EA-A625-C7BE-F492-DDFCFF536F78}"/>
              </a:ext>
            </a:extLst>
          </p:cNvPr>
          <p:cNvPicPr>
            <a:picLocks noChangeAspect="1"/>
          </p:cNvPicPr>
          <p:nvPr/>
        </p:nvPicPr>
        <p:blipFill>
          <a:blip r:embed="rId34" cstate="hqprint">
            <a:extLst>
              <a:ext uri="{28A0092B-C50C-407E-A947-70E740481C1C}">
                <a14:useLocalDpi xmlns:a14="http://schemas.microsoft.com/office/drawing/2010/main"/>
              </a:ext>
            </a:extLst>
          </a:blip>
          <a:stretch>
            <a:fillRect/>
          </a:stretch>
        </p:blipFill>
        <p:spPr>
          <a:xfrm>
            <a:off x="7100562" y="4297646"/>
            <a:ext cx="1464596" cy="307794"/>
          </a:xfrm>
          <a:prstGeom prst="rect">
            <a:avLst/>
          </a:prstGeom>
        </p:spPr>
      </p:pic>
      <p:pic>
        <p:nvPicPr>
          <p:cNvPr id="41" name="Picture 40">
            <a:extLst>
              <a:ext uri="{FF2B5EF4-FFF2-40B4-BE49-F238E27FC236}">
                <a16:creationId xmlns:a16="http://schemas.microsoft.com/office/drawing/2014/main" id="{6AF89CCB-397E-8D13-5E70-656977D72492}"/>
              </a:ext>
            </a:extLst>
          </p:cNvPr>
          <p:cNvPicPr>
            <a:picLocks noChangeAspect="1"/>
          </p:cNvPicPr>
          <p:nvPr/>
        </p:nvPicPr>
        <p:blipFill>
          <a:blip r:embed="rId35" cstate="hqprint">
            <a:extLst>
              <a:ext uri="{28A0092B-C50C-407E-A947-70E740481C1C}">
                <a14:useLocalDpi xmlns:a14="http://schemas.microsoft.com/office/drawing/2010/main"/>
              </a:ext>
            </a:extLst>
          </a:blip>
          <a:stretch>
            <a:fillRect/>
          </a:stretch>
        </p:blipFill>
        <p:spPr>
          <a:xfrm>
            <a:off x="8527119" y="5913216"/>
            <a:ext cx="1190871" cy="166668"/>
          </a:xfrm>
          <a:prstGeom prst="rect">
            <a:avLst/>
          </a:prstGeom>
        </p:spPr>
      </p:pic>
      <p:pic>
        <p:nvPicPr>
          <p:cNvPr id="42" name="Picture 41">
            <a:extLst>
              <a:ext uri="{FF2B5EF4-FFF2-40B4-BE49-F238E27FC236}">
                <a16:creationId xmlns:a16="http://schemas.microsoft.com/office/drawing/2014/main" id="{51A279E7-44AE-5400-4996-E4C08ACE7250}"/>
              </a:ext>
            </a:extLst>
          </p:cNvPr>
          <p:cNvPicPr>
            <a:picLocks noChangeAspect="1"/>
          </p:cNvPicPr>
          <p:nvPr/>
        </p:nvPicPr>
        <p:blipFill rotWithShape="1">
          <a:blip r:embed="rId36" cstate="hqprint">
            <a:extLst>
              <a:ext uri="{28A0092B-C50C-407E-A947-70E740481C1C}">
                <a14:useLocalDpi xmlns:a14="http://schemas.microsoft.com/office/drawing/2010/main"/>
              </a:ext>
            </a:extLst>
          </a:blip>
          <a:srcRect/>
          <a:stretch/>
        </p:blipFill>
        <p:spPr>
          <a:xfrm>
            <a:off x="1131107" y="3818006"/>
            <a:ext cx="756575" cy="306516"/>
          </a:xfrm>
          <a:prstGeom prst="rect">
            <a:avLst/>
          </a:prstGeom>
        </p:spPr>
      </p:pic>
      <p:pic>
        <p:nvPicPr>
          <p:cNvPr id="43" name="Picture 42">
            <a:extLst>
              <a:ext uri="{FF2B5EF4-FFF2-40B4-BE49-F238E27FC236}">
                <a16:creationId xmlns:a16="http://schemas.microsoft.com/office/drawing/2014/main" id="{21F86C92-BCFF-B02B-8D36-6B4D11EDD484}"/>
              </a:ext>
            </a:extLst>
          </p:cNvPr>
          <p:cNvPicPr>
            <a:picLocks noChangeAspect="1"/>
          </p:cNvPicPr>
          <p:nvPr/>
        </p:nvPicPr>
        <p:blipFill rotWithShape="1">
          <a:blip r:embed="rId37" cstate="hqprint">
            <a:extLst>
              <a:ext uri="{28A0092B-C50C-407E-A947-70E740481C1C}">
                <a14:useLocalDpi xmlns:a14="http://schemas.microsoft.com/office/drawing/2010/main"/>
              </a:ext>
            </a:extLst>
          </a:blip>
          <a:srcRect/>
          <a:stretch/>
        </p:blipFill>
        <p:spPr>
          <a:xfrm>
            <a:off x="4372923" y="4158350"/>
            <a:ext cx="1645938" cy="199154"/>
          </a:xfrm>
          <a:prstGeom prst="rect">
            <a:avLst/>
          </a:prstGeom>
        </p:spPr>
      </p:pic>
      <p:pic>
        <p:nvPicPr>
          <p:cNvPr id="44" name="Picture 14" descr="Our Story - Angelino's Coffee">
            <a:extLst>
              <a:ext uri="{FF2B5EF4-FFF2-40B4-BE49-F238E27FC236}">
                <a16:creationId xmlns:a16="http://schemas.microsoft.com/office/drawing/2014/main" id="{2804F728-2E03-0176-8B71-46EF61FEE84D}"/>
              </a:ext>
            </a:extLst>
          </p:cNvPr>
          <p:cNvPicPr>
            <a:picLocks noChangeAspect="1" noChangeArrowheads="1"/>
          </p:cNvPicPr>
          <p:nvPr/>
        </p:nvPicPr>
        <p:blipFill>
          <a:blip r:embed="rId38" cstate="hqprint">
            <a:extLst>
              <a:ext uri="{28A0092B-C50C-407E-A947-70E740481C1C}">
                <a14:useLocalDpi xmlns:a14="http://schemas.microsoft.com/office/drawing/2010/main"/>
              </a:ext>
            </a:extLst>
          </a:blip>
          <a:srcRect/>
          <a:stretch>
            <a:fillRect/>
          </a:stretch>
        </p:blipFill>
        <p:spPr bwMode="auto">
          <a:xfrm>
            <a:off x="6924914" y="3222960"/>
            <a:ext cx="1231518" cy="42894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How I replaced everything with Notion – Stephen McLeod ...">
            <a:extLst>
              <a:ext uri="{FF2B5EF4-FFF2-40B4-BE49-F238E27FC236}">
                <a16:creationId xmlns:a16="http://schemas.microsoft.com/office/drawing/2014/main" id="{2D1FF56B-55BE-9B57-220E-E820A750574D}"/>
              </a:ext>
            </a:extLst>
          </p:cNvPr>
          <p:cNvPicPr>
            <a:picLocks noChangeAspect="1" noChangeArrowheads="1"/>
          </p:cNvPicPr>
          <p:nvPr/>
        </p:nvPicPr>
        <p:blipFill rotWithShape="1">
          <a:blip r:embed="rId39" cstate="hqprint">
            <a:extLst>
              <a:ext uri="{28A0092B-C50C-407E-A947-70E740481C1C}">
                <a14:useLocalDpi xmlns:a14="http://schemas.microsoft.com/office/drawing/2010/main"/>
              </a:ext>
            </a:extLst>
          </a:blip>
          <a:srcRect l="1586" t="19453" r="1055" b="19398"/>
          <a:stretch/>
        </p:blipFill>
        <p:spPr bwMode="auto">
          <a:xfrm>
            <a:off x="3796488" y="2656796"/>
            <a:ext cx="975389" cy="34034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8" descr="Get Your Guide Logo PNG vector in SVG, PDF, AI, CDR format">
            <a:extLst>
              <a:ext uri="{FF2B5EF4-FFF2-40B4-BE49-F238E27FC236}">
                <a16:creationId xmlns:a16="http://schemas.microsoft.com/office/drawing/2014/main" id="{51E18482-8BC9-3038-1572-39E3F55344E9}"/>
              </a:ext>
            </a:extLst>
          </p:cNvPr>
          <p:cNvPicPr>
            <a:picLocks noChangeAspect="1" noChangeArrowheads="1"/>
          </p:cNvPicPr>
          <p:nvPr/>
        </p:nvPicPr>
        <p:blipFill rotWithShape="1">
          <a:blip r:embed="rId40" cstate="hqprint">
            <a:extLst>
              <a:ext uri="{28A0092B-C50C-407E-A947-70E740481C1C}">
                <a14:useLocalDpi xmlns:a14="http://schemas.microsoft.com/office/drawing/2010/main"/>
              </a:ext>
            </a:extLst>
          </a:blip>
          <a:srcRect/>
          <a:stretch/>
        </p:blipFill>
        <p:spPr bwMode="auto">
          <a:xfrm>
            <a:off x="503997" y="3691277"/>
            <a:ext cx="528089" cy="42440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79E586D1-E34E-314E-896C-BDF56EA79892}"/>
              </a:ext>
            </a:extLst>
          </p:cNvPr>
          <p:cNvPicPr>
            <a:picLocks noChangeAspect="1"/>
          </p:cNvPicPr>
          <p:nvPr/>
        </p:nvPicPr>
        <p:blipFill>
          <a:blip r:embed="rId41" cstate="hqprint">
            <a:extLst>
              <a:ext uri="{28A0092B-C50C-407E-A947-70E740481C1C}">
                <a14:useLocalDpi xmlns:a14="http://schemas.microsoft.com/office/drawing/2010/main"/>
              </a:ext>
            </a:extLst>
          </a:blip>
          <a:stretch>
            <a:fillRect/>
          </a:stretch>
        </p:blipFill>
        <p:spPr>
          <a:xfrm>
            <a:off x="603227" y="5706191"/>
            <a:ext cx="964235" cy="210926"/>
          </a:xfrm>
          <a:prstGeom prst="rect">
            <a:avLst/>
          </a:prstGeom>
        </p:spPr>
      </p:pic>
      <p:pic>
        <p:nvPicPr>
          <p:cNvPr id="49" name="Picture 48">
            <a:extLst>
              <a:ext uri="{FF2B5EF4-FFF2-40B4-BE49-F238E27FC236}">
                <a16:creationId xmlns:a16="http://schemas.microsoft.com/office/drawing/2014/main" id="{64939646-5108-5EF0-AA22-7DF20E35615F}"/>
              </a:ext>
            </a:extLst>
          </p:cNvPr>
          <p:cNvPicPr>
            <a:picLocks noChangeAspect="1"/>
          </p:cNvPicPr>
          <p:nvPr/>
        </p:nvPicPr>
        <p:blipFill>
          <a:blip r:embed="rId42" cstate="hqprint">
            <a:extLst>
              <a:ext uri="{28A0092B-C50C-407E-A947-70E740481C1C}">
                <a14:useLocalDpi xmlns:a14="http://schemas.microsoft.com/office/drawing/2010/main"/>
              </a:ext>
            </a:extLst>
          </a:blip>
          <a:stretch>
            <a:fillRect/>
          </a:stretch>
        </p:blipFill>
        <p:spPr>
          <a:xfrm>
            <a:off x="9973661" y="4212578"/>
            <a:ext cx="546262" cy="546262"/>
          </a:xfrm>
          <a:prstGeom prst="rect">
            <a:avLst/>
          </a:prstGeom>
        </p:spPr>
      </p:pic>
      <p:pic>
        <p:nvPicPr>
          <p:cNvPr id="50" name="Picture 49">
            <a:extLst>
              <a:ext uri="{FF2B5EF4-FFF2-40B4-BE49-F238E27FC236}">
                <a16:creationId xmlns:a16="http://schemas.microsoft.com/office/drawing/2014/main" id="{58BD56EA-6C34-4249-114D-2D1233190882}"/>
              </a:ext>
            </a:extLst>
          </p:cNvPr>
          <p:cNvPicPr>
            <a:picLocks noChangeAspect="1"/>
          </p:cNvPicPr>
          <p:nvPr/>
        </p:nvPicPr>
        <p:blipFill>
          <a:blip r:embed="rId43" cstate="hqprint">
            <a:extLst>
              <a:ext uri="{28A0092B-C50C-407E-A947-70E740481C1C}">
                <a14:useLocalDpi xmlns:a14="http://schemas.microsoft.com/office/drawing/2010/main"/>
              </a:ext>
            </a:extLst>
          </a:blip>
          <a:stretch>
            <a:fillRect/>
          </a:stretch>
        </p:blipFill>
        <p:spPr>
          <a:xfrm>
            <a:off x="536817" y="4161544"/>
            <a:ext cx="403099" cy="456590"/>
          </a:xfrm>
          <a:prstGeom prst="rect">
            <a:avLst/>
          </a:prstGeom>
        </p:spPr>
      </p:pic>
      <p:pic>
        <p:nvPicPr>
          <p:cNvPr id="52" name="Picture 51">
            <a:extLst>
              <a:ext uri="{FF2B5EF4-FFF2-40B4-BE49-F238E27FC236}">
                <a16:creationId xmlns:a16="http://schemas.microsoft.com/office/drawing/2014/main" id="{4831E540-9F53-90D8-4476-12381C0A56ED}"/>
              </a:ext>
            </a:extLst>
          </p:cNvPr>
          <p:cNvPicPr>
            <a:picLocks noChangeAspect="1"/>
          </p:cNvPicPr>
          <p:nvPr/>
        </p:nvPicPr>
        <p:blipFill>
          <a:blip r:embed="rId44" cstate="hqprint">
            <a:extLst>
              <a:ext uri="{28A0092B-C50C-407E-A947-70E740481C1C}">
                <a14:useLocalDpi xmlns:a14="http://schemas.microsoft.com/office/drawing/2010/main"/>
              </a:ext>
            </a:extLst>
          </a:blip>
          <a:stretch>
            <a:fillRect/>
          </a:stretch>
        </p:blipFill>
        <p:spPr>
          <a:xfrm>
            <a:off x="9114218" y="2705187"/>
            <a:ext cx="670872" cy="313073"/>
          </a:xfrm>
          <a:prstGeom prst="rect">
            <a:avLst/>
          </a:prstGeom>
        </p:spPr>
      </p:pic>
      <p:pic>
        <p:nvPicPr>
          <p:cNvPr id="53" name="Picture 20">
            <a:extLst>
              <a:ext uri="{FF2B5EF4-FFF2-40B4-BE49-F238E27FC236}">
                <a16:creationId xmlns:a16="http://schemas.microsoft.com/office/drawing/2014/main" id="{7C3435BA-C8B8-19AE-56B9-9E44A3A770F9}"/>
              </a:ext>
            </a:extLst>
          </p:cNvPr>
          <p:cNvPicPr>
            <a:picLocks noChangeAspect="1" noChangeArrowheads="1"/>
          </p:cNvPicPr>
          <p:nvPr/>
        </p:nvPicPr>
        <p:blipFill>
          <a:blip r:embed="rId45" cstate="hqprint">
            <a:extLst>
              <a:ext uri="{28A0092B-C50C-407E-A947-70E740481C1C}">
                <a14:useLocalDpi xmlns:a14="http://schemas.microsoft.com/office/drawing/2010/main"/>
              </a:ext>
            </a:extLst>
          </a:blip>
          <a:srcRect/>
          <a:stretch>
            <a:fillRect/>
          </a:stretch>
        </p:blipFill>
        <p:spPr bwMode="auto">
          <a:xfrm>
            <a:off x="7084106" y="1854933"/>
            <a:ext cx="1170731" cy="21493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2" descr="Neck &amp; Décolleté is a winner, Omnilux! - Omnilux">
            <a:extLst>
              <a:ext uri="{FF2B5EF4-FFF2-40B4-BE49-F238E27FC236}">
                <a16:creationId xmlns:a16="http://schemas.microsoft.com/office/drawing/2014/main" id="{B74815A7-CF3F-AD7D-2CA7-A6A2BF82D3E5}"/>
              </a:ext>
            </a:extLst>
          </p:cNvPr>
          <p:cNvPicPr>
            <a:picLocks noChangeAspect="1" noChangeArrowheads="1"/>
          </p:cNvPicPr>
          <p:nvPr/>
        </p:nvPicPr>
        <p:blipFill>
          <a:blip r:embed="rId46" cstate="hqprint">
            <a:extLst>
              <a:ext uri="{28A0092B-C50C-407E-A947-70E740481C1C}">
                <a14:useLocalDpi xmlns:a14="http://schemas.microsoft.com/office/drawing/2010/main"/>
              </a:ext>
            </a:extLst>
          </a:blip>
          <a:srcRect/>
          <a:stretch>
            <a:fillRect/>
          </a:stretch>
        </p:blipFill>
        <p:spPr bwMode="auto">
          <a:xfrm>
            <a:off x="1573825" y="5115348"/>
            <a:ext cx="1134864" cy="34782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4">
            <a:extLst>
              <a:ext uri="{FF2B5EF4-FFF2-40B4-BE49-F238E27FC236}">
                <a16:creationId xmlns:a16="http://schemas.microsoft.com/office/drawing/2014/main" id="{36093106-7C23-EB7F-B998-4F7911AF91F9}"/>
              </a:ext>
            </a:extLst>
          </p:cNvPr>
          <p:cNvPicPr>
            <a:picLocks noChangeAspect="1" noChangeArrowheads="1"/>
          </p:cNvPicPr>
          <p:nvPr/>
        </p:nvPicPr>
        <p:blipFill>
          <a:blip r:embed="rId47" cstate="hqprint">
            <a:extLst>
              <a:ext uri="{28A0092B-C50C-407E-A947-70E740481C1C}">
                <a14:useLocalDpi xmlns:a14="http://schemas.microsoft.com/office/drawing/2010/main"/>
              </a:ext>
            </a:extLst>
          </a:blip>
          <a:srcRect/>
          <a:stretch>
            <a:fillRect/>
          </a:stretch>
        </p:blipFill>
        <p:spPr bwMode="auto">
          <a:xfrm>
            <a:off x="4042730" y="2210686"/>
            <a:ext cx="834702" cy="17607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590FC407-954A-46C2-0C67-FD9A836320EB}"/>
              </a:ext>
            </a:extLst>
          </p:cNvPr>
          <p:cNvPicPr>
            <a:picLocks noChangeAspect="1"/>
          </p:cNvPicPr>
          <p:nvPr/>
        </p:nvPicPr>
        <p:blipFill>
          <a:blip r:embed="rId48"/>
          <a:stretch>
            <a:fillRect/>
          </a:stretch>
        </p:blipFill>
        <p:spPr>
          <a:xfrm>
            <a:off x="6446120" y="2991294"/>
            <a:ext cx="1231518" cy="332510"/>
          </a:xfrm>
          <a:prstGeom prst="rect">
            <a:avLst/>
          </a:prstGeom>
        </p:spPr>
      </p:pic>
      <p:pic>
        <p:nvPicPr>
          <p:cNvPr id="57" name="Picture 56">
            <a:extLst>
              <a:ext uri="{FF2B5EF4-FFF2-40B4-BE49-F238E27FC236}">
                <a16:creationId xmlns:a16="http://schemas.microsoft.com/office/drawing/2014/main" id="{1138F682-E546-0D47-B1ED-6C55593D33CD}"/>
              </a:ext>
            </a:extLst>
          </p:cNvPr>
          <p:cNvPicPr>
            <a:picLocks noChangeAspect="1"/>
          </p:cNvPicPr>
          <p:nvPr/>
        </p:nvPicPr>
        <p:blipFill>
          <a:blip r:embed="rId49" cstate="hqprint">
            <a:extLst>
              <a:ext uri="{28A0092B-C50C-407E-A947-70E740481C1C}">
                <a14:useLocalDpi xmlns:a14="http://schemas.microsoft.com/office/drawing/2010/main"/>
              </a:ext>
            </a:extLst>
          </a:blip>
          <a:stretch>
            <a:fillRect/>
          </a:stretch>
        </p:blipFill>
        <p:spPr>
          <a:xfrm>
            <a:off x="4071429" y="2429298"/>
            <a:ext cx="1088824" cy="225604"/>
          </a:xfrm>
          <a:prstGeom prst="rect">
            <a:avLst/>
          </a:prstGeom>
        </p:spPr>
      </p:pic>
      <p:pic>
        <p:nvPicPr>
          <p:cNvPr id="58" name="Picture 57">
            <a:extLst>
              <a:ext uri="{FF2B5EF4-FFF2-40B4-BE49-F238E27FC236}">
                <a16:creationId xmlns:a16="http://schemas.microsoft.com/office/drawing/2014/main" id="{25C57A23-23FD-38F7-088B-6D7F26C354E0}"/>
              </a:ext>
            </a:extLst>
          </p:cNvPr>
          <p:cNvPicPr>
            <a:picLocks noChangeAspect="1"/>
          </p:cNvPicPr>
          <p:nvPr/>
        </p:nvPicPr>
        <p:blipFill>
          <a:blip r:embed="rId50" cstate="hqprint">
            <a:extLst>
              <a:ext uri="{28A0092B-C50C-407E-A947-70E740481C1C}">
                <a14:useLocalDpi xmlns:a14="http://schemas.microsoft.com/office/drawing/2010/main"/>
              </a:ext>
            </a:extLst>
          </a:blip>
          <a:stretch>
            <a:fillRect/>
          </a:stretch>
        </p:blipFill>
        <p:spPr>
          <a:xfrm>
            <a:off x="5411655" y="4559084"/>
            <a:ext cx="1333218" cy="165780"/>
          </a:xfrm>
          <a:prstGeom prst="rect">
            <a:avLst/>
          </a:prstGeom>
        </p:spPr>
      </p:pic>
      <p:pic>
        <p:nvPicPr>
          <p:cNvPr id="59" name="Picture 58">
            <a:extLst>
              <a:ext uri="{FF2B5EF4-FFF2-40B4-BE49-F238E27FC236}">
                <a16:creationId xmlns:a16="http://schemas.microsoft.com/office/drawing/2014/main" id="{40A7DF1D-AE5D-B352-129D-F2AB85D68F66}"/>
              </a:ext>
            </a:extLst>
          </p:cNvPr>
          <p:cNvPicPr>
            <a:picLocks noChangeAspect="1"/>
          </p:cNvPicPr>
          <p:nvPr/>
        </p:nvPicPr>
        <p:blipFill>
          <a:blip r:embed="rId51" cstate="hqprint">
            <a:extLst>
              <a:ext uri="{28A0092B-C50C-407E-A947-70E740481C1C}">
                <a14:useLocalDpi xmlns:a14="http://schemas.microsoft.com/office/drawing/2010/main"/>
              </a:ext>
            </a:extLst>
          </a:blip>
          <a:stretch>
            <a:fillRect/>
          </a:stretch>
        </p:blipFill>
        <p:spPr>
          <a:xfrm>
            <a:off x="4440741" y="3820801"/>
            <a:ext cx="1199353" cy="366313"/>
          </a:xfrm>
          <a:prstGeom prst="rect">
            <a:avLst/>
          </a:prstGeom>
        </p:spPr>
      </p:pic>
      <p:pic>
        <p:nvPicPr>
          <p:cNvPr id="60" name="Picture 59">
            <a:extLst>
              <a:ext uri="{FF2B5EF4-FFF2-40B4-BE49-F238E27FC236}">
                <a16:creationId xmlns:a16="http://schemas.microsoft.com/office/drawing/2014/main" id="{8DD5D624-8143-B9E2-8607-B2E407F2CD31}"/>
              </a:ext>
            </a:extLst>
          </p:cNvPr>
          <p:cNvPicPr>
            <a:picLocks noChangeAspect="1"/>
          </p:cNvPicPr>
          <p:nvPr/>
        </p:nvPicPr>
        <p:blipFill>
          <a:blip r:embed="rId52" cstate="hqprint">
            <a:extLst>
              <a:ext uri="{28A0092B-C50C-407E-A947-70E740481C1C}">
                <a14:useLocalDpi xmlns:a14="http://schemas.microsoft.com/office/drawing/2010/main"/>
              </a:ext>
            </a:extLst>
          </a:blip>
          <a:stretch>
            <a:fillRect/>
          </a:stretch>
        </p:blipFill>
        <p:spPr>
          <a:xfrm>
            <a:off x="8669421" y="4833581"/>
            <a:ext cx="430294" cy="261045"/>
          </a:xfrm>
          <a:prstGeom prst="rect">
            <a:avLst/>
          </a:prstGeom>
        </p:spPr>
      </p:pic>
      <p:pic>
        <p:nvPicPr>
          <p:cNvPr id="62" name="Picture 61">
            <a:extLst>
              <a:ext uri="{FF2B5EF4-FFF2-40B4-BE49-F238E27FC236}">
                <a16:creationId xmlns:a16="http://schemas.microsoft.com/office/drawing/2014/main" id="{213479B7-0B1D-2780-8EFC-8D9045BAC4CC}"/>
              </a:ext>
            </a:extLst>
          </p:cNvPr>
          <p:cNvPicPr>
            <a:picLocks noChangeAspect="1"/>
          </p:cNvPicPr>
          <p:nvPr/>
        </p:nvPicPr>
        <p:blipFill rotWithShape="1">
          <a:blip r:embed="rId53" cstate="hqprint">
            <a:extLst>
              <a:ext uri="{28A0092B-C50C-407E-A947-70E740481C1C}">
                <a14:useLocalDpi xmlns:a14="http://schemas.microsoft.com/office/drawing/2010/main"/>
              </a:ext>
            </a:extLst>
          </a:blip>
          <a:srcRect l="2380" t="36199" r="1583" b="35942"/>
          <a:stretch/>
        </p:blipFill>
        <p:spPr>
          <a:xfrm>
            <a:off x="1338709" y="5450142"/>
            <a:ext cx="1012676" cy="165239"/>
          </a:xfrm>
          <a:prstGeom prst="rect">
            <a:avLst/>
          </a:prstGeom>
        </p:spPr>
      </p:pic>
      <p:pic>
        <p:nvPicPr>
          <p:cNvPr id="63" name="Picture 62">
            <a:extLst>
              <a:ext uri="{FF2B5EF4-FFF2-40B4-BE49-F238E27FC236}">
                <a16:creationId xmlns:a16="http://schemas.microsoft.com/office/drawing/2014/main" id="{67B7787B-616A-2478-E1BB-1C2326867DC2}"/>
              </a:ext>
            </a:extLst>
          </p:cNvPr>
          <p:cNvPicPr>
            <a:picLocks noChangeAspect="1"/>
          </p:cNvPicPr>
          <p:nvPr/>
        </p:nvPicPr>
        <p:blipFill>
          <a:blip r:embed="rId54" cstate="hqprint">
            <a:extLst>
              <a:ext uri="{28A0092B-C50C-407E-A947-70E740481C1C}">
                <a14:useLocalDpi xmlns:a14="http://schemas.microsoft.com/office/drawing/2010/main"/>
              </a:ext>
            </a:extLst>
          </a:blip>
          <a:stretch>
            <a:fillRect/>
          </a:stretch>
        </p:blipFill>
        <p:spPr>
          <a:xfrm>
            <a:off x="800197" y="1930357"/>
            <a:ext cx="415284" cy="415284"/>
          </a:xfrm>
          <a:prstGeom prst="rect">
            <a:avLst/>
          </a:prstGeom>
        </p:spPr>
      </p:pic>
      <p:pic>
        <p:nvPicPr>
          <p:cNvPr id="64" name="Picture 63">
            <a:extLst>
              <a:ext uri="{FF2B5EF4-FFF2-40B4-BE49-F238E27FC236}">
                <a16:creationId xmlns:a16="http://schemas.microsoft.com/office/drawing/2014/main" id="{FC0136B3-EBAD-664C-44E8-1A018A8525F9}"/>
              </a:ext>
            </a:extLst>
          </p:cNvPr>
          <p:cNvPicPr>
            <a:picLocks noChangeAspect="1"/>
          </p:cNvPicPr>
          <p:nvPr/>
        </p:nvPicPr>
        <p:blipFill>
          <a:blip r:embed="rId55" cstate="hqprint">
            <a:extLst>
              <a:ext uri="{28A0092B-C50C-407E-A947-70E740481C1C}">
                <a14:useLocalDpi xmlns:a14="http://schemas.microsoft.com/office/drawing/2010/main"/>
              </a:ext>
            </a:extLst>
          </a:blip>
          <a:stretch>
            <a:fillRect/>
          </a:stretch>
        </p:blipFill>
        <p:spPr>
          <a:xfrm>
            <a:off x="1450138" y="2821559"/>
            <a:ext cx="1037124" cy="583382"/>
          </a:xfrm>
          <a:prstGeom prst="rect">
            <a:avLst/>
          </a:prstGeom>
        </p:spPr>
      </p:pic>
      <p:pic>
        <p:nvPicPr>
          <p:cNvPr id="65" name="Picture 64">
            <a:extLst>
              <a:ext uri="{FF2B5EF4-FFF2-40B4-BE49-F238E27FC236}">
                <a16:creationId xmlns:a16="http://schemas.microsoft.com/office/drawing/2014/main" id="{4DE4F2A6-7EDD-CAAD-CAFF-A80A6DA73BCC}"/>
              </a:ext>
            </a:extLst>
          </p:cNvPr>
          <p:cNvPicPr>
            <a:picLocks noChangeAspect="1"/>
          </p:cNvPicPr>
          <p:nvPr/>
        </p:nvPicPr>
        <p:blipFill>
          <a:blip r:embed="rId56" cstate="hqprint">
            <a:extLst>
              <a:ext uri="{28A0092B-C50C-407E-A947-70E740481C1C}">
                <a14:useLocalDpi xmlns:a14="http://schemas.microsoft.com/office/drawing/2010/main"/>
              </a:ext>
            </a:extLst>
          </a:blip>
          <a:stretch>
            <a:fillRect/>
          </a:stretch>
        </p:blipFill>
        <p:spPr>
          <a:xfrm>
            <a:off x="7303978" y="4052081"/>
            <a:ext cx="1290374" cy="241540"/>
          </a:xfrm>
          <a:prstGeom prst="rect">
            <a:avLst/>
          </a:prstGeom>
        </p:spPr>
      </p:pic>
      <p:pic>
        <p:nvPicPr>
          <p:cNvPr id="66" name="Picture 65">
            <a:extLst>
              <a:ext uri="{FF2B5EF4-FFF2-40B4-BE49-F238E27FC236}">
                <a16:creationId xmlns:a16="http://schemas.microsoft.com/office/drawing/2014/main" id="{73EA8CD1-F894-36E0-D509-931430C6D07D}"/>
              </a:ext>
            </a:extLst>
          </p:cNvPr>
          <p:cNvPicPr>
            <a:picLocks noChangeAspect="1"/>
          </p:cNvPicPr>
          <p:nvPr/>
        </p:nvPicPr>
        <p:blipFill>
          <a:blip r:embed="rId57"/>
          <a:stretch>
            <a:fillRect/>
          </a:stretch>
        </p:blipFill>
        <p:spPr>
          <a:xfrm>
            <a:off x="10627242" y="4596479"/>
            <a:ext cx="1013587" cy="277047"/>
          </a:xfrm>
          <a:prstGeom prst="rect">
            <a:avLst/>
          </a:prstGeom>
        </p:spPr>
      </p:pic>
      <p:pic>
        <p:nvPicPr>
          <p:cNvPr id="67" name="Picture 26" descr="Ten-X : Antenna">
            <a:extLst>
              <a:ext uri="{FF2B5EF4-FFF2-40B4-BE49-F238E27FC236}">
                <a16:creationId xmlns:a16="http://schemas.microsoft.com/office/drawing/2014/main" id="{488DCB0E-BA19-49B6-BBA2-C498486379A4}"/>
              </a:ext>
            </a:extLst>
          </p:cNvPr>
          <p:cNvPicPr>
            <a:picLocks noChangeAspect="1" noChangeArrowheads="1"/>
          </p:cNvPicPr>
          <p:nvPr/>
        </p:nvPicPr>
        <p:blipFill>
          <a:blip r:embed="rId58" cstate="hqprint">
            <a:extLst>
              <a:ext uri="{28A0092B-C50C-407E-A947-70E740481C1C}">
                <a14:useLocalDpi xmlns:a14="http://schemas.microsoft.com/office/drawing/2010/main"/>
              </a:ext>
            </a:extLst>
          </a:blip>
          <a:srcRect/>
          <a:stretch>
            <a:fillRect/>
          </a:stretch>
        </p:blipFill>
        <p:spPr bwMode="auto">
          <a:xfrm>
            <a:off x="494912" y="4882342"/>
            <a:ext cx="824667" cy="25014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8" descr="Relax Melodies rebrands to BetterSleep on its path to">
            <a:extLst>
              <a:ext uri="{FF2B5EF4-FFF2-40B4-BE49-F238E27FC236}">
                <a16:creationId xmlns:a16="http://schemas.microsoft.com/office/drawing/2014/main" id="{F1EFB051-5652-6BD2-5441-299C09412BB3}"/>
              </a:ext>
            </a:extLst>
          </p:cNvPr>
          <p:cNvPicPr>
            <a:picLocks noChangeAspect="1" noChangeArrowheads="1"/>
          </p:cNvPicPr>
          <p:nvPr/>
        </p:nvPicPr>
        <p:blipFill>
          <a:blip r:embed="rId59" cstate="hqprint">
            <a:extLst>
              <a:ext uri="{28A0092B-C50C-407E-A947-70E740481C1C}">
                <a14:useLocalDpi xmlns:a14="http://schemas.microsoft.com/office/drawing/2010/main"/>
              </a:ext>
            </a:extLst>
          </a:blip>
          <a:srcRect/>
          <a:stretch>
            <a:fillRect/>
          </a:stretch>
        </p:blipFill>
        <p:spPr bwMode="auto">
          <a:xfrm>
            <a:off x="9893238" y="1751817"/>
            <a:ext cx="981152" cy="58182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BB19039F-0588-B6EC-6588-8B03011D8232}"/>
              </a:ext>
            </a:extLst>
          </p:cNvPr>
          <p:cNvPicPr>
            <a:picLocks noChangeAspect="1"/>
          </p:cNvPicPr>
          <p:nvPr/>
        </p:nvPicPr>
        <p:blipFill>
          <a:blip r:embed="rId60" cstate="hqprint">
            <a:extLst>
              <a:ext uri="{28A0092B-C50C-407E-A947-70E740481C1C}">
                <a14:useLocalDpi xmlns:a14="http://schemas.microsoft.com/office/drawing/2010/main"/>
              </a:ext>
            </a:extLst>
          </a:blip>
          <a:stretch>
            <a:fillRect/>
          </a:stretch>
        </p:blipFill>
        <p:spPr>
          <a:xfrm>
            <a:off x="10685681" y="3336653"/>
            <a:ext cx="947755" cy="283023"/>
          </a:xfrm>
          <a:prstGeom prst="rect">
            <a:avLst/>
          </a:prstGeom>
        </p:spPr>
      </p:pic>
      <p:pic>
        <p:nvPicPr>
          <p:cNvPr id="70" name="Picture 32" descr="WIRED Brand Lab | Oura Ring User Interface | WIRED">
            <a:extLst>
              <a:ext uri="{FF2B5EF4-FFF2-40B4-BE49-F238E27FC236}">
                <a16:creationId xmlns:a16="http://schemas.microsoft.com/office/drawing/2014/main" id="{61E7CEBA-0C06-1E20-1805-82EE798C0751}"/>
              </a:ext>
            </a:extLst>
          </p:cNvPr>
          <p:cNvPicPr>
            <a:picLocks noChangeAspect="1" noChangeArrowheads="1"/>
          </p:cNvPicPr>
          <p:nvPr/>
        </p:nvPicPr>
        <p:blipFill rotWithShape="1">
          <a:blip r:embed="rId61" cstate="hqprint">
            <a:extLst>
              <a:ext uri="{28A0092B-C50C-407E-A947-70E740481C1C}">
                <a14:useLocalDpi xmlns:a14="http://schemas.microsoft.com/office/drawing/2010/main"/>
              </a:ext>
            </a:extLst>
          </a:blip>
          <a:srcRect/>
          <a:stretch/>
        </p:blipFill>
        <p:spPr bwMode="auto">
          <a:xfrm>
            <a:off x="2591087" y="2202546"/>
            <a:ext cx="832174" cy="27221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4">
            <a:extLst>
              <a:ext uri="{FF2B5EF4-FFF2-40B4-BE49-F238E27FC236}">
                <a16:creationId xmlns:a16="http://schemas.microsoft.com/office/drawing/2014/main" id="{ACB1DDEE-D681-E83F-ED97-9EFB7405F340}"/>
              </a:ext>
            </a:extLst>
          </p:cNvPr>
          <p:cNvPicPr>
            <a:picLocks noChangeAspect="1" noChangeArrowheads="1"/>
          </p:cNvPicPr>
          <p:nvPr/>
        </p:nvPicPr>
        <p:blipFill>
          <a:blip r:embed="rId62" cstate="hqprint">
            <a:extLst>
              <a:ext uri="{28A0092B-C50C-407E-A947-70E740481C1C}">
                <a14:useLocalDpi xmlns:a14="http://schemas.microsoft.com/office/drawing/2010/main"/>
              </a:ext>
            </a:extLst>
          </a:blip>
          <a:srcRect/>
          <a:stretch>
            <a:fillRect/>
          </a:stretch>
        </p:blipFill>
        <p:spPr bwMode="auto">
          <a:xfrm>
            <a:off x="5853403" y="2464059"/>
            <a:ext cx="1208476" cy="25632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F603D37-4C83-C498-E728-8EB3AEB0D502}"/>
              </a:ext>
            </a:extLst>
          </p:cNvPr>
          <p:cNvPicPr>
            <a:picLocks noChangeAspect="1"/>
          </p:cNvPicPr>
          <p:nvPr/>
        </p:nvPicPr>
        <p:blipFill rotWithShape="1">
          <a:blip r:embed="rId63" cstate="hqprint">
            <a:extLst>
              <a:ext uri="{28A0092B-C50C-407E-A947-70E740481C1C}">
                <a14:useLocalDpi xmlns:a14="http://schemas.microsoft.com/office/drawing/2010/main"/>
              </a:ext>
            </a:extLst>
          </a:blip>
          <a:srcRect t="36199" b="37373"/>
          <a:stretch/>
        </p:blipFill>
        <p:spPr>
          <a:xfrm>
            <a:off x="2786479" y="5808443"/>
            <a:ext cx="1214662" cy="180566"/>
          </a:xfrm>
          <a:prstGeom prst="rect">
            <a:avLst/>
          </a:prstGeom>
        </p:spPr>
      </p:pic>
      <p:pic>
        <p:nvPicPr>
          <p:cNvPr id="74" name="Picture 73">
            <a:extLst>
              <a:ext uri="{FF2B5EF4-FFF2-40B4-BE49-F238E27FC236}">
                <a16:creationId xmlns:a16="http://schemas.microsoft.com/office/drawing/2014/main" id="{54BC3AD9-10BE-5616-D3D6-73DB5BF7100E}"/>
              </a:ext>
            </a:extLst>
          </p:cNvPr>
          <p:cNvPicPr>
            <a:picLocks noChangeAspect="1"/>
          </p:cNvPicPr>
          <p:nvPr/>
        </p:nvPicPr>
        <p:blipFill rotWithShape="1">
          <a:blip r:embed="rId64" cstate="hqprint">
            <a:extLst>
              <a:ext uri="{28A0092B-C50C-407E-A947-70E740481C1C}">
                <a14:useLocalDpi xmlns:a14="http://schemas.microsoft.com/office/drawing/2010/main"/>
              </a:ext>
            </a:extLst>
          </a:blip>
          <a:srcRect/>
          <a:stretch/>
        </p:blipFill>
        <p:spPr>
          <a:xfrm>
            <a:off x="9560876" y="3314045"/>
            <a:ext cx="1037124" cy="272135"/>
          </a:xfrm>
          <a:prstGeom prst="rect">
            <a:avLst/>
          </a:prstGeom>
        </p:spPr>
      </p:pic>
      <p:pic>
        <p:nvPicPr>
          <p:cNvPr id="75" name="Picture 74">
            <a:extLst>
              <a:ext uri="{FF2B5EF4-FFF2-40B4-BE49-F238E27FC236}">
                <a16:creationId xmlns:a16="http://schemas.microsoft.com/office/drawing/2014/main" id="{EE117AD0-55E2-B8EE-4347-601576D9E724}"/>
              </a:ext>
            </a:extLst>
          </p:cNvPr>
          <p:cNvPicPr>
            <a:picLocks noChangeAspect="1"/>
          </p:cNvPicPr>
          <p:nvPr/>
        </p:nvPicPr>
        <p:blipFill>
          <a:blip r:embed="rId65"/>
          <a:stretch>
            <a:fillRect/>
          </a:stretch>
        </p:blipFill>
        <p:spPr>
          <a:xfrm>
            <a:off x="1059714" y="4195415"/>
            <a:ext cx="880139" cy="234704"/>
          </a:xfrm>
          <a:prstGeom prst="rect">
            <a:avLst/>
          </a:prstGeom>
        </p:spPr>
      </p:pic>
      <p:pic>
        <p:nvPicPr>
          <p:cNvPr id="76" name="Picture 36" descr="Torrid — Lincolnwood Town Center">
            <a:extLst>
              <a:ext uri="{FF2B5EF4-FFF2-40B4-BE49-F238E27FC236}">
                <a16:creationId xmlns:a16="http://schemas.microsoft.com/office/drawing/2014/main" id="{7AAACC14-E9A0-7392-B238-E753529962CE}"/>
              </a:ext>
            </a:extLst>
          </p:cNvPr>
          <p:cNvPicPr>
            <a:picLocks noChangeAspect="1" noChangeArrowheads="1"/>
          </p:cNvPicPr>
          <p:nvPr/>
        </p:nvPicPr>
        <p:blipFill rotWithShape="1">
          <a:blip r:embed="rId66" cstate="hqprint">
            <a:extLst>
              <a:ext uri="{28A0092B-C50C-407E-A947-70E740481C1C}">
                <a14:useLocalDpi xmlns:a14="http://schemas.microsoft.com/office/drawing/2010/main"/>
              </a:ext>
            </a:extLst>
          </a:blip>
          <a:srcRect t="42425" b="40979"/>
          <a:stretch/>
        </p:blipFill>
        <p:spPr bwMode="auto">
          <a:xfrm>
            <a:off x="5434584" y="3400652"/>
            <a:ext cx="1507222" cy="25014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733AF2CB-F13E-E1CD-321B-08640DB4509E}"/>
              </a:ext>
            </a:extLst>
          </p:cNvPr>
          <p:cNvPicPr>
            <a:picLocks noChangeAspect="1"/>
          </p:cNvPicPr>
          <p:nvPr/>
        </p:nvPicPr>
        <p:blipFill rotWithShape="1">
          <a:blip r:embed="rId67" cstate="hqprint">
            <a:extLst>
              <a:ext uri="{28A0092B-C50C-407E-A947-70E740481C1C}">
                <a14:useLocalDpi xmlns:a14="http://schemas.microsoft.com/office/drawing/2010/main"/>
              </a:ext>
            </a:extLst>
          </a:blip>
          <a:srcRect/>
          <a:stretch/>
        </p:blipFill>
        <p:spPr>
          <a:xfrm>
            <a:off x="9826420" y="2510839"/>
            <a:ext cx="798774" cy="188517"/>
          </a:xfrm>
          <a:prstGeom prst="rect">
            <a:avLst/>
          </a:prstGeom>
        </p:spPr>
      </p:pic>
      <p:pic>
        <p:nvPicPr>
          <p:cNvPr id="78" name="Picture 77">
            <a:extLst>
              <a:ext uri="{FF2B5EF4-FFF2-40B4-BE49-F238E27FC236}">
                <a16:creationId xmlns:a16="http://schemas.microsoft.com/office/drawing/2014/main" id="{5EE7C83C-5661-7112-2D7C-BB2504D9F3B5}"/>
              </a:ext>
            </a:extLst>
          </p:cNvPr>
          <p:cNvPicPr>
            <a:picLocks noChangeAspect="1"/>
          </p:cNvPicPr>
          <p:nvPr/>
        </p:nvPicPr>
        <p:blipFill>
          <a:blip r:embed="rId68" cstate="hqprint">
            <a:extLst>
              <a:ext uri="{28A0092B-C50C-407E-A947-70E740481C1C}">
                <a14:useLocalDpi xmlns:a14="http://schemas.microsoft.com/office/drawing/2010/main"/>
              </a:ext>
            </a:extLst>
          </a:blip>
          <a:stretch>
            <a:fillRect/>
          </a:stretch>
        </p:blipFill>
        <p:spPr>
          <a:xfrm>
            <a:off x="479578" y="2378254"/>
            <a:ext cx="961907" cy="278982"/>
          </a:xfrm>
          <a:prstGeom prst="rect">
            <a:avLst/>
          </a:prstGeom>
        </p:spPr>
      </p:pic>
      <p:pic>
        <p:nvPicPr>
          <p:cNvPr id="79" name="Picture 78">
            <a:extLst>
              <a:ext uri="{FF2B5EF4-FFF2-40B4-BE49-F238E27FC236}">
                <a16:creationId xmlns:a16="http://schemas.microsoft.com/office/drawing/2014/main" id="{7B097492-64D2-4859-AEBB-401AC556C337}"/>
              </a:ext>
            </a:extLst>
          </p:cNvPr>
          <p:cNvPicPr>
            <a:picLocks noChangeAspect="1"/>
          </p:cNvPicPr>
          <p:nvPr/>
        </p:nvPicPr>
        <p:blipFill rotWithShape="1">
          <a:blip r:embed="rId69" cstate="hqprint">
            <a:extLst>
              <a:ext uri="{28A0092B-C50C-407E-A947-70E740481C1C}">
                <a14:useLocalDpi xmlns:a14="http://schemas.microsoft.com/office/drawing/2010/main"/>
              </a:ext>
            </a:extLst>
          </a:blip>
          <a:srcRect t="23699" b="23741"/>
          <a:stretch/>
        </p:blipFill>
        <p:spPr>
          <a:xfrm>
            <a:off x="9848677" y="2775140"/>
            <a:ext cx="786381" cy="232494"/>
          </a:xfrm>
          <a:prstGeom prst="rect">
            <a:avLst/>
          </a:prstGeom>
        </p:spPr>
      </p:pic>
      <p:pic>
        <p:nvPicPr>
          <p:cNvPr id="80" name="Picture 79">
            <a:extLst>
              <a:ext uri="{FF2B5EF4-FFF2-40B4-BE49-F238E27FC236}">
                <a16:creationId xmlns:a16="http://schemas.microsoft.com/office/drawing/2014/main" id="{54E55411-1287-C6A7-F68C-01CCD441EDBE}"/>
              </a:ext>
            </a:extLst>
          </p:cNvPr>
          <p:cNvPicPr>
            <a:picLocks noChangeAspect="1"/>
          </p:cNvPicPr>
          <p:nvPr/>
        </p:nvPicPr>
        <p:blipFill>
          <a:blip r:embed="rId70" cstate="hqprint">
            <a:extLst>
              <a:ext uri="{28A0092B-C50C-407E-A947-70E740481C1C}">
                <a14:useLocalDpi xmlns:a14="http://schemas.microsoft.com/office/drawing/2010/main"/>
              </a:ext>
            </a:extLst>
          </a:blip>
          <a:stretch>
            <a:fillRect/>
          </a:stretch>
        </p:blipFill>
        <p:spPr>
          <a:xfrm>
            <a:off x="2754964" y="6034961"/>
            <a:ext cx="1581762" cy="242230"/>
          </a:xfrm>
          <a:prstGeom prst="rect">
            <a:avLst/>
          </a:prstGeom>
        </p:spPr>
      </p:pic>
      <p:pic>
        <p:nvPicPr>
          <p:cNvPr id="81" name="Picture 80">
            <a:extLst>
              <a:ext uri="{FF2B5EF4-FFF2-40B4-BE49-F238E27FC236}">
                <a16:creationId xmlns:a16="http://schemas.microsoft.com/office/drawing/2014/main" id="{93B2A2ED-E490-2DBB-B728-1734928558A3}"/>
              </a:ext>
            </a:extLst>
          </p:cNvPr>
          <p:cNvPicPr>
            <a:picLocks noChangeAspect="1"/>
          </p:cNvPicPr>
          <p:nvPr/>
        </p:nvPicPr>
        <p:blipFill>
          <a:blip r:embed="rId71" cstate="hqprint">
            <a:extLst>
              <a:ext uri="{28A0092B-C50C-407E-A947-70E740481C1C}">
                <a14:useLocalDpi xmlns:a14="http://schemas.microsoft.com/office/drawing/2010/main"/>
              </a:ext>
            </a:extLst>
          </a:blip>
          <a:stretch>
            <a:fillRect/>
          </a:stretch>
        </p:blipFill>
        <p:spPr>
          <a:xfrm>
            <a:off x="1514448" y="3282840"/>
            <a:ext cx="994333" cy="171049"/>
          </a:xfrm>
          <a:prstGeom prst="rect">
            <a:avLst/>
          </a:prstGeom>
        </p:spPr>
      </p:pic>
      <p:pic>
        <p:nvPicPr>
          <p:cNvPr id="82" name="Picture 81">
            <a:extLst>
              <a:ext uri="{FF2B5EF4-FFF2-40B4-BE49-F238E27FC236}">
                <a16:creationId xmlns:a16="http://schemas.microsoft.com/office/drawing/2014/main" id="{6058FD86-E022-2E04-D44A-8BAF95B45A31}"/>
              </a:ext>
            </a:extLst>
          </p:cNvPr>
          <p:cNvPicPr>
            <a:picLocks noChangeAspect="1"/>
          </p:cNvPicPr>
          <p:nvPr/>
        </p:nvPicPr>
        <p:blipFill>
          <a:blip r:embed="rId72"/>
          <a:stretch>
            <a:fillRect/>
          </a:stretch>
        </p:blipFill>
        <p:spPr>
          <a:xfrm>
            <a:off x="1606987" y="2651670"/>
            <a:ext cx="795874" cy="327900"/>
          </a:xfrm>
          <a:prstGeom prst="rect">
            <a:avLst/>
          </a:prstGeom>
        </p:spPr>
      </p:pic>
      <p:pic>
        <p:nvPicPr>
          <p:cNvPr id="83" name="Picture 82">
            <a:extLst>
              <a:ext uri="{FF2B5EF4-FFF2-40B4-BE49-F238E27FC236}">
                <a16:creationId xmlns:a16="http://schemas.microsoft.com/office/drawing/2014/main" id="{6963D8BF-F4D3-4A95-8C31-B6D51BF072F5}"/>
              </a:ext>
            </a:extLst>
          </p:cNvPr>
          <p:cNvPicPr>
            <a:picLocks noChangeAspect="1"/>
          </p:cNvPicPr>
          <p:nvPr/>
        </p:nvPicPr>
        <p:blipFill>
          <a:blip r:embed="rId73" cstate="hqprint">
            <a:extLst>
              <a:ext uri="{28A0092B-C50C-407E-A947-70E740481C1C}">
                <a14:useLocalDpi xmlns:a14="http://schemas.microsoft.com/office/drawing/2010/main"/>
              </a:ext>
            </a:extLst>
          </a:blip>
          <a:stretch>
            <a:fillRect/>
          </a:stretch>
        </p:blipFill>
        <p:spPr>
          <a:xfrm>
            <a:off x="4013739" y="5777199"/>
            <a:ext cx="992782" cy="277313"/>
          </a:xfrm>
          <a:prstGeom prst="rect">
            <a:avLst/>
          </a:prstGeom>
        </p:spPr>
      </p:pic>
      <p:pic>
        <p:nvPicPr>
          <p:cNvPr id="85" name="Picture 84">
            <a:extLst>
              <a:ext uri="{FF2B5EF4-FFF2-40B4-BE49-F238E27FC236}">
                <a16:creationId xmlns:a16="http://schemas.microsoft.com/office/drawing/2014/main" id="{8F02CD3C-E9D9-EA55-6320-CA9C91F241AF}"/>
              </a:ext>
            </a:extLst>
          </p:cNvPr>
          <p:cNvPicPr>
            <a:picLocks noChangeAspect="1"/>
          </p:cNvPicPr>
          <p:nvPr/>
        </p:nvPicPr>
        <p:blipFill>
          <a:blip r:embed="rId74" cstate="hqprint">
            <a:extLst>
              <a:ext uri="{28A0092B-C50C-407E-A947-70E740481C1C}">
                <a14:useLocalDpi xmlns:a14="http://schemas.microsoft.com/office/drawing/2010/main"/>
              </a:ext>
            </a:extLst>
          </a:blip>
          <a:stretch>
            <a:fillRect/>
          </a:stretch>
        </p:blipFill>
        <p:spPr>
          <a:xfrm>
            <a:off x="4807940" y="5048739"/>
            <a:ext cx="922389" cy="614926"/>
          </a:xfrm>
          <a:prstGeom prst="rect">
            <a:avLst/>
          </a:prstGeom>
        </p:spPr>
      </p:pic>
      <p:pic>
        <p:nvPicPr>
          <p:cNvPr id="86" name="Picture 85">
            <a:extLst>
              <a:ext uri="{FF2B5EF4-FFF2-40B4-BE49-F238E27FC236}">
                <a16:creationId xmlns:a16="http://schemas.microsoft.com/office/drawing/2014/main" id="{5B932287-318D-4083-AB88-D7E0A4DAFF11}"/>
              </a:ext>
            </a:extLst>
          </p:cNvPr>
          <p:cNvPicPr>
            <a:picLocks noChangeAspect="1"/>
          </p:cNvPicPr>
          <p:nvPr/>
        </p:nvPicPr>
        <p:blipFill rotWithShape="1">
          <a:blip r:embed="rId75" cstate="hqprint">
            <a:extLst>
              <a:ext uri="{28A0092B-C50C-407E-A947-70E740481C1C}">
                <a14:useLocalDpi xmlns:a14="http://schemas.microsoft.com/office/drawing/2010/main"/>
              </a:ext>
            </a:extLst>
          </a:blip>
          <a:srcRect/>
          <a:stretch/>
        </p:blipFill>
        <p:spPr>
          <a:xfrm>
            <a:off x="568499" y="5150525"/>
            <a:ext cx="999791" cy="216694"/>
          </a:xfrm>
          <a:prstGeom prst="rect">
            <a:avLst/>
          </a:prstGeom>
        </p:spPr>
      </p:pic>
      <p:pic>
        <p:nvPicPr>
          <p:cNvPr id="88" name="Picture 87">
            <a:extLst>
              <a:ext uri="{FF2B5EF4-FFF2-40B4-BE49-F238E27FC236}">
                <a16:creationId xmlns:a16="http://schemas.microsoft.com/office/drawing/2014/main" id="{B6200526-6B00-AFD3-E73E-B16BB1796DB2}"/>
              </a:ext>
            </a:extLst>
          </p:cNvPr>
          <p:cNvPicPr>
            <a:picLocks noChangeAspect="1"/>
          </p:cNvPicPr>
          <p:nvPr/>
        </p:nvPicPr>
        <p:blipFill rotWithShape="1">
          <a:blip r:embed="rId76" cstate="hqprint">
            <a:extLst>
              <a:ext uri="{28A0092B-C50C-407E-A947-70E740481C1C}">
                <a14:useLocalDpi xmlns:a14="http://schemas.microsoft.com/office/drawing/2010/main"/>
              </a:ext>
            </a:extLst>
          </a:blip>
          <a:srcRect/>
          <a:stretch/>
        </p:blipFill>
        <p:spPr>
          <a:xfrm>
            <a:off x="4904025" y="5482464"/>
            <a:ext cx="1016348" cy="265061"/>
          </a:xfrm>
          <a:prstGeom prst="rect">
            <a:avLst/>
          </a:prstGeom>
        </p:spPr>
      </p:pic>
      <p:pic>
        <p:nvPicPr>
          <p:cNvPr id="89" name="Picture 88">
            <a:extLst>
              <a:ext uri="{FF2B5EF4-FFF2-40B4-BE49-F238E27FC236}">
                <a16:creationId xmlns:a16="http://schemas.microsoft.com/office/drawing/2014/main" id="{4156A96D-CB80-B451-717F-45A0703413AD}"/>
              </a:ext>
            </a:extLst>
          </p:cNvPr>
          <p:cNvPicPr>
            <a:picLocks noChangeAspect="1"/>
          </p:cNvPicPr>
          <p:nvPr/>
        </p:nvPicPr>
        <p:blipFill>
          <a:blip r:embed="rId77" cstate="hqprint">
            <a:extLst>
              <a:ext uri="{28A0092B-C50C-407E-A947-70E740481C1C}">
                <a14:useLocalDpi xmlns:a14="http://schemas.microsoft.com/office/drawing/2010/main"/>
              </a:ext>
            </a:extLst>
          </a:blip>
          <a:stretch>
            <a:fillRect/>
          </a:stretch>
        </p:blipFill>
        <p:spPr>
          <a:xfrm>
            <a:off x="10730685" y="2697719"/>
            <a:ext cx="973840" cy="363973"/>
          </a:xfrm>
          <a:prstGeom prst="rect">
            <a:avLst/>
          </a:prstGeom>
        </p:spPr>
      </p:pic>
      <p:pic>
        <p:nvPicPr>
          <p:cNvPr id="90" name="Picture 89">
            <a:extLst>
              <a:ext uri="{FF2B5EF4-FFF2-40B4-BE49-F238E27FC236}">
                <a16:creationId xmlns:a16="http://schemas.microsoft.com/office/drawing/2014/main" id="{B8891778-9646-C14D-4D06-FDBFBCE00BDF}"/>
              </a:ext>
            </a:extLst>
          </p:cNvPr>
          <p:cNvPicPr>
            <a:picLocks noChangeAspect="1"/>
          </p:cNvPicPr>
          <p:nvPr/>
        </p:nvPicPr>
        <p:blipFill rotWithShape="1">
          <a:blip r:embed="rId78" cstate="hqprint">
            <a:extLst>
              <a:ext uri="{28A0092B-C50C-407E-A947-70E740481C1C}">
                <a14:useLocalDpi xmlns:a14="http://schemas.microsoft.com/office/drawing/2010/main"/>
              </a:ext>
            </a:extLst>
          </a:blip>
          <a:srcRect/>
          <a:stretch/>
        </p:blipFill>
        <p:spPr>
          <a:xfrm>
            <a:off x="8329123" y="1854933"/>
            <a:ext cx="534099" cy="535635"/>
          </a:xfrm>
          <a:prstGeom prst="rect">
            <a:avLst/>
          </a:prstGeom>
        </p:spPr>
      </p:pic>
      <p:pic>
        <p:nvPicPr>
          <p:cNvPr id="91" name="Picture 90">
            <a:extLst>
              <a:ext uri="{FF2B5EF4-FFF2-40B4-BE49-F238E27FC236}">
                <a16:creationId xmlns:a16="http://schemas.microsoft.com/office/drawing/2014/main" id="{69782513-97F7-BA96-FFC2-13B1CDD434E7}"/>
              </a:ext>
            </a:extLst>
          </p:cNvPr>
          <p:cNvPicPr>
            <a:picLocks noChangeAspect="1"/>
          </p:cNvPicPr>
          <p:nvPr/>
        </p:nvPicPr>
        <p:blipFill>
          <a:blip r:embed="rId79"/>
          <a:stretch>
            <a:fillRect/>
          </a:stretch>
        </p:blipFill>
        <p:spPr>
          <a:xfrm>
            <a:off x="4385720" y="6071151"/>
            <a:ext cx="1734265" cy="222564"/>
          </a:xfrm>
          <a:prstGeom prst="rect">
            <a:avLst/>
          </a:prstGeom>
        </p:spPr>
      </p:pic>
      <p:pic>
        <p:nvPicPr>
          <p:cNvPr id="92" name="Picture 91">
            <a:extLst>
              <a:ext uri="{FF2B5EF4-FFF2-40B4-BE49-F238E27FC236}">
                <a16:creationId xmlns:a16="http://schemas.microsoft.com/office/drawing/2014/main" id="{A36ABD1B-EADF-B8C3-3415-24C57CBED9DE}"/>
              </a:ext>
            </a:extLst>
          </p:cNvPr>
          <p:cNvPicPr>
            <a:picLocks noChangeAspect="1"/>
          </p:cNvPicPr>
          <p:nvPr/>
        </p:nvPicPr>
        <p:blipFill>
          <a:blip r:embed="rId80" cstate="hqprint">
            <a:extLst>
              <a:ext uri="{28A0092B-C50C-407E-A947-70E740481C1C}">
                <a14:useLocalDpi xmlns:a14="http://schemas.microsoft.com/office/drawing/2010/main"/>
              </a:ext>
            </a:extLst>
          </a:blip>
          <a:stretch>
            <a:fillRect/>
          </a:stretch>
        </p:blipFill>
        <p:spPr>
          <a:xfrm>
            <a:off x="5063268" y="5747331"/>
            <a:ext cx="1288815" cy="394461"/>
          </a:xfrm>
          <a:prstGeom prst="rect">
            <a:avLst/>
          </a:prstGeom>
        </p:spPr>
      </p:pic>
      <p:pic>
        <p:nvPicPr>
          <p:cNvPr id="93" name="Picture 92">
            <a:extLst>
              <a:ext uri="{FF2B5EF4-FFF2-40B4-BE49-F238E27FC236}">
                <a16:creationId xmlns:a16="http://schemas.microsoft.com/office/drawing/2014/main" id="{1770B5A6-60AA-D362-E5BC-F373255CCB6C}"/>
              </a:ext>
            </a:extLst>
          </p:cNvPr>
          <p:cNvPicPr>
            <a:picLocks noChangeAspect="1"/>
          </p:cNvPicPr>
          <p:nvPr/>
        </p:nvPicPr>
        <p:blipFill>
          <a:blip r:embed="rId81" cstate="hqprint">
            <a:extLst>
              <a:ext uri="{28A0092B-C50C-407E-A947-70E740481C1C}">
                <a14:useLocalDpi xmlns:a14="http://schemas.microsoft.com/office/drawing/2010/main"/>
              </a:ext>
            </a:extLst>
          </a:blip>
          <a:stretch>
            <a:fillRect/>
          </a:stretch>
        </p:blipFill>
        <p:spPr>
          <a:xfrm>
            <a:off x="8312774" y="5428665"/>
            <a:ext cx="1630364" cy="219004"/>
          </a:xfrm>
          <a:prstGeom prst="rect">
            <a:avLst/>
          </a:prstGeom>
        </p:spPr>
      </p:pic>
      <p:pic>
        <p:nvPicPr>
          <p:cNvPr id="94" name="Picture 93">
            <a:extLst>
              <a:ext uri="{FF2B5EF4-FFF2-40B4-BE49-F238E27FC236}">
                <a16:creationId xmlns:a16="http://schemas.microsoft.com/office/drawing/2014/main" id="{09909D25-05A3-680F-C8C9-53C6FA138BF4}"/>
              </a:ext>
            </a:extLst>
          </p:cNvPr>
          <p:cNvPicPr>
            <a:picLocks noChangeAspect="1"/>
          </p:cNvPicPr>
          <p:nvPr/>
        </p:nvPicPr>
        <p:blipFill rotWithShape="1">
          <a:blip r:embed="rId82" cstate="hqprint">
            <a:extLst>
              <a:ext uri="{28A0092B-C50C-407E-A947-70E740481C1C}">
                <a14:useLocalDpi xmlns:a14="http://schemas.microsoft.com/office/drawing/2010/main"/>
              </a:ext>
            </a:extLst>
          </a:blip>
          <a:srcRect/>
          <a:stretch/>
        </p:blipFill>
        <p:spPr>
          <a:xfrm>
            <a:off x="3567531" y="4869603"/>
            <a:ext cx="1088560" cy="216275"/>
          </a:xfrm>
          <a:prstGeom prst="rect">
            <a:avLst/>
          </a:prstGeom>
        </p:spPr>
      </p:pic>
      <p:pic>
        <p:nvPicPr>
          <p:cNvPr id="95" name="Picture 94">
            <a:extLst>
              <a:ext uri="{FF2B5EF4-FFF2-40B4-BE49-F238E27FC236}">
                <a16:creationId xmlns:a16="http://schemas.microsoft.com/office/drawing/2014/main" id="{18A86B42-3676-55CF-1768-4AF6B77B3B48}"/>
              </a:ext>
            </a:extLst>
          </p:cNvPr>
          <p:cNvPicPr>
            <a:picLocks noChangeAspect="1"/>
          </p:cNvPicPr>
          <p:nvPr/>
        </p:nvPicPr>
        <p:blipFill rotWithShape="1">
          <a:blip r:embed="rId83" cstate="hqprint">
            <a:extLst>
              <a:ext uri="{28A0092B-C50C-407E-A947-70E740481C1C}">
                <a14:useLocalDpi xmlns:a14="http://schemas.microsoft.com/office/drawing/2010/main"/>
              </a:ext>
            </a:extLst>
          </a:blip>
          <a:srcRect l="9620" t="42057" r="10861" b="40616"/>
          <a:stretch/>
        </p:blipFill>
        <p:spPr>
          <a:xfrm>
            <a:off x="6172880" y="6088507"/>
            <a:ext cx="1547774" cy="176212"/>
          </a:xfrm>
          <a:prstGeom prst="rect">
            <a:avLst/>
          </a:prstGeom>
        </p:spPr>
      </p:pic>
      <p:pic>
        <p:nvPicPr>
          <p:cNvPr id="96" name="Picture 95">
            <a:extLst>
              <a:ext uri="{FF2B5EF4-FFF2-40B4-BE49-F238E27FC236}">
                <a16:creationId xmlns:a16="http://schemas.microsoft.com/office/drawing/2014/main" id="{E990D1AE-51EB-E36F-D593-60A8089139CF}"/>
              </a:ext>
            </a:extLst>
          </p:cNvPr>
          <p:cNvPicPr>
            <a:picLocks noChangeAspect="1"/>
          </p:cNvPicPr>
          <p:nvPr/>
        </p:nvPicPr>
        <p:blipFill>
          <a:blip r:embed="rId84"/>
          <a:stretch>
            <a:fillRect/>
          </a:stretch>
        </p:blipFill>
        <p:spPr>
          <a:xfrm>
            <a:off x="2513929" y="3897941"/>
            <a:ext cx="905804" cy="199277"/>
          </a:xfrm>
          <a:prstGeom prst="rect">
            <a:avLst/>
          </a:prstGeom>
        </p:spPr>
      </p:pic>
      <p:pic>
        <p:nvPicPr>
          <p:cNvPr id="97" name="Picture 96">
            <a:extLst>
              <a:ext uri="{FF2B5EF4-FFF2-40B4-BE49-F238E27FC236}">
                <a16:creationId xmlns:a16="http://schemas.microsoft.com/office/drawing/2014/main" id="{97CFB287-3FBB-C598-11F5-33DE11B14C5E}"/>
              </a:ext>
            </a:extLst>
          </p:cNvPr>
          <p:cNvPicPr>
            <a:picLocks noChangeAspect="1"/>
          </p:cNvPicPr>
          <p:nvPr/>
        </p:nvPicPr>
        <p:blipFill>
          <a:blip r:embed="rId85" cstate="hqprint">
            <a:extLst>
              <a:ext uri="{28A0092B-C50C-407E-A947-70E740481C1C}">
                <a14:useLocalDpi xmlns:a14="http://schemas.microsoft.com/office/drawing/2010/main"/>
              </a:ext>
            </a:extLst>
          </a:blip>
          <a:stretch>
            <a:fillRect/>
          </a:stretch>
        </p:blipFill>
        <p:spPr>
          <a:xfrm>
            <a:off x="4588256" y="2631671"/>
            <a:ext cx="921616" cy="614410"/>
          </a:xfrm>
          <a:prstGeom prst="rect">
            <a:avLst/>
          </a:prstGeom>
        </p:spPr>
      </p:pic>
      <p:pic>
        <p:nvPicPr>
          <p:cNvPr id="98" name="Picture 97">
            <a:extLst>
              <a:ext uri="{FF2B5EF4-FFF2-40B4-BE49-F238E27FC236}">
                <a16:creationId xmlns:a16="http://schemas.microsoft.com/office/drawing/2014/main" id="{DAC9F172-D050-3BEC-CAE7-90B0070393F5}"/>
              </a:ext>
            </a:extLst>
          </p:cNvPr>
          <p:cNvPicPr>
            <a:picLocks noChangeAspect="1"/>
          </p:cNvPicPr>
          <p:nvPr/>
        </p:nvPicPr>
        <p:blipFill>
          <a:blip r:embed="rId86" cstate="hqprint">
            <a:extLst>
              <a:ext uri="{28A0092B-C50C-407E-A947-70E740481C1C}">
                <a14:useLocalDpi xmlns:a14="http://schemas.microsoft.com/office/drawing/2010/main"/>
              </a:ext>
            </a:extLst>
          </a:blip>
          <a:stretch>
            <a:fillRect/>
          </a:stretch>
        </p:blipFill>
        <p:spPr>
          <a:xfrm>
            <a:off x="1977761" y="3831143"/>
            <a:ext cx="546483" cy="546483"/>
          </a:xfrm>
          <a:prstGeom prst="rect">
            <a:avLst/>
          </a:prstGeom>
        </p:spPr>
      </p:pic>
      <p:pic>
        <p:nvPicPr>
          <p:cNvPr id="99" name="Picture 98">
            <a:extLst>
              <a:ext uri="{FF2B5EF4-FFF2-40B4-BE49-F238E27FC236}">
                <a16:creationId xmlns:a16="http://schemas.microsoft.com/office/drawing/2014/main" id="{D2F13F75-D244-C7BF-598C-F10BD37F4935}"/>
              </a:ext>
            </a:extLst>
          </p:cNvPr>
          <p:cNvPicPr>
            <a:picLocks noChangeAspect="1"/>
          </p:cNvPicPr>
          <p:nvPr/>
        </p:nvPicPr>
        <p:blipFill>
          <a:blip r:embed="rId87" cstate="hqprint">
            <a:extLst>
              <a:ext uri="{28A0092B-C50C-407E-A947-70E740481C1C}">
                <a14:useLocalDpi xmlns:a14="http://schemas.microsoft.com/office/drawing/2010/main"/>
              </a:ext>
            </a:extLst>
          </a:blip>
          <a:stretch>
            <a:fillRect/>
          </a:stretch>
        </p:blipFill>
        <p:spPr>
          <a:xfrm>
            <a:off x="8752336" y="2425990"/>
            <a:ext cx="327699" cy="327699"/>
          </a:xfrm>
          <a:prstGeom prst="rect">
            <a:avLst/>
          </a:prstGeom>
        </p:spPr>
      </p:pic>
      <p:pic>
        <p:nvPicPr>
          <p:cNvPr id="100" name="Picture 99">
            <a:extLst>
              <a:ext uri="{FF2B5EF4-FFF2-40B4-BE49-F238E27FC236}">
                <a16:creationId xmlns:a16="http://schemas.microsoft.com/office/drawing/2014/main" id="{AC8835E1-CCA4-3BA1-93F9-9B0EF65AD4BF}"/>
              </a:ext>
            </a:extLst>
          </p:cNvPr>
          <p:cNvPicPr>
            <a:picLocks noChangeAspect="1"/>
          </p:cNvPicPr>
          <p:nvPr/>
        </p:nvPicPr>
        <p:blipFill rotWithShape="1">
          <a:blip r:embed="rId88" cstate="hqprint">
            <a:extLst>
              <a:ext uri="{28A0092B-C50C-407E-A947-70E740481C1C}">
                <a14:useLocalDpi xmlns:a14="http://schemas.microsoft.com/office/drawing/2010/main"/>
              </a:ext>
            </a:extLst>
          </a:blip>
          <a:srcRect/>
          <a:stretch/>
        </p:blipFill>
        <p:spPr>
          <a:xfrm>
            <a:off x="9367593" y="3954013"/>
            <a:ext cx="546018" cy="373058"/>
          </a:xfrm>
          <a:prstGeom prst="rect">
            <a:avLst/>
          </a:prstGeom>
        </p:spPr>
      </p:pic>
      <p:pic>
        <p:nvPicPr>
          <p:cNvPr id="101" name="Picture 100">
            <a:extLst>
              <a:ext uri="{FF2B5EF4-FFF2-40B4-BE49-F238E27FC236}">
                <a16:creationId xmlns:a16="http://schemas.microsoft.com/office/drawing/2014/main" id="{E78FC536-A7B3-69AD-703D-65F74558C8D0}"/>
              </a:ext>
            </a:extLst>
          </p:cNvPr>
          <p:cNvPicPr>
            <a:picLocks noChangeAspect="1"/>
          </p:cNvPicPr>
          <p:nvPr/>
        </p:nvPicPr>
        <p:blipFill>
          <a:blip r:embed="rId89" cstate="hqprint">
            <a:extLst>
              <a:ext uri="{28A0092B-C50C-407E-A947-70E740481C1C}">
                <a14:useLocalDpi xmlns:a14="http://schemas.microsoft.com/office/drawing/2010/main"/>
              </a:ext>
            </a:extLst>
          </a:blip>
          <a:stretch>
            <a:fillRect/>
          </a:stretch>
        </p:blipFill>
        <p:spPr>
          <a:xfrm>
            <a:off x="5347816" y="2465564"/>
            <a:ext cx="424852" cy="422021"/>
          </a:xfrm>
          <a:prstGeom prst="rect">
            <a:avLst/>
          </a:prstGeom>
        </p:spPr>
      </p:pic>
      <p:pic>
        <p:nvPicPr>
          <p:cNvPr id="102" name="Picture 101">
            <a:extLst>
              <a:ext uri="{FF2B5EF4-FFF2-40B4-BE49-F238E27FC236}">
                <a16:creationId xmlns:a16="http://schemas.microsoft.com/office/drawing/2014/main" id="{43A23C37-CD0A-4488-9084-F5DFC105A670}"/>
              </a:ext>
            </a:extLst>
          </p:cNvPr>
          <p:cNvPicPr>
            <a:picLocks noChangeAspect="1"/>
          </p:cNvPicPr>
          <p:nvPr/>
        </p:nvPicPr>
        <p:blipFill>
          <a:blip r:embed="rId90" cstate="hqprint">
            <a:extLst>
              <a:ext uri="{28A0092B-C50C-407E-A947-70E740481C1C}">
                <a14:useLocalDpi xmlns:a14="http://schemas.microsoft.com/office/drawing/2010/main"/>
              </a:ext>
            </a:extLst>
          </a:blip>
          <a:stretch>
            <a:fillRect/>
          </a:stretch>
        </p:blipFill>
        <p:spPr>
          <a:xfrm>
            <a:off x="4625498" y="3594518"/>
            <a:ext cx="771728" cy="289699"/>
          </a:xfrm>
          <a:prstGeom prst="rect">
            <a:avLst/>
          </a:prstGeom>
        </p:spPr>
      </p:pic>
      <p:pic>
        <p:nvPicPr>
          <p:cNvPr id="103" name="Picture 102">
            <a:extLst>
              <a:ext uri="{FF2B5EF4-FFF2-40B4-BE49-F238E27FC236}">
                <a16:creationId xmlns:a16="http://schemas.microsoft.com/office/drawing/2014/main" id="{AAE94A2E-69DC-DE09-0BB2-2927005BA929}"/>
              </a:ext>
            </a:extLst>
          </p:cNvPr>
          <p:cNvPicPr>
            <a:picLocks noChangeAspect="1"/>
          </p:cNvPicPr>
          <p:nvPr/>
        </p:nvPicPr>
        <p:blipFill rotWithShape="1">
          <a:blip r:embed="rId91" cstate="hqprint">
            <a:extLst>
              <a:ext uri="{28A0092B-C50C-407E-A947-70E740481C1C}">
                <a14:useLocalDpi xmlns:a14="http://schemas.microsoft.com/office/drawing/2010/main"/>
              </a:ext>
            </a:extLst>
          </a:blip>
          <a:srcRect/>
          <a:stretch/>
        </p:blipFill>
        <p:spPr>
          <a:xfrm>
            <a:off x="10872481" y="1903179"/>
            <a:ext cx="461526" cy="452395"/>
          </a:xfrm>
          <a:prstGeom prst="rect">
            <a:avLst/>
          </a:prstGeom>
        </p:spPr>
      </p:pic>
      <p:pic>
        <p:nvPicPr>
          <p:cNvPr id="104" name="Picture 103">
            <a:extLst>
              <a:ext uri="{FF2B5EF4-FFF2-40B4-BE49-F238E27FC236}">
                <a16:creationId xmlns:a16="http://schemas.microsoft.com/office/drawing/2014/main" id="{159373B3-F3C5-0A04-7068-6810A433BA81}"/>
              </a:ext>
            </a:extLst>
          </p:cNvPr>
          <p:cNvPicPr>
            <a:picLocks noChangeAspect="1"/>
          </p:cNvPicPr>
          <p:nvPr/>
        </p:nvPicPr>
        <p:blipFill>
          <a:blip r:embed="rId92" cstate="hqprint">
            <a:extLst>
              <a:ext uri="{28A0092B-C50C-407E-A947-70E740481C1C}">
                <a14:useLocalDpi xmlns:a14="http://schemas.microsoft.com/office/drawing/2010/main"/>
              </a:ext>
            </a:extLst>
          </a:blip>
          <a:stretch>
            <a:fillRect/>
          </a:stretch>
        </p:blipFill>
        <p:spPr>
          <a:xfrm>
            <a:off x="6211807" y="4600631"/>
            <a:ext cx="1581762" cy="830425"/>
          </a:xfrm>
          <a:prstGeom prst="rect">
            <a:avLst/>
          </a:prstGeom>
        </p:spPr>
      </p:pic>
      <p:pic>
        <p:nvPicPr>
          <p:cNvPr id="105" name="Picture 104">
            <a:extLst>
              <a:ext uri="{FF2B5EF4-FFF2-40B4-BE49-F238E27FC236}">
                <a16:creationId xmlns:a16="http://schemas.microsoft.com/office/drawing/2014/main" id="{C689E75B-2EFE-EBC0-DF45-802968E0F7E8}"/>
              </a:ext>
            </a:extLst>
          </p:cNvPr>
          <p:cNvPicPr>
            <a:picLocks noChangeAspect="1"/>
          </p:cNvPicPr>
          <p:nvPr/>
        </p:nvPicPr>
        <p:blipFill>
          <a:blip r:embed="rId93"/>
          <a:stretch>
            <a:fillRect/>
          </a:stretch>
        </p:blipFill>
        <p:spPr>
          <a:xfrm>
            <a:off x="6029567" y="5502416"/>
            <a:ext cx="882910" cy="274783"/>
          </a:xfrm>
          <a:prstGeom prst="rect">
            <a:avLst/>
          </a:prstGeom>
        </p:spPr>
      </p:pic>
      <p:pic>
        <p:nvPicPr>
          <p:cNvPr id="106" name="Picture 105">
            <a:extLst>
              <a:ext uri="{FF2B5EF4-FFF2-40B4-BE49-F238E27FC236}">
                <a16:creationId xmlns:a16="http://schemas.microsoft.com/office/drawing/2014/main" id="{0FB57F26-01E9-F869-0D02-E912C485D9DD}"/>
              </a:ext>
            </a:extLst>
          </p:cNvPr>
          <p:cNvPicPr>
            <a:picLocks noChangeAspect="1"/>
          </p:cNvPicPr>
          <p:nvPr/>
        </p:nvPicPr>
        <p:blipFill rotWithShape="1">
          <a:blip r:embed="rId94" cstate="hqprint">
            <a:extLst>
              <a:ext uri="{28A0092B-C50C-407E-A947-70E740481C1C}">
                <a14:useLocalDpi xmlns:a14="http://schemas.microsoft.com/office/drawing/2010/main"/>
              </a:ext>
            </a:extLst>
          </a:blip>
          <a:srcRect/>
          <a:stretch/>
        </p:blipFill>
        <p:spPr>
          <a:xfrm>
            <a:off x="6307423" y="5146043"/>
            <a:ext cx="336176" cy="336388"/>
          </a:xfrm>
          <a:prstGeom prst="rect">
            <a:avLst/>
          </a:prstGeom>
        </p:spPr>
      </p:pic>
      <p:pic>
        <p:nvPicPr>
          <p:cNvPr id="107" name="Picture 106">
            <a:extLst>
              <a:ext uri="{FF2B5EF4-FFF2-40B4-BE49-F238E27FC236}">
                <a16:creationId xmlns:a16="http://schemas.microsoft.com/office/drawing/2014/main" id="{93042930-98DA-3975-D5C5-6A7353B12E56}"/>
              </a:ext>
            </a:extLst>
          </p:cNvPr>
          <p:cNvPicPr>
            <a:picLocks noChangeAspect="1"/>
          </p:cNvPicPr>
          <p:nvPr/>
        </p:nvPicPr>
        <p:blipFill>
          <a:blip r:embed="rId95"/>
          <a:stretch>
            <a:fillRect/>
          </a:stretch>
        </p:blipFill>
        <p:spPr>
          <a:xfrm>
            <a:off x="7742173" y="6036402"/>
            <a:ext cx="981212" cy="271501"/>
          </a:xfrm>
          <a:prstGeom prst="rect">
            <a:avLst/>
          </a:prstGeom>
        </p:spPr>
      </p:pic>
      <p:pic>
        <p:nvPicPr>
          <p:cNvPr id="108" name="Picture 107">
            <a:extLst>
              <a:ext uri="{FF2B5EF4-FFF2-40B4-BE49-F238E27FC236}">
                <a16:creationId xmlns:a16="http://schemas.microsoft.com/office/drawing/2014/main" id="{36F937DE-7739-C4D5-0D83-B1D110A434BC}"/>
              </a:ext>
            </a:extLst>
          </p:cNvPr>
          <p:cNvPicPr>
            <a:picLocks noChangeAspect="1"/>
          </p:cNvPicPr>
          <p:nvPr/>
        </p:nvPicPr>
        <p:blipFill>
          <a:blip r:embed="rId96"/>
          <a:stretch>
            <a:fillRect/>
          </a:stretch>
        </p:blipFill>
        <p:spPr>
          <a:xfrm>
            <a:off x="6393575" y="5792262"/>
            <a:ext cx="1160714" cy="212797"/>
          </a:xfrm>
          <a:prstGeom prst="rect">
            <a:avLst/>
          </a:prstGeom>
        </p:spPr>
      </p:pic>
      <p:pic>
        <p:nvPicPr>
          <p:cNvPr id="109" name="Picture 108">
            <a:extLst>
              <a:ext uri="{FF2B5EF4-FFF2-40B4-BE49-F238E27FC236}">
                <a16:creationId xmlns:a16="http://schemas.microsoft.com/office/drawing/2014/main" id="{2EF5FD6C-C5A4-2FDD-962B-7F97FF0FF0BD}"/>
              </a:ext>
            </a:extLst>
          </p:cNvPr>
          <p:cNvPicPr>
            <a:picLocks noChangeAspect="1"/>
          </p:cNvPicPr>
          <p:nvPr/>
        </p:nvPicPr>
        <p:blipFill>
          <a:blip r:embed="rId97" cstate="hqprint">
            <a:extLst>
              <a:ext uri="{28A0092B-C50C-407E-A947-70E740481C1C}">
                <a14:useLocalDpi xmlns:a14="http://schemas.microsoft.com/office/drawing/2010/main"/>
              </a:ext>
            </a:extLst>
          </a:blip>
          <a:stretch>
            <a:fillRect/>
          </a:stretch>
        </p:blipFill>
        <p:spPr>
          <a:xfrm>
            <a:off x="9802284" y="4991356"/>
            <a:ext cx="711554" cy="370601"/>
          </a:xfrm>
          <a:prstGeom prst="rect">
            <a:avLst/>
          </a:prstGeom>
        </p:spPr>
      </p:pic>
      <p:pic>
        <p:nvPicPr>
          <p:cNvPr id="110" name="Picture 109">
            <a:extLst>
              <a:ext uri="{FF2B5EF4-FFF2-40B4-BE49-F238E27FC236}">
                <a16:creationId xmlns:a16="http://schemas.microsoft.com/office/drawing/2014/main" id="{5512AA53-0D3D-8F88-CFBA-2CEC84ABFA85}"/>
              </a:ext>
            </a:extLst>
          </p:cNvPr>
          <p:cNvPicPr>
            <a:picLocks noChangeAspect="1"/>
          </p:cNvPicPr>
          <p:nvPr/>
        </p:nvPicPr>
        <p:blipFill rotWithShape="1">
          <a:blip r:embed="rId98" cstate="hqprint">
            <a:extLst>
              <a:ext uri="{28A0092B-C50C-407E-A947-70E740481C1C}">
                <a14:useLocalDpi xmlns:a14="http://schemas.microsoft.com/office/drawing/2010/main"/>
              </a:ext>
            </a:extLst>
          </a:blip>
          <a:srcRect l="3124" t="24851" r="4058" b="26727"/>
          <a:stretch/>
        </p:blipFill>
        <p:spPr>
          <a:xfrm>
            <a:off x="3976798" y="1854933"/>
            <a:ext cx="1066754" cy="313044"/>
          </a:xfrm>
          <a:prstGeom prst="rect">
            <a:avLst/>
          </a:prstGeom>
        </p:spPr>
      </p:pic>
      <p:pic>
        <p:nvPicPr>
          <p:cNvPr id="111" name="Picture 110">
            <a:extLst>
              <a:ext uri="{FF2B5EF4-FFF2-40B4-BE49-F238E27FC236}">
                <a16:creationId xmlns:a16="http://schemas.microsoft.com/office/drawing/2014/main" id="{8A4E1642-F8CD-9DC7-DE0E-E2AA697F7CDE}"/>
              </a:ext>
            </a:extLst>
          </p:cNvPr>
          <p:cNvPicPr>
            <a:picLocks noChangeAspect="1"/>
          </p:cNvPicPr>
          <p:nvPr/>
        </p:nvPicPr>
        <p:blipFill rotWithShape="1">
          <a:blip r:embed="rId99" cstate="hqprint">
            <a:extLst>
              <a:ext uri="{28A0092B-C50C-407E-A947-70E740481C1C}">
                <a14:useLocalDpi xmlns:a14="http://schemas.microsoft.com/office/drawing/2010/main"/>
              </a:ext>
            </a:extLst>
          </a:blip>
          <a:srcRect/>
          <a:stretch/>
        </p:blipFill>
        <p:spPr>
          <a:xfrm>
            <a:off x="2519810" y="4186005"/>
            <a:ext cx="1302179" cy="197693"/>
          </a:xfrm>
          <a:prstGeom prst="rect">
            <a:avLst/>
          </a:prstGeom>
        </p:spPr>
      </p:pic>
      <p:pic>
        <p:nvPicPr>
          <p:cNvPr id="112" name="Picture 111">
            <a:extLst>
              <a:ext uri="{FF2B5EF4-FFF2-40B4-BE49-F238E27FC236}">
                <a16:creationId xmlns:a16="http://schemas.microsoft.com/office/drawing/2014/main" id="{3BB27ACA-4101-FF69-309D-3003FC798E8B}"/>
              </a:ext>
            </a:extLst>
          </p:cNvPr>
          <p:cNvPicPr>
            <a:picLocks noChangeAspect="1"/>
          </p:cNvPicPr>
          <p:nvPr/>
        </p:nvPicPr>
        <p:blipFill>
          <a:blip r:embed="rId100" cstate="hqprint">
            <a:extLst>
              <a:ext uri="{28A0092B-C50C-407E-A947-70E740481C1C}">
                <a14:useLocalDpi xmlns:a14="http://schemas.microsoft.com/office/drawing/2010/main"/>
              </a:ext>
            </a:extLst>
          </a:blip>
          <a:stretch>
            <a:fillRect/>
          </a:stretch>
        </p:blipFill>
        <p:spPr>
          <a:xfrm>
            <a:off x="9677987" y="4726779"/>
            <a:ext cx="895595" cy="272891"/>
          </a:xfrm>
          <a:prstGeom prst="rect">
            <a:avLst/>
          </a:prstGeom>
        </p:spPr>
      </p:pic>
      <p:pic>
        <p:nvPicPr>
          <p:cNvPr id="113" name="Picture 112">
            <a:extLst>
              <a:ext uri="{FF2B5EF4-FFF2-40B4-BE49-F238E27FC236}">
                <a16:creationId xmlns:a16="http://schemas.microsoft.com/office/drawing/2014/main" id="{42947346-DCEC-141F-69E8-59259905B4C2}"/>
              </a:ext>
            </a:extLst>
          </p:cNvPr>
          <p:cNvPicPr>
            <a:picLocks noChangeAspect="1"/>
          </p:cNvPicPr>
          <p:nvPr/>
        </p:nvPicPr>
        <p:blipFill>
          <a:blip r:embed="rId101" cstate="hqprint">
            <a:extLst>
              <a:ext uri="{28A0092B-C50C-407E-A947-70E740481C1C}">
                <a14:useLocalDpi xmlns:a14="http://schemas.microsoft.com/office/drawing/2010/main"/>
              </a:ext>
            </a:extLst>
          </a:blip>
          <a:stretch>
            <a:fillRect/>
          </a:stretch>
        </p:blipFill>
        <p:spPr>
          <a:xfrm>
            <a:off x="10547564" y="2934480"/>
            <a:ext cx="1173553" cy="469421"/>
          </a:xfrm>
          <a:prstGeom prst="rect">
            <a:avLst/>
          </a:prstGeom>
        </p:spPr>
      </p:pic>
      <p:pic>
        <p:nvPicPr>
          <p:cNvPr id="114" name="Picture 113">
            <a:extLst>
              <a:ext uri="{FF2B5EF4-FFF2-40B4-BE49-F238E27FC236}">
                <a16:creationId xmlns:a16="http://schemas.microsoft.com/office/drawing/2014/main" id="{053F987F-5E76-B456-8ECD-8C39C7A819F6}"/>
              </a:ext>
            </a:extLst>
          </p:cNvPr>
          <p:cNvPicPr>
            <a:picLocks noChangeAspect="1"/>
          </p:cNvPicPr>
          <p:nvPr/>
        </p:nvPicPr>
        <p:blipFill rotWithShape="1">
          <a:blip r:embed="rId102" cstate="hqprint">
            <a:extLst>
              <a:ext uri="{28A0092B-C50C-407E-A947-70E740481C1C}">
                <a14:useLocalDpi xmlns:a14="http://schemas.microsoft.com/office/drawing/2010/main"/>
              </a:ext>
            </a:extLst>
          </a:blip>
          <a:srcRect/>
          <a:stretch/>
        </p:blipFill>
        <p:spPr>
          <a:xfrm>
            <a:off x="7509921" y="4562459"/>
            <a:ext cx="564373" cy="484393"/>
          </a:xfrm>
          <a:prstGeom prst="rect">
            <a:avLst/>
          </a:prstGeom>
        </p:spPr>
      </p:pic>
      <p:pic>
        <p:nvPicPr>
          <p:cNvPr id="115" name="Picture 114">
            <a:extLst>
              <a:ext uri="{FF2B5EF4-FFF2-40B4-BE49-F238E27FC236}">
                <a16:creationId xmlns:a16="http://schemas.microsoft.com/office/drawing/2014/main" id="{EF01B3D4-D822-7D19-FF99-3BD6C8D71D85}"/>
              </a:ext>
            </a:extLst>
          </p:cNvPr>
          <p:cNvPicPr>
            <a:picLocks noChangeAspect="1"/>
          </p:cNvPicPr>
          <p:nvPr/>
        </p:nvPicPr>
        <p:blipFill>
          <a:blip r:embed="rId103" cstate="hqprint">
            <a:extLst>
              <a:ext uri="{28A0092B-C50C-407E-A947-70E740481C1C}">
                <a14:useLocalDpi xmlns:a14="http://schemas.microsoft.com/office/drawing/2010/main"/>
              </a:ext>
            </a:extLst>
          </a:blip>
          <a:stretch>
            <a:fillRect/>
          </a:stretch>
        </p:blipFill>
        <p:spPr>
          <a:xfrm>
            <a:off x="3940022" y="5100238"/>
            <a:ext cx="896512" cy="198388"/>
          </a:xfrm>
          <a:prstGeom prst="rect">
            <a:avLst/>
          </a:prstGeom>
        </p:spPr>
      </p:pic>
      <p:pic>
        <p:nvPicPr>
          <p:cNvPr id="116" name="Picture 115">
            <a:extLst>
              <a:ext uri="{FF2B5EF4-FFF2-40B4-BE49-F238E27FC236}">
                <a16:creationId xmlns:a16="http://schemas.microsoft.com/office/drawing/2014/main" id="{6AD9DE70-47D3-0D29-73BA-46905AF29191}"/>
              </a:ext>
            </a:extLst>
          </p:cNvPr>
          <p:cNvPicPr>
            <a:picLocks noChangeAspect="1"/>
          </p:cNvPicPr>
          <p:nvPr/>
        </p:nvPicPr>
        <p:blipFill>
          <a:blip r:embed="rId104" cstate="hqprint">
            <a:extLst>
              <a:ext uri="{28A0092B-C50C-407E-A947-70E740481C1C}">
                <a14:useLocalDpi xmlns:a14="http://schemas.microsoft.com/office/drawing/2010/main"/>
              </a:ext>
            </a:extLst>
          </a:blip>
          <a:stretch>
            <a:fillRect/>
          </a:stretch>
        </p:blipFill>
        <p:spPr>
          <a:xfrm>
            <a:off x="8661655" y="4427954"/>
            <a:ext cx="361830" cy="361830"/>
          </a:xfrm>
          <a:prstGeom prst="rect">
            <a:avLst/>
          </a:prstGeom>
        </p:spPr>
      </p:pic>
      <p:pic>
        <p:nvPicPr>
          <p:cNvPr id="117" name="Picture 116">
            <a:extLst>
              <a:ext uri="{FF2B5EF4-FFF2-40B4-BE49-F238E27FC236}">
                <a16:creationId xmlns:a16="http://schemas.microsoft.com/office/drawing/2014/main" id="{8CA0D10D-9BBC-0970-741D-DDF7D1BC0672}"/>
              </a:ext>
            </a:extLst>
          </p:cNvPr>
          <p:cNvPicPr>
            <a:picLocks noChangeAspect="1"/>
          </p:cNvPicPr>
          <p:nvPr/>
        </p:nvPicPr>
        <p:blipFill>
          <a:blip r:embed="rId105"/>
          <a:stretch>
            <a:fillRect/>
          </a:stretch>
        </p:blipFill>
        <p:spPr>
          <a:xfrm>
            <a:off x="10677718" y="4999670"/>
            <a:ext cx="987365" cy="552710"/>
          </a:xfrm>
          <a:prstGeom prst="rect">
            <a:avLst/>
          </a:prstGeom>
        </p:spPr>
      </p:pic>
      <p:pic>
        <p:nvPicPr>
          <p:cNvPr id="118" name="Picture 117">
            <a:extLst>
              <a:ext uri="{FF2B5EF4-FFF2-40B4-BE49-F238E27FC236}">
                <a16:creationId xmlns:a16="http://schemas.microsoft.com/office/drawing/2014/main" id="{35D077BF-CE8B-89B8-54FC-AE0795CD473C}"/>
              </a:ext>
            </a:extLst>
          </p:cNvPr>
          <p:cNvPicPr>
            <a:picLocks noChangeAspect="1"/>
          </p:cNvPicPr>
          <p:nvPr/>
        </p:nvPicPr>
        <p:blipFill>
          <a:blip r:embed="rId106" cstate="hqprint">
            <a:extLst>
              <a:ext uri="{28A0092B-C50C-407E-A947-70E740481C1C}">
                <a14:useLocalDpi xmlns:a14="http://schemas.microsoft.com/office/drawing/2010/main"/>
              </a:ext>
            </a:extLst>
          </a:blip>
          <a:stretch>
            <a:fillRect/>
          </a:stretch>
        </p:blipFill>
        <p:spPr>
          <a:xfrm>
            <a:off x="778583" y="5943504"/>
            <a:ext cx="1416258" cy="319986"/>
          </a:xfrm>
          <a:prstGeom prst="rect">
            <a:avLst/>
          </a:prstGeom>
        </p:spPr>
      </p:pic>
      <p:pic>
        <p:nvPicPr>
          <p:cNvPr id="119" name="Picture 118">
            <a:extLst>
              <a:ext uri="{FF2B5EF4-FFF2-40B4-BE49-F238E27FC236}">
                <a16:creationId xmlns:a16="http://schemas.microsoft.com/office/drawing/2014/main" id="{7D02B32F-ABD0-6A8D-4BE9-C9733D26E48F}"/>
              </a:ext>
            </a:extLst>
          </p:cNvPr>
          <p:cNvPicPr>
            <a:picLocks noChangeAspect="1"/>
          </p:cNvPicPr>
          <p:nvPr/>
        </p:nvPicPr>
        <p:blipFill>
          <a:blip r:embed="rId107" cstate="hqprint">
            <a:extLst>
              <a:ext uri="{28A0092B-C50C-407E-A947-70E740481C1C}">
                <a14:useLocalDpi xmlns:a14="http://schemas.microsoft.com/office/drawing/2010/main"/>
              </a:ext>
            </a:extLst>
          </a:blip>
          <a:stretch>
            <a:fillRect/>
          </a:stretch>
        </p:blipFill>
        <p:spPr>
          <a:xfrm>
            <a:off x="9934640" y="3969881"/>
            <a:ext cx="822498" cy="239895"/>
          </a:xfrm>
          <a:prstGeom prst="rect">
            <a:avLst/>
          </a:prstGeom>
        </p:spPr>
      </p:pic>
      <p:pic>
        <p:nvPicPr>
          <p:cNvPr id="120" name="Picture 119">
            <a:extLst>
              <a:ext uri="{FF2B5EF4-FFF2-40B4-BE49-F238E27FC236}">
                <a16:creationId xmlns:a16="http://schemas.microsoft.com/office/drawing/2014/main" id="{6908D75A-B131-A629-7E6F-CB3649FF1D35}"/>
              </a:ext>
            </a:extLst>
          </p:cNvPr>
          <p:cNvPicPr>
            <a:picLocks noChangeAspect="1"/>
          </p:cNvPicPr>
          <p:nvPr/>
        </p:nvPicPr>
        <p:blipFill>
          <a:blip r:embed="rId108" cstate="hqprint">
            <a:extLst>
              <a:ext uri="{28A0092B-C50C-407E-A947-70E740481C1C}">
                <a14:useLocalDpi xmlns:a14="http://schemas.microsoft.com/office/drawing/2010/main"/>
              </a:ext>
            </a:extLst>
          </a:blip>
          <a:stretch>
            <a:fillRect/>
          </a:stretch>
        </p:blipFill>
        <p:spPr>
          <a:xfrm>
            <a:off x="1892014" y="1854933"/>
            <a:ext cx="1023798" cy="299327"/>
          </a:xfrm>
          <a:prstGeom prst="rect">
            <a:avLst/>
          </a:prstGeom>
        </p:spPr>
      </p:pic>
      <p:pic>
        <p:nvPicPr>
          <p:cNvPr id="121" name="Picture 120">
            <a:extLst>
              <a:ext uri="{FF2B5EF4-FFF2-40B4-BE49-F238E27FC236}">
                <a16:creationId xmlns:a16="http://schemas.microsoft.com/office/drawing/2014/main" id="{3D13FED4-6B23-AFA8-DDF6-5586DA3D627B}"/>
              </a:ext>
            </a:extLst>
          </p:cNvPr>
          <p:cNvPicPr>
            <a:picLocks noChangeAspect="1"/>
          </p:cNvPicPr>
          <p:nvPr/>
        </p:nvPicPr>
        <p:blipFill rotWithShape="1">
          <a:blip r:embed="rId109" cstate="hqprint">
            <a:extLst>
              <a:ext uri="{28A0092B-C50C-407E-A947-70E740481C1C}">
                <a14:useLocalDpi xmlns:a14="http://schemas.microsoft.com/office/drawing/2010/main"/>
              </a:ext>
            </a:extLst>
          </a:blip>
          <a:srcRect/>
          <a:stretch/>
        </p:blipFill>
        <p:spPr>
          <a:xfrm>
            <a:off x="8912060" y="1854933"/>
            <a:ext cx="1137790" cy="188193"/>
          </a:xfrm>
          <a:prstGeom prst="rect">
            <a:avLst/>
          </a:prstGeom>
        </p:spPr>
      </p:pic>
      <p:pic>
        <p:nvPicPr>
          <p:cNvPr id="122" name="Picture 121">
            <a:extLst>
              <a:ext uri="{FF2B5EF4-FFF2-40B4-BE49-F238E27FC236}">
                <a16:creationId xmlns:a16="http://schemas.microsoft.com/office/drawing/2014/main" id="{9913888B-795D-4E7D-649B-0D84BEA47673}"/>
              </a:ext>
            </a:extLst>
          </p:cNvPr>
          <p:cNvPicPr>
            <a:picLocks noChangeAspect="1"/>
          </p:cNvPicPr>
          <p:nvPr/>
        </p:nvPicPr>
        <p:blipFill>
          <a:blip r:embed="rId110" cstate="hqprint">
            <a:extLst>
              <a:ext uri="{28A0092B-C50C-407E-A947-70E740481C1C}">
                <a14:useLocalDpi xmlns:a14="http://schemas.microsoft.com/office/drawing/2010/main"/>
              </a:ext>
            </a:extLst>
          </a:blip>
          <a:stretch>
            <a:fillRect/>
          </a:stretch>
        </p:blipFill>
        <p:spPr>
          <a:xfrm>
            <a:off x="3042269" y="1854933"/>
            <a:ext cx="815165" cy="239658"/>
          </a:xfrm>
          <a:prstGeom prst="rect">
            <a:avLst/>
          </a:prstGeom>
        </p:spPr>
      </p:pic>
      <p:pic>
        <p:nvPicPr>
          <p:cNvPr id="124" name="Picture 123">
            <a:extLst>
              <a:ext uri="{FF2B5EF4-FFF2-40B4-BE49-F238E27FC236}">
                <a16:creationId xmlns:a16="http://schemas.microsoft.com/office/drawing/2014/main" id="{C64FE9FB-2AB9-6190-C938-44FD73D2BADF}"/>
              </a:ext>
            </a:extLst>
          </p:cNvPr>
          <p:cNvPicPr>
            <a:picLocks noChangeAspect="1"/>
          </p:cNvPicPr>
          <p:nvPr/>
        </p:nvPicPr>
        <p:blipFill>
          <a:blip r:embed="rId111" cstate="hqprint">
            <a:extLst>
              <a:ext uri="{28A0092B-C50C-407E-A947-70E740481C1C}">
                <a14:useLocalDpi xmlns:a14="http://schemas.microsoft.com/office/drawing/2010/main"/>
              </a:ext>
            </a:extLst>
          </a:blip>
          <a:stretch>
            <a:fillRect/>
          </a:stretch>
        </p:blipFill>
        <p:spPr>
          <a:xfrm>
            <a:off x="10456702" y="3636852"/>
            <a:ext cx="1215731" cy="231005"/>
          </a:xfrm>
          <a:prstGeom prst="rect">
            <a:avLst/>
          </a:prstGeom>
        </p:spPr>
      </p:pic>
      <p:pic>
        <p:nvPicPr>
          <p:cNvPr id="125" name="Picture 124">
            <a:extLst>
              <a:ext uri="{FF2B5EF4-FFF2-40B4-BE49-F238E27FC236}">
                <a16:creationId xmlns:a16="http://schemas.microsoft.com/office/drawing/2014/main" id="{B2B21EBA-CB6E-A7B8-522A-B6C9D9AEAD95}"/>
              </a:ext>
            </a:extLst>
          </p:cNvPr>
          <p:cNvPicPr>
            <a:picLocks noChangeAspect="1"/>
          </p:cNvPicPr>
          <p:nvPr/>
        </p:nvPicPr>
        <p:blipFill>
          <a:blip r:embed="rId112" cstate="hqprint">
            <a:extLst>
              <a:ext uri="{28A0092B-C50C-407E-A947-70E740481C1C}">
                <a14:useLocalDpi xmlns:a14="http://schemas.microsoft.com/office/drawing/2010/main"/>
              </a:ext>
            </a:extLst>
          </a:blip>
          <a:stretch>
            <a:fillRect/>
          </a:stretch>
        </p:blipFill>
        <p:spPr>
          <a:xfrm>
            <a:off x="10828987" y="3863031"/>
            <a:ext cx="862632" cy="205594"/>
          </a:xfrm>
          <a:prstGeom prst="rect">
            <a:avLst/>
          </a:prstGeom>
        </p:spPr>
      </p:pic>
      <p:pic>
        <p:nvPicPr>
          <p:cNvPr id="126" name="Picture 125">
            <a:extLst>
              <a:ext uri="{FF2B5EF4-FFF2-40B4-BE49-F238E27FC236}">
                <a16:creationId xmlns:a16="http://schemas.microsoft.com/office/drawing/2014/main" id="{15BB2438-4134-F213-B45A-75D1BF2DE1C1}"/>
              </a:ext>
            </a:extLst>
          </p:cNvPr>
          <p:cNvPicPr>
            <a:picLocks noChangeAspect="1"/>
          </p:cNvPicPr>
          <p:nvPr/>
        </p:nvPicPr>
        <p:blipFill>
          <a:blip r:embed="rId113" cstate="hqprint">
            <a:extLst>
              <a:ext uri="{28A0092B-C50C-407E-A947-70E740481C1C}">
                <a14:useLocalDpi xmlns:a14="http://schemas.microsoft.com/office/drawing/2010/main"/>
              </a:ext>
            </a:extLst>
          </a:blip>
          <a:stretch>
            <a:fillRect/>
          </a:stretch>
        </p:blipFill>
        <p:spPr>
          <a:xfrm>
            <a:off x="9763177" y="3603969"/>
            <a:ext cx="632521" cy="362555"/>
          </a:xfrm>
          <a:prstGeom prst="rect">
            <a:avLst/>
          </a:prstGeom>
        </p:spPr>
      </p:pic>
      <p:pic>
        <p:nvPicPr>
          <p:cNvPr id="127" name="Picture 126">
            <a:extLst>
              <a:ext uri="{FF2B5EF4-FFF2-40B4-BE49-F238E27FC236}">
                <a16:creationId xmlns:a16="http://schemas.microsoft.com/office/drawing/2014/main" id="{FABE71FD-B50B-5614-E684-ED48B68CC14D}"/>
              </a:ext>
            </a:extLst>
          </p:cNvPr>
          <p:cNvPicPr>
            <a:picLocks noChangeAspect="1"/>
          </p:cNvPicPr>
          <p:nvPr/>
        </p:nvPicPr>
        <p:blipFill>
          <a:blip r:embed="rId114" cstate="hqprint">
            <a:extLst>
              <a:ext uri="{28A0092B-C50C-407E-A947-70E740481C1C}">
                <a14:useLocalDpi xmlns:a14="http://schemas.microsoft.com/office/drawing/2010/main"/>
              </a:ext>
            </a:extLst>
          </a:blip>
          <a:stretch>
            <a:fillRect/>
          </a:stretch>
        </p:blipFill>
        <p:spPr>
          <a:xfrm>
            <a:off x="9719588" y="5693490"/>
            <a:ext cx="1031399" cy="281486"/>
          </a:xfrm>
          <a:prstGeom prst="rect">
            <a:avLst/>
          </a:prstGeom>
        </p:spPr>
      </p:pic>
      <p:pic>
        <p:nvPicPr>
          <p:cNvPr id="3200" name="Picture 3199">
            <a:extLst>
              <a:ext uri="{FF2B5EF4-FFF2-40B4-BE49-F238E27FC236}">
                <a16:creationId xmlns:a16="http://schemas.microsoft.com/office/drawing/2014/main" id="{F51B2F6D-B479-A893-899C-D88E13BAE953}"/>
              </a:ext>
            </a:extLst>
          </p:cNvPr>
          <p:cNvPicPr>
            <a:picLocks noChangeAspect="1"/>
          </p:cNvPicPr>
          <p:nvPr/>
        </p:nvPicPr>
        <p:blipFill>
          <a:blip r:embed="rId115" cstate="hqprint">
            <a:extLst>
              <a:ext uri="{28A0092B-C50C-407E-A947-70E740481C1C}">
                <a14:useLocalDpi xmlns:a14="http://schemas.microsoft.com/office/drawing/2010/main"/>
              </a:ext>
            </a:extLst>
          </a:blip>
          <a:stretch>
            <a:fillRect/>
          </a:stretch>
        </p:blipFill>
        <p:spPr>
          <a:xfrm>
            <a:off x="3373330" y="4559877"/>
            <a:ext cx="1133958" cy="250714"/>
          </a:xfrm>
          <a:prstGeom prst="rect">
            <a:avLst/>
          </a:prstGeom>
        </p:spPr>
      </p:pic>
      <p:pic>
        <p:nvPicPr>
          <p:cNvPr id="3201" name="Picture 3200">
            <a:extLst>
              <a:ext uri="{FF2B5EF4-FFF2-40B4-BE49-F238E27FC236}">
                <a16:creationId xmlns:a16="http://schemas.microsoft.com/office/drawing/2014/main" id="{FF10B3F3-29B3-F3F8-2FEF-5CBA9019BA2C}"/>
              </a:ext>
            </a:extLst>
          </p:cNvPr>
          <p:cNvPicPr>
            <a:picLocks noChangeAspect="1"/>
          </p:cNvPicPr>
          <p:nvPr/>
        </p:nvPicPr>
        <p:blipFill>
          <a:blip r:embed="rId116" cstate="hqprint">
            <a:extLst>
              <a:ext uri="{28A0092B-C50C-407E-A947-70E740481C1C}">
                <a14:useLocalDpi xmlns:a14="http://schemas.microsoft.com/office/drawing/2010/main"/>
              </a:ext>
            </a:extLst>
          </a:blip>
          <a:stretch>
            <a:fillRect/>
          </a:stretch>
        </p:blipFill>
        <p:spPr>
          <a:xfrm>
            <a:off x="10450213" y="6019042"/>
            <a:ext cx="857251" cy="229881"/>
          </a:xfrm>
          <a:prstGeom prst="rect">
            <a:avLst/>
          </a:prstGeom>
        </p:spPr>
      </p:pic>
      <p:pic>
        <p:nvPicPr>
          <p:cNvPr id="3202" name="Picture 3201">
            <a:extLst>
              <a:ext uri="{FF2B5EF4-FFF2-40B4-BE49-F238E27FC236}">
                <a16:creationId xmlns:a16="http://schemas.microsoft.com/office/drawing/2014/main" id="{A1023678-7031-DC6E-3700-B7D29F57DC88}"/>
              </a:ext>
            </a:extLst>
          </p:cNvPr>
          <p:cNvPicPr>
            <a:picLocks noChangeAspect="1"/>
          </p:cNvPicPr>
          <p:nvPr/>
        </p:nvPicPr>
        <p:blipFill rotWithShape="1">
          <a:blip r:embed="rId117" cstate="hqprint">
            <a:extLst>
              <a:ext uri="{28A0092B-C50C-407E-A947-70E740481C1C}">
                <a14:useLocalDpi xmlns:a14="http://schemas.microsoft.com/office/drawing/2010/main"/>
              </a:ext>
            </a:extLst>
          </a:blip>
          <a:srcRect r="-24"/>
          <a:stretch/>
        </p:blipFill>
        <p:spPr>
          <a:xfrm>
            <a:off x="10958047" y="5438549"/>
            <a:ext cx="702033" cy="302652"/>
          </a:xfrm>
          <a:prstGeom prst="rect">
            <a:avLst/>
          </a:prstGeom>
        </p:spPr>
      </p:pic>
      <p:pic>
        <p:nvPicPr>
          <p:cNvPr id="3203" name="Picture 3202">
            <a:extLst>
              <a:ext uri="{FF2B5EF4-FFF2-40B4-BE49-F238E27FC236}">
                <a16:creationId xmlns:a16="http://schemas.microsoft.com/office/drawing/2014/main" id="{619E4C53-432B-25F8-EA43-F2A7D2CEAB9C}"/>
              </a:ext>
            </a:extLst>
          </p:cNvPr>
          <p:cNvPicPr>
            <a:picLocks noChangeAspect="1"/>
          </p:cNvPicPr>
          <p:nvPr/>
        </p:nvPicPr>
        <p:blipFill>
          <a:blip r:embed="rId118" cstate="hqprint">
            <a:extLst>
              <a:ext uri="{28A0092B-C50C-407E-A947-70E740481C1C}">
                <a14:useLocalDpi xmlns:a14="http://schemas.microsoft.com/office/drawing/2010/main"/>
              </a:ext>
            </a:extLst>
          </a:blip>
          <a:stretch>
            <a:fillRect/>
          </a:stretch>
        </p:blipFill>
        <p:spPr>
          <a:xfrm>
            <a:off x="10036044" y="5432023"/>
            <a:ext cx="758113" cy="235137"/>
          </a:xfrm>
          <a:prstGeom prst="rect">
            <a:avLst/>
          </a:prstGeom>
        </p:spPr>
      </p:pic>
      <p:pic>
        <p:nvPicPr>
          <p:cNvPr id="3204" name="Picture 3203">
            <a:extLst>
              <a:ext uri="{FF2B5EF4-FFF2-40B4-BE49-F238E27FC236}">
                <a16:creationId xmlns:a16="http://schemas.microsoft.com/office/drawing/2014/main" id="{BF50D5A5-7CCB-02BE-E7FF-A133BB32E86A}"/>
              </a:ext>
            </a:extLst>
          </p:cNvPr>
          <p:cNvPicPr>
            <a:picLocks noChangeAspect="1"/>
          </p:cNvPicPr>
          <p:nvPr/>
        </p:nvPicPr>
        <p:blipFill>
          <a:blip r:embed="rId119" cstate="hqprint">
            <a:extLst>
              <a:ext uri="{28A0092B-C50C-407E-A947-70E740481C1C}">
                <a14:useLocalDpi xmlns:a14="http://schemas.microsoft.com/office/drawing/2010/main"/>
              </a:ext>
            </a:extLst>
          </a:blip>
          <a:stretch>
            <a:fillRect/>
          </a:stretch>
        </p:blipFill>
        <p:spPr>
          <a:xfrm>
            <a:off x="4814380" y="4869967"/>
            <a:ext cx="643693" cy="321847"/>
          </a:xfrm>
          <a:prstGeom prst="rect">
            <a:avLst/>
          </a:prstGeom>
        </p:spPr>
      </p:pic>
      <p:pic>
        <p:nvPicPr>
          <p:cNvPr id="3205" name="Picture 3204">
            <a:extLst>
              <a:ext uri="{FF2B5EF4-FFF2-40B4-BE49-F238E27FC236}">
                <a16:creationId xmlns:a16="http://schemas.microsoft.com/office/drawing/2014/main" id="{BA65EB23-B3C9-2D0B-15B3-4F073F432BF6}"/>
              </a:ext>
            </a:extLst>
          </p:cNvPr>
          <p:cNvPicPr>
            <a:picLocks noChangeAspect="1"/>
          </p:cNvPicPr>
          <p:nvPr/>
        </p:nvPicPr>
        <p:blipFill>
          <a:blip r:embed="rId120" cstate="hqprint">
            <a:extLst>
              <a:ext uri="{28A0092B-C50C-407E-A947-70E740481C1C}">
                <a14:useLocalDpi xmlns:a14="http://schemas.microsoft.com/office/drawing/2010/main"/>
              </a:ext>
            </a:extLst>
          </a:blip>
          <a:stretch>
            <a:fillRect/>
          </a:stretch>
        </p:blipFill>
        <p:spPr>
          <a:xfrm>
            <a:off x="10558943" y="4167651"/>
            <a:ext cx="677048" cy="380839"/>
          </a:xfrm>
          <a:prstGeom prst="rect">
            <a:avLst/>
          </a:prstGeom>
        </p:spPr>
      </p:pic>
      <p:pic>
        <p:nvPicPr>
          <p:cNvPr id="3206" name="Picture 3205">
            <a:extLst>
              <a:ext uri="{FF2B5EF4-FFF2-40B4-BE49-F238E27FC236}">
                <a16:creationId xmlns:a16="http://schemas.microsoft.com/office/drawing/2014/main" id="{B0A304CE-59BB-41E5-4A9D-CDF78BE4D0E4}"/>
              </a:ext>
            </a:extLst>
          </p:cNvPr>
          <p:cNvPicPr>
            <a:picLocks noChangeAspect="1"/>
          </p:cNvPicPr>
          <p:nvPr/>
        </p:nvPicPr>
        <p:blipFill>
          <a:blip r:embed="rId121" cstate="hqprint">
            <a:extLst>
              <a:ext uri="{28A0092B-C50C-407E-A947-70E740481C1C}">
                <a14:useLocalDpi xmlns:a14="http://schemas.microsoft.com/office/drawing/2010/main"/>
              </a:ext>
            </a:extLst>
          </a:blip>
          <a:stretch>
            <a:fillRect/>
          </a:stretch>
        </p:blipFill>
        <p:spPr>
          <a:xfrm>
            <a:off x="3549387" y="2181321"/>
            <a:ext cx="393865" cy="393865"/>
          </a:xfrm>
          <a:prstGeom prst="rect">
            <a:avLst/>
          </a:prstGeom>
        </p:spPr>
      </p:pic>
      <p:pic>
        <p:nvPicPr>
          <p:cNvPr id="3207" name="Picture 3206">
            <a:extLst>
              <a:ext uri="{FF2B5EF4-FFF2-40B4-BE49-F238E27FC236}">
                <a16:creationId xmlns:a16="http://schemas.microsoft.com/office/drawing/2014/main" id="{72A16F8D-E053-3572-4950-B27EE799273C}"/>
              </a:ext>
            </a:extLst>
          </p:cNvPr>
          <p:cNvPicPr>
            <a:picLocks noChangeAspect="1"/>
          </p:cNvPicPr>
          <p:nvPr/>
        </p:nvPicPr>
        <p:blipFill>
          <a:blip r:embed="rId122" cstate="hqprint">
            <a:extLst>
              <a:ext uri="{28A0092B-C50C-407E-A947-70E740481C1C}">
                <a14:useLocalDpi xmlns:a14="http://schemas.microsoft.com/office/drawing/2010/main"/>
              </a:ext>
            </a:extLst>
          </a:blip>
          <a:stretch>
            <a:fillRect/>
          </a:stretch>
        </p:blipFill>
        <p:spPr>
          <a:xfrm>
            <a:off x="6342980" y="4003877"/>
            <a:ext cx="891732" cy="308946"/>
          </a:xfrm>
          <a:prstGeom prst="rect">
            <a:avLst/>
          </a:prstGeom>
        </p:spPr>
      </p:pic>
      <p:pic>
        <p:nvPicPr>
          <p:cNvPr id="3208" name="Picture 3207">
            <a:extLst>
              <a:ext uri="{FF2B5EF4-FFF2-40B4-BE49-F238E27FC236}">
                <a16:creationId xmlns:a16="http://schemas.microsoft.com/office/drawing/2014/main" id="{4F5F2F79-906F-4BB6-BC6F-56C5F904E5F4}"/>
              </a:ext>
            </a:extLst>
          </p:cNvPr>
          <p:cNvPicPr>
            <a:picLocks noChangeAspect="1"/>
          </p:cNvPicPr>
          <p:nvPr/>
        </p:nvPicPr>
        <p:blipFill rotWithShape="1">
          <a:blip r:embed="rId123" cstate="hqprint">
            <a:extLst>
              <a:ext uri="{28A0092B-C50C-407E-A947-70E740481C1C}">
                <a14:useLocalDpi xmlns:a14="http://schemas.microsoft.com/office/drawing/2010/main"/>
              </a:ext>
            </a:extLst>
          </a:blip>
          <a:srcRect l="22875" t="10035" r="21519" b="6189"/>
          <a:stretch/>
        </p:blipFill>
        <p:spPr>
          <a:xfrm>
            <a:off x="9092891" y="3071628"/>
            <a:ext cx="478815" cy="480920"/>
          </a:xfrm>
          <a:prstGeom prst="rect">
            <a:avLst/>
          </a:prstGeom>
        </p:spPr>
      </p:pic>
      <p:pic>
        <p:nvPicPr>
          <p:cNvPr id="3209" name="Picture 3208">
            <a:extLst>
              <a:ext uri="{FF2B5EF4-FFF2-40B4-BE49-F238E27FC236}">
                <a16:creationId xmlns:a16="http://schemas.microsoft.com/office/drawing/2014/main" id="{840366B6-3E2D-1688-FF16-CBD2C3161192}"/>
              </a:ext>
            </a:extLst>
          </p:cNvPr>
          <p:cNvPicPr>
            <a:picLocks noChangeAspect="1"/>
          </p:cNvPicPr>
          <p:nvPr/>
        </p:nvPicPr>
        <p:blipFill>
          <a:blip r:embed="rId124" cstate="hqprint">
            <a:extLst>
              <a:ext uri="{28A0092B-C50C-407E-A947-70E740481C1C}">
                <a14:useLocalDpi xmlns:a14="http://schemas.microsoft.com/office/drawing/2010/main"/>
              </a:ext>
            </a:extLst>
          </a:blip>
          <a:stretch>
            <a:fillRect/>
          </a:stretch>
        </p:blipFill>
        <p:spPr>
          <a:xfrm>
            <a:off x="391323" y="5293580"/>
            <a:ext cx="1014062" cy="487250"/>
          </a:xfrm>
          <a:prstGeom prst="rect">
            <a:avLst/>
          </a:prstGeom>
        </p:spPr>
      </p:pic>
      <p:pic>
        <p:nvPicPr>
          <p:cNvPr id="3210" name="Picture 3209">
            <a:extLst>
              <a:ext uri="{FF2B5EF4-FFF2-40B4-BE49-F238E27FC236}">
                <a16:creationId xmlns:a16="http://schemas.microsoft.com/office/drawing/2014/main" id="{025CE740-3DB2-32E6-5483-9CDCA28EF8B5}"/>
              </a:ext>
            </a:extLst>
          </p:cNvPr>
          <p:cNvPicPr>
            <a:picLocks noChangeAspect="1"/>
          </p:cNvPicPr>
          <p:nvPr/>
        </p:nvPicPr>
        <p:blipFill>
          <a:blip r:embed="rId125"/>
          <a:stretch>
            <a:fillRect/>
          </a:stretch>
        </p:blipFill>
        <p:spPr>
          <a:xfrm>
            <a:off x="2643209" y="2558562"/>
            <a:ext cx="1101058" cy="260556"/>
          </a:xfrm>
          <a:prstGeom prst="rect">
            <a:avLst/>
          </a:prstGeom>
        </p:spPr>
      </p:pic>
      <p:pic>
        <p:nvPicPr>
          <p:cNvPr id="3211" name="Picture 3210">
            <a:extLst>
              <a:ext uri="{FF2B5EF4-FFF2-40B4-BE49-F238E27FC236}">
                <a16:creationId xmlns:a16="http://schemas.microsoft.com/office/drawing/2014/main" id="{E7125079-DBEA-3D01-5CC3-F9D9A0DAE8F6}"/>
              </a:ext>
            </a:extLst>
          </p:cNvPr>
          <p:cNvPicPr>
            <a:picLocks noChangeAspect="1"/>
          </p:cNvPicPr>
          <p:nvPr/>
        </p:nvPicPr>
        <p:blipFill>
          <a:blip r:embed="rId126" cstate="hqprint">
            <a:extLst>
              <a:ext uri="{28A0092B-C50C-407E-A947-70E740481C1C}">
                <a14:useLocalDpi xmlns:a14="http://schemas.microsoft.com/office/drawing/2010/main"/>
              </a:ext>
            </a:extLst>
          </a:blip>
          <a:stretch>
            <a:fillRect/>
          </a:stretch>
        </p:blipFill>
        <p:spPr>
          <a:xfrm>
            <a:off x="7660316" y="5722253"/>
            <a:ext cx="670213" cy="285326"/>
          </a:xfrm>
          <a:prstGeom prst="rect">
            <a:avLst/>
          </a:prstGeom>
        </p:spPr>
      </p:pic>
      <p:pic>
        <p:nvPicPr>
          <p:cNvPr id="3212" name="Picture 3211">
            <a:extLst>
              <a:ext uri="{FF2B5EF4-FFF2-40B4-BE49-F238E27FC236}">
                <a16:creationId xmlns:a16="http://schemas.microsoft.com/office/drawing/2014/main" id="{340FA75B-0B4D-0ACA-4FA2-E01367271B05}"/>
              </a:ext>
            </a:extLst>
          </p:cNvPr>
          <p:cNvPicPr>
            <a:picLocks noChangeAspect="1"/>
          </p:cNvPicPr>
          <p:nvPr/>
        </p:nvPicPr>
        <p:blipFill rotWithShape="1">
          <a:blip r:embed="rId127" cstate="hqprint">
            <a:extLst>
              <a:ext uri="{28A0092B-C50C-407E-A947-70E740481C1C}">
                <a14:useLocalDpi xmlns:a14="http://schemas.microsoft.com/office/drawing/2010/main"/>
              </a:ext>
            </a:extLst>
          </a:blip>
          <a:srcRect l="14979" t="-76" r="14923" b="76"/>
          <a:stretch/>
        </p:blipFill>
        <p:spPr>
          <a:xfrm>
            <a:off x="9114218" y="2373944"/>
            <a:ext cx="517999" cy="386951"/>
          </a:xfrm>
          <a:prstGeom prst="rect">
            <a:avLst/>
          </a:prstGeom>
        </p:spPr>
      </p:pic>
      <p:pic>
        <p:nvPicPr>
          <p:cNvPr id="3213" name="Picture 3212">
            <a:extLst>
              <a:ext uri="{FF2B5EF4-FFF2-40B4-BE49-F238E27FC236}">
                <a16:creationId xmlns:a16="http://schemas.microsoft.com/office/drawing/2014/main" id="{8FDE169E-11B8-04E2-7F2D-397566D40B9A}"/>
              </a:ext>
            </a:extLst>
          </p:cNvPr>
          <p:cNvPicPr>
            <a:picLocks noChangeAspect="1"/>
          </p:cNvPicPr>
          <p:nvPr/>
        </p:nvPicPr>
        <p:blipFill>
          <a:blip r:embed="rId128" cstate="hqprint">
            <a:extLst>
              <a:ext uri="{28A0092B-C50C-407E-A947-70E740481C1C}">
                <a14:useLocalDpi xmlns:a14="http://schemas.microsoft.com/office/drawing/2010/main"/>
              </a:ext>
            </a:extLst>
          </a:blip>
          <a:stretch>
            <a:fillRect/>
          </a:stretch>
        </p:blipFill>
        <p:spPr>
          <a:xfrm>
            <a:off x="4410659" y="4389010"/>
            <a:ext cx="1000996" cy="151137"/>
          </a:xfrm>
          <a:prstGeom prst="rect">
            <a:avLst/>
          </a:prstGeom>
        </p:spPr>
      </p:pic>
      <p:pic>
        <p:nvPicPr>
          <p:cNvPr id="3214" name="Picture 3213">
            <a:extLst>
              <a:ext uri="{FF2B5EF4-FFF2-40B4-BE49-F238E27FC236}">
                <a16:creationId xmlns:a16="http://schemas.microsoft.com/office/drawing/2014/main" id="{EAB38629-CC39-2FE8-784C-87AE476D5941}"/>
              </a:ext>
            </a:extLst>
          </p:cNvPr>
          <p:cNvPicPr>
            <a:picLocks noChangeAspect="1"/>
          </p:cNvPicPr>
          <p:nvPr/>
        </p:nvPicPr>
        <p:blipFill rotWithShape="1">
          <a:blip r:embed="rId129" cstate="hqprint">
            <a:extLst>
              <a:ext uri="{28A0092B-C50C-407E-A947-70E740481C1C}">
                <a14:useLocalDpi xmlns:a14="http://schemas.microsoft.com/office/drawing/2010/main"/>
              </a:ext>
            </a:extLst>
          </a:blip>
          <a:srcRect/>
          <a:stretch/>
        </p:blipFill>
        <p:spPr>
          <a:xfrm>
            <a:off x="8640329" y="4179605"/>
            <a:ext cx="688244" cy="179145"/>
          </a:xfrm>
          <a:prstGeom prst="rect">
            <a:avLst/>
          </a:prstGeom>
        </p:spPr>
      </p:pic>
      <p:pic>
        <p:nvPicPr>
          <p:cNvPr id="3215" name="Picture 3214">
            <a:extLst>
              <a:ext uri="{FF2B5EF4-FFF2-40B4-BE49-F238E27FC236}">
                <a16:creationId xmlns:a16="http://schemas.microsoft.com/office/drawing/2014/main" id="{FAD5827B-678A-6FD1-9FDB-190302B81EE5}"/>
              </a:ext>
            </a:extLst>
          </p:cNvPr>
          <p:cNvPicPr>
            <a:picLocks noChangeAspect="1"/>
          </p:cNvPicPr>
          <p:nvPr/>
        </p:nvPicPr>
        <p:blipFill>
          <a:blip r:embed="rId130" cstate="hqprint">
            <a:extLst>
              <a:ext uri="{28A0092B-C50C-407E-A947-70E740481C1C}">
                <a14:useLocalDpi xmlns:a14="http://schemas.microsoft.com/office/drawing/2010/main"/>
              </a:ext>
            </a:extLst>
          </a:blip>
          <a:stretch>
            <a:fillRect/>
          </a:stretch>
        </p:blipFill>
        <p:spPr>
          <a:xfrm>
            <a:off x="1227812" y="1854933"/>
            <a:ext cx="702456" cy="439035"/>
          </a:xfrm>
          <a:prstGeom prst="rect">
            <a:avLst/>
          </a:prstGeom>
        </p:spPr>
      </p:pic>
      <p:pic>
        <p:nvPicPr>
          <p:cNvPr id="3216" name="Picture 3215">
            <a:extLst>
              <a:ext uri="{FF2B5EF4-FFF2-40B4-BE49-F238E27FC236}">
                <a16:creationId xmlns:a16="http://schemas.microsoft.com/office/drawing/2014/main" id="{285CCC5A-ADE8-B9A8-F417-6077A2BF07F1}"/>
              </a:ext>
            </a:extLst>
          </p:cNvPr>
          <p:cNvPicPr>
            <a:picLocks noChangeAspect="1"/>
          </p:cNvPicPr>
          <p:nvPr/>
        </p:nvPicPr>
        <p:blipFill>
          <a:blip r:embed="rId131"/>
          <a:stretch>
            <a:fillRect/>
          </a:stretch>
        </p:blipFill>
        <p:spPr>
          <a:xfrm>
            <a:off x="7388715" y="5056396"/>
            <a:ext cx="626787" cy="456910"/>
          </a:xfrm>
          <a:prstGeom prst="rect">
            <a:avLst/>
          </a:prstGeom>
        </p:spPr>
      </p:pic>
      <p:pic>
        <p:nvPicPr>
          <p:cNvPr id="3217" name="Picture 3216">
            <a:extLst>
              <a:ext uri="{FF2B5EF4-FFF2-40B4-BE49-F238E27FC236}">
                <a16:creationId xmlns:a16="http://schemas.microsoft.com/office/drawing/2014/main" id="{129E3538-5ECA-CA89-095D-510515675CCB}"/>
              </a:ext>
            </a:extLst>
          </p:cNvPr>
          <p:cNvPicPr>
            <a:picLocks noChangeAspect="1"/>
          </p:cNvPicPr>
          <p:nvPr/>
        </p:nvPicPr>
        <p:blipFill>
          <a:blip r:embed="rId132">
            <a:extLst>
              <a:ext uri="{BEBA8EAE-BF5A-486C-A8C5-ECC9F3942E4B}">
                <a14:imgProps xmlns:a14="http://schemas.microsoft.com/office/drawing/2010/main">
                  <a14:imgLayer r:embed="rId133">
                    <a14:imgEffect>
                      <a14:brightnessContrast bright="-100000"/>
                    </a14:imgEffect>
                  </a14:imgLayer>
                </a14:imgProps>
              </a:ext>
            </a:extLst>
          </a:blip>
          <a:stretch>
            <a:fillRect/>
          </a:stretch>
        </p:blipFill>
        <p:spPr>
          <a:xfrm>
            <a:off x="6856866" y="4690877"/>
            <a:ext cx="543040" cy="169700"/>
          </a:xfrm>
          <a:prstGeom prst="rect">
            <a:avLst/>
          </a:prstGeom>
        </p:spPr>
      </p:pic>
      <p:pic>
        <p:nvPicPr>
          <p:cNvPr id="3218" name="Picture 3217">
            <a:extLst>
              <a:ext uri="{FF2B5EF4-FFF2-40B4-BE49-F238E27FC236}">
                <a16:creationId xmlns:a16="http://schemas.microsoft.com/office/drawing/2014/main" id="{4442385B-501A-2F4D-55D9-5099C5E34091}"/>
              </a:ext>
            </a:extLst>
          </p:cNvPr>
          <p:cNvPicPr>
            <a:picLocks noChangeAspect="1"/>
          </p:cNvPicPr>
          <p:nvPr/>
        </p:nvPicPr>
        <p:blipFill>
          <a:blip r:embed="rId134" cstate="hqprint">
            <a:extLst>
              <a:ext uri="{28A0092B-C50C-407E-A947-70E740481C1C}">
                <a14:useLocalDpi xmlns:a14="http://schemas.microsoft.com/office/drawing/2010/main"/>
              </a:ext>
            </a:extLst>
          </a:blip>
          <a:stretch>
            <a:fillRect/>
          </a:stretch>
        </p:blipFill>
        <p:spPr>
          <a:xfrm>
            <a:off x="5320891" y="2986151"/>
            <a:ext cx="1079883" cy="173015"/>
          </a:xfrm>
          <a:prstGeom prst="rect">
            <a:avLst/>
          </a:prstGeom>
        </p:spPr>
      </p:pic>
      <p:pic>
        <p:nvPicPr>
          <p:cNvPr id="3219" name="Picture 3218">
            <a:extLst>
              <a:ext uri="{FF2B5EF4-FFF2-40B4-BE49-F238E27FC236}">
                <a16:creationId xmlns:a16="http://schemas.microsoft.com/office/drawing/2014/main" id="{F6AABB2C-C80C-2B79-603D-E48C8CFD348A}"/>
              </a:ext>
            </a:extLst>
          </p:cNvPr>
          <p:cNvPicPr>
            <a:picLocks noChangeAspect="1"/>
          </p:cNvPicPr>
          <p:nvPr/>
        </p:nvPicPr>
        <p:blipFill>
          <a:blip r:embed="rId135"/>
          <a:stretch>
            <a:fillRect/>
          </a:stretch>
        </p:blipFill>
        <p:spPr>
          <a:xfrm>
            <a:off x="8756476" y="6126548"/>
            <a:ext cx="1059627" cy="109495"/>
          </a:xfrm>
          <a:prstGeom prst="rect">
            <a:avLst/>
          </a:prstGeom>
        </p:spPr>
      </p:pic>
      <p:pic>
        <p:nvPicPr>
          <p:cNvPr id="3220" name="Picture 3219">
            <a:extLst>
              <a:ext uri="{FF2B5EF4-FFF2-40B4-BE49-F238E27FC236}">
                <a16:creationId xmlns:a16="http://schemas.microsoft.com/office/drawing/2014/main" id="{079364EC-9AB5-D19F-F2D6-09392559189E}"/>
              </a:ext>
            </a:extLst>
          </p:cNvPr>
          <p:cNvPicPr>
            <a:picLocks noChangeAspect="1"/>
          </p:cNvPicPr>
          <p:nvPr/>
        </p:nvPicPr>
        <p:blipFill>
          <a:blip r:embed="rId136" cstate="hqprint">
            <a:extLst>
              <a:ext uri="{28A0092B-C50C-407E-A947-70E740481C1C}">
                <a14:useLocalDpi xmlns:a14="http://schemas.microsoft.com/office/drawing/2010/main"/>
              </a:ext>
            </a:extLst>
          </a:blip>
          <a:stretch>
            <a:fillRect/>
          </a:stretch>
        </p:blipFill>
        <p:spPr>
          <a:xfrm>
            <a:off x="6234096" y="3670488"/>
            <a:ext cx="819006" cy="257987"/>
          </a:xfrm>
          <a:prstGeom prst="rect">
            <a:avLst/>
          </a:prstGeom>
        </p:spPr>
      </p:pic>
      <p:pic>
        <p:nvPicPr>
          <p:cNvPr id="3221" name="Picture 3220">
            <a:extLst>
              <a:ext uri="{FF2B5EF4-FFF2-40B4-BE49-F238E27FC236}">
                <a16:creationId xmlns:a16="http://schemas.microsoft.com/office/drawing/2014/main" id="{FB63FDA2-CC5C-E849-8877-29A2EDEF1C69}"/>
              </a:ext>
            </a:extLst>
          </p:cNvPr>
          <p:cNvPicPr>
            <a:picLocks noChangeAspect="1"/>
          </p:cNvPicPr>
          <p:nvPr/>
        </p:nvPicPr>
        <p:blipFill>
          <a:blip r:embed="rId137"/>
          <a:stretch>
            <a:fillRect/>
          </a:stretch>
        </p:blipFill>
        <p:spPr>
          <a:xfrm>
            <a:off x="5853403" y="2796914"/>
            <a:ext cx="1634743" cy="163474"/>
          </a:xfrm>
          <a:prstGeom prst="rect">
            <a:avLst/>
          </a:prstGeom>
        </p:spPr>
      </p:pic>
      <p:pic>
        <p:nvPicPr>
          <p:cNvPr id="3222" name="Picture 3221">
            <a:extLst>
              <a:ext uri="{FF2B5EF4-FFF2-40B4-BE49-F238E27FC236}">
                <a16:creationId xmlns:a16="http://schemas.microsoft.com/office/drawing/2014/main" id="{90110B2F-FE59-C3EA-64C9-6CAA384D654F}"/>
              </a:ext>
            </a:extLst>
          </p:cNvPr>
          <p:cNvPicPr>
            <a:picLocks noChangeAspect="1"/>
          </p:cNvPicPr>
          <p:nvPr/>
        </p:nvPicPr>
        <p:blipFill>
          <a:blip r:embed="rId138" cstate="hqprint">
            <a:extLst>
              <a:ext uri="{28A0092B-C50C-407E-A947-70E740481C1C}">
                <a14:useLocalDpi xmlns:a14="http://schemas.microsoft.com/office/drawing/2010/main"/>
              </a:ext>
            </a:extLst>
          </a:blip>
          <a:stretch>
            <a:fillRect/>
          </a:stretch>
        </p:blipFill>
        <p:spPr>
          <a:xfrm>
            <a:off x="5585119" y="3616900"/>
            <a:ext cx="588803" cy="588803"/>
          </a:xfrm>
          <a:prstGeom prst="rect">
            <a:avLst/>
          </a:prstGeom>
        </p:spPr>
      </p:pic>
      <p:pic>
        <p:nvPicPr>
          <p:cNvPr id="3223" name="Picture 3222">
            <a:extLst>
              <a:ext uri="{FF2B5EF4-FFF2-40B4-BE49-F238E27FC236}">
                <a16:creationId xmlns:a16="http://schemas.microsoft.com/office/drawing/2014/main" id="{15C3C20D-9E89-FF41-7193-8DCB7193FC61}"/>
              </a:ext>
            </a:extLst>
          </p:cNvPr>
          <p:cNvPicPr>
            <a:picLocks noChangeAspect="1"/>
          </p:cNvPicPr>
          <p:nvPr/>
        </p:nvPicPr>
        <p:blipFill>
          <a:blip r:embed="rId139" cstate="hqprint">
            <a:extLst>
              <a:ext uri="{28A0092B-C50C-407E-A947-70E740481C1C}">
                <a14:useLocalDpi xmlns:a14="http://schemas.microsoft.com/office/drawing/2010/main"/>
              </a:ext>
            </a:extLst>
          </a:blip>
          <a:stretch>
            <a:fillRect/>
          </a:stretch>
        </p:blipFill>
        <p:spPr>
          <a:xfrm>
            <a:off x="7553279" y="2761963"/>
            <a:ext cx="973840" cy="243461"/>
          </a:xfrm>
          <a:prstGeom prst="rect">
            <a:avLst/>
          </a:prstGeom>
        </p:spPr>
      </p:pic>
      <p:pic>
        <p:nvPicPr>
          <p:cNvPr id="3224" name="Picture 3223">
            <a:extLst>
              <a:ext uri="{FF2B5EF4-FFF2-40B4-BE49-F238E27FC236}">
                <a16:creationId xmlns:a16="http://schemas.microsoft.com/office/drawing/2014/main" id="{9F66D6CC-1D71-01B1-93F7-FA6CC2D79F64}"/>
              </a:ext>
            </a:extLst>
          </p:cNvPr>
          <p:cNvPicPr>
            <a:picLocks noChangeAspect="1"/>
          </p:cNvPicPr>
          <p:nvPr/>
        </p:nvPicPr>
        <p:blipFill rotWithShape="1">
          <a:blip r:embed="rId140" cstate="hqprint">
            <a:extLst>
              <a:ext uri="{28A0092B-C50C-407E-A947-70E740481C1C}">
                <a14:useLocalDpi xmlns:a14="http://schemas.microsoft.com/office/drawing/2010/main"/>
              </a:ext>
            </a:extLst>
          </a:blip>
          <a:srcRect l="24777" t="38999" r="24402" b="38125"/>
          <a:stretch/>
        </p:blipFill>
        <p:spPr>
          <a:xfrm>
            <a:off x="2814487" y="5145442"/>
            <a:ext cx="984240" cy="231496"/>
          </a:xfrm>
          <a:prstGeom prst="rect">
            <a:avLst/>
          </a:prstGeom>
        </p:spPr>
      </p:pic>
      <p:pic>
        <p:nvPicPr>
          <p:cNvPr id="3225" name="Picture 3224">
            <a:extLst>
              <a:ext uri="{FF2B5EF4-FFF2-40B4-BE49-F238E27FC236}">
                <a16:creationId xmlns:a16="http://schemas.microsoft.com/office/drawing/2014/main" id="{2F0EAA65-8488-DA42-BA8F-9D06E1F4325D}"/>
              </a:ext>
            </a:extLst>
          </p:cNvPr>
          <p:cNvPicPr>
            <a:picLocks noChangeAspect="1"/>
          </p:cNvPicPr>
          <p:nvPr/>
        </p:nvPicPr>
        <p:blipFill>
          <a:blip r:embed="rId141" cstate="hqprint">
            <a:extLst>
              <a:ext uri="{28A0092B-C50C-407E-A947-70E740481C1C}">
                <a14:useLocalDpi xmlns:a14="http://schemas.microsoft.com/office/drawing/2010/main"/>
              </a:ext>
            </a:extLst>
          </a:blip>
          <a:stretch>
            <a:fillRect/>
          </a:stretch>
        </p:blipFill>
        <p:spPr>
          <a:xfrm>
            <a:off x="4850207" y="3188393"/>
            <a:ext cx="343981" cy="343981"/>
          </a:xfrm>
          <a:prstGeom prst="rect">
            <a:avLst/>
          </a:prstGeom>
        </p:spPr>
      </p:pic>
      <p:pic>
        <p:nvPicPr>
          <p:cNvPr id="3226" name="Picture 3225">
            <a:extLst>
              <a:ext uri="{FF2B5EF4-FFF2-40B4-BE49-F238E27FC236}">
                <a16:creationId xmlns:a16="http://schemas.microsoft.com/office/drawing/2014/main" id="{1E908F45-3776-224C-4871-C0702DBE31F3}"/>
              </a:ext>
            </a:extLst>
          </p:cNvPr>
          <p:cNvPicPr>
            <a:picLocks noChangeAspect="1"/>
          </p:cNvPicPr>
          <p:nvPr/>
        </p:nvPicPr>
        <p:blipFill>
          <a:blip r:embed="rId142"/>
          <a:stretch>
            <a:fillRect/>
          </a:stretch>
        </p:blipFill>
        <p:spPr>
          <a:xfrm>
            <a:off x="3711055" y="3422093"/>
            <a:ext cx="963825" cy="224339"/>
          </a:xfrm>
          <a:prstGeom prst="rect">
            <a:avLst/>
          </a:prstGeom>
        </p:spPr>
      </p:pic>
      <p:pic>
        <p:nvPicPr>
          <p:cNvPr id="3227" name="Picture 3226">
            <a:extLst>
              <a:ext uri="{FF2B5EF4-FFF2-40B4-BE49-F238E27FC236}">
                <a16:creationId xmlns:a16="http://schemas.microsoft.com/office/drawing/2014/main" id="{C1337B3A-92A4-9F31-AE96-2A586D26E5A3}"/>
              </a:ext>
            </a:extLst>
          </p:cNvPr>
          <p:cNvPicPr>
            <a:picLocks noChangeAspect="1"/>
          </p:cNvPicPr>
          <p:nvPr/>
        </p:nvPicPr>
        <p:blipFill>
          <a:blip r:embed="rId143" cstate="hqprint">
            <a:extLst>
              <a:ext uri="{28A0092B-C50C-407E-A947-70E740481C1C}">
                <a14:useLocalDpi xmlns:a14="http://schemas.microsoft.com/office/drawing/2010/main"/>
              </a:ext>
            </a:extLst>
          </a:blip>
          <a:stretch>
            <a:fillRect/>
          </a:stretch>
        </p:blipFill>
        <p:spPr>
          <a:xfrm>
            <a:off x="5858509" y="2132794"/>
            <a:ext cx="622595" cy="303515"/>
          </a:xfrm>
          <a:prstGeom prst="rect">
            <a:avLst/>
          </a:prstGeom>
        </p:spPr>
      </p:pic>
      <p:pic>
        <p:nvPicPr>
          <p:cNvPr id="3228" name="Picture 3227">
            <a:extLst>
              <a:ext uri="{FF2B5EF4-FFF2-40B4-BE49-F238E27FC236}">
                <a16:creationId xmlns:a16="http://schemas.microsoft.com/office/drawing/2014/main" id="{A4C77D6E-0A81-3DC8-3D63-B569DF17334A}"/>
              </a:ext>
            </a:extLst>
          </p:cNvPr>
          <p:cNvPicPr>
            <a:picLocks noChangeAspect="1"/>
          </p:cNvPicPr>
          <p:nvPr/>
        </p:nvPicPr>
        <p:blipFill rotWithShape="1">
          <a:blip r:embed="rId144" cstate="hqprint">
            <a:extLst>
              <a:ext uri="{28A0092B-C50C-407E-A947-70E740481C1C}">
                <a14:useLocalDpi xmlns:a14="http://schemas.microsoft.com/office/drawing/2010/main"/>
              </a:ext>
            </a:extLst>
          </a:blip>
          <a:srcRect/>
          <a:stretch/>
        </p:blipFill>
        <p:spPr>
          <a:xfrm>
            <a:off x="5223516" y="1854933"/>
            <a:ext cx="1226794" cy="214825"/>
          </a:xfrm>
          <a:prstGeom prst="rect">
            <a:avLst/>
          </a:prstGeom>
        </p:spPr>
      </p:pic>
      <p:pic>
        <p:nvPicPr>
          <p:cNvPr id="3229" name="Picture 3228">
            <a:extLst>
              <a:ext uri="{FF2B5EF4-FFF2-40B4-BE49-F238E27FC236}">
                <a16:creationId xmlns:a16="http://schemas.microsoft.com/office/drawing/2014/main" id="{2D9A6EFA-18F1-94F6-7E49-4496371918B5}"/>
              </a:ext>
            </a:extLst>
          </p:cNvPr>
          <p:cNvPicPr>
            <a:picLocks noChangeAspect="1"/>
          </p:cNvPicPr>
          <p:nvPr/>
        </p:nvPicPr>
        <p:blipFill>
          <a:blip r:embed="rId145" cstate="hqprint">
            <a:extLst>
              <a:ext uri="{28A0092B-C50C-407E-A947-70E740481C1C}">
                <a14:useLocalDpi xmlns:a14="http://schemas.microsoft.com/office/drawing/2010/main"/>
              </a:ext>
            </a:extLst>
          </a:blip>
          <a:stretch>
            <a:fillRect/>
          </a:stretch>
        </p:blipFill>
        <p:spPr>
          <a:xfrm>
            <a:off x="6739846" y="5061158"/>
            <a:ext cx="516874" cy="516874"/>
          </a:xfrm>
          <a:prstGeom prst="rect">
            <a:avLst/>
          </a:prstGeom>
        </p:spPr>
      </p:pic>
      <p:pic>
        <p:nvPicPr>
          <p:cNvPr id="3230" name="Picture 3229">
            <a:extLst>
              <a:ext uri="{FF2B5EF4-FFF2-40B4-BE49-F238E27FC236}">
                <a16:creationId xmlns:a16="http://schemas.microsoft.com/office/drawing/2014/main" id="{87491167-0FED-6FFB-6409-FB7B1F440FC2}"/>
              </a:ext>
            </a:extLst>
          </p:cNvPr>
          <p:cNvPicPr>
            <a:picLocks noChangeAspect="1"/>
          </p:cNvPicPr>
          <p:nvPr/>
        </p:nvPicPr>
        <p:blipFill rotWithShape="1">
          <a:blip r:embed="rId146" cstate="hqprint">
            <a:extLst>
              <a:ext uri="{28A0092B-C50C-407E-A947-70E740481C1C}">
                <a14:useLocalDpi xmlns:a14="http://schemas.microsoft.com/office/drawing/2010/main"/>
              </a:ext>
            </a:extLst>
          </a:blip>
          <a:srcRect/>
          <a:stretch/>
        </p:blipFill>
        <p:spPr>
          <a:xfrm>
            <a:off x="5282781" y="3167904"/>
            <a:ext cx="1138837" cy="259674"/>
          </a:xfrm>
          <a:prstGeom prst="rect">
            <a:avLst/>
          </a:prstGeom>
        </p:spPr>
      </p:pic>
      <p:pic>
        <p:nvPicPr>
          <p:cNvPr id="3231" name="Picture 3230">
            <a:extLst>
              <a:ext uri="{FF2B5EF4-FFF2-40B4-BE49-F238E27FC236}">
                <a16:creationId xmlns:a16="http://schemas.microsoft.com/office/drawing/2014/main" id="{04144C7D-59DE-D475-9FD6-C906126443AE}"/>
              </a:ext>
            </a:extLst>
          </p:cNvPr>
          <p:cNvPicPr>
            <a:picLocks noChangeAspect="1"/>
          </p:cNvPicPr>
          <p:nvPr/>
        </p:nvPicPr>
        <p:blipFill rotWithShape="1">
          <a:blip r:embed="rId147" cstate="hqprint">
            <a:extLst>
              <a:ext uri="{28A0092B-C50C-407E-A947-70E740481C1C}">
                <a14:useLocalDpi xmlns:a14="http://schemas.microsoft.com/office/drawing/2010/main"/>
              </a:ext>
            </a:extLst>
          </a:blip>
          <a:srcRect/>
          <a:stretch/>
        </p:blipFill>
        <p:spPr>
          <a:xfrm>
            <a:off x="4595979" y="4579819"/>
            <a:ext cx="661357" cy="219004"/>
          </a:xfrm>
          <a:prstGeom prst="rect">
            <a:avLst/>
          </a:prstGeom>
        </p:spPr>
      </p:pic>
      <p:pic>
        <p:nvPicPr>
          <p:cNvPr id="3232" name="Picture 3231">
            <a:extLst>
              <a:ext uri="{FF2B5EF4-FFF2-40B4-BE49-F238E27FC236}">
                <a16:creationId xmlns:a16="http://schemas.microsoft.com/office/drawing/2014/main" id="{F64549B8-D305-9CE2-9B97-FCD1C6092CA1}"/>
              </a:ext>
            </a:extLst>
          </p:cNvPr>
          <p:cNvPicPr>
            <a:picLocks noChangeAspect="1"/>
          </p:cNvPicPr>
          <p:nvPr/>
        </p:nvPicPr>
        <p:blipFill>
          <a:blip r:embed="rId148" cstate="hqprint">
            <a:extLst>
              <a:ext uri="{28A0092B-C50C-407E-A947-70E740481C1C}">
                <a14:useLocalDpi xmlns:a14="http://schemas.microsoft.com/office/drawing/2010/main"/>
              </a:ext>
            </a:extLst>
          </a:blip>
          <a:stretch>
            <a:fillRect/>
          </a:stretch>
        </p:blipFill>
        <p:spPr>
          <a:xfrm>
            <a:off x="10804816" y="5811067"/>
            <a:ext cx="849456" cy="223116"/>
          </a:xfrm>
          <a:prstGeom prst="rect">
            <a:avLst/>
          </a:prstGeom>
        </p:spPr>
      </p:pic>
      <p:pic>
        <p:nvPicPr>
          <p:cNvPr id="3233" name="Picture 3232">
            <a:extLst>
              <a:ext uri="{FF2B5EF4-FFF2-40B4-BE49-F238E27FC236}">
                <a16:creationId xmlns:a16="http://schemas.microsoft.com/office/drawing/2014/main" id="{841EE1FC-A0AF-37B6-8D62-44972357AB70}"/>
              </a:ext>
            </a:extLst>
          </p:cNvPr>
          <p:cNvPicPr>
            <a:picLocks noChangeAspect="1"/>
          </p:cNvPicPr>
          <p:nvPr/>
        </p:nvPicPr>
        <p:blipFill>
          <a:blip r:embed="rId149" cstate="hqprint">
            <a:extLst>
              <a:ext uri="{28A0092B-C50C-407E-A947-70E740481C1C}">
                <a14:useLocalDpi xmlns:a14="http://schemas.microsoft.com/office/drawing/2010/main"/>
              </a:ext>
            </a:extLst>
          </a:blip>
          <a:stretch>
            <a:fillRect/>
          </a:stretch>
        </p:blipFill>
        <p:spPr>
          <a:xfrm>
            <a:off x="9070499" y="5121063"/>
            <a:ext cx="656885" cy="287949"/>
          </a:xfrm>
          <a:prstGeom prst="rect">
            <a:avLst/>
          </a:prstGeom>
        </p:spPr>
      </p:pic>
      <p:pic>
        <p:nvPicPr>
          <p:cNvPr id="3234" name="Picture 3233">
            <a:extLst>
              <a:ext uri="{FF2B5EF4-FFF2-40B4-BE49-F238E27FC236}">
                <a16:creationId xmlns:a16="http://schemas.microsoft.com/office/drawing/2014/main" id="{49BA655A-3681-6172-5659-3B2ADD73CBAF}"/>
              </a:ext>
            </a:extLst>
          </p:cNvPr>
          <p:cNvPicPr>
            <a:picLocks noChangeAspect="1"/>
          </p:cNvPicPr>
          <p:nvPr/>
        </p:nvPicPr>
        <p:blipFill>
          <a:blip r:embed="rId150" cstate="hqprint">
            <a:extLst>
              <a:ext uri="{28A0092B-C50C-407E-A947-70E740481C1C}">
                <a14:useLocalDpi xmlns:a14="http://schemas.microsoft.com/office/drawing/2010/main"/>
              </a:ext>
            </a:extLst>
          </a:blip>
          <a:stretch>
            <a:fillRect/>
          </a:stretch>
        </p:blipFill>
        <p:spPr>
          <a:xfrm>
            <a:off x="2176606" y="5943503"/>
            <a:ext cx="563037" cy="309361"/>
          </a:xfrm>
          <a:prstGeom prst="rect">
            <a:avLst/>
          </a:prstGeom>
        </p:spPr>
      </p:pic>
      <p:pic>
        <p:nvPicPr>
          <p:cNvPr id="3235" name="Picture 3234">
            <a:extLst>
              <a:ext uri="{FF2B5EF4-FFF2-40B4-BE49-F238E27FC236}">
                <a16:creationId xmlns:a16="http://schemas.microsoft.com/office/drawing/2014/main" id="{68B13961-D598-99C0-006E-1D1AFC7AA748}"/>
              </a:ext>
            </a:extLst>
          </p:cNvPr>
          <p:cNvPicPr>
            <a:picLocks noChangeAspect="1"/>
          </p:cNvPicPr>
          <p:nvPr/>
        </p:nvPicPr>
        <p:blipFill>
          <a:blip r:embed="rId151" cstate="hqprint">
            <a:extLst>
              <a:ext uri="{28A0092B-C50C-407E-A947-70E740481C1C}">
                <a14:useLocalDpi xmlns:a14="http://schemas.microsoft.com/office/drawing/2010/main"/>
              </a:ext>
            </a:extLst>
          </a:blip>
          <a:stretch>
            <a:fillRect/>
          </a:stretch>
        </p:blipFill>
        <p:spPr>
          <a:xfrm>
            <a:off x="4032483" y="5394416"/>
            <a:ext cx="794420" cy="216000"/>
          </a:xfrm>
          <a:prstGeom prst="rect">
            <a:avLst/>
          </a:prstGeom>
        </p:spPr>
      </p:pic>
      <p:pic>
        <p:nvPicPr>
          <p:cNvPr id="3236" name="Picture 3235">
            <a:extLst>
              <a:ext uri="{FF2B5EF4-FFF2-40B4-BE49-F238E27FC236}">
                <a16:creationId xmlns:a16="http://schemas.microsoft.com/office/drawing/2014/main" id="{CD30C583-DF33-3947-323B-58D834106421}"/>
              </a:ext>
            </a:extLst>
          </p:cNvPr>
          <p:cNvPicPr>
            <a:picLocks noChangeAspect="1"/>
          </p:cNvPicPr>
          <p:nvPr/>
        </p:nvPicPr>
        <p:blipFill>
          <a:blip r:embed="rId152" cstate="hqprint">
            <a:extLst>
              <a:ext uri="{28A0092B-C50C-407E-A947-70E740481C1C}">
                <a14:useLocalDpi xmlns:a14="http://schemas.microsoft.com/office/drawing/2010/main"/>
              </a:ext>
            </a:extLst>
          </a:blip>
          <a:stretch>
            <a:fillRect/>
          </a:stretch>
        </p:blipFill>
        <p:spPr>
          <a:xfrm>
            <a:off x="2457817" y="5376570"/>
            <a:ext cx="818299" cy="191340"/>
          </a:xfrm>
          <a:prstGeom prst="rect">
            <a:avLst/>
          </a:prstGeom>
        </p:spPr>
      </p:pic>
      <p:pic>
        <p:nvPicPr>
          <p:cNvPr id="3238" name="Picture 3237">
            <a:extLst>
              <a:ext uri="{FF2B5EF4-FFF2-40B4-BE49-F238E27FC236}">
                <a16:creationId xmlns:a16="http://schemas.microsoft.com/office/drawing/2014/main" id="{63BFD6C2-4B2B-4904-92C2-287D1E871B8F}"/>
              </a:ext>
            </a:extLst>
          </p:cNvPr>
          <p:cNvPicPr>
            <a:picLocks noChangeAspect="1"/>
          </p:cNvPicPr>
          <p:nvPr/>
        </p:nvPicPr>
        <p:blipFill>
          <a:blip r:embed="rId153" cstate="hqprint">
            <a:extLst>
              <a:ext uri="{28A0092B-C50C-407E-A947-70E740481C1C}">
                <a14:useLocalDpi xmlns:a14="http://schemas.microsoft.com/office/drawing/2010/main"/>
              </a:ext>
            </a:extLst>
          </a:blip>
          <a:stretch>
            <a:fillRect/>
          </a:stretch>
        </p:blipFill>
        <p:spPr>
          <a:xfrm>
            <a:off x="3470428" y="3900311"/>
            <a:ext cx="919034" cy="229759"/>
          </a:xfrm>
          <a:prstGeom prst="rect">
            <a:avLst/>
          </a:prstGeom>
        </p:spPr>
      </p:pic>
      <p:pic>
        <p:nvPicPr>
          <p:cNvPr id="3239" name="Picture 3238">
            <a:extLst>
              <a:ext uri="{FF2B5EF4-FFF2-40B4-BE49-F238E27FC236}">
                <a16:creationId xmlns:a16="http://schemas.microsoft.com/office/drawing/2014/main" id="{34D0FBDD-D169-63A8-068C-95A54D80528A}"/>
              </a:ext>
            </a:extLst>
          </p:cNvPr>
          <p:cNvPicPr>
            <a:picLocks noChangeAspect="1"/>
          </p:cNvPicPr>
          <p:nvPr/>
        </p:nvPicPr>
        <p:blipFill>
          <a:blip r:embed="rId154" cstate="hqprint">
            <a:extLst>
              <a:ext uri="{28A0092B-C50C-407E-A947-70E740481C1C}">
                <a14:useLocalDpi xmlns:a14="http://schemas.microsoft.com/office/drawing/2010/main"/>
              </a:ext>
            </a:extLst>
          </a:blip>
          <a:stretch>
            <a:fillRect/>
          </a:stretch>
        </p:blipFill>
        <p:spPr>
          <a:xfrm>
            <a:off x="9883898" y="5993812"/>
            <a:ext cx="481159" cy="301170"/>
          </a:xfrm>
          <a:prstGeom prst="rect">
            <a:avLst/>
          </a:prstGeom>
        </p:spPr>
      </p:pic>
      <p:pic>
        <p:nvPicPr>
          <p:cNvPr id="3240" name="Picture 3239">
            <a:extLst>
              <a:ext uri="{FF2B5EF4-FFF2-40B4-BE49-F238E27FC236}">
                <a16:creationId xmlns:a16="http://schemas.microsoft.com/office/drawing/2014/main" id="{44CD2E65-672F-5F12-CF24-B89983D8451B}"/>
              </a:ext>
            </a:extLst>
          </p:cNvPr>
          <p:cNvPicPr>
            <a:picLocks noChangeAspect="1"/>
          </p:cNvPicPr>
          <p:nvPr/>
        </p:nvPicPr>
        <p:blipFill>
          <a:blip r:embed="rId155"/>
          <a:stretch>
            <a:fillRect/>
          </a:stretch>
        </p:blipFill>
        <p:spPr>
          <a:xfrm>
            <a:off x="11249365" y="4124522"/>
            <a:ext cx="421166" cy="421166"/>
          </a:xfrm>
          <a:prstGeom prst="rect">
            <a:avLst/>
          </a:prstGeom>
        </p:spPr>
      </p:pic>
      <p:pic>
        <p:nvPicPr>
          <p:cNvPr id="3241" name="Picture 3240">
            <a:extLst>
              <a:ext uri="{FF2B5EF4-FFF2-40B4-BE49-F238E27FC236}">
                <a16:creationId xmlns:a16="http://schemas.microsoft.com/office/drawing/2014/main" id="{A99B8A5E-1B4B-6C60-8C1E-B4230FA46343}"/>
              </a:ext>
            </a:extLst>
          </p:cNvPr>
          <p:cNvPicPr>
            <a:picLocks noChangeAspect="1"/>
          </p:cNvPicPr>
          <p:nvPr/>
        </p:nvPicPr>
        <p:blipFill>
          <a:blip r:embed="rId156" cstate="hqprint">
            <a:extLst>
              <a:ext uri="{28A0092B-C50C-407E-A947-70E740481C1C}">
                <a14:useLocalDpi xmlns:a14="http://schemas.microsoft.com/office/drawing/2010/main"/>
              </a:ext>
            </a:extLst>
          </a:blip>
          <a:stretch>
            <a:fillRect/>
          </a:stretch>
        </p:blipFill>
        <p:spPr>
          <a:xfrm>
            <a:off x="1695128" y="5629356"/>
            <a:ext cx="738836" cy="323241"/>
          </a:xfrm>
          <a:prstGeom prst="rect">
            <a:avLst/>
          </a:prstGeom>
        </p:spPr>
      </p:pic>
      <p:pic>
        <p:nvPicPr>
          <p:cNvPr id="3242" name="Picture 3241">
            <a:extLst>
              <a:ext uri="{FF2B5EF4-FFF2-40B4-BE49-F238E27FC236}">
                <a16:creationId xmlns:a16="http://schemas.microsoft.com/office/drawing/2014/main" id="{1DD773CD-3CA1-8EC0-C60D-CDD224ADD7F0}"/>
              </a:ext>
            </a:extLst>
          </p:cNvPr>
          <p:cNvPicPr>
            <a:picLocks noChangeAspect="1"/>
          </p:cNvPicPr>
          <p:nvPr/>
        </p:nvPicPr>
        <p:blipFill>
          <a:blip r:embed="rId157" cstate="hqprint">
            <a:extLst>
              <a:ext uri="{28A0092B-C50C-407E-A947-70E740481C1C}">
                <a14:useLocalDpi xmlns:a14="http://schemas.microsoft.com/office/drawing/2010/main"/>
              </a:ext>
            </a:extLst>
          </a:blip>
          <a:stretch>
            <a:fillRect/>
          </a:stretch>
        </p:blipFill>
        <p:spPr>
          <a:xfrm>
            <a:off x="5521653" y="4772117"/>
            <a:ext cx="942935" cy="195699"/>
          </a:xfrm>
          <a:prstGeom prst="rect">
            <a:avLst/>
          </a:prstGeom>
        </p:spPr>
      </p:pic>
      <p:pic>
        <p:nvPicPr>
          <p:cNvPr id="3243" name="Picture 3242">
            <a:extLst>
              <a:ext uri="{FF2B5EF4-FFF2-40B4-BE49-F238E27FC236}">
                <a16:creationId xmlns:a16="http://schemas.microsoft.com/office/drawing/2014/main" id="{5135E540-0AD7-6A2A-06EB-D32ECEB61C6C}"/>
              </a:ext>
            </a:extLst>
          </p:cNvPr>
          <p:cNvPicPr>
            <a:picLocks noChangeAspect="1"/>
          </p:cNvPicPr>
          <p:nvPr/>
        </p:nvPicPr>
        <p:blipFill>
          <a:blip r:embed="rId158" cstate="hqprint">
            <a:extLst>
              <a:ext uri="{28A0092B-C50C-407E-A947-70E740481C1C}">
                <a14:useLocalDpi xmlns:a14="http://schemas.microsoft.com/office/drawing/2010/main"/>
              </a:ext>
            </a:extLst>
          </a:blip>
          <a:stretch>
            <a:fillRect/>
          </a:stretch>
        </p:blipFill>
        <p:spPr>
          <a:xfrm>
            <a:off x="2319645" y="4387378"/>
            <a:ext cx="1000888" cy="262685"/>
          </a:xfrm>
          <a:prstGeom prst="rect">
            <a:avLst/>
          </a:prstGeom>
        </p:spPr>
      </p:pic>
      <p:pic>
        <p:nvPicPr>
          <p:cNvPr id="3244" name="Picture 3243">
            <a:extLst>
              <a:ext uri="{FF2B5EF4-FFF2-40B4-BE49-F238E27FC236}">
                <a16:creationId xmlns:a16="http://schemas.microsoft.com/office/drawing/2014/main" id="{9A44EAA7-40FE-0BC2-2826-809BA1FDF9A9}"/>
              </a:ext>
            </a:extLst>
          </p:cNvPr>
          <p:cNvPicPr>
            <a:picLocks noChangeAspect="1"/>
          </p:cNvPicPr>
          <p:nvPr/>
        </p:nvPicPr>
        <p:blipFill>
          <a:blip r:embed="rId159"/>
          <a:stretch>
            <a:fillRect/>
          </a:stretch>
        </p:blipFill>
        <p:spPr>
          <a:xfrm>
            <a:off x="6975157" y="5544363"/>
            <a:ext cx="1287889" cy="185815"/>
          </a:xfrm>
          <a:prstGeom prst="rect">
            <a:avLst/>
          </a:prstGeom>
        </p:spPr>
      </p:pic>
      <p:pic>
        <p:nvPicPr>
          <p:cNvPr id="3245" name="Picture 3244">
            <a:extLst>
              <a:ext uri="{FF2B5EF4-FFF2-40B4-BE49-F238E27FC236}">
                <a16:creationId xmlns:a16="http://schemas.microsoft.com/office/drawing/2014/main" id="{431BE49F-DD58-0142-4136-140F692528AD}"/>
              </a:ext>
            </a:extLst>
          </p:cNvPr>
          <p:cNvPicPr>
            <a:picLocks noChangeAspect="1"/>
          </p:cNvPicPr>
          <p:nvPr/>
        </p:nvPicPr>
        <p:blipFill>
          <a:blip r:embed="rId160" cstate="hqprint">
            <a:extLst>
              <a:ext uri="{28A0092B-C50C-407E-A947-70E740481C1C}">
                <a14:useLocalDpi xmlns:a14="http://schemas.microsoft.com/office/drawing/2010/main"/>
              </a:ext>
            </a:extLst>
          </a:blip>
          <a:stretch>
            <a:fillRect/>
          </a:stretch>
        </p:blipFill>
        <p:spPr>
          <a:xfrm>
            <a:off x="10641594" y="4940431"/>
            <a:ext cx="1023489" cy="141800"/>
          </a:xfrm>
          <a:prstGeom prst="rect">
            <a:avLst/>
          </a:prstGeom>
        </p:spPr>
      </p:pic>
      <p:pic>
        <p:nvPicPr>
          <p:cNvPr id="3246" name="Picture 3245">
            <a:extLst>
              <a:ext uri="{FF2B5EF4-FFF2-40B4-BE49-F238E27FC236}">
                <a16:creationId xmlns:a16="http://schemas.microsoft.com/office/drawing/2014/main" id="{8C881B7C-F5F9-2ADB-90CC-6FDAFFB0146B}"/>
              </a:ext>
            </a:extLst>
          </p:cNvPr>
          <p:cNvPicPr>
            <a:picLocks noChangeAspect="1"/>
          </p:cNvPicPr>
          <p:nvPr/>
        </p:nvPicPr>
        <p:blipFill>
          <a:blip r:embed="rId161" cstate="hqprint">
            <a:extLst>
              <a:ext uri="{28A0092B-C50C-407E-A947-70E740481C1C}">
                <a14:useLocalDpi xmlns:a14="http://schemas.microsoft.com/office/drawing/2010/main"/>
              </a:ext>
            </a:extLst>
          </a:blip>
          <a:stretch>
            <a:fillRect/>
          </a:stretch>
        </p:blipFill>
        <p:spPr>
          <a:xfrm>
            <a:off x="7077894" y="2427831"/>
            <a:ext cx="609430" cy="226505"/>
          </a:xfrm>
          <a:prstGeom prst="rect">
            <a:avLst/>
          </a:prstGeom>
        </p:spPr>
      </p:pic>
      <p:pic>
        <p:nvPicPr>
          <p:cNvPr id="3248" name="Picture 3247">
            <a:extLst>
              <a:ext uri="{FF2B5EF4-FFF2-40B4-BE49-F238E27FC236}">
                <a16:creationId xmlns:a16="http://schemas.microsoft.com/office/drawing/2014/main" id="{77299131-71F5-495E-5F83-61DD48C61ABA}"/>
              </a:ext>
            </a:extLst>
          </p:cNvPr>
          <p:cNvPicPr>
            <a:picLocks noChangeAspect="1"/>
          </p:cNvPicPr>
          <p:nvPr/>
        </p:nvPicPr>
        <p:blipFill>
          <a:blip r:embed="rId162" cstate="hqprint">
            <a:extLst>
              <a:ext uri="{28A0092B-C50C-407E-A947-70E740481C1C}">
                <a14:useLocalDpi xmlns:a14="http://schemas.microsoft.com/office/drawing/2010/main"/>
              </a:ext>
            </a:extLst>
          </a:blip>
          <a:stretch>
            <a:fillRect/>
          </a:stretch>
        </p:blipFill>
        <p:spPr>
          <a:xfrm>
            <a:off x="8398647" y="5656326"/>
            <a:ext cx="497922" cy="260791"/>
          </a:xfrm>
          <a:prstGeom prst="rect">
            <a:avLst/>
          </a:prstGeom>
        </p:spPr>
      </p:pic>
      <p:pic>
        <p:nvPicPr>
          <p:cNvPr id="3249" name="Picture 2" descr="Aprende Institute Brings Next Generation Online Education ...">
            <a:extLst>
              <a:ext uri="{FF2B5EF4-FFF2-40B4-BE49-F238E27FC236}">
                <a16:creationId xmlns:a16="http://schemas.microsoft.com/office/drawing/2014/main" id="{169A0FC3-AAE5-516C-30D0-B9A352ADAD44}"/>
              </a:ext>
            </a:extLst>
          </p:cNvPr>
          <p:cNvPicPr>
            <a:picLocks noChangeAspect="1" noChangeArrowheads="1"/>
          </p:cNvPicPr>
          <p:nvPr/>
        </p:nvPicPr>
        <p:blipFill>
          <a:blip r:embed="rId163" cstate="hqprint">
            <a:extLst>
              <a:ext uri="{28A0092B-C50C-407E-A947-70E740481C1C}">
                <a14:useLocalDpi xmlns:a14="http://schemas.microsoft.com/office/drawing/2010/main"/>
              </a:ext>
            </a:extLst>
          </a:blip>
          <a:srcRect/>
          <a:stretch>
            <a:fillRect/>
          </a:stretch>
        </p:blipFill>
        <p:spPr bwMode="auto">
          <a:xfrm>
            <a:off x="647551" y="4644521"/>
            <a:ext cx="1430487" cy="250149"/>
          </a:xfrm>
          <a:prstGeom prst="rect">
            <a:avLst/>
          </a:prstGeom>
          <a:noFill/>
          <a:extLst>
            <a:ext uri="{909E8E84-426E-40DD-AFC4-6F175D3DCCD1}">
              <a14:hiddenFill xmlns:a14="http://schemas.microsoft.com/office/drawing/2010/main">
                <a:solidFill>
                  <a:srgbClr val="FFFFFF"/>
                </a:solidFill>
              </a14:hiddenFill>
            </a:ext>
          </a:extLst>
        </p:spPr>
      </p:pic>
      <p:pic>
        <p:nvPicPr>
          <p:cNvPr id="3250" name="Picture 3249">
            <a:extLst>
              <a:ext uri="{FF2B5EF4-FFF2-40B4-BE49-F238E27FC236}">
                <a16:creationId xmlns:a16="http://schemas.microsoft.com/office/drawing/2014/main" id="{73FE89E7-B4F7-6FE3-31F8-FBFD8F6DB31A}"/>
              </a:ext>
            </a:extLst>
          </p:cNvPr>
          <p:cNvPicPr>
            <a:picLocks noChangeAspect="1"/>
          </p:cNvPicPr>
          <p:nvPr/>
        </p:nvPicPr>
        <p:blipFill rotWithShape="1">
          <a:blip r:embed="rId164" cstate="hqprint">
            <a:extLst>
              <a:ext uri="{28A0092B-C50C-407E-A947-70E740481C1C}">
                <a14:useLocalDpi xmlns:a14="http://schemas.microsoft.com/office/drawing/2010/main"/>
              </a:ext>
            </a:extLst>
          </a:blip>
          <a:srcRect/>
          <a:stretch/>
        </p:blipFill>
        <p:spPr>
          <a:xfrm>
            <a:off x="1385232" y="4889929"/>
            <a:ext cx="945653" cy="266862"/>
          </a:xfrm>
          <a:prstGeom prst="rect">
            <a:avLst/>
          </a:prstGeom>
        </p:spPr>
      </p:pic>
      <p:pic>
        <p:nvPicPr>
          <p:cNvPr id="3251" name="Picture 3250">
            <a:extLst>
              <a:ext uri="{FF2B5EF4-FFF2-40B4-BE49-F238E27FC236}">
                <a16:creationId xmlns:a16="http://schemas.microsoft.com/office/drawing/2014/main" id="{90058D7A-71BC-1C72-D60E-C39A311DEF68}"/>
              </a:ext>
            </a:extLst>
          </p:cNvPr>
          <p:cNvPicPr>
            <a:picLocks noChangeAspect="1"/>
          </p:cNvPicPr>
          <p:nvPr/>
        </p:nvPicPr>
        <p:blipFill>
          <a:blip r:embed="rId165" cstate="hqprint">
            <a:extLst>
              <a:ext uri="{28A0092B-C50C-407E-A947-70E740481C1C}">
                <a14:useLocalDpi xmlns:a14="http://schemas.microsoft.com/office/drawing/2010/main"/>
              </a:ext>
            </a:extLst>
          </a:blip>
          <a:stretch>
            <a:fillRect/>
          </a:stretch>
        </p:blipFill>
        <p:spPr>
          <a:xfrm>
            <a:off x="1021668" y="4467245"/>
            <a:ext cx="1209286" cy="226013"/>
          </a:xfrm>
          <a:prstGeom prst="rect">
            <a:avLst/>
          </a:prstGeom>
        </p:spPr>
      </p:pic>
      <p:pic>
        <p:nvPicPr>
          <p:cNvPr id="3252" name="Picture 2" descr="Neighbor.com Launches in Dallas, Bringing Disruption to ...">
            <a:extLst>
              <a:ext uri="{FF2B5EF4-FFF2-40B4-BE49-F238E27FC236}">
                <a16:creationId xmlns:a16="http://schemas.microsoft.com/office/drawing/2014/main" id="{4E39A96D-9383-A12F-2C51-66C2E1CCAEE2}"/>
              </a:ext>
            </a:extLst>
          </p:cNvPr>
          <p:cNvPicPr>
            <a:picLocks noChangeAspect="1" noChangeArrowheads="1"/>
          </p:cNvPicPr>
          <p:nvPr/>
        </p:nvPicPr>
        <p:blipFill rotWithShape="1">
          <a:blip r:embed="rId166" cstate="hqprint">
            <a:extLst>
              <a:ext uri="{28A0092B-C50C-407E-A947-70E740481C1C}">
                <a14:useLocalDpi xmlns:a14="http://schemas.microsoft.com/office/drawing/2010/main"/>
              </a:ext>
            </a:extLst>
          </a:blip>
          <a:srcRect/>
          <a:stretch/>
        </p:blipFill>
        <p:spPr bwMode="auto">
          <a:xfrm>
            <a:off x="2224302" y="4701033"/>
            <a:ext cx="1005056" cy="206792"/>
          </a:xfrm>
          <a:prstGeom prst="rect">
            <a:avLst/>
          </a:prstGeom>
          <a:noFill/>
          <a:extLst>
            <a:ext uri="{909E8E84-426E-40DD-AFC4-6F175D3DCCD1}">
              <a14:hiddenFill xmlns:a14="http://schemas.microsoft.com/office/drawing/2010/main">
                <a:solidFill>
                  <a:srgbClr val="FFFFFF"/>
                </a:solidFill>
              </a14:hiddenFill>
            </a:ext>
          </a:extLst>
        </p:spPr>
      </p:pic>
      <p:pic>
        <p:nvPicPr>
          <p:cNvPr id="3253" name="Picture 3252">
            <a:extLst>
              <a:ext uri="{FF2B5EF4-FFF2-40B4-BE49-F238E27FC236}">
                <a16:creationId xmlns:a16="http://schemas.microsoft.com/office/drawing/2014/main" id="{6D6F962F-AFE4-3E3D-94DB-41A724D46D01}"/>
              </a:ext>
            </a:extLst>
          </p:cNvPr>
          <p:cNvPicPr>
            <a:picLocks noChangeAspect="1"/>
          </p:cNvPicPr>
          <p:nvPr/>
        </p:nvPicPr>
        <p:blipFill>
          <a:blip r:embed="rId167" cstate="hqprint">
            <a:extLst>
              <a:ext uri="{28A0092B-C50C-407E-A947-70E740481C1C}">
                <a14:useLocalDpi xmlns:a14="http://schemas.microsoft.com/office/drawing/2010/main"/>
              </a:ext>
            </a:extLst>
          </a:blip>
          <a:stretch>
            <a:fillRect/>
          </a:stretch>
        </p:blipFill>
        <p:spPr>
          <a:xfrm>
            <a:off x="2284864" y="5567080"/>
            <a:ext cx="1050516" cy="202379"/>
          </a:xfrm>
          <a:prstGeom prst="rect">
            <a:avLst/>
          </a:prstGeom>
        </p:spPr>
      </p:pic>
      <p:pic>
        <p:nvPicPr>
          <p:cNvPr id="3254" name="Picture 3253">
            <a:extLst>
              <a:ext uri="{FF2B5EF4-FFF2-40B4-BE49-F238E27FC236}">
                <a16:creationId xmlns:a16="http://schemas.microsoft.com/office/drawing/2014/main" id="{71960655-9C86-5D08-2FEC-E39D140BB543}"/>
              </a:ext>
            </a:extLst>
          </p:cNvPr>
          <p:cNvPicPr>
            <a:picLocks noChangeAspect="1"/>
          </p:cNvPicPr>
          <p:nvPr/>
        </p:nvPicPr>
        <p:blipFill>
          <a:blip r:embed="rId168"/>
          <a:stretch>
            <a:fillRect/>
          </a:stretch>
        </p:blipFill>
        <p:spPr>
          <a:xfrm>
            <a:off x="2533130" y="4915390"/>
            <a:ext cx="880714" cy="307646"/>
          </a:xfrm>
          <a:prstGeom prst="rect">
            <a:avLst/>
          </a:prstGeom>
        </p:spPr>
      </p:pic>
      <p:pic>
        <p:nvPicPr>
          <p:cNvPr id="3255" name="Picture 3254">
            <a:extLst>
              <a:ext uri="{FF2B5EF4-FFF2-40B4-BE49-F238E27FC236}">
                <a16:creationId xmlns:a16="http://schemas.microsoft.com/office/drawing/2014/main" id="{0086C698-5895-5CFD-A187-66A47F7738B1}"/>
              </a:ext>
            </a:extLst>
          </p:cNvPr>
          <p:cNvPicPr>
            <a:picLocks noChangeAspect="1"/>
          </p:cNvPicPr>
          <p:nvPr/>
        </p:nvPicPr>
        <p:blipFill>
          <a:blip r:embed="rId169" cstate="hqprint">
            <a:extLst>
              <a:ext uri="{28A0092B-C50C-407E-A947-70E740481C1C}">
                <a14:useLocalDpi xmlns:a14="http://schemas.microsoft.com/office/drawing/2010/main"/>
              </a:ext>
            </a:extLst>
          </a:blip>
          <a:stretch>
            <a:fillRect/>
          </a:stretch>
        </p:blipFill>
        <p:spPr>
          <a:xfrm>
            <a:off x="9955837" y="2280233"/>
            <a:ext cx="643977" cy="158067"/>
          </a:xfrm>
          <a:prstGeom prst="rect">
            <a:avLst/>
          </a:prstGeom>
        </p:spPr>
      </p:pic>
      <p:pic>
        <p:nvPicPr>
          <p:cNvPr id="3256" name="Picture 3255">
            <a:extLst>
              <a:ext uri="{FF2B5EF4-FFF2-40B4-BE49-F238E27FC236}">
                <a16:creationId xmlns:a16="http://schemas.microsoft.com/office/drawing/2014/main" id="{0F4BE456-2E30-E39B-05D2-DD568F655696}"/>
              </a:ext>
            </a:extLst>
          </p:cNvPr>
          <p:cNvPicPr>
            <a:picLocks noChangeAspect="1"/>
          </p:cNvPicPr>
          <p:nvPr/>
        </p:nvPicPr>
        <p:blipFill>
          <a:blip r:embed="rId170" cstate="hqprint">
            <a:extLst>
              <a:ext uri="{28A0092B-C50C-407E-A947-70E740481C1C}">
                <a14:useLocalDpi xmlns:a14="http://schemas.microsoft.com/office/drawing/2010/main"/>
              </a:ext>
            </a:extLst>
          </a:blip>
          <a:stretch>
            <a:fillRect/>
          </a:stretch>
        </p:blipFill>
        <p:spPr>
          <a:xfrm>
            <a:off x="1948855" y="2188543"/>
            <a:ext cx="520418" cy="196761"/>
          </a:xfrm>
          <a:prstGeom prst="rect">
            <a:avLst/>
          </a:prstGeom>
        </p:spPr>
      </p:pic>
      <p:pic>
        <p:nvPicPr>
          <p:cNvPr id="3258" name="Picture 3257">
            <a:extLst>
              <a:ext uri="{FF2B5EF4-FFF2-40B4-BE49-F238E27FC236}">
                <a16:creationId xmlns:a16="http://schemas.microsoft.com/office/drawing/2014/main" id="{85F75DA7-4112-F2C4-1182-7864DDE9F6E9}"/>
              </a:ext>
            </a:extLst>
          </p:cNvPr>
          <p:cNvPicPr>
            <a:picLocks noChangeAspect="1"/>
          </p:cNvPicPr>
          <p:nvPr/>
        </p:nvPicPr>
        <p:blipFill rotWithShape="1">
          <a:blip r:embed="rId171" cstate="hqprint">
            <a:extLst>
              <a:ext uri="{28A0092B-C50C-407E-A947-70E740481C1C}">
                <a14:useLocalDpi xmlns:a14="http://schemas.microsoft.com/office/drawing/2010/main"/>
              </a:ext>
            </a:extLst>
          </a:blip>
          <a:srcRect l="-3098" t="909" r="-4437" b="3306"/>
          <a:stretch/>
        </p:blipFill>
        <p:spPr>
          <a:xfrm>
            <a:off x="9588196" y="3067314"/>
            <a:ext cx="968763" cy="197941"/>
          </a:xfrm>
          <a:prstGeom prst="rect">
            <a:avLst/>
          </a:prstGeom>
        </p:spPr>
      </p:pic>
      <p:pic>
        <p:nvPicPr>
          <p:cNvPr id="3259" name="Picture 3258">
            <a:extLst>
              <a:ext uri="{FF2B5EF4-FFF2-40B4-BE49-F238E27FC236}">
                <a16:creationId xmlns:a16="http://schemas.microsoft.com/office/drawing/2014/main" id="{A880982B-0073-551A-D33E-0A1135779628}"/>
              </a:ext>
            </a:extLst>
          </p:cNvPr>
          <p:cNvPicPr>
            <a:picLocks noChangeAspect="1"/>
          </p:cNvPicPr>
          <p:nvPr/>
        </p:nvPicPr>
        <p:blipFill rotWithShape="1">
          <a:blip r:embed="rId172" cstate="hqprint">
            <a:extLst>
              <a:ext uri="{28A0092B-C50C-407E-A947-70E740481C1C}">
                <a14:useLocalDpi xmlns:a14="http://schemas.microsoft.com/office/drawing/2010/main"/>
              </a:ext>
            </a:extLst>
          </a:blip>
          <a:srcRect l="-532" t="-1157" r="-344" b="-2882"/>
          <a:stretch/>
        </p:blipFill>
        <p:spPr>
          <a:xfrm>
            <a:off x="8550434" y="2889968"/>
            <a:ext cx="487510" cy="282828"/>
          </a:xfrm>
          <a:prstGeom prst="rect">
            <a:avLst/>
          </a:prstGeom>
        </p:spPr>
      </p:pic>
      <p:pic>
        <p:nvPicPr>
          <p:cNvPr id="3260" name="Picture 3259">
            <a:extLst>
              <a:ext uri="{FF2B5EF4-FFF2-40B4-BE49-F238E27FC236}">
                <a16:creationId xmlns:a16="http://schemas.microsoft.com/office/drawing/2014/main" id="{7CC92F71-F498-7DB0-BB95-15919053F1E5}"/>
              </a:ext>
            </a:extLst>
          </p:cNvPr>
          <p:cNvPicPr>
            <a:picLocks noChangeAspect="1"/>
          </p:cNvPicPr>
          <p:nvPr/>
        </p:nvPicPr>
        <p:blipFill rotWithShape="1">
          <a:blip r:embed="rId173" cstate="hqprint">
            <a:extLst>
              <a:ext uri="{28A0092B-C50C-407E-A947-70E740481C1C}">
                <a14:useLocalDpi xmlns:a14="http://schemas.microsoft.com/office/drawing/2010/main"/>
              </a:ext>
            </a:extLst>
          </a:blip>
          <a:srcRect l="-21551" t="-5689" r="-14304" b="-477"/>
          <a:stretch/>
        </p:blipFill>
        <p:spPr>
          <a:xfrm>
            <a:off x="7714263" y="3009449"/>
            <a:ext cx="775309" cy="304346"/>
          </a:xfrm>
          <a:prstGeom prst="rect">
            <a:avLst/>
          </a:prstGeom>
        </p:spPr>
      </p:pic>
      <p:pic>
        <p:nvPicPr>
          <p:cNvPr id="3261" name="Picture 3260">
            <a:extLst>
              <a:ext uri="{FF2B5EF4-FFF2-40B4-BE49-F238E27FC236}">
                <a16:creationId xmlns:a16="http://schemas.microsoft.com/office/drawing/2014/main" id="{EB27F4A4-8A2B-35F4-CD6C-A330E34B8A6C}"/>
              </a:ext>
            </a:extLst>
          </p:cNvPr>
          <p:cNvPicPr>
            <a:picLocks noChangeAspect="1"/>
          </p:cNvPicPr>
          <p:nvPr/>
        </p:nvPicPr>
        <p:blipFill rotWithShape="1">
          <a:blip r:embed="rId174" cstate="hqprint">
            <a:extLst>
              <a:ext uri="{28A0092B-C50C-407E-A947-70E740481C1C}">
                <a14:useLocalDpi xmlns:a14="http://schemas.microsoft.com/office/drawing/2010/main"/>
              </a:ext>
            </a:extLst>
          </a:blip>
          <a:srcRect l="1236" t="-3615" r="-836" b="-387"/>
          <a:stretch/>
        </p:blipFill>
        <p:spPr>
          <a:xfrm>
            <a:off x="3852308" y="4141228"/>
            <a:ext cx="481139" cy="401929"/>
          </a:xfrm>
          <a:prstGeom prst="rect">
            <a:avLst/>
          </a:prstGeom>
        </p:spPr>
      </p:pic>
      <p:pic>
        <p:nvPicPr>
          <p:cNvPr id="3262" name="Picture 3261">
            <a:extLst>
              <a:ext uri="{FF2B5EF4-FFF2-40B4-BE49-F238E27FC236}">
                <a16:creationId xmlns:a16="http://schemas.microsoft.com/office/drawing/2014/main" id="{C7974387-77D9-3B5B-C36A-60BEAEB118A6}"/>
              </a:ext>
            </a:extLst>
          </p:cNvPr>
          <p:cNvPicPr>
            <a:picLocks noChangeAspect="1"/>
          </p:cNvPicPr>
          <p:nvPr/>
        </p:nvPicPr>
        <p:blipFill rotWithShape="1">
          <a:blip r:embed="rId175" cstate="hqprint">
            <a:extLst>
              <a:ext uri="{28A0092B-C50C-407E-A947-70E740481C1C}">
                <a14:useLocalDpi xmlns:a14="http://schemas.microsoft.com/office/drawing/2010/main"/>
              </a:ext>
            </a:extLst>
          </a:blip>
          <a:srcRect l="-4136" t="-1368" r="3685" b="4747"/>
          <a:stretch/>
        </p:blipFill>
        <p:spPr>
          <a:xfrm>
            <a:off x="8359551" y="3564837"/>
            <a:ext cx="1012443" cy="386453"/>
          </a:xfrm>
          <a:prstGeom prst="rect">
            <a:avLst/>
          </a:prstGeom>
        </p:spPr>
      </p:pic>
      <p:pic>
        <p:nvPicPr>
          <p:cNvPr id="3263" name="Picture 3262">
            <a:extLst>
              <a:ext uri="{FF2B5EF4-FFF2-40B4-BE49-F238E27FC236}">
                <a16:creationId xmlns:a16="http://schemas.microsoft.com/office/drawing/2014/main" id="{40ECEF19-63A1-59C3-F15D-5B5BEFBD2D0F}"/>
              </a:ext>
            </a:extLst>
          </p:cNvPr>
          <p:cNvPicPr>
            <a:picLocks noChangeAspect="1"/>
          </p:cNvPicPr>
          <p:nvPr/>
        </p:nvPicPr>
        <p:blipFill rotWithShape="1">
          <a:blip r:embed="rId176" cstate="hqprint">
            <a:extLst>
              <a:ext uri="{28A0092B-C50C-407E-A947-70E740481C1C}">
                <a14:useLocalDpi xmlns:a14="http://schemas.microsoft.com/office/drawing/2010/main"/>
              </a:ext>
            </a:extLst>
          </a:blip>
          <a:srcRect t="-832" b="-236"/>
          <a:stretch/>
        </p:blipFill>
        <p:spPr>
          <a:xfrm>
            <a:off x="8715680" y="3899527"/>
            <a:ext cx="690405" cy="274692"/>
          </a:xfrm>
          <a:prstGeom prst="rect">
            <a:avLst/>
          </a:prstGeom>
        </p:spPr>
      </p:pic>
      <p:pic>
        <p:nvPicPr>
          <p:cNvPr id="3247" name="Picture 3246">
            <a:extLst>
              <a:ext uri="{FF2B5EF4-FFF2-40B4-BE49-F238E27FC236}">
                <a16:creationId xmlns:a16="http://schemas.microsoft.com/office/drawing/2014/main" id="{77546F44-D049-1F35-4D1D-E736B69D5722}"/>
              </a:ext>
            </a:extLst>
          </p:cNvPr>
          <p:cNvPicPr>
            <a:picLocks noChangeAspect="1"/>
          </p:cNvPicPr>
          <p:nvPr/>
        </p:nvPicPr>
        <p:blipFill>
          <a:blip r:embed="rId177" cstate="hqprint">
            <a:extLst>
              <a:ext uri="{28A0092B-C50C-407E-A947-70E740481C1C}">
                <a14:useLocalDpi xmlns:a14="http://schemas.microsoft.com/office/drawing/2010/main"/>
              </a:ext>
            </a:extLst>
          </a:blip>
          <a:srcRect t="-11455"/>
          <a:stretch/>
        </p:blipFill>
        <p:spPr>
          <a:xfrm>
            <a:off x="8244113" y="3282133"/>
            <a:ext cx="848984" cy="245037"/>
          </a:xfrm>
          <a:prstGeom prst="rect">
            <a:avLst/>
          </a:prstGeom>
        </p:spPr>
      </p:pic>
      <p:pic>
        <p:nvPicPr>
          <p:cNvPr id="1025" name="Picture 1024">
            <a:extLst>
              <a:ext uri="{FF2B5EF4-FFF2-40B4-BE49-F238E27FC236}">
                <a16:creationId xmlns:a16="http://schemas.microsoft.com/office/drawing/2014/main" id="{7A22AEE0-877E-D359-39A9-3CA9241D70AB}"/>
              </a:ext>
            </a:extLst>
          </p:cNvPr>
          <p:cNvPicPr>
            <a:picLocks noChangeAspect="1"/>
          </p:cNvPicPr>
          <p:nvPr/>
        </p:nvPicPr>
        <p:blipFill rotWithShape="1">
          <a:blip r:embed="rId178" cstate="hqprint">
            <a:extLst>
              <a:ext uri="{28A0092B-C50C-407E-A947-70E740481C1C}">
                <a14:useLocalDpi xmlns:a14="http://schemas.microsoft.com/office/drawing/2010/main"/>
              </a:ext>
            </a:extLst>
          </a:blip>
          <a:srcRect l="-819" t="-5819" r="-2033" b="1111"/>
          <a:stretch/>
        </p:blipFill>
        <p:spPr>
          <a:xfrm>
            <a:off x="4959271" y="2124898"/>
            <a:ext cx="787245" cy="266891"/>
          </a:xfrm>
          <a:prstGeom prst="rect">
            <a:avLst/>
          </a:prstGeom>
        </p:spPr>
      </p:pic>
    </p:spTree>
    <p:extLst>
      <p:ext uri="{BB962C8B-B14F-4D97-AF65-F5344CB8AC3E}">
        <p14:creationId xmlns:p14="http://schemas.microsoft.com/office/powerpoint/2010/main" val="218620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E93032A-0166-4D26-9FDD-5297FCCFD6B1}"/>
              </a:ext>
            </a:extLst>
          </p:cNvPr>
          <p:cNvSpPr txBox="1"/>
          <p:nvPr/>
        </p:nvSpPr>
        <p:spPr>
          <a:xfrm>
            <a:off x="483207" y="6220130"/>
            <a:ext cx="1156117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 figures are based on monthly averages for the 173 brands analyzed. VAB analysis of Nielsen Ad Intel, TV launch month is based on the first activity reported across national cable TV, national broadcast TV, Spanish language broadcast TV, Spanish language cable TV, spot TV or syndication TV.</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700">
                <a:solidFill>
                  <a:srgbClr val="1B1464"/>
                </a:solidFill>
                <a:latin typeface="Helvetica" panose="020B0403020202020204" pitchFamily="34" charset="0"/>
              </a:rPr>
              <a:t>2021</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December 2023 (calendar months).</a:t>
            </a:r>
          </a:p>
        </p:txBody>
      </p:sp>
      <p:sp>
        <p:nvSpPr>
          <p:cNvPr id="16" name="TextBox 15">
            <a:extLst>
              <a:ext uri="{FF2B5EF4-FFF2-40B4-BE49-F238E27FC236}">
                <a16:creationId xmlns:a16="http://schemas.microsoft.com/office/drawing/2014/main" id="{DA75211C-354C-F398-5381-06FC2F80E699}"/>
              </a:ext>
            </a:extLst>
          </p:cNvPr>
          <p:cNvSpPr txBox="1"/>
          <p:nvPr/>
        </p:nvSpPr>
        <p:spPr>
          <a:xfrm>
            <a:off x="9353164" y="2402454"/>
            <a:ext cx="2381562" cy="369332"/>
          </a:xfrm>
          <a:prstGeom prst="rect">
            <a:avLst/>
          </a:prstGeom>
          <a:solidFill>
            <a:schemeClr val="bg1"/>
          </a:solidFill>
          <a:ln w="12700">
            <a:solidFill>
              <a:srgbClr val="1B1464"/>
            </a:solidFill>
          </a:ln>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900" i="0" strike="noStrike" kern="1200" cap="none" spc="0" normalizeH="0" baseline="0" noProof="0">
                <a:ln>
                  <a:noFill/>
                </a:ln>
                <a:solidFill>
                  <a:srgbClr val="1F1A62"/>
                </a:solidFill>
                <a:effectLst/>
                <a:uLnTx/>
                <a:uFillTx/>
                <a:latin typeface="Helvetica" panose="020B0403020202020204" pitchFamily="34" charset="0"/>
              </a:rPr>
              <a:t>TV launch month vs. </a:t>
            </a:r>
          </a:p>
          <a:p>
            <a:pPr marL="0" marR="0" lvl="0" indent="0" algn="ctr" defTabSz="1172398" rtl="0" eaLnBrk="1" fontAlgn="auto" latinLnBrk="0" hangingPunct="1">
              <a:lnSpc>
                <a:spcPct val="100000"/>
              </a:lnSpc>
              <a:spcBef>
                <a:spcPts val="0"/>
              </a:spcBef>
              <a:spcAft>
                <a:spcPts val="0"/>
              </a:spcAft>
              <a:buClrTx/>
              <a:buSzTx/>
              <a:buFontTx/>
              <a:buNone/>
              <a:tabLst/>
              <a:defRPr/>
            </a:pPr>
            <a:r>
              <a:rPr lang="en-US" sz="900">
                <a:solidFill>
                  <a:srgbClr val="1F1A62"/>
                </a:solidFill>
                <a:latin typeface="Helvetica" panose="020B0403020202020204" pitchFamily="34" charset="0"/>
              </a:rPr>
              <a:t>six</a:t>
            </a:r>
            <a:r>
              <a:rPr kumimoji="0" lang="en-US" sz="900" i="0" strike="noStrike" kern="1200" cap="none" spc="0" normalizeH="0" baseline="0" noProof="0">
                <a:ln>
                  <a:noFill/>
                </a:ln>
                <a:solidFill>
                  <a:srgbClr val="1F1A62"/>
                </a:solidFill>
                <a:effectLst/>
                <a:uLnTx/>
                <a:uFillTx/>
                <a:latin typeface="Helvetica" panose="020B0403020202020204" pitchFamily="34" charset="0"/>
              </a:rPr>
              <a:t> months average prior to TV launch</a:t>
            </a:r>
          </a:p>
        </p:txBody>
      </p:sp>
      <p:sp>
        <p:nvSpPr>
          <p:cNvPr id="20" name="Rectangle 19">
            <a:extLst>
              <a:ext uri="{FF2B5EF4-FFF2-40B4-BE49-F238E27FC236}">
                <a16:creationId xmlns:a16="http://schemas.microsoft.com/office/drawing/2014/main" id="{F2E2D8AE-ABE2-1C8C-7311-73F7AACB132F}"/>
              </a:ext>
            </a:extLst>
          </p:cNvPr>
          <p:cNvSpPr/>
          <p:nvPr/>
        </p:nvSpPr>
        <p:spPr>
          <a:xfrm>
            <a:off x="10460867" y="2880645"/>
            <a:ext cx="1273860" cy="851921"/>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a:solidFill>
                  <a:srgbClr val="1F1A62"/>
                </a:solidFill>
                <a:latin typeface="Helvetica" panose="020B0403020202020204" pitchFamily="34" charset="0"/>
              </a:rPr>
              <a:t>+326K </a:t>
            </a:r>
            <a:r>
              <a:rPr lang="en-US" sz="1100">
                <a:solidFill>
                  <a:srgbClr val="1F1A62"/>
                </a:solidFill>
                <a:latin typeface="Helvetica" panose="020B0403020202020204" pitchFamily="34" charset="0"/>
              </a:rPr>
              <a:t>monthly uniques</a:t>
            </a:r>
            <a:endParaRPr lang="en-US" sz="1200">
              <a:solidFill>
                <a:srgbClr val="1F1A62"/>
              </a:solidFill>
              <a:latin typeface="Helvetica" panose="020B0403020202020204" pitchFamily="34" charset="0"/>
            </a:endParaRPr>
          </a:p>
        </p:txBody>
      </p:sp>
      <p:graphicFrame>
        <p:nvGraphicFramePr>
          <p:cNvPr id="29" name="Chart 28">
            <a:extLst>
              <a:ext uri="{FF2B5EF4-FFF2-40B4-BE49-F238E27FC236}">
                <a16:creationId xmlns:a16="http://schemas.microsoft.com/office/drawing/2014/main" id="{CC8FB529-7A82-1C4D-D8A8-B2C79AFBC4E5}"/>
              </a:ext>
            </a:extLst>
          </p:cNvPr>
          <p:cNvGraphicFramePr/>
          <p:nvPr>
            <p:extLst>
              <p:ext uri="{D42A27DB-BD31-4B8C-83A1-F6EECF244321}">
                <p14:modId xmlns:p14="http://schemas.microsoft.com/office/powerpoint/2010/main" val="1775395263"/>
              </p:ext>
            </p:extLst>
          </p:nvPr>
        </p:nvGraphicFramePr>
        <p:xfrm>
          <a:off x="2066687" y="2762918"/>
          <a:ext cx="8496300" cy="319344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1130ED1D-6C48-0108-8EA6-81684F3EAE8C}"/>
              </a:ext>
            </a:extLst>
          </p:cNvPr>
          <p:cNvSpPr txBox="1"/>
          <p:nvPr/>
        </p:nvSpPr>
        <p:spPr>
          <a:xfrm>
            <a:off x="2996241" y="5879051"/>
            <a:ext cx="2705761"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(monthly average)</a:t>
            </a:r>
          </a:p>
        </p:txBody>
      </p:sp>
      <p:sp>
        <p:nvSpPr>
          <p:cNvPr id="35" name="Text Placeholder 2">
            <a:extLst>
              <a:ext uri="{FF2B5EF4-FFF2-40B4-BE49-F238E27FC236}">
                <a16:creationId xmlns:a16="http://schemas.microsoft.com/office/drawing/2014/main" id="{5EA315B7-6202-2EA3-78BA-AB9B055F4631}"/>
              </a:ext>
            </a:extLst>
          </p:cNvPr>
          <p:cNvSpPr txBox="1">
            <a:spLocks/>
          </p:cNvSpPr>
          <p:nvPr/>
        </p:nvSpPr>
        <p:spPr>
          <a:xfrm>
            <a:off x="0" y="1717493"/>
            <a:ext cx="12192000" cy="684961"/>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‘Pre-TV Launch: Measured Website Traffic’ Brands Analysis: Average Monthly Website Unique Visitors</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t>
            </a:r>
            <a:r>
              <a:rPr lang="en-US" sz="1200" i="1" dirty="0">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dirty="0">
                <a:solidFill>
                  <a:srgbClr val="1B1464"/>
                </a:solidFill>
                <a:latin typeface="Helvetica" panose="020B0403020202020204" pitchFamily="34" charset="0"/>
                <a:ea typeface="Open Sans" panose="020B0606030504020204" pitchFamily="34" charset="0"/>
                <a:cs typeface="Open Sans" panose="020B0606030504020204" pitchFamily="34" charset="0"/>
              </a:rPr>
              <a:t>‘20 </a:t>
            </a: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dirty="0">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‘24</a:t>
            </a:r>
          </a:p>
        </p:txBody>
      </p:sp>
      <p:sp>
        <p:nvSpPr>
          <p:cNvPr id="14" name="Rectangle 13">
            <a:extLst>
              <a:ext uri="{FF2B5EF4-FFF2-40B4-BE49-F238E27FC236}">
                <a16:creationId xmlns:a16="http://schemas.microsoft.com/office/drawing/2014/main" id="{1D5B17C1-BDCD-3940-A83C-C1C57529FE1A}"/>
              </a:ext>
            </a:extLst>
          </p:cNvPr>
          <p:cNvSpPr/>
          <p:nvPr/>
        </p:nvSpPr>
        <p:spPr>
          <a:xfrm>
            <a:off x="9353164" y="2881048"/>
            <a:ext cx="816772" cy="461665"/>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a:solidFill>
                  <a:srgbClr val="1F1A62"/>
                </a:solidFill>
                <a:latin typeface="Helvetica" panose="020B0403020202020204" pitchFamily="34" charset="0"/>
              </a:rPr>
              <a:t>+12%</a:t>
            </a:r>
          </a:p>
        </p:txBody>
      </p:sp>
      <p:pic>
        <p:nvPicPr>
          <p:cNvPr id="3" name="Picture 2">
            <a:extLst>
              <a:ext uri="{FF2B5EF4-FFF2-40B4-BE49-F238E27FC236}">
                <a16:creationId xmlns:a16="http://schemas.microsoft.com/office/drawing/2014/main" id="{86D2D524-0F67-1061-7837-C804DA0F7B6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B9DB6AD8-4A4E-47B4-B6E7-3B4AFB73340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A8EF0967-BD43-4310-B20E-BEACA591C48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1" name="TextBox 10">
            <a:extLst>
              <a:ext uri="{FF2B5EF4-FFF2-40B4-BE49-F238E27FC236}">
                <a16:creationId xmlns:a16="http://schemas.microsoft.com/office/drawing/2014/main" id="{72BBF2B2-57C9-5448-5422-233FE9CE1815}"/>
              </a:ext>
            </a:extLst>
          </p:cNvPr>
          <p:cNvSpPr txBox="1"/>
          <p:nvPr/>
        </p:nvSpPr>
        <p:spPr>
          <a:xfrm>
            <a:off x="634065" y="6476504"/>
            <a:ext cx="1166477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April 2018 – April 2022 (calendar months), figures are based on monthly averages for the 25 brands analyzed.</a:t>
            </a:r>
          </a:p>
        </p:txBody>
      </p:sp>
      <p:sp>
        <p:nvSpPr>
          <p:cNvPr id="4" name="Rectangle 3">
            <a:extLst>
              <a:ext uri="{FF2B5EF4-FFF2-40B4-BE49-F238E27FC236}">
                <a16:creationId xmlns:a16="http://schemas.microsoft.com/office/drawing/2014/main" id="{4940D17A-CFBE-BABB-D898-E5C55F21CAE1}"/>
              </a:ext>
            </a:extLst>
          </p:cNvPr>
          <p:cNvSpPr/>
          <p:nvPr/>
        </p:nvSpPr>
        <p:spPr>
          <a:xfrm>
            <a:off x="179107" y="259667"/>
            <a:ext cx="1199137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Upon TV launch, which exposed brands to a host of new audiences, the average advertiser saw an immediate influx of over 300K website visitors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167618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2FD0F8E-EF86-731A-C084-76B7932AC95C}"/>
              </a:ext>
            </a:extLst>
          </p:cNvPr>
          <p:cNvSpPr/>
          <p:nvPr/>
        </p:nvSpPr>
        <p:spPr>
          <a:xfrm>
            <a:off x="4525818" y="2562372"/>
            <a:ext cx="7211256" cy="3479238"/>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26" name="Chart 25">
            <a:extLst>
              <a:ext uri="{FF2B5EF4-FFF2-40B4-BE49-F238E27FC236}">
                <a16:creationId xmlns:a16="http://schemas.microsoft.com/office/drawing/2014/main" id="{839AD647-F04D-3CFA-AC50-35D2CB2A4372}"/>
              </a:ext>
            </a:extLst>
          </p:cNvPr>
          <p:cNvGraphicFramePr/>
          <p:nvPr>
            <p:extLst>
              <p:ext uri="{D42A27DB-BD31-4B8C-83A1-F6EECF244321}">
                <p14:modId xmlns:p14="http://schemas.microsoft.com/office/powerpoint/2010/main" val="2146514859"/>
              </p:ext>
            </p:extLst>
          </p:nvPr>
        </p:nvGraphicFramePr>
        <p:xfrm>
          <a:off x="720436" y="2548975"/>
          <a:ext cx="10584873" cy="3283418"/>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E8E94057-4DA7-B96F-B8BE-68725D3C4445}"/>
              </a:ext>
            </a:extLst>
          </p:cNvPr>
          <p:cNvSpPr txBox="1"/>
          <p:nvPr/>
        </p:nvSpPr>
        <p:spPr>
          <a:xfrm>
            <a:off x="1270848" y="5755086"/>
            <a:ext cx="2705761"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(monthly average)</a:t>
            </a:r>
          </a:p>
        </p:txBody>
      </p:sp>
      <p:sp>
        <p:nvSpPr>
          <p:cNvPr id="28" name="TextBox 27">
            <a:extLst>
              <a:ext uri="{FF2B5EF4-FFF2-40B4-BE49-F238E27FC236}">
                <a16:creationId xmlns:a16="http://schemas.microsoft.com/office/drawing/2014/main" id="{E7C1A763-B0CD-0319-AE4D-1B5A5E06EE59}"/>
              </a:ext>
            </a:extLst>
          </p:cNvPr>
          <p:cNvSpPr txBox="1"/>
          <p:nvPr/>
        </p:nvSpPr>
        <p:spPr>
          <a:xfrm>
            <a:off x="7980218" y="5755086"/>
            <a:ext cx="2940934"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(TV launch – April 2024)</a:t>
            </a:r>
          </a:p>
        </p:txBody>
      </p:sp>
      <p:sp>
        <p:nvSpPr>
          <p:cNvPr id="34" name="Text Placeholder 2">
            <a:extLst>
              <a:ext uri="{FF2B5EF4-FFF2-40B4-BE49-F238E27FC236}">
                <a16:creationId xmlns:a16="http://schemas.microsoft.com/office/drawing/2014/main" id="{9343BB9F-747B-380F-659E-887833BBDA52}"/>
              </a:ext>
            </a:extLst>
          </p:cNvPr>
          <p:cNvSpPr txBox="1">
            <a:spLocks/>
          </p:cNvSpPr>
          <p:nvPr/>
        </p:nvSpPr>
        <p:spPr>
          <a:xfrm>
            <a:off x="7768" y="1717493"/>
            <a:ext cx="12184232" cy="729349"/>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‘Pre-TV Launch: Measured Website Traffic’ Brands Analysis: Average Monthly Website Unique Visitors</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i="0"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‘20 </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‘24</a:t>
            </a:r>
          </a:p>
        </p:txBody>
      </p:sp>
      <p:sp>
        <p:nvSpPr>
          <p:cNvPr id="18" name="TextBox 17">
            <a:extLst>
              <a:ext uri="{FF2B5EF4-FFF2-40B4-BE49-F238E27FC236}">
                <a16:creationId xmlns:a16="http://schemas.microsoft.com/office/drawing/2014/main" id="{7769A120-6027-6A9D-002F-AB822E9AB677}"/>
              </a:ext>
            </a:extLst>
          </p:cNvPr>
          <p:cNvSpPr txBox="1"/>
          <p:nvPr/>
        </p:nvSpPr>
        <p:spPr>
          <a:xfrm>
            <a:off x="484727" y="6118228"/>
            <a:ext cx="11664778"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 figures are based on monthly averages for the </a:t>
            </a:r>
            <a:r>
              <a:rPr lang="en-US" sz="700">
                <a:solidFill>
                  <a:srgbClr val="1B1464"/>
                </a:solidFill>
                <a:latin typeface="Helvetica" panose="020B0403020202020204" pitchFamily="34" charset="0"/>
              </a:rPr>
              <a:t>173</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brands analyzed. VAB analysis of Nielsen Ad Intel,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a:t>
            </a:r>
            <a:r>
              <a:rPr lang="en-US" sz="700">
                <a:solidFill>
                  <a:srgbClr val="1B1464"/>
                </a:solidFill>
                <a:latin typeface="Helvetica" panose="020B0403020202020204" pitchFamily="34" charset="0"/>
              </a:rPr>
              <a:t>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 April 2024 (calendar months), across the 17</a:t>
            </a:r>
            <a:r>
              <a:rPr lang="en-US" sz="700">
                <a:solidFill>
                  <a:srgbClr val="1B1464"/>
                </a:solidFill>
                <a:latin typeface="Helvetica" panose="020B0403020202020204" pitchFamily="34" charset="0"/>
              </a:rPr>
              <a:t>3</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brands analyzed. During this four-year analysis, the average advertiser was on TV for 13 months.</a:t>
            </a:r>
          </a:p>
        </p:txBody>
      </p:sp>
      <p:sp>
        <p:nvSpPr>
          <p:cNvPr id="21" name="Rectangle 20">
            <a:extLst>
              <a:ext uri="{FF2B5EF4-FFF2-40B4-BE49-F238E27FC236}">
                <a16:creationId xmlns:a16="http://schemas.microsoft.com/office/drawing/2014/main" id="{D9E294BB-7EF6-65CC-298B-9382E734DB32}"/>
              </a:ext>
            </a:extLst>
          </p:cNvPr>
          <p:cNvSpPr/>
          <p:nvPr/>
        </p:nvSpPr>
        <p:spPr>
          <a:xfrm>
            <a:off x="7170875" y="3058420"/>
            <a:ext cx="816772"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+12%</a:t>
            </a:r>
          </a:p>
        </p:txBody>
      </p:sp>
      <p:sp>
        <p:nvSpPr>
          <p:cNvPr id="22" name="TextBox 21">
            <a:extLst>
              <a:ext uri="{FF2B5EF4-FFF2-40B4-BE49-F238E27FC236}">
                <a16:creationId xmlns:a16="http://schemas.microsoft.com/office/drawing/2014/main" id="{3B79F1AD-F4F2-E4A2-E2C0-BF19256DE631}"/>
              </a:ext>
            </a:extLst>
          </p:cNvPr>
          <p:cNvSpPr txBox="1"/>
          <p:nvPr/>
        </p:nvSpPr>
        <p:spPr>
          <a:xfrm>
            <a:off x="6946933" y="4222917"/>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vs. six months average prior to TV launch</a:t>
            </a:r>
          </a:p>
        </p:txBody>
      </p:sp>
      <p:sp>
        <p:nvSpPr>
          <p:cNvPr id="23" name="Rectangle 22">
            <a:extLst>
              <a:ext uri="{FF2B5EF4-FFF2-40B4-BE49-F238E27FC236}">
                <a16:creationId xmlns:a16="http://schemas.microsoft.com/office/drawing/2014/main" id="{39E046C1-8F48-F83E-C495-1D62B52ED00B}"/>
              </a:ext>
            </a:extLst>
          </p:cNvPr>
          <p:cNvSpPr/>
          <p:nvPr/>
        </p:nvSpPr>
        <p:spPr>
          <a:xfrm>
            <a:off x="7170875" y="3536852"/>
            <a:ext cx="816772"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solidFill>
                  <a:srgbClr val="1F1A62"/>
                </a:solidFill>
                <a:latin typeface="Helvetica" panose="020B0403020202020204" pitchFamily="34" charset="0"/>
              </a:rPr>
              <a:t>+326K </a:t>
            </a:r>
            <a:r>
              <a:rPr lang="en-US" sz="1050">
                <a:solidFill>
                  <a:srgbClr val="1F1A62"/>
                </a:solidFill>
                <a:latin typeface="Helvetica" panose="020B0403020202020204" pitchFamily="34" charset="0"/>
              </a:rPr>
              <a:t>monthly uniques</a:t>
            </a:r>
            <a:endParaRPr lang="en-US" sz="1100">
              <a:solidFill>
                <a:srgbClr val="1F1A62"/>
              </a:solidFill>
              <a:latin typeface="Helvetica" panose="020B0403020202020204" pitchFamily="34" charset="0"/>
            </a:endParaRPr>
          </a:p>
        </p:txBody>
      </p:sp>
      <p:sp>
        <p:nvSpPr>
          <p:cNvPr id="24" name="Rectangle 23">
            <a:extLst>
              <a:ext uri="{FF2B5EF4-FFF2-40B4-BE49-F238E27FC236}">
                <a16:creationId xmlns:a16="http://schemas.microsoft.com/office/drawing/2014/main" id="{F415FF79-5B78-B85F-9143-0A57334BECB5}"/>
              </a:ext>
            </a:extLst>
          </p:cNvPr>
          <p:cNvSpPr/>
          <p:nvPr/>
        </p:nvSpPr>
        <p:spPr>
          <a:xfrm>
            <a:off x="10632703" y="2679513"/>
            <a:ext cx="816772"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+20%</a:t>
            </a:r>
          </a:p>
        </p:txBody>
      </p:sp>
      <p:sp>
        <p:nvSpPr>
          <p:cNvPr id="35" name="TextBox 34">
            <a:extLst>
              <a:ext uri="{FF2B5EF4-FFF2-40B4-BE49-F238E27FC236}">
                <a16:creationId xmlns:a16="http://schemas.microsoft.com/office/drawing/2014/main" id="{D4E1CF49-E4FC-9341-A5FE-1D4DF4EE61F4}"/>
              </a:ext>
            </a:extLst>
          </p:cNvPr>
          <p:cNvSpPr txBox="1"/>
          <p:nvPr/>
        </p:nvSpPr>
        <p:spPr>
          <a:xfrm>
            <a:off x="10408761" y="3862753"/>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vs. </a:t>
            </a:r>
            <a:r>
              <a:rPr lang="en-US" sz="800">
                <a:solidFill>
                  <a:srgbClr val="1F1A62"/>
                </a:solidFill>
                <a:latin typeface="Helvetica" panose="020B0403020202020204" pitchFamily="34" charset="0"/>
              </a:rPr>
              <a:t>six</a:t>
            </a: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 months average prior to TV launch</a:t>
            </a:r>
          </a:p>
        </p:txBody>
      </p:sp>
      <p:sp>
        <p:nvSpPr>
          <p:cNvPr id="36" name="Rectangle 35">
            <a:extLst>
              <a:ext uri="{FF2B5EF4-FFF2-40B4-BE49-F238E27FC236}">
                <a16:creationId xmlns:a16="http://schemas.microsoft.com/office/drawing/2014/main" id="{090522D6-410B-7AFA-898F-1735D866AA53}"/>
              </a:ext>
            </a:extLst>
          </p:cNvPr>
          <p:cNvSpPr/>
          <p:nvPr/>
        </p:nvSpPr>
        <p:spPr>
          <a:xfrm>
            <a:off x="10632703" y="3160552"/>
            <a:ext cx="816772"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solidFill>
                  <a:srgbClr val="1F1A62"/>
                </a:solidFill>
                <a:latin typeface="Helvetica" panose="020B0403020202020204" pitchFamily="34" charset="0"/>
              </a:rPr>
              <a:t>+523K </a:t>
            </a:r>
            <a:r>
              <a:rPr lang="en-US" sz="1050">
                <a:solidFill>
                  <a:srgbClr val="1F1A62"/>
                </a:solidFill>
                <a:latin typeface="Helvetica" panose="020B0403020202020204" pitchFamily="34" charset="0"/>
              </a:rPr>
              <a:t>monthly uniques</a:t>
            </a:r>
            <a:endParaRPr lang="en-US" sz="1100">
              <a:solidFill>
                <a:srgbClr val="1F1A62"/>
              </a:solidFill>
              <a:latin typeface="Helvetica" panose="020B0403020202020204" pitchFamily="34" charset="0"/>
            </a:endParaRPr>
          </a:p>
        </p:txBody>
      </p:sp>
      <p:pic>
        <p:nvPicPr>
          <p:cNvPr id="6" name="Picture 5">
            <a:extLst>
              <a:ext uri="{FF2B5EF4-FFF2-40B4-BE49-F238E27FC236}">
                <a16:creationId xmlns:a16="http://schemas.microsoft.com/office/drawing/2014/main" id="{02423FA7-C722-B038-D9FF-F6BEEB255BC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F3323574-3A7C-F395-16C4-C16710B5E0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B1AC9DB7-6070-AF16-A79D-B6FED8783EE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75B15AD8-B0B0-5D60-D6DA-39147A275CD3}"/>
              </a:ext>
            </a:extLst>
          </p:cNvPr>
          <p:cNvSpPr/>
          <p:nvPr/>
        </p:nvSpPr>
        <p:spPr>
          <a:xfrm>
            <a:off x="179107" y="259667"/>
            <a:ext cx="1199137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After launch, monthly website traffic lifts increased as brands built a sustained presence on TV to garner greater top-of-mind awareness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145372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 y="0"/>
            <a:ext cx="4173471"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A529899-950F-C14F-99A5-896AC3170183}"/>
              </a:ext>
            </a:extLst>
          </p:cNvPr>
          <p:cNvSpPr/>
          <p:nvPr/>
        </p:nvSpPr>
        <p:spPr>
          <a:xfrm>
            <a:off x="67590" y="917261"/>
            <a:ext cx="4139430"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chemeClr val="bg1"/>
                </a:solidFill>
                <a:latin typeface="Helvetica" pitchFamily="2" charset="0"/>
              </a:rPr>
              <a:t>Many first-time advertisers</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saw </a:t>
            </a:r>
            <a:r>
              <a:rPr kumimoji="0" lang="en-US" sz="2600" b="1" i="0" u="none" strike="noStrike" kern="1200" cap="none" spc="0" normalizeH="0" baseline="0" noProof="0">
                <a:ln>
                  <a:noFill/>
                </a:ln>
                <a:solidFill>
                  <a:srgbClr val="FFE600"/>
                </a:solidFill>
                <a:effectLst/>
                <a:uLnTx/>
                <a:uFillTx/>
                <a:latin typeface="Helvetica" pitchFamily="2" charset="0"/>
                <a:ea typeface="+mn-ea"/>
                <a:cs typeface="+mn-cs"/>
              </a:rPr>
              <a:t>exponential growth in their unique website </a:t>
            </a:r>
            <a:r>
              <a:rPr lang="en-US" sz="2600" b="1">
                <a:solidFill>
                  <a:srgbClr val="FFE600"/>
                </a:solidFill>
                <a:latin typeface="Helvetica" pitchFamily="2" charset="0"/>
              </a:rPr>
              <a:t>traffic</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when they were on TV</a:t>
            </a:r>
            <a:r>
              <a:rPr lang="en-US" sz="2600" b="1">
                <a:solidFill>
                  <a:schemeClr val="bg1"/>
                </a:solidFill>
                <a:latin typeface="Helvetica" pitchFamily="2" charset="0"/>
              </a:rPr>
              <a:t> as they welcomed millions of potential new customers to their digital storefronts each month</a:t>
            </a:r>
            <a:endParaRPr kumimoji="0" lang="en-US" sz="26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74793211-C599-4C3E-A545-DDEBDC4F3B1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5" name="Table 5">
            <a:extLst>
              <a:ext uri="{FF2B5EF4-FFF2-40B4-BE49-F238E27FC236}">
                <a16:creationId xmlns:a16="http://schemas.microsoft.com/office/drawing/2014/main" id="{771EC0ED-AECB-49BB-BA20-761D88F43B35}"/>
              </a:ext>
            </a:extLst>
          </p:cNvPr>
          <p:cNvGraphicFramePr>
            <a:graphicFrameLocks noGrp="1"/>
          </p:cNvGraphicFramePr>
          <p:nvPr>
            <p:extLst>
              <p:ext uri="{D42A27DB-BD31-4B8C-83A1-F6EECF244321}">
                <p14:modId xmlns:p14="http://schemas.microsoft.com/office/powerpoint/2010/main" val="893890248"/>
              </p:ext>
            </p:extLst>
          </p:nvPr>
        </p:nvGraphicFramePr>
        <p:xfrm>
          <a:off x="4207021" y="825821"/>
          <a:ext cx="7865414" cy="5093230"/>
        </p:xfrm>
        <a:graphic>
          <a:graphicData uri="http://schemas.openxmlformats.org/drawingml/2006/table">
            <a:tbl>
              <a:tblPr firstRow="1" bandRow="1">
                <a:tableStyleId>{5C22544A-7EE6-4342-B048-85BDC9FD1C3A}</a:tableStyleId>
              </a:tblPr>
              <a:tblGrid>
                <a:gridCol w="1609579">
                  <a:extLst>
                    <a:ext uri="{9D8B030D-6E8A-4147-A177-3AD203B41FA5}">
                      <a16:colId xmlns:a16="http://schemas.microsoft.com/office/drawing/2014/main" val="1474791396"/>
                    </a:ext>
                  </a:extLst>
                </a:gridCol>
                <a:gridCol w="1898650">
                  <a:extLst>
                    <a:ext uri="{9D8B030D-6E8A-4147-A177-3AD203B41FA5}">
                      <a16:colId xmlns:a16="http://schemas.microsoft.com/office/drawing/2014/main" val="2548123933"/>
                    </a:ext>
                  </a:extLst>
                </a:gridCol>
                <a:gridCol w="1892300">
                  <a:extLst>
                    <a:ext uri="{9D8B030D-6E8A-4147-A177-3AD203B41FA5}">
                      <a16:colId xmlns:a16="http://schemas.microsoft.com/office/drawing/2014/main" val="1757019503"/>
                    </a:ext>
                  </a:extLst>
                </a:gridCol>
                <a:gridCol w="1225550">
                  <a:extLst>
                    <a:ext uri="{9D8B030D-6E8A-4147-A177-3AD203B41FA5}">
                      <a16:colId xmlns:a16="http://schemas.microsoft.com/office/drawing/2014/main" val="1474440059"/>
                    </a:ext>
                  </a:extLst>
                </a:gridCol>
                <a:gridCol w="1239335">
                  <a:extLst>
                    <a:ext uri="{9D8B030D-6E8A-4147-A177-3AD203B41FA5}">
                      <a16:colId xmlns:a16="http://schemas.microsoft.com/office/drawing/2014/main" val="2975931361"/>
                    </a:ext>
                  </a:extLst>
                </a:gridCol>
              </a:tblGrid>
              <a:tr h="651165">
                <a:tc>
                  <a:txBody>
                    <a:bodyPr/>
                    <a:lstStyle/>
                    <a:p>
                      <a:pPr algn="ctr"/>
                      <a:endParaRPr lang="en-US" sz="1400">
                        <a:latin typeface="Helvetica" panose="020B0403020202020204" pitchFamily="34" charset="0"/>
                      </a:endParaRPr>
                    </a:p>
                    <a:p>
                      <a:pPr algn="ctr"/>
                      <a:r>
                        <a:rPr lang="en-US" sz="1400">
                          <a:latin typeface="Helvetica" panose="020B0403020202020204" pitchFamily="34" charset="0"/>
                        </a:rPr>
                        <a:t>Brand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B1464"/>
                    </a:solidFill>
                  </a:tcPr>
                </a:tc>
                <a:tc>
                  <a:txBody>
                    <a:bodyPr/>
                    <a:lstStyle/>
                    <a:p>
                      <a:pPr algn="ctr"/>
                      <a:r>
                        <a:rPr lang="en-US" sz="1400">
                          <a:latin typeface="Helvetica" panose="020B0403020202020204" pitchFamily="34" charset="0"/>
                        </a:rPr>
                        <a:t> </a:t>
                      </a:r>
                      <a:r>
                        <a:rPr lang="en-US" sz="1400" u="sng">
                          <a:latin typeface="Helvetica" panose="020B0403020202020204" pitchFamily="34" charset="0"/>
                        </a:rPr>
                        <a:t>Monthly Average:</a:t>
                      </a:r>
                    </a:p>
                    <a:p>
                      <a:pPr algn="ctr"/>
                      <a:r>
                        <a:rPr lang="en-US" sz="1200">
                          <a:latin typeface="Helvetica" panose="020B0403020202020204" pitchFamily="34" charset="0"/>
                        </a:rPr>
                        <a:t>6 Months Prior to TV Launch</a:t>
                      </a:r>
                    </a:p>
                  </a:txBody>
                  <a:tcPr>
                    <a:lnT w="12700" cap="flat" cmpd="sng" algn="ctr">
                      <a:solidFill>
                        <a:schemeClr val="tx1"/>
                      </a:solidFill>
                      <a:prstDash val="solid"/>
                      <a:round/>
                      <a:headEnd type="none" w="med" len="med"/>
                      <a:tailEnd type="none" w="med" len="med"/>
                    </a:lnT>
                    <a:solidFill>
                      <a:srgbClr val="1B1464"/>
                    </a:solidFill>
                  </a:tcPr>
                </a:tc>
                <a:tc>
                  <a:txBody>
                    <a:bodyPr/>
                    <a:lstStyle/>
                    <a:p>
                      <a:pPr algn="ctr"/>
                      <a:r>
                        <a:rPr lang="en-US" sz="1400" u="sng">
                          <a:latin typeface="Helvetica" panose="020B0403020202020204" pitchFamily="34" charset="0"/>
                        </a:rPr>
                        <a:t>Monthly Average:</a:t>
                      </a:r>
                    </a:p>
                    <a:p>
                      <a:pPr algn="ctr"/>
                      <a:r>
                        <a:rPr lang="en-US" sz="1200">
                          <a:latin typeface="Helvetica" panose="020B0403020202020204" pitchFamily="34" charset="0"/>
                        </a:rPr>
                        <a:t>‘When On’ TV</a:t>
                      </a:r>
                      <a:br>
                        <a:rPr lang="en-US" sz="1200">
                          <a:latin typeface="Helvetica" panose="020B0403020202020204" pitchFamily="34" charset="0"/>
                        </a:rPr>
                      </a:br>
                      <a:r>
                        <a:rPr lang="en-US" sz="1200" i="1" err="1">
                          <a:latin typeface="Helvetica" panose="020B0403020202020204" pitchFamily="34" charset="0"/>
                        </a:rPr>
                        <a:t>TV</a:t>
                      </a:r>
                      <a:r>
                        <a:rPr lang="en-US" sz="1200" i="1">
                          <a:latin typeface="Helvetica" panose="020B0403020202020204" pitchFamily="34" charset="0"/>
                        </a:rPr>
                        <a:t> Launch – Apr ‘24</a:t>
                      </a:r>
                    </a:p>
                  </a:txBody>
                  <a:tcPr>
                    <a:lnT w="12700" cap="flat" cmpd="sng" algn="ctr">
                      <a:solidFill>
                        <a:schemeClr val="tx1"/>
                      </a:solidFill>
                      <a:prstDash val="solid"/>
                      <a:round/>
                      <a:headEnd type="none" w="med" len="med"/>
                      <a:tailEnd type="none" w="med" len="med"/>
                    </a:lnT>
                    <a:solidFill>
                      <a:srgbClr val="1B1464"/>
                    </a:solidFill>
                  </a:tcPr>
                </a:tc>
                <a:tc>
                  <a:txBody>
                    <a:bodyPr/>
                    <a:lstStyle/>
                    <a:p>
                      <a:pPr algn="ctr"/>
                      <a:r>
                        <a:rPr lang="en-US" sz="1400" u="sng">
                          <a:latin typeface="Helvetica" panose="020B0403020202020204" pitchFamily="34" charset="0"/>
                        </a:rPr>
                        <a:t>#</a:t>
                      </a:r>
                    </a:p>
                    <a:p>
                      <a:pPr algn="ctr"/>
                      <a:r>
                        <a:rPr lang="en-US" sz="1400">
                          <a:latin typeface="Helvetica" panose="020B0403020202020204" pitchFamily="34" charset="0"/>
                        </a:rPr>
                        <a:t>Diff</a:t>
                      </a:r>
                    </a:p>
                  </a:txBody>
                  <a:tcPr>
                    <a:lnT w="12700" cap="flat" cmpd="sng" algn="ctr">
                      <a:solidFill>
                        <a:schemeClr val="tx1"/>
                      </a:solidFill>
                      <a:prstDash val="solid"/>
                      <a:round/>
                      <a:headEnd type="none" w="med" len="med"/>
                      <a:tailEnd type="none" w="med" len="med"/>
                    </a:lnT>
                    <a:solidFill>
                      <a:srgbClr val="1B1464"/>
                    </a:solidFill>
                  </a:tcPr>
                </a:tc>
                <a:tc>
                  <a:txBody>
                    <a:bodyPr/>
                    <a:lstStyle/>
                    <a:p>
                      <a:pPr algn="ctr"/>
                      <a:r>
                        <a:rPr lang="en-US" sz="1400" u="sng">
                          <a:latin typeface="Helvetica" panose="020B0403020202020204" pitchFamily="34" charset="0"/>
                        </a:rPr>
                        <a:t>%</a:t>
                      </a:r>
                    </a:p>
                    <a:p>
                      <a:pPr algn="ctr"/>
                      <a:r>
                        <a:rPr lang="en-US" sz="1400">
                          <a:latin typeface="Helvetica" panose="020B0403020202020204" pitchFamily="34" charset="0"/>
                        </a:rPr>
                        <a:t>Diff</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1464"/>
                    </a:solidFill>
                  </a:tcPr>
                </a:tc>
                <a:extLst>
                  <a:ext uri="{0D108BD9-81ED-4DB2-BD59-A6C34878D82A}">
                    <a16:rowId xmlns:a16="http://schemas.microsoft.com/office/drawing/2014/main" val="93323940"/>
                  </a:ext>
                </a:extLst>
              </a:tr>
              <a:tr h="442267">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1B1464"/>
                          </a:solidFill>
                          <a:effectLst/>
                          <a:latin typeface="Helvetica" pitchFamily="2" charset="0"/>
                        </a:rPr>
                        <a:t>27,693 </a:t>
                      </a:r>
                    </a:p>
                  </a:txBody>
                  <a:tcPr marL="0" marR="0" marT="0" marB="0" anchor="ctr"/>
                </a:tc>
                <a:tc>
                  <a:txBody>
                    <a:bodyPr/>
                    <a:lstStyle/>
                    <a:p>
                      <a:pPr algn="ctr" fontAlgn="b"/>
                      <a:r>
                        <a:rPr lang="en-US" sz="1800" b="1" i="0" u="none" strike="noStrike">
                          <a:solidFill>
                            <a:srgbClr val="00C0F3"/>
                          </a:solidFill>
                          <a:effectLst/>
                          <a:latin typeface="Helvetica" pitchFamily="2" charset="0"/>
                        </a:rPr>
                        <a:t>76,751 </a:t>
                      </a:r>
                    </a:p>
                  </a:txBody>
                  <a:tcPr marL="0" marR="0" marT="0" marB="0" anchor="ctr"/>
                </a:tc>
                <a:tc>
                  <a:txBody>
                    <a:bodyPr/>
                    <a:lstStyle/>
                    <a:p>
                      <a:pPr algn="ctr" fontAlgn="b"/>
                      <a:r>
                        <a:rPr lang="en-US" sz="2000" b="1" i="0" u="none" strike="noStrike">
                          <a:solidFill>
                            <a:srgbClr val="ED3C8D"/>
                          </a:solidFill>
                          <a:effectLst/>
                          <a:latin typeface="Helvetica" pitchFamily="2" charset="0"/>
                        </a:rPr>
                        <a:t>+49,058 </a:t>
                      </a:r>
                    </a:p>
                  </a:txBody>
                  <a:tcPr marL="0" marR="0" marT="0" marB="0" anchor="ctr"/>
                </a:tc>
                <a:tc>
                  <a:txBody>
                    <a:bodyPr/>
                    <a:lstStyle/>
                    <a:p>
                      <a:pPr algn="ctr" fontAlgn="b"/>
                      <a:r>
                        <a:rPr lang="en-US" sz="2000" b="1" i="0" u="none" strike="noStrike">
                          <a:solidFill>
                            <a:srgbClr val="ED3C8D"/>
                          </a:solidFill>
                          <a:effectLst/>
                          <a:latin typeface="Helvetica" pitchFamily="2" charset="0"/>
                        </a:rPr>
                        <a:t>+177%</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41315050"/>
                  </a:ext>
                </a:extLst>
              </a:tr>
              <a:tr h="442267">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1B1464"/>
                          </a:solidFill>
                          <a:effectLst/>
                          <a:latin typeface="Helvetica" pitchFamily="2" charset="0"/>
                        </a:rPr>
                        <a:t>43,619 </a:t>
                      </a:r>
                    </a:p>
                  </a:txBody>
                  <a:tcPr marL="0" marR="0" marT="0" marB="0" anchor="ctr"/>
                </a:tc>
                <a:tc>
                  <a:txBody>
                    <a:bodyPr/>
                    <a:lstStyle/>
                    <a:p>
                      <a:pPr algn="ctr" fontAlgn="b"/>
                      <a:r>
                        <a:rPr lang="en-US" sz="1800" b="1" i="0" u="none" strike="noStrike">
                          <a:solidFill>
                            <a:srgbClr val="00C0F3"/>
                          </a:solidFill>
                          <a:effectLst/>
                          <a:latin typeface="Helvetica" pitchFamily="2" charset="0"/>
                        </a:rPr>
                        <a:t>63,914 </a:t>
                      </a:r>
                    </a:p>
                  </a:txBody>
                  <a:tcPr marL="0" marR="0" marT="0" marB="0" anchor="ctr"/>
                </a:tc>
                <a:tc>
                  <a:txBody>
                    <a:bodyPr/>
                    <a:lstStyle/>
                    <a:p>
                      <a:pPr algn="ctr" fontAlgn="b"/>
                      <a:r>
                        <a:rPr lang="en-US" sz="2000" b="1" i="0" u="none" strike="noStrike">
                          <a:solidFill>
                            <a:srgbClr val="ED3C8D"/>
                          </a:solidFill>
                          <a:effectLst/>
                          <a:latin typeface="Helvetica" pitchFamily="2" charset="0"/>
                        </a:rPr>
                        <a:t>+20,295 </a:t>
                      </a:r>
                    </a:p>
                  </a:txBody>
                  <a:tcPr marL="0" marR="0" marT="0" marB="0" anchor="ctr"/>
                </a:tc>
                <a:tc>
                  <a:txBody>
                    <a:bodyPr/>
                    <a:lstStyle/>
                    <a:p>
                      <a:pPr algn="ctr" fontAlgn="b"/>
                      <a:r>
                        <a:rPr lang="en-US" sz="2000" b="1" i="0" u="none" strike="noStrike">
                          <a:solidFill>
                            <a:srgbClr val="ED3C8D"/>
                          </a:solidFill>
                          <a:effectLst/>
                          <a:latin typeface="Helvetica" pitchFamily="2" charset="0"/>
                        </a:rPr>
                        <a:t>+47%</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04652159"/>
                  </a:ext>
                </a:extLst>
              </a:tr>
              <a:tr h="442267">
                <a:tc>
                  <a:txBody>
                    <a:bodyPr/>
                    <a:lstStyle/>
                    <a:p>
                      <a:pPr algn="l" fontAlgn="b"/>
                      <a:endParaRPr lang="en-US" sz="900" b="0" i="0" u="none" strike="noStrike">
                        <a:effectLst/>
                        <a:highlight>
                          <a:srgbClr val="FFFF00"/>
                        </a:highligh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1B1464"/>
                          </a:solidFill>
                          <a:effectLst/>
                          <a:latin typeface="Helvetica" pitchFamily="2" charset="0"/>
                        </a:rPr>
                        <a:t>18,104 </a:t>
                      </a:r>
                    </a:p>
                  </a:txBody>
                  <a:tcPr marL="0" marR="0" marT="0" marB="0" anchor="ctr"/>
                </a:tc>
                <a:tc>
                  <a:txBody>
                    <a:bodyPr/>
                    <a:lstStyle/>
                    <a:p>
                      <a:pPr algn="ctr" fontAlgn="b"/>
                      <a:r>
                        <a:rPr lang="en-US" sz="1800" b="1" i="0" u="none" strike="noStrike">
                          <a:solidFill>
                            <a:srgbClr val="00C0F3"/>
                          </a:solidFill>
                          <a:effectLst/>
                          <a:latin typeface="Helvetica" pitchFamily="2" charset="0"/>
                        </a:rPr>
                        <a:t>25,430 </a:t>
                      </a:r>
                    </a:p>
                  </a:txBody>
                  <a:tcPr marL="0" marR="0" marT="0" marB="0" anchor="ctr"/>
                </a:tc>
                <a:tc>
                  <a:txBody>
                    <a:bodyPr/>
                    <a:lstStyle/>
                    <a:p>
                      <a:pPr algn="ctr" fontAlgn="b"/>
                      <a:r>
                        <a:rPr lang="en-US" sz="2000" b="1" i="0" u="none" strike="noStrike">
                          <a:solidFill>
                            <a:srgbClr val="ED3C8D"/>
                          </a:solidFill>
                          <a:effectLst/>
                          <a:latin typeface="Helvetica" pitchFamily="2" charset="0"/>
                        </a:rPr>
                        <a:t>+7,325 </a:t>
                      </a:r>
                    </a:p>
                  </a:txBody>
                  <a:tcPr marL="0" marR="0" marT="0" marB="0" anchor="ctr"/>
                </a:tc>
                <a:tc>
                  <a:txBody>
                    <a:bodyPr/>
                    <a:lstStyle/>
                    <a:p>
                      <a:pPr algn="ctr" fontAlgn="b"/>
                      <a:r>
                        <a:rPr lang="en-US" sz="2000" b="1" i="0" u="none" strike="noStrike">
                          <a:solidFill>
                            <a:srgbClr val="ED3C8D"/>
                          </a:solidFill>
                          <a:effectLst/>
                          <a:latin typeface="Helvetica" pitchFamily="2" charset="0"/>
                        </a:rPr>
                        <a:t>+40%</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3185667"/>
                  </a:ext>
                </a:extLst>
              </a:tr>
              <a:tr h="442267">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1B1464"/>
                          </a:solidFill>
                          <a:effectLst/>
                          <a:latin typeface="Helvetica" pitchFamily="2" charset="0"/>
                        </a:rPr>
                        <a:t>7,125 </a:t>
                      </a:r>
                    </a:p>
                  </a:txBody>
                  <a:tcPr marL="0" marR="0" marT="0" marB="0" anchor="ctr"/>
                </a:tc>
                <a:tc>
                  <a:txBody>
                    <a:bodyPr/>
                    <a:lstStyle/>
                    <a:p>
                      <a:pPr algn="ctr" fontAlgn="b"/>
                      <a:r>
                        <a:rPr lang="en-US" sz="1800" b="1" i="0" u="none" strike="noStrike">
                          <a:solidFill>
                            <a:srgbClr val="00C0F3"/>
                          </a:solidFill>
                          <a:effectLst/>
                          <a:latin typeface="Helvetica" pitchFamily="2" charset="0"/>
                        </a:rPr>
                        <a:t>11,263 </a:t>
                      </a:r>
                    </a:p>
                  </a:txBody>
                  <a:tcPr marL="0" marR="0" marT="0" marB="0" anchor="ctr"/>
                </a:tc>
                <a:tc>
                  <a:txBody>
                    <a:bodyPr/>
                    <a:lstStyle/>
                    <a:p>
                      <a:pPr algn="ctr" fontAlgn="b"/>
                      <a:r>
                        <a:rPr lang="en-US" sz="2000" b="1" i="0" u="none" strike="noStrike">
                          <a:solidFill>
                            <a:srgbClr val="ED3C8D"/>
                          </a:solidFill>
                          <a:effectLst/>
                          <a:latin typeface="Helvetica" pitchFamily="2" charset="0"/>
                        </a:rPr>
                        <a:t>+4,138 </a:t>
                      </a:r>
                    </a:p>
                  </a:txBody>
                  <a:tcPr marL="0" marR="0" marT="0" marB="0" anchor="ctr"/>
                </a:tc>
                <a:tc>
                  <a:txBody>
                    <a:bodyPr/>
                    <a:lstStyle/>
                    <a:p>
                      <a:pPr algn="ctr" fontAlgn="b"/>
                      <a:r>
                        <a:rPr lang="en-US" sz="2000" b="1" i="0" u="none" strike="noStrike">
                          <a:solidFill>
                            <a:srgbClr val="ED3C8D"/>
                          </a:solidFill>
                          <a:effectLst/>
                          <a:latin typeface="Helvetica" pitchFamily="2" charset="0"/>
                        </a:rPr>
                        <a:t>+58%</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2694101"/>
                  </a:ext>
                </a:extLst>
              </a:tr>
              <a:tr h="442267">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1B1464"/>
                          </a:solidFill>
                          <a:effectLst/>
                          <a:latin typeface="Helvetica" pitchFamily="2" charset="0"/>
                        </a:rPr>
                        <a:t>326 </a:t>
                      </a:r>
                    </a:p>
                  </a:txBody>
                  <a:tcPr marL="0" marR="0" marT="0" marB="0" anchor="ctr"/>
                </a:tc>
                <a:tc>
                  <a:txBody>
                    <a:bodyPr/>
                    <a:lstStyle/>
                    <a:p>
                      <a:pPr algn="ctr" fontAlgn="b"/>
                      <a:r>
                        <a:rPr lang="en-US" sz="1800" b="1" i="0" u="none" strike="noStrike">
                          <a:solidFill>
                            <a:srgbClr val="00C0F3"/>
                          </a:solidFill>
                          <a:effectLst/>
                          <a:latin typeface="Helvetica" pitchFamily="2" charset="0"/>
                        </a:rPr>
                        <a:t>4,309 </a:t>
                      </a:r>
                    </a:p>
                  </a:txBody>
                  <a:tcPr marL="0" marR="0" marT="0" marB="0" anchor="ctr"/>
                </a:tc>
                <a:tc>
                  <a:txBody>
                    <a:bodyPr/>
                    <a:lstStyle/>
                    <a:p>
                      <a:pPr algn="ctr" fontAlgn="b"/>
                      <a:r>
                        <a:rPr lang="en-US" sz="2000" b="1" i="0" u="none" strike="noStrike">
                          <a:solidFill>
                            <a:srgbClr val="ED3C8D"/>
                          </a:solidFill>
                          <a:effectLst/>
                          <a:latin typeface="Helvetica" pitchFamily="2" charset="0"/>
                        </a:rPr>
                        <a:t>+3,983 </a:t>
                      </a:r>
                    </a:p>
                  </a:txBody>
                  <a:tcPr marL="0" marR="0" marT="0" marB="0" anchor="ctr"/>
                </a:tc>
                <a:tc>
                  <a:txBody>
                    <a:bodyPr/>
                    <a:lstStyle/>
                    <a:p>
                      <a:pPr algn="ctr" fontAlgn="b"/>
                      <a:r>
                        <a:rPr lang="en-US" sz="2000" b="1" i="0" u="none" strike="noStrike">
                          <a:solidFill>
                            <a:srgbClr val="ED3C8D"/>
                          </a:solidFill>
                          <a:effectLst/>
                          <a:latin typeface="Helvetica" pitchFamily="2" charset="0"/>
                        </a:rPr>
                        <a:t>+1,223%</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8668546"/>
                  </a:ext>
                </a:extLst>
              </a:tr>
              <a:tr h="442267">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1B1464"/>
                          </a:solidFill>
                          <a:effectLst/>
                          <a:latin typeface="Helvetica" pitchFamily="2" charset="0"/>
                        </a:rPr>
                        <a:t>1,471 </a:t>
                      </a:r>
                    </a:p>
                  </a:txBody>
                  <a:tcPr marL="0" marR="0" marT="0" marB="0" anchor="ctr"/>
                </a:tc>
                <a:tc>
                  <a:txBody>
                    <a:bodyPr/>
                    <a:lstStyle/>
                    <a:p>
                      <a:pPr algn="ctr" fontAlgn="b"/>
                      <a:r>
                        <a:rPr lang="en-US" sz="1800" b="1" i="0" u="none" strike="noStrike">
                          <a:solidFill>
                            <a:srgbClr val="00C0F3"/>
                          </a:solidFill>
                          <a:effectLst/>
                          <a:latin typeface="Helvetica" pitchFamily="2" charset="0"/>
                        </a:rPr>
                        <a:t>4,762 </a:t>
                      </a:r>
                    </a:p>
                  </a:txBody>
                  <a:tcPr marL="0" marR="0" marT="0" marB="0" anchor="ctr"/>
                </a:tc>
                <a:tc>
                  <a:txBody>
                    <a:bodyPr/>
                    <a:lstStyle/>
                    <a:p>
                      <a:pPr algn="ctr" fontAlgn="b"/>
                      <a:r>
                        <a:rPr lang="en-US" sz="2000" b="1" i="0" u="none" strike="noStrike">
                          <a:solidFill>
                            <a:srgbClr val="ED3C8D"/>
                          </a:solidFill>
                          <a:effectLst/>
                          <a:latin typeface="Helvetica" pitchFamily="2" charset="0"/>
                        </a:rPr>
                        <a:t>+3,291 </a:t>
                      </a:r>
                    </a:p>
                  </a:txBody>
                  <a:tcPr marL="0" marR="0" marT="0" marB="0" anchor="ctr"/>
                </a:tc>
                <a:tc>
                  <a:txBody>
                    <a:bodyPr/>
                    <a:lstStyle/>
                    <a:p>
                      <a:pPr algn="ctr" fontAlgn="b"/>
                      <a:r>
                        <a:rPr lang="en-US" sz="2000" b="1" i="0" u="none" strike="noStrike">
                          <a:solidFill>
                            <a:srgbClr val="ED3C8D"/>
                          </a:solidFill>
                          <a:effectLst/>
                          <a:latin typeface="Helvetica" pitchFamily="2" charset="0"/>
                        </a:rPr>
                        <a:t>+224%</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53311262"/>
                  </a:ext>
                </a:extLst>
              </a:tr>
              <a:tr h="442267">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1B1464"/>
                          </a:solidFill>
                          <a:effectLst/>
                          <a:latin typeface="Helvetica" pitchFamily="2" charset="0"/>
                        </a:rPr>
                        <a:t>5,383 </a:t>
                      </a:r>
                    </a:p>
                  </a:txBody>
                  <a:tcPr marL="0" marR="0" marT="0" marB="0" anchor="ctr"/>
                </a:tc>
                <a:tc>
                  <a:txBody>
                    <a:bodyPr/>
                    <a:lstStyle/>
                    <a:p>
                      <a:pPr algn="ctr" fontAlgn="b"/>
                      <a:r>
                        <a:rPr lang="en-US" sz="1800" b="1" i="0" u="none" strike="noStrike">
                          <a:solidFill>
                            <a:srgbClr val="00C0F3"/>
                          </a:solidFill>
                          <a:effectLst/>
                          <a:latin typeface="Helvetica" pitchFamily="2" charset="0"/>
                        </a:rPr>
                        <a:t>8,339 </a:t>
                      </a:r>
                    </a:p>
                  </a:txBody>
                  <a:tcPr marL="0" marR="0" marT="0" marB="0" anchor="ctr"/>
                </a:tc>
                <a:tc>
                  <a:txBody>
                    <a:bodyPr/>
                    <a:lstStyle/>
                    <a:p>
                      <a:pPr algn="ctr" fontAlgn="b"/>
                      <a:r>
                        <a:rPr lang="en-US" sz="2000" b="1" i="0" u="none" strike="noStrike">
                          <a:solidFill>
                            <a:srgbClr val="ED3C8D"/>
                          </a:solidFill>
                          <a:effectLst/>
                          <a:latin typeface="Helvetica" pitchFamily="2" charset="0"/>
                        </a:rPr>
                        <a:t>+2,956 </a:t>
                      </a:r>
                    </a:p>
                  </a:txBody>
                  <a:tcPr marL="0" marR="0" marT="0" marB="0" anchor="ctr"/>
                </a:tc>
                <a:tc>
                  <a:txBody>
                    <a:bodyPr/>
                    <a:lstStyle/>
                    <a:p>
                      <a:pPr algn="ctr" fontAlgn="b"/>
                      <a:r>
                        <a:rPr lang="en-US" sz="2000" b="1" i="0" u="none" strike="noStrike">
                          <a:solidFill>
                            <a:srgbClr val="ED3C8D"/>
                          </a:solidFill>
                          <a:effectLst/>
                          <a:latin typeface="Helvetica" pitchFamily="2" charset="0"/>
                        </a:rPr>
                        <a:t>+55%</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9076353"/>
                  </a:ext>
                </a:extLst>
              </a:tr>
              <a:tr h="442267">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1B1464"/>
                          </a:solidFill>
                          <a:effectLst/>
                          <a:latin typeface="Helvetica" pitchFamily="2" charset="0"/>
                        </a:rPr>
                        <a:t>2,107 </a:t>
                      </a:r>
                    </a:p>
                  </a:txBody>
                  <a:tcPr marL="0" marR="0" marT="0" marB="0" anchor="ctr"/>
                </a:tc>
                <a:tc>
                  <a:txBody>
                    <a:bodyPr/>
                    <a:lstStyle/>
                    <a:p>
                      <a:pPr algn="ctr" fontAlgn="b"/>
                      <a:r>
                        <a:rPr lang="en-US" sz="1800" b="1" i="0" u="none" strike="noStrike">
                          <a:solidFill>
                            <a:srgbClr val="00C0F3"/>
                          </a:solidFill>
                          <a:effectLst/>
                          <a:latin typeface="Helvetica" pitchFamily="2" charset="0"/>
                        </a:rPr>
                        <a:t>4,770 </a:t>
                      </a:r>
                    </a:p>
                  </a:txBody>
                  <a:tcPr marL="0" marR="0" marT="0" marB="0" anchor="ctr"/>
                </a:tc>
                <a:tc>
                  <a:txBody>
                    <a:bodyPr/>
                    <a:lstStyle/>
                    <a:p>
                      <a:pPr algn="ctr" fontAlgn="b"/>
                      <a:r>
                        <a:rPr lang="en-US" sz="2000" b="1" i="0" u="none" strike="noStrike">
                          <a:solidFill>
                            <a:srgbClr val="ED3C8D"/>
                          </a:solidFill>
                          <a:effectLst/>
                          <a:latin typeface="Helvetica" pitchFamily="2" charset="0"/>
                        </a:rPr>
                        <a:t>+2,663 </a:t>
                      </a:r>
                    </a:p>
                  </a:txBody>
                  <a:tcPr marL="0" marR="0" marT="0" marB="0" anchor="ctr"/>
                </a:tc>
                <a:tc>
                  <a:txBody>
                    <a:bodyPr/>
                    <a:lstStyle/>
                    <a:p>
                      <a:pPr algn="ctr" fontAlgn="b"/>
                      <a:r>
                        <a:rPr lang="en-US" sz="2000" b="1" i="0" u="none" strike="noStrike">
                          <a:solidFill>
                            <a:srgbClr val="ED3C8D"/>
                          </a:solidFill>
                          <a:effectLst/>
                          <a:latin typeface="Helvetica" pitchFamily="2" charset="0"/>
                        </a:rPr>
                        <a:t>+126%</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7697581"/>
                  </a:ext>
                </a:extLst>
              </a:tr>
              <a:tr h="442267">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a:solidFill>
                            <a:srgbClr val="1B1464"/>
                          </a:solidFill>
                          <a:effectLst/>
                          <a:latin typeface="Helvetica" pitchFamily="2" charset="0"/>
                        </a:rPr>
                        <a:t>3,544 </a:t>
                      </a:r>
                    </a:p>
                  </a:txBody>
                  <a:tcPr marL="0" marR="0" marT="0" marB="0" anchor="ctr"/>
                </a:tc>
                <a:tc>
                  <a:txBody>
                    <a:bodyPr/>
                    <a:lstStyle/>
                    <a:p>
                      <a:pPr algn="ctr" fontAlgn="b"/>
                      <a:r>
                        <a:rPr lang="en-US" sz="1800" b="1" i="0" u="none" strike="noStrike">
                          <a:solidFill>
                            <a:srgbClr val="00C0F3"/>
                          </a:solidFill>
                          <a:effectLst/>
                          <a:latin typeface="Helvetica" pitchFamily="2" charset="0"/>
                        </a:rPr>
                        <a:t>5,005 </a:t>
                      </a:r>
                    </a:p>
                  </a:txBody>
                  <a:tcPr marL="0" marR="0" marT="0" marB="0" anchor="ctr"/>
                </a:tc>
                <a:tc>
                  <a:txBody>
                    <a:bodyPr/>
                    <a:lstStyle/>
                    <a:p>
                      <a:pPr algn="ctr" fontAlgn="b"/>
                      <a:r>
                        <a:rPr lang="en-US" sz="2000" b="1" i="0" u="none" strike="noStrike">
                          <a:solidFill>
                            <a:srgbClr val="ED3C8D"/>
                          </a:solidFill>
                          <a:effectLst/>
                          <a:latin typeface="Helvetica" pitchFamily="2" charset="0"/>
                        </a:rPr>
                        <a:t>+1,461 </a:t>
                      </a:r>
                    </a:p>
                  </a:txBody>
                  <a:tcPr marL="0" marR="0" marT="0" marB="0" anchor="ctr"/>
                </a:tc>
                <a:tc>
                  <a:txBody>
                    <a:bodyPr/>
                    <a:lstStyle/>
                    <a:p>
                      <a:pPr algn="ctr" fontAlgn="b"/>
                      <a:r>
                        <a:rPr lang="en-US" sz="2000" b="1" i="0" u="none" strike="noStrike">
                          <a:solidFill>
                            <a:srgbClr val="ED3C8D"/>
                          </a:solidFill>
                          <a:effectLst/>
                          <a:latin typeface="Helvetica" pitchFamily="2" charset="0"/>
                        </a:rPr>
                        <a:t>+41%</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09015965"/>
                  </a:ext>
                </a:extLst>
              </a:tr>
              <a:tr h="442267">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1B1464"/>
                          </a:solidFill>
                          <a:effectLst/>
                          <a:latin typeface="Helvetica" pitchFamily="2" charset="0"/>
                        </a:rPr>
                        <a:t>2,283 </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a:solidFill>
                            <a:srgbClr val="00C0F3"/>
                          </a:solidFill>
                          <a:effectLst/>
                          <a:latin typeface="Helvetica" pitchFamily="2" charset="0"/>
                        </a:rPr>
                        <a:t>3,728 </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a:solidFill>
                            <a:srgbClr val="ED3C8D"/>
                          </a:solidFill>
                          <a:effectLst/>
                          <a:latin typeface="Helvetica" pitchFamily="2" charset="0"/>
                        </a:rPr>
                        <a:t>+1,444 </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a:solidFill>
                            <a:srgbClr val="ED3C8D"/>
                          </a:solidFill>
                          <a:effectLst/>
                          <a:latin typeface="Helvetica" pitchFamily="2" charset="0"/>
                        </a:rPr>
                        <a:t>+63%</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803758"/>
                  </a:ext>
                </a:extLst>
              </a:tr>
            </a:tbl>
          </a:graphicData>
        </a:graphic>
      </p:graphicFrame>
      <p:sp>
        <p:nvSpPr>
          <p:cNvPr id="24" name="Text Placeholder 3">
            <a:extLst>
              <a:ext uri="{FF2B5EF4-FFF2-40B4-BE49-F238E27FC236}">
                <a16:creationId xmlns:a16="http://schemas.microsoft.com/office/drawing/2014/main" id="{47067470-C050-4FC4-A889-05130BB018FA}"/>
              </a:ext>
            </a:extLst>
          </p:cNvPr>
          <p:cNvSpPr txBox="1">
            <a:spLocks/>
          </p:cNvSpPr>
          <p:nvPr/>
        </p:nvSpPr>
        <p:spPr>
          <a:xfrm>
            <a:off x="4173470" y="6041614"/>
            <a:ext cx="7898965" cy="48686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total audience (Desktop P2+, Mobile 18+), April 2020 – April 2024 (calendar months). VAB analysis of Nielsen Ad Intel,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a:t>
            </a:r>
            <a:r>
              <a:rPr lang="en-US" sz="700">
                <a:solidFill>
                  <a:srgbClr val="1B1464"/>
                </a:solidFill>
                <a:latin typeface="Helvetica" panose="020B0403020202020204" pitchFamily="34" charset="0"/>
              </a:rPr>
              <a:t>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 April 2024 (calendar months), across the 17</a:t>
            </a:r>
            <a:r>
              <a:rPr lang="en-US" sz="700">
                <a:solidFill>
                  <a:srgbClr val="1B1464"/>
                </a:solidFill>
                <a:latin typeface="Helvetica" panose="020B0403020202020204" pitchFamily="34" charset="0"/>
              </a:rPr>
              <a:t>3</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brands analyzed.</a:t>
            </a:r>
            <a:endParaRPr kumimoji="0" lang="en-US" sz="700" b="0"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sp>
        <p:nvSpPr>
          <p:cNvPr id="4" name="Text Placeholder 2">
            <a:extLst>
              <a:ext uri="{FF2B5EF4-FFF2-40B4-BE49-F238E27FC236}">
                <a16:creationId xmlns:a16="http://schemas.microsoft.com/office/drawing/2014/main" id="{1CD5D246-308A-83BB-D8A0-A979B53DAD62}"/>
              </a:ext>
            </a:extLst>
          </p:cNvPr>
          <p:cNvSpPr txBox="1">
            <a:spLocks/>
          </p:cNvSpPr>
          <p:nvPr/>
        </p:nvSpPr>
        <p:spPr>
          <a:xfrm>
            <a:off x="4065937" y="63685"/>
            <a:ext cx="8126063" cy="853575"/>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400" b="1" i="1" u="sng" strike="noStrike" kern="1200" cap="none" spc="0" normalizeH="0" baseline="0" noProof="0">
                <a:ln>
                  <a:noFill/>
                </a:ln>
                <a:solidFill>
                  <a:srgbClr val="1B1464"/>
                </a:solidFill>
                <a:effectLst/>
                <a:uLnTx/>
                <a:uFillTx/>
                <a:latin typeface="Helvetica" panose="020B0403020202020204" pitchFamily="34" charset="0"/>
                <a:ea typeface="+mn-ea"/>
                <a:cs typeface="+mn-cs"/>
              </a:rPr>
              <a:t>Sampling</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‘Pre-TV Launch: Measured Website Traffic’ Brands: </a:t>
            </a:r>
            <a:b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1" i="0"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‘20 </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‘24</a:t>
            </a:r>
          </a:p>
        </p:txBody>
      </p:sp>
      <p:pic>
        <p:nvPicPr>
          <p:cNvPr id="2050" name="Picture 2" descr="Temu coupon Jordan | 45% temu promo code">
            <a:extLst>
              <a:ext uri="{FF2B5EF4-FFF2-40B4-BE49-F238E27FC236}">
                <a16:creationId xmlns:a16="http://schemas.microsoft.com/office/drawing/2014/main" id="{284EF3A5-B9EF-660F-8DAE-C68D6C2D92F5}"/>
              </a:ext>
            </a:extLst>
          </p:cNvPr>
          <p:cNvPicPr>
            <a:picLocks noChangeAspect="1" noChangeArrowheads="1"/>
          </p:cNvPicPr>
          <p:nvPr/>
        </p:nvPicPr>
        <p:blipFill rotWithShape="1">
          <a:blip r:embed="rId2" cstate="hqprint">
            <a:extLst>
              <a:ext uri="{BEBA8EAE-BF5A-486C-A8C5-ECC9F3942E4B}">
                <a14:imgProps xmlns:a14="http://schemas.microsoft.com/office/drawing/2010/main">
                  <a14:imgLayer r:embed="rId3">
                    <a14:imgEffect>
                      <a14:backgroundRemoval t="10000" b="90000" l="6500" r="93500">
                        <a14:foregroundMark x1="14000" y1="43250" x2="14000" y2="43250"/>
                        <a14:foregroundMark x1="30500" y1="42250" x2="30500" y2="42250"/>
                        <a14:foregroundMark x1="78000" y1="44750" x2="78000" y2="44750"/>
                        <a14:foregroundMark x1="93500" y1="42750" x2="93500" y2="42750"/>
                        <a14:foregroundMark x1="6500" y1="41000" x2="6500" y2="41000"/>
                      </a14:backgroundRemoval>
                    </a14:imgEffect>
                  </a14:imgLayer>
                </a14:imgProps>
              </a:ext>
              <a:ext uri="{28A0092B-C50C-407E-A947-70E740481C1C}">
                <a14:useLocalDpi xmlns:a14="http://schemas.microsoft.com/office/drawing/2010/main"/>
              </a:ext>
            </a:extLst>
          </a:blip>
          <a:srcRect l="4125" t="37250" r="3250" b="37000"/>
          <a:stretch/>
        </p:blipFill>
        <p:spPr bwMode="auto">
          <a:xfrm>
            <a:off x="4304229" y="1519445"/>
            <a:ext cx="1404744" cy="3905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0" descr="Cash App - Press">
            <a:hlinkClick r:id="rId4"/>
            <a:extLst>
              <a:ext uri="{FF2B5EF4-FFF2-40B4-BE49-F238E27FC236}">
                <a16:creationId xmlns:a16="http://schemas.microsoft.com/office/drawing/2014/main" id="{61626D9B-7732-B4BA-69F2-2661D9184BD9}"/>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l="10654" t="40835" r="10964" b="40706"/>
          <a:stretch/>
        </p:blipFill>
        <p:spPr bwMode="auto">
          <a:xfrm>
            <a:off x="4290108" y="1977883"/>
            <a:ext cx="1432986" cy="3374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648698A-AACF-52BC-B248-1BF17B2B6626}"/>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290108" y="2477016"/>
            <a:ext cx="1432986" cy="2295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nva Logo, symbol, meaning, history, PNG, brand">
            <a:extLst>
              <a:ext uri="{FF2B5EF4-FFF2-40B4-BE49-F238E27FC236}">
                <a16:creationId xmlns:a16="http://schemas.microsoft.com/office/drawing/2014/main" id="{35320DE0-6F1A-F43B-0AF2-F24378215521}"/>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t="19374" b="17969"/>
          <a:stretch/>
        </p:blipFill>
        <p:spPr bwMode="auto">
          <a:xfrm>
            <a:off x="4430436" y="2837824"/>
            <a:ext cx="1152331" cy="4061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pgrade - Personal Loans, Cards and Rewards Checking | Home">
            <a:extLst>
              <a:ext uri="{FF2B5EF4-FFF2-40B4-BE49-F238E27FC236}">
                <a16:creationId xmlns:a16="http://schemas.microsoft.com/office/drawing/2014/main" id="{ECD0F210-AC7E-80D1-FF03-60AD15611C65}"/>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4294704" y="3764104"/>
            <a:ext cx="1423795" cy="3227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yal Match Wiki | Fandom">
            <a:extLst>
              <a:ext uri="{FF2B5EF4-FFF2-40B4-BE49-F238E27FC236}">
                <a16:creationId xmlns:a16="http://schemas.microsoft.com/office/drawing/2014/main" id="{0B3AB825-8F52-C3EB-1A52-EA7E3E8839F9}"/>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4691424" y="4056793"/>
            <a:ext cx="630355" cy="63035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rigit | Flourish Ventures">
            <a:extLst>
              <a:ext uri="{FF2B5EF4-FFF2-40B4-BE49-F238E27FC236}">
                <a16:creationId xmlns:a16="http://schemas.microsoft.com/office/drawing/2014/main" id="{D387C97C-4F07-556F-CF97-876821345EB1}"/>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4295922" y="4620715"/>
            <a:ext cx="1421358" cy="39702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EveryPlate - Meal Kit Everyone Can Get Behind">
            <a:extLst>
              <a:ext uri="{FF2B5EF4-FFF2-40B4-BE49-F238E27FC236}">
                <a16:creationId xmlns:a16="http://schemas.microsoft.com/office/drawing/2014/main" id="{C778BCC1-B607-7B6C-4267-7FC81A5C9373}"/>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9091" b="89899" l="1370" r="98826">
                        <a14:foregroundMark x1="1370" y1="17172" x2="2348" y2="36364"/>
                        <a14:foregroundMark x1="12720" y1="43434" x2="15460" y2="57576"/>
                        <a14:foregroundMark x1="22896" y1="45455" x2="24658" y2="63636"/>
                        <a14:foregroundMark x1="34051" y1="42424" x2="35812" y2="56566"/>
                        <a14:foregroundMark x1="42270" y1="39394" x2="45401" y2="62626"/>
                        <a14:foregroundMark x1="68695" y1="47475" x2="68885" y2="50505"/>
                        <a14:foregroundMark x1="68568" y1="45455" x2="68695" y2="47475"/>
                        <a14:foregroundMark x1="66732" y1="16162" x2="68568" y2="45455"/>
                        <a14:foregroundMark x1="85127" y1="28283" x2="86693" y2="51515"/>
                        <a14:foregroundMark x1="91781" y1="44444" x2="95108" y2="50505"/>
                        <a14:foregroundMark x1="98826" y1="49495" x2="98826" y2="49495"/>
                        <a14:foregroundMark x1="57534" y1="9091" x2="57534" y2="9091"/>
                        <a14:foregroundMark x1="73973" y1="38384" x2="72211" y2="42424"/>
                        <a14:backgroundMark x1="69080" y1="47475" x2="69080" y2="47475"/>
                        <a14:backgroundMark x1="69080" y1="47475" x2="69080" y2="47475"/>
                        <a14:backgroundMark x1="69276" y1="52525" x2="69276" y2="52525"/>
                        <a14:backgroundMark x1="68885" y1="50505" x2="68885" y2="50505"/>
                        <a14:backgroundMark x1="68885" y1="45455" x2="68885" y2="45455"/>
                      </a14:backgroundRemoval>
                    </a14:imgEffect>
                  </a14:imgLayer>
                </a14:imgProps>
              </a:ext>
              <a:ext uri="{28A0092B-C50C-407E-A947-70E740481C1C}">
                <a14:useLocalDpi xmlns:a14="http://schemas.microsoft.com/office/drawing/2010/main"/>
              </a:ext>
            </a:extLst>
          </a:blip>
          <a:srcRect/>
          <a:stretch>
            <a:fillRect/>
          </a:stretch>
        </p:blipFill>
        <p:spPr bwMode="auto">
          <a:xfrm>
            <a:off x="4245792" y="5564954"/>
            <a:ext cx="1521618" cy="2947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BD1FABE-E668-6DD2-8BDC-7999F3FF1E4A}"/>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A5B12DF2-0B33-7DE0-0741-487D3E1BF3F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787BA1DB-8470-A593-BB0F-CB77032D430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026" name="Picture 2" descr="Varo Launches New Brand: &quot;A Bank for All of Us&quot;">
            <a:extLst>
              <a:ext uri="{FF2B5EF4-FFF2-40B4-BE49-F238E27FC236}">
                <a16:creationId xmlns:a16="http://schemas.microsoft.com/office/drawing/2014/main" id="{6488FAFE-7B5D-2629-A418-E61CAC43F20D}"/>
              </a:ext>
            </a:extLst>
          </p:cNvPr>
          <p:cNvPicPr>
            <a:picLocks noChangeAspect="1" noChangeArrowheads="1"/>
          </p:cNvPicPr>
          <p:nvPr/>
        </p:nvPicPr>
        <p:blipFill rotWithShape="1">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509276" y="3300471"/>
            <a:ext cx="994649" cy="3735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Viator logo · Welcome to Digital Works Group">
            <a:extLst>
              <a:ext uri="{FF2B5EF4-FFF2-40B4-BE49-F238E27FC236}">
                <a16:creationId xmlns:a16="http://schemas.microsoft.com/office/drawing/2014/main" id="{84CF321F-4291-92F5-AA89-B36FA0A64612}"/>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362427" y="4834198"/>
            <a:ext cx="1288346" cy="85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27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holding a sign&#10;&#10;Description automatically generated">
            <a:extLst>
              <a:ext uri="{FF2B5EF4-FFF2-40B4-BE49-F238E27FC236}">
                <a16:creationId xmlns:a16="http://schemas.microsoft.com/office/drawing/2014/main" id="{3C2856C2-7998-488E-F73C-10E5A6EF3F0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4941578" cy="6869150"/>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235" y="0"/>
            <a:ext cx="1616764" cy="941439"/>
          </a:xfrm>
          <a:prstGeom prst="rect">
            <a:avLst/>
          </a:prstGeom>
        </p:spPr>
      </p:pic>
      <p:sp>
        <p:nvSpPr>
          <p:cNvPr id="3" name="TextBox 2">
            <a:extLst>
              <a:ext uri="{FF2B5EF4-FFF2-40B4-BE49-F238E27FC236}">
                <a16:creationId xmlns:a16="http://schemas.microsoft.com/office/drawing/2014/main" id="{622A2013-09D5-22BE-0227-864F3B519CC3}"/>
              </a:ext>
            </a:extLst>
          </p:cNvPr>
          <p:cNvSpPr txBox="1"/>
          <p:nvPr/>
        </p:nvSpPr>
        <p:spPr>
          <a:xfrm>
            <a:off x="4986844" y="280697"/>
            <a:ext cx="6462611"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First-time TV advertisers are</a:t>
            </a:r>
            <a:r>
              <a:rPr lang="en-US" sz="2600" b="1">
                <a:solidFill>
                  <a:srgbClr val="ED3C8D"/>
                </a:solidFill>
                <a:latin typeface="Helvetica" panose="020B0604020202020204" pitchFamily="2" charset="0"/>
              </a:rPr>
              <a:t> achieving </a:t>
            </a: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immediate ‘mid-funnel’ results once they launch their </a:t>
            </a:r>
            <a:r>
              <a:rPr lang="en-US" sz="2600" b="1">
                <a:solidFill>
                  <a:srgbClr val="ED3C8D"/>
                </a:solidFill>
                <a:latin typeface="Helvetica" panose="020B0604020202020204" pitchFamily="2" charset="0"/>
              </a:rPr>
              <a:t>campaign</a:t>
            </a:r>
            <a:endParaRPr kumimoji="0" lang="en-US" sz="2600" b="1" i="0" u="none" strike="sngStrike" kern="1200" cap="none" spc="0" normalizeH="0" baseline="0" noProof="0">
              <a:ln>
                <a:noFill/>
              </a:ln>
              <a:solidFill>
                <a:srgbClr val="ED3C8D"/>
              </a:solidFill>
              <a:effectLst/>
              <a:uLnTx/>
              <a:uFillTx/>
              <a:latin typeface="Helvetica" panose="020B0604020202020204" pitchFamily="2" charset="0"/>
              <a:ea typeface="+mn-ea"/>
              <a:cs typeface="+mn-cs"/>
            </a:endParaRPr>
          </a:p>
        </p:txBody>
      </p:sp>
      <p:sp>
        <p:nvSpPr>
          <p:cNvPr id="4" name="TextBox 3">
            <a:extLst>
              <a:ext uri="{FF2B5EF4-FFF2-40B4-BE49-F238E27FC236}">
                <a16:creationId xmlns:a16="http://schemas.microsoft.com/office/drawing/2014/main" id="{266BE989-FC87-6742-2706-6F3C1333D0C1}"/>
              </a:ext>
            </a:extLst>
          </p:cNvPr>
          <p:cNvSpPr txBox="1"/>
          <p:nvPr/>
        </p:nvSpPr>
        <p:spPr>
          <a:xfrm>
            <a:off x="5061526" y="1633997"/>
            <a:ext cx="6893767"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In our popular bi-annual </a:t>
            </a:r>
            <a:r>
              <a:rPr kumimoji="0" lang="en-US" sz="1600" b="0" i="1" u="sng" strike="noStrike" kern="1200" cap="none" spc="0" normalizeH="0" baseline="0" noProof="0">
                <a:ln>
                  <a:noFill/>
                </a:ln>
                <a:solidFill>
                  <a:srgbClr val="00BFF2"/>
                </a:solidFill>
                <a:effectLst/>
                <a:uLnTx/>
                <a:uFillTx/>
                <a:latin typeface="Helvetica" panose="020B0604020202020204" pitchFamily="2"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'Welcome To TV’</a:t>
            </a:r>
            <a:r>
              <a:rPr kumimoji="0" lang="en-US" sz="1600" b="0" i="1" u="none" strike="noStrike" kern="1200" cap="none" spc="0" normalizeH="0" baseline="0" noProof="0">
                <a:ln>
                  <a:noFill/>
                </a:ln>
                <a:solidFill>
                  <a:srgbClr val="00BFF2"/>
                </a:solidFill>
                <a:effectLst/>
                <a:uLnTx/>
                <a:uFillTx/>
                <a:latin typeface="Helvetica" panose="020B0604020202020204" pitchFamily="2" charset="0"/>
                <a:ea typeface="Calibri" panose="020F0502020204030204" pitchFamily="34" charset="0"/>
                <a:cs typeface="Calibri" panose="020F0502020204030204" pitchFamily="34" charset="0"/>
              </a:rPr>
              <a:t>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report series, we spotlight the group of new advertisers who recently launched their first-ever national TV campaign.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rgbClr val="1B1464"/>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These brands, which include many small and medium-sized businesses, have all incorporated TV advertising into their marketing strategies to accelerate their growth by engaging new consumers and </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igniting customer action.</a:t>
            </a: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As a follow-up to our </a:t>
            </a:r>
            <a:r>
              <a:rPr kumimoji="0" lang="en-US" sz="1600" b="0" i="1"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‘Welcome to TV’ </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series, we set out to quantify</a:t>
            </a: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the impact that TV campaigns have on the business outcomes of </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new advertisers over the last three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2" charset="0"/>
                <a:ea typeface="Calibri" panose="020F0502020204030204" pitchFamily="34" charset="0"/>
                <a:cs typeface="Calibri" panose="020F0502020204030204" pitchFamily="34" charset="0"/>
              </a:rPr>
              <a:t>What did we learn from our analysis of 230 first-time TV advertisers?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rgbClr val="ED3C8D"/>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TV campaigns sparked </a:t>
            </a:r>
            <a:r>
              <a:rPr lang="en-US" sz="1600">
                <a:solidFill>
                  <a:srgbClr val="1B1464"/>
                </a:solidFill>
                <a:latin typeface="Helvetica" panose="020B0604020202020204" pitchFamily="2" charset="0"/>
                <a:ea typeface="Calibri" panose="020F0502020204030204" pitchFamily="34" charset="0"/>
                <a:cs typeface="Calibri" panose="020F0502020204030204" pitchFamily="34" charset="0"/>
              </a:rPr>
              <a:t>immediate and sustained increases in brands’ website traffic and online brand searches which shows</a:t>
            </a:r>
            <a:r>
              <a:rPr kumimoji="0" lang="en-US" sz="160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 </a:t>
            </a:r>
            <a:r>
              <a:rPr kumimoji="0" lang="en-US" sz="1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long-form, professionally produced video content’s ability to drive ‘mid-funnel’ results for advertisers of all sizes and investment levels.</a:t>
            </a:r>
          </a:p>
        </p:txBody>
      </p:sp>
      <p:pic>
        <p:nvPicPr>
          <p:cNvPr id="2" name="Picture 1">
            <a:extLst>
              <a:ext uri="{FF2B5EF4-FFF2-40B4-BE49-F238E27FC236}">
                <a16:creationId xmlns:a16="http://schemas.microsoft.com/office/drawing/2014/main" id="{D350C91D-4267-B7D8-C0F3-8C26E27BC74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674050FB-3DDF-A83E-8182-CA2A03B38B5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43B06D02-867E-0DFA-0B71-A4D5FAA953B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056079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5ADCB6-5D19-84CB-DC88-1CCCA900A1B4}"/>
              </a:ext>
            </a:extLst>
          </p:cNvPr>
          <p:cNvSpPr/>
          <p:nvPr/>
        </p:nvSpPr>
        <p:spPr>
          <a:xfrm>
            <a:off x="1"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70A407F-9D57-9BBF-8E28-7363B96D23B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B24361AC-1C90-A0C7-1751-40E0ACB7D71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643B64F9-678E-E18B-83D6-CE19C57ADDD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1" name="TextBox 10">
            <a:extLst>
              <a:ext uri="{FF2B5EF4-FFF2-40B4-BE49-F238E27FC236}">
                <a16:creationId xmlns:a16="http://schemas.microsoft.com/office/drawing/2014/main" id="{D21F3D51-F75E-BD34-6C1B-67282461213C}"/>
              </a:ext>
            </a:extLst>
          </p:cNvPr>
          <p:cNvSpPr txBox="1"/>
          <p:nvPr/>
        </p:nvSpPr>
        <p:spPr>
          <a:xfrm>
            <a:off x="481665" y="6332530"/>
            <a:ext cx="1166477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a:t>
            </a:r>
            <a:r>
              <a:rPr lang="en-US" sz="700">
                <a:solidFill>
                  <a:srgbClr val="1B1464"/>
                </a:solidFill>
                <a:latin typeface="Helvetica" panose="020B0403020202020204" pitchFamily="34" charset="0"/>
              </a:rPr>
              <a:t>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 </a:t>
            </a:r>
            <a:r>
              <a:rPr lang="en-US" sz="700">
                <a:solidFill>
                  <a:srgbClr val="1B1464"/>
                </a:solidFill>
                <a:latin typeface="Helvetica" panose="020B0403020202020204" pitchFamily="34" charset="0"/>
              </a:rPr>
              <a:t>December</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2023 (calendar months) &amp;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a:t>
            </a:r>
          </a:p>
        </p:txBody>
      </p:sp>
      <p:sp>
        <p:nvSpPr>
          <p:cNvPr id="4" name="Rectangle 3">
            <a:extLst>
              <a:ext uri="{FF2B5EF4-FFF2-40B4-BE49-F238E27FC236}">
                <a16:creationId xmlns:a16="http://schemas.microsoft.com/office/drawing/2014/main" id="{5673277E-1B8B-8623-5C1A-FF7E959BFF85}"/>
              </a:ext>
            </a:extLst>
          </p:cNvPr>
          <p:cNvSpPr/>
          <p:nvPr/>
        </p:nvSpPr>
        <p:spPr>
          <a:xfrm>
            <a:off x="179107" y="259667"/>
            <a:ext cx="1199137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Within the group of 173 brands are 83 data-driven, outcomes-obsessed Direct-to-consumer advertisers who use TV as a performance channel</a:t>
            </a:r>
          </a:p>
        </p:txBody>
      </p:sp>
      <p:sp>
        <p:nvSpPr>
          <p:cNvPr id="12" name="Rectangle: Rounded Corners 11">
            <a:extLst>
              <a:ext uri="{FF2B5EF4-FFF2-40B4-BE49-F238E27FC236}">
                <a16:creationId xmlns:a16="http://schemas.microsoft.com/office/drawing/2014/main" id="{33EC2495-3217-D45F-0430-3311D043FAB9}"/>
              </a:ext>
            </a:extLst>
          </p:cNvPr>
          <p:cNvSpPr/>
          <p:nvPr/>
        </p:nvSpPr>
        <p:spPr>
          <a:xfrm>
            <a:off x="444428" y="1799793"/>
            <a:ext cx="11300460" cy="4529935"/>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DB568F7-E65C-0CC3-3DA9-169A7678F6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3245" t="28743" r="13431" b="28969"/>
          <a:stretch/>
        </p:blipFill>
        <p:spPr>
          <a:xfrm>
            <a:off x="6266932" y="1903477"/>
            <a:ext cx="1628795" cy="327172"/>
          </a:xfrm>
          <a:prstGeom prst="rect">
            <a:avLst/>
          </a:prstGeom>
        </p:spPr>
      </p:pic>
      <p:pic>
        <p:nvPicPr>
          <p:cNvPr id="14" name="Picture 13">
            <a:extLst>
              <a:ext uri="{FF2B5EF4-FFF2-40B4-BE49-F238E27FC236}">
                <a16:creationId xmlns:a16="http://schemas.microsoft.com/office/drawing/2014/main" id="{E98DF43C-7C53-E075-E67C-1C1BA7BDACA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259798" y="1768109"/>
            <a:ext cx="1228473" cy="691656"/>
          </a:xfrm>
          <a:prstGeom prst="rect">
            <a:avLst/>
          </a:prstGeom>
        </p:spPr>
      </p:pic>
      <p:pic>
        <p:nvPicPr>
          <p:cNvPr id="15" name="Picture 14">
            <a:extLst>
              <a:ext uri="{FF2B5EF4-FFF2-40B4-BE49-F238E27FC236}">
                <a16:creationId xmlns:a16="http://schemas.microsoft.com/office/drawing/2014/main" id="{80B39191-2E9D-1E54-136D-B4FD3816E4A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137499" y="2747209"/>
            <a:ext cx="1865968" cy="359441"/>
          </a:xfrm>
          <a:prstGeom prst="rect">
            <a:avLst/>
          </a:prstGeom>
        </p:spPr>
      </p:pic>
      <p:pic>
        <p:nvPicPr>
          <p:cNvPr id="16" name="Picture 15">
            <a:extLst>
              <a:ext uri="{FF2B5EF4-FFF2-40B4-BE49-F238E27FC236}">
                <a16:creationId xmlns:a16="http://schemas.microsoft.com/office/drawing/2014/main" id="{1C115953-41A0-91CC-78A8-6A5F2E643EA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659990" y="4381853"/>
            <a:ext cx="1055086" cy="336673"/>
          </a:xfrm>
          <a:prstGeom prst="rect">
            <a:avLst/>
          </a:prstGeom>
        </p:spPr>
      </p:pic>
      <p:pic>
        <p:nvPicPr>
          <p:cNvPr id="17" name="Picture 16">
            <a:extLst>
              <a:ext uri="{FF2B5EF4-FFF2-40B4-BE49-F238E27FC236}">
                <a16:creationId xmlns:a16="http://schemas.microsoft.com/office/drawing/2014/main" id="{CE1A90E1-576D-6103-1506-B3503D59E4B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824134" y="5183767"/>
            <a:ext cx="1661995" cy="232604"/>
          </a:xfrm>
          <a:prstGeom prst="rect">
            <a:avLst/>
          </a:prstGeom>
        </p:spPr>
      </p:pic>
      <p:pic>
        <p:nvPicPr>
          <p:cNvPr id="18" name="Picture 14" descr="Our Story - Angelino's Coffee">
            <a:extLst>
              <a:ext uri="{FF2B5EF4-FFF2-40B4-BE49-F238E27FC236}">
                <a16:creationId xmlns:a16="http://schemas.microsoft.com/office/drawing/2014/main" id="{9D994855-E79A-AE3E-93FE-264D330A4AEF}"/>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5668033" y="3095033"/>
            <a:ext cx="1458478" cy="5079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7616555-C9AC-2AAE-BC31-118D29476D1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253232" y="5778763"/>
            <a:ext cx="946472" cy="441686"/>
          </a:xfrm>
          <a:prstGeom prst="rect">
            <a:avLst/>
          </a:prstGeom>
        </p:spPr>
      </p:pic>
      <p:pic>
        <p:nvPicPr>
          <p:cNvPr id="20" name="Picture 2" descr="Aprende Institute Brings Next Generation Online Education ...">
            <a:extLst>
              <a:ext uri="{FF2B5EF4-FFF2-40B4-BE49-F238E27FC236}">
                <a16:creationId xmlns:a16="http://schemas.microsoft.com/office/drawing/2014/main" id="{4BA0AFB1-DFE4-C2A2-55DD-8B79845F61CC}"/>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2496371" y="5914935"/>
            <a:ext cx="1863592" cy="3258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0AC342DC-64DE-CE36-3655-7D2FD3D39863}"/>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8204503" y="3187974"/>
            <a:ext cx="1200912" cy="310987"/>
          </a:xfrm>
          <a:prstGeom prst="rect">
            <a:avLst/>
          </a:prstGeom>
        </p:spPr>
      </p:pic>
      <p:pic>
        <p:nvPicPr>
          <p:cNvPr id="24" name="Picture 23">
            <a:extLst>
              <a:ext uri="{FF2B5EF4-FFF2-40B4-BE49-F238E27FC236}">
                <a16:creationId xmlns:a16="http://schemas.microsoft.com/office/drawing/2014/main" id="{A1C170E6-CFB7-18A9-4AF6-375B5AE994B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2145115" y="5536221"/>
            <a:ext cx="1352573" cy="377813"/>
          </a:xfrm>
          <a:prstGeom prst="rect">
            <a:avLst/>
          </a:prstGeom>
        </p:spPr>
      </p:pic>
      <p:pic>
        <p:nvPicPr>
          <p:cNvPr id="25" name="Picture 24">
            <a:extLst>
              <a:ext uri="{FF2B5EF4-FFF2-40B4-BE49-F238E27FC236}">
                <a16:creationId xmlns:a16="http://schemas.microsoft.com/office/drawing/2014/main" id="{BFA64307-F897-1617-9410-4B8AE7BA630C}"/>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492097" y="4040560"/>
            <a:ext cx="1353668" cy="293393"/>
          </a:xfrm>
          <a:prstGeom prst="rect">
            <a:avLst/>
          </a:prstGeom>
        </p:spPr>
      </p:pic>
      <p:pic>
        <p:nvPicPr>
          <p:cNvPr id="26" name="Picture 25">
            <a:extLst>
              <a:ext uri="{FF2B5EF4-FFF2-40B4-BE49-F238E27FC236}">
                <a16:creationId xmlns:a16="http://schemas.microsoft.com/office/drawing/2014/main" id="{5CC1FFE7-B324-E4C3-D0B0-9B0CEC4022D6}"/>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8011004" y="1836216"/>
            <a:ext cx="619109" cy="620889"/>
          </a:xfrm>
          <a:prstGeom prst="rect">
            <a:avLst/>
          </a:prstGeom>
        </p:spPr>
      </p:pic>
      <p:pic>
        <p:nvPicPr>
          <p:cNvPr id="27" name="Picture 26">
            <a:extLst>
              <a:ext uri="{FF2B5EF4-FFF2-40B4-BE49-F238E27FC236}">
                <a16:creationId xmlns:a16="http://schemas.microsoft.com/office/drawing/2014/main" id="{FE1F8745-E2F0-C557-1791-D09C0C841EF3}"/>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499175" y="4422222"/>
            <a:ext cx="1438902" cy="285881"/>
          </a:xfrm>
          <a:prstGeom prst="rect">
            <a:avLst/>
          </a:prstGeom>
        </p:spPr>
      </p:pic>
      <p:pic>
        <p:nvPicPr>
          <p:cNvPr id="28" name="Picture 60" descr="Cash App - Press">
            <a:extLst>
              <a:ext uri="{FF2B5EF4-FFF2-40B4-BE49-F238E27FC236}">
                <a16:creationId xmlns:a16="http://schemas.microsoft.com/office/drawing/2014/main" id="{86250123-808B-5D49-E405-74CA54F9D041}"/>
              </a:ext>
            </a:extLst>
          </p:cNvPr>
          <p:cNvPicPr>
            <a:picLocks noChangeAspect="1" noChangeArrowheads="1"/>
          </p:cNvPicPr>
          <p:nvPr/>
        </p:nvPicPr>
        <p:blipFill rotWithShape="1">
          <a:blip r:embed="rId16" cstate="hqprint">
            <a:extLst>
              <a:ext uri="{28A0092B-C50C-407E-A947-70E740481C1C}">
                <a14:useLocalDpi xmlns:a14="http://schemas.microsoft.com/office/drawing/2010/main"/>
              </a:ext>
            </a:extLst>
          </a:blip>
          <a:srcRect l="10654" t="40835" r="10964" b="40706"/>
          <a:stretch/>
        </p:blipFill>
        <p:spPr bwMode="auto">
          <a:xfrm>
            <a:off x="2758223" y="1901900"/>
            <a:ext cx="1732382" cy="4079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DE72F613-4CBC-B430-90FD-44FB6BCC47CC}"/>
              </a:ext>
            </a:extLst>
          </p:cNvPr>
          <p:cNvPicPr>
            <a:picLocks noChangeAspect="1"/>
          </p:cNvPicPr>
          <p:nvPr/>
        </p:nvPicPr>
        <p:blipFill>
          <a:blip r:embed="rId17"/>
          <a:stretch>
            <a:fillRect/>
          </a:stretch>
        </p:blipFill>
        <p:spPr>
          <a:xfrm>
            <a:off x="3143273" y="5152010"/>
            <a:ext cx="1306444" cy="406597"/>
          </a:xfrm>
          <a:prstGeom prst="rect">
            <a:avLst/>
          </a:prstGeom>
        </p:spPr>
      </p:pic>
      <p:pic>
        <p:nvPicPr>
          <p:cNvPr id="31" name="Picture 30">
            <a:extLst>
              <a:ext uri="{FF2B5EF4-FFF2-40B4-BE49-F238E27FC236}">
                <a16:creationId xmlns:a16="http://schemas.microsoft.com/office/drawing/2014/main" id="{17A892EE-B6A3-B614-E349-E5D03D332A46}"/>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10326923" y="2620905"/>
            <a:ext cx="1399238" cy="559695"/>
          </a:xfrm>
          <a:prstGeom prst="rect">
            <a:avLst/>
          </a:prstGeom>
        </p:spPr>
      </p:pic>
      <p:pic>
        <p:nvPicPr>
          <p:cNvPr id="32" name="Picture 31">
            <a:extLst>
              <a:ext uri="{FF2B5EF4-FFF2-40B4-BE49-F238E27FC236}">
                <a16:creationId xmlns:a16="http://schemas.microsoft.com/office/drawing/2014/main" id="{86A3357C-5C3F-FC07-AA27-B93153652F80}"/>
              </a:ext>
            </a:extLst>
          </p:cNvPr>
          <p:cNvPicPr>
            <a:picLocks noChangeAspect="1"/>
          </p:cNvPicPr>
          <p:nvPr/>
        </p:nvPicPr>
        <p:blipFill>
          <a:blip r:embed="rId19"/>
          <a:stretch>
            <a:fillRect/>
          </a:stretch>
        </p:blipFill>
        <p:spPr>
          <a:xfrm>
            <a:off x="551012" y="5211199"/>
            <a:ext cx="1464622" cy="819870"/>
          </a:xfrm>
          <a:prstGeom prst="rect">
            <a:avLst/>
          </a:prstGeom>
        </p:spPr>
      </p:pic>
      <p:pic>
        <p:nvPicPr>
          <p:cNvPr id="33" name="Picture 32">
            <a:extLst>
              <a:ext uri="{FF2B5EF4-FFF2-40B4-BE49-F238E27FC236}">
                <a16:creationId xmlns:a16="http://schemas.microsoft.com/office/drawing/2014/main" id="{41B52589-396E-62D9-FB3C-CD868029BDB4}"/>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6398791" y="3700404"/>
            <a:ext cx="1215305" cy="421050"/>
          </a:xfrm>
          <a:prstGeom prst="rect">
            <a:avLst/>
          </a:prstGeom>
        </p:spPr>
      </p:pic>
      <p:pic>
        <p:nvPicPr>
          <p:cNvPr id="34" name="Picture 33">
            <a:extLst>
              <a:ext uri="{FF2B5EF4-FFF2-40B4-BE49-F238E27FC236}">
                <a16:creationId xmlns:a16="http://schemas.microsoft.com/office/drawing/2014/main" id="{6C161A27-EA0E-43A1-CE1D-661F673CEDF7}"/>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4605882" y="1887511"/>
            <a:ext cx="928927" cy="452852"/>
          </a:xfrm>
          <a:prstGeom prst="rect">
            <a:avLst/>
          </a:prstGeom>
        </p:spPr>
      </p:pic>
      <p:pic>
        <p:nvPicPr>
          <p:cNvPr id="35" name="Picture 34">
            <a:extLst>
              <a:ext uri="{FF2B5EF4-FFF2-40B4-BE49-F238E27FC236}">
                <a16:creationId xmlns:a16="http://schemas.microsoft.com/office/drawing/2014/main" id="{72FA8DAB-8607-F6BB-953A-F751FF278D3E}"/>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4158130" y="2792063"/>
            <a:ext cx="1224135" cy="405364"/>
          </a:xfrm>
          <a:prstGeom prst="rect">
            <a:avLst/>
          </a:prstGeom>
        </p:spPr>
      </p:pic>
      <p:pic>
        <p:nvPicPr>
          <p:cNvPr id="36" name="Picture 35">
            <a:extLst>
              <a:ext uri="{FF2B5EF4-FFF2-40B4-BE49-F238E27FC236}">
                <a16:creationId xmlns:a16="http://schemas.microsoft.com/office/drawing/2014/main" id="{CD6E5303-B638-8D12-7EB2-E77BEACA26A9}"/>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782815" y="5893393"/>
            <a:ext cx="1542381" cy="297135"/>
          </a:xfrm>
          <a:prstGeom prst="rect">
            <a:avLst/>
          </a:prstGeom>
        </p:spPr>
      </p:pic>
      <p:pic>
        <p:nvPicPr>
          <p:cNvPr id="38" name="Picture 37">
            <a:extLst>
              <a:ext uri="{FF2B5EF4-FFF2-40B4-BE49-F238E27FC236}">
                <a16:creationId xmlns:a16="http://schemas.microsoft.com/office/drawing/2014/main" id="{C8621E63-A756-CEEE-80CA-2B6ACC59F2EE}"/>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2190763" y="2991652"/>
            <a:ext cx="1633254" cy="660820"/>
          </a:xfrm>
          <a:prstGeom prst="rect">
            <a:avLst/>
          </a:prstGeom>
        </p:spPr>
      </p:pic>
      <p:pic>
        <p:nvPicPr>
          <p:cNvPr id="40" name="Picture 39">
            <a:extLst>
              <a:ext uri="{FF2B5EF4-FFF2-40B4-BE49-F238E27FC236}">
                <a16:creationId xmlns:a16="http://schemas.microsoft.com/office/drawing/2014/main" id="{D986D265-5D6D-C76B-B4C4-83552549A0F0}"/>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7926753" y="5660818"/>
            <a:ext cx="1513697" cy="209716"/>
          </a:xfrm>
          <a:prstGeom prst="rect">
            <a:avLst/>
          </a:prstGeom>
        </p:spPr>
      </p:pic>
      <p:pic>
        <p:nvPicPr>
          <p:cNvPr id="41" name="Picture 40">
            <a:extLst>
              <a:ext uri="{FF2B5EF4-FFF2-40B4-BE49-F238E27FC236}">
                <a16:creationId xmlns:a16="http://schemas.microsoft.com/office/drawing/2014/main" id="{7C7266CA-C40F-7F04-2A28-3CE77D6D8DF0}"/>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2587000" y="3830439"/>
            <a:ext cx="1218266" cy="609133"/>
          </a:xfrm>
          <a:prstGeom prst="rect">
            <a:avLst/>
          </a:prstGeom>
        </p:spPr>
      </p:pic>
      <p:pic>
        <p:nvPicPr>
          <p:cNvPr id="43" name="Picture 42">
            <a:extLst>
              <a:ext uri="{FF2B5EF4-FFF2-40B4-BE49-F238E27FC236}">
                <a16:creationId xmlns:a16="http://schemas.microsoft.com/office/drawing/2014/main" id="{B363743E-0307-A0A9-017B-4437A10F5410}"/>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7870597" y="4337341"/>
            <a:ext cx="1749579" cy="367685"/>
          </a:xfrm>
          <a:prstGeom prst="rect">
            <a:avLst/>
          </a:prstGeom>
        </p:spPr>
      </p:pic>
      <p:pic>
        <p:nvPicPr>
          <p:cNvPr id="44" name="Picture 43">
            <a:extLst>
              <a:ext uri="{FF2B5EF4-FFF2-40B4-BE49-F238E27FC236}">
                <a16:creationId xmlns:a16="http://schemas.microsoft.com/office/drawing/2014/main" id="{507A3CA0-97C0-8679-2C16-5EA0F7927E70}"/>
              </a:ext>
            </a:extLst>
          </p:cNvPr>
          <p:cNvPicPr>
            <a:picLocks noChangeAspect="1"/>
          </p:cNvPicPr>
          <p:nvPr/>
        </p:nvPicPr>
        <p:blipFill rotWithShape="1">
          <a:blip r:embed="rId28" cstate="hqprint">
            <a:extLst>
              <a:ext uri="{28A0092B-C50C-407E-A947-70E740481C1C}">
                <a14:useLocalDpi xmlns:a14="http://schemas.microsoft.com/office/drawing/2010/main"/>
              </a:ext>
            </a:extLst>
          </a:blip>
          <a:srcRect/>
          <a:stretch/>
        </p:blipFill>
        <p:spPr>
          <a:xfrm>
            <a:off x="883250" y="3036188"/>
            <a:ext cx="1142268" cy="462774"/>
          </a:xfrm>
          <a:prstGeom prst="rect">
            <a:avLst/>
          </a:prstGeom>
        </p:spPr>
      </p:pic>
      <p:pic>
        <p:nvPicPr>
          <p:cNvPr id="45" name="Picture 44">
            <a:extLst>
              <a:ext uri="{FF2B5EF4-FFF2-40B4-BE49-F238E27FC236}">
                <a16:creationId xmlns:a16="http://schemas.microsoft.com/office/drawing/2014/main" id="{33D70C72-DE02-422C-13B3-EBC8E665AF1A}"/>
              </a:ext>
            </a:extLst>
          </p:cNvPr>
          <p:cNvPicPr>
            <a:picLocks noChangeAspect="1"/>
          </p:cNvPicPr>
          <p:nvPr/>
        </p:nvPicPr>
        <p:blipFill>
          <a:blip r:embed="rId29" cstate="hqprint">
            <a:extLst>
              <a:ext uri="{28A0092B-C50C-407E-A947-70E740481C1C}">
                <a14:useLocalDpi xmlns:a14="http://schemas.microsoft.com/office/drawing/2010/main"/>
              </a:ext>
            </a:extLst>
          </a:blip>
          <a:stretch>
            <a:fillRect/>
          </a:stretch>
        </p:blipFill>
        <p:spPr>
          <a:xfrm>
            <a:off x="1917347" y="5015271"/>
            <a:ext cx="1074668" cy="470167"/>
          </a:xfrm>
          <a:prstGeom prst="rect">
            <a:avLst/>
          </a:prstGeom>
        </p:spPr>
      </p:pic>
      <p:pic>
        <p:nvPicPr>
          <p:cNvPr id="46" name="Picture 45">
            <a:extLst>
              <a:ext uri="{FF2B5EF4-FFF2-40B4-BE49-F238E27FC236}">
                <a16:creationId xmlns:a16="http://schemas.microsoft.com/office/drawing/2014/main" id="{3DEF09AC-2E92-5B2E-D902-212A149ACCDE}"/>
              </a:ext>
            </a:extLst>
          </p:cNvPr>
          <p:cNvPicPr>
            <a:picLocks noChangeAspect="1"/>
          </p:cNvPicPr>
          <p:nvPr/>
        </p:nvPicPr>
        <p:blipFill>
          <a:blip r:embed="rId30" cstate="hqprint">
            <a:extLst>
              <a:ext uri="{28A0092B-C50C-407E-A947-70E740481C1C}">
                <a14:useLocalDpi xmlns:a14="http://schemas.microsoft.com/office/drawing/2010/main"/>
              </a:ext>
            </a:extLst>
          </a:blip>
          <a:stretch>
            <a:fillRect/>
          </a:stretch>
        </p:blipFill>
        <p:spPr>
          <a:xfrm>
            <a:off x="1643543" y="2363503"/>
            <a:ext cx="1282642" cy="265763"/>
          </a:xfrm>
          <a:prstGeom prst="rect">
            <a:avLst/>
          </a:prstGeom>
        </p:spPr>
      </p:pic>
      <p:pic>
        <p:nvPicPr>
          <p:cNvPr id="48" name="Picture 47">
            <a:extLst>
              <a:ext uri="{FF2B5EF4-FFF2-40B4-BE49-F238E27FC236}">
                <a16:creationId xmlns:a16="http://schemas.microsoft.com/office/drawing/2014/main" id="{DD23DB13-2619-8AEE-9186-407523E029AA}"/>
              </a:ext>
            </a:extLst>
          </p:cNvPr>
          <p:cNvPicPr>
            <a:picLocks noChangeAspect="1"/>
          </p:cNvPicPr>
          <p:nvPr/>
        </p:nvPicPr>
        <p:blipFill>
          <a:blip r:embed="rId31" cstate="hqprint">
            <a:extLst>
              <a:ext uri="{28A0092B-C50C-407E-A947-70E740481C1C}">
                <a14:useLocalDpi xmlns:a14="http://schemas.microsoft.com/office/drawing/2010/main"/>
              </a:ext>
            </a:extLst>
          </a:blip>
          <a:stretch>
            <a:fillRect/>
          </a:stretch>
        </p:blipFill>
        <p:spPr>
          <a:xfrm>
            <a:off x="5956971" y="4338854"/>
            <a:ext cx="1787206" cy="334540"/>
          </a:xfrm>
          <a:prstGeom prst="rect">
            <a:avLst/>
          </a:prstGeom>
        </p:spPr>
      </p:pic>
      <p:pic>
        <p:nvPicPr>
          <p:cNvPr id="49" name="Picture 48">
            <a:extLst>
              <a:ext uri="{FF2B5EF4-FFF2-40B4-BE49-F238E27FC236}">
                <a16:creationId xmlns:a16="http://schemas.microsoft.com/office/drawing/2014/main" id="{19D8EC1F-0BA9-20B3-D009-046475B69D3B}"/>
              </a:ext>
            </a:extLst>
          </p:cNvPr>
          <p:cNvPicPr>
            <a:picLocks noChangeAspect="1"/>
          </p:cNvPicPr>
          <p:nvPr/>
        </p:nvPicPr>
        <p:blipFill>
          <a:blip r:embed="rId32" cstate="hqprint">
            <a:extLst>
              <a:ext uri="{28A0092B-C50C-407E-A947-70E740481C1C}">
                <a14:useLocalDpi xmlns:a14="http://schemas.microsoft.com/office/drawing/2010/main"/>
              </a:ext>
            </a:extLst>
          </a:blip>
          <a:stretch>
            <a:fillRect/>
          </a:stretch>
        </p:blipFill>
        <p:spPr>
          <a:xfrm>
            <a:off x="9594426" y="3142522"/>
            <a:ext cx="1236542" cy="369262"/>
          </a:xfrm>
          <a:prstGeom prst="rect">
            <a:avLst/>
          </a:prstGeom>
        </p:spPr>
      </p:pic>
      <p:pic>
        <p:nvPicPr>
          <p:cNvPr id="50" name="Picture 49">
            <a:extLst>
              <a:ext uri="{FF2B5EF4-FFF2-40B4-BE49-F238E27FC236}">
                <a16:creationId xmlns:a16="http://schemas.microsoft.com/office/drawing/2014/main" id="{9003F8A3-F7F1-0808-09C2-DAD650B12964}"/>
              </a:ext>
            </a:extLst>
          </p:cNvPr>
          <p:cNvPicPr>
            <a:picLocks noChangeAspect="1"/>
          </p:cNvPicPr>
          <p:nvPr/>
        </p:nvPicPr>
        <p:blipFill>
          <a:blip r:embed="rId33" cstate="hqprint">
            <a:extLst>
              <a:ext uri="{28A0092B-C50C-407E-A947-70E740481C1C}">
                <a14:useLocalDpi xmlns:a14="http://schemas.microsoft.com/office/drawing/2010/main"/>
              </a:ext>
            </a:extLst>
          </a:blip>
          <a:stretch>
            <a:fillRect/>
          </a:stretch>
        </p:blipFill>
        <p:spPr>
          <a:xfrm>
            <a:off x="5752908" y="5967772"/>
            <a:ext cx="1772902" cy="271501"/>
          </a:xfrm>
          <a:prstGeom prst="rect">
            <a:avLst/>
          </a:prstGeom>
        </p:spPr>
      </p:pic>
      <p:pic>
        <p:nvPicPr>
          <p:cNvPr id="51" name="Picture 50">
            <a:extLst>
              <a:ext uri="{FF2B5EF4-FFF2-40B4-BE49-F238E27FC236}">
                <a16:creationId xmlns:a16="http://schemas.microsoft.com/office/drawing/2014/main" id="{55668BCE-2D53-B4F0-B0A8-A78FE99053E6}"/>
              </a:ext>
            </a:extLst>
          </p:cNvPr>
          <p:cNvPicPr>
            <a:picLocks noChangeAspect="1"/>
          </p:cNvPicPr>
          <p:nvPr/>
        </p:nvPicPr>
        <p:blipFill>
          <a:blip r:embed="rId34" cstate="hqprint">
            <a:extLst>
              <a:ext uri="{28A0092B-C50C-407E-A947-70E740481C1C}">
                <a14:useLocalDpi xmlns:a14="http://schemas.microsoft.com/office/drawing/2010/main"/>
              </a:ext>
            </a:extLst>
          </a:blip>
          <a:stretch>
            <a:fillRect/>
          </a:stretch>
        </p:blipFill>
        <p:spPr>
          <a:xfrm>
            <a:off x="1890549" y="3498961"/>
            <a:ext cx="819559" cy="819559"/>
          </a:xfrm>
          <a:prstGeom prst="rect">
            <a:avLst/>
          </a:prstGeom>
        </p:spPr>
      </p:pic>
      <p:pic>
        <p:nvPicPr>
          <p:cNvPr id="53" name="Picture 52">
            <a:extLst>
              <a:ext uri="{FF2B5EF4-FFF2-40B4-BE49-F238E27FC236}">
                <a16:creationId xmlns:a16="http://schemas.microsoft.com/office/drawing/2014/main" id="{B450ED30-A1A6-49CE-124A-49F0DCB5ED68}"/>
              </a:ext>
            </a:extLst>
          </p:cNvPr>
          <p:cNvPicPr>
            <a:picLocks noChangeAspect="1"/>
          </p:cNvPicPr>
          <p:nvPr/>
        </p:nvPicPr>
        <p:blipFill rotWithShape="1">
          <a:blip r:embed="rId35" cstate="hqprint">
            <a:extLst>
              <a:ext uri="{28A0092B-C50C-407E-A947-70E740481C1C}">
                <a14:useLocalDpi xmlns:a14="http://schemas.microsoft.com/office/drawing/2010/main"/>
              </a:ext>
            </a:extLst>
          </a:blip>
          <a:srcRect/>
          <a:stretch/>
        </p:blipFill>
        <p:spPr>
          <a:xfrm>
            <a:off x="9399274" y="5083242"/>
            <a:ext cx="720717" cy="618582"/>
          </a:xfrm>
          <a:prstGeom prst="rect">
            <a:avLst/>
          </a:prstGeom>
        </p:spPr>
      </p:pic>
      <p:pic>
        <p:nvPicPr>
          <p:cNvPr id="55" name="Picture 54">
            <a:extLst>
              <a:ext uri="{FF2B5EF4-FFF2-40B4-BE49-F238E27FC236}">
                <a16:creationId xmlns:a16="http://schemas.microsoft.com/office/drawing/2014/main" id="{645411B4-AE93-0ED1-4DAD-EDB01A6F2EB1}"/>
              </a:ext>
            </a:extLst>
          </p:cNvPr>
          <p:cNvPicPr>
            <a:picLocks noChangeAspect="1"/>
          </p:cNvPicPr>
          <p:nvPr/>
        </p:nvPicPr>
        <p:blipFill rotWithShape="1">
          <a:blip r:embed="rId36" cstate="hqprint">
            <a:extLst>
              <a:ext uri="{28A0092B-C50C-407E-A947-70E740481C1C}">
                <a14:useLocalDpi xmlns:a14="http://schemas.microsoft.com/office/drawing/2010/main"/>
              </a:ext>
            </a:extLst>
          </a:blip>
          <a:srcRect/>
          <a:stretch/>
        </p:blipFill>
        <p:spPr>
          <a:xfrm>
            <a:off x="8745387" y="1944771"/>
            <a:ext cx="1523268" cy="251952"/>
          </a:xfrm>
          <a:prstGeom prst="rect">
            <a:avLst/>
          </a:prstGeom>
        </p:spPr>
      </p:pic>
      <p:pic>
        <p:nvPicPr>
          <p:cNvPr id="56" name="Picture 55">
            <a:extLst>
              <a:ext uri="{FF2B5EF4-FFF2-40B4-BE49-F238E27FC236}">
                <a16:creationId xmlns:a16="http://schemas.microsoft.com/office/drawing/2014/main" id="{A01B2A98-D10D-5424-A4A1-73D21E319BF9}"/>
              </a:ext>
            </a:extLst>
          </p:cNvPr>
          <p:cNvPicPr>
            <a:picLocks noChangeAspect="1"/>
          </p:cNvPicPr>
          <p:nvPr/>
        </p:nvPicPr>
        <p:blipFill rotWithShape="1">
          <a:blip r:embed="rId37" cstate="hqprint">
            <a:extLst>
              <a:ext uri="{28A0092B-C50C-407E-A947-70E740481C1C}">
                <a14:useLocalDpi xmlns:a14="http://schemas.microsoft.com/office/drawing/2010/main"/>
              </a:ext>
            </a:extLst>
          </a:blip>
          <a:srcRect l="14979" t="-76" r="14923" b="76"/>
          <a:stretch/>
        </p:blipFill>
        <p:spPr>
          <a:xfrm>
            <a:off x="7164637" y="2976275"/>
            <a:ext cx="886284" cy="662064"/>
          </a:xfrm>
          <a:prstGeom prst="rect">
            <a:avLst/>
          </a:prstGeom>
        </p:spPr>
      </p:pic>
      <p:pic>
        <p:nvPicPr>
          <p:cNvPr id="57" name="Picture 56">
            <a:extLst>
              <a:ext uri="{FF2B5EF4-FFF2-40B4-BE49-F238E27FC236}">
                <a16:creationId xmlns:a16="http://schemas.microsoft.com/office/drawing/2014/main" id="{F00A7429-6C14-9D1B-A761-EE7041338D91}"/>
              </a:ext>
            </a:extLst>
          </p:cNvPr>
          <p:cNvPicPr>
            <a:picLocks noChangeAspect="1"/>
          </p:cNvPicPr>
          <p:nvPr/>
        </p:nvPicPr>
        <p:blipFill>
          <a:blip r:embed="rId38"/>
          <a:stretch>
            <a:fillRect/>
          </a:stretch>
        </p:blipFill>
        <p:spPr>
          <a:xfrm>
            <a:off x="10781506" y="4767776"/>
            <a:ext cx="781773" cy="569891"/>
          </a:xfrm>
          <a:prstGeom prst="rect">
            <a:avLst/>
          </a:prstGeom>
        </p:spPr>
      </p:pic>
      <p:pic>
        <p:nvPicPr>
          <p:cNvPr id="58" name="Picture 57">
            <a:extLst>
              <a:ext uri="{FF2B5EF4-FFF2-40B4-BE49-F238E27FC236}">
                <a16:creationId xmlns:a16="http://schemas.microsoft.com/office/drawing/2014/main" id="{720F03A4-8CC0-F9C1-B41D-3C9F1B874939}"/>
              </a:ext>
            </a:extLst>
          </p:cNvPr>
          <p:cNvPicPr>
            <a:picLocks noChangeAspect="1"/>
          </p:cNvPicPr>
          <p:nvPr/>
        </p:nvPicPr>
        <p:blipFill>
          <a:blip r:embed="rId39" cstate="hqprint">
            <a:extLst>
              <a:ext uri="{28A0092B-C50C-407E-A947-70E740481C1C}">
                <a14:useLocalDpi xmlns:a14="http://schemas.microsoft.com/office/drawing/2010/main"/>
              </a:ext>
            </a:extLst>
          </a:blip>
          <a:stretch>
            <a:fillRect/>
          </a:stretch>
        </p:blipFill>
        <p:spPr>
          <a:xfrm>
            <a:off x="10328634" y="5378665"/>
            <a:ext cx="1370160" cy="359883"/>
          </a:xfrm>
          <a:prstGeom prst="rect">
            <a:avLst/>
          </a:prstGeom>
        </p:spPr>
      </p:pic>
      <p:pic>
        <p:nvPicPr>
          <p:cNvPr id="60" name="Picture 12" descr="Miro Logo and symbol, meaning, history, PNG, brand">
            <a:extLst>
              <a:ext uri="{FF2B5EF4-FFF2-40B4-BE49-F238E27FC236}">
                <a16:creationId xmlns:a16="http://schemas.microsoft.com/office/drawing/2014/main" id="{D63AFED9-E375-E2CC-6974-74030C95B8CC}"/>
              </a:ext>
            </a:extLst>
          </p:cNvPr>
          <p:cNvPicPr>
            <a:picLocks noChangeAspect="1" noChangeArrowheads="1"/>
          </p:cNvPicPr>
          <p:nvPr/>
        </p:nvPicPr>
        <p:blipFill>
          <a:blip r:embed="rId40" cstate="hqprint">
            <a:extLst>
              <a:ext uri="{28A0092B-C50C-407E-A947-70E740481C1C}">
                <a14:useLocalDpi xmlns:a14="http://schemas.microsoft.com/office/drawing/2010/main"/>
              </a:ext>
            </a:extLst>
          </a:blip>
          <a:srcRect/>
          <a:stretch>
            <a:fillRect/>
          </a:stretch>
        </p:blipFill>
        <p:spPr bwMode="auto">
          <a:xfrm>
            <a:off x="6254241" y="2180210"/>
            <a:ext cx="1154518" cy="64941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7153DBF5-0826-45EE-6CD4-71D1BF99B980}"/>
              </a:ext>
            </a:extLst>
          </p:cNvPr>
          <p:cNvPicPr>
            <a:picLocks noChangeAspect="1"/>
          </p:cNvPicPr>
          <p:nvPr/>
        </p:nvPicPr>
        <p:blipFill>
          <a:blip r:embed="rId41" cstate="hqprint">
            <a:extLst>
              <a:ext uri="{28A0092B-C50C-407E-A947-70E740481C1C}">
                <a14:useLocalDpi xmlns:a14="http://schemas.microsoft.com/office/drawing/2010/main"/>
              </a:ext>
            </a:extLst>
          </a:blip>
          <a:stretch>
            <a:fillRect/>
          </a:stretch>
        </p:blipFill>
        <p:spPr>
          <a:xfrm>
            <a:off x="8291254" y="5043610"/>
            <a:ext cx="961978" cy="552166"/>
          </a:xfrm>
          <a:prstGeom prst="rect">
            <a:avLst/>
          </a:prstGeom>
        </p:spPr>
      </p:pic>
      <p:pic>
        <p:nvPicPr>
          <p:cNvPr id="62" name="Picture 61">
            <a:extLst>
              <a:ext uri="{FF2B5EF4-FFF2-40B4-BE49-F238E27FC236}">
                <a16:creationId xmlns:a16="http://schemas.microsoft.com/office/drawing/2014/main" id="{5246260B-DDA4-AA88-8BCB-4393034CCC10}"/>
              </a:ext>
            </a:extLst>
          </p:cNvPr>
          <p:cNvPicPr>
            <a:picLocks noChangeAspect="1"/>
          </p:cNvPicPr>
          <p:nvPr/>
        </p:nvPicPr>
        <p:blipFill>
          <a:blip r:embed="rId42" cstate="hqprint">
            <a:extLst>
              <a:ext uri="{28A0092B-C50C-407E-A947-70E740481C1C}">
                <a14:useLocalDpi xmlns:a14="http://schemas.microsoft.com/office/drawing/2010/main"/>
              </a:ext>
            </a:extLst>
          </a:blip>
          <a:stretch>
            <a:fillRect/>
          </a:stretch>
        </p:blipFill>
        <p:spPr>
          <a:xfrm>
            <a:off x="6295940" y="2819938"/>
            <a:ext cx="1071120" cy="260953"/>
          </a:xfrm>
          <a:prstGeom prst="rect">
            <a:avLst/>
          </a:prstGeom>
        </p:spPr>
      </p:pic>
      <p:pic>
        <p:nvPicPr>
          <p:cNvPr id="63" name="Picture 16" descr="How I replaced everything with Notion – Stephen McLeod ...">
            <a:extLst>
              <a:ext uri="{FF2B5EF4-FFF2-40B4-BE49-F238E27FC236}">
                <a16:creationId xmlns:a16="http://schemas.microsoft.com/office/drawing/2014/main" id="{B9BA798A-E213-C648-D5D4-7B900131AFC4}"/>
              </a:ext>
            </a:extLst>
          </p:cNvPr>
          <p:cNvPicPr>
            <a:picLocks noChangeAspect="1" noChangeArrowheads="1"/>
          </p:cNvPicPr>
          <p:nvPr/>
        </p:nvPicPr>
        <p:blipFill rotWithShape="1">
          <a:blip r:embed="rId43" cstate="hqprint">
            <a:extLst>
              <a:ext uri="{28A0092B-C50C-407E-A947-70E740481C1C}">
                <a14:useLocalDpi xmlns:a14="http://schemas.microsoft.com/office/drawing/2010/main"/>
              </a:ext>
            </a:extLst>
          </a:blip>
          <a:srcRect l="1586" t="19453" r="1055" b="19398"/>
          <a:stretch/>
        </p:blipFill>
        <p:spPr bwMode="auto">
          <a:xfrm>
            <a:off x="10238128" y="2297633"/>
            <a:ext cx="1205255" cy="42055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2" descr="Neck &amp; Décolleté is a winner, Omnilux! - Omnilux">
            <a:extLst>
              <a:ext uri="{FF2B5EF4-FFF2-40B4-BE49-F238E27FC236}">
                <a16:creationId xmlns:a16="http://schemas.microsoft.com/office/drawing/2014/main" id="{3E9CA01D-C798-71F5-8526-0B82E6562CE3}"/>
              </a:ext>
            </a:extLst>
          </p:cNvPr>
          <p:cNvPicPr>
            <a:picLocks noChangeAspect="1" noChangeArrowheads="1"/>
          </p:cNvPicPr>
          <p:nvPr/>
        </p:nvPicPr>
        <p:blipFill>
          <a:blip r:embed="rId44" cstate="hqprint">
            <a:extLst>
              <a:ext uri="{28A0092B-C50C-407E-A947-70E740481C1C}">
                <a14:useLocalDpi xmlns:a14="http://schemas.microsoft.com/office/drawing/2010/main"/>
              </a:ext>
            </a:extLst>
          </a:blip>
          <a:srcRect/>
          <a:stretch>
            <a:fillRect/>
          </a:stretch>
        </p:blipFill>
        <p:spPr bwMode="auto">
          <a:xfrm>
            <a:off x="419503" y="5112825"/>
            <a:ext cx="1460985" cy="44777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Neighbor.com Launches in Dallas, Bringing Disruption to ...">
            <a:extLst>
              <a:ext uri="{FF2B5EF4-FFF2-40B4-BE49-F238E27FC236}">
                <a16:creationId xmlns:a16="http://schemas.microsoft.com/office/drawing/2014/main" id="{C4214D2C-D941-76B5-4CC9-C77EC282D2D9}"/>
              </a:ext>
            </a:extLst>
          </p:cNvPr>
          <p:cNvPicPr>
            <a:picLocks noChangeAspect="1" noChangeArrowheads="1"/>
          </p:cNvPicPr>
          <p:nvPr/>
        </p:nvPicPr>
        <p:blipFill rotWithShape="1">
          <a:blip r:embed="rId45" cstate="hqprint">
            <a:extLst>
              <a:ext uri="{28A0092B-C50C-407E-A947-70E740481C1C}">
                <a14:useLocalDpi xmlns:a14="http://schemas.microsoft.com/office/drawing/2010/main"/>
              </a:ext>
            </a:extLst>
          </a:blip>
          <a:srcRect/>
          <a:stretch/>
        </p:blipFill>
        <p:spPr bwMode="auto">
          <a:xfrm>
            <a:off x="2007072" y="4353760"/>
            <a:ext cx="1584410" cy="32599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37C97D74-631F-F95A-00BF-72BD4BAF708D}"/>
              </a:ext>
            </a:extLst>
          </p:cNvPr>
          <p:cNvPicPr>
            <a:picLocks noChangeAspect="1"/>
          </p:cNvPicPr>
          <p:nvPr/>
        </p:nvPicPr>
        <p:blipFill rotWithShape="1">
          <a:blip r:embed="rId46" cstate="hqprint">
            <a:extLst>
              <a:ext uri="{28A0092B-C50C-407E-A947-70E740481C1C}">
                <a14:useLocalDpi xmlns:a14="http://schemas.microsoft.com/office/drawing/2010/main"/>
              </a:ext>
            </a:extLst>
          </a:blip>
          <a:srcRect l="2380" t="36199" r="1583" b="35942"/>
          <a:stretch/>
        </p:blipFill>
        <p:spPr>
          <a:xfrm>
            <a:off x="1645452" y="4765617"/>
            <a:ext cx="1362653" cy="222345"/>
          </a:xfrm>
          <a:prstGeom prst="rect">
            <a:avLst/>
          </a:prstGeom>
        </p:spPr>
      </p:pic>
      <p:pic>
        <p:nvPicPr>
          <p:cNvPr id="67" name="Picture 66">
            <a:extLst>
              <a:ext uri="{FF2B5EF4-FFF2-40B4-BE49-F238E27FC236}">
                <a16:creationId xmlns:a16="http://schemas.microsoft.com/office/drawing/2014/main" id="{85824D0D-95EC-16A9-0094-E02A52F149C0}"/>
              </a:ext>
            </a:extLst>
          </p:cNvPr>
          <p:cNvPicPr>
            <a:picLocks noChangeAspect="1"/>
          </p:cNvPicPr>
          <p:nvPr/>
        </p:nvPicPr>
        <p:blipFill>
          <a:blip r:embed="rId47"/>
          <a:stretch>
            <a:fillRect/>
          </a:stretch>
        </p:blipFill>
        <p:spPr>
          <a:xfrm>
            <a:off x="506931" y="3582557"/>
            <a:ext cx="1292744" cy="344732"/>
          </a:xfrm>
          <a:prstGeom prst="rect">
            <a:avLst/>
          </a:prstGeom>
        </p:spPr>
      </p:pic>
      <p:pic>
        <p:nvPicPr>
          <p:cNvPr id="68" name="Picture 67">
            <a:extLst>
              <a:ext uri="{FF2B5EF4-FFF2-40B4-BE49-F238E27FC236}">
                <a16:creationId xmlns:a16="http://schemas.microsoft.com/office/drawing/2014/main" id="{FBD21097-90AF-7535-BEF0-ED6493A09B4C}"/>
              </a:ext>
            </a:extLst>
          </p:cNvPr>
          <p:cNvPicPr>
            <a:picLocks noChangeAspect="1"/>
          </p:cNvPicPr>
          <p:nvPr/>
        </p:nvPicPr>
        <p:blipFill>
          <a:blip r:embed="rId48" cstate="hqprint">
            <a:extLst>
              <a:ext uri="{28A0092B-C50C-407E-A947-70E740481C1C}">
                <a14:useLocalDpi xmlns:a14="http://schemas.microsoft.com/office/drawing/2010/main"/>
              </a:ext>
            </a:extLst>
          </a:blip>
          <a:stretch>
            <a:fillRect/>
          </a:stretch>
        </p:blipFill>
        <p:spPr>
          <a:xfrm>
            <a:off x="7813337" y="4775305"/>
            <a:ext cx="1857707" cy="230998"/>
          </a:xfrm>
          <a:prstGeom prst="rect">
            <a:avLst/>
          </a:prstGeom>
        </p:spPr>
      </p:pic>
      <p:pic>
        <p:nvPicPr>
          <p:cNvPr id="69" name="Picture 68">
            <a:extLst>
              <a:ext uri="{FF2B5EF4-FFF2-40B4-BE49-F238E27FC236}">
                <a16:creationId xmlns:a16="http://schemas.microsoft.com/office/drawing/2014/main" id="{8EB8622A-FA76-1AE1-DDF2-2D27D26207C7}"/>
              </a:ext>
            </a:extLst>
          </p:cNvPr>
          <p:cNvPicPr>
            <a:picLocks noChangeAspect="1"/>
          </p:cNvPicPr>
          <p:nvPr/>
        </p:nvPicPr>
        <p:blipFill>
          <a:blip r:embed="rId49" cstate="hqprint">
            <a:extLst>
              <a:ext uri="{28A0092B-C50C-407E-A947-70E740481C1C}">
                <a14:useLocalDpi xmlns:a14="http://schemas.microsoft.com/office/drawing/2010/main"/>
              </a:ext>
            </a:extLst>
          </a:blip>
          <a:srcRect/>
          <a:stretch/>
        </p:blipFill>
        <p:spPr>
          <a:xfrm>
            <a:off x="4357026" y="4286806"/>
            <a:ext cx="1610105" cy="489487"/>
          </a:xfrm>
          <a:prstGeom prst="rect">
            <a:avLst/>
          </a:prstGeom>
        </p:spPr>
      </p:pic>
      <p:pic>
        <p:nvPicPr>
          <p:cNvPr id="71" name="Picture 70">
            <a:extLst>
              <a:ext uri="{FF2B5EF4-FFF2-40B4-BE49-F238E27FC236}">
                <a16:creationId xmlns:a16="http://schemas.microsoft.com/office/drawing/2014/main" id="{C9CEB3F7-87AE-5129-508B-5CBAE020737F}"/>
              </a:ext>
            </a:extLst>
          </p:cNvPr>
          <p:cNvPicPr>
            <a:picLocks noChangeAspect="1"/>
          </p:cNvPicPr>
          <p:nvPr/>
        </p:nvPicPr>
        <p:blipFill>
          <a:blip r:embed="rId50" cstate="hqprint">
            <a:extLst>
              <a:ext uri="{28A0092B-C50C-407E-A947-70E740481C1C}">
                <a14:useLocalDpi xmlns:a14="http://schemas.microsoft.com/office/drawing/2010/main"/>
              </a:ext>
            </a:extLst>
          </a:blip>
          <a:stretch>
            <a:fillRect/>
          </a:stretch>
        </p:blipFill>
        <p:spPr>
          <a:xfrm>
            <a:off x="5633802" y="2623920"/>
            <a:ext cx="524769" cy="524769"/>
          </a:xfrm>
          <a:prstGeom prst="rect">
            <a:avLst/>
          </a:prstGeom>
        </p:spPr>
      </p:pic>
      <p:pic>
        <p:nvPicPr>
          <p:cNvPr id="72" name="Picture 71">
            <a:extLst>
              <a:ext uri="{FF2B5EF4-FFF2-40B4-BE49-F238E27FC236}">
                <a16:creationId xmlns:a16="http://schemas.microsoft.com/office/drawing/2014/main" id="{03D3D94A-1291-68A7-D29D-44B3E41BC0FD}"/>
              </a:ext>
            </a:extLst>
          </p:cNvPr>
          <p:cNvPicPr>
            <a:picLocks noChangeAspect="1"/>
          </p:cNvPicPr>
          <p:nvPr/>
        </p:nvPicPr>
        <p:blipFill>
          <a:blip r:embed="rId51"/>
          <a:stretch>
            <a:fillRect/>
          </a:stretch>
        </p:blipFill>
        <p:spPr>
          <a:xfrm>
            <a:off x="7593756" y="5889305"/>
            <a:ext cx="1487259" cy="411524"/>
          </a:xfrm>
          <a:prstGeom prst="rect">
            <a:avLst/>
          </a:prstGeom>
        </p:spPr>
      </p:pic>
      <p:pic>
        <p:nvPicPr>
          <p:cNvPr id="73" name="Picture 72">
            <a:extLst>
              <a:ext uri="{FF2B5EF4-FFF2-40B4-BE49-F238E27FC236}">
                <a16:creationId xmlns:a16="http://schemas.microsoft.com/office/drawing/2014/main" id="{3604148E-62EE-CAD4-6E85-670C75A4689B}"/>
              </a:ext>
            </a:extLst>
          </p:cNvPr>
          <p:cNvPicPr>
            <a:picLocks noChangeAspect="1"/>
          </p:cNvPicPr>
          <p:nvPr/>
        </p:nvPicPr>
        <p:blipFill rotWithShape="1">
          <a:blip r:embed="rId52" cstate="hqprint">
            <a:extLst>
              <a:ext uri="{28A0092B-C50C-407E-A947-70E740481C1C}">
                <a14:useLocalDpi xmlns:a14="http://schemas.microsoft.com/office/drawing/2010/main"/>
              </a:ext>
            </a:extLst>
          </a:blip>
          <a:srcRect/>
          <a:stretch/>
        </p:blipFill>
        <p:spPr>
          <a:xfrm>
            <a:off x="2710007" y="3606828"/>
            <a:ext cx="1938517" cy="294300"/>
          </a:xfrm>
          <a:prstGeom prst="rect">
            <a:avLst/>
          </a:prstGeom>
        </p:spPr>
      </p:pic>
      <p:pic>
        <p:nvPicPr>
          <p:cNvPr id="74" name="Picture 73">
            <a:extLst>
              <a:ext uri="{FF2B5EF4-FFF2-40B4-BE49-F238E27FC236}">
                <a16:creationId xmlns:a16="http://schemas.microsoft.com/office/drawing/2014/main" id="{FF8FE51A-3F78-3002-767B-0969AF803BE6}"/>
              </a:ext>
            </a:extLst>
          </p:cNvPr>
          <p:cNvPicPr>
            <a:picLocks noChangeAspect="1"/>
          </p:cNvPicPr>
          <p:nvPr/>
        </p:nvPicPr>
        <p:blipFill>
          <a:blip r:embed="rId53" cstate="hqprint">
            <a:extLst>
              <a:ext uri="{28A0092B-C50C-407E-A947-70E740481C1C}">
                <a14:useLocalDpi xmlns:a14="http://schemas.microsoft.com/office/drawing/2010/main"/>
              </a:ext>
            </a:extLst>
          </a:blip>
          <a:stretch>
            <a:fillRect/>
          </a:stretch>
        </p:blipFill>
        <p:spPr>
          <a:xfrm>
            <a:off x="1495103" y="1904560"/>
            <a:ext cx="1147843" cy="337465"/>
          </a:xfrm>
          <a:prstGeom prst="rect">
            <a:avLst/>
          </a:prstGeom>
        </p:spPr>
      </p:pic>
      <p:pic>
        <p:nvPicPr>
          <p:cNvPr id="76" name="Picture 75">
            <a:extLst>
              <a:ext uri="{FF2B5EF4-FFF2-40B4-BE49-F238E27FC236}">
                <a16:creationId xmlns:a16="http://schemas.microsoft.com/office/drawing/2014/main" id="{4D1DAFC1-2569-B967-80CB-56A41B5ABA06}"/>
              </a:ext>
            </a:extLst>
          </p:cNvPr>
          <p:cNvPicPr>
            <a:picLocks noChangeAspect="1"/>
          </p:cNvPicPr>
          <p:nvPr/>
        </p:nvPicPr>
        <p:blipFill>
          <a:blip r:embed="rId54">
            <a:extLst>
              <a:ext uri="{BEBA8EAE-BF5A-486C-A8C5-ECC9F3942E4B}">
                <a14:imgProps xmlns:a14="http://schemas.microsoft.com/office/drawing/2010/main">
                  <a14:imgLayer r:embed="rId55">
                    <a14:imgEffect>
                      <a14:brightnessContrast bright="-100000"/>
                    </a14:imgEffect>
                  </a14:imgLayer>
                </a14:imgProps>
              </a:ext>
            </a:extLst>
          </a:blip>
          <a:stretch>
            <a:fillRect/>
          </a:stretch>
        </p:blipFill>
        <p:spPr>
          <a:xfrm>
            <a:off x="4569866" y="5953052"/>
            <a:ext cx="915907" cy="286221"/>
          </a:xfrm>
          <a:prstGeom prst="rect">
            <a:avLst/>
          </a:prstGeom>
        </p:spPr>
      </p:pic>
      <p:pic>
        <p:nvPicPr>
          <p:cNvPr id="77" name="Picture 76">
            <a:extLst>
              <a:ext uri="{FF2B5EF4-FFF2-40B4-BE49-F238E27FC236}">
                <a16:creationId xmlns:a16="http://schemas.microsoft.com/office/drawing/2014/main" id="{BC214FDE-3023-72C3-31D0-4821F9BF36CE}"/>
              </a:ext>
            </a:extLst>
          </p:cNvPr>
          <p:cNvPicPr>
            <a:picLocks noChangeAspect="1"/>
          </p:cNvPicPr>
          <p:nvPr/>
        </p:nvPicPr>
        <p:blipFill>
          <a:blip r:embed="rId56"/>
          <a:stretch>
            <a:fillRect/>
          </a:stretch>
        </p:blipFill>
        <p:spPr>
          <a:xfrm>
            <a:off x="8272497" y="2854461"/>
            <a:ext cx="1972443" cy="197244"/>
          </a:xfrm>
          <a:prstGeom prst="rect">
            <a:avLst/>
          </a:prstGeom>
        </p:spPr>
      </p:pic>
      <p:pic>
        <p:nvPicPr>
          <p:cNvPr id="78" name="Picture 77">
            <a:extLst>
              <a:ext uri="{FF2B5EF4-FFF2-40B4-BE49-F238E27FC236}">
                <a16:creationId xmlns:a16="http://schemas.microsoft.com/office/drawing/2014/main" id="{BD26B142-75F2-9657-864A-AB6DED6E2BFE}"/>
              </a:ext>
            </a:extLst>
          </p:cNvPr>
          <p:cNvPicPr>
            <a:picLocks noChangeAspect="1"/>
          </p:cNvPicPr>
          <p:nvPr/>
        </p:nvPicPr>
        <p:blipFill>
          <a:blip r:embed="rId57" cstate="hqprint">
            <a:extLst>
              <a:ext uri="{28A0092B-C50C-407E-A947-70E740481C1C}">
                <a14:useLocalDpi xmlns:a14="http://schemas.microsoft.com/office/drawing/2010/main"/>
              </a:ext>
            </a:extLst>
          </a:blip>
          <a:stretch>
            <a:fillRect/>
          </a:stretch>
        </p:blipFill>
        <p:spPr>
          <a:xfrm>
            <a:off x="10361065" y="5812656"/>
            <a:ext cx="920377" cy="403452"/>
          </a:xfrm>
          <a:prstGeom prst="rect">
            <a:avLst/>
          </a:prstGeom>
        </p:spPr>
      </p:pic>
      <p:pic>
        <p:nvPicPr>
          <p:cNvPr id="79" name="Picture 78">
            <a:extLst>
              <a:ext uri="{FF2B5EF4-FFF2-40B4-BE49-F238E27FC236}">
                <a16:creationId xmlns:a16="http://schemas.microsoft.com/office/drawing/2014/main" id="{0A3618E6-1D5E-5C5E-114D-D48C4DFFD2C6}"/>
              </a:ext>
            </a:extLst>
          </p:cNvPr>
          <p:cNvPicPr>
            <a:picLocks noChangeAspect="1"/>
          </p:cNvPicPr>
          <p:nvPr/>
        </p:nvPicPr>
        <p:blipFill rotWithShape="1">
          <a:blip r:embed="rId58" cstate="hqprint">
            <a:extLst>
              <a:ext uri="{28A0092B-C50C-407E-A947-70E740481C1C}">
                <a14:useLocalDpi xmlns:a14="http://schemas.microsoft.com/office/drawing/2010/main"/>
              </a:ext>
            </a:extLst>
          </a:blip>
          <a:srcRect l="19690" t="9589" r="19851" b="9867"/>
          <a:stretch/>
        </p:blipFill>
        <p:spPr>
          <a:xfrm>
            <a:off x="5650086" y="1854933"/>
            <a:ext cx="501569" cy="638789"/>
          </a:xfrm>
          <a:prstGeom prst="rect">
            <a:avLst/>
          </a:prstGeom>
        </p:spPr>
      </p:pic>
      <p:pic>
        <p:nvPicPr>
          <p:cNvPr id="80" name="Picture 79">
            <a:extLst>
              <a:ext uri="{FF2B5EF4-FFF2-40B4-BE49-F238E27FC236}">
                <a16:creationId xmlns:a16="http://schemas.microsoft.com/office/drawing/2014/main" id="{EDBB2C8B-9FDC-DFDD-F928-1670A6C08D21}"/>
              </a:ext>
            </a:extLst>
          </p:cNvPr>
          <p:cNvPicPr>
            <a:picLocks noChangeAspect="1"/>
          </p:cNvPicPr>
          <p:nvPr/>
        </p:nvPicPr>
        <p:blipFill>
          <a:blip r:embed="rId59" cstate="hqprint">
            <a:extLst>
              <a:ext uri="{28A0092B-C50C-407E-A947-70E740481C1C}">
                <a14:useLocalDpi xmlns:a14="http://schemas.microsoft.com/office/drawing/2010/main"/>
              </a:ext>
            </a:extLst>
          </a:blip>
          <a:stretch>
            <a:fillRect/>
          </a:stretch>
        </p:blipFill>
        <p:spPr>
          <a:xfrm>
            <a:off x="8613687" y="2284106"/>
            <a:ext cx="1410817" cy="465461"/>
          </a:xfrm>
          <a:prstGeom prst="rect">
            <a:avLst/>
          </a:prstGeom>
        </p:spPr>
      </p:pic>
      <p:pic>
        <p:nvPicPr>
          <p:cNvPr id="81" name="Picture 80">
            <a:extLst>
              <a:ext uri="{FF2B5EF4-FFF2-40B4-BE49-F238E27FC236}">
                <a16:creationId xmlns:a16="http://schemas.microsoft.com/office/drawing/2014/main" id="{0CEEBA4A-3C97-EF63-4E57-76F9529507B3}"/>
              </a:ext>
            </a:extLst>
          </p:cNvPr>
          <p:cNvPicPr>
            <a:picLocks noChangeAspect="1"/>
          </p:cNvPicPr>
          <p:nvPr/>
        </p:nvPicPr>
        <p:blipFill>
          <a:blip r:embed="rId60" cstate="hqprint">
            <a:extLst>
              <a:ext uri="{28A0092B-C50C-407E-A947-70E740481C1C}">
                <a14:useLocalDpi xmlns:a14="http://schemas.microsoft.com/office/drawing/2010/main"/>
              </a:ext>
            </a:extLst>
          </a:blip>
          <a:stretch>
            <a:fillRect/>
          </a:stretch>
        </p:blipFill>
        <p:spPr>
          <a:xfrm>
            <a:off x="3124330" y="4682200"/>
            <a:ext cx="456973" cy="456973"/>
          </a:xfrm>
          <a:prstGeom prst="rect">
            <a:avLst/>
          </a:prstGeom>
        </p:spPr>
      </p:pic>
      <p:pic>
        <p:nvPicPr>
          <p:cNvPr id="82" name="Picture 81">
            <a:extLst>
              <a:ext uri="{FF2B5EF4-FFF2-40B4-BE49-F238E27FC236}">
                <a16:creationId xmlns:a16="http://schemas.microsoft.com/office/drawing/2014/main" id="{98B11421-B34F-ED6E-0083-693A086DFCA8}"/>
              </a:ext>
            </a:extLst>
          </p:cNvPr>
          <p:cNvPicPr>
            <a:picLocks noChangeAspect="1"/>
          </p:cNvPicPr>
          <p:nvPr/>
        </p:nvPicPr>
        <p:blipFill rotWithShape="1">
          <a:blip r:embed="rId61" cstate="hqprint">
            <a:extLst>
              <a:ext uri="{28A0092B-C50C-407E-A947-70E740481C1C}">
                <a14:useLocalDpi xmlns:a14="http://schemas.microsoft.com/office/drawing/2010/main"/>
              </a:ext>
            </a:extLst>
          </a:blip>
          <a:srcRect/>
          <a:stretch/>
        </p:blipFill>
        <p:spPr>
          <a:xfrm>
            <a:off x="3716480" y="4020776"/>
            <a:ext cx="805993" cy="626353"/>
          </a:xfrm>
          <a:prstGeom prst="rect">
            <a:avLst/>
          </a:prstGeom>
        </p:spPr>
      </p:pic>
      <p:pic>
        <p:nvPicPr>
          <p:cNvPr id="83" name="Picture 82">
            <a:extLst>
              <a:ext uri="{FF2B5EF4-FFF2-40B4-BE49-F238E27FC236}">
                <a16:creationId xmlns:a16="http://schemas.microsoft.com/office/drawing/2014/main" id="{8E1F9D23-5387-C320-7C4C-DAEA3B73E1C3}"/>
              </a:ext>
            </a:extLst>
          </p:cNvPr>
          <p:cNvPicPr>
            <a:picLocks noChangeAspect="1"/>
          </p:cNvPicPr>
          <p:nvPr/>
        </p:nvPicPr>
        <p:blipFill rotWithShape="1">
          <a:blip r:embed="rId62" cstate="hqprint">
            <a:extLst>
              <a:ext uri="{28A0092B-C50C-407E-A947-70E740481C1C}">
                <a14:useLocalDpi xmlns:a14="http://schemas.microsoft.com/office/drawing/2010/main"/>
              </a:ext>
            </a:extLst>
          </a:blip>
          <a:srcRect/>
          <a:stretch/>
        </p:blipFill>
        <p:spPr>
          <a:xfrm>
            <a:off x="7486129" y="2426118"/>
            <a:ext cx="730167" cy="487140"/>
          </a:xfrm>
          <a:prstGeom prst="rect">
            <a:avLst/>
          </a:prstGeom>
        </p:spPr>
      </p:pic>
      <p:pic>
        <p:nvPicPr>
          <p:cNvPr id="84" name="Picture 83">
            <a:extLst>
              <a:ext uri="{FF2B5EF4-FFF2-40B4-BE49-F238E27FC236}">
                <a16:creationId xmlns:a16="http://schemas.microsoft.com/office/drawing/2014/main" id="{26E32745-7708-B69B-33CF-6A6937764780}"/>
              </a:ext>
            </a:extLst>
          </p:cNvPr>
          <p:cNvPicPr>
            <a:picLocks noChangeAspect="1"/>
          </p:cNvPicPr>
          <p:nvPr/>
        </p:nvPicPr>
        <p:blipFill>
          <a:blip r:embed="rId63" cstate="hqprint">
            <a:extLst>
              <a:ext uri="{28A0092B-C50C-407E-A947-70E740481C1C}">
                <a14:useLocalDpi xmlns:a14="http://schemas.microsoft.com/office/drawing/2010/main"/>
              </a:ext>
            </a:extLst>
          </a:blip>
          <a:stretch>
            <a:fillRect/>
          </a:stretch>
        </p:blipFill>
        <p:spPr>
          <a:xfrm>
            <a:off x="778574" y="1929961"/>
            <a:ext cx="601252" cy="601252"/>
          </a:xfrm>
          <a:prstGeom prst="rect">
            <a:avLst/>
          </a:prstGeom>
        </p:spPr>
      </p:pic>
      <p:pic>
        <p:nvPicPr>
          <p:cNvPr id="85" name="Picture 34">
            <a:extLst>
              <a:ext uri="{FF2B5EF4-FFF2-40B4-BE49-F238E27FC236}">
                <a16:creationId xmlns:a16="http://schemas.microsoft.com/office/drawing/2014/main" id="{49670B61-AE75-0D73-77DF-55DF57F1BA37}"/>
              </a:ext>
            </a:extLst>
          </p:cNvPr>
          <p:cNvPicPr>
            <a:picLocks noChangeAspect="1" noChangeArrowheads="1"/>
          </p:cNvPicPr>
          <p:nvPr/>
        </p:nvPicPr>
        <p:blipFill>
          <a:blip r:embed="rId64" cstate="hqprint">
            <a:extLst>
              <a:ext uri="{28A0092B-C50C-407E-A947-70E740481C1C}">
                <a14:useLocalDpi xmlns:a14="http://schemas.microsoft.com/office/drawing/2010/main"/>
              </a:ext>
            </a:extLst>
          </a:blip>
          <a:srcRect/>
          <a:stretch>
            <a:fillRect/>
          </a:stretch>
        </p:blipFill>
        <p:spPr bwMode="auto">
          <a:xfrm>
            <a:off x="3139054" y="2367028"/>
            <a:ext cx="1412564" cy="299618"/>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36" descr="Torrid — Lincolnwood Town Center">
            <a:extLst>
              <a:ext uri="{FF2B5EF4-FFF2-40B4-BE49-F238E27FC236}">
                <a16:creationId xmlns:a16="http://schemas.microsoft.com/office/drawing/2014/main" id="{4B783459-D17D-B171-D397-69979EB06767}"/>
              </a:ext>
            </a:extLst>
          </p:cNvPr>
          <p:cNvPicPr>
            <a:picLocks noChangeAspect="1" noChangeArrowheads="1"/>
          </p:cNvPicPr>
          <p:nvPr/>
        </p:nvPicPr>
        <p:blipFill rotWithShape="1">
          <a:blip r:embed="rId65" cstate="hqprint">
            <a:extLst>
              <a:ext uri="{28A0092B-C50C-407E-A947-70E740481C1C}">
                <a14:useLocalDpi xmlns:a14="http://schemas.microsoft.com/office/drawing/2010/main"/>
              </a:ext>
            </a:extLst>
          </a:blip>
          <a:srcRect t="42425" b="40979"/>
          <a:stretch/>
        </p:blipFill>
        <p:spPr bwMode="auto">
          <a:xfrm>
            <a:off x="3706903" y="3250055"/>
            <a:ext cx="1904512" cy="3160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a:extLst>
              <a:ext uri="{FF2B5EF4-FFF2-40B4-BE49-F238E27FC236}">
                <a16:creationId xmlns:a16="http://schemas.microsoft.com/office/drawing/2014/main" id="{AF5A421A-0FD0-F6BE-AE34-6DF44B150902}"/>
              </a:ext>
            </a:extLst>
          </p:cNvPr>
          <p:cNvPicPr>
            <a:picLocks noChangeAspect="1"/>
          </p:cNvPicPr>
          <p:nvPr/>
        </p:nvPicPr>
        <p:blipFill>
          <a:blip r:embed="rId66" cstate="hqprint">
            <a:extLst>
              <a:ext uri="{28A0092B-C50C-407E-A947-70E740481C1C}">
                <a14:useLocalDpi xmlns:a14="http://schemas.microsoft.com/office/drawing/2010/main"/>
              </a:ext>
            </a:extLst>
          </a:blip>
          <a:stretch>
            <a:fillRect/>
          </a:stretch>
        </p:blipFill>
        <p:spPr>
          <a:xfrm>
            <a:off x="481665" y="2556034"/>
            <a:ext cx="1664314" cy="482701"/>
          </a:xfrm>
          <a:prstGeom prst="rect">
            <a:avLst/>
          </a:prstGeom>
        </p:spPr>
      </p:pic>
      <p:pic>
        <p:nvPicPr>
          <p:cNvPr id="88" name="Picture 87">
            <a:extLst>
              <a:ext uri="{FF2B5EF4-FFF2-40B4-BE49-F238E27FC236}">
                <a16:creationId xmlns:a16="http://schemas.microsoft.com/office/drawing/2014/main" id="{39E5D8A8-0A73-7D5B-194E-4EA2CB9B9FA8}"/>
              </a:ext>
            </a:extLst>
          </p:cNvPr>
          <p:cNvPicPr>
            <a:picLocks noChangeAspect="1"/>
          </p:cNvPicPr>
          <p:nvPr/>
        </p:nvPicPr>
        <p:blipFill>
          <a:blip r:embed="rId67" cstate="hqprint">
            <a:extLst>
              <a:ext uri="{28A0092B-C50C-407E-A947-70E740481C1C}">
                <a14:useLocalDpi xmlns:a14="http://schemas.microsoft.com/office/drawing/2010/main"/>
              </a:ext>
            </a:extLst>
          </a:blip>
          <a:stretch>
            <a:fillRect/>
          </a:stretch>
        </p:blipFill>
        <p:spPr>
          <a:xfrm>
            <a:off x="6225662" y="4757414"/>
            <a:ext cx="1484910" cy="308182"/>
          </a:xfrm>
          <a:prstGeom prst="rect">
            <a:avLst/>
          </a:prstGeom>
        </p:spPr>
      </p:pic>
      <p:pic>
        <p:nvPicPr>
          <p:cNvPr id="89" name="Picture 88">
            <a:extLst>
              <a:ext uri="{FF2B5EF4-FFF2-40B4-BE49-F238E27FC236}">
                <a16:creationId xmlns:a16="http://schemas.microsoft.com/office/drawing/2014/main" id="{114BC818-C288-0AD9-3D15-25D759560EC1}"/>
              </a:ext>
            </a:extLst>
          </p:cNvPr>
          <p:cNvPicPr>
            <a:picLocks noChangeAspect="1"/>
          </p:cNvPicPr>
          <p:nvPr/>
        </p:nvPicPr>
        <p:blipFill>
          <a:blip r:embed="rId68" cstate="hqprint">
            <a:extLst>
              <a:ext uri="{28A0092B-C50C-407E-A947-70E740481C1C}">
                <a14:useLocalDpi xmlns:a14="http://schemas.microsoft.com/office/drawing/2010/main"/>
              </a:ext>
            </a:extLst>
          </a:blip>
          <a:stretch>
            <a:fillRect/>
          </a:stretch>
        </p:blipFill>
        <p:spPr>
          <a:xfrm>
            <a:off x="3638422" y="5574449"/>
            <a:ext cx="2339043" cy="314200"/>
          </a:xfrm>
          <a:prstGeom prst="rect">
            <a:avLst/>
          </a:prstGeom>
        </p:spPr>
      </p:pic>
      <p:pic>
        <p:nvPicPr>
          <p:cNvPr id="90" name="Picture 89">
            <a:extLst>
              <a:ext uri="{FF2B5EF4-FFF2-40B4-BE49-F238E27FC236}">
                <a16:creationId xmlns:a16="http://schemas.microsoft.com/office/drawing/2014/main" id="{5524A2B5-44C1-6AE7-99BE-5609D15FB3DC}"/>
              </a:ext>
            </a:extLst>
          </p:cNvPr>
          <p:cNvPicPr>
            <a:picLocks noChangeAspect="1"/>
          </p:cNvPicPr>
          <p:nvPr/>
        </p:nvPicPr>
        <p:blipFill rotWithShape="1">
          <a:blip r:embed="rId69" cstate="hqprint">
            <a:extLst>
              <a:ext uri="{28A0092B-C50C-407E-A947-70E740481C1C}">
                <a14:useLocalDpi xmlns:a14="http://schemas.microsoft.com/office/drawing/2010/main"/>
              </a:ext>
            </a:extLst>
          </a:blip>
          <a:srcRect/>
          <a:stretch/>
        </p:blipFill>
        <p:spPr>
          <a:xfrm>
            <a:off x="9780528" y="4052520"/>
            <a:ext cx="778650" cy="532000"/>
          </a:xfrm>
          <a:prstGeom prst="rect">
            <a:avLst/>
          </a:prstGeom>
        </p:spPr>
      </p:pic>
      <p:pic>
        <p:nvPicPr>
          <p:cNvPr id="91" name="Picture 90">
            <a:extLst>
              <a:ext uri="{FF2B5EF4-FFF2-40B4-BE49-F238E27FC236}">
                <a16:creationId xmlns:a16="http://schemas.microsoft.com/office/drawing/2014/main" id="{3CA76A84-972A-80B6-7D13-66164C507E3D}"/>
              </a:ext>
            </a:extLst>
          </p:cNvPr>
          <p:cNvPicPr>
            <a:picLocks noChangeAspect="1"/>
          </p:cNvPicPr>
          <p:nvPr/>
        </p:nvPicPr>
        <p:blipFill>
          <a:blip r:embed="rId70"/>
          <a:stretch>
            <a:fillRect/>
          </a:stretch>
        </p:blipFill>
        <p:spPr>
          <a:xfrm>
            <a:off x="4551618" y="4024083"/>
            <a:ext cx="1692245" cy="310244"/>
          </a:xfrm>
          <a:prstGeom prst="rect">
            <a:avLst/>
          </a:prstGeom>
        </p:spPr>
      </p:pic>
      <p:pic>
        <p:nvPicPr>
          <p:cNvPr id="92" name="Picture 91">
            <a:extLst>
              <a:ext uri="{FF2B5EF4-FFF2-40B4-BE49-F238E27FC236}">
                <a16:creationId xmlns:a16="http://schemas.microsoft.com/office/drawing/2014/main" id="{A302CF4E-54D7-770C-0794-9BBF84823B8A}"/>
              </a:ext>
            </a:extLst>
          </p:cNvPr>
          <p:cNvPicPr>
            <a:picLocks noChangeAspect="1"/>
          </p:cNvPicPr>
          <p:nvPr/>
        </p:nvPicPr>
        <p:blipFill>
          <a:blip r:embed="rId71" cstate="hqprint">
            <a:extLst>
              <a:ext uri="{28A0092B-C50C-407E-A947-70E740481C1C}">
                <a14:useLocalDpi xmlns:a14="http://schemas.microsoft.com/office/drawing/2010/main"/>
              </a:ext>
            </a:extLst>
          </a:blip>
          <a:stretch>
            <a:fillRect/>
          </a:stretch>
        </p:blipFill>
        <p:spPr>
          <a:xfrm>
            <a:off x="9584698" y="3558707"/>
            <a:ext cx="1310905" cy="382347"/>
          </a:xfrm>
          <a:prstGeom prst="rect">
            <a:avLst/>
          </a:prstGeom>
        </p:spPr>
      </p:pic>
      <p:pic>
        <p:nvPicPr>
          <p:cNvPr id="93" name="Picture 92">
            <a:extLst>
              <a:ext uri="{FF2B5EF4-FFF2-40B4-BE49-F238E27FC236}">
                <a16:creationId xmlns:a16="http://schemas.microsoft.com/office/drawing/2014/main" id="{FA79862C-9B30-8501-27AF-9ED48D72D31D}"/>
              </a:ext>
            </a:extLst>
          </p:cNvPr>
          <p:cNvPicPr>
            <a:picLocks noChangeAspect="1"/>
          </p:cNvPicPr>
          <p:nvPr/>
        </p:nvPicPr>
        <p:blipFill rotWithShape="1">
          <a:blip r:embed="rId72" cstate="hqprint">
            <a:extLst>
              <a:ext uri="{28A0092B-C50C-407E-A947-70E740481C1C}">
                <a14:useLocalDpi xmlns:a14="http://schemas.microsoft.com/office/drawing/2010/main"/>
              </a:ext>
            </a:extLst>
          </a:blip>
          <a:srcRect/>
          <a:stretch/>
        </p:blipFill>
        <p:spPr>
          <a:xfrm>
            <a:off x="499175" y="4755599"/>
            <a:ext cx="1087598" cy="322908"/>
          </a:xfrm>
          <a:prstGeom prst="rect">
            <a:avLst/>
          </a:prstGeom>
        </p:spPr>
      </p:pic>
      <p:pic>
        <p:nvPicPr>
          <p:cNvPr id="94" name="Picture 93">
            <a:extLst>
              <a:ext uri="{FF2B5EF4-FFF2-40B4-BE49-F238E27FC236}">
                <a16:creationId xmlns:a16="http://schemas.microsoft.com/office/drawing/2014/main" id="{DFA9F5F9-1FCF-EDB0-4E17-D6F5711531CB}"/>
              </a:ext>
            </a:extLst>
          </p:cNvPr>
          <p:cNvPicPr>
            <a:picLocks noChangeAspect="1"/>
          </p:cNvPicPr>
          <p:nvPr/>
        </p:nvPicPr>
        <p:blipFill rotWithShape="1">
          <a:blip r:embed="rId73" cstate="hqprint">
            <a:extLst>
              <a:ext uri="{28A0092B-C50C-407E-A947-70E740481C1C}">
                <a14:useLocalDpi xmlns:a14="http://schemas.microsoft.com/office/drawing/2010/main"/>
              </a:ext>
            </a:extLst>
          </a:blip>
          <a:srcRect/>
          <a:stretch/>
        </p:blipFill>
        <p:spPr>
          <a:xfrm>
            <a:off x="7707132" y="4017053"/>
            <a:ext cx="899080" cy="234024"/>
          </a:xfrm>
          <a:prstGeom prst="rect">
            <a:avLst/>
          </a:prstGeom>
        </p:spPr>
      </p:pic>
      <p:pic>
        <p:nvPicPr>
          <p:cNvPr id="95" name="Picture 94">
            <a:extLst>
              <a:ext uri="{FF2B5EF4-FFF2-40B4-BE49-F238E27FC236}">
                <a16:creationId xmlns:a16="http://schemas.microsoft.com/office/drawing/2014/main" id="{C639A40C-AC2E-528C-1FB7-44061B9207E9}"/>
              </a:ext>
            </a:extLst>
          </p:cNvPr>
          <p:cNvPicPr>
            <a:picLocks noChangeAspect="1"/>
          </p:cNvPicPr>
          <p:nvPr/>
        </p:nvPicPr>
        <p:blipFill>
          <a:blip r:embed="rId74" cstate="hqprint">
            <a:extLst>
              <a:ext uri="{28A0092B-C50C-407E-A947-70E740481C1C}">
                <a14:useLocalDpi xmlns:a14="http://schemas.microsoft.com/office/drawing/2010/main"/>
              </a:ext>
            </a:extLst>
          </a:blip>
          <a:stretch>
            <a:fillRect/>
          </a:stretch>
        </p:blipFill>
        <p:spPr>
          <a:xfrm>
            <a:off x="4674714" y="2439416"/>
            <a:ext cx="802824" cy="298383"/>
          </a:xfrm>
          <a:prstGeom prst="rect">
            <a:avLst/>
          </a:prstGeom>
        </p:spPr>
      </p:pic>
      <p:pic>
        <p:nvPicPr>
          <p:cNvPr id="96" name="Picture 95">
            <a:extLst>
              <a:ext uri="{FF2B5EF4-FFF2-40B4-BE49-F238E27FC236}">
                <a16:creationId xmlns:a16="http://schemas.microsoft.com/office/drawing/2014/main" id="{FE5B9A27-47CC-3872-AD5A-EDC46F9F2508}"/>
              </a:ext>
            </a:extLst>
          </p:cNvPr>
          <p:cNvPicPr>
            <a:picLocks noChangeAspect="1"/>
          </p:cNvPicPr>
          <p:nvPr/>
        </p:nvPicPr>
        <p:blipFill>
          <a:blip r:embed="rId75" cstate="hqprint">
            <a:extLst>
              <a:ext uri="{28A0092B-C50C-407E-A947-70E740481C1C}">
                <a14:useLocalDpi xmlns:a14="http://schemas.microsoft.com/office/drawing/2010/main"/>
              </a:ext>
            </a:extLst>
          </a:blip>
          <a:stretch>
            <a:fillRect/>
          </a:stretch>
        </p:blipFill>
        <p:spPr>
          <a:xfrm>
            <a:off x="4749922" y="3651529"/>
            <a:ext cx="1565601" cy="250835"/>
          </a:xfrm>
          <a:prstGeom prst="rect">
            <a:avLst/>
          </a:prstGeom>
        </p:spPr>
      </p:pic>
      <p:pic>
        <p:nvPicPr>
          <p:cNvPr id="97" name="Picture 96">
            <a:extLst>
              <a:ext uri="{FF2B5EF4-FFF2-40B4-BE49-F238E27FC236}">
                <a16:creationId xmlns:a16="http://schemas.microsoft.com/office/drawing/2014/main" id="{A8A48704-912D-7448-345C-7582AF6A66D3}"/>
              </a:ext>
            </a:extLst>
          </p:cNvPr>
          <p:cNvPicPr>
            <a:picLocks noChangeAspect="1"/>
          </p:cNvPicPr>
          <p:nvPr/>
        </p:nvPicPr>
        <p:blipFill rotWithShape="1">
          <a:blip r:embed="rId76" cstate="hqprint">
            <a:extLst>
              <a:ext uri="{28A0092B-C50C-407E-A947-70E740481C1C}">
                <a14:useLocalDpi xmlns:a14="http://schemas.microsoft.com/office/drawing/2010/main"/>
              </a:ext>
            </a:extLst>
          </a:blip>
          <a:srcRect/>
          <a:stretch/>
        </p:blipFill>
        <p:spPr>
          <a:xfrm>
            <a:off x="6080366" y="5491931"/>
            <a:ext cx="1663811" cy="379377"/>
          </a:xfrm>
          <a:prstGeom prst="rect">
            <a:avLst/>
          </a:prstGeom>
        </p:spPr>
      </p:pic>
      <p:pic>
        <p:nvPicPr>
          <p:cNvPr id="98" name="Picture 97">
            <a:extLst>
              <a:ext uri="{FF2B5EF4-FFF2-40B4-BE49-F238E27FC236}">
                <a16:creationId xmlns:a16="http://schemas.microsoft.com/office/drawing/2014/main" id="{053F435B-B93B-01EE-8D6F-C3760EC9BCCA}"/>
              </a:ext>
            </a:extLst>
          </p:cNvPr>
          <p:cNvPicPr>
            <a:picLocks noChangeAspect="1"/>
          </p:cNvPicPr>
          <p:nvPr/>
        </p:nvPicPr>
        <p:blipFill>
          <a:blip r:embed="rId77" cstate="hqprint">
            <a:extLst>
              <a:ext uri="{28A0092B-C50C-407E-A947-70E740481C1C}">
                <a14:useLocalDpi xmlns:a14="http://schemas.microsoft.com/office/drawing/2010/main"/>
              </a:ext>
            </a:extLst>
          </a:blip>
          <a:stretch>
            <a:fillRect/>
          </a:stretch>
        </p:blipFill>
        <p:spPr>
          <a:xfrm>
            <a:off x="5253178" y="4745096"/>
            <a:ext cx="912616" cy="501438"/>
          </a:xfrm>
          <a:prstGeom prst="rect">
            <a:avLst/>
          </a:prstGeom>
        </p:spPr>
      </p:pic>
      <p:pic>
        <p:nvPicPr>
          <p:cNvPr id="99" name="Picture 98">
            <a:extLst>
              <a:ext uri="{FF2B5EF4-FFF2-40B4-BE49-F238E27FC236}">
                <a16:creationId xmlns:a16="http://schemas.microsoft.com/office/drawing/2014/main" id="{14D2023B-1EEE-335D-AB4E-ADB72EA947B0}"/>
              </a:ext>
            </a:extLst>
          </p:cNvPr>
          <p:cNvPicPr>
            <a:picLocks noChangeAspect="1"/>
          </p:cNvPicPr>
          <p:nvPr/>
        </p:nvPicPr>
        <p:blipFill>
          <a:blip r:embed="rId78"/>
          <a:stretch>
            <a:fillRect/>
          </a:stretch>
        </p:blipFill>
        <p:spPr>
          <a:xfrm>
            <a:off x="10946996" y="3175556"/>
            <a:ext cx="654883" cy="654883"/>
          </a:xfrm>
          <a:prstGeom prst="rect">
            <a:avLst/>
          </a:prstGeom>
        </p:spPr>
      </p:pic>
      <p:pic>
        <p:nvPicPr>
          <p:cNvPr id="100" name="Picture 99">
            <a:extLst>
              <a:ext uri="{FF2B5EF4-FFF2-40B4-BE49-F238E27FC236}">
                <a16:creationId xmlns:a16="http://schemas.microsoft.com/office/drawing/2014/main" id="{1DABCFEE-B4BB-2E6F-3F5D-61F4B22CAD8A}"/>
              </a:ext>
            </a:extLst>
          </p:cNvPr>
          <p:cNvPicPr>
            <a:picLocks noChangeAspect="1"/>
          </p:cNvPicPr>
          <p:nvPr/>
        </p:nvPicPr>
        <p:blipFill>
          <a:blip r:embed="rId79" cstate="hqprint">
            <a:extLst>
              <a:ext uri="{28A0092B-C50C-407E-A947-70E740481C1C}">
                <a14:useLocalDpi xmlns:a14="http://schemas.microsoft.com/office/drawing/2010/main"/>
              </a:ext>
            </a:extLst>
          </a:blip>
          <a:stretch>
            <a:fillRect/>
          </a:stretch>
        </p:blipFill>
        <p:spPr>
          <a:xfrm>
            <a:off x="10644349" y="3964210"/>
            <a:ext cx="1056088" cy="251701"/>
          </a:xfrm>
          <a:prstGeom prst="rect">
            <a:avLst/>
          </a:prstGeom>
        </p:spPr>
      </p:pic>
      <p:pic>
        <p:nvPicPr>
          <p:cNvPr id="101" name="Picture 100">
            <a:extLst>
              <a:ext uri="{FF2B5EF4-FFF2-40B4-BE49-F238E27FC236}">
                <a16:creationId xmlns:a16="http://schemas.microsoft.com/office/drawing/2014/main" id="{42EC61A4-49F7-E032-B01C-E1AD1AA0A2CC}"/>
              </a:ext>
            </a:extLst>
          </p:cNvPr>
          <p:cNvPicPr>
            <a:picLocks noChangeAspect="1"/>
          </p:cNvPicPr>
          <p:nvPr/>
        </p:nvPicPr>
        <p:blipFill>
          <a:blip r:embed="rId80" cstate="hqprint">
            <a:extLst>
              <a:ext uri="{28A0092B-C50C-407E-A947-70E740481C1C}">
                <a14:useLocalDpi xmlns:a14="http://schemas.microsoft.com/office/drawing/2010/main"/>
              </a:ext>
            </a:extLst>
          </a:blip>
          <a:stretch>
            <a:fillRect/>
          </a:stretch>
        </p:blipFill>
        <p:spPr>
          <a:xfrm>
            <a:off x="8767865" y="3931011"/>
            <a:ext cx="1131100" cy="422749"/>
          </a:xfrm>
          <a:prstGeom prst="rect">
            <a:avLst/>
          </a:prstGeom>
        </p:spPr>
      </p:pic>
      <p:pic>
        <p:nvPicPr>
          <p:cNvPr id="102" name="Picture 101">
            <a:extLst>
              <a:ext uri="{FF2B5EF4-FFF2-40B4-BE49-F238E27FC236}">
                <a16:creationId xmlns:a16="http://schemas.microsoft.com/office/drawing/2014/main" id="{BF5D079D-44D6-7C9C-BE9C-6A0EFD376068}"/>
              </a:ext>
            </a:extLst>
          </p:cNvPr>
          <p:cNvPicPr>
            <a:picLocks noChangeAspect="1"/>
          </p:cNvPicPr>
          <p:nvPr/>
        </p:nvPicPr>
        <p:blipFill rotWithShape="1">
          <a:blip r:embed="rId81" cstate="hqprint">
            <a:extLst>
              <a:ext uri="{28A0092B-C50C-407E-A947-70E740481C1C}">
                <a14:useLocalDpi xmlns:a14="http://schemas.microsoft.com/office/drawing/2010/main"/>
              </a:ext>
            </a:extLst>
          </a:blip>
          <a:srcRect/>
          <a:stretch/>
        </p:blipFill>
        <p:spPr>
          <a:xfrm>
            <a:off x="7788637" y="3541946"/>
            <a:ext cx="1746327" cy="450322"/>
          </a:xfrm>
          <a:prstGeom prst="rect">
            <a:avLst/>
          </a:prstGeom>
        </p:spPr>
      </p:pic>
      <p:pic>
        <p:nvPicPr>
          <p:cNvPr id="103" name="Picture 102">
            <a:extLst>
              <a:ext uri="{FF2B5EF4-FFF2-40B4-BE49-F238E27FC236}">
                <a16:creationId xmlns:a16="http://schemas.microsoft.com/office/drawing/2014/main" id="{C0A9EEDE-59BB-CC1A-385A-8742A06B5D6D}"/>
              </a:ext>
            </a:extLst>
          </p:cNvPr>
          <p:cNvPicPr>
            <a:picLocks noChangeAspect="1"/>
          </p:cNvPicPr>
          <p:nvPr/>
        </p:nvPicPr>
        <p:blipFill rotWithShape="1">
          <a:blip r:embed="rId82" cstate="hqprint">
            <a:extLst>
              <a:ext uri="{28A0092B-C50C-407E-A947-70E740481C1C}">
                <a14:useLocalDpi xmlns:a14="http://schemas.microsoft.com/office/drawing/2010/main"/>
              </a:ext>
            </a:extLst>
          </a:blip>
          <a:srcRect l="24777" t="38999" r="24402" b="38125"/>
          <a:stretch/>
        </p:blipFill>
        <p:spPr>
          <a:xfrm>
            <a:off x="3679265" y="4720005"/>
            <a:ext cx="1478830" cy="347825"/>
          </a:xfrm>
          <a:prstGeom prst="rect">
            <a:avLst/>
          </a:prstGeom>
        </p:spPr>
      </p:pic>
      <p:pic>
        <p:nvPicPr>
          <p:cNvPr id="104" name="Picture 103">
            <a:extLst>
              <a:ext uri="{FF2B5EF4-FFF2-40B4-BE49-F238E27FC236}">
                <a16:creationId xmlns:a16="http://schemas.microsoft.com/office/drawing/2014/main" id="{6221A567-35EF-35E7-DD7D-93F175FFCBE8}"/>
              </a:ext>
            </a:extLst>
          </p:cNvPr>
          <p:cNvPicPr>
            <a:picLocks noChangeAspect="1"/>
          </p:cNvPicPr>
          <p:nvPr/>
        </p:nvPicPr>
        <p:blipFill>
          <a:blip r:embed="rId83" cstate="hqprint">
            <a:extLst>
              <a:ext uri="{28A0092B-C50C-407E-A947-70E740481C1C}">
                <a14:useLocalDpi xmlns:a14="http://schemas.microsoft.com/office/drawing/2010/main"/>
              </a:ext>
            </a:extLst>
          </a:blip>
          <a:stretch>
            <a:fillRect/>
          </a:stretch>
        </p:blipFill>
        <p:spPr>
          <a:xfrm>
            <a:off x="7737258" y="5088875"/>
            <a:ext cx="460232" cy="460232"/>
          </a:xfrm>
          <a:prstGeom prst="rect">
            <a:avLst/>
          </a:prstGeom>
        </p:spPr>
      </p:pic>
      <p:pic>
        <p:nvPicPr>
          <p:cNvPr id="22" name="Picture 21">
            <a:extLst>
              <a:ext uri="{FF2B5EF4-FFF2-40B4-BE49-F238E27FC236}">
                <a16:creationId xmlns:a16="http://schemas.microsoft.com/office/drawing/2014/main" id="{9DC84F65-BD3C-0F6E-AE8A-88FD68C5BE49}"/>
              </a:ext>
            </a:extLst>
          </p:cNvPr>
          <p:cNvPicPr>
            <a:picLocks noChangeAspect="1"/>
          </p:cNvPicPr>
          <p:nvPr/>
        </p:nvPicPr>
        <p:blipFill rotWithShape="1">
          <a:blip r:embed="rId84" cstate="hqprint">
            <a:extLst>
              <a:ext uri="{28A0092B-C50C-407E-A947-70E740481C1C}">
                <a14:useLocalDpi xmlns:a14="http://schemas.microsoft.com/office/drawing/2010/main"/>
              </a:ext>
            </a:extLst>
          </a:blip>
          <a:srcRect t="23699" b="23741"/>
          <a:stretch/>
        </p:blipFill>
        <p:spPr>
          <a:xfrm>
            <a:off x="4640154" y="5288279"/>
            <a:ext cx="1056467" cy="312345"/>
          </a:xfrm>
          <a:prstGeom prst="rect">
            <a:avLst/>
          </a:prstGeom>
        </p:spPr>
      </p:pic>
      <p:pic>
        <p:nvPicPr>
          <p:cNvPr id="47" name="Picture 46">
            <a:extLst>
              <a:ext uri="{FF2B5EF4-FFF2-40B4-BE49-F238E27FC236}">
                <a16:creationId xmlns:a16="http://schemas.microsoft.com/office/drawing/2014/main" id="{2D844E93-3274-4598-0715-AC98E317B3A8}"/>
              </a:ext>
            </a:extLst>
          </p:cNvPr>
          <p:cNvPicPr>
            <a:picLocks noChangeAspect="1"/>
          </p:cNvPicPr>
          <p:nvPr/>
        </p:nvPicPr>
        <p:blipFill>
          <a:blip r:embed="rId85" cstate="hqprint">
            <a:extLst>
              <a:ext uri="{28A0092B-C50C-407E-A947-70E740481C1C}">
                <a14:useLocalDpi xmlns:a14="http://schemas.microsoft.com/office/drawing/2010/main"/>
              </a:ext>
            </a:extLst>
          </a:blip>
          <a:stretch>
            <a:fillRect/>
          </a:stretch>
        </p:blipFill>
        <p:spPr>
          <a:xfrm>
            <a:off x="9977261" y="4709999"/>
            <a:ext cx="710595" cy="431095"/>
          </a:xfrm>
          <a:prstGeom prst="rect">
            <a:avLst/>
          </a:prstGeom>
        </p:spPr>
      </p:pic>
    </p:spTree>
    <p:extLst>
      <p:ext uri="{BB962C8B-B14F-4D97-AF65-F5344CB8AC3E}">
        <p14:creationId xmlns:p14="http://schemas.microsoft.com/office/powerpoint/2010/main" val="366262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A person typing on a computer&#10;&#10;Description automatically generated">
            <a:extLst>
              <a:ext uri="{FF2B5EF4-FFF2-40B4-BE49-F238E27FC236}">
                <a16:creationId xmlns:a16="http://schemas.microsoft.com/office/drawing/2014/main" id="{99008302-ED28-D26C-DE6A-D2EF8C5EBCD7}"/>
              </a:ext>
            </a:extLst>
          </p:cNvPr>
          <p:cNvPicPr>
            <a:picLocks noChangeAspect="1"/>
          </p:cNvPicPr>
          <p:nvPr/>
        </p:nvPicPr>
        <p:blipFill>
          <a:blip r:embed="rId2" cstate="hqprint">
            <a:extLst>
              <a:ext uri="{28A0092B-C50C-407E-A947-70E740481C1C}">
                <a14:useLocalDpi xmlns:a14="http://schemas.microsoft.com/office/drawing/2010/main"/>
              </a:ext>
            </a:extLst>
          </a:blip>
          <a:srcRect r="-120"/>
          <a:stretch/>
        </p:blipFill>
        <p:spPr>
          <a:xfrm>
            <a:off x="8277091" y="1685012"/>
            <a:ext cx="3927425" cy="5184137"/>
          </a:xfrm>
          <a:prstGeom prst="rect">
            <a:avLst/>
          </a:prstGeom>
        </p:spPr>
      </p:pic>
      <p:sp>
        <p:nvSpPr>
          <p:cNvPr id="31" name="Rectangle 30">
            <a:extLst>
              <a:ext uri="{FF2B5EF4-FFF2-40B4-BE49-F238E27FC236}">
                <a16:creationId xmlns:a16="http://schemas.microsoft.com/office/drawing/2014/main" id="{CE3D5038-DB0D-49D3-81FE-CE06731FFC1C}"/>
              </a:ext>
            </a:extLst>
          </p:cNvPr>
          <p:cNvSpPr/>
          <p:nvPr/>
        </p:nvSpPr>
        <p:spPr>
          <a:xfrm>
            <a:off x="0" y="1685013"/>
            <a:ext cx="8436689"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A0DF7D5-50A0-6F80-222C-15F536A24F5C}"/>
              </a:ext>
            </a:extLst>
          </p:cNvPr>
          <p:cNvSpPr/>
          <p:nvPr/>
        </p:nvSpPr>
        <p:spPr>
          <a:xfrm>
            <a:off x="3036627" y="2430311"/>
            <a:ext cx="5231462" cy="3407370"/>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Text Placeholder 2">
            <a:extLst>
              <a:ext uri="{FF2B5EF4-FFF2-40B4-BE49-F238E27FC236}">
                <a16:creationId xmlns:a16="http://schemas.microsoft.com/office/drawing/2014/main" id="{0243D48A-B3D7-84E1-56FD-070CD6CFEFDD}"/>
              </a:ext>
            </a:extLst>
          </p:cNvPr>
          <p:cNvSpPr txBox="1">
            <a:spLocks/>
          </p:cNvSpPr>
          <p:nvPr/>
        </p:nvSpPr>
        <p:spPr>
          <a:xfrm>
            <a:off x="0" y="1674948"/>
            <a:ext cx="8436688" cy="786223"/>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lang="en-US" sz="1500" b="1" u="sng">
                <a:solidFill>
                  <a:srgbClr val="1B1464"/>
                </a:solidFill>
                <a:latin typeface="Helvetica" panose="020B0403020202020204" pitchFamily="34" charset="0"/>
              </a:rPr>
              <a:t>83 ‘Direct-to-Consumer’ Brands Analysis</a:t>
            </a:r>
            <a:r>
              <a:rPr kumimoji="0" lang="en-US" sz="15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Average Monthly Website Unique Visitors</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i="0"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p</a:t>
            </a:r>
            <a:r>
              <a:rPr kumimoji="0" lang="en-US" sz="1200" b="0" i="1" u="none" strike="noStrike" kern="1200" cap="none" spc="0" normalizeH="0" baseline="0" noProof="0" err="1">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eriod</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‘20 </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‘24</a:t>
            </a:r>
          </a:p>
        </p:txBody>
      </p:sp>
      <p:pic>
        <p:nvPicPr>
          <p:cNvPr id="2" name="Picture 1">
            <a:extLst>
              <a:ext uri="{FF2B5EF4-FFF2-40B4-BE49-F238E27FC236}">
                <a16:creationId xmlns:a16="http://schemas.microsoft.com/office/drawing/2014/main" id="{ECF954BB-FDC6-BEEF-F28B-35141F1167F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33FB59EC-7CEF-9B01-77A6-0224F4E36CA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A304C43B-D021-7DF4-4F9C-DB121935FEB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1" name="TextBox 20">
            <a:extLst>
              <a:ext uri="{FF2B5EF4-FFF2-40B4-BE49-F238E27FC236}">
                <a16:creationId xmlns:a16="http://schemas.microsoft.com/office/drawing/2014/main" id="{43DF35B9-94AB-0219-FE95-4A1520CBF0D0}"/>
              </a:ext>
            </a:extLst>
          </p:cNvPr>
          <p:cNvSpPr txBox="1"/>
          <p:nvPr/>
        </p:nvSpPr>
        <p:spPr>
          <a:xfrm>
            <a:off x="479694" y="5922109"/>
            <a:ext cx="7965997"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 figures are based on monthly averages for the 83 brands analyzed. VAB analysis of Nielsen Ad Intel,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January 2021 – April 2024 (calendar months), across the </a:t>
            </a:r>
            <a:r>
              <a:rPr lang="en-US" sz="700">
                <a:solidFill>
                  <a:srgbClr val="1B1464"/>
                </a:solidFill>
                <a:latin typeface="Helvetica" panose="020B0403020202020204" pitchFamily="34" charset="0"/>
              </a:rPr>
              <a:t>83</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brands analyzed. Note: Direct-to-Consumer is defined by the company’s ability to sell their product directly to end customers without third-party retailers, wholesalers or other middlemen.</a:t>
            </a:r>
          </a:p>
        </p:txBody>
      </p:sp>
      <p:graphicFrame>
        <p:nvGraphicFramePr>
          <p:cNvPr id="25" name="Chart 24">
            <a:extLst>
              <a:ext uri="{FF2B5EF4-FFF2-40B4-BE49-F238E27FC236}">
                <a16:creationId xmlns:a16="http://schemas.microsoft.com/office/drawing/2014/main" id="{ED8EEE52-572E-B9BC-71D3-111EB272B4A1}"/>
              </a:ext>
            </a:extLst>
          </p:cNvPr>
          <p:cNvGraphicFramePr/>
          <p:nvPr>
            <p:extLst>
              <p:ext uri="{D42A27DB-BD31-4B8C-83A1-F6EECF244321}">
                <p14:modId xmlns:p14="http://schemas.microsoft.com/office/powerpoint/2010/main" val="742354728"/>
              </p:ext>
            </p:extLst>
          </p:nvPr>
        </p:nvGraphicFramePr>
        <p:xfrm>
          <a:off x="221739" y="2256950"/>
          <a:ext cx="7496459" cy="328341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94EC5F32-285D-9691-02B1-D4020B0C9C53}"/>
              </a:ext>
            </a:extLst>
          </p:cNvPr>
          <p:cNvSpPr txBox="1"/>
          <p:nvPr/>
        </p:nvSpPr>
        <p:spPr>
          <a:xfrm>
            <a:off x="352426" y="5451631"/>
            <a:ext cx="2232024"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(monthly average)</a:t>
            </a:r>
          </a:p>
        </p:txBody>
      </p:sp>
      <p:sp>
        <p:nvSpPr>
          <p:cNvPr id="27" name="TextBox 26">
            <a:extLst>
              <a:ext uri="{FF2B5EF4-FFF2-40B4-BE49-F238E27FC236}">
                <a16:creationId xmlns:a16="http://schemas.microsoft.com/office/drawing/2014/main" id="{93E3C2D1-38A5-01B5-1668-361552A9F1D5}"/>
              </a:ext>
            </a:extLst>
          </p:cNvPr>
          <p:cNvSpPr txBox="1"/>
          <p:nvPr/>
        </p:nvSpPr>
        <p:spPr>
          <a:xfrm>
            <a:off x="4938628" y="5451631"/>
            <a:ext cx="2940934"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(TV launch – April 2024)</a:t>
            </a:r>
          </a:p>
        </p:txBody>
      </p:sp>
      <p:sp>
        <p:nvSpPr>
          <p:cNvPr id="29" name="Rectangle 28">
            <a:extLst>
              <a:ext uri="{FF2B5EF4-FFF2-40B4-BE49-F238E27FC236}">
                <a16:creationId xmlns:a16="http://schemas.microsoft.com/office/drawing/2014/main" id="{343B3289-EF1C-9E6F-585A-896853368CF3}"/>
              </a:ext>
            </a:extLst>
          </p:cNvPr>
          <p:cNvSpPr/>
          <p:nvPr/>
        </p:nvSpPr>
        <p:spPr>
          <a:xfrm>
            <a:off x="4657599" y="2880311"/>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+28%</a:t>
            </a:r>
          </a:p>
        </p:txBody>
      </p:sp>
      <p:sp>
        <p:nvSpPr>
          <p:cNvPr id="30" name="TextBox 29">
            <a:extLst>
              <a:ext uri="{FF2B5EF4-FFF2-40B4-BE49-F238E27FC236}">
                <a16:creationId xmlns:a16="http://schemas.microsoft.com/office/drawing/2014/main" id="{DC8B9C35-5205-0A57-F655-BCC70C2B8770}"/>
              </a:ext>
            </a:extLst>
          </p:cNvPr>
          <p:cNvSpPr txBox="1"/>
          <p:nvPr/>
        </p:nvSpPr>
        <p:spPr>
          <a:xfrm>
            <a:off x="4471285" y="4044808"/>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vs. six months average prior to TV launch</a:t>
            </a:r>
          </a:p>
        </p:txBody>
      </p:sp>
      <p:sp>
        <p:nvSpPr>
          <p:cNvPr id="32" name="Rectangle 31">
            <a:extLst>
              <a:ext uri="{FF2B5EF4-FFF2-40B4-BE49-F238E27FC236}">
                <a16:creationId xmlns:a16="http://schemas.microsoft.com/office/drawing/2014/main" id="{D25CA9B4-1670-2AE9-88B2-61304F8E2BE7}"/>
              </a:ext>
            </a:extLst>
          </p:cNvPr>
          <p:cNvSpPr/>
          <p:nvPr/>
        </p:nvSpPr>
        <p:spPr>
          <a:xfrm>
            <a:off x="4657599" y="3358743"/>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solidFill>
                  <a:srgbClr val="1F1A62"/>
                </a:solidFill>
                <a:latin typeface="Helvetica" panose="020B0403020202020204" pitchFamily="34" charset="0"/>
              </a:rPr>
              <a:t>+619K</a:t>
            </a:r>
            <a:br>
              <a:rPr lang="en-US" sz="1200" b="1" u="sng">
                <a:solidFill>
                  <a:srgbClr val="1F1A62"/>
                </a:solidFill>
                <a:latin typeface="Helvetica" panose="020B0403020202020204" pitchFamily="34" charset="0"/>
              </a:rPr>
            </a:br>
            <a:r>
              <a:rPr lang="en-US" sz="1050">
                <a:solidFill>
                  <a:srgbClr val="1F1A62"/>
                </a:solidFill>
                <a:latin typeface="Helvetica" panose="020B0403020202020204" pitchFamily="34" charset="0"/>
              </a:rPr>
              <a:t>monthly uniques</a:t>
            </a:r>
            <a:endParaRPr lang="en-US" sz="1100">
              <a:solidFill>
                <a:srgbClr val="1F1A62"/>
              </a:solidFill>
              <a:latin typeface="Helvetica" panose="020B0403020202020204" pitchFamily="34" charset="0"/>
            </a:endParaRPr>
          </a:p>
        </p:txBody>
      </p:sp>
      <p:sp>
        <p:nvSpPr>
          <p:cNvPr id="33" name="Rectangle 32">
            <a:extLst>
              <a:ext uri="{FF2B5EF4-FFF2-40B4-BE49-F238E27FC236}">
                <a16:creationId xmlns:a16="http://schemas.microsoft.com/office/drawing/2014/main" id="{BB8E9606-80C9-0E82-E887-19301CD30A42}"/>
              </a:ext>
            </a:extLst>
          </p:cNvPr>
          <p:cNvSpPr/>
          <p:nvPr/>
        </p:nvSpPr>
        <p:spPr>
          <a:xfrm>
            <a:off x="7163489" y="2507983"/>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+50%</a:t>
            </a:r>
          </a:p>
        </p:txBody>
      </p:sp>
      <p:sp>
        <p:nvSpPr>
          <p:cNvPr id="34" name="Rectangle 33">
            <a:extLst>
              <a:ext uri="{FF2B5EF4-FFF2-40B4-BE49-F238E27FC236}">
                <a16:creationId xmlns:a16="http://schemas.microsoft.com/office/drawing/2014/main" id="{13ABEC5A-FC67-5BBC-EDC8-6A78F7531D8C}"/>
              </a:ext>
            </a:extLst>
          </p:cNvPr>
          <p:cNvSpPr/>
          <p:nvPr/>
        </p:nvSpPr>
        <p:spPr>
          <a:xfrm>
            <a:off x="7163489" y="2989022"/>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solidFill>
                  <a:srgbClr val="1F1A62"/>
                </a:solidFill>
                <a:latin typeface="Helvetica" panose="020B0403020202020204" pitchFamily="34" charset="0"/>
              </a:rPr>
              <a:t>+1.1MM</a:t>
            </a:r>
            <a:br>
              <a:rPr lang="en-US" sz="1600" b="1" u="sng">
                <a:solidFill>
                  <a:srgbClr val="1F1A62"/>
                </a:solidFill>
                <a:latin typeface="Helvetica" panose="020B0403020202020204" pitchFamily="34" charset="0"/>
              </a:rPr>
            </a:br>
            <a:r>
              <a:rPr lang="en-US" sz="1050">
                <a:solidFill>
                  <a:srgbClr val="1F1A62"/>
                </a:solidFill>
                <a:latin typeface="Helvetica" panose="020B0403020202020204" pitchFamily="34" charset="0"/>
              </a:rPr>
              <a:t>monthly uniques</a:t>
            </a:r>
            <a:endParaRPr lang="en-US" sz="1100">
              <a:solidFill>
                <a:srgbClr val="1F1A62"/>
              </a:solidFill>
              <a:latin typeface="Helvetica" panose="020B0403020202020204" pitchFamily="34" charset="0"/>
            </a:endParaRPr>
          </a:p>
        </p:txBody>
      </p:sp>
      <p:sp>
        <p:nvSpPr>
          <p:cNvPr id="35" name="TextBox 34">
            <a:extLst>
              <a:ext uri="{FF2B5EF4-FFF2-40B4-BE49-F238E27FC236}">
                <a16:creationId xmlns:a16="http://schemas.microsoft.com/office/drawing/2014/main" id="{216323A8-B431-FCDD-E075-2F20E831A5AA}"/>
              </a:ext>
            </a:extLst>
          </p:cNvPr>
          <p:cNvSpPr txBox="1"/>
          <p:nvPr/>
        </p:nvSpPr>
        <p:spPr>
          <a:xfrm>
            <a:off x="6962870" y="3700522"/>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vs. </a:t>
            </a:r>
            <a:r>
              <a:rPr lang="en-US" sz="800">
                <a:solidFill>
                  <a:srgbClr val="1F1A62"/>
                </a:solidFill>
                <a:latin typeface="Helvetica" panose="020B0403020202020204" pitchFamily="34" charset="0"/>
              </a:rPr>
              <a:t>six</a:t>
            </a: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 months average prior to TV launch</a:t>
            </a:r>
          </a:p>
        </p:txBody>
      </p:sp>
      <p:sp>
        <p:nvSpPr>
          <p:cNvPr id="6" name="Rectangle 5">
            <a:extLst>
              <a:ext uri="{FF2B5EF4-FFF2-40B4-BE49-F238E27FC236}">
                <a16:creationId xmlns:a16="http://schemas.microsoft.com/office/drawing/2014/main" id="{F95B1D36-CAF0-71E7-9A26-62832B137EF2}"/>
              </a:ext>
            </a:extLst>
          </p:cNvPr>
          <p:cNvSpPr/>
          <p:nvPr/>
        </p:nvSpPr>
        <p:spPr>
          <a:xfrm>
            <a:off x="179107" y="259667"/>
            <a:ext cx="1202540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Performance-driven DTC brands achieved even greater website traffic lifts across their TV campaigns than the average brand within the overall group</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1278512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4C1D-2538-DEA9-644F-D13867EAF3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2F0C43-612C-5758-DBA3-2EE69B8D1F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10F7EB2B-290C-22A2-B6E5-A29FBD33FB5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684AB6C7-689C-57A4-493C-977C064B04F3}"/>
              </a:ext>
            </a:extLst>
          </p:cNvPr>
          <p:cNvSpPr txBox="1"/>
          <p:nvPr/>
        </p:nvSpPr>
        <p:spPr>
          <a:xfrm>
            <a:off x="236165" y="3025517"/>
            <a:ext cx="702361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1B1464"/>
                </a:solidFill>
                <a:latin typeface="Helvetica" pitchFamily="2" charset="0"/>
              </a:rPr>
              <a:t>‘Mid-funnel’ impact from TV campaigns </a:t>
            </a:r>
            <a:r>
              <a:rPr lang="en-US" sz="2800">
                <a:solidFill>
                  <a:srgbClr val="1B1464"/>
                </a:solidFill>
                <a:latin typeface="Helvetica" pitchFamily="2" charset="0"/>
              </a:rPr>
              <a:t>was achieved by first-time advertisers at all investment levels</a:t>
            </a:r>
          </a:p>
        </p:txBody>
      </p:sp>
    </p:spTree>
    <p:extLst>
      <p:ext uri="{BB962C8B-B14F-4D97-AF65-F5344CB8AC3E}">
        <p14:creationId xmlns:p14="http://schemas.microsoft.com/office/powerpoint/2010/main" val="4106848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erson and person standing in a room&#10;&#10;Description automatically generated">
            <a:extLst>
              <a:ext uri="{FF2B5EF4-FFF2-40B4-BE49-F238E27FC236}">
                <a16:creationId xmlns:a16="http://schemas.microsoft.com/office/drawing/2014/main" id="{563FBAC3-3AA6-5C95-47D6-7FA0666773C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38187" y="1685012"/>
            <a:ext cx="3764831" cy="5184138"/>
          </a:xfrm>
          <a:prstGeom prst="rect">
            <a:avLst/>
          </a:prstGeom>
        </p:spPr>
      </p:pic>
      <p:sp>
        <p:nvSpPr>
          <p:cNvPr id="31" name="Rectangle 30">
            <a:extLst>
              <a:ext uri="{FF2B5EF4-FFF2-40B4-BE49-F238E27FC236}">
                <a16:creationId xmlns:a16="http://schemas.microsoft.com/office/drawing/2014/main" id="{CE3D5038-DB0D-49D3-81FE-CE06731FFC1C}"/>
              </a:ext>
            </a:extLst>
          </p:cNvPr>
          <p:cNvSpPr/>
          <p:nvPr/>
        </p:nvSpPr>
        <p:spPr>
          <a:xfrm>
            <a:off x="0" y="1685013"/>
            <a:ext cx="843818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132CBEAE-9736-1ACF-0B40-E628C75B2777}"/>
              </a:ext>
            </a:extLst>
          </p:cNvPr>
          <p:cNvSpPr/>
          <p:nvPr/>
        </p:nvSpPr>
        <p:spPr>
          <a:xfrm>
            <a:off x="3036626" y="2481688"/>
            <a:ext cx="5089213" cy="3372563"/>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Text Placeholder 2">
            <a:extLst>
              <a:ext uri="{FF2B5EF4-FFF2-40B4-BE49-F238E27FC236}">
                <a16:creationId xmlns:a16="http://schemas.microsoft.com/office/drawing/2014/main" id="{0243D48A-B3D7-84E1-56FD-070CD6CFEFDD}"/>
              </a:ext>
            </a:extLst>
          </p:cNvPr>
          <p:cNvSpPr txBox="1">
            <a:spLocks/>
          </p:cNvSpPr>
          <p:nvPr/>
        </p:nvSpPr>
        <p:spPr>
          <a:xfrm>
            <a:off x="5981" y="1679786"/>
            <a:ext cx="8421706" cy="719935"/>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lang="en-US" sz="1500" b="1" u="sng">
                <a:solidFill>
                  <a:srgbClr val="1B1464"/>
                </a:solidFill>
                <a:latin typeface="Helvetica" panose="020B0403020202020204" pitchFamily="34" charset="0"/>
              </a:rPr>
              <a:t>Under $500K Spend – 35 Brand</a:t>
            </a:r>
            <a:r>
              <a:rPr kumimoji="0" lang="en-US" sz="15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Analysis: Average Monthly Website Unique Visitors</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i="0"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‘20</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 </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‘24</a:t>
            </a:r>
          </a:p>
        </p:txBody>
      </p:sp>
      <p:pic>
        <p:nvPicPr>
          <p:cNvPr id="2" name="Picture 1">
            <a:extLst>
              <a:ext uri="{FF2B5EF4-FFF2-40B4-BE49-F238E27FC236}">
                <a16:creationId xmlns:a16="http://schemas.microsoft.com/office/drawing/2014/main" id="{ECF954BB-FDC6-BEEF-F28B-35141F1167F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33FB59EC-7CEF-9B01-77A6-0224F4E36CA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A304C43B-D021-7DF4-4F9C-DB121935FEB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1" name="TextBox 20">
            <a:extLst>
              <a:ext uri="{FF2B5EF4-FFF2-40B4-BE49-F238E27FC236}">
                <a16:creationId xmlns:a16="http://schemas.microsoft.com/office/drawing/2014/main" id="{43DF35B9-94AB-0219-FE95-4A1520CBF0D0}"/>
              </a:ext>
            </a:extLst>
          </p:cNvPr>
          <p:cNvSpPr txBox="1"/>
          <p:nvPr/>
        </p:nvSpPr>
        <p:spPr>
          <a:xfrm>
            <a:off x="493214" y="6025187"/>
            <a:ext cx="794497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 figures are based on monthly averages for the </a:t>
            </a:r>
            <a:r>
              <a:rPr lang="en-US" sz="700">
                <a:solidFill>
                  <a:srgbClr val="1B1464"/>
                </a:solidFill>
                <a:latin typeface="Helvetica" panose="020B0403020202020204" pitchFamily="34" charset="0"/>
              </a:rPr>
              <a:t>35</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brands analyzed. VAB analysis of Nielsen Ad Intel,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January 2021 – April 2024 (calendar months), across the 35 brands analyzed. </a:t>
            </a:r>
            <a:r>
              <a:rPr lang="en-US" sz="700">
                <a:solidFill>
                  <a:srgbClr val="1B1464"/>
                </a:solidFill>
                <a:latin typeface="Helvetica" panose="020B0403020202020204" pitchFamily="34" charset="0"/>
              </a:rPr>
              <a:t>The brands within this group invested under $500K in TV between 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 April 2024</a:t>
            </a:r>
            <a:r>
              <a:rPr lang="en-US" sz="700">
                <a:solidFill>
                  <a:srgbClr val="1B1464"/>
                </a:solidFill>
                <a:latin typeface="Helvetica" panose="020B0403020202020204" pitchFamily="34" charset="0"/>
              </a:rPr>
              <a:t>.</a:t>
            </a:r>
            <a:endPar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38" name="Chart 37">
            <a:extLst>
              <a:ext uri="{FF2B5EF4-FFF2-40B4-BE49-F238E27FC236}">
                <a16:creationId xmlns:a16="http://schemas.microsoft.com/office/drawing/2014/main" id="{DC0A2908-1B14-7093-0A01-7D9D9D9AF7C4}"/>
              </a:ext>
            </a:extLst>
          </p:cNvPr>
          <p:cNvGraphicFramePr/>
          <p:nvPr>
            <p:extLst>
              <p:ext uri="{D42A27DB-BD31-4B8C-83A1-F6EECF244321}">
                <p14:modId xmlns:p14="http://schemas.microsoft.com/office/powerpoint/2010/main" val="1895859935"/>
              </p:ext>
            </p:extLst>
          </p:nvPr>
        </p:nvGraphicFramePr>
        <p:xfrm>
          <a:off x="107439" y="2499247"/>
          <a:ext cx="7496459" cy="3283418"/>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a:extLst>
              <a:ext uri="{FF2B5EF4-FFF2-40B4-BE49-F238E27FC236}">
                <a16:creationId xmlns:a16="http://schemas.microsoft.com/office/drawing/2014/main" id="{778C097E-4090-A318-A5C1-5B10E499E357}"/>
              </a:ext>
            </a:extLst>
          </p:cNvPr>
          <p:cNvSpPr txBox="1"/>
          <p:nvPr/>
        </p:nvSpPr>
        <p:spPr>
          <a:xfrm>
            <a:off x="89095" y="5589161"/>
            <a:ext cx="2705761"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(monthly average)</a:t>
            </a:r>
          </a:p>
        </p:txBody>
      </p:sp>
      <p:sp>
        <p:nvSpPr>
          <p:cNvPr id="40" name="TextBox 39">
            <a:extLst>
              <a:ext uri="{FF2B5EF4-FFF2-40B4-BE49-F238E27FC236}">
                <a16:creationId xmlns:a16="http://schemas.microsoft.com/office/drawing/2014/main" id="{2A9BF93D-5799-48AC-213B-D07A3B21ED92}"/>
              </a:ext>
            </a:extLst>
          </p:cNvPr>
          <p:cNvSpPr txBox="1"/>
          <p:nvPr/>
        </p:nvSpPr>
        <p:spPr>
          <a:xfrm>
            <a:off x="4824328" y="5589161"/>
            <a:ext cx="2940934"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(TV launch – April 2024)</a:t>
            </a:r>
          </a:p>
        </p:txBody>
      </p:sp>
      <p:sp>
        <p:nvSpPr>
          <p:cNvPr id="42" name="Rectangle 41">
            <a:extLst>
              <a:ext uri="{FF2B5EF4-FFF2-40B4-BE49-F238E27FC236}">
                <a16:creationId xmlns:a16="http://schemas.microsoft.com/office/drawing/2014/main" id="{086381AB-F706-9CA9-7CBB-A6B746C072B3}"/>
              </a:ext>
            </a:extLst>
          </p:cNvPr>
          <p:cNvSpPr/>
          <p:nvPr/>
        </p:nvSpPr>
        <p:spPr>
          <a:xfrm>
            <a:off x="4528261" y="3200535"/>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+8%</a:t>
            </a:r>
          </a:p>
        </p:txBody>
      </p:sp>
      <p:sp>
        <p:nvSpPr>
          <p:cNvPr id="43" name="TextBox 42">
            <a:extLst>
              <a:ext uri="{FF2B5EF4-FFF2-40B4-BE49-F238E27FC236}">
                <a16:creationId xmlns:a16="http://schemas.microsoft.com/office/drawing/2014/main" id="{2B11DC5F-7D6F-EA06-D68B-786CAB9972E6}"/>
              </a:ext>
            </a:extLst>
          </p:cNvPr>
          <p:cNvSpPr txBox="1"/>
          <p:nvPr/>
        </p:nvSpPr>
        <p:spPr>
          <a:xfrm>
            <a:off x="4341947" y="4365032"/>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vs. six months average prior to TV launch</a:t>
            </a:r>
          </a:p>
        </p:txBody>
      </p:sp>
      <p:sp>
        <p:nvSpPr>
          <p:cNvPr id="44" name="Rectangle 43">
            <a:extLst>
              <a:ext uri="{FF2B5EF4-FFF2-40B4-BE49-F238E27FC236}">
                <a16:creationId xmlns:a16="http://schemas.microsoft.com/office/drawing/2014/main" id="{4F30A1DE-4C9B-678A-BAA1-8BCAB424715A}"/>
              </a:ext>
            </a:extLst>
          </p:cNvPr>
          <p:cNvSpPr/>
          <p:nvPr/>
        </p:nvSpPr>
        <p:spPr>
          <a:xfrm>
            <a:off x="4528261" y="3678967"/>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solidFill>
                  <a:srgbClr val="1F1A62"/>
                </a:solidFill>
                <a:latin typeface="Helvetica" panose="020B0403020202020204" pitchFamily="34" charset="0"/>
              </a:rPr>
              <a:t>+64K</a:t>
            </a:r>
            <a:br>
              <a:rPr lang="en-US" sz="1200" b="1" u="sng">
                <a:solidFill>
                  <a:srgbClr val="1F1A62"/>
                </a:solidFill>
                <a:latin typeface="Helvetica" panose="020B0403020202020204" pitchFamily="34" charset="0"/>
              </a:rPr>
            </a:br>
            <a:r>
              <a:rPr lang="en-US" sz="1050">
                <a:solidFill>
                  <a:srgbClr val="1F1A62"/>
                </a:solidFill>
                <a:latin typeface="Helvetica" panose="020B0403020202020204" pitchFamily="34" charset="0"/>
              </a:rPr>
              <a:t>monthly uniques</a:t>
            </a:r>
            <a:endParaRPr lang="en-US" sz="1100">
              <a:solidFill>
                <a:srgbClr val="1F1A62"/>
              </a:solidFill>
              <a:latin typeface="Helvetica" panose="020B0403020202020204" pitchFamily="34" charset="0"/>
            </a:endParaRPr>
          </a:p>
        </p:txBody>
      </p:sp>
      <p:sp>
        <p:nvSpPr>
          <p:cNvPr id="45" name="Rectangle 44">
            <a:extLst>
              <a:ext uri="{FF2B5EF4-FFF2-40B4-BE49-F238E27FC236}">
                <a16:creationId xmlns:a16="http://schemas.microsoft.com/office/drawing/2014/main" id="{7FA63BB3-CC60-95BB-B5D2-031F9516615E}"/>
              </a:ext>
            </a:extLst>
          </p:cNvPr>
          <p:cNvSpPr/>
          <p:nvPr/>
        </p:nvSpPr>
        <p:spPr>
          <a:xfrm>
            <a:off x="6991867" y="2598829"/>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+20%</a:t>
            </a:r>
          </a:p>
        </p:txBody>
      </p:sp>
      <p:sp>
        <p:nvSpPr>
          <p:cNvPr id="46" name="Rectangle 45">
            <a:extLst>
              <a:ext uri="{FF2B5EF4-FFF2-40B4-BE49-F238E27FC236}">
                <a16:creationId xmlns:a16="http://schemas.microsoft.com/office/drawing/2014/main" id="{3521B943-6D87-B244-2665-3162FEDCA77E}"/>
              </a:ext>
            </a:extLst>
          </p:cNvPr>
          <p:cNvSpPr/>
          <p:nvPr/>
        </p:nvSpPr>
        <p:spPr>
          <a:xfrm>
            <a:off x="6991867" y="3079868"/>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solidFill>
                  <a:srgbClr val="1F1A62"/>
                </a:solidFill>
                <a:latin typeface="Helvetica" panose="020B0403020202020204" pitchFamily="34" charset="0"/>
              </a:rPr>
              <a:t>+166K</a:t>
            </a:r>
            <a:br>
              <a:rPr lang="en-US" sz="1600" b="1" u="sng">
                <a:solidFill>
                  <a:srgbClr val="1F1A62"/>
                </a:solidFill>
                <a:latin typeface="Helvetica" panose="020B0403020202020204" pitchFamily="34" charset="0"/>
              </a:rPr>
            </a:br>
            <a:r>
              <a:rPr lang="en-US" sz="1050">
                <a:solidFill>
                  <a:srgbClr val="1F1A62"/>
                </a:solidFill>
                <a:latin typeface="Helvetica" panose="020B0403020202020204" pitchFamily="34" charset="0"/>
              </a:rPr>
              <a:t>monthly uniques</a:t>
            </a:r>
            <a:endParaRPr lang="en-US" sz="1100">
              <a:solidFill>
                <a:srgbClr val="1F1A62"/>
              </a:solidFill>
              <a:latin typeface="Helvetica" panose="020B0403020202020204" pitchFamily="34" charset="0"/>
            </a:endParaRPr>
          </a:p>
        </p:txBody>
      </p:sp>
      <p:sp>
        <p:nvSpPr>
          <p:cNvPr id="47" name="TextBox 46">
            <a:extLst>
              <a:ext uri="{FF2B5EF4-FFF2-40B4-BE49-F238E27FC236}">
                <a16:creationId xmlns:a16="http://schemas.microsoft.com/office/drawing/2014/main" id="{4989F0A9-E993-4BC3-E2D0-0922B3EFBE76}"/>
              </a:ext>
            </a:extLst>
          </p:cNvPr>
          <p:cNvSpPr txBox="1"/>
          <p:nvPr/>
        </p:nvSpPr>
        <p:spPr>
          <a:xfrm>
            <a:off x="6791248" y="3791368"/>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vs. </a:t>
            </a:r>
            <a:r>
              <a:rPr lang="en-US" sz="800">
                <a:solidFill>
                  <a:srgbClr val="1F1A62"/>
                </a:solidFill>
                <a:latin typeface="Helvetica" panose="020B0403020202020204" pitchFamily="34" charset="0"/>
              </a:rPr>
              <a:t>six</a:t>
            </a: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 months average prior to TV launch</a:t>
            </a:r>
          </a:p>
        </p:txBody>
      </p:sp>
      <p:sp>
        <p:nvSpPr>
          <p:cNvPr id="5" name="Rectangle 4">
            <a:extLst>
              <a:ext uri="{FF2B5EF4-FFF2-40B4-BE49-F238E27FC236}">
                <a16:creationId xmlns:a16="http://schemas.microsoft.com/office/drawing/2014/main" id="{7A0AB131-161C-C942-F06E-6C6A7A3D6E97}"/>
              </a:ext>
            </a:extLst>
          </p:cNvPr>
          <p:cNvSpPr/>
          <p:nvPr/>
        </p:nvSpPr>
        <p:spPr>
          <a:xfrm>
            <a:off x="179108" y="259667"/>
            <a:ext cx="1173727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Below $500K </a:t>
            </a:r>
            <a:r>
              <a:rPr lang="en-US" sz="2600" b="1">
                <a:solidFill>
                  <a:srgbClr val="4EBEA4"/>
                </a:solidFill>
                <a:latin typeface="Helvetica" pitchFamily="2" charset="0"/>
              </a:rPr>
              <a:t>TV Ad Investment: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Brands on average saw a 20% increase in their website traffic when they were on TV compared to pre-TV launch</a:t>
            </a:r>
          </a:p>
        </p:txBody>
      </p:sp>
    </p:spTree>
    <p:extLst>
      <p:ext uri="{BB962C8B-B14F-4D97-AF65-F5344CB8AC3E}">
        <p14:creationId xmlns:p14="http://schemas.microsoft.com/office/powerpoint/2010/main" val="281019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E3D5038-DB0D-49D3-81FE-CE06731FFC1C}"/>
              </a:ext>
            </a:extLst>
          </p:cNvPr>
          <p:cNvSpPr/>
          <p:nvPr/>
        </p:nvSpPr>
        <p:spPr>
          <a:xfrm>
            <a:off x="0" y="1685013"/>
            <a:ext cx="842716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BB24743-2B4C-7FD6-A87B-6DDB4E49D161}"/>
              </a:ext>
            </a:extLst>
          </p:cNvPr>
          <p:cNvSpPr/>
          <p:nvPr/>
        </p:nvSpPr>
        <p:spPr>
          <a:xfrm>
            <a:off x="3036626" y="2496928"/>
            <a:ext cx="5089213" cy="3372563"/>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63" name="Picture 62" descr="A group of people sitting around a table with papers&#10;&#10;Description automatically generated">
            <a:extLst>
              <a:ext uri="{FF2B5EF4-FFF2-40B4-BE49-F238E27FC236}">
                <a16:creationId xmlns:a16="http://schemas.microsoft.com/office/drawing/2014/main" id="{B193E076-0F9F-65E9-BEC0-D0D046C66A4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30343" y="1680393"/>
            <a:ext cx="3764831" cy="5179195"/>
          </a:xfrm>
          <a:prstGeom prst="rect">
            <a:avLst/>
          </a:prstGeom>
        </p:spPr>
      </p:pic>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Text Placeholder 2">
            <a:extLst>
              <a:ext uri="{FF2B5EF4-FFF2-40B4-BE49-F238E27FC236}">
                <a16:creationId xmlns:a16="http://schemas.microsoft.com/office/drawing/2014/main" id="{0243D48A-B3D7-84E1-56FD-070CD6CFEFDD}"/>
              </a:ext>
            </a:extLst>
          </p:cNvPr>
          <p:cNvSpPr txBox="1">
            <a:spLocks/>
          </p:cNvSpPr>
          <p:nvPr/>
        </p:nvSpPr>
        <p:spPr>
          <a:xfrm>
            <a:off x="5980" y="1686273"/>
            <a:ext cx="8421188" cy="747561"/>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lang="en-US" sz="1500" b="1" u="sng">
                <a:solidFill>
                  <a:srgbClr val="1B1464"/>
                </a:solidFill>
                <a:latin typeface="Helvetica" panose="020B0403020202020204" pitchFamily="34" charset="0"/>
              </a:rPr>
              <a:t>$2MM - $5MM Spend – 35 Brand</a:t>
            </a:r>
            <a:r>
              <a:rPr kumimoji="0" lang="en-US" sz="15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Analysis: Average Monthly Website Unique Visitors</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i="0"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time</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period: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‘20 </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‘24</a:t>
            </a:r>
          </a:p>
        </p:txBody>
      </p:sp>
      <p:pic>
        <p:nvPicPr>
          <p:cNvPr id="2" name="Picture 1">
            <a:extLst>
              <a:ext uri="{FF2B5EF4-FFF2-40B4-BE49-F238E27FC236}">
                <a16:creationId xmlns:a16="http://schemas.microsoft.com/office/drawing/2014/main" id="{ECF954BB-FDC6-BEEF-F28B-35141F1167F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Rectangle 3">
            <a:extLst>
              <a:ext uri="{FF2B5EF4-FFF2-40B4-BE49-F238E27FC236}">
                <a16:creationId xmlns:a16="http://schemas.microsoft.com/office/drawing/2014/main" id="{A304C43B-D021-7DF4-4F9C-DB121935FEB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1" name="TextBox 20">
            <a:extLst>
              <a:ext uri="{FF2B5EF4-FFF2-40B4-BE49-F238E27FC236}">
                <a16:creationId xmlns:a16="http://schemas.microsoft.com/office/drawing/2014/main" id="{43DF35B9-94AB-0219-FE95-4A1520CBF0D0}"/>
              </a:ext>
            </a:extLst>
          </p:cNvPr>
          <p:cNvSpPr txBox="1"/>
          <p:nvPr/>
        </p:nvSpPr>
        <p:spPr>
          <a:xfrm>
            <a:off x="498376" y="6023686"/>
            <a:ext cx="792879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 figures are based on monthly averages for the </a:t>
            </a:r>
            <a:r>
              <a:rPr lang="en-US" sz="700">
                <a:solidFill>
                  <a:srgbClr val="1B1464"/>
                </a:solidFill>
                <a:latin typeface="Helvetica" panose="020B0403020202020204" pitchFamily="34" charset="0"/>
              </a:rPr>
              <a:t>34</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brands analyzed. VAB analysis of Nielsen Ad Intel,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n</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ational cable TV, national broadcast TV, Spanish language broadcast TV, Spanish language cable TV, spot TV, syndication TV. ‘When On TV’ represents the monthly average for brands in months where they spent in TV as measured through Nielsen Ad Intel between January 2021 – April 2024 (calendar months), across the </a:t>
            </a:r>
            <a:r>
              <a:rPr lang="en-US" sz="700">
                <a:solidFill>
                  <a:srgbClr val="1B1464"/>
                </a:solidFill>
                <a:latin typeface="Helvetica" panose="020B0403020202020204" pitchFamily="34" charset="0"/>
              </a:rPr>
              <a:t>35</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brands analyzed. The brands within this group invested</a:t>
            </a:r>
            <a:r>
              <a:rPr lang="en-US" sz="700">
                <a:solidFill>
                  <a:srgbClr val="1B1464"/>
                </a:solidFill>
                <a:latin typeface="Helvetica" panose="020B0403020202020204" pitchFamily="34" charset="0"/>
              </a:rPr>
              <a:t> $2MM-$5MM in TV between 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 April 2024.</a:t>
            </a:r>
          </a:p>
        </p:txBody>
      </p:sp>
      <p:graphicFrame>
        <p:nvGraphicFramePr>
          <p:cNvPr id="36" name="Chart 35">
            <a:extLst>
              <a:ext uri="{FF2B5EF4-FFF2-40B4-BE49-F238E27FC236}">
                <a16:creationId xmlns:a16="http://schemas.microsoft.com/office/drawing/2014/main" id="{67492DB7-CB1B-94E5-6B56-21CDBDE403FC}"/>
              </a:ext>
            </a:extLst>
          </p:cNvPr>
          <p:cNvGraphicFramePr/>
          <p:nvPr>
            <p:extLst>
              <p:ext uri="{D42A27DB-BD31-4B8C-83A1-F6EECF244321}">
                <p14:modId xmlns:p14="http://schemas.microsoft.com/office/powerpoint/2010/main" val="2372882071"/>
              </p:ext>
            </p:extLst>
          </p:nvPr>
        </p:nvGraphicFramePr>
        <p:xfrm>
          <a:off x="107439" y="2552587"/>
          <a:ext cx="7496459" cy="3283418"/>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52B2423B-64D6-8351-6272-0B5DAB9946E2}"/>
              </a:ext>
            </a:extLst>
          </p:cNvPr>
          <p:cNvSpPr txBox="1"/>
          <p:nvPr/>
        </p:nvSpPr>
        <p:spPr>
          <a:xfrm>
            <a:off x="89095" y="5606643"/>
            <a:ext cx="2705761"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(monthly average)</a:t>
            </a:r>
          </a:p>
        </p:txBody>
      </p:sp>
      <p:sp>
        <p:nvSpPr>
          <p:cNvPr id="38" name="TextBox 37">
            <a:extLst>
              <a:ext uri="{FF2B5EF4-FFF2-40B4-BE49-F238E27FC236}">
                <a16:creationId xmlns:a16="http://schemas.microsoft.com/office/drawing/2014/main" id="{C4EEBE77-B0AF-7EFF-DE28-266D7F67689D}"/>
              </a:ext>
            </a:extLst>
          </p:cNvPr>
          <p:cNvSpPr txBox="1"/>
          <p:nvPr/>
        </p:nvSpPr>
        <p:spPr>
          <a:xfrm>
            <a:off x="4824328" y="5606643"/>
            <a:ext cx="2940934"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(TV launch – April 2024)</a:t>
            </a:r>
          </a:p>
        </p:txBody>
      </p:sp>
      <p:sp>
        <p:nvSpPr>
          <p:cNvPr id="40" name="Rectangle 39">
            <a:extLst>
              <a:ext uri="{FF2B5EF4-FFF2-40B4-BE49-F238E27FC236}">
                <a16:creationId xmlns:a16="http://schemas.microsoft.com/office/drawing/2014/main" id="{072DAEE2-1862-2221-4793-AAF71726FF43}"/>
              </a:ext>
            </a:extLst>
          </p:cNvPr>
          <p:cNvSpPr/>
          <p:nvPr/>
        </p:nvSpPr>
        <p:spPr>
          <a:xfrm>
            <a:off x="4528261" y="3181368"/>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+9%</a:t>
            </a:r>
          </a:p>
        </p:txBody>
      </p:sp>
      <p:sp>
        <p:nvSpPr>
          <p:cNvPr id="41" name="TextBox 40">
            <a:extLst>
              <a:ext uri="{FF2B5EF4-FFF2-40B4-BE49-F238E27FC236}">
                <a16:creationId xmlns:a16="http://schemas.microsoft.com/office/drawing/2014/main" id="{13DBDC68-FDC3-D4A4-E6D9-37901EBDB3B9}"/>
              </a:ext>
            </a:extLst>
          </p:cNvPr>
          <p:cNvSpPr txBox="1"/>
          <p:nvPr/>
        </p:nvSpPr>
        <p:spPr>
          <a:xfrm>
            <a:off x="4341947" y="4345865"/>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vs. six months average prior to TV launch</a:t>
            </a:r>
          </a:p>
        </p:txBody>
      </p:sp>
      <p:sp>
        <p:nvSpPr>
          <p:cNvPr id="42" name="Rectangle 41">
            <a:extLst>
              <a:ext uri="{FF2B5EF4-FFF2-40B4-BE49-F238E27FC236}">
                <a16:creationId xmlns:a16="http://schemas.microsoft.com/office/drawing/2014/main" id="{F7ECAF7E-FB94-ABC9-00A6-528BFEE0862B}"/>
              </a:ext>
            </a:extLst>
          </p:cNvPr>
          <p:cNvSpPr/>
          <p:nvPr/>
        </p:nvSpPr>
        <p:spPr>
          <a:xfrm>
            <a:off x="4528261" y="3659800"/>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solidFill>
                  <a:srgbClr val="1F1A62"/>
                </a:solidFill>
                <a:latin typeface="Helvetica" panose="020B0403020202020204" pitchFamily="34" charset="0"/>
              </a:rPr>
              <a:t>+262K</a:t>
            </a:r>
            <a:br>
              <a:rPr lang="en-US" sz="1200" b="1" u="sng">
                <a:solidFill>
                  <a:srgbClr val="1F1A62"/>
                </a:solidFill>
                <a:latin typeface="Helvetica" panose="020B0403020202020204" pitchFamily="34" charset="0"/>
              </a:rPr>
            </a:br>
            <a:r>
              <a:rPr lang="en-US" sz="1050">
                <a:solidFill>
                  <a:srgbClr val="1F1A62"/>
                </a:solidFill>
                <a:latin typeface="Helvetica" panose="020B0403020202020204" pitchFamily="34" charset="0"/>
              </a:rPr>
              <a:t>monthly uniques</a:t>
            </a:r>
            <a:endParaRPr lang="en-US" sz="1100">
              <a:solidFill>
                <a:srgbClr val="1F1A62"/>
              </a:solidFill>
              <a:latin typeface="Helvetica" panose="020B0403020202020204" pitchFamily="34" charset="0"/>
            </a:endParaRPr>
          </a:p>
        </p:txBody>
      </p:sp>
      <p:sp>
        <p:nvSpPr>
          <p:cNvPr id="43" name="Rectangle 42">
            <a:extLst>
              <a:ext uri="{FF2B5EF4-FFF2-40B4-BE49-F238E27FC236}">
                <a16:creationId xmlns:a16="http://schemas.microsoft.com/office/drawing/2014/main" id="{8C73132A-2EF0-B23F-D501-A9A624694B18}"/>
              </a:ext>
            </a:extLst>
          </p:cNvPr>
          <p:cNvSpPr/>
          <p:nvPr/>
        </p:nvSpPr>
        <p:spPr>
          <a:xfrm>
            <a:off x="6991867" y="2652169"/>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1F1A62"/>
                </a:solidFill>
                <a:latin typeface="Helvetica" panose="020B0403020202020204" pitchFamily="34" charset="0"/>
              </a:rPr>
              <a:t>+25%</a:t>
            </a:r>
          </a:p>
        </p:txBody>
      </p:sp>
      <p:sp>
        <p:nvSpPr>
          <p:cNvPr id="44" name="Rectangle 43">
            <a:extLst>
              <a:ext uri="{FF2B5EF4-FFF2-40B4-BE49-F238E27FC236}">
                <a16:creationId xmlns:a16="http://schemas.microsoft.com/office/drawing/2014/main" id="{C5CFD72C-42DC-80CF-6FCB-83B8ED10A8C5}"/>
              </a:ext>
            </a:extLst>
          </p:cNvPr>
          <p:cNvSpPr/>
          <p:nvPr/>
        </p:nvSpPr>
        <p:spPr>
          <a:xfrm>
            <a:off x="6991867" y="3133208"/>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solidFill>
                  <a:srgbClr val="1F1A62"/>
                </a:solidFill>
                <a:latin typeface="Helvetica" panose="020B0403020202020204" pitchFamily="34" charset="0"/>
              </a:rPr>
              <a:t>+681K</a:t>
            </a:r>
            <a:br>
              <a:rPr lang="en-US" sz="1600" b="1" u="sng">
                <a:solidFill>
                  <a:srgbClr val="1F1A62"/>
                </a:solidFill>
                <a:latin typeface="Helvetica" panose="020B0403020202020204" pitchFamily="34" charset="0"/>
              </a:rPr>
            </a:br>
            <a:r>
              <a:rPr lang="en-US" sz="1050">
                <a:solidFill>
                  <a:srgbClr val="1F1A62"/>
                </a:solidFill>
                <a:latin typeface="Helvetica" panose="020B0403020202020204" pitchFamily="34" charset="0"/>
              </a:rPr>
              <a:t>monthly uniques</a:t>
            </a:r>
            <a:endParaRPr lang="en-US" sz="1100">
              <a:solidFill>
                <a:srgbClr val="1F1A62"/>
              </a:solidFill>
              <a:latin typeface="Helvetica" panose="020B0403020202020204" pitchFamily="34" charset="0"/>
            </a:endParaRPr>
          </a:p>
        </p:txBody>
      </p:sp>
      <p:sp>
        <p:nvSpPr>
          <p:cNvPr id="46" name="TextBox 45">
            <a:extLst>
              <a:ext uri="{FF2B5EF4-FFF2-40B4-BE49-F238E27FC236}">
                <a16:creationId xmlns:a16="http://schemas.microsoft.com/office/drawing/2014/main" id="{6173CE0F-70DB-4A4A-DCBF-AC0D463CD94D}"/>
              </a:ext>
            </a:extLst>
          </p:cNvPr>
          <p:cNvSpPr txBox="1"/>
          <p:nvPr/>
        </p:nvSpPr>
        <p:spPr>
          <a:xfrm>
            <a:off x="6791248" y="3844708"/>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vs. </a:t>
            </a:r>
            <a:r>
              <a:rPr lang="en-US" sz="800">
                <a:solidFill>
                  <a:srgbClr val="1F1A62"/>
                </a:solidFill>
                <a:latin typeface="Helvetica" panose="020B0403020202020204" pitchFamily="34" charset="0"/>
              </a:rPr>
              <a:t>six</a:t>
            </a:r>
            <a:r>
              <a:rPr kumimoji="0" lang="en-US" sz="800" b="0" i="0" u="none" strike="noStrike" kern="1200" cap="none" spc="0" normalizeH="0" baseline="0" noProof="0">
                <a:ln>
                  <a:noFill/>
                </a:ln>
                <a:solidFill>
                  <a:srgbClr val="1F1A62"/>
                </a:solidFill>
                <a:effectLst/>
                <a:uLnTx/>
                <a:uFillTx/>
                <a:latin typeface="Helvetica" panose="020B0403020202020204" pitchFamily="34" charset="0"/>
              </a:rPr>
              <a:t> months average prior to TV launch</a:t>
            </a:r>
          </a:p>
        </p:txBody>
      </p:sp>
      <p:sp>
        <p:nvSpPr>
          <p:cNvPr id="5" name="Rectangle 4">
            <a:extLst>
              <a:ext uri="{FF2B5EF4-FFF2-40B4-BE49-F238E27FC236}">
                <a16:creationId xmlns:a16="http://schemas.microsoft.com/office/drawing/2014/main" id="{A2CCAAEC-B04F-FF18-658D-B9979B15349D}"/>
              </a:ext>
            </a:extLst>
          </p:cNvPr>
          <p:cNvSpPr/>
          <p:nvPr/>
        </p:nvSpPr>
        <p:spPr>
          <a:xfrm>
            <a:off x="179108" y="259667"/>
            <a:ext cx="1144544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$2MM - $5MM TV Ad Investment: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Brands with a higher investment saw a greater lift in their website traffic when they were on TV</a:t>
            </a:r>
          </a:p>
        </p:txBody>
      </p:sp>
      <p:sp>
        <p:nvSpPr>
          <p:cNvPr id="6" name="Slide Number Placeholder 5">
            <a:extLst>
              <a:ext uri="{FF2B5EF4-FFF2-40B4-BE49-F238E27FC236}">
                <a16:creationId xmlns:a16="http://schemas.microsoft.com/office/drawing/2014/main" id="{FEF0902B-EC53-CCB4-7BC6-92476E61390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990081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erson using a computer&#10;&#10;Description automatically generated">
            <a:extLst>
              <a:ext uri="{FF2B5EF4-FFF2-40B4-BE49-F238E27FC236}">
                <a16:creationId xmlns:a16="http://schemas.microsoft.com/office/drawing/2014/main" id="{43A55C05-89A8-BA63-DE7D-29F5D629467E}"/>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427167" y="1678804"/>
            <a:ext cx="3786351" cy="5179195"/>
          </a:xfrm>
          <a:prstGeom prst="rect">
            <a:avLst/>
          </a:prstGeom>
        </p:spPr>
      </p:pic>
      <p:sp>
        <p:nvSpPr>
          <p:cNvPr id="31" name="Rectangle 30">
            <a:extLst>
              <a:ext uri="{FF2B5EF4-FFF2-40B4-BE49-F238E27FC236}">
                <a16:creationId xmlns:a16="http://schemas.microsoft.com/office/drawing/2014/main" id="{CE3D5038-DB0D-49D3-81FE-CE06731FFC1C}"/>
              </a:ext>
            </a:extLst>
          </p:cNvPr>
          <p:cNvSpPr/>
          <p:nvPr/>
        </p:nvSpPr>
        <p:spPr>
          <a:xfrm>
            <a:off x="-1" y="1685013"/>
            <a:ext cx="8427169"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5F350CE-20F1-F333-131F-D12ECDF8BF62}"/>
              </a:ext>
            </a:extLst>
          </p:cNvPr>
          <p:cNvSpPr/>
          <p:nvPr/>
        </p:nvSpPr>
        <p:spPr>
          <a:xfrm>
            <a:off x="3036627" y="2503726"/>
            <a:ext cx="5149430" cy="3354363"/>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5" name="Chart 4">
            <a:extLst>
              <a:ext uri="{FF2B5EF4-FFF2-40B4-BE49-F238E27FC236}">
                <a16:creationId xmlns:a16="http://schemas.microsoft.com/office/drawing/2014/main" id="{8FD5A597-24AA-C1EF-0CB2-475060020916}"/>
              </a:ext>
            </a:extLst>
          </p:cNvPr>
          <p:cNvGraphicFramePr/>
          <p:nvPr>
            <p:extLst>
              <p:ext uri="{D42A27DB-BD31-4B8C-83A1-F6EECF244321}">
                <p14:modId xmlns:p14="http://schemas.microsoft.com/office/powerpoint/2010/main" val="2714577240"/>
              </p:ext>
            </p:extLst>
          </p:nvPr>
        </p:nvGraphicFramePr>
        <p:xfrm>
          <a:off x="107439" y="2515309"/>
          <a:ext cx="7496459" cy="32834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6653571-CCF7-29E8-CC1A-34D314F51A6F}"/>
              </a:ext>
            </a:extLst>
          </p:cNvPr>
          <p:cNvSpPr txBox="1"/>
          <p:nvPr/>
        </p:nvSpPr>
        <p:spPr>
          <a:xfrm>
            <a:off x="89095" y="5575114"/>
            <a:ext cx="27057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average)</a:t>
            </a:r>
          </a:p>
        </p:txBody>
      </p:sp>
      <p:sp>
        <p:nvSpPr>
          <p:cNvPr id="7" name="TextBox 6">
            <a:extLst>
              <a:ext uri="{FF2B5EF4-FFF2-40B4-BE49-F238E27FC236}">
                <a16:creationId xmlns:a16="http://schemas.microsoft.com/office/drawing/2014/main" id="{CBD0900F-06D6-8D44-123E-651472D6E72A}"/>
              </a:ext>
            </a:extLst>
          </p:cNvPr>
          <p:cNvSpPr txBox="1"/>
          <p:nvPr/>
        </p:nvSpPr>
        <p:spPr>
          <a:xfrm>
            <a:off x="4824328" y="5575114"/>
            <a:ext cx="294093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(TV launch – April 2024)</a:t>
            </a:r>
          </a:p>
        </p:txBody>
      </p:sp>
      <p:sp>
        <p:nvSpPr>
          <p:cNvPr id="9" name="Text Placeholder 2">
            <a:extLst>
              <a:ext uri="{FF2B5EF4-FFF2-40B4-BE49-F238E27FC236}">
                <a16:creationId xmlns:a16="http://schemas.microsoft.com/office/drawing/2014/main" id="{0243D48A-B3D7-84E1-56FD-070CD6CFEFDD}"/>
              </a:ext>
            </a:extLst>
          </p:cNvPr>
          <p:cNvSpPr txBox="1">
            <a:spLocks/>
          </p:cNvSpPr>
          <p:nvPr/>
        </p:nvSpPr>
        <p:spPr>
          <a:xfrm>
            <a:off x="5979" y="1681441"/>
            <a:ext cx="8421187" cy="712523"/>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5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$10MM+ Spend – 44 Brand Analysis: Average Monthly Website Unique Visitors</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Apr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‘20</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 Apr ‘24</a:t>
            </a:r>
          </a:p>
        </p:txBody>
      </p:sp>
      <p:sp>
        <p:nvSpPr>
          <p:cNvPr id="10" name="Rectangle 9">
            <a:extLst>
              <a:ext uri="{FF2B5EF4-FFF2-40B4-BE49-F238E27FC236}">
                <a16:creationId xmlns:a16="http://schemas.microsoft.com/office/drawing/2014/main" id="{FCCB9621-4F5F-4890-970E-C731A19752C2}"/>
              </a:ext>
            </a:extLst>
          </p:cNvPr>
          <p:cNvSpPr/>
          <p:nvPr/>
        </p:nvSpPr>
        <p:spPr>
          <a:xfrm>
            <a:off x="4535881" y="2993798"/>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+36%</a:t>
            </a:r>
          </a:p>
        </p:txBody>
      </p:sp>
      <p:sp>
        <p:nvSpPr>
          <p:cNvPr id="11" name="TextBox 10">
            <a:extLst>
              <a:ext uri="{FF2B5EF4-FFF2-40B4-BE49-F238E27FC236}">
                <a16:creationId xmlns:a16="http://schemas.microsoft.com/office/drawing/2014/main" id="{95C988CC-54D5-5A59-7DCD-46FBB1CC5631}"/>
              </a:ext>
            </a:extLst>
          </p:cNvPr>
          <p:cNvSpPr txBox="1"/>
          <p:nvPr/>
        </p:nvSpPr>
        <p:spPr>
          <a:xfrm>
            <a:off x="4349567" y="4158295"/>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six months average prior to TV launch</a:t>
            </a:r>
          </a:p>
        </p:txBody>
      </p:sp>
      <p:sp>
        <p:nvSpPr>
          <p:cNvPr id="12" name="Rectangle 11">
            <a:extLst>
              <a:ext uri="{FF2B5EF4-FFF2-40B4-BE49-F238E27FC236}">
                <a16:creationId xmlns:a16="http://schemas.microsoft.com/office/drawing/2014/main" id="{9E0E3795-111B-2D35-448A-1F86B64EECA7}"/>
              </a:ext>
            </a:extLst>
          </p:cNvPr>
          <p:cNvSpPr/>
          <p:nvPr/>
        </p:nvSpPr>
        <p:spPr>
          <a:xfrm>
            <a:off x="4535881" y="3472230"/>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+1.2MM</a:t>
            </a:r>
            <a:b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uniques</a:t>
            </a: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28B8309B-0C16-4975-AD63-5338FAEF54AC}"/>
              </a:ext>
            </a:extLst>
          </p:cNvPr>
          <p:cNvSpPr/>
          <p:nvPr/>
        </p:nvSpPr>
        <p:spPr>
          <a:xfrm>
            <a:off x="6991867" y="2614891"/>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+42%</a:t>
            </a:r>
          </a:p>
        </p:txBody>
      </p:sp>
      <p:sp>
        <p:nvSpPr>
          <p:cNvPr id="19" name="Rectangle 18">
            <a:extLst>
              <a:ext uri="{FF2B5EF4-FFF2-40B4-BE49-F238E27FC236}">
                <a16:creationId xmlns:a16="http://schemas.microsoft.com/office/drawing/2014/main" id="{7A275667-00FB-B06E-61EB-71D5D2E618D9}"/>
              </a:ext>
            </a:extLst>
          </p:cNvPr>
          <p:cNvSpPr/>
          <p:nvPr/>
        </p:nvSpPr>
        <p:spPr>
          <a:xfrm>
            <a:off x="6991867" y="3095930"/>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+1.4MM</a:t>
            </a:r>
            <a:b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05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uniques</a:t>
            </a: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2" name="Picture 1">
            <a:extLst>
              <a:ext uri="{FF2B5EF4-FFF2-40B4-BE49-F238E27FC236}">
                <a16:creationId xmlns:a16="http://schemas.microsoft.com/office/drawing/2014/main" id="{ECF954BB-FDC6-BEEF-F28B-35141F1167F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Rectangle 3">
            <a:extLst>
              <a:ext uri="{FF2B5EF4-FFF2-40B4-BE49-F238E27FC236}">
                <a16:creationId xmlns:a16="http://schemas.microsoft.com/office/drawing/2014/main" id="{A304C43B-D021-7DF4-4F9C-DB121935FEB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1" name="TextBox 20">
            <a:extLst>
              <a:ext uri="{FF2B5EF4-FFF2-40B4-BE49-F238E27FC236}">
                <a16:creationId xmlns:a16="http://schemas.microsoft.com/office/drawing/2014/main" id="{43DF35B9-94AB-0219-FE95-4A1520CBF0D0}"/>
              </a:ext>
            </a:extLst>
          </p:cNvPr>
          <p:cNvSpPr txBox="1"/>
          <p:nvPr/>
        </p:nvSpPr>
        <p:spPr>
          <a:xfrm>
            <a:off x="483206" y="6010352"/>
            <a:ext cx="796547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 figures are based on monthly averages for the 44 brands analyzed. VAB analysis of Nielsen Ad Intel,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t>
            </a:r>
            <a:r>
              <a:rPr lang="en-US" sz="700">
                <a:solidFill>
                  <a:srgbClr val="1B1464"/>
                </a:solidFill>
                <a:latin typeface="Helvetica" pitchFamily="2" charset="0"/>
                <a:ea typeface="Open Sans" panose="020B0606030504020204" pitchFamily="34" charset="0"/>
                <a:cs typeface="Open Sans" panose="020B0606030504020204" pitchFamily="34" charset="0"/>
              </a:rPr>
              <a:t>activity based on reported spending across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January 2021 – April 2024 (calendar months), across the 44 brands analyzed. The brands within this group invested $10MM+ in TV between January 2021 – April 2024.</a:t>
            </a:r>
          </a:p>
        </p:txBody>
      </p:sp>
      <p:sp>
        <p:nvSpPr>
          <p:cNvPr id="28" name="TextBox 27">
            <a:extLst>
              <a:ext uri="{FF2B5EF4-FFF2-40B4-BE49-F238E27FC236}">
                <a16:creationId xmlns:a16="http://schemas.microsoft.com/office/drawing/2014/main" id="{434FC08F-ABB1-F533-5416-56CD02E2C482}"/>
              </a:ext>
            </a:extLst>
          </p:cNvPr>
          <p:cNvSpPr txBox="1"/>
          <p:nvPr/>
        </p:nvSpPr>
        <p:spPr>
          <a:xfrm>
            <a:off x="6791248" y="3807430"/>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vs. six months average prior to TV launch</a:t>
            </a:r>
          </a:p>
        </p:txBody>
      </p:sp>
      <p:sp>
        <p:nvSpPr>
          <p:cNvPr id="3" name="Rectangle 2">
            <a:extLst>
              <a:ext uri="{FF2B5EF4-FFF2-40B4-BE49-F238E27FC236}">
                <a16:creationId xmlns:a16="http://schemas.microsoft.com/office/drawing/2014/main" id="{5FFE196E-8FA7-7D18-2201-6E246FA8AE1E}"/>
              </a:ext>
            </a:extLst>
          </p:cNvPr>
          <p:cNvSpPr/>
          <p:nvPr/>
        </p:nvSpPr>
        <p:spPr>
          <a:xfrm>
            <a:off x="179108" y="259667"/>
            <a:ext cx="1165945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$10MM+ TV Ad Investment: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Brands that made the ‘biggest bet’ on TV saw the greatest return on investment in terms of their website traffic lift</a:t>
            </a:r>
          </a:p>
        </p:txBody>
      </p:sp>
      <p:sp>
        <p:nvSpPr>
          <p:cNvPr id="14" name="Slide Number Placeholder 5">
            <a:extLst>
              <a:ext uri="{FF2B5EF4-FFF2-40B4-BE49-F238E27FC236}">
                <a16:creationId xmlns:a16="http://schemas.microsoft.com/office/drawing/2014/main" id="{60340965-A3B9-99E1-C7D2-2DC7973B902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247664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64883B-33D2-BA3F-D4B7-69D22586A76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4044"/>
            <a:ext cx="12191999" cy="6824845"/>
          </a:xfrm>
          <a:prstGeom prst="rect">
            <a:avLst/>
          </a:prstGeom>
        </p:spPr>
      </p:pic>
      <p:sp>
        <p:nvSpPr>
          <p:cNvPr id="11" name="Rectangle 10">
            <a:extLst>
              <a:ext uri="{FF2B5EF4-FFF2-40B4-BE49-F238E27FC236}">
                <a16:creationId xmlns:a16="http://schemas.microsoft.com/office/drawing/2014/main" id="{A764CD76-80A7-B6B6-2B84-F1194582D28D}"/>
              </a:ext>
            </a:extLst>
          </p:cNvPr>
          <p:cNvSpPr>
            <a:spLocks/>
          </p:cNvSpPr>
          <p:nvPr/>
        </p:nvSpPr>
        <p:spPr>
          <a:xfrm>
            <a:off x="1" y="-20257"/>
            <a:ext cx="12191999" cy="6878257"/>
          </a:xfrm>
          <a:prstGeom prst="rect">
            <a:avLst/>
          </a:prstGeom>
          <a:solidFill>
            <a:srgbClr val="ED3C8D">
              <a:alpha val="89804"/>
            </a:srgbClr>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7967024-B0E9-62F3-B87E-C2A219AA3A6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B791374-7347-0B27-4076-28CF211AC0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6630F40-82AF-F240-FCB5-191F7AC4994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Rounded Corners 2">
            <a:extLst>
              <a:ext uri="{FF2B5EF4-FFF2-40B4-BE49-F238E27FC236}">
                <a16:creationId xmlns:a16="http://schemas.microsoft.com/office/drawing/2014/main" id="{6FBB9C2A-983A-6452-1CA0-C6021A877456}"/>
              </a:ext>
            </a:extLst>
          </p:cNvPr>
          <p:cNvSpPr/>
          <p:nvPr/>
        </p:nvSpPr>
        <p:spPr>
          <a:xfrm>
            <a:off x="775793" y="2143635"/>
            <a:ext cx="5023982" cy="2776708"/>
          </a:xfrm>
          <a:prstGeom prst="roundRect">
            <a:avLst/>
          </a:prstGeom>
          <a:solidFill>
            <a:srgbClr val="E2E8F0"/>
          </a:solidFill>
          <a:ln w="38100">
            <a:solidFill>
              <a:srgbClr val="ACBD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A07E2BD-F92E-820F-F41D-377B85DE17BC}"/>
              </a:ext>
            </a:extLst>
          </p:cNvPr>
          <p:cNvSpPr txBox="1"/>
          <p:nvPr/>
        </p:nvSpPr>
        <p:spPr>
          <a:xfrm>
            <a:off x="775788" y="2382560"/>
            <a:ext cx="5023983" cy="1477328"/>
          </a:xfrm>
          <a:prstGeom prst="rect">
            <a:avLst/>
          </a:prstGeom>
          <a:noFill/>
        </p:spPr>
        <p:txBody>
          <a:bodyPr wrap="square" rtlCol="0">
            <a:spAutoFit/>
          </a:bodyPr>
          <a:lstStyle/>
          <a:p>
            <a:pPr algn="ctr"/>
            <a:r>
              <a:rPr lang="en-US" sz="2800" b="1" u="sng">
                <a:solidFill>
                  <a:srgbClr val="ACBDCE"/>
                </a:solidFill>
                <a:latin typeface="Helvetica" pitchFamily="2" charset="0"/>
              </a:rPr>
              <a:t>Pre-TV Launch </a:t>
            </a:r>
            <a:br>
              <a:rPr lang="en-US" sz="2800" b="1" u="sng">
                <a:solidFill>
                  <a:srgbClr val="ACBDCE"/>
                </a:solidFill>
                <a:latin typeface="Helvetica" pitchFamily="2" charset="0"/>
              </a:rPr>
            </a:br>
            <a:r>
              <a:rPr lang="en-US" sz="2600" b="1">
                <a:solidFill>
                  <a:srgbClr val="ACBDCE"/>
                </a:solidFill>
                <a:latin typeface="Helvetica" pitchFamily="2" charset="0"/>
              </a:rPr>
              <a:t>Measured Website Traffic</a:t>
            </a:r>
          </a:p>
          <a:p>
            <a:pPr algn="ctr"/>
            <a:endParaRPr lang="en-US" sz="400">
              <a:solidFill>
                <a:srgbClr val="00C0F3"/>
              </a:solidFill>
              <a:latin typeface="Helvetica" pitchFamily="2" charset="0"/>
            </a:endParaRPr>
          </a:p>
          <a:p>
            <a:pPr algn="ctr"/>
            <a:r>
              <a:rPr lang="en-US" sz="1600">
                <a:solidFill>
                  <a:srgbClr val="ACBDCE"/>
                </a:solidFill>
                <a:latin typeface="Helvetica" pitchFamily="2" charset="0"/>
              </a:rPr>
              <a:t>Advertisers with measured website</a:t>
            </a:r>
            <a:br>
              <a:rPr lang="en-US" sz="1600">
                <a:solidFill>
                  <a:srgbClr val="ACBDCE"/>
                </a:solidFill>
                <a:latin typeface="Helvetica" pitchFamily="2" charset="0"/>
              </a:rPr>
            </a:br>
            <a:r>
              <a:rPr lang="en-US" sz="1600">
                <a:solidFill>
                  <a:srgbClr val="ACBDCE"/>
                </a:solidFill>
                <a:latin typeface="Helvetica" pitchFamily="2" charset="0"/>
              </a:rPr>
              <a:t>traffic before TV launch</a:t>
            </a:r>
          </a:p>
        </p:txBody>
      </p:sp>
      <p:sp>
        <p:nvSpPr>
          <p:cNvPr id="9" name="TextBox 8">
            <a:extLst>
              <a:ext uri="{FF2B5EF4-FFF2-40B4-BE49-F238E27FC236}">
                <a16:creationId xmlns:a16="http://schemas.microsoft.com/office/drawing/2014/main" id="{5E984BD2-3DC9-D02A-2266-1D8042C52023}"/>
              </a:ext>
            </a:extLst>
          </p:cNvPr>
          <p:cNvSpPr txBox="1"/>
          <p:nvPr/>
        </p:nvSpPr>
        <p:spPr>
          <a:xfrm>
            <a:off x="1158810" y="3906054"/>
            <a:ext cx="4257937" cy="830997"/>
          </a:xfrm>
          <a:prstGeom prst="rect">
            <a:avLst/>
          </a:prstGeom>
          <a:noFill/>
        </p:spPr>
        <p:txBody>
          <a:bodyPr wrap="square" rtlCol="0">
            <a:spAutoFit/>
          </a:bodyPr>
          <a:lstStyle/>
          <a:p>
            <a:pPr algn="ctr"/>
            <a:r>
              <a:rPr lang="en-US" sz="4800" b="1">
                <a:solidFill>
                  <a:srgbClr val="ACBDCE"/>
                </a:solidFill>
                <a:latin typeface="Helvetica" pitchFamily="2" charset="0"/>
              </a:rPr>
              <a:t>173 Brands</a:t>
            </a:r>
          </a:p>
        </p:txBody>
      </p:sp>
      <p:sp>
        <p:nvSpPr>
          <p:cNvPr id="10" name="Rectangle: Rounded Corners 9">
            <a:extLst>
              <a:ext uri="{FF2B5EF4-FFF2-40B4-BE49-F238E27FC236}">
                <a16:creationId xmlns:a16="http://schemas.microsoft.com/office/drawing/2014/main" id="{3CFEFDDB-2100-4FE5-90BF-A5C212A7D9A0}"/>
              </a:ext>
            </a:extLst>
          </p:cNvPr>
          <p:cNvSpPr/>
          <p:nvPr/>
        </p:nvSpPr>
        <p:spPr>
          <a:xfrm>
            <a:off x="6392230" y="2143635"/>
            <a:ext cx="5023982" cy="2776708"/>
          </a:xfrm>
          <a:prstGeom prst="round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pitchFamily="2" charset="0"/>
            </a:endParaRPr>
          </a:p>
        </p:txBody>
      </p:sp>
      <p:sp>
        <p:nvSpPr>
          <p:cNvPr id="12" name="TextBox 11">
            <a:extLst>
              <a:ext uri="{FF2B5EF4-FFF2-40B4-BE49-F238E27FC236}">
                <a16:creationId xmlns:a16="http://schemas.microsoft.com/office/drawing/2014/main" id="{1621D0CF-5BAC-20E3-B529-F906A751A0BC}"/>
              </a:ext>
            </a:extLst>
          </p:cNvPr>
          <p:cNvSpPr txBox="1"/>
          <p:nvPr/>
        </p:nvSpPr>
        <p:spPr>
          <a:xfrm>
            <a:off x="6392225" y="2382560"/>
            <a:ext cx="5023983" cy="1523494"/>
          </a:xfrm>
          <a:prstGeom prst="rect">
            <a:avLst/>
          </a:prstGeom>
          <a:noFill/>
        </p:spPr>
        <p:txBody>
          <a:bodyPr wrap="square" rtlCol="0">
            <a:spAutoFit/>
          </a:bodyPr>
          <a:lstStyle/>
          <a:p>
            <a:pPr algn="ctr"/>
            <a:r>
              <a:rPr lang="en-US" sz="2800" b="1" u="sng">
                <a:solidFill>
                  <a:srgbClr val="ED3C8D"/>
                </a:solidFill>
                <a:latin typeface="Helvetica" pitchFamily="2" charset="0"/>
              </a:rPr>
              <a:t>Pre-TV Launch </a:t>
            </a:r>
          </a:p>
          <a:p>
            <a:pPr algn="ctr"/>
            <a:r>
              <a:rPr lang="en-US" sz="2600" b="1">
                <a:solidFill>
                  <a:srgbClr val="ED3C8D"/>
                </a:solidFill>
                <a:latin typeface="Helvetica" pitchFamily="2" charset="0"/>
              </a:rPr>
              <a:t>Unmeasured Website Traffic</a:t>
            </a:r>
          </a:p>
          <a:p>
            <a:pPr algn="ctr"/>
            <a:endParaRPr lang="en-US" sz="400">
              <a:solidFill>
                <a:schemeClr val="bg1">
                  <a:lumMod val="75000"/>
                </a:schemeClr>
              </a:solidFill>
              <a:latin typeface="Helvetica" pitchFamily="2" charset="0"/>
            </a:endParaRPr>
          </a:p>
          <a:p>
            <a:pPr algn="ctr"/>
            <a:r>
              <a:rPr lang="en-US" sz="1600">
                <a:solidFill>
                  <a:srgbClr val="1B1464"/>
                </a:solidFill>
                <a:latin typeface="Helvetica" pitchFamily="2" charset="0"/>
              </a:rPr>
              <a:t>Advertisers </a:t>
            </a:r>
            <a:r>
              <a:rPr lang="en-US" sz="1600" b="1">
                <a:solidFill>
                  <a:srgbClr val="1B1464"/>
                </a:solidFill>
                <a:latin typeface="Helvetica" pitchFamily="2" charset="0"/>
              </a:rPr>
              <a:t>without</a:t>
            </a:r>
            <a:r>
              <a:rPr lang="en-US" sz="1600">
                <a:solidFill>
                  <a:srgbClr val="1B1464"/>
                </a:solidFill>
                <a:latin typeface="Helvetica" pitchFamily="2" charset="0"/>
              </a:rPr>
              <a:t> measured website</a:t>
            </a:r>
            <a:br>
              <a:rPr lang="en-US" sz="1600">
                <a:solidFill>
                  <a:srgbClr val="1B1464"/>
                </a:solidFill>
                <a:latin typeface="Helvetica" pitchFamily="2" charset="0"/>
              </a:rPr>
            </a:br>
            <a:r>
              <a:rPr lang="en-US" sz="1600">
                <a:solidFill>
                  <a:srgbClr val="1B1464"/>
                </a:solidFill>
                <a:latin typeface="Helvetica" pitchFamily="2" charset="0"/>
              </a:rPr>
              <a:t>traffic before TV launch</a:t>
            </a:r>
          </a:p>
        </p:txBody>
      </p:sp>
      <p:sp>
        <p:nvSpPr>
          <p:cNvPr id="13" name="TextBox 12">
            <a:extLst>
              <a:ext uri="{FF2B5EF4-FFF2-40B4-BE49-F238E27FC236}">
                <a16:creationId xmlns:a16="http://schemas.microsoft.com/office/drawing/2014/main" id="{BED013E5-4590-6354-09BA-2D833BAF5FC9}"/>
              </a:ext>
            </a:extLst>
          </p:cNvPr>
          <p:cNvSpPr txBox="1"/>
          <p:nvPr/>
        </p:nvSpPr>
        <p:spPr>
          <a:xfrm>
            <a:off x="6775253" y="3906054"/>
            <a:ext cx="4257937" cy="830997"/>
          </a:xfrm>
          <a:prstGeom prst="rect">
            <a:avLst/>
          </a:prstGeom>
          <a:noFill/>
        </p:spPr>
        <p:txBody>
          <a:bodyPr wrap="square" rtlCol="0">
            <a:spAutoFit/>
          </a:bodyPr>
          <a:lstStyle/>
          <a:p>
            <a:pPr algn="ctr"/>
            <a:r>
              <a:rPr lang="en-US" sz="4800" b="1">
                <a:solidFill>
                  <a:srgbClr val="ED3C8D"/>
                </a:solidFill>
                <a:latin typeface="Helvetica" pitchFamily="2" charset="0"/>
              </a:rPr>
              <a:t>28 Brands</a:t>
            </a:r>
          </a:p>
        </p:txBody>
      </p:sp>
    </p:spTree>
    <p:extLst>
      <p:ext uri="{BB962C8B-B14F-4D97-AF65-F5344CB8AC3E}">
        <p14:creationId xmlns:p14="http://schemas.microsoft.com/office/powerpoint/2010/main" val="391628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E3D5038-DB0D-49D3-81FE-CE06731FFC1C}"/>
              </a:ext>
            </a:extLst>
          </p:cNvPr>
          <p:cNvSpPr/>
          <p:nvPr/>
        </p:nvSpPr>
        <p:spPr>
          <a:xfrm>
            <a:off x="-1342" y="1685013"/>
            <a:ext cx="12192000" cy="5172987"/>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A4A6AC80-6841-11C9-01AA-51A3D185EA0E}"/>
              </a:ext>
            </a:extLst>
          </p:cNvPr>
          <p:cNvSpPr/>
          <p:nvPr/>
        </p:nvSpPr>
        <p:spPr>
          <a:xfrm>
            <a:off x="444428" y="2019797"/>
            <a:ext cx="11300460" cy="4164463"/>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8F1CAF8-86A4-78C8-1633-B64D3DC62E8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93DDBF8F-E71B-9891-C7C9-0BAD6ED4308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EDD0F75A-D9F5-3A4C-1795-6D80BF019C5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3" name="TextBox 22">
            <a:extLst>
              <a:ext uri="{FF2B5EF4-FFF2-40B4-BE49-F238E27FC236}">
                <a16:creationId xmlns:a16="http://schemas.microsoft.com/office/drawing/2014/main" id="{F2F930E5-B452-2A6F-3F46-440AAECBC713}"/>
              </a:ext>
            </a:extLst>
          </p:cNvPr>
          <p:cNvSpPr txBox="1"/>
          <p:nvPr/>
        </p:nvSpPr>
        <p:spPr>
          <a:xfrm>
            <a:off x="481665" y="6332530"/>
            <a:ext cx="1166477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Source: VAB analysis of Nielsen Ad Intel, </a:t>
            </a:r>
            <a:r>
              <a:rPr lang="en-US" sz="700">
                <a:solidFill>
                  <a:schemeClr val="bg1"/>
                </a:solidFill>
                <a:latin typeface="Helvetica" panose="020B0403020202020204" pitchFamily="34" charset="0"/>
              </a:rPr>
              <a:t>Jan ‘</a:t>
            </a: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21 – </a:t>
            </a:r>
            <a:r>
              <a:rPr lang="en-US" sz="700">
                <a:solidFill>
                  <a:schemeClr val="bg1"/>
                </a:solidFill>
                <a:latin typeface="Helvetica" panose="020B0403020202020204" pitchFamily="34" charset="0"/>
              </a:rPr>
              <a:t>Dec ‘</a:t>
            </a: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23 (calendar months) &amp; VAB analysis of Comscore </a:t>
            </a:r>
            <a:r>
              <a:rPr kumimoji="0" lang="en-US" sz="700" b="0" i="0" u="none" strike="noStrike" kern="1200" cap="none" spc="0" normalizeH="0" baseline="0" noProof="0" err="1">
                <a:ln>
                  <a:noFill/>
                </a:ln>
                <a:solidFill>
                  <a:schemeClr val="bg1"/>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 multiplatform media trend data, P18+. April 2020 – April 2024 (calendar months)</a:t>
            </a:r>
            <a:r>
              <a:rPr lang="en-US" sz="700">
                <a:solidFill>
                  <a:schemeClr val="bg1"/>
                </a:solidFill>
                <a:latin typeface="Helvetica" panose="020B0403020202020204" pitchFamily="34" charset="0"/>
              </a:rPr>
              <a:t>. </a:t>
            </a: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SMBs = small * medium-sized businesses.</a:t>
            </a:r>
          </a:p>
        </p:txBody>
      </p:sp>
      <p:sp>
        <p:nvSpPr>
          <p:cNvPr id="14" name="Rectangle 13">
            <a:extLst>
              <a:ext uri="{FF2B5EF4-FFF2-40B4-BE49-F238E27FC236}">
                <a16:creationId xmlns:a16="http://schemas.microsoft.com/office/drawing/2014/main" id="{AEB6DE1D-77E8-6A0F-F1D0-6379FFED9ABC}"/>
              </a:ext>
            </a:extLst>
          </p:cNvPr>
          <p:cNvSpPr/>
          <p:nvPr/>
        </p:nvSpPr>
        <p:spPr>
          <a:xfrm>
            <a:off x="482459" y="1260485"/>
            <a:ext cx="11576307"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12 of these advertisers are ‘direct-to-consumer’ brands</a:t>
            </a:r>
          </a:p>
        </p:txBody>
      </p:sp>
      <p:sp>
        <p:nvSpPr>
          <p:cNvPr id="15" name="Rectangle 14">
            <a:extLst>
              <a:ext uri="{FF2B5EF4-FFF2-40B4-BE49-F238E27FC236}">
                <a16:creationId xmlns:a16="http://schemas.microsoft.com/office/drawing/2014/main" id="{CB2D3B29-868C-A877-7D69-DCCCB6CDB83C}"/>
              </a:ext>
            </a:extLst>
          </p:cNvPr>
          <p:cNvSpPr/>
          <p:nvPr/>
        </p:nvSpPr>
        <p:spPr>
          <a:xfrm>
            <a:off x="179108" y="259667"/>
            <a:ext cx="1133942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‘Pre-TV Launch: Unmeasured Website Traffic’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segment includes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28 brands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across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21 categories</a:t>
            </a:r>
            <a:r>
              <a:rPr lang="en-US" sz="2600" b="1">
                <a:solidFill>
                  <a:srgbClr val="ED3C8D"/>
                </a:solidFill>
                <a:latin typeface="Helvetica" pitchFamily="2" charset="0"/>
              </a:rPr>
              <a:t>, </a:t>
            </a:r>
            <a:r>
              <a:rPr lang="en-US" sz="2600" b="1">
                <a:solidFill>
                  <a:srgbClr val="1B1464"/>
                </a:solidFill>
                <a:latin typeface="Helvetica" pitchFamily="2" charset="0"/>
              </a:rPr>
              <a:t>many of which are SMBs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8" name="Picture 4" descr="How does Lume work?">
            <a:extLst>
              <a:ext uri="{FF2B5EF4-FFF2-40B4-BE49-F238E27FC236}">
                <a16:creationId xmlns:a16="http://schemas.microsoft.com/office/drawing/2014/main" id="{452D8846-48C3-987F-7432-C4793EC5168A}"/>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l="21151" r="25773"/>
          <a:stretch/>
        </p:blipFill>
        <p:spPr bwMode="auto">
          <a:xfrm>
            <a:off x="3044437" y="5360623"/>
            <a:ext cx="1023704" cy="7338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UDN | Fútbol Mexicano Wiki | Fandom">
            <a:extLst>
              <a:ext uri="{FF2B5EF4-FFF2-40B4-BE49-F238E27FC236}">
                <a16:creationId xmlns:a16="http://schemas.microsoft.com/office/drawing/2014/main" id="{1EB3892E-E3FB-86FC-E409-096C9DEBF6A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7561" y="2860700"/>
            <a:ext cx="2120325" cy="5300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5259FCF-4EA8-F2FF-73F5-9F30929A706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68372" y="3546203"/>
            <a:ext cx="1650904" cy="567911"/>
          </a:xfrm>
          <a:prstGeom prst="rect">
            <a:avLst/>
          </a:prstGeom>
        </p:spPr>
      </p:pic>
      <p:pic>
        <p:nvPicPr>
          <p:cNvPr id="11" name="Picture 16" descr="Job Application for Senior Graphic Designer at Cirkul, Inc.">
            <a:extLst>
              <a:ext uri="{FF2B5EF4-FFF2-40B4-BE49-F238E27FC236}">
                <a16:creationId xmlns:a16="http://schemas.microsoft.com/office/drawing/2014/main" id="{AAFD2E43-A68B-F691-932C-8A95F402AF72}"/>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61313" y="4202806"/>
            <a:ext cx="1583361" cy="586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Inspire Sleep Apnea Innovation - Obstructive Sleep Apnea Treatment">
            <a:extLst>
              <a:ext uri="{FF2B5EF4-FFF2-40B4-BE49-F238E27FC236}">
                <a16:creationId xmlns:a16="http://schemas.microsoft.com/office/drawing/2014/main" id="{E0BEEDB3-8E82-C9F7-0028-CCE351C6D409}"/>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l="6375" t="19555" r="9000" b="19159"/>
          <a:stretch/>
        </p:blipFill>
        <p:spPr bwMode="auto">
          <a:xfrm>
            <a:off x="805152" y="5573770"/>
            <a:ext cx="1973923" cy="4519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B2FEB57-E3E1-4257-AE26-B6E31C20086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779075" y="2839138"/>
            <a:ext cx="1364774" cy="573205"/>
          </a:xfrm>
          <a:prstGeom prst="rect">
            <a:avLst/>
          </a:prstGeom>
        </p:spPr>
      </p:pic>
      <p:pic>
        <p:nvPicPr>
          <p:cNvPr id="20" name="Picture 24" descr="Frontdoor, Inc. - Candu On-Demand Home Services Expands Markets and Trade  Offerings, Giving Consumers Access to Convenient, Professional Repairs and  More">
            <a:extLst>
              <a:ext uri="{FF2B5EF4-FFF2-40B4-BE49-F238E27FC236}">
                <a16:creationId xmlns:a16="http://schemas.microsoft.com/office/drawing/2014/main" id="{76B624E7-D33E-5822-5A2B-6D5FA9A76EAD}"/>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643880" y="3745311"/>
            <a:ext cx="1992501" cy="358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Green Dot Launches Ultimate Mobile Bank for Americans Living Paycheck to  Paycheck | Business Wire">
            <a:extLst>
              <a:ext uri="{FF2B5EF4-FFF2-40B4-BE49-F238E27FC236}">
                <a16:creationId xmlns:a16="http://schemas.microsoft.com/office/drawing/2014/main" id="{EC1BC627-04BE-DD25-4CA0-B8ED6CFC88E0}"/>
              </a:ext>
            </a:extLst>
          </p:cNvPr>
          <p:cNvPicPr>
            <a:picLocks noChangeAspect="1" noChangeArrowheads="1"/>
          </p:cNvPicPr>
          <p:nvPr/>
        </p:nvPicPr>
        <p:blipFill rotWithShape="1">
          <a:blip r:embed="rId11" cstate="hqprint">
            <a:extLst>
              <a:ext uri="{BEBA8EAE-BF5A-486C-A8C5-ECC9F3942E4B}">
                <a14:imgProps xmlns:a14="http://schemas.microsoft.com/office/drawing/2010/main">
                  <a14:imgLayer r:embed="rId12">
                    <a14:imgEffect>
                      <a14:backgroundRemoval t="9961" b="89844" l="4102" r="97656">
                        <a14:foregroundMark x1="16504" y1="31445" x2="16504" y2="31445"/>
                        <a14:foregroundMark x1="6836" y1="35938" x2="4199" y2="46680"/>
                        <a14:foregroundMark x1="44434" y1="33594" x2="51660" y2="31836"/>
                        <a14:foregroundMark x1="51660" y1="31836" x2="52734" y2="45898"/>
                        <a14:foregroundMark x1="52734" y1="45898" x2="46484" y2="58398"/>
                        <a14:foregroundMark x1="49426" y1="63281" x2="51074" y2="66016"/>
                        <a14:foregroundMark x1="49191" y1="62891" x2="49426" y2="63281"/>
                        <a14:foregroundMark x1="48838" y1="62305" x2="49191" y2="62891"/>
                        <a14:foregroundMark x1="46484" y1="58398" x2="48366" y2="61523"/>
                        <a14:foregroundMark x1="51074" y1="66016" x2="52246" y2="66797"/>
                        <a14:foregroundMark x1="58887" y1="53906" x2="59277" y2="65039"/>
                        <a14:foregroundMark x1="59180" y1="52930" x2="59180" y2="53516"/>
                        <a14:foregroundMark x1="59082" y1="53906" x2="59082" y2="53906"/>
                        <a14:foregroundMark x1="59082" y1="53516" x2="58984" y2="53125"/>
                        <a14:foregroundMark x1="70215" y1="55469" x2="69629" y2="60156"/>
                        <a14:foregroundMark x1="78809" y1="54297" x2="78906" y2="60938"/>
                        <a14:foregroundMark x1="89453" y1="55078" x2="89844" y2="59766"/>
                        <a14:foregroundMark x1="92578" y1="55273" x2="94531" y2="51953"/>
                        <a14:backgroundMark x1="48535" y1="61914" x2="48535" y2="61914"/>
                        <a14:backgroundMark x1="49219" y1="62305" x2="49219" y2="62305"/>
                        <a14:backgroundMark x1="48828" y1="62109" x2="48828" y2="62109"/>
                        <a14:backgroundMark x1="49316" y1="62891" x2="49316" y2="62891"/>
                        <a14:backgroundMark x1="49707" y1="63086" x2="49707" y2="63086"/>
                        <a14:backgroundMark x1="49902" y1="63281" x2="49902" y2="63281"/>
                        <a14:backgroundMark x1="49512" y1="63281" x2="49512" y2="63281"/>
                        <a14:backgroundMark x1="48926" y1="62305" x2="48926" y2="62305"/>
                        <a14:backgroundMark x1="48926" y1="61523" x2="48926" y2="61523"/>
                        <a14:backgroundMark x1="49023" y1="62305" x2="49023" y2="62305"/>
                        <a14:backgroundMark x1="49121" y1="62891" x2="49121" y2="62891"/>
                        <a14:backgroundMark x1="48828" y1="62891" x2="48828" y2="62891"/>
                        <a14:backgroundMark x1="48828" y1="62500" x2="48828" y2="62500"/>
                        <a14:backgroundMark x1="49414" y1="63477" x2="49414" y2="63477"/>
                        <a14:backgroundMark x1="49805" y1="63477" x2="49805" y2="63477"/>
                        <a14:backgroundMark x1="49609" y1="63477" x2="49609" y2="63477"/>
                        <a14:backgroundMark x1="48633" y1="61328" x2="48633" y2="61328"/>
                        <a14:backgroundMark x1="48535" y1="61523" x2="48633" y2="61719"/>
                        <a14:backgroundMark x1="48340" y1="61523" x2="48340" y2="61523"/>
                        <a14:backgroundMark x1="48145" y1="61523" x2="48145" y2="61523"/>
                        <a14:backgroundMark x1="96484" y1="47852" x2="96484" y2="47852"/>
                        <a14:backgroundMark x1="97852" y1="48828" x2="97852" y2="48828"/>
                        <a14:backgroundMark x1="97656" y1="49023" x2="97656" y2="49023"/>
                        <a14:backgroundMark x1="97656" y1="48633" x2="97656" y2="48633"/>
                        <a14:backgroundMark x1="96387" y1="48242" x2="97656" y2="48828"/>
                      </a14:backgroundRemoval>
                    </a14:imgEffect>
                  </a14:imgLayer>
                </a14:imgProps>
              </a:ext>
              <a:ext uri="{28A0092B-C50C-407E-A947-70E740481C1C}">
                <a14:useLocalDpi xmlns:a14="http://schemas.microsoft.com/office/drawing/2010/main"/>
              </a:ext>
            </a:extLst>
          </a:blip>
          <a:srcRect t="16075" b="24478"/>
          <a:stretch/>
        </p:blipFill>
        <p:spPr bwMode="auto">
          <a:xfrm>
            <a:off x="761612" y="2087712"/>
            <a:ext cx="1664817" cy="4948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omeaglow | House Cleaning Services | Book a Clean from $19">
            <a:extLst>
              <a:ext uri="{FF2B5EF4-FFF2-40B4-BE49-F238E27FC236}">
                <a16:creationId xmlns:a16="http://schemas.microsoft.com/office/drawing/2014/main" id="{357667A3-76C4-48D9-B439-69F29089A85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2822120" y="3587520"/>
            <a:ext cx="2400676" cy="5339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ow to Play Underdog Fantasy Best Ball: A Comprehensive Guide">
            <a:extLst>
              <a:ext uri="{FF2B5EF4-FFF2-40B4-BE49-F238E27FC236}">
                <a16:creationId xmlns:a16="http://schemas.microsoft.com/office/drawing/2014/main" id="{B184AA69-8FB3-EF97-8D72-F671124C8798}"/>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6367154" y="4186435"/>
            <a:ext cx="13081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Bumper.com Announces Launch of Bumper Rewards">
            <a:extLst>
              <a:ext uri="{FF2B5EF4-FFF2-40B4-BE49-F238E27FC236}">
                <a16:creationId xmlns:a16="http://schemas.microsoft.com/office/drawing/2014/main" id="{9B292BE7-3F10-B89C-6616-7CEE80EF7FA5}"/>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a:stretch/>
        </p:blipFill>
        <p:spPr bwMode="auto">
          <a:xfrm>
            <a:off x="6480231" y="5514388"/>
            <a:ext cx="2863850" cy="5211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Professional Translation and Localization services | TransPerfect">
            <a:extLst>
              <a:ext uri="{FF2B5EF4-FFF2-40B4-BE49-F238E27FC236}">
                <a16:creationId xmlns:a16="http://schemas.microsoft.com/office/drawing/2014/main" id="{A6DEFA10-DEB0-4844-B96E-EF185CF76694}"/>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5973582" y="3688230"/>
            <a:ext cx="3062304" cy="3991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ard Rock Digital Launches New HardRockBet Platform in New Jersey - iGaming  Player">
            <a:extLst>
              <a:ext uri="{FF2B5EF4-FFF2-40B4-BE49-F238E27FC236}">
                <a16:creationId xmlns:a16="http://schemas.microsoft.com/office/drawing/2014/main" id="{CE8C7D57-2F4B-3D60-1373-EDF8988403E8}"/>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6454001" y="2771415"/>
            <a:ext cx="1170913" cy="7086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A69B8F21-8979-F947-A59C-584D34DF68F6}"/>
              </a:ext>
            </a:extLst>
          </p:cNvPr>
          <p:cNvPicPr>
            <a:picLocks noChangeAspect="1"/>
          </p:cNvPicPr>
          <p:nvPr/>
        </p:nvPicPr>
        <p:blipFill>
          <a:blip r:embed="rId18"/>
          <a:stretch>
            <a:fillRect/>
          </a:stretch>
        </p:blipFill>
        <p:spPr>
          <a:xfrm>
            <a:off x="8027961" y="2729767"/>
            <a:ext cx="1651207" cy="791946"/>
          </a:xfrm>
          <a:prstGeom prst="rect">
            <a:avLst/>
          </a:prstGeom>
        </p:spPr>
      </p:pic>
      <p:pic>
        <p:nvPicPr>
          <p:cNvPr id="29" name="Picture 14" descr="BlossomApp">
            <a:extLst>
              <a:ext uri="{FF2B5EF4-FFF2-40B4-BE49-F238E27FC236}">
                <a16:creationId xmlns:a16="http://schemas.microsoft.com/office/drawing/2014/main" id="{160CA045-0097-AF05-9096-37D48168727A}"/>
              </a:ext>
            </a:extLst>
          </p:cNvPr>
          <p:cNvPicPr>
            <a:picLocks noChangeAspect="1" noChangeArrowheads="1"/>
          </p:cNvPicPr>
          <p:nvPr/>
        </p:nvPicPr>
        <p:blipFill rotWithShape="1">
          <a:blip r:embed="rId19" cstate="hqprint">
            <a:extLst>
              <a:ext uri="{28A0092B-C50C-407E-A947-70E740481C1C}">
                <a14:useLocalDpi xmlns:a14="http://schemas.microsoft.com/office/drawing/2010/main"/>
              </a:ext>
            </a:extLst>
          </a:blip>
          <a:srcRect l="725" t="3990" r="-3441" b="4444"/>
          <a:stretch/>
        </p:blipFill>
        <p:spPr bwMode="auto">
          <a:xfrm>
            <a:off x="9619887" y="4278268"/>
            <a:ext cx="1898650" cy="6743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Otter.ai Media Kit - Marketing Resources and Content">
            <a:hlinkClick r:id="rId20"/>
            <a:extLst>
              <a:ext uri="{FF2B5EF4-FFF2-40B4-BE49-F238E27FC236}">
                <a16:creationId xmlns:a16="http://schemas.microsoft.com/office/drawing/2014/main" id="{91978DCB-463C-4A0B-8121-5608C18D219E}"/>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761990" y="4162457"/>
            <a:ext cx="1699044" cy="129164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Resources | TruFinancials">
            <a:extLst>
              <a:ext uri="{FF2B5EF4-FFF2-40B4-BE49-F238E27FC236}">
                <a16:creationId xmlns:a16="http://schemas.microsoft.com/office/drawing/2014/main" id="{41BA7158-4232-976A-9200-A21E99CC0D5A}"/>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2610325" y="4131722"/>
            <a:ext cx="1702273" cy="52432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Biz2Credit Reviews | Read Customer Service Reviews of biz2credit.com">
            <a:extLst>
              <a:ext uri="{FF2B5EF4-FFF2-40B4-BE49-F238E27FC236}">
                <a16:creationId xmlns:a16="http://schemas.microsoft.com/office/drawing/2014/main" id="{B81FD2C8-6DAC-BA82-62DB-A7BBDD374A1E}"/>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4494447" y="2616489"/>
            <a:ext cx="1778724" cy="10185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Kinder Joy® Toys Come To Life With Applaydu, A New App Filled With Family  Fun Activities And Augmented Reality Capabilities">
            <a:extLst>
              <a:ext uri="{FF2B5EF4-FFF2-40B4-BE49-F238E27FC236}">
                <a16:creationId xmlns:a16="http://schemas.microsoft.com/office/drawing/2014/main" id="{48392622-1861-64BA-EE88-80F1B9196893}"/>
              </a:ext>
            </a:extLst>
          </p:cNvPr>
          <p:cNvPicPr>
            <a:picLocks noChangeAspect="1" noChangeArrowheads="1"/>
          </p:cNvPicPr>
          <p:nvPr/>
        </p:nvPicPr>
        <p:blipFill>
          <a:blip r:embed="rId24" cstate="hqprint">
            <a:extLst>
              <a:ext uri="{28A0092B-C50C-407E-A947-70E740481C1C}">
                <a14:useLocalDpi xmlns:a14="http://schemas.microsoft.com/office/drawing/2010/main"/>
              </a:ext>
            </a:extLst>
          </a:blip>
          <a:srcRect/>
          <a:stretch>
            <a:fillRect/>
          </a:stretch>
        </p:blipFill>
        <p:spPr bwMode="auto">
          <a:xfrm>
            <a:off x="4330503" y="5152271"/>
            <a:ext cx="1863540" cy="9764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BackBone One (2nd Gen) PlayStation® Edition – MOGAGAMES">
            <a:extLst>
              <a:ext uri="{FF2B5EF4-FFF2-40B4-BE49-F238E27FC236}">
                <a16:creationId xmlns:a16="http://schemas.microsoft.com/office/drawing/2014/main" id="{60D8C498-DA45-F24E-77B7-259A02BEABC2}"/>
              </a:ext>
            </a:extLst>
          </p:cNvPr>
          <p:cNvPicPr>
            <a:picLocks noChangeAspect="1" noChangeArrowheads="1"/>
          </p:cNvPicPr>
          <p:nvPr/>
        </p:nvPicPr>
        <p:blipFill rotWithShape="1">
          <a:blip r:embed="rId25" cstate="hqprint">
            <a:extLst>
              <a:ext uri="{28A0092B-C50C-407E-A947-70E740481C1C}">
                <a14:useLocalDpi xmlns:a14="http://schemas.microsoft.com/office/drawing/2010/main"/>
              </a:ext>
            </a:extLst>
          </a:blip>
          <a:srcRect/>
          <a:stretch/>
        </p:blipFill>
        <p:spPr bwMode="auto">
          <a:xfrm>
            <a:off x="10124938" y="2754850"/>
            <a:ext cx="1461082" cy="74178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descr="Breeo | Rochester, Fairport &amp; Western NY | The Adirondack Guys">
            <a:extLst>
              <a:ext uri="{FF2B5EF4-FFF2-40B4-BE49-F238E27FC236}">
                <a16:creationId xmlns:a16="http://schemas.microsoft.com/office/drawing/2014/main" id="{81FBBF63-0418-D76C-1717-3DE1749F2612}"/>
              </a:ext>
            </a:extLst>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9780885" y="5100928"/>
            <a:ext cx="1576654" cy="8711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6" descr="Reimbursement Scheme Kesimpta® - TBR Nederland">
            <a:extLst>
              <a:ext uri="{FF2B5EF4-FFF2-40B4-BE49-F238E27FC236}">
                <a16:creationId xmlns:a16="http://schemas.microsoft.com/office/drawing/2014/main" id="{6BC15840-FC81-0152-6A27-8988CDFC836F}"/>
              </a:ext>
            </a:extLst>
          </p:cNvPr>
          <p:cNvPicPr>
            <a:picLocks noChangeAspect="1" noChangeArrowheads="1"/>
          </p:cNvPicPr>
          <p:nvPr/>
        </p:nvPicPr>
        <p:blipFill rotWithShape="1">
          <a:blip r:embed="rId27" cstate="hqprint">
            <a:extLst>
              <a:ext uri="{28A0092B-C50C-407E-A947-70E740481C1C}">
                <a14:useLocalDpi xmlns:a14="http://schemas.microsoft.com/office/drawing/2010/main"/>
              </a:ext>
            </a:extLst>
          </a:blip>
          <a:srcRect b="36320"/>
          <a:stretch/>
        </p:blipFill>
        <p:spPr bwMode="auto">
          <a:xfrm>
            <a:off x="612802" y="4932819"/>
            <a:ext cx="1762043" cy="4019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8">
            <a:extLst>
              <a:ext uri="{FF2B5EF4-FFF2-40B4-BE49-F238E27FC236}">
                <a16:creationId xmlns:a16="http://schemas.microsoft.com/office/drawing/2014/main" id="{17A977B4-B2BB-F937-BC85-449386DFE248}"/>
              </a:ext>
            </a:extLst>
          </p:cNvPr>
          <p:cNvPicPr>
            <a:picLocks noChangeAspect="1" noChangeArrowheads="1"/>
          </p:cNvPicPr>
          <p:nvPr/>
        </p:nvPicPr>
        <p:blipFill rotWithShape="1">
          <a:blip r:embed="rId28" cstate="hqprint">
            <a:extLst>
              <a:ext uri="{28A0092B-C50C-407E-A947-70E740481C1C}">
                <a14:useLocalDpi xmlns:a14="http://schemas.microsoft.com/office/drawing/2010/main"/>
              </a:ext>
            </a:extLst>
          </a:blip>
          <a:srcRect t="27012" b="27160"/>
          <a:stretch/>
        </p:blipFill>
        <p:spPr bwMode="auto">
          <a:xfrm>
            <a:off x="4880123" y="2128490"/>
            <a:ext cx="1943573" cy="4948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0" descr="Copilot Logo - PNG and Vector - Logo Download">
            <a:extLst>
              <a:ext uri="{FF2B5EF4-FFF2-40B4-BE49-F238E27FC236}">
                <a16:creationId xmlns:a16="http://schemas.microsoft.com/office/drawing/2014/main" id="{C673B561-2CB0-B227-2300-7213C2EBB269}"/>
              </a:ext>
            </a:extLst>
          </p:cNvPr>
          <p:cNvPicPr>
            <a:picLocks noChangeAspect="1" noChangeArrowheads="1"/>
          </p:cNvPicPr>
          <p:nvPr/>
        </p:nvPicPr>
        <p:blipFill>
          <a:blip r:embed="rId29" cstate="hqprint">
            <a:extLst>
              <a:ext uri="{28A0092B-C50C-407E-A947-70E740481C1C}">
                <a14:useLocalDpi xmlns:a14="http://schemas.microsoft.com/office/drawing/2010/main"/>
              </a:ext>
            </a:extLst>
          </a:blip>
          <a:srcRect/>
          <a:stretch>
            <a:fillRect/>
          </a:stretch>
        </p:blipFill>
        <p:spPr bwMode="auto">
          <a:xfrm>
            <a:off x="7148580" y="2136895"/>
            <a:ext cx="1977189" cy="4832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descr="Auto, Motorcycle, and ATV Insurance | Dairyland® Insurance">
            <a:extLst>
              <a:ext uri="{FF2B5EF4-FFF2-40B4-BE49-F238E27FC236}">
                <a16:creationId xmlns:a16="http://schemas.microsoft.com/office/drawing/2014/main" id="{0541C253-E3F5-8FEE-24B1-7D9E10B72642}"/>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2624963" y="4755991"/>
            <a:ext cx="1987905" cy="49978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4" descr="ADP Launches 'Roll™ by ADP®' Mobile App, a Completely Reimagined Way for  Small Businesses to Do Payroll - Feb 25, 2021">
            <a:extLst>
              <a:ext uri="{FF2B5EF4-FFF2-40B4-BE49-F238E27FC236}">
                <a16:creationId xmlns:a16="http://schemas.microsoft.com/office/drawing/2014/main" id="{9D6D0659-D0C8-FAEA-221A-B26F12A1E3E2}"/>
              </a:ext>
            </a:extLst>
          </p:cNvPr>
          <p:cNvPicPr>
            <a:picLocks noChangeAspect="1" noChangeArrowheads="1"/>
          </p:cNvPicPr>
          <p:nvPr/>
        </p:nvPicPr>
        <p:blipFill>
          <a:blip r:embed="rId31" cstate="hqprint">
            <a:extLst>
              <a:ext uri="{28A0092B-C50C-407E-A947-70E740481C1C}">
                <a14:useLocalDpi xmlns:a14="http://schemas.microsoft.com/office/drawing/2010/main"/>
              </a:ext>
            </a:extLst>
          </a:blip>
          <a:srcRect/>
          <a:stretch>
            <a:fillRect/>
          </a:stretch>
        </p:blipFill>
        <p:spPr bwMode="auto">
          <a:xfrm>
            <a:off x="4831472" y="4320665"/>
            <a:ext cx="1281915" cy="75747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6" descr="Skims Logo - PNG Logo Vector Brand Downloads (SVG, EPS)">
            <a:extLst>
              <a:ext uri="{FF2B5EF4-FFF2-40B4-BE49-F238E27FC236}">
                <a16:creationId xmlns:a16="http://schemas.microsoft.com/office/drawing/2014/main" id="{FE847199-E247-AF48-82AC-A60EC386E80F}"/>
              </a:ext>
            </a:extLst>
          </p:cNvPr>
          <p:cNvPicPr>
            <a:picLocks noChangeAspect="1" noChangeArrowheads="1"/>
          </p:cNvPicPr>
          <p:nvPr/>
        </p:nvPicPr>
        <p:blipFill>
          <a:blip r:embed="rId32" cstate="hqprint">
            <a:extLst>
              <a:ext uri="{28A0092B-C50C-407E-A947-70E740481C1C}">
                <a14:useLocalDpi xmlns:a14="http://schemas.microsoft.com/office/drawing/2010/main"/>
              </a:ext>
            </a:extLst>
          </a:blip>
          <a:srcRect/>
          <a:stretch>
            <a:fillRect/>
          </a:stretch>
        </p:blipFill>
        <p:spPr bwMode="auto">
          <a:xfrm>
            <a:off x="9456472" y="2157541"/>
            <a:ext cx="1902740" cy="520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eropay | PrizePicks Support">
            <a:extLst>
              <a:ext uri="{FF2B5EF4-FFF2-40B4-BE49-F238E27FC236}">
                <a16:creationId xmlns:a16="http://schemas.microsoft.com/office/drawing/2014/main" id="{F48EF0A0-A1A3-F73A-87B7-B2287EC613D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61530" y="2218314"/>
            <a:ext cx="1931575" cy="41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08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4173470" cy="6869150"/>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4793211-C599-4C3E-A545-DDEBDC4F3B1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5" name="Table 5">
            <a:extLst>
              <a:ext uri="{FF2B5EF4-FFF2-40B4-BE49-F238E27FC236}">
                <a16:creationId xmlns:a16="http://schemas.microsoft.com/office/drawing/2014/main" id="{771EC0ED-AECB-49BB-BA20-761D88F43B35}"/>
              </a:ext>
            </a:extLst>
          </p:cNvPr>
          <p:cNvGraphicFramePr>
            <a:graphicFrameLocks noGrp="1"/>
          </p:cNvGraphicFramePr>
          <p:nvPr>
            <p:extLst>
              <p:ext uri="{D42A27DB-BD31-4B8C-83A1-F6EECF244321}">
                <p14:modId xmlns:p14="http://schemas.microsoft.com/office/powerpoint/2010/main" val="2876067157"/>
              </p:ext>
            </p:extLst>
          </p:nvPr>
        </p:nvGraphicFramePr>
        <p:xfrm>
          <a:off x="4364648" y="737616"/>
          <a:ext cx="7577541" cy="5118560"/>
        </p:xfrm>
        <a:graphic>
          <a:graphicData uri="http://schemas.openxmlformats.org/drawingml/2006/table">
            <a:tbl>
              <a:tblPr firstRow="1" bandRow="1">
                <a:tableStyleId>{5C22544A-7EE6-4342-B048-85BDC9FD1C3A}</a:tableStyleId>
              </a:tblPr>
              <a:tblGrid>
                <a:gridCol w="2287612">
                  <a:extLst>
                    <a:ext uri="{9D8B030D-6E8A-4147-A177-3AD203B41FA5}">
                      <a16:colId xmlns:a16="http://schemas.microsoft.com/office/drawing/2014/main" val="1474791396"/>
                    </a:ext>
                  </a:extLst>
                </a:gridCol>
                <a:gridCol w="2781300">
                  <a:extLst>
                    <a:ext uri="{9D8B030D-6E8A-4147-A177-3AD203B41FA5}">
                      <a16:colId xmlns:a16="http://schemas.microsoft.com/office/drawing/2014/main" val="2548123933"/>
                    </a:ext>
                  </a:extLst>
                </a:gridCol>
                <a:gridCol w="2508629">
                  <a:extLst>
                    <a:ext uri="{9D8B030D-6E8A-4147-A177-3AD203B41FA5}">
                      <a16:colId xmlns:a16="http://schemas.microsoft.com/office/drawing/2014/main" val="1757019503"/>
                    </a:ext>
                  </a:extLst>
                </a:gridCol>
              </a:tblGrid>
              <a:tr h="716445">
                <a:tc>
                  <a:txBody>
                    <a:bodyPr/>
                    <a:lstStyle/>
                    <a:p>
                      <a:pPr algn="ctr"/>
                      <a:endParaRPr lang="en-US" sz="1400">
                        <a:latin typeface="Helvetica" panose="020B0403020202020204" pitchFamily="34" charset="0"/>
                      </a:endParaRPr>
                    </a:p>
                    <a:p>
                      <a:pPr algn="ctr"/>
                      <a:r>
                        <a:rPr lang="en-US" sz="1400">
                          <a:latin typeface="Helvetica" panose="020B0403020202020204" pitchFamily="34" charset="0"/>
                        </a:rPr>
                        <a:t>Brand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B1464"/>
                    </a:solidFill>
                  </a:tcPr>
                </a:tc>
                <a:tc>
                  <a:txBody>
                    <a:bodyPr/>
                    <a:lstStyle/>
                    <a:p>
                      <a:pPr algn="ctr"/>
                      <a:r>
                        <a:rPr lang="en-US" sz="1400" u="sng">
                          <a:latin typeface="Helvetica" panose="020B0403020202020204" pitchFamily="34" charset="0"/>
                        </a:rPr>
                        <a:t>Monthly Average:</a:t>
                      </a:r>
                    </a:p>
                    <a:p>
                      <a:pPr algn="ctr"/>
                      <a:r>
                        <a:rPr lang="en-US" sz="1400">
                          <a:latin typeface="Helvetica" panose="020B0403020202020204" pitchFamily="34" charset="0"/>
                        </a:rPr>
                        <a:t>Prior to TV Launch</a:t>
                      </a:r>
                    </a:p>
                  </a:txBody>
                  <a:tcPr>
                    <a:lnT w="12700" cap="flat" cmpd="sng" algn="ctr">
                      <a:solidFill>
                        <a:schemeClr val="tx1"/>
                      </a:solidFill>
                      <a:prstDash val="solid"/>
                      <a:round/>
                      <a:headEnd type="none" w="med" len="med"/>
                      <a:tailEnd type="none" w="med" len="med"/>
                    </a:lnT>
                    <a:solidFill>
                      <a:srgbClr val="1B1464"/>
                    </a:solidFill>
                  </a:tcPr>
                </a:tc>
                <a:tc>
                  <a:txBody>
                    <a:bodyPr/>
                    <a:lstStyle/>
                    <a:p>
                      <a:pPr algn="ctr"/>
                      <a:r>
                        <a:rPr lang="en-US" sz="1400" u="sng">
                          <a:latin typeface="Helvetica" panose="020B0403020202020204" pitchFamily="34" charset="0"/>
                        </a:rPr>
                        <a:t>Monthly Average:</a:t>
                      </a:r>
                    </a:p>
                    <a:p>
                      <a:pPr algn="ctr"/>
                      <a:r>
                        <a:rPr lang="en-US" sz="1400">
                          <a:latin typeface="Helvetica" panose="020B0403020202020204" pitchFamily="34" charset="0"/>
                        </a:rPr>
                        <a:t>‘When On’ TV</a:t>
                      </a:r>
                      <a:br>
                        <a:rPr lang="en-US" sz="1400">
                          <a:latin typeface="Helvetica" panose="020B0403020202020204" pitchFamily="34" charset="0"/>
                        </a:rPr>
                      </a:br>
                      <a:r>
                        <a:rPr lang="en-US" sz="1400" i="1">
                          <a:latin typeface="Helvetica" panose="020B0403020202020204" pitchFamily="34" charset="0"/>
                        </a:rPr>
                        <a:t>TV Launch – Apr ’24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1464"/>
                    </a:solidFill>
                  </a:tcPr>
                </a:tc>
                <a:extLst>
                  <a:ext uri="{0D108BD9-81ED-4DB2-BD59-A6C34878D82A}">
                    <a16:rowId xmlns:a16="http://schemas.microsoft.com/office/drawing/2014/main" val="93323940"/>
                  </a:ext>
                </a:extLst>
              </a:tr>
              <a:tr h="438704">
                <a:tc>
                  <a:txBody>
                    <a:bodyPr/>
                    <a:lstStyle/>
                    <a:p>
                      <a:endParaRPr lang="en-US">
                        <a:latin typeface="Helvetica" panose="020B0403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1B1464"/>
                          </a:solidFill>
                          <a:latin typeface="Helvetica" panose="020B0403020202020204" pitchFamily="34" charset="0"/>
                        </a:rPr>
                        <a:t>N/A</a:t>
                      </a:r>
                    </a:p>
                  </a:txBody>
                  <a:tcPr anchor="ctr"/>
                </a:tc>
                <a:tc>
                  <a:txBody>
                    <a:bodyPr/>
                    <a:lstStyle/>
                    <a:p>
                      <a:pPr algn="ctr" fontAlgn="b"/>
                      <a:r>
                        <a:rPr lang="en-US" sz="2000" b="1" i="0" u="none" strike="noStrike">
                          <a:solidFill>
                            <a:srgbClr val="00C0F3"/>
                          </a:solidFill>
                          <a:effectLst/>
                          <a:latin typeface="Helvetica" pitchFamily="2" charset="0"/>
                        </a:rPr>
                        <a:t>4,193K</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851017"/>
                  </a:ext>
                </a:extLst>
              </a:tr>
              <a:tr h="438704">
                <a:tc>
                  <a:txBody>
                    <a:bodyPr/>
                    <a:lstStyle/>
                    <a:p>
                      <a:endParaRPr lang="en-US">
                        <a:latin typeface="Helvetica" panose="020B0403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a:solidFill>
                            <a:srgbClr val="1B1464"/>
                          </a:solidFill>
                          <a:latin typeface="Helvetica" panose="020B0403020202020204" pitchFamily="34" charset="0"/>
                        </a:rPr>
                        <a:t>N/A</a:t>
                      </a:r>
                    </a:p>
                  </a:txBody>
                  <a:tcPr anchor="ctr"/>
                </a:tc>
                <a:tc>
                  <a:txBody>
                    <a:bodyPr/>
                    <a:lstStyle/>
                    <a:p>
                      <a:pPr algn="ctr" fontAlgn="b"/>
                      <a:r>
                        <a:rPr lang="en-US" sz="2000" b="1" i="0" u="none" strike="noStrike">
                          <a:solidFill>
                            <a:srgbClr val="00C0F3"/>
                          </a:solidFill>
                          <a:effectLst/>
                          <a:latin typeface="Helvetica" pitchFamily="2" charset="0"/>
                        </a:rPr>
                        <a:t>997K</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04652159"/>
                  </a:ext>
                </a:extLst>
              </a:tr>
              <a:tr h="438704">
                <a:tc>
                  <a:txBody>
                    <a:bodyPr/>
                    <a:lstStyle/>
                    <a:p>
                      <a:endParaRPr lang="en-US">
                        <a:latin typeface="Helvetica" panose="020B0403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a:solidFill>
                            <a:srgbClr val="1B1464"/>
                          </a:solidFill>
                          <a:latin typeface="Helvetica" panose="020B0403020202020204" pitchFamily="34" charset="0"/>
                        </a:rPr>
                        <a:t>N/A</a:t>
                      </a:r>
                    </a:p>
                  </a:txBody>
                  <a:tcPr anchor="ctr"/>
                </a:tc>
                <a:tc>
                  <a:txBody>
                    <a:bodyPr/>
                    <a:lstStyle/>
                    <a:p>
                      <a:pPr algn="ctr" fontAlgn="b"/>
                      <a:r>
                        <a:rPr lang="en-US" sz="2000" b="1" i="0" u="none" strike="noStrike">
                          <a:solidFill>
                            <a:srgbClr val="00C0F3"/>
                          </a:solidFill>
                          <a:effectLst/>
                          <a:latin typeface="Helvetica" pitchFamily="2" charset="0"/>
                        </a:rPr>
                        <a:t>768K</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3185667"/>
                  </a:ext>
                </a:extLst>
              </a:tr>
              <a:tr h="438704">
                <a:tc>
                  <a:txBody>
                    <a:bodyPr/>
                    <a:lstStyle/>
                    <a:p>
                      <a:endParaRPr lang="en-US">
                        <a:latin typeface="Helvetica" panose="020B0403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a:solidFill>
                            <a:srgbClr val="1B1464"/>
                          </a:solidFill>
                          <a:latin typeface="Helvetica" panose="020B0403020202020204" pitchFamily="34" charset="0"/>
                        </a:rPr>
                        <a:t>N/A</a:t>
                      </a:r>
                    </a:p>
                  </a:txBody>
                  <a:tcPr anchor="ctr"/>
                </a:tc>
                <a:tc>
                  <a:txBody>
                    <a:bodyPr/>
                    <a:lstStyle/>
                    <a:p>
                      <a:pPr algn="ctr" fontAlgn="b"/>
                      <a:r>
                        <a:rPr lang="en-US" sz="2000" b="1" i="0" u="none" strike="noStrike">
                          <a:solidFill>
                            <a:srgbClr val="00C0F3"/>
                          </a:solidFill>
                          <a:effectLst/>
                          <a:latin typeface="Helvetica" pitchFamily="2" charset="0"/>
                        </a:rPr>
                        <a:t>702K</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8668546"/>
                  </a:ext>
                </a:extLst>
              </a:tr>
              <a:tr h="438704">
                <a:tc>
                  <a:txBody>
                    <a:bodyPr/>
                    <a:lstStyle/>
                    <a:p>
                      <a:endParaRPr lang="en-US">
                        <a:latin typeface="Helvetica" panose="020B0403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a:solidFill>
                            <a:srgbClr val="1B1464"/>
                          </a:solidFill>
                          <a:latin typeface="Helvetica" panose="020B0403020202020204" pitchFamily="34" charset="0"/>
                        </a:rPr>
                        <a:t>N/A</a:t>
                      </a:r>
                    </a:p>
                  </a:txBody>
                  <a:tcPr anchor="ctr"/>
                </a:tc>
                <a:tc>
                  <a:txBody>
                    <a:bodyPr/>
                    <a:lstStyle/>
                    <a:p>
                      <a:pPr algn="ctr" fontAlgn="b"/>
                      <a:r>
                        <a:rPr lang="en-US" sz="2000" b="1" i="0" u="none" strike="noStrike">
                          <a:solidFill>
                            <a:srgbClr val="00C0F3"/>
                          </a:solidFill>
                          <a:effectLst/>
                          <a:latin typeface="Helvetica" pitchFamily="2" charset="0"/>
                        </a:rPr>
                        <a:t>612K</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53311262"/>
                  </a:ext>
                </a:extLst>
              </a:tr>
              <a:tr h="438704">
                <a:tc>
                  <a:txBody>
                    <a:bodyPr/>
                    <a:lstStyle/>
                    <a:p>
                      <a:endParaRPr lang="en-US">
                        <a:latin typeface="Helvetica" panose="020B0403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a:solidFill>
                            <a:srgbClr val="1B1464"/>
                          </a:solidFill>
                          <a:latin typeface="Helvetica" panose="020B0403020202020204" pitchFamily="34" charset="0"/>
                        </a:rPr>
                        <a:t>N/A</a:t>
                      </a:r>
                    </a:p>
                  </a:txBody>
                  <a:tcPr anchor="ctr"/>
                </a:tc>
                <a:tc>
                  <a:txBody>
                    <a:bodyPr/>
                    <a:lstStyle/>
                    <a:p>
                      <a:pPr algn="ctr" fontAlgn="b"/>
                      <a:r>
                        <a:rPr lang="en-US" sz="2000" b="1" i="0" u="none" strike="noStrike">
                          <a:solidFill>
                            <a:srgbClr val="00C0F3"/>
                          </a:solidFill>
                          <a:effectLst/>
                          <a:latin typeface="Helvetica" pitchFamily="2" charset="0"/>
                        </a:rPr>
                        <a:t>547K</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9076353"/>
                  </a:ext>
                </a:extLst>
              </a:tr>
              <a:tr h="438704">
                <a:tc>
                  <a:txBody>
                    <a:bodyPr/>
                    <a:lstStyle/>
                    <a:p>
                      <a:endParaRPr lang="en-US">
                        <a:latin typeface="Helvetica" panose="020B0403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a:solidFill>
                            <a:srgbClr val="1B1464"/>
                          </a:solidFill>
                          <a:latin typeface="Helvetica" panose="020B0403020202020204" pitchFamily="34" charset="0"/>
                        </a:rPr>
                        <a:t>N/A</a:t>
                      </a:r>
                    </a:p>
                  </a:txBody>
                  <a:tcPr anchor="ctr"/>
                </a:tc>
                <a:tc>
                  <a:txBody>
                    <a:bodyPr/>
                    <a:lstStyle/>
                    <a:p>
                      <a:pPr algn="ctr" fontAlgn="b"/>
                      <a:r>
                        <a:rPr lang="en-US" sz="2000" b="1" i="0" u="none" strike="noStrike">
                          <a:solidFill>
                            <a:srgbClr val="00C0F3"/>
                          </a:solidFill>
                          <a:effectLst/>
                          <a:latin typeface="Helvetica" pitchFamily="2" charset="0"/>
                        </a:rPr>
                        <a:t>445K</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7697581"/>
                  </a:ext>
                </a:extLst>
              </a:tr>
              <a:tr h="438704">
                <a:tc>
                  <a:txBody>
                    <a:bodyPr/>
                    <a:lstStyle/>
                    <a:p>
                      <a:endParaRPr lang="en-US">
                        <a:latin typeface="Helvetica" panose="020B0403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a:solidFill>
                            <a:srgbClr val="1B1464"/>
                          </a:solidFill>
                          <a:latin typeface="Helvetica" panose="020B0403020202020204" pitchFamily="34" charset="0"/>
                        </a:rPr>
                        <a:t>N/A</a:t>
                      </a:r>
                    </a:p>
                  </a:txBody>
                  <a:tcPr anchor="ctr"/>
                </a:tc>
                <a:tc>
                  <a:txBody>
                    <a:bodyPr/>
                    <a:lstStyle/>
                    <a:p>
                      <a:pPr algn="ctr" fontAlgn="b"/>
                      <a:r>
                        <a:rPr lang="en-US" sz="2000" b="1" i="0" u="none" strike="noStrike">
                          <a:solidFill>
                            <a:srgbClr val="00C0F3"/>
                          </a:solidFill>
                          <a:effectLst/>
                          <a:latin typeface="Helvetica" pitchFamily="2" charset="0"/>
                        </a:rPr>
                        <a:t>361K</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7395933"/>
                  </a:ext>
                </a:extLst>
              </a:tr>
              <a:tr h="438704">
                <a:tc>
                  <a:txBody>
                    <a:bodyPr/>
                    <a:lstStyle/>
                    <a:p>
                      <a:endParaRPr lang="en-US">
                        <a:latin typeface="Helvetica" panose="020B0403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a:solidFill>
                            <a:srgbClr val="1B1464"/>
                          </a:solidFill>
                          <a:latin typeface="Helvetica" panose="020B0403020202020204" pitchFamily="34" charset="0"/>
                        </a:rPr>
                        <a:t>N/A</a:t>
                      </a:r>
                    </a:p>
                  </a:txBody>
                  <a:tcPr anchor="ctr"/>
                </a:tc>
                <a:tc>
                  <a:txBody>
                    <a:bodyPr/>
                    <a:lstStyle/>
                    <a:p>
                      <a:pPr algn="ctr" fontAlgn="b"/>
                      <a:r>
                        <a:rPr lang="en-US" sz="2000" b="1" i="0" u="none" strike="noStrike">
                          <a:solidFill>
                            <a:srgbClr val="00C0F3"/>
                          </a:solidFill>
                          <a:effectLst/>
                          <a:latin typeface="Helvetica" pitchFamily="2" charset="0"/>
                        </a:rPr>
                        <a:t>329K</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622752"/>
                  </a:ext>
                </a:extLst>
              </a:tr>
              <a:tr h="438704">
                <a:tc>
                  <a:txBody>
                    <a:bodyPr/>
                    <a:lstStyle/>
                    <a:p>
                      <a:endParaRPr lang="en-US">
                        <a:latin typeface="Helvetica" panose="020B0403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a:solidFill>
                            <a:srgbClr val="1B1464"/>
                          </a:solidFill>
                          <a:latin typeface="Helvetica" panose="020B0403020202020204" pitchFamily="34" charset="0"/>
                        </a:rPr>
                        <a:t>N/A</a:t>
                      </a:r>
                    </a:p>
                  </a:txBody>
                  <a:tcPr anchor="ctr">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a:solidFill>
                            <a:srgbClr val="00C0F3"/>
                          </a:solidFill>
                          <a:effectLst/>
                          <a:latin typeface="Helvetica" pitchFamily="2" charset="0"/>
                        </a:rPr>
                        <a:t>322K</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922955"/>
                  </a:ext>
                </a:extLst>
              </a:tr>
            </a:tbl>
          </a:graphicData>
        </a:graphic>
      </p:graphicFrame>
      <p:sp>
        <p:nvSpPr>
          <p:cNvPr id="30" name="Text Placeholder 2">
            <a:extLst>
              <a:ext uri="{FF2B5EF4-FFF2-40B4-BE49-F238E27FC236}">
                <a16:creationId xmlns:a16="http://schemas.microsoft.com/office/drawing/2014/main" id="{2C0A242B-1E11-4FCF-8F54-0B5F45081312}"/>
              </a:ext>
            </a:extLst>
          </p:cNvPr>
          <p:cNvSpPr txBox="1">
            <a:spLocks/>
          </p:cNvSpPr>
          <p:nvPr/>
        </p:nvSpPr>
        <p:spPr>
          <a:xfrm>
            <a:off x="4065937" y="27471"/>
            <a:ext cx="8147581" cy="704112"/>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400" b="1" i="1" u="sng" strike="noStrike" kern="1200" cap="none" spc="0" normalizeH="0" baseline="0" noProof="0">
                <a:ln>
                  <a:noFill/>
                </a:ln>
                <a:solidFill>
                  <a:srgbClr val="1B1464"/>
                </a:solidFill>
                <a:effectLst/>
                <a:uLnTx/>
                <a:uFillTx/>
                <a:latin typeface="Helvetica" panose="020B0403020202020204" pitchFamily="34" charset="0"/>
                <a:ea typeface="+mn-ea"/>
                <a:cs typeface="+mn-cs"/>
              </a:rPr>
              <a:t>Sampling</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‘Pre-TV Launch: Unmeasured Website Traffic’ Brands: </a:t>
            </a:r>
            <a:b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1" i="0"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t>
            </a:r>
            <a:r>
              <a:rPr lang="en-US" sz="11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100" i="1">
                <a:solidFill>
                  <a:srgbClr val="1B1464"/>
                </a:solidFill>
                <a:latin typeface="Helvetica" panose="020B0403020202020204" pitchFamily="34" charset="0"/>
                <a:ea typeface="Open Sans" panose="020B0606030504020204" pitchFamily="34" charset="0"/>
                <a:cs typeface="Open Sans" panose="020B0606030504020204" pitchFamily="34" charset="0"/>
              </a:rPr>
              <a:t>20 </a:t>
            </a: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1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‘24</a:t>
            </a:r>
          </a:p>
        </p:txBody>
      </p:sp>
      <p:sp>
        <p:nvSpPr>
          <p:cNvPr id="19" name="Rectangle 18">
            <a:extLst>
              <a:ext uri="{FF2B5EF4-FFF2-40B4-BE49-F238E27FC236}">
                <a16:creationId xmlns:a16="http://schemas.microsoft.com/office/drawing/2014/main" id="{4DF13667-E3F3-4EDD-BC70-0EA6A8999EFF}"/>
              </a:ext>
            </a:extLst>
          </p:cNvPr>
          <p:cNvSpPr/>
          <p:nvPr/>
        </p:nvSpPr>
        <p:spPr>
          <a:xfrm>
            <a:off x="6350" y="917261"/>
            <a:ext cx="4086969"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TV helps build </a:t>
            </a:r>
            <a:r>
              <a:rPr kumimoji="0" lang="en-US" sz="2600" b="1" i="0" u="none" strike="noStrike" kern="1200" cap="none" spc="0" normalizeH="0" baseline="0" noProof="0">
                <a:ln>
                  <a:noFill/>
                </a:ln>
                <a:solidFill>
                  <a:srgbClr val="FFE600"/>
                </a:solidFill>
                <a:effectLst/>
                <a:uLnTx/>
                <a:uFillTx/>
                <a:latin typeface="Helvetica" pitchFamily="2" charset="0"/>
                <a:ea typeface="+mn-ea"/>
                <a:cs typeface="+mn-cs"/>
              </a:rPr>
              <a:t>instant </a:t>
            </a:r>
            <a:r>
              <a:rPr lang="en-US" sz="2600" b="1">
                <a:solidFill>
                  <a:srgbClr val="FFE600"/>
                </a:solidFill>
                <a:latin typeface="Helvetica" pitchFamily="2" charset="0"/>
              </a:rPr>
              <a:t>recognition </a:t>
            </a:r>
            <a:r>
              <a:rPr lang="en-US" sz="2600" b="1">
                <a:solidFill>
                  <a:schemeClr val="bg1"/>
                </a:solidFill>
                <a:latin typeface="Helvetica" pitchFamily="2" charset="0"/>
              </a:rPr>
              <a:t>and</a:t>
            </a:r>
            <a:r>
              <a:rPr lang="en-US" sz="2600" b="1">
                <a:solidFill>
                  <a:srgbClr val="FFE600"/>
                </a:solidFill>
                <a:latin typeface="Helvetica" pitchFamily="2" charset="0"/>
              </a:rPr>
              <a:t> interest</a:t>
            </a:r>
            <a:r>
              <a:rPr lang="en-US" sz="2600" b="1">
                <a:solidFill>
                  <a:schemeClr val="bg1"/>
                </a:solidFill>
                <a:latin typeface="Helvetica" pitchFamily="2" charset="0"/>
              </a:rPr>
              <a:t> for growing brands which translated into </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hundreds of thousands of potential new customers to their digital platforms</a:t>
            </a:r>
          </a:p>
        </p:txBody>
      </p:sp>
      <p:pic>
        <p:nvPicPr>
          <p:cNvPr id="1028" name="Picture 4" descr="How does Lume work?">
            <a:extLst>
              <a:ext uri="{FF2B5EF4-FFF2-40B4-BE49-F238E27FC236}">
                <a16:creationId xmlns:a16="http://schemas.microsoft.com/office/drawing/2014/main" id="{89BDE2FD-D7C4-B13D-A73B-667D90507D74}"/>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l="21151" r="25773"/>
          <a:stretch/>
        </p:blipFill>
        <p:spPr bwMode="auto">
          <a:xfrm>
            <a:off x="5231461" y="1908013"/>
            <a:ext cx="578645" cy="4147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UDN | Fútbol Mexicano Wiki | Fandom">
            <a:extLst>
              <a:ext uri="{FF2B5EF4-FFF2-40B4-BE49-F238E27FC236}">
                <a16:creationId xmlns:a16="http://schemas.microsoft.com/office/drawing/2014/main" id="{07AAB201-7EAD-1CC7-F184-CBDC797540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0185" y="3680211"/>
            <a:ext cx="1741197" cy="4352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7AC1FEF-C631-D36F-FC98-387629B93CE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948920" y="2368319"/>
            <a:ext cx="1143727" cy="393442"/>
          </a:xfrm>
          <a:prstGeom prst="rect">
            <a:avLst/>
          </a:prstGeom>
        </p:spPr>
      </p:pic>
      <p:pic>
        <p:nvPicPr>
          <p:cNvPr id="1040" name="Picture 16" descr="Job Application for Senior Graphic Designer at Cirkul, Inc.">
            <a:extLst>
              <a:ext uri="{FF2B5EF4-FFF2-40B4-BE49-F238E27FC236}">
                <a16:creationId xmlns:a16="http://schemas.microsoft.com/office/drawing/2014/main" id="{D98B1FD9-65B9-4822-9119-DF370EAC0234}"/>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4916898" y="2796455"/>
            <a:ext cx="1207770" cy="4475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nspire Sleep Apnea Innovation - Obstructive Sleep Apnea Treatment">
            <a:extLst>
              <a:ext uri="{FF2B5EF4-FFF2-40B4-BE49-F238E27FC236}">
                <a16:creationId xmlns:a16="http://schemas.microsoft.com/office/drawing/2014/main" id="{EC92CDD4-86BF-B50D-AB98-765EECA364CE}"/>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l="6375" t="19555" r="9000" b="19159"/>
          <a:stretch/>
        </p:blipFill>
        <p:spPr bwMode="auto">
          <a:xfrm>
            <a:off x="4691670" y="4136700"/>
            <a:ext cx="1658227" cy="379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AF08CDB-69BA-5D9C-477E-E20AB3BFE2F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054834" y="5003494"/>
            <a:ext cx="939566" cy="394618"/>
          </a:xfrm>
          <a:prstGeom prst="rect">
            <a:avLst/>
          </a:prstGeom>
        </p:spPr>
      </p:pic>
      <p:pic>
        <p:nvPicPr>
          <p:cNvPr id="1026" name="Picture 2" descr="Green Dot Launches Ultimate Mobile Bank for Americans Living Paycheck to  Paycheck | Business Wire">
            <a:extLst>
              <a:ext uri="{FF2B5EF4-FFF2-40B4-BE49-F238E27FC236}">
                <a16:creationId xmlns:a16="http://schemas.microsoft.com/office/drawing/2014/main" id="{E915953A-EA4E-4277-0CB2-222A20384C2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9961" b="89844" l="4102" r="97656">
                        <a14:foregroundMark x1="16504" y1="31445" x2="16504" y2="31445"/>
                        <a14:foregroundMark x1="6836" y1="35938" x2="4199" y2="46680"/>
                        <a14:foregroundMark x1="44434" y1="33594" x2="51660" y2="31836"/>
                        <a14:foregroundMark x1="51660" y1="31836" x2="52734" y2="45898"/>
                        <a14:foregroundMark x1="52734" y1="45898" x2="46484" y2="58398"/>
                        <a14:foregroundMark x1="49426" y1="63281" x2="51074" y2="66016"/>
                        <a14:foregroundMark x1="49191" y1="62891" x2="49426" y2="63281"/>
                        <a14:foregroundMark x1="48838" y1="62305" x2="49191" y2="62891"/>
                        <a14:foregroundMark x1="46484" y1="58398" x2="48366" y2="61523"/>
                        <a14:foregroundMark x1="51074" y1="66016" x2="52246" y2="66797"/>
                        <a14:foregroundMark x1="58887" y1="53906" x2="59277" y2="65039"/>
                        <a14:foregroundMark x1="59180" y1="52930" x2="59180" y2="53516"/>
                        <a14:foregroundMark x1="59082" y1="53906" x2="59082" y2="53906"/>
                        <a14:foregroundMark x1="59082" y1="53516" x2="58984" y2="53125"/>
                        <a14:foregroundMark x1="70215" y1="55469" x2="69629" y2="60156"/>
                        <a14:foregroundMark x1="78809" y1="54297" x2="78906" y2="60938"/>
                        <a14:foregroundMark x1="89453" y1="55078" x2="89844" y2="59766"/>
                        <a14:foregroundMark x1="92578" y1="55273" x2="94531" y2="51953"/>
                        <a14:backgroundMark x1="48535" y1="61914" x2="48535" y2="61914"/>
                        <a14:backgroundMark x1="49219" y1="62305" x2="49219" y2="62305"/>
                        <a14:backgroundMark x1="48828" y1="62109" x2="48828" y2="62109"/>
                        <a14:backgroundMark x1="49316" y1="62891" x2="49316" y2="62891"/>
                        <a14:backgroundMark x1="49707" y1="63086" x2="49707" y2="63086"/>
                        <a14:backgroundMark x1="49902" y1="63281" x2="49902" y2="63281"/>
                        <a14:backgroundMark x1="49512" y1="63281" x2="49512" y2="63281"/>
                        <a14:backgroundMark x1="48926" y1="62305" x2="48926" y2="62305"/>
                        <a14:backgroundMark x1="48926" y1="61523" x2="48926" y2="61523"/>
                        <a14:backgroundMark x1="49023" y1="62305" x2="49023" y2="62305"/>
                        <a14:backgroundMark x1="49121" y1="62891" x2="49121" y2="62891"/>
                        <a14:backgroundMark x1="48828" y1="62891" x2="48828" y2="62891"/>
                        <a14:backgroundMark x1="48828" y1="62500" x2="48828" y2="62500"/>
                        <a14:backgroundMark x1="49414" y1="63477" x2="49414" y2="63477"/>
                        <a14:backgroundMark x1="49805" y1="63477" x2="49805" y2="63477"/>
                        <a14:backgroundMark x1="49609" y1="63477" x2="49609" y2="63477"/>
                        <a14:backgroundMark x1="48633" y1="61328" x2="48633" y2="61328"/>
                        <a14:backgroundMark x1="48535" y1="61523" x2="48633" y2="61719"/>
                        <a14:backgroundMark x1="48340" y1="61523" x2="48340" y2="61523"/>
                        <a14:backgroundMark x1="48145" y1="61523" x2="48145" y2="61523"/>
                        <a14:backgroundMark x1="96484" y1="47852" x2="96484" y2="47852"/>
                        <a14:backgroundMark x1="97852" y1="48828" x2="97852" y2="48828"/>
                        <a14:backgroundMark x1="97656" y1="49023" x2="97656" y2="49023"/>
                        <a14:backgroundMark x1="97656" y1="48633" x2="97656" y2="48633"/>
                        <a14:backgroundMark x1="96387" y1="48242" x2="97656" y2="48828"/>
                      </a14:backgroundRemoval>
                    </a14:imgEffect>
                  </a14:imgLayer>
                </a14:imgProps>
              </a:ext>
              <a:ext uri="{28A0092B-C50C-407E-A947-70E740481C1C}">
                <a14:useLocalDpi xmlns:a14="http://schemas.microsoft.com/office/drawing/2010/main"/>
              </a:ext>
            </a:extLst>
          </a:blip>
          <a:srcRect t="16075" b="24478"/>
          <a:stretch/>
        </p:blipFill>
        <p:spPr bwMode="auto">
          <a:xfrm>
            <a:off x="4788666" y="1427545"/>
            <a:ext cx="1464235" cy="435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omeaglow | House Cleaning Services | Book a Clean from $19">
            <a:extLst>
              <a:ext uri="{FF2B5EF4-FFF2-40B4-BE49-F238E27FC236}">
                <a16:creationId xmlns:a16="http://schemas.microsoft.com/office/drawing/2014/main" id="{05429EED-6E8B-0CD6-A4DE-87D40A5B885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536606" y="5418392"/>
            <a:ext cx="1968355" cy="4377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BC0A483-C229-F034-1E24-67FB1FACCB8B}"/>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72FF40CB-0668-7EB3-3C51-C4ED7B59705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44C839D9-FCF9-39AD-56F8-ED015BF34A3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1" name="Text Placeholder 3">
            <a:extLst>
              <a:ext uri="{FF2B5EF4-FFF2-40B4-BE49-F238E27FC236}">
                <a16:creationId xmlns:a16="http://schemas.microsoft.com/office/drawing/2014/main" id="{4F8A7FDB-E562-A2BD-3D72-C0C80CDAC99C}"/>
              </a:ext>
            </a:extLst>
          </p:cNvPr>
          <p:cNvSpPr txBox="1">
            <a:spLocks/>
          </p:cNvSpPr>
          <p:nvPr/>
        </p:nvSpPr>
        <p:spPr>
          <a:xfrm>
            <a:off x="4173470" y="5917924"/>
            <a:ext cx="7997010" cy="66903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total audience (Desktop P2+, Mobile 18+), April 2020 – April 2024 (calendar months). VAB analysis of Nielsen Ad Intel,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a:t>
            </a:r>
            <a:r>
              <a:rPr lang="en-US" sz="700">
                <a:solidFill>
                  <a:srgbClr val="1B1464"/>
                </a:solidFill>
                <a:latin typeface="Helvetica" pitchFamily="2" charset="0"/>
                <a:ea typeface="Open Sans" panose="020B0606030504020204" pitchFamily="34" charset="0"/>
                <a:cs typeface="Open Sans" panose="020B0606030504020204" pitchFamily="34" charset="0"/>
              </a:rPr>
              <a:t>spending across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‘Prior to TV Launch’ reflects the average monthly unique visitors based on when each brand’s website began being measured by Comscore, in the case of these brands there was no measurement until after they launched their TV campaign. N/A = not enough traffic for Comscore to measure. ‘When On TV’ represents the monthly average for brands in months where they spent in TV as measured through Nielsen Ad Intel </a:t>
            </a:r>
            <a:r>
              <a:rPr lang="en-US" sz="700">
                <a:solidFill>
                  <a:srgbClr val="1B1464"/>
                </a:solidFill>
                <a:latin typeface="Helvetica" panose="020B0403020202020204" pitchFamily="34" charset="0"/>
              </a:rPr>
              <a:t>between</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lang="en-US" sz="700">
                <a:solidFill>
                  <a:srgbClr val="1B1464"/>
                </a:solidFill>
                <a:latin typeface="Helvetica" panose="020B0403020202020204" pitchFamily="34" charset="0"/>
              </a:rPr>
              <a:t>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 April 2024.</a:t>
            </a:r>
            <a:endParaRPr kumimoji="0" lang="en-US" sz="700" b="0"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pic>
        <p:nvPicPr>
          <p:cNvPr id="23" name="Picture 22">
            <a:extLst>
              <a:ext uri="{FF2B5EF4-FFF2-40B4-BE49-F238E27FC236}">
                <a16:creationId xmlns:a16="http://schemas.microsoft.com/office/drawing/2014/main" id="{723AC38E-FFC1-F790-A7B3-B615EC78CDC0}"/>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588738" y="4614133"/>
            <a:ext cx="1864090" cy="299586"/>
          </a:xfrm>
          <a:prstGeom prst="rect">
            <a:avLst/>
          </a:prstGeom>
        </p:spPr>
      </p:pic>
      <p:pic>
        <p:nvPicPr>
          <p:cNvPr id="3" name="Picture 10" descr="Aeropay | PrizePicks Support">
            <a:extLst>
              <a:ext uri="{FF2B5EF4-FFF2-40B4-BE49-F238E27FC236}">
                <a16:creationId xmlns:a16="http://schemas.microsoft.com/office/drawing/2014/main" id="{3851CB9B-272C-A9B2-10AB-52AE1F3D24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0184" y="3256503"/>
            <a:ext cx="1741198" cy="37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70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erson typing on a computer&#10;&#10;Description automatically generated">
            <a:extLst>
              <a:ext uri="{FF2B5EF4-FFF2-40B4-BE49-F238E27FC236}">
                <a16:creationId xmlns:a16="http://schemas.microsoft.com/office/drawing/2014/main" id="{5E98E0CD-86EC-32F7-38CA-2F28AC2485B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685012"/>
            <a:ext cx="12192000" cy="5172988"/>
          </a:xfrm>
          <a:prstGeom prst="rect">
            <a:avLst/>
          </a:prstGeom>
        </p:spPr>
      </p:pic>
      <p:sp>
        <p:nvSpPr>
          <p:cNvPr id="11" name="Rectangle 10">
            <a:extLst>
              <a:ext uri="{FF2B5EF4-FFF2-40B4-BE49-F238E27FC236}">
                <a16:creationId xmlns:a16="http://schemas.microsoft.com/office/drawing/2014/main" id="{A764CD76-80A7-B6B6-2B84-F1194582D28D}"/>
              </a:ext>
            </a:extLst>
          </p:cNvPr>
          <p:cNvSpPr>
            <a:spLocks/>
          </p:cNvSpPr>
          <p:nvPr/>
        </p:nvSpPr>
        <p:spPr>
          <a:xfrm>
            <a:off x="0" y="1685013"/>
            <a:ext cx="12192000" cy="5172987"/>
          </a:xfrm>
          <a:prstGeom prst="rect">
            <a:avLst/>
          </a:prstGeom>
          <a:solidFill>
            <a:srgbClr val="1B1464">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02E68E12-4647-6976-70FB-0647380D6318}"/>
              </a:ext>
            </a:extLst>
          </p:cNvPr>
          <p:cNvSpPr/>
          <p:nvPr/>
        </p:nvSpPr>
        <p:spPr>
          <a:xfrm>
            <a:off x="3511961" y="2511563"/>
            <a:ext cx="5168078" cy="3305961"/>
          </a:xfrm>
          <a:prstGeom prst="roundRect">
            <a:avLst/>
          </a:prstGeom>
          <a:solidFill>
            <a:schemeClr val="bg1"/>
          </a:solidFill>
          <a:ln w="571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4EBEA4"/>
                </a:solidFill>
              </a:ln>
            </a:endParaRPr>
          </a:p>
        </p:txBody>
      </p:sp>
      <p:pic>
        <p:nvPicPr>
          <p:cNvPr id="4" name="Picture 3">
            <a:extLst>
              <a:ext uri="{FF2B5EF4-FFF2-40B4-BE49-F238E27FC236}">
                <a16:creationId xmlns:a16="http://schemas.microsoft.com/office/drawing/2014/main" id="{47967024-B0E9-62F3-B87E-C2A219AA3A6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B791374-7347-0B27-4076-28CF211AC0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6630F40-82AF-F240-FCB5-191F7AC4994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TextBox 8">
            <a:extLst>
              <a:ext uri="{FF2B5EF4-FFF2-40B4-BE49-F238E27FC236}">
                <a16:creationId xmlns:a16="http://schemas.microsoft.com/office/drawing/2014/main" id="{6D3C47E7-DB4C-DDBC-9767-11C9C1C5D573}"/>
              </a:ext>
            </a:extLst>
          </p:cNvPr>
          <p:cNvSpPr txBox="1"/>
          <p:nvPr/>
        </p:nvSpPr>
        <p:spPr>
          <a:xfrm>
            <a:off x="481665" y="6120170"/>
            <a:ext cx="1171033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Source: VAB analysis of Comscore </a:t>
            </a:r>
            <a:r>
              <a:rPr kumimoji="0" lang="en-US" sz="700" b="0" i="0" u="none" strike="noStrike" kern="1200" cap="none" spc="0" normalizeH="0" baseline="0" noProof="0" err="1">
                <a:ln>
                  <a:noFill/>
                </a:ln>
                <a:solidFill>
                  <a:schemeClr val="bg1"/>
                </a:solidFill>
                <a:effectLst/>
                <a:uLnTx/>
                <a:uFillTx/>
                <a:latin typeface="Helvetica" panose="020B0604020202020204" pitchFamily="34" charset="0"/>
                <a:ea typeface="+mn-ea"/>
                <a:cs typeface="Helvetica" panose="020B0604020202020204" pitchFamily="34" charset="0"/>
              </a:rPr>
              <a:t>mediametrix</a:t>
            </a:r>
            <a:r>
              <a:rPr kumimoji="0" lang="en-US" sz="7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multiplatform media trend data, P18+. April 2020 – April 2024 (calendar months), figures are based on monthly averages for the 28 brands analyzed. VAB analysis of Nielsen Ad Intel, TV activity based on reported spending across national cable TV, national broadcast TV, Spanish language broadcast TV, Spanish language cable TV, spot TV, syndication TV. ‘When On TV’ represents the monthly average for brands in months where they spent in TV as measured through Nielsen Ad Intel between January 2021 – April 2024 (calendar months), across the 28 brands analyzed. Pre-TV campaign launch months were N/A which means there was not enough traffic for Comscore to measure.</a:t>
            </a:r>
          </a:p>
        </p:txBody>
      </p:sp>
      <p:sp>
        <p:nvSpPr>
          <p:cNvPr id="17" name="TextBox 16">
            <a:extLst>
              <a:ext uri="{FF2B5EF4-FFF2-40B4-BE49-F238E27FC236}">
                <a16:creationId xmlns:a16="http://schemas.microsoft.com/office/drawing/2014/main" id="{789B5189-134B-1FF0-44AF-E390D065A428}"/>
              </a:ext>
            </a:extLst>
          </p:cNvPr>
          <p:cNvSpPr txBox="1"/>
          <p:nvPr/>
        </p:nvSpPr>
        <p:spPr>
          <a:xfrm>
            <a:off x="3538562" y="4742728"/>
            <a:ext cx="5114876" cy="523220"/>
          </a:xfrm>
          <a:prstGeom prst="rect">
            <a:avLst/>
          </a:prstGeom>
          <a:noFill/>
        </p:spPr>
        <p:txBody>
          <a:bodyPr wrap="square" rtlCol="0">
            <a:spAutoFit/>
          </a:bodyPr>
          <a:lstStyle/>
          <a:p>
            <a:pPr algn="ctr"/>
            <a:r>
              <a:rPr lang="en-US" sz="2800">
                <a:solidFill>
                  <a:srgbClr val="1B1464"/>
                </a:solidFill>
                <a:latin typeface="Helvetica" pitchFamily="2" charset="0"/>
              </a:rPr>
              <a:t>average unique visitors</a:t>
            </a:r>
          </a:p>
        </p:txBody>
      </p:sp>
      <p:sp>
        <p:nvSpPr>
          <p:cNvPr id="18" name="TextBox 17">
            <a:extLst>
              <a:ext uri="{FF2B5EF4-FFF2-40B4-BE49-F238E27FC236}">
                <a16:creationId xmlns:a16="http://schemas.microsoft.com/office/drawing/2014/main" id="{76AFB3A8-C991-9A2A-0E15-E20733BEBED5}"/>
              </a:ext>
            </a:extLst>
          </p:cNvPr>
          <p:cNvSpPr txBox="1"/>
          <p:nvPr/>
        </p:nvSpPr>
        <p:spPr>
          <a:xfrm>
            <a:off x="2994743" y="3441268"/>
            <a:ext cx="6202515" cy="1446550"/>
          </a:xfrm>
          <a:prstGeom prst="rect">
            <a:avLst/>
          </a:prstGeom>
          <a:noFill/>
        </p:spPr>
        <p:txBody>
          <a:bodyPr wrap="square">
            <a:spAutoFit/>
          </a:bodyPr>
          <a:lstStyle/>
          <a:p>
            <a:pPr algn="ctr"/>
            <a:r>
              <a:rPr lang="en-US" sz="8800" b="1">
                <a:ln w="9525">
                  <a:solidFill>
                    <a:srgbClr val="1B1464"/>
                  </a:solidFill>
                  <a:prstDash val="solid"/>
                </a:ln>
                <a:solidFill>
                  <a:srgbClr val="ED3C8D"/>
                </a:solidFill>
                <a:effectLst>
                  <a:outerShdw blurRad="12700" dist="38100" dir="2700000" algn="tl" rotWithShape="0">
                    <a:schemeClr val="bg1">
                      <a:lumMod val="50000"/>
                    </a:schemeClr>
                  </a:outerShdw>
                </a:effectLst>
                <a:latin typeface="Helvetica" pitchFamily="2" charset="0"/>
              </a:rPr>
              <a:t>+387K</a:t>
            </a:r>
          </a:p>
        </p:txBody>
      </p:sp>
      <p:sp>
        <p:nvSpPr>
          <p:cNvPr id="19" name="TextBox 18">
            <a:extLst>
              <a:ext uri="{FF2B5EF4-FFF2-40B4-BE49-F238E27FC236}">
                <a16:creationId xmlns:a16="http://schemas.microsoft.com/office/drawing/2014/main" id="{7BB87422-6BED-5EE0-0A2F-EDD3F608815B}"/>
              </a:ext>
            </a:extLst>
          </p:cNvPr>
          <p:cNvSpPr txBox="1"/>
          <p:nvPr/>
        </p:nvSpPr>
        <p:spPr>
          <a:xfrm>
            <a:off x="3511962" y="2705635"/>
            <a:ext cx="5168076" cy="707886"/>
          </a:xfrm>
          <a:prstGeom prst="rect">
            <a:avLst/>
          </a:prstGeom>
          <a:noFill/>
        </p:spPr>
        <p:txBody>
          <a:bodyPr wrap="square">
            <a:spAutoFit/>
          </a:bodyPr>
          <a:lstStyle/>
          <a:p>
            <a:pPr algn="ctr"/>
            <a:r>
              <a:rPr lang="en-US" sz="2400" b="1" u="sng">
                <a:solidFill>
                  <a:srgbClr val="1B1464"/>
                </a:solidFill>
                <a:latin typeface="Helvetica" pitchFamily="2" charset="0"/>
              </a:rPr>
              <a:t>Monthly Average ‘When On TV’</a:t>
            </a:r>
            <a:r>
              <a:rPr lang="en-US" sz="2400">
                <a:solidFill>
                  <a:srgbClr val="1B1464"/>
                </a:solidFill>
                <a:latin typeface="Helvetica" pitchFamily="2" charset="0"/>
              </a:rPr>
              <a:t>*</a:t>
            </a:r>
          </a:p>
          <a:p>
            <a:pPr algn="ctr"/>
            <a:r>
              <a:rPr lang="en-US" sz="1600">
                <a:solidFill>
                  <a:srgbClr val="1F1A62"/>
                </a:solidFill>
                <a:latin typeface="Helvetica" panose="020B0403020202020204" pitchFamily="34" charset="0"/>
              </a:rPr>
              <a:t>(TV launch – April 2024)</a:t>
            </a:r>
          </a:p>
        </p:txBody>
      </p:sp>
      <p:sp>
        <p:nvSpPr>
          <p:cNvPr id="27" name="Text Placeholder 2">
            <a:extLst>
              <a:ext uri="{FF2B5EF4-FFF2-40B4-BE49-F238E27FC236}">
                <a16:creationId xmlns:a16="http://schemas.microsoft.com/office/drawing/2014/main" id="{24F98F08-3470-9165-3FA7-08B2A96C801E}"/>
              </a:ext>
            </a:extLst>
          </p:cNvPr>
          <p:cNvSpPr txBox="1">
            <a:spLocks/>
          </p:cNvSpPr>
          <p:nvPr/>
        </p:nvSpPr>
        <p:spPr>
          <a:xfrm>
            <a:off x="10761" y="1774938"/>
            <a:ext cx="12170479"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lang="en-US" sz="1600" b="1" u="sng">
                <a:solidFill>
                  <a:schemeClr val="bg1"/>
                </a:solidFill>
                <a:latin typeface="Helvetica" panose="020B0403020202020204" pitchFamily="34" charset="0"/>
              </a:rPr>
              <a:t>28 Brand Average: Monthly Website Unique Visitors Increase vs. Pre-TV Campaign Launch</a:t>
            </a:r>
            <a:br>
              <a:rPr kumimoji="0" lang="en-US" sz="16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br>
            <a:r>
              <a:rPr kumimoji="0" lang="en-US" sz="1200" b="0" i="1"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t>
            </a:r>
            <a:r>
              <a:rPr lang="en-US" sz="1200" i="1">
                <a:solidFill>
                  <a:schemeClr val="bg1"/>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chemeClr val="bg1"/>
                </a:solidFill>
                <a:latin typeface="Helvetica" panose="020B0403020202020204" pitchFamily="34" charset="0"/>
                <a:ea typeface="Open Sans" panose="020B0606030504020204" pitchFamily="34" charset="0"/>
                <a:cs typeface="Open Sans" panose="020B0606030504020204" pitchFamily="34" charset="0"/>
              </a:rPr>
              <a:t>20 </a:t>
            </a:r>
            <a:r>
              <a:rPr kumimoji="0" lang="en-US" sz="1200" b="0" i="1"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chemeClr val="bg1"/>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 ‘24</a:t>
            </a:r>
          </a:p>
        </p:txBody>
      </p:sp>
      <p:sp>
        <p:nvSpPr>
          <p:cNvPr id="8" name="TextBox 7">
            <a:extLst>
              <a:ext uri="{FF2B5EF4-FFF2-40B4-BE49-F238E27FC236}">
                <a16:creationId xmlns:a16="http://schemas.microsoft.com/office/drawing/2014/main" id="{7AB7A096-3961-12D6-3AFE-BEEE41798C92}"/>
              </a:ext>
            </a:extLst>
          </p:cNvPr>
          <p:cNvSpPr txBox="1"/>
          <p:nvPr/>
        </p:nvSpPr>
        <p:spPr>
          <a:xfrm>
            <a:off x="3820886" y="5501510"/>
            <a:ext cx="4550229" cy="261610"/>
          </a:xfrm>
          <a:prstGeom prst="rect">
            <a:avLst/>
          </a:prstGeom>
          <a:noFill/>
        </p:spPr>
        <p:txBody>
          <a:bodyPr wrap="square" rtlCol="0">
            <a:spAutoFit/>
          </a:bodyPr>
          <a:lstStyle/>
          <a:p>
            <a:pPr algn="ctr"/>
            <a:r>
              <a:rPr lang="en-US" sz="1100" i="1">
                <a:solidFill>
                  <a:srgbClr val="1B1464"/>
                </a:solidFill>
                <a:latin typeface="Helvetica" panose="020B0403020202020204" pitchFamily="34" charset="0"/>
              </a:rPr>
              <a:t>*+246K average UVs excluding Go2Bank</a:t>
            </a:r>
          </a:p>
        </p:txBody>
      </p:sp>
      <p:sp>
        <p:nvSpPr>
          <p:cNvPr id="2" name="Rectangle 1">
            <a:extLst>
              <a:ext uri="{FF2B5EF4-FFF2-40B4-BE49-F238E27FC236}">
                <a16:creationId xmlns:a16="http://schemas.microsoft.com/office/drawing/2014/main" id="{82B17DC3-3B82-0333-0A5E-C5F2AA7749D1}"/>
              </a:ext>
            </a:extLst>
          </p:cNvPr>
          <p:cNvSpPr/>
          <p:nvPr/>
        </p:nvSpPr>
        <p:spPr>
          <a:xfrm>
            <a:off x="179108" y="259667"/>
            <a:ext cx="11552449" cy="89255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Across the 28 brands analyzed, first-time TV campaign launches drove a significant influx of new customers each month</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60019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9331"/>
            <a:ext cx="12192000" cy="6880225"/>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FFD525AC-D644-3BB0-078A-11BD998A7922}"/>
              </a:ext>
            </a:extLst>
          </p:cNvPr>
          <p:cNvSpPr txBox="1"/>
          <p:nvPr/>
        </p:nvSpPr>
        <p:spPr>
          <a:xfrm>
            <a:off x="236166" y="3025517"/>
            <a:ext cx="736113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Each year brings an influx of new advertisers to TV who are looking to </a:t>
            </a:r>
            <a:r>
              <a:rPr lang="en-US" sz="2800" b="1">
                <a:solidFill>
                  <a:schemeClr val="bg1"/>
                </a:solidFill>
                <a:latin typeface="Helvetica" pitchFamily="2" charset="0"/>
              </a:rPr>
              <a:t>accelerate growth by engaging new consumers and igniting customer action</a:t>
            </a:r>
            <a:endParaRPr kumimoji="0" lang="en-US" sz="2800" b="1" i="0" u="none" strike="noStrike" kern="1200" cap="none" spc="0" normalizeH="0" baseline="0" noProof="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4024318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B747FC-575B-8F15-BEA2-C0339C896131}"/>
              </a:ext>
            </a:extLst>
          </p:cNvPr>
          <p:cNvSpPr>
            <a:spLocks/>
          </p:cNvSpPr>
          <p:nvPr/>
        </p:nvSpPr>
        <p:spPr>
          <a:xfrm>
            <a:off x="7804469" y="1685012"/>
            <a:ext cx="4400994" cy="517298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2861B93-BE32-4C21-47C5-85D5F5B62269}"/>
              </a:ext>
            </a:extLst>
          </p:cNvPr>
          <p:cNvSpPr>
            <a:spLocks/>
          </p:cNvSpPr>
          <p:nvPr/>
        </p:nvSpPr>
        <p:spPr>
          <a:xfrm>
            <a:off x="-2084" y="1685013"/>
            <a:ext cx="7819397" cy="518413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02E68E12-4647-6976-70FB-0647380D6318}"/>
              </a:ext>
            </a:extLst>
          </p:cNvPr>
          <p:cNvSpPr/>
          <p:nvPr/>
        </p:nvSpPr>
        <p:spPr>
          <a:xfrm>
            <a:off x="1323575" y="2550569"/>
            <a:ext cx="5168078" cy="3129910"/>
          </a:xfrm>
          <a:prstGeom prst="roundRect">
            <a:avLst/>
          </a:prstGeom>
          <a:solidFill>
            <a:schemeClr val="bg1"/>
          </a:solidFill>
          <a:ln w="57150">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4EBEA4"/>
                </a:solid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7967024-B0E9-62F3-B87E-C2A219AA3A6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B791374-7347-0B27-4076-28CF211AC0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6630F40-82AF-F240-FCB5-191F7AC4994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TextBox 8">
            <a:extLst>
              <a:ext uri="{FF2B5EF4-FFF2-40B4-BE49-F238E27FC236}">
                <a16:creationId xmlns:a16="http://schemas.microsoft.com/office/drawing/2014/main" id="{6D3C47E7-DB4C-DDBC-9767-11C9C1C5D573}"/>
              </a:ext>
            </a:extLst>
          </p:cNvPr>
          <p:cNvSpPr txBox="1"/>
          <p:nvPr/>
        </p:nvSpPr>
        <p:spPr>
          <a:xfrm>
            <a:off x="410617" y="5930264"/>
            <a:ext cx="7470578"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Comscore mediametrix multiplatform media trend data, P18+. April 2020 – April 2024 (calendar months), figures are based on monthly averages for the 12 brands analyzed. VAB analysis of Nielsen Ad Intel, TV activity based on reported spending across national cable TV, national broadcast TV, Spanish language broadcast TV, Spanish language cable TV, spot TV, syndication TV. ‘When On TV’ represents the monthly average for brands in months where they spent in TV as measured through Nielsen Ad Intel between January 2021 – April 2024 (calendar months), across the 12 brands analyzed. Note: Direct-to-Consumer is defined by the company is selling their product directly to end customers without third-party retailers, wholesalers or other middlemen. Pre-TV campaign launch months were N/A which means there was not enough traffic for Comscore to measure.</a:t>
            </a:r>
          </a:p>
        </p:txBody>
      </p:sp>
      <p:sp>
        <p:nvSpPr>
          <p:cNvPr id="17" name="TextBox 16">
            <a:extLst>
              <a:ext uri="{FF2B5EF4-FFF2-40B4-BE49-F238E27FC236}">
                <a16:creationId xmlns:a16="http://schemas.microsoft.com/office/drawing/2014/main" id="{789B5189-134B-1FF0-44AF-E390D065A428}"/>
              </a:ext>
            </a:extLst>
          </p:cNvPr>
          <p:cNvSpPr txBox="1"/>
          <p:nvPr/>
        </p:nvSpPr>
        <p:spPr>
          <a:xfrm>
            <a:off x="1350176" y="4727275"/>
            <a:ext cx="51148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itchFamily="2" charset="0"/>
                <a:ea typeface="+mn-ea"/>
                <a:cs typeface="+mn-cs"/>
              </a:rPr>
              <a:t>average unique visitors</a:t>
            </a:r>
          </a:p>
        </p:txBody>
      </p:sp>
      <p:sp>
        <p:nvSpPr>
          <p:cNvPr id="18" name="TextBox 17">
            <a:extLst>
              <a:ext uri="{FF2B5EF4-FFF2-40B4-BE49-F238E27FC236}">
                <a16:creationId xmlns:a16="http://schemas.microsoft.com/office/drawing/2014/main" id="{76AFB3A8-C991-9A2A-0E15-E20733BEBED5}"/>
              </a:ext>
            </a:extLst>
          </p:cNvPr>
          <p:cNvSpPr txBox="1"/>
          <p:nvPr/>
        </p:nvSpPr>
        <p:spPr>
          <a:xfrm>
            <a:off x="806357" y="3425815"/>
            <a:ext cx="6202515"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9525">
                  <a:solidFill>
                    <a:srgbClr val="1B1464"/>
                  </a:solidFill>
                  <a:prstDash val="solid"/>
                </a:ln>
                <a:solidFill>
                  <a:srgbClr val="00C0F3"/>
                </a:solidFill>
                <a:effectLst>
                  <a:outerShdw blurRad="12700" dist="38100" dir="2700000" algn="tl" rotWithShape="0">
                    <a:prstClr val="white">
                      <a:lumMod val="50000"/>
                    </a:prstClr>
                  </a:outerShdw>
                </a:effectLst>
                <a:uLnTx/>
                <a:uFillTx/>
                <a:latin typeface="Helvetica" pitchFamily="2" charset="0"/>
                <a:ea typeface="+mn-ea"/>
                <a:cs typeface="+mn-cs"/>
              </a:rPr>
              <a:t>+622K</a:t>
            </a:r>
          </a:p>
        </p:txBody>
      </p:sp>
      <p:sp>
        <p:nvSpPr>
          <p:cNvPr id="19" name="TextBox 18">
            <a:extLst>
              <a:ext uri="{FF2B5EF4-FFF2-40B4-BE49-F238E27FC236}">
                <a16:creationId xmlns:a16="http://schemas.microsoft.com/office/drawing/2014/main" id="{7BB87422-6BED-5EE0-0A2F-EDD3F608815B}"/>
              </a:ext>
            </a:extLst>
          </p:cNvPr>
          <p:cNvSpPr txBox="1"/>
          <p:nvPr/>
        </p:nvSpPr>
        <p:spPr>
          <a:xfrm>
            <a:off x="1323576" y="2717929"/>
            <a:ext cx="516807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1B1464"/>
                </a:solidFill>
                <a:effectLst/>
                <a:uLnTx/>
                <a:uFillTx/>
                <a:latin typeface="Helvetica" pitchFamily="2" charset="0"/>
                <a:ea typeface="+mn-ea"/>
                <a:cs typeface="+mn-cs"/>
              </a:rPr>
              <a:t>Monthly Average ‘When On TV’</a:t>
            </a:r>
            <a:r>
              <a:rPr kumimoji="0" lang="en-US" sz="2400" b="0" i="0" u="none" strike="noStrike" kern="1200" cap="none" spc="0" normalizeH="0" baseline="0" noProof="0">
                <a:ln>
                  <a:noFill/>
                </a:ln>
                <a:solidFill>
                  <a:srgbClr val="1B1464"/>
                </a:solidFill>
                <a:effectLst/>
                <a:uLnTx/>
                <a:uFillTx/>
                <a:latin typeface="Helvetica" pitchFamily="2"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(TV launch – April 2024)</a:t>
            </a:r>
          </a:p>
        </p:txBody>
      </p:sp>
      <p:sp>
        <p:nvSpPr>
          <p:cNvPr id="27" name="Text Placeholder 2">
            <a:extLst>
              <a:ext uri="{FF2B5EF4-FFF2-40B4-BE49-F238E27FC236}">
                <a16:creationId xmlns:a16="http://schemas.microsoft.com/office/drawing/2014/main" id="{24F98F08-3470-9165-3FA7-08B2A96C801E}"/>
              </a:ext>
            </a:extLst>
          </p:cNvPr>
          <p:cNvSpPr txBox="1">
            <a:spLocks/>
          </p:cNvSpPr>
          <p:nvPr/>
        </p:nvSpPr>
        <p:spPr>
          <a:xfrm>
            <a:off x="-2084" y="1713610"/>
            <a:ext cx="7819397" cy="76020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12 ‘Direct-to-Consumer’ Brands Analysis: </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600" b="1" i="0"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Increase vs. Pre-TV Campaign Launch</a:t>
            </a:r>
            <a:br>
              <a:rPr kumimoji="0" lang="en-US" sz="1600" b="1" i="0"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Apr ’20 – Apr ‘24</a:t>
            </a:r>
          </a:p>
        </p:txBody>
      </p:sp>
      <p:sp>
        <p:nvSpPr>
          <p:cNvPr id="8" name="TextBox 7">
            <a:extLst>
              <a:ext uri="{FF2B5EF4-FFF2-40B4-BE49-F238E27FC236}">
                <a16:creationId xmlns:a16="http://schemas.microsoft.com/office/drawing/2014/main" id="{7AB7A096-3961-12D6-3AFE-BEEE41798C92}"/>
              </a:ext>
            </a:extLst>
          </p:cNvPr>
          <p:cNvSpPr txBox="1"/>
          <p:nvPr/>
        </p:nvSpPr>
        <p:spPr>
          <a:xfrm>
            <a:off x="1632500" y="5360203"/>
            <a:ext cx="45502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1100" i="1">
                <a:solidFill>
                  <a:srgbClr val="1B1464"/>
                </a:solidFill>
                <a:latin typeface="Helvetica" panose="020B0403020202020204" pitchFamily="34" charset="0"/>
              </a:rPr>
              <a:t>341</a:t>
            </a: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K average UVs excluding Go2Bank</a:t>
            </a:r>
          </a:p>
        </p:txBody>
      </p:sp>
      <p:sp>
        <p:nvSpPr>
          <p:cNvPr id="2" name="Rectangle 1">
            <a:extLst>
              <a:ext uri="{FF2B5EF4-FFF2-40B4-BE49-F238E27FC236}">
                <a16:creationId xmlns:a16="http://schemas.microsoft.com/office/drawing/2014/main" id="{C92ED32B-4199-26D0-81BD-5C296FA02B43}"/>
              </a:ext>
            </a:extLst>
          </p:cNvPr>
          <p:cNvSpPr/>
          <p:nvPr/>
        </p:nvSpPr>
        <p:spPr>
          <a:xfrm>
            <a:off x="179108" y="259667"/>
            <a:ext cx="120636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TV drove even more new customers to the websites of performance-driven DTC brands compared to the average brand within the overall group </a:t>
            </a:r>
          </a:p>
        </p:txBody>
      </p:sp>
      <p:sp>
        <p:nvSpPr>
          <p:cNvPr id="7" name="Rectangle: Rounded Corners 6">
            <a:extLst>
              <a:ext uri="{FF2B5EF4-FFF2-40B4-BE49-F238E27FC236}">
                <a16:creationId xmlns:a16="http://schemas.microsoft.com/office/drawing/2014/main" id="{49637E39-BEC8-B8EB-B7CB-A367044EDE66}"/>
              </a:ext>
            </a:extLst>
          </p:cNvPr>
          <p:cNvSpPr/>
          <p:nvPr/>
        </p:nvSpPr>
        <p:spPr>
          <a:xfrm>
            <a:off x="7976540" y="2329335"/>
            <a:ext cx="4069696" cy="3991946"/>
          </a:xfrm>
          <a:prstGeom prst="roundRect">
            <a:avLst/>
          </a:prstGeom>
          <a:solidFill>
            <a:schemeClr val="bg1"/>
          </a:solidFill>
          <a:ln w="57150">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4EBEA4"/>
                </a:solid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21D6019-E2E8-76A0-C163-44617CEAB0ED}"/>
              </a:ext>
            </a:extLst>
          </p:cNvPr>
          <p:cNvSpPr txBox="1"/>
          <p:nvPr/>
        </p:nvSpPr>
        <p:spPr>
          <a:xfrm>
            <a:off x="7804469" y="1723335"/>
            <a:ext cx="4386994" cy="307777"/>
          </a:xfrm>
          <a:prstGeom prst="rect">
            <a:avLst/>
          </a:prstGeom>
          <a:noFill/>
        </p:spPr>
        <p:txBody>
          <a:bodyPr wrap="square" rtlCol="0">
            <a:spAutoFit/>
          </a:bodyPr>
          <a:lstStyle/>
          <a:p>
            <a:pPr algn="ctr"/>
            <a:r>
              <a:rPr lang="en-US" sz="1400" b="1" u="sng">
                <a:solidFill>
                  <a:schemeClr val="bg1"/>
                </a:solidFill>
                <a:latin typeface="Helvetica" pitchFamily="2" charset="0"/>
              </a:rPr>
              <a:t>12 ‘Direct-to-Consumer’ Brands Analyzed</a:t>
            </a:r>
          </a:p>
        </p:txBody>
      </p:sp>
      <p:pic>
        <p:nvPicPr>
          <p:cNvPr id="16" name="Picture 4" descr="How does Lume work?">
            <a:extLst>
              <a:ext uri="{FF2B5EF4-FFF2-40B4-BE49-F238E27FC236}">
                <a16:creationId xmlns:a16="http://schemas.microsoft.com/office/drawing/2014/main" id="{79F64D39-C5DF-C1C3-0F7F-03252354F6B8}"/>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l="21151" r="25773"/>
          <a:stretch/>
        </p:blipFill>
        <p:spPr bwMode="auto">
          <a:xfrm>
            <a:off x="8181446" y="5419355"/>
            <a:ext cx="1132831" cy="8120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UDN | Fútbol Mexicano Wiki | Fandom">
            <a:extLst>
              <a:ext uri="{FF2B5EF4-FFF2-40B4-BE49-F238E27FC236}">
                <a16:creationId xmlns:a16="http://schemas.microsoft.com/office/drawing/2014/main" id="{3CE811EA-50A9-ED8F-6536-6397662ACF3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381418" y="4517875"/>
            <a:ext cx="1664818" cy="4162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Inspire Sleep Apnea Innovation - Obstructive Sleep Apnea Treatment">
            <a:extLst>
              <a:ext uri="{FF2B5EF4-FFF2-40B4-BE49-F238E27FC236}">
                <a16:creationId xmlns:a16="http://schemas.microsoft.com/office/drawing/2014/main" id="{96382C8B-9A09-F530-C03C-C36AEAAAE8BD}"/>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l="6375" t="19555" r="9000" b="19159"/>
          <a:stretch/>
        </p:blipFill>
        <p:spPr bwMode="auto">
          <a:xfrm>
            <a:off x="9950747" y="2590024"/>
            <a:ext cx="1854885" cy="4246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Green Dot Launches Ultimate Mobile Bank for Americans Living Paycheck to  Paycheck | Business Wire">
            <a:extLst>
              <a:ext uri="{FF2B5EF4-FFF2-40B4-BE49-F238E27FC236}">
                <a16:creationId xmlns:a16="http://schemas.microsoft.com/office/drawing/2014/main" id="{E1604185-9DE6-B4FA-070F-929C3C07029A}"/>
              </a:ext>
            </a:extLst>
          </p:cNvPr>
          <p:cNvPicPr>
            <a:picLocks noChangeAspect="1" noChangeArrowheads="1"/>
          </p:cNvPicPr>
          <p:nvPr/>
        </p:nvPicPr>
        <p:blipFill rotWithShape="1">
          <a:blip r:embed="rId7" cstate="hqprint">
            <a:extLst>
              <a:ext uri="{BEBA8EAE-BF5A-486C-A8C5-ECC9F3942E4B}">
                <a14:imgProps xmlns:a14="http://schemas.microsoft.com/office/drawing/2010/main">
                  <a14:imgLayer r:embed="rId8">
                    <a14:imgEffect>
                      <a14:backgroundRemoval t="9961" b="89844" l="4102" r="97656">
                        <a14:foregroundMark x1="16504" y1="31445" x2="16504" y2="31445"/>
                        <a14:foregroundMark x1="6836" y1="35938" x2="4199" y2="46680"/>
                        <a14:foregroundMark x1="44434" y1="33594" x2="51660" y2="31836"/>
                        <a14:foregroundMark x1="51660" y1="31836" x2="52734" y2="45898"/>
                        <a14:foregroundMark x1="52734" y1="45898" x2="46484" y2="58398"/>
                        <a14:foregroundMark x1="49426" y1="63281" x2="51074" y2="66016"/>
                        <a14:foregroundMark x1="49191" y1="62891" x2="49426" y2="63281"/>
                        <a14:foregroundMark x1="48838" y1="62305" x2="49191" y2="62891"/>
                        <a14:foregroundMark x1="46484" y1="58398" x2="48366" y2="61523"/>
                        <a14:foregroundMark x1="51074" y1="66016" x2="52246" y2="66797"/>
                        <a14:foregroundMark x1="58887" y1="53906" x2="59277" y2="65039"/>
                        <a14:foregroundMark x1="59180" y1="52930" x2="59180" y2="53516"/>
                        <a14:foregroundMark x1="59082" y1="53906" x2="59082" y2="53906"/>
                        <a14:foregroundMark x1="59082" y1="53516" x2="58984" y2="53125"/>
                        <a14:foregroundMark x1="70215" y1="55469" x2="69629" y2="60156"/>
                        <a14:foregroundMark x1="78809" y1="54297" x2="78906" y2="60938"/>
                        <a14:foregroundMark x1="89453" y1="55078" x2="89844" y2="59766"/>
                        <a14:foregroundMark x1="92578" y1="55273" x2="94531" y2="51953"/>
                        <a14:backgroundMark x1="48535" y1="61914" x2="48535" y2="61914"/>
                        <a14:backgroundMark x1="49219" y1="62305" x2="49219" y2="62305"/>
                        <a14:backgroundMark x1="48828" y1="62109" x2="48828" y2="62109"/>
                        <a14:backgroundMark x1="49316" y1="62891" x2="49316" y2="62891"/>
                        <a14:backgroundMark x1="49707" y1="63086" x2="49707" y2="63086"/>
                        <a14:backgroundMark x1="49902" y1="63281" x2="49902" y2="63281"/>
                        <a14:backgroundMark x1="49512" y1="63281" x2="49512" y2="63281"/>
                        <a14:backgroundMark x1="48926" y1="62305" x2="48926" y2="62305"/>
                        <a14:backgroundMark x1="48926" y1="61523" x2="48926" y2="61523"/>
                        <a14:backgroundMark x1="49023" y1="62305" x2="49023" y2="62305"/>
                        <a14:backgroundMark x1="49121" y1="62891" x2="49121" y2="62891"/>
                        <a14:backgroundMark x1="48828" y1="62891" x2="48828" y2="62891"/>
                        <a14:backgroundMark x1="48828" y1="62500" x2="48828" y2="62500"/>
                        <a14:backgroundMark x1="49414" y1="63477" x2="49414" y2="63477"/>
                        <a14:backgroundMark x1="49805" y1="63477" x2="49805" y2="63477"/>
                        <a14:backgroundMark x1="49609" y1="63477" x2="49609" y2="63477"/>
                        <a14:backgroundMark x1="48633" y1="61328" x2="48633" y2="61328"/>
                        <a14:backgroundMark x1="48535" y1="61523" x2="48633" y2="61719"/>
                        <a14:backgroundMark x1="48340" y1="61523" x2="48340" y2="61523"/>
                        <a14:backgroundMark x1="48145" y1="61523" x2="48145" y2="61523"/>
                        <a14:backgroundMark x1="96484" y1="47852" x2="96484" y2="47852"/>
                        <a14:backgroundMark x1="97852" y1="48828" x2="97852" y2="48828"/>
                        <a14:backgroundMark x1="97656" y1="49023" x2="97656" y2="49023"/>
                        <a14:backgroundMark x1="97656" y1="48633" x2="97656" y2="48633"/>
                        <a14:backgroundMark x1="96387" y1="48242" x2="97656" y2="48828"/>
                      </a14:backgroundRemoval>
                    </a14:imgEffect>
                  </a14:imgLayer>
                </a14:imgProps>
              </a:ext>
              <a:ext uri="{28A0092B-C50C-407E-A947-70E740481C1C}">
                <a14:useLocalDpi xmlns:a14="http://schemas.microsoft.com/office/drawing/2010/main"/>
              </a:ext>
            </a:extLst>
          </a:blip>
          <a:srcRect t="16075" b="24478"/>
          <a:stretch/>
        </p:blipFill>
        <p:spPr bwMode="auto">
          <a:xfrm>
            <a:off x="8204271" y="2473816"/>
            <a:ext cx="1664817" cy="4948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omeaglow | House Cleaning Services | Book a Clean from $19">
            <a:extLst>
              <a:ext uri="{FF2B5EF4-FFF2-40B4-BE49-F238E27FC236}">
                <a16:creationId xmlns:a16="http://schemas.microsoft.com/office/drawing/2014/main" id="{9A14A6C8-8B24-4154-F710-E1710EC44D9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976540" y="3136050"/>
            <a:ext cx="2148223" cy="4777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ow to Play Underdog Fantasy Best Ball: A Comprehensive Guide">
            <a:extLst>
              <a:ext uri="{FF2B5EF4-FFF2-40B4-BE49-F238E27FC236}">
                <a16:creationId xmlns:a16="http://schemas.microsoft.com/office/drawing/2014/main" id="{F824039D-D1F5-5561-DA7E-B8041CE5326B}"/>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10687953" y="4981832"/>
            <a:ext cx="1230464" cy="12304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BlossomApp">
            <a:extLst>
              <a:ext uri="{FF2B5EF4-FFF2-40B4-BE49-F238E27FC236}">
                <a16:creationId xmlns:a16="http://schemas.microsoft.com/office/drawing/2014/main" id="{8BE1DA81-27DD-1280-3C08-66BEEB15FD87}"/>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l="725" t="3991" r="-3441" b="30692"/>
          <a:stretch/>
        </p:blipFill>
        <p:spPr bwMode="auto">
          <a:xfrm>
            <a:off x="8204271" y="3712871"/>
            <a:ext cx="1829168" cy="463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Resources | TruFinancials">
            <a:extLst>
              <a:ext uri="{FF2B5EF4-FFF2-40B4-BE49-F238E27FC236}">
                <a16:creationId xmlns:a16="http://schemas.microsoft.com/office/drawing/2014/main" id="{BB5AB21C-A09D-B7D4-7E30-9FB8856A78A2}"/>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0213892" y="3077020"/>
            <a:ext cx="1702273" cy="5243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BackBone One (2nd Gen) PlayStation® Edition – MOGAGAMES">
            <a:extLst>
              <a:ext uri="{FF2B5EF4-FFF2-40B4-BE49-F238E27FC236}">
                <a16:creationId xmlns:a16="http://schemas.microsoft.com/office/drawing/2014/main" id="{9D43A9C9-DA65-E6D3-A98B-F3FB9360ED76}"/>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a:stretch/>
        </p:blipFill>
        <p:spPr bwMode="auto">
          <a:xfrm>
            <a:off x="10452219" y="3645086"/>
            <a:ext cx="1353413" cy="6871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4" descr="Breeo | Rochester, Fairport &amp; Western NY | The Adirondack Guys">
            <a:extLst>
              <a:ext uri="{FF2B5EF4-FFF2-40B4-BE49-F238E27FC236}">
                <a16:creationId xmlns:a16="http://schemas.microsoft.com/office/drawing/2014/main" id="{B4E0FBF3-510C-9D3C-E765-71D213FCF162}"/>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9504968" y="5476673"/>
            <a:ext cx="1210380" cy="66878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mper.com Announces Launch of Bumper Rewards">
            <a:extLst>
              <a:ext uri="{FF2B5EF4-FFF2-40B4-BE49-F238E27FC236}">
                <a16:creationId xmlns:a16="http://schemas.microsoft.com/office/drawing/2014/main" id="{2D8292D3-9446-D780-FC9F-0221BD23B332}"/>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a:stretch/>
        </p:blipFill>
        <p:spPr bwMode="auto">
          <a:xfrm>
            <a:off x="8121983" y="4356914"/>
            <a:ext cx="2237256" cy="4070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eropay | PrizePicks Support">
            <a:extLst>
              <a:ext uri="{FF2B5EF4-FFF2-40B4-BE49-F238E27FC236}">
                <a16:creationId xmlns:a16="http://schemas.microsoft.com/office/drawing/2014/main" id="{8690AE68-6D80-FAEB-B840-C3879B98373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99363" y="4921956"/>
            <a:ext cx="1825400" cy="3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10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9331"/>
            <a:ext cx="12192000" cy="6880225"/>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FFD525AC-D644-3BB0-078A-11BD998A7922}"/>
              </a:ext>
            </a:extLst>
          </p:cNvPr>
          <p:cNvSpPr txBox="1"/>
          <p:nvPr/>
        </p:nvSpPr>
        <p:spPr>
          <a:xfrm>
            <a:off x="236165" y="3025517"/>
            <a:ext cx="743925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In our second analysis, we explored 29 additional brands that are not measured</a:t>
            </a:r>
            <a:br>
              <a:rPr lang="en-US" sz="2800">
                <a:solidFill>
                  <a:schemeClr val="bg1"/>
                </a:solidFill>
                <a:latin typeface="Helvetica" pitchFamily="2" charset="0"/>
              </a:rPr>
            </a:br>
            <a:r>
              <a:rPr lang="en-US" sz="2800">
                <a:solidFill>
                  <a:schemeClr val="bg1"/>
                </a:solidFill>
                <a:latin typeface="Helvetica" pitchFamily="2" charset="0"/>
              </a:rPr>
              <a:t>in Comscore by </a:t>
            </a:r>
            <a:r>
              <a:rPr lang="en-US" sz="2800" b="1">
                <a:solidFill>
                  <a:schemeClr val="bg1"/>
                </a:solidFill>
                <a:latin typeface="Helvetica" pitchFamily="2" charset="0"/>
              </a:rPr>
              <a:t>examining their online</a:t>
            </a:r>
            <a:br>
              <a:rPr lang="en-US" sz="2800" b="1">
                <a:solidFill>
                  <a:schemeClr val="bg1"/>
                </a:solidFill>
                <a:latin typeface="Helvetica" pitchFamily="2" charset="0"/>
              </a:rPr>
            </a:br>
            <a:r>
              <a:rPr lang="en-US" sz="2800" b="1">
                <a:solidFill>
                  <a:schemeClr val="bg1"/>
                </a:solidFill>
                <a:latin typeface="Helvetica" pitchFamily="2" charset="0"/>
              </a:rPr>
              <a:t>search queries through Google Trends</a:t>
            </a:r>
            <a:br>
              <a:rPr lang="en-US" sz="2800" b="1">
                <a:solidFill>
                  <a:schemeClr val="bg1"/>
                </a:solidFill>
                <a:latin typeface="Helvetica" pitchFamily="2" charset="0"/>
              </a:rPr>
            </a:br>
            <a:r>
              <a:rPr lang="en-US" sz="2800">
                <a:solidFill>
                  <a:schemeClr val="bg1"/>
                </a:solidFill>
                <a:latin typeface="Helvetica" pitchFamily="2" charset="0"/>
              </a:rPr>
              <a:t>in relation to their TV campaign launch</a:t>
            </a:r>
            <a:endParaRPr kumimoji="0" lang="en-US" sz="2800" b="0" i="0" u="none" strike="noStrike" kern="1200" cap="none" spc="0" normalizeH="0" baseline="0" noProof="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2981418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F281B8-067C-A45A-D57F-E26FB82A73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85442" y="1"/>
            <a:ext cx="3506558" cy="2041863"/>
          </a:xfrm>
          <a:prstGeom prst="rect">
            <a:avLst/>
          </a:prstGeom>
        </p:spPr>
      </p:pic>
      <p:pic>
        <p:nvPicPr>
          <p:cNvPr id="5" name="Picture 4">
            <a:extLst>
              <a:ext uri="{FF2B5EF4-FFF2-40B4-BE49-F238E27FC236}">
                <a16:creationId xmlns:a16="http://schemas.microsoft.com/office/drawing/2014/main" id="{5FF5DDF8-A9FA-F9A6-FC4E-95B9EFA8062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8" name="Picture 7">
            <a:extLst>
              <a:ext uri="{FF2B5EF4-FFF2-40B4-BE49-F238E27FC236}">
                <a16:creationId xmlns:a16="http://schemas.microsoft.com/office/drawing/2014/main" id="{3418EB35-66C5-9846-4375-3600FF2BA9C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0DAA1BBC-EAD4-7F4F-07F7-3C26086B6DD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3AFDAE2B-BB93-CA04-79EC-0AB6E582C47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3" name="Speech Bubble: Rectangle 12">
            <a:extLst>
              <a:ext uri="{FF2B5EF4-FFF2-40B4-BE49-F238E27FC236}">
                <a16:creationId xmlns:a16="http://schemas.microsoft.com/office/drawing/2014/main" id="{4B8B2ECF-17D1-4826-C3C4-39D1A24D4478}"/>
              </a:ext>
            </a:extLst>
          </p:cNvPr>
          <p:cNvSpPr/>
          <p:nvPr/>
        </p:nvSpPr>
        <p:spPr>
          <a:xfrm>
            <a:off x="2034540" y="2041864"/>
            <a:ext cx="8122920" cy="2733049"/>
          </a:xfrm>
          <a:prstGeom prst="wedgeRectCallout">
            <a:avLst>
              <a:gd name="adj1" fmla="val -7490"/>
              <a:gd name="adj2" fmla="val 64256"/>
            </a:avLst>
          </a:prstGeom>
          <a:solidFill>
            <a:sysClr val="window" lastClr="FFFFFF"/>
          </a:solidFill>
          <a:ln w="28575" cap="flat" cmpd="sng" algn="ctr">
            <a:solidFill>
              <a:srgbClr val="ED3C8D"/>
            </a:solidFill>
            <a:prstDash val="solid"/>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lang="en-US" sz="3200" kern="0">
                <a:solidFill>
                  <a:srgbClr val="1F1A62"/>
                </a:solidFill>
                <a:latin typeface="Helvetica" pitchFamily="2" charset="0"/>
                <a:ea typeface="Open Sans" panose="020B0606030504020204" pitchFamily="34" charset="0"/>
                <a:cs typeface="Open Sans" panose="020B0606030504020204" pitchFamily="34" charset="0"/>
              </a:rPr>
              <a:t>“The best measurement is people who are searching, </a:t>
            </a:r>
            <a:r>
              <a:rPr lang="en-US" sz="3200" kern="0">
                <a:solidFill>
                  <a:srgbClr val="1B1464"/>
                </a:solidFill>
                <a:latin typeface="Helvetica" pitchFamily="2" charset="0"/>
                <a:ea typeface="Open Sans" panose="020B0606030504020204" pitchFamily="34" charset="0"/>
                <a:cs typeface="Open Sans" panose="020B0606030504020204" pitchFamily="34" charset="0"/>
              </a:rPr>
              <a:t>so</a:t>
            </a:r>
            <a:r>
              <a:rPr lang="en-US" sz="3200" b="1" kern="0">
                <a:solidFill>
                  <a:srgbClr val="ED3C8D"/>
                </a:solidFill>
                <a:latin typeface="Helvetica" pitchFamily="2" charset="0"/>
                <a:ea typeface="Open Sans" panose="020B0606030504020204" pitchFamily="34" charset="0"/>
                <a:cs typeface="Open Sans" panose="020B0606030504020204" pitchFamily="34" charset="0"/>
              </a:rPr>
              <a:t> when we see an increase</a:t>
            </a:r>
            <a:br>
              <a:rPr lang="en-US" sz="3200" b="1" kern="0">
                <a:solidFill>
                  <a:srgbClr val="ED3C8D"/>
                </a:solidFill>
                <a:latin typeface="Helvetica" pitchFamily="2" charset="0"/>
                <a:ea typeface="Open Sans" panose="020B0606030504020204" pitchFamily="34" charset="0"/>
                <a:cs typeface="Open Sans" panose="020B0606030504020204" pitchFamily="34" charset="0"/>
              </a:rPr>
            </a:br>
            <a:r>
              <a:rPr lang="en-US" sz="3200" b="1" kern="0">
                <a:solidFill>
                  <a:srgbClr val="ED3C8D"/>
                </a:solidFill>
                <a:latin typeface="Helvetica" pitchFamily="2" charset="0"/>
                <a:ea typeface="Open Sans" panose="020B0606030504020204" pitchFamily="34" charset="0"/>
                <a:cs typeface="Open Sans" panose="020B0606030504020204" pitchFamily="34" charset="0"/>
              </a:rPr>
              <a:t>in search we see an increase in sales</a:t>
            </a:r>
            <a:r>
              <a:rPr lang="en-US" sz="3200" kern="0">
                <a:solidFill>
                  <a:srgbClr val="1B1464"/>
                </a:solidFill>
                <a:latin typeface="Helvetica" pitchFamily="2" charset="0"/>
                <a:ea typeface="Open Sans" panose="020B0606030504020204" pitchFamily="34" charset="0"/>
                <a:cs typeface="Open Sans" panose="020B0606030504020204" pitchFamily="34" charset="0"/>
              </a:rPr>
              <a:t>.”</a:t>
            </a:r>
          </a:p>
        </p:txBody>
      </p:sp>
      <p:sp>
        <p:nvSpPr>
          <p:cNvPr id="14" name="TextBox 13">
            <a:extLst>
              <a:ext uri="{FF2B5EF4-FFF2-40B4-BE49-F238E27FC236}">
                <a16:creationId xmlns:a16="http://schemas.microsoft.com/office/drawing/2014/main" id="{551EE80E-C605-E427-3740-F8412BC3DD96}"/>
              </a:ext>
            </a:extLst>
          </p:cNvPr>
          <p:cNvSpPr txBox="1"/>
          <p:nvPr/>
        </p:nvSpPr>
        <p:spPr>
          <a:xfrm>
            <a:off x="4133879" y="5191538"/>
            <a:ext cx="4381439" cy="646331"/>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bg1"/>
                </a:solidFill>
                <a:effectLst/>
                <a:uLnTx/>
                <a:uFillTx/>
                <a:latin typeface="Helvetica Light" panose="020B0403020202020204"/>
                <a:ea typeface="Open Sans" panose="020B0606030504020204" pitchFamily="34" charset="0"/>
                <a:cs typeface="Open Sans" panose="020B0606030504020204" pitchFamily="34" charset="0"/>
              </a:rPr>
              <a:t>Marc Pritchard</a:t>
            </a:r>
            <a:endParaRPr lang="en-US" sz="1800">
              <a:solidFill>
                <a:schemeClr val="bg1"/>
              </a:solidFill>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bg1"/>
                </a:solidFill>
                <a:effectLst/>
                <a:uLnTx/>
                <a:uFillTx/>
                <a:latin typeface="Helvetica Light" panose="020B0403020202020204"/>
                <a:ea typeface="Open Sans" panose="020B0606030504020204" pitchFamily="34" charset="0"/>
                <a:cs typeface="Open Sans" panose="020B0606030504020204" pitchFamily="34" charset="0"/>
              </a:rPr>
              <a:t>Chief Brand Officer, </a:t>
            </a:r>
            <a:r>
              <a:rPr kumimoji="0" lang="en-US" sz="1800" b="1" i="1" u="none" strike="noStrike" kern="0" cap="none" spc="0" normalizeH="0" baseline="0" noProof="0">
                <a:ln>
                  <a:noFill/>
                </a:ln>
                <a:solidFill>
                  <a:schemeClr val="bg1"/>
                </a:solidFill>
                <a:effectLst/>
                <a:uLnTx/>
                <a:uFillTx/>
                <a:latin typeface="Helvetica Light" panose="020B0403020202020204"/>
                <a:ea typeface="Open Sans" panose="020B0606030504020204" pitchFamily="34" charset="0"/>
                <a:cs typeface="Open Sans" panose="020B0606030504020204" pitchFamily="34" charset="0"/>
              </a:rPr>
              <a:t>Procter </a:t>
            </a:r>
            <a:r>
              <a:rPr lang="en-US" sz="1800" i="1">
                <a:solidFill>
                  <a:schemeClr val="bg1"/>
                </a:solidFill>
              </a:rPr>
              <a:t>&amp; Gamble</a:t>
            </a:r>
            <a:endParaRPr kumimoji="0" lang="en-US" sz="1800" b="1" i="1" u="none" strike="noStrike" kern="0" cap="none" spc="0" normalizeH="0" baseline="0" noProof="0">
              <a:ln>
                <a:noFill/>
              </a:ln>
              <a:solidFill>
                <a:schemeClr val="bg1"/>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F8A9744-E13B-DDC7-B9E3-BE532C6B11D1}"/>
              </a:ext>
            </a:extLst>
          </p:cNvPr>
          <p:cNvSpPr txBox="1"/>
          <p:nvPr/>
        </p:nvSpPr>
        <p:spPr>
          <a:xfrm>
            <a:off x="481665" y="6303599"/>
            <a:ext cx="1168727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Source: </a:t>
            </a:r>
            <a:r>
              <a:rPr kumimoji="0" lang="en-US" sz="700" b="0" i="0" u="none" strike="noStrike" kern="1200" cap="none" spc="0" normalizeH="0" baseline="0" noProof="0" err="1">
                <a:ln>
                  <a:noFill/>
                </a:ln>
                <a:solidFill>
                  <a:schemeClr val="bg1"/>
                </a:solidFill>
                <a:effectLst/>
                <a:uLnTx/>
                <a:uFillTx/>
                <a:latin typeface="Helvetica" panose="020B0403020202020204" pitchFamily="34" charset="0"/>
                <a:ea typeface="+mn-ea"/>
                <a:cs typeface="+mn-cs"/>
              </a:rPr>
              <a:t>MarketingWeek</a:t>
            </a: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 ‘P&amp;G puts focus on reach: It’s a more important measure than spend’, 6/17/19.</a:t>
            </a:r>
          </a:p>
        </p:txBody>
      </p:sp>
      <p:sp>
        <p:nvSpPr>
          <p:cNvPr id="2" name="Rectangle 1">
            <a:extLst>
              <a:ext uri="{FF2B5EF4-FFF2-40B4-BE49-F238E27FC236}">
                <a16:creationId xmlns:a16="http://schemas.microsoft.com/office/drawing/2014/main" id="{18EA05FF-1ECE-8D8E-7661-8D5E4DBD3C07}"/>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anose="020B0604020202020204" pitchFamily="34" charset="0"/>
                <a:ea typeface="+mn-ea"/>
                <a:cs typeface="+mn-cs"/>
              </a:rPr>
              <a:t>Online search is a direct reflection of consumer interest</a:t>
            </a:r>
            <a:br>
              <a:rPr kumimoji="0" lang="en-US" sz="2600" b="1" i="0" u="none" strike="noStrike" kern="1200" cap="none" spc="0" normalizeH="0" baseline="0" noProof="0">
                <a:ln>
                  <a:noFill/>
                </a:ln>
                <a:solidFill>
                  <a:schemeClr val="bg1"/>
                </a:solidFill>
                <a:effectLst/>
                <a:uLnTx/>
                <a:uFillTx/>
                <a:latin typeface="Helvetica" panose="020B0604020202020204" pitchFamily="34" charset="0"/>
                <a:ea typeface="+mn-ea"/>
                <a:cs typeface="+mn-cs"/>
              </a:rPr>
            </a:br>
            <a:r>
              <a:rPr kumimoji="0" lang="en-US" sz="2600" b="1" i="0" u="none" strike="noStrike" kern="1200" cap="none" spc="0" normalizeH="0" baseline="0" noProof="0">
                <a:ln>
                  <a:noFill/>
                </a:ln>
                <a:solidFill>
                  <a:schemeClr val="bg1"/>
                </a:solidFill>
                <a:effectLst/>
                <a:uLnTx/>
                <a:uFillTx/>
                <a:latin typeface="Helvetica" panose="020B0604020202020204" pitchFamily="34" charset="0"/>
                <a:ea typeface="+mn-ea"/>
                <a:cs typeface="+mn-cs"/>
              </a:rPr>
              <a:t>and can be a powerful indicator of purchase behavior</a:t>
            </a:r>
          </a:p>
        </p:txBody>
      </p:sp>
    </p:spTree>
    <p:extLst>
      <p:ext uri="{BB962C8B-B14F-4D97-AF65-F5344CB8AC3E}">
        <p14:creationId xmlns:p14="http://schemas.microsoft.com/office/powerpoint/2010/main" val="647341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4C1D-2538-DEA9-644F-D13867EAF3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2F0C43-612C-5758-DBA3-2EE69B8D1F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10F7EB2B-290C-22A2-B6E5-A29FBD33FB5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BB320CCD-86F0-008E-6F0E-63156D06604C}"/>
              </a:ext>
            </a:extLst>
          </p:cNvPr>
          <p:cNvSpPr txBox="1"/>
          <p:nvPr/>
        </p:nvSpPr>
        <p:spPr>
          <a:xfrm>
            <a:off x="236165" y="3025517"/>
            <a:ext cx="753623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itchFamily="2" charset="0"/>
                <a:ea typeface="+mn-ea"/>
                <a:cs typeface="+mn-cs"/>
              </a:rPr>
              <a:t>We first analyzed </a:t>
            </a: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search queries of pharma brands as a category </a:t>
            </a:r>
            <a:r>
              <a:rPr kumimoji="0" lang="en-US" sz="2800" b="0" i="0" u="none" strike="noStrike" kern="1200" cap="none" spc="0" normalizeH="0" baseline="0" noProof="0">
                <a:ln>
                  <a:noFill/>
                </a:ln>
                <a:solidFill>
                  <a:srgbClr val="1B1464"/>
                </a:solidFill>
                <a:effectLst/>
                <a:uLnTx/>
                <a:uFillTx/>
                <a:latin typeface="Helvetica" pitchFamily="2" charset="0"/>
                <a:ea typeface="+mn-ea"/>
                <a:cs typeface="+mn-cs"/>
              </a:rPr>
              <a:t>since they are each part of larger companies and not measured individually</a:t>
            </a:r>
            <a:r>
              <a:rPr lang="en-US" sz="2800">
                <a:solidFill>
                  <a:srgbClr val="1B1464"/>
                </a:solidFill>
                <a:latin typeface="Helvetica" pitchFamily="2" charset="0"/>
              </a:rPr>
              <a:t> in Comscore</a:t>
            </a:r>
            <a:endParaRPr kumimoji="0" lang="en-US" sz="2800" b="0"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73198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ectangle 222">
            <a:extLst>
              <a:ext uri="{FF2B5EF4-FFF2-40B4-BE49-F238E27FC236}">
                <a16:creationId xmlns:a16="http://schemas.microsoft.com/office/drawing/2014/main" id="{3756FD0E-8C7D-4640-38A8-AAD26745AFF9}"/>
              </a:ext>
            </a:extLst>
          </p:cNvPr>
          <p:cNvSpPr>
            <a:spLocks/>
          </p:cNvSpPr>
          <p:nvPr/>
        </p:nvSpPr>
        <p:spPr>
          <a:xfrm>
            <a:off x="6096001" y="1685013"/>
            <a:ext cx="6096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64CD76-80A7-B6B6-2B84-F1194582D28D}"/>
              </a:ext>
            </a:extLst>
          </p:cNvPr>
          <p:cNvSpPr>
            <a:spLocks/>
          </p:cNvSpPr>
          <p:nvPr/>
        </p:nvSpPr>
        <p:spPr>
          <a:xfrm>
            <a:off x="0" y="1685013"/>
            <a:ext cx="6115030" cy="5172987"/>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7967024-B0E9-62F3-B87E-C2A219AA3A6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B791374-7347-0B27-4076-28CF211AC0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6630F40-82AF-F240-FCB5-191F7AC4994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20" name="Rectangle: Rounded Corners 219">
            <a:extLst>
              <a:ext uri="{FF2B5EF4-FFF2-40B4-BE49-F238E27FC236}">
                <a16:creationId xmlns:a16="http://schemas.microsoft.com/office/drawing/2014/main" id="{0E6BE8B8-9032-954E-D0E6-F1B4D4F3E5B1}"/>
              </a:ext>
            </a:extLst>
          </p:cNvPr>
          <p:cNvSpPr/>
          <p:nvPr/>
        </p:nvSpPr>
        <p:spPr>
          <a:xfrm>
            <a:off x="6207232" y="2069434"/>
            <a:ext cx="5883042" cy="4430225"/>
          </a:xfrm>
          <a:prstGeom prst="roundRect">
            <a:avLst>
              <a:gd name="adj" fmla="val 3964"/>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xtBox 221">
            <a:extLst>
              <a:ext uri="{FF2B5EF4-FFF2-40B4-BE49-F238E27FC236}">
                <a16:creationId xmlns:a16="http://schemas.microsoft.com/office/drawing/2014/main" id="{FC0E6087-A69E-7DE4-2915-58A91C7CA863}"/>
              </a:ext>
            </a:extLst>
          </p:cNvPr>
          <p:cNvSpPr txBox="1"/>
          <p:nvPr/>
        </p:nvSpPr>
        <p:spPr>
          <a:xfrm>
            <a:off x="6115030" y="1723335"/>
            <a:ext cx="6076433" cy="307777"/>
          </a:xfrm>
          <a:prstGeom prst="rect">
            <a:avLst/>
          </a:prstGeom>
          <a:noFill/>
        </p:spPr>
        <p:txBody>
          <a:bodyPr wrap="square" rtlCol="0">
            <a:spAutoFit/>
          </a:bodyPr>
          <a:lstStyle/>
          <a:p>
            <a:pPr algn="ctr"/>
            <a:r>
              <a:rPr lang="en-US" sz="1400" b="1" u="sng">
                <a:solidFill>
                  <a:srgbClr val="1B1464"/>
                </a:solidFill>
                <a:latin typeface="Helvetica" pitchFamily="2" charset="0"/>
              </a:rPr>
              <a:t>21 Pharmaceutical Brands Analyzed</a:t>
            </a:r>
          </a:p>
        </p:txBody>
      </p:sp>
      <p:sp>
        <p:nvSpPr>
          <p:cNvPr id="231" name="TextBox 230">
            <a:extLst>
              <a:ext uri="{FF2B5EF4-FFF2-40B4-BE49-F238E27FC236}">
                <a16:creationId xmlns:a16="http://schemas.microsoft.com/office/drawing/2014/main" id="{0D3C5BDF-C70F-DF80-1E49-D3B7E56E585F}"/>
              </a:ext>
            </a:extLst>
          </p:cNvPr>
          <p:cNvSpPr txBox="1"/>
          <p:nvPr/>
        </p:nvSpPr>
        <p:spPr>
          <a:xfrm>
            <a:off x="481665" y="5910197"/>
            <a:ext cx="5614335"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a:t>
            </a:r>
            <a:r>
              <a:rPr lang="en-US" sz="700">
                <a:solidFill>
                  <a:schemeClr val="bg1"/>
                </a:solidFill>
                <a:latin typeface="Helvetica" panose="020B0604020202020204" pitchFamily="34" charset="0"/>
                <a:cs typeface="Helvetica" panose="020B0604020202020204" pitchFamily="34" charset="0"/>
              </a:rPr>
              <a:t> Weeks of</a:t>
            </a:r>
            <a:r>
              <a:rPr kumimoji="0" lang="en-US" sz="7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07/21/19-7/21/24. Google Search Index represents search interest relative to the highest point on the chart for the given region and time period. VAB analysis of Nielsen Ad Intel, TV activity based on reported spending across national cable TV, broadcast TV, Spanish language cable TV, Spanish language broadcast TV, January 2021 – December 2023 (calendar months). </a:t>
            </a:r>
            <a:r>
              <a:rPr kumimoji="0" lang="en-US" sz="700" i="0" u="none" strike="noStrike" kern="1200" cap="none" spc="0" normalizeH="0" baseline="0" noProof="0">
                <a:ln>
                  <a:noFill/>
                </a:ln>
                <a:solidFill>
                  <a:schemeClr val="bg1"/>
                </a:solidFill>
                <a:effectLst/>
                <a:uLnTx/>
                <a:uFillTx/>
                <a:latin typeface="Helvetica" panose="020B0403020202020204" pitchFamily="34" charset="0"/>
                <a:ea typeface="+mn-ea"/>
                <a:cs typeface="+mn-cs"/>
              </a:rPr>
              <a:t>Analysis reflects 18 out of 21 brands with the highest brand search volume after they launched in TV.</a:t>
            </a:r>
            <a:endParaRPr kumimoji="0" lang="en-US" sz="7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p:txBody>
      </p:sp>
      <p:pic>
        <p:nvPicPr>
          <p:cNvPr id="8" name="Picture 2" descr="Talk to Your Doctor about UF | MYFEMBREE® (relugolix, estradiol, and  norethindrone acetate) 40mg, 1mg, 0.5mg Tablets">
            <a:extLst>
              <a:ext uri="{FF2B5EF4-FFF2-40B4-BE49-F238E27FC236}">
                <a16:creationId xmlns:a16="http://schemas.microsoft.com/office/drawing/2014/main" id="{FBC643F9-EE0A-0824-8870-00EE4E694A4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96621" y="2148329"/>
            <a:ext cx="1546491" cy="6295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Join Qelbree® Insider For Updates">
            <a:extLst>
              <a:ext uri="{FF2B5EF4-FFF2-40B4-BE49-F238E27FC236}">
                <a16:creationId xmlns:a16="http://schemas.microsoft.com/office/drawing/2014/main" id="{4CCB5980-45B1-A3C3-93C0-B3E38A17710B}"/>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776768" y="2177288"/>
            <a:ext cx="1531945" cy="7637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48E9D7F-E60D-0B8F-99A8-DFCDB21A56C5}"/>
              </a:ext>
            </a:extLst>
          </p:cNvPr>
          <p:cNvPicPr>
            <a:picLocks noChangeAspect="1"/>
          </p:cNvPicPr>
          <p:nvPr/>
        </p:nvPicPr>
        <p:blipFill>
          <a:blip r:embed="rId6"/>
          <a:stretch>
            <a:fillRect/>
          </a:stretch>
        </p:blipFill>
        <p:spPr>
          <a:xfrm>
            <a:off x="11125156" y="2255484"/>
            <a:ext cx="890406" cy="630916"/>
          </a:xfrm>
          <a:prstGeom prst="rect">
            <a:avLst/>
          </a:prstGeom>
        </p:spPr>
      </p:pic>
      <p:pic>
        <p:nvPicPr>
          <p:cNvPr id="13" name="Picture 12">
            <a:extLst>
              <a:ext uri="{FF2B5EF4-FFF2-40B4-BE49-F238E27FC236}">
                <a16:creationId xmlns:a16="http://schemas.microsoft.com/office/drawing/2014/main" id="{6CA24E9A-BFE9-9721-E145-1421602FAD7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298790" y="2879873"/>
            <a:ext cx="1346109" cy="618213"/>
          </a:xfrm>
          <a:prstGeom prst="rect">
            <a:avLst/>
          </a:prstGeom>
        </p:spPr>
      </p:pic>
      <p:pic>
        <p:nvPicPr>
          <p:cNvPr id="15" name="Picture 14">
            <a:extLst>
              <a:ext uri="{FF2B5EF4-FFF2-40B4-BE49-F238E27FC236}">
                <a16:creationId xmlns:a16="http://schemas.microsoft.com/office/drawing/2014/main" id="{19722165-242E-A9A4-09E3-812CB62BF2A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043704" y="5965669"/>
            <a:ext cx="1937995" cy="497736"/>
          </a:xfrm>
          <a:prstGeom prst="rect">
            <a:avLst/>
          </a:prstGeom>
        </p:spPr>
      </p:pic>
      <p:pic>
        <p:nvPicPr>
          <p:cNvPr id="16" name="Picture 15">
            <a:extLst>
              <a:ext uri="{FF2B5EF4-FFF2-40B4-BE49-F238E27FC236}">
                <a16:creationId xmlns:a16="http://schemas.microsoft.com/office/drawing/2014/main" id="{E9668872-42B4-3A2E-979E-849C83B3D96E}"/>
              </a:ext>
            </a:extLst>
          </p:cNvPr>
          <p:cNvPicPr>
            <a:picLocks noChangeAspect="1"/>
          </p:cNvPicPr>
          <p:nvPr/>
        </p:nvPicPr>
        <p:blipFill>
          <a:blip r:embed="rId9"/>
          <a:stretch>
            <a:fillRect/>
          </a:stretch>
        </p:blipFill>
        <p:spPr>
          <a:xfrm>
            <a:off x="8226605" y="4295413"/>
            <a:ext cx="1764896" cy="984583"/>
          </a:xfrm>
          <a:prstGeom prst="rect">
            <a:avLst/>
          </a:prstGeom>
        </p:spPr>
      </p:pic>
      <p:pic>
        <p:nvPicPr>
          <p:cNvPr id="17" name="Picture 16">
            <a:extLst>
              <a:ext uri="{FF2B5EF4-FFF2-40B4-BE49-F238E27FC236}">
                <a16:creationId xmlns:a16="http://schemas.microsoft.com/office/drawing/2014/main" id="{67557476-F1E8-199A-6027-34B3EE0A613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046273" y="4628342"/>
            <a:ext cx="1869934" cy="567506"/>
          </a:xfrm>
          <a:prstGeom prst="rect">
            <a:avLst/>
          </a:prstGeom>
        </p:spPr>
      </p:pic>
      <p:pic>
        <p:nvPicPr>
          <p:cNvPr id="18" name="Picture 17">
            <a:extLst>
              <a:ext uri="{FF2B5EF4-FFF2-40B4-BE49-F238E27FC236}">
                <a16:creationId xmlns:a16="http://schemas.microsoft.com/office/drawing/2014/main" id="{BABB47AD-D375-3297-C175-312D41947E4C}"/>
              </a:ext>
            </a:extLst>
          </p:cNvPr>
          <p:cNvPicPr>
            <a:picLocks noChangeAspect="1"/>
          </p:cNvPicPr>
          <p:nvPr/>
        </p:nvPicPr>
        <p:blipFill>
          <a:blip r:embed="rId11" cstate="hqprint">
            <a:extLst>
              <a:ext uri="{28A0092B-C50C-407E-A947-70E740481C1C}">
                <a14:useLocalDpi xmlns:a14="http://schemas.microsoft.com/office/drawing/2010/main"/>
              </a:ext>
            </a:extLst>
          </a:blip>
          <a:srcRect/>
          <a:stretch/>
        </p:blipFill>
        <p:spPr>
          <a:xfrm>
            <a:off x="8963676" y="2989702"/>
            <a:ext cx="1625891" cy="694519"/>
          </a:xfrm>
          <a:prstGeom prst="rect">
            <a:avLst/>
          </a:prstGeom>
        </p:spPr>
      </p:pic>
      <p:pic>
        <p:nvPicPr>
          <p:cNvPr id="19" name="Picture 18">
            <a:extLst>
              <a:ext uri="{FF2B5EF4-FFF2-40B4-BE49-F238E27FC236}">
                <a16:creationId xmlns:a16="http://schemas.microsoft.com/office/drawing/2014/main" id="{2C57B22C-FF5D-6F49-E21B-2A6D1317E3B2}"/>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411975" y="3723851"/>
            <a:ext cx="1847124" cy="694519"/>
          </a:xfrm>
          <a:prstGeom prst="rect">
            <a:avLst/>
          </a:prstGeom>
        </p:spPr>
      </p:pic>
      <p:pic>
        <p:nvPicPr>
          <p:cNvPr id="20" name="Picture 19">
            <a:extLst>
              <a:ext uri="{FF2B5EF4-FFF2-40B4-BE49-F238E27FC236}">
                <a16:creationId xmlns:a16="http://schemas.microsoft.com/office/drawing/2014/main" id="{2CAC9048-66D6-708A-10CA-D6C1B03850FF}"/>
              </a:ext>
            </a:extLst>
          </p:cNvPr>
          <p:cNvPicPr>
            <a:picLocks noChangeAspect="1"/>
          </p:cNvPicPr>
          <p:nvPr/>
        </p:nvPicPr>
        <p:blipFill>
          <a:blip r:embed="rId13"/>
          <a:stretch>
            <a:fillRect/>
          </a:stretch>
        </p:blipFill>
        <p:spPr>
          <a:xfrm>
            <a:off x="6312064" y="4570547"/>
            <a:ext cx="1726628" cy="501012"/>
          </a:xfrm>
          <a:prstGeom prst="rect">
            <a:avLst/>
          </a:prstGeom>
        </p:spPr>
      </p:pic>
      <p:pic>
        <p:nvPicPr>
          <p:cNvPr id="21" name="Picture 20">
            <a:extLst>
              <a:ext uri="{FF2B5EF4-FFF2-40B4-BE49-F238E27FC236}">
                <a16:creationId xmlns:a16="http://schemas.microsoft.com/office/drawing/2014/main" id="{DE937EAC-0C38-F469-E1D7-7DEBD0ED0091}"/>
              </a:ext>
            </a:extLst>
          </p:cNvPr>
          <p:cNvPicPr>
            <a:picLocks noChangeAspect="1"/>
          </p:cNvPicPr>
          <p:nvPr/>
        </p:nvPicPr>
        <p:blipFill>
          <a:blip r:embed="rId14" cstate="hqprint">
            <a:extLst>
              <a:ext uri="{28A0092B-C50C-407E-A947-70E740481C1C}">
                <a14:useLocalDpi xmlns:a14="http://schemas.microsoft.com/office/drawing/2010/main"/>
              </a:ext>
            </a:extLst>
          </a:blip>
          <a:srcRect/>
          <a:stretch/>
        </p:blipFill>
        <p:spPr>
          <a:xfrm>
            <a:off x="10796570" y="3723851"/>
            <a:ext cx="1218992" cy="747884"/>
          </a:xfrm>
          <a:prstGeom prst="rect">
            <a:avLst/>
          </a:prstGeom>
        </p:spPr>
      </p:pic>
      <p:pic>
        <p:nvPicPr>
          <p:cNvPr id="1028" name="Picture 4" descr="IMBRUVICA® (ibrutinib) | Official Patient Website">
            <a:extLst>
              <a:ext uri="{FF2B5EF4-FFF2-40B4-BE49-F238E27FC236}">
                <a16:creationId xmlns:a16="http://schemas.microsoft.com/office/drawing/2014/main" id="{449ECF88-2A97-AB20-9177-4995EC5242B0}"/>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293355" y="3648968"/>
            <a:ext cx="1208154" cy="6453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E032F90-BA93-0706-53A6-822182CC4064}"/>
              </a:ext>
            </a:extLst>
          </p:cNvPr>
          <p:cNvPicPr>
            <a:picLocks noChangeAspect="1"/>
          </p:cNvPicPr>
          <p:nvPr/>
        </p:nvPicPr>
        <p:blipFill>
          <a:blip r:embed="rId16"/>
          <a:stretch>
            <a:fillRect/>
          </a:stretch>
        </p:blipFill>
        <p:spPr>
          <a:xfrm>
            <a:off x="6296621" y="5237093"/>
            <a:ext cx="1872331" cy="508266"/>
          </a:xfrm>
          <a:prstGeom prst="rect">
            <a:avLst/>
          </a:prstGeom>
        </p:spPr>
      </p:pic>
      <p:pic>
        <p:nvPicPr>
          <p:cNvPr id="24" name="Picture 23">
            <a:extLst>
              <a:ext uri="{FF2B5EF4-FFF2-40B4-BE49-F238E27FC236}">
                <a16:creationId xmlns:a16="http://schemas.microsoft.com/office/drawing/2014/main" id="{6CEF5BCB-6414-B690-F12E-9E5B42D25491}"/>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0102011" y="5912436"/>
            <a:ext cx="1796159" cy="550969"/>
          </a:xfrm>
          <a:prstGeom prst="rect">
            <a:avLst/>
          </a:prstGeom>
        </p:spPr>
      </p:pic>
      <p:pic>
        <p:nvPicPr>
          <p:cNvPr id="25" name="Picture 24">
            <a:extLst>
              <a:ext uri="{FF2B5EF4-FFF2-40B4-BE49-F238E27FC236}">
                <a16:creationId xmlns:a16="http://schemas.microsoft.com/office/drawing/2014/main" id="{31E634D9-2BEE-5E3D-4296-D8E60E83BD0E}"/>
              </a:ext>
            </a:extLst>
          </p:cNvPr>
          <p:cNvPicPr>
            <a:picLocks noChangeAspect="1"/>
          </p:cNvPicPr>
          <p:nvPr/>
        </p:nvPicPr>
        <p:blipFill>
          <a:blip r:embed="rId18"/>
          <a:stretch>
            <a:fillRect/>
          </a:stretch>
        </p:blipFill>
        <p:spPr>
          <a:xfrm>
            <a:off x="7748882" y="2944284"/>
            <a:ext cx="1154290" cy="703297"/>
          </a:xfrm>
          <a:prstGeom prst="rect">
            <a:avLst/>
          </a:prstGeom>
        </p:spPr>
      </p:pic>
      <p:pic>
        <p:nvPicPr>
          <p:cNvPr id="26" name="Picture 25">
            <a:extLst>
              <a:ext uri="{FF2B5EF4-FFF2-40B4-BE49-F238E27FC236}">
                <a16:creationId xmlns:a16="http://schemas.microsoft.com/office/drawing/2014/main" id="{7E76BB06-28EA-65B4-EB8C-9E0120C14BFE}"/>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8398808" y="5316636"/>
            <a:ext cx="1819810" cy="496856"/>
          </a:xfrm>
          <a:prstGeom prst="rect">
            <a:avLst/>
          </a:prstGeom>
        </p:spPr>
      </p:pic>
      <p:pic>
        <p:nvPicPr>
          <p:cNvPr id="28" name="Picture 27">
            <a:extLst>
              <a:ext uri="{FF2B5EF4-FFF2-40B4-BE49-F238E27FC236}">
                <a16:creationId xmlns:a16="http://schemas.microsoft.com/office/drawing/2014/main" id="{698BF12E-135A-6B5F-99BE-6F206AF489F9}"/>
              </a:ext>
            </a:extLst>
          </p:cNvPr>
          <p:cNvPicPr>
            <a:picLocks noChangeAspect="1"/>
          </p:cNvPicPr>
          <p:nvPr/>
        </p:nvPicPr>
        <p:blipFill>
          <a:blip r:embed="rId20"/>
          <a:stretch>
            <a:fillRect/>
          </a:stretch>
        </p:blipFill>
        <p:spPr>
          <a:xfrm>
            <a:off x="10471157" y="2927760"/>
            <a:ext cx="1720306" cy="797075"/>
          </a:xfrm>
          <a:prstGeom prst="rect">
            <a:avLst/>
          </a:prstGeom>
        </p:spPr>
      </p:pic>
      <p:pic>
        <p:nvPicPr>
          <p:cNvPr id="29" name="Picture 28">
            <a:extLst>
              <a:ext uri="{FF2B5EF4-FFF2-40B4-BE49-F238E27FC236}">
                <a16:creationId xmlns:a16="http://schemas.microsoft.com/office/drawing/2014/main" id="{698ED857-0C41-00EF-8796-DC1C495B6FEB}"/>
              </a:ext>
            </a:extLst>
          </p:cNvPr>
          <p:cNvPicPr>
            <a:picLocks noChangeAspect="1"/>
          </p:cNvPicPr>
          <p:nvPr/>
        </p:nvPicPr>
        <p:blipFill>
          <a:blip r:embed="rId21" cstate="hqprint">
            <a:extLst>
              <a:ext uri="{28A0092B-C50C-407E-A947-70E740481C1C}">
                <a14:useLocalDpi xmlns:a14="http://schemas.microsoft.com/office/drawing/2010/main"/>
              </a:ext>
            </a:extLst>
          </a:blip>
          <a:srcRect/>
          <a:stretch/>
        </p:blipFill>
        <p:spPr>
          <a:xfrm>
            <a:off x="10511190" y="5340178"/>
            <a:ext cx="1405017" cy="471186"/>
          </a:xfrm>
          <a:prstGeom prst="rect">
            <a:avLst/>
          </a:prstGeom>
        </p:spPr>
      </p:pic>
      <p:pic>
        <p:nvPicPr>
          <p:cNvPr id="30" name="Picture 29">
            <a:extLst>
              <a:ext uri="{FF2B5EF4-FFF2-40B4-BE49-F238E27FC236}">
                <a16:creationId xmlns:a16="http://schemas.microsoft.com/office/drawing/2014/main" id="{02D5C742-2880-FAD8-A2A4-4BFA10D04B3B}"/>
              </a:ext>
            </a:extLst>
          </p:cNvPr>
          <p:cNvPicPr>
            <a:picLocks noChangeAspect="1"/>
          </p:cNvPicPr>
          <p:nvPr/>
        </p:nvPicPr>
        <p:blipFill>
          <a:blip r:embed="rId22" cstate="hqprint">
            <a:extLst>
              <a:ext uri="{BEBA8EAE-BF5A-486C-A8C5-ECC9F3942E4B}">
                <a14:imgProps xmlns:a14="http://schemas.microsoft.com/office/drawing/2010/main">
                  <a14:imgLayer r:embed="rId23">
                    <a14:imgEffect>
                      <a14:brightnessContrast bright="-40000" contrast="40000"/>
                    </a14:imgEffect>
                  </a14:imgLayer>
                </a14:imgProps>
              </a:ext>
              <a:ext uri="{28A0092B-C50C-407E-A947-70E740481C1C}">
                <a14:useLocalDpi xmlns:a14="http://schemas.microsoft.com/office/drawing/2010/main"/>
              </a:ext>
            </a:extLst>
          </a:blip>
          <a:srcRect/>
          <a:stretch/>
        </p:blipFill>
        <p:spPr>
          <a:xfrm>
            <a:off x="6385184" y="5842760"/>
            <a:ext cx="1471857" cy="578694"/>
          </a:xfrm>
          <a:prstGeom prst="rect">
            <a:avLst/>
          </a:prstGeom>
        </p:spPr>
      </p:pic>
      <p:sp>
        <p:nvSpPr>
          <p:cNvPr id="32" name="TextBox 31">
            <a:extLst>
              <a:ext uri="{FF2B5EF4-FFF2-40B4-BE49-F238E27FC236}">
                <a16:creationId xmlns:a16="http://schemas.microsoft.com/office/drawing/2014/main" id="{6144A389-784B-F762-E03E-0BB765B7BA70}"/>
              </a:ext>
            </a:extLst>
          </p:cNvPr>
          <p:cNvSpPr txBox="1"/>
          <p:nvPr/>
        </p:nvSpPr>
        <p:spPr>
          <a:xfrm>
            <a:off x="137526" y="2171345"/>
            <a:ext cx="5926811" cy="3170099"/>
          </a:xfrm>
          <a:prstGeom prst="rect">
            <a:avLst/>
          </a:prstGeom>
          <a:noFill/>
        </p:spPr>
        <p:txBody>
          <a:bodyPr wrap="square" rtlCol="0">
            <a:spAutoFit/>
          </a:bodyPr>
          <a:lstStyle/>
          <a:p>
            <a:pPr algn="ctr"/>
            <a:r>
              <a:rPr lang="en-US" sz="8800" b="1">
                <a:solidFill>
                  <a:srgbClr val="FFE600"/>
                </a:solidFill>
                <a:latin typeface="Helvetica" pitchFamily="2" charset="0"/>
              </a:rPr>
              <a:t>86%</a:t>
            </a:r>
          </a:p>
          <a:p>
            <a:pPr algn="ctr"/>
            <a:r>
              <a:rPr lang="en-US" sz="2800">
                <a:solidFill>
                  <a:schemeClr val="bg1"/>
                </a:solidFill>
                <a:latin typeface="Helvetica" pitchFamily="2" charset="0"/>
              </a:rPr>
              <a:t>of first-time pharmaceutical</a:t>
            </a:r>
            <a:br>
              <a:rPr lang="en-US" sz="2800">
                <a:solidFill>
                  <a:schemeClr val="bg1"/>
                </a:solidFill>
                <a:latin typeface="Helvetica" pitchFamily="2" charset="0"/>
              </a:rPr>
            </a:br>
            <a:r>
              <a:rPr lang="en-US" sz="2800">
                <a:solidFill>
                  <a:schemeClr val="bg1"/>
                </a:solidFill>
                <a:latin typeface="Helvetica" pitchFamily="2" charset="0"/>
              </a:rPr>
              <a:t>TV advertisers saw their</a:t>
            </a:r>
            <a:br>
              <a:rPr lang="en-US" sz="2800">
                <a:solidFill>
                  <a:schemeClr val="bg1"/>
                </a:solidFill>
                <a:latin typeface="Helvetica" pitchFamily="2" charset="0"/>
              </a:rPr>
            </a:br>
            <a:r>
              <a:rPr lang="en-US" sz="2800" b="1">
                <a:solidFill>
                  <a:srgbClr val="FFE600"/>
                </a:solidFill>
                <a:latin typeface="Helvetica" pitchFamily="2" charset="0"/>
              </a:rPr>
              <a:t>highest brand search volume</a:t>
            </a:r>
            <a:br>
              <a:rPr lang="en-US" sz="2800" b="1">
                <a:solidFill>
                  <a:srgbClr val="FFE600"/>
                </a:solidFill>
                <a:latin typeface="Helvetica" pitchFamily="2" charset="0"/>
              </a:rPr>
            </a:br>
            <a:r>
              <a:rPr lang="en-US" sz="2800" b="1">
                <a:solidFill>
                  <a:srgbClr val="FFE600"/>
                </a:solidFill>
                <a:latin typeface="Helvetica" pitchFamily="2" charset="0"/>
              </a:rPr>
              <a:t>once their TV campaign launched</a:t>
            </a:r>
          </a:p>
        </p:txBody>
      </p:sp>
      <p:sp>
        <p:nvSpPr>
          <p:cNvPr id="2" name="Rectangle 1">
            <a:extLst>
              <a:ext uri="{FF2B5EF4-FFF2-40B4-BE49-F238E27FC236}">
                <a16:creationId xmlns:a16="http://schemas.microsoft.com/office/drawing/2014/main" id="{92426B2A-222E-F314-698D-3042B4D710CB}"/>
              </a:ext>
            </a:extLst>
          </p:cNvPr>
          <p:cNvSpPr/>
          <p:nvPr/>
        </p:nvSpPr>
        <p:spPr>
          <a:xfrm>
            <a:off x="179108" y="259667"/>
            <a:ext cx="12012892" cy="89255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Almost nine out of 10 pharmaceutical brands analyzed saw their highest search volume occur once their TV campaign launched</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1026" name="Picture 2" descr="SOTYKTU (deucravacitinib) | The information on this site is intended for  Healthcare Professionals only">
            <a:extLst>
              <a:ext uri="{FF2B5EF4-FFF2-40B4-BE49-F238E27FC236}">
                <a16:creationId xmlns:a16="http://schemas.microsoft.com/office/drawing/2014/main" id="{08BD53E2-57D9-9F8F-FE38-9FFA55C63EF6}"/>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9381819" y="2386343"/>
            <a:ext cx="1625891" cy="4762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Kerendia | Australia HCP Portal">
            <a:extLst>
              <a:ext uri="{FF2B5EF4-FFF2-40B4-BE49-F238E27FC236}">
                <a16:creationId xmlns:a16="http://schemas.microsoft.com/office/drawing/2014/main" id="{8C7B505C-8E35-4DA6-6A2C-4930B25456A3}"/>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9258636" y="3914014"/>
            <a:ext cx="1393441" cy="42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2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3884"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CF732BC-E6A8-A774-C198-E65C6E26C644}"/>
              </a:ext>
            </a:extLst>
          </p:cNvPr>
          <p:cNvSpPr/>
          <p:nvPr/>
        </p:nvSpPr>
        <p:spPr>
          <a:xfrm>
            <a:off x="45557" y="3325707"/>
            <a:ext cx="3972493" cy="234218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FB87E0E-4444-D094-B433-ECF0E26978D0}"/>
              </a:ext>
            </a:extLst>
          </p:cNvPr>
          <p:cNvSpPr/>
          <p:nvPr/>
        </p:nvSpPr>
        <p:spPr>
          <a:xfrm>
            <a:off x="4111095" y="3325707"/>
            <a:ext cx="3972493" cy="234218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5CE9974-6527-376B-DCE2-6F4871942A27}"/>
              </a:ext>
            </a:extLst>
          </p:cNvPr>
          <p:cNvSpPr/>
          <p:nvPr/>
        </p:nvSpPr>
        <p:spPr>
          <a:xfrm>
            <a:off x="8173950" y="3325707"/>
            <a:ext cx="3972493" cy="234218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F5EA9A3-98E7-AA8F-826D-C0839B969304}"/>
              </a:ext>
            </a:extLst>
          </p:cNvPr>
          <p:cNvSpPr txBox="1"/>
          <p:nvPr/>
        </p:nvSpPr>
        <p:spPr>
          <a:xfrm>
            <a:off x="0" y="1774881"/>
            <a:ext cx="121842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anose="020B0604020202020204" pitchFamily="34" charset="0"/>
                <a:cs typeface="Helvetica" panose="020B0604020202020204" pitchFamily="34" charset="0"/>
              </a:rPr>
              <a:t>First Time Pharma TV Advertisers - </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Weekly Google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Six Months </a:t>
            </a:r>
            <a:r>
              <a:rPr lang="en-US" sz="1200">
                <a:solidFill>
                  <a:srgbClr val="1B1464"/>
                </a:solidFill>
                <a:latin typeface="Helvetica" panose="020B0604020202020204" pitchFamily="34" charset="0"/>
                <a:cs typeface="Helvetica" panose="020B0604020202020204" pitchFamily="34" charset="0"/>
              </a:rPr>
              <a:t>Pre-TV Campaign vs. TV Campaign Launch</a:t>
            </a:r>
            <a:endParaRPr kumimoji="0" lang="en-US" sz="12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7" name="TextBox 36">
            <a:extLst>
              <a:ext uri="{FF2B5EF4-FFF2-40B4-BE49-F238E27FC236}">
                <a16:creationId xmlns:a16="http://schemas.microsoft.com/office/drawing/2014/main" id="{17DCDE85-D41B-E9C2-0786-A1B57048120A}"/>
              </a:ext>
            </a:extLst>
          </p:cNvPr>
          <p:cNvSpPr txBox="1"/>
          <p:nvPr/>
        </p:nvSpPr>
        <p:spPr>
          <a:xfrm>
            <a:off x="481665" y="6127547"/>
            <a:ext cx="1166477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a:t>
            </a:r>
            <a:r>
              <a:rPr lang="en-US" sz="700">
                <a:solidFill>
                  <a:srgbClr val="1B1464"/>
                </a:solidFill>
                <a:latin typeface="Helvetica" panose="020B0604020202020204" pitchFamily="34" charset="0"/>
                <a:cs typeface="Helvetica" panose="020B0604020202020204" pitchFamily="34" charset="0"/>
              </a:rPr>
              <a:t> Weeks of</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700">
                <a:solidFill>
                  <a:srgbClr val="1B1464"/>
                </a:solidFill>
                <a:latin typeface="Helvetica" panose="020B0604020202020204" pitchFamily="34" charset="0"/>
                <a:cs typeface="Helvetica" panose="020B0604020202020204" pitchFamily="34" charset="0"/>
              </a:rPr>
              <a:t>12</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/04/21-8/14/22.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spend includes national cable TV, broadcast TV, Spanish language cable TV, Spanish language broadcast TV,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700">
                <a:solidFill>
                  <a:srgbClr val="1B1464"/>
                </a:solidFill>
                <a:latin typeface="Helvetica" panose="020B0403020202020204" pitchFamily="34" charset="0"/>
              </a:rPr>
              <a:t>2021</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December 2023 (calendar months);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a:t>
            </a:r>
            <a:r>
              <a:rPr lang="en-US" sz="700" b="1">
                <a:solidFill>
                  <a:srgbClr val="00C0F3"/>
                </a:solidFill>
                <a:latin typeface="Helvetica" panose="020B0604020202020204" pitchFamily="34" charset="0"/>
                <a:cs typeface="Helvetica" panose="020B0604020202020204" pitchFamily="34" charset="0"/>
              </a:rPr>
              <a:t>Light blue line</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marks the first </a:t>
            </a:r>
            <a:r>
              <a:rPr lang="en-US" sz="700" b="1">
                <a:solidFill>
                  <a:srgbClr val="00C0F3"/>
                </a:solidFill>
                <a:latin typeface="Helvetica" panose="020B0604020202020204" pitchFamily="34" charset="0"/>
                <a:cs typeface="Helvetica" panose="020B0604020202020204" pitchFamily="34" charset="0"/>
              </a:rPr>
              <a:t>day</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of TV spending for each brand.</a:t>
            </a:r>
          </a:p>
        </p:txBody>
      </p:sp>
      <p:pic>
        <p:nvPicPr>
          <p:cNvPr id="2" name="Picture 1">
            <a:extLst>
              <a:ext uri="{FF2B5EF4-FFF2-40B4-BE49-F238E27FC236}">
                <a16:creationId xmlns:a16="http://schemas.microsoft.com/office/drawing/2014/main" id="{ED27BF38-3DAC-7BE8-5741-DC2DA77802F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30D85009-325A-21A8-A167-BA77E814848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2778ECAE-AB62-0A3C-A464-6F19B1F1DA3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026" name="Picture 2" descr="Talk to Your Doctor about UF | MYFEMBREE® (relugolix, estradiol, and  norethindrone acetate) 40mg, 1mg, 0.5mg Tablets">
            <a:extLst>
              <a:ext uri="{FF2B5EF4-FFF2-40B4-BE49-F238E27FC236}">
                <a16:creationId xmlns:a16="http://schemas.microsoft.com/office/drawing/2014/main" id="{0A1220F4-42AA-B3FA-BAD4-EF0388900A6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07877" y="2466898"/>
            <a:ext cx="1847850" cy="752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in Qelbree® Insider For Updates">
            <a:extLst>
              <a:ext uri="{FF2B5EF4-FFF2-40B4-BE49-F238E27FC236}">
                <a16:creationId xmlns:a16="http://schemas.microsoft.com/office/drawing/2014/main" id="{C016981D-7359-9463-C73A-6615D1981897}"/>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197989" y="2397265"/>
            <a:ext cx="1788251" cy="891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rendia | Australia HCP Portal">
            <a:extLst>
              <a:ext uri="{FF2B5EF4-FFF2-40B4-BE49-F238E27FC236}">
                <a16:creationId xmlns:a16="http://schemas.microsoft.com/office/drawing/2014/main" id="{F00358E8-F460-5EF0-0961-771A6EBF546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32838" y="2495661"/>
            <a:ext cx="2254716" cy="6946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FF43ACA-7BFD-F0CC-7354-C64C13D7D095}"/>
              </a:ext>
            </a:extLst>
          </p:cNvPr>
          <p:cNvSpPr/>
          <p:nvPr/>
        </p:nvSpPr>
        <p:spPr>
          <a:xfrm>
            <a:off x="482459" y="1260485"/>
            <a:ext cx="11576307"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Searches for pharmaceutical brands help to drive consumer education and spar</a:t>
            </a:r>
            <a:r>
              <a:rPr lang="en-US" sz="1400">
                <a:solidFill>
                  <a:srgbClr val="1F1A62"/>
                </a:solidFill>
                <a:latin typeface="Helvetica" pitchFamily="2" charset="0"/>
              </a:rPr>
              <a:t>k conversations with their healthcare providers</a:t>
            </a: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 </a:t>
            </a:r>
          </a:p>
        </p:txBody>
      </p:sp>
      <p:sp>
        <p:nvSpPr>
          <p:cNvPr id="28" name="TextBox 27">
            <a:hlinkClick r:id="rId8" action="ppaction://hlinksldjump"/>
            <a:extLst>
              <a:ext uri="{FF2B5EF4-FFF2-40B4-BE49-F238E27FC236}">
                <a16:creationId xmlns:a16="http://schemas.microsoft.com/office/drawing/2014/main" id="{D8E15230-21F7-F7A2-DB50-49A5CE3A6C87}"/>
              </a:ext>
            </a:extLst>
          </p:cNvPr>
          <p:cNvSpPr txBox="1"/>
          <p:nvPr/>
        </p:nvSpPr>
        <p:spPr>
          <a:xfrm>
            <a:off x="-3884" y="5778331"/>
            <a:ext cx="12195883" cy="276999"/>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Click here to see </a:t>
            </a:r>
            <a:r>
              <a:rPr kumimoji="0" lang="en-US" sz="12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more real-world examples</a:t>
            </a:r>
            <a:r>
              <a:rPr kumimoji="0" lang="en-US" sz="1200" b="1" i="0" u="sng"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of how TV spend drives search for brands</a:t>
            </a:r>
          </a:p>
        </p:txBody>
      </p:sp>
      <p:pic>
        <p:nvPicPr>
          <p:cNvPr id="38" name="Picture 37">
            <a:extLst>
              <a:ext uri="{FF2B5EF4-FFF2-40B4-BE49-F238E27FC236}">
                <a16:creationId xmlns:a16="http://schemas.microsoft.com/office/drawing/2014/main" id="{75F42807-343B-D55E-47D0-3BF300B96E57}"/>
              </a:ext>
            </a:extLst>
          </p:cNvPr>
          <p:cNvPicPr>
            <a:picLocks noChangeAspect="1"/>
          </p:cNvPicPr>
          <p:nvPr/>
        </p:nvPicPr>
        <p:blipFill>
          <a:blip r:embed="rId9"/>
          <a:stretch>
            <a:fillRect/>
          </a:stretch>
        </p:blipFill>
        <p:spPr>
          <a:xfrm>
            <a:off x="109306" y="3339379"/>
            <a:ext cx="3844991" cy="2314842"/>
          </a:xfrm>
          <a:prstGeom prst="rect">
            <a:avLst/>
          </a:prstGeom>
        </p:spPr>
      </p:pic>
      <p:pic>
        <p:nvPicPr>
          <p:cNvPr id="39" name="Picture 38">
            <a:extLst>
              <a:ext uri="{FF2B5EF4-FFF2-40B4-BE49-F238E27FC236}">
                <a16:creationId xmlns:a16="http://schemas.microsoft.com/office/drawing/2014/main" id="{33D4D8D0-16EA-796A-DA9B-67EAA0F59185}"/>
              </a:ext>
            </a:extLst>
          </p:cNvPr>
          <p:cNvPicPr>
            <a:picLocks noChangeAspect="1"/>
          </p:cNvPicPr>
          <p:nvPr/>
        </p:nvPicPr>
        <p:blipFill>
          <a:blip r:embed="rId10"/>
          <a:stretch>
            <a:fillRect/>
          </a:stretch>
        </p:blipFill>
        <p:spPr>
          <a:xfrm>
            <a:off x="4176296" y="3339379"/>
            <a:ext cx="3844991" cy="2314842"/>
          </a:xfrm>
          <a:prstGeom prst="rect">
            <a:avLst/>
          </a:prstGeom>
        </p:spPr>
      </p:pic>
      <p:pic>
        <p:nvPicPr>
          <p:cNvPr id="6" name="Picture 5">
            <a:extLst>
              <a:ext uri="{FF2B5EF4-FFF2-40B4-BE49-F238E27FC236}">
                <a16:creationId xmlns:a16="http://schemas.microsoft.com/office/drawing/2014/main" id="{76F1A097-B1EA-CC19-A573-88256A10491F}"/>
              </a:ext>
            </a:extLst>
          </p:cNvPr>
          <p:cNvPicPr>
            <a:picLocks noChangeAspect="1"/>
          </p:cNvPicPr>
          <p:nvPr/>
        </p:nvPicPr>
        <p:blipFill>
          <a:blip r:embed="rId11"/>
          <a:stretch>
            <a:fillRect/>
          </a:stretch>
        </p:blipFill>
        <p:spPr>
          <a:xfrm>
            <a:off x="8234442" y="3339380"/>
            <a:ext cx="3851507" cy="2320738"/>
          </a:xfrm>
          <a:prstGeom prst="rect">
            <a:avLst/>
          </a:prstGeom>
        </p:spPr>
      </p:pic>
      <p:sp>
        <p:nvSpPr>
          <p:cNvPr id="7" name="Rectangle 6">
            <a:extLst>
              <a:ext uri="{FF2B5EF4-FFF2-40B4-BE49-F238E27FC236}">
                <a16:creationId xmlns:a16="http://schemas.microsoft.com/office/drawing/2014/main" id="{E9D91EB2-95DE-2307-C8A0-699FFE69B792}"/>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TV campaigns drove awareness and interest among potential pharma consumers that spiked online brand searches at launch or quickly after</a:t>
            </a:r>
          </a:p>
        </p:txBody>
      </p:sp>
    </p:spTree>
    <p:extLst>
      <p:ext uri="{BB962C8B-B14F-4D97-AF65-F5344CB8AC3E}">
        <p14:creationId xmlns:p14="http://schemas.microsoft.com/office/powerpoint/2010/main" val="2440885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4C1D-2538-DEA9-644F-D13867EAF3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2F0C43-612C-5758-DBA3-2EE69B8D1F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10F7EB2B-290C-22A2-B6E5-A29FBD33FB5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BB320CCD-86F0-008E-6F0E-63156D06604C}"/>
              </a:ext>
            </a:extLst>
          </p:cNvPr>
          <p:cNvSpPr txBox="1"/>
          <p:nvPr/>
        </p:nvSpPr>
        <p:spPr>
          <a:xfrm>
            <a:off x="236165" y="3025517"/>
            <a:ext cx="698759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1F1A62"/>
                </a:solidFill>
                <a:latin typeface="Helvetica" pitchFamily="2" charset="0"/>
              </a:rPr>
              <a:t>Next, we analyzed several brands across categories to show the </a:t>
            </a:r>
            <a:r>
              <a:rPr lang="en-US" sz="2800" b="1">
                <a:solidFill>
                  <a:srgbClr val="1F1A62"/>
                </a:solidFill>
                <a:latin typeface="Helvetica" pitchFamily="2" charset="0"/>
              </a:rPr>
              <a:t>significant lift in online search after they launched their first TV campaigns</a:t>
            </a:r>
            <a:endParaRPr kumimoji="0" lang="en-US" sz="2800" b="1"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3832031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3A5D19-3377-1C77-9CBC-C1370AA95A8C}"/>
              </a:ext>
            </a:extLst>
          </p:cNvPr>
          <p:cNvSpPr/>
          <p:nvPr/>
        </p:nvSpPr>
        <p:spPr>
          <a:xfrm>
            <a:off x="7612080" y="1686476"/>
            <a:ext cx="4579144" cy="5172987"/>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8C88E02-F6D0-44F0-B46B-CFF324F72288}"/>
              </a:ext>
            </a:extLst>
          </p:cNvPr>
          <p:cNvSpPr/>
          <p:nvPr/>
        </p:nvSpPr>
        <p:spPr>
          <a:xfrm>
            <a:off x="3886" y="1686476"/>
            <a:ext cx="759296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peech Bubble: Rectangle 2">
            <a:extLst>
              <a:ext uri="{FF2B5EF4-FFF2-40B4-BE49-F238E27FC236}">
                <a16:creationId xmlns:a16="http://schemas.microsoft.com/office/drawing/2014/main" id="{C2EBD3C6-4C1A-0067-0BAE-6CF595DADF12}"/>
              </a:ext>
            </a:extLst>
          </p:cNvPr>
          <p:cNvSpPr/>
          <p:nvPr/>
        </p:nvSpPr>
        <p:spPr>
          <a:xfrm>
            <a:off x="7686658" y="3049258"/>
            <a:ext cx="4445227" cy="2373641"/>
          </a:xfrm>
          <a:prstGeom prst="wedgeRectCallout">
            <a:avLst>
              <a:gd name="adj1" fmla="val 6874"/>
              <a:gd name="adj2" fmla="val 63492"/>
            </a:avLst>
          </a:prstGeom>
          <a:solidFill>
            <a:sysClr val="window" lastClr="FFFFFF"/>
          </a:solidFill>
          <a:ln w="28575" cap="flat" cmpd="sng" algn="ctr">
            <a:solidFill>
              <a:srgbClr val="1B1464"/>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“We decided to </a:t>
            </a:r>
            <a:r>
              <a:rPr kumimoji="0" lang="en-US" sz="2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use TV</a:t>
            </a:r>
            <a:br>
              <a:rPr kumimoji="0" lang="en-US" sz="2400" b="1"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2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the night before launch</a:t>
            </a:r>
            <a:br>
              <a:rPr kumimoji="0" lang="en-US" sz="2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2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to make a big statement</a:t>
            </a:r>
            <a:br>
              <a:rPr kumimoji="0" lang="en-US" sz="2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br>
            <a:r>
              <a:rPr kumimoji="0" lang="en-US" sz="2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and build excitement</a:t>
            </a:r>
            <a:br>
              <a:rPr lang="en-US" sz="2400" b="1" kern="0">
                <a:solidFill>
                  <a:srgbClr val="1F1A62"/>
                </a:solidFill>
                <a:latin typeface="Helvetica" pitchFamily="2" charset="0"/>
                <a:ea typeface="Open Sans" panose="020B0606030504020204" pitchFamily="34" charset="0"/>
                <a:cs typeface="Open Sans" panose="020B0606030504020204" pitchFamily="34" charset="0"/>
              </a:rPr>
            </a:br>
            <a:r>
              <a:rPr kumimoji="0" lang="en-US" sz="2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around Cacti's launch.”</a:t>
            </a:r>
            <a:endParaRPr kumimoji="0" lang="en-US" sz="2400" b="0" i="1"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CCBFED17-FDE6-729C-4D68-491C09F30071}"/>
              </a:ext>
            </a:extLst>
          </p:cNvPr>
          <p:cNvSpPr txBox="1"/>
          <p:nvPr/>
        </p:nvSpPr>
        <p:spPr>
          <a:xfrm>
            <a:off x="7622249" y="5738325"/>
            <a:ext cx="4579144" cy="738664"/>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Lana Buchanan</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VP of Marketing, </a:t>
            </a:r>
            <a:r>
              <a:rPr kumimoji="0" lang="en-US" sz="1400" b="1" i="1"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AB InBev’s Beyond Beer Division</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(Ad Age, 3/15/21)</a:t>
            </a:r>
          </a:p>
        </p:txBody>
      </p:sp>
      <p:graphicFrame>
        <p:nvGraphicFramePr>
          <p:cNvPr id="9" name="Chart 8">
            <a:extLst>
              <a:ext uri="{FF2B5EF4-FFF2-40B4-BE49-F238E27FC236}">
                <a16:creationId xmlns:a16="http://schemas.microsoft.com/office/drawing/2014/main" id="{66C20EE0-0598-E2A5-5969-2FB12258B49C}"/>
              </a:ext>
            </a:extLst>
          </p:cNvPr>
          <p:cNvGraphicFramePr/>
          <p:nvPr>
            <p:extLst>
              <p:ext uri="{D42A27DB-BD31-4B8C-83A1-F6EECF244321}">
                <p14:modId xmlns:p14="http://schemas.microsoft.com/office/powerpoint/2010/main" val="1315546203"/>
              </p:ext>
            </p:extLst>
          </p:nvPr>
        </p:nvGraphicFramePr>
        <p:xfrm>
          <a:off x="219800" y="2018570"/>
          <a:ext cx="7161138" cy="382131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FA4F48D7-6733-63B4-C414-E99EF6AF082C}"/>
              </a:ext>
            </a:extLst>
          </p:cNvPr>
          <p:cNvCxnSpPr>
            <a:cxnSpLocks/>
          </p:cNvCxnSpPr>
          <p:nvPr/>
        </p:nvCxnSpPr>
        <p:spPr>
          <a:xfrm flipV="1">
            <a:off x="7349784" y="2652359"/>
            <a:ext cx="0" cy="2888746"/>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76F3992-4AB0-2084-A7B4-65D4BAB9C447}"/>
              </a:ext>
            </a:extLst>
          </p:cNvPr>
          <p:cNvSpPr/>
          <p:nvPr/>
        </p:nvSpPr>
        <p:spPr>
          <a:xfrm>
            <a:off x="5518093" y="5296499"/>
            <a:ext cx="1862845"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a:t>
            </a:r>
            <a:r>
              <a:rPr lang="en-US" sz="1400" b="1">
                <a:solidFill>
                  <a:srgbClr val="00C0F3"/>
                </a:solidFill>
                <a:latin typeface="Helvetica" panose="020B0604020202020204" pitchFamily="34" charset="0"/>
                <a:cs typeface="Helvetica" panose="020B0604020202020204" pitchFamily="34" charset="0"/>
              </a:rPr>
              <a:t>3/14/</a:t>
            </a:r>
            <a:r>
              <a:rPr kumimoji="0" lang="en-US" sz="14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21</a:t>
            </a:r>
          </a:p>
        </p:txBody>
      </p:sp>
      <p:sp>
        <p:nvSpPr>
          <p:cNvPr id="17" name="TextBox 16">
            <a:extLst>
              <a:ext uri="{FF2B5EF4-FFF2-40B4-BE49-F238E27FC236}">
                <a16:creationId xmlns:a16="http://schemas.microsoft.com/office/drawing/2014/main" id="{379D7DC1-3242-35CA-B000-5524D8DE0249}"/>
              </a:ext>
            </a:extLst>
          </p:cNvPr>
          <p:cNvSpPr txBox="1"/>
          <p:nvPr/>
        </p:nvSpPr>
        <p:spPr>
          <a:xfrm>
            <a:off x="0" y="1803933"/>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Weekly Google Trends Index – Cacti</a:t>
            </a:r>
          </a:p>
          <a:p>
            <a:pPr algn="ctr">
              <a:defRPr/>
            </a:pPr>
            <a:r>
              <a:rPr kumimoji="0" lang="en-US" sz="11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Six Months </a:t>
            </a:r>
            <a:r>
              <a:rPr lang="en-US" sz="1100">
                <a:solidFill>
                  <a:srgbClr val="1B1464"/>
                </a:solidFill>
                <a:latin typeface="Helvetica" panose="020B0604020202020204" pitchFamily="34" charset="0"/>
                <a:cs typeface="Helvetica" panose="020B0604020202020204" pitchFamily="34" charset="0"/>
              </a:rPr>
              <a:t>Pre-TV Campaign vs. TV Campaign Launch </a:t>
            </a: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(Weeks of </a:t>
            </a:r>
            <a:r>
              <a:rPr lang="en-US" sz="1100">
                <a:solidFill>
                  <a:srgbClr val="1B1464"/>
                </a:solidFill>
                <a:latin typeface="Helvetica" panose="020B0604020202020204" pitchFamily="34" charset="0"/>
                <a:cs typeface="Helvetica" panose="020B0604020202020204" pitchFamily="34" charset="0"/>
              </a:rPr>
              <a:t>9</a:t>
            </a: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/6/20 – 3/14/21)</a:t>
            </a:r>
          </a:p>
        </p:txBody>
      </p:sp>
      <p:pic>
        <p:nvPicPr>
          <p:cNvPr id="2" name="Picture 1">
            <a:extLst>
              <a:ext uri="{FF2B5EF4-FFF2-40B4-BE49-F238E27FC236}">
                <a16:creationId xmlns:a16="http://schemas.microsoft.com/office/drawing/2014/main" id="{773CA1CF-B883-E867-B797-422EDB80838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8C1087D9-9FB3-7693-B93B-C7B0400465E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796EBBEA-DFEF-C689-2E5E-1D6824666D9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TextBox 6">
            <a:extLst>
              <a:ext uri="{FF2B5EF4-FFF2-40B4-BE49-F238E27FC236}">
                <a16:creationId xmlns:a16="http://schemas.microsoft.com/office/drawing/2014/main" id="{26590C9B-D99B-2033-3484-7D22636D3C92}"/>
              </a:ext>
            </a:extLst>
          </p:cNvPr>
          <p:cNvSpPr txBox="1"/>
          <p:nvPr/>
        </p:nvSpPr>
        <p:spPr>
          <a:xfrm>
            <a:off x="431832" y="6010973"/>
            <a:ext cx="71611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a:t>
            </a:r>
            <a:r>
              <a:rPr lang="en-US" sz="700">
                <a:solidFill>
                  <a:srgbClr val="1B1464"/>
                </a:solidFill>
                <a:latin typeface="Helvetica" panose="020B0604020202020204" pitchFamily="34" charset="0"/>
                <a:cs typeface="Helvetica" panose="020B0604020202020204" pitchFamily="34" charset="0"/>
              </a:rPr>
              <a:t>9</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/6/20 – 3/14/21.</a:t>
            </a:r>
            <a:r>
              <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TV launch month is based on the first activity reported across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national cable TV, broadcast TV, Spanish language cable TV, Spanish language broadcast TV,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700">
                <a:solidFill>
                  <a:srgbClr val="1B1464"/>
                </a:solidFill>
                <a:latin typeface="Helvetica" panose="020B0403020202020204" pitchFamily="34" charset="0"/>
              </a:rPr>
              <a:t>2021</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December 2023 (calendar months)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Note: </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first day of TV spending for each brand.</a:t>
            </a:r>
          </a:p>
        </p:txBody>
      </p:sp>
      <p:pic>
        <p:nvPicPr>
          <p:cNvPr id="18" name="Picture 8" descr="CACTI">
            <a:extLst>
              <a:ext uri="{FF2B5EF4-FFF2-40B4-BE49-F238E27FC236}">
                <a16:creationId xmlns:a16="http://schemas.microsoft.com/office/drawing/2014/main" id="{5D4A24D4-15C5-9DEA-88E7-922AED28FB20}"/>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8870004" y="1849886"/>
            <a:ext cx="2046927" cy="99237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98396C5-E779-1ED2-1098-7144BAE6A572}"/>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Cacti used their TV campaign to disrupt a very competitive category, with the newcomer capturing the attention and interest of curious consumers</a:t>
            </a:r>
          </a:p>
        </p:txBody>
      </p:sp>
    </p:spTree>
    <p:extLst>
      <p:ext uri="{BB962C8B-B14F-4D97-AF65-F5344CB8AC3E}">
        <p14:creationId xmlns:p14="http://schemas.microsoft.com/office/powerpoint/2010/main" val="4114066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3A5D19-3377-1C77-9CBC-C1370AA95A8C}"/>
              </a:ext>
            </a:extLst>
          </p:cNvPr>
          <p:cNvSpPr/>
          <p:nvPr/>
        </p:nvSpPr>
        <p:spPr>
          <a:xfrm>
            <a:off x="4082" y="1686476"/>
            <a:ext cx="4579144" cy="5172987"/>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8C88E02-F6D0-44F0-B46B-CFF324F72288}"/>
              </a:ext>
            </a:extLst>
          </p:cNvPr>
          <p:cNvSpPr/>
          <p:nvPr/>
        </p:nvSpPr>
        <p:spPr>
          <a:xfrm>
            <a:off x="4600374" y="1686476"/>
            <a:ext cx="759296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peech Bubble: Rectangle 2">
            <a:extLst>
              <a:ext uri="{FF2B5EF4-FFF2-40B4-BE49-F238E27FC236}">
                <a16:creationId xmlns:a16="http://schemas.microsoft.com/office/drawing/2014/main" id="{C2EBD3C6-4C1A-0067-0BAE-6CF595DADF12}"/>
              </a:ext>
            </a:extLst>
          </p:cNvPr>
          <p:cNvSpPr/>
          <p:nvPr/>
        </p:nvSpPr>
        <p:spPr>
          <a:xfrm>
            <a:off x="120231" y="3048525"/>
            <a:ext cx="4311310" cy="2374373"/>
          </a:xfrm>
          <a:prstGeom prst="wedgeRectCallout">
            <a:avLst>
              <a:gd name="adj1" fmla="val -7928"/>
              <a:gd name="adj2" fmla="val 59882"/>
            </a:avLst>
          </a:prstGeom>
          <a:solidFill>
            <a:sysClr val="window" lastClr="FFFFFF"/>
          </a:solidFill>
          <a:ln w="28575" cap="flat" cmpd="sng" algn="ctr">
            <a:solidFill>
              <a:srgbClr val="1B1464"/>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“We want to </a:t>
            </a:r>
            <a:r>
              <a:rPr kumimoji="0" lang="en-US" sz="2000" i="0" u="none" strike="noStrike" kern="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introduce our innovative, design-led products to these consumers </a:t>
            </a:r>
            <a:r>
              <a:rPr kumimoji="0" lang="en-US" sz="2000" b="0" i="0" u="none" strike="noStrike" kern="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and the </a:t>
            </a:r>
            <a:r>
              <a:rPr kumimoji="0" lang="en-US" sz="2000" b="1" i="0" u="none" strike="noStrike" kern="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heavily-watched Super Bowl is the prime venue for us to market our brand</a:t>
            </a:r>
            <a:r>
              <a:rPr kumimoji="0" lang="en-US" sz="2000" b="0" i="0" u="none" strike="noStrike" kern="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2000" b="1" i="0" u="none" strike="noStrike" kern="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to such a broad audience.”</a:t>
            </a:r>
          </a:p>
        </p:txBody>
      </p:sp>
      <p:sp>
        <p:nvSpPr>
          <p:cNvPr id="4" name="TextBox 3">
            <a:extLst>
              <a:ext uri="{FF2B5EF4-FFF2-40B4-BE49-F238E27FC236}">
                <a16:creationId xmlns:a16="http://schemas.microsoft.com/office/drawing/2014/main" id="{CCBFED17-FDE6-729C-4D68-491C09F30071}"/>
              </a:ext>
            </a:extLst>
          </p:cNvPr>
          <p:cNvSpPr txBox="1"/>
          <p:nvPr/>
        </p:nvSpPr>
        <p:spPr>
          <a:xfrm>
            <a:off x="-26821" y="5657829"/>
            <a:ext cx="4579144" cy="738664"/>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Barbara Calixto</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CMO, </a:t>
            </a:r>
            <a:r>
              <a:rPr lang="en-US" sz="1400" i="1">
                <a:solidFill>
                  <a:schemeClr val="bg1"/>
                </a:solidFill>
                <a:latin typeface="Helvetica" panose="020B0604020202020204" pitchFamily="34" charset="0"/>
                <a:cs typeface="Helvetica" panose="020B0604020202020204" pitchFamily="34" charset="0"/>
              </a:rPr>
              <a:t>Wallbox</a:t>
            </a:r>
            <a:br>
              <a:rPr kumimoji="0" lang="en-US" sz="1600" b="1" i="1"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br>
            <a:r>
              <a:rPr kumimoji="0" lang="en-US" sz="1200" b="0"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(Wallbox Press Release, 1/18/22)</a:t>
            </a:r>
          </a:p>
        </p:txBody>
      </p:sp>
      <p:graphicFrame>
        <p:nvGraphicFramePr>
          <p:cNvPr id="9" name="Chart 8">
            <a:extLst>
              <a:ext uri="{FF2B5EF4-FFF2-40B4-BE49-F238E27FC236}">
                <a16:creationId xmlns:a16="http://schemas.microsoft.com/office/drawing/2014/main" id="{66C20EE0-0598-E2A5-5969-2FB12258B49C}"/>
              </a:ext>
            </a:extLst>
          </p:cNvPr>
          <p:cNvGraphicFramePr/>
          <p:nvPr>
            <p:extLst>
              <p:ext uri="{D42A27DB-BD31-4B8C-83A1-F6EECF244321}">
                <p14:modId xmlns:p14="http://schemas.microsoft.com/office/powerpoint/2010/main" val="2051343034"/>
              </p:ext>
            </p:extLst>
          </p:nvPr>
        </p:nvGraphicFramePr>
        <p:xfrm>
          <a:off x="4772123" y="2004869"/>
          <a:ext cx="7161138" cy="3986321"/>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FA4F48D7-6733-63B4-C414-E99EF6AF082C}"/>
              </a:ext>
            </a:extLst>
          </p:cNvPr>
          <p:cNvCxnSpPr>
            <a:cxnSpLocks/>
          </p:cNvCxnSpPr>
          <p:nvPr/>
        </p:nvCxnSpPr>
        <p:spPr>
          <a:xfrm flipV="1">
            <a:off x="11917359" y="2806289"/>
            <a:ext cx="0" cy="2888746"/>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76F3992-4AB0-2084-A7B4-65D4BAB9C447}"/>
              </a:ext>
            </a:extLst>
          </p:cNvPr>
          <p:cNvSpPr/>
          <p:nvPr/>
        </p:nvSpPr>
        <p:spPr>
          <a:xfrm>
            <a:off x="10114249" y="5443695"/>
            <a:ext cx="1836160"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00C0F3"/>
                </a:solidFill>
                <a:latin typeface="Helvetica" panose="020B0604020202020204" pitchFamily="34" charset="0"/>
                <a:cs typeface="Helvetica" panose="020B0604020202020204" pitchFamily="34" charset="0"/>
              </a:rPr>
              <a:t>TV Launch: 2/4/22</a:t>
            </a:r>
          </a:p>
        </p:txBody>
      </p:sp>
      <p:sp>
        <p:nvSpPr>
          <p:cNvPr id="17" name="TextBox 16">
            <a:extLst>
              <a:ext uri="{FF2B5EF4-FFF2-40B4-BE49-F238E27FC236}">
                <a16:creationId xmlns:a16="http://schemas.microsoft.com/office/drawing/2014/main" id="{379D7DC1-3242-35CA-B000-5524D8DE0249}"/>
              </a:ext>
            </a:extLst>
          </p:cNvPr>
          <p:cNvSpPr txBox="1"/>
          <p:nvPr/>
        </p:nvSpPr>
        <p:spPr>
          <a:xfrm>
            <a:off x="4552323" y="1780708"/>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Weekly Google Trends Index – </a:t>
            </a:r>
            <a:r>
              <a:rPr lang="en-US" sz="1600" b="1" u="sng" err="1">
                <a:solidFill>
                  <a:srgbClr val="1B1464"/>
                </a:solidFill>
                <a:latin typeface="Helvetica" panose="020B0604020202020204" pitchFamily="34" charset="0"/>
                <a:cs typeface="Helvetica" panose="020B0604020202020204" pitchFamily="34" charset="0"/>
              </a:rPr>
              <a:t>Wallbox</a:t>
            </a:r>
            <a:endPar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algn="ctr">
              <a:defRPr/>
            </a:pPr>
            <a:r>
              <a:rPr kumimoji="0" lang="en-US" sz="11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Six Months </a:t>
            </a:r>
            <a:r>
              <a:rPr lang="en-US" sz="1100">
                <a:solidFill>
                  <a:srgbClr val="1B1464"/>
                </a:solidFill>
                <a:latin typeface="Helvetica" panose="020B0604020202020204" pitchFamily="34" charset="0"/>
                <a:cs typeface="Helvetica" panose="020B0604020202020204" pitchFamily="34" charset="0"/>
              </a:rPr>
              <a:t>Pre-TV Campaign vs. TV Campaign Launch (</a:t>
            </a:r>
            <a:r>
              <a:rPr kumimoji="0" lang="en-US" sz="11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Weeks of </a:t>
            </a:r>
            <a:r>
              <a:rPr lang="en-US" sz="1100">
                <a:solidFill>
                  <a:srgbClr val="1B1464"/>
                </a:solidFill>
                <a:latin typeface="Helvetica" panose="020B0604020202020204" pitchFamily="34" charset="0"/>
                <a:cs typeface="Helvetica" panose="020B0604020202020204" pitchFamily="34" charset="0"/>
              </a:rPr>
              <a:t>8</a:t>
            </a:r>
            <a:r>
              <a:rPr kumimoji="0" lang="en-US" sz="11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/1/21 – 2</a:t>
            </a:r>
            <a:r>
              <a:rPr lang="en-US" sz="1100">
                <a:solidFill>
                  <a:srgbClr val="1B1464"/>
                </a:solidFill>
                <a:latin typeface="Helvetica" panose="020B0604020202020204" pitchFamily="34" charset="0"/>
                <a:cs typeface="Helvetica" panose="020B0604020202020204" pitchFamily="34" charset="0"/>
              </a:rPr>
              <a:t>/13</a:t>
            </a:r>
            <a:r>
              <a:rPr kumimoji="0" lang="en-US" sz="11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/22)</a:t>
            </a:r>
            <a:endParaRPr kumimoji="0" lang="en-US" sz="105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93821BA2-1531-6FAC-2448-FD98FF8865C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5CE5127D-68D7-3848-5513-E791997780E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7EE8A91E-32AD-B935-81E2-D3E4C5FDB6A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1" name="TextBox 10">
            <a:extLst>
              <a:ext uri="{FF2B5EF4-FFF2-40B4-BE49-F238E27FC236}">
                <a16:creationId xmlns:a16="http://schemas.microsoft.com/office/drawing/2014/main" id="{6FD2C33C-4C7F-38E3-4A4C-BCE366686247}"/>
              </a:ext>
            </a:extLst>
          </p:cNvPr>
          <p:cNvSpPr txBox="1"/>
          <p:nvPr/>
        </p:nvSpPr>
        <p:spPr>
          <a:xfrm>
            <a:off x="4552323" y="6027161"/>
            <a:ext cx="75929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a:t>
            </a:r>
            <a:r>
              <a:rPr lang="en-US" sz="700" b="0" i="0" u="none">
                <a:solidFill>
                  <a:srgbClr val="1B1464"/>
                </a:solidFill>
                <a:latin typeface="Helvetica" panose="020B0604020202020204" pitchFamily="34" charset="0"/>
                <a:cs typeface="Helvetica" panose="020B0604020202020204" pitchFamily="34" charset="0"/>
              </a:rPr>
              <a:t>8</a:t>
            </a:r>
            <a:r>
              <a:rPr kumimoji="0" lang="en-US" sz="7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/1/21 – 2/13/22</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700">
                <a:solidFill>
                  <a:srgbClr val="1B1464"/>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TV launch month is based on the first activity reported across nat</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700">
                <a:solidFill>
                  <a:srgbClr val="1B1464"/>
                </a:solidFill>
                <a:latin typeface="Helvetica" panose="020B0403020202020204" pitchFamily="34" charset="0"/>
              </a:rPr>
              <a:t>2021</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December 2023 (calendar months)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700">
                <a:solidFill>
                  <a:srgbClr val="1B1464"/>
                </a:solidFill>
                <a:latin typeface="Helvetica" panose="020B0604020202020204" pitchFamily="34" charset="0"/>
                <a:cs typeface="Helvetica" panose="020B0604020202020204" pitchFamily="34" charset="0"/>
              </a:rPr>
              <a:t>Note: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700" b="1">
                <a:solidFill>
                  <a:srgbClr val="00C0F3"/>
                </a:solidFill>
                <a:latin typeface="Helvetica" panose="020B0604020202020204" pitchFamily="34" charset="0"/>
                <a:cs typeface="Helvetica" panose="020B0604020202020204" pitchFamily="34" charset="0"/>
              </a:rPr>
              <a:t>Light blue line</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marks the first day of TV spending for each brand.</a:t>
            </a:r>
          </a:p>
        </p:txBody>
      </p:sp>
      <p:pic>
        <p:nvPicPr>
          <p:cNvPr id="24" name="Picture 16">
            <a:extLst>
              <a:ext uri="{FF2B5EF4-FFF2-40B4-BE49-F238E27FC236}">
                <a16:creationId xmlns:a16="http://schemas.microsoft.com/office/drawing/2014/main" id="{1A6B161E-F071-4F60-71C0-B3E7A65A38B0}"/>
              </a:ext>
            </a:extLst>
          </p:cNvPr>
          <p:cNvPicPr>
            <a:picLocks noChangeAspect="1" noChangeArrowheads="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t="26624" b="24221"/>
          <a:stretch/>
        </p:blipFill>
        <p:spPr bwMode="auto">
          <a:xfrm>
            <a:off x="851115" y="2040840"/>
            <a:ext cx="2829739" cy="7727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A0D33B6-D876-4392-E283-E402D7FAFED0}"/>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err="1">
                <a:solidFill>
                  <a:srgbClr val="1B1464"/>
                </a:solidFill>
                <a:latin typeface="Helvetica" pitchFamily="2" charset="0"/>
              </a:rPr>
              <a:t>Wallbox’s</a:t>
            </a:r>
            <a:r>
              <a:rPr lang="en-US" sz="2600" b="1">
                <a:solidFill>
                  <a:srgbClr val="1B1464"/>
                </a:solidFill>
                <a:latin typeface="Helvetica" pitchFamily="2" charset="0"/>
              </a:rPr>
              <a:t> ad in Super Bowl LVI highlights how leveraging high-profile TV events can significantly boost brand visibility and consumer engagement</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3288463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3A5D19-3377-1C77-9CBC-C1370AA95A8C}"/>
              </a:ext>
            </a:extLst>
          </p:cNvPr>
          <p:cNvSpPr/>
          <p:nvPr/>
        </p:nvSpPr>
        <p:spPr>
          <a:xfrm>
            <a:off x="7612080" y="1686476"/>
            <a:ext cx="4579144" cy="5172987"/>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8C88E02-F6D0-44F0-B46B-CFF324F72288}"/>
              </a:ext>
            </a:extLst>
          </p:cNvPr>
          <p:cNvSpPr/>
          <p:nvPr/>
        </p:nvSpPr>
        <p:spPr>
          <a:xfrm>
            <a:off x="3886" y="1686476"/>
            <a:ext cx="759296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peech Bubble: Rectangle 2">
            <a:extLst>
              <a:ext uri="{FF2B5EF4-FFF2-40B4-BE49-F238E27FC236}">
                <a16:creationId xmlns:a16="http://schemas.microsoft.com/office/drawing/2014/main" id="{C2EBD3C6-4C1A-0067-0BAE-6CF595DADF12}"/>
              </a:ext>
            </a:extLst>
          </p:cNvPr>
          <p:cNvSpPr/>
          <p:nvPr/>
        </p:nvSpPr>
        <p:spPr>
          <a:xfrm>
            <a:off x="7686658" y="3049258"/>
            <a:ext cx="4445227" cy="2373641"/>
          </a:xfrm>
          <a:prstGeom prst="wedgeRectCallout">
            <a:avLst>
              <a:gd name="adj1" fmla="val 6874"/>
              <a:gd name="adj2" fmla="val 63492"/>
            </a:avLst>
          </a:prstGeom>
          <a:solidFill>
            <a:sysClr val="window" lastClr="FFFFFF"/>
          </a:solidFill>
          <a:ln w="28575" cap="flat" cmpd="sng" algn="ctr">
            <a:solidFill>
              <a:srgbClr val="1B1464"/>
            </a:solidFill>
            <a:prstDash val="dash"/>
          </a:ln>
          <a:effectLst/>
        </p:spPr>
        <p:txBody>
          <a:bodyPr rtlCol="0" anchor="ctr"/>
          <a:lstStyle/>
          <a:p>
            <a:pPr algn="ctr" defTabSz="457109">
              <a:defRPr/>
            </a:pPr>
            <a:r>
              <a:rPr kumimoji="0" lang="en-US" b="0" i="1"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t>
            </a:r>
            <a:r>
              <a:rPr kumimoji="0" lang="en-US"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It’s important for us to </a:t>
            </a:r>
            <a:r>
              <a:rPr kumimoji="0" lang="en-US"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find different channels to build brand awareness in a mass way</a:t>
            </a:r>
            <a:r>
              <a:rPr kumimoji="0" lang="en-US"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t>
            </a:r>
            <a:r>
              <a:rPr kumimoji="0" lang="en-US"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TV allows for us to get on the radar of those who may have not been familiar with our digital presence</a:t>
            </a:r>
            <a:r>
              <a:rPr kumimoji="0" lang="en-US"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especially as it gives us access to several </a:t>
            </a:r>
            <a:r>
              <a:rPr kumimoji="0" lang="en-US"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different audiences and demographics</a:t>
            </a:r>
            <a:r>
              <a:rPr kumimoji="0" lang="en-US" b="0" i="1"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t>
            </a:r>
          </a:p>
        </p:txBody>
      </p:sp>
      <p:sp>
        <p:nvSpPr>
          <p:cNvPr id="4" name="TextBox 3">
            <a:extLst>
              <a:ext uri="{FF2B5EF4-FFF2-40B4-BE49-F238E27FC236}">
                <a16:creationId xmlns:a16="http://schemas.microsoft.com/office/drawing/2014/main" id="{CCBFED17-FDE6-729C-4D68-491C09F30071}"/>
              </a:ext>
            </a:extLst>
          </p:cNvPr>
          <p:cNvSpPr txBox="1"/>
          <p:nvPr/>
        </p:nvSpPr>
        <p:spPr>
          <a:xfrm>
            <a:off x="7622249" y="5738325"/>
            <a:ext cx="4579144" cy="738664"/>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Nick Guillen</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Co-Founder and Co-CEO, </a:t>
            </a:r>
            <a:r>
              <a:rPr kumimoji="0" lang="en-US" sz="1400" b="1" i="1"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Truff</a:t>
            </a:r>
            <a:br>
              <a:rPr kumimoji="0" lang="en-US" sz="1600" b="1" i="1"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br>
            <a:r>
              <a:rPr kumimoji="0" lang="en-US" sz="1200" b="0"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(Ad Age, 9/30/22)</a:t>
            </a:r>
          </a:p>
        </p:txBody>
      </p:sp>
      <p:graphicFrame>
        <p:nvGraphicFramePr>
          <p:cNvPr id="9" name="Chart 8">
            <a:extLst>
              <a:ext uri="{FF2B5EF4-FFF2-40B4-BE49-F238E27FC236}">
                <a16:creationId xmlns:a16="http://schemas.microsoft.com/office/drawing/2014/main" id="{66C20EE0-0598-E2A5-5969-2FB12258B49C}"/>
              </a:ext>
            </a:extLst>
          </p:cNvPr>
          <p:cNvGraphicFramePr/>
          <p:nvPr>
            <p:extLst>
              <p:ext uri="{D42A27DB-BD31-4B8C-83A1-F6EECF244321}">
                <p14:modId xmlns:p14="http://schemas.microsoft.com/office/powerpoint/2010/main" val="28733923"/>
              </p:ext>
            </p:extLst>
          </p:nvPr>
        </p:nvGraphicFramePr>
        <p:xfrm>
          <a:off x="249080" y="2049609"/>
          <a:ext cx="7161138" cy="3852683"/>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FA4F48D7-6733-63B4-C414-E99EF6AF082C}"/>
              </a:ext>
            </a:extLst>
          </p:cNvPr>
          <p:cNvCxnSpPr>
            <a:cxnSpLocks/>
          </p:cNvCxnSpPr>
          <p:nvPr/>
        </p:nvCxnSpPr>
        <p:spPr>
          <a:xfrm flipV="1">
            <a:off x="6882291" y="2709385"/>
            <a:ext cx="0" cy="2888746"/>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76F3992-4AB0-2084-A7B4-65D4BAB9C447}"/>
              </a:ext>
            </a:extLst>
          </p:cNvPr>
          <p:cNvSpPr/>
          <p:nvPr/>
        </p:nvSpPr>
        <p:spPr>
          <a:xfrm>
            <a:off x="5224112" y="5353525"/>
            <a:ext cx="1850144"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00C0F3"/>
                </a:solidFill>
                <a:latin typeface="Helvetica" panose="020B0604020202020204" pitchFamily="34" charset="0"/>
                <a:cs typeface="Helvetica" panose="020B0604020202020204" pitchFamily="34" charset="0"/>
              </a:rPr>
              <a:t>TV Launch: 10/3/22</a:t>
            </a:r>
          </a:p>
        </p:txBody>
      </p:sp>
      <p:sp>
        <p:nvSpPr>
          <p:cNvPr id="17" name="TextBox 16">
            <a:extLst>
              <a:ext uri="{FF2B5EF4-FFF2-40B4-BE49-F238E27FC236}">
                <a16:creationId xmlns:a16="http://schemas.microsoft.com/office/drawing/2014/main" id="{379D7DC1-3242-35CA-B000-5524D8DE0249}"/>
              </a:ext>
            </a:extLst>
          </p:cNvPr>
          <p:cNvSpPr txBox="1"/>
          <p:nvPr/>
        </p:nvSpPr>
        <p:spPr>
          <a:xfrm>
            <a:off x="29280" y="1795990"/>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Weekly Google Trends Index – </a:t>
            </a:r>
            <a:r>
              <a:rPr kumimoji="0" lang="en-US" sz="1600" b="1"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Truff</a:t>
            </a:r>
            <a:endPar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algn="ctr">
              <a:defRPr/>
            </a:pPr>
            <a:r>
              <a:rPr kumimoji="0" lang="en-US" sz="11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Six Months </a:t>
            </a:r>
            <a:r>
              <a:rPr lang="en-US" sz="1100">
                <a:solidFill>
                  <a:srgbClr val="1B1464"/>
                </a:solidFill>
                <a:latin typeface="Helvetica" panose="020B0604020202020204" pitchFamily="34" charset="0"/>
                <a:cs typeface="Helvetica" panose="020B0604020202020204" pitchFamily="34" charset="0"/>
              </a:rPr>
              <a:t>Pre-TV Campaign vs. TV Campaign Launch (</a:t>
            </a:r>
            <a:r>
              <a:rPr kumimoji="0" lang="en-US" sz="11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Weeks of 4/3/22 – 10/16/22)</a:t>
            </a:r>
          </a:p>
        </p:txBody>
      </p:sp>
      <p:pic>
        <p:nvPicPr>
          <p:cNvPr id="18" name="Picture 2" descr="Truff Hot Sauce - Root Marketing">
            <a:extLst>
              <a:ext uri="{FF2B5EF4-FFF2-40B4-BE49-F238E27FC236}">
                <a16:creationId xmlns:a16="http://schemas.microsoft.com/office/drawing/2014/main" id="{CC126C2C-0537-C63A-638E-7E818ECD73C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97955" y="1740439"/>
            <a:ext cx="1619716" cy="12127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73CA1CF-B883-E867-B797-422EDB80838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8C1087D9-9FB3-7693-B93B-C7B0400465E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796EBBEA-DFEF-C689-2E5E-1D6824666D9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TextBox 6">
            <a:extLst>
              <a:ext uri="{FF2B5EF4-FFF2-40B4-BE49-F238E27FC236}">
                <a16:creationId xmlns:a16="http://schemas.microsoft.com/office/drawing/2014/main" id="{26590C9B-D99B-2033-3484-7D22636D3C92}"/>
              </a:ext>
            </a:extLst>
          </p:cNvPr>
          <p:cNvSpPr txBox="1"/>
          <p:nvPr/>
        </p:nvSpPr>
        <p:spPr>
          <a:xfrm>
            <a:off x="450943" y="6026337"/>
            <a:ext cx="71611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a:t>
            </a:r>
            <a:r>
              <a:rPr lang="en-US" sz="700">
                <a:solidFill>
                  <a:srgbClr val="1B1464"/>
                </a:solidFill>
                <a:latin typeface="Helvetica" panose="020B0604020202020204" pitchFamily="34" charset="0"/>
                <a:cs typeface="Helvetica" panose="020B0604020202020204" pitchFamily="34" charset="0"/>
              </a:rPr>
              <a:t>Weeks of 4</a:t>
            </a:r>
            <a:r>
              <a:rPr kumimoji="0" lang="en-US" sz="7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/3/22 – 10/16/22</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7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700">
                <a:solidFill>
                  <a:srgbClr val="1B1464"/>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TV launch month is based on the first activity reported across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national cable TV, broadcast TV, Spanish language cable TV, Spanish language broadcast TV,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700">
                <a:solidFill>
                  <a:srgbClr val="1B1464"/>
                </a:solidFill>
                <a:latin typeface="Helvetica" panose="020B0403020202020204" pitchFamily="34" charset="0"/>
              </a:rPr>
              <a:t>2021</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December 2023 (calendar months)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700">
                <a:solidFill>
                  <a:srgbClr val="1B1464"/>
                </a:solidFill>
                <a:latin typeface="Helvetica" panose="020B0604020202020204" pitchFamily="34" charset="0"/>
                <a:cs typeface="Helvetica" panose="020B0604020202020204" pitchFamily="34" charset="0"/>
              </a:rPr>
              <a:t>Note: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700" b="1">
                <a:solidFill>
                  <a:srgbClr val="00C0F3"/>
                </a:solidFill>
                <a:latin typeface="Helvetica" panose="020B0604020202020204" pitchFamily="34" charset="0"/>
                <a:cs typeface="Helvetica" panose="020B0604020202020204" pitchFamily="34" charset="0"/>
              </a:rPr>
              <a:t>Light blue line</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marks the first </a:t>
            </a:r>
            <a:r>
              <a:rPr lang="en-US" sz="700" b="1">
                <a:solidFill>
                  <a:srgbClr val="00C0F3"/>
                </a:solidFill>
                <a:latin typeface="Helvetica" panose="020B0604020202020204" pitchFamily="34" charset="0"/>
                <a:cs typeface="Helvetica" panose="020B0604020202020204" pitchFamily="34" charset="0"/>
              </a:rPr>
              <a:t>day </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of TV spending for each brand.</a:t>
            </a:r>
          </a:p>
        </p:txBody>
      </p:sp>
      <p:sp>
        <p:nvSpPr>
          <p:cNvPr id="11" name="Rectangle 10">
            <a:extLst>
              <a:ext uri="{FF2B5EF4-FFF2-40B4-BE49-F238E27FC236}">
                <a16:creationId xmlns:a16="http://schemas.microsoft.com/office/drawing/2014/main" id="{9B48D88E-812D-67CC-E1CB-E9F357B27A15}"/>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err="1">
                <a:solidFill>
                  <a:srgbClr val="1B1464"/>
                </a:solidFill>
                <a:latin typeface="Helvetica" pitchFamily="2" charset="0"/>
              </a:rPr>
              <a:t>Truff</a:t>
            </a:r>
            <a:r>
              <a:rPr lang="en-US" sz="2600" b="1">
                <a:solidFill>
                  <a:srgbClr val="1B1464"/>
                </a:solidFill>
                <a:latin typeface="Helvetica" pitchFamily="2" charset="0"/>
              </a:rPr>
              <a:t> launched TV to reach audiences beyond their digital presence which brought brand curiosity to new heights across a broader audience</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356676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C3F73E3-9D7C-BD1A-BBEB-18760F30DE24}"/>
              </a:ext>
            </a:extLst>
          </p:cNvPr>
          <p:cNvSpPr/>
          <p:nvPr/>
        </p:nvSpPr>
        <p:spPr>
          <a:xfrm>
            <a:off x="6597817" y="1686476"/>
            <a:ext cx="5591981" cy="5172987"/>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8C88E02-F6D0-44F0-B46B-CFF324F72288}"/>
              </a:ext>
            </a:extLst>
          </p:cNvPr>
          <p:cNvSpPr/>
          <p:nvPr/>
        </p:nvSpPr>
        <p:spPr>
          <a:xfrm>
            <a:off x="0" y="1686476"/>
            <a:ext cx="659781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7F237A3-F811-DA87-B390-1EC99218A29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83021759-1CAC-2730-6883-D86E7E20EFF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36B712E8-0F99-5C06-31BE-822FE03188B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aphicFrame>
        <p:nvGraphicFramePr>
          <p:cNvPr id="17" name="Table 7">
            <a:extLst>
              <a:ext uri="{FF2B5EF4-FFF2-40B4-BE49-F238E27FC236}">
                <a16:creationId xmlns:a16="http://schemas.microsoft.com/office/drawing/2014/main" id="{3A237CD0-919F-71ED-A8C0-09851232D7B1}"/>
              </a:ext>
            </a:extLst>
          </p:cNvPr>
          <p:cNvGraphicFramePr>
            <a:graphicFrameLocks noGrp="1"/>
          </p:cNvGraphicFramePr>
          <p:nvPr>
            <p:extLst>
              <p:ext uri="{D42A27DB-BD31-4B8C-83A1-F6EECF244321}">
                <p14:modId xmlns:p14="http://schemas.microsoft.com/office/powerpoint/2010/main" val="190449478"/>
              </p:ext>
            </p:extLst>
          </p:nvPr>
        </p:nvGraphicFramePr>
        <p:xfrm>
          <a:off x="499027" y="3312265"/>
          <a:ext cx="5781158" cy="2560263"/>
        </p:xfrm>
        <a:graphic>
          <a:graphicData uri="http://schemas.openxmlformats.org/drawingml/2006/table">
            <a:tbl>
              <a:tblPr firstRow="1" bandRow="1">
                <a:tableStyleId>{5C22544A-7EE6-4342-B048-85BDC9FD1C3A}</a:tableStyleId>
              </a:tblPr>
              <a:tblGrid>
                <a:gridCol w="934046">
                  <a:extLst>
                    <a:ext uri="{9D8B030D-6E8A-4147-A177-3AD203B41FA5}">
                      <a16:colId xmlns:a16="http://schemas.microsoft.com/office/drawing/2014/main" val="1470386231"/>
                    </a:ext>
                  </a:extLst>
                </a:gridCol>
                <a:gridCol w="1464066">
                  <a:extLst>
                    <a:ext uri="{9D8B030D-6E8A-4147-A177-3AD203B41FA5}">
                      <a16:colId xmlns:a16="http://schemas.microsoft.com/office/drawing/2014/main" val="335985447"/>
                    </a:ext>
                  </a:extLst>
                </a:gridCol>
                <a:gridCol w="1691523">
                  <a:extLst>
                    <a:ext uri="{9D8B030D-6E8A-4147-A177-3AD203B41FA5}">
                      <a16:colId xmlns:a16="http://schemas.microsoft.com/office/drawing/2014/main" val="1533245984"/>
                    </a:ext>
                  </a:extLst>
                </a:gridCol>
                <a:gridCol w="1691523">
                  <a:extLst>
                    <a:ext uri="{9D8B030D-6E8A-4147-A177-3AD203B41FA5}">
                      <a16:colId xmlns:a16="http://schemas.microsoft.com/office/drawing/2014/main" val="848587579"/>
                    </a:ext>
                  </a:extLst>
                </a:gridCol>
              </a:tblGrid>
              <a:tr h="814629">
                <a:tc>
                  <a:txBody>
                    <a:bodyPr/>
                    <a:lstStyle/>
                    <a:p>
                      <a:pPr algn="ctr"/>
                      <a:r>
                        <a:rPr lang="en-US" sz="1800">
                          <a:latin typeface="Helvetica" panose="020B0403020202020204" pitchFamily="34" charset="0"/>
                        </a:rPr>
                        <a:t>Year</a:t>
                      </a:r>
                      <a:endParaRPr lang="en-US" sz="2400">
                        <a:latin typeface="Helvetica" panose="020B0403020202020204" pitchFamily="34" charset="0"/>
                      </a:endParaRPr>
                    </a:p>
                  </a:txBody>
                  <a:tcPr>
                    <a:solidFill>
                      <a:srgbClr val="00C0F3"/>
                    </a:solidFill>
                  </a:tcPr>
                </a:tc>
                <a:tc>
                  <a:txBody>
                    <a:bodyPr/>
                    <a:lstStyle/>
                    <a:p>
                      <a:pPr algn="ctr"/>
                      <a:r>
                        <a:rPr lang="en-US" sz="1800">
                          <a:latin typeface="Helvetica" panose="020B0403020202020204" pitchFamily="34" charset="0"/>
                        </a:rPr>
                        <a:t># of New Advertisers</a:t>
                      </a:r>
                    </a:p>
                  </a:txBody>
                  <a:tcPr>
                    <a:solidFill>
                      <a:srgbClr val="00C0F3"/>
                    </a:solidFill>
                  </a:tcPr>
                </a:tc>
                <a:tc>
                  <a:txBody>
                    <a:bodyPr/>
                    <a:lstStyle/>
                    <a:p>
                      <a:pPr algn="ctr"/>
                      <a:r>
                        <a:rPr lang="en-US" sz="1800">
                          <a:latin typeface="Helvetica" panose="020B0403020202020204" pitchFamily="34" charset="0"/>
                        </a:rPr>
                        <a:t># of Categories</a:t>
                      </a:r>
                    </a:p>
                  </a:txBody>
                  <a:tcPr>
                    <a:solidFill>
                      <a:srgbClr val="00C0F3"/>
                    </a:solidFill>
                  </a:tcPr>
                </a:tc>
                <a:tc>
                  <a:txBody>
                    <a:bodyPr/>
                    <a:lstStyle/>
                    <a:p>
                      <a:pPr algn="ctr"/>
                      <a:r>
                        <a:rPr lang="en-US" sz="1800">
                          <a:latin typeface="Helvetica" panose="020B0403020202020204" pitchFamily="34" charset="0"/>
                        </a:rPr>
                        <a:t>New TV $$$</a:t>
                      </a:r>
                    </a:p>
                  </a:txBody>
                  <a:tcPr>
                    <a:solidFill>
                      <a:srgbClr val="00C0F3"/>
                    </a:solidFill>
                  </a:tcPr>
                </a:tc>
                <a:extLst>
                  <a:ext uri="{0D108BD9-81ED-4DB2-BD59-A6C34878D82A}">
                    <a16:rowId xmlns:a16="http://schemas.microsoft.com/office/drawing/2014/main" val="3600805398"/>
                  </a:ext>
                </a:extLst>
              </a:tr>
              <a:tr h="581878">
                <a:tc>
                  <a:txBody>
                    <a:bodyPr/>
                    <a:lstStyle/>
                    <a:p>
                      <a:pPr algn="ctr"/>
                      <a:r>
                        <a:rPr lang="en-US" sz="2200" b="1">
                          <a:solidFill>
                            <a:srgbClr val="1F1A62"/>
                          </a:solidFill>
                          <a:latin typeface="Helvetica" panose="020B0403020202020204" pitchFamily="34" charset="0"/>
                        </a:rPr>
                        <a:t>2021</a:t>
                      </a:r>
                    </a:p>
                  </a:txBody>
                  <a:tcPr anchor="ctr"/>
                </a:tc>
                <a:tc>
                  <a:txBody>
                    <a:bodyPr/>
                    <a:lstStyle/>
                    <a:p>
                      <a:pPr algn="ctr"/>
                      <a:r>
                        <a:rPr lang="en-US" sz="2200" b="1">
                          <a:solidFill>
                            <a:srgbClr val="1F1A62"/>
                          </a:solidFill>
                          <a:latin typeface="Helvetica" panose="020B0403020202020204" pitchFamily="34" charset="0"/>
                        </a:rPr>
                        <a:t>315</a:t>
                      </a:r>
                    </a:p>
                  </a:txBody>
                  <a:tcPr anchor="ctr"/>
                </a:tc>
                <a:tc>
                  <a:txBody>
                    <a:bodyPr/>
                    <a:lstStyle/>
                    <a:p>
                      <a:pPr algn="ctr"/>
                      <a:r>
                        <a:rPr lang="en-US" sz="2200" b="1">
                          <a:solidFill>
                            <a:srgbClr val="1B1464"/>
                          </a:solidFill>
                          <a:latin typeface="Helvetica" panose="020B0403020202020204" pitchFamily="34" charset="0"/>
                        </a:rPr>
                        <a:t>74</a:t>
                      </a:r>
                    </a:p>
                  </a:txBody>
                  <a:tcPr anchor="ctr"/>
                </a:tc>
                <a:tc>
                  <a:txBody>
                    <a:bodyPr/>
                    <a:lstStyle/>
                    <a:p>
                      <a:pPr algn="ctr"/>
                      <a:r>
                        <a:rPr lang="en-US" sz="2400" b="1">
                          <a:solidFill>
                            <a:srgbClr val="1F1A62"/>
                          </a:solidFill>
                          <a:latin typeface="Helvetica" panose="020B0403020202020204" pitchFamily="34" charset="0"/>
                        </a:rPr>
                        <a:t>$1.32B</a:t>
                      </a:r>
                    </a:p>
                  </a:txBody>
                  <a:tcPr anchor="ctr"/>
                </a:tc>
                <a:extLst>
                  <a:ext uri="{0D108BD9-81ED-4DB2-BD59-A6C34878D82A}">
                    <a16:rowId xmlns:a16="http://schemas.microsoft.com/office/drawing/2014/main" val="747041872"/>
                  </a:ext>
                </a:extLst>
              </a:tr>
              <a:tr h="581878">
                <a:tc>
                  <a:txBody>
                    <a:bodyPr/>
                    <a:lstStyle/>
                    <a:p>
                      <a:pPr algn="ctr"/>
                      <a:r>
                        <a:rPr lang="en-US" sz="2200" b="1">
                          <a:solidFill>
                            <a:srgbClr val="1F1A62"/>
                          </a:solidFill>
                          <a:latin typeface="Helvetica" panose="020B0403020202020204" pitchFamily="34" charset="0"/>
                        </a:rPr>
                        <a:t>2022</a:t>
                      </a:r>
                    </a:p>
                  </a:txBody>
                  <a:tcPr anchor="ctr"/>
                </a:tc>
                <a:tc>
                  <a:txBody>
                    <a:bodyPr/>
                    <a:lstStyle/>
                    <a:p>
                      <a:pPr algn="ctr"/>
                      <a:r>
                        <a:rPr lang="en-US" sz="2200" b="1">
                          <a:solidFill>
                            <a:srgbClr val="1B1464"/>
                          </a:solidFill>
                          <a:latin typeface="Helvetica" panose="020B0403020202020204" pitchFamily="34" charset="0"/>
                        </a:rPr>
                        <a:t>303</a:t>
                      </a:r>
                    </a:p>
                  </a:txBody>
                  <a:tcPr anchor="ctr"/>
                </a:tc>
                <a:tc>
                  <a:txBody>
                    <a:bodyPr/>
                    <a:lstStyle/>
                    <a:p>
                      <a:pPr algn="ctr"/>
                      <a:r>
                        <a:rPr lang="en-US" sz="2200" b="1">
                          <a:solidFill>
                            <a:srgbClr val="1B1464"/>
                          </a:solidFill>
                          <a:latin typeface="Helvetica" panose="020B0403020202020204" pitchFamily="34" charset="0"/>
                        </a:rPr>
                        <a:t>71</a:t>
                      </a:r>
                    </a:p>
                  </a:txBody>
                  <a:tcPr anchor="ctr"/>
                </a:tc>
                <a:tc>
                  <a:txBody>
                    <a:bodyPr/>
                    <a:lstStyle/>
                    <a:p>
                      <a:pPr algn="ctr"/>
                      <a:r>
                        <a:rPr lang="en-US" sz="2400" b="1">
                          <a:solidFill>
                            <a:srgbClr val="1B1464"/>
                          </a:solidFill>
                          <a:latin typeface="Helvetica" panose="020B0403020202020204" pitchFamily="34" charset="0"/>
                        </a:rPr>
                        <a:t>$1.33B</a:t>
                      </a:r>
                    </a:p>
                  </a:txBody>
                  <a:tcPr anchor="ctr"/>
                </a:tc>
                <a:extLst>
                  <a:ext uri="{0D108BD9-81ED-4DB2-BD59-A6C34878D82A}">
                    <a16:rowId xmlns:a16="http://schemas.microsoft.com/office/drawing/2014/main" val="1576884684"/>
                  </a:ext>
                </a:extLst>
              </a:tr>
              <a:tr h="581878">
                <a:tc>
                  <a:txBody>
                    <a:bodyPr/>
                    <a:lstStyle/>
                    <a:p>
                      <a:pPr algn="ctr"/>
                      <a:r>
                        <a:rPr lang="en-US" sz="2200" b="1">
                          <a:solidFill>
                            <a:srgbClr val="1B1464"/>
                          </a:solidFill>
                          <a:latin typeface="Helvetica" panose="020B0403020202020204" pitchFamily="34" charset="0"/>
                        </a:rPr>
                        <a:t>2023</a:t>
                      </a:r>
                    </a:p>
                  </a:txBody>
                  <a:tcPr anchor="ctr">
                    <a:solidFill>
                      <a:srgbClr val="FFE600"/>
                    </a:solidFill>
                  </a:tcPr>
                </a:tc>
                <a:tc>
                  <a:txBody>
                    <a:bodyPr/>
                    <a:lstStyle/>
                    <a:p>
                      <a:pPr algn="ctr"/>
                      <a:r>
                        <a:rPr lang="en-US" sz="2200" b="1">
                          <a:solidFill>
                            <a:srgbClr val="1B1464"/>
                          </a:solidFill>
                          <a:latin typeface="Helvetica" panose="020B0403020202020204" pitchFamily="34" charset="0"/>
                        </a:rPr>
                        <a:t>313</a:t>
                      </a:r>
                    </a:p>
                  </a:txBody>
                  <a:tcPr anchor="ctr">
                    <a:solidFill>
                      <a:srgbClr val="FFE600"/>
                    </a:solidFill>
                  </a:tcPr>
                </a:tc>
                <a:tc>
                  <a:txBody>
                    <a:bodyPr/>
                    <a:lstStyle/>
                    <a:p>
                      <a:pPr algn="ctr"/>
                      <a:r>
                        <a:rPr lang="en-US" sz="2200" b="1">
                          <a:solidFill>
                            <a:srgbClr val="1B1464"/>
                          </a:solidFill>
                          <a:latin typeface="Helvetica" panose="020B0403020202020204" pitchFamily="34" charset="0"/>
                        </a:rPr>
                        <a:t>56</a:t>
                      </a:r>
                    </a:p>
                  </a:txBody>
                  <a:tcPr anchor="ctr">
                    <a:solidFill>
                      <a:srgbClr val="FFE600"/>
                    </a:solidFill>
                  </a:tcPr>
                </a:tc>
                <a:tc>
                  <a:txBody>
                    <a:bodyPr/>
                    <a:lstStyle/>
                    <a:p>
                      <a:pPr algn="ctr"/>
                      <a:r>
                        <a:rPr lang="en-US" sz="2400" b="1">
                          <a:solidFill>
                            <a:srgbClr val="1B1464"/>
                          </a:solidFill>
                          <a:latin typeface="Helvetica" panose="020B0403020202020204" pitchFamily="34" charset="0"/>
                        </a:rPr>
                        <a:t>$1.36B</a:t>
                      </a:r>
                    </a:p>
                  </a:txBody>
                  <a:tcPr anchor="ctr">
                    <a:solidFill>
                      <a:srgbClr val="FFE600"/>
                    </a:solidFill>
                  </a:tcPr>
                </a:tc>
                <a:extLst>
                  <a:ext uri="{0D108BD9-81ED-4DB2-BD59-A6C34878D82A}">
                    <a16:rowId xmlns:a16="http://schemas.microsoft.com/office/drawing/2014/main" val="4247049905"/>
                  </a:ext>
                </a:extLst>
              </a:tr>
            </a:tbl>
          </a:graphicData>
        </a:graphic>
      </p:graphicFrame>
      <p:sp>
        <p:nvSpPr>
          <p:cNvPr id="19" name="TextBox 18">
            <a:extLst>
              <a:ext uri="{FF2B5EF4-FFF2-40B4-BE49-F238E27FC236}">
                <a16:creationId xmlns:a16="http://schemas.microsoft.com/office/drawing/2014/main" id="{3DE8BF1E-BC9C-D3C2-7198-FB79387BA32E}"/>
              </a:ext>
            </a:extLst>
          </p:cNvPr>
          <p:cNvSpPr txBox="1"/>
          <p:nvPr/>
        </p:nvSpPr>
        <p:spPr>
          <a:xfrm>
            <a:off x="0" y="1767768"/>
            <a:ext cx="6597818" cy="55399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New National TV Advertisers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2021 – 2023</a:t>
            </a:r>
          </a:p>
        </p:txBody>
      </p:sp>
      <p:sp>
        <p:nvSpPr>
          <p:cNvPr id="20" name="Rectangle 19">
            <a:extLst>
              <a:ext uri="{FF2B5EF4-FFF2-40B4-BE49-F238E27FC236}">
                <a16:creationId xmlns:a16="http://schemas.microsoft.com/office/drawing/2014/main" id="{EE99FC7D-B653-D121-46B1-7435208A0B27}"/>
              </a:ext>
            </a:extLst>
          </p:cNvPr>
          <p:cNvSpPr/>
          <p:nvPr/>
        </p:nvSpPr>
        <p:spPr>
          <a:xfrm>
            <a:off x="4590032" y="3312264"/>
            <a:ext cx="1690153" cy="2560263"/>
          </a:xfrm>
          <a:prstGeom prst="rect">
            <a:avLst/>
          </a:prstGeom>
          <a:noFill/>
          <a:ln w="762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F3CFB31-E9A6-05CA-562B-DC2F3CF714F0}"/>
              </a:ext>
            </a:extLst>
          </p:cNvPr>
          <p:cNvSpPr txBox="1"/>
          <p:nvPr/>
        </p:nvSpPr>
        <p:spPr>
          <a:xfrm>
            <a:off x="475617" y="6124467"/>
            <a:ext cx="611240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2/7/24, 1/1/23-12/31/23. Prior years based on VAB analysis of Nielsen Ad Intel Data from the following periods: 1/1/2021-12/31/2021, 1/1/2022-12/31/2022. TV spend includes national cable TV, broadcast TV, Spanish language cable TV, Spanish language broadcast TV. Brands reflect those with national TV spend over $100K. </a:t>
            </a:r>
            <a:endParaRPr kumimoji="0" lang="fr-FR"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2" name="Picture 21" descr="Logo, icon&#10;&#10;Description automatically generated">
            <a:extLst>
              <a:ext uri="{FF2B5EF4-FFF2-40B4-BE49-F238E27FC236}">
                <a16:creationId xmlns:a16="http://schemas.microsoft.com/office/drawing/2014/main" id="{0CEA5229-435F-4FAF-64EA-24DFCD7C30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55802" y="2551666"/>
            <a:ext cx="644563" cy="644563"/>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BB577C8A-B523-F2F4-EF8D-1093C9AEF2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7531" y="2610735"/>
            <a:ext cx="593967" cy="593967"/>
          </a:xfrm>
          <a:prstGeom prst="rect">
            <a:avLst/>
          </a:prstGeom>
        </p:spPr>
      </p:pic>
      <p:pic>
        <p:nvPicPr>
          <p:cNvPr id="24" name="Picture 23" descr="Icon&#10;&#10;Description automatically generated">
            <a:extLst>
              <a:ext uri="{FF2B5EF4-FFF2-40B4-BE49-F238E27FC236}">
                <a16:creationId xmlns:a16="http://schemas.microsoft.com/office/drawing/2014/main" id="{8952EC95-39B4-5C2C-A6DD-948516A0B2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1102" y="2507994"/>
            <a:ext cx="668011" cy="668011"/>
          </a:xfrm>
          <a:prstGeom prst="rect">
            <a:avLst/>
          </a:prstGeom>
        </p:spPr>
      </p:pic>
      <p:pic>
        <p:nvPicPr>
          <p:cNvPr id="26" name="Picture 25">
            <a:extLst>
              <a:ext uri="{FF2B5EF4-FFF2-40B4-BE49-F238E27FC236}">
                <a16:creationId xmlns:a16="http://schemas.microsoft.com/office/drawing/2014/main" id="{EAA8537F-983C-6B83-CB70-48577178134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5772" y="2507994"/>
            <a:ext cx="644564" cy="709729"/>
          </a:xfrm>
          <a:prstGeom prst="rect">
            <a:avLst/>
          </a:prstGeom>
        </p:spPr>
      </p:pic>
      <p:sp>
        <p:nvSpPr>
          <p:cNvPr id="28" name="TextBox 27">
            <a:extLst>
              <a:ext uri="{FF2B5EF4-FFF2-40B4-BE49-F238E27FC236}">
                <a16:creationId xmlns:a16="http://schemas.microsoft.com/office/drawing/2014/main" id="{37C13FFE-9CEA-F15A-C7B5-9F5677D77860}"/>
              </a:ext>
            </a:extLst>
          </p:cNvPr>
          <p:cNvSpPr txBox="1"/>
          <p:nvPr/>
        </p:nvSpPr>
        <p:spPr>
          <a:xfrm>
            <a:off x="6641760" y="1934805"/>
            <a:ext cx="5538246" cy="4493538"/>
          </a:xfrm>
          <a:prstGeom prst="rect">
            <a:avLst/>
          </a:prstGeom>
          <a:noFill/>
        </p:spPr>
        <p:txBody>
          <a:bodyPr wrap="square" rtlCol="0">
            <a:spAutoFit/>
          </a:bodyPr>
          <a:lstStyle/>
          <a:p>
            <a:pPr algn="ctr"/>
            <a:r>
              <a:rPr lang="en-US" sz="5400" b="1">
                <a:solidFill>
                  <a:srgbClr val="ED3C8D"/>
                </a:solidFill>
                <a:latin typeface="Helvetica" pitchFamily="2" charset="0"/>
              </a:rPr>
              <a:t>Over $4B</a:t>
            </a:r>
            <a:br>
              <a:rPr lang="en-US" sz="2800">
                <a:solidFill>
                  <a:schemeClr val="bg1"/>
                </a:solidFill>
                <a:latin typeface="Helvetica" pitchFamily="2" charset="0"/>
              </a:rPr>
            </a:br>
            <a:r>
              <a:rPr lang="en-US" sz="2800">
                <a:solidFill>
                  <a:schemeClr val="bg1"/>
                </a:solidFill>
                <a:latin typeface="Helvetica" pitchFamily="2" charset="0"/>
              </a:rPr>
              <a:t>has been invested by</a:t>
            </a:r>
            <a:br>
              <a:rPr lang="en-US" sz="2800">
                <a:solidFill>
                  <a:schemeClr val="bg1"/>
                </a:solidFill>
                <a:latin typeface="Helvetica" pitchFamily="2" charset="0"/>
              </a:rPr>
            </a:br>
            <a:endParaRPr lang="en-US" sz="1400">
              <a:solidFill>
                <a:schemeClr val="bg1"/>
              </a:solidFill>
              <a:latin typeface="Helvetica" pitchFamily="2" charset="0"/>
            </a:endParaRPr>
          </a:p>
          <a:p>
            <a:pPr algn="ctr"/>
            <a:r>
              <a:rPr lang="en-US" sz="5400" b="1">
                <a:solidFill>
                  <a:srgbClr val="ED3C8D"/>
                </a:solidFill>
                <a:latin typeface="Helvetica" pitchFamily="2" charset="0"/>
              </a:rPr>
              <a:t>931 first-time</a:t>
            </a:r>
            <a:br>
              <a:rPr lang="en-US" sz="5400" b="1">
                <a:solidFill>
                  <a:srgbClr val="ED3C8D"/>
                </a:solidFill>
                <a:latin typeface="Helvetica" pitchFamily="2" charset="0"/>
              </a:rPr>
            </a:br>
            <a:r>
              <a:rPr lang="en-US" sz="5400" b="1">
                <a:solidFill>
                  <a:srgbClr val="ED3C8D"/>
                </a:solidFill>
                <a:latin typeface="Helvetica" pitchFamily="2" charset="0"/>
              </a:rPr>
              <a:t>national TV advertisers</a:t>
            </a:r>
          </a:p>
          <a:p>
            <a:pPr algn="ctr"/>
            <a:r>
              <a:rPr lang="en-US" sz="2800">
                <a:solidFill>
                  <a:schemeClr val="bg1"/>
                </a:solidFill>
                <a:latin typeface="Helvetica" pitchFamily="2" charset="0"/>
              </a:rPr>
              <a:t>since 2021</a:t>
            </a:r>
          </a:p>
        </p:txBody>
      </p:sp>
      <p:sp>
        <p:nvSpPr>
          <p:cNvPr id="7" name="Rectangle 6">
            <a:extLst>
              <a:ext uri="{FF2B5EF4-FFF2-40B4-BE49-F238E27FC236}">
                <a16:creationId xmlns:a16="http://schemas.microsoft.com/office/drawing/2014/main" id="{D66EEFB9-B92D-E298-EA92-F49007980C54}"/>
              </a:ext>
            </a:extLst>
          </p:cNvPr>
          <p:cNvSpPr/>
          <p:nvPr/>
        </p:nvSpPr>
        <p:spPr>
          <a:xfrm>
            <a:off x="179108" y="259667"/>
            <a:ext cx="120128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In the past three years, new advertisers have invested over</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 billion dollars in national TV each year with 2023 marking the highest investment level</a:t>
            </a:r>
          </a:p>
        </p:txBody>
      </p:sp>
    </p:spTree>
    <p:extLst>
      <p:ext uri="{BB962C8B-B14F-4D97-AF65-F5344CB8AC3E}">
        <p14:creationId xmlns:p14="http://schemas.microsoft.com/office/powerpoint/2010/main" val="1333250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3A5D19-3377-1C77-9CBC-C1370AA95A8C}"/>
              </a:ext>
            </a:extLst>
          </p:cNvPr>
          <p:cNvSpPr/>
          <p:nvPr/>
        </p:nvSpPr>
        <p:spPr>
          <a:xfrm>
            <a:off x="-15685" y="1686476"/>
            <a:ext cx="4579144" cy="5172987"/>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8C88E02-F6D0-44F0-B46B-CFF324F72288}"/>
              </a:ext>
            </a:extLst>
          </p:cNvPr>
          <p:cNvSpPr/>
          <p:nvPr/>
        </p:nvSpPr>
        <p:spPr>
          <a:xfrm>
            <a:off x="4577514" y="1686476"/>
            <a:ext cx="763286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peech Bubble: Rectangle 2">
            <a:extLst>
              <a:ext uri="{FF2B5EF4-FFF2-40B4-BE49-F238E27FC236}">
                <a16:creationId xmlns:a16="http://schemas.microsoft.com/office/drawing/2014/main" id="{C2EBD3C6-4C1A-0067-0BAE-6CF595DADF12}"/>
              </a:ext>
            </a:extLst>
          </p:cNvPr>
          <p:cNvSpPr/>
          <p:nvPr/>
        </p:nvSpPr>
        <p:spPr>
          <a:xfrm>
            <a:off x="58893" y="3049258"/>
            <a:ext cx="4445227" cy="2373641"/>
          </a:xfrm>
          <a:prstGeom prst="wedgeRectCallout">
            <a:avLst>
              <a:gd name="adj1" fmla="val 6874"/>
              <a:gd name="adj2" fmla="val 63492"/>
            </a:avLst>
          </a:prstGeom>
          <a:solidFill>
            <a:sysClr val="window" lastClr="FFFFFF"/>
          </a:solidFill>
          <a:ln w="28575" cap="flat" cmpd="sng" algn="ctr">
            <a:solidFill>
              <a:srgbClr val="1B1464"/>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t>
            </a:r>
            <a:r>
              <a:rPr kumimoji="0" lang="en-US" sz="20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We get to bring 72SOLD to home sellers [through TV] across America</a:t>
            </a:r>
            <a:r>
              <a:rPr kumimoji="0" lang="en-US" sz="20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Now, any home seller</a:t>
            </a:r>
            <a:br>
              <a:rPr kumimoji="0" lang="en-US" sz="20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20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has the ability to get </a:t>
            </a:r>
            <a:r>
              <a:rPr kumimoji="0" lang="en-US" sz="200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thousands</a:t>
            </a:r>
            <a:br>
              <a:rPr kumimoji="0" lang="en-US" sz="200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br>
            <a:r>
              <a:rPr kumimoji="0" lang="en-US" sz="200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more for their home and have it sell faster than the conventional way.”</a:t>
            </a:r>
          </a:p>
        </p:txBody>
      </p:sp>
      <p:sp>
        <p:nvSpPr>
          <p:cNvPr id="4" name="TextBox 3">
            <a:extLst>
              <a:ext uri="{FF2B5EF4-FFF2-40B4-BE49-F238E27FC236}">
                <a16:creationId xmlns:a16="http://schemas.microsoft.com/office/drawing/2014/main" id="{CCBFED17-FDE6-729C-4D68-491C09F30071}"/>
              </a:ext>
            </a:extLst>
          </p:cNvPr>
          <p:cNvSpPr txBox="1"/>
          <p:nvPr/>
        </p:nvSpPr>
        <p:spPr>
          <a:xfrm>
            <a:off x="-5516" y="5738325"/>
            <a:ext cx="4579144" cy="769441"/>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Greg Hague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0">
                <a:solidFill>
                  <a:schemeClr val="bg1"/>
                </a:solidFill>
                <a:latin typeface="Helvetica" pitchFamily="2" charset="0"/>
                <a:ea typeface="Open Sans" panose="020B0606030504020204" pitchFamily="34" charset="0"/>
                <a:cs typeface="Open Sans" panose="020B0606030504020204" pitchFamily="34" charset="0"/>
              </a:rPr>
              <a:t>Founder</a:t>
            </a:r>
            <a:r>
              <a:rPr lang="en-US" sz="1600">
                <a:solidFill>
                  <a:schemeClr val="bg1"/>
                </a:solidFill>
                <a:latin typeface="Helvetica" pitchFamily="2" charset="0"/>
              </a:rPr>
              <a:t>, </a:t>
            </a:r>
            <a:r>
              <a:rPr kumimoji="0" lang="en-US" sz="1600" b="1" i="1" u="none" strike="noStrike" kern="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72SOLD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(AZ Big Media, 2/9/23)</a:t>
            </a:r>
            <a:endParaRPr kumimoji="0" lang="en-US" sz="1200" b="0"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endParaRPr>
          </a:p>
        </p:txBody>
      </p:sp>
      <p:graphicFrame>
        <p:nvGraphicFramePr>
          <p:cNvPr id="9" name="Chart 8">
            <a:extLst>
              <a:ext uri="{FF2B5EF4-FFF2-40B4-BE49-F238E27FC236}">
                <a16:creationId xmlns:a16="http://schemas.microsoft.com/office/drawing/2014/main" id="{66C20EE0-0598-E2A5-5969-2FB12258B49C}"/>
              </a:ext>
            </a:extLst>
          </p:cNvPr>
          <p:cNvGraphicFramePr/>
          <p:nvPr>
            <p:extLst>
              <p:ext uri="{D42A27DB-BD31-4B8C-83A1-F6EECF244321}">
                <p14:modId xmlns:p14="http://schemas.microsoft.com/office/powerpoint/2010/main" val="4140470577"/>
              </p:ext>
            </p:extLst>
          </p:nvPr>
        </p:nvGraphicFramePr>
        <p:xfrm>
          <a:off x="4764886" y="1981563"/>
          <a:ext cx="7161138" cy="3986321"/>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FA4F48D7-6733-63B4-C414-E99EF6AF082C}"/>
              </a:ext>
            </a:extLst>
          </p:cNvPr>
          <p:cNvCxnSpPr>
            <a:cxnSpLocks/>
          </p:cNvCxnSpPr>
          <p:nvPr/>
        </p:nvCxnSpPr>
        <p:spPr>
          <a:xfrm flipV="1">
            <a:off x="11399796" y="2662517"/>
            <a:ext cx="0" cy="3009212"/>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76F3992-4AB0-2084-A7B4-65D4BAB9C447}"/>
              </a:ext>
            </a:extLst>
          </p:cNvPr>
          <p:cNvSpPr/>
          <p:nvPr/>
        </p:nvSpPr>
        <p:spPr>
          <a:xfrm>
            <a:off x="10177484" y="5427123"/>
            <a:ext cx="1762595"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00C0F3"/>
                </a:solidFill>
                <a:latin typeface="Helvetica" panose="020B0604020202020204" pitchFamily="34" charset="0"/>
                <a:cs typeface="Helvetica" panose="020B0604020202020204" pitchFamily="34" charset="0"/>
              </a:rPr>
              <a:t>TV Launch: 1/8/23</a:t>
            </a:r>
          </a:p>
        </p:txBody>
      </p:sp>
      <p:sp>
        <p:nvSpPr>
          <p:cNvPr id="17" name="TextBox 16">
            <a:extLst>
              <a:ext uri="{FF2B5EF4-FFF2-40B4-BE49-F238E27FC236}">
                <a16:creationId xmlns:a16="http://schemas.microsoft.com/office/drawing/2014/main" id="{379D7DC1-3242-35CA-B000-5524D8DE0249}"/>
              </a:ext>
            </a:extLst>
          </p:cNvPr>
          <p:cNvSpPr txBox="1"/>
          <p:nvPr/>
        </p:nvSpPr>
        <p:spPr>
          <a:xfrm>
            <a:off x="4545086" y="1725490"/>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Weekly Google Trends Index – 72SOLD</a:t>
            </a:r>
          </a:p>
          <a:p>
            <a:pPr algn="ctr">
              <a:defRPr/>
            </a:pPr>
            <a:r>
              <a:rPr kumimoji="0" lang="en-US" sz="11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Six Months </a:t>
            </a:r>
            <a:r>
              <a:rPr lang="en-US" sz="1100">
                <a:solidFill>
                  <a:srgbClr val="1B1464"/>
                </a:solidFill>
                <a:latin typeface="Helvetica" panose="020B0604020202020204" pitchFamily="34" charset="0"/>
                <a:cs typeface="Helvetica" panose="020B0604020202020204" pitchFamily="34" charset="0"/>
              </a:rPr>
              <a:t>Pre-TV Campaign vs. TV Campaign Launch (</a:t>
            </a:r>
            <a:r>
              <a:rPr kumimoji="0" lang="en-US" sz="11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Weeks of </a:t>
            </a:r>
            <a:r>
              <a:rPr lang="en-US" sz="1100">
                <a:solidFill>
                  <a:srgbClr val="1B1464"/>
                </a:solidFill>
                <a:latin typeface="Helvetica" panose="020B0604020202020204" pitchFamily="34" charset="0"/>
                <a:cs typeface="Helvetica" panose="020B0604020202020204" pitchFamily="34" charset="0"/>
              </a:rPr>
              <a:t>7</a:t>
            </a:r>
            <a:r>
              <a:rPr kumimoji="0" lang="en-US" sz="11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/3/22 – 1/22/23)</a:t>
            </a:r>
          </a:p>
        </p:txBody>
      </p:sp>
      <p:pic>
        <p:nvPicPr>
          <p:cNvPr id="2" name="Picture 1">
            <a:extLst>
              <a:ext uri="{FF2B5EF4-FFF2-40B4-BE49-F238E27FC236}">
                <a16:creationId xmlns:a16="http://schemas.microsoft.com/office/drawing/2014/main" id="{773CA1CF-B883-E867-B797-422EDB80838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8C1087D9-9FB3-7693-B93B-C7B0400465E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796EBBEA-DFEF-C689-2E5E-1D6824666D9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TextBox 6">
            <a:extLst>
              <a:ext uri="{FF2B5EF4-FFF2-40B4-BE49-F238E27FC236}">
                <a16:creationId xmlns:a16="http://schemas.microsoft.com/office/drawing/2014/main" id="{26590C9B-D99B-2033-3484-7D22636D3C92}"/>
              </a:ext>
            </a:extLst>
          </p:cNvPr>
          <p:cNvSpPr txBox="1"/>
          <p:nvPr/>
        </p:nvSpPr>
        <p:spPr>
          <a:xfrm>
            <a:off x="4581840" y="6027767"/>
            <a:ext cx="75929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a:t>
            </a:r>
            <a:r>
              <a:rPr kumimoji="0" lang="en-US" sz="7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Weeks of </a:t>
            </a:r>
            <a:r>
              <a:rPr lang="en-US" sz="700">
                <a:solidFill>
                  <a:srgbClr val="1B1464"/>
                </a:solidFill>
                <a:latin typeface="Helvetica" panose="020B0604020202020204" pitchFamily="34" charset="0"/>
                <a:cs typeface="Helvetica" panose="020B0604020202020204" pitchFamily="34" charset="0"/>
              </a:rPr>
              <a:t>7</a:t>
            </a:r>
            <a:r>
              <a:rPr kumimoji="0" lang="en-US" sz="7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/3/22 – </a:t>
            </a:r>
            <a:r>
              <a:rPr lang="en-US" sz="700">
                <a:solidFill>
                  <a:srgbClr val="1B1464"/>
                </a:solidFill>
                <a:latin typeface="Helvetica" panose="020B0604020202020204" pitchFamily="34" charset="0"/>
                <a:cs typeface="Helvetica" panose="020B0604020202020204" pitchFamily="34" charset="0"/>
              </a:rPr>
              <a:t>1/</a:t>
            </a:r>
            <a:r>
              <a:rPr kumimoji="0" lang="en-US" sz="7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22/23</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700">
                <a:solidFill>
                  <a:srgbClr val="1B1464"/>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TV launch month is based on the first activity reported across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national cable TV, broadcast TV, Spanish language cable TV, Spanish language broadcast TV,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700">
                <a:solidFill>
                  <a:srgbClr val="1B1464"/>
                </a:solidFill>
                <a:latin typeface="Helvetica" panose="020B0403020202020204" pitchFamily="34" charset="0"/>
              </a:rPr>
              <a:t>2021</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December 2023 (calendar months)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700">
                <a:solidFill>
                  <a:srgbClr val="1B1464"/>
                </a:solidFill>
                <a:latin typeface="Helvetica" panose="020B0604020202020204" pitchFamily="34" charset="0"/>
                <a:cs typeface="Helvetica" panose="020B0604020202020204" pitchFamily="34" charset="0"/>
              </a:rPr>
              <a:t>Note: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700" b="1">
                <a:solidFill>
                  <a:srgbClr val="00C0F3"/>
                </a:solidFill>
                <a:latin typeface="Helvetica" panose="020B0604020202020204" pitchFamily="34" charset="0"/>
                <a:cs typeface="Helvetica" panose="020B0604020202020204" pitchFamily="34" charset="0"/>
              </a:rPr>
              <a:t>Light blue line</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marks the first </a:t>
            </a:r>
            <a:r>
              <a:rPr lang="en-US" sz="700" b="1">
                <a:solidFill>
                  <a:srgbClr val="00C0F3"/>
                </a:solidFill>
                <a:latin typeface="Helvetica" panose="020B0604020202020204" pitchFamily="34" charset="0"/>
                <a:cs typeface="Helvetica" panose="020B0604020202020204" pitchFamily="34" charset="0"/>
              </a:rPr>
              <a:t>day</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of TV spending for each brand.</a:t>
            </a:r>
          </a:p>
        </p:txBody>
      </p:sp>
      <p:pic>
        <p:nvPicPr>
          <p:cNvPr id="1026" name="Picture 2" descr="72SOLD - Sell Your Home Fast For A Higher Price">
            <a:extLst>
              <a:ext uri="{FF2B5EF4-FFF2-40B4-BE49-F238E27FC236}">
                <a16:creationId xmlns:a16="http://schemas.microsoft.com/office/drawing/2014/main" id="{69781CB7-114B-534E-0DB2-2225E687E24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1876" y="1938452"/>
            <a:ext cx="3519260" cy="8798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DEF4E87-9BD3-A57B-9BE3-6761581339F6}"/>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72SOLD introduced themselves to America through their first TV campaign which educated more home sellers on their product offering</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1566180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3A5D19-3377-1C77-9CBC-C1370AA95A8C}"/>
              </a:ext>
            </a:extLst>
          </p:cNvPr>
          <p:cNvSpPr/>
          <p:nvPr/>
        </p:nvSpPr>
        <p:spPr>
          <a:xfrm>
            <a:off x="7593805" y="1686476"/>
            <a:ext cx="4602916" cy="5172987"/>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8C88E02-F6D0-44F0-B46B-CFF324F72288}"/>
              </a:ext>
            </a:extLst>
          </p:cNvPr>
          <p:cNvSpPr/>
          <p:nvPr/>
        </p:nvSpPr>
        <p:spPr>
          <a:xfrm>
            <a:off x="4722" y="1686476"/>
            <a:ext cx="759296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peech Bubble: Rectangle 2">
            <a:extLst>
              <a:ext uri="{FF2B5EF4-FFF2-40B4-BE49-F238E27FC236}">
                <a16:creationId xmlns:a16="http://schemas.microsoft.com/office/drawing/2014/main" id="{C2EBD3C6-4C1A-0067-0BAE-6CF595DADF12}"/>
              </a:ext>
            </a:extLst>
          </p:cNvPr>
          <p:cNvSpPr/>
          <p:nvPr/>
        </p:nvSpPr>
        <p:spPr>
          <a:xfrm>
            <a:off x="7758491" y="2960898"/>
            <a:ext cx="4311310" cy="2375641"/>
          </a:xfrm>
          <a:prstGeom prst="wedgeRectCallout">
            <a:avLst>
              <a:gd name="adj1" fmla="val 6874"/>
              <a:gd name="adj2" fmla="val 63492"/>
            </a:avLst>
          </a:prstGeom>
          <a:solidFill>
            <a:sysClr val="window" lastClr="FFFFFF"/>
          </a:solidFill>
          <a:ln w="28575" cap="flat" cmpd="sng" algn="ctr">
            <a:solidFill>
              <a:srgbClr val="1B1464"/>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"Bringing PopCorners to the Super Bowl stage for the first time is a </a:t>
            </a:r>
            <a:r>
              <a:rPr kumimoji="0" lang="en-US" sz="2000" b="1" i="0" u="none" strike="noStrike" kern="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tremendous moment for a brand on the rise</a:t>
            </a:r>
            <a:r>
              <a:rPr kumimoji="0" lang="en-US" sz="20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We're showcasing why fans love this air-popped,</a:t>
            </a:r>
            <a:br>
              <a:rPr kumimoji="0" lang="en-US" sz="20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20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never fried snack in an </a:t>
            </a:r>
            <a:r>
              <a:rPr kumimoji="0" lang="en-US" sz="2000" b="1" i="0" u="none" strike="noStrike" kern="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exciting</a:t>
            </a:r>
            <a:br>
              <a:rPr kumimoji="0" lang="en-US" sz="2000" b="1" i="0" u="none" strike="noStrike" kern="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2000" b="1" i="0" u="none" strike="noStrike" kern="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and unexpected way</a:t>
            </a:r>
            <a:r>
              <a:rPr kumimoji="0" lang="en-US" sz="20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t>
            </a:r>
          </a:p>
        </p:txBody>
      </p:sp>
      <p:sp>
        <p:nvSpPr>
          <p:cNvPr id="4" name="TextBox 3">
            <a:extLst>
              <a:ext uri="{FF2B5EF4-FFF2-40B4-BE49-F238E27FC236}">
                <a16:creationId xmlns:a16="http://schemas.microsoft.com/office/drawing/2014/main" id="{CCBFED17-FDE6-729C-4D68-491C09F30071}"/>
              </a:ext>
            </a:extLst>
          </p:cNvPr>
          <p:cNvSpPr txBox="1"/>
          <p:nvPr/>
        </p:nvSpPr>
        <p:spPr>
          <a:xfrm>
            <a:off x="7611439" y="5691944"/>
            <a:ext cx="4579144" cy="738664"/>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Brett O'Brien</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Chief Marketing Officer, </a:t>
            </a:r>
            <a:r>
              <a:rPr kumimoji="0" lang="en-US" sz="1400" b="1" i="1"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Frito-Lay North America</a:t>
            </a:r>
            <a:br>
              <a:rPr kumimoji="0" lang="en-US" sz="1600" b="1" i="1"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br>
            <a:r>
              <a:rPr kumimoji="0" lang="en-US" sz="1200" b="0"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(Cision, 2/6/23)</a:t>
            </a:r>
          </a:p>
        </p:txBody>
      </p:sp>
      <p:pic>
        <p:nvPicPr>
          <p:cNvPr id="5" name="Picture 12" descr="Our Story | PopCorners">
            <a:extLst>
              <a:ext uri="{FF2B5EF4-FFF2-40B4-BE49-F238E27FC236}">
                <a16:creationId xmlns:a16="http://schemas.microsoft.com/office/drawing/2014/main" id="{28C87A76-A6E1-E665-D0E4-542D32B009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3307" y="1798015"/>
            <a:ext cx="2690967" cy="9885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66C20EE0-0598-E2A5-5969-2FB12258B49C}"/>
              </a:ext>
            </a:extLst>
          </p:cNvPr>
          <p:cNvGraphicFramePr/>
          <p:nvPr>
            <p:extLst>
              <p:ext uri="{D42A27DB-BD31-4B8C-83A1-F6EECF244321}">
                <p14:modId xmlns:p14="http://schemas.microsoft.com/office/powerpoint/2010/main" val="1277683252"/>
              </p:ext>
            </p:extLst>
          </p:nvPr>
        </p:nvGraphicFramePr>
        <p:xfrm>
          <a:off x="242022" y="2027862"/>
          <a:ext cx="7161138" cy="3881143"/>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FA4F48D7-6733-63B4-C414-E99EF6AF082C}"/>
              </a:ext>
            </a:extLst>
          </p:cNvPr>
          <p:cNvCxnSpPr>
            <a:cxnSpLocks/>
          </p:cNvCxnSpPr>
          <p:nvPr/>
        </p:nvCxnSpPr>
        <p:spPr>
          <a:xfrm flipV="1">
            <a:off x="7341457" y="2722009"/>
            <a:ext cx="0" cy="2888746"/>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76F3992-4AB0-2084-A7B4-65D4BAB9C447}"/>
              </a:ext>
            </a:extLst>
          </p:cNvPr>
          <p:cNvSpPr/>
          <p:nvPr/>
        </p:nvSpPr>
        <p:spPr>
          <a:xfrm>
            <a:off x="5493607" y="5366149"/>
            <a:ext cx="1847850"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00C0F3"/>
                </a:solidFill>
                <a:latin typeface="Helvetica" panose="020B0604020202020204" pitchFamily="34" charset="0"/>
                <a:cs typeface="Helvetica" panose="020B0604020202020204" pitchFamily="34" charset="0"/>
              </a:rPr>
              <a:t>TV Launch: 2/12/23</a:t>
            </a:r>
          </a:p>
        </p:txBody>
      </p:sp>
      <p:sp>
        <p:nvSpPr>
          <p:cNvPr id="17" name="TextBox 16">
            <a:extLst>
              <a:ext uri="{FF2B5EF4-FFF2-40B4-BE49-F238E27FC236}">
                <a16:creationId xmlns:a16="http://schemas.microsoft.com/office/drawing/2014/main" id="{379D7DC1-3242-35CA-B000-5524D8DE0249}"/>
              </a:ext>
            </a:extLst>
          </p:cNvPr>
          <p:cNvSpPr txBox="1"/>
          <p:nvPr/>
        </p:nvSpPr>
        <p:spPr>
          <a:xfrm>
            <a:off x="22222" y="1759209"/>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Weekly Google Trends Index – </a:t>
            </a:r>
            <a:r>
              <a:rPr kumimoji="0" lang="en-US" sz="1600" b="1"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PopCorners</a:t>
            </a:r>
            <a:endPar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algn="ctr">
              <a:defRPr/>
            </a:pPr>
            <a:r>
              <a:rPr kumimoji="0" lang="en-US" sz="11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Six Months </a:t>
            </a:r>
            <a:r>
              <a:rPr lang="en-US" sz="1100">
                <a:solidFill>
                  <a:srgbClr val="1B1464"/>
                </a:solidFill>
                <a:latin typeface="Helvetica" panose="020B0604020202020204" pitchFamily="34" charset="0"/>
                <a:cs typeface="Helvetica" panose="020B0604020202020204" pitchFamily="34" charset="0"/>
              </a:rPr>
              <a:t>Pre-TV Campaign vs. TV Campaign Launch (</a:t>
            </a:r>
            <a:r>
              <a:rPr kumimoji="0" lang="en-US" sz="11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Weeks of 10/2/22 – 2/12/23)</a:t>
            </a:r>
            <a:endParaRPr kumimoji="0" lang="en-US" sz="105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93821BA2-1531-6FAC-2448-FD98FF8865C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5CE5127D-68D7-3848-5513-E791997780E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7EE8A91E-32AD-B935-81E2-D3E4C5FDB6A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1" name="TextBox 10">
            <a:extLst>
              <a:ext uri="{FF2B5EF4-FFF2-40B4-BE49-F238E27FC236}">
                <a16:creationId xmlns:a16="http://schemas.microsoft.com/office/drawing/2014/main" id="{6FD2C33C-4C7F-38E3-4A4C-BCE366686247}"/>
              </a:ext>
            </a:extLst>
          </p:cNvPr>
          <p:cNvSpPr txBox="1"/>
          <p:nvPr/>
        </p:nvSpPr>
        <p:spPr>
          <a:xfrm>
            <a:off x="483207" y="6008270"/>
            <a:ext cx="70523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weeks of </a:t>
            </a:r>
            <a:r>
              <a:rPr lang="en-US" sz="700">
                <a:solidFill>
                  <a:srgbClr val="1B1464"/>
                </a:solidFill>
                <a:latin typeface="Helvetica" panose="020B0604020202020204" pitchFamily="34" charset="0"/>
                <a:cs typeface="Helvetica" panose="020B0604020202020204" pitchFamily="34" charset="0"/>
              </a:rPr>
              <a:t>10</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/2/22-02/12/23. </a:t>
            </a: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7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700">
                <a:solidFill>
                  <a:srgbClr val="1B1464"/>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TV launch month is based on the first activity reported across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national cable TV, broadcast TV, Spanish language cable TV, Spanish language broadcast TV,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700">
                <a:solidFill>
                  <a:srgbClr val="1B1464"/>
                </a:solidFill>
                <a:latin typeface="Helvetica" panose="020B0403020202020204" pitchFamily="34" charset="0"/>
              </a:rPr>
              <a:t>2021</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December 2023 (calendar months)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700">
                <a:solidFill>
                  <a:srgbClr val="1B1464"/>
                </a:solidFill>
                <a:latin typeface="Helvetica" panose="020B0604020202020204" pitchFamily="34" charset="0"/>
                <a:cs typeface="Helvetica" panose="020B0604020202020204" pitchFamily="34" charset="0"/>
              </a:rPr>
              <a:t>Note:</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700" b="1">
                <a:solidFill>
                  <a:srgbClr val="00C0F3"/>
                </a:solidFill>
                <a:latin typeface="Helvetica" panose="020B0604020202020204" pitchFamily="34" charset="0"/>
                <a:cs typeface="Helvetica" panose="020B0604020202020204" pitchFamily="34" charset="0"/>
              </a:rPr>
              <a:t>Light blue line</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marks the first </a:t>
            </a:r>
            <a:r>
              <a:rPr lang="en-US" sz="700" b="1">
                <a:solidFill>
                  <a:srgbClr val="00C0F3"/>
                </a:solidFill>
                <a:latin typeface="Helvetica" panose="020B0604020202020204" pitchFamily="34" charset="0"/>
                <a:cs typeface="Helvetica" panose="020B0604020202020204" pitchFamily="34" charset="0"/>
              </a:rPr>
              <a:t>day</a:t>
            </a:r>
            <a:r>
              <a:rPr kumimoji="0" lang="en-US" sz="7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of TV spending for each brand.</a:t>
            </a:r>
          </a:p>
        </p:txBody>
      </p:sp>
      <p:sp>
        <p:nvSpPr>
          <p:cNvPr id="12" name="Rectangle 11">
            <a:extLst>
              <a:ext uri="{FF2B5EF4-FFF2-40B4-BE49-F238E27FC236}">
                <a16:creationId xmlns:a16="http://schemas.microsoft.com/office/drawing/2014/main" id="{DBE4705A-DEE8-B530-8627-467264C82F0F}"/>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PopCorners harnessed the excitement of Super Bowl LVII for their TV campaign launch, which drove a massive spike in interest</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3021950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2865FA9-6448-8DFE-8674-6348AE6A6F03}"/>
              </a:ext>
            </a:extLst>
          </p:cNvPr>
          <p:cNvSpPr/>
          <p:nvPr/>
        </p:nvSpPr>
        <p:spPr>
          <a:xfrm>
            <a:off x="0" y="1522547"/>
            <a:ext cx="12192000" cy="534660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40" name="Picture 39">
            <a:extLst>
              <a:ext uri="{FF2B5EF4-FFF2-40B4-BE49-F238E27FC236}">
                <a16:creationId xmlns:a16="http://schemas.microsoft.com/office/drawing/2014/main" id="{8196A96F-8013-952F-87E3-1C95F446C77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1" name="Slide Number Placeholder 5">
            <a:extLst>
              <a:ext uri="{FF2B5EF4-FFF2-40B4-BE49-F238E27FC236}">
                <a16:creationId xmlns:a16="http://schemas.microsoft.com/office/drawing/2014/main" id="{786628AA-DB7F-7254-F4A3-B85D37B636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1" name="Rectangle 70">
            <a:extLst>
              <a:ext uri="{FF2B5EF4-FFF2-40B4-BE49-F238E27FC236}">
                <a16:creationId xmlns:a16="http://schemas.microsoft.com/office/drawing/2014/main" id="{D256852D-984D-1FA5-EED4-5F8CDD218D4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103" name="Rectangle 1102">
            <a:extLst>
              <a:ext uri="{FF2B5EF4-FFF2-40B4-BE49-F238E27FC236}">
                <a16:creationId xmlns:a16="http://schemas.microsoft.com/office/drawing/2014/main" id="{33573CED-58BE-D365-9A09-08AB62FF04CF}"/>
              </a:ext>
            </a:extLst>
          </p:cNvPr>
          <p:cNvSpPr/>
          <p:nvPr/>
        </p:nvSpPr>
        <p:spPr>
          <a:xfrm>
            <a:off x="179108" y="259667"/>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itchFamily="2" charset="0"/>
              </a:rPr>
              <a:t>Summary: </a:t>
            </a:r>
            <a:r>
              <a:rPr lang="en-US" sz="2600" b="1">
                <a:solidFill>
                  <a:srgbClr val="002060"/>
                </a:solidFill>
                <a:latin typeface="Helvetica" pitchFamily="2" charset="0"/>
              </a:rPr>
              <a:t>As we have shown across our analyses of 230 first-time TV advertisers, nothing drives ‘mid-funnel’ outcomes like premium video</a:t>
            </a:r>
          </a:p>
        </p:txBody>
      </p:sp>
      <p:pic>
        <p:nvPicPr>
          <p:cNvPr id="4" name="Picture 3">
            <a:extLst>
              <a:ext uri="{FF2B5EF4-FFF2-40B4-BE49-F238E27FC236}">
                <a16:creationId xmlns:a16="http://schemas.microsoft.com/office/drawing/2014/main" id="{2DEB7969-6A0B-5AA3-61ED-253E1C9B15D0}"/>
              </a:ext>
            </a:extLst>
          </p:cNvPr>
          <p:cNvPicPr>
            <a:picLocks noChangeAspect="1"/>
          </p:cNvPicPr>
          <p:nvPr/>
        </p:nvPicPr>
        <p:blipFill>
          <a:blip r:embed="rId4"/>
          <a:stretch>
            <a:fillRect/>
          </a:stretch>
        </p:blipFill>
        <p:spPr>
          <a:xfrm>
            <a:off x="465856" y="1686251"/>
            <a:ext cx="11260288" cy="4737003"/>
          </a:xfrm>
          <a:prstGeom prst="rect">
            <a:avLst/>
          </a:prstGeom>
        </p:spPr>
      </p:pic>
    </p:spTree>
    <p:extLst>
      <p:ext uri="{BB962C8B-B14F-4D97-AF65-F5344CB8AC3E}">
        <p14:creationId xmlns:p14="http://schemas.microsoft.com/office/powerpoint/2010/main" val="2379162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CBF2B-C695-8187-56E1-262249C6AF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74C25C-309F-05F1-7C02-CEA8D664C026}"/>
              </a:ext>
            </a:extLst>
          </p:cNvPr>
          <p:cNvSpPr/>
          <p:nvPr/>
        </p:nvSpPr>
        <p:spPr>
          <a:xfrm>
            <a:off x="0" y="-1"/>
            <a:ext cx="5587439" cy="685800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8" name="Rectangle 7">
            <a:extLst>
              <a:ext uri="{FF2B5EF4-FFF2-40B4-BE49-F238E27FC236}">
                <a16:creationId xmlns:a16="http://schemas.microsoft.com/office/drawing/2014/main" id="{698D71DD-F34C-08BF-7AFC-761188D7FEE9}"/>
              </a:ext>
            </a:extLst>
          </p:cNvPr>
          <p:cNvSpPr/>
          <p:nvPr/>
        </p:nvSpPr>
        <p:spPr>
          <a:xfrm>
            <a:off x="251103" y="3136613"/>
            <a:ext cx="504547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Key Marketer Takeaways</a:t>
            </a:r>
          </a:p>
        </p:txBody>
      </p:sp>
      <p:pic>
        <p:nvPicPr>
          <p:cNvPr id="3" name="Picture 2">
            <a:extLst>
              <a:ext uri="{FF2B5EF4-FFF2-40B4-BE49-F238E27FC236}">
                <a16:creationId xmlns:a16="http://schemas.microsoft.com/office/drawing/2014/main" id="{C1D7B9F3-1E5E-C73C-1ABA-D14E083278C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36AC3DA-75CA-F992-CC2C-80F42D8E7A1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682579FB-5B0E-DAA7-94D4-57EE63397BB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TextBox 8">
            <a:extLst>
              <a:ext uri="{FF2B5EF4-FFF2-40B4-BE49-F238E27FC236}">
                <a16:creationId xmlns:a16="http://schemas.microsoft.com/office/drawing/2014/main" id="{0BAE1FC5-9791-4BAC-806E-EB9748FD2C2E}"/>
              </a:ext>
            </a:extLst>
          </p:cNvPr>
          <p:cNvSpPr txBox="1"/>
          <p:nvPr/>
        </p:nvSpPr>
        <p:spPr>
          <a:xfrm>
            <a:off x="5747999" y="395077"/>
            <a:ext cx="639122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2" charset="0"/>
              </a:rPr>
              <a:t>Premium video engages new consumers and ignites customer action like no other media</a:t>
            </a:r>
          </a:p>
        </p:txBody>
      </p:sp>
      <p:sp>
        <p:nvSpPr>
          <p:cNvPr id="4" name="Rectangle 3">
            <a:extLst>
              <a:ext uri="{FF2B5EF4-FFF2-40B4-BE49-F238E27FC236}">
                <a16:creationId xmlns:a16="http://schemas.microsoft.com/office/drawing/2014/main" id="{C3BF1795-0FD8-A055-28DA-9472078E70CF}"/>
              </a:ext>
            </a:extLst>
          </p:cNvPr>
          <p:cNvSpPr/>
          <p:nvPr/>
        </p:nvSpPr>
        <p:spPr>
          <a:xfrm>
            <a:off x="5747999" y="1760467"/>
            <a:ext cx="6115294" cy="4647426"/>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Blip>
                <a:blip r:embed="rId3"/>
              </a:buBlip>
              <a:tabLst/>
              <a:defRPr/>
            </a:pPr>
            <a:r>
              <a:rPr lang="en-US" sz="1600">
                <a:solidFill>
                  <a:srgbClr val="1B1464"/>
                </a:solidFill>
                <a:latin typeface="Helvetica" panose="020B0604020202020204" pitchFamily="2" charset="0"/>
                <a:cs typeface="Helvetica" panose="020B0604020202020204" pitchFamily="34" charset="0"/>
              </a:rPr>
              <a:t>As evident across our in-depth analyses of 230 first-time advertisers who launched a TV campaign over the last three years,</a:t>
            </a:r>
            <a:r>
              <a:rPr lang="en-US" sz="1600" b="1">
                <a:solidFill>
                  <a:srgbClr val="1B1464"/>
                </a:solidFill>
                <a:latin typeface="Helvetica" panose="020B0604020202020204" pitchFamily="2" charset="0"/>
                <a:cs typeface="Helvetica" panose="020B0604020202020204" pitchFamily="34" charset="0"/>
              </a:rPr>
              <a:t> long-form, professionally produced video content consistently shows a strong ability to drive ‘mid-funnel’ outcomes </a:t>
            </a:r>
            <a:r>
              <a:rPr lang="en-US" sz="1600">
                <a:solidFill>
                  <a:srgbClr val="1B1464"/>
                </a:solidFill>
                <a:latin typeface="Helvetica" panose="020B0604020202020204" pitchFamily="2" charset="0"/>
                <a:cs typeface="Helvetica" panose="020B0604020202020204" pitchFamily="34" charset="0"/>
              </a:rPr>
              <a:t>through increased online brand searches and significant lifts in monthly website traffic</a:t>
            </a:r>
          </a:p>
          <a:p>
            <a:pPr marL="285750" marR="0" lvl="0" indent="-285750" algn="l" defTabSz="914400" rtl="0" eaLnBrk="1" fontAlgn="auto" latinLnBrk="0" hangingPunct="1">
              <a:lnSpc>
                <a:spcPct val="100000"/>
              </a:lnSpc>
              <a:spcBef>
                <a:spcPts val="0"/>
              </a:spcBef>
              <a:spcAft>
                <a:spcPts val="0"/>
              </a:spcAft>
              <a:buClrTx/>
              <a:buSzTx/>
              <a:buBlip>
                <a:blip r:embed="rId3"/>
              </a:buBlip>
              <a:tabLst/>
              <a:defRPr/>
            </a:pPr>
            <a:endParaRPr lang="en-US" sz="28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Blip>
                <a:blip r:embed="rId3"/>
              </a:buBlip>
              <a:tabLst/>
              <a:defRPr/>
            </a:pPr>
            <a:r>
              <a:rPr lang="en-US" sz="1600">
                <a:solidFill>
                  <a:srgbClr val="1B1464"/>
                </a:solidFill>
                <a:latin typeface="Helvetica" panose="020B0604020202020204" pitchFamily="2" charset="0"/>
                <a:cs typeface="Helvetica" panose="020B0604020202020204" pitchFamily="34" charset="0"/>
              </a:rPr>
              <a:t>These positive business results were universal and seen across a </a:t>
            </a:r>
            <a:r>
              <a:rPr lang="en-US" sz="1600" b="1">
                <a:solidFill>
                  <a:srgbClr val="1B1464"/>
                </a:solidFill>
                <a:latin typeface="Helvetica" panose="020B0604020202020204" pitchFamily="2" charset="0"/>
                <a:cs typeface="Helvetica" panose="020B0604020202020204" pitchFamily="34" charset="0"/>
              </a:rPr>
              <a:t>wide variety of categories</a:t>
            </a:r>
            <a:r>
              <a:rPr lang="en-US" sz="1600">
                <a:solidFill>
                  <a:srgbClr val="1B1464"/>
                </a:solidFill>
                <a:latin typeface="Helvetica" panose="020B0604020202020204" pitchFamily="2" charset="0"/>
                <a:cs typeface="Helvetica" panose="020B0604020202020204" pitchFamily="34" charset="0"/>
              </a:rPr>
              <a:t>, 70 in total across all analyses, brands of all types including </a:t>
            </a:r>
            <a:r>
              <a:rPr lang="en-US" sz="1600" b="1">
                <a:solidFill>
                  <a:srgbClr val="1B1464"/>
                </a:solidFill>
                <a:latin typeface="Helvetica" panose="020B0604020202020204" pitchFamily="2" charset="0"/>
                <a:cs typeface="Helvetica" panose="020B0604020202020204" pitchFamily="34" charset="0"/>
              </a:rPr>
              <a:t>direct-to-consumer</a:t>
            </a:r>
            <a:r>
              <a:rPr lang="en-US" sz="1600">
                <a:solidFill>
                  <a:srgbClr val="1B1464"/>
                </a:solidFill>
                <a:latin typeface="Helvetica" panose="020B0604020202020204" pitchFamily="2" charset="0"/>
                <a:cs typeface="Helvetica" panose="020B0604020202020204" pitchFamily="34" charset="0"/>
              </a:rPr>
              <a:t> and companies of every size, </a:t>
            </a:r>
            <a:r>
              <a:rPr lang="en-US" sz="1600" b="1">
                <a:solidFill>
                  <a:srgbClr val="1B1464"/>
                </a:solidFill>
                <a:latin typeface="Helvetica" panose="020B0604020202020204" pitchFamily="2" charset="0"/>
                <a:cs typeface="Helvetica" panose="020B0604020202020204" pitchFamily="34" charset="0"/>
              </a:rPr>
              <a:t>especially small and medium-sized businesses  </a:t>
            </a:r>
          </a:p>
          <a:p>
            <a:pPr marL="285750" marR="0" lvl="0" indent="-285750" algn="l" defTabSz="914400" rtl="0" eaLnBrk="1" fontAlgn="auto" latinLnBrk="0" hangingPunct="1">
              <a:lnSpc>
                <a:spcPct val="100000"/>
              </a:lnSpc>
              <a:spcBef>
                <a:spcPts val="0"/>
              </a:spcBef>
              <a:spcAft>
                <a:spcPts val="0"/>
              </a:spcAft>
              <a:buClrTx/>
              <a:buSzTx/>
              <a:buBlip>
                <a:blip r:embed="rId3"/>
              </a:buBlip>
              <a:tabLst/>
              <a:defRPr/>
            </a:pPr>
            <a:endParaRPr lang="en-US" sz="28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Blip>
                <a:blip r:embed="rId3"/>
              </a:buBlip>
              <a:tabLst/>
              <a:defRPr/>
            </a:pPr>
            <a:r>
              <a:rPr lang="en-US" sz="1600">
                <a:solidFill>
                  <a:srgbClr val="1B1464"/>
                </a:solidFill>
                <a:latin typeface="Helvetica" panose="020B0604020202020204" pitchFamily="2" charset="0"/>
                <a:cs typeface="Helvetica" panose="020B0604020202020204" pitchFamily="34" charset="0"/>
              </a:rPr>
              <a:t>Brands who launched TV campaigns to accelerate their growth achieved </a:t>
            </a:r>
            <a:r>
              <a:rPr lang="en-US" sz="1600" b="1">
                <a:solidFill>
                  <a:srgbClr val="1B1464"/>
                </a:solidFill>
                <a:latin typeface="Helvetica" panose="020B0604020202020204" pitchFamily="2" charset="0"/>
                <a:cs typeface="Helvetica" panose="020B0604020202020204" pitchFamily="34" charset="0"/>
              </a:rPr>
              <a:t>‘mid-funnel’ success at all investment levels, </a:t>
            </a:r>
            <a:r>
              <a:rPr lang="en-US" sz="1600">
                <a:solidFill>
                  <a:srgbClr val="1B1464"/>
                </a:solidFill>
                <a:latin typeface="Helvetica" panose="020B0604020202020204" pitchFamily="2" charset="0"/>
                <a:cs typeface="Helvetica" panose="020B0604020202020204" pitchFamily="34" charset="0"/>
              </a:rPr>
              <a:t>with the </a:t>
            </a:r>
            <a:r>
              <a:rPr lang="en-US" sz="1600" b="1">
                <a:solidFill>
                  <a:srgbClr val="1B1464"/>
                </a:solidFill>
                <a:latin typeface="Helvetica" panose="020B0604020202020204" pitchFamily="2" charset="0"/>
                <a:cs typeface="Helvetica" panose="020B0604020202020204" pitchFamily="34" charset="0"/>
              </a:rPr>
              <a:t>highest impact</a:t>
            </a:r>
            <a:r>
              <a:rPr lang="en-US" sz="1600">
                <a:solidFill>
                  <a:srgbClr val="1B1464"/>
                </a:solidFill>
                <a:latin typeface="Helvetica" panose="020B0604020202020204" pitchFamily="2" charset="0"/>
                <a:cs typeface="Helvetica" panose="020B0604020202020204" pitchFamily="34" charset="0"/>
              </a:rPr>
              <a:t> and </a:t>
            </a:r>
            <a:r>
              <a:rPr lang="en-US" sz="1600" b="1">
                <a:solidFill>
                  <a:srgbClr val="1B1464"/>
                </a:solidFill>
                <a:latin typeface="Helvetica" panose="020B0604020202020204" pitchFamily="2" charset="0"/>
                <a:cs typeface="Helvetica" panose="020B0604020202020204" pitchFamily="34" charset="0"/>
              </a:rPr>
              <a:t>greatest results</a:t>
            </a:r>
            <a:r>
              <a:rPr lang="en-US" sz="1600">
                <a:solidFill>
                  <a:srgbClr val="1B1464"/>
                </a:solidFill>
                <a:latin typeface="Helvetica" panose="020B0604020202020204" pitchFamily="2" charset="0"/>
                <a:cs typeface="Helvetica" panose="020B0604020202020204" pitchFamily="34" charset="0"/>
              </a:rPr>
              <a:t> coming from those </a:t>
            </a:r>
            <a:r>
              <a:rPr lang="en-US" sz="1600" b="1">
                <a:solidFill>
                  <a:srgbClr val="1B1464"/>
                </a:solidFill>
                <a:latin typeface="Helvetica" panose="020B0604020202020204" pitchFamily="2" charset="0"/>
                <a:cs typeface="Helvetica" panose="020B0604020202020204" pitchFamily="34" charset="0"/>
              </a:rPr>
              <a:t>advertisers that made the ‘biggest bets’ in TV</a:t>
            </a:r>
          </a:p>
        </p:txBody>
      </p:sp>
    </p:spTree>
    <p:extLst>
      <p:ext uri="{BB962C8B-B14F-4D97-AF65-F5344CB8AC3E}">
        <p14:creationId xmlns:p14="http://schemas.microsoft.com/office/powerpoint/2010/main" val="2042682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4C4E47-9074-DB0C-BF46-BF5AB89C1B9C}"/>
              </a:ext>
            </a:extLst>
          </p:cNvPr>
          <p:cNvSpPr/>
          <p:nvPr/>
        </p:nvSpPr>
        <p:spPr>
          <a:xfrm>
            <a:off x="0" y="1685012"/>
            <a:ext cx="5800726" cy="518413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4D05435-5329-431B-42D6-557A2E4CDD34}"/>
              </a:ext>
            </a:extLst>
          </p:cNvPr>
          <p:cNvSpPr/>
          <p:nvPr/>
        </p:nvSpPr>
        <p:spPr>
          <a:xfrm>
            <a:off x="5800726" y="1685012"/>
            <a:ext cx="6391274" cy="5172987"/>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31FD2F4-702E-3560-3C87-A3D48130A49B}"/>
              </a:ext>
            </a:extLst>
          </p:cNvPr>
          <p:cNvSpPr/>
          <p:nvPr/>
        </p:nvSpPr>
        <p:spPr>
          <a:xfrm>
            <a:off x="326418" y="363545"/>
            <a:ext cx="1178638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Download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‘Welcome to TV’</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to learn more about the new advertisers</a:t>
            </a:r>
            <a:r>
              <a:rPr lang="en-US" sz="2600" b="1">
                <a:solidFill>
                  <a:srgbClr val="1B1464"/>
                </a:solidFill>
                <a:latin typeface="Helvetica" pitchFamily="2" charset="0"/>
              </a:rPr>
              <a:t> that are</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turning to premium video to build their brands and achieve outcomes</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sp>
        <p:nvSpPr>
          <p:cNvPr id="21" name="Rectangle: Rounded Corners 20">
            <a:hlinkClick r:id="rId3"/>
            <a:extLst>
              <a:ext uri="{FF2B5EF4-FFF2-40B4-BE49-F238E27FC236}">
                <a16:creationId xmlns:a16="http://schemas.microsoft.com/office/drawing/2014/main" id="{6BEC11E8-C253-3BDE-922A-6C2EBD7D63E8}"/>
              </a:ext>
            </a:extLst>
          </p:cNvPr>
          <p:cNvSpPr/>
          <p:nvPr/>
        </p:nvSpPr>
        <p:spPr>
          <a:xfrm>
            <a:off x="1152242" y="5012156"/>
            <a:ext cx="3496242" cy="1185158"/>
          </a:xfrm>
          <a:prstGeom prst="roundRect">
            <a:avLst/>
          </a:prstGeom>
          <a:solidFill>
            <a:srgbClr val="ED3C8D"/>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Download Here</a:t>
            </a:r>
          </a:p>
        </p:txBody>
      </p:sp>
      <p:pic>
        <p:nvPicPr>
          <p:cNvPr id="32" name="Picture 31">
            <a:extLst>
              <a:ext uri="{FF2B5EF4-FFF2-40B4-BE49-F238E27FC236}">
                <a16:creationId xmlns:a16="http://schemas.microsoft.com/office/drawing/2014/main" id="{F59C0533-13F5-ACB0-3C44-424D390B820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3" name="Slide Number Placeholder 5">
            <a:extLst>
              <a:ext uri="{FF2B5EF4-FFF2-40B4-BE49-F238E27FC236}">
                <a16:creationId xmlns:a16="http://schemas.microsoft.com/office/drawing/2014/main" id="{21129F52-0139-10EB-AC23-864ACE12D4C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D3831951-95B8-B5CB-2C16-8ECBE364E9C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 name="Picture 2">
            <a:extLst>
              <a:ext uri="{FF2B5EF4-FFF2-40B4-BE49-F238E27FC236}">
                <a16:creationId xmlns:a16="http://schemas.microsoft.com/office/drawing/2014/main" id="{7331B68E-5AD4-1B91-37E6-0E35CDB1ACF0}"/>
              </a:ext>
            </a:extLst>
          </p:cNvPr>
          <p:cNvPicPr>
            <a:picLocks noChangeAspect="1"/>
          </p:cNvPicPr>
          <p:nvPr/>
        </p:nvPicPr>
        <p:blipFill>
          <a:blip r:embed="rId5"/>
          <a:stretch>
            <a:fillRect/>
          </a:stretch>
        </p:blipFill>
        <p:spPr>
          <a:xfrm>
            <a:off x="453041" y="2038848"/>
            <a:ext cx="4894645" cy="275802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9050" cap="flat" cmpd="sng" algn="ctr">
            <a:solidFill>
              <a:srgbClr val="ED3C8D"/>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9" name="Rectangle 8">
            <a:extLst>
              <a:ext uri="{FF2B5EF4-FFF2-40B4-BE49-F238E27FC236}">
                <a16:creationId xmlns:a16="http://schemas.microsoft.com/office/drawing/2014/main" id="{AC9EB363-2E88-F45C-7772-EC1A69973EF1}"/>
              </a:ext>
            </a:extLst>
          </p:cNvPr>
          <p:cNvSpPr/>
          <p:nvPr/>
        </p:nvSpPr>
        <p:spPr>
          <a:xfrm>
            <a:off x="5879925" y="1685011"/>
            <a:ext cx="623287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itchFamily="2" charset="0"/>
                <a:ea typeface="+mn-ea"/>
                <a:cs typeface="+mn-cs"/>
              </a:rPr>
              <a:t>Interested in getting the full 2023 new TV advertisers’ list, complete with total TV spending and hyperlinks to each of their websites?</a:t>
            </a:r>
          </a:p>
        </p:txBody>
      </p:sp>
      <p:pic>
        <p:nvPicPr>
          <p:cNvPr id="10" name="Picture 9" descr="A blurry image of a screen&#10;&#10;Description automatically generated">
            <a:hlinkClick r:id="rId7"/>
            <a:extLst>
              <a:ext uri="{FF2B5EF4-FFF2-40B4-BE49-F238E27FC236}">
                <a16:creationId xmlns:a16="http://schemas.microsoft.com/office/drawing/2014/main" id="{FD897910-F1B1-423D-20C0-1182D7C45417}"/>
              </a:ext>
            </a:extLst>
          </p:cNvPr>
          <p:cNvPicPr>
            <a:picLocks noChangeAspect="1"/>
          </p:cNvPicPr>
          <p:nvPr/>
        </p:nvPicPr>
        <p:blipFill>
          <a:blip r:embed="rId8"/>
          <a:stretch>
            <a:fillRect/>
          </a:stretch>
        </p:blipFill>
        <p:spPr>
          <a:xfrm>
            <a:off x="6177330" y="3022402"/>
            <a:ext cx="5638433" cy="3174912"/>
          </a:xfrm>
          <a:prstGeom prst="rect">
            <a:avLst/>
          </a:prstGeom>
          <a:ln w="28575">
            <a:solidFill>
              <a:srgbClr val="ED3C8D"/>
            </a:solidFill>
          </a:ln>
        </p:spPr>
      </p:pic>
      <p:sp>
        <p:nvSpPr>
          <p:cNvPr id="11" name="Rectangle: Beveled 10">
            <a:hlinkClick r:id="rId7"/>
            <a:extLst>
              <a:ext uri="{FF2B5EF4-FFF2-40B4-BE49-F238E27FC236}">
                <a16:creationId xmlns:a16="http://schemas.microsoft.com/office/drawing/2014/main" id="{3856A66B-365A-DF21-C0C6-95099540A51C}"/>
              </a:ext>
            </a:extLst>
          </p:cNvPr>
          <p:cNvSpPr/>
          <p:nvPr/>
        </p:nvSpPr>
        <p:spPr>
          <a:xfrm>
            <a:off x="5959122" y="4104494"/>
            <a:ext cx="6074481" cy="892552"/>
          </a:xfrm>
          <a:prstGeom prst="bevel">
            <a:avLst/>
          </a:prstGeom>
          <a:solidFill>
            <a:srgbClr val="FFE6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00BFF2"/>
                </a:solidFill>
                <a:effectLst/>
                <a:uLnTx/>
                <a:uFillTx/>
                <a:latin typeface="Helvetica"/>
                <a:ea typeface="+mn-ea"/>
                <a:cs typeface="Helvetica"/>
              </a:rPr>
              <a:t>Click this button</a:t>
            </a:r>
            <a:r>
              <a:rPr kumimoji="0" lang="en-US" sz="2400" b="1" i="0" u="none" strike="noStrike" kern="1200" cap="none" spc="0" normalizeH="0" baseline="0" noProof="0">
                <a:ln>
                  <a:noFill/>
                </a:ln>
                <a:solidFill>
                  <a:srgbClr val="00BFF2"/>
                </a:solidFill>
                <a:effectLst/>
                <a:uLnTx/>
                <a:uFillTx/>
                <a:latin typeface="Helvetica"/>
                <a:ea typeface="+mn-ea"/>
                <a:cs typeface="Helvetica"/>
              </a:rPr>
              <a:t> </a:t>
            </a:r>
            <a:r>
              <a:rPr kumimoji="0" lang="en-US" sz="2400" b="1" i="0" u="none" strike="noStrike" kern="1200" cap="none" spc="0" normalizeH="0" baseline="0" noProof="0">
                <a:ln>
                  <a:noFill/>
                </a:ln>
                <a:solidFill>
                  <a:srgbClr val="1F1A62"/>
                </a:solidFill>
                <a:effectLst/>
                <a:uLnTx/>
                <a:uFillTx/>
                <a:latin typeface="Helvetica"/>
                <a:ea typeface="+mn-ea"/>
                <a:cs typeface="Helvetica"/>
              </a:rPr>
              <a:t>to download the list!</a:t>
            </a:r>
            <a:endParaRPr kumimoji="0" lang="en-US" sz="2400" b="1" i="0" u="sng"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365137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691795DE-AD55-0400-F6BB-6250004DCF7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672282" y="582853"/>
            <a:ext cx="2034985" cy="1144679"/>
          </a:xfrm>
          <a:prstGeom prst="rect">
            <a:avLst/>
          </a:prstGeom>
          <a:ln>
            <a:solidFill>
              <a:srgbClr val="1B1464"/>
            </a:solidFill>
          </a:ln>
        </p:spPr>
      </p:pic>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grpSp>
        <p:nvGrpSpPr>
          <p:cNvPr id="39" name="Group 38">
            <a:extLst>
              <a:ext uri="{FF2B5EF4-FFF2-40B4-BE49-F238E27FC236}">
                <a16:creationId xmlns:a16="http://schemas.microsoft.com/office/drawing/2014/main" id="{00014FFF-1817-4389-ADD8-A7BDC32FC9A3}"/>
              </a:ext>
            </a:extLst>
          </p:cNvPr>
          <p:cNvGrpSpPr/>
          <p:nvPr/>
        </p:nvGrpSpPr>
        <p:grpSpPr>
          <a:xfrm>
            <a:off x="3423607" y="682222"/>
            <a:ext cx="2219755" cy="744993"/>
            <a:chOff x="198561" y="542425"/>
            <a:chExt cx="1453627" cy="744993"/>
          </a:xfrm>
        </p:grpSpPr>
        <p:sp>
          <p:nvSpPr>
            <p:cNvPr id="40" name="TextBox 39">
              <a:extLst>
                <a:ext uri="{FF2B5EF4-FFF2-40B4-BE49-F238E27FC236}">
                  <a16:creationId xmlns:a16="http://schemas.microsoft.com/office/drawing/2014/main" id="{97838EBB-2A69-4126-A577-E2A3DD1CE846}"/>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hlinkClick r:id="rId4">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chemeClr val="bg1"/>
                </a:solidFill>
                <a:effectLst/>
                <a:uLnTx/>
                <a:uFillTx/>
                <a:latin typeface="Helvetica" pitchFamily="2" charset="0"/>
              </a:endParaRPr>
            </a:p>
          </p:txBody>
        </p:sp>
        <p:sp>
          <p:nvSpPr>
            <p:cNvPr id="41" name="TextBox 40">
              <a:extLst>
                <a:ext uri="{FF2B5EF4-FFF2-40B4-BE49-F238E27FC236}">
                  <a16:creationId xmlns:a16="http://schemas.microsoft.com/office/drawing/2014/main" id="{AE2AC74D-3D28-470D-B828-01A31D5FD9BD}"/>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reedk@thevab.com</a:t>
              </a:r>
            </a:p>
          </p:txBody>
        </p:sp>
      </p:grpSp>
      <p:grpSp>
        <p:nvGrpSpPr>
          <p:cNvPr id="42" name="Group 41">
            <a:extLst>
              <a:ext uri="{FF2B5EF4-FFF2-40B4-BE49-F238E27FC236}">
                <a16:creationId xmlns:a16="http://schemas.microsoft.com/office/drawing/2014/main" id="{5C2419ED-7024-4C45-8E6C-B9388F848151}"/>
              </a:ext>
            </a:extLst>
          </p:cNvPr>
          <p:cNvGrpSpPr/>
          <p:nvPr/>
        </p:nvGrpSpPr>
        <p:grpSpPr>
          <a:xfrm>
            <a:off x="154671" y="688719"/>
            <a:ext cx="2433585" cy="744993"/>
            <a:chOff x="2529807" y="542425"/>
            <a:chExt cx="1962494" cy="744993"/>
          </a:xfrm>
        </p:grpSpPr>
        <p:sp>
          <p:nvSpPr>
            <p:cNvPr id="43" name="TextBox 42">
              <a:extLst>
                <a:ext uri="{FF2B5EF4-FFF2-40B4-BE49-F238E27FC236}">
                  <a16:creationId xmlns:a16="http://schemas.microsoft.com/office/drawing/2014/main" id="{628E97AD-7859-4E8E-AE5F-E094C92E4317}"/>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rPr>
                <a:t>Jason Wiese</a:t>
              </a:r>
            </a:p>
          </p:txBody>
        </p:sp>
        <p:sp>
          <p:nvSpPr>
            <p:cNvPr id="44" name="TextBox 43">
              <a:extLst>
                <a:ext uri="{FF2B5EF4-FFF2-40B4-BE49-F238E27FC236}">
                  <a16:creationId xmlns:a16="http://schemas.microsoft.com/office/drawing/2014/main" id="{3026664E-461F-4A0F-BA7C-C1F1BFC5D4F5}"/>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jasonw@thevab.com</a:t>
              </a:r>
            </a:p>
          </p:txBody>
        </p:sp>
      </p:grpSp>
      <p:sp>
        <p:nvSpPr>
          <p:cNvPr id="36" name="TextBox 35">
            <a:hlinkClick r:id="rId5"/>
            <a:extLst>
              <a:ext uri="{FF2B5EF4-FFF2-40B4-BE49-F238E27FC236}">
                <a16:creationId xmlns:a16="http://schemas.microsoft.com/office/drawing/2014/main" id="{E9CC5B6A-400E-12F5-12A4-D40F3421602B}"/>
              </a:ext>
            </a:extLst>
          </p:cNvPr>
          <p:cNvSpPr txBox="1"/>
          <p:nvPr/>
        </p:nvSpPr>
        <p:spPr>
          <a:xfrm>
            <a:off x="9303074" y="5714144"/>
            <a:ext cx="2510559"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You Oughta Know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All Impressions Aren’t Created Equal &amp; What it Means for Video Measurement</a:t>
            </a:r>
          </a:p>
        </p:txBody>
      </p:sp>
      <p:sp>
        <p:nvSpPr>
          <p:cNvPr id="52" name="TextBox 51">
            <a:hlinkClick r:id="rId6"/>
            <a:extLst>
              <a:ext uri="{FF2B5EF4-FFF2-40B4-BE49-F238E27FC236}">
                <a16:creationId xmlns:a16="http://schemas.microsoft.com/office/drawing/2014/main" id="{F054A44C-02EB-BF7B-1D65-8BBC63FC1978}"/>
              </a:ext>
            </a:extLst>
          </p:cNvPr>
          <p:cNvSpPr txBox="1"/>
          <p:nvPr/>
        </p:nvSpPr>
        <p:spPr>
          <a:xfrm>
            <a:off x="9457915" y="1748427"/>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Laugh, Cry, Share, Buy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panose="020B0403020202020204" pitchFamily="34" charset="0"/>
              </a:rPr>
              <a:t>How TV &amp; Streaming Influences Gen Z More Than Leading Social Platforms</a:t>
            </a:r>
          </a:p>
        </p:txBody>
      </p:sp>
      <p:sp>
        <p:nvSpPr>
          <p:cNvPr id="53" name="Rectangle 52">
            <a:extLst>
              <a:ext uri="{FF2B5EF4-FFF2-40B4-BE49-F238E27FC236}">
                <a16:creationId xmlns:a16="http://schemas.microsoft.com/office/drawing/2014/main" id="{C2B422BA-B563-997E-7AF1-1A4C8656C115}"/>
              </a:ext>
            </a:extLst>
          </p:cNvPr>
          <p:cNvSpPr/>
          <p:nvPr/>
        </p:nvSpPr>
        <p:spPr>
          <a:xfrm>
            <a:off x="289383" y="3184529"/>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ea typeface="+mn-ea"/>
                <a:cs typeface="+mn-cs"/>
              </a:rPr>
              <a:t>Looking for more data, insights and takeaways? Check out this related VAB content</a:t>
            </a:r>
          </a:p>
        </p:txBody>
      </p:sp>
      <p:sp>
        <p:nvSpPr>
          <p:cNvPr id="9" name="TextBox 8">
            <a:hlinkClick r:id="rId7"/>
            <a:extLst>
              <a:ext uri="{FF2B5EF4-FFF2-40B4-BE49-F238E27FC236}">
                <a16:creationId xmlns:a16="http://schemas.microsoft.com/office/drawing/2014/main" id="{0C52276F-2517-3108-4A9D-281402473459}"/>
              </a:ext>
            </a:extLst>
          </p:cNvPr>
          <p:cNvSpPr txBox="1"/>
          <p:nvPr/>
        </p:nvSpPr>
        <p:spPr>
          <a:xfrm>
            <a:off x="6404704" y="3754977"/>
            <a:ext cx="257014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Let’s Get Down to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Brand-Building Drives Outcomes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Innovative B2B Advertisers </a:t>
            </a:r>
          </a:p>
        </p:txBody>
      </p:sp>
      <p:sp>
        <p:nvSpPr>
          <p:cNvPr id="14" name="TextBox 13">
            <a:hlinkClick r:id="rId8"/>
            <a:extLst>
              <a:ext uri="{FF2B5EF4-FFF2-40B4-BE49-F238E27FC236}">
                <a16:creationId xmlns:a16="http://schemas.microsoft.com/office/drawing/2014/main" id="{042E91A4-8A33-9E41-D82B-750537882378}"/>
              </a:ext>
            </a:extLst>
          </p:cNvPr>
          <p:cNvSpPr txBox="1"/>
          <p:nvPr/>
        </p:nvSpPr>
        <p:spPr>
          <a:xfrm>
            <a:off x="9303074" y="3747416"/>
            <a:ext cx="251055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How can I be more innovative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with my TV campaign?</a:t>
            </a:r>
          </a:p>
        </p:txBody>
      </p:sp>
      <p:pic>
        <p:nvPicPr>
          <p:cNvPr id="10" name="Picture 9">
            <a:extLst>
              <a:ext uri="{FF2B5EF4-FFF2-40B4-BE49-F238E27FC236}">
                <a16:creationId xmlns:a16="http://schemas.microsoft.com/office/drawing/2014/main" id="{B0A5818D-7F0F-2C0A-9E24-009F3CA99F9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763E3C26-4455-2192-50E0-C96206457A1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7E68F9C4-74D5-77F3-B651-696E7184F0A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18" name="Group 17">
            <a:extLst>
              <a:ext uri="{FF2B5EF4-FFF2-40B4-BE49-F238E27FC236}">
                <a16:creationId xmlns:a16="http://schemas.microsoft.com/office/drawing/2014/main" id="{9279CF14-F1B6-99F4-AC37-BD64A4FB4B79}"/>
              </a:ext>
            </a:extLst>
          </p:cNvPr>
          <p:cNvGrpSpPr/>
          <p:nvPr/>
        </p:nvGrpSpPr>
        <p:grpSpPr>
          <a:xfrm>
            <a:off x="154674" y="1805564"/>
            <a:ext cx="3268934" cy="744993"/>
            <a:chOff x="4357874" y="542425"/>
            <a:chExt cx="3051766" cy="744993"/>
          </a:xfrm>
        </p:grpSpPr>
        <p:sp>
          <p:nvSpPr>
            <p:cNvPr id="19" name="TextBox 18">
              <a:hlinkClick r:id="rId4"/>
              <a:extLst>
                <a:ext uri="{FF2B5EF4-FFF2-40B4-BE49-F238E27FC236}">
                  <a16:creationId xmlns:a16="http://schemas.microsoft.com/office/drawing/2014/main" id="{5A3A87E2-64F0-91D9-76A0-16A53A3C35A5}"/>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hlinkClick r:id="rId4">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chemeClr val="bg1"/>
                  </a:solidFill>
                  <a:effectLst/>
                  <a:uLnTx/>
                  <a:uFillTx/>
                  <a:latin typeface="Helvetica" pitchFamily="2" charset="0"/>
                  <a:hlinkClick r:id="rId4">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chemeClr val="bg1"/>
                  </a:solidFill>
                  <a:effectLst/>
                  <a:uLnTx/>
                  <a:uFillTx/>
                  <a:latin typeface="Helvetica" pitchFamily="2" charset="0"/>
                  <a:hlinkClick r:id="rId4">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chemeClr val="bg1"/>
                </a:solidFill>
                <a:effectLst/>
                <a:uLnTx/>
                <a:uFillTx/>
                <a:latin typeface="Helvetica" pitchFamily="2" charset="0"/>
              </a:endParaRPr>
            </a:p>
          </p:txBody>
        </p:sp>
        <p:sp>
          <p:nvSpPr>
            <p:cNvPr id="22" name="TextBox 21">
              <a:extLst>
                <a:ext uri="{FF2B5EF4-FFF2-40B4-BE49-F238E27FC236}">
                  <a16:creationId xmlns:a16="http://schemas.microsoft.com/office/drawing/2014/main" id="{D6A930CE-E7CE-A455-9E34-1BAB313CC5AB}"/>
                </a:ext>
              </a:extLst>
            </p:cNvPr>
            <p:cNvSpPr txBox="1"/>
            <p:nvPr/>
          </p:nvSpPr>
          <p:spPr>
            <a:xfrm>
              <a:off x="4357874" y="856531"/>
              <a:ext cx="30517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Associate Director, Insights, Strategy &amp; Analytics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karolinag@thevab.com</a:t>
              </a:r>
            </a:p>
          </p:txBody>
        </p:sp>
      </p:grpSp>
      <p:grpSp>
        <p:nvGrpSpPr>
          <p:cNvPr id="23" name="Group 22">
            <a:extLst>
              <a:ext uri="{FF2B5EF4-FFF2-40B4-BE49-F238E27FC236}">
                <a16:creationId xmlns:a16="http://schemas.microsoft.com/office/drawing/2014/main" id="{DA85BFC8-DA47-153C-1431-866C8B54BEDE}"/>
              </a:ext>
            </a:extLst>
          </p:cNvPr>
          <p:cNvGrpSpPr/>
          <p:nvPr/>
        </p:nvGrpSpPr>
        <p:grpSpPr>
          <a:xfrm>
            <a:off x="3423607" y="1805564"/>
            <a:ext cx="2304376" cy="743751"/>
            <a:chOff x="289383" y="1784888"/>
            <a:chExt cx="2304376" cy="743751"/>
          </a:xfrm>
        </p:grpSpPr>
        <p:sp>
          <p:nvSpPr>
            <p:cNvPr id="24" name="TextBox 23">
              <a:hlinkClick r:id="rId4"/>
              <a:extLst>
                <a:ext uri="{FF2B5EF4-FFF2-40B4-BE49-F238E27FC236}">
                  <a16:creationId xmlns:a16="http://schemas.microsoft.com/office/drawing/2014/main" id="{2114B6B5-0136-9708-2436-BB11FBC46EEE}"/>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rPr>
                <a:t>Kaileen Cain</a:t>
              </a:r>
            </a:p>
          </p:txBody>
        </p:sp>
        <p:sp>
          <p:nvSpPr>
            <p:cNvPr id="25" name="TextBox 24">
              <a:hlinkClick r:id="rId4"/>
              <a:extLst>
                <a:ext uri="{FF2B5EF4-FFF2-40B4-BE49-F238E27FC236}">
                  <a16:creationId xmlns:a16="http://schemas.microsoft.com/office/drawing/2014/main" id="{41E765B7-B77D-CC5E-7062-41A8BE3A2EC2}"/>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pitchFamily="2" charset="0"/>
                </a:rPr>
                <a:t>kaileenc@thevab.com</a:t>
              </a:r>
            </a:p>
          </p:txBody>
        </p:sp>
      </p:grpSp>
      <p:sp>
        <p:nvSpPr>
          <p:cNvPr id="28" name="TextBox 27">
            <a:hlinkClick r:id="rId10"/>
            <a:extLst>
              <a:ext uri="{FF2B5EF4-FFF2-40B4-BE49-F238E27FC236}">
                <a16:creationId xmlns:a16="http://schemas.microsoft.com/office/drawing/2014/main" id="{F831695A-FEA7-4254-0269-6E9F579A7BD7}"/>
              </a:ext>
            </a:extLst>
          </p:cNvPr>
          <p:cNvSpPr txBox="1"/>
          <p:nvPr/>
        </p:nvSpPr>
        <p:spPr>
          <a:xfrm>
            <a:off x="6497020" y="5714144"/>
            <a:ext cx="2385509"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The Secret of My Success</a:t>
            </a:r>
          </a:p>
          <a:p>
            <a:pPr algn="ctr">
              <a:defRPr/>
            </a:pPr>
            <a:r>
              <a:rPr lang="en-US" sz="900">
                <a:solidFill>
                  <a:srgbClr val="1B1464"/>
                </a:solidFill>
                <a:latin typeface="Helvetica" panose="020B0403020202020204" pitchFamily="34" charset="0"/>
              </a:rPr>
              <a:t>Examining The Winning Marketing Strategy That’s Fueling High-Growth DTC Brands</a:t>
            </a:r>
          </a:p>
        </p:txBody>
      </p:sp>
      <p:sp>
        <p:nvSpPr>
          <p:cNvPr id="31" name="TextBox 30">
            <a:hlinkClick r:id="rId2"/>
            <a:extLst>
              <a:ext uri="{FF2B5EF4-FFF2-40B4-BE49-F238E27FC236}">
                <a16:creationId xmlns:a16="http://schemas.microsoft.com/office/drawing/2014/main" id="{DB1FB884-1D28-07E0-DC77-48F2734B7C32}"/>
              </a:ext>
            </a:extLst>
          </p:cNvPr>
          <p:cNvSpPr txBox="1"/>
          <p:nvPr/>
        </p:nvSpPr>
        <p:spPr>
          <a:xfrm>
            <a:off x="6589336" y="1748427"/>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25 Ways TV Grows Brands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panose="020B0403020202020204" pitchFamily="34" charset="0"/>
              </a:rPr>
              <a:t>Powering Performance Through Full-Funnel Business Outcomes</a:t>
            </a:r>
          </a:p>
        </p:txBody>
      </p:sp>
      <p:pic>
        <p:nvPicPr>
          <p:cNvPr id="15" name="Picture 14">
            <a:hlinkClick r:id="rId5"/>
            <a:extLst>
              <a:ext uri="{FF2B5EF4-FFF2-40B4-BE49-F238E27FC236}">
                <a16:creationId xmlns:a16="http://schemas.microsoft.com/office/drawing/2014/main" id="{075AC54A-3946-AC21-5202-FA7DACB6AF42}"/>
              </a:ext>
            </a:extLst>
          </p:cNvPr>
          <p:cNvPicPr>
            <a:picLocks noChangeAspect="1"/>
          </p:cNvPicPr>
          <p:nvPr/>
        </p:nvPicPr>
        <p:blipFill>
          <a:blip r:embed="rId11" cstate="hqprint">
            <a:extLst>
              <a:ext uri="{28A0092B-C50C-407E-A947-70E740481C1C}">
                <a14:useLocalDpi xmlns:a14="http://schemas.microsoft.com/office/drawing/2010/main"/>
              </a:ext>
            </a:extLst>
          </a:blip>
          <a:srcRect/>
          <a:stretch/>
        </p:blipFill>
        <p:spPr>
          <a:xfrm>
            <a:off x="9676477" y="4529990"/>
            <a:ext cx="1763744" cy="1154557"/>
          </a:xfrm>
          <a:prstGeom prst="rect">
            <a:avLst/>
          </a:prstGeom>
          <a:blipFill dpi="0" rotWithShape="1">
            <a:blip r:embed="rId12" cstate="print">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6" name="Picture 5">
            <a:hlinkClick r:id="rId7"/>
            <a:extLst>
              <a:ext uri="{FF2B5EF4-FFF2-40B4-BE49-F238E27FC236}">
                <a16:creationId xmlns:a16="http://schemas.microsoft.com/office/drawing/2014/main" id="{220C72A8-A2F3-0183-09BF-16C6422D85F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672282" y="2588584"/>
            <a:ext cx="2034985" cy="1144679"/>
          </a:xfrm>
          <a:prstGeom prst="rect">
            <a:avLst/>
          </a:prstGeom>
          <a:ln>
            <a:solidFill>
              <a:srgbClr val="1B1464"/>
            </a:solidFill>
          </a:ln>
        </p:spPr>
      </p:pic>
      <p:pic>
        <p:nvPicPr>
          <p:cNvPr id="7" name="Picture 6">
            <a:hlinkClick r:id="rId6"/>
            <a:extLst>
              <a:ext uri="{FF2B5EF4-FFF2-40B4-BE49-F238E27FC236}">
                <a16:creationId xmlns:a16="http://schemas.microsoft.com/office/drawing/2014/main" id="{C5A4FCB5-E950-1B0F-672F-F30A2C3B09E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523906" y="563779"/>
            <a:ext cx="2068894" cy="1163753"/>
          </a:xfrm>
          <a:prstGeom prst="rect">
            <a:avLst/>
          </a:prstGeom>
          <a:ln>
            <a:solidFill>
              <a:srgbClr val="1B1464"/>
            </a:solidFill>
          </a:ln>
        </p:spPr>
      </p:pic>
      <p:pic>
        <p:nvPicPr>
          <p:cNvPr id="12" name="Picture 11">
            <a:hlinkClick r:id="rId8"/>
            <a:extLst>
              <a:ext uri="{FF2B5EF4-FFF2-40B4-BE49-F238E27FC236}">
                <a16:creationId xmlns:a16="http://schemas.microsoft.com/office/drawing/2014/main" id="{D19FF0E3-757D-E2F9-7337-1B8AF7397D16}"/>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9540861" y="2588583"/>
            <a:ext cx="2034986" cy="1144680"/>
          </a:xfrm>
          <a:prstGeom prst="rect">
            <a:avLst/>
          </a:prstGeom>
          <a:ln>
            <a:solidFill>
              <a:srgbClr val="1B1464"/>
            </a:solidFill>
          </a:ln>
        </p:spPr>
      </p:pic>
      <p:pic>
        <p:nvPicPr>
          <p:cNvPr id="16" name="Picture 15">
            <a:hlinkClick r:id="rId10"/>
            <a:extLst>
              <a:ext uri="{FF2B5EF4-FFF2-40B4-BE49-F238E27FC236}">
                <a16:creationId xmlns:a16="http://schemas.microsoft.com/office/drawing/2014/main" id="{CCC30899-5F30-CD4E-88BE-9430EE1F1F9D}"/>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672282" y="4534929"/>
            <a:ext cx="2034985" cy="1144679"/>
          </a:xfrm>
          <a:prstGeom prst="rect">
            <a:avLst/>
          </a:prstGeom>
          <a:ln>
            <a:solidFill>
              <a:srgbClr val="1B1464"/>
            </a:solidFill>
          </a:ln>
        </p:spPr>
      </p:pic>
    </p:spTree>
    <p:extLst>
      <p:ext uri="{BB962C8B-B14F-4D97-AF65-F5344CB8AC3E}">
        <p14:creationId xmlns:p14="http://schemas.microsoft.com/office/powerpoint/2010/main" val="1334572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576808"/>
            <a:ext cx="8666971"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a:t>
            </a:r>
            <a:b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3464808"/>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984985"/>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876502"/>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69662513-ABD5-FA50-3B3B-36BD2A6709E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E1861B44-7A14-6FB5-C133-44D045099A1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29A593C4-9D0F-D844-4530-E50DA65EF80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881638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285B1B-1DB5-5529-CBF3-160EED22D91A}"/>
              </a:ext>
            </a:extLst>
          </p:cNvPr>
          <p:cNvSpPr/>
          <p:nvPr/>
        </p:nvSpPr>
        <p:spPr>
          <a:xfrm>
            <a:off x="0" y="1522547"/>
            <a:ext cx="12192000" cy="534660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266700" y="321146"/>
            <a:ext cx="1124777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00C0F3"/>
                </a:solidFill>
                <a:latin typeface="Helvetica" pitchFamily="2" charset="0"/>
              </a:rPr>
              <a:t>‘Google Trends’ Appendix:</a:t>
            </a:r>
            <a:r>
              <a:rPr lang="en-US" sz="2600" b="1" i="1">
                <a:solidFill>
                  <a:srgbClr val="00C0F3"/>
                </a:solidFill>
                <a:latin typeface="Helvetica" pitchFamily="2" charset="0"/>
              </a:rPr>
              <a:t> </a:t>
            </a:r>
            <a:r>
              <a:rPr lang="en-US" sz="2600" b="1">
                <a:solidFill>
                  <a:srgbClr val="1B1464"/>
                </a:solidFill>
                <a:latin typeface="Helvetica" pitchFamily="2" charset="0"/>
              </a:rPr>
              <a:t>More examples of brands that saw a spike in online brand searches when they launched their first TV campaigns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47" name="TextBox 46">
            <a:hlinkClick r:id="rId3" action="ppaction://hlinksldjump"/>
            <a:extLst>
              <a:ext uri="{FF2B5EF4-FFF2-40B4-BE49-F238E27FC236}">
                <a16:creationId xmlns:a16="http://schemas.microsoft.com/office/drawing/2014/main" id="{7DDCF84B-1D89-8129-3997-E8714AA8588B}"/>
              </a:ext>
            </a:extLst>
          </p:cNvPr>
          <p:cNvSpPr txBox="1"/>
          <p:nvPr/>
        </p:nvSpPr>
        <p:spPr>
          <a:xfrm>
            <a:off x="11514473" y="781355"/>
            <a:ext cx="683505" cy="461665"/>
          </a:xfrm>
          <a:prstGeom prst="rect">
            <a:avLst/>
          </a:prstGeom>
          <a:noFill/>
        </p:spPr>
        <p:txBody>
          <a:bodyPr wrap="square" rtlCol="0">
            <a:spAutoFit/>
          </a:bodyPr>
          <a:lstStyle/>
          <a:p>
            <a:pPr algn="ctr"/>
            <a:r>
              <a:rPr lang="en-US" sz="800" b="1">
                <a:solidFill>
                  <a:srgbClr val="00C0F3"/>
                </a:solidFill>
                <a:latin typeface="Helvetica" panose="020B0403020202020204" pitchFamily="34" charset="0"/>
              </a:rPr>
              <a:t>Click to return to slide 35</a:t>
            </a:r>
          </a:p>
        </p:txBody>
      </p:sp>
      <p:pic>
        <p:nvPicPr>
          <p:cNvPr id="48" name="Picture 47" descr="Shape&#10;&#10;Description automatically generated">
            <a:hlinkClick r:id="rId3" action="ppaction://hlinksldjump"/>
            <a:extLst>
              <a:ext uri="{FF2B5EF4-FFF2-40B4-BE49-F238E27FC236}">
                <a16:creationId xmlns:a16="http://schemas.microsoft.com/office/drawing/2014/main" id="{15417EC4-2519-4BBE-C55A-7AE69001C42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0800000">
            <a:off x="11627597" y="294704"/>
            <a:ext cx="492443" cy="492443"/>
          </a:xfrm>
          <a:prstGeom prst="rect">
            <a:avLst/>
          </a:prstGeom>
        </p:spPr>
      </p:pic>
      <p:sp>
        <p:nvSpPr>
          <p:cNvPr id="10" name="Rectangle 9">
            <a:extLst>
              <a:ext uri="{FF2B5EF4-FFF2-40B4-BE49-F238E27FC236}">
                <a16:creationId xmlns:a16="http://schemas.microsoft.com/office/drawing/2014/main" id="{0EF14B5E-C4BD-E8A9-B66C-D4A3C81693D0}"/>
              </a:ext>
            </a:extLst>
          </p:cNvPr>
          <p:cNvSpPr/>
          <p:nvPr/>
        </p:nvSpPr>
        <p:spPr>
          <a:xfrm>
            <a:off x="7734253" y="2021753"/>
            <a:ext cx="3508098" cy="2068378"/>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782A140-D696-5369-29AD-683DB646165D}"/>
              </a:ext>
            </a:extLst>
          </p:cNvPr>
          <p:cNvSpPr/>
          <p:nvPr/>
        </p:nvSpPr>
        <p:spPr>
          <a:xfrm>
            <a:off x="1830839" y="2021753"/>
            <a:ext cx="3508098" cy="2068378"/>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1CD0153-1484-0E46-A2C9-95D8E1011E4A}"/>
              </a:ext>
            </a:extLst>
          </p:cNvPr>
          <p:cNvSpPr/>
          <p:nvPr/>
        </p:nvSpPr>
        <p:spPr>
          <a:xfrm>
            <a:off x="1830839" y="4181475"/>
            <a:ext cx="3508098" cy="2068378"/>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C29D760-66CE-7713-0FDC-D3BE1CEAC52F}"/>
              </a:ext>
            </a:extLst>
          </p:cNvPr>
          <p:cNvSpPr txBox="1"/>
          <p:nvPr/>
        </p:nvSpPr>
        <p:spPr>
          <a:xfrm>
            <a:off x="0" y="1511653"/>
            <a:ext cx="121842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a:solidFill>
                  <a:srgbClr val="1B1464"/>
                </a:solidFill>
                <a:latin typeface="Helvetica" panose="020B0604020202020204" pitchFamily="34" charset="0"/>
                <a:cs typeface="Helvetica" panose="020B0604020202020204" pitchFamily="34" charset="0"/>
              </a:rPr>
              <a:t>First Time TV Advertisers - </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Weekly Google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Six Months </a:t>
            </a:r>
            <a:r>
              <a:rPr lang="en-US" sz="1100">
                <a:solidFill>
                  <a:srgbClr val="1B1464"/>
                </a:solidFill>
                <a:latin typeface="Helvetica" panose="020B0604020202020204" pitchFamily="34" charset="0"/>
                <a:cs typeface="Helvetica" panose="020B0604020202020204" pitchFamily="34" charset="0"/>
              </a:rPr>
              <a:t>Pre-TV Campaign vs. TV Campaign Launch</a:t>
            </a:r>
            <a:endParaRPr kumimoji="0" lang="en-US" sz="1100" i="0" strike="noStrike" kern="1200" cap="none" spc="0" normalizeH="0" baseline="0" noProof="0">
              <a:ln>
                <a:noFill/>
              </a:ln>
              <a:solidFill>
                <a:srgbClr val="1B1464"/>
              </a:solidFill>
              <a:effectLst/>
              <a:highlight>
                <a:srgbClr val="FFFF00"/>
              </a:highlight>
              <a:uLnTx/>
              <a:uFillTx/>
              <a:latin typeface="Helvetica" panose="020B0604020202020204" pitchFamily="34" charset="0"/>
              <a:ea typeface="+mn-ea"/>
              <a:cs typeface="Helvetica" panose="020B0604020202020204" pitchFamily="34" charset="0"/>
            </a:endParaRPr>
          </a:p>
        </p:txBody>
      </p:sp>
      <p:pic>
        <p:nvPicPr>
          <p:cNvPr id="11" name="Picture 10">
            <a:extLst>
              <a:ext uri="{FF2B5EF4-FFF2-40B4-BE49-F238E27FC236}">
                <a16:creationId xmlns:a16="http://schemas.microsoft.com/office/drawing/2014/main" id="{068AADAC-09FB-6133-17A9-1254771B7DF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94EFBBE2-D65A-8FC8-DF75-B11E7B06B1A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995BD32F-DB1E-75A6-1815-CEBA854D1CE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8" name="TextBox 27">
            <a:extLst>
              <a:ext uri="{FF2B5EF4-FFF2-40B4-BE49-F238E27FC236}">
                <a16:creationId xmlns:a16="http://schemas.microsoft.com/office/drawing/2014/main" id="{D516E53E-8F79-1DCE-6CB7-024EA0BE893C}"/>
              </a:ext>
            </a:extLst>
          </p:cNvPr>
          <p:cNvSpPr txBox="1"/>
          <p:nvPr/>
        </p:nvSpPr>
        <p:spPr>
          <a:xfrm>
            <a:off x="266700" y="6275258"/>
            <a:ext cx="1190378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a:t>
            </a:r>
            <a:r>
              <a:rPr lang="en-US" sz="600">
                <a:solidFill>
                  <a:srgbClr val="1B1464"/>
                </a:solidFill>
                <a:latin typeface="Helvetica" panose="020B0604020202020204" pitchFamily="34" charset="0"/>
                <a:cs typeface="Helvetica" panose="020B0604020202020204" pitchFamily="34" charset="0"/>
              </a:rPr>
              <a:t> Weeks of</a:t>
            </a:r>
            <a:r>
              <a:rPr kumimoji="0" lang="en-US" sz="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9/27/20-3/</a:t>
            </a:r>
            <a:r>
              <a:rPr lang="en-US" sz="600">
                <a:solidFill>
                  <a:srgbClr val="1B1464"/>
                </a:solidFill>
                <a:latin typeface="Helvetica" panose="020B0604020202020204" pitchFamily="34" charset="0"/>
                <a:cs typeface="Helvetica" panose="020B0604020202020204" pitchFamily="34" charset="0"/>
              </a:rPr>
              <a:t>26</a:t>
            </a:r>
            <a:r>
              <a:rPr kumimoji="0" lang="en-US" sz="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/23. </a:t>
            </a:r>
            <a:r>
              <a:rPr kumimoji="0" lang="en-US" sz="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TV launch month is based on the first activity reported across </a:t>
            </a:r>
            <a:r>
              <a:rPr kumimoji="0" lang="en-US" sz="6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national cable TV, broadcast TV, Spanish language cable TV, Spanish language broadcast TV, </a:t>
            </a:r>
            <a:r>
              <a:rPr kumimoji="0" lang="en-US" sz="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600">
                <a:solidFill>
                  <a:srgbClr val="1B1464"/>
                </a:solidFill>
                <a:latin typeface="Helvetica" panose="020B0403020202020204" pitchFamily="34" charset="0"/>
              </a:rPr>
              <a:t>2021</a:t>
            </a:r>
            <a:r>
              <a:rPr kumimoji="0" lang="en-US" sz="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December 2023 (calendar months)</a:t>
            </a:r>
            <a:r>
              <a:rPr kumimoji="0" lang="en-US" sz="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Note: </a:t>
            </a:r>
            <a:r>
              <a:rPr lang="en-US" sz="600" b="1">
                <a:solidFill>
                  <a:srgbClr val="00C0F3"/>
                </a:solidFill>
                <a:latin typeface="Helvetica" panose="020B0604020202020204" pitchFamily="34" charset="0"/>
                <a:cs typeface="Helvetica" panose="020B0604020202020204" pitchFamily="34" charset="0"/>
              </a:rPr>
              <a:t>Light blue line</a:t>
            </a:r>
            <a:r>
              <a:rPr kumimoji="0" lang="en-US" sz="6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marks the first day of TV spending for each brand.</a:t>
            </a:r>
          </a:p>
        </p:txBody>
      </p:sp>
      <p:pic>
        <p:nvPicPr>
          <p:cNvPr id="38" name="Picture 37">
            <a:extLst>
              <a:ext uri="{FF2B5EF4-FFF2-40B4-BE49-F238E27FC236}">
                <a16:creationId xmlns:a16="http://schemas.microsoft.com/office/drawing/2014/main" id="{3D2C51D1-7FFD-DD6A-B351-898F95908049}"/>
              </a:ext>
            </a:extLst>
          </p:cNvPr>
          <p:cNvPicPr>
            <a:picLocks noChangeAspect="1"/>
          </p:cNvPicPr>
          <p:nvPr/>
        </p:nvPicPr>
        <p:blipFill>
          <a:blip r:embed="rId6"/>
          <a:stretch>
            <a:fillRect/>
          </a:stretch>
        </p:blipFill>
        <p:spPr>
          <a:xfrm>
            <a:off x="7838441" y="2054475"/>
            <a:ext cx="3324079" cy="2002934"/>
          </a:xfrm>
          <a:prstGeom prst="rect">
            <a:avLst/>
          </a:prstGeom>
        </p:spPr>
      </p:pic>
      <p:pic>
        <p:nvPicPr>
          <p:cNvPr id="39" name="Picture 38">
            <a:extLst>
              <a:ext uri="{FF2B5EF4-FFF2-40B4-BE49-F238E27FC236}">
                <a16:creationId xmlns:a16="http://schemas.microsoft.com/office/drawing/2014/main" id="{80563DDF-2B03-2F6E-1BC2-DEF53C2AAB1A}"/>
              </a:ext>
            </a:extLst>
          </p:cNvPr>
          <p:cNvPicPr>
            <a:picLocks noChangeAspect="1"/>
          </p:cNvPicPr>
          <p:nvPr/>
        </p:nvPicPr>
        <p:blipFill>
          <a:blip r:embed="rId7"/>
          <a:stretch>
            <a:fillRect/>
          </a:stretch>
        </p:blipFill>
        <p:spPr>
          <a:xfrm>
            <a:off x="1935027" y="4214197"/>
            <a:ext cx="3324078" cy="2002934"/>
          </a:xfrm>
          <a:prstGeom prst="rect">
            <a:avLst/>
          </a:prstGeom>
        </p:spPr>
      </p:pic>
      <p:sp>
        <p:nvSpPr>
          <p:cNvPr id="5" name="Rectangle 4">
            <a:extLst>
              <a:ext uri="{FF2B5EF4-FFF2-40B4-BE49-F238E27FC236}">
                <a16:creationId xmlns:a16="http://schemas.microsoft.com/office/drawing/2014/main" id="{FD400173-7858-0760-11BD-33462C7022AA}"/>
              </a:ext>
            </a:extLst>
          </p:cNvPr>
          <p:cNvSpPr/>
          <p:nvPr/>
        </p:nvSpPr>
        <p:spPr>
          <a:xfrm>
            <a:off x="7734253" y="4181475"/>
            <a:ext cx="3508098" cy="2068378"/>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35DE275-20AE-8379-3927-F890E7D69F1B}"/>
              </a:ext>
            </a:extLst>
          </p:cNvPr>
          <p:cNvSpPr/>
          <p:nvPr/>
        </p:nvSpPr>
        <p:spPr>
          <a:xfrm>
            <a:off x="394308" y="2621614"/>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Rectangle 8">
            <a:extLst>
              <a:ext uri="{FF2B5EF4-FFF2-40B4-BE49-F238E27FC236}">
                <a16:creationId xmlns:a16="http://schemas.microsoft.com/office/drawing/2014/main" id="{CBF23CF3-6ED0-ED9F-832F-5A1F8F58349E}"/>
              </a:ext>
            </a:extLst>
          </p:cNvPr>
          <p:cNvSpPr/>
          <p:nvPr/>
        </p:nvSpPr>
        <p:spPr>
          <a:xfrm>
            <a:off x="394308" y="4781336"/>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1" name="Picture 30">
            <a:extLst>
              <a:ext uri="{FF2B5EF4-FFF2-40B4-BE49-F238E27FC236}">
                <a16:creationId xmlns:a16="http://schemas.microsoft.com/office/drawing/2014/main" id="{2BE36BEE-4B53-80C4-8858-7EBFB9FE69FE}"/>
              </a:ext>
            </a:extLst>
          </p:cNvPr>
          <p:cNvPicPr>
            <a:picLocks noChangeAspect="1"/>
          </p:cNvPicPr>
          <p:nvPr/>
        </p:nvPicPr>
        <p:blipFill>
          <a:blip r:embed="rId8"/>
          <a:stretch>
            <a:fillRect/>
          </a:stretch>
        </p:blipFill>
        <p:spPr>
          <a:xfrm>
            <a:off x="552914" y="4835197"/>
            <a:ext cx="1073899" cy="760935"/>
          </a:xfrm>
          <a:prstGeom prst="rect">
            <a:avLst/>
          </a:prstGeom>
        </p:spPr>
      </p:pic>
      <p:sp>
        <p:nvSpPr>
          <p:cNvPr id="17" name="Rectangle 16">
            <a:extLst>
              <a:ext uri="{FF2B5EF4-FFF2-40B4-BE49-F238E27FC236}">
                <a16:creationId xmlns:a16="http://schemas.microsoft.com/office/drawing/2014/main" id="{4F15C519-7CDF-C277-D463-1D8968CB5CC2}"/>
              </a:ext>
            </a:extLst>
          </p:cNvPr>
          <p:cNvSpPr/>
          <p:nvPr/>
        </p:nvSpPr>
        <p:spPr>
          <a:xfrm>
            <a:off x="6296682" y="2621614"/>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076" name="Picture 4" descr="easyplant: Easy-Care Self-Watering Plants">
            <a:extLst>
              <a:ext uri="{FF2B5EF4-FFF2-40B4-BE49-F238E27FC236}">
                <a16:creationId xmlns:a16="http://schemas.microsoft.com/office/drawing/2014/main" id="{7BE251FA-FEB6-F982-BF64-DBFB012DA119}"/>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l="791" t="-13350" r="117" b="-29879"/>
          <a:stretch/>
        </p:blipFill>
        <p:spPr bwMode="auto">
          <a:xfrm>
            <a:off x="6338415" y="2808310"/>
            <a:ext cx="1307644" cy="49526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38C1E25-9AB5-8EE4-A152-3BAF6E11EFEA}"/>
              </a:ext>
            </a:extLst>
          </p:cNvPr>
          <p:cNvSpPr/>
          <p:nvPr/>
        </p:nvSpPr>
        <p:spPr>
          <a:xfrm>
            <a:off x="6296682" y="4781336"/>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074" name="Picture 2" descr="P&amp;G Launches Nervive™ Nerve Relief in the U.S. | Procter &amp; Gamble News">
            <a:extLst>
              <a:ext uri="{FF2B5EF4-FFF2-40B4-BE49-F238E27FC236}">
                <a16:creationId xmlns:a16="http://schemas.microsoft.com/office/drawing/2014/main" id="{6202A895-2493-34D6-D614-BD8A866649AD}"/>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6588814" y="4812241"/>
            <a:ext cx="806846" cy="8068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7F9BE40-19A6-26EB-2E97-C359B5CFABF5}"/>
              </a:ext>
            </a:extLst>
          </p:cNvPr>
          <p:cNvPicPr>
            <a:picLocks noChangeAspect="1"/>
          </p:cNvPicPr>
          <p:nvPr/>
        </p:nvPicPr>
        <p:blipFill>
          <a:blip r:embed="rId11"/>
          <a:stretch>
            <a:fillRect/>
          </a:stretch>
        </p:blipFill>
        <p:spPr>
          <a:xfrm>
            <a:off x="7803656" y="4195688"/>
            <a:ext cx="3385516" cy="2039953"/>
          </a:xfrm>
          <a:prstGeom prst="rect">
            <a:avLst/>
          </a:prstGeom>
        </p:spPr>
      </p:pic>
      <p:pic>
        <p:nvPicPr>
          <p:cNvPr id="2" name="Picture 6" descr="Amazon.com: 9 Elements Laundry Purifying Softener Liquid, Eucalyptus Scent,  67 Ounce, Clear : Health &amp; Household">
            <a:extLst>
              <a:ext uri="{FF2B5EF4-FFF2-40B4-BE49-F238E27FC236}">
                <a16:creationId xmlns:a16="http://schemas.microsoft.com/office/drawing/2014/main" id="{F3580E0D-A8D3-BAB2-A791-71717EEE1285}"/>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432474" y="2850613"/>
            <a:ext cx="1320784" cy="4106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16F09F0-73B1-F7BB-4EB8-A816D75F9507}"/>
              </a:ext>
            </a:extLst>
          </p:cNvPr>
          <p:cNvPicPr>
            <a:picLocks noChangeAspect="1"/>
          </p:cNvPicPr>
          <p:nvPr/>
        </p:nvPicPr>
        <p:blipFill>
          <a:blip r:embed="rId13"/>
          <a:stretch>
            <a:fillRect/>
          </a:stretch>
        </p:blipFill>
        <p:spPr>
          <a:xfrm>
            <a:off x="1875733" y="2026562"/>
            <a:ext cx="3416727" cy="2058760"/>
          </a:xfrm>
          <a:prstGeom prst="rect">
            <a:avLst/>
          </a:prstGeom>
        </p:spPr>
      </p:pic>
    </p:spTree>
    <p:extLst>
      <p:ext uri="{BB962C8B-B14F-4D97-AF65-F5344CB8AC3E}">
        <p14:creationId xmlns:p14="http://schemas.microsoft.com/office/powerpoint/2010/main" val="2176708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285B1B-1DB5-5529-CBF3-160EED22D91A}"/>
              </a:ext>
            </a:extLst>
          </p:cNvPr>
          <p:cNvSpPr/>
          <p:nvPr/>
        </p:nvSpPr>
        <p:spPr>
          <a:xfrm>
            <a:off x="-5978" y="1511397"/>
            <a:ext cx="12192000" cy="534660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260722" y="309996"/>
            <a:ext cx="11535038" cy="892552"/>
          </a:xfrm>
          <a:prstGeom prst="rect">
            <a:avLst/>
          </a:prstGeom>
        </p:spPr>
        <p:txBody>
          <a:bodyPr wrap="square">
            <a:spAutoFit/>
          </a:bodyPr>
          <a:lstStyle/>
          <a:p>
            <a:pPr>
              <a:defRPr/>
            </a:pPr>
            <a:r>
              <a:rPr kumimoji="0" lang="en-US" sz="2600" b="1" i="0" u="none" strike="noStrike" kern="1200" cap="none" spc="0" normalizeH="0" baseline="0" noProof="0">
                <a:ln>
                  <a:noFill/>
                </a:ln>
                <a:solidFill>
                  <a:srgbClr val="00C0F3"/>
                </a:solidFill>
                <a:effectLst/>
                <a:uLnTx/>
                <a:uFillTx/>
                <a:latin typeface="Helvetica" pitchFamily="2" charset="0"/>
                <a:ea typeface="+mn-ea"/>
                <a:cs typeface="+mn-cs"/>
              </a:rPr>
              <a:t>‘Brands by TV Investment’ Appendix:</a:t>
            </a:r>
            <a:r>
              <a:rPr kumimoji="0" lang="en-US" sz="2600" b="1" i="1" u="none" strike="noStrike" kern="1200" cap="none" spc="0" normalizeH="0" baseline="0" noProof="0">
                <a:ln>
                  <a:noFill/>
                </a:ln>
                <a:solidFill>
                  <a:srgbClr val="00C0F3"/>
                </a:solidFill>
                <a:effectLst/>
                <a:uLnTx/>
                <a:uFillTx/>
                <a:latin typeface="Helvetica" pitchFamily="2" charset="0"/>
                <a:ea typeface="+mn-ea"/>
                <a:cs typeface="+mn-cs"/>
              </a:rPr>
              <a:t> </a:t>
            </a:r>
            <a:r>
              <a:rPr lang="en-US" sz="2600" b="1">
                <a:solidFill>
                  <a:srgbClr val="1F1A62"/>
                </a:solidFill>
                <a:latin typeface="Helvetica" pitchFamily="2" charset="0"/>
              </a:rPr>
              <a:t>Our analysis includes companies across a range of TV investment levels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11" name="Picture 10">
            <a:extLst>
              <a:ext uri="{FF2B5EF4-FFF2-40B4-BE49-F238E27FC236}">
                <a16:creationId xmlns:a16="http://schemas.microsoft.com/office/drawing/2014/main" id="{068AADAC-09FB-6133-17A9-1254771B7DF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77229" y="6507893"/>
            <a:ext cx="11708793" cy="350107"/>
          </a:xfrm>
          <a:prstGeom prst="rect">
            <a:avLst/>
          </a:prstGeom>
        </p:spPr>
      </p:pic>
      <p:sp>
        <p:nvSpPr>
          <p:cNvPr id="14" name="Slide Number Placeholder 5">
            <a:extLst>
              <a:ext uri="{FF2B5EF4-FFF2-40B4-BE49-F238E27FC236}">
                <a16:creationId xmlns:a16="http://schemas.microsoft.com/office/drawing/2014/main" id="{94EFBBE2-D65A-8FC8-DF75-B11E7B06B1A7}"/>
              </a:ext>
            </a:extLst>
          </p:cNvPr>
          <p:cNvSpPr txBox="1">
            <a:spLocks/>
          </p:cNvSpPr>
          <p:nvPr/>
        </p:nvSpPr>
        <p:spPr>
          <a:xfrm>
            <a:off x="497736"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995BD32F-DB1E-75A6-1815-CEBA854D1CEF}"/>
              </a:ext>
            </a:extLst>
          </p:cNvPr>
          <p:cNvSpPr/>
          <p:nvPr/>
        </p:nvSpPr>
        <p:spPr>
          <a:xfrm>
            <a:off x="477229"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Rectangle: Rounded Corners 3">
            <a:extLst>
              <a:ext uri="{FF2B5EF4-FFF2-40B4-BE49-F238E27FC236}">
                <a16:creationId xmlns:a16="http://schemas.microsoft.com/office/drawing/2014/main" id="{24CF03AE-3E18-30B1-CF66-A76DB39B6A92}"/>
              </a:ext>
            </a:extLst>
          </p:cNvPr>
          <p:cNvSpPr/>
          <p:nvPr/>
        </p:nvSpPr>
        <p:spPr>
          <a:xfrm>
            <a:off x="143376" y="2122760"/>
            <a:ext cx="3722855" cy="404404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28F166-C783-BA1D-4F46-7FD7E692A8D5}"/>
              </a:ext>
            </a:extLst>
          </p:cNvPr>
          <p:cNvSpPr txBox="1"/>
          <p:nvPr/>
        </p:nvSpPr>
        <p:spPr>
          <a:xfrm>
            <a:off x="108918" y="1644015"/>
            <a:ext cx="371580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rPr>
              <a:t>Under $500K TV Spend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403020202020204" pitchFamily="34" charset="0"/>
              </a:rPr>
              <a:t>35 Brands</a:t>
            </a:r>
            <a:endParaRPr kumimoji="0" lang="en-US" sz="1200" i="0" strike="noStrike" kern="1200" cap="none" spc="0" normalizeH="0" baseline="0" noProof="0">
              <a:ln>
                <a:noFill/>
              </a:ln>
              <a:solidFill>
                <a:srgbClr val="1B1464"/>
              </a:solidFill>
              <a:effectLst/>
              <a:uLnTx/>
              <a:uFillTx/>
              <a:latin typeface="Helvetica" panose="020B0403020202020204" pitchFamily="34" charset="0"/>
            </a:endParaRPr>
          </a:p>
        </p:txBody>
      </p:sp>
      <p:sp>
        <p:nvSpPr>
          <p:cNvPr id="44" name="Rectangle: Rounded Corners 43">
            <a:extLst>
              <a:ext uri="{FF2B5EF4-FFF2-40B4-BE49-F238E27FC236}">
                <a16:creationId xmlns:a16="http://schemas.microsoft.com/office/drawing/2014/main" id="{9526B447-10E4-8852-9D99-16C1A66F88A8}"/>
              </a:ext>
            </a:extLst>
          </p:cNvPr>
          <p:cNvSpPr/>
          <p:nvPr/>
        </p:nvSpPr>
        <p:spPr>
          <a:xfrm>
            <a:off x="4211521" y="2132087"/>
            <a:ext cx="3722855" cy="404404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09974E5-95C2-606D-970A-DF73FE478784}"/>
              </a:ext>
            </a:extLst>
          </p:cNvPr>
          <p:cNvSpPr txBox="1"/>
          <p:nvPr/>
        </p:nvSpPr>
        <p:spPr>
          <a:xfrm>
            <a:off x="4204468" y="1644018"/>
            <a:ext cx="372285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rPr>
              <a:t>$2MM - $5MM TV Spend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403020202020204" pitchFamily="34" charset="0"/>
              </a:rPr>
              <a:t>35 Brands</a:t>
            </a:r>
            <a:endParaRPr kumimoji="0" lang="en-US" sz="1200" i="0" strike="noStrike" kern="1200" cap="none" spc="0" normalizeH="0" baseline="0" noProof="0">
              <a:ln>
                <a:noFill/>
              </a:ln>
              <a:solidFill>
                <a:srgbClr val="1B1464"/>
              </a:solidFill>
              <a:effectLst/>
              <a:uLnTx/>
              <a:uFillTx/>
              <a:latin typeface="Helvetica" panose="020B0403020202020204" pitchFamily="34" charset="0"/>
            </a:endParaRPr>
          </a:p>
        </p:txBody>
      </p:sp>
      <p:sp>
        <p:nvSpPr>
          <p:cNvPr id="3077" name="Rectangle: Rounded Corners 3076">
            <a:extLst>
              <a:ext uri="{FF2B5EF4-FFF2-40B4-BE49-F238E27FC236}">
                <a16:creationId xmlns:a16="http://schemas.microsoft.com/office/drawing/2014/main" id="{78D8CD22-DC97-D557-A4F0-083DEF92CAAA}"/>
              </a:ext>
            </a:extLst>
          </p:cNvPr>
          <p:cNvSpPr/>
          <p:nvPr/>
        </p:nvSpPr>
        <p:spPr>
          <a:xfrm>
            <a:off x="8304548" y="2128981"/>
            <a:ext cx="3722855" cy="4044042"/>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TextBox 3077">
            <a:extLst>
              <a:ext uri="{FF2B5EF4-FFF2-40B4-BE49-F238E27FC236}">
                <a16:creationId xmlns:a16="http://schemas.microsoft.com/office/drawing/2014/main" id="{8899D6BF-AB89-8B24-2D0B-6A6C44C5392F}"/>
              </a:ext>
            </a:extLst>
          </p:cNvPr>
          <p:cNvSpPr txBox="1"/>
          <p:nvPr/>
        </p:nvSpPr>
        <p:spPr>
          <a:xfrm>
            <a:off x="8326067" y="1640906"/>
            <a:ext cx="371580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rPr>
              <a:t>$10MM+ TV Spend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403020202020204" pitchFamily="34" charset="0"/>
              </a:rPr>
              <a:t>44 Brands</a:t>
            </a:r>
            <a:endParaRPr kumimoji="0" lang="en-US" sz="1200" i="0" strike="noStrike" kern="1200" cap="none" spc="0" normalizeH="0" baseline="0" noProof="0">
              <a:ln>
                <a:noFill/>
              </a:ln>
              <a:solidFill>
                <a:srgbClr val="1B1464"/>
              </a:solidFill>
              <a:effectLst/>
              <a:uLnTx/>
              <a:uFillTx/>
              <a:latin typeface="Helvetica" panose="020B0403020202020204" pitchFamily="34" charset="0"/>
            </a:endParaRPr>
          </a:p>
        </p:txBody>
      </p:sp>
      <p:sp>
        <p:nvSpPr>
          <p:cNvPr id="3091" name="TextBox 3090">
            <a:extLst>
              <a:ext uri="{FF2B5EF4-FFF2-40B4-BE49-F238E27FC236}">
                <a16:creationId xmlns:a16="http://schemas.microsoft.com/office/drawing/2014/main" id="{3E2B51B4-D207-F314-AF57-EBF5EEE602A4}"/>
              </a:ext>
            </a:extLst>
          </p:cNvPr>
          <p:cNvSpPr txBox="1"/>
          <p:nvPr/>
        </p:nvSpPr>
        <p:spPr>
          <a:xfrm>
            <a:off x="482613" y="6224759"/>
            <a:ext cx="11599438" cy="31859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TV spend includes national cable TV, national broadcast TV, Spanish language broadcast TV, Spanish language cable TV, spot TV, syndication TV. The brands reflected in each group are based on their total TV spend between </a:t>
            </a:r>
            <a:r>
              <a:rPr lang="en-US" sz="700">
                <a:solidFill>
                  <a:srgbClr val="1B1464"/>
                </a:solidFill>
                <a:latin typeface="Helvetica" panose="020B0403020202020204" pitchFamily="34" charset="0"/>
              </a:rPr>
              <a:t>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 April 2024</a:t>
            </a:r>
            <a:r>
              <a:rPr lang="en-US" sz="700">
                <a:solidFill>
                  <a:srgbClr val="1B1464"/>
                </a:solidFill>
                <a:latin typeface="Helvetica" panose="020B0403020202020204" pitchFamily="34" charset="0"/>
              </a:rPr>
              <a:t>.</a:t>
            </a:r>
            <a:endPar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092" name="TextBox 3091">
            <a:hlinkClick r:id="rId4" action="ppaction://hlinksldjump"/>
            <a:extLst>
              <a:ext uri="{FF2B5EF4-FFF2-40B4-BE49-F238E27FC236}">
                <a16:creationId xmlns:a16="http://schemas.microsoft.com/office/drawing/2014/main" id="{83F359F2-1508-AADC-17B6-E5458DF6D377}"/>
              </a:ext>
            </a:extLst>
          </p:cNvPr>
          <p:cNvSpPr txBox="1"/>
          <p:nvPr/>
        </p:nvSpPr>
        <p:spPr>
          <a:xfrm>
            <a:off x="11508495" y="770205"/>
            <a:ext cx="683505" cy="461665"/>
          </a:xfrm>
          <a:prstGeom prst="rect">
            <a:avLst/>
          </a:prstGeom>
          <a:noFill/>
        </p:spPr>
        <p:txBody>
          <a:bodyPr wrap="square" rtlCol="0">
            <a:spAutoFit/>
          </a:bodyPr>
          <a:lstStyle/>
          <a:p>
            <a:pPr algn="ctr"/>
            <a:r>
              <a:rPr lang="en-US" sz="800" b="1">
                <a:solidFill>
                  <a:srgbClr val="00C0F3"/>
                </a:solidFill>
                <a:latin typeface="Helvetica" panose="020B0403020202020204" pitchFamily="34" charset="0"/>
              </a:rPr>
              <a:t>Click to return to slide 25</a:t>
            </a:r>
          </a:p>
        </p:txBody>
      </p:sp>
      <p:pic>
        <p:nvPicPr>
          <p:cNvPr id="3093" name="Picture 3092" descr="Shape&#10;&#10;Description automatically generated">
            <a:hlinkClick r:id="rId4" action="ppaction://hlinksldjump"/>
            <a:extLst>
              <a:ext uri="{FF2B5EF4-FFF2-40B4-BE49-F238E27FC236}">
                <a16:creationId xmlns:a16="http://schemas.microsoft.com/office/drawing/2014/main" id="{17C1556A-C359-8B89-F651-DF5FD8F6BF6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10800000">
            <a:off x="11621619" y="283554"/>
            <a:ext cx="492443" cy="492443"/>
          </a:xfrm>
          <a:prstGeom prst="rect">
            <a:avLst/>
          </a:prstGeom>
        </p:spPr>
      </p:pic>
      <p:pic>
        <p:nvPicPr>
          <p:cNvPr id="8" name="Picture 7">
            <a:extLst>
              <a:ext uri="{FF2B5EF4-FFF2-40B4-BE49-F238E27FC236}">
                <a16:creationId xmlns:a16="http://schemas.microsoft.com/office/drawing/2014/main" id="{1457883E-C828-272A-5212-77679794C4ED}"/>
              </a:ext>
            </a:extLst>
          </p:cNvPr>
          <p:cNvPicPr>
            <a:picLocks noChangeAspect="1"/>
          </p:cNvPicPr>
          <p:nvPr/>
        </p:nvPicPr>
        <p:blipFill>
          <a:blip r:embed="rId6"/>
          <a:srcRect l="15801" t="17617" r="17110" b="32212"/>
          <a:stretch/>
        </p:blipFill>
        <p:spPr>
          <a:xfrm>
            <a:off x="217988" y="2277923"/>
            <a:ext cx="1419349" cy="606535"/>
          </a:xfrm>
          <a:prstGeom prst="rect">
            <a:avLst/>
          </a:prstGeom>
        </p:spPr>
      </p:pic>
      <p:pic>
        <p:nvPicPr>
          <p:cNvPr id="9" name="Picture 8">
            <a:extLst>
              <a:ext uri="{FF2B5EF4-FFF2-40B4-BE49-F238E27FC236}">
                <a16:creationId xmlns:a16="http://schemas.microsoft.com/office/drawing/2014/main" id="{A5E8A708-3DCD-BE07-1620-EC2AF680DCF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187184" y="5164948"/>
            <a:ext cx="732337" cy="420354"/>
          </a:xfrm>
          <a:prstGeom prst="rect">
            <a:avLst/>
          </a:prstGeom>
        </p:spPr>
      </p:pic>
      <p:pic>
        <p:nvPicPr>
          <p:cNvPr id="10" name="Picture 9">
            <a:extLst>
              <a:ext uri="{FF2B5EF4-FFF2-40B4-BE49-F238E27FC236}">
                <a16:creationId xmlns:a16="http://schemas.microsoft.com/office/drawing/2014/main" id="{467A5952-4E42-1C4A-A9DA-C0E3E791529D}"/>
              </a:ext>
            </a:extLst>
          </p:cNvPr>
          <p:cNvPicPr>
            <a:picLocks noChangeAspect="1"/>
          </p:cNvPicPr>
          <p:nvPr/>
        </p:nvPicPr>
        <p:blipFill>
          <a:blip r:embed="rId8"/>
          <a:stretch>
            <a:fillRect/>
          </a:stretch>
        </p:blipFill>
        <p:spPr>
          <a:xfrm>
            <a:off x="1727316" y="2932897"/>
            <a:ext cx="880139" cy="234704"/>
          </a:xfrm>
          <a:prstGeom prst="rect">
            <a:avLst/>
          </a:prstGeom>
        </p:spPr>
      </p:pic>
      <p:pic>
        <p:nvPicPr>
          <p:cNvPr id="13" name="Picture 12">
            <a:extLst>
              <a:ext uri="{FF2B5EF4-FFF2-40B4-BE49-F238E27FC236}">
                <a16:creationId xmlns:a16="http://schemas.microsoft.com/office/drawing/2014/main" id="{BE3CA664-1381-0BA2-9274-FFD152931986}"/>
              </a:ext>
            </a:extLst>
          </p:cNvPr>
          <p:cNvPicPr>
            <a:picLocks noChangeAspect="1"/>
          </p:cNvPicPr>
          <p:nvPr/>
        </p:nvPicPr>
        <p:blipFill>
          <a:blip r:embed="rId9"/>
          <a:stretch>
            <a:fillRect/>
          </a:stretch>
        </p:blipFill>
        <p:spPr>
          <a:xfrm>
            <a:off x="2525811" y="3843000"/>
            <a:ext cx="1287889" cy="185815"/>
          </a:xfrm>
          <a:prstGeom prst="rect">
            <a:avLst/>
          </a:prstGeom>
        </p:spPr>
      </p:pic>
      <p:pic>
        <p:nvPicPr>
          <p:cNvPr id="15" name="Picture 14">
            <a:extLst>
              <a:ext uri="{FF2B5EF4-FFF2-40B4-BE49-F238E27FC236}">
                <a16:creationId xmlns:a16="http://schemas.microsoft.com/office/drawing/2014/main" id="{0D21C487-9B2C-4AA6-55C8-81E32DB21037}"/>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2072972" y="2180610"/>
            <a:ext cx="1217084" cy="234447"/>
          </a:xfrm>
          <a:prstGeom prst="rect">
            <a:avLst/>
          </a:prstGeom>
        </p:spPr>
      </p:pic>
      <p:pic>
        <p:nvPicPr>
          <p:cNvPr id="16" name="Picture 15">
            <a:extLst>
              <a:ext uri="{FF2B5EF4-FFF2-40B4-BE49-F238E27FC236}">
                <a16:creationId xmlns:a16="http://schemas.microsoft.com/office/drawing/2014/main" id="{5EE2822A-2414-7148-EAAB-6F7428E0F218}"/>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046088" y="4509600"/>
            <a:ext cx="622595" cy="622595"/>
          </a:xfrm>
          <a:prstGeom prst="rect">
            <a:avLst/>
          </a:prstGeom>
        </p:spPr>
      </p:pic>
      <p:pic>
        <p:nvPicPr>
          <p:cNvPr id="17" name="Picture 16">
            <a:extLst>
              <a:ext uri="{FF2B5EF4-FFF2-40B4-BE49-F238E27FC236}">
                <a16:creationId xmlns:a16="http://schemas.microsoft.com/office/drawing/2014/main" id="{6C9B5EAE-87B9-F2A0-7047-A9F897F0D495}"/>
              </a:ext>
            </a:extLst>
          </p:cNvPr>
          <p:cNvPicPr>
            <a:picLocks noChangeAspect="1"/>
          </p:cNvPicPr>
          <p:nvPr/>
        </p:nvPicPr>
        <p:blipFill>
          <a:blip r:embed="rId12"/>
          <a:stretch>
            <a:fillRect/>
          </a:stretch>
        </p:blipFill>
        <p:spPr>
          <a:xfrm>
            <a:off x="193896" y="3678535"/>
            <a:ext cx="1391908" cy="239984"/>
          </a:xfrm>
          <a:prstGeom prst="rect">
            <a:avLst/>
          </a:prstGeom>
        </p:spPr>
      </p:pic>
      <p:pic>
        <p:nvPicPr>
          <p:cNvPr id="18" name="Picture 17">
            <a:extLst>
              <a:ext uri="{FF2B5EF4-FFF2-40B4-BE49-F238E27FC236}">
                <a16:creationId xmlns:a16="http://schemas.microsoft.com/office/drawing/2014/main" id="{171F433B-B02D-FCB3-8F2D-DC64497FDFC3}"/>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67159" y="4021803"/>
            <a:ext cx="1031894" cy="357506"/>
          </a:xfrm>
          <a:prstGeom prst="rect">
            <a:avLst/>
          </a:prstGeom>
        </p:spPr>
      </p:pic>
      <p:pic>
        <p:nvPicPr>
          <p:cNvPr id="20" name="Picture 19">
            <a:extLst>
              <a:ext uri="{FF2B5EF4-FFF2-40B4-BE49-F238E27FC236}">
                <a16:creationId xmlns:a16="http://schemas.microsoft.com/office/drawing/2014/main" id="{3D1A17C5-BAFB-30CF-CCEB-8016240FECF8}"/>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2853745" y="2470178"/>
            <a:ext cx="727864" cy="284595"/>
          </a:xfrm>
          <a:prstGeom prst="rect">
            <a:avLst/>
          </a:prstGeom>
        </p:spPr>
      </p:pic>
      <p:pic>
        <p:nvPicPr>
          <p:cNvPr id="21" name="Picture 20">
            <a:extLst>
              <a:ext uri="{FF2B5EF4-FFF2-40B4-BE49-F238E27FC236}">
                <a16:creationId xmlns:a16="http://schemas.microsoft.com/office/drawing/2014/main" id="{3A608BF6-3061-C817-24EA-3BE04E5B391F}"/>
              </a:ext>
            </a:extLst>
          </p:cNvPr>
          <p:cNvPicPr>
            <a:picLocks noChangeAspect="1"/>
          </p:cNvPicPr>
          <p:nvPr/>
        </p:nvPicPr>
        <p:blipFill>
          <a:blip r:embed="rId15"/>
          <a:srcRect l="-434" t="29217" r="434" b="24530"/>
          <a:stretch/>
        </p:blipFill>
        <p:spPr>
          <a:xfrm>
            <a:off x="1707733" y="5839400"/>
            <a:ext cx="1188173" cy="307646"/>
          </a:xfrm>
          <a:prstGeom prst="rect">
            <a:avLst/>
          </a:prstGeom>
        </p:spPr>
      </p:pic>
      <p:pic>
        <p:nvPicPr>
          <p:cNvPr id="22" name="Picture 21">
            <a:extLst>
              <a:ext uri="{FF2B5EF4-FFF2-40B4-BE49-F238E27FC236}">
                <a16:creationId xmlns:a16="http://schemas.microsoft.com/office/drawing/2014/main" id="{445BAFC1-FC66-9333-4783-30275D690D4C}"/>
              </a:ext>
            </a:extLst>
          </p:cNvPr>
          <p:cNvPicPr>
            <a:picLocks noChangeAspect="1"/>
          </p:cNvPicPr>
          <p:nvPr/>
        </p:nvPicPr>
        <p:blipFill>
          <a:blip r:embed="rId16" cstate="hqprint">
            <a:extLst>
              <a:ext uri="{28A0092B-C50C-407E-A947-70E740481C1C}">
                <a14:useLocalDpi xmlns:a14="http://schemas.microsoft.com/office/drawing/2010/main"/>
              </a:ext>
            </a:extLst>
          </a:blip>
          <a:srcRect t="24267" b="31364"/>
          <a:stretch/>
        </p:blipFill>
        <p:spPr>
          <a:xfrm>
            <a:off x="2631586" y="4906980"/>
            <a:ext cx="1222654" cy="361656"/>
          </a:xfrm>
          <a:prstGeom prst="rect">
            <a:avLst/>
          </a:prstGeom>
        </p:spPr>
      </p:pic>
      <p:pic>
        <p:nvPicPr>
          <p:cNvPr id="23" name="Picture 22">
            <a:extLst>
              <a:ext uri="{FF2B5EF4-FFF2-40B4-BE49-F238E27FC236}">
                <a16:creationId xmlns:a16="http://schemas.microsoft.com/office/drawing/2014/main" id="{C81CE366-0653-542D-4ED4-D63DF13C0670}"/>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2771389" y="4065420"/>
            <a:ext cx="947755" cy="283023"/>
          </a:xfrm>
          <a:prstGeom prst="rect">
            <a:avLst/>
          </a:prstGeom>
        </p:spPr>
      </p:pic>
      <p:pic>
        <p:nvPicPr>
          <p:cNvPr id="24" name="Picture 23">
            <a:extLst>
              <a:ext uri="{FF2B5EF4-FFF2-40B4-BE49-F238E27FC236}">
                <a16:creationId xmlns:a16="http://schemas.microsoft.com/office/drawing/2014/main" id="{2D30A078-C890-FFED-0D58-128E841AD4C0}"/>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2672069" y="3128694"/>
            <a:ext cx="1122994" cy="294732"/>
          </a:xfrm>
          <a:prstGeom prst="rect">
            <a:avLst/>
          </a:prstGeom>
        </p:spPr>
      </p:pic>
      <p:pic>
        <p:nvPicPr>
          <p:cNvPr id="26" name="Picture 25">
            <a:extLst>
              <a:ext uri="{FF2B5EF4-FFF2-40B4-BE49-F238E27FC236}">
                <a16:creationId xmlns:a16="http://schemas.microsoft.com/office/drawing/2014/main" id="{F3AF902B-587A-05E4-8001-7FE5B1767624}"/>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l="1236" t="-3615" r="-836" b="-387"/>
          <a:stretch/>
        </p:blipFill>
        <p:spPr>
          <a:xfrm>
            <a:off x="2723770" y="4434136"/>
            <a:ext cx="481139" cy="401929"/>
          </a:xfrm>
          <a:prstGeom prst="rect">
            <a:avLst/>
          </a:prstGeom>
        </p:spPr>
      </p:pic>
      <p:pic>
        <p:nvPicPr>
          <p:cNvPr id="27" name="Picture 26">
            <a:extLst>
              <a:ext uri="{FF2B5EF4-FFF2-40B4-BE49-F238E27FC236}">
                <a16:creationId xmlns:a16="http://schemas.microsoft.com/office/drawing/2014/main" id="{0B277131-FAA3-EE68-8511-0218D51F8937}"/>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60722" y="4703515"/>
            <a:ext cx="1173553" cy="469421"/>
          </a:xfrm>
          <a:prstGeom prst="rect">
            <a:avLst/>
          </a:prstGeom>
        </p:spPr>
      </p:pic>
      <p:pic>
        <p:nvPicPr>
          <p:cNvPr id="28" name="Picture 27">
            <a:extLst>
              <a:ext uri="{FF2B5EF4-FFF2-40B4-BE49-F238E27FC236}">
                <a16:creationId xmlns:a16="http://schemas.microsoft.com/office/drawing/2014/main" id="{747A5405-581E-B058-5EA8-FB2AFA12D1D8}"/>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192016" y="5087810"/>
            <a:ext cx="842010" cy="438547"/>
          </a:xfrm>
          <a:prstGeom prst="rect">
            <a:avLst/>
          </a:prstGeom>
        </p:spPr>
      </p:pic>
      <p:pic>
        <p:nvPicPr>
          <p:cNvPr id="29" name="Picture 28">
            <a:extLst>
              <a:ext uri="{FF2B5EF4-FFF2-40B4-BE49-F238E27FC236}">
                <a16:creationId xmlns:a16="http://schemas.microsoft.com/office/drawing/2014/main" id="{C7867C34-BE3C-FAB5-F782-3BAC931A173D}"/>
              </a:ext>
            </a:extLst>
          </p:cNvPr>
          <p:cNvPicPr>
            <a:picLocks noChangeAspect="1"/>
          </p:cNvPicPr>
          <p:nvPr/>
        </p:nvPicPr>
        <p:blipFill>
          <a:blip r:embed="rId22"/>
          <a:stretch>
            <a:fillRect/>
          </a:stretch>
        </p:blipFill>
        <p:spPr>
          <a:xfrm>
            <a:off x="260722" y="5597453"/>
            <a:ext cx="1634743" cy="163474"/>
          </a:xfrm>
          <a:prstGeom prst="rect">
            <a:avLst/>
          </a:prstGeom>
        </p:spPr>
      </p:pic>
      <p:pic>
        <p:nvPicPr>
          <p:cNvPr id="30" name="Picture 29">
            <a:extLst>
              <a:ext uri="{FF2B5EF4-FFF2-40B4-BE49-F238E27FC236}">
                <a16:creationId xmlns:a16="http://schemas.microsoft.com/office/drawing/2014/main" id="{65CC604A-04FE-23A5-99F5-AFAC56917517}"/>
              </a:ext>
            </a:extLst>
          </p:cNvPr>
          <p:cNvPicPr>
            <a:picLocks noChangeAspect="1"/>
          </p:cNvPicPr>
          <p:nvPr/>
        </p:nvPicPr>
        <p:blipFill>
          <a:blip r:embed="rId23"/>
          <a:stretch>
            <a:fillRect/>
          </a:stretch>
        </p:blipFill>
        <p:spPr>
          <a:xfrm>
            <a:off x="1081208" y="5161765"/>
            <a:ext cx="1062545" cy="371162"/>
          </a:xfrm>
          <a:prstGeom prst="rect">
            <a:avLst/>
          </a:prstGeom>
        </p:spPr>
      </p:pic>
      <p:pic>
        <p:nvPicPr>
          <p:cNvPr id="31" name="Picture 30">
            <a:extLst>
              <a:ext uri="{FF2B5EF4-FFF2-40B4-BE49-F238E27FC236}">
                <a16:creationId xmlns:a16="http://schemas.microsoft.com/office/drawing/2014/main" id="{19B2AC8E-D9D7-0471-6AB9-BA8374B1A526}"/>
              </a:ext>
            </a:extLst>
          </p:cNvPr>
          <p:cNvPicPr>
            <a:picLocks noChangeAspect="1"/>
          </p:cNvPicPr>
          <p:nvPr/>
        </p:nvPicPr>
        <p:blipFill rotWithShape="1">
          <a:blip r:embed="rId24" cstate="hqprint">
            <a:extLst>
              <a:ext uri="{28A0092B-C50C-407E-A947-70E740481C1C}">
                <a14:useLocalDpi xmlns:a14="http://schemas.microsoft.com/office/drawing/2010/main"/>
              </a:ext>
            </a:extLst>
          </a:blip>
          <a:srcRect/>
          <a:stretch/>
        </p:blipFill>
        <p:spPr>
          <a:xfrm>
            <a:off x="210731" y="2953425"/>
            <a:ext cx="1411768" cy="340289"/>
          </a:xfrm>
          <a:prstGeom prst="rect">
            <a:avLst/>
          </a:prstGeom>
        </p:spPr>
      </p:pic>
      <p:pic>
        <p:nvPicPr>
          <p:cNvPr id="32" name="Picture 31">
            <a:extLst>
              <a:ext uri="{FF2B5EF4-FFF2-40B4-BE49-F238E27FC236}">
                <a16:creationId xmlns:a16="http://schemas.microsoft.com/office/drawing/2014/main" id="{07BFA91C-0F87-208A-1E03-5D75A6FB1CA4}"/>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1510371" y="4675261"/>
            <a:ext cx="447267" cy="447267"/>
          </a:xfrm>
          <a:prstGeom prst="rect">
            <a:avLst/>
          </a:prstGeom>
        </p:spPr>
      </p:pic>
      <p:pic>
        <p:nvPicPr>
          <p:cNvPr id="33" name="Picture 32">
            <a:extLst>
              <a:ext uri="{FF2B5EF4-FFF2-40B4-BE49-F238E27FC236}">
                <a16:creationId xmlns:a16="http://schemas.microsoft.com/office/drawing/2014/main" id="{0CF11A6C-D9D4-34B6-BAFA-E55288AB5287}"/>
              </a:ext>
            </a:extLst>
          </p:cNvPr>
          <p:cNvPicPr>
            <a:picLocks noChangeAspect="1"/>
          </p:cNvPicPr>
          <p:nvPr/>
        </p:nvPicPr>
        <p:blipFill>
          <a:blip r:embed="rId26"/>
          <a:stretch>
            <a:fillRect/>
          </a:stretch>
        </p:blipFill>
        <p:spPr>
          <a:xfrm>
            <a:off x="3115548" y="5633338"/>
            <a:ext cx="421166" cy="421166"/>
          </a:xfrm>
          <a:prstGeom prst="rect">
            <a:avLst/>
          </a:prstGeom>
        </p:spPr>
      </p:pic>
      <p:pic>
        <p:nvPicPr>
          <p:cNvPr id="34" name="Picture 33">
            <a:extLst>
              <a:ext uri="{FF2B5EF4-FFF2-40B4-BE49-F238E27FC236}">
                <a16:creationId xmlns:a16="http://schemas.microsoft.com/office/drawing/2014/main" id="{D50FF7F7-940F-F266-78A7-C9D35753B106}"/>
              </a:ext>
            </a:extLst>
          </p:cNvPr>
          <p:cNvPicPr>
            <a:picLocks noChangeAspect="1"/>
          </p:cNvPicPr>
          <p:nvPr/>
        </p:nvPicPr>
        <p:blipFill rotWithShape="1">
          <a:blip r:embed="rId27" cstate="hqprint">
            <a:extLst>
              <a:ext uri="{28A0092B-C50C-407E-A947-70E740481C1C}">
                <a14:useLocalDpi xmlns:a14="http://schemas.microsoft.com/office/drawing/2010/main"/>
              </a:ext>
            </a:extLst>
          </a:blip>
          <a:srcRect l="2380" t="36199" r="1583" b="35942"/>
          <a:stretch/>
        </p:blipFill>
        <p:spPr>
          <a:xfrm>
            <a:off x="2019473" y="5619259"/>
            <a:ext cx="1012676" cy="165239"/>
          </a:xfrm>
          <a:prstGeom prst="rect">
            <a:avLst/>
          </a:prstGeom>
        </p:spPr>
      </p:pic>
      <p:pic>
        <p:nvPicPr>
          <p:cNvPr id="35" name="Picture 34">
            <a:extLst>
              <a:ext uri="{FF2B5EF4-FFF2-40B4-BE49-F238E27FC236}">
                <a16:creationId xmlns:a16="http://schemas.microsoft.com/office/drawing/2014/main" id="{D9D931B0-794F-C462-B542-95DB9D769755}"/>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1912045" y="2489805"/>
            <a:ext cx="777522" cy="379042"/>
          </a:xfrm>
          <a:prstGeom prst="rect">
            <a:avLst/>
          </a:prstGeom>
        </p:spPr>
      </p:pic>
      <p:pic>
        <p:nvPicPr>
          <p:cNvPr id="36" name="Picture 35">
            <a:extLst>
              <a:ext uri="{FF2B5EF4-FFF2-40B4-BE49-F238E27FC236}">
                <a16:creationId xmlns:a16="http://schemas.microsoft.com/office/drawing/2014/main" id="{A19394E0-601F-EE50-A5C6-04E601F0F992}"/>
              </a:ext>
            </a:extLst>
          </p:cNvPr>
          <p:cNvPicPr>
            <a:picLocks noChangeAspect="1"/>
          </p:cNvPicPr>
          <p:nvPr/>
        </p:nvPicPr>
        <p:blipFill>
          <a:blip r:embed="rId29" cstate="hqprint">
            <a:extLst>
              <a:ext uri="{28A0092B-C50C-407E-A947-70E740481C1C}">
                <a14:useLocalDpi xmlns:a14="http://schemas.microsoft.com/office/drawing/2010/main"/>
              </a:ext>
            </a:extLst>
          </a:blip>
          <a:stretch>
            <a:fillRect/>
          </a:stretch>
        </p:blipFill>
        <p:spPr>
          <a:xfrm>
            <a:off x="424081" y="5766191"/>
            <a:ext cx="1288815" cy="394461"/>
          </a:xfrm>
          <a:prstGeom prst="rect">
            <a:avLst/>
          </a:prstGeom>
        </p:spPr>
      </p:pic>
      <p:pic>
        <p:nvPicPr>
          <p:cNvPr id="37" name="Picture 14" descr="Our Story - Angelino's Coffee">
            <a:extLst>
              <a:ext uri="{FF2B5EF4-FFF2-40B4-BE49-F238E27FC236}">
                <a16:creationId xmlns:a16="http://schemas.microsoft.com/office/drawing/2014/main" id="{AA36F86C-12A1-1B36-0B2F-3713FEA45CBB}"/>
              </a:ext>
            </a:extLst>
          </p:cNvPr>
          <p:cNvPicPr>
            <a:picLocks noChangeAspect="1" noChangeArrowheads="1"/>
          </p:cNvPicPr>
          <p:nvPr/>
        </p:nvPicPr>
        <p:blipFill>
          <a:blip r:embed="rId30" cstate="hqprint">
            <a:extLst>
              <a:ext uri="{28A0092B-C50C-407E-A947-70E740481C1C}">
                <a14:useLocalDpi xmlns:a14="http://schemas.microsoft.com/office/drawing/2010/main"/>
              </a:ext>
            </a:extLst>
          </a:blip>
          <a:srcRect/>
          <a:stretch>
            <a:fillRect/>
          </a:stretch>
        </p:blipFill>
        <p:spPr bwMode="auto">
          <a:xfrm>
            <a:off x="211848" y="4381056"/>
            <a:ext cx="1231518" cy="4289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E4AEFFA-9C39-14C0-4583-BA4B8FC185AB}"/>
              </a:ext>
            </a:extLst>
          </p:cNvPr>
          <p:cNvPicPr>
            <a:picLocks noChangeAspect="1"/>
          </p:cNvPicPr>
          <p:nvPr/>
        </p:nvPicPr>
        <p:blipFill>
          <a:blip r:embed="rId31" cstate="hqprint">
            <a:extLst>
              <a:ext uri="{28A0092B-C50C-407E-A947-70E740481C1C}">
                <a14:useLocalDpi xmlns:a14="http://schemas.microsoft.com/office/drawing/2010/main"/>
              </a:ext>
            </a:extLst>
          </a:blip>
          <a:stretch>
            <a:fillRect/>
          </a:stretch>
        </p:blipFill>
        <p:spPr>
          <a:xfrm>
            <a:off x="1480045" y="4265557"/>
            <a:ext cx="1132086" cy="283022"/>
          </a:xfrm>
          <a:prstGeom prst="rect">
            <a:avLst/>
          </a:prstGeom>
        </p:spPr>
      </p:pic>
      <p:pic>
        <p:nvPicPr>
          <p:cNvPr id="39" name="Picture 24">
            <a:extLst>
              <a:ext uri="{FF2B5EF4-FFF2-40B4-BE49-F238E27FC236}">
                <a16:creationId xmlns:a16="http://schemas.microsoft.com/office/drawing/2014/main" id="{EFF3683A-8F51-E47A-5B59-0FCC17ABF821}"/>
              </a:ext>
            </a:extLst>
          </p:cNvPr>
          <p:cNvPicPr>
            <a:picLocks noChangeAspect="1" noChangeArrowheads="1"/>
          </p:cNvPicPr>
          <p:nvPr/>
        </p:nvPicPr>
        <p:blipFill>
          <a:blip r:embed="rId32" cstate="hqprint">
            <a:extLst>
              <a:ext uri="{28A0092B-C50C-407E-A947-70E740481C1C}">
                <a14:useLocalDpi xmlns:a14="http://schemas.microsoft.com/office/drawing/2010/main"/>
              </a:ext>
            </a:extLst>
          </a:blip>
          <a:srcRect/>
          <a:stretch>
            <a:fillRect/>
          </a:stretch>
        </p:blipFill>
        <p:spPr bwMode="auto">
          <a:xfrm>
            <a:off x="767281" y="2257705"/>
            <a:ext cx="1119763" cy="236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F20D6DFD-AD71-DC8E-EC10-96D23AA892CC}"/>
              </a:ext>
            </a:extLst>
          </p:cNvPr>
          <p:cNvPicPr>
            <a:picLocks noChangeAspect="1"/>
          </p:cNvPicPr>
          <p:nvPr/>
        </p:nvPicPr>
        <p:blipFill>
          <a:blip r:embed="rId33" cstate="hqprint">
            <a:extLst>
              <a:ext uri="{28A0092B-C50C-407E-A947-70E740481C1C}">
                <a14:useLocalDpi xmlns:a14="http://schemas.microsoft.com/office/drawing/2010/main"/>
              </a:ext>
            </a:extLst>
          </a:blip>
          <a:stretch>
            <a:fillRect/>
          </a:stretch>
        </p:blipFill>
        <p:spPr>
          <a:xfrm>
            <a:off x="2583398" y="3482060"/>
            <a:ext cx="1178923" cy="294732"/>
          </a:xfrm>
          <a:prstGeom prst="rect">
            <a:avLst/>
          </a:prstGeom>
        </p:spPr>
      </p:pic>
      <p:pic>
        <p:nvPicPr>
          <p:cNvPr id="41" name="Picture 40">
            <a:extLst>
              <a:ext uri="{FF2B5EF4-FFF2-40B4-BE49-F238E27FC236}">
                <a16:creationId xmlns:a16="http://schemas.microsoft.com/office/drawing/2014/main" id="{E8E0100C-2B4F-B4D4-BC74-67B0926ED0F7}"/>
              </a:ext>
            </a:extLst>
          </p:cNvPr>
          <p:cNvPicPr>
            <a:picLocks noChangeAspect="1"/>
          </p:cNvPicPr>
          <p:nvPr/>
        </p:nvPicPr>
        <p:blipFill>
          <a:blip r:embed="rId34" cstate="hqprint">
            <a:extLst>
              <a:ext uri="{28A0092B-C50C-407E-A947-70E740481C1C}">
                <a14:useLocalDpi xmlns:a14="http://schemas.microsoft.com/office/drawing/2010/main"/>
              </a:ext>
            </a:extLst>
          </a:blip>
          <a:stretch>
            <a:fillRect/>
          </a:stretch>
        </p:blipFill>
        <p:spPr>
          <a:xfrm>
            <a:off x="3025946" y="5274516"/>
            <a:ext cx="798774" cy="289878"/>
          </a:xfrm>
          <a:prstGeom prst="rect">
            <a:avLst/>
          </a:prstGeom>
        </p:spPr>
      </p:pic>
      <p:pic>
        <p:nvPicPr>
          <p:cNvPr id="42" name="Picture 41">
            <a:extLst>
              <a:ext uri="{FF2B5EF4-FFF2-40B4-BE49-F238E27FC236}">
                <a16:creationId xmlns:a16="http://schemas.microsoft.com/office/drawing/2014/main" id="{A6764E93-6781-D7FC-D752-0F384C1BD5CA}"/>
              </a:ext>
            </a:extLst>
          </p:cNvPr>
          <p:cNvPicPr>
            <a:picLocks noChangeAspect="1"/>
          </p:cNvPicPr>
          <p:nvPr/>
        </p:nvPicPr>
        <p:blipFill>
          <a:blip r:embed="rId35" cstate="hqprint">
            <a:extLst>
              <a:ext uri="{28A0092B-C50C-407E-A947-70E740481C1C}">
                <a14:useLocalDpi xmlns:a14="http://schemas.microsoft.com/office/drawing/2010/main"/>
              </a:ext>
            </a:extLst>
          </a:blip>
          <a:stretch>
            <a:fillRect/>
          </a:stretch>
        </p:blipFill>
        <p:spPr>
          <a:xfrm>
            <a:off x="189892" y="3372380"/>
            <a:ext cx="1420566" cy="227598"/>
          </a:xfrm>
          <a:prstGeom prst="rect">
            <a:avLst/>
          </a:prstGeom>
        </p:spPr>
      </p:pic>
      <p:pic>
        <p:nvPicPr>
          <p:cNvPr id="43" name="Picture 42">
            <a:extLst>
              <a:ext uri="{FF2B5EF4-FFF2-40B4-BE49-F238E27FC236}">
                <a16:creationId xmlns:a16="http://schemas.microsoft.com/office/drawing/2014/main" id="{2B8265CA-6762-3731-63D2-2714643331B4}"/>
              </a:ext>
            </a:extLst>
          </p:cNvPr>
          <p:cNvPicPr>
            <a:picLocks noChangeAspect="1"/>
          </p:cNvPicPr>
          <p:nvPr/>
        </p:nvPicPr>
        <p:blipFill rotWithShape="1">
          <a:blip r:embed="rId36" cstate="hqprint">
            <a:extLst>
              <a:ext uri="{28A0092B-C50C-407E-A947-70E740481C1C}">
                <a14:useLocalDpi xmlns:a14="http://schemas.microsoft.com/office/drawing/2010/main"/>
              </a:ext>
            </a:extLst>
          </a:blip>
          <a:srcRect t="23699" b="23741"/>
          <a:stretch/>
        </p:blipFill>
        <p:spPr>
          <a:xfrm>
            <a:off x="1497517" y="3933815"/>
            <a:ext cx="935635" cy="276621"/>
          </a:xfrm>
          <a:prstGeom prst="rect">
            <a:avLst/>
          </a:prstGeom>
        </p:spPr>
      </p:pic>
      <p:pic>
        <p:nvPicPr>
          <p:cNvPr id="46" name="Picture 45">
            <a:extLst>
              <a:ext uri="{FF2B5EF4-FFF2-40B4-BE49-F238E27FC236}">
                <a16:creationId xmlns:a16="http://schemas.microsoft.com/office/drawing/2014/main" id="{452F2872-3B1D-8B25-B52F-8CFDD3E3D885}"/>
              </a:ext>
            </a:extLst>
          </p:cNvPr>
          <p:cNvPicPr>
            <a:picLocks noChangeAspect="1"/>
          </p:cNvPicPr>
          <p:nvPr/>
        </p:nvPicPr>
        <p:blipFill>
          <a:blip r:embed="rId37"/>
          <a:stretch>
            <a:fillRect/>
          </a:stretch>
        </p:blipFill>
        <p:spPr>
          <a:xfrm>
            <a:off x="1609295" y="3254461"/>
            <a:ext cx="981212" cy="271501"/>
          </a:xfrm>
          <a:prstGeom prst="rect">
            <a:avLst/>
          </a:prstGeom>
        </p:spPr>
      </p:pic>
      <p:pic>
        <p:nvPicPr>
          <p:cNvPr id="47" name="Picture 46">
            <a:extLst>
              <a:ext uri="{FF2B5EF4-FFF2-40B4-BE49-F238E27FC236}">
                <a16:creationId xmlns:a16="http://schemas.microsoft.com/office/drawing/2014/main" id="{68EAA2B1-472F-FE1B-B9DA-DAD951CAF647}"/>
              </a:ext>
            </a:extLst>
          </p:cNvPr>
          <p:cNvPicPr>
            <a:picLocks noChangeAspect="1"/>
          </p:cNvPicPr>
          <p:nvPr/>
        </p:nvPicPr>
        <p:blipFill>
          <a:blip r:embed="rId38" cstate="hqprint">
            <a:extLst>
              <a:ext uri="{28A0092B-C50C-407E-A947-70E740481C1C}">
                <a14:useLocalDpi xmlns:a14="http://schemas.microsoft.com/office/drawing/2010/main"/>
              </a:ext>
            </a:extLst>
          </a:blip>
          <a:stretch>
            <a:fillRect/>
          </a:stretch>
        </p:blipFill>
        <p:spPr>
          <a:xfrm>
            <a:off x="3265712" y="4386132"/>
            <a:ext cx="518670" cy="590296"/>
          </a:xfrm>
          <a:prstGeom prst="rect">
            <a:avLst/>
          </a:prstGeom>
        </p:spPr>
      </p:pic>
      <p:pic>
        <p:nvPicPr>
          <p:cNvPr id="48" name="Picture 47">
            <a:extLst>
              <a:ext uri="{FF2B5EF4-FFF2-40B4-BE49-F238E27FC236}">
                <a16:creationId xmlns:a16="http://schemas.microsoft.com/office/drawing/2014/main" id="{59830F80-E3E0-BB6E-8143-4B669D54A4B6}"/>
              </a:ext>
            </a:extLst>
          </p:cNvPr>
          <p:cNvPicPr>
            <a:picLocks noChangeAspect="1"/>
          </p:cNvPicPr>
          <p:nvPr/>
        </p:nvPicPr>
        <p:blipFill>
          <a:blip r:embed="rId39" cstate="hqprint">
            <a:extLst>
              <a:ext uri="{28A0092B-C50C-407E-A947-70E740481C1C}">
                <a14:useLocalDpi xmlns:a14="http://schemas.microsoft.com/office/drawing/2010/main"/>
              </a:ext>
            </a:extLst>
          </a:blip>
          <a:stretch>
            <a:fillRect/>
          </a:stretch>
        </p:blipFill>
        <p:spPr>
          <a:xfrm>
            <a:off x="2562805" y="2789467"/>
            <a:ext cx="1348077" cy="411737"/>
          </a:xfrm>
          <a:prstGeom prst="rect">
            <a:avLst/>
          </a:prstGeom>
        </p:spPr>
      </p:pic>
      <p:pic>
        <p:nvPicPr>
          <p:cNvPr id="25" name="Picture 24">
            <a:extLst>
              <a:ext uri="{FF2B5EF4-FFF2-40B4-BE49-F238E27FC236}">
                <a16:creationId xmlns:a16="http://schemas.microsoft.com/office/drawing/2014/main" id="{330EF317-FEBC-ABE3-3887-606EF13662DB}"/>
              </a:ext>
            </a:extLst>
          </p:cNvPr>
          <p:cNvPicPr>
            <a:picLocks noChangeAspect="1"/>
          </p:cNvPicPr>
          <p:nvPr/>
        </p:nvPicPr>
        <p:blipFill>
          <a:blip r:embed="rId40" cstate="hqprint">
            <a:extLst>
              <a:ext uri="{28A0092B-C50C-407E-A947-70E740481C1C}">
                <a14:useLocalDpi xmlns:a14="http://schemas.microsoft.com/office/drawing/2010/main"/>
              </a:ext>
            </a:extLst>
          </a:blip>
          <a:stretch>
            <a:fillRect/>
          </a:stretch>
        </p:blipFill>
        <p:spPr>
          <a:xfrm>
            <a:off x="1620586" y="3465683"/>
            <a:ext cx="858902" cy="375770"/>
          </a:xfrm>
          <a:prstGeom prst="rect">
            <a:avLst/>
          </a:prstGeom>
        </p:spPr>
      </p:pic>
      <p:pic>
        <p:nvPicPr>
          <p:cNvPr id="50" name="Picture 49">
            <a:extLst>
              <a:ext uri="{FF2B5EF4-FFF2-40B4-BE49-F238E27FC236}">
                <a16:creationId xmlns:a16="http://schemas.microsoft.com/office/drawing/2014/main" id="{5155A96B-11B0-F19A-B86C-5ADC9FDA5D60}"/>
              </a:ext>
            </a:extLst>
          </p:cNvPr>
          <p:cNvPicPr>
            <a:picLocks noChangeAspect="1"/>
          </p:cNvPicPr>
          <p:nvPr/>
        </p:nvPicPr>
        <p:blipFill rotWithShape="1">
          <a:blip r:embed="rId41" cstate="hqprint">
            <a:extLst>
              <a:ext uri="{28A0092B-C50C-407E-A947-70E740481C1C}">
                <a14:useLocalDpi xmlns:a14="http://schemas.microsoft.com/office/drawing/2010/main"/>
              </a:ext>
            </a:extLst>
          </a:blip>
          <a:srcRect l="-3098" t="909" r="-4437" b="3306"/>
          <a:stretch/>
        </p:blipFill>
        <p:spPr>
          <a:xfrm>
            <a:off x="4466939" y="2268390"/>
            <a:ext cx="1133189" cy="231537"/>
          </a:xfrm>
          <a:prstGeom prst="rect">
            <a:avLst/>
          </a:prstGeom>
        </p:spPr>
      </p:pic>
      <p:pic>
        <p:nvPicPr>
          <p:cNvPr id="51" name="Picture 50">
            <a:extLst>
              <a:ext uri="{FF2B5EF4-FFF2-40B4-BE49-F238E27FC236}">
                <a16:creationId xmlns:a16="http://schemas.microsoft.com/office/drawing/2014/main" id="{05939F09-F59F-97EF-332D-C786A09C728F}"/>
              </a:ext>
            </a:extLst>
          </p:cNvPr>
          <p:cNvPicPr>
            <a:picLocks noChangeAspect="1"/>
          </p:cNvPicPr>
          <p:nvPr/>
        </p:nvPicPr>
        <p:blipFill rotWithShape="1">
          <a:blip r:embed="rId42" cstate="hqprint">
            <a:extLst>
              <a:ext uri="{28A0092B-C50C-407E-A947-70E740481C1C}">
                <a14:useLocalDpi xmlns:a14="http://schemas.microsoft.com/office/drawing/2010/main"/>
              </a:ext>
            </a:extLst>
          </a:blip>
          <a:srcRect/>
          <a:stretch/>
        </p:blipFill>
        <p:spPr>
          <a:xfrm>
            <a:off x="4303736" y="4434741"/>
            <a:ext cx="564373" cy="484393"/>
          </a:xfrm>
          <a:prstGeom prst="rect">
            <a:avLst/>
          </a:prstGeom>
        </p:spPr>
      </p:pic>
      <p:pic>
        <p:nvPicPr>
          <p:cNvPr id="52" name="Picture 51">
            <a:extLst>
              <a:ext uri="{FF2B5EF4-FFF2-40B4-BE49-F238E27FC236}">
                <a16:creationId xmlns:a16="http://schemas.microsoft.com/office/drawing/2014/main" id="{4837427F-E9E1-4977-621D-07DBF8044230}"/>
              </a:ext>
            </a:extLst>
          </p:cNvPr>
          <p:cNvPicPr>
            <a:picLocks noChangeAspect="1"/>
          </p:cNvPicPr>
          <p:nvPr/>
        </p:nvPicPr>
        <p:blipFill rotWithShape="1">
          <a:blip r:embed="rId43" cstate="hqprint">
            <a:extLst>
              <a:ext uri="{28A0092B-C50C-407E-A947-70E740481C1C}">
                <a14:useLocalDpi xmlns:a14="http://schemas.microsoft.com/office/drawing/2010/main"/>
              </a:ext>
            </a:extLst>
          </a:blip>
          <a:srcRect l="14979" t="-76" r="14923" b="76"/>
          <a:stretch/>
        </p:blipFill>
        <p:spPr>
          <a:xfrm>
            <a:off x="5682060" y="2191187"/>
            <a:ext cx="517999" cy="386951"/>
          </a:xfrm>
          <a:prstGeom prst="rect">
            <a:avLst/>
          </a:prstGeom>
        </p:spPr>
      </p:pic>
      <p:pic>
        <p:nvPicPr>
          <p:cNvPr id="49" name="Picture 48" descr="M1 Finance Review 2024">
            <a:extLst>
              <a:ext uri="{FF2B5EF4-FFF2-40B4-BE49-F238E27FC236}">
                <a16:creationId xmlns:a16="http://schemas.microsoft.com/office/drawing/2014/main" id="{E2EDAA00-7CC9-2D6C-FAAA-25FB94A9C6A3}"/>
              </a:ext>
            </a:extLst>
          </p:cNvPr>
          <p:cNvPicPr>
            <a:picLocks noChangeAspect="1" noChangeArrowheads="1"/>
          </p:cNvPicPr>
          <p:nvPr/>
        </p:nvPicPr>
        <p:blipFill>
          <a:blip r:embed="rId44" cstate="hqprint">
            <a:extLst>
              <a:ext uri="{28A0092B-C50C-407E-A947-70E740481C1C}">
                <a14:useLocalDpi xmlns:a14="http://schemas.microsoft.com/office/drawing/2010/main"/>
              </a:ext>
            </a:extLst>
          </a:blip>
          <a:srcRect/>
          <a:stretch>
            <a:fillRect/>
          </a:stretch>
        </p:blipFill>
        <p:spPr bwMode="auto">
          <a:xfrm>
            <a:off x="4263271" y="3462173"/>
            <a:ext cx="1199975" cy="30117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A4182299-63DD-619E-C2A1-E95B1C6545A4}"/>
              </a:ext>
            </a:extLst>
          </p:cNvPr>
          <p:cNvPicPr>
            <a:picLocks noChangeAspect="1"/>
          </p:cNvPicPr>
          <p:nvPr/>
        </p:nvPicPr>
        <p:blipFill>
          <a:blip r:embed="rId45" cstate="hqprint">
            <a:extLst>
              <a:ext uri="{28A0092B-C50C-407E-A947-70E740481C1C}">
                <a14:useLocalDpi xmlns:a14="http://schemas.microsoft.com/office/drawing/2010/main"/>
              </a:ext>
            </a:extLst>
          </a:blip>
          <a:stretch>
            <a:fillRect/>
          </a:stretch>
        </p:blipFill>
        <p:spPr>
          <a:xfrm>
            <a:off x="7034718" y="5084707"/>
            <a:ext cx="819006" cy="257987"/>
          </a:xfrm>
          <a:prstGeom prst="rect">
            <a:avLst/>
          </a:prstGeom>
        </p:spPr>
      </p:pic>
      <p:pic>
        <p:nvPicPr>
          <p:cNvPr id="54" name="Picture 53">
            <a:extLst>
              <a:ext uri="{FF2B5EF4-FFF2-40B4-BE49-F238E27FC236}">
                <a16:creationId xmlns:a16="http://schemas.microsoft.com/office/drawing/2014/main" id="{FEC58606-ED66-91D4-4016-0A394F0CAD55}"/>
              </a:ext>
            </a:extLst>
          </p:cNvPr>
          <p:cNvPicPr>
            <a:picLocks noChangeAspect="1"/>
          </p:cNvPicPr>
          <p:nvPr/>
        </p:nvPicPr>
        <p:blipFill>
          <a:blip r:embed="rId46" cstate="hqprint">
            <a:extLst>
              <a:ext uri="{28A0092B-C50C-407E-A947-70E740481C1C}">
                <a14:useLocalDpi xmlns:a14="http://schemas.microsoft.com/office/drawing/2010/main"/>
              </a:ext>
            </a:extLst>
          </a:blip>
          <a:stretch>
            <a:fillRect/>
          </a:stretch>
        </p:blipFill>
        <p:spPr>
          <a:xfrm>
            <a:off x="4279572" y="2904408"/>
            <a:ext cx="1255656" cy="241899"/>
          </a:xfrm>
          <a:prstGeom prst="rect">
            <a:avLst/>
          </a:prstGeom>
        </p:spPr>
      </p:pic>
      <p:pic>
        <p:nvPicPr>
          <p:cNvPr id="55" name="Picture 54">
            <a:extLst>
              <a:ext uri="{FF2B5EF4-FFF2-40B4-BE49-F238E27FC236}">
                <a16:creationId xmlns:a16="http://schemas.microsoft.com/office/drawing/2014/main" id="{524D1C18-5038-70FD-E801-5043237B8BDC}"/>
              </a:ext>
            </a:extLst>
          </p:cNvPr>
          <p:cNvPicPr>
            <a:picLocks noChangeAspect="1"/>
          </p:cNvPicPr>
          <p:nvPr/>
        </p:nvPicPr>
        <p:blipFill rotWithShape="1">
          <a:blip r:embed="rId47" cstate="hqprint">
            <a:extLst>
              <a:ext uri="{28A0092B-C50C-407E-A947-70E740481C1C}">
                <a14:useLocalDpi xmlns:a14="http://schemas.microsoft.com/office/drawing/2010/main"/>
              </a:ext>
            </a:extLst>
          </a:blip>
          <a:srcRect/>
          <a:stretch/>
        </p:blipFill>
        <p:spPr>
          <a:xfrm>
            <a:off x="6905102" y="2557353"/>
            <a:ext cx="855643" cy="346652"/>
          </a:xfrm>
          <a:prstGeom prst="rect">
            <a:avLst/>
          </a:prstGeom>
        </p:spPr>
      </p:pic>
      <p:pic>
        <p:nvPicPr>
          <p:cNvPr id="56" name="Picture 55">
            <a:extLst>
              <a:ext uri="{FF2B5EF4-FFF2-40B4-BE49-F238E27FC236}">
                <a16:creationId xmlns:a16="http://schemas.microsoft.com/office/drawing/2014/main" id="{300BA94D-83BF-C856-06F6-B67E589B36D4}"/>
              </a:ext>
            </a:extLst>
          </p:cNvPr>
          <p:cNvPicPr>
            <a:picLocks noChangeAspect="1"/>
          </p:cNvPicPr>
          <p:nvPr/>
        </p:nvPicPr>
        <p:blipFill>
          <a:blip r:embed="rId48" cstate="hqprint">
            <a:extLst>
              <a:ext uri="{28A0092B-C50C-407E-A947-70E740481C1C}">
                <a14:useLocalDpi xmlns:a14="http://schemas.microsoft.com/office/drawing/2010/main"/>
              </a:ext>
            </a:extLst>
          </a:blip>
          <a:stretch>
            <a:fillRect/>
          </a:stretch>
        </p:blipFill>
        <p:spPr>
          <a:xfrm>
            <a:off x="6391884" y="2210832"/>
            <a:ext cx="1195231" cy="346653"/>
          </a:xfrm>
          <a:prstGeom prst="rect">
            <a:avLst/>
          </a:prstGeom>
        </p:spPr>
      </p:pic>
      <p:pic>
        <p:nvPicPr>
          <p:cNvPr id="57" name="Picture 56">
            <a:extLst>
              <a:ext uri="{FF2B5EF4-FFF2-40B4-BE49-F238E27FC236}">
                <a16:creationId xmlns:a16="http://schemas.microsoft.com/office/drawing/2014/main" id="{FFC1B5D6-E798-145B-57AE-DFCFC3C0DA83}"/>
              </a:ext>
            </a:extLst>
          </p:cNvPr>
          <p:cNvPicPr>
            <a:picLocks noChangeAspect="1"/>
          </p:cNvPicPr>
          <p:nvPr/>
        </p:nvPicPr>
        <p:blipFill>
          <a:blip r:embed="rId49" cstate="hqprint">
            <a:extLst>
              <a:ext uri="{28A0092B-C50C-407E-A947-70E740481C1C}">
                <a14:useLocalDpi xmlns:a14="http://schemas.microsoft.com/office/drawing/2010/main"/>
              </a:ext>
            </a:extLst>
          </a:blip>
          <a:srcRect l="14976" t="26610" r="15068" b="31646"/>
          <a:stretch/>
        </p:blipFill>
        <p:spPr>
          <a:xfrm>
            <a:off x="4707562" y="3663865"/>
            <a:ext cx="1180582" cy="369854"/>
          </a:xfrm>
          <a:prstGeom prst="rect">
            <a:avLst/>
          </a:prstGeom>
        </p:spPr>
      </p:pic>
      <p:pic>
        <p:nvPicPr>
          <p:cNvPr id="58" name="Picture 57">
            <a:extLst>
              <a:ext uri="{FF2B5EF4-FFF2-40B4-BE49-F238E27FC236}">
                <a16:creationId xmlns:a16="http://schemas.microsoft.com/office/drawing/2014/main" id="{8336494E-0C1E-E042-F419-2AC026CF5808}"/>
              </a:ext>
            </a:extLst>
          </p:cNvPr>
          <p:cNvPicPr>
            <a:picLocks noChangeAspect="1"/>
          </p:cNvPicPr>
          <p:nvPr/>
        </p:nvPicPr>
        <p:blipFill rotWithShape="1">
          <a:blip r:embed="rId50" cstate="hqprint">
            <a:extLst>
              <a:ext uri="{28A0092B-C50C-407E-A947-70E740481C1C}">
                <a14:useLocalDpi xmlns:a14="http://schemas.microsoft.com/office/drawing/2010/main"/>
              </a:ext>
            </a:extLst>
          </a:blip>
          <a:srcRect/>
          <a:stretch/>
        </p:blipFill>
        <p:spPr>
          <a:xfrm>
            <a:off x="6273892" y="5808554"/>
            <a:ext cx="1193639" cy="281708"/>
          </a:xfrm>
          <a:prstGeom prst="rect">
            <a:avLst/>
          </a:prstGeom>
        </p:spPr>
      </p:pic>
      <p:pic>
        <p:nvPicPr>
          <p:cNvPr id="59" name="Picture 58">
            <a:extLst>
              <a:ext uri="{FF2B5EF4-FFF2-40B4-BE49-F238E27FC236}">
                <a16:creationId xmlns:a16="http://schemas.microsoft.com/office/drawing/2014/main" id="{1E0E103C-FDBA-857C-7364-5F054CDC10CD}"/>
              </a:ext>
            </a:extLst>
          </p:cNvPr>
          <p:cNvPicPr>
            <a:picLocks noChangeAspect="1"/>
          </p:cNvPicPr>
          <p:nvPr/>
        </p:nvPicPr>
        <p:blipFill>
          <a:blip r:embed="rId51" cstate="hqprint">
            <a:extLst>
              <a:ext uri="{28A0092B-C50C-407E-A947-70E740481C1C}">
                <a14:useLocalDpi xmlns:a14="http://schemas.microsoft.com/office/drawing/2010/main"/>
              </a:ext>
            </a:extLst>
          </a:blip>
          <a:stretch>
            <a:fillRect/>
          </a:stretch>
        </p:blipFill>
        <p:spPr>
          <a:xfrm>
            <a:off x="4242458" y="2608841"/>
            <a:ext cx="1429001" cy="215760"/>
          </a:xfrm>
          <a:prstGeom prst="rect">
            <a:avLst/>
          </a:prstGeom>
        </p:spPr>
      </p:pic>
      <p:pic>
        <p:nvPicPr>
          <p:cNvPr id="60" name="Picture 59">
            <a:extLst>
              <a:ext uri="{FF2B5EF4-FFF2-40B4-BE49-F238E27FC236}">
                <a16:creationId xmlns:a16="http://schemas.microsoft.com/office/drawing/2014/main" id="{DAC110F6-6AE4-FC10-CE2C-9E3509312D95}"/>
              </a:ext>
            </a:extLst>
          </p:cNvPr>
          <p:cNvPicPr>
            <a:picLocks noChangeAspect="1"/>
          </p:cNvPicPr>
          <p:nvPr/>
        </p:nvPicPr>
        <p:blipFill>
          <a:blip r:embed="rId52" cstate="hqprint">
            <a:extLst>
              <a:ext uri="{28A0092B-C50C-407E-A947-70E740481C1C}">
                <a14:useLocalDpi xmlns:a14="http://schemas.microsoft.com/office/drawing/2010/main"/>
              </a:ext>
            </a:extLst>
          </a:blip>
          <a:stretch>
            <a:fillRect/>
          </a:stretch>
        </p:blipFill>
        <p:spPr>
          <a:xfrm>
            <a:off x="6769829" y="4287149"/>
            <a:ext cx="973840" cy="363973"/>
          </a:xfrm>
          <a:prstGeom prst="rect">
            <a:avLst/>
          </a:prstGeom>
        </p:spPr>
      </p:pic>
      <p:pic>
        <p:nvPicPr>
          <p:cNvPr id="61" name="Picture 60">
            <a:extLst>
              <a:ext uri="{FF2B5EF4-FFF2-40B4-BE49-F238E27FC236}">
                <a16:creationId xmlns:a16="http://schemas.microsoft.com/office/drawing/2014/main" id="{5317735E-10B1-7C77-AE01-210F64031780}"/>
              </a:ext>
            </a:extLst>
          </p:cNvPr>
          <p:cNvPicPr>
            <a:picLocks noChangeAspect="1"/>
          </p:cNvPicPr>
          <p:nvPr/>
        </p:nvPicPr>
        <p:blipFill>
          <a:blip r:embed="rId53" cstate="hqprint">
            <a:extLst>
              <a:ext uri="{28A0092B-C50C-407E-A947-70E740481C1C}">
                <a14:useLocalDpi xmlns:a14="http://schemas.microsoft.com/office/drawing/2010/main"/>
              </a:ext>
            </a:extLst>
          </a:blip>
          <a:stretch>
            <a:fillRect/>
          </a:stretch>
        </p:blipFill>
        <p:spPr>
          <a:xfrm>
            <a:off x="6854041" y="3576681"/>
            <a:ext cx="1014961" cy="241899"/>
          </a:xfrm>
          <a:prstGeom prst="rect">
            <a:avLst/>
          </a:prstGeom>
        </p:spPr>
      </p:pic>
      <p:pic>
        <p:nvPicPr>
          <p:cNvPr id="62" name="Picture 61">
            <a:extLst>
              <a:ext uri="{FF2B5EF4-FFF2-40B4-BE49-F238E27FC236}">
                <a16:creationId xmlns:a16="http://schemas.microsoft.com/office/drawing/2014/main" id="{11BC6735-0094-EA44-2FB0-A9BA15ECAD6A}"/>
              </a:ext>
            </a:extLst>
          </p:cNvPr>
          <p:cNvPicPr>
            <a:picLocks noChangeAspect="1"/>
          </p:cNvPicPr>
          <p:nvPr/>
        </p:nvPicPr>
        <p:blipFill>
          <a:blip r:embed="rId54" cstate="hqprint">
            <a:extLst>
              <a:ext uri="{28A0092B-C50C-407E-A947-70E740481C1C}">
                <a14:useLocalDpi xmlns:a14="http://schemas.microsoft.com/office/drawing/2010/main"/>
              </a:ext>
            </a:extLst>
          </a:blip>
          <a:stretch>
            <a:fillRect/>
          </a:stretch>
        </p:blipFill>
        <p:spPr>
          <a:xfrm>
            <a:off x="5578393" y="3417983"/>
            <a:ext cx="1209286" cy="226013"/>
          </a:xfrm>
          <a:prstGeom prst="rect">
            <a:avLst/>
          </a:prstGeom>
        </p:spPr>
      </p:pic>
      <p:pic>
        <p:nvPicPr>
          <p:cNvPr id="63" name="Picture 20">
            <a:extLst>
              <a:ext uri="{FF2B5EF4-FFF2-40B4-BE49-F238E27FC236}">
                <a16:creationId xmlns:a16="http://schemas.microsoft.com/office/drawing/2014/main" id="{FFFBBECA-6D13-47F3-B856-5DE774EA820A}"/>
              </a:ext>
            </a:extLst>
          </p:cNvPr>
          <p:cNvPicPr>
            <a:picLocks noChangeAspect="1" noChangeArrowheads="1"/>
          </p:cNvPicPr>
          <p:nvPr/>
        </p:nvPicPr>
        <p:blipFill>
          <a:blip r:embed="rId55" cstate="hqprint">
            <a:extLst>
              <a:ext uri="{28A0092B-C50C-407E-A947-70E740481C1C}">
                <a14:useLocalDpi xmlns:a14="http://schemas.microsoft.com/office/drawing/2010/main"/>
              </a:ext>
            </a:extLst>
          </a:blip>
          <a:srcRect/>
          <a:stretch>
            <a:fillRect/>
          </a:stretch>
        </p:blipFill>
        <p:spPr bwMode="auto">
          <a:xfrm>
            <a:off x="6706891" y="2997046"/>
            <a:ext cx="1170731" cy="214939"/>
          </a:xfrm>
          <a:prstGeom prst="rect">
            <a:avLst/>
          </a:prstGeom>
          <a:noFill/>
          <a:extLst>
            <a:ext uri="{909E8E84-426E-40DD-AFC4-6F175D3DCCD1}">
              <a14:hiddenFill xmlns:a14="http://schemas.microsoft.com/office/drawing/2010/main">
                <a:solidFill>
                  <a:srgbClr val="FFFFFF"/>
                </a:solidFill>
              </a14:hiddenFill>
            </a:ext>
          </a:extLst>
        </p:spPr>
      </p:pic>
      <p:pic>
        <p:nvPicPr>
          <p:cNvPr id="3072" name="Picture 3071">
            <a:extLst>
              <a:ext uri="{FF2B5EF4-FFF2-40B4-BE49-F238E27FC236}">
                <a16:creationId xmlns:a16="http://schemas.microsoft.com/office/drawing/2014/main" id="{CC7DFBF8-1044-D4A4-E833-ECF5947CD5E0}"/>
              </a:ext>
            </a:extLst>
          </p:cNvPr>
          <p:cNvPicPr>
            <a:picLocks noChangeAspect="1"/>
          </p:cNvPicPr>
          <p:nvPr/>
        </p:nvPicPr>
        <p:blipFill>
          <a:blip r:embed="rId56" cstate="hqprint">
            <a:extLst>
              <a:ext uri="{28A0092B-C50C-407E-A947-70E740481C1C}">
                <a14:useLocalDpi xmlns:a14="http://schemas.microsoft.com/office/drawing/2010/main"/>
              </a:ext>
            </a:extLst>
          </a:blip>
          <a:stretch>
            <a:fillRect/>
          </a:stretch>
        </p:blipFill>
        <p:spPr>
          <a:xfrm>
            <a:off x="6886333" y="5441089"/>
            <a:ext cx="950781" cy="258514"/>
          </a:xfrm>
          <a:prstGeom prst="rect">
            <a:avLst/>
          </a:prstGeom>
        </p:spPr>
      </p:pic>
      <p:pic>
        <p:nvPicPr>
          <p:cNvPr id="3073" name="Picture 3072">
            <a:extLst>
              <a:ext uri="{FF2B5EF4-FFF2-40B4-BE49-F238E27FC236}">
                <a16:creationId xmlns:a16="http://schemas.microsoft.com/office/drawing/2014/main" id="{DF8EE1A9-E323-42AB-D3C9-912BB96C38BE}"/>
              </a:ext>
            </a:extLst>
          </p:cNvPr>
          <p:cNvPicPr>
            <a:picLocks noChangeAspect="1"/>
          </p:cNvPicPr>
          <p:nvPr/>
        </p:nvPicPr>
        <p:blipFill rotWithShape="1">
          <a:blip r:embed="rId57" cstate="hqprint">
            <a:extLst>
              <a:ext uri="{28A0092B-C50C-407E-A947-70E740481C1C}">
                <a14:useLocalDpi xmlns:a14="http://schemas.microsoft.com/office/drawing/2010/main"/>
              </a:ext>
            </a:extLst>
          </a:blip>
          <a:srcRect l="24777" t="38999" r="24402" b="38125"/>
          <a:stretch/>
        </p:blipFill>
        <p:spPr>
          <a:xfrm>
            <a:off x="5416178" y="4021085"/>
            <a:ext cx="1112301" cy="261616"/>
          </a:xfrm>
          <a:prstGeom prst="rect">
            <a:avLst/>
          </a:prstGeom>
        </p:spPr>
      </p:pic>
      <p:pic>
        <p:nvPicPr>
          <p:cNvPr id="3074" name="Picture 3073">
            <a:extLst>
              <a:ext uri="{FF2B5EF4-FFF2-40B4-BE49-F238E27FC236}">
                <a16:creationId xmlns:a16="http://schemas.microsoft.com/office/drawing/2014/main" id="{E4671808-907F-462F-3D00-665C0F5C1254}"/>
              </a:ext>
            </a:extLst>
          </p:cNvPr>
          <p:cNvPicPr>
            <a:picLocks noChangeAspect="1"/>
          </p:cNvPicPr>
          <p:nvPr/>
        </p:nvPicPr>
        <p:blipFill rotWithShape="1">
          <a:blip r:embed="rId58" cstate="hqprint">
            <a:extLst>
              <a:ext uri="{28A0092B-C50C-407E-A947-70E740481C1C}">
                <a14:useLocalDpi xmlns:a14="http://schemas.microsoft.com/office/drawing/2010/main"/>
              </a:ext>
            </a:extLst>
          </a:blip>
          <a:srcRect l="3124" t="24851" r="4058" b="26727"/>
          <a:stretch/>
        </p:blipFill>
        <p:spPr>
          <a:xfrm>
            <a:off x="5575555" y="3010574"/>
            <a:ext cx="1066754" cy="313044"/>
          </a:xfrm>
          <a:prstGeom prst="rect">
            <a:avLst/>
          </a:prstGeom>
        </p:spPr>
      </p:pic>
      <p:pic>
        <p:nvPicPr>
          <p:cNvPr id="3075" name="Picture 3074">
            <a:extLst>
              <a:ext uri="{FF2B5EF4-FFF2-40B4-BE49-F238E27FC236}">
                <a16:creationId xmlns:a16="http://schemas.microsoft.com/office/drawing/2014/main" id="{FB324740-16F5-B650-3D31-F9D7C93CDFB6}"/>
              </a:ext>
            </a:extLst>
          </p:cNvPr>
          <p:cNvPicPr>
            <a:picLocks noChangeAspect="1"/>
          </p:cNvPicPr>
          <p:nvPr/>
        </p:nvPicPr>
        <p:blipFill>
          <a:blip r:embed="rId59" cstate="hqprint">
            <a:extLst>
              <a:ext uri="{28A0092B-C50C-407E-A947-70E740481C1C}">
                <a14:useLocalDpi xmlns:a14="http://schemas.microsoft.com/office/drawing/2010/main"/>
              </a:ext>
            </a:extLst>
          </a:blip>
          <a:stretch>
            <a:fillRect/>
          </a:stretch>
        </p:blipFill>
        <p:spPr>
          <a:xfrm>
            <a:off x="5869380" y="3696746"/>
            <a:ext cx="923185" cy="247562"/>
          </a:xfrm>
          <a:prstGeom prst="rect">
            <a:avLst/>
          </a:prstGeom>
        </p:spPr>
      </p:pic>
      <p:pic>
        <p:nvPicPr>
          <p:cNvPr id="3076" name="Picture 3075">
            <a:extLst>
              <a:ext uri="{FF2B5EF4-FFF2-40B4-BE49-F238E27FC236}">
                <a16:creationId xmlns:a16="http://schemas.microsoft.com/office/drawing/2014/main" id="{1306B0E5-E8F9-EBA5-7ABE-B2D303E7094D}"/>
              </a:ext>
            </a:extLst>
          </p:cNvPr>
          <p:cNvPicPr>
            <a:picLocks noChangeAspect="1"/>
          </p:cNvPicPr>
          <p:nvPr/>
        </p:nvPicPr>
        <p:blipFill rotWithShape="1">
          <a:blip r:embed="rId60" cstate="hqprint">
            <a:extLst>
              <a:ext uri="{28A0092B-C50C-407E-A947-70E740481C1C}">
                <a14:useLocalDpi xmlns:a14="http://schemas.microsoft.com/office/drawing/2010/main"/>
              </a:ext>
            </a:extLst>
          </a:blip>
          <a:srcRect l="22875" t="10035" r="21519" b="6189"/>
          <a:stretch/>
        </p:blipFill>
        <p:spPr>
          <a:xfrm>
            <a:off x="4241327" y="3788807"/>
            <a:ext cx="564156" cy="566636"/>
          </a:xfrm>
          <a:prstGeom prst="rect">
            <a:avLst/>
          </a:prstGeom>
        </p:spPr>
      </p:pic>
      <p:pic>
        <p:nvPicPr>
          <p:cNvPr id="3079" name="Picture 3078">
            <a:extLst>
              <a:ext uri="{FF2B5EF4-FFF2-40B4-BE49-F238E27FC236}">
                <a16:creationId xmlns:a16="http://schemas.microsoft.com/office/drawing/2014/main" id="{4F653CEC-70B0-3A10-8FE9-AC22AABACE31}"/>
              </a:ext>
            </a:extLst>
          </p:cNvPr>
          <p:cNvPicPr>
            <a:picLocks noChangeAspect="1"/>
          </p:cNvPicPr>
          <p:nvPr/>
        </p:nvPicPr>
        <p:blipFill>
          <a:blip r:embed="rId61" cstate="hqprint">
            <a:extLst>
              <a:ext uri="{28A0092B-C50C-407E-A947-70E740481C1C}">
                <a14:useLocalDpi xmlns:a14="http://schemas.microsoft.com/office/drawing/2010/main"/>
              </a:ext>
            </a:extLst>
          </a:blip>
          <a:stretch>
            <a:fillRect/>
          </a:stretch>
        </p:blipFill>
        <p:spPr>
          <a:xfrm>
            <a:off x="5512920" y="4375988"/>
            <a:ext cx="1131714" cy="247562"/>
          </a:xfrm>
          <a:prstGeom prst="rect">
            <a:avLst/>
          </a:prstGeom>
        </p:spPr>
      </p:pic>
      <p:pic>
        <p:nvPicPr>
          <p:cNvPr id="3080" name="Picture 3079">
            <a:extLst>
              <a:ext uri="{FF2B5EF4-FFF2-40B4-BE49-F238E27FC236}">
                <a16:creationId xmlns:a16="http://schemas.microsoft.com/office/drawing/2014/main" id="{F546F5B2-BE3F-01DD-083C-16B865724702}"/>
              </a:ext>
            </a:extLst>
          </p:cNvPr>
          <p:cNvPicPr>
            <a:picLocks noChangeAspect="1"/>
          </p:cNvPicPr>
          <p:nvPr/>
        </p:nvPicPr>
        <p:blipFill>
          <a:blip r:embed="rId62" cstate="hqprint">
            <a:extLst>
              <a:ext uri="{28A0092B-C50C-407E-A947-70E740481C1C}">
                <a14:useLocalDpi xmlns:a14="http://schemas.microsoft.com/office/drawing/2010/main"/>
              </a:ext>
            </a:extLst>
          </a:blip>
          <a:stretch>
            <a:fillRect/>
          </a:stretch>
        </p:blipFill>
        <p:spPr>
          <a:xfrm>
            <a:off x="4263703" y="3236132"/>
            <a:ext cx="1262926" cy="174973"/>
          </a:xfrm>
          <a:prstGeom prst="rect">
            <a:avLst/>
          </a:prstGeom>
        </p:spPr>
      </p:pic>
      <p:pic>
        <p:nvPicPr>
          <p:cNvPr id="3081" name="Picture 3080">
            <a:extLst>
              <a:ext uri="{FF2B5EF4-FFF2-40B4-BE49-F238E27FC236}">
                <a16:creationId xmlns:a16="http://schemas.microsoft.com/office/drawing/2014/main" id="{16E82836-F7AF-C73C-3219-48340B640246}"/>
              </a:ext>
            </a:extLst>
          </p:cNvPr>
          <p:cNvPicPr>
            <a:picLocks noChangeAspect="1"/>
          </p:cNvPicPr>
          <p:nvPr/>
        </p:nvPicPr>
        <p:blipFill>
          <a:blip r:embed="rId63" cstate="hqprint">
            <a:extLst>
              <a:ext uri="{28A0092B-C50C-407E-A947-70E740481C1C}">
                <a14:useLocalDpi xmlns:a14="http://schemas.microsoft.com/office/drawing/2010/main"/>
              </a:ext>
            </a:extLst>
          </a:blip>
          <a:stretch>
            <a:fillRect/>
          </a:stretch>
        </p:blipFill>
        <p:spPr>
          <a:xfrm>
            <a:off x="4719327" y="4169649"/>
            <a:ext cx="693151" cy="363616"/>
          </a:xfrm>
          <a:prstGeom prst="rect">
            <a:avLst/>
          </a:prstGeom>
        </p:spPr>
      </p:pic>
      <p:pic>
        <p:nvPicPr>
          <p:cNvPr id="3082" name="Picture 3081">
            <a:extLst>
              <a:ext uri="{FF2B5EF4-FFF2-40B4-BE49-F238E27FC236}">
                <a16:creationId xmlns:a16="http://schemas.microsoft.com/office/drawing/2014/main" id="{E67EE06F-0E0C-3F45-12CB-DFD8B74BC41E}"/>
              </a:ext>
            </a:extLst>
          </p:cNvPr>
          <p:cNvPicPr>
            <a:picLocks noChangeAspect="1"/>
          </p:cNvPicPr>
          <p:nvPr/>
        </p:nvPicPr>
        <p:blipFill>
          <a:blip r:embed="rId64" cstate="hqprint">
            <a:extLst>
              <a:ext uri="{28A0092B-C50C-407E-A947-70E740481C1C}">
                <a14:useLocalDpi xmlns:a14="http://schemas.microsoft.com/office/drawing/2010/main"/>
              </a:ext>
            </a:extLst>
          </a:blip>
          <a:stretch>
            <a:fillRect/>
          </a:stretch>
        </p:blipFill>
        <p:spPr>
          <a:xfrm>
            <a:off x="7204827" y="3766569"/>
            <a:ext cx="921616" cy="614410"/>
          </a:xfrm>
          <a:prstGeom prst="rect">
            <a:avLst/>
          </a:prstGeom>
        </p:spPr>
      </p:pic>
      <p:pic>
        <p:nvPicPr>
          <p:cNvPr id="3083" name="Picture 3082">
            <a:extLst>
              <a:ext uri="{FF2B5EF4-FFF2-40B4-BE49-F238E27FC236}">
                <a16:creationId xmlns:a16="http://schemas.microsoft.com/office/drawing/2014/main" id="{3520AB6D-6515-469E-0EDE-5D7E7B760BEC}"/>
              </a:ext>
            </a:extLst>
          </p:cNvPr>
          <p:cNvPicPr>
            <a:picLocks noChangeAspect="1"/>
          </p:cNvPicPr>
          <p:nvPr/>
        </p:nvPicPr>
        <p:blipFill>
          <a:blip r:embed="rId65" cstate="hqprint">
            <a:extLst>
              <a:ext uri="{28A0092B-C50C-407E-A947-70E740481C1C}">
                <a14:useLocalDpi xmlns:a14="http://schemas.microsoft.com/office/drawing/2010/main"/>
              </a:ext>
            </a:extLst>
          </a:blip>
          <a:stretch>
            <a:fillRect/>
          </a:stretch>
        </p:blipFill>
        <p:spPr>
          <a:xfrm>
            <a:off x="5002834" y="4669195"/>
            <a:ext cx="1443149" cy="319986"/>
          </a:xfrm>
          <a:prstGeom prst="rect">
            <a:avLst/>
          </a:prstGeom>
        </p:spPr>
      </p:pic>
      <p:pic>
        <p:nvPicPr>
          <p:cNvPr id="3084" name="Picture 3083">
            <a:extLst>
              <a:ext uri="{FF2B5EF4-FFF2-40B4-BE49-F238E27FC236}">
                <a16:creationId xmlns:a16="http://schemas.microsoft.com/office/drawing/2014/main" id="{B52C1F7C-88D7-158E-D024-A136F1F991A6}"/>
              </a:ext>
            </a:extLst>
          </p:cNvPr>
          <p:cNvPicPr>
            <a:picLocks noChangeAspect="1"/>
          </p:cNvPicPr>
          <p:nvPr/>
        </p:nvPicPr>
        <p:blipFill>
          <a:blip r:embed="rId66"/>
          <a:stretch>
            <a:fillRect/>
          </a:stretch>
        </p:blipFill>
        <p:spPr>
          <a:xfrm>
            <a:off x="5837109" y="4977170"/>
            <a:ext cx="1013587" cy="277047"/>
          </a:xfrm>
          <a:prstGeom prst="rect">
            <a:avLst/>
          </a:prstGeom>
        </p:spPr>
      </p:pic>
      <p:pic>
        <p:nvPicPr>
          <p:cNvPr id="3085" name="Picture 3084">
            <a:extLst>
              <a:ext uri="{FF2B5EF4-FFF2-40B4-BE49-F238E27FC236}">
                <a16:creationId xmlns:a16="http://schemas.microsoft.com/office/drawing/2014/main" id="{BAAAE9B4-E974-E784-022F-FD88E9EB3C2A}"/>
              </a:ext>
            </a:extLst>
          </p:cNvPr>
          <p:cNvPicPr>
            <a:picLocks noChangeAspect="1"/>
          </p:cNvPicPr>
          <p:nvPr/>
        </p:nvPicPr>
        <p:blipFill>
          <a:blip r:embed="rId67" cstate="hqprint">
            <a:extLst>
              <a:ext uri="{28A0092B-C50C-407E-A947-70E740481C1C}">
                <a14:useLocalDpi xmlns:a14="http://schemas.microsoft.com/office/drawing/2010/main"/>
              </a:ext>
            </a:extLst>
          </a:blip>
          <a:stretch>
            <a:fillRect/>
          </a:stretch>
        </p:blipFill>
        <p:spPr>
          <a:xfrm>
            <a:off x="6839443" y="3264033"/>
            <a:ext cx="1088824" cy="225604"/>
          </a:xfrm>
          <a:prstGeom prst="rect">
            <a:avLst/>
          </a:prstGeom>
        </p:spPr>
      </p:pic>
      <p:pic>
        <p:nvPicPr>
          <p:cNvPr id="3086" name="Picture 3085">
            <a:extLst>
              <a:ext uri="{FF2B5EF4-FFF2-40B4-BE49-F238E27FC236}">
                <a16:creationId xmlns:a16="http://schemas.microsoft.com/office/drawing/2014/main" id="{620CD398-2105-3F9C-0E87-9B679ABF8297}"/>
              </a:ext>
            </a:extLst>
          </p:cNvPr>
          <p:cNvPicPr>
            <a:picLocks noChangeAspect="1"/>
          </p:cNvPicPr>
          <p:nvPr/>
        </p:nvPicPr>
        <p:blipFill rotWithShape="1">
          <a:blip r:embed="rId68" cstate="hqprint">
            <a:extLst>
              <a:ext uri="{28A0092B-C50C-407E-A947-70E740481C1C}">
                <a14:useLocalDpi xmlns:a14="http://schemas.microsoft.com/office/drawing/2010/main"/>
              </a:ext>
            </a:extLst>
          </a:blip>
          <a:srcRect t="-832" b="-236"/>
          <a:stretch/>
        </p:blipFill>
        <p:spPr>
          <a:xfrm>
            <a:off x="6580588" y="3940822"/>
            <a:ext cx="778441" cy="292781"/>
          </a:xfrm>
          <a:prstGeom prst="rect">
            <a:avLst/>
          </a:prstGeom>
        </p:spPr>
      </p:pic>
      <p:pic>
        <p:nvPicPr>
          <p:cNvPr id="3087" name="Picture 3086">
            <a:extLst>
              <a:ext uri="{FF2B5EF4-FFF2-40B4-BE49-F238E27FC236}">
                <a16:creationId xmlns:a16="http://schemas.microsoft.com/office/drawing/2014/main" id="{F7B066E1-89F5-4C24-63A9-FD909B3D3080}"/>
              </a:ext>
            </a:extLst>
          </p:cNvPr>
          <p:cNvPicPr>
            <a:picLocks noChangeAspect="1"/>
          </p:cNvPicPr>
          <p:nvPr/>
        </p:nvPicPr>
        <p:blipFill rotWithShape="1">
          <a:blip r:embed="rId69" cstate="hqprint">
            <a:extLst>
              <a:ext uri="{28A0092B-C50C-407E-A947-70E740481C1C}">
                <a14:useLocalDpi xmlns:a14="http://schemas.microsoft.com/office/drawing/2010/main"/>
              </a:ext>
            </a:extLst>
          </a:blip>
          <a:srcRect/>
          <a:stretch/>
        </p:blipFill>
        <p:spPr>
          <a:xfrm>
            <a:off x="4241552" y="4940338"/>
            <a:ext cx="1380122" cy="314691"/>
          </a:xfrm>
          <a:prstGeom prst="rect">
            <a:avLst/>
          </a:prstGeom>
        </p:spPr>
      </p:pic>
      <p:pic>
        <p:nvPicPr>
          <p:cNvPr id="3088" name="Picture 3087">
            <a:extLst>
              <a:ext uri="{FF2B5EF4-FFF2-40B4-BE49-F238E27FC236}">
                <a16:creationId xmlns:a16="http://schemas.microsoft.com/office/drawing/2014/main" id="{A6BD0C38-6BB0-EA5E-7876-B778B8237E74}"/>
              </a:ext>
            </a:extLst>
          </p:cNvPr>
          <p:cNvPicPr>
            <a:picLocks noChangeAspect="1"/>
          </p:cNvPicPr>
          <p:nvPr/>
        </p:nvPicPr>
        <p:blipFill>
          <a:blip r:embed="rId70"/>
          <a:stretch>
            <a:fillRect/>
          </a:stretch>
        </p:blipFill>
        <p:spPr>
          <a:xfrm>
            <a:off x="6579039" y="4651277"/>
            <a:ext cx="1231518" cy="332510"/>
          </a:xfrm>
          <a:prstGeom prst="rect">
            <a:avLst/>
          </a:prstGeom>
        </p:spPr>
      </p:pic>
      <p:pic>
        <p:nvPicPr>
          <p:cNvPr id="3089" name="Picture 2" descr="Aprende Institute Brings Next Generation Online Education ...">
            <a:extLst>
              <a:ext uri="{FF2B5EF4-FFF2-40B4-BE49-F238E27FC236}">
                <a16:creationId xmlns:a16="http://schemas.microsoft.com/office/drawing/2014/main" id="{A422D8F8-2F75-C439-C6A9-9CC004B84F6D}"/>
              </a:ext>
            </a:extLst>
          </p:cNvPr>
          <p:cNvPicPr>
            <a:picLocks noChangeAspect="1" noChangeArrowheads="1"/>
          </p:cNvPicPr>
          <p:nvPr/>
        </p:nvPicPr>
        <p:blipFill>
          <a:blip r:embed="rId71" cstate="hqprint">
            <a:extLst>
              <a:ext uri="{28A0092B-C50C-407E-A947-70E740481C1C}">
                <a14:useLocalDpi xmlns:a14="http://schemas.microsoft.com/office/drawing/2010/main"/>
              </a:ext>
            </a:extLst>
          </a:blip>
          <a:srcRect/>
          <a:stretch>
            <a:fillRect/>
          </a:stretch>
        </p:blipFill>
        <p:spPr bwMode="auto">
          <a:xfrm>
            <a:off x="4297199" y="5473957"/>
            <a:ext cx="1472667" cy="257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2" descr="19 Crimes launches beer in the US">
            <a:extLst>
              <a:ext uri="{FF2B5EF4-FFF2-40B4-BE49-F238E27FC236}">
                <a16:creationId xmlns:a16="http://schemas.microsoft.com/office/drawing/2014/main" id="{EF5D59FC-3698-BB1F-23EC-423CAE2F5447}"/>
              </a:ext>
            </a:extLst>
          </p:cNvPr>
          <p:cNvPicPr>
            <a:picLocks noChangeAspect="1" noChangeArrowheads="1"/>
          </p:cNvPicPr>
          <p:nvPr/>
        </p:nvPicPr>
        <p:blipFill rotWithShape="1">
          <a:blip r:embed="rId72" cstate="hqprint">
            <a:extLst>
              <a:ext uri="{28A0092B-C50C-407E-A947-70E740481C1C}">
                <a14:useLocalDpi xmlns:a14="http://schemas.microsoft.com/office/drawing/2010/main"/>
              </a:ext>
            </a:extLst>
          </a:blip>
          <a:srcRect/>
          <a:stretch/>
        </p:blipFill>
        <p:spPr bwMode="auto">
          <a:xfrm>
            <a:off x="6047451" y="5268565"/>
            <a:ext cx="723234" cy="45653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3093">
            <a:extLst>
              <a:ext uri="{FF2B5EF4-FFF2-40B4-BE49-F238E27FC236}">
                <a16:creationId xmlns:a16="http://schemas.microsoft.com/office/drawing/2014/main" id="{AC29E0D7-63F3-A419-5BD3-5E7439CD7C02}"/>
              </a:ext>
            </a:extLst>
          </p:cNvPr>
          <p:cNvPicPr>
            <a:picLocks noChangeAspect="1"/>
          </p:cNvPicPr>
          <p:nvPr/>
        </p:nvPicPr>
        <p:blipFill rotWithShape="1">
          <a:blip r:embed="rId73" cstate="hqprint">
            <a:extLst>
              <a:ext uri="{28A0092B-C50C-407E-A947-70E740481C1C}">
                <a14:useLocalDpi xmlns:a14="http://schemas.microsoft.com/office/drawing/2010/main"/>
              </a:ext>
            </a:extLst>
          </a:blip>
          <a:srcRect/>
          <a:stretch/>
        </p:blipFill>
        <p:spPr>
          <a:xfrm>
            <a:off x="4722892" y="5244240"/>
            <a:ext cx="1397616" cy="212182"/>
          </a:xfrm>
          <a:prstGeom prst="rect">
            <a:avLst/>
          </a:prstGeom>
        </p:spPr>
      </p:pic>
      <p:pic>
        <p:nvPicPr>
          <p:cNvPr id="3095" name="Picture 3094">
            <a:extLst>
              <a:ext uri="{FF2B5EF4-FFF2-40B4-BE49-F238E27FC236}">
                <a16:creationId xmlns:a16="http://schemas.microsoft.com/office/drawing/2014/main" id="{9E822A05-1F64-82D5-8938-099343980B88}"/>
              </a:ext>
            </a:extLst>
          </p:cNvPr>
          <p:cNvPicPr>
            <a:picLocks noChangeAspect="1"/>
          </p:cNvPicPr>
          <p:nvPr/>
        </p:nvPicPr>
        <p:blipFill>
          <a:blip r:embed="rId74" cstate="hqprint">
            <a:extLst>
              <a:ext uri="{28A0092B-C50C-407E-A947-70E740481C1C}">
                <a14:useLocalDpi xmlns:a14="http://schemas.microsoft.com/office/drawing/2010/main"/>
              </a:ext>
            </a:extLst>
          </a:blip>
          <a:stretch>
            <a:fillRect/>
          </a:stretch>
        </p:blipFill>
        <p:spPr>
          <a:xfrm>
            <a:off x="5776698" y="2612863"/>
            <a:ext cx="1023798" cy="299327"/>
          </a:xfrm>
          <a:prstGeom prst="rect">
            <a:avLst/>
          </a:prstGeom>
        </p:spPr>
      </p:pic>
      <p:pic>
        <p:nvPicPr>
          <p:cNvPr id="3096" name="Picture 3095">
            <a:extLst>
              <a:ext uri="{FF2B5EF4-FFF2-40B4-BE49-F238E27FC236}">
                <a16:creationId xmlns:a16="http://schemas.microsoft.com/office/drawing/2014/main" id="{B9FC5DB4-8E1B-BCB3-0151-C9F6ACF6EF7C}"/>
              </a:ext>
            </a:extLst>
          </p:cNvPr>
          <p:cNvPicPr>
            <a:picLocks noChangeAspect="1"/>
          </p:cNvPicPr>
          <p:nvPr/>
        </p:nvPicPr>
        <p:blipFill rotWithShape="1">
          <a:blip r:embed="rId75" cstate="hqprint">
            <a:extLst>
              <a:ext uri="{28A0092B-C50C-407E-A947-70E740481C1C}">
                <a14:useLocalDpi xmlns:a14="http://schemas.microsoft.com/office/drawing/2010/main"/>
              </a:ext>
            </a:extLst>
          </a:blip>
          <a:srcRect l="-4136" t="-1368" r="3685" b="4747"/>
          <a:stretch/>
        </p:blipFill>
        <p:spPr>
          <a:xfrm>
            <a:off x="4932437" y="5701702"/>
            <a:ext cx="1196036" cy="456531"/>
          </a:xfrm>
          <a:prstGeom prst="rect">
            <a:avLst/>
          </a:prstGeom>
        </p:spPr>
      </p:pic>
      <p:pic>
        <p:nvPicPr>
          <p:cNvPr id="3097" name="Picture 3096">
            <a:extLst>
              <a:ext uri="{FF2B5EF4-FFF2-40B4-BE49-F238E27FC236}">
                <a16:creationId xmlns:a16="http://schemas.microsoft.com/office/drawing/2014/main" id="{8BC55A9F-2516-97ED-6973-E11FA429C001}"/>
              </a:ext>
            </a:extLst>
          </p:cNvPr>
          <p:cNvPicPr>
            <a:picLocks noChangeAspect="1"/>
          </p:cNvPicPr>
          <p:nvPr/>
        </p:nvPicPr>
        <p:blipFill rotWithShape="1">
          <a:blip r:embed="rId76" cstate="hqprint">
            <a:extLst>
              <a:ext uri="{28A0092B-C50C-407E-A947-70E740481C1C}">
                <a14:useLocalDpi xmlns:a14="http://schemas.microsoft.com/office/drawing/2010/main"/>
              </a:ext>
            </a:extLst>
          </a:blip>
          <a:srcRect/>
          <a:stretch/>
        </p:blipFill>
        <p:spPr>
          <a:xfrm>
            <a:off x="8723231" y="2232303"/>
            <a:ext cx="1315067" cy="217515"/>
          </a:xfrm>
          <a:prstGeom prst="rect">
            <a:avLst/>
          </a:prstGeom>
        </p:spPr>
      </p:pic>
      <p:pic>
        <p:nvPicPr>
          <p:cNvPr id="3098" name="Picture 3097">
            <a:extLst>
              <a:ext uri="{FF2B5EF4-FFF2-40B4-BE49-F238E27FC236}">
                <a16:creationId xmlns:a16="http://schemas.microsoft.com/office/drawing/2014/main" id="{EC0092B0-434B-C36A-0DA6-B5E318DC05A4}"/>
              </a:ext>
            </a:extLst>
          </p:cNvPr>
          <p:cNvPicPr>
            <a:picLocks noChangeAspect="1"/>
          </p:cNvPicPr>
          <p:nvPr/>
        </p:nvPicPr>
        <p:blipFill rotWithShape="1">
          <a:blip r:embed="rId77" cstate="hqprint">
            <a:extLst>
              <a:ext uri="{28A0092B-C50C-407E-A947-70E740481C1C}">
                <a14:useLocalDpi xmlns:a14="http://schemas.microsoft.com/office/drawing/2010/main"/>
              </a:ext>
            </a:extLst>
          </a:blip>
          <a:srcRect/>
          <a:stretch/>
        </p:blipFill>
        <p:spPr>
          <a:xfrm>
            <a:off x="9352279" y="4251493"/>
            <a:ext cx="1037124" cy="272135"/>
          </a:xfrm>
          <a:prstGeom prst="rect">
            <a:avLst/>
          </a:prstGeom>
        </p:spPr>
      </p:pic>
      <p:pic>
        <p:nvPicPr>
          <p:cNvPr id="3099" name="Picture 3098">
            <a:extLst>
              <a:ext uri="{FF2B5EF4-FFF2-40B4-BE49-F238E27FC236}">
                <a16:creationId xmlns:a16="http://schemas.microsoft.com/office/drawing/2014/main" id="{DCD0CD05-E33B-4A50-6574-DA02BE9106C5}"/>
              </a:ext>
            </a:extLst>
          </p:cNvPr>
          <p:cNvPicPr>
            <a:picLocks noChangeAspect="1"/>
          </p:cNvPicPr>
          <p:nvPr/>
        </p:nvPicPr>
        <p:blipFill>
          <a:blip r:embed="rId78"/>
          <a:stretch>
            <a:fillRect/>
          </a:stretch>
        </p:blipFill>
        <p:spPr>
          <a:xfrm>
            <a:off x="10220508" y="2173394"/>
            <a:ext cx="1382695" cy="327203"/>
          </a:xfrm>
          <a:prstGeom prst="rect">
            <a:avLst/>
          </a:prstGeom>
        </p:spPr>
      </p:pic>
      <p:pic>
        <p:nvPicPr>
          <p:cNvPr id="3101" name="Picture 32" descr="WIRED Brand Lab | Oura Ring User Interface | WIRED">
            <a:extLst>
              <a:ext uri="{FF2B5EF4-FFF2-40B4-BE49-F238E27FC236}">
                <a16:creationId xmlns:a16="http://schemas.microsoft.com/office/drawing/2014/main" id="{51B7A81B-FF4E-8F88-ABE3-53B3223637F1}"/>
              </a:ext>
            </a:extLst>
          </p:cNvPr>
          <p:cNvPicPr>
            <a:picLocks noChangeAspect="1" noChangeArrowheads="1"/>
          </p:cNvPicPr>
          <p:nvPr/>
        </p:nvPicPr>
        <p:blipFill rotWithShape="1">
          <a:blip r:embed="rId79" cstate="hqprint">
            <a:extLst>
              <a:ext uri="{28A0092B-C50C-407E-A947-70E740481C1C}">
                <a14:useLocalDpi xmlns:a14="http://schemas.microsoft.com/office/drawing/2010/main"/>
              </a:ext>
            </a:extLst>
          </a:blip>
          <a:srcRect/>
          <a:stretch/>
        </p:blipFill>
        <p:spPr bwMode="auto">
          <a:xfrm>
            <a:off x="9633441" y="2554194"/>
            <a:ext cx="832174" cy="272219"/>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101">
            <a:extLst>
              <a:ext uri="{FF2B5EF4-FFF2-40B4-BE49-F238E27FC236}">
                <a16:creationId xmlns:a16="http://schemas.microsoft.com/office/drawing/2014/main" id="{F2C42E2F-360E-A300-0D3E-E1759DCF43A8}"/>
              </a:ext>
            </a:extLst>
          </p:cNvPr>
          <p:cNvPicPr>
            <a:picLocks noChangeAspect="1"/>
          </p:cNvPicPr>
          <p:nvPr/>
        </p:nvPicPr>
        <p:blipFill>
          <a:blip r:embed="rId80" cstate="hqprint">
            <a:extLst>
              <a:ext uri="{28A0092B-C50C-407E-A947-70E740481C1C}">
                <a14:useLocalDpi xmlns:a14="http://schemas.microsoft.com/office/drawing/2010/main"/>
              </a:ext>
            </a:extLst>
          </a:blip>
          <a:stretch>
            <a:fillRect/>
          </a:stretch>
        </p:blipFill>
        <p:spPr>
          <a:xfrm>
            <a:off x="8844467" y="5913316"/>
            <a:ext cx="1215731" cy="231005"/>
          </a:xfrm>
          <a:prstGeom prst="rect">
            <a:avLst/>
          </a:prstGeom>
        </p:spPr>
      </p:pic>
      <p:pic>
        <p:nvPicPr>
          <p:cNvPr id="3103" name="Picture 3102">
            <a:extLst>
              <a:ext uri="{FF2B5EF4-FFF2-40B4-BE49-F238E27FC236}">
                <a16:creationId xmlns:a16="http://schemas.microsoft.com/office/drawing/2014/main" id="{692087D3-9644-F1B6-612F-A031C04FC537}"/>
              </a:ext>
            </a:extLst>
          </p:cNvPr>
          <p:cNvPicPr>
            <a:picLocks noChangeAspect="1"/>
          </p:cNvPicPr>
          <p:nvPr/>
        </p:nvPicPr>
        <p:blipFill rotWithShape="1">
          <a:blip r:embed="rId81" cstate="hqprint">
            <a:extLst>
              <a:ext uri="{28A0092B-C50C-407E-A947-70E740481C1C}">
                <a14:useLocalDpi xmlns:a14="http://schemas.microsoft.com/office/drawing/2010/main"/>
              </a:ext>
            </a:extLst>
          </a:blip>
          <a:srcRect/>
          <a:stretch/>
        </p:blipFill>
        <p:spPr>
          <a:xfrm>
            <a:off x="8362724" y="2932897"/>
            <a:ext cx="534099" cy="535635"/>
          </a:xfrm>
          <a:prstGeom prst="rect">
            <a:avLst/>
          </a:prstGeom>
        </p:spPr>
      </p:pic>
      <p:pic>
        <p:nvPicPr>
          <p:cNvPr id="3104" name="Picture 3103">
            <a:extLst>
              <a:ext uri="{FF2B5EF4-FFF2-40B4-BE49-F238E27FC236}">
                <a16:creationId xmlns:a16="http://schemas.microsoft.com/office/drawing/2014/main" id="{F6738956-1E49-5365-204E-887A6DAAEA45}"/>
              </a:ext>
            </a:extLst>
          </p:cNvPr>
          <p:cNvPicPr>
            <a:picLocks noChangeAspect="1"/>
          </p:cNvPicPr>
          <p:nvPr/>
        </p:nvPicPr>
        <p:blipFill rotWithShape="1">
          <a:blip r:embed="rId82" cstate="hqprint">
            <a:extLst>
              <a:ext uri="{28A0092B-C50C-407E-A947-70E740481C1C}">
                <a14:useLocalDpi xmlns:a14="http://schemas.microsoft.com/office/drawing/2010/main"/>
              </a:ext>
            </a:extLst>
          </a:blip>
          <a:srcRect/>
          <a:stretch/>
        </p:blipFill>
        <p:spPr>
          <a:xfrm>
            <a:off x="9743445" y="3356637"/>
            <a:ext cx="681968" cy="465944"/>
          </a:xfrm>
          <a:prstGeom prst="rect">
            <a:avLst/>
          </a:prstGeom>
        </p:spPr>
      </p:pic>
      <p:pic>
        <p:nvPicPr>
          <p:cNvPr id="3105" name="Picture 3104">
            <a:extLst>
              <a:ext uri="{FF2B5EF4-FFF2-40B4-BE49-F238E27FC236}">
                <a16:creationId xmlns:a16="http://schemas.microsoft.com/office/drawing/2014/main" id="{19544A65-F311-61AA-C8EC-728D33530ED8}"/>
              </a:ext>
            </a:extLst>
          </p:cNvPr>
          <p:cNvPicPr>
            <a:picLocks noChangeAspect="1"/>
          </p:cNvPicPr>
          <p:nvPr/>
        </p:nvPicPr>
        <p:blipFill>
          <a:blip r:embed="rId83" cstate="hqprint">
            <a:extLst>
              <a:ext uri="{28A0092B-C50C-407E-A947-70E740481C1C}">
                <a14:useLocalDpi xmlns:a14="http://schemas.microsoft.com/office/drawing/2010/main"/>
              </a:ext>
            </a:extLst>
          </a:blip>
          <a:stretch>
            <a:fillRect/>
          </a:stretch>
        </p:blipFill>
        <p:spPr>
          <a:xfrm>
            <a:off x="8353955" y="4344414"/>
            <a:ext cx="949542" cy="210123"/>
          </a:xfrm>
          <a:prstGeom prst="rect">
            <a:avLst/>
          </a:prstGeom>
        </p:spPr>
      </p:pic>
      <p:pic>
        <p:nvPicPr>
          <p:cNvPr id="3106" name="Picture 3105">
            <a:extLst>
              <a:ext uri="{FF2B5EF4-FFF2-40B4-BE49-F238E27FC236}">
                <a16:creationId xmlns:a16="http://schemas.microsoft.com/office/drawing/2014/main" id="{2C892A57-95D6-BABD-0140-1A5BAC8FE703}"/>
              </a:ext>
            </a:extLst>
          </p:cNvPr>
          <p:cNvPicPr>
            <a:picLocks noChangeAspect="1"/>
          </p:cNvPicPr>
          <p:nvPr/>
        </p:nvPicPr>
        <p:blipFill>
          <a:blip r:embed="rId84" cstate="hqprint">
            <a:extLst>
              <a:ext uri="{28A0092B-C50C-407E-A947-70E740481C1C}">
                <a14:useLocalDpi xmlns:a14="http://schemas.microsoft.com/office/drawing/2010/main"/>
              </a:ext>
            </a:extLst>
          </a:blip>
          <a:stretch>
            <a:fillRect/>
          </a:stretch>
        </p:blipFill>
        <p:spPr>
          <a:xfrm>
            <a:off x="11519479" y="2555519"/>
            <a:ext cx="415284" cy="415284"/>
          </a:xfrm>
          <a:prstGeom prst="rect">
            <a:avLst/>
          </a:prstGeom>
        </p:spPr>
      </p:pic>
      <p:pic>
        <p:nvPicPr>
          <p:cNvPr id="3107" name="Picture 3106">
            <a:extLst>
              <a:ext uri="{FF2B5EF4-FFF2-40B4-BE49-F238E27FC236}">
                <a16:creationId xmlns:a16="http://schemas.microsoft.com/office/drawing/2014/main" id="{C44E2CA7-6746-96BB-C05E-900A85BEDACC}"/>
              </a:ext>
            </a:extLst>
          </p:cNvPr>
          <p:cNvPicPr>
            <a:picLocks noChangeAspect="1"/>
          </p:cNvPicPr>
          <p:nvPr/>
        </p:nvPicPr>
        <p:blipFill rotWithShape="1">
          <a:blip r:embed="rId85" cstate="hqprint">
            <a:extLst>
              <a:ext uri="{28A0092B-C50C-407E-A947-70E740481C1C}">
                <a14:useLocalDpi xmlns:a14="http://schemas.microsoft.com/office/drawing/2010/main"/>
              </a:ext>
            </a:extLst>
          </a:blip>
          <a:srcRect r="-24"/>
          <a:stretch/>
        </p:blipFill>
        <p:spPr>
          <a:xfrm>
            <a:off x="10484905" y="4261427"/>
            <a:ext cx="702033" cy="302652"/>
          </a:xfrm>
          <a:prstGeom prst="rect">
            <a:avLst/>
          </a:prstGeom>
        </p:spPr>
      </p:pic>
      <p:pic>
        <p:nvPicPr>
          <p:cNvPr id="3108" name="Picture 3107">
            <a:extLst>
              <a:ext uri="{FF2B5EF4-FFF2-40B4-BE49-F238E27FC236}">
                <a16:creationId xmlns:a16="http://schemas.microsoft.com/office/drawing/2014/main" id="{F7CCA026-9F34-67B6-75C1-2F3DC5FF4822}"/>
              </a:ext>
            </a:extLst>
          </p:cNvPr>
          <p:cNvPicPr>
            <a:picLocks noChangeAspect="1"/>
          </p:cNvPicPr>
          <p:nvPr/>
        </p:nvPicPr>
        <p:blipFill>
          <a:blip r:embed="rId86" cstate="hqprint">
            <a:extLst>
              <a:ext uri="{28A0092B-C50C-407E-A947-70E740481C1C}">
                <a14:useLocalDpi xmlns:a14="http://schemas.microsoft.com/office/drawing/2010/main"/>
              </a:ext>
            </a:extLst>
          </a:blip>
          <a:stretch>
            <a:fillRect/>
          </a:stretch>
        </p:blipFill>
        <p:spPr>
          <a:xfrm>
            <a:off x="11119222" y="5534469"/>
            <a:ext cx="824286" cy="412143"/>
          </a:xfrm>
          <a:prstGeom prst="rect">
            <a:avLst/>
          </a:prstGeom>
        </p:spPr>
      </p:pic>
      <p:pic>
        <p:nvPicPr>
          <p:cNvPr id="3109" name="Picture 3108">
            <a:extLst>
              <a:ext uri="{FF2B5EF4-FFF2-40B4-BE49-F238E27FC236}">
                <a16:creationId xmlns:a16="http://schemas.microsoft.com/office/drawing/2014/main" id="{846D453D-1F70-85CD-69B6-4C8C3AF79A1C}"/>
              </a:ext>
            </a:extLst>
          </p:cNvPr>
          <p:cNvPicPr>
            <a:picLocks noChangeAspect="1"/>
          </p:cNvPicPr>
          <p:nvPr/>
        </p:nvPicPr>
        <p:blipFill>
          <a:blip r:embed="rId87" cstate="hqprint">
            <a:extLst>
              <a:ext uri="{28A0092B-C50C-407E-A947-70E740481C1C}">
                <a14:useLocalDpi xmlns:a14="http://schemas.microsoft.com/office/drawing/2010/main"/>
              </a:ext>
            </a:extLst>
          </a:blip>
          <a:stretch>
            <a:fillRect/>
          </a:stretch>
        </p:blipFill>
        <p:spPr>
          <a:xfrm>
            <a:off x="11346794" y="3103389"/>
            <a:ext cx="609430" cy="226505"/>
          </a:xfrm>
          <a:prstGeom prst="rect">
            <a:avLst/>
          </a:prstGeom>
        </p:spPr>
      </p:pic>
      <p:pic>
        <p:nvPicPr>
          <p:cNvPr id="3110" name="Picture 3109">
            <a:extLst>
              <a:ext uri="{FF2B5EF4-FFF2-40B4-BE49-F238E27FC236}">
                <a16:creationId xmlns:a16="http://schemas.microsoft.com/office/drawing/2014/main" id="{CB6FC01A-8B45-A30F-FE41-D92251A3D0E9}"/>
              </a:ext>
            </a:extLst>
          </p:cNvPr>
          <p:cNvPicPr>
            <a:picLocks noChangeAspect="1"/>
          </p:cNvPicPr>
          <p:nvPr/>
        </p:nvPicPr>
        <p:blipFill>
          <a:blip r:embed="rId88" cstate="hqprint">
            <a:extLst>
              <a:ext uri="{28A0092B-C50C-407E-A947-70E740481C1C}">
                <a14:useLocalDpi xmlns:a14="http://schemas.microsoft.com/office/drawing/2010/main"/>
              </a:ext>
            </a:extLst>
          </a:blip>
          <a:stretch>
            <a:fillRect/>
          </a:stretch>
        </p:blipFill>
        <p:spPr>
          <a:xfrm>
            <a:off x="8335493" y="4607659"/>
            <a:ext cx="546408" cy="470875"/>
          </a:xfrm>
          <a:prstGeom prst="rect">
            <a:avLst/>
          </a:prstGeom>
        </p:spPr>
      </p:pic>
      <p:pic>
        <p:nvPicPr>
          <p:cNvPr id="3111" name="Picture 3110">
            <a:extLst>
              <a:ext uri="{FF2B5EF4-FFF2-40B4-BE49-F238E27FC236}">
                <a16:creationId xmlns:a16="http://schemas.microsoft.com/office/drawing/2014/main" id="{1935A820-51F5-5901-F3D9-FAE82DAF31A1}"/>
              </a:ext>
            </a:extLst>
          </p:cNvPr>
          <p:cNvPicPr>
            <a:picLocks noChangeAspect="1"/>
          </p:cNvPicPr>
          <p:nvPr/>
        </p:nvPicPr>
        <p:blipFill>
          <a:blip r:embed="rId89" cstate="hqprint">
            <a:extLst>
              <a:ext uri="{28A0092B-C50C-407E-A947-70E740481C1C}">
                <a14:useLocalDpi xmlns:a14="http://schemas.microsoft.com/office/drawing/2010/main"/>
              </a:ext>
            </a:extLst>
          </a:blip>
          <a:stretch>
            <a:fillRect/>
          </a:stretch>
        </p:blipFill>
        <p:spPr>
          <a:xfrm>
            <a:off x="10385086" y="5553670"/>
            <a:ext cx="690739" cy="361781"/>
          </a:xfrm>
          <a:prstGeom prst="rect">
            <a:avLst/>
          </a:prstGeom>
        </p:spPr>
      </p:pic>
      <p:pic>
        <p:nvPicPr>
          <p:cNvPr id="3112" name="Picture 3111">
            <a:extLst>
              <a:ext uri="{FF2B5EF4-FFF2-40B4-BE49-F238E27FC236}">
                <a16:creationId xmlns:a16="http://schemas.microsoft.com/office/drawing/2014/main" id="{7E923557-8734-0A7A-5BC6-114A67679E5C}"/>
              </a:ext>
            </a:extLst>
          </p:cNvPr>
          <p:cNvPicPr>
            <a:picLocks noChangeAspect="1"/>
          </p:cNvPicPr>
          <p:nvPr/>
        </p:nvPicPr>
        <p:blipFill>
          <a:blip r:embed="rId90" cstate="hqprint">
            <a:extLst>
              <a:ext uri="{28A0092B-C50C-407E-A947-70E740481C1C}">
                <a14:useLocalDpi xmlns:a14="http://schemas.microsoft.com/office/drawing/2010/main"/>
              </a:ext>
            </a:extLst>
          </a:blip>
          <a:stretch>
            <a:fillRect/>
          </a:stretch>
        </p:blipFill>
        <p:spPr>
          <a:xfrm>
            <a:off x="10432850" y="2383360"/>
            <a:ext cx="1009277" cy="568244"/>
          </a:xfrm>
          <a:prstGeom prst="rect">
            <a:avLst/>
          </a:prstGeom>
        </p:spPr>
      </p:pic>
      <p:pic>
        <p:nvPicPr>
          <p:cNvPr id="3113" name="Picture 28" descr="Relax Melodies rebrands to BetterSleep on its path to">
            <a:extLst>
              <a:ext uri="{FF2B5EF4-FFF2-40B4-BE49-F238E27FC236}">
                <a16:creationId xmlns:a16="http://schemas.microsoft.com/office/drawing/2014/main" id="{CD1462A0-807E-E6EA-F113-A5E3BA8534CF}"/>
              </a:ext>
            </a:extLst>
          </p:cNvPr>
          <p:cNvPicPr>
            <a:picLocks noChangeAspect="1" noChangeArrowheads="1"/>
          </p:cNvPicPr>
          <p:nvPr/>
        </p:nvPicPr>
        <p:blipFill>
          <a:blip r:embed="rId91" cstate="hqprint">
            <a:extLst>
              <a:ext uri="{28A0092B-C50C-407E-A947-70E740481C1C}">
                <a14:useLocalDpi xmlns:a14="http://schemas.microsoft.com/office/drawing/2010/main"/>
              </a:ext>
            </a:extLst>
          </a:blip>
          <a:srcRect/>
          <a:stretch>
            <a:fillRect/>
          </a:stretch>
        </p:blipFill>
        <p:spPr bwMode="auto">
          <a:xfrm>
            <a:off x="9401872" y="2817546"/>
            <a:ext cx="981152" cy="581823"/>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3113">
            <a:extLst>
              <a:ext uri="{FF2B5EF4-FFF2-40B4-BE49-F238E27FC236}">
                <a16:creationId xmlns:a16="http://schemas.microsoft.com/office/drawing/2014/main" id="{F3084ED1-0C91-8D82-833A-F96EBCA6D183}"/>
              </a:ext>
            </a:extLst>
          </p:cNvPr>
          <p:cNvPicPr>
            <a:picLocks noChangeAspect="1"/>
          </p:cNvPicPr>
          <p:nvPr/>
        </p:nvPicPr>
        <p:blipFill>
          <a:blip r:embed="rId92"/>
          <a:stretch>
            <a:fillRect/>
          </a:stretch>
        </p:blipFill>
        <p:spPr>
          <a:xfrm>
            <a:off x="8912846" y="4872624"/>
            <a:ext cx="1160714" cy="212797"/>
          </a:xfrm>
          <a:prstGeom prst="rect">
            <a:avLst/>
          </a:prstGeom>
        </p:spPr>
      </p:pic>
      <p:pic>
        <p:nvPicPr>
          <p:cNvPr id="3115" name="Picture 3114">
            <a:extLst>
              <a:ext uri="{FF2B5EF4-FFF2-40B4-BE49-F238E27FC236}">
                <a16:creationId xmlns:a16="http://schemas.microsoft.com/office/drawing/2014/main" id="{7279A033-EDF5-D73B-A44A-65890E618735}"/>
              </a:ext>
            </a:extLst>
          </p:cNvPr>
          <p:cNvPicPr>
            <a:picLocks noChangeAspect="1"/>
          </p:cNvPicPr>
          <p:nvPr/>
        </p:nvPicPr>
        <p:blipFill>
          <a:blip r:embed="rId93" cstate="hqprint">
            <a:extLst>
              <a:ext uri="{28A0092B-C50C-407E-A947-70E740481C1C}">
                <a14:useLocalDpi xmlns:a14="http://schemas.microsoft.com/office/drawing/2010/main"/>
              </a:ext>
            </a:extLst>
          </a:blip>
          <a:stretch>
            <a:fillRect/>
          </a:stretch>
        </p:blipFill>
        <p:spPr>
          <a:xfrm>
            <a:off x="8336712" y="5092218"/>
            <a:ext cx="974064" cy="227762"/>
          </a:xfrm>
          <a:prstGeom prst="rect">
            <a:avLst/>
          </a:prstGeom>
        </p:spPr>
      </p:pic>
      <p:pic>
        <p:nvPicPr>
          <p:cNvPr id="3116" name="Picture 3115">
            <a:extLst>
              <a:ext uri="{FF2B5EF4-FFF2-40B4-BE49-F238E27FC236}">
                <a16:creationId xmlns:a16="http://schemas.microsoft.com/office/drawing/2014/main" id="{1D059275-233E-4BE1-8C9A-85682DFDAE15}"/>
              </a:ext>
            </a:extLst>
          </p:cNvPr>
          <p:cNvPicPr>
            <a:picLocks noChangeAspect="1"/>
          </p:cNvPicPr>
          <p:nvPr/>
        </p:nvPicPr>
        <p:blipFill>
          <a:blip r:embed="rId94" cstate="hqprint">
            <a:extLst>
              <a:ext uri="{28A0092B-C50C-407E-A947-70E740481C1C}">
                <a14:useLocalDpi xmlns:a14="http://schemas.microsoft.com/office/drawing/2010/main"/>
              </a:ext>
            </a:extLst>
          </a:blip>
          <a:stretch>
            <a:fillRect/>
          </a:stretch>
        </p:blipFill>
        <p:spPr>
          <a:xfrm>
            <a:off x="8370540" y="3845815"/>
            <a:ext cx="1037124" cy="583382"/>
          </a:xfrm>
          <a:prstGeom prst="rect">
            <a:avLst/>
          </a:prstGeom>
        </p:spPr>
      </p:pic>
      <p:pic>
        <p:nvPicPr>
          <p:cNvPr id="3117" name="Picture 3116">
            <a:extLst>
              <a:ext uri="{FF2B5EF4-FFF2-40B4-BE49-F238E27FC236}">
                <a16:creationId xmlns:a16="http://schemas.microsoft.com/office/drawing/2014/main" id="{512B9604-8A76-6450-C56B-58F05C660B1E}"/>
              </a:ext>
            </a:extLst>
          </p:cNvPr>
          <p:cNvPicPr>
            <a:picLocks noChangeAspect="1"/>
          </p:cNvPicPr>
          <p:nvPr/>
        </p:nvPicPr>
        <p:blipFill rotWithShape="1">
          <a:blip r:embed="rId95" cstate="hqprint">
            <a:extLst>
              <a:ext uri="{28A0092B-C50C-407E-A947-70E740481C1C}">
                <a14:useLocalDpi xmlns:a14="http://schemas.microsoft.com/office/drawing/2010/main"/>
              </a:ext>
            </a:extLst>
          </a:blip>
          <a:srcRect/>
          <a:stretch/>
        </p:blipFill>
        <p:spPr>
          <a:xfrm>
            <a:off x="8349317" y="2581190"/>
            <a:ext cx="1226794" cy="214825"/>
          </a:xfrm>
          <a:prstGeom prst="rect">
            <a:avLst/>
          </a:prstGeom>
        </p:spPr>
      </p:pic>
      <p:pic>
        <p:nvPicPr>
          <p:cNvPr id="3118" name="Picture 3117">
            <a:extLst>
              <a:ext uri="{FF2B5EF4-FFF2-40B4-BE49-F238E27FC236}">
                <a16:creationId xmlns:a16="http://schemas.microsoft.com/office/drawing/2014/main" id="{165ADA7F-6531-E94E-D2AA-391F79A9751E}"/>
              </a:ext>
            </a:extLst>
          </p:cNvPr>
          <p:cNvPicPr>
            <a:picLocks noChangeAspect="1"/>
          </p:cNvPicPr>
          <p:nvPr/>
        </p:nvPicPr>
        <p:blipFill rotWithShape="1">
          <a:blip r:embed="rId96" cstate="hqprint">
            <a:extLst>
              <a:ext uri="{28A0092B-C50C-407E-A947-70E740481C1C}">
                <a14:useLocalDpi xmlns:a14="http://schemas.microsoft.com/office/drawing/2010/main"/>
              </a:ext>
            </a:extLst>
          </a:blip>
          <a:srcRect l="-819" t="-5819" r="-2033" b="1111"/>
          <a:stretch/>
        </p:blipFill>
        <p:spPr>
          <a:xfrm>
            <a:off x="11328043" y="3392644"/>
            <a:ext cx="684973" cy="232219"/>
          </a:xfrm>
          <a:prstGeom prst="rect">
            <a:avLst/>
          </a:prstGeom>
        </p:spPr>
      </p:pic>
      <p:pic>
        <p:nvPicPr>
          <p:cNvPr id="3119" name="Picture 18" descr="Get Your Guide Logo PNG vector in SVG, PDF, AI, CDR format">
            <a:extLst>
              <a:ext uri="{FF2B5EF4-FFF2-40B4-BE49-F238E27FC236}">
                <a16:creationId xmlns:a16="http://schemas.microsoft.com/office/drawing/2014/main" id="{58070F0A-8580-6E83-A8E3-47790B126323}"/>
              </a:ext>
            </a:extLst>
          </p:cNvPr>
          <p:cNvPicPr>
            <a:picLocks noChangeAspect="1" noChangeArrowheads="1"/>
          </p:cNvPicPr>
          <p:nvPr/>
        </p:nvPicPr>
        <p:blipFill rotWithShape="1">
          <a:blip r:embed="rId97" cstate="hqprint">
            <a:extLst>
              <a:ext uri="{28A0092B-C50C-407E-A947-70E740481C1C}">
                <a14:useLocalDpi xmlns:a14="http://schemas.microsoft.com/office/drawing/2010/main"/>
              </a:ext>
            </a:extLst>
          </a:blip>
          <a:srcRect/>
          <a:stretch/>
        </p:blipFill>
        <p:spPr bwMode="auto">
          <a:xfrm>
            <a:off x="8469175" y="5371745"/>
            <a:ext cx="636079" cy="511189"/>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3119">
            <a:extLst>
              <a:ext uri="{FF2B5EF4-FFF2-40B4-BE49-F238E27FC236}">
                <a16:creationId xmlns:a16="http://schemas.microsoft.com/office/drawing/2014/main" id="{A0DC7BC7-475A-480A-A016-FC9FA0006BB2}"/>
              </a:ext>
            </a:extLst>
          </p:cNvPr>
          <p:cNvPicPr>
            <a:picLocks noChangeAspect="1"/>
          </p:cNvPicPr>
          <p:nvPr/>
        </p:nvPicPr>
        <p:blipFill>
          <a:blip r:embed="rId98" cstate="hqprint">
            <a:extLst>
              <a:ext uri="{28A0092B-C50C-407E-A947-70E740481C1C}">
                <a14:useLocalDpi xmlns:a14="http://schemas.microsoft.com/office/drawing/2010/main"/>
              </a:ext>
            </a:extLst>
          </a:blip>
          <a:stretch>
            <a:fillRect/>
          </a:stretch>
        </p:blipFill>
        <p:spPr>
          <a:xfrm>
            <a:off x="10218156" y="3132091"/>
            <a:ext cx="702456" cy="439035"/>
          </a:xfrm>
          <a:prstGeom prst="rect">
            <a:avLst/>
          </a:prstGeom>
        </p:spPr>
      </p:pic>
      <p:pic>
        <p:nvPicPr>
          <p:cNvPr id="3121" name="Picture 3120">
            <a:extLst>
              <a:ext uri="{FF2B5EF4-FFF2-40B4-BE49-F238E27FC236}">
                <a16:creationId xmlns:a16="http://schemas.microsoft.com/office/drawing/2014/main" id="{188BC6EA-CE17-BBFD-1DA0-B34795CDC359}"/>
              </a:ext>
            </a:extLst>
          </p:cNvPr>
          <p:cNvPicPr>
            <a:picLocks noChangeAspect="1"/>
          </p:cNvPicPr>
          <p:nvPr/>
        </p:nvPicPr>
        <p:blipFill>
          <a:blip r:embed="rId99" cstate="hqprint">
            <a:extLst>
              <a:ext uri="{28A0092B-C50C-407E-A947-70E740481C1C}">
                <a14:useLocalDpi xmlns:a14="http://schemas.microsoft.com/office/drawing/2010/main"/>
              </a:ext>
            </a:extLst>
          </a:blip>
          <a:stretch>
            <a:fillRect/>
          </a:stretch>
        </p:blipFill>
        <p:spPr>
          <a:xfrm>
            <a:off x="10155436" y="2863140"/>
            <a:ext cx="1290374" cy="241540"/>
          </a:xfrm>
          <a:prstGeom prst="rect">
            <a:avLst/>
          </a:prstGeom>
        </p:spPr>
      </p:pic>
      <p:pic>
        <p:nvPicPr>
          <p:cNvPr id="3122" name="Picture 3121">
            <a:extLst>
              <a:ext uri="{FF2B5EF4-FFF2-40B4-BE49-F238E27FC236}">
                <a16:creationId xmlns:a16="http://schemas.microsoft.com/office/drawing/2014/main" id="{EF303D80-0E14-D359-4CB8-7BFA543BFD7E}"/>
              </a:ext>
            </a:extLst>
          </p:cNvPr>
          <p:cNvPicPr>
            <a:picLocks noChangeAspect="1"/>
          </p:cNvPicPr>
          <p:nvPr/>
        </p:nvPicPr>
        <p:blipFill>
          <a:blip r:embed="rId100" cstate="hqprint">
            <a:extLst>
              <a:ext uri="{28A0092B-C50C-407E-A947-70E740481C1C}">
                <a14:useLocalDpi xmlns:a14="http://schemas.microsoft.com/office/drawing/2010/main"/>
              </a:ext>
            </a:extLst>
          </a:blip>
          <a:srcRect t="-11455"/>
          <a:stretch/>
        </p:blipFill>
        <p:spPr>
          <a:xfrm>
            <a:off x="10527577" y="3631715"/>
            <a:ext cx="848984" cy="245037"/>
          </a:xfrm>
          <a:prstGeom prst="rect">
            <a:avLst/>
          </a:prstGeom>
        </p:spPr>
      </p:pic>
      <p:pic>
        <p:nvPicPr>
          <p:cNvPr id="3123" name="Picture 12" descr="Miro Logo and symbol, meaning, history, PNG, brand">
            <a:extLst>
              <a:ext uri="{FF2B5EF4-FFF2-40B4-BE49-F238E27FC236}">
                <a16:creationId xmlns:a16="http://schemas.microsoft.com/office/drawing/2014/main" id="{D372DEAE-700C-5D37-3068-49AE6D503852}"/>
              </a:ext>
            </a:extLst>
          </p:cNvPr>
          <p:cNvPicPr>
            <a:picLocks noChangeAspect="1" noChangeArrowheads="1"/>
          </p:cNvPicPr>
          <p:nvPr/>
        </p:nvPicPr>
        <p:blipFill>
          <a:blip r:embed="rId101" cstate="hqprint">
            <a:extLst>
              <a:ext uri="{28A0092B-C50C-407E-A947-70E740481C1C}">
                <a14:useLocalDpi xmlns:a14="http://schemas.microsoft.com/office/drawing/2010/main"/>
              </a:ext>
            </a:extLst>
          </a:blip>
          <a:srcRect/>
          <a:stretch>
            <a:fillRect/>
          </a:stretch>
        </p:blipFill>
        <p:spPr bwMode="auto">
          <a:xfrm>
            <a:off x="8879396" y="3181022"/>
            <a:ext cx="967341" cy="544129"/>
          </a:xfrm>
          <a:prstGeom prst="rect">
            <a:avLst/>
          </a:prstGeom>
          <a:noFill/>
          <a:extLst>
            <a:ext uri="{909E8E84-426E-40DD-AFC4-6F175D3DCCD1}">
              <a14:hiddenFill xmlns:a14="http://schemas.microsoft.com/office/drawing/2010/main">
                <a:solidFill>
                  <a:srgbClr val="FFFFFF"/>
                </a:solidFill>
              </a14:hiddenFill>
            </a:ext>
          </a:extLst>
        </p:spPr>
      </p:pic>
      <p:pic>
        <p:nvPicPr>
          <p:cNvPr id="3124" name="Picture 3123">
            <a:extLst>
              <a:ext uri="{FF2B5EF4-FFF2-40B4-BE49-F238E27FC236}">
                <a16:creationId xmlns:a16="http://schemas.microsoft.com/office/drawing/2014/main" id="{221C345D-93B4-D632-E1EB-9FF32817EF66}"/>
              </a:ext>
            </a:extLst>
          </p:cNvPr>
          <p:cNvPicPr>
            <a:picLocks noChangeAspect="1"/>
          </p:cNvPicPr>
          <p:nvPr/>
        </p:nvPicPr>
        <p:blipFill>
          <a:blip r:embed="rId102" cstate="hqprint">
            <a:extLst>
              <a:ext uri="{28A0092B-C50C-407E-A947-70E740481C1C}">
                <a14:useLocalDpi xmlns:a14="http://schemas.microsoft.com/office/drawing/2010/main"/>
              </a:ext>
            </a:extLst>
          </a:blip>
          <a:stretch>
            <a:fillRect/>
          </a:stretch>
        </p:blipFill>
        <p:spPr>
          <a:xfrm>
            <a:off x="10289926" y="3966766"/>
            <a:ext cx="1106265" cy="229597"/>
          </a:xfrm>
          <a:prstGeom prst="rect">
            <a:avLst/>
          </a:prstGeom>
        </p:spPr>
      </p:pic>
      <p:pic>
        <p:nvPicPr>
          <p:cNvPr id="3125" name="Picture 3124">
            <a:extLst>
              <a:ext uri="{FF2B5EF4-FFF2-40B4-BE49-F238E27FC236}">
                <a16:creationId xmlns:a16="http://schemas.microsoft.com/office/drawing/2014/main" id="{EFE41F3F-3F4C-D88E-9FE1-7D557573F2C4}"/>
              </a:ext>
            </a:extLst>
          </p:cNvPr>
          <p:cNvPicPr>
            <a:picLocks noChangeAspect="1"/>
          </p:cNvPicPr>
          <p:nvPr/>
        </p:nvPicPr>
        <p:blipFill rotWithShape="1">
          <a:blip r:embed="rId103" cstate="hqprint">
            <a:extLst>
              <a:ext uri="{28A0092B-C50C-407E-A947-70E740481C1C}">
                <a14:useLocalDpi xmlns:a14="http://schemas.microsoft.com/office/drawing/2010/main"/>
              </a:ext>
            </a:extLst>
          </a:blip>
          <a:srcRect t="36199" b="37373"/>
          <a:stretch/>
        </p:blipFill>
        <p:spPr>
          <a:xfrm>
            <a:off x="8898061" y="4618441"/>
            <a:ext cx="1214662" cy="180566"/>
          </a:xfrm>
          <a:prstGeom prst="rect">
            <a:avLst/>
          </a:prstGeom>
        </p:spPr>
      </p:pic>
      <p:pic>
        <p:nvPicPr>
          <p:cNvPr id="3126" name="Picture 3125">
            <a:extLst>
              <a:ext uri="{FF2B5EF4-FFF2-40B4-BE49-F238E27FC236}">
                <a16:creationId xmlns:a16="http://schemas.microsoft.com/office/drawing/2014/main" id="{5272F159-76B2-EBE0-45F4-DDEA24B0EADE}"/>
              </a:ext>
            </a:extLst>
          </p:cNvPr>
          <p:cNvPicPr>
            <a:picLocks noChangeAspect="1"/>
          </p:cNvPicPr>
          <p:nvPr/>
        </p:nvPicPr>
        <p:blipFill>
          <a:blip r:embed="rId104" cstate="hqprint">
            <a:extLst>
              <a:ext uri="{28A0092B-C50C-407E-A947-70E740481C1C}">
                <a14:useLocalDpi xmlns:a14="http://schemas.microsoft.com/office/drawing/2010/main"/>
              </a:ext>
            </a:extLst>
          </a:blip>
          <a:stretch>
            <a:fillRect/>
          </a:stretch>
        </p:blipFill>
        <p:spPr>
          <a:xfrm>
            <a:off x="10102474" y="4596775"/>
            <a:ext cx="734464" cy="321956"/>
          </a:xfrm>
          <a:prstGeom prst="rect">
            <a:avLst/>
          </a:prstGeom>
        </p:spPr>
      </p:pic>
      <p:pic>
        <p:nvPicPr>
          <p:cNvPr id="3127" name="Picture 3126">
            <a:extLst>
              <a:ext uri="{FF2B5EF4-FFF2-40B4-BE49-F238E27FC236}">
                <a16:creationId xmlns:a16="http://schemas.microsoft.com/office/drawing/2014/main" id="{343D5BE6-8940-C828-4846-7B775F986A72}"/>
              </a:ext>
            </a:extLst>
          </p:cNvPr>
          <p:cNvPicPr>
            <a:picLocks noChangeAspect="1"/>
          </p:cNvPicPr>
          <p:nvPr/>
        </p:nvPicPr>
        <p:blipFill>
          <a:blip r:embed="rId105" cstate="hqprint">
            <a:extLst>
              <a:ext uri="{28A0092B-C50C-407E-A947-70E740481C1C}">
                <a14:useLocalDpi xmlns:a14="http://schemas.microsoft.com/office/drawing/2010/main"/>
              </a:ext>
            </a:extLst>
          </a:blip>
          <a:stretch>
            <a:fillRect/>
          </a:stretch>
        </p:blipFill>
        <p:spPr>
          <a:xfrm>
            <a:off x="10880055" y="3167555"/>
            <a:ext cx="373349" cy="370861"/>
          </a:xfrm>
          <a:prstGeom prst="rect">
            <a:avLst/>
          </a:prstGeom>
        </p:spPr>
      </p:pic>
      <p:pic>
        <p:nvPicPr>
          <p:cNvPr id="3128" name="Picture 3127">
            <a:extLst>
              <a:ext uri="{FF2B5EF4-FFF2-40B4-BE49-F238E27FC236}">
                <a16:creationId xmlns:a16="http://schemas.microsoft.com/office/drawing/2014/main" id="{3E196C5A-F64E-CFB0-BEB6-51C8CEE582D7}"/>
              </a:ext>
            </a:extLst>
          </p:cNvPr>
          <p:cNvPicPr>
            <a:picLocks noChangeAspect="1"/>
          </p:cNvPicPr>
          <p:nvPr/>
        </p:nvPicPr>
        <p:blipFill rotWithShape="1">
          <a:blip r:embed="rId106" cstate="hqprint">
            <a:extLst>
              <a:ext uri="{28A0092B-C50C-407E-A947-70E740481C1C}">
                <a14:useLocalDpi xmlns:a14="http://schemas.microsoft.com/office/drawing/2010/main"/>
              </a:ext>
            </a:extLst>
          </a:blip>
          <a:srcRect/>
          <a:stretch/>
        </p:blipFill>
        <p:spPr>
          <a:xfrm>
            <a:off x="11265968" y="4251406"/>
            <a:ext cx="717852" cy="237712"/>
          </a:xfrm>
          <a:prstGeom prst="rect">
            <a:avLst/>
          </a:prstGeom>
        </p:spPr>
      </p:pic>
      <p:pic>
        <p:nvPicPr>
          <p:cNvPr id="3129" name="Picture 3128">
            <a:extLst>
              <a:ext uri="{FF2B5EF4-FFF2-40B4-BE49-F238E27FC236}">
                <a16:creationId xmlns:a16="http://schemas.microsoft.com/office/drawing/2014/main" id="{05533BA4-ADF8-AC14-8191-FB78443755F3}"/>
              </a:ext>
            </a:extLst>
          </p:cNvPr>
          <p:cNvPicPr>
            <a:picLocks noChangeAspect="1"/>
          </p:cNvPicPr>
          <p:nvPr/>
        </p:nvPicPr>
        <p:blipFill>
          <a:blip r:embed="rId107" cstate="hqprint">
            <a:extLst>
              <a:ext uri="{28A0092B-C50C-407E-A947-70E740481C1C}">
                <a14:useLocalDpi xmlns:a14="http://schemas.microsoft.com/office/drawing/2010/main"/>
              </a:ext>
            </a:extLst>
          </a:blip>
          <a:stretch>
            <a:fillRect/>
          </a:stretch>
        </p:blipFill>
        <p:spPr>
          <a:xfrm>
            <a:off x="10863266" y="4623550"/>
            <a:ext cx="498608" cy="302489"/>
          </a:xfrm>
          <a:prstGeom prst="rect">
            <a:avLst/>
          </a:prstGeom>
        </p:spPr>
      </p:pic>
      <p:pic>
        <p:nvPicPr>
          <p:cNvPr id="3130" name="Picture 3129">
            <a:extLst>
              <a:ext uri="{FF2B5EF4-FFF2-40B4-BE49-F238E27FC236}">
                <a16:creationId xmlns:a16="http://schemas.microsoft.com/office/drawing/2014/main" id="{51F5868B-4A1C-7DA6-94D8-909F84731505}"/>
              </a:ext>
            </a:extLst>
          </p:cNvPr>
          <p:cNvPicPr>
            <a:picLocks noChangeAspect="1"/>
          </p:cNvPicPr>
          <p:nvPr/>
        </p:nvPicPr>
        <p:blipFill>
          <a:blip r:embed="rId108" cstate="hqprint">
            <a:extLst>
              <a:ext uri="{28A0092B-C50C-407E-A947-70E740481C1C}">
                <a14:useLocalDpi xmlns:a14="http://schemas.microsoft.com/office/drawing/2010/main"/>
              </a:ext>
            </a:extLst>
          </a:blip>
          <a:stretch>
            <a:fillRect/>
          </a:stretch>
        </p:blipFill>
        <p:spPr>
          <a:xfrm>
            <a:off x="9688164" y="3771954"/>
            <a:ext cx="516874" cy="516874"/>
          </a:xfrm>
          <a:prstGeom prst="rect">
            <a:avLst/>
          </a:prstGeom>
        </p:spPr>
      </p:pic>
      <p:pic>
        <p:nvPicPr>
          <p:cNvPr id="3131" name="Picture 3130">
            <a:extLst>
              <a:ext uri="{FF2B5EF4-FFF2-40B4-BE49-F238E27FC236}">
                <a16:creationId xmlns:a16="http://schemas.microsoft.com/office/drawing/2014/main" id="{19856161-A0E5-A89F-3230-8505BF3485E3}"/>
              </a:ext>
            </a:extLst>
          </p:cNvPr>
          <p:cNvPicPr>
            <a:picLocks noChangeAspect="1"/>
          </p:cNvPicPr>
          <p:nvPr/>
        </p:nvPicPr>
        <p:blipFill>
          <a:blip r:embed="rId109" cstate="hqprint">
            <a:extLst>
              <a:ext uri="{28A0092B-C50C-407E-A947-70E740481C1C}">
                <a14:useLocalDpi xmlns:a14="http://schemas.microsoft.com/office/drawing/2010/main"/>
              </a:ext>
            </a:extLst>
          </a:blip>
          <a:stretch>
            <a:fillRect/>
          </a:stretch>
        </p:blipFill>
        <p:spPr>
          <a:xfrm>
            <a:off x="10381317" y="5281371"/>
            <a:ext cx="1630364" cy="219004"/>
          </a:xfrm>
          <a:prstGeom prst="rect">
            <a:avLst/>
          </a:prstGeom>
        </p:spPr>
      </p:pic>
      <p:pic>
        <p:nvPicPr>
          <p:cNvPr id="3132" name="Picture 3131">
            <a:extLst>
              <a:ext uri="{FF2B5EF4-FFF2-40B4-BE49-F238E27FC236}">
                <a16:creationId xmlns:a16="http://schemas.microsoft.com/office/drawing/2014/main" id="{FF6982F6-7BE5-E86E-237F-50B118C0DC16}"/>
              </a:ext>
            </a:extLst>
          </p:cNvPr>
          <p:cNvPicPr>
            <a:picLocks noChangeAspect="1"/>
          </p:cNvPicPr>
          <p:nvPr/>
        </p:nvPicPr>
        <p:blipFill rotWithShape="1">
          <a:blip r:embed="rId110" cstate="hqprint">
            <a:extLst>
              <a:ext uri="{28A0092B-C50C-407E-A947-70E740481C1C}">
                <a14:useLocalDpi xmlns:a14="http://schemas.microsoft.com/office/drawing/2010/main"/>
              </a:ext>
            </a:extLst>
          </a:blip>
          <a:srcRect/>
          <a:stretch/>
        </p:blipFill>
        <p:spPr>
          <a:xfrm>
            <a:off x="9418894" y="5087066"/>
            <a:ext cx="915019" cy="238173"/>
          </a:xfrm>
          <a:prstGeom prst="rect">
            <a:avLst/>
          </a:prstGeom>
        </p:spPr>
      </p:pic>
      <p:pic>
        <p:nvPicPr>
          <p:cNvPr id="3133" name="Picture 3132">
            <a:extLst>
              <a:ext uri="{FF2B5EF4-FFF2-40B4-BE49-F238E27FC236}">
                <a16:creationId xmlns:a16="http://schemas.microsoft.com/office/drawing/2014/main" id="{2FC3C7BF-3A84-8FE8-F06B-976B2A29494E}"/>
              </a:ext>
            </a:extLst>
          </p:cNvPr>
          <p:cNvPicPr>
            <a:picLocks noChangeAspect="1"/>
          </p:cNvPicPr>
          <p:nvPr/>
        </p:nvPicPr>
        <p:blipFill>
          <a:blip r:embed="rId111" cstate="hqprint">
            <a:extLst>
              <a:ext uri="{28A0092B-C50C-407E-A947-70E740481C1C}">
                <a14:useLocalDpi xmlns:a14="http://schemas.microsoft.com/office/drawing/2010/main"/>
              </a:ext>
            </a:extLst>
          </a:blip>
          <a:stretch>
            <a:fillRect/>
          </a:stretch>
        </p:blipFill>
        <p:spPr>
          <a:xfrm>
            <a:off x="10389403" y="4994579"/>
            <a:ext cx="1581762" cy="242230"/>
          </a:xfrm>
          <a:prstGeom prst="rect">
            <a:avLst/>
          </a:prstGeom>
        </p:spPr>
      </p:pic>
      <p:pic>
        <p:nvPicPr>
          <p:cNvPr id="3134" name="Picture 3133">
            <a:extLst>
              <a:ext uri="{FF2B5EF4-FFF2-40B4-BE49-F238E27FC236}">
                <a16:creationId xmlns:a16="http://schemas.microsoft.com/office/drawing/2014/main" id="{29ED6602-07D2-2068-C2EF-42BE3DF3CFD5}"/>
              </a:ext>
            </a:extLst>
          </p:cNvPr>
          <p:cNvPicPr>
            <a:picLocks noChangeAspect="1"/>
          </p:cNvPicPr>
          <p:nvPr/>
        </p:nvPicPr>
        <p:blipFill>
          <a:blip r:embed="rId112" cstate="hqprint">
            <a:extLst>
              <a:ext uri="{28A0092B-C50C-407E-A947-70E740481C1C}">
                <a14:useLocalDpi xmlns:a14="http://schemas.microsoft.com/office/drawing/2010/main"/>
              </a:ext>
            </a:extLst>
          </a:blip>
          <a:stretch>
            <a:fillRect/>
          </a:stretch>
        </p:blipFill>
        <p:spPr>
          <a:xfrm>
            <a:off x="11361874" y="4543488"/>
            <a:ext cx="632521" cy="362555"/>
          </a:xfrm>
          <a:prstGeom prst="rect">
            <a:avLst/>
          </a:prstGeom>
        </p:spPr>
      </p:pic>
      <p:pic>
        <p:nvPicPr>
          <p:cNvPr id="3135" name="Picture 3134">
            <a:extLst>
              <a:ext uri="{FF2B5EF4-FFF2-40B4-BE49-F238E27FC236}">
                <a16:creationId xmlns:a16="http://schemas.microsoft.com/office/drawing/2014/main" id="{9C1EE48D-6355-9D39-59D0-873EBE7896A9}"/>
              </a:ext>
            </a:extLst>
          </p:cNvPr>
          <p:cNvPicPr>
            <a:picLocks noChangeAspect="1"/>
          </p:cNvPicPr>
          <p:nvPr/>
        </p:nvPicPr>
        <p:blipFill>
          <a:blip r:embed="rId113"/>
          <a:stretch>
            <a:fillRect/>
          </a:stretch>
        </p:blipFill>
        <p:spPr>
          <a:xfrm>
            <a:off x="8871386" y="3662489"/>
            <a:ext cx="795874" cy="327900"/>
          </a:xfrm>
          <a:prstGeom prst="rect">
            <a:avLst/>
          </a:prstGeom>
        </p:spPr>
      </p:pic>
      <p:pic>
        <p:nvPicPr>
          <p:cNvPr id="3136" name="Picture 3135">
            <a:extLst>
              <a:ext uri="{FF2B5EF4-FFF2-40B4-BE49-F238E27FC236}">
                <a16:creationId xmlns:a16="http://schemas.microsoft.com/office/drawing/2014/main" id="{81D3A692-1591-D3EE-9F62-D2265AD1ED65}"/>
              </a:ext>
            </a:extLst>
          </p:cNvPr>
          <p:cNvPicPr>
            <a:picLocks noChangeAspect="1"/>
          </p:cNvPicPr>
          <p:nvPr/>
        </p:nvPicPr>
        <p:blipFill>
          <a:blip r:embed="rId114" cstate="hqprint">
            <a:extLst>
              <a:ext uri="{28A0092B-C50C-407E-A947-70E740481C1C}">
                <a14:useLocalDpi xmlns:a14="http://schemas.microsoft.com/office/drawing/2010/main"/>
              </a:ext>
            </a:extLst>
          </a:blip>
          <a:stretch>
            <a:fillRect/>
          </a:stretch>
        </p:blipFill>
        <p:spPr>
          <a:xfrm>
            <a:off x="8367899" y="3550268"/>
            <a:ext cx="412712" cy="412712"/>
          </a:xfrm>
          <a:prstGeom prst="rect">
            <a:avLst/>
          </a:prstGeom>
        </p:spPr>
      </p:pic>
      <p:pic>
        <p:nvPicPr>
          <p:cNvPr id="3137" name="Picture 3136">
            <a:extLst>
              <a:ext uri="{FF2B5EF4-FFF2-40B4-BE49-F238E27FC236}">
                <a16:creationId xmlns:a16="http://schemas.microsoft.com/office/drawing/2014/main" id="{E849C3C4-09C4-25F2-32FB-04BA7F12C43E}"/>
              </a:ext>
            </a:extLst>
          </p:cNvPr>
          <p:cNvPicPr>
            <a:picLocks noChangeAspect="1"/>
          </p:cNvPicPr>
          <p:nvPr/>
        </p:nvPicPr>
        <p:blipFill rotWithShape="1">
          <a:blip r:embed="rId115" cstate="hqprint">
            <a:extLst>
              <a:ext uri="{28A0092B-C50C-407E-A947-70E740481C1C}">
                <a14:useLocalDpi xmlns:a14="http://schemas.microsoft.com/office/drawing/2010/main"/>
              </a:ext>
            </a:extLst>
          </a:blip>
          <a:srcRect/>
          <a:stretch/>
        </p:blipFill>
        <p:spPr>
          <a:xfrm>
            <a:off x="9182961" y="5349685"/>
            <a:ext cx="1124236" cy="317258"/>
          </a:xfrm>
          <a:prstGeom prst="rect">
            <a:avLst/>
          </a:prstGeom>
        </p:spPr>
      </p:pic>
      <p:pic>
        <p:nvPicPr>
          <p:cNvPr id="3138" name="Picture 3137">
            <a:extLst>
              <a:ext uri="{FF2B5EF4-FFF2-40B4-BE49-F238E27FC236}">
                <a16:creationId xmlns:a16="http://schemas.microsoft.com/office/drawing/2014/main" id="{CF1612AA-B71A-B114-17C7-20203EF2CD37}"/>
              </a:ext>
            </a:extLst>
          </p:cNvPr>
          <p:cNvPicPr>
            <a:picLocks noChangeAspect="1"/>
          </p:cNvPicPr>
          <p:nvPr/>
        </p:nvPicPr>
        <p:blipFill>
          <a:blip r:embed="rId116" cstate="hqprint">
            <a:extLst>
              <a:ext uri="{28A0092B-C50C-407E-A947-70E740481C1C}">
                <a14:useLocalDpi xmlns:a14="http://schemas.microsoft.com/office/drawing/2010/main"/>
              </a:ext>
            </a:extLst>
          </a:blip>
          <a:stretch>
            <a:fillRect/>
          </a:stretch>
        </p:blipFill>
        <p:spPr>
          <a:xfrm>
            <a:off x="11499236" y="3718555"/>
            <a:ext cx="425570" cy="425570"/>
          </a:xfrm>
          <a:prstGeom prst="rect">
            <a:avLst/>
          </a:prstGeom>
        </p:spPr>
      </p:pic>
      <p:pic>
        <p:nvPicPr>
          <p:cNvPr id="3139" name="Picture 3138">
            <a:extLst>
              <a:ext uri="{FF2B5EF4-FFF2-40B4-BE49-F238E27FC236}">
                <a16:creationId xmlns:a16="http://schemas.microsoft.com/office/drawing/2014/main" id="{E25D837C-4066-7C75-94AF-3401BFAC39A6}"/>
              </a:ext>
            </a:extLst>
          </p:cNvPr>
          <p:cNvPicPr>
            <a:picLocks noChangeAspect="1"/>
          </p:cNvPicPr>
          <p:nvPr/>
        </p:nvPicPr>
        <p:blipFill>
          <a:blip r:embed="rId117" cstate="hqprint">
            <a:extLst>
              <a:ext uri="{28A0092B-C50C-407E-A947-70E740481C1C}">
                <a14:useLocalDpi xmlns:a14="http://schemas.microsoft.com/office/drawing/2010/main"/>
              </a:ext>
            </a:extLst>
          </a:blip>
          <a:stretch>
            <a:fillRect/>
          </a:stretch>
        </p:blipFill>
        <p:spPr>
          <a:xfrm>
            <a:off x="8864284" y="2785519"/>
            <a:ext cx="856536" cy="481801"/>
          </a:xfrm>
          <a:prstGeom prst="rect">
            <a:avLst/>
          </a:prstGeom>
        </p:spPr>
      </p:pic>
      <p:pic>
        <p:nvPicPr>
          <p:cNvPr id="3140" name="Picture 3139">
            <a:extLst>
              <a:ext uri="{FF2B5EF4-FFF2-40B4-BE49-F238E27FC236}">
                <a16:creationId xmlns:a16="http://schemas.microsoft.com/office/drawing/2014/main" id="{E2FF3838-8E10-1C62-3E46-B13994A15EAD}"/>
              </a:ext>
            </a:extLst>
          </p:cNvPr>
          <p:cNvPicPr>
            <a:picLocks noChangeAspect="1"/>
          </p:cNvPicPr>
          <p:nvPr/>
        </p:nvPicPr>
        <p:blipFill>
          <a:blip r:embed="rId118"/>
          <a:stretch>
            <a:fillRect/>
          </a:stretch>
        </p:blipFill>
        <p:spPr>
          <a:xfrm>
            <a:off x="10226204" y="5990654"/>
            <a:ext cx="1341307" cy="138602"/>
          </a:xfrm>
          <a:prstGeom prst="rect">
            <a:avLst/>
          </a:prstGeom>
        </p:spPr>
      </p:pic>
      <p:pic>
        <p:nvPicPr>
          <p:cNvPr id="3100" name="Picture 3099">
            <a:extLst>
              <a:ext uri="{FF2B5EF4-FFF2-40B4-BE49-F238E27FC236}">
                <a16:creationId xmlns:a16="http://schemas.microsoft.com/office/drawing/2014/main" id="{0D112248-48C4-1CBA-F7B2-A38369F3D878}"/>
              </a:ext>
            </a:extLst>
          </p:cNvPr>
          <p:cNvPicPr>
            <a:picLocks noChangeAspect="1"/>
          </p:cNvPicPr>
          <p:nvPr/>
        </p:nvPicPr>
        <p:blipFill>
          <a:blip r:embed="rId119" cstate="hqprint">
            <a:extLst>
              <a:ext uri="{28A0092B-C50C-407E-A947-70E740481C1C}">
                <a14:useLocalDpi xmlns:a14="http://schemas.microsoft.com/office/drawing/2010/main"/>
              </a:ext>
            </a:extLst>
          </a:blip>
          <a:stretch>
            <a:fillRect/>
          </a:stretch>
        </p:blipFill>
        <p:spPr>
          <a:xfrm>
            <a:off x="9235484" y="5664809"/>
            <a:ext cx="897775" cy="303444"/>
          </a:xfrm>
          <a:prstGeom prst="rect">
            <a:avLst/>
          </a:prstGeom>
        </p:spPr>
      </p:pic>
    </p:spTree>
    <p:extLst>
      <p:ext uri="{BB962C8B-B14F-4D97-AF65-F5344CB8AC3E}">
        <p14:creationId xmlns:p14="http://schemas.microsoft.com/office/powerpoint/2010/main" val="243324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1" y="1686476"/>
            <a:ext cx="12191999"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2169FF9D-39DA-C676-3832-6A1849FD0270}"/>
              </a:ext>
            </a:extLst>
          </p:cNvPr>
          <p:cNvSpPr/>
          <p:nvPr/>
        </p:nvSpPr>
        <p:spPr>
          <a:xfrm>
            <a:off x="3124808" y="3163224"/>
            <a:ext cx="2892510" cy="825575"/>
          </a:xfrm>
          <a:prstGeom prst="roundRect">
            <a:avLst/>
          </a:prstGeom>
          <a:solidFill>
            <a:srgbClr val="1F1A62"/>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E600"/>
                </a:solidFill>
                <a:effectLst/>
                <a:uLnTx/>
                <a:uFillTx/>
                <a:latin typeface="Helvetica" panose="020B0403020202020204" pitchFamily="34" charset="0"/>
                <a:ea typeface="Calibri" panose="020F0502020204030204" pitchFamily="34" charset="0"/>
                <a:cs typeface="Arial" panose="020B0604020202020204" pitchFamily="34" charset="0"/>
              </a:rPr>
              <a:t>Availability &amp; Accessibility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Greater product availability creates greater TV accessibility both on the national and local level</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1AB4DDAD-DECD-65F6-00FF-40FA02C91F96}"/>
              </a:ext>
            </a:extLst>
          </p:cNvPr>
          <p:cNvSpPr/>
          <p:nvPr/>
        </p:nvSpPr>
        <p:spPr>
          <a:xfrm>
            <a:off x="6146165" y="3163224"/>
            <a:ext cx="2892510" cy="825575"/>
          </a:xfrm>
          <a:prstGeom prst="roundRect">
            <a:avLst/>
          </a:prstGeom>
          <a:solidFill>
            <a:srgbClr val="1F1A62"/>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E600"/>
                </a:solidFill>
                <a:effectLst/>
                <a:uLnTx/>
                <a:uFillTx/>
                <a:latin typeface="Helvetica" panose="020B0403020202020204" pitchFamily="34" charset="0"/>
                <a:ea typeface="Calibri" panose="020F0502020204030204" pitchFamily="34" charset="0"/>
                <a:cs typeface="Arial" panose="020B0604020202020204" pitchFamily="34" charset="0"/>
              </a:rPr>
              <a:t>Legitimizer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Creates, builds and enhances brand reputation while legitimizing their product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service offerings</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0F1E43E9-670D-4C29-A239-358453865679}"/>
              </a:ext>
            </a:extLst>
          </p:cNvPr>
          <p:cNvSpPr/>
          <p:nvPr/>
        </p:nvSpPr>
        <p:spPr>
          <a:xfrm>
            <a:off x="9186975" y="3163224"/>
            <a:ext cx="2892510" cy="825575"/>
          </a:xfrm>
          <a:prstGeom prst="roundRect">
            <a:avLst/>
          </a:prstGeom>
          <a:solidFill>
            <a:srgbClr val="1F1A62"/>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E600"/>
                </a:solidFill>
                <a:effectLst/>
                <a:uLnTx/>
                <a:uFillTx/>
                <a:latin typeface="Helvetica" panose="020B0403020202020204" pitchFamily="34" charset="0"/>
                <a:ea typeface="Calibri" panose="020F0502020204030204" pitchFamily="34" charset="0"/>
                <a:cs typeface="Arial" panose="020B0604020202020204" pitchFamily="34" charset="0"/>
              </a:rPr>
              <a:t>Targetability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Scalable data-driven targeting solutions like addressable TV and data-enabled TV create efficiency and limit wastage</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20F0BFC5-26B4-2B36-5995-2E6EC2747994}"/>
              </a:ext>
            </a:extLst>
          </p:cNvPr>
          <p:cNvSpPr/>
          <p:nvPr/>
        </p:nvSpPr>
        <p:spPr>
          <a:xfrm>
            <a:off x="7694173" y="5177657"/>
            <a:ext cx="2892510" cy="825575"/>
          </a:xfrm>
          <a:prstGeom prst="roundRect">
            <a:avLst/>
          </a:prstGeom>
          <a:solidFill>
            <a:srgbClr val="1F1A62"/>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E600"/>
                </a:solidFill>
                <a:effectLst/>
                <a:uLnTx/>
                <a:uFillTx/>
                <a:latin typeface="Helvetica" panose="020B0403020202020204" pitchFamily="34" charset="0"/>
                <a:ea typeface="Calibri" panose="020F0502020204030204" pitchFamily="34" charset="0"/>
                <a:cs typeface="Arial" panose="020B0604020202020204" pitchFamily="34" charset="0"/>
              </a:rPr>
              <a:t>Full-Funnel 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Through greater measurement and enhanced attribution capabilities, TV has shown its ability to drive brand results</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9A9D1BF6-AD8F-A195-13CB-C33FB4A5BA6F}"/>
              </a:ext>
            </a:extLst>
          </p:cNvPr>
          <p:cNvSpPr/>
          <p:nvPr/>
        </p:nvSpPr>
        <p:spPr>
          <a:xfrm>
            <a:off x="1605318" y="5185183"/>
            <a:ext cx="2892510" cy="825575"/>
          </a:xfrm>
          <a:prstGeom prst="roundRect">
            <a:avLst/>
          </a:prstGeom>
          <a:solidFill>
            <a:srgbClr val="1F1A62"/>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E600"/>
                </a:solidFill>
                <a:effectLst/>
                <a:uLnTx/>
                <a:uFillTx/>
                <a:latin typeface="Helvetica" panose="020B0403020202020204" pitchFamily="34" charset="0"/>
                <a:ea typeface="Calibri" panose="020F0502020204030204" pitchFamily="34" charset="0"/>
                <a:cs typeface="Arial" panose="020B0604020202020204" pitchFamily="34" charset="0"/>
              </a:rPr>
              <a:t>Inclusivity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Enhanced targeting capabilities through advanced TV solutions creates efficiencies which lowers the traditional cost of entry</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601DE142-DF5A-F541-10BD-1910191A20F2}"/>
              </a:ext>
            </a:extLst>
          </p:cNvPr>
          <p:cNvSpPr/>
          <p:nvPr/>
        </p:nvSpPr>
        <p:spPr>
          <a:xfrm>
            <a:off x="100735" y="3161275"/>
            <a:ext cx="2892510" cy="825575"/>
          </a:xfrm>
          <a:prstGeom prst="roundRect">
            <a:avLst/>
          </a:prstGeom>
          <a:solidFill>
            <a:srgbClr val="1F1A62"/>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E600"/>
                </a:solidFill>
                <a:effectLst/>
                <a:uLnTx/>
                <a:uFillTx/>
                <a:latin typeface="Helvetica" panose="020B0403020202020204" pitchFamily="34" charset="0"/>
                <a:ea typeface="Calibri" panose="020F0502020204030204" pitchFamily="34" charset="0"/>
                <a:cs typeface="Arial" panose="020B0604020202020204" pitchFamily="34" charset="0"/>
              </a:rPr>
              <a:t>Storytelling</a:t>
            </a:r>
            <a:b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b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S</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ight, sound and motion a TV ad can convey brand identity and further humanizes the brand and what it stands for</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6791D92D-59DF-41E4-859F-90D25F306478}"/>
              </a:ext>
            </a:extLst>
          </p:cNvPr>
          <p:cNvSpPr/>
          <p:nvPr/>
        </p:nvSpPr>
        <p:spPr>
          <a:xfrm>
            <a:off x="4650299" y="5179198"/>
            <a:ext cx="2892510" cy="825575"/>
          </a:xfrm>
          <a:prstGeom prst="roundRect">
            <a:avLst/>
          </a:prstGeom>
          <a:solidFill>
            <a:srgbClr val="1F1A62"/>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E600"/>
                </a:solidFill>
                <a:effectLst/>
                <a:uLnTx/>
                <a:uFillTx/>
                <a:latin typeface="Helvetica" panose="020B0403020202020204" pitchFamily="34" charset="0"/>
                <a:ea typeface="Calibri" panose="020F0502020204030204" pitchFamily="34" charset="0"/>
                <a:cs typeface="Arial" panose="020B0604020202020204" pitchFamily="34" charset="0"/>
              </a:rPr>
              <a:t>Halo Effect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TV significantly improves the performance and ROI of all other digital channels as well as a brand’s online platforms</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7A363369-53E1-3955-9B37-92143A8F969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14332" y="2171046"/>
            <a:ext cx="906125" cy="906125"/>
          </a:xfrm>
          <a:prstGeom prst="rect">
            <a:avLst/>
          </a:prstGeom>
        </p:spPr>
      </p:pic>
      <p:pic>
        <p:nvPicPr>
          <p:cNvPr id="7" name="Picture 6" descr="Icon&#10;&#10;Description automatically generated">
            <a:extLst>
              <a:ext uri="{FF2B5EF4-FFF2-40B4-BE49-F238E27FC236}">
                <a16:creationId xmlns:a16="http://schemas.microsoft.com/office/drawing/2014/main" id="{753553E0-698B-B5C1-C198-8993E54C648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150575" y="2171046"/>
            <a:ext cx="905210" cy="905210"/>
          </a:xfrm>
          <a:prstGeom prst="rect">
            <a:avLst/>
          </a:prstGeom>
        </p:spPr>
      </p:pic>
      <p:pic>
        <p:nvPicPr>
          <p:cNvPr id="14" name="Picture 13" descr="Icon&#10;&#10;Description automatically generated">
            <a:extLst>
              <a:ext uri="{FF2B5EF4-FFF2-40B4-BE49-F238E27FC236}">
                <a16:creationId xmlns:a16="http://schemas.microsoft.com/office/drawing/2014/main" id="{D2D0B764-C408-D036-0BB4-F56CC7D12B0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80625" y="2171046"/>
            <a:ext cx="905210" cy="905210"/>
          </a:xfrm>
          <a:prstGeom prst="rect">
            <a:avLst/>
          </a:prstGeom>
        </p:spPr>
      </p:pic>
      <p:pic>
        <p:nvPicPr>
          <p:cNvPr id="23" name="Picture 22" descr="A picture containing company name&#10;&#10;Description automatically generated">
            <a:extLst>
              <a:ext uri="{FF2B5EF4-FFF2-40B4-BE49-F238E27FC236}">
                <a16:creationId xmlns:a16="http://schemas.microsoft.com/office/drawing/2014/main" id="{90FFEEA5-16F9-5909-B296-1903149B0E7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691034" y="4173005"/>
            <a:ext cx="905210" cy="905210"/>
          </a:xfrm>
          <a:prstGeom prst="rect">
            <a:avLst/>
          </a:prstGeom>
        </p:spPr>
      </p:pic>
      <p:pic>
        <p:nvPicPr>
          <p:cNvPr id="26" name="Picture 25" descr="Icon&#10;&#10;Description automatically generated">
            <a:extLst>
              <a:ext uri="{FF2B5EF4-FFF2-40B4-BE49-F238E27FC236}">
                <a16:creationId xmlns:a16="http://schemas.microsoft.com/office/drawing/2014/main" id="{B5AC9DAD-4DDF-7018-6419-D0956A04D19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598968" y="4180531"/>
            <a:ext cx="905210" cy="905210"/>
          </a:xfrm>
          <a:prstGeom prst="rect">
            <a:avLst/>
          </a:prstGeom>
        </p:spPr>
      </p:pic>
      <p:pic>
        <p:nvPicPr>
          <p:cNvPr id="28" name="Picture 27" descr="Icon&#10;&#10;Description automatically generated">
            <a:extLst>
              <a:ext uri="{FF2B5EF4-FFF2-40B4-BE49-F238E27FC236}">
                <a16:creationId xmlns:a16="http://schemas.microsoft.com/office/drawing/2014/main" id="{C7C29F38-0EE9-476B-B9A0-CCA24873B9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94385" y="2157849"/>
            <a:ext cx="905210" cy="905210"/>
          </a:xfrm>
          <a:prstGeom prst="rect">
            <a:avLst/>
          </a:prstGeom>
        </p:spPr>
      </p:pic>
      <p:pic>
        <p:nvPicPr>
          <p:cNvPr id="30" name="Picture 29" descr="Icon&#10;&#10;Description automatically generated">
            <a:extLst>
              <a:ext uri="{FF2B5EF4-FFF2-40B4-BE49-F238E27FC236}">
                <a16:creationId xmlns:a16="http://schemas.microsoft.com/office/drawing/2014/main" id="{9AE4C3F1-9910-7200-2D3C-B04995FA52D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643949" y="4174546"/>
            <a:ext cx="905210" cy="905210"/>
          </a:xfrm>
          <a:prstGeom prst="rect">
            <a:avLst/>
          </a:prstGeom>
        </p:spPr>
      </p:pic>
      <p:sp>
        <p:nvSpPr>
          <p:cNvPr id="22" name="TextBox 21">
            <a:extLst>
              <a:ext uri="{FF2B5EF4-FFF2-40B4-BE49-F238E27FC236}">
                <a16:creationId xmlns:a16="http://schemas.microsoft.com/office/drawing/2014/main" id="{DB1EDD5C-2A5D-85D2-3211-E95F5E01AA93}"/>
              </a:ext>
            </a:extLst>
          </p:cNvPr>
          <p:cNvSpPr txBox="1"/>
          <p:nvPr/>
        </p:nvSpPr>
        <p:spPr>
          <a:xfrm>
            <a:off x="1" y="1737866"/>
            <a:ext cx="1221351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7 key reasons brands launch TV campaigns</a:t>
            </a:r>
          </a:p>
        </p:txBody>
      </p:sp>
      <p:pic>
        <p:nvPicPr>
          <p:cNvPr id="2" name="Picture 1">
            <a:extLst>
              <a:ext uri="{FF2B5EF4-FFF2-40B4-BE49-F238E27FC236}">
                <a16:creationId xmlns:a16="http://schemas.microsoft.com/office/drawing/2014/main" id="{6E321005-E4A0-2A53-9F80-30A2B8F9C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C9070E1C-F0E5-9A62-4EA1-D54B1595185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E45629A8-AD6C-9CFE-3E5D-C060DA9A971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1" name="Rectangle 10">
            <a:extLst>
              <a:ext uri="{FF2B5EF4-FFF2-40B4-BE49-F238E27FC236}">
                <a16:creationId xmlns:a16="http://schemas.microsoft.com/office/drawing/2014/main" id="{E1897EF6-0330-32CF-A798-B26C48546504}"/>
              </a:ext>
            </a:extLst>
          </p:cNvPr>
          <p:cNvSpPr/>
          <p:nvPr/>
        </p:nvSpPr>
        <p:spPr>
          <a:xfrm>
            <a:off x="179108" y="259667"/>
            <a:ext cx="120128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New advertisers are capitalizing on the key benefits of TV to build credibility, drive engagement and optimize their business outcomes</a:t>
            </a:r>
          </a:p>
        </p:txBody>
      </p:sp>
    </p:spTree>
    <p:extLst>
      <p:ext uri="{BB962C8B-B14F-4D97-AF65-F5344CB8AC3E}">
        <p14:creationId xmlns:p14="http://schemas.microsoft.com/office/powerpoint/2010/main" val="82500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CE2BE3-EAAC-3E4F-3FCC-10D8A5E445F3}"/>
              </a:ext>
            </a:extLst>
          </p:cNvPr>
          <p:cNvSpPr/>
          <p:nvPr/>
        </p:nvSpPr>
        <p:spPr>
          <a:xfrm>
            <a:off x="-1" y="1686476"/>
            <a:ext cx="12191999"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Speech Bubble: Rectangle 28">
            <a:extLst>
              <a:ext uri="{FF2B5EF4-FFF2-40B4-BE49-F238E27FC236}">
                <a16:creationId xmlns:a16="http://schemas.microsoft.com/office/drawing/2014/main" id="{385E979F-F21C-763A-29F3-E1F816866963}"/>
              </a:ext>
            </a:extLst>
          </p:cNvPr>
          <p:cNvSpPr/>
          <p:nvPr/>
        </p:nvSpPr>
        <p:spPr>
          <a:xfrm>
            <a:off x="8224266" y="1807441"/>
            <a:ext cx="3657600" cy="1558855"/>
          </a:xfrm>
          <a:prstGeom prst="wedgeRectCallout">
            <a:avLst>
              <a:gd name="adj1" fmla="val 3253"/>
              <a:gd name="adj2" fmla="val 65152"/>
            </a:avLst>
          </a:prstGeom>
          <a:solidFill>
            <a:sysClr val="window" lastClr="FFFFFF"/>
          </a:solidFill>
          <a:ln w="28575" cap="flat" cmpd="sng" algn="ctr">
            <a:solidFill>
              <a:srgbClr val="ED3C8D"/>
            </a:solidFill>
            <a:prstDash val="solid"/>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lang="en-US" sz="2000" i="1" kern="0">
              <a:solidFill>
                <a:srgbClr val="1B1464"/>
              </a:solidFill>
              <a:latin typeface="Helvetica" pitchFamily="2" charset="0"/>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t>
            </a:r>
            <a:r>
              <a:rPr kumimoji="0" lang="en-US" sz="14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Now that the brand is more established, our goal is to </a:t>
            </a: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reach a broader audience</a:t>
            </a:r>
            <a:br>
              <a:rPr lang="en-US" sz="1400" kern="0">
                <a:solidFill>
                  <a:srgbClr val="1B1464"/>
                </a:solidFill>
                <a:latin typeface="Helvetica" pitchFamily="2" charset="0"/>
                <a:ea typeface="Open Sans" panose="020B0606030504020204" pitchFamily="34" charset="0"/>
                <a:cs typeface="Open Sans" panose="020B0606030504020204" pitchFamily="34" charset="0"/>
              </a:rPr>
            </a:br>
            <a:r>
              <a:rPr kumimoji="0" lang="en-US" sz="14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to showcase the benefits of Arlo’s smarter security solutions</a:t>
            </a:r>
            <a:r>
              <a:rPr kumimoji="0" lang="en-US" sz="1400" b="0" i="1"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t>
            </a:r>
            <a:endParaRPr kumimoji="0" lang="en-US" sz="1400" b="0" i="1"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5" name="Speech Bubble: Rectangle 34">
            <a:extLst>
              <a:ext uri="{FF2B5EF4-FFF2-40B4-BE49-F238E27FC236}">
                <a16:creationId xmlns:a16="http://schemas.microsoft.com/office/drawing/2014/main" id="{A7037FEA-1C51-3029-C80A-22873E50CB50}"/>
              </a:ext>
            </a:extLst>
          </p:cNvPr>
          <p:cNvSpPr/>
          <p:nvPr/>
        </p:nvSpPr>
        <p:spPr>
          <a:xfrm>
            <a:off x="331314" y="1807441"/>
            <a:ext cx="3657600" cy="1558855"/>
          </a:xfrm>
          <a:prstGeom prst="wedgeRectCallout">
            <a:avLst>
              <a:gd name="adj1" fmla="val 4195"/>
              <a:gd name="adj2" fmla="val 64256"/>
            </a:avLst>
          </a:prstGeom>
          <a:solidFill>
            <a:sysClr val="window" lastClr="FFFFFF"/>
          </a:solidFill>
          <a:ln w="28575" cap="flat" cmpd="sng" algn="ctr">
            <a:solidFill>
              <a:srgbClr val="ED3C8D"/>
            </a:solidFill>
            <a:prstDash val="solid"/>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a:ln>
                <a:noFill/>
              </a:ln>
              <a:solidFill>
                <a:srgbClr val="FF0000"/>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“We as a brand were very excited to</a:t>
            </a:r>
            <a:b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share with more consumers via our</a:t>
            </a:r>
            <a:b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b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TV campaigns </a:t>
            </a: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what supplements can</a:t>
            </a:r>
            <a:b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do for their pets and pet ownership.”</a:t>
            </a: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7" name="Speech Bubble: Rectangle 46">
            <a:extLst>
              <a:ext uri="{FF2B5EF4-FFF2-40B4-BE49-F238E27FC236}">
                <a16:creationId xmlns:a16="http://schemas.microsoft.com/office/drawing/2014/main" id="{04C28D40-4D53-07C1-2BD2-2AA49CE0C288}"/>
              </a:ext>
            </a:extLst>
          </p:cNvPr>
          <p:cNvSpPr/>
          <p:nvPr/>
        </p:nvSpPr>
        <p:spPr>
          <a:xfrm>
            <a:off x="4251931" y="1807441"/>
            <a:ext cx="3657600" cy="1558855"/>
          </a:xfrm>
          <a:prstGeom prst="wedgeRectCallout">
            <a:avLst>
              <a:gd name="adj1" fmla="val -7490"/>
              <a:gd name="adj2" fmla="val 64256"/>
            </a:avLst>
          </a:prstGeom>
          <a:solidFill>
            <a:sysClr val="window" lastClr="FFFFFF"/>
          </a:solidFill>
          <a:ln w="28575" cap="flat" cmpd="sng" algn="ctr">
            <a:solidFill>
              <a:srgbClr val="ED3C8D"/>
            </a:solidFill>
            <a:prstDash val="solid"/>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lang="en-US" sz="1400" kern="0">
              <a:solidFill>
                <a:srgbClr val="1F1A62"/>
              </a:solidFill>
              <a:latin typeface="Helvetica" pitchFamily="2" charset="0"/>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t>
            </a: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Launching a commercial is the natural</a:t>
            </a:r>
            <a:b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b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next step to drive more awareness</a:t>
            </a:r>
            <a:b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b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and excitement</a:t>
            </a:r>
            <a:r>
              <a:rPr kumimoji="0" lang="en-US" sz="1400" b="1"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around the brand</a:t>
            </a:r>
            <a:b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and products.”</a:t>
            </a: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500" b="0" i="1"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172959BB-2D0B-D75F-1686-91D4299E8DF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E4FD596-2584-FD1C-7BE6-A6633B924E4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D3D61E39-5204-EF9F-F000-6E0B96D8A76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Speech Bubble: Rectangle 13">
            <a:extLst>
              <a:ext uri="{FF2B5EF4-FFF2-40B4-BE49-F238E27FC236}">
                <a16:creationId xmlns:a16="http://schemas.microsoft.com/office/drawing/2014/main" id="{170FCB9D-82F3-BE93-9FA4-A60D80608F66}"/>
              </a:ext>
            </a:extLst>
          </p:cNvPr>
          <p:cNvSpPr/>
          <p:nvPr/>
        </p:nvSpPr>
        <p:spPr>
          <a:xfrm>
            <a:off x="1398424" y="4285838"/>
            <a:ext cx="4569635" cy="1477205"/>
          </a:xfrm>
          <a:prstGeom prst="wedgeRectCallout">
            <a:avLst>
              <a:gd name="adj1" fmla="val -10277"/>
              <a:gd name="adj2" fmla="val 60537"/>
            </a:avLst>
          </a:prstGeom>
          <a:solidFill>
            <a:sysClr val="window" lastClr="FFFFFF"/>
          </a:solidFill>
          <a:ln w="28575" cap="flat" cmpd="sng" algn="ctr">
            <a:solidFill>
              <a:srgbClr val="ED3C8D"/>
            </a:solidFill>
            <a:prstDash val="solid"/>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“We wanted the </a:t>
            </a: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campaign to position Sunbrella as a lifestyle brand that people proactively seek out </a:t>
            </a: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to ensure they enjoy their living spaces, worry-free.”</a:t>
            </a:r>
          </a:p>
        </p:txBody>
      </p:sp>
      <p:sp>
        <p:nvSpPr>
          <p:cNvPr id="15" name="TextBox 14">
            <a:extLst>
              <a:ext uri="{FF2B5EF4-FFF2-40B4-BE49-F238E27FC236}">
                <a16:creationId xmlns:a16="http://schemas.microsoft.com/office/drawing/2014/main" id="{0202773B-9DBE-915A-99ED-F1BC7A4B3687}"/>
              </a:ext>
            </a:extLst>
          </p:cNvPr>
          <p:cNvSpPr txBox="1"/>
          <p:nvPr/>
        </p:nvSpPr>
        <p:spPr>
          <a:xfrm>
            <a:off x="1227812" y="5965045"/>
            <a:ext cx="431910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Eric </a:t>
            </a:r>
            <a:r>
              <a:rPr kumimoji="0" lang="en-US" sz="1050" b="1" i="0" u="none" strike="noStrike" kern="0" cap="none" spc="0" normalizeH="0" baseline="0" noProof="0" err="1">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Kallman</a:t>
            </a:r>
            <a:endParaRPr kumimoji="0" lang="en-US" sz="1050" b="1"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a:solidFill>
                  <a:srgbClr val="1B1464"/>
                </a:solidFill>
                <a:latin typeface="Helvetica" pitchFamily="2" charset="0"/>
                <a:ea typeface="Open Sans" panose="020B0606030504020204" pitchFamily="34" charset="0"/>
                <a:cs typeface="Open Sans" panose="020B0606030504020204" pitchFamily="34" charset="0"/>
              </a:rPr>
              <a:t>Chief Creative Officer / Partner, Erich and </a:t>
            </a:r>
            <a:r>
              <a:rPr lang="en-US" sz="1050" b="1" kern="0" err="1">
                <a:solidFill>
                  <a:srgbClr val="1B1464"/>
                </a:solidFill>
                <a:latin typeface="Helvetica" pitchFamily="2" charset="0"/>
                <a:ea typeface="Open Sans" panose="020B0606030504020204" pitchFamily="34" charset="0"/>
                <a:cs typeface="Open Sans" panose="020B0606030504020204" pitchFamily="34" charset="0"/>
              </a:rPr>
              <a:t>Kallman</a:t>
            </a:r>
            <a:endParaRPr lang="en-US" sz="1050" b="1" kern="0">
              <a:solidFill>
                <a:srgbClr val="1B1464"/>
              </a:solidFill>
              <a:latin typeface="Helvetica" pitchFamily="2"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(campaign ad agency</a:t>
            </a:r>
            <a:r>
              <a:rPr lang="en-US" sz="900" kern="0">
                <a:solidFill>
                  <a:srgbClr val="1B1464"/>
                </a:solidFill>
                <a:latin typeface="Helvetica" pitchFamily="2" charset="0"/>
                <a:ea typeface="Open Sans" panose="020B0606030504020204" pitchFamily="34" charset="0"/>
                <a:cs typeface="Open Sans" panose="020B0606030504020204" pitchFamily="34" charset="0"/>
              </a:rPr>
              <a:t>; </a:t>
            </a:r>
            <a:r>
              <a:rPr kumimoji="0" lang="en-US" sz="9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Little Black Book, 4/28/22)</a:t>
            </a:r>
          </a:p>
        </p:txBody>
      </p:sp>
      <p:sp>
        <p:nvSpPr>
          <p:cNvPr id="27" name="TextBox 26">
            <a:extLst>
              <a:ext uri="{FF2B5EF4-FFF2-40B4-BE49-F238E27FC236}">
                <a16:creationId xmlns:a16="http://schemas.microsoft.com/office/drawing/2014/main" id="{DDEDB0E0-4EBE-DD01-59D5-25FE95DD78E6}"/>
              </a:ext>
            </a:extLst>
          </p:cNvPr>
          <p:cNvSpPr txBox="1"/>
          <p:nvPr/>
        </p:nvSpPr>
        <p:spPr>
          <a:xfrm>
            <a:off x="8224266" y="3598379"/>
            <a:ext cx="3657600" cy="553998"/>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B1464"/>
                </a:solidFill>
                <a:effectLst/>
                <a:uLnTx/>
                <a:uFillTx/>
                <a:latin typeface="Helvetica" pitchFamily="2" charset="0"/>
              </a:rPr>
              <a:t>Lily Knowles</a:t>
            </a:r>
            <a:br>
              <a:rPr kumimoji="0" lang="en-US" sz="1050" b="1" i="0" u="none" strike="noStrike" kern="0" cap="none" spc="0" normalizeH="0" baseline="0" noProof="0">
                <a:ln>
                  <a:noFill/>
                </a:ln>
                <a:solidFill>
                  <a:srgbClr val="1B1464"/>
                </a:solidFill>
                <a:effectLst/>
                <a:uLnTx/>
                <a:uFillTx/>
                <a:latin typeface="Helvetica" pitchFamily="2" charset="0"/>
              </a:rPr>
            </a:br>
            <a:r>
              <a:rPr kumimoji="0" lang="en-US" sz="1050" b="1"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Senior Vice President of Sales and Marketing, </a:t>
            </a:r>
            <a:r>
              <a:rPr kumimoji="0" lang="en-US" sz="1050" b="1" i="1"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Arlo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t>
            </a:r>
            <a:r>
              <a:rPr kumimoji="0" lang="en-US" sz="900" b="0" i="0" u="none" strike="noStrike" kern="0" cap="none" spc="0" normalizeH="0" baseline="0" noProof="0" err="1">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MediaPost</a:t>
            </a:r>
            <a:r>
              <a:rPr kumimoji="0" lang="en-US" sz="9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8/1/22)</a:t>
            </a:r>
            <a:endParaRPr kumimoji="0" lang="en-US" sz="900" b="1" i="0" u="none" strike="noStrike" kern="1200" cap="none" spc="0" normalizeH="0" baseline="0" noProof="0">
              <a:ln>
                <a:noFill/>
              </a:ln>
              <a:solidFill>
                <a:prstClr val="black"/>
              </a:solidFill>
              <a:effectLst/>
              <a:uLnTx/>
              <a:uFillTx/>
              <a:latin typeface="Helvetica" pitchFamily="2" charset="0"/>
            </a:endParaRPr>
          </a:p>
        </p:txBody>
      </p:sp>
      <p:sp>
        <p:nvSpPr>
          <p:cNvPr id="36" name="TextBox 35">
            <a:extLst>
              <a:ext uri="{FF2B5EF4-FFF2-40B4-BE49-F238E27FC236}">
                <a16:creationId xmlns:a16="http://schemas.microsoft.com/office/drawing/2014/main" id="{A5AFBCBD-DC97-2785-9F97-A02DA7021EEB}"/>
              </a:ext>
            </a:extLst>
          </p:cNvPr>
          <p:cNvSpPr txBox="1"/>
          <p:nvPr/>
        </p:nvSpPr>
        <p:spPr>
          <a:xfrm>
            <a:off x="331315" y="3598379"/>
            <a:ext cx="3657600" cy="553998"/>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err="1">
                <a:ln>
                  <a:noFill/>
                </a:ln>
                <a:solidFill>
                  <a:srgbClr val="1B1464"/>
                </a:solidFill>
                <a:effectLst/>
                <a:uLnTx/>
                <a:uFillTx/>
                <a:latin typeface="Helvetica" pitchFamily="2" charset="0"/>
              </a:rPr>
              <a:t>Yvethe</a:t>
            </a:r>
            <a:r>
              <a:rPr kumimoji="0" lang="en-US" sz="1050" b="1" i="0" u="none" strike="noStrike" kern="0" cap="none" spc="0" normalizeH="0" baseline="0" noProof="0">
                <a:ln>
                  <a:noFill/>
                </a:ln>
                <a:solidFill>
                  <a:srgbClr val="1B1464"/>
                </a:solidFill>
                <a:effectLst/>
                <a:uLnTx/>
                <a:uFillTx/>
                <a:latin typeface="Helvetica" pitchFamily="2" charset="0"/>
              </a:rPr>
              <a:t> Tyszka</a:t>
            </a:r>
            <a:br>
              <a:rPr lang="en-US" sz="1050">
                <a:solidFill>
                  <a:srgbClr val="1B1464"/>
                </a:solidFill>
                <a:latin typeface="Helvetica" pitchFamily="2" charset="0"/>
              </a:rPr>
            </a:br>
            <a:r>
              <a:rPr kumimoji="0" lang="en-US" sz="1050" b="1" i="0" u="none" strike="noStrike" kern="0" cap="none" spc="0" normalizeH="0" baseline="0" noProof="0">
                <a:ln>
                  <a:noFill/>
                </a:ln>
                <a:solidFill>
                  <a:srgbClr val="1B1464"/>
                </a:solidFill>
                <a:effectLst/>
                <a:uLnTx/>
                <a:uFillTx/>
                <a:latin typeface="Helvetica" pitchFamily="2" charset="0"/>
              </a:rPr>
              <a:t>VP of Marketing, </a:t>
            </a:r>
            <a:r>
              <a:rPr kumimoji="0" lang="en-US" sz="1050" b="1" i="1" u="none" strike="noStrike" kern="0" cap="none" spc="0" normalizeH="0" baseline="0" noProof="0">
                <a:ln>
                  <a:noFill/>
                </a:ln>
                <a:solidFill>
                  <a:srgbClr val="1B1464"/>
                </a:solidFill>
                <a:effectLst/>
                <a:uLnTx/>
                <a:uFillTx/>
                <a:latin typeface="Helvetica" pitchFamily="2" charset="0"/>
              </a:rPr>
              <a:t>Zesty Paws</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B1464"/>
                </a:solidFill>
                <a:effectLst/>
                <a:uLnTx/>
                <a:uFillTx/>
                <a:latin typeface="Helvetica" pitchFamily="2" charset="0"/>
              </a:rPr>
              <a:t>(Brand Innovators, 1/12/21)</a:t>
            </a:r>
          </a:p>
        </p:txBody>
      </p:sp>
      <p:pic>
        <p:nvPicPr>
          <p:cNvPr id="37" name="Picture 10" descr="Zesty Paws Official Brand Assets | Brandfolder">
            <a:extLst>
              <a:ext uri="{FF2B5EF4-FFF2-40B4-BE49-F238E27FC236}">
                <a16:creationId xmlns:a16="http://schemas.microsoft.com/office/drawing/2014/main" id="{9AB6F101-C4AA-FDFB-49ED-A6E99BF8251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55856" y="1906229"/>
            <a:ext cx="1208515" cy="354527"/>
          </a:xfrm>
          <a:prstGeom prst="rect">
            <a:avLst/>
          </a:prstGeom>
          <a:noFill/>
          <a:extLst>
            <a:ext uri="{909E8E84-426E-40DD-AFC4-6F175D3DCCD1}">
              <a14:hiddenFill xmlns:a14="http://schemas.microsoft.com/office/drawing/2010/main">
                <a:solidFill>
                  <a:srgbClr val="FFFFFF"/>
                </a:solidFill>
              </a14:hiddenFill>
            </a:ext>
          </a:extLst>
        </p:spPr>
      </p:pic>
      <p:sp>
        <p:nvSpPr>
          <p:cNvPr id="42" name="Speech Bubble: Rectangle 41">
            <a:extLst>
              <a:ext uri="{FF2B5EF4-FFF2-40B4-BE49-F238E27FC236}">
                <a16:creationId xmlns:a16="http://schemas.microsoft.com/office/drawing/2014/main" id="{AF22A45E-B663-33ED-8B42-DE8B25C599F4}"/>
              </a:ext>
            </a:extLst>
          </p:cNvPr>
          <p:cNvSpPr/>
          <p:nvPr/>
        </p:nvSpPr>
        <p:spPr>
          <a:xfrm>
            <a:off x="6307469" y="4279591"/>
            <a:ext cx="4486107" cy="1453372"/>
          </a:xfrm>
          <a:prstGeom prst="wedgeRectCallout">
            <a:avLst>
              <a:gd name="adj1" fmla="val 17648"/>
              <a:gd name="adj2" fmla="val 60184"/>
            </a:avLst>
          </a:prstGeom>
          <a:solidFill>
            <a:sysClr val="window" lastClr="FFFFFF"/>
          </a:solidFill>
          <a:ln w="28575" cap="flat" cmpd="sng" algn="ctr">
            <a:solidFill>
              <a:srgbClr val="ED3C8D"/>
            </a:solidFill>
            <a:prstDash val="solid"/>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050" b="0" i="1" u="none" strike="noStrike" kern="0" cap="none" spc="0" normalizeH="0" baseline="0" noProof="0">
              <a:ln>
                <a:noFill/>
              </a:ln>
              <a:solidFill>
                <a:srgbClr val="FF0000"/>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“It’s about </a:t>
            </a: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scale and the halo effect television offers</a:t>
            </a: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As we try to </a:t>
            </a:r>
            <a:r>
              <a:rPr kumimoji="0" lang="en-US" sz="1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expose our brand to a larger audience</a:t>
            </a:r>
            <a:r>
              <a:rPr kumimoji="0" lang="en-US" sz="1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and get that reach, you can really see the sound and sight of TV being able to do that.”</a:t>
            </a:r>
          </a:p>
        </p:txBody>
      </p:sp>
      <p:sp>
        <p:nvSpPr>
          <p:cNvPr id="43" name="TextBox 42">
            <a:extLst>
              <a:ext uri="{FF2B5EF4-FFF2-40B4-BE49-F238E27FC236}">
                <a16:creationId xmlns:a16="http://schemas.microsoft.com/office/drawing/2014/main" id="{03F1E965-7FFC-11C7-10EE-0023A130F3D2}"/>
              </a:ext>
            </a:extLst>
          </p:cNvPr>
          <p:cNvSpPr txBox="1"/>
          <p:nvPr/>
        </p:nvSpPr>
        <p:spPr>
          <a:xfrm>
            <a:off x="6984448" y="5930687"/>
            <a:ext cx="4319102" cy="553998"/>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B1464"/>
                </a:solidFill>
                <a:effectLst/>
                <a:uLnTx/>
                <a:uFillTx/>
                <a:latin typeface="Helvetica" pitchFamily="2" charset="0"/>
              </a:rPr>
              <a:t>Alvaro De La Rocha</a:t>
            </a:r>
            <a:br>
              <a:rPr kumimoji="0" lang="en-US" sz="1050" b="1" i="0" u="none" strike="noStrike" kern="0" cap="none" spc="0" normalizeH="0" baseline="0" noProof="0">
                <a:ln>
                  <a:noFill/>
                </a:ln>
                <a:solidFill>
                  <a:srgbClr val="1B1464"/>
                </a:solidFill>
                <a:effectLst/>
                <a:uLnTx/>
                <a:uFillTx/>
                <a:latin typeface="Helvetica" pitchFamily="2" charset="0"/>
              </a:rPr>
            </a:br>
            <a:r>
              <a:rPr kumimoji="0" lang="en-US" sz="1050" b="1" i="0" u="none" strike="noStrike" kern="0" cap="none" spc="0" normalizeH="0" baseline="0" noProof="0">
                <a:ln>
                  <a:noFill/>
                </a:ln>
                <a:solidFill>
                  <a:srgbClr val="1B1464"/>
                </a:solidFill>
                <a:effectLst/>
                <a:uLnTx/>
                <a:uFillTx/>
                <a:latin typeface="Helvetica" pitchFamily="2" charset="0"/>
              </a:rPr>
              <a:t>CMO, </a:t>
            </a:r>
            <a:r>
              <a:rPr kumimoji="0" lang="en-US" sz="1050" b="1" i="1" u="none" strike="noStrike" kern="0" cap="none" spc="0" normalizeH="0" baseline="0" noProof="0">
                <a:ln>
                  <a:noFill/>
                </a:ln>
                <a:solidFill>
                  <a:srgbClr val="1B1464"/>
                </a:solidFill>
                <a:effectLst/>
                <a:uLnTx/>
                <a:uFillTx/>
                <a:latin typeface="Helvetica" pitchFamily="2" charset="0"/>
              </a:rPr>
              <a:t>Bespoke Post</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B1464"/>
                </a:solidFill>
                <a:effectLst/>
                <a:uLnTx/>
                <a:uFillTx/>
                <a:latin typeface="Helvetica" pitchFamily="2" charset="0"/>
              </a:rPr>
              <a:t>(Digiday, 9/30/21)</a:t>
            </a:r>
          </a:p>
        </p:txBody>
      </p:sp>
      <p:pic>
        <p:nvPicPr>
          <p:cNvPr id="44" name="Picture 2" descr="Bespoke Post — Quality is Key. Subscription boxes are a dime a dozen… | by  Nathan Apel | Medium">
            <a:extLst>
              <a:ext uri="{FF2B5EF4-FFF2-40B4-BE49-F238E27FC236}">
                <a16:creationId xmlns:a16="http://schemas.microsoft.com/office/drawing/2014/main" id="{F61AFEB0-D68E-36CA-796C-48F9DCDE4C7C}"/>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20442" y="4401899"/>
            <a:ext cx="1460160" cy="32017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599B284A-8FF8-FF29-C4B7-4DB9D0F52D17}"/>
              </a:ext>
            </a:extLst>
          </p:cNvPr>
          <p:cNvSpPr txBox="1"/>
          <p:nvPr/>
        </p:nvSpPr>
        <p:spPr>
          <a:xfrm>
            <a:off x="4251931" y="3598379"/>
            <a:ext cx="3657600" cy="553998"/>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B1464"/>
                </a:solidFill>
                <a:effectLst/>
                <a:uLnTx/>
                <a:uFillTx/>
                <a:latin typeface="Helvetica" pitchFamily="2" charset="0"/>
              </a:rPr>
              <a:t>Sarah </a:t>
            </a:r>
            <a:r>
              <a:rPr kumimoji="0" lang="en-US" sz="1050" b="1" i="0" u="none" strike="noStrike" kern="0" cap="none" spc="0" normalizeH="0" baseline="0" noProof="0" err="1">
                <a:ln>
                  <a:noFill/>
                </a:ln>
                <a:solidFill>
                  <a:srgbClr val="1B1464"/>
                </a:solidFill>
                <a:effectLst/>
                <a:uLnTx/>
                <a:uFillTx/>
                <a:latin typeface="Helvetica" pitchFamily="2" charset="0"/>
              </a:rPr>
              <a:t>Galletti</a:t>
            </a:r>
            <a:br>
              <a:rPr lang="en-US" sz="1050">
                <a:solidFill>
                  <a:srgbClr val="1B1464"/>
                </a:solidFill>
                <a:latin typeface="Helvetica" pitchFamily="2" charset="0"/>
              </a:rPr>
            </a:br>
            <a:r>
              <a:rPr kumimoji="0" lang="en-US" sz="1050" b="1" i="0" u="none" strike="noStrike" kern="0" cap="none" spc="0" normalizeH="0" baseline="0" noProof="0">
                <a:ln>
                  <a:noFill/>
                </a:ln>
                <a:solidFill>
                  <a:srgbClr val="1B1464"/>
                </a:solidFill>
                <a:effectLst/>
                <a:uLnTx/>
                <a:uFillTx/>
                <a:latin typeface="Helvetica" pitchFamily="2" charset="0"/>
              </a:rPr>
              <a:t>Founder &amp; Chief Creative Officer, </a:t>
            </a:r>
            <a:r>
              <a:rPr kumimoji="0" lang="en-US" sz="1050" b="1" i="1" u="none" strike="noStrike" kern="0" cap="none" spc="0" normalizeH="0" baseline="0" noProof="0">
                <a:ln>
                  <a:noFill/>
                </a:ln>
                <a:solidFill>
                  <a:srgbClr val="1B1464"/>
                </a:solidFill>
                <a:effectLst/>
                <a:uLnTx/>
                <a:uFillTx/>
                <a:latin typeface="Helvetica" pitchFamily="2" charset="0"/>
              </a:rPr>
              <a:t>Tattooed Chef</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B1464"/>
                </a:solidFill>
                <a:effectLst/>
                <a:uLnTx/>
                <a:uFillTx/>
                <a:latin typeface="Helvetica" pitchFamily="2" charset="0"/>
              </a:rPr>
              <a:t>(Tattooed Chef Press Release, 4/5/21)</a:t>
            </a:r>
          </a:p>
        </p:txBody>
      </p:sp>
      <p:pic>
        <p:nvPicPr>
          <p:cNvPr id="49" name="Picture 48" descr="Tattooed Chef">
            <a:extLst>
              <a:ext uri="{FF2B5EF4-FFF2-40B4-BE49-F238E27FC236}">
                <a16:creationId xmlns:a16="http://schemas.microsoft.com/office/drawing/2014/main" id="{121F9349-443D-3891-FB78-D0B6572419F8}"/>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470816" y="1892069"/>
            <a:ext cx="1237787" cy="384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unbrella® Brand Fabrics | Sunbrella Trim &amp; Cord | Trivantage">
            <a:extLst>
              <a:ext uri="{FF2B5EF4-FFF2-40B4-BE49-F238E27FC236}">
                <a16:creationId xmlns:a16="http://schemas.microsoft.com/office/drawing/2014/main" id="{8EF7887B-3A44-5C65-1B09-B88D954CB9F7}"/>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2997653" y="4279590"/>
            <a:ext cx="1371176" cy="5620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6BF9A42-F427-81B2-055F-82D2D9BC459F}"/>
              </a:ext>
            </a:extLst>
          </p:cNvPr>
          <p:cNvSpPr/>
          <p:nvPr/>
        </p:nvSpPr>
        <p:spPr>
          <a:xfrm>
            <a:off x="179108" y="259667"/>
            <a:ext cx="120128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 key benefits enable new TV advertisers to achieve audience scale, engage new customers and build excitement for their brand</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18" name="Picture 2">
            <a:extLst>
              <a:ext uri="{FF2B5EF4-FFF2-40B4-BE49-F238E27FC236}">
                <a16:creationId xmlns:a16="http://schemas.microsoft.com/office/drawing/2014/main" id="{4A6FECB6-A56E-C3D8-EA84-CA83F4A7E1D5}"/>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p:blipFill>
        <p:spPr bwMode="auto">
          <a:xfrm>
            <a:off x="9621932" y="1843877"/>
            <a:ext cx="862267" cy="41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80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697415-FDF0-F1F1-3CC8-DE11D1025938}"/>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EA36052-F2AD-CD8A-4ABB-55EF73D61DAC}"/>
              </a:ext>
            </a:extLst>
          </p:cNvPr>
          <p:cNvSpPr txBox="1"/>
          <p:nvPr/>
        </p:nvSpPr>
        <p:spPr>
          <a:xfrm>
            <a:off x="0" y="1707874"/>
            <a:ext cx="12191998" cy="67710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New TV Advertisers Average National TV Spend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TV Launch Month vs. Post-TV Launch </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aphicFrame>
        <p:nvGraphicFramePr>
          <p:cNvPr id="21" name="Chart 20">
            <a:extLst>
              <a:ext uri="{FF2B5EF4-FFF2-40B4-BE49-F238E27FC236}">
                <a16:creationId xmlns:a16="http://schemas.microsoft.com/office/drawing/2014/main" id="{B196851F-FA1C-28D0-8391-40B4395F677F}"/>
              </a:ext>
            </a:extLst>
          </p:cNvPr>
          <p:cNvGraphicFramePr/>
          <p:nvPr>
            <p:extLst>
              <p:ext uri="{D42A27DB-BD31-4B8C-83A1-F6EECF244321}">
                <p14:modId xmlns:p14="http://schemas.microsoft.com/office/powerpoint/2010/main" val="2606614866"/>
              </p:ext>
            </p:extLst>
          </p:nvPr>
        </p:nvGraphicFramePr>
        <p:xfrm>
          <a:off x="8346206" y="2724103"/>
          <a:ext cx="3619499" cy="307722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1F3F06C8-B600-20A4-4011-6273B24089E6}"/>
              </a:ext>
            </a:extLst>
          </p:cNvPr>
          <p:cNvSpPr txBox="1"/>
          <p:nvPr/>
        </p:nvSpPr>
        <p:spPr>
          <a:xfrm>
            <a:off x="8457016" y="5738750"/>
            <a:ext cx="1562172"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(Average Advertiser)</a:t>
            </a:r>
          </a:p>
        </p:txBody>
      </p:sp>
      <p:sp>
        <p:nvSpPr>
          <p:cNvPr id="24" name="TextBox 23">
            <a:extLst>
              <a:ext uri="{FF2B5EF4-FFF2-40B4-BE49-F238E27FC236}">
                <a16:creationId xmlns:a16="http://schemas.microsoft.com/office/drawing/2014/main" id="{FAC87E9A-DB1C-B3B3-EA2B-F670ED0A9C0C}"/>
              </a:ext>
            </a:extLst>
          </p:cNvPr>
          <p:cNvSpPr txBox="1"/>
          <p:nvPr/>
        </p:nvSpPr>
        <p:spPr>
          <a:xfrm>
            <a:off x="10081025" y="5738750"/>
            <a:ext cx="1973873"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Average)</a:t>
            </a:r>
          </a:p>
        </p:txBody>
      </p:sp>
      <p:sp>
        <p:nvSpPr>
          <p:cNvPr id="10" name="TextBox 9">
            <a:extLst>
              <a:ext uri="{FF2B5EF4-FFF2-40B4-BE49-F238E27FC236}">
                <a16:creationId xmlns:a16="http://schemas.microsoft.com/office/drawing/2014/main" id="{96D72E0B-2CAA-59C8-C47A-4B251709B0B9}"/>
              </a:ext>
            </a:extLst>
          </p:cNvPr>
          <p:cNvSpPr txBox="1"/>
          <p:nvPr/>
        </p:nvSpPr>
        <p:spPr>
          <a:xfrm>
            <a:off x="503714" y="6335543"/>
            <a:ext cx="1161171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a:t>
            </a:r>
            <a:r>
              <a:rPr kumimoji="0" lang="en-US" sz="7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2/7/24, 1/1/21-12/31/23</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TV spend includes nat’l cable TV, nat’l broadcast TV, Spanish language cable TV, Spanish language broadcast TV. Brands reflect those with national TV spend over $100K. </a:t>
            </a:r>
            <a:endParaRPr kumimoji="0" lang="fr-FR"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9" name="Rectangle: Rounded Corners 8">
            <a:extLst>
              <a:ext uri="{FF2B5EF4-FFF2-40B4-BE49-F238E27FC236}">
                <a16:creationId xmlns:a16="http://schemas.microsoft.com/office/drawing/2014/main" id="{35816844-FFF3-AC96-A301-41615A539085}"/>
              </a:ext>
            </a:extLst>
          </p:cNvPr>
          <p:cNvSpPr/>
          <p:nvPr/>
        </p:nvSpPr>
        <p:spPr>
          <a:xfrm>
            <a:off x="321898" y="6077670"/>
            <a:ext cx="11687274" cy="233082"/>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 gauge how advertisers perceived the impact of their TV campaigns, we compared the average investment across brands during the first month of their campaigns with the average investment for the months that followed.</a:t>
            </a:r>
          </a:p>
        </p:txBody>
      </p:sp>
      <p:pic>
        <p:nvPicPr>
          <p:cNvPr id="2" name="Picture 1">
            <a:extLst>
              <a:ext uri="{FF2B5EF4-FFF2-40B4-BE49-F238E27FC236}">
                <a16:creationId xmlns:a16="http://schemas.microsoft.com/office/drawing/2014/main" id="{5A0276CC-85BE-D73C-D74B-F73A1166154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CFB8C13C-3128-55E7-6F77-6FF969ED779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E0395294-3193-4B4A-5F45-4C464207BCB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cxnSp>
        <p:nvCxnSpPr>
          <p:cNvPr id="18" name="Straight Connector 17">
            <a:extLst>
              <a:ext uri="{FF2B5EF4-FFF2-40B4-BE49-F238E27FC236}">
                <a16:creationId xmlns:a16="http://schemas.microsoft.com/office/drawing/2014/main" id="{AD6A7920-ABDD-5399-6161-FD4614B216D3}"/>
              </a:ext>
            </a:extLst>
          </p:cNvPr>
          <p:cNvCxnSpPr>
            <a:cxnSpLocks/>
          </p:cNvCxnSpPr>
          <p:nvPr/>
        </p:nvCxnSpPr>
        <p:spPr>
          <a:xfrm>
            <a:off x="4052640" y="2509000"/>
            <a:ext cx="0" cy="3475971"/>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0EC0E6-74C0-8233-44A5-EF56F45C1297}"/>
              </a:ext>
            </a:extLst>
          </p:cNvPr>
          <p:cNvSpPr txBox="1"/>
          <p:nvPr/>
        </p:nvSpPr>
        <p:spPr>
          <a:xfrm>
            <a:off x="8124261" y="2384024"/>
            <a:ext cx="4046220" cy="523220"/>
          </a:xfrm>
          <a:prstGeom prst="rect">
            <a:avLst/>
          </a:prstGeom>
          <a:noFill/>
        </p:spPr>
        <p:txBody>
          <a:bodyPr wrap="square" rtlCol="0">
            <a:spAutoFit/>
          </a:bodyPr>
          <a:lstStyle/>
          <a:p>
            <a:pPr algn="ctr"/>
            <a:r>
              <a:rPr lang="en-US" sz="1600" b="1" u="sng">
                <a:solidFill>
                  <a:srgbClr val="1B1464"/>
                </a:solidFill>
                <a:latin typeface="Helvetica" pitchFamily="2" charset="0"/>
              </a:rPr>
              <a:t>2023</a:t>
            </a:r>
          </a:p>
          <a:p>
            <a:pPr algn="ctr"/>
            <a:r>
              <a:rPr lang="en-US" sz="1200">
                <a:solidFill>
                  <a:srgbClr val="1B1464"/>
                </a:solidFill>
                <a:latin typeface="Helvetica" pitchFamily="2" charset="0"/>
              </a:rPr>
              <a:t>(313 advertisers)</a:t>
            </a:r>
          </a:p>
        </p:txBody>
      </p:sp>
      <p:sp>
        <p:nvSpPr>
          <p:cNvPr id="22" name="TextBox 21">
            <a:extLst>
              <a:ext uri="{FF2B5EF4-FFF2-40B4-BE49-F238E27FC236}">
                <a16:creationId xmlns:a16="http://schemas.microsoft.com/office/drawing/2014/main" id="{A817D4EA-9BCC-8E58-B41D-0B1D34B1661C}"/>
              </a:ext>
            </a:extLst>
          </p:cNvPr>
          <p:cNvSpPr txBox="1"/>
          <p:nvPr/>
        </p:nvSpPr>
        <p:spPr>
          <a:xfrm>
            <a:off x="6420" y="2373015"/>
            <a:ext cx="4046220" cy="523220"/>
          </a:xfrm>
          <a:prstGeom prst="rect">
            <a:avLst/>
          </a:prstGeom>
          <a:noFill/>
        </p:spPr>
        <p:txBody>
          <a:bodyPr wrap="square" rtlCol="0">
            <a:spAutoFit/>
          </a:bodyPr>
          <a:lstStyle/>
          <a:p>
            <a:pPr algn="ctr"/>
            <a:r>
              <a:rPr lang="en-US" sz="1600" b="1" u="sng">
                <a:solidFill>
                  <a:srgbClr val="1B1464"/>
                </a:solidFill>
                <a:latin typeface="Helvetica" pitchFamily="2" charset="0"/>
              </a:rPr>
              <a:t>2021</a:t>
            </a:r>
          </a:p>
          <a:p>
            <a:pPr algn="ctr"/>
            <a:r>
              <a:rPr lang="en-US" sz="1200">
                <a:solidFill>
                  <a:srgbClr val="1B1464"/>
                </a:solidFill>
                <a:latin typeface="Helvetica" pitchFamily="2" charset="0"/>
              </a:rPr>
              <a:t>(315 advertisers)</a:t>
            </a:r>
          </a:p>
        </p:txBody>
      </p:sp>
      <p:sp>
        <p:nvSpPr>
          <p:cNvPr id="26" name="Rectangle: Rounded Corners 25">
            <a:extLst>
              <a:ext uri="{FF2B5EF4-FFF2-40B4-BE49-F238E27FC236}">
                <a16:creationId xmlns:a16="http://schemas.microsoft.com/office/drawing/2014/main" id="{9C6EFAF6-9BA4-2457-3595-0467EE23FE38}"/>
              </a:ext>
            </a:extLst>
          </p:cNvPr>
          <p:cNvSpPr/>
          <p:nvPr/>
        </p:nvSpPr>
        <p:spPr>
          <a:xfrm>
            <a:off x="11313068" y="2905969"/>
            <a:ext cx="811234" cy="338554"/>
          </a:xfrm>
          <a:prstGeom prst="roundRect">
            <a:avLst/>
          </a:prstGeom>
          <a:solidFill>
            <a:srgbClr val="4EBEA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9AF131-9921-6DDA-F57E-4196150C3567}"/>
              </a:ext>
            </a:extLst>
          </p:cNvPr>
          <p:cNvSpPr txBox="1"/>
          <p:nvPr/>
        </p:nvSpPr>
        <p:spPr>
          <a:xfrm>
            <a:off x="11319419" y="2890580"/>
            <a:ext cx="798533" cy="369332"/>
          </a:xfrm>
          <a:prstGeom prst="rect">
            <a:avLst/>
          </a:prstGeom>
          <a:noFill/>
        </p:spPr>
        <p:txBody>
          <a:bodyPr wrap="square" rtlCol="0">
            <a:spAutoFit/>
          </a:bodyPr>
          <a:lstStyle/>
          <a:p>
            <a:pPr algn="ctr"/>
            <a:r>
              <a:rPr lang="en-US" b="1">
                <a:solidFill>
                  <a:schemeClr val="bg1"/>
                </a:solidFill>
                <a:latin typeface="Helvetica" pitchFamily="2" charset="0"/>
              </a:rPr>
              <a:t>+37%</a:t>
            </a:r>
          </a:p>
        </p:txBody>
      </p:sp>
      <p:graphicFrame>
        <p:nvGraphicFramePr>
          <p:cNvPr id="28" name="Chart 27">
            <a:extLst>
              <a:ext uri="{FF2B5EF4-FFF2-40B4-BE49-F238E27FC236}">
                <a16:creationId xmlns:a16="http://schemas.microsoft.com/office/drawing/2014/main" id="{5CD4ABF7-915F-4FCA-AE55-7AB78477580D}"/>
              </a:ext>
            </a:extLst>
          </p:cNvPr>
          <p:cNvGraphicFramePr/>
          <p:nvPr>
            <p:extLst>
              <p:ext uri="{D42A27DB-BD31-4B8C-83A1-F6EECF244321}">
                <p14:modId xmlns:p14="http://schemas.microsoft.com/office/powerpoint/2010/main" val="2094831149"/>
              </p:ext>
            </p:extLst>
          </p:nvPr>
        </p:nvGraphicFramePr>
        <p:xfrm>
          <a:off x="4275400" y="2724103"/>
          <a:ext cx="3619499" cy="3077223"/>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21EF33DB-A495-A9DA-6D8D-7874205757E6}"/>
              </a:ext>
            </a:extLst>
          </p:cNvPr>
          <p:cNvSpPr txBox="1"/>
          <p:nvPr/>
        </p:nvSpPr>
        <p:spPr>
          <a:xfrm>
            <a:off x="4437723" y="5738750"/>
            <a:ext cx="1562172"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(Average Advertiser)</a:t>
            </a:r>
          </a:p>
        </p:txBody>
      </p:sp>
      <p:sp>
        <p:nvSpPr>
          <p:cNvPr id="30" name="TextBox 29">
            <a:extLst>
              <a:ext uri="{FF2B5EF4-FFF2-40B4-BE49-F238E27FC236}">
                <a16:creationId xmlns:a16="http://schemas.microsoft.com/office/drawing/2014/main" id="{C2861735-6972-D7B5-1CB1-8B1CE3D7E4BB}"/>
              </a:ext>
            </a:extLst>
          </p:cNvPr>
          <p:cNvSpPr txBox="1"/>
          <p:nvPr/>
        </p:nvSpPr>
        <p:spPr>
          <a:xfrm>
            <a:off x="5987836" y="5738750"/>
            <a:ext cx="1973873"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Average)</a:t>
            </a:r>
          </a:p>
        </p:txBody>
      </p:sp>
      <p:sp>
        <p:nvSpPr>
          <p:cNvPr id="31" name="TextBox 30">
            <a:extLst>
              <a:ext uri="{FF2B5EF4-FFF2-40B4-BE49-F238E27FC236}">
                <a16:creationId xmlns:a16="http://schemas.microsoft.com/office/drawing/2014/main" id="{ACAD420C-0EAB-E2ED-62B4-04C65BB83F5F}"/>
              </a:ext>
            </a:extLst>
          </p:cNvPr>
          <p:cNvSpPr txBox="1"/>
          <p:nvPr/>
        </p:nvSpPr>
        <p:spPr>
          <a:xfrm>
            <a:off x="4063200" y="2384024"/>
            <a:ext cx="4043898" cy="523220"/>
          </a:xfrm>
          <a:prstGeom prst="rect">
            <a:avLst/>
          </a:prstGeom>
          <a:noFill/>
        </p:spPr>
        <p:txBody>
          <a:bodyPr wrap="square" rtlCol="0">
            <a:spAutoFit/>
          </a:bodyPr>
          <a:lstStyle/>
          <a:p>
            <a:pPr algn="ctr"/>
            <a:r>
              <a:rPr lang="en-US" sz="1600" b="1" u="sng">
                <a:solidFill>
                  <a:srgbClr val="1B1464"/>
                </a:solidFill>
                <a:latin typeface="Helvetica" pitchFamily="2" charset="0"/>
              </a:rPr>
              <a:t>2022</a:t>
            </a:r>
          </a:p>
          <a:p>
            <a:pPr algn="ctr"/>
            <a:r>
              <a:rPr lang="en-US" sz="1200">
                <a:solidFill>
                  <a:srgbClr val="1B1464"/>
                </a:solidFill>
                <a:latin typeface="Helvetica" pitchFamily="2" charset="0"/>
              </a:rPr>
              <a:t>(303 advertisers)</a:t>
            </a:r>
          </a:p>
        </p:txBody>
      </p:sp>
      <p:sp>
        <p:nvSpPr>
          <p:cNvPr id="32" name="Rectangle: Rounded Corners 31">
            <a:extLst>
              <a:ext uri="{FF2B5EF4-FFF2-40B4-BE49-F238E27FC236}">
                <a16:creationId xmlns:a16="http://schemas.microsoft.com/office/drawing/2014/main" id="{FFD6ADF6-5FC6-F62D-B1B6-FA012D27C82C}"/>
              </a:ext>
            </a:extLst>
          </p:cNvPr>
          <p:cNvSpPr/>
          <p:nvPr/>
        </p:nvSpPr>
        <p:spPr>
          <a:xfrm>
            <a:off x="7247587" y="2778301"/>
            <a:ext cx="811234" cy="338554"/>
          </a:xfrm>
          <a:prstGeom prst="roundRect">
            <a:avLst/>
          </a:prstGeom>
          <a:solidFill>
            <a:srgbClr val="4EBEA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DF1B242-B258-E705-BCBA-6FB5B4BD9C7F}"/>
              </a:ext>
            </a:extLst>
          </p:cNvPr>
          <p:cNvSpPr txBox="1"/>
          <p:nvPr/>
        </p:nvSpPr>
        <p:spPr>
          <a:xfrm>
            <a:off x="7253938" y="2762912"/>
            <a:ext cx="798533" cy="369332"/>
          </a:xfrm>
          <a:prstGeom prst="rect">
            <a:avLst/>
          </a:prstGeom>
          <a:noFill/>
        </p:spPr>
        <p:txBody>
          <a:bodyPr wrap="square" rtlCol="0">
            <a:spAutoFit/>
          </a:bodyPr>
          <a:lstStyle/>
          <a:p>
            <a:pPr algn="ctr"/>
            <a:r>
              <a:rPr lang="en-US" b="1">
                <a:solidFill>
                  <a:schemeClr val="bg1"/>
                </a:solidFill>
                <a:latin typeface="Helvetica" pitchFamily="2" charset="0"/>
              </a:rPr>
              <a:t>+54%</a:t>
            </a:r>
          </a:p>
        </p:txBody>
      </p:sp>
      <p:graphicFrame>
        <p:nvGraphicFramePr>
          <p:cNvPr id="40" name="Chart 39">
            <a:extLst>
              <a:ext uri="{FF2B5EF4-FFF2-40B4-BE49-F238E27FC236}">
                <a16:creationId xmlns:a16="http://schemas.microsoft.com/office/drawing/2014/main" id="{F2043A15-7067-96E9-28EF-C4E607278A3E}"/>
              </a:ext>
            </a:extLst>
          </p:cNvPr>
          <p:cNvGraphicFramePr/>
          <p:nvPr>
            <p:extLst>
              <p:ext uri="{D42A27DB-BD31-4B8C-83A1-F6EECF244321}">
                <p14:modId xmlns:p14="http://schemas.microsoft.com/office/powerpoint/2010/main" val="449347170"/>
              </p:ext>
            </p:extLst>
          </p:nvPr>
        </p:nvGraphicFramePr>
        <p:xfrm>
          <a:off x="200237" y="2724103"/>
          <a:ext cx="3619499" cy="3077223"/>
        </p:xfrm>
        <a:graphic>
          <a:graphicData uri="http://schemas.openxmlformats.org/drawingml/2006/chart">
            <c:chart xmlns:c="http://schemas.openxmlformats.org/drawingml/2006/chart" xmlns:r="http://schemas.openxmlformats.org/officeDocument/2006/relationships" r:id="rId6"/>
          </a:graphicData>
        </a:graphic>
      </p:graphicFrame>
      <p:sp>
        <p:nvSpPr>
          <p:cNvPr id="41" name="TextBox 40">
            <a:extLst>
              <a:ext uri="{FF2B5EF4-FFF2-40B4-BE49-F238E27FC236}">
                <a16:creationId xmlns:a16="http://schemas.microsoft.com/office/drawing/2014/main" id="{59589EEE-0CAE-A86F-EF8B-D746FC977AFA}"/>
              </a:ext>
            </a:extLst>
          </p:cNvPr>
          <p:cNvSpPr txBox="1"/>
          <p:nvPr/>
        </p:nvSpPr>
        <p:spPr>
          <a:xfrm>
            <a:off x="311047" y="5738750"/>
            <a:ext cx="1562172"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(Average Advertiser)</a:t>
            </a:r>
          </a:p>
        </p:txBody>
      </p:sp>
      <p:sp>
        <p:nvSpPr>
          <p:cNvPr id="42" name="TextBox 41">
            <a:extLst>
              <a:ext uri="{FF2B5EF4-FFF2-40B4-BE49-F238E27FC236}">
                <a16:creationId xmlns:a16="http://schemas.microsoft.com/office/drawing/2014/main" id="{1C990644-5539-9746-6C0D-2EF8AF8613F5}"/>
              </a:ext>
            </a:extLst>
          </p:cNvPr>
          <p:cNvSpPr txBox="1"/>
          <p:nvPr/>
        </p:nvSpPr>
        <p:spPr>
          <a:xfrm>
            <a:off x="1935056" y="5738750"/>
            <a:ext cx="1973873"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Average)</a:t>
            </a:r>
          </a:p>
        </p:txBody>
      </p:sp>
      <p:sp>
        <p:nvSpPr>
          <p:cNvPr id="43" name="Rectangle: Rounded Corners 42">
            <a:extLst>
              <a:ext uri="{FF2B5EF4-FFF2-40B4-BE49-F238E27FC236}">
                <a16:creationId xmlns:a16="http://schemas.microsoft.com/office/drawing/2014/main" id="{21B51D32-F6CE-2770-6DA5-D4BCC48E32BE}"/>
              </a:ext>
            </a:extLst>
          </p:cNvPr>
          <p:cNvSpPr/>
          <p:nvPr/>
        </p:nvSpPr>
        <p:spPr>
          <a:xfrm>
            <a:off x="3185571" y="2778301"/>
            <a:ext cx="811234" cy="338554"/>
          </a:xfrm>
          <a:prstGeom prst="roundRect">
            <a:avLst/>
          </a:prstGeom>
          <a:solidFill>
            <a:srgbClr val="4EBEA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22672E6-2C19-7A90-A0C8-D37499EBB3C2}"/>
              </a:ext>
            </a:extLst>
          </p:cNvPr>
          <p:cNvSpPr txBox="1"/>
          <p:nvPr/>
        </p:nvSpPr>
        <p:spPr>
          <a:xfrm>
            <a:off x="3191922" y="2762912"/>
            <a:ext cx="798533" cy="369332"/>
          </a:xfrm>
          <a:prstGeom prst="rect">
            <a:avLst/>
          </a:prstGeom>
          <a:noFill/>
        </p:spPr>
        <p:txBody>
          <a:bodyPr wrap="square" rtlCol="0">
            <a:spAutoFit/>
          </a:bodyPr>
          <a:lstStyle/>
          <a:p>
            <a:pPr algn="ctr"/>
            <a:r>
              <a:rPr lang="en-US" b="1">
                <a:solidFill>
                  <a:schemeClr val="bg1"/>
                </a:solidFill>
                <a:latin typeface="Helvetica" pitchFamily="2" charset="0"/>
              </a:rPr>
              <a:t>+70%</a:t>
            </a:r>
          </a:p>
        </p:txBody>
      </p:sp>
      <p:cxnSp>
        <p:nvCxnSpPr>
          <p:cNvPr id="34" name="Straight Connector 33">
            <a:extLst>
              <a:ext uri="{FF2B5EF4-FFF2-40B4-BE49-F238E27FC236}">
                <a16:creationId xmlns:a16="http://schemas.microsoft.com/office/drawing/2014/main" id="{14BDAC41-E6A9-9087-7BD3-50BA88106DE5}"/>
              </a:ext>
            </a:extLst>
          </p:cNvPr>
          <p:cNvCxnSpPr>
            <a:cxnSpLocks/>
          </p:cNvCxnSpPr>
          <p:nvPr/>
        </p:nvCxnSpPr>
        <p:spPr>
          <a:xfrm>
            <a:off x="8146843" y="2509000"/>
            <a:ext cx="0" cy="3475971"/>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736AED4-630B-67FB-2315-97FBA2B4E50E}"/>
              </a:ext>
            </a:extLst>
          </p:cNvPr>
          <p:cNvSpPr/>
          <p:nvPr/>
        </p:nvSpPr>
        <p:spPr>
          <a:xfrm>
            <a:off x="179108" y="259667"/>
            <a:ext cx="1201289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As seen across the 931 advertisers, the initial success of a TV campaign prompts an increase in investment as they battle for greater market share</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277499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5681"/>
            <a:ext cx="12192000" cy="6880225"/>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FFD525AC-D644-3BB0-078A-11BD998A7922}"/>
              </a:ext>
            </a:extLst>
          </p:cNvPr>
          <p:cNvSpPr txBox="1"/>
          <p:nvPr/>
        </p:nvSpPr>
        <p:spPr>
          <a:xfrm>
            <a:off x="236165" y="3025517"/>
            <a:ext cx="738059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TV campaigns have a </a:t>
            </a:r>
            <a:r>
              <a:rPr lang="en-US" sz="2800" b="1">
                <a:solidFill>
                  <a:schemeClr val="bg1"/>
                </a:solidFill>
                <a:latin typeface="Helvetica" pitchFamily="2" charset="0"/>
              </a:rPr>
              <a:t>strong ability to drive ‘mid-funnel’ outcomes,</a:t>
            </a:r>
            <a:r>
              <a:rPr lang="en-US" sz="2800">
                <a:solidFill>
                  <a:schemeClr val="bg1"/>
                </a:solidFill>
                <a:latin typeface="Helvetica" pitchFamily="2" charset="0"/>
              </a:rPr>
              <a:t> to quantify these customer actions we conducted analyses </a:t>
            </a:r>
            <a:br>
              <a:rPr lang="en-US" sz="2800">
                <a:solidFill>
                  <a:schemeClr val="bg1"/>
                </a:solidFill>
                <a:latin typeface="Helvetica" pitchFamily="2" charset="0"/>
              </a:rPr>
            </a:br>
            <a:r>
              <a:rPr lang="en-US" sz="2800">
                <a:solidFill>
                  <a:schemeClr val="bg1"/>
                </a:solidFill>
                <a:latin typeface="Helvetica" pitchFamily="2" charset="0"/>
              </a:rPr>
              <a:t>on the impact of TV across new advertisers</a:t>
            </a:r>
            <a:endParaRPr kumimoji="0" lang="en-US" sz="2800" b="1" i="0" u="none" strike="noStrike" kern="1200" cap="none" spc="0" normalizeH="0" baseline="0" noProof="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253145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081A58-9024-33D6-37CA-0812759FBC4A}"/>
              </a:ext>
            </a:extLst>
          </p:cNvPr>
          <p:cNvSpPr>
            <a:spLocks noGrp="1" noRot="1" noMove="1" noResize="1" noEditPoints="1" noAdjustHandles="1" noChangeArrowheads="1" noChangeShapeType="1"/>
          </p:cNvSpPr>
          <p:nvPr/>
        </p:nvSpPr>
        <p:spPr>
          <a:xfrm>
            <a:off x="1" y="0"/>
            <a:ext cx="12184232" cy="6859463"/>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peech Bubble: Rectangle 8">
            <a:extLst>
              <a:ext uri="{FF2B5EF4-FFF2-40B4-BE49-F238E27FC236}">
                <a16:creationId xmlns:a16="http://schemas.microsoft.com/office/drawing/2014/main" id="{A9A257ED-C216-576C-5C63-9AAA1DB024F6}"/>
              </a:ext>
            </a:extLst>
          </p:cNvPr>
          <p:cNvSpPr/>
          <p:nvPr/>
        </p:nvSpPr>
        <p:spPr>
          <a:xfrm>
            <a:off x="6360648" y="2224211"/>
            <a:ext cx="5622498" cy="2647682"/>
          </a:xfrm>
          <a:prstGeom prst="wedgeRectCallout">
            <a:avLst>
              <a:gd name="adj1" fmla="val 14872"/>
              <a:gd name="adj2" fmla="val 62112"/>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AA6A74D-ED07-498D-FC8B-F2D7024B00F7}"/>
              </a:ext>
            </a:extLst>
          </p:cNvPr>
          <p:cNvSpPr/>
          <p:nvPr/>
        </p:nvSpPr>
        <p:spPr>
          <a:xfrm>
            <a:off x="6360648" y="3077760"/>
            <a:ext cx="5622497" cy="1569660"/>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“This is our opportunity to share</a:t>
            </a:r>
            <a:br>
              <a:rPr kumimoji="0" lang="en-US" sz="24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24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this amazing American brand </a:t>
            </a:r>
            <a:br>
              <a:rPr kumimoji="0" lang="en-US" sz="24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2400" b="1" i="0" u="none" strike="noStrike" kern="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with millions</a:t>
            </a:r>
            <a:r>
              <a:rPr kumimoji="0" lang="en-US" sz="24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…and we’re excited </a:t>
            </a:r>
            <a:br>
              <a:rPr kumimoji="0" lang="en-US" sz="24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24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for </a:t>
            </a:r>
            <a:r>
              <a:rPr kumimoji="0" lang="en-US" sz="2400" b="1" i="0" u="none" strike="noStrike" kern="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new customers to discover us</a:t>
            </a:r>
            <a:r>
              <a:rPr kumimoji="0" lang="en-US" sz="240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t>
            </a:r>
            <a:r>
              <a:rPr kumimoji="0" lang="en-US" sz="2400" b="0" i="0" u="none" strike="noStrike" kern="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11" name="Rectangle 10">
            <a:extLst>
              <a:ext uri="{FF2B5EF4-FFF2-40B4-BE49-F238E27FC236}">
                <a16:creationId xmlns:a16="http://schemas.microsoft.com/office/drawing/2014/main" id="{E08D969A-7D67-F3F5-E132-9F2AB458CC51}"/>
              </a:ext>
            </a:extLst>
          </p:cNvPr>
          <p:cNvSpPr/>
          <p:nvPr/>
        </p:nvSpPr>
        <p:spPr>
          <a:xfrm>
            <a:off x="7822097" y="5390298"/>
            <a:ext cx="4161049" cy="969496"/>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 Bobby </a:t>
            </a:r>
            <a:r>
              <a:rPr kumimoji="0" lang="en-US" sz="1600" b="1" i="0" u="none" strike="noStrike" kern="0" cap="none" spc="0" normalizeH="0" baseline="0" noProof="0" err="1">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Ferrario</a:t>
            </a:r>
            <a:endParaRPr kumimoji="0" lang="en-US" sz="1600" b="1"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General Manager </a:t>
            </a:r>
            <a:r>
              <a:rPr lang="en-US" sz="1600" kern="0">
                <a:solidFill>
                  <a:srgbClr val="FFFFFF"/>
                </a:solidFill>
                <a:latin typeface="Helvetica" pitchFamily="2" charset="0"/>
                <a:ea typeface="Open Sans" panose="020B0606030504020204" pitchFamily="34" charset="0"/>
                <a:cs typeface="Open Sans" panose="020B0606030504020204" pitchFamily="34" charset="0"/>
              </a:rPr>
              <a:t>&amp;</a:t>
            </a:r>
            <a:r>
              <a:rPr kumimoji="0" lang="en-US" sz="1600"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 CMO, </a:t>
            </a:r>
            <a:r>
              <a:rPr kumimoji="0" lang="en-US" sz="1600" i="1"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Orchard Brands</a:t>
            </a:r>
            <a:br>
              <a:rPr lang="en-US" sz="1600" i="1" kern="0">
                <a:solidFill>
                  <a:srgbClr val="FFFFFF"/>
                </a:solidFill>
                <a:latin typeface="Helvetica" pitchFamily="2" charset="0"/>
                <a:ea typeface="Open Sans" panose="020B0606030504020204" pitchFamily="34" charset="0"/>
                <a:cs typeface="Open Sans" panose="020B0606030504020204" pitchFamily="34" charset="0"/>
              </a:rPr>
            </a:br>
            <a:r>
              <a:rPr kumimoji="0" lang="en-US" sz="1100" i="1"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(parent company)</a:t>
            </a:r>
            <a:br>
              <a:rPr kumimoji="0" lang="en-US" sz="1200"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br>
            <a:r>
              <a:rPr kumimoji="0" lang="en-US" sz="1200"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(Business Wire, </a:t>
            </a:r>
            <a:r>
              <a:rPr lang="en-US" sz="1200" kern="0">
                <a:solidFill>
                  <a:srgbClr val="FFFFFF"/>
                </a:solidFill>
                <a:latin typeface="Helvetica" pitchFamily="2" charset="0"/>
                <a:ea typeface="Open Sans" panose="020B0606030504020204" pitchFamily="34" charset="0"/>
                <a:cs typeface="Open Sans" panose="020B0606030504020204" pitchFamily="34" charset="0"/>
              </a:rPr>
              <a:t>9</a:t>
            </a:r>
            <a:r>
              <a:rPr kumimoji="0" lang="en-US" sz="1200"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/13/22)</a:t>
            </a:r>
            <a:endParaRPr kumimoji="0" lang="en-US" sz="1600" b="1"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172959BB-2D0B-D75F-1686-91D4299E8DF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E4FD596-2584-FD1C-7BE6-A6633B924E4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D3D61E39-5204-EF9F-F000-6E0B96D8A76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3" name="Speech Bubble: Rectangle 12">
            <a:extLst>
              <a:ext uri="{FF2B5EF4-FFF2-40B4-BE49-F238E27FC236}">
                <a16:creationId xmlns:a16="http://schemas.microsoft.com/office/drawing/2014/main" id="{7CB2F896-E0A0-5ACB-3D91-354C750AAFCF}"/>
              </a:ext>
            </a:extLst>
          </p:cNvPr>
          <p:cNvSpPr/>
          <p:nvPr/>
        </p:nvSpPr>
        <p:spPr>
          <a:xfrm>
            <a:off x="216329" y="1523985"/>
            <a:ext cx="5622498" cy="3271750"/>
          </a:xfrm>
          <a:prstGeom prst="wedgeRectCallout">
            <a:avLst>
              <a:gd name="adj1" fmla="val 17406"/>
              <a:gd name="adj2" fmla="val 61692"/>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0E68345-7ACB-CFA2-DB59-6AE30120EC18}"/>
              </a:ext>
            </a:extLst>
          </p:cNvPr>
          <p:cNvSpPr/>
          <p:nvPr/>
        </p:nvSpPr>
        <p:spPr>
          <a:xfrm>
            <a:off x="398833" y="2388469"/>
            <a:ext cx="528211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“Our goal has always been making quality essentials accessible to more people, and </a:t>
            </a:r>
            <a:r>
              <a:rPr kumimoji="0" lang="en-US" sz="24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TV advertising can help us bring that purpose to larger audiences while supporting business growth</a:t>
            </a:r>
            <a:r>
              <a:rPr kumimoji="0" lang="en-US" sz="2400" b="0" i="0" u="none" strike="noStrike" kern="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t>
            </a:r>
          </a:p>
        </p:txBody>
      </p:sp>
      <p:sp>
        <p:nvSpPr>
          <p:cNvPr id="15" name="Rectangle 14">
            <a:extLst>
              <a:ext uri="{FF2B5EF4-FFF2-40B4-BE49-F238E27FC236}">
                <a16:creationId xmlns:a16="http://schemas.microsoft.com/office/drawing/2014/main" id="{A181562F-630A-9352-2802-81D7FEC91813}"/>
              </a:ext>
            </a:extLst>
          </p:cNvPr>
          <p:cNvSpPr/>
          <p:nvPr/>
        </p:nvSpPr>
        <p:spPr>
          <a:xfrm>
            <a:off x="2097158" y="5223740"/>
            <a:ext cx="3741669" cy="769441"/>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 Tori Moreland</a:t>
            </a:r>
            <a:br>
              <a:rPr kumimoji="0" lang="en-US" sz="1600" b="1"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br>
            <a:r>
              <a:rPr kumimoji="0" lang="en-US" sz="1600"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Head of Branding, </a:t>
            </a:r>
            <a:r>
              <a:rPr kumimoji="0" lang="en-US" sz="1600" i="1"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Quince</a:t>
            </a:r>
            <a:br>
              <a:rPr kumimoji="0" lang="en-US" sz="1200"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br>
            <a:r>
              <a:rPr kumimoji="0" lang="en-US" sz="1200" i="0" u="none" strike="noStrike" kern="0" cap="none" spc="0" normalizeH="0" baseline="0" noProof="0">
                <a:ln>
                  <a:noFill/>
                </a:ln>
                <a:solidFill>
                  <a:srgbClr val="FFFFFF"/>
                </a:solidFill>
                <a:effectLst/>
                <a:uLnTx/>
                <a:uFillTx/>
                <a:latin typeface="Helvetica" pitchFamily="2" charset="0"/>
                <a:ea typeface="Open Sans" panose="020B0606030504020204" pitchFamily="34" charset="0"/>
                <a:cs typeface="Open Sans" panose="020B0606030504020204" pitchFamily="34" charset="0"/>
              </a:rPr>
              <a:t>(Business Wire, 4/10/23)</a:t>
            </a:r>
          </a:p>
        </p:txBody>
      </p:sp>
      <p:pic>
        <p:nvPicPr>
          <p:cNvPr id="1026" name="Picture 2" descr="Quince Launches as Destination for High-Quality,">
            <a:extLst>
              <a:ext uri="{FF2B5EF4-FFF2-40B4-BE49-F238E27FC236}">
                <a16:creationId xmlns:a16="http://schemas.microsoft.com/office/drawing/2014/main" id="{E199B796-7D13-7E98-2D36-63A3925C9FA0}"/>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732296" y="1537890"/>
            <a:ext cx="2590561" cy="87026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B7D7F9B2-1320-9AF7-F94E-554A27459E9A}"/>
              </a:ext>
            </a:extLst>
          </p:cNvPr>
          <p:cNvCxnSpPr>
            <a:cxnSpLocks/>
          </p:cNvCxnSpPr>
          <p:nvPr/>
        </p:nvCxnSpPr>
        <p:spPr>
          <a:xfrm>
            <a:off x="6099737" y="1490870"/>
            <a:ext cx="0" cy="4964673"/>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130C765-2491-6530-BD02-2FCC0E7B58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62566" y="2"/>
            <a:ext cx="2929433" cy="1705804"/>
          </a:xfrm>
          <a:prstGeom prst="rect">
            <a:avLst/>
          </a:prstGeom>
        </p:spPr>
      </p:pic>
      <p:pic>
        <p:nvPicPr>
          <p:cNvPr id="19" name="Picture 4" descr="Appleseed's Review | Appleseeds.com Ratings &amp; Customer Reviews – Mar '23">
            <a:extLst>
              <a:ext uri="{FF2B5EF4-FFF2-40B4-BE49-F238E27FC236}">
                <a16:creationId xmlns:a16="http://schemas.microsoft.com/office/drawing/2014/main" id="{E1A5D7E6-B8AE-316B-7184-D30B14D00043}"/>
              </a:ext>
            </a:extLst>
          </p:cNvPr>
          <p:cNvPicPr>
            <a:picLocks noChangeAspect="1" noChangeArrowheads="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02195" y="2506946"/>
            <a:ext cx="2939401" cy="3574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CA26FB7-F68E-5E51-8E43-DA1A96BC55B4}"/>
              </a:ext>
            </a:extLst>
          </p:cNvPr>
          <p:cNvSpPr/>
          <p:nvPr/>
        </p:nvSpPr>
        <p:spPr>
          <a:xfrm>
            <a:off x="179109" y="259667"/>
            <a:ext cx="995711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chemeClr val="bg1"/>
                </a:solidFill>
                <a:latin typeface="Helvetica" pitchFamily="2" charset="0"/>
              </a:rPr>
              <a:t>Brands are leveraging TV to pique the interest of consumers and convert them into new customers</a:t>
            </a:r>
            <a:endParaRPr kumimoji="0" lang="en-US" sz="2600" b="1" i="0" u="none" strike="noStrike" kern="1200" cap="none" spc="0" normalizeH="0" baseline="0" noProof="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3534679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ffbcc2d-a520-42b9-8ca7-e090664160a6">
      <UserInfo>
        <DisplayName>Danielle Delauro</DisplayName>
        <AccountId>38</AccountId>
        <AccountType/>
      </UserInfo>
      <UserInfo>
        <DisplayName>Marianne Vita</DisplayName>
        <AccountId>43</AccountId>
        <AccountType/>
      </UserInfo>
      <UserInfo>
        <DisplayName>Jason Wiese</DisplayName>
        <AccountId>13</AccountId>
        <AccountType/>
      </UserInfo>
      <UserInfo>
        <DisplayName>Reed Kiely</DisplayName>
        <AccountId>39</AccountId>
        <AccountType/>
      </UserInfo>
    </SharedWithUsers>
    <TaxCatchAll xmlns="8ffbcc2d-a520-42b9-8ca7-e090664160a6" xsi:nil="true"/>
    <lcf76f155ced4ddcb4097134ff3c332f xmlns="97cdb7a3-d8d8-4d5a-8559-ae518cf29f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D6ACF0-9E3B-46BD-B608-F7FD5E956099}">
  <ds:schemaRefs>
    <ds:schemaRef ds:uri="http://schemas.microsoft.com/sharepoint/v3/contenttype/forms"/>
  </ds:schemaRefs>
</ds:datastoreItem>
</file>

<file path=customXml/itemProps2.xml><?xml version="1.0" encoding="utf-8"?>
<ds:datastoreItem xmlns:ds="http://schemas.openxmlformats.org/officeDocument/2006/customXml" ds:itemID="{59AF2711-2AB8-414E-AB80-46589E8A0ABC}">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ffbcc2d-a520-42b9-8ca7-e090664160a6"/>
    <ds:schemaRef ds:uri="97cdb7a3-d8d8-4d5a-8559-ae518cf29f49"/>
  </ds:schemaRefs>
</ds:datastoreItem>
</file>

<file path=customXml/itemProps3.xml><?xml version="1.0" encoding="utf-8"?>
<ds:datastoreItem xmlns:ds="http://schemas.openxmlformats.org/officeDocument/2006/customXml" ds:itemID="{69BB385A-319C-4237-A9AE-83A64B172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db7a3-d8d8-4d5a-8559-ae518cf29f49"/>
    <ds:schemaRef ds:uri="8ffbcc2d-a520-42b9-8ca7-e090664160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7623</Words>
  <Application>Microsoft Office PowerPoint</Application>
  <PresentationFormat>Widescreen</PresentationFormat>
  <Paragraphs>714</Paragraphs>
  <Slides>48</Slides>
  <Notes>24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48</vt:i4>
      </vt:variant>
    </vt:vector>
  </HeadingPairs>
  <TitlesOfParts>
    <vt:vector size="63" baseType="lpstr">
      <vt:lpstr>Arial</vt:lpstr>
      <vt:lpstr>Calibri</vt:lpstr>
      <vt:lpstr>Calibri Light</vt:lpstr>
      <vt:lpstr>Helvetica</vt:lpstr>
      <vt:lpstr>Helvetica Bold</vt:lpstr>
      <vt:lpstr>Helvetica Light</vt:lpstr>
      <vt:lpstr>Helvetica-Light</vt:lpstr>
      <vt:lpstr>Helvetica-Lightoblique</vt:lpstr>
      <vt:lpstr>Trebuchet MS</vt:lpstr>
      <vt:lpstr>Office Theme</vt:lpstr>
      <vt:lpstr>2_Custom Design</vt:lpstr>
      <vt:lpstr>2_Custom Design</vt:lpstr>
      <vt:lpstr>4_Office Theme</vt:lpstr>
      <vt:lpstr>1_Office Theme</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Dylan Breger</cp:lastModifiedBy>
  <cp:revision>2</cp:revision>
  <cp:lastPrinted>2022-11-07T21:12:07Z</cp:lastPrinted>
  <dcterms:created xsi:type="dcterms:W3CDTF">2019-11-08T17:29:39Z</dcterms:created>
  <dcterms:modified xsi:type="dcterms:W3CDTF">2024-09-26T20:31:55Z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Order">
    <vt:r8>900800</vt:r8>
  </property>
  <property fmtid="{D5CDD505-2E9C-101B-9397-08002B2CF9AE}" pid="4" name="MediaServiceImageTags">
    <vt:lpwstr/>
  </property>
</Properties>
</file>