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5" r:id="rId3"/>
    <p:sldMasterId id="2147483721" r:id="rId4"/>
    <p:sldMasterId id="2147483724" r:id="rId5"/>
    <p:sldMasterId id="2147483737" r:id="rId6"/>
  </p:sldMasterIdLst>
  <p:notesMasterIdLst>
    <p:notesMasterId r:id="rId44"/>
  </p:notesMasterIdLst>
  <p:sldIdLst>
    <p:sldId id="256" r:id="rId7"/>
    <p:sldId id="584" r:id="rId8"/>
    <p:sldId id="2802" r:id="rId9"/>
    <p:sldId id="2788" r:id="rId10"/>
    <p:sldId id="2760" r:id="rId11"/>
    <p:sldId id="2761" r:id="rId12"/>
    <p:sldId id="2764" r:id="rId13"/>
    <p:sldId id="2794" r:id="rId14"/>
    <p:sldId id="2786" r:id="rId15"/>
    <p:sldId id="2765" r:id="rId16"/>
    <p:sldId id="2772" r:id="rId17"/>
    <p:sldId id="2773" r:id="rId18"/>
    <p:sldId id="2776" r:id="rId19"/>
    <p:sldId id="2803" r:id="rId20"/>
    <p:sldId id="2777" r:id="rId21"/>
    <p:sldId id="2778" r:id="rId22"/>
    <p:sldId id="2779" r:id="rId23"/>
    <p:sldId id="2782" r:id="rId24"/>
    <p:sldId id="2796" r:id="rId25"/>
    <p:sldId id="2787" r:id="rId26"/>
    <p:sldId id="2766" r:id="rId27"/>
    <p:sldId id="2767" r:id="rId28"/>
    <p:sldId id="2770" r:id="rId29"/>
    <p:sldId id="2800" r:id="rId30"/>
    <p:sldId id="2771" r:id="rId31"/>
    <p:sldId id="2754" r:id="rId32"/>
    <p:sldId id="2755" r:id="rId33"/>
    <p:sldId id="2758" r:id="rId34"/>
    <p:sldId id="2799" r:id="rId35"/>
    <p:sldId id="2759" r:id="rId36"/>
    <p:sldId id="2751" r:id="rId37"/>
    <p:sldId id="2713" r:id="rId38"/>
    <p:sldId id="2752" r:id="rId39"/>
    <p:sldId id="2801" r:id="rId40"/>
    <p:sldId id="2753" r:id="rId41"/>
    <p:sldId id="2805" r:id="rId42"/>
    <p:sldId id="2241"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3" clrIdx="0">
    <p:extLst>
      <p:ext uri="{19B8F6BF-5375-455C-9EA6-DF929625EA0E}">
        <p15:presenceInfo xmlns:p15="http://schemas.microsoft.com/office/powerpoint/2012/main" userId="S-1-5-21-196352387-3830531953-789369879-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FFCC"/>
    <a:srgbClr val="FF0000"/>
    <a:srgbClr val="FFFFFF"/>
    <a:srgbClr val="000000"/>
    <a:srgbClr val="404040"/>
    <a:srgbClr val="50C8A0"/>
    <a:srgbClr val="00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6433" autoAdjust="0"/>
  </p:normalViewPr>
  <p:slideViewPr>
    <p:cSldViewPr snapToGrid="0">
      <p:cViewPr varScale="1">
        <p:scale>
          <a:sx n="112" d="100"/>
          <a:sy n="112" d="100"/>
        </p:scale>
        <p:origin x="51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5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Branding TV</c:v>
                </c:pt>
              </c:strCache>
            </c:strRef>
          </c:tx>
          <c:spPr>
            <a:solidFill>
              <a:srgbClr val="0070C0"/>
            </a:solidFill>
            <a:ln>
              <a:noFill/>
            </a:ln>
            <a:effectLst/>
          </c:spPr>
          <c:invertIfNegative val="0"/>
          <c:dLbls>
            <c:dLbl>
              <c:idx val="0"/>
              <c:layout>
                <c:manualLayout>
                  <c:x val="-2.7849795921100434E-18"/>
                  <c:y val="-0.2634706215116679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562-46F1-AB03-9C14366C50E5}"/>
                </c:ext>
                <c:ext xmlns:c15="http://schemas.microsoft.com/office/drawing/2012/chart" uri="{CE6537A1-D6FC-4f65-9D91-7224C49458BB}"/>
              </c:extLst>
            </c:dLbl>
            <c:dLbl>
              <c:idx val="1"/>
              <c:layout>
                <c:manualLayout>
                  <c:x val="-2.2279836736880347E-17"/>
                  <c:y val="-0.1032814456585191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562-46F1-AB03-9C14366C50E5}"/>
                </c:ext>
                <c:ext xmlns:c15="http://schemas.microsoft.com/office/drawing/2012/chart" uri="{CE6537A1-D6FC-4f65-9D91-7224C49458BB}"/>
              </c:extLst>
            </c:dLbl>
            <c:dLbl>
              <c:idx val="6"/>
              <c:layout>
                <c:manualLayout>
                  <c:x val="-3.2812502242761797E-2"/>
                  <c:y val="-3.749953423039631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AEA-4FA5-AB4F-A6CEE0CBB914}"/>
                </c:ext>
                <c:ext xmlns:c15="http://schemas.microsoft.com/office/drawing/2012/chart" uri="{CE6537A1-D6FC-4f65-9D91-7224C49458BB}"/>
              </c:extLst>
            </c:dLbl>
            <c:dLbl>
              <c:idx val="7"/>
              <c:layout>
                <c:manualLayout>
                  <c:x val="-3.8888891546977035E-2"/>
                  <c:y val="-3.79771597877671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AEA-4FA5-AB4F-A6CEE0CBB914}"/>
                </c:ext>
                <c:ext xmlns:c15="http://schemas.microsoft.com/office/drawing/2012/chart" uri="{CE6537A1-D6FC-4f65-9D91-7224C49458BB}"/>
              </c:extLst>
            </c:dLbl>
            <c:dLbl>
              <c:idx val="8"/>
              <c:layout>
                <c:manualLayout>
                  <c:x val="-1.7823869389504278E-16"/>
                  <c:y val="-4.4485231433859025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562-46F1-AB03-9C14366C50E5}"/>
                </c:ext>
                <c:ext xmlns:c15="http://schemas.microsoft.com/office/drawing/2012/chart" uri="{CE6537A1-D6FC-4f65-9D91-7224C49458BB}"/>
              </c:extLst>
            </c:dLbl>
            <c:dLbl>
              <c:idx val="10"/>
              <c:layout>
                <c:manualLayout>
                  <c:x val="0"/>
                  <c:y val="-0.2488225908984667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562-46F1-AB03-9C14366C50E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Oct-Dec '16</c:v>
                </c:pt>
                <c:pt idx="1">
                  <c:v>Jan-Mar '17</c:v>
                </c:pt>
                <c:pt idx="2">
                  <c:v>Apr -Jun '17</c:v>
                </c:pt>
                <c:pt idx="3">
                  <c:v>Jul-Sep '17</c:v>
                </c:pt>
                <c:pt idx="4">
                  <c:v>Oct-Dec '17</c:v>
                </c:pt>
                <c:pt idx="5">
                  <c:v>Jan-Mar '18</c:v>
                </c:pt>
                <c:pt idx="6">
                  <c:v>Apr -Jun '18</c:v>
                </c:pt>
                <c:pt idx="7">
                  <c:v>Jul-Sep '18</c:v>
                </c:pt>
                <c:pt idx="8">
                  <c:v>Oct-Dec '18</c:v>
                </c:pt>
                <c:pt idx="9">
                  <c:v>Jan-Mar '19</c:v>
                </c:pt>
                <c:pt idx="10">
                  <c:v>Apr-Jun '19</c:v>
                </c:pt>
              </c:strCache>
            </c:strRef>
          </c:cat>
          <c:val>
            <c:numRef>
              <c:f>Sheet1!$B$2:$B$12</c:f>
              <c:numCache>
                <c:formatCode>"$"#,##0.0</c:formatCode>
                <c:ptCount val="11"/>
                <c:pt idx="0">
                  <c:v>36836</c:v>
                </c:pt>
                <c:pt idx="1">
                  <c:v>11841.5</c:v>
                </c:pt>
                <c:pt idx="2">
                  <c:v>87</c:v>
                </c:pt>
                <c:pt idx="3">
                  <c:v>137.6</c:v>
                </c:pt>
                <c:pt idx="4">
                  <c:v>23.3</c:v>
                </c:pt>
                <c:pt idx="5">
                  <c:v>1258.4000000000001</c:v>
                </c:pt>
                <c:pt idx="6">
                  <c:v>3.8</c:v>
                </c:pt>
                <c:pt idx="7">
                  <c:v>168.2</c:v>
                </c:pt>
                <c:pt idx="8">
                  <c:v>2479.5</c:v>
                </c:pt>
                <c:pt idx="9">
                  <c:v>20.7</c:v>
                </c:pt>
                <c:pt idx="10">
                  <c:v>34064.5</c:v>
                </c:pt>
              </c:numCache>
            </c:numRef>
          </c:val>
          <c:extLst xmlns:c16r2="http://schemas.microsoft.com/office/drawing/2015/06/chart">
            <c:ext xmlns:c16="http://schemas.microsoft.com/office/drawing/2014/chart" uri="{C3380CC4-5D6E-409C-BE32-E72D297353CC}">
              <c16:uniqueId val="{00000000-4AEA-4FA5-AB4F-A6CEE0CBB914}"/>
            </c:ext>
          </c:extLst>
        </c:ser>
        <c:ser>
          <c:idx val="1"/>
          <c:order val="1"/>
          <c:tx>
            <c:strRef>
              <c:f>Sheet1!$C$1</c:f>
              <c:strCache>
                <c:ptCount val="1"/>
                <c:pt idx="0">
                  <c:v>'Response' TV</c:v>
                </c:pt>
              </c:strCache>
            </c:strRef>
          </c:tx>
          <c:spPr>
            <a:solidFill>
              <a:schemeClr val="accent2"/>
            </a:solidFill>
            <a:ln>
              <a:noFill/>
            </a:ln>
            <a:effectLst/>
          </c:spPr>
          <c:invertIfNegative val="0"/>
          <c:dLbls>
            <c:dLbl>
              <c:idx val="0"/>
              <c:layout>
                <c:manualLayout>
                  <c:x val="-2.4305557216860703E-3"/>
                  <c:y val="-0.2531241150017501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AEA-4FA5-AB4F-A6CEE0CBB914}"/>
                </c:ext>
                <c:ext xmlns:c15="http://schemas.microsoft.com/office/drawing/2012/chart" uri="{CE6537A1-D6FC-4f65-9D91-7224C49458BB}"/>
              </c:extLst>
            </c:dLbl>
            <c:dLbl>
              <c:idx val="1"/>
              <c:layout>
                <c:manualLayout>
                  <c:x val="-2.4305557216860595E-3"/>
                  <c:y val="-0.1057232354384491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AEA-4FA5-AB4F-A6CEE0CBB914}"/>
                </c:ext>
                <c:ext xmlns:c15="http://schemas.microsoft.com/office/drawing/2012/chart" uri="{CE6537A1-D6FC-4f65-9D91-7224C49458BB}"/>
              </c:extLst>
            </c:dLbl>
            <c:dLbl>
              <c:idx val="6"/>
              <c:layout>
                <c:manualLayout>
                  <c:x val="0"/>
                  <c:y val="-0.3830480753270831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562-46F1-AB03-9C14366C50E5}"/>
                </c:ext>
                <c:ext xmlns:c15="http://schemas.microsoft.com/office/drawing/2012/chart" uri="{CE6537A1-D6FC-4f65-9D91-7224C49458BB}"/>
              </c:extLst>
            </c:dLbl>
            <c:dLbl>
              <c:idx val="7"/>
              <c:layout>
                <c:manualLayout>
                  <c:x val="-1.2152778608431189E-3"/>
                  <c:y val="-0.1128153260217857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562-46F1-AB03-9C14366C50E5}"/>
                </c:ext>
                <c:ext xmlns:c15="http://schemas.microsoft.com/office/drawing/2012/chart" uri="{CE6537A1-D6FC-4f65-9D91-7224C49458BB}"/>
              </c:extLst>
            </c:dLbl>
            <c:dLbl>
              <c:idx val="8"/>
              <c:layout>
                <c:manualLayout>
                  <c:x val="-8.9119346947521389E-17"/>
                  <c:y val="-5.5336816349021337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AEA-4FA5-AB4F-A6CEE0CBB914}"/>
                </c:ext>
                <c:ext xmlns:c15="http://schemas.microsoft.com/office/drawing/2012/chart" uri="{CE6537A1-D6FC-4f65-9D91-7224C49458BB}"/>
              </c:extLst>
            </c:dLbl>
            <c:dLbl>
              <c:idx val="10"/>
              <c:layout>
                <c:manualLayout>
                  <c:x val="-3.6458335825292672E-3"/>
                  <c:y val="-0.253735754507238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4AEA-4FA5-AB4F-A6CEE0CBB91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Oct-Dec '16</c:v>
                </c:pt>
                <c:pt idx="1">
                  <c:v>Jan-Mar '17</c:v>
                </c:pt>
                <c:pt idx="2">
                  <c:v>Apr -Jun '17</c:v>
                </c:pt>
                <c:pt idx="3">
                  <c:v>Jul-Sep '17</c:v>
                </c:pt>
                <c:pt idx="4">
                  <c:v>Oct-Dec '17</c:v>
                </c:pt>
                <c:pt idx="5">
                  <c:v>Jan-Mar '18</c:v>
                </c:pt>
                <c:pt idx="6">
                  <c:v>Apr -Jun '18</c:v>
                </c:pt>
                <c:pt idx="7">
                  <c:v>Jul-Sep '18</c:v>
                </c:pt>
                <c:pt idx="8">
                  <c:v>Oct-Dec '18</c:v>
                </c:pt>
                <c:pt idx="9">
                  <c:v>Jan-Mar '19</c:v>
                </c:pt>
                <c:pt idx="10">
                  <c:v>Apr-Jun '19</c:v>
                </c:pt>
              </c:strCache>
            </c:strRef>
          </c:cat>
          <c:val>
            <c:numRef>
              <c:f>Sheet1!$C$2:$C$12</c:f>
              <c:numCache>
                <c:formatCode>General</c:formatCode>
                <c:ptCount val="11"/>
                <c:pt idx="6" formatCode="&quot;$&quot;#,##0.0">
                  <c:v>56375.7</c:v>
                </c:pt>
                <c:pt idx="7" formatCode="&quot;$&quot;#,##0.0">
                  <c:v>11469.6</c:v>
                </c:pt>
              </c:numCache>
            </c:numRef>
          </c:val>
          <c:extLst xmlns:c16r2="http://schemas.microsoft.com/office/drawing/2015/06/chart">
            <c:ext xmlns:c16="http://schemas.microsoft.com/office/drawing/2014/chart" uri="{C3380CC4-5D6E-409C-BE32-E72D297353CC}">
              <c16:uniqueId val="{00000001-4AEA-4FA5-AB4F-A6CEE0CBB914}"/>
            </c:ext>
          </c:extLst>
        </c:ser>
        <c:dLbls>
          <c:dLblPos val="inBase"/>
          <c:showLegendKey val="0"/>
          <c:showVal val="1"/>
          <c:showCatName val="0"/>
          <c:showSerName val="0"/>
          <c:showPercent val="0"/>
          <c:showBubbleSize val="0"/>
        </c:dLbls>
        <c:gapWidth val="150"/>
        <c:overlap val="100"/>
        <c:axId val="204259912"/>
        <c:axId val="204260304"/>
      </c:barChart>
      <c:catAx>
        <c:axId val="204259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4260304"/>
        <c:crosses val="autoZero"/>
        <c:auto val="1"/>
        <c:lblAlgn val="ctr"/>
        <c:lblOffset val="100"/>
        <c:noMultiLvlLbl val="0"/>
      </c:catAx>
      <c:valAx>
        <c:axId val="204260304"/>
        <c:scaling>
          <c:orientation val="minMax"/>
        </c:scaling>
        <c:delete val="1"/>
        <c:axPos val="l"/>
        <c:numFmt formatCode="&quot;$&quot;#,##0.0" sourceLinked="1"/>
        <c:majorTickMark val="none"/>
        <c:minorTickMark val="none"/>
        <c:tickLblPos val="nextTo"/>
        <c:crossAx val="2042599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Branding / Promotional TV</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CY 2016</c:v>
                </c:pt>
                <c:pt idx="1">
                  <c:v>CY 2017</c:v>
                </c:pt>
                <c:pt idx="2">
                  <c:v>CY 2018</c:v>
                </c:pt>
                <c:pt idx="3">
                  <c:v>CY 2019 (1Q-2Q)</c:v>
                </c:pt>
              </c:strCache>
            </c:strRef>
          </c:cat>
          <c:val>
            <c:numRef>
              <c:f>Sheet1!$B$2:$B$5</c:f>
              <c:numCache>
                <c:formatCode>"$"#,##0.0</c:formatCode>
                <c:ptCount val="4"/>
                <c:pt idx="0">
                  <c:v>121725.91571999999</c:v>
                </c:pt>
                <c:pt idx="1">
                  <c:v>128530.69481000002</c:v>
                </c:pt>
                <c:pt idx="2">
                  <c:v>89711.726919999972</c:v>
                </c:pt>
                <c:pt idx="3">
                  <c:v>50473.227209999997</c:v>
                </c:pt>
              </c:numCache>
            </c:numRef>
          </c:val>
          <c:extLst xmlns:c16r2="http://schemas.microsoft.com/office/drawing/2015/06/chart">
            <c:ext xmlns:c16="http://schemas.microsoft.com/office/drawing/2014/chart" uri="{C3380CC4-5D6E-409C-BE32-E72D297353CC}">
              <c16:uniqueId val="{00000004-D42B-4B79-94E2-1515A2ADAC1D}"/>
            </c:ext>
          </c:extLst>
        </c:ser>
        <c:ser>
          <c:idx val="1"/>
          <c:order val="1"/>
          <c:tx>
            <c:strRef>
              <c:f>Sheet1!$C$1</c:f>
              <c:strCache>
                <c:ptCount val="1"/>
                <c:pt idx="0">
                  <c:v>'Response' TV</c:v>
                </c:pt>
              </c:strCache>
            </c:strRef>
          </c:tx>
          <c:spPr>
            <a:solidFill>
              <a:schemeClr val="accent2"/>
            </a:solidFill>
            <a:ln>
              <a:noFill/>
            </a:ln>
            <a:effectLst/>
          </c:spPr>
          <c:invertIfNegative val="0"/>
          <c:dLbls>
            <c:dLbl>
              <c:idx val="0"/>
              <c:layout>
                <c:manualLayout>
                  <c:x val="-1.1846231569333893E-3"/>
                  <c:y val="-0.1905189633154215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42B-4B79-94E2-1515A2ADAC1D}"/>
                </c:ext>
                <c:ext xmlns:c15="http://schemas.microsoft.com/office/drawing/2012/chart" uri="{CE6537A1-D6FC-4f65-9D91-7224C49458BB}"/>
              </c:extLst>
            </c:dLbl>
            <c:dLbl>
              <c:idx val="1"/>
              <c:layout>
                <c:manualLayout>
                  <c:x val="-1.0265882086333938E-4"/>
                  <c:y val="-9.741528921187266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42B-4B79-94E2-1515A2ADAC1D}"/>
                </c:ext>
                <c:ext xmlns:c15="http://schemas.microsoft.com/office/drawing/2012/chart" uri="{CE6537A1-D6FC-4f65-9D91-7224C49458BB}"/>
              </c:extLst>
            </c:dLbl>
            <c:dLbl>
              <c:idx val="2"/>
              <c:layout>
                <c:manualLayout>
                  <c:x val="-1.1333363435229041E-3"/>
                  <c:y val="-5.6904907348545905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42B-4B79-94E2-1515A2ADAC1D}"/>
                </c:ext>
                <c:ext xmlns:c15="http://schemas.microsoft.com/office/drawing/2012/chart" uri="{CE6537A1-D6FC-4f65-9D91-7224C49458BB}"/>
              </c:extLst>
            </c:dLbl>
            <c:dLbl>
              <c:idx val="3"/>
              <c:layout>
                <c:manualLayout>
                  <c:x val="-2.1639286721401199E-3"/>
                  <c:y val="-0.2168022009166346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42B-4B79-94E2-1515A2ADAC1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CY 2016</c:v>
                </c:pt>
                <c:pt idx="1">
                  <c:v>CY 2017</c:v>
                </c:pt>
                <c:pt idx="2">
                  <c:v>CY 2018</c:v>
                </c:pt>
                <c:pt idx="3">
                  <c:v>CY 2019 (1Q-2Q)</c:v>
                </c:pt>
              </c:strCache>
            </c:strRef>
          </c:cat>
          <c:val>
            <c:numRef>
              <c:f>Sheet1!$C$2:$C$5</c:f>
              <c:numCache>
                <c:formatCode>General</c:formatCode>
                <c:ptCount val="4"/>
                <c:pt idx="2" formatCode="&quot;$&quot;#,##0.0">
                  <c:v>6368.44463</c:v>
                </c:pt>
              </c:numCache>
            </c:numRef>
          </c:val>
          <c:extLst xmlns:c16r2="http://schemas.microsoft.com/office/drawing/2015/06/chart">
            <c:ext xmlns:c16="http://schemas.microsoft.com/office/drawing/2014/chart" uri="{C3380CC4-5D6E-409C-BE32-E72D297353CC}">
              <c16:uniqueId val="{00000011-D42B-4B79-94E2-1515A2ADAC1D}"/>
            </c:ext>
          </c:extLst>
        </c:ser>
        <c:dLbls>
          <c:dLblPos val="inBase"/>
          <c:showLegendKey val="0"/>
          <c:showVal val="1"/>
          <c:showCatName val="0"/>
          <c:showSerName val="0"/>
          <c:showPercent val="0"/>
          <c:showBubbleSize val="0"/>
        </c:dLbls>
        <c:gapWidth val="150"/>
        <c:overlap val="100"/>
        <c:axId val="207974920"/>
        <c:axId val="207975312"/>
      </c:barChart>
      <c:catAx>
        <c:axId val="2079749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7975312"/>
        <c:crosses val="autoZero"/>
        <c:auto val="1"/>
        <c:lblAlgn val="ctr"/>
        <c:lblOffset val="100"/>
        <c:noMultiLvlLbl val="0"/>
      </c:catAx>
      <c:valAx>
        <c:axId val="207975312"/>
        <c:scaling>
          <c:orientation val="minMax"/>
        </c:scaling>
        <c:delete val="1"/>
        <c:axPos val="l"/>
        <c:numFmt formatCode="&quot;$&quot;#,##0.0" sourceLinked="1"/>
        <c:majorTickMark val="none"/>
        <c:minorTickMark val="none"/>
        <c:tickLblPos val="nextTo"/>
        <c:crossAx val="2079749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dLbl>
              <c:idx val="11"/>
              <c:layout>
                <c:manualLayout>
                  <c:x val="-1.3525874173725248E-2"/>
                  <c:y val="-4.17602944825712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83E-410C-877E-B4D1B5B2C804}"/>
                </c:ext>
                <c:ext xmlns:c15="http://schemas.microsoft.com/office/drawing/2012/chart" uri="{CE6537A1-D6FC-4f65-9D91-7224C49458BB}"/>
              </c:extLst>
            </c:dLbl>
            <c:dLbl>
              <c:idx val="14"/>
              <c:layout>
                <c:manualLayout>
                  <c:x val="-4.6779352609760919E-2"/>
                  <c:y val="-6.044499000050022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83E-410C-877E-B4D1B5B2C80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Sheet1!$A$2:$A$19</c:f>
              <c:strCache>
                <c:ptCount val="18"/>
                <c:pt idx="0">
                  <c:v>Jan-Mar '15</c:v>
                </c:pt>
                <c:pt idx="1">
                  <c:v>Apr -Jun '15</c:v>
                </c:pt>
                <c:pt idx="2">
                  <c:v>Jul-Sep '15</c:v>
                </c:pt>
                <c:pt idx="3">
                  <c:v>Oct-Dec '15</c:v>
                </c:pt>
                <c:pt idx="4">
                  <c:v>Jan-Mar '16</c:v>
                </c:pt>
                <c:pt idx="5">
                  <c:v>Apr -Jun '16</c:v>
                </c:pt>
                <c:pt idx="6">
                  <c:v>Jul-Sep '16</c:v>
                </c:pt>
                <c:pt idx="7">
                  <c:v>Oct-Dec '16</c:v>
                </c:pt>
                <c:pt idx="8">
                  <c:v>Jan-Mar '17</c:v>
                </c:pt>
                <c:pt idx="9">
                  <c:v>Apr -Jun '17</c:v>
                </c:pt>
                <c:pt idx="10">
                  <c:v>Jul-Sep '17</c:v>
                </c:pt>
                <c:pt idx="11">
                  <c:v>Oct-Dec '17</c:v>
                </c:pt>
                <c:pt idx="12">
                  <c:v>Jan-Mar '18</c:v>
                </c:pt>
                <c:pt idx="13">
                  <c:v>Apr -Jun '18</c:v>
                </c:pt>
                <c:pt idx="14">
                  <c:v>Jul-Sep '18</c:v>
                </c:pt>
                <c:pt idx="15">
                  <c:v>Oct-Dec '18</c:v>
                </c:pt>
                <c:pt idx="16">
                  <c:v>Jan-Mar '19</c:v>
                </c:pt>
                <c:pt idx="17">
                  <c:v>Apr -Jun '19</c:v>
                </c:pt>
              </c:strCache>
            </c:strRef>
          </c:cat>
          <c:val>
            <c:numRef>
              <c:f>Sheet1!$B$2:$B$19</c:f>
              <c:numCache>
                <c:formatCode>"$"#,##0.0</c:formatCode>
                <c:ptCount val="18"/>
                <c:pt idx="0">
                  <c:v>385.24400000000003</c:v>
                </c:pt>
                <c:pt idx="1">
                  <c:v>358.245</c:v>
                </c:pt>
                <c:pt idx="2">
                  <c:v>348.20699999999999</c:v>
                </c:pt>
                <c:pt idx="3">
                  <c:v>376.27699999999999</c:v>
                </c:pt>
                <c:pt idx="4">
                  <c:v>388.10899999999998</c:v>
                </c:pt>
                <c:pt idx="5">
                  <c:v>380.44499999999999</c:v>
                </c:pt>
                <c:pt idx="6">
                  <c:v>379.02499999999998</c:v>
                </c:pt>
                <c:pt idx="7">
                  <c:v>395.21499999999997</c:v>
                </c:pt>
                <c:pt idx="8">
                  <c:v>405.84300000000002</c:v>
                </c:pt>
                <c:pt idx="9">
                  <c:v>389.40300000000002</c:v>
                </c:pt>
                <c:pt idx="10">
                  <c:v>385.86200000000002</c:v>
                </c:pt>
                <c:pt idx="11">
                  <c:v>416.05099999999999</c:v>
                </c:pt>
                <c:pt idx="12">
                  <c:v>376.76100000000002</c:v>
                </c:pt>
                <c:pt idx="13">
                  <c:v>358.74599999999998</c:v>
                </c:pt>
                <c:pt idx="14">
                  <c:v>317.33100000000002</c:v>
                </c:pt>
                <c:pt idx="15">
                  <c:v>328.70100000000002</c:v>
                </c:pt>
                <c:pt idx="16">
                  <c:v>328.23700000000002</c:v>
                </c:pt>
                <c:pt idx="17">
                  <c:v>330.54500000000002</c:v>
                </c:pt>
              </c:numCache>
            </c:numRef>
          </c:val>
          <c:smooth val="0"/>
          <c:extLst xmlns:c16r2="http://schemas.microsoft.com/office/drawing/2015/06/chart">
            <c:ext xmlns:c16="http://schemas.microsoft.com/office/drawing/2014/chart" uri="{C3380CC4-5D6E-409C-BE32-E72D297353CC}">
              <c16:uniqueId val="{00000000-483E-410C-877E-B4D1B5B2C804}"/>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976096"/>
        <c:axId val="207976488"/>
      </c:lineChart>
      <c:catAx>
        <c:axId val="2079760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spc="20" baseline="0">
                <a:solidFill>
                  <a:schemeClr val="tx1"/>
                </a:solidFill>
                <a:latin typeface="+mn-lt"/>
                <a:ea typeface="+mn-ea"/>
                <a:cs typeface="+mn-cs"/>
              </a:defRPr>
            </a:pPr>
            <a:endParaRPr lang="en-US"/>
          </a:p>
        </c:txPr>
        <c:crossAx val="207976488"/>
        <c:crosses val="autoZero"/>
        <c:auto val="1"/>
        <c:lblAlgn val="ctr"/>
        <c:lblOffset val="100"/>
        <c:noMultiLvlLbl val="0"/>
      </c:catAx>
      <c:valAx>
        <c:axId val="207976488"/>
        <c:scaling>
          <c:orientation val="minMax"/>
        </c:scaling>
        <c:delete val="1"/>
        <c:axPos val="l"/>
        <c:numFmt formatCode="&quot;$&quot;#,##0.0" sourceLinked="1"/>
        <c:majorTickMark val="none"/>
        <c:minorTickMark val="none"/>
        <c:tickLblPos val="nextTo"/>
        <c:crossAx val="20797609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10969639774279E-2"/>
          <c:y val="0.1235537148089893"/>
          <c:w val="0.96817806072045143"/>
          <c:h val="0.77353209180798777"/>
        </c:manualLayout>
      </c:layout>
      <c:barChart>
        <c:barDir val="col"/>
        <c:grouping val="stacked"/>
        <c:varyColors val="0"/>
        <c:ser>
          <c:idx val="0"/>
          <c:order val="0"/>
          <c:tx>
            <c:strRef>
              <c:f>Sheet1!$B$1</c:f>
              <c:strCache>
                <c:ptCount val="1"/>
                <c:pt idx="0">
                  <c:v>Branding TV</c:v>
                </c:pt>
              </c:strCache>
            </c:strRef>
          </c:tx>
          <c:spPr>
            <a:solidFill>
              <a:srgbClr val="0070C0"/>
            </a:solidFill>
            <a:ln>
              <a:noFill/>
            </a:ln>
            <a:effectLst/>
          </c:spPr>
          <c:invertIfNegative val="0"/>
          <c:dLbls>
            <c:dLbl>
              <c:idx val="0"/>
              <c:layout>
                <c:manualLayout>
                  <c:x val="-4.1368406068799457E-3"/>
                  <c:y val="-0.3006026202648462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30D-4E8F-B91E-42D0B6102B04}"/>
                </c:ext>
                <c:ext xmlns:c15="http://schemas.microsoft.com/office/drawing/2012/chart" uri="{CE6537A1-D6FC-4f65-9D91-7224C49458BB}"/>
              </c:extLst>
            </c:dLbl>
            <c:dLbl>
              <c:idx val="1"/>
              <c:layout>
                <c:manualLayout>
                  <c:x val="1.3789468689599819E-3"/>
                  <c:y val="-0.359416176403620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30D-4E8F-B91E-42D0B6102B04}"/>
                </c:ext>
                <c:ext xmlns:c15="http://schemas.microsoft.com/office/drawing/2012/chart" uri="{CE6537A1-D6FC-4f65-9D91-7224C49458BB}"/>
              </c:extLst>
            </c:dLbl>
            <c:dLbl>
              <c:idx val="2"/>
              <c:layout>
                <c:manualLayout>
                  <c:x val="-1.0112160222502073E-16"/>
                  <c:y val="-0.3855555346875201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30D-4E8F-B91E-42D0B6102B0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CY 2017</c:v>
                </c:pt>
                <c:pt idx="1">
                  <c:v>CY 2018</c:v>
                </c:pt>
                <c:pt idx="2">
                  <c:v>CY 2019 (YTD*)</c:v>
                </c:pt>
              </c:strCache>
            </c:strRef>
          </c:cat>
          <c:val>
            <c:numRef>
              <c:f>Sheet1!$B$2:$B$4</c:f>
              <c:numCache>
                <c:formatCode>"$"#,##0.0</c:formatCode>
                <c:ptCount val="3"/>
                <c:pt idx="0">
                  <c:v>30528.015199999998</c:v>
                </c:pt>
                <c:pt idx="1">
                  <c:v>37246.98661</c:v>
                </c:pt>
                <c:pt idx="2">
                  <c:v>43258.567999999999</c:v>
                </c:pt>
              </c:numCache>
            </c:numRef>
          </c:val>
          <c:extLst xmlns:c16r2="http://schemas.microsoft.com/office/drawing/2015/06/chart">
            <c:ext xmlns:c16="http://schemas.microsoft.com/office/drawing/2014/chart" uri="{C3380CC4-5D6E-409C-BE32-E72D297353CC}">
              <c16:uniqueId val="{00000000-930D-4E8F-B91E-42D0B6102B04}"/>
            </c:ext>
          </c:extLst>
        </c:ser>
        <c:dLbls>
          <c:dLblPos val="inBase"/>
          <c:showLegendKey val="0"/>
          <c:showVal val="1"/>
          <c:showCatName val="0"/>
          <c:showSerName val="0"/>
          <c:showPercent val="0"/>
          <c:showBubbleSize val="0"/>
        </c:dLbls>
        <c:gapWidth val="150"/>
        <c:overlap val="100"/>
        <c:axId val="207180976"/>
        <c:axId val="207181368"/>
      </c:barChart>
      <c:catAx>
        <c:axId val="207180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7181368"/>
        <c:crosses val="autoZero"/>
        <c:auto val="1"/>
        <c:lblAlgn val="ctr"/>
        <c:lblOffset val="100"/>
        <c:noMultiLvlLbl val="0"/>
      </c:catAx>
      <c:valAx>
        <c:axId val="207181368"/>
        <c:scaling>
          <c:orientation val="minMax"/>
        </c:scaling>
        <c:delete val="1"/>
        <c:axPos val="l"/>
        <c:numFmt formatCode="&quot;$&quot;#,##0.0" sourceLinked="1"/>
        <c:majorTickMark val="none"/>
        <c:minorTickMark val="none"/>
        <c:tickLblPos val="nextTo"/>
        <c:crossAx val="2071809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Sheet1!$A$2:$A$19</c:f>
              <c:strCache>
                <c:ptCount val="18"/>
                <c:pt idx="0">
                  <c:v>Jan-Mar '15</c:v>
                </c:pt>
                <c:pt idx="1">
                  <c:v>Apr -Jun '15</c:v>
                </c:pt>
                <c:pt idx="2">
                  <c:v>Jul-Sep '15</c:v>
                </c:pt>
                <c:pt idx="3">
                  <c:v>Oct-Dec '15</c:v>
                </c:pt>
                <c:pt idx="4">
                  <c:v>Jan-Mar '16</c:v>
                </c:pt>
                <c:pt idx="5">
                  <c:v>Apr -Jun '16</c:v>
                </c:pt>
                <c:pt idx="6">
                  <c:v>Jul-Sep '16</c:v>
                </c:pt>
                <c:pt idx="7">
                  <c:v>Oct-Dec '16</c:v>
                </c:pt>
                <c:pt idx="8">
                  <c:v>Jan-Mar '17</c:v>
                </c:pt>
                <c:pt idx="9">
                  <c:v>Apr -Jun '17</c:v>
                </c:pt>
                <c:pt idx="10">
                  <c:v>Jul-Sep '17</c:v>
                </c:pt>
                <c:pt idx="11">
                  <c:v>Oct-Dec '17</c:v>
                </c:pt>
                <c:pt idx="12">
                  <c:v>Jan-Mar '18</c:v>
                </c:pt>
                <c:pt idx="13">
                  <c:v>Apr -Jun '18</c:v>
                </c:pt>
                <c:pt idx="14">
                  <c:v>Jul-Sep '18</c:v>
                </c:pt>
                <c:pt idx="15">
                  <c:v>Oct-Dec '18</c:v>
                </c:pt>
                <c:pt idx="16">
                  <c:v>Jan-Mar '19</c:v>
                </c:pt>
                <c:pt idx="17">
                  <c:v>Apr -Jun '19</c:v>
                </c:pt>
              </c:strCache>
            </c:strRef>
          </c:cat>
          <c:val>
            <c:numRef>
              <c:f>Sheet1!$B$2:$B$19</c:f>
              <c:numCache>
                <c:formatCode>"$"#,##0.0</c:formatCode>
                <c:ptCount val="18"/>
                <c:pt idx="0">
                  <c:v>1089.0429999999999</c:v>
                </c:pt>
                <c:pt idx="1">
                  <c:v>1197.7829999999999</c:v>
                </c:pt>
                <c:pt idx="2">
                  <c:v>1216.8900000000001</c:v>
                </c:pt>
                <c:pt idx="3">
                  <c:v>997.50699999999995</c:v>
                </c:pt>
                <c:pt idx="4">
                  <c:v>834.45899999999995</c:v>
                </c:pt>
                <c:pt idx="5">
                  <c:v>998.38300000000004</c:v>
                </c:pt>
                <c:pt idx="6">
                  <c:v>1036.982</c:v>
                </c:pt>
                <c:pt idx="7">
                  <c:v>1034.56</c:v>
                </c:pt>
                <c:pt idx="8">
                  <c:v>1068.829</c:v>
                </c:pt>
                <c:pt idx="9">
                  <c:v>1169.4090000000001</c:v>
                </c:pt>
                <c:pt idx="10">
                  <c:v>1128.0740000000001</c:v>
                </c:pt>
                <c:pt idx="11">
                  <c:v>1110.0999999999999</c:v>
                </c:pt>
                <c:pt idx="12">
                  <c:v>1148.3969999999999</c:v>
                </c:pt>
                <c:pt idx="13">
                  <c:v>1266.52</c:v>
                </c:pt>
                <c:pt idx="14">
                  <c:v>1225.0070000000001</c:v>
                </c:pt>
                <c:pt idx="15">
                  <c:v>1225.0609999999999</c:v>
                </c:pt>
                <c:pt idx="16">
                  <c:v>1308.2170000000001</c:v>
                </c:pt>
                <c:pt idx="17">
                  <c:v>1434.231</c:v>
                </c:pt>
              </c:numCache>
            </c:numRef>
          </c:val>
          <c:smooth val="0"/>
          <c:extLst xmlns:c16r2="http://schemas.microsoft.com/office/drawing/2015/06/chart">
            <c:ext xmlns:c16="http://schemas.microsoft.com/office/drawing/2014/chart" uri="{C3380CC4-5D6E-409C-BE32-E72D297353CC}">
              <c16:uniqueId val="{00000000-B99F-41C6-AB63-BDE179A67818}"/>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7182152"/>
        <c:axId val="207182544"/>
      </c:lineChart>
      <c:catAx>
        <c:axId val="2071821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spc="20" baseline="0">
                <a:solidFill>
                  <a:schemeClr val="tx1"/>
                </a:solidFill>
                <a:latin typeface="+mn-lt"/>
                <a:ea typeface="+mn-ea"/>
                <a:cs typeface="+mn-cs"/>
              </a:defRPr>
            </a:pPr>
            <a:endParaRPr lang="en-US"/>
          </a:p>
        </c:txPr>
        <c:crossAx val="207182544"/>
        <c:crosses val="autoZero"/>
        <c:auto val="1"/>
        <c:lblAlgn val="ctr"/>
        <c:lblOffset val="100"/>
        <c:noMultiLvlLbl val="0"/>
      </c:catAx>
      <c:valAx>
        <c:axId val="207182544"/>
        <c:scaling>
          <c:orientation val="minMax"/>
        </c:scaling>
        <c:delete val="1"/>
        <c:axPos val="l"/>
        <c:numFmt formatCode="&quot;$&quot;#,##0.0" sourceLinked="1"/>
        <c:majorTickMark val="none"/>
        <c:minorTickMark val="none"/>
        <c:tickLblPos val="nextTo"/>
        <c:crossAx val="207182152"/>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Sheet1!$A$2:$A$14</c:f>
              <c:strCache>
                <c:ptCount val="13"/>
                <c:pt idx="0">
                  <c:v>June 30 '16</c:v>
                </c:pt>
                <c:pt idx="1">
                  <c:v>Sep 30 '16</c:v>
                </c:pt>
                <c:pt idx="2">
                  <c:v>Dec 31 '16</c:v>
                </c:pt>
                <c:pt idx="3">
                  <c:v>Mar 31 '17</c:v>
                </c:pt>
                <c:pt idx="4">
                  <c:v>Jun 30 '17</c:v>
                </c:pt>
                <c:pt idx="5">
                  <c:v>Sep 30 '17</c:v>
                </c:pt>
                <c:pt idx="6">
                  <c:v>Dec 31 '17</c:v>
                </c:pt>
                <c:pt idx="7">
                  <c:v>Mar 31 '18</c:v>
                </c:pt>
                <c:pt idx="8">
                  <c:v>Jun 30 '18</c:v>
                </c:pt>
                <c:pt idx="9">
                  <c:v>Sep 30 '18</c:v>
                </c:pt>
                <c:pt idx="10">
                  <c:v>Dec 31 '18</c:v>
                </c:pt>
                <c:pt idx="11">
                  <c:v>Mar 31 '19</c:v>
                </c:pt>
                <c:pt idx="12">
                  <c:v>Jun 30 '19</c:v>
                </c:pt>
              </c:strCache>
            </c:strRef>
          </c:cat>
          <c:val>
            <c:numRef>
              <c:f>Sheet1!$B$2:$B$14</c:f>
              <c:numCache>
                <c:formatCode>#,##0</c:formatCode>
                <c:ptCount val="13"/>
                <c:pt idx="0">
                  <c:v>175</c:v>
                </c:pt>
                <c:pt idx="1">
                  <c:v>178</c:v>
                </c:pt>
                <c:pt idx="2">
                  <c:v>180</c:v>
                </c:pt>
                <c:pt idx="3">
                  <c:v>182</c:v>
                </c:pt>
                <c:pt idx="4">
                  <c:v>183</c:v>
                </c:pt>
                <c:pt idx="5">
                  <c:v>185</c:v>
                </c:pt>
                <c:pt idx="6">
                  <c:v>184</c:v>
                </c:pt>
                <c:pt idx="7">
                  <c:v>185</c:v>
                </c:pt>
                <c:pt idx="8">
                  <c:v>185</c:v>
                </c:pt>
                <c:pt idx="9">
                  <c:v>185</c:v>
                </c:pt>
                <c:pt idx="10">
                  <c:v>186</c:v>
                </c:pt>
                <c:pt idx="11">
                  <c:v>186</c:v>
                </c:pt>
                <c:pt idx="12">
                  <c:v>187</c:v>
                </c:pt>
              </c:numCache>
            </c:numRef>
          </c:val>
          <c:smooth val="0"/>
          <c:extLst xmlns:c16r2="http://schemas.microsoft.com/office/drawing/2015/06/chart">
            <c:ext xmlns:c16="http://schemas.microsoft.com/office/drawing/2014/chart" uri="{C3380CC4-5D6E-409C-BE32-E72D297353CC}">
              <c16:uniqueId val="{00000002-2980-4A4D-A35B-892275520B9A}"/>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3153088"/>
        <c:axId val="203153480"/>
      </c:lineChart>
      <c:catAx>
        <c:axId val="2031530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spc="20" baseline="0">
                <a:solidFill>
                  <a:schemeClr val="tx1"/>
                </a:solidFill>
                <a:latin typeface="+mn-lt"/>
                <a:ea typeface="+mn-ea"/>
                <a:cs typeface="+mn-cs"/>
              </a:defRPr>
            </a:pPr>
            <a:endParaRPr lang="en-US"/>
          </a:p>
        </c:txPr>
        <c:crossAx val="203153480"/>
        <c:crosses val="autoZero"/>
        <c:auto val="1"/>
        <c:lblAlgn val="ctr"/>
        <c:lblOffset val="100"/>
        <c:noMultiLvlLbl val="0"/>
      </c:catAx>
      <c:valAx>
        <c:axId val="203153480"/>
        <c:scaling>
          <c:orientation val="minMax"/>
          <c:min val="0"/>
        </c:scaling>
        <c:delete val="1"/>
        <c:axPos val="l"/>
        <c:numFmt formatCode="#,##0" sourceLinked="1"/>
        <c:majorTickMark val="none"/>
        <c:minorTickMark val="none"/>
        <c:tickLblPos val="nextTo"/>
        <c:crossAx val="20315308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dLbl>
              <c:idx val="11"/>
              <c:layout>
                <c:manualLayout>
                  <c:x val="-4.567090332855981E-2"/>
                  <c:y val="-3.864617856291641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980-4A4D-A35B-892275520B9A}"/>
                </c:ext>
                <c:ext xmlns:c15="http://schemas.microsoft.com/office/drawing/2012/chart" uri="{CE6537A1-D6FC-4f65-9D91-7224C49458BB}"/>
              </c:extLst>
            </c:dLbl>
            <c:dLbl>
              <c:idx val="12"/>
              <c:layout>
                <c:manualLayout>
                  <c:x val="-3.4530988052487777E-2"/>
                  <c:y val="-6.667322183980987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980-4A4D-A35B-892275520B9A}"/>
                </c:ext>
                <c:ext xmlns:c15="http://schemas.microsoft.com/office/drawing/2012/chart" uri="{CE6537A1-D6FC-4f65-9D91-7224C49458BB}"/>
              </c:extLst>
            </c:dLbl>
            <c:dLbl>
              <c:idx val="14"/>
              <c:layout>
                <c:manualLayout>
                  <c:x val="-4.6779352609760919E-2"/>
                  <c:y val="-6.044499000050022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980-4A4D-A35B-892275520B9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Sheet1!$A$2:$A$19</c:f>
              <c:strCache>
                <c:ptCount val="18"/>
                <c:pt idx="0">
                  <c:v>Jan-Mar '15</c:v>
                </c:pt>
                <c:pt idx="1">
                  <c:v>Apr -Jun '15</c:v>
                </c:pt>
                <c:pt idx="2">
                  <c:v>Jul-Sep '15</c:v>
                </c:pt>
                <c:pt idx="3">
                  <c:v>Oct-Dec '15</c:v>
                </c:pt>
                <c:pt idx="4">
                  <c:v>Jan-Mar '16</c:v>
                </c:pt>
                <c:pt idx="5">
                  <c:v>Apr -Jun '16</c:v>
                </c:pt>
                <c:pt idx="6">
                  <c:v>Jul-Sep '16</c:v>
                </c:pt>
                <c:pt idx="7">
                  <c:v>Oct-Dec '16</c:v>
                </c:pt>
                <c:pt idx="8">
                  <c:v>Jan-Mar '17</c:v>
                </c:pt>
                <c:pt idx="9">
                  <c:v>Apr -Jun '17</c:v>
                </c:pt>
                <c:pt idx="10">
                  <c:v>Jul-Sep '17</c:v>
                </c:pt>
                <c:pt idx="11">
                  <c:v>Oct-Dec '17</c:v>
                </c:pt>
                <c:pt idx="12">
                  <c:v>Jan-Mar '18</c:v>
                </c:pt>
                <c:pt idx="13">
                  <c:v>Apr -Jun '18</c:v>
                </c:pt>
                <c:pt idx="14">
                  <c:v>Jul-Sep '18</c:v>
                </c:pt>
                <c:pt idx="15">
                  <c:v>Oct-Dec '18</c:v>
                </c:pt>
                <c:pt idx="16">
                  <c:v>Jan-Mar '19</c:v>
                </c:pt>
                <c:pt idx="17">
                  <c:v>Apr -Jun '19</c:v>
                </c:pt>
              </c:strCache>
            </c:strRef>
          </c:cat>
          <c:val>
            <c:numRef>
              <c:f>Sheet1!$B$2:$B$19</c:f>
              <c:numCache>
                <c:formatCode>"$"#,##0</c:formatCode>
                <c:ptCount val="18"/>
                <c:pt idx="0">
                  <c:v>1653</c:v>
                </c:pt>
                <c:pt idx="1">
                  <c:v>1880</c:v>
                </c:pt>
                <c:pt idx="2">
                  <c:v>2166</c:v>
                </c:pt>
                <c:pt idx="3">
                  <c:v>2814</c:v>
                </c:pt>
                <c:pt idx="4">
                  <c:v>2509</c:v>
                </c:pt>
                <c:pt idx="5">
                  <c:v>2852</c:v>
                </c:pt>
                <c:pt idx="6">
                  <c:v>3184</c:v>
                </c:pt>
                <c:pt idx="7">
                  <c:v>4035</c:v>
                </c:pt>
                <c:pt idx="8">
                  <c:v>3520</c:v>
                </c:pt>
                <c:pt idx="9">
                  <c:v>4050</c:v>
                </c:pt>
                <c:pt idx="10">
                  <c:v>4480</c:v>
                </c:pt>
                <c:pt idx="11">
                  <c:v>5680</c:v>
                </c:pt>
                <c:pt idx="12">
                  <c:v>5090</c:v>
                </c:pt>
                <c:pt idx="13">
                  <c:v>5600</c:v>
                </c:pt>
                <c:pt idx="14">
                  <c:v>5930</c:v>
                </c:pt>
                <c:pt idx="15">
                  <c:v>7480</c:v>
                </c:pt>
                <c:pt idx="16">
                  <c:v>6370</c:v>
                </c:pt>
                <c:pt idx="17">
                  <c:v>7140</c:v>
                </c:pt>
              </c:numCache>
            </c:numRef>
          </c:val>
          <c:smooth val="0"/>
          <c:extLst xmlns:c16r2="http://schemas.microsoft.com/office/drawing/2015/06/chart">
            <c:ext xmlns:c16="http://schemas.microsoft.com/office/drawing/2014/chart" uri="{C3380CC4-5D6E-409C-BE32-E72D297353CC}">
              <c16:uniqueId val="{00000002-2980-4A4D-A35B-892275520B9A}"/>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5766240"/>
        <c:axId val="205766632"/>
      </c:lineChart>
      <c:catAx>
        <c:axId val="205766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spc="20" baseline="0">
                <a:solidFill>
                  <a:schemeClr val="tx1"/>
                </a:solidFill>
                <a:latin typeface="+mn-lt"/>
                <a:ea typeface="+mn-ea"/>
                <a:cs typeface="+mn-cs"/>
              </a:defRPr>
            </a:pPr>
            <a:endParaRPr lang="en-US"/>
          </a:p>
        </c:txPr>
        <c:crossAx val="205766632"/>
        <c:crosses val="autoZero"/>
        <c:auto val="1"/>
        <c:lblAlgn val="ctr"/>
        <c:lblOffset val="100"/>
        <c:noMultiLvlLbl val="0"/>
      </c:catAx>
      <c:valAx>
        <c:axId val="205766632"/>
        <c:scaling>
          <c:orientation val="minMax"/>
        </c:scaling>
        <c:delete val="1"/>
        <c:axPos val="l"/>
        <c:numFmt formatCode="&quot;$&quot;#,##0" sourceLinked="1"/>
        <c:majorTickMark val="none"/>
        <c:minorTickMark val="none"/>
        <c:tickLblPos val="nextTo"/>
        <c:crossAx val="205766240"/>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Branding TV</c:v>
                </c:pt>
              </c:strCache>
            </c:strRef>
          </c:tx>
          <c:spPr>
            <a:solidFill>
              <a:srgbClr val="0070C0"/>
            </a:solidFill>
            <a:ln>
              <a:noFill/>
            </a:ln>
            <a:effectLst/>
          </c:spPr>
          <c:invertIfNegative val="0"/>
          <c:dLbls>
            <c:dLbl>
              <c:idx val="0"/>
              <c:layout>
                <c:manualLayout>
                  <c:x val="-6.1360129612504229E-18"/>
                  <c:y val="-9.550930353612283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1B6-4D43-9D1D-9E5DBD7F99B1}"/>
                </c:ext>
                <c:ext xmlns:c15="http://schemas.microsoft.com/office/drawing/2012/chart" uri="{CE6537A1-D6FC-4f65-9D91-7224C49458BB}"/>
              </c:extLst>
            </c:dLbl>
            <c:dLbl>
              <c:idx val="1"/>
              <c:layout>
                <c:manualLayout>
                  <c:x val="-2.4544051845001692E-17"/>
                  <c:y val="-0.1008125844736690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1B6-4D43-9D1D-9E5DBD7F99B1}"/>
                </c:ext>
                <c:ext xmlns:c15="http://schemas.microsoft.com/office/drawing/2012/chart" uri="{CE6537A1-D6FC-4f65-9D91-7224C49458BB}"/>
              </c:extLst>
            </c:dLbl>
            <c:dLbl>
              <c:idx val="2"/>
              <c:layout>
                <c:manualLayout>
                  <c:x val="1.3387819298172072E-3"/>
                  <c:y val="-0.1202190867302522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1B6-4D43-9D1D-9E5DBD7F99B1}"/>
                </c:ext>
                <c:ext xmlns:c15="http://schemas.microsoft.com/office/drawing/2012/chart" uri="{CE6537A1-D6FC-4f65-9D91-7224C49458BB}"/>
              </c:extLst>
            </c:dLbl>
            <c:dLbl>
              <c:idx val="4"/>
              <c:layout>
                <c:manualLayout>
                  <c:x val="0"/>
                  <c:y val="-7.7231657428432382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1B6-4D43-9D1D-9E5DBD7F99B1}"/>
                </c:ext>
                <c:ext xmlns:c15="http://schemas.microsoft.com/office/drawing/2012/chart" uri="{CE6537A1-D6FC-4f65-9D91-7224C49458BB}"/>
              </c:extLst>
            </c:dLbl>
            <c:dLbl>
              <c:idx val="5"/>
              <c:layout>
                <c:manualLayout>
                  <c:x val="-5.2212495262872992E-2"/>
                  <c:y val="-3.4490944874332539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1B6-4D43-9D1D-9E5DBD7F99B1}"/>
                </c:ext>
                <c:ext xmlns:c15="http://schemas.microsoft.com/office/drawing/2012/chart" uri="{CE6537A1-D6FC-4f65-9D91-7224C49458BB}"/>
              </c:extLst>
            </c:dLbl>
            <c:dLbl>
              <c:idx val="6"/>
              <c:layout>
                <c:manualLayout>
                  <c:x val="-8.9119346947521389E-17"/>
                  <c:y val="3.0615741770556745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AEA-4FA5-AB4F-A6CEE0CBB914}"/>
                </c:ext>
                <c:ext xmlns:c15="http://schemas.microsoft.com/office/drawing/2012/chart" uri="{CE6537A1-D6FC-4f65-9D91-7224C49458BB}"/>
              </c:extLst>
            </c:dLbl>
            <c:dLbl>
              <c:idx val="7"/>
              <c:layout>
                <c:manualLayout>
                  <c:x val="-1.9635241476001353E-16"/>
                  <c:y val="-0.349873423581604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AEA-4FA5-AB4F-A6CEE0CBB91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Jan-Mar '17</c:v>
                </c:pt>
                <c:pt idx="1">
                  <c:v>Apr -Jun '17</c:v>
                </c:pt>
                <c:pt idx="2">
                  <c:v>Jul-Sep '17</c:v>
                </c:pt>
                <c:pt idx="3">
                  <c:v>Oct-Dec '17</c:v>
                </c:pt>
                <c:pt idx="4">
                  <c:v>Jan-Mar '18</c:v>
                </c:pt>
                <c:pt idx="5">
                  <c:v>Apr -Jun '18</c:v>
                </c:pt>
                <c:pt idx="6">
                  <c:v>Jul-Sep '18</c:v>
                </c:pt>
                <c:pt idx="7">
                  <c:v>Oct-Dec '18</c:v>
                </c:pt>
              </c:strCache>
            </c:strRef>
          </c:cat>
          <c:val>
            <c:numRef>
              <c:f>Sheet1!$B$2:$B$9</c:f>
              <c:numCache>
                <c:formatCode>"$"#,##0.0</c:formatCode>
                <c:ptCount val="8"/>
                <c:pt idx="0">
                  <c:v>11951.612309999999</c:v>
                </c:pt>
                <c:pt idx="1">
                  <c:v>10978.251039999999</c:v>
                </c:pt>
                <c:pt idx="2">
                  <c:v>18602.279309999998</c:v>
                </c:pt>
                <c:pt idx="3">
                  <c:v>1816.68229</c:v>
                </c:pt>
                <c:pt idx="4">
                  <c:v>10042.339120000001</c:v>
                </c:pt>
                <c:pt idx="5">
                  <c:v>1437.1381899999999</c:v>
                </c:pt>
              </c:numCache>
            </c:numRef>
          </c:val>
          <c:extLst xmlns:c16r2="http://schemas.microsoft.com/office/drawing/2015/06/chart">
            <c:ext xmlns:c16="http://schemas.microsoft.com/office/drawing/2014/chart" uri="{C3380CC4-5D6E-409C-BE32-E72D297353CC}">
              <c16:uniqueId val="{00000000-4AEA-4FA5-AB4F-A6CEE0CBB914}"/>
            </c:ext>
          </c:extLst>
        </c:ser>
        <c:ser>
          <c:idx val="1"/>
          <c:order val="1"/>
          <c:tx>
            <c:strRef>
              <c:f>Sheet1!$C$1</c:f>
              <c:strCache>
                <c:ptCount val="1"/>
                <c:pt idx="0">
                  <c:v>'Response' TV</c:v>
                </c:pt>
              </c:strCache>
            </c:strRef>
          </c:tx>
          <c:spPr>
            <a:solidFill>
              <a:schemeClr val="accent2"/>
            </a:solidFill>
            <a:ln>
              <a:noFill/>
            </a:ln>
            <a:effectLst/>
          </c:spPr>
          <c:invertIfNegative val="0"/>
          <c:dLbls>
            <c:dLbl>
              <c:idx val="0"/>
              <c:layout>
                <c:manualLayout>
                  <c:x val="-2.4305557216860647E-3"/>
                  <c:y val="-0.1098493616415866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AEA-4FA5-AB4F-A6CEE0CBB914}"/>
                </c:ext>
                <c:ext xmlns:c15="http://schemas.microsoft.com/office/drawing/2012/chart" uri="{CE6537A1-D6FC-4f65-9D91-7224C49458BB}"/>
              </c:extLst>
            </c:dLbl>
            <c:dLbl>
              <c:idx val="1"/>
              <c:layout>
                <c:manualLayout>
                  <c:x val="0"/>
                  <c:y val="-0.1008125844736690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AEA-4FA5-AB4F-A6CEE0CBB914}"/>
                </c:ext>
                <c:ext xmlns:c15="http://schemas.microsoft.com/office/drawing/2012/chart" uri="{CE6537A1-D6FC-4f65-9D91-7224C49458BB}"/>
              </c:extLst>
            </c:dLbl>
            <c:dLbl>
              <c:idx val="2"/>
              <c:layout>
                <c:manualLayout>
                  <c:x val="0"/>
                  <c:y val="-0.1488992029411797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B8A-4A6F-A4BC-C1F46D54F6A7}"/>
                </c:ext>
                <c:ext xmlns:c15="http://schemas.microsoft.com/office/drawing/2012/chart" uri="{CE6537A1-D6FC-4f65-9D91-7224C49458BB}"/>
              </c:extLst>
            </c:dLbl>
            <c:dLbl>
              <c:idx val="4"/>
              <c:layout>
                <c:manualLayout>
                  <c:x val="0"/>
                  <c:y val="-0.1059117736393599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B8A-4A6F-A4BC-C1F46D54F6A7}"/>
                </c:ext>
                <c:ext xmlns:c15="http://schemas.microsoft.com/office/drawing/2012/chart" uri="{CE6537A1-D6FC-4f65-9D91-7224C49458BB}"/>
              </c:extLst>
            </c:dLbl>
            <c:dLbl>
              <c:idx val="5"/>
              <c:layout>
                <c:manualLayout>
                  <c:x val="0"/>
                  <c:y val="5.7667922644984194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1B6-4D43-9D1D-9E5DBD7F99B1}"/>
                </c:ext>
                <c:ext xmlns:c15="http://schemas.microsoft.com/office/drawing/2012/chart" uri="{CE6537A1-D6FC-4f65-9D91-7224C49458BB}"/>
              </c:extLst>
            </c:dLbl>
            <c:dLbl>
              <c:idx val="6"/>
              <c:layout>
                <c:manualLayout>
                  <c:x val="1.2354743478303759E-4"/>
                  <c:y val="-1.4911966722032153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B8A-4A6F-A4BC-C1F46D54F6A7}"/>
                </c:ext>
                <c:ext xmlns:c15="http://schemas.microsoft.com/office/drawing/2012/chart" uri="{CE6537A1-D6FC-4f65-9D91-7224C49458BB}"/>
              </c:extLst>
            </c:dLbl>
            <c:dLbl>
              <c:idx val="7"/>
              <c:layout>
                <c:manualLayout>
                  <c:x val="1.2152778608429406E-3"/>
                  <c:y val="-0.3591411095591730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B8A-4A6F-A4BC-C1F46D54F6A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Jan-Mar '17</c:v>
                </c:pt>
                <c:pt idx="1">
                  <c:v>Apr -Jun '17</c:v>
                </c:pt>
                <c:pt idx="2">
                  <c:v>Jul-Sep '17</c:v>
                </c:pt>
                <c:pt idx="3">
                  <c:v>Oct-Dec '17</c:v>
                </c:pt>
                <c:pt idx="4">
                  <c:v>Jan-Mar '18</c:v>
                </c:pt>
                <c:pt idx="5">
                  <c:v>Apr -Jun '18</c:v>
                </c:pt>
                <c:pt idx="6">
                  <c:v>Jul-Sep '18</c:v>
                </c:pt>
                <c:pt idx="7">
                  <c:v>Oct-Dec '18</c:v>
                </c:pt>
              </c:strCache>
            </c:strRef>
          </c:cat>
          <c:val>
            <c:numRef>
              <c:f>Sheet1!$C$2:$C$9</c:f>
              <c:numCache>
                <c:formatCode>General</c:formatCode>
                <c:ptCount val="8"/>
                <c:pt idx="5" formatCode="&quot;$&quot;#,##0.0">
                  <c:v>27249.840300000003</c:v>
                </c:pt>
                <c:pt idx="6" formatCode="&quot;$&quot;#,##0.0">
                  <c:v>20789.513739999999</c:v>
                </c:pt>
              </c:numCache>
            </c:numRef>
          </c:val>
          <c:extLst xmlns:c16r2="http://schemas.microsoft.com/office/drawing/2015/06/chart">
            <c:ext xmlns:c16="http://schemas.microsoft.com/office/drawing/2014/chart" uri="{C3380CC4-5D6E-409C-BE32-E72D297353CC}">
              <c16:uniqueId val="{00000001-4AEA-4FA5-AB4F-A6CEE0CBB914}"/>
            </c:ext>
          </c:extLst>
        </c:ser>
        <c:ser>
          <c:idx val="2"/>
          <c:order val="2"/>
          <c:tx>
            <c:strRef>
              <c:f>Sheet1!$D$1</c:f>
              <c:strCache>
                <c:ptCount val="1"/>
                <c:pt idx="0">
                  <c:v>'Post-Response' Branding TV</c:v>
                </c:pt>
              </c:strCache>
            </c:strRef>
          </c:tx>
          <c:spPr>
            <a:solidFill>
              <a:srgbClr val="00B050"/>
            </a:solidFill>
            <a:ln>
              <a:noFill/>
            </a:ln>
            <a:effectLst/>
          </c:spPr>
          <c:invertIfNegative val="0"/>
          <c:dLbls>
            <c:dLbl>
              <c:idx val="6"/>
              <c:layout>
                <c:manualLayout>
                  <c:x val="1.3387819298172562E-3"/>
                  <c:y val="-0.1547275332503040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CBD-48F6-9A60-4077615B14EB}"/>
                </c:ext>
                <c:ext xmlns:c15="http://schemas.microsoft.com/office/drawing/2012/chart" uri="{CE6537A1-D6FC-4f65-9D91-7224C49458BB}"/>
              </c:extLst>
            </c:dLbl>
            <c:dLbl>
              <c:idx val="7"/>
              <c:layout>
                <c:manualLayout>
                  <c:x val="-1.9635241476001353E-16"/>
                  <c:y val="-0.3591411095591730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CBD-48F6-9A60-4077615B14E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Jan-Mar '17</c:v>
                </c:pt>
                <c:pt idx="1">
                  <c:v>Apr -Jun '17</c:v>
                </c:pt>
                <c:pt idx="2">
                  <c:v>Jul-Sep '17</c:v>
                </c:pt>
                <c:pt idx="3">
                  <c:v>Oct-Dec '17</c:v>
                </c:pt>
                <c:pt idx="4">
                  <c:v>Jan-Mar '18</c:v>
                </c:pt>
                <c:pt idx="5">
                  <c:v>Apr -Jun '18</c:v>
                </c:pt>
                <c:pt idx="6">
                  <c:v>Jul-Sep '18</c:v>
                </c:pt>
                <c:pt idx="7">
                  <c:v>Oct-Dec '18</c:v>
                </c:pt>
              </c:strCache>
            </c:strRef>
          </c:cat>
          <c:val>
            <c:numRef>
              <c:f>Sheet1!$D$2:$D$9</c:f>
              <c:numCache>
                <c:formatCode>General</c:formatCode>
                <c:ptCount val="8"/>
                <c:pt idx="6" formatCode="&quot;$&quot;#,##0.0">
                  <c:v>20164.502399999998</c:v>
                </c:pt>
                <c:pt idx="7" formatCode="&quot;$&quot;#,##0.0">
                  <c:v>58315.666950000006</c:v>
                </c:pt>
              </c:numCache>
            </c:numRef>
          </c:val>
          <c:extLst xmlns:c16r2="http://schemas.microsoft.com/office/drawing/2015/06/chart">
            <c:ext xmlns:c16="http://schemas.microsoft.com/office/drawing/2014/chart" uri="{C3380CC4-5D6E-409C-BE32-E72D297353CC}">
              <c16:uniqueId val="{00000000-8CBD-48F6-9A60-4077615B14EB}"/>
            </c:ext>
          </c:extLst>
        </c:ser>
        <c:dLbls>
          <c:dLblPos val="inBase"/>
          <c:showLegendKey val="0"/>
          <c:showVal val="1"/>
          <c:showCatName val="0"/>
          <c:showSerName val="0"/>
          <c:showPercent val="0"/>
          <c:showBubbleSize val="0"/>
        </c:dLbls>
        <c:gapWidth val="150"/>
        <c:overlap val="100"/>
        <c:axId val="205768200"/>
        <c:axId val="205768592"/>
      </c:barChart>
      <c:catAx>
        <c:axId val="205768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5768592"/>
        <c:crosses val="autoZero"/>
        <c:auto val="1"/>
        <c:lblAlgn val="ctr"/>
        <c:lblOffset val="100"/>
        <c:noMultiLvlLbl val="0"/>
      </c:catAx>
      <c:valAx>
        <c:axId val="205768592"/>
        <c:scaling>
          <c:orientation val="minMax"/>
        </c:scaling>
        <c:delete val="1"/>
        <c:axPos val="l"/>
        <c:numFmt formatCode="&quot;$&quot;#,##0.0" sourceLinked="1"/>
        <c:majorTickMark val="none"/>
        <c:minorTickMark val="none"/>
        <c:tickLblPos val="nextTo"/>
        <c:crossAx val="2057682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 of Total Trips Taken*</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1Q '17</c:v>
                </c:pt>
                <c:pt idx="1">
                  <c:v>2Q '17</c:v>
                </c:pt>
                <c:pt idx="2">
                  <c:v>3Q '17</c:v>
                </c:pt>
                <c:pt idx="3">
                  <c:v>4Q '17</c:v>
                </c:pt>
                <c:pt idx="4">
                  <c:v>1Q '18</c:v>
                </c:pt>
                <c:pt idx="5">
                  <c:v>2Q '18</c:v>
                </c:pt>
                <c:pt idx="6">
                  <c:v>3Q '18</c:v>
                </c:pt>
                <c:pt idx="7">
                  <c:v>4Q '18</c:v>
                </c:pt>
                <c:pt idx="8">
                  <c:v>1Q '19</c:v>
                </c:pt>
                <c:pt idx="9">
                  <c:v>2Q '19</c:v>
                </c:pt>
              </c:strCache>
            </c:strRef>
          </c:cat>
          <c:val>
            <c:numRef>
              <c:f>Sheet1!$C$2:$C$11</c:f>
              <c:numCache>
                <c:formatCode>#,##0</c:formatCode>
                <c:ptCount val="10"/>
                <c:pt idx="0">
                  <c:v>774</c:v>
                </c:pt>
                <c:pt idx="1">
                  <c:v>889</c:v>
                </c:pt>
                <c:pt idx="2">
                  <c:v>985</c:v>
                </c:pt>
                <c:pt idx="3">
                  <c:v>1088</c:v>
                </c:pt>
                <c:pt idx="4">
                  <c:v>1136</c:v>
                </c:pt>
                <c:pt idx="5">
                  <c:v>1242</c:v>
                </c:pt>
                <c:pt idx="6">
                  <c:v>1348</c:v>
                </c:pt>
                <c:pt idx="7">
                  <c:v>1493</c:v>
                </c:pt>
                <c:pt idx="8">
                  <c:v>1550</c:v>
                </c:pt>
                <c:pt idx="9">
                  <c:v>1677</c:v>
                </c:pt>
              </c:numCache>
            </c:numRef>
          </c:val>
          <c:extLst xmlns:c16r2="http://schemas.microsoft.com/office/drawing/2015/06/chart">
            <c:ext xmlns:c16="http://schemas.microsoft.com/office/drawing/2014/chart" uri="{C3380CC4-5D6E-409C-BE32-E72D297353CC}">
              <c16:uniqueId val="{00000001-2F0D-411E-89A0-BA60D5ACFAFE}"/>
            </c:ext>
          </c:extLst>
        </c:ser>
        <c:dLbls>
          <c:showLegendKey val="0"/>
          <c:showVal val="1"/>
          <c:showCatName val="0"/>
          <c:showSerName val="0"/>
          <c:showPercent val="0"/>
          <c:showBubbleSize val="0"/>
        </c:dLbls>
        <c:gapWidth val="247"/>
        <c:axId val="208645656"/>
        <c:axId val="208645264"/>
      </c:barChart>
      <c:lineChart>
        <c:grouping val="standard"/>
        <c:varyColors val="0"/>
        <c:ser>
          <c:idx val="0"/>
          <c:order val="0"/>
          <c:tx>
            <c:strRef>
              <c:f>Sheet1!$B$1</c:f>
              <c:strCache>
                <c:ptCount val="1"/>
                <c:pt idx="0">
                  <c:v>Monthly Active Platform Consumers*</c:v>
                </c:pt>
              </c:strCache>
            </c:strRef>
          </c:tx>
          <c:spPr>
            <a:ln w="28575" cap="rnd">
              <a:solidFill>
                <a:schemeClr val="accent2"/>
              </a:solidFill>
              <a:round/>
            </a:ln>
            <a:effectLst/>
          </c:spPr>
          <c:marker>
            <c:symbol val="none"/>
          </c:marker>
          <c:dLbls>
            <c:dLbl>
              <c:idx val="0"/>
              <c:layout>
                <c:manualLayout>
                  <c:x val="5.098039924075321E-3"/>
                  <c:y val="1.61661318265310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2F0D-411E-89A0-BA60D5ACFAFE}"/>
                </c:ext>
                <c:ext xmlns:c15="http://schemas.microsoft.com/office/drawing/2012/chart" uri="{CE6537A1-D6FC-4f65-9D91-7224C49458BB}"/>
              </c:extLst>
            </c:dLbl>
            <c:dLbl>
              <c:idx val="1"/>
              <c:layout>
                <c:manualLayout>
                  <c:x val="1.0196079848150642E-2"/>
                  <c:y val="2.26325845571435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2F0D-411E-89A0-BA60D5ACFAFE}"/>
                </c:ext>
                <c:ext xmlns:c15="http://schemas.microsoft.com/office/drawing/2012/chart" uri="{CE6537A1-D6FC-4f65-9D91-7224C49458BB}"/>
              </c:extLst>
            </c:dLbl>
            <c:dLbl>
              <c:idx val="2"/>
              <c:layout>
                <c:manualLayout>
                  <c:x val="3.8235299430564996E-3"/>
                  <c:y val="1.939935819183730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2F0D-411E-89A0-BA60D5ACFAFE}"/>
                </c:ext>
                <c:ext xmlns:c15="http://schemas.microsoft.com/office/drawing/2012/chart" uri="{CE6537A1-D6FC-4f65-9D91-7224C49458BB}"/>
              </c:extLst>
            </c:dLbl>
            <c:dLbl>
              <c:idx val="3"/>
              <c:layout>
                <c:manualLayout>
                  <c:x val="2.5490199620376197E-3"/>
                  <c:y val="2.58658109224496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2F0D-411E-89A0-BA60D5ACFAFE}"/>
                </c:ext>
                <c:ext xmlns:c15="http://schemas.microsoft.com/office/drawing/2012/chart" uri="{CE6537A1-D6FC-4f65-9D91-7224C49458BB}"/>
              </c:extLst>
            </c:dLbl>
            <c:dLbl>
              <c:idx val="4"/>
              <c:layout>
                <c:manualLayout>
                  <c:x val="5.0980399240753331E-3"/>
                  <c:y val="1.29329054612248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2F0D-411E-89A0-BA60D5ACFAFE}"/>
                </c:ext>
                <c:ext xmlns:c15="http://schemas.microsoft.com/office/drawing/2012/chart" uri="{CE6537A1-D6FC-4f65-9D91-7224C49458BB}"/>
              </c:extLst>
            </c:dLbl>
            <c:dLbl>
              <c:idx val="5"/>
              <c:layout>
                <c:manualLayout>
                  <c:x val="6.3725499050941662E-3"/>
                  <c:y val="1.93993581918372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2F0D-411E-89A0-BA60D5ACFAFE}"/>
                </c:ext>
                <c:ext xmlns:c15="http://schemas.microsoft.com/office/drawing/2012/chart" uri="{CE6537A1-D6FC-4f65-9D91-7224C49458BB}"/>
              </c:extLst>
            </c:dLbl>
            <c:dLbl>
              <c:idx val="6"/>
              <c:layout>
                <c:manualLayout>
                  <c:x val="6.3725499050941662E-3"/>
                  <c:y val="2.26325845571433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2F0D-411E-89A0-BA60D5ACFAFE}"/>
                </c:ext>
                <c:ext xmlns:c15="http://schemas.microsoft.com/office/drawing/2012/chart" uri="{CE6537A1-D6FC-4f65-9D91-7224C49458BB}"/>
              </c:extLst>
            </c:dLbl>
            <c:dLbl>
              <c:idx val="7"/>
              <c:layout>
                <c:manualLayout>
                  <c:x val="7.6470598861129056E-3"/>
                  <c:y val="2.263258455714345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2F0D-411E-89A0-BA60D5ACFAFE}"/>
                </c:ext>
                <c:ext xmlns:c15="http://schemas.microsoft.com/office/drawing/2012/chart" uri="{CE6537A1-D6FC-4f65-9D91-7224C49458BB}"/>
              </c:extLst>
            </c:dLbl>
            <c:dLbl>
              <c:idx val="8"/>
              <c:layout>
                <c:manualLayout>
                  <c:x val="3.8235299430564064E-3"/>
                  <c:y val="2.263258455714345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2F0D-411E-89A0-BA60D5ACFAFE}"/>
                </c:ext>
                <c:ext xmlns:c15="http://schemas.microsoft.com/office/drawing/2012/chart" uri="{CE6537A1-D6FC-4f65-9D91-7224C49458BB}"/>
              </c:extLst>
            </c:dLbl>
            <c:dLbl>
              <c:idx val="9"/>
              <c:layout>
                <c:manualLayout>
                  <c:x val="7.6470598861129993E-3"/>
                  <c:y val="6.466452730612357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2F0D-411E-89A0-BA60D5ACFAF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1Q '17</c:v>
                </c:pt>
                <c:pt idx="1">
                  <c:v>2Q '17</c:v>
                </c:pt>
                <c:pt idx="2">
                  <c:v>3Q '17</c:v>
                </c:pt>
                <c:pt idx="3">
                  <c:v>4Q '17</c:v>
                </c:pt>
                <c:pt idx="4">
                  <c:v>1Q '18</c:v>
                </c:pt>
                <c:pt idx="5">
                  <c:v>2Q '18</c:v>
                </c:pt>
                <c:pt idx="6">
                  <c:v>3Q '18</c:v>
                </c:pt>
                <c:pt idx="7">
                  <c:v>4Q '18</c:v>
                </c:pt>
                <c:pt idx="8">
                  <c:v>1Q '19</c:v>
                </c:pt>
                <c:pt idx="9">
                  <c:v>2Q '19</c:v>
                </c:pt>
              </c:strCache>
            </c:strRef>
          </c:cat>
          <c:val>
            <c:numRef>
              <c:f>Sheet1!$B$2:$B$11</c:f>
              <c:numCache>
                <c:formatCode>#,##0</c:formatCode>
                <c:ptCount val="10"/>
                <c:pt idx="0">
                  <c:v>49</c:v>
                </c:pt>
                <c:pt idx="1">
                  <c:v>57</c:v>
                </c:pt>
                <c:pt idx="2">
                  <c:v>62</c:v>
                </c:pt>
                <c:pt idx="3">
                  <c:v>68</c:v>
                </c:pt>
                <c:pt idx="4">
                  <c:v>70</c:v>
                </c:pt>
                <c:pt idx="5">
                  <c:v>76</c:v>
                </c:pt>
                <c:pt idx="6">
                  <c:v>82</c:v>
                </c:pt>
                <c:pt idx="7">
                  <c:v>91</c:v>
                </c:pt>
                <c:pt idx="8">
                  <c:v>93</c:v>
                </c:pt>
                <c:pt idx="9">
                  <c:v>99</c:v>
                </c:pt>
              </c:numCache>
            </c:numRef>
          </c:val>
          <c:smooth val="0"/>
          <c:extLst xmlns:c16r2="http://schemas.microsoft.com/office/drawing/2015/06/chart">
            <c:ext xmlns:c16="http://schemas.microsoft.com/office/drawing/2014/chart" uri="{C3380CC4-5D6E-409C-BE32-E72D297353CC}">
              <c16:uniqueId val="{00000000-2F0D-411E-89A0-BA60D5ACFAFE}"/>
            </c:ext>
          </c:extLst>
        </c:ser>
        <c:dLbls>
          <c:showLegendKey val="0"/>
          <c:showVal val="1"/>
          <c:showCatName val="0"/>
          <c:showSerName val="0"/>
          <c:showPercent val="0"/>
          <c:showBubbleSize val="0"/>
        </c:dLbls>
        <c:marker val="1"/>
        <c:smooth val="0"/>
        <c:axId val="208644480"/>
        <c:axId val="208644872"/>
      </c:lineChart>
      <c:catAx>
        <c:axId val="208644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8644872"/>
        <c:crosses val="autoZero"/>
        <c:auto val="1"/>
        <c:lblAlgn val="ctr"/>
        <c:lblOffset val="100"/>
        <c:noMultiLvlLbl val="0"/>
      </c:catAx>
      <c:valAx>
        <c:axId val="2086448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8644480"/>
        <c:crosses val="autoZero"/>
        <c:crossBetween val="between"/>
      </c:valAx>
      <c:valAx>
        <c:axId val="20864526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8645656"/>
        <c:crosses val="max"/>
        <c:crossBetween val="between"/>
      </c:valAx>
      <c:catAx>
        <c:axId val="208645656"/>
        <c:scaling>
          <c:orientation val="minMax"/>
        </c:scaling>
        <c:delete val="1"/>
        <c:axPos val="b"/>
        <c:numFmt formatCode="General" sourceLinked="1"/>
        <c:majorTickMark val="none"/>
        <c:minorTickMark val="none"/>
        <c:tickLblPos val="nextTo"/>
        <c:crossAx val="208645264"/>
        <c:crosses val="autoZero"/>
        <c:auto val="1"/>
        <c:lblAlgn val="ctr"/>
        <c:lblOffset val="100"/>
        <c:noMultiLvlLbl val="0"/>
      </c:catAx>
      <c:spPr>
        <a:noFill/>
        <a:ln>
          <a:noFill/>
        </a:ln>
        <a:effectLst/>
      </c:spPr>
    </c:plotArea>
    <c:legend>
      <c:legendPos val="t"/>
      <c:layout>
        <c:manualLayout>
          <c:xMode val="edge"/>
          <c:yMode val="edge"/>
          <c:x val="0.24371531099950283"/>
          <c:y val="6.5880031425293731E-3"/>
          <c:w val="0.53079998884051105"/>
          <c:h val="6.6164540671823702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Branding TV</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CY 2015</c:v>
                </c:pt>
                <c:pt idx="1">
                  <c:v>CY 2016</c:v>
                </c:pt>
                <c:pt idx="2">
                  <c:v>CY 2017</c:v>
                </c:pt>
              </c:strCache>
            </c:strRef>
          </c:cat>
          <c:val>
            <c:numRef>
              <c:f>Sheet1!$B$2:$B$4</c:f>
              <c:numCache>
                <c:formatCode>"$"#,##0.0</c:formatCode>
                <c:ptCount val="3"/>
                <c:pt idx="0">
                  <c:v>278062.17538999999</c:v>
                </c:pt>
                <c:pt idx="1">
                  <c:v>350201.70266000001</c:v>
                </c:pt>
                <c:pt idx="2">
                  <c:v>400030.24363999988</c:v>
                </c:pt>
              </c:numCache>
            </c:numRef>
          </c:val>
          <c:extLst xmlns:c16r2="http://schemas.microsoft.com/office/drawing/2015/06/chart">
            <c:ext xmlns:c16="http://schemas.microsoft.com/office/drawing/2014/chart" uri="{C3380CC4-5D6E-409C-BE32-E72D297353CC}">
              <c16:uniqueId val="{00000002-B547-4BB2-9AEE-6704A235A455}"/>
            </c:ext>
          </c:extLst>
        </c:ser>
        <c:ser>
          <c:idx val="1"/>
          <c:order val="1"/>
          <c:tx>
            <c:strRef>
              <c:f>Sheet1!$C$1</c:f>
              <c:strCache>
                <c:ptCount val="1"/>
                <c:pt idx="0">
                  <c:v>'Response' TV</c:v>
                </c:pt>
              </c:strCache>
            </c:strRef>
          </c:tx>
          <c:spPr>
            <a:solidFill>
              <a:schemeClr val="accent2"/>
            </a:solidFill>
            <a:ln>
              <a:noFill/>
            </a:ln>
            <a:effectLst/>
          </c:spPr>
          <c:invertIfNegative val="0"/>
          <c:dLbls>
            <c:dLbl>
              <c:idx val="0"/>
              <c:layout>
                <c:manualLayout>
                  <c:x val="-2.2666295201188356E-3"/>
                  <c:y val="-0.1116486437353707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547-4BB2-9AEE-6704A235A455}"/>
                </c:ext>
                <c:ext xmlns:c15="http://schemas.microsoft.com/office/drawing/2012/chart" uri="{CE6537A1-D6FC-4f65-9D91-7224C49458BB}"/>
              </c:extLst>
            </c:dLbl>
            <c:dLbl>
              <c:idx val="1"/>
              <c:layout>
                <c:manualLayout>
                  <c:x val="-2.2666295201188356E-3"/>
                  <c:y val="-0.1942106814237532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547-4BB2-9AEE-6704A235A455}"/>
                </c:ext>
                <c:ext xmlns:c15="http://schemas.microsoft.com/office/drawing/2012/chart" uri="{CE6537A1-D6FC-4f65-9D91-7224C49458BB}"/>
              </c:extLst>
            </c:dLbl>
            <c:dLbl>
              <c:idx val="2"/>
              <c:layout>
                <c:manualLayout>
                  <c:x val="4.3828454540696515E-3"/>
                  <c:y val="-5.898845004296372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B547-4BB2-9AEE-6704A235A45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CY 2015</c:v>
                </c:pt>
                <c:pt idx="1">
                  <c:v>CY 2016</c:v>
                </c:pt>
                <c:pt idx="2">
                  <c:v>CY 2017</c:v>
                </c:pt>
              </c:strCache>
            </c:strRef>
          </c:cat>
          <c:val>
            <c:numRef>
              <c:f>Sheet1!$C$2:$C$4</c:f>
              <c:numCache>
                <c:formatCode>General</c:formatCode>
                <c:ptCount val="3"/>
                <c:pt idx="2" formatCode="&quot;$&quot;#,##0.0">
                  <c:v>11138.792909999998</c:v>
                </c:pt>
              </c:numCache>
            </c:numRef>
          </c:val>
          <c:extLst xmlns:c16r2="http://schemas.microsoft.com/office/drawing/2015/06/chart">
            <c:ext xmlns:c16="http://schemas.microsoft.com/office/drawing/2014/chart" uri="{C3380CC4-5D6E-409C-BE32-E72D297353CC}">
              <c16:uniqueId val="{00000007-B547-4BB2-9AEE-6704A235A455}"/>
            </c:ext>
          </c:extLst>
        </c:ser>
        <c:dLbls>
          <c:dLblPos val="inBase"/>
          <c:showLegendKey val="0"/>
          <c:showVal val="1"/>
          <c:showCatName val="0"/>
          <c:showSerName val="0"/>
          <c:showPercent val="0"/>
          <c:showBubbleSize val="0"/>
        </c:dLbls>
        <c:gapWidth val="150"/>
        <c:overlap val="100"/>
        <c:axId val="208647616"/>
        <c:axId val="208648008"/>
      </c:barChart>
      <c:catAx>
        <c:axId val="2086476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08648008"/>
        <c:crosses val="autoZero"/>
        <c:auto val="1"/>
        <c:lblAlgn val="ctr"/>
        <c:lblOffset val="100"/>
        <c:noMultiLvlLbl val="0"/>
      </c:catAx>
      <c:valAx>
        <c:axId val="208648008"/>
        <c:scaling>
          <c:orientation val="minMax"/>
        </c:scaling>
        <c:delete val="1"/>
        <c:axPos val="l"/>
        <c:numFmt formatCode="&quot;$&quot;#,##0.0" sourceLinked="1"/>
        <c:majorTickMark val="none"/>
        <c:minorTickMark val="none"/>
        <c:tickLblPos val="nextTo"/>
        <c:crossAx val="208647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dLbl>
              <c:idx val="8"/>
              <c:layout>
                <c:manualLayout>
                  <c:x val="-6.0130580562093756E-2"/>
                  <c:y val="-0.10876955366223649"/>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7A6-4E38-8561-1EBC777C0EE3}"/>
                </c:ext>
                <c:ext xmlns:c15="http://schemas.microsoft.com/office/drawing/2012/chart" uri="{CE6537A1-D6FC-4f65-9D91-7224C49458BB}">
                  <c15:layout>
                    <c:manualLayout>
                      <c:w val="4.3778160721305477E-2"/>
                      <c:h val="6.1799148267338219E-2"/>
                    </c:manualLayout>
                  </c15:layout>
                </c:ext>
              </c:extLst>
            </c:dLbl>
            <c:dLbl>
              <c:idx val="9"/>
              <c:layout>
                <c:manualLayout>
                  <c:x val="-4.5720739906478298E-2"/>
                  <c:y val="-4.746757994060518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7A6-4E38-8561-1EBC777C0EE3}"/>
                </c:ext>
                <c:ext xmlns:c15="http://schemas.microsoft.com/office/drawing/2012/chart" uri="{CE6537A1-D6FC-4f65-9D91-7224C49458BB}"/>
              </c:extLst>
            </c:dLbl>
            <c:dLbl>
              <c:idx val="11"/>
              <c:layout>
                <c:manualLayout>
                  <c:x val="-1.3525874173725248E-2"/>
                  <c:y val="-4.17602944825712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1A3-47FE-9E5C-970D186DE7FF}"/>
                </c:ext>
                <c:ext xmlns:c15="http://schemas.microsoft.com/office/drawing/2012/chart" uri="{CE6537A1-D6FC-4f65-9D91-7224C49458BB}"/>
              </c:extLst>
            </c:dLbl>
            <c:dLbl>
              <c:idx val="14"/>
              <c:layout>
                <c:manualLayout>
                  <c:x val="-2.7935714829340704E-2"/>
                  <c:y val="-5.713136940473165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1A3-47FE-9E5C-970D186DE7F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Sheet1!$A$2:$A$13</c:f>
              <c:strCache>
                <c:ptCount val="12"/>
                <c:pt idx="0">
                  <c:v>Jan-Mar '15</c:v>
                </c:pt>
                <c:pt idx="1">
                  <c:v>Apr-Jun '15</c:v>
                </c:pt>
                <c:pt idx="2">
                  <c:v>Jul-Sep '15</c:v>
                </c:pt>
                <c:pt idx="3">
                  <c:v>Oct-Dec '15</c:v>
                </c:pt>
                <c:pt idx="4">
                  <c:v>Jan-Mar '16</c:v>
                </c:pt>
                <c:pt idx="5">
                  <c:v>Apr-Jun '16</c:v>
                </c:pt>
                <c:pt idx="6">
                  <c:v>Jul-Sep '16</c:v>
                </c:pt>
                <c:pt idx="7">
                  <c:v>Oct-Dec '16</c:v>
                </c:pt>
                <c:pt idx="8">
                  <c:v>Jan-Mar '17</c:v>
                </c:pt>
                <c:pt idx="9">
                  <c:v>Apr-Jun '17</c:v>
                </c:pt>
                <c:pt idx="10">
                  <c:v>Jul-Sep '17</c:v>
                </c:pt>
                <c:pt idx="11">
                  <c:v>Oct-Dec '17</c:v>
                </c:pt>
              </c:strCache>
            </c:strRef>
          </c:cat>
          <c:val>
            <c:numRef>
              <c:f>Sheet1!$B$2:$B$13</c:f>
              <c:numCache>
                <c:formatCode>#,##0</c:formatCode>
                <c:ptCount val="12"/>
                <c:pt idx="0">
                  <c:v>14977.299000000001</c:v>
                </c:pt>
                <c:pt idx="1">
                  <c:v>16330.143</c:v>
                </c:pt>
                <c:pt idx="2">
                  <c:v>17337.008999999998</c:v>
                </c:pt>
                <c:pt idx="3">
                  <c:v>19799.995999999999</c:v>
                </c:pt>
                <c:pt idx="4">
                  <c:v>15973.611999999999</c:v>
                </c:pt>
                <c:pt idx="5">
                  <c:v>17523.793000000001</c:v>
                </c:pt>
                <c:pt idx="6">
                  <c:v>16156.200999999999</c:v>
                </c:pt>
                <c:pt idx="7">
                  <c:v>19074.969000000001</c:v>
                </c:pt>
                <c:pt idx="8">
                  <c:v>15384.428</c:v>
                </c:pt>
                <c:pt idx="9">
                  <c:v>21255.138999999999</c:v>
                </c:pt>
                <c:pt idx="10">
                  <c:v>21550.326000000001</c:v>
                </c:pt>
                <c:pt idx="11">
                  <c:v>22829.663</c:v>
                </c:pt>
              </c:numCache>
            </c:numRef>
          </c:val>
          <c:smooth val="0"/>
          <c:extLst xmlns:c16r2="http://schemas.microsoft.com/office/drawing/2015/06/chart">
            <c:ext xmlns:c16="http://schemas.microsoft.com/office/drawing/2014/chart" uri="{C3380CC4-5D6E-409C-BE32-E72D297353CC}">
              <c16:uniqueId val="{00000002-31A3-47FE-9E5C-970D186DE7FF}"/>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8924792"/>
        <c:axId val="208925184"/>
      </c:lineChart>
      <c:catAx>
        <c:axId val="2089247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spc="20" baseline="0">
                <a:solidFill>
                  <a:schemeClr val="tx1"/>
                </a:solidFill>
                <a:latin typeface="+mn-lt"/>
                <a:ea typeface="+mn-ea"/>
                <a:cs typeface="+mn-cs"/>
              </a:defRPr>
            </a:pPr>
            <a:endParaRPr lang="en-US"/>
          </a:p>
        </c:txPr>
        <c:crossAx val="208925184"/>
        <c:crosses val="autoZero"/>
        <c:auto val="1"/>
        <c:lblAlgn val="ctr"/>
        <c:lblOffset val="100"/>
        <c:noMultiLvlLbl val="0"/>
      </c:catAx>
      <c:valAx>
        <c:axId val="208925184"/>
        <c:scaling>
          <c:orientation val="minMax"/>
        </c:scaling>
        <c:delete val="1"/>
        <c:axPos val="l"/>
        <c:numFmt formatCode="#,##0" sourceLinked="1"/>
        <c:majorTickMark val="none"/>
        <c:minorTickMark val="none"/>
        <c:tickLblPos val="nextTo"/>
        <c:crossAx val="208924792"/>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10969639774279E-2"/>
          <c:y val="0.1235537148089893"/>
          <c:w val="0.96817806072045143"/>
          <c:h val="0.77353209180798777"/>
        </c:manualLayout>
      </c:layout>
      <c:barChart>
        <c:barDir val="col"/>
        <c:grouping val="stacked"/>
        <c:varyColors val="0"/>
        <c:ser>
          <c:idx val="0"/>
          <c:order val="0"/>
          <c:tx>
            <c:strRef>
              <c:f>Sheet1!$B$1</c:f>
              <c:strCache>
                <c:ptCount val="1"/>
                <c:pt idx="0">
                  <c:v>Branding TV</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CY 2015</c:v>
                </c:pt>
                <c:pt idx="1">
                  <c:v>CY 2016</c:v>
                </c:pt>
                <c:pt idx="2">
                  <c:v>CY 2017</c:v>
                </c:pt>
                <c:pt idx="3">
                  <c:v>CY 2018</c:v>
                </c:pt>
                <c:pt idx="4">
                  <c:v>CY 2019 (1Q-2Q)</c:v>
                </c:pt>
              </c:strCache>
            </c:strRef>
          </c:cat>
          <c:val>
            <c:numRef>
              <c:f>Sheet1!$B$2:$B$6</c:f>
              <c:numCache>
                <c:formatCode>"$"#,##0.0</c:formatCode>
                <c:ptCount val="5"/>
                <c:pt idx="0">
                  <c:v>54948.952250000002</c:v>
                </c:pt>
                <c:pt idx="1">
                  <c:v>54598.016619999995</c:v>
                </c:pt>
                <c:pt idx="2">
                  <c:v>102899.41475999999</c:v>
                </c:pt>
                <c:pt idx="3">
                  <c:v>100258.09857000002</c:v>
                </c:pt>
                <c:pt idx="4">
                  <c:v>108324.55496999997</c:v>
                </c:pt>
              </c:numCache>
            </c:numRef>
          </c:val>
          <c:extLst xmlns:c16r2="http://schemas.microsoft.com/office/drawing/2015/06/chart">
            <c:ext xmlns:c16="http://schemas.microsoft.com/office/drawing/2014/chart" uri="{C3380CC4-5D6E-409C-BE32-E72D297353CC}">
              <c16:uniqueId val="{00000004-D42B-4B79-94E2-1515A2ADAC1D}"/>
            </c:ext>
          </c:extLst>
        </c:ser>
        <c:ser>
          <c:idx val="1"/>
          <c:order val="1"/>
          <c:tx>
            <c:strRef>
              <c:f>Sheet1!$C$1</c:f>
              <c:strCache>
                <c:ptCount val="1"/>
                <c:pt idx="0">
                  <c:v>'Response' TV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CY 2015</c:v>
                </c:pt>
                <c:pt idx="1">
                  <c:v>CY 2016</c:v>
                </c:pt>
                <c:pt idx="2">
                  <c:v>CY 2017</c:v>
                </c:pt>
                <c:pt idx="3">
                  <c:v>CY 2018</c:v>
                </c:pt>
                <c:pt idx="4">
                  <c:v>CY 2019 (1Q-2Q)</c:v>
                </c:pt>
              </c:strCache>
            </c:strRef>
          </c:cat>
          <c:val>
            <c:numRef>
              <c:f>Sheet1!$C$2:$C$6</c:f>
              <c:numCache>
                <c:formatCode>"$"#,##0.0</c:formatCode>
                <c:ptCount val="5"/>
                <c:pt idx="1">
                  <c:v>9013.3592900000003</c:v>
                </c:pt>
                <c:pt idx="3">
                  <c:v>38353.591099999991</c:v>
                </c:pt>
              </c:numCache>
            </c:numRef>
          </c:val>
          <c:extLst xmlns:c16r2="http://schemas.microsoft.com/office/drawing/2015/06/chart">
            <c:ext xmlns:c16="http://schemas.microsoft.com/office/drawing/2014/chart" uri="{C3380CC4-5D6E-409C-BE32-E72D297353CC}">
              <c16:uniqueId val="{00000011-D42B-4B79-94E2-1515A2ADAC1D}"/>
            </c:ext>
          </c:extLst>
        </c:ser>
        <c:dLbls>
          <c:dLblPos val="inBase"/>
          <c:showLegendKey val="0"/>
          <c:showVal val="1"/>
          <c:showCatName val="0"/>
          <c:showSerName val="0"/>
          <c:showPercent val="0"/>
          <c:showBubbleSize val="0"/>
        </c:dLbls>
        <c:gapWidth val="150"/>
        <c:overlap val="100"/>
        <c:axId val="208926752"/>
        <c:axId val="208927144"/>
      </c:barChart>
      <c:catAx>
        <c:axId val="208926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8927144"/>
        <c:crosses val="autoZero"/>
        <c:auto val="1"/>
        <c:lblAlgn val="ctr"/>
        <c:lblOffset val="100"/>
        <c:noMultiLvlLbl val="0"/>
      </c:catAx>
      <c:valAx>
        <c:axId val="208927144"/>
        <c:scaling>
          <c:orientation val="minMax"/>
        </c:scaling>
        <c:delete val="1"/>
        <c:axPos val="l"/>
        <c:numFmt formatCode="&quot;$&quot;#,##0.0" sourceLinked="1"/>
        <c:majorTickMark val="none"/>
        <c:minorTickMark val="none"/>
        <c:tickLblPos val="nextTo"/>
        <c:crossAx val="2089267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cmpd="sng" algn="ctr">
              <a:solidFill>
                <a:schemeClr val="accent1"/>
              </a:solidFill>
              <a:round/>
            </a:ln>
            <a:effectLst/>
          </c:spPr>
          <c:marker>
            <c:symbol val="none"/>
          </c:marker>
          <c:dLbls>
            <c:dLbl>
              <c:idx val="11"/>
              <c:layout>
                <c:manualLayout>
                  <c:x val="-3.1261062672944269E-2"/>
                  <c:y val="-4.17603698055369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702-475A-B1B6-976471DFEE15}"/>
                </c:ext>
                <c:ext xmlns:c15="http://schemas.microsoft.com/office/drawing/2012/chart" uri="{CE6537A1-D6FC-4f65-9D91-7224C49458BB}"/>
              </c:extLst>
            </c:dLbl>
            <c:dLbl>
              <c:idx val="14"/>
              <c:layout>
                <c:manualLayout>
                  <c:x val="-3.3477961235346652E-2"/>
                  <c:y val="-5.685770447868362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702-475A-B1B6-976471DFEE1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Sheet1!$A$2:$A$19</c:f>
              <c:strCache>
                <c:ptCount val="18"/>
                <c:pt idx="0">
                  <c:v>Jan-Mar '15</c:v>
                </c:pt>
                <c:pt idx="1">
                  <c:v>Apr -Jun '15</c:v>
                </c:pt>
                <c:pt idx="2">
                  <c:v>Jul-Sep '15</c:v>
                </c:pt>
                <c:pt idx="3">
                  <c:v>Oct-Dec '15</c:v>
                </c:pt>
                <c:pt idx="4">
                  <c:v>Jan-Mar '16</c:v>
                </c:pt>
                <c:pt idx="5">
                  <c:v>Apr -Jun '16</c:v>
                </c:pt>
                <c:pt idx="6">
                  <c:v>Jul-Sep '16</c:v>
                </c:pt>
                <c:pt idx="7">
                  <c:v>Oct-Dec '16</c:v>
                </c:pt>
                <c:pt idx="8">
                  <c:v>Jan-Mar '17</c:v>
                </c:pt>
                <c:pt idx="9">
                  <c:v>Apr -Jun '17</c:v>
                </c:pt>
                <c:pt idx="10">
                  <c:v>Jul-Sep '17</c:v>
                </c:pt>
                <c:pt idx="11">
                  <c:v>Oct-Dec '17</c:v>
                </c:pt>
                <c:pt idx="12">
                  <c:v>Jan-Mar '18</c:v>
                </c:pt>
                <c:pt idx="13">
                  <c:v>Apr -Jun '18</c:v>
                </c:pt>
                <c:pt idx="14">
                  <c:v>Jul-Sep '18</c:v>
                </c:pt>
                <c:pt idx="15">
                  <c:v>Oct-Dec '18</c:v>
                </c:pt>
                <c:pt idx="16">
                  <c:v>Jan-Mar '19</c:v>
                </c:pt>
                <c:pt idx="17">
                  <c:v>Apr -Jun '19</c:v>
                </c:pt>
              </c:strCache>
            </c:strRef>
          </c:cat>
          <c:val>
            <c:numRef>
              <c:f>Sheet1!$B$2:$B$19</c:f>
              <c:numCache>
                <c:formatCode>"$"#,##0</c:formatCode>
                <c:ptCount val="18"/>
                <c:pt idx="0">
                  <c:v>1196.7</c:v>
                </c:pt>
                <c:pt idx="1">
                  <c:v>1185.8</c:v>
                </c:pt>
                <c:pt idx="2">
                  <c:v>1202.2</c:v>
                </c:pt>
                <c:pt idx="3">
                  <c:v>1223.3</c:v>
                </c:pt>
                <c:pt idx="4">
                  <c:v>1241.5</c:v>
                </c:pt>
                <c:pt idx="5">
                  <c:v>1245.5</c:v>
                </c:pt>
                <c:pt idx="6">
                  <c:v>1275.894</c:v>
                </c:pt>
                <c:pt idx="7">
                  <c:v>1306.0999999999999</c:v>
                </c:pt>
                <c:pt idx="8">
                  <c:v>1325.444</c:v>
                </c:pt>
                <c:pt idx="9">
                  <c:v>1305.83</c:v>
                </c:pt>
                <c:pt idx="10">
                  <c:v>1306.7059999999999</c:v>
                </c:pt>
                <c:pt idx="11">
                  <c:v>1335.991</c:v>
                </c:pt>
                <c:pt idx="12">
                  <c:v>1303.6890000000001</c:v>
                </c:pt>
                <c:pt idx="13">
                  <c:v>1268.864</c:v>
                </c:pt>
                <c:pt idx="14">
                  <c:v>1266.5940000000001</c:v>
                </c:pt>
                <c:pt idx="15">
                  <c:v>1286.17</c:v>
                </c:pt>
                <c:pt idx="16">
                  <c:v>1264.0129999999999</c:v>
                </c:pt>
                <c:pt idx="17">
                  <c:v>1288.4259999999999</c:v>
                </c:pt>
              </c:numCache>
            </c:numRef>
          </c:val>
          <c:smooth val="0"/>
          <c:extLst xmlns:c16r2="http://schemas.microsoft.com/office/drawing/2015/06/chart">
            <c:ext xmlns:c16="http://schemas.microsoft.com/office/drawing/2014/chart" uri="{C3380CC4-5D6E-409C-BE32-E72D297353CC}">
              <c16:uniqueId val="{00000002-5702-475A-B1B6-976471DFEE15}"/>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8927928"/>
        <c:axId val="207972960"/>
      </c:lineChart>
      <c:catAx>
        <c:axId val="20892792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spc="20" baseline="0">
                <a:solidFill>
                  <a:schemeClr val="tx1"/>
                </a:solidFill>
                <a:latin typeface="+mn-lt"/>
                <a:ea typeface="+mn-ea"/>
                <a:cs typeface="+mn-cs"/>
              </a:defRPr>
            </a:pPr>
            <a:endParaRPr lang="en-US"/>
          </a:p>
        </c:txPr>
        <c:crossAx val="207972960"/>
        <c:crosses val="autoZero"/>
        <c:auto val="1"/>
        <c:lblAlgn val="ctr"/>
        <c:lblOffset val="100"/>
        <c:noMultiLvlLbl val="0"/>
      </c:catAx>
      <c:valAx>
        <c:axId val="207972960"/>
        <c:scaling>
          <c:orientation val="minMax"/>
          <c:min val="0"/>
        </c:scaling>
        <c:delete val="1"/>
        <c:axPos val="l"/>
        <c:numFmt formatCode="&quot;$&quot;#,##0" sourceLinked="1"/>
        <c:majorTickMark val="none"/>
        <c:minorTickMark val="none"/>
        <c:tickLblPos val="nextTo"/>
        <c:crossAx val="20892792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18F42DE8-8DFD-4CC8-B108-68822E91DA64}" type="datetimeFigureOut">
              <a:rPr lang="en-US" smtClean="0"/>
              <a:t>11/19/2019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20749757-3F16-46A6-B5E7-B70D553D56D3}" type="slidenum">
              <a:rPr lang="en-US" smtClean="0"/>
              <a:t>‹#›</a:t>
            </a:fld>
            <a:endParaRPr lang="en-US"/>
          </a:p>
        </p:txBody>
      </p:sp>
    </p:spTree>
    <p:extLst>
      <p:ext uri="{BB962C8B-B14F-4D97-AF65-F5344CB8AC3E}">
        <p14:creationId xmlns:p14="http://schemas.microsoft.com/office/powerpoint/2010/main" val="163490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9757-3F16-46A6-B5E7-B70D553D56D3}" type="slidenum">
              <a:rPr lang="en-US" smtClean="0"/>
              <a:t>1</a:t>
            </a:fld>
            <a:endParaRPr lang="en-US"/>
          </a:p>
        </p:txBody>
      </p:sp>
    </p:spTree>
    <p:extLst>
      <p:ext uri="{BB962C8B-B14F-4D97-AF65-F5344CB8AC3E}">
        <p14:creationId xmlns:p14="http://schemas.microsoft.com/office/powerpoint/2010/main" val="5855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03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03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42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08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9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70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8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3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1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B196E-1400-479A-B782-C72B9A6DA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4D8D7ED-9541-434E-A5EF-C4221218B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48AF703-AADB-4F02-9688-FCAEBCC1CA73}"/>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5476940F-F700-496B-89AA-FDF2039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BD6BB8D-BC8A-4BB8-98AF-34C02D80E7D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2147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39F8B6-6FE5-4B1D-BCE9-7B32C570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19DEEBC-332B-4EF3-8C31-46AAB8B16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FDB756-1795-4624-9D8F-0E5FCD463804}"/>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15306A58-DCF3-4215-9F13-00C88F21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9925B-1E85-404C-9B0B-CF1FDB8EA20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53258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EAD8155-0478-4A92-95FC-05F615BE87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8AE469C-54E9-4695-86EC-CDC0E2FDC1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5955DC-37B5-416C-B0A4-D9BB3ADBDF4C}"/>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E9480086-69C5-440E-82C7-85DBFF1FB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8AF315-3C72-4305-BC05-277A545215F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220773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74433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68265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17518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6"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6"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50"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9373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061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47373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46714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70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F9F7A-3F6E-468E-9F93-CEE2FD26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D1FD42-299B-47D2-8FFE-C51CC6F7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E12507-1B81-41E5-90E7-206A60B1324A}"/>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45B0F383-93B6-4C65-BC13-6693179DE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549497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8327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50">
                <a:solidFill>
                  <a:schemeClr val="tx1">
                    <a:tint val="75000"/>
                  </a:schemeClr>
                </a:solidFill>
              </a:defRPr>
            </a:lvl1pPr>
            <a:lvl2pPr marL="586141" indent="0">
              <a:buNone/>
              <a:defRPr sz="2300">
                <a:solidFill>
                  <a:schemeClr val="tx1">
                    <a:tint val="75000"/>
                  </a:schemeClr>
                </a:solidFill>
              </a:defRPr>
            </a:lvl2pPr>
            <a:lvl3pPr marL="1172281" indent="0">
              <a:buNone/>
              <a:defRPr sz="2050">
                <a:solidFill>
                  <a:schemeClr val="tx1">
                    <a:tint val="75000"/>
                  </a:schemeClr>
                </a:solidFill>
              </a:defRPr>
            </a:lvl3pPr>
            <a:lvl4pPr marL="1758421" indent="0">
              <a:buNone/>
              <a:defRPr sz="1800">
                <a:solidFill>
                  <a:schemeClr val="tx1">
                    <a:tint val="75000"/>
                  </a:schemeClr>
                </a:solidFill>
              </a:defRPr>
            </a:lvl4pPr>
            <a:lvl5pPr marL="2344562" indent="0">
              <a:buNone/>
              <a:defRPr sz="1800">
                <a:solidFill>
                  <a:schemeClr val="tx1">
                    <a:tint val="75000"/>
                  </a:schemeClr>
                </a:solidFill>
              </a:defRPr>
            </a:lvl5pPr>
            <a:lvl6pPr marL="2930702" indent="0">
              <a:buNone/>
              <a:defRPr sz="1800">
                <a:solidFill>
                  <a:schemeClr val="tx1">
                    <a:tint val="75000"/>
                  </a:schemeClr>
                </a:solidFill>
              </a:defRPr>
            </a:lvl6pPr>
            <a:lvl7pPr marL="3516843" indent="0">
              <a:buNone/>
              <a:defRPr sz="1800">
                <a:solidFill>
                  <a:schemeClr val="tx1">
                    <a:tint val="75000"/>
                  </a:schemeClr>
                </a:solidFill>
              </a:defRPr>
            </a:lvl7pPr>
            <a:lvl8pPr marL="4102983" indent="0">
              <a:buNone/>
              <a:defRPr sz="1800">
                <a:solidFill>
                  <a:schemeClr val="tx1">
                    <a:tint val="75000"/>
                  </a:schemeClr>
                </a:solidFill>
              </a:defRPr>
            </a:lvl8pPr>
            <a:lvl9pPr marL="4689123"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5653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100"/>
            </a:lvl2pPr>
            <a:lvl3pPr>
              <a:defRPr sz="255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100"/>
            </a:lvl2pPr>
            <a:lvl3pPr>
              <a:defRPr sz="255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355448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141" indent="0">
              <a:buNone/>
              <a:defRPr sz="2550" b="1"/>
            </a:lvl2pPr>
            <a:lvl3pPr marL="1172281" indent="0">
              <a:buNone/>
              <a:defRPr sz="2300" b="1"/>
            </a:lvl3pPr>
            <a:lvl4pPr marL="1758421" indent="0">
              <a:buNone/>
              <a:defRPr sz="2050" b="1"/>
            </a:lvl4pPr>
            <a:lvl5pPr marL="2344562" indent="0">
              <a:buNone/>
              <a:defRPr sz="2050" b="1"/>
            </a:lvl5pPr>
            <a:lvl6pPr marL="2930702" indent="0">
              <a:buNone/>
              <a:defRPr sz="2050" b="1"/>
            </a:lvl6pPr>
            <a:lvl7pPr marL="3516843" indent="0">
              <a:buNone/>
              <a:defRPr sz="2050" b="1"/>
            </a:lvl7pPr>
            <a:lvl8pPr marL="4102983" indent="0">
              <a:buNone/>
              <a:defRPr sz="2050" b="1"/>
            </a:lvl8pPr>
            <a:lvl9pPr marL="4689123"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50"/>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2"/>
          </a:xfrm>
        </p:spPr>
        <p:txBody>
          <a:bodyPr anchor="b"/>
          <a:lstStyle>
            <a:lvl1pPr marL="0" indent="0">
              <a:buNone/>
              <a:defRPr sz="3100" b="1"/>
            </a:lvl1pPr>
            <a:lvl2pPr marL="586141" indent="0">
              <a:buNone/>
              <a:defRPr sz="2550" b="1"/>
            </a:lvl2pPr>
            <a:lvl3pPr marL="1172281" indent="0">
              <a:buNone/>
              <a:defRPr sz="2300" b="1"/>
            </a:lvl3pPr>
            <a:lvl4pPr marL="1758421" indent="0">
              <a:buNone/>
              <a:defRPr sz="2050" b="1"/>
            </a:lvl4pPr>
            <a:lvl5pPr marL="2344562" indent="0">
              <a:buNone/>
              <a:defRPr sz="2050" b="1"/>
            </a:lvl5pPr>
            <a:lvl6pPr marL="2930702" indent="0">
              <a:buNone/>
              <a:defRPr sz="2050" b="1"/>
            </a:lvl6pPr>
            <a:lvl7pPr marL="3516843" indent="0">
              <a:buNone/>
              <a:defRPr sz="2050" b="1"/>
            </a:lvl7pPr>
            <a:lvl8pPr marL="4102983" indent="0">
              <a:buNone/>
              <a:defRPr sz="2050" b="1"/>
            </a:lvl8pPr>
            <a:lvl9pPr marL="4689123"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100"/>
            </a:lvl1pPr>
            <a:lvl2pPr>
              <a:defRPr sz="2550"/>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7822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11862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dirty="0"/>
          </a:p>
        </p:txBody>
      </p:sp>
    </p:spTree>
    <p:extLst>
      <p:ext uri="{BB962C8B-B14F-4D97-AF65-F5344CB8AC3E}">
        <p14:creationId xmlns:p14="http://schemas.microsoft.com/office/powerpoint/2010/main" val="2799469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50"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4100"/>
            </a:lvl1pPr>
            <a:lvl2pPr>
              <a:defRPr sz="3599"/>
            </a:lvl2pPr>
            <a:lvl3pPr>
              <a:defRPr sz="310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800"/>
            </a:lvl1pPr>
            <a:lvl2pPr marL="586141" indent="0">
              <a:buNone/>
              <a:defRPr sz="1550"/>
            </a:lvl2pPr>
            <a:lvl3pPr marL="1172281" indent="0">
              <a:buNone/>
              <a:defRPr sz="1300"/>
            </a:lvl3pPr>
            <a:lvl4pPr marL="1758421" indent="0">
              <a:buNone/>
              <a:defRPr sz="1150"/>
            </a:lvl4pPr>
            <a:lvl5pPr marL="2344562" indent="0">
              <a:buNone/>
              <a:defRPr sz="1150"/>
            </a:lvl5pPr>
            <a:lvl6pPr marL="2930702" indent="0">
              <a:buNone/>
              <a:defRPr sz="1150"/>
            </a:lvl6pPr>
            <a:lvl7pPr marL="3516843" indent="0">
              <a:buNone/>
              <a:defRPr sz="1150"/>
            </a:lvl7pPr>
            <a:lvl8pPr marL="4102983" indent="0">
              <a:buNone/>
              <a:defRPr sz="1150"/>
            </a:lvl8pPr>
            <a:lvl9pPr marL="4689123"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065565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5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141" indent="0">
              <a:buNone/>
              <a:defRPr sz="3599"/>
            </a:lvl2pPr>
            <a:lvl3pPr marL="1172281" indent="0">
              <a:buNone/>
              <a:defRPr sz="3100"/>
            </a:lvl3pPr>
            <a:lvl4pPr marL="1758421" indent="0">
              <a:buNone/>
              <a:defRPr sz="2550"/>
            </a:lvl4pPr>
            <a:lvl5pPr marL="2344562" indent="0">
              <a:buNone/>
              <a:defRPr sz="2550"/>
            </a:lvl5pPr>
            <a:lvl6pPr marL="2930702" indent="0">
              <a:buNone/>
              <a:defRPr sz="2550"/>
            </a:lvl6pPr>
            <a:lvl7pPr marL="3516843" indent="0">
              <a:buNone/>
              <a:defRPr sz="2550"/>
            </a:lvl7pPr>
            <a:lvl8pPr marL="4102983" indent="0">
              <a:buNone/>
              <a:defRPr sz="2550"/>
            </a:lvl8pPr>
            <a:lvl9pPr marL="4689123" indent="0">
              <a:buNone/>
              <a:defRPr sz="255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141" indent="0">
              <a:buNone/>
              <a:defRPr sz="1550"/>
            </a:lvl2pPr>
            <a:lvl3pPr marL="1172281" indent="0">
              <a:buNone/>
              <a:defRPr sz="1300"/>
            </a:lvl3pPr>
            <a:lvl4pPr marL="1758421" indent="0">
              <a:buNone/>
              <a:defRPr sz="1150"/>
            </a:lvl4pPr>
            <a:lvl5pPr marL="2344562" indent="0">
              <a:buNone/>
              <a:defRPr sz="1150"/>
            </a:lvl5pPr>
            <a:lvl6pPr marL="2930702" indent="0">
              <a:buNone/>
              <a:defRPr sz="1150"/>
            </a:lvl6pPr>
            <a:lvl7pPr marL="3516843" indent="0">
              <a:buNone/>
              <a:defRPr sz="1150"/>
            </a:lvl7pPr>
            <a:lvl8pPr marL="4102983" indent="0">
              <a:buNone/>
              <a:defRPr sz="1150"/>
            </a:lvl8pPr>
            <a:lvl9pPr marL="4689123"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14877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64792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481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E323B1-C723-4257-9C8E-A2DA9F712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CE4205A-C5BA-4EFA-820A-02FA04DCC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FD12EA3-24CE-4412-8C70-C37557CF48D1}"/>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51851FB1-C1CD-405C-856B-78FCBB969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535689-E14D-4F11-9AC8-3AA1F1902FC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416121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984243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43054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4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82615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62489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6576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74978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3390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584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372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B22C97-28DA-48FF-AE94-86C6060A5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8D0C00-4710-4F36-A989-69FD4F05D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9D19320-F4FE-4A05-A157-763102657B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50FF17-C85A-4496-B6D7-B6A602A38D81}"/>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6" name="Footer Placeholder 5">
            <a:extLst>
              <a:ext uri="{FF2B5EF4-FFF2-40B4-BE49-F238E27FC236}">
                <a16:creationId xmlns="" xmlns:a16="http://schemas.microsoft.com/office/drawing/2014/main" id="{5925905D-4BEE-4A2F-8FD0-B8A015F08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7B942A1-B43E-4BC4-A77C-B266CD054844}"/>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76728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30898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60745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644720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4239433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50" y="460184"/>
            <a:ext cx="11740445" cy="1283951"/>
          </a:xfrm>
          <a:prstGeom prst="rect">
            <a:avLst/>
          </a:prstGeom>
        </p:spPr>
        <p:txBody>
          <a:bodyPr lIns="90964" tIns="45482" rIns="90964" bIns="45482"/>
          <a:lstStyle>
            <a:lvl1pPr algn="ctr">
              <a:lnSpc>
                <a:spcPts val="2765"/>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4"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9"/>
            <a:ext cx="7416800" cy="236537"/>
          </a:xfrm>
          <a:prstGeom prst="rect">
            <a:avLst/>
          </a:prstGeom>
        </p:spPr>
        <p:txBody>
          <a:bodyPr vert="horz" lIns="90964" tIns="45482" rIns="90964" bIns="45482"/>
          <a:lstStyle>
            <a:lvl1pPr marL="0" indent="0">
              <a:buNone/>
              <a:defRPr sz="900"/>
            </a:lvl1pPr>
            <a:lvl2pPr marL="454797" indent="0">
              <a:buNone/>
              <a:defRPr/>
            </a:lvl2pPr>
            <a:lvl3pPr marL="909561" indent="0">
              <a:buNone/>
              <a:defRPr/>
            </a:lvl3pPr>
            <a:lvl4pPr marL="1364348" indent="0">
              <a:buNone/>
              <a:defRPr/>
            </a:lvl4pPr>
            <a:lvl5pPr marL="1819130" indent="0">
              <a:buNone/>
              <a:defRPr/>
            </a:lvl5pPr>
          </a:lstStyle>
          <a:p>
            <a:r>
              <a:rPr lang="en-US" sz="800" dirty="0"/>
              <a:t>Source: Insert Source Line Text  </a:t>
            </a:r>
          </a:p>
        </p:txBody>
      </p:sp>
    </p:spTree>
    <p:extLst>
      <p:ext uri="{BB962C8B-B14F-4D97-AF65-F5344CB8AC3E}">
        <p14:creationId xmlns:p14="http://schemas.microsoft.com/office/powerpoint/2010/main" val="3954918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68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4C33E-CAB9-455B-8A37-77438D881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29ED3FE-3F9C-4B4B-BA38-27A6C3810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B8E587D-C2FC-4A61-AE27-2A251500B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AFB783D-B520-41B8-B61E-80F6435C7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0173E96-8342-47A5-BF6C-E1CFD08CD6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C07F3BC-5196-41D2-A88B-7060CB1D4588}"/>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8" name="Footer Placeholder 7">
            <a:extLst>
              <a:ext uri="{FF2B5EF4-FFF2-40B4-BE49-F238E27FC236}">
                <a16:creationId xmlns="" xmlns:a16="http://schemas.microsoft.com/office/drawing/2014/main" id="{0CE2CF35-AAFE-4351-A26A-91DB28D22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BADC9BD-BB45-41B2-91D4-2D40EC445E88}"/>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96365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455F8E-1061-44AA-A233-BB700C764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934688-66F5-426E-A50F-0D40E298B17D}"/>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4" name="Footer Placeholder 3">
            <a:extLst>
              <a:ext uri="{FF2B5EF4-FFF2-40B4-BE49-F238E27FC236}">
                <a16:creationId xmlns="" xmlns:a16="http://schemas.microsoft.com/office/drawing/2014/main" id="{D27130DC-442C-4CE9-93C9-B08CD61285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041C983-5080-40BB-AC49-8141945CA8CB}"/>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62328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AF69E0-1EC5-4EF0-914E-762866C94AE0}"/>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3" name="Footer Placeholder 2">
            <a:extLst>
              <a:ext uri="{FF2B5EF4-FFF2-40B4-BE49-F238E27FC236}">
                <a16:creationId xmlns="" xmlns:a16="http://schemas.microsoft.com/office/drawing/2014/main" id="{17D601FD-F369-4261-AEBA-10AE6C53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6327CCE-A730-446B-B5C3-F9D50328C23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05751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A0D6EE-621C-4FA9-9880-2C1914743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FA8838A-E1B4-45CE-8F4D-63F5586B2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80B52F9-32EE-4D2A-9E4E-881E8FFA6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BB7765-A684-4293-857B-1927D5069E68}"/>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6" name="Footer Placeholder 5">
            <a:extLst>
              <a:ext uri="{FF2B5EF4-FFF2-40B4-BE49-F238E27FC236}">
                <a16:creationId xmlns="" xmlns:a16="http://schemas.microsoft.com/office/drawing/2014/main" id="{AA505AFE-9E79-49E9-88B0-ED991A35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75C5CDF-E6AB-4A34-9554-785DFAC687B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06974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1FCEB-DC9D-4F76-8B73-4D4AF2AA1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C2C187E-4430-4C0C-9B13-1C2FABFEA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B369456-D52E-44C8-8BD6-7D8BA82DF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57CD68-AC33-497A-833A-00CFEFB0D86D}"/>
              </a:ext>
            </a:extLst>
          </p:cNvPr>
          <p:cNvSpPr>
            <a:spLocks noGrp="1"/>
          </p:cNvSpPr>
          <p:nvPr>
            <p:ph type="dt" sz="half" idx="10"/>
          </p:nvPr>
        </p:nvSpPr>
        <p:spPr/>
        <p:txBody>
          <a:bodyPr/>
          <a:lstStyle/>
          <a:p>
            <a:fld id="{52ECEE6F-509C-4FD9-ACC9-2F3A2DA5CD59}" type="datetimeFigureOut">
              <a:rPr lang="en-US" smtClean="0"/>
              <a:t>11/19/2019</a:t>
            </a:fld>
            <a:endParaRPr lang="en-US"/>
          </a:p>
        </p:txBody>
      </p:sp>
      <p:sp>
        <p:nvSpPr>
          <p:cNvPr id="6" name="Footer Placeholder 5">
            <a:extLst>
              <a:ext uri="{FF2B5EF4-FFF2-40B4-BE49-F238E27FC236}">
                <a16:creationId xmlns="" xmlns:a16="http://schemas.microsoft.com/office/drawing/2014/main" id="{ADF1A7EF-54E6-42CB-B400-CEE237219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EC366BA-E4D2-4491-AAF3-3A4C3772E3F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57324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5.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8FE0E75-7295-4743-BA67-9FEE51435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A86F2E7-C51A-42B8-B563-F261AD0F3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094AC1-6B2F-4388-B0BA-CFD9D8ACCD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CEE6F-509C-4FD9-ACC9-2F3A2DA5CD59}" type="datetimeFigureOut">
              <a:rPr lang="en-US" smtClean="0"/>
              <a:t>11/19/2019</a:t>
            </a:fld>
            <a:endParaRPr lang="en-US"/>
          </a:p>
        </p:txBody>
      </p:sp>
      <p:sp>
        <p:nvSpPr>
          <p:cNvPr id="5" name="Footer Placeholder 4">
            <a:extLst>
              <a:ext uri="{FF2B5EF4-FFF2-40B4-BE49-F238E27FC236}">
                <a16:creationId xmlns="" xmlns:a16="http://schemas.microsoft.com/office/drawing/2014/main" id="{ECC6BCA8-B205-4675-B63B-3F5B0538B8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2ADA3AD-4EEA-4076-9ED1-6FBAFC78D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9940D-6BFC-43C8-A2DF-3E3B3E5A4FA9}" type="slidenum">
              <a:rPr lang="en-US" smtClean="0"/>
              <a:t>‹#›</a:t>
            </a:fld>
            <a:endParaRPr lang="en-US"/>
          </a:p>
        </p:txBody>
      </p:sp>
    </p:spTree>
    <p:extLst>
      <p:ext uri="{BB962C8B-B14F-4D97-AF65-F5344CB8AC3E}">
        <p14:creationId xmlns:p14="http://schemas.microsoft.com/office/powerpoint/2010/main" val="1593557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40503"/>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71369013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5232177"/>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7"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7019576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ctr" defTabSz="586141" rtl="0" eaLnBrk="1" latinLnBrk="0" hangingPunct="1">
        <a:spcBef>
          <a:spcPct val="0"/>
        </a:spcBef>
        <a:buNone/>
        <a:defRPr sz="5650" kern="1200">
          <a:solidFill>
            <a:schemeClr val="tx1"/>
          </a:solidFill>
          <a:latin typeface="+mj-lt"/>
          <a:ea typeface="+mj-ea"/>
          <a:cs typeface="+mj-cs"/>
        </a:defRPr>
      </a:lvl1pPr>
    </p:titleStyle>
    <p:bodyStyle>
      <a:lvl1pPr marL="439605" indent="-439605" algn="l" defTabSz="586141" rtl="0" eaLnBrk="1" latinLnBrk="0" hangingPunct="1">
        <a:spcBef>
          <a:spcPct val="20000"/>
        </a:spcBef>
        <a:buFont typeface="Arial"/>
        <a:buChar char="•"/>
        <a:defRPr sz="4100" kern="1200">
          <a:solidFill>
            <a:schemeClr val="tx1"/>
          </a:solidFill>
          <a:latin typeface="+mn-lt"/>
          <a:ea typeface="+mn-ea"/>
          <a:cs typeface="+mn-cs"/>
        </a:defRPr>
      </a:lvl1pPr>
      <a:lvl2pPr marL="952478" indent="-366338" algn="l" defTabSz="586141" rtl="0" eaLnBrk="1" latinLnBrk="0" hangingPunct="1">
        <a:spcBef>
          <a:spcPct val="20000"/>
        </a:spcBef>
        <a:buFont typeface="Arial"/>
        <a:buChar char="–"/>
        <a:defRPr sz="3599" kern="1200">
          <a:solidFill>
            <a:schemeClr val="tx1"/>
          </a:solidFill>
          <a:latin typeface="+mn-lt"/>
          <a:ea typeface="+mn-ea"/>
          <a:cs typeface="+mn-cs"/>
        </a:defRPr>
      </a:lvl2pPr>
      <a:lvl3pPr marL="1465351" indent="-293070" algn="l" defTabSz="586141" rtl="0" eaLnBrk="1" latinLnBrk="0" hangingPunct="1">
        <a:spcBef>
          <a:spcPct val="20000"/>
        </a:spcBef>
        <a:buFont typeface="Arial"/>
        <a:buChar char="•"/>
        <a:defRPr sz="3100" kern="1200">
          <a:solidFill>
            <a:schemeClr val="tx1"/>
          </a:solidFill>
          <a:latin typeface="+mn-lt"/>
          <a:ea typeface="+mn-ea"/>
          <a:cs typeface="+mn-cs"/>
        </a:defRPr>
      </a:lvl3pPr>
      <a:lvl4pPr marL="2051492" indent="-293070" algn="l" defTabSz="586141" rtl="0" eaLnBrk="1" latinLnBrk="0" hangingPunct="1">
        <a:spcBef>
          <a:spcPct val="20000"/>
        </a:spcBef>
        <a:buFont typeface="Arial"/>
        <a:buChar char="–"/>
        <a:defRPr sz="2550" kern="1200">
          <a:solidFill>
            <a:schemeClr val="tx1"/>
          </a:solidFill>
          <a:latin typeface="+mn-lt"/>
          <a:ea typeface="+mn-ea"/>
          <a:cs typeface="+mn-cs"/>
        </a:defRPr>
      </a:lvl4pPr>
      <a:lvl5pPr marL="2637632" indent="-293070" algn="l" defTabSz="586141" rtl="0" eaLnBrk="1" latinLnBrk="0" hangingPunct="1">
        <a:spcBef>
          <a:spcPct val="20000"/>
        </a:spcBef>
        <a:buFont typeface="Arial"/>
        <a:buChar char="»"/>
        <a:defRPr sz="2550" kern="1200">
          <a:solidFill>
            <a:schemeClr val="tx1"/>
          </a:solidFill>
          <a:latin typeface="+mn-lt"/>
          <a:ea typeface="+mn-ea"/>
          <a:cs typeface="+mn-cs"/>
        </a:defRPr>
      </a:lvl5pPr>
      <a:lvl6pPr marL="3223772" indent="-293070" algn="l" defTabSz="586141" rtl="0" eaLnBrk="1" latinLnBrk="0" hangingPunct="1">
        <a:spcBef>
          <a:spcPct val="20000"/>
        </a:spcBef>
        <a:buFont typeface="Arial"/>
        <a:buChar char="•"/>
        <a:defRPr sz="2550" kern="1200">
          <a:solidFill>
            <a:schemeClr val="tx1"/>
          </a:solidFill>
          <a:latin typeface="+mn-lt"/>
          <a:ea typeface="+mn-ea"/>
          <a:cs typeface="+mn-cs"/>
        </a:defRPr>
      </a:lvl6pPr>
      <a:lvl7pPr marL="3809913" indent="-293070" algn="l" defTabSz="586141" rtl="0" eaLnBrk="1" latinLnBrk="0" hangingPunct="1">
        <a:spcBef>
          <a:spcPct val="20000"/>
        </a:spcBef>
        <a:buFont typeface="Arial"/>
        <a:buChar char="•"/>
        <a:defRPr sz="2550" kern="1200">
          <a:solidFill>
            <a:schemeClr val="tx1"/>
          </a:solidFill>
          <a:latin typeface="+mn-lt"/>
          <a:ea typeface="+mn-ea"/>
          <a:cs typeface="+mn-cs"/>
        </a:defRPr>
      </a:lvl7pPr>
      <a:lvl8pPr marL="4396053" indent="-293070" algn="l" defTabSz="586141" rtl="0" eaLnBrk="1" latinLnBrk="0" hangingPunct="1">
        <a:spcBef>
          <a:spcPct val="20000"/>
        </a:spcBef>
        <a:buFont typeface="Arial"/>
        <a:buChar char="•"/>
        <a:defRPr sz="2550" kern="1200">
          <a:solidFill>
            <a:schemeClr val="tx1"/>
          </a:solidFill>
          <a:latin typeface="+mn-lt"/>
          <a:ea typeface="+mn-ea"/>
          <a:cs typeface="+mn-cs"/>
        </a:defRPr>
      </a:lvl8pPr>
      <a:lvl9pPr marL="4982193" indent="-293070" algn="l" defTabSz="586141" rtl="0" eaLnBrk="1" latinLnBrk="0" hangingPunct="1">
        <a:spcBef>
          <a:spcPct val="20000"/>
        </a:spcBef>
        <a:buFont typeface="Arial"/>
        <a:buChar char="•"/>
        <a:defRPr sz="2550" kern="1200">
          <a:solidFill>
            <a:schemeClr val="tx1"/>
          </a:solidFill>
          <a:latin typeface="+mn-lt"/>
          <a:ea typeface="+mn-ea"/>
          <a:cs typeface="+mn-cs"/>
        </a:defRPr>
      </a:lvl9pPr>
    </p:bodyStyle>
    <p:otherStyle>
      <a:defPPr>
        <a:defRPr lang="en-US"/>
      </a:defPPr>
      <a:lvl1pPr marL="0" algn="l" defTabSz="586141" rtl="0" eaLnBrk="1" latinLnBrk="0" hangingPunct="1">
        <a:defRPr sz="2300" kern="1200">
          <a:solidFill>
            <a:schemeClr val="tx1"/>
          </a:solidFill>
          <a:latin typeface="+mn-lt"/>
          <a:ea typeface="+mn-ea"/>
          <a:cs typeface="+mn-cs"/>
        </a:defRPr>
      </a:lvl1pPr>
      <a:lvl2pPr marL="586141" algn="l" defTabSz="586141" rtl="0" eaLnBrk="1" latinLnBrk="0" hangingPunct="1">
        <a:defRPr sz="2300" kern="1200">
          <a:solidFill>
            <a:schemeClr val="tx1"/>
          </a:solidFill>
          <a:latin typeface="+mn-lt"/>
          <a:ea typeface="+mn-ea"/>
          <a:cs typeface="+mn-cs"/>
        </a:defRPr>
      </a:lvl2pPr>
      <a:lvl3pPr marL="1172281" algn="l" defTabSz="586141" rtl="0" eaLnBrk="1" latinLnBrk="0" hangingPunct="1">
        <a:defRPr sz="2300" kern="1200">
          <a:solidFill>
            <a:schemeClr val="tx1"/>
          </a:solidFill>
          <a:latin typeface="+mn-lt"/>
          <a:ea typeface="+mn-ea"/>
          <a:cs typeface="+mn-cs"/>
        </a:defRPr>
      </a:lvl3pPr>
      <a:lvl4pPr marL="1758421" algn="l" defTabSz="586141" rtl="0" eaLnBrk="1" latinLnBrk="0" hangingPunct="1">
        <a:defRPr sz="2300" kern="1200">
          <a:solidFill>
            <a:schemeClr val="tx1"/>
          </a:solidFill>
          <a:latin typeface="+mn-lt"/>
          <a:ea typeface="+mn-ea"/>
          <a:cs typeface="+mn-cs"/>
        </a:defRPr>
      </a:lvl4pPr>
      <a:lvl5pPr marL="2344562" algn="l" defTabSz="586141" rtl="0" eaLnBrk="1" latinLnBrk="0" hangingPunct="1">
        <a:defRPr sz="2300" kern="1200">
          <a:solidFill>
            <a:schemeClr val="tx1"/>
          </a:solidFill>
          <a:latin typeface="+mn-lt"/>
          <a:ea typeface="+mn-ea"/>
          <a:cs typeface="+mn-cs"/>
        </a:defRPr>
      </a:lvl5pPr>
      <a:lvl6pPr marL="2930702" algn="l" defTabSz="586141" rtl="0" eaLnBrk="1" latinLnBrk="0" hangingPunct="1">
        <a:defRPr sz="2300" kern="1200">
          <a:solidFill>
            <a:schemeClr val="tx1"/>
          </a:solidFill>
          <a:latin typeface="+mn-lt"/>
          <a:ea typeface="+mn-ea"/>
          <a:cs typeface="+mn-cs"/>
        </a:defRPr>
      </a:lvl6pPr>
      <a:lvl7pPr marL="3516843" algn="l" defTabSz="586141" rtl="0" eaLnBrk="1" latinLnBrk="0" hangingPunct="1">
        <a:defRPr sz="2300" kern="1200">
          <a:solidFill>
            <a:schemeClr val="tx1"/>
          </a:solidFill>
          <a:latin typeface="+mn-lt"/>
          <a:ea typeface="+mn-ea"/>
          <a:cs typeface="+mn-cs"/>
        </a:defRPr>
      </a:lvl7pPr>
      <a:lvl8pPr marL="4102983" algn="l" defTabSz="586141" rtl="0" eaLnBrk="1" latinLnBrk="0" hangingPunct="1">
        <a:defRPr sz="2300" kern="1200">
          <a:solidFill>
            <a:schemeClr val="tx1"/>
          </a:solidFill>
          <a:latin typeface="+mn-lt"/>
          <a:ea typeface="+mn-ea"/>
          <a:cs typeface="+mn-cs"/>
        </a:defRPr>
      </a:lvl8pPr>
      <a:lvl9pPr marL="4689123" algn="l" defTabSz="586141"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ubtitle 2">
            <a:extLst>
              <a:ext uri="{FF2B5EF4-FFF2-40B4-BE49-F238E27FC236}">
                <a16:creationId xmlns="" xmlns:a16="http://schemas.microsoft.com/office/drawing/2014/main" id="{56AAA132-7994-4FEC-8EB1-3A4BCBA2C509}"/>
              </a:ext>
            </a:extLst>
          </p:cNvPr>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1085131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hf sldNum="0"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13.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3.pn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59.png"/><Relationship Id="rId9"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6.xml"/><Relationship Id="rId18" Type="http://schemas.openxmlformats.org/officeDocument/2006/relationships/slide" Target="slide26.xml"/><Relationship Id="rId3" Type="http://schemas.openxmlformats.org/officeDocument/2006/relationships/image" Target="../media/image2.jpeg"/><Relationship Id="rId21" Type="http://schemas.openxmlformats.org/officeDocument/2006/relationships/slide" Target="slide36.xml"/><Relationship Id="rId7" Type="http://schemas.openxmlformats.org/officeDocument/2006/relationships/image" Target="../media/image7.png"/><Relationship Id="rId12" Type="http://schemas.openxmlformats.org/officeDocument/2006/relationships/slide" Target="slide2.xml"/><Relationship Id="rId17" Type="http://schemas.openxmlformats.org/officeDocument/2006/relationships/slide" Target="slide11.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slide" Target="slide3.xml"/><Relationship Id="rId10" Type="http://schemas.openxmlformats.org/officeDocument/2006/relationships/image" Target="../media/image10.png"/><Relationship Id="rId19" Type="http://schemas.openxmlformats.org/officeDocument/2006/relationships/slide" Target="slide31.xml"/><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3.png"/><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png"/><Relationship Id="rId7" Type="http://schemas.openxmlformats.org/officeDocument/2006/relationships/image" Target="../media/image124.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02.png"/><Relationship Id="rId9"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2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8.png"/><Relationship Id="rId7" Type="http://schemas.openxmlformats.org/officeDocument/2006/relationships/image" Target="../media/image14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image" Target="../media/image13.png"/><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3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46.png"/><Relationship Id="rId7" Type="http://schemas.openxmlformats.org/officeDocument/2006/relationships/image" Target="../media/image16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hyperlink" Target="https://www.linkedin.com/company/videoadvertisingbureauvab/" TargetMode="External"/><Relationship Id="rId7" Type="http://schemas.openxmlformats.org/officeDocument/2006/relationships/image" Target="../media/image172.png"/><Relationship Id="rId2" Type="http://schemas.openxmlformats.org/officeDocument/2006/relationships/hyperlink" Target="https://www.thevab.com/" TargetMode="External"/><Relationship Id="rId1" Type="http://schemas.openxmlformats.org/officeDocument/2006/relationships/slideLayout" Target="../slideLayouts/slideLayout4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s://www.thevab.com/mailing-lis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13.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0DF62F0-BE13-4EA2-8467-32F7256A4C7F}"/>
              </a:ext>
            </a:extLst>
          </p:cNvPr>
          <p:cNvSpPr/>
          <p:nvPr/>
        </p:nvSpPr>
        <p:spPr>
          <a:xfrm>
            <a:off x="1591278" y="4497369"/>
            <a:ext cx="8985380" cy="2282423"/>
          </a:xfrm>
          <a:prstGeom prst="rect">
            <a:avLst/>
          </a:prstGeom>
          <a:solidFill>
            <a:srgbClr val="000000">
              <a:alpha val="69804"/>
            </a:srgbClr>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 name="TextBox 4">
            <a:extLst>
              <a:ext uri="{FF2B5EF4-FFF2-40B4-BE49-F238E27FC236}">
                <a16:creationId xmlns="" xmlns:a16="http://schemas.microsoft.com/office/drawing/2014/main" id="{013CBA99-EE19-48C9-A29F-F21E97AC2449}"/>
              </a:ext>
            </a:extLst>
          </p:cNvPr>
          <p:cNvSpPr txBox="1"/>
          <p:nvPr/>
        </p:nvSpPr>
        <p:spPr>
          <a:xfrm>
            <a:off x="1601996" y="4578937"/>
            <a:ext cx="8974662" cy="30777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50" normalizeH="0" baseline="0" noProof="0" dirty="0">
                <a:ln>
                  <a:noFill/>
                </a:ln>
                <a:solidFill>
                  <a:schemeClr val="bg1"/>
                </a:solidFill>
                <a:effectLst/>
                <a:uLnTx/>
                <a:uFillTx/>
                <a:latin typeface="Trebuchet MS"/>
                <a:ea typeface="+mn-ea"/>
                <a:cs typeface="Trebuchet MS"/>
              </a:rPr>
              <a:t>VAB </a:t>
            </a:r>
            <a:r>
              <a:rPr lang="en-US" sz="1400" spc="250" dirty="0">
                <a:solidFill>
                  <a:schemeClr val="bg1"/>
                </a:solidFill>
                <a:latin typeface="Trebuchet MS"/>
              </a:rPr>
              <a:t>– MARKETER’S GUIDE - </a:t>
            </a:r>
            <a:r>
              <a:rPr kumimoji="0" lang="en-US" sz="1400" b="0" i="0" u="none" strike="noStrike" kern="1200" cap="none" spc="250" normalizeH="0" baseline="0" noProof="0" dirty="0">
                <a:ln>
                  <a:noFill/>
                </a:ln>
                <a:solidFill>
                  <a:schemeClr val="bg1"/>
                </a:solidFill>
                <a:effectLst/>
                <a:uLnTx/>
                <a:uFillTx/>
                <a:latin typeface="Trebuchet MS"/>
                <a:ea typeface="+mn-ea"/>
                <a:cs typeface="Trebuchet MS"/>
              </a:rPr>
              <a:t>2019</a:t>
            </a:r>
          </a:p>
        </p:txBody>
      </p:sp>
      <p:sp>
        <p:nvSpPr>
          <p:cNvPr id="6" name="TextBox 5">
            <a:extLst>
              <a:ext uri="{FF2B5EF4-FFF2-40B4-BE49-F238E27FC236}">
                <a16:creationId xmlns="" xmlns:a16="http://schemas.microsoft.com/office/drawing/2014/main" id="{D88CA8AA-8AC3-4D18-86D8-8F444B17DB63}"/>
              </a:ext>
            </a:extLst>
          </p:cNvPr>
          <p:cNvSpPr txBox="1"/>
          <p:nvPr/>
        </p:nvSpPr>
        <p:spPr>
          <a:xfrm>
            <a:off x="1591279" y="4917247"/>
            <a:ext cx="8985380" cy="284693"/>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7" name="TextBox 6">
            <a:extLst>
              <a:ext uri="{FF2B5EF4-FFF2-40B4-BE49-F238E27FC236}">
                <a16:creationId xmlns="" xmlns:a16="http://schemas.microsoft.com/office/drawing/2014/main" id="{BC1C7BC9-BD33-498C-9E5D-30DE245AF4D7}"/>
              </a:ext>
            </a:extLst>
          </p:cNvPr>
          <p:cNvSpPr txBox="1"/>
          <p:nvPr/>
        </p:nvSpPr>
        <p:spPr>
          <a:xfrm>
            <a:off x="1617236" y="5217313"/>
            <a:ext cx="8941606" cy="769441"/>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rebuchet MS"/>
                <a:cs typeface="Trebuchet MS"/>
              </a:rPr>
              <a:t>Brands In Crisis</a:t>
            </a:r>
          </a:p>
        </p:txBody>
      </p:sp>
      <p:sp>
        <p:nvSpPr>
          <p:cNvPr id="8" name="TextBox 7">
            <a:extLst>
              <a:ext uri="{FF2B5EF4-FFF2-40B4-BE49-F238E27FC236}">
                <a16:creationId xmlns="" xmlns:a16="http://schemas.microsoft.com/office/drawing/2014/main" id="{175E37DE-4713-4DE7-9DC2-316E0C572885}"/>
              </a:ext>
            </a:extLst>
          </p:cNvPr>
          <p:cNvSpPr txBox="1"/>
          <p:nvPr/>
        </p:nvSpPr>
        <p:spPr>
          <a:xfrm>
            <a:off x="1591278" y="5991898"/>
            <a:ext cx="8985380" cy="584775"/>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Trebuchet MS"/>
                <a:ea typeface="+mn-ea"/>
                <a:cs typeface="+mn-cs"/>
              </a:rPr>
              <a:t>Changing Perceptions Through TV Advertising</a:t>
            </a:r>
          </a:p>
        </p:txBody>
      </p:sp>
      <p:pic>
        <p:nvPicPr>
          <p:cNvPr id="9" name="Picture 8">
            <a:extLst>
              <a:ext uri="{FF2B5EF4-FFF2-40B4-BE49-F238E27FC236}">
                <a16:creationId xmlns="" xmlns:a16="http://schemas.microsoft.com/office/drawing/2014/main" id="{594AF6BD-1862-4E3D-9883-FB6A7980EA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6528" y="76294"/>
            <a:ext cx="1088969" cy="573411"/>
          </a:xfrm>
          <a:prstGeom prst="rect">
            <a:avLst/>
          </a:prstGeom>
        </p:spPr>
      </p:pic>
      <p:grpSp>
        <p:nvGrpSpPr>
          <p:cNvPr id="10" name="Group 9">
            <a:extLst>
              <a:ext uri="{FF2B5EF4-FFF2-40B4-BE49-F238E27FC236}">
                <a16:creationId xmlns="" xmlns:a16="http://schemas.microsoft.com/office/drawing/2014/main" id="{EFD3C187-0F20-44B8-964E-B4AF79234402}"/>
              </a:ext>
            </a:extLst>
          </p:cNvPr>
          <p:cNvGrpSpPr/>
          <p:nvPr/>
        </p:nvGrpSpPr>
        <p:grpSpPr>
          <a:xfrm>
            <a:off x="10629897" y="4497369"/>
            <a:ext cx="261506" cy="2282423"/>
            <a:chOff x="20190061" y="4952998"/>
            <a:chExt cx="526023" cy="4381501"/>
          </a:xfrm>
          <a:solidFill>
            <a:srgbClr val="FF0000">
              <a:alpha val="69804"/>
            </a:srgbClr>
          </a:solidFill>
        </p:grpSpPr>
        <p:sp>
          <p:nvSpPr>
            <p:cNvPr id="11" name="Rectangle 10">
              <a:extLst>
                <a:ext uri="{FF2B5EF4-FFF2-40B4-BE49-F238E27FC236}">
                  <a16:creationId xmlns="" xmlns:a16="http://schemas.microsoft.com/office/drawing/2014/main" id="{38F20F95-C307-4176-8407-17E8D673F10E}"/>
                </a:ext>
              </a:extLst>
            </p:cNvPr>
            <p:cNvSpPr/>
            <p:nvPr/>
          </p:nvSpPr>
          <p:spPr>
            <a:xfrm>
              <a:off x="20190061" y="4952998"/>
              <a:ext cx="221584" cy="438150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 xmlns:a16="http://schemas.microsoft.com/office/drawing/2014/main" id="{0C4152D3-1C52-4561-998D-D835BD89199B}"/>
                </a:ext>
              </a:extLst>
            </p:cNvPr>
            <p:cNvSpPr/>
            <p:nvPr/>
          </p:nvSpPr>
          <p:spPr>
            <a:xfrm rot="5400000">
              <a:off x="20387375" y="6896320"/>
              <a:ext cx="353058" cy="304360"/>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2457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Facebook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20202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1896A630-D118-472A-B9C4-B8E4D864F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3445" y="341121"/>
            <a:ext cx="2289110" cy="610186"/>
          </a:xfrm>
          <a:prstGeom prst="rect">
            <a:avLst/>
          </a:prstGeom>
        </p:spPr>
      </p:pic>
      <p:graphicFrame>
        <p:nvGraphicFramePr>
          <p:cNvPr id="15" name="Chart 14">
            <a:extLst>
              <a:ext uri="{FF2B5EF4-FFF2-40B4-BE49-F238E27FC236}">
                <a16:creationId xmlns="" xmlns:a16="http://schemas.microsoft.com/office/drawing/2014/main" id="{6C0AC604-857F-4A3F-A1EC-EB6C0EB127CF}"/>
              </a:ext>
            </a:extLst>
          </p:cNvPr>
          <p:cNvGraphicFramePr/>
          <p:nvPr>
            <p:extLst>
              <p:ext uri="{D42A27DB-BD31-4B8C-83A1-F6EECF244321}">
                <p14:modId xmlns:p14="http://schemas.microsoft.com/office/powerpoint/2010/main" val="4091065767"/>
              </p:ext>
            </p:extLst>
          </p:nvPr>
        </p:nvGraphicFramePr>
        <p:xfrm>
          <a:off x="355107" y="2692783"/>
          <a:ext cx="11457448" cy="372971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 xmlns:a16="http://schemas.microsoft.com/office/drawing/2014/main" id="{2301B994-A66A-4295-9993-E7A0FEE25F69}"/>
              </a:ext>
            </a:extLst>
          </p:cNvPr>
          <p:cNvSpPr/>
          <p:nvPr/>
        </p:nvSpPr>
        <p:spPr>
          <a:xfrm>
            <a:off x="473476" y="2096111"/>
            <a:ext cx="1124504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latin typeface="Open Sans" panose="020B0606030504020204"/>
              </a:rPr>
              <a:t>Facebook: Quarterly U.S.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(in millions)</a:t>
            </a:r>
          </a:p>
        </p:txBody>
      </p:sp>
      <p:sp>
        <p:nvSpPr>
          <p:cNvPr id="17" name="Rectangle 16">
            <a:extLst>
              <a:ext uri="{FF2B5EF4-FFF2-40B4-BE49-F238E27FC236}">
                <a16:creationId xmlns="" xmlns:a16="http://schemas.microsoft.com/office/drawing/2014/main" id="{7B510349-7991-4CAF-9D12-B50235AD249F}"/>
              </a:ext>
            </a:extLst>
          </p:cNvPr>
          <p:cNvSpPr/>
          <p:nvPr/>
        </p:nvSpPr>
        <p:spPr>
          <a:xfrm>
            <a:off x="7850876" y="2753420"/>
            <a:ext cx="719092" cy="3598506"/>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DDCF4DA3-B95F-4570-B43B-9DDCB588F5B6}"/>
              </a:ext>
            </a:extLst>
          </p:cNvPr>
          <p:cNvSpPr txBox="1"/>
          <p:nvPr/>
        </p:nvSpPr>
        <p:spPr>
          <a:xfrm>
            <a:off x="7850877" y="2413718"/>
            <a:ext cx="719091" cy="307777"/>
          </a:xfrm>
          <a:prstGeom prst="rect">
            <a:avLst/>
          </a:prstGeom>
          <a:noFill/>
        </p:spPr>
        <p:txBody>
          <a:bodyPr wrap="square" rtlCol="0">
            <a:spAutoFit/>
          </a:bodyPr>
          <a:lstStyle/>
          <a:p>
            <a:pPr algn="ctr"/>
            <a:r>
              <a:rPr lang="en-US" sz="1400" b="1" dirty="0">
                <a:solidFill>
                  <a:srgbClr val="FF0000"/>
                </a:solidFill>
              </a:rPr>
              <a:t>Crisis</a:t>
            </a:r>
            <a:endParaRPr lang="en-US" sz="1600" b="1" dirty="0">
              <a:solidFill>
                <a:srgbClr val="FF0000"/>
              </a:solidFill>
            </a:endParaRPr>
          </a:p>
        </p:txBody>
      </p:sp>
      <p:sp>
        <p:nvSpPr>
          <p:cNvPr id="21" name="Rectangle 20">
            <a:extLst>
              <a:ext uri="{FF2B5EF4-FFF2-40B4-BE49-F238E27FC236}">
                <a16:creationId xmlns="" xmlns:a16="http://schemas.microsoft.com/office/drawing/2014/main" id="{4CD79470-6388-42D1-82FF-633BB8EE3DBD}"/>
              </a:ext>
            </a:extLst>
          </p:cNvPr>
          <p:cNvSpPr/>
          <p:nvPr/>
        </p:nvSpPr>
        <p:spPr>
          <a:xfrm>
            <a:off x="8621174" y="2753288"/>
            <a:ext cx="1138288" cy="3598507"/>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39E1907D-497D-40B8-B50F-EC48A8B3631E}"/>
              </a:ext>
            </a:extLst>
          </p:cNvPr>
          <p:cNvSpPr txBox="1"/>
          <p:nvPr/>
        </p:nvSpPr>
        <p:spPr>
          <a:xfrm>
            <a:off x="8478289" y="2210770"/>
            <a:ext cx="14080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“Here Together”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TV Campaign </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A4234B29-C7CB-45F6-B188-A5B94BA09BE8}"/>
              </a:ext>
            </a:extLst>
          </p:cNvPr>
          <p:cNvSpPr/>
          <p:nvPr/>
        </p:nvSpPr>
        <p:spPr>
          <a:xfrm>
            <a:off x="473475" y="1273855"/>
            <a:ext cx="1108617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Facebook’s significant investment in their “Here Together” TV campaign was a key component in maintaining their total number of daily active users and helped the company continue “as is” from a revenue perspective leading into 4Q ’18, which delivered their </a:t>
            </a:r>
            <a:r>
              <a:rPr lang="en-US" sz="1400" b="1" dirty="0">
                <a:latin typeface="Open Sans" panose="020B0606030504020204"/>
              </a:rPr>
              <a:t>highest quarterly revenues to date</a:t>
            </a:r>
            <a:r>
              <a:rPr lang="en-US" sz="1400" dirty="0">
                <a:latin typeface="Open Sans" panose="020B0606030504020204"/>
              </a:rPr>
              <a:t>.</a:t>
            </a:r>
          </a:p>
        </p:txBody>
      </p:sp>
      <p:sp>
        <p:nvSpPr>
          <p:cNvPr id="22" name="Rectangle 21">
            <a:extLst>
              <a:ext uri="{FF2B5EF4-FFF2-40B4-BE49-F238E27FC236}">
                <a16:creationId xmlns="" xmlns:a16="http://schemas.microsoft.com/office/drawing/2014/main" id="{D5C75E79-12A7-4BB2-9598-7D0E0BF5ADB0}"/>
              </a:ext>
            </a:extLst>
          </p:cNvPr>
          <p:cNvSpPr/>
          <p:nvPr/>
        </p:nvSpPr>
        <p:spPr>
          <a:xfrm>
            <a:off x="175298" y="639672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Facebook 10-Q filings for U.S. revenues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1" y="5228743"/>
            <a:ext cx="8313577"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Uber</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a:ea typeface="+mn-ea"/>
                <a:cs typeface="+mn-cs"/>
              </a:rPr>
              <a:t>How TV Aids In Regaining Consumer Trust</a:t>
            </a:r>
          </a:p>
        </p:txBody>
      </p:sp>
    </p:spTree>
    <p:extLst>
      <p:ext uri="{BB962C8B-B14F-4D97-AF65-F5344CB8AC3E}">
        <p14:creationId xmlns:p14="http://schemas.microsoft.com/office/powerpoint/2010/main" val="2852775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Uber      The Crisis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390266"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8194" name="Picture 2" descr="Image result for uber logo">
            <a:extLst>
              <a:ext uri="{FF2B5EF4-FFF2-40B4-BE49-F238E27FC236}">
                <a16:creationId xmlns="" xmlns:a16="http://schemas.microsoft.com/office/drawing/2014/main" id="{A6A188D9-B14F-4E41-B34C-D1C453874B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4556" y="295443"/>
            <a:ext cx="1797990" cy="6707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5102CFE8-4C72-4B3C-BBAA-9E9DC6AE0B24}"/>
              </a:ext>
            </a:extLst>
          </p:cNvPr>
          <p:cNvSpPr/>
          <p:nvPr/>
        </p:nvSpPr>
        <p:spPr>
          <a:xfrm>
            <a:off x="414529" y="1339172"/>
            <a:ext cx="1113129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June 2017, Uber founder / CEO Travis Kalanick resigned after six months of scandals including gender discrimination and sexual harassment, his berating of an Uber driver caught on video and other allegations of misconduct by other executives and drivers.</a:t>
            </a:r>
          </a:p>
        </p:txBody>
      </p:sp>
      <p:grpSp>
        <p:nvGrpSpPr>
          <p:cNvPr id="5" name="Group 4">
            <a:extLst>
              <a:ext uri="{FF2B5EF4-FFF2-40B4-BE49-F238E27FC236}">
                <a16:creationId xmlns="" xmlns:a16="http://schemas.microsoft.com/office/drawing/2014/main" id="{D139904E-B4FA-4BFB-9663-DFA192AD2606}"/>
              </a:ext>
            </a:extLst>
          </p:cNvPr>
          <p:cNvGrpSpPr/>
          <p:nvPr/>
        </p:nvGrpSpPr>
        <p:grpSpPr>
          <a:xfrm>
            <a:off x="8264101" y="2250817"/>
            <a:ext cx="3758626" cy="1679338"/>
            <a:chOff x="2864497" y="3228975"/>
            <a:chExt cx="4384028" cy="1866901"/>
          </a:xfrm>
        </p:grpSpPr>
        <p:grpSp>
          <p:nvGrpSpPr>
            <p:cNvPr id="3" name="Group 2">
              <a:extLst>
                <a:ext uri="{FF2B5EF4-FFF2-40B4-BE49-F238E27FC236}">
                  <a16:creationId xmlns="" xmlns:a16="http://schemas.microsoft.com/office/drawing/2014/main" id="{A8FB9032-7F06-4AC1-B7A6-FAFB5EBF3296}"/>
                </a:ext>
              </a:extLst>
            </p:cNvPr>
            <p:cNvGrpSpPr/>
            <p:nvPr/>
          </p:nvGrpSpPr>
          <p:grpSpPr>
            <a:xfrm>
              <a:off x="2864497" y="3240490"/>
              <a:ext cx="4307828" cy="1855386"/>
              <a:chOff x="2864497" y="3240490"/>
              <a:chExt cx="4307828" cy="1855386"/>
            </a:xfrm>
          </p:grpSpPr>
          <p:pic>
            <p:nvPicPr>
              <p:cNvPr id="2" name="Picture 1">
                <a:extLst>
                  <a:ext uri="{FF2B5EF4-FFF2-40B4-BE49-F238E27FC236}">
                    <a16:creationId xmlns="" xmlns:a16="http://schemas.microsoft.com/office/drawing/2014/main" id="{01460467-FC3D-4902-95B6-5F5CDDA873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4498" y="4518346"/>
                <a:ext cx="4307827" cy="577530"/>
              </a:xfrm>
              <a:prstGeom prst="rect">
                <a:avLst/>
              </a:prstGeom>
            </p:spPr>
          </p:pic>
          <p:pic>
            <p:nvPicPr>
              <p:cNvPr id="12" name="Picture 11">
                <a:extLst>
                  <a:ext uri="{FF2B5EF4-FFF2-40B4-BE49-F238E27FC236}">
                    <a16:creationId xmlns="" xmlns:a16="http://schemas.microsoft.com/office/drawing/2014/main" id="{968ABCA7-F262-4DB2-A6EE-F497C22C82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1567" y="3240490"/>
                <a:ext cx="1648534" cy="575894"/>
              </a:xfrm>
              <a:prstGeom prst="rect">
                <a:avLst/>
              </a:prstGeom>
            </p:spPr>
          </p:pic>
          <p:pic>
            <p:nvPicPr>
              <p:cNvPr id="15" name="Picture 14">
                <a:extLst>
                  <a:ext uri="{FF2B5EF4-FFF2-40B4-BE49-F238E27FC236}">
                    <a16:creationId xmlns="" xmlns:a16="http://schemas.microsoft.com/office/drawing/2014/main" id="{8394B998-9725-491B-9D6B-61D5F99F25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64497" y="3894482"/>
                <a:ext cx="4307827" cy="663509"/>
              </a:xfrm>
              <a:prstGeom prst="rect">
                <a:avLst/>
              </a:prstGeom>
            </p:spPr>
          </p:pic>
        </p:grpSp>
        <p:sp>
          <p:nvSpPr>
            <p:cNvPr id="4" name="Rectangle 3">
              <a:extLst>
                <a:ext uri="{FF2B5EF4-FFF2-40B4-BE49-F238E27FC236}">
                  <a16:creationId xmlns="" xmlns:a16="http://schemas.microsoft.com/office/drawing/2014/main" id="{D8F012C4-F9B2-478B-B40F-7EB62AA920BF}"/>
                </a:ext>
              </a:extLst>
            </p:cNvPr>
            <p:cNvSpPr/>
            <p:nvPr/>
          </p:nvSpPr>
          <p:spPr>
            <a:xfrm>
              <a:off x="2867025" y="3228975"/>
              <a:ext cx="4381500" cy="186690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 xmlns:a16="http://schemas.microsoft.com/office/drawing/2014/main" id="{A5872E6E-D174-4207-AAC7-B3BCF9F2441D}"/>
              </a:ext>
            </a:extLst>
          </p:cNvPr>
          <p:cNvGrpSpPr/>
          <p:nvPr/>
        </p:nvGrpSpPr>
        <p:grpSpPr>
          <a:xfrm>
            <a:off x="282910" y="2226651"/>
            <a:ext cx="3758627" cy="1774890"/>
            <a:chOff x="708553" y="3662113"/>
            <a:chExt cx="4473047" cy="1995734"/>
          </a:xfrm>
        </p:grpSpPr>
        <p:grpSp>
          <p:nvGrpSpPr>
            <p:cNvPr id="7" name="Group 6">
              <a:extLst>
                <a:ext uri="{FF2B5EF4-FFF2-40B4-BE49-F238E27FC236}">
                  <a16:creationId xmlns="" xmlns:a16="http://schemas.microsoft.com/office/drawing/2014/main" id="{0CF5C8BE-CA7A-4DD4-9070-FF31AFABE9AD}"/>
                </a:ext>
              </a:extLst>
            </p:cNvPr>
            <p:cNvGrpSpPr/>
            <p:nvPr/>
          </p:nvGrpSpPr>
          <p:grpSpPr>
            <a:xfrm>
              <a:off x="708553" y="3672844"/>
              <a:ext cx="4368270" cy="1965240"/>
              <a:chOff x="708553" y="3672844"/>
              <a:chExt cx="4368270" cy="1965240"/>
            </a:xfrm>
          </p:grpSpPr>
          <p:pic>
            <p:nvPicPr>
              <p:cNvPr id="6" name="Picture 5">
                <a:extLst>
                  <a:ext uri="{FF2B5EF4-FFF2-40B4-BE49-F238E27FC236}">
                    <a16:creationId xmlns="" xmlns:a16="http://schemas.microsoft.com/office/drawing/2014/main" id="{DFCB6FCC-5458-4C1D-B3CB-1D3848CAAA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8553" y="3672844"/>
                <a:ext cx="1882063" cy="628462"/>
              </a:xfrm>
              <a:prstGeom prst="rect">
                <a:avLst/>
              </a:prstGeom>
            </p:spPr>
          </p:pic>
          <p:pic>
            <p:nvPicPr>
              <p:cNvPr id="18" name="Picture 17">
                <a:extLst>
                  <a:ext uri="{FF2B5EF4-FFF2-40B4-BE49-F238E27FC236}">
                    <a16:creationId xmlns="" xmlns:a16="http://schemas.microsoft.com/office/drawing/2014/main" id="{10F66174-4776-4837-B5FC-E402D6C6C1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8554" y="4294554"/>
                <a:ext cx="4368269" cy="766000"/>
              </a:xfrm>
              <a:prstGeom prst="rect">
                <a:avLst/>
              </a:prstGeom>
            </p:spPr>
          </p:pic>
          <p:pic>
            <p:nvPicPr>
              <p:cNvPr id="21" name="Picture 20">
                <a:extLst>
                  <a:ext uri="{FF2B5EF4-FFF2-40B4-BE49-F238E27FC236}">
                    <a16:creationId xmlns="" xmlns:a16="http://schemas.microsoft.com/office/drawing/2014/main" id="{3DA5B754-4301-43F6-9C05-6593A31331A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8554" y="5060554"/>
                <a:ext cx="4368269" cy="577530"/>
              </a:xfrm>
              <a:prstGeom prst="rect">
                <a:avLst/>
              </a:prstGeom>
            </p:spPr>
          </p:pic>
        </p:grpSp>
        <p:sp>
          <p:nvSpPr>
            <p:cNvPr id="8" name="Rectangle 7">
              <a:extLst>
                <a:ext uri="{FF2B5EF4-FFF2-40B4-BE49-F238E27FC236}">
                  <a16:creationId xmlns="" xmlns:a16="http://schemas.microsoft.com/office/drawing/2014/main" id="{C9AAC284-3902-45DC-B380-9154619EE4DD}"/>
                </a:ext>
              </a:extLst>
            </p:cNvPr>
            <p:cNvSpPr/>
            <p:nvPr/>
          </p:nvSpPr>
          <p:spPr>
            <a:xfrm>
              <a:off x="708554" y="3662113"/>
              <a:ext cx="4473046" cy="199573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 xmlns:a16="http://schemas.microsoft.com/office/drawing/2014/main" id="{8088040D-D3ED-49F0-9B34-5C357745CBBD}"/>
              </a:ext>
            </a:extLst>
          </p:cNvPr>
          <p:cNvGrpSpPr/>
          <p:nvPr/>
        </p:nvGrpSpPr>
        <p:grpSpPr>
          <a:xfrm>
            <a:off x="182529" y="5102456"/>
            <a:ext cx="5076825" cy="1271825"/>
            <a:chOff x="2245407" y="4531752"/>
            <a:chExt cx="5679393" cy="1350897"/>
          </a:xfrm>
        </p:grpSpPr>
        <p:grpSp>
          <p:nvGrpSpPr>
            <p:cNvPr id="16" name="Group 15">
              <a:extLst>
                <a:ext uri="{FF2B5EF4-FFF2-40B4-BE49-F238E27FC236}">
                  <a16:creationId xmlns="" xmlns:a16="http://schemas.microsoft.com/office/drawing/2014/main" id="{30869A36-028A-4F3B-A0F5-0BC5344D71FD}"/>
                </a:ext>
              </a:extLst>
            </p:cNvPr>
            <p:cNvGrpSpPr/>
            <p:nvPr/>
          </p:nvGrpSpPr>
          <p:grpSpPr>
            <a:xfrm>
              <a:off x="2245407" y="4531752"/>
              <a:ext cx="5650818" cy="1271587"/>
              <a:chOff x="2245407" y="4531752"/>
              <a:chExt cx="5650818" cy="1271587"/>
            </a:xfrm>
          </p:grpSpPr>
          <p:pic>
            <p:nvPicPr>
              <p:cNvPr id="10" name="Picture 9">
                <a:extLst>
                  <a:ext uri="{FF2B5EF4-FFF2-40B4-BE49-F238E27FC236}">
                    <a16:creationId xmlns="" xmlns:a16="http://schemas.microsoft.com/office/drawing/2014/main" id="{8B94DAE7-0EC1-4DAF-A832-7EA5FBF7FB9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84081" y="4904146"/>
                <a:ext cx="5412144" cy="899193"/>
              </a:xfrm>
              <a:prstGeom prst="rect">
                <a:avLst/>
              </a:prstGeom>
            </p:spPr>
          </p:pic>
          <p:pic>
            <p:nvPicPr>
              <p:cNvPr id="24" name="Picture 23">
                <a:extLst>
                  <a:ext uri="{FF2B5EF4-FFF2-40B4-BE49-F238E27FC236}">
                    <a16:creationId xmlns="" xmlns:a16="http://schemas.microsoft.com/office/drawing/2014/main" id="{7FC5D007-A6D7-4DB4-AA4F-97520438278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245407" y="4531752"/>
                <a:ext cx="2221689" cy="427609"/>
              </a:xfrm>
              <a:prstGeom prst="rect">
                <a:avLst/>
              </a:prstGeom>
            </p:spPr>
          </p:pic>
        </p:grpSp>
        <p:sp>
          <p:nvSpPr>
            <p:cNvPr id="17" name="Rectangle 16">
              <a:extLst>
                <a:ext uri="{FF2B5EF4-FFF2-40B4-BE49-F238E27FC236}">
                  <a16:creationId xmlns="" xmlns:a16="http://schemas.microsoft.com/office/drawing/2014/main" id="{C98C5A74-220A-48CB-9535-3001AFB8F19E}"/>
                </a:ext>
              </a:extLst>
            </p:cNvPr>
            <p:cNvSpPr/>
            <p:nvPr/>
          </p:nvSpPr>
          <p:spPr>
            <a:xfrm>
              <a:off x="2409825" y="4538660"/>
              <a:ext cx="5514975" cy="134398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 xmlns:a16="http://schemas.microsoft.com/office/drawing/2014/main" id="{7DC4559A-E4A0-4F23-8F47-AF7862A7A659}"/>
              </a:ext>
            </a:extLst>
          </p:cNvPr>
          <p:cNvGrpSpPr/>
          <p:nvPr/>
        </p:nvGrpSpPr>
        <p:grpSpPr>
          <a:xfrm>
            <a:off x="5626455" y="5155320"/>
            <a:ext cx="5740463" cy="1080165"/>
            <a:chOff x="5819183" y="5150263"/>
            <a:chExt cx="5740463" cy="1080165"/>
          </a:xfrm>
        </p:grpSpPr>
        <p:grpSp>
          <p:nvGrpSpPr>
            <p:cNvPr id="25" name="Group 24">
              <a:extLst>
                <a:ext uri="{FF2B5EF4-FFF2-40B4-BE49-F238E27FC236}">
                  <a16:creationId xmlns="" xmlns:a16="http://schemas.microsoft.com/office/drawing/2014/main" id="{C7182F5C-EA8C-44ED-89BA-5FBD4D0CAD1E}"/>
                </a:ext>
              </a:extLst>
            </p:cNvPr>
            <p:cNvGrpSpPr/>
            <p:nvPr/>
          </p:nvGrpSpPr>
          <p:grpSpPr>
            <a:xfrm>
              <a:off x="5819183" y="5150264"/>
              <a:ext cx="5740463" cy="993934"/>
              <a:chOff x="5819183" y="5150264"/>
              <a:chExt cx="5740463" cy="993934"/>
            </a:xfrm>
          </p:grpSpPr>
          <p:pic>
            <p:nvPicPr>
              <p:cNvPr id="23" name="Picture 22">
                <a:extLst>
                  <a:ext uri="{FF2B5EF4-FFF2-40B4-BE49-F238E27FC236}">
                    <a16:creationId xmlns="" xmlns:a16="http://schemas.microsoft.com/office/drawing/2014/main" id="{337C974C-0D42-4602-8F1E-83904978C8E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19183" y="5566550"/>
                <a:ext cx="5740463" cy="577648"/>
              </a:xfrm>
              <a:prstGeom prst="rect">
                <a:avLst/>
              </a:prstGeom>
            </p:spPr>
          </p:pic>
          <p:pic>
            <p:nvPicPr>
              <p:cNvPr id="29" name="Picture 28">
                <a:extLst>
                  <a:ext uri="{FF2B5EF4-FFF2-40B4-BE49-F238E27FC236}">
                    <a16:creationId xmlns="" xmlns:a16="http://schemas.microsoft.com/office/drawing/2014/main" id="{90ED6B11-2706-4688-8FA4-D3EAFBD3801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41526" y="5150264"/>
                <a:ext cx="1648534" cy="399883"/>
              </a:xfrm>
              <a:prstGeom prst="rect">
                <a:avLst/>
              </a:prstGeom>
            </p:spPr>
          </p:pic>
        </p:grpSp>
        <p:sp>
          <p:nvSpPr>
            <p:cNvPr id="26" name="Rectangle 25">
              <a:extLst>
                <a:ext uri="{FF2B5EF4-FFF2-40B4-BE49-F238E27FC236}">
                  <a16:creationId xmlns="" xmlns:a16="http://schemas.microsoft.com/office/drawing/2014/main" id="{1F2835EF-1DC5-4013-BDAA-43953E51F2AB}"/>
                </a:ext>
              </a:extLst>
            </p:cNvPr>
            <p:cNvSpPr/>
            <p:nvPr/>
          </p:nvSpPr>
          <p:spPr>
            <a:xfrm>
              <a:off x="5838825" y="5150263"/>
              <a:ext cx="5720821" cy="108016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32079B1E-FE7D-4A72-9AD8-0B70CC563270}"/>
              </a:ext>
            </a:extLst>
          </p:cNvPr>
          <p:cNvGrpSpPr/>
          <p:nvPr/>
        </p:nvGrpSpPr>
        <p:grpSpPr>
          <a:xfrm>
            <a:off x="1882512" y="4185777"/>
            <a:ext cx="7487885" cy="698727"/>
            <a:chOff x="1856140" y="4094814"/>
            <a:chExt cx="8187700" cy="780315"/>
          </a:xfrm>
        </p:grpSpPr>
        <p:grpSp>
          <p:nvGrpSpPr>
            <p:cNvPr id="33" name="Group 32">
              <a:extLst>
                <a:ext uri="{FF2B5EF4-FFF2-40B4-BE49-F238E27FC236}">
                  <a16:creationId xmlns="" xmlns:a16="http://schemas.microsoft.com/office/drawing/2014/main" id="{93ED001D-6F3F-4279-AB9A-F535A19E5E26}"/>
                </a:ext>
              </a:extLst>
            </p:cNvPr>
            <p:cNvGrpSpPr/>
            <p:nvPr/>
          </p:nvGrpSpPr>
          <p:grpSpPr>
            <a:xfrm>
              <a:off x="1856140" y="4094814"/>
              <a:ext cx="8187700" cy="735694"/>
              <a:chOff x="1856140" y="4094814"/>
              <a:chExt cx="8187700" cy="735694"/>
            </a:xfrm>
          </p:grpSpPr>
          <p:pic>
            <p:nvPicPr>
              <p:cNvPr id="28" name="Picture 27">
                <a:extLst>
                  <a:ext uri="{FF2B5EF4-FFF2-40B4-BE49-F238E27FC236}">
                    <a16:creationId xmlns="" xmlns:a16="http://schemas.microsoft.com/office/drawing/2014/main" id="{AE2DBA6E-EC4A-4BBF-9979-ED11A38EA24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78765" y="4094814"/>
                <a:ext cx="1613564" cy="447923"/>
              </a:xfrm>
              <a:prstGeom prst="rect">
                <a:avLst/>
              </a:prstGeom>
            </p:spPr>
          </p:pic>
          <p:pic>
            <p:nvPicPr>
              <p:cNvPr id="34" name="Picture 33">
                <a:extLst>
                  <a:ext uri="{FF2B5EF4-FFF2-40B4-BE49-F238E27FC236}">
                    <a16:creationId xmlns="" xmlns:a16="http://schemas.microsoft.com/office/drawing/2014/main" id="{AA71BB74-829D-4190-B1AF-9F35A9A7E1F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856140" y="4437468"/>
                <a:ext cx="8187700" cy="393040"/>
              </a:xfrm>
              <a:prstGeom prst="rect">
                <a:avLst/>
              </a:prstGeom>
            </p:spPr>
          </p:pic>
        </p:grpSp>
        <p:sp>
          <p:nvSpPr>
            <p:cNvPr id="35" name="Rectangle 34">
              <a:extLst>
                <a:ext uri="{FF2B5EF4-FFF2-40B4-BE49-F238E27FC236}">
                  <a16:creationId xmlns="" xmlns:a16="http://schemas.microsoft.com/office/drawing/2014/main" id="{C54A7420-A174-4128-8E31-AFCEACC44932}"/>
                </a:ext>
              </a:extLst>
            </p:cNvPr>
            <p:cNvSpPr/>
            <p:nvPr/>
          </p:nvSpPr>
          <p:spPr>
            <a:xfrm>
              <a:off x="1943100" y="4094814"/>
              <a:ext cx="8071456" cy="78031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 xmlns:a16="http://schemas.microsoft.com/office/drawing/2014/main" id="{3EB6AFEC-3CC5-47E6-AF37-2A9F039F9C7F}"/>
              </a:ext>
            </a:extLst>
          </p:cNvPr>
          <p:cNvGrpSpPr/>
          <p:nvPr/>
        </p:nvGrpSpPr>
        <p:grpSpPr>
          <a:xfrm>
            <a:off x="4448175" y="2093034"/>
            <a:ext cx="3541906" cy="947057"/>
            <a:chOff x="-1257300" y="2857631"/>
            <a:chExt cx="4837545" cy="1277328"/>
          </a:xfrm>
        </p:grpSpPr>
        <p:grpSp>
          <p:nvGrpSpPr>
            <p:cNvPr id="38" name="Group 37">
              <a:extLst>
                <a:ext uri="{FF2B5EF4-FFF2-40B4-BE49-F238E27FC236}">
                  <a16:creationId xmlns="" xmlns:a16="http://schemas.microsoft.com/office/drawing/2014/main" id="{254948F5-0A9A-48CD-8356-6189DB2966AE}"/>
                </a:ext>
              </a:extLst>
            </p:cNvPr>
            <p:cNvGrpSpPr/>
            <p:nvPr/>
          </p:nvGrpSpPr>
          <p:grpSpPr>
            <a:xfrm>
              <a:off x="-1251198" y="2864433"/>
              <a:ext cx="4831443" cy="1270526"/>
              <a:chOff x="-1251198" y="2864433"/>
              <a:chExt cx="4831443" cy="1270526"/>
            </a:xfrm>
          </p:grpSpPr>
          <p:pic>
            <p:nvPicPr>
              <p:cNvPr id="37" name="Picture 36">
                <a:extLst>
                  <a:ext uri="{FF2B5EF4-FFF2-40B4-BE49-F238E27FC236}">
                    <a16:creationId xmlns="" xmlns:a16="http://schemas.microsoft.com/office/drawing/2014/main" id="{A77EFDB5-2A8A-46D5-85BD-F4CFE80EEE6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251198" y="3420081"/>
                <a:ext cx="4831443" cy="714878"/>
              </a:xfrm>
              <a:prstGeom prst="rect">
                <a:avLst/>
              </a:prstGeom>
            </p:spPr>
          </p:pic>
          <p:pic>
            <p:nvPicPr>
              <p:cNvPr id="39" name="Picture 38">
                <a:extLst>
                  <a:ext uri="{FF2B5EF4-FFF2-40B4-BE49-F238E27FC236}">
                    <a16:creationId xmlns="" xmlns:a16="http://schemas.microsoft.com/office/drawing/2014/main" id="{7FD1BCDC-0D71-4BCA-8A10-2127A6ED341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51198" y="2864433"/>
                <a:ext cx="1647078" cy="530777"/>
              </a:xfrm>
              <a:prstGeom prst="rect">
                <a:avLst/>
              </a:prstGeom>
            </p:spPr>
          </p:pic>
        </p:grpSp>
        <p:sp>
          <p:nvSpPr>
            <p:cNvPr id="40" name="Rectangle 39">
              <a:extLst>
                <a:ext uri="{FF2B5EF4-FFF2-40B4-BE49-F238E27FC236}">
                  <a16:creationId xmlns="" xmlns:a16="http://schemas.microsoft.com/office/drawing/2014/main" id="{027EFE13-341F-4265-ABA5-8EBBDD7BA25C}"/>
                </a:ext>
              </a:extLst>
            </p:cNvPr>
            <p:cNvSpPr/>
            <p:nvPr/>
          </p:nvSpPr>
          <p:spPr>
            <a:xfrm>
              <a:off x="-1257300" y="2857631"/>
              <a:ext cx="4810125" cy="125104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 xmlns:a16="http://schemas.microsoft.com/office/drawing/2014/main" id="{119666FA-C5F3-43BF-BF2C-30470CE656D9}"/>
              </a:ext>
            </a:extLst>
          </p:cNvPr>
          <p:cNvGrpSpPr/>
          <p:nvPr/>
        </p:nvGrpSpPr>
        <p:grpSpPr>
          <a:xfrm>
            <a:off x="4432567" y="3158787"/>
            <a:ext cx="3537438" cy="869869"/>
            <a:chOff x="-1289330" y="1418740"/>
            <a:chExt cx="5108855" cy="1299983"/>
          </a:xfrm>
        </p:grpSpPr>
        <p:grpSp>
          <p:nvGrpSpPr>
            <p:cNvPr id="44" name="Group 43">
              <a:extLst>
                <a:ext uri="{FF2B5EF4-FFF2-40B4-BE49-F238E27FC236}">
                  <a16:creationId xmlns="" xmlns:a16="http://schemas.microsoft.com/office/drawing/2014/main" id="{C76B981A-00CE-4984-9979-37E138E75915}"/>
                </a:ext>
              </a:extLst>
            </p:cNvPr>
            <p:cNvGrpSpPr/>
            <p:nvPr/>
          </p:nvGrpSpPr>
          <p:grpSpPr>
            <a:xfrm>
              <a:off x="-1289330" y="1423135"/>
              <a:ext cx="5088496" cy="1260365"/>
              <a:chOff x="-1289330" y="1423135"/>
              <a:chExt cx="5088496" cy="1260365"/>
            </a:xfrm>
          </p:grpSpPr>
          <p:pic>
            <p:nvPicPr>
              <p:cNvPr id="42" name="Picture 41">
                <a:extLst>
                  <a:ext uri="{FF2B5EF4-FFF2-40B4-BE49-F238E27FC236}">
                    <a16:creationId xmlns="" xmlns:a16="http://schemas.microsoft.com/office/drawing/2014/main" id="{869E923C-E45F-4655-AE63-6442AADD8A2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270280" y="1423135"/>
                <a:ext cx="1550575" cy="541847"/>
              </a:xfrm>
              <a:prstGeom prst="rect">
                <a:avLst/>
              </a:prstGeom>
            </p:spPr>
          </p:pic>
          <p:pic>
            <p:nvPicPr>
              <p:cNvPr id="45" name="Picture 44">
                <a:extLst>
                  <a:ext uri="{FF2B5EF4-FFF2-40B4-BE49-F238E27FC236}">
                    <a16:creationId xmlns="" xmlns:a16="http://schemas.microsoft.com/office/drawing/2014/main" id="{D8CF0FFF-5DAB-41AC-8A38-1E2FFC042F6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289330" y="2002891"/>
                <a:ext cx="5088496" cy="680609"/>
              </a:xfrm>
              <a:prstGeom prst="rect">
                <a:avLst/>
              </a:prstGeom>
            </p:spPr>
          </p:pic>
        </p:grpSp>
        <p:sp>
          <p:nvSpPr>
            <p:cNvPr id="46" name="Rectangle 45">
              <a:extLst>
                <a:ext uri="{FF2B5EF4-FFF2-40B4-BE49-F238E27FC236}">
                  <a16:creationId xmlns="" xmlns:a16="http://schemas.microsoft.com/office/drawing/2014/main" id="{C51D084E-2B82-4A08-BB6D-8B38EABAFABA}"/>
                </a:ext>
              </a:extLst>
            </p:cNvPr>
            <p:cNvSpPr/>
            <p:nvPr/>
          </p:nvSpPr>
          <p:spPr>
            <a:xfrm>
              <a:off x="-1276350" y="1418740"/>
              <a:ext cx="5095875" cy="129998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0117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AE51B0A-D47A-499E-AECF-C19F3DC300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03092" y="3527214"/>
            <a:ext cx="2844800" cy="1623159"/>
          </a:xfrm>
          <a:prstGeom prst="rect">
            <a:avLst/>
          </a:prstGeom>
          <a:ln w="6350">
            <a:solidFill>
              <a:schemeClr val="tx1"/>
            </a:solidFill>
          </a:ln>
        </p:spPr>
      </p:pic>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Uber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390266"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1" name="Picture 2" descr="Image result for uber logo">
            <a:extLst>
              <a:ext uri="{FF2B5EF4-FFF2-40B4-BE49-F238E27FC236}">
                <a16:creationId xmlns="" xmlns:a16="http://schemas.microsoft.com/office/drawing/2014/main" id="{77AFB9BF-BEEC-4D2D-9EF2-7D3D7D7704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14556" y="295443"/>
            <a:ext cx="1797990" cy="6707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63F50D39-93EA-4FAF-A401-6C74BF7A5B26}"/>
              </a:ext>
            </a:extLst>
          </p:cNvPr>
          <p:cNvSpPr/>
          <p:nvPr/>
        </p:nvSpPr>
        <p:spPr>
          <a:xfrm>
            <a:off x="3225106" y="2519697"/>
            <a:ext cx="5685770"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“Moving Forward / Committed”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$48.0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18-Week Flight: 5/14/18 – 9/16/18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:15, :30, :60-second creative / 12,215 Airings / 2.6 Billion HH IMPs</a:t>
            </a:r>
          </a:p>
        </p:txBody>
      </p:sp>
      <p:sp>
        <p:nvSpPr>
          <p:cNvPr id="15" name="Rectangle 14">
            <a:extLst>
              <a:ext uri="{FF2B5EF4-FFF2-40B4-BE49-F238E27FC236}">
                <a16:creationId xmlns="" xmlns:a16="http://schemas.microsoft.com/office/drawing/2014/main" id="{DB134604-4812-4D7E-863E-E2DB1F6EF4E2}"/>
              </a:ext>
            </a:extLst>
          </p:cNvPr>
          <p:cNvSpPr/>
          <p:nvPr/>
        </p:nvSpPr>
        <p:spPr>
          <a:xfrm>
            <a:off x="631047" y="1339172"/>
            <a:ext cx="10745521"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response to continual scandals, Uber released their “Moving Forward” TV campaign featuring new CEO Dara </a:t>
            </a:r>
            <a:r>
              <a:rPr kumimoji="0" lang="en-US" sz="1400" b="0" i="0" u="none" strike="noStrike" kern="1200" cap="none" spc="0" normalizeH="0" baseline="0" noProof="0" dirty="0" err="1">
                <a:ln>
                  <a:noFill/>
                </a:ln>
                <a:solidFill>
                  <a:prstClr val="black"/>
                </a:solidFill>
                <a:effectLst/>
                <a:uLnTx/>
                <a:uFillTx/>
                <a:latin typeface="Open Sans" panose="020B0606030504020204"/>
                <a:ea typeface="+mn-ea"/>
                <a:cs typeface="+mn-cs"/>
              </a:rPr>
              <a:t>Khosrowshahi</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and emphasizing a new direction with new leadership and culture and their core value of ‘always do the right thing’ and how they’re listening to customers and drivers and making improvements to the service (enhanced background checks, 24/7 customer support, better ride quality, </a:t>
            </a:r>
            <a:r>
              <a:rPr kumimoji="0" lang="en-US" sz="1400" b="0" i="0" u="none" strike="noStrike" kern="1200" cap="none" spc="0" normalizeH="0" baseline="0" noProof="0" dirty="0" err="1">
                <a:ln>
                  <a:noFill/>
                </a:ln>
                <a:solidFill>
                  <a:prstClr val="black"/>
                </a:solidFill>
                <a:effectLst/>
                <a:uLnTx/>
                <a:uFillTx/>
                <a:latin typeface="Open Sans" panose="020B0606030504020204"/>
                <a:ea typeface="+mn-ea"/>
                <a:cs typeface="+mn-cs"/>
              </a:rPr>
              <a:t>etc</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pic>
        <p:nvPicPr>
          <p:cNvPr id="2" name="Picture 1">
            <a:extLst>
              <a:ext uri="{FF2B5EF4-FFF2-40B4-BE49-F238E27FC236}">
                <a16:creationId xmlns="" xmlns:a16="http://schemas.microsoft.com/office/drawing/2014/main" id="{F378BB61-510C-4E59-915A-2CDB6F1372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2502" y="3547477"/>
            <a:ext cx="2844798" cy="1570002"/>
          </a:xfrm>
          <a:prstGeom prst="rect">
            <a:avLst/>
          </a:prstGeom>
          <a:ln w="6350">
            <a:solidFill>
              <a:schemeClr val="tx1"/>
            </a:solidFill>
          </a:ln>
        </p:spPr>
      </p:pic>
      <p:pic>
        <p:nvPicPr>
          <p:cNvPr id="3" name="Picture 2">
            <a:extLst>
              <a:ext uri="{FF2B5EF4-FFF2-40B4-BE49-F238E27FC236}">
                <a16:creationId xmlns="" xmlns:a16="http://schemas.microsoft.com/office/drawing/2014/main" id="{4DECB6C5-2528-4F5A-A6AC-CC192C680D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8130" y="3536868"/>
            <a:ext cx="2844800" cy="1568366"/>
          </a:xfrm>
          <a:prstGeom prst="rect">
            <a:avLst/>
          </a:prstGeom>
          <a:ln w="6350">
            <a:solidFill>
              <a:schemeClr val="tx1"/>
            </a:solidFill>
          </a:ln>
        </p:spPr>
      </p:pic>
      <p:pic>
        <p:nvPicPr>
          <p:cNvPr id="4" name="Picture 3">
            <a:extLst>
              <a:ext uri="{FF2B5EF4-FFF2-40B4-BE49-F238E27FC236}">
                <a16:creationId xmlns="" xmlns:a16="http://schemas.microsoft.com/office/drawing/2014/main" id="{90ADE1EC-7955-4B7A-9A7C-38B77BFEA5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08998" y="4829753"/>
            <a:ext cx="2844800" cy="1643345"/>
          </a:xfrm>
          <a:prstGeom prst="rect">
            <a:avLst/>
          </a:prstGeom>
          <a:ln w="6350">
            <a:solidFill>
              <a:schemeClr val="tx1"/>
            </a:solidFill>
          </a:ln>
        </p:spPr>
      </p:pic>
      <p:pic>
        <p:nvPicPr>
          <p:cNvPr id="5" name="Picture 4">
            <a:extLst>
              <a:ext uri="{FF2B5EF4-FFF2-40B4-BE49-F238E27FC236}">
                <a16:creationId xmlns="" xmlns:a16="http://schemas.microsoft.com/office/drawing/2014/main" id="{26DABA16-5CA5-46CB-8A48-670D2F8D3B2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00705" y="3546318"/>
            <a:ext cx="2831628" cy="1593903"/>
          </a:xfrm>
          <a:prstGeom prst="rect">
            <a:avLst/>
          </a:prstGeom>
          <a:ln w="6350">
            <a:solidFill>
              <a:schemeClr val="tx1"/>
            </a:solidFill>
          </a:ln>
        </p:spPr>
      </p:pic>
      <p:pic>
        <p:nvPicPr>
          <p:cNvPr id="6" name="Picture 5">
            <a:extLst>
              <a:ext uri="{FF2B5EF4-FFF2-40B4-BE49-F238E27FC236}">
                <a16:creationId xmlns="" xmlns:a16="http://schemas.microsoft.com/office/drawing/2014/main" id="{C3FF81DC-1A65-4599-A6E6-F8F7D4CCE27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53690" y="4829753"/>
            <a:ext cx="2844800" cy="1614583"/>
          </a:xfrm>
          <a:prstGeom prst="rect">
            <a:avLst/>
          </a:prstGeom>
          <a:ln w="6350">
            <a:solidFill>
              <a:schemeClr val="tx1"/>
            </a:solidFill>
          </a:ln>
        </p:spPr>
      </p:pic>
      <p:pic>
        <p:nvPicPr>
          <p:cNvPr id="7" name="Picture 6">
            <a:extLst>
              <a:ext uri="{FF2B5EF4-FFF2-40B4-BE49-F238E27FC236}">
                <a16:creationId xmlns="" xmlns:a16="http://schemas.microsoft.com/office/drawing/2014/main" id="{9D96D851-E459-4D83-A205-EE6B435787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735727" y="4829753"/>
            <a:ext cx="2844800" cy="1623159"/>
          </a:xfrm>
          <a:prstGeom prst="rect">
            <a:avLst/>
          </a:prstGeom>
          <a:ln w="6350">
            <a:solidFill>
              <a:schemeClr val="tx1"/>
            </a:solidFill>
          </a:ln>
        </p:spPr>
      </p:pic>
      <p:sp>
        <p:nvSpPr>
          <p:cNvPr id="22" name="Rectangle 21">
            <a:extLst>
              <a:ext uri="{FF2B5EF4-FFF2-40B4-BE49-F238E27FC236}">
                <a16:creationId xmlns="" xmlns:a16="http://schemas.microsoft.com/office/drawing/2014/main" id="{0977EA70-35B8-4AF0-9657-42D1B06172F5}"/>
              </a:ext>
            </a:extLst>
          </p:cNvPr>
          <p:cNvSpPr/>
          <p:nvPr/>
        </p:nvSpPr>
        <p:spPr>
          <a:xfrm>
            <a:off x="181162" y="6479941"/>
            <a:ext cx="1047464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566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 xmlns:a16="http://schemas.microsoft.com/office/drawing/2014/main" id="{CA7E1260-F598-47B2-AF81-9BD3AA71CAC4}"/>
              </a:ext>
            </a:extLst>
          </p:cNvPr>
          <p:cNvSpPr/>
          <p:nvPr/>
        </p:nvSpPr>
        <p:spPr>
          <a:xfrm>
            <a:off x="181162" y="6315349"/>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 xmlns:a16="http://schemas.microsoft.com/office/drawing/2014/main" id="{E270AF47-24DD-4DEF-826E-C4990AA0ADBA}"/>
              </a:ext>
            </a:extLst>
          </p:cNvPr>
          <p:cNvGraphicFramePr/>
          <p:nvPr>
            <p:extLst>
              <p:ext uri="{D42A27DB-BD31-4B8C-83A1-F6EECF244321}">
                <p14:modId xmlns:p14="http://schemas.microsoft.com/office/powerpoint/2010/main" val="1336192909"/>
              </p:ext>
            </p:extLst>
          </p:nvPr>
        </p:nvGraphicFramePr>
        <p:xfrm>
          <a:off x="1346606" y="2733870"/>
          <a:ext cx="9486235" cy="3542524"/>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 xmlns:a16="http://schemas.microsoft.com/office/drawing/2014/main" id="{F9C82898-4A6B-4686-9BC5-8151DFB62BAE}"/>
              </a:ext>
            </a:extLst>
          </p:cNvPr>
          <p:cNvSpPr/>
          <p:nvPr/>
        </p:nvSpPr>
        <p:spPr>
          <a:xfrm>
            <a:off x="1390266" y="2126404"/>
            <a:ext cx="9237301"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Uber: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thousands)</a:t>
            </a:r>
          </a:p>
        </p:txBody>
      </p:sp>
      <p:sp>
        <p:nvSpPr>
          <p:cNvPr id="28" name="Rectangle 27">
            <a:extLst>
              <a:ext uri="{FF2B5EF4-FFF2-40B4-BE49-F238E27FC236}">
                <a16:creationId xmlns="" xmlns:a16="http://schemas.microsoft.com/office/drawing/2014/main" id="{21EDDB61-FA99-402A-8007-5324BB261A80}"/>
              </a:ext>
            </a:extLst>
          </p:cNvPr>
          <p:cNvSpPr/>
          <p:nvPr/>
        </p:nvSpPr>
        <p:spPr>
          <a:xfrm>
            <a:off x="330705" y="1265309"/>
            <a:ext cx="1141019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94% of Uber’s TV activity between 5/14/18 – 9/16/18 was allocated towards the “Moving Forward” campaign.  Immediately after that campaign ended, Uber launched a branding campaign entitled “Doors Are Always Opening” which ran through the balance of 3Q ’18 and through 4Q ‘18.  In total, Uber spent $181 million in TV between 2017 &amp; 2018.</a:t>
            </a:r>
          </a:p>
        </p:txBody>
      </p:sp>
      <p:pic>
        <p:nvPicPr>
          <p:cNvPr id="15" name="Picture 2" descr="Image result for uber logo">
            <a:extLst>
              <a:ext uri="{FF2B5EF4-FFF2-40B4-BE49-F238E27FC236}">
                <a16:creationId xmlns="" xmlns:a16="http://schemas.microsoft.com/office/drawing/2014/main" id="{503C2DA4-17AD-428E-A6C4-8B711B8B22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14556" y="295443"/>
            <a:ext cx="1797990" cy="67073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23613C0B-FE98-4262-8431-13AE5668930A}"/>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Uber      Other Supporting TV Activity</a:t>
            </a:r>
          </a:p>
        </p:txBody>
      </p:sp>
      <p:cxnSp>
        <p:nvCxnSpPr>
          <p:cNvPr id="17" name="Straight Connector 16">
            <a:extLst>
              <a:ext uri="{FF2B5EF4-FFF2-40B4-BE49-F238E27FC236}">
                <a16:creationId xmlns="" xmlns:a16="http://schemas.microsoft.com/office/drawing/2014/main" id="{949C61E7-255F-48F1-BD6A-78857EBC6238}"/>
              </a:ext>
            </a:extLst>
          </p:cNvPr>
          <p:cNvCxnSpPr>
            <a:cxnSpLocks/>
          </p:cNvCxnSpPr>
          <p:nvPr/>
        </p:nvCxnSpPr>
        <p:spPr>
          <a:xfrm>
            <a:off x="1390266"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76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Uber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390266"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descr="Image result for uber logo">
            <a:extLst>
              <a:ext uri="{FF2B5EF4-FFF2-40B4-BE49-F238E27FC236}">
                <a16:creationId xmlns="" xmlns:a16="http://schemas.microsoft.com/office/drawing/2014/main" id="{5B46A6A3-8C96-4C05-B5C9-36927A5CF4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4556" y="295443"/>
            <a:ext cx="1797990" cy="6707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9A976F5D-29E1-4E2B-A2B6-81DD4A73CECC}"/>
              </a:ext>
            </a:extLst>
          </p:cNvPr>
          <p:cNvSpPr/>
          <p:nvPr/>
        </p:nvSpPr>
        <p:spPr>
          <a:xfrm>
            <a:off x="1729161" y="2033094"/>
            <a:ext cx="8721969"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Uber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millions)</a:t>
            </a:r>
          </a:p>
        </p:txBody>
      </p:sp>
      <p:graphicFrame>
        <p:nvGraphicFramePr>
          <p:cNvPr id="5" name="Chart 4">
            <a:extLst>
              <a:ext uri="{FF2B5EF4-FFF2-40B4-BE49-F238E27FC236}">
                <a16:creationId xmlns="" xmlns:a16="http://schemas.microsoft.com/office/drawing/2014/main" id="{0E5FB0C2-D5C6-40FC-AF06-2E6AC3CB7C44}"/>
              </a:ext>
            </a:extLst>
          </p:cNvPr>
          <p:cNvGraphicFramePr/>
          <p:nvPr>
            <p:extLst>
              <p:ext uri="{D42A27DB-BD31-4B8C-83A1-F6EECF244321}">
                <p14:modId xmlns:p14="http://schemas.microsoft.com/office/powerpoint/2010/main" val="1800935264"/>
              </p:ext>
            </p:extLst>
          </p:nvPr>
        </p:nvGraphicFramePr>
        <p:xfrm>
          <a:off x="1184036" y="2456664"/>
          <a:ext cx="9964614" cy="3927965"/>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 xmlns:a16="http://schemas.microsoft.com/office/drawing/2014/main" id="{81985490-75DD-4F3D-9D58-1E41EE5C30EA}"/>
              </a:ext>
            </a:extLst>
          </p:cNvPr>
          <p:cNvSpPr/>
          <p:nvPr/>
        </p:nvSpPr>
        <p:spPr>
          <a:xfrm>
            <a:off x="2449267" y="3072890"/>
            <a:ext cx="1103070" cy="3313182"/>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 xmlns:a16="http://schemas.microsoft.com/office/drawing/2014/main" id="{E951FE74-AF9D-40AF-BD97-DC5C4E998AB8}"/>
              </a:ext>
            </a:extLst>
          </p:cNvPr>
          <p:cNvSpPr txBox="1"/>
          <p:nvPr/>
        </p:nvSpPr>
        <p:spPr>
          <a:xfrm>
            <a:off x="2443405" y="2742362"/>
            <a:ext cx="11030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Crisis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B862CD9E-4457-4414-8A16-C6E218B039ED}"/>
              </a:ext>
            </a:extLst>
          </p:cNvPr>
          <p:cNvSpPr/>
          <p:nvPr/>
        </p:nvSpPr>
        <p:spPr>
          <a:xfrm>
            <a:off x="6230823" y="3071446"/>
            <a:ext cx="2595936" cy="3313183"/>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C93F48F8-CB7A-4BBF-95BC-73A0A2BDAED7}"/>
              </a:ext>
            </a:extLst>
          </p:cNvPr>
          <p:cNvSpPr txBox="1"/>
          <p:nvPr/>
        </p:nvSpPr>
        <p:spPr>
          <a:xfrm>
            <a:off x="4976548" y="2757807"/>
            <a:ext cx="4848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“Moving Forward” / “Post-Response” TV Branding Campaigns</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5" name="Rectangle 24">
            <a:extLst>
              <a:ext uri="{FF2B5EF4-FFF2-40B4-BE49-F238E27FC236}">
                <a16:creationId xmlns="" xmlns:a16="http://schemas.microsoft.com/office/drawing/2014/main" id="{DA9E7004-358A-42AF-B391-098CDA44B5E1}"/>
              </a:ext>
            </a:extLst>
          </p:cNvPr>
          <p:cNvSpPr/>
          <p:nvPr/>
        </p:nvSpPr>
        <p:spPr>
          <a:xfrm>
            <a:off x="181162" y="6408451"/>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Represents global figures since U.S. breakout is not available within Uber 10-Q filings, however U.S. accounts for 89% of Uber’s revenue growth per 10-Q (8/9/19) so a similar trend line would be expected between Global &amp; U.S.</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30EB2246-905D-4F73-9281-4DEF7B11C258}"/>
              </a:ext>
            </a:extLst>
          </p:cNvPr>
          <p:cNvSpPr/>
          <p:nvPr/>
        </p:nvSpPr>
        <p:spPr>
          <a:xfrm>
            <a:off x="175298" y="6560851"/>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Uber 10-Q filings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 xmlns:a16="http://schemas.microsoft.com/office/drawing/2014/main" id="{DAB652E8-148D-4175-ADBA-86484B19394C}"/>
              </a:ext>
            </a:extLst>
          </p:cNvPr>
          <p:cNvSpPr/>
          <p:nvPr/>
        </p:nvSpPr>
        <p:spPr>
          <a:xfrm>
            <a:off x="208814" y="1273855"/>
            <a:ext cx="1162352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After a quarter of low growth in terms of active users (+3%) and total trips taken (+4%), Uber launched their “Moving Forward” TV campaign in 2Q ‘18 to regain the trust of their customers and increase usage of their service.  The TV campaign, coupled with the branding campaign that immediately followed, helped spur an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average +10% growth</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in both users and trips over the next three quarters.</a:t>
            </a:r>
          </a:p>
        </p:txBody>
      </p:sp>
    </p:spTree>
    <p:extLst>
      <p:ext uri="{BB962C8B-B14F-4D97-AF65-F5344CB8AC3E}">
        <p14:creationId xmlns:p14="http://schemas.microsoft.com/office/powerpoint/2010/main" val="1519074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1" y="5228743"/>
            <a:ext cx="8464217"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Samsung</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a:ea typeface="+mn-ea"/>
                <a:cs typeface="+mn-cs"/>
              </a:rPr>
              <a:t>How TV Helps Preserve Brand Reputation </a:t>
            </a:r>
          </a:p>
        </p:txBody>
      </p:sp>
    </p:spTree>
    <p:extLst>
      <p:ext uri="{BB962C8B-B14F-4D97-AF65-F5344CB8AC3E}">
        <p14:creationId xmlns:p14="http://schemas.microsoft.com/office/powerpoint/2010/main" val="65743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Samsung      The Crisis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136719"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 xmlns:a16="http://schemas.microsoft.com/office/drawing/2014/main" id="{3A2D3E1B-1B52-4757-9921-24351CB5D4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5886" y="200896"/>
            <a:ext cx="2276669" cy="7559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377D6799-43D9-4BD5-9120-D8ABCC96C218}"/>
              </a:ext>
            </a:extLst>
          </p:cNvPr>
          <p:cNvSpPr/>
          <p:nvPr/>
        </p:nvSpPr>
        <p:spPr>
          <a:xfrm>
            <a:off x="694739" y="1339172"/>
            <a:ext cx="1064677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Between August &amp; September 2016, users began making social media posts about their Galaxy Note 7 batteries exploding which led Samsung to officially recall them in September 2016.</a:t>
            </a:r>
          </a:p>
        </p:txBody>
      </p:sp>
      <p:grpSp>
        <p:nvGrpSpPr>
          <p:cNvPr id="10" name="Group 9">
            <a:extLst>
              <a:ext uri="{FF2B5EF4-FFF2-40B4-BE49-F238E27FC236}">
                <a16:creationId xmlns="" xmlns:a16="http://schemas.microsoft.com/office/drawing/2014/main" id="{3E835E2B-94CB-41F5-854F-B11AF08BBF05}"/>
              </a:ext>
            </a:extLst>
          </p:cNvPr>
          <p:cNvGrpSpPr/>
          <p:nvPr/>
        </p:nvGrpSpPr>
        <p:grpSpPr>
          <a:xfrm>
            <a:off x="532506" y="3515693"/>
            <a:ext cx="4332464" cy="1233832"/>
            <a:chOff x="1866122" y="4630613"/>
            <a:chExt cx="6176866" cy="1563435"/>
          </a:xfrm>
        </p:grpSpPr>
        <p:grpSp>
          <p:nvGrpSpPr>
            <p:cNvPr id="8" name="Group 7">
              <a:extLst>
                <a:ext uri="{FF2B5EF4-FFF2-40B4-BE49-F238E27FC236}">
                  <a16:creationId xmlns="" xmlns:a16="http://schemas.microsoft.com/office/drawing/2014/main" id="{0C9E3A75-9F11-4C3D-B03A-87165064168B}"/>
                </a:ext>
              </a:extLst>
            </p:cNvPr>
            <p:cNvGrpSpPr/>
            <p:nvPr/>
          </p:nvGrpSpPr>
          <p:grpSpPr>
            <a:xfrm>
              <a:off x="1912775" y="4630613"/>
              <a:ext cx="6102221" cy="1487991"/>
              <a:chOff x="1912775" y="4630613"/>
              <a:chExt cx="6102221" cy="1487991"/>
            </a:xfrm>
          </p:grpSpPr>
          <p:pic>
            <p:nvPicPr>
              <p:cNvPr id="7" name="Picture 6">
                <a:extLst>
                  <a:ext uri="{FF2B5EF4-FFF2-40B4-BE49-F238E27FC236}">
                    <a16:creationId xmlns="" xmlns:a16="http://schemas.microsoft.com/office/drawing/2014/main" id="{016B8295-FD88-4A58-927D-6C6D75920E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2775" y="4630613"/>
                <a:ext cx="1059661" cy="776797"/>
              </a:xfrm>
              <a:prstGeom prst="rect">
                <a:avLst/>
              </a:prstGeom>
            </p:spPr>
          </p:pic>
          <p:pic>
            <p:nvPicPr>
              <p:cNvPr id="17" name="Picture 16">
                <a:extLst>
                  <a:ext uri="{FF2B5EF4-FFF2-40B4-BE49-F238E27FC236}">
                    <a16:creationId xmlns="" xmlns:a16="http://schemas.microsoft.com/office/drawing/2014/main" id="{000260AC-301C-433C-840E-D64BCDFF7B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12775" y="5383763"/>
                <a:ext cx="6102221" cy="734841"/>
              </a:xfrm>
              <a:prstGeom prst="rect">
                <a:avLst/>
              </a:prstGeom>
            </p:spPr>
          </p:pic>
        </p:grpSp>
        <p:sp>
          <p:nvSpPr>
            <p:cNvPr id="9" name="Rectangle 8">
              <a:extLst>
                <a:ext uri="{FF2B5EF4-FFF2-40B4-BE49-F238E27FC236}">
                  <a16:creationId xmlns="" xmlns:a16="http://schemas.microsoft.com/office/drawing/2014/main" id="{82452FA3-A95C-41B6-A838-86AAD20125FC}"/>
                </a:ext>
              </a:extLst>
            </p:cNvPr>
            <p:cNvSpPr/>
            <p:nvPr/>
          </p:nvSpPr>
          <p:spPr>
            <a:xfrm>
              <a:off x="1866122" y="4637314"/>
              <a:ext cx="6176866" cy="155673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 xmlns:a16="http://schemas.microsoft.com/office/drawing/2014/main" id="{E54B3497-1B25-49A2-87F5-C546477B299D}"/>
              </a:ext>
            </a:extLst>
          </p:cNvPr>
          <p:cNvGrpSpPr/>
          <p:nvPr/>
        </p:nvGrpSpPr>
        <p:grpSpPr>
          <a:xfrm>
            <a:off x="5163320" y="3654830"/>
            <a:ext cx="6752391" cy="1024944"/>
            <a:chOff x="447869" y="4027951"/>
            <a:chExt cx="7903029" cy="1247654"/>
          </a:xfrm>
        </p:grpSpPr>
        <p:grpSp>
          <p:nvGrpSpPr>
            <p:cNvPr id="15" name="Group 14">
              <a:extLst>
                <a:ext uri="{FF2B5EF4-FFF2-40B4-BE49-F238E27FC236}">
                  <a16:creationId xmlns="" xmlns:a16="http://schemas.microsoft.com/office/drawing/2014/main" id="{1EA8DB8F-40EF-4D9B-8EA3-A8934D1862C2}"/>
                </a:ext>
              </a:extLst>
            </p:cNvPr>
            <p:cNvGrpSpPr/>
            <p:nvPr/>
          </p:nvGrpSpPr>
          <p:grpSpPr>
            <a:xfrm>
              <a:off x="485192" y="4027951"/>
              <a:ext cx="7744408" cy="1235741"/>
              <a:chOff x="485192" y="4027951"/>
              <a:chExt cx="7744408" cy="1235741"/>
            </a:xfrm>
          </p:grpSpPr>
          <p:pic>
            <p:nvPicPr>
              <p:cNvPr id="11" name="Picture 10">
                <a:extLst>
                  <a:ext uri="{FF2B5EF4-FFF2-40B4-BE49-F238E27FC236}">
                    <a16:creationId xmlns="" xmlns:a16="http://schemas.microsoft.com/office/drawing/2014/main" id="{9BF5DF3C-C3C1-4F8E-BF4F-5312E4EE73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192" y="4027951"/>
                <a:ext cx="1352939" cy="565755"/>
              </a:xfrm>
              <a:prstGeom prst="rect">
                <a:avLst/>
              </a:prstGeom>
            </p:spPr>
          </p:pic>
          <p:pic>
            <p:nvPicPr>
              <p:cNvPr id="22" name="Picture 21">
                <a:extLst>
                  <a:ext uri="{FF2B5EF4-FFF2-40B4-BE49-F238E27FC236}">
                    <a16:creationId xmlns="" xmlns:a16="http://schemas.microsoft.com/office/drawing/2014/main" id="{CD576CEC-F979-4275-8B7A-46D265B50DA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5192" y="4571999"/>
                <a:ext cx="7744408" cy="691693"/>
              </a:xfrm>
              <a:prstGeom prst="rect">
                <a:avLst/>
              </a:prstGeom>
            </p:spPr>
          </p:pic>
        </p:grpSp>
        <p:sp>
          <p:nvSpPr>
            <p:cNvPr id="16" name="Rectangle 15">
              <a:extLst>
                <a:ext uri="{FF2B5EF4-FFF2-40B4-BE49-F238E27FC236}">
                  <a16:creationId xmlns="" xmlns:a16="http://schemas.microsoft.com/office/drawing/2014/main" id="{219AE521-446C-4AFC-88EE-FB363222D23C}"/>
                </a:ext>
              </a:extLst>
            </p:cNvPr>
            <p:cNvSpPr/>
            <p:nvPr/>
          </p:nvSpPr>
          <p:spPr>
            <a:xfrm>
              <a:off x="447869" y="4032347"/>
              <a:ext cx="7903029" cy="1243258"/>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 xmlns:a16="http://schemas.microsoft.com/office/drawing/2014/main" id="{1DF3C24A-094D-4F0D-8A87-EC83CE37A297}"/>
              </a:ext>
            </a:extLst>
          </p:cNvPr>
          <p:cNvGrpSpPr/>
          <p:nvPr/>
        </p:nvGrpSpPr>
        <p:grpSpPr>
          <a:xfrm>
            <a:off x="5486331" y="5023132"/>
            <a:ext cx="6354147" cy="1078777"/>
            <a:chOff x="328567" y="2655013"/>
            <a:chExt cx="6856004" cy="1198526"/>
          </a:xfrm>
        </p:grpSpPr>
        <p:grpSp>
          <p:nvGrpSpPr>
            <p:cNvPr id="23" name="Group 22">
              <a:extLst>
                <a:ext uri="{FF2B5EF4-FFF2-40B4-BE49-F238E27FC236}">
                  <a16:creationId xmlns="" xmlns:a16="http://schemas.microsoft.com/office/drawing/2014/main" id="{E068D4BC-10F1-4409-92F2-D089C5511F43}"/>
                </a:ext>
              </a:extLst>
            </p:cNvPr>
            <p:cNvGrpSpPr/>
            <p:nvPr/>
          </p:nvGrpSpPr>
          <p:grpSpPr>
            <a:xfrm>
              <a:off x="328567" y="2709372"/>
              <a:ext cx="6856004" cy="1095135"/>
              <a:chOff x="328567" y="2709372"/>
              <a:chExt cx="6856004" cy="1095135"/>
            </a:xfrm>
          </p:grpSpPr>
          <p:pic>
            <p:nvPicPr>
              <p:cNvPr id="21" name="Picture 20">
                <a:extLst>
                  <a:ext uri="{FF2B5EF4-FFF2-40B4-BE49-F238E27FC236}">
                    <a16:creationId xmlns="" xmlns:a16="http://schemas.microsoft.com/office/drawing/2014/main" id="{D3BF1F60-0B15-4091-9DAD-B9E32913886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2546" y="3156803"/>
                <a:ext cx="6772025" cy="647704"/>
              </a:xfrm>
              <a:prstGeom prst="rect">
                <a:avLst/>
              </a:prstGeom>
            </p:spPr>
          </p:pic>
          <p:pic>
            <p:nvPicPr>
              <p:cNvPr id="27" name="Picture 26">
                <a:extLst>
                  <a:ext uri="{FF2B5EF4-FFF2-40B4-BE49-F238E27FC236}">
                    <a16:creationId xmlns="" xmlns:a16="http://schemas.microsoft.com/office/drawing/2014/main" id="{F0743082-2DCA-4497-B95A-1EF6DBE63CC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8567" y="2709372"/>
                <a:ext cx="1353159" cy="490584"/>
              </a:xfrm>
              <a:prstGeom prst="rect">
                <a:avLst/>
              </a:prstGeom>
            </p:spPr>
          </p:pic>
        </p:grpSp>
        <p:sp>
          <p:nvSpPr>
            <p:cNvPr id="24" name="Rectangle 23">
              <a:extLst>
                <a:ext uri="{FF2B5EF4-FFF2-40B4-BE49-F238E27FC236}">
                  <a16:creationId xmlns="" xmlns:a16="http://schemas.microsoft.com/office/drawing/2014/main" id="{E82093C5-FCA6-4725-9EDC-EF71CEAC6860}"/>
                </a:ext>
              </a:extLst>
            </p:cNvPr>
            <p:cNvSpPr/>
            <p:nvPr/>
          </p:nvSpPr>
          <p:spPr>
            <a:xfrm>
              <a:off x="412546" y="2655013"/>
              <a:ext cx="6752391" cy="119852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 xmlns:a16="http://schemas.microsoft.com/office/drawing/2014/main" id="{12BF9850-38A4-4B2C-BB32-5B500D7F1CE7}"/>
              </a:ext>
            </a:extLst>
          </p:cNvPr>
          <p:cNvGrpSpPr/>
          <p:nvPr/>
        </p:nvGrpSpPr>
        <p:grpSpPr>
          <a:xfrm>
            <a:off x="697761" y="2223304"/>
            <a:ext cx="3874239" cy="1166694"/>
            <a:chOff x="921696" y="2049741"/>
            <a:chExt cx="3874239" cy="1166694"/>
          </a:xfrm>
        </p:grpSpPr>
        <p:grpSp>
          <p:nvGrpSpPr>
            <p:cNvPr id="28" name="Group 27">
              <a:extLst>
                <a:ext uri="{FF2B5EF4-FFF2-40B4-BE49-F238E27FC236}">
                  <a16:creationId xmlns="" xmlns:a16="http://schemas.microsoft.com/office/drawing/2014/main" id="{E294E445-B83E-4720-87F5-8A770A702E32}"/>
                </a:ext>
              </a:extLst>
            </p:cNvPr>
            <p:cNvGrpSpPr/>
            <p:nvPr/>
          </p:nvGrpSpPr>
          <p:grpSpPr>
            <a:xfrm>
              <a:off x="921696" y="2075495"/>
              <a:ext cx="3846247" cy="1050130"/>
              <a:chOff x="921696" y="2075495"/>
              <a:chExt cx="3846247" cy="1050130"/>
            </a:xfrm>
          </p:grpSpPr>
          <p:pic>
            <p:nvPicPr>
              <p:cNvPr id="26" name="Picture 25">
                <a:extLst>
                  <a:ext uri="{FF2B5EF4-FFF2-40B4-BE49-F238E27FC236}">
                    <a16:creationId xmlns="" xmlns:a16="http://schemas.microsoft.com/office/drawing/2014/main" id="{FCA79C8D-C14B-477E-A611-679AD1EF29E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12870" y="2075495"/>
                <a:ext cx="1023849" cy="370408"/>
              </a:xfrm>
              <a:prstGeom prst="rect">
                <a:avLst/>
              </a:prstGeom>
            </p:spPr>
          </p:pic>
          <p:pic>
            <p:nvPicPr>
              <p:cNvPr id="33" name="Picture 32">
                <a:extLst>
                  <a:ext uri="{FF2B5EF4-FFF2-40B4-BE49-F238E27FC236}">
                    <a16:creationId xmlns="" xmlns:a16="http://schemas.microsoft.com/office/drawing/2014/main" id="{18E3C6F6-4E24-4E7C-95BF-D76E76C62C7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696" y="2408143"/>
                <a:ext cx="3846247" cy="717482"/>
              </a:xfrm>
              <a:prstGeom prst="rect">
                <a:avLst/>
              </a:prstGeom>
            </p:spPr>
          </p:pic>
        </p:grpSp>
        <p:sp>
          <p:nvSpPr>
            <p:cNvPr id="29" name="Rectangle 28">
              <a:extLst>
                <a:ext uri="{FF2B5EF4-FFF2-40B4-BE49-F238E27FC236}">
                  <a16:creationId xmlns="" xmlns:a16="http://schemas.microsoft.com/office/drawing/2014/main" id="{BD14B31A-9ADA-40A7-B050-FA25F624EA86}"/>
                </a:ext>
              </a:extLst>
            </p:cNvPr>
            <p:cNvSpPr/>
            <p:nvPr/>
          </p:nvSpPr>
          <p:spPr>
            <a:xfrm>
              <a:off x="1022001" y="2049741"/>
              <a:ext cx="3773934" cy="116669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 xmlns:a16="http://schemas.microsoft.com/office/drawing/2014/main" id="{DDC6C848-9433-4B32-BE25-7763282CAD74}"/>
              </a:ext>
            </a:extLst>
          </p:cNvPr>
          <p:cNvGrpSpPr/>
          <p:nvPr/>
        </p:nvGrpSpPr>
        <p:grpSpPr>
          <a:xfrm>
            <a:off x="5962261" y="2175341"/>
            <a:ext cx="4581331" cy="1286041"/>
            <a:chOff x="5887616" y="1715663"/>
            <a:chExt cx="5506318" cy="1633791"/>
          </a:xfrm>
        </p:grpSpPr>
        <p:grpSp>
          <p:nvGrpSpPr>
            <p:cNvPr id="36" name="Group 35">
              <a:extLst>
                <a:ext uri="{FF2B5EF4-FFF2-40B4-BE49-F238E27FC236}">
                  <a16:creationId xmlns="" xmlns:a16="http://schemas.microsoft.com/office/drawing/2014/main" id="{92CD25BC-307F-4730-9F6F-E25353818140}"/>
                </a:ext>
              </a:extLst>
            </p:cNvPr>
            <p:cNvGrpSpPr/>
            <p:nvPr/>
          </p:nvGrpSpPr>
          <p:grpSpPr>
            <a:xfrm>
              <a:off x="5907526" y="1715663"/>
              <a:ext cx="5486408" cy="1603684"/>
              <a:chOff x="5907526" y="1715663"/>
              <a:chExt cx="5486408" cy="1603684"/>
            </a:xfrm>
          </p:grpSpPr>
          <p:pic>
            <p:nvPicPr>
              <p:cNvPr id="35" name="Picture 34">
                <a:extLst>
                  <a:ext uri="{FF2B5EF4-FFF2-40B4-BE49-F238E27FC236}">
                    <a16:creationId xmlns="" xmlns:a16="http://schemas.microsoft.com/office/drawing/2014/main" id="{FF79D784-0611-4E0A-93EB-6E09303FB91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907526" y="2352148"/>
                <a:ext cx="5486408" cy="967199"/>
              </a:xfrm>
              <a:prstGeom prst="rect">
                <a:avLst/>
              </a:prstGeom>
            </p:spPr>
          </p:pic>
          <p:pic>
            <p:nvPicPr>
              <p:cNvPr id="37" name="Picture 36">
                <a:extLst>
                  <a:ext uri="{FF2B5EF4-FFF2-40B4-BE49-F238E27FC236}">
                    <a16:creationId xmlns="" xmlns:a16="http://schemas.microsoft.com/office/drawing/2014/main" id="{AC0C282C-E8E1-41BB-96BD-8470D486EAD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07526" y="1715663"/>
                <a:ext cx="651958" cy="647910"/>
              </a:xfrm>
              <a:prstGeom prst="rect">
                <a:avLst/>
              </a:prstGeom>
            </p:spPr>
          </p:pic>
        </p:grpSp>
        <p:sp>
          <p:nvSpPr>
            <p:cNvPr id="38" name="Rectangle 37">
              <a:extLst>
                <a:ext uri="{FF2B5EF4-FFF2-40B4-BE49-F238E27FC236}">
                  <a16:creationId xmlns="" xmlns:a16="http://schemas.microsoft.com/office/drawing/2014/main" id="{60C375F1-CF7A-42BB-9532-386F2D74F058}"/>
                </a:ext>
              </a:extLst>
            </p:cNvPr>
            <p:cNvSpPr/>
            <p:nvPr/>
          </p:nvSpPr>
          <p:spPr>
            <a:xfrm>
              <a:off x="5887616" y="1715664"/>
              <a:ext cx="5506318" cy="163379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 xmlns:a16="http://schemas.microsoft.com/office/drawing/2014/main" id="{993509E3-A63D-49B5-9919-85B6EDDE9BF6}"/>
              </a:ext>
            </a:extLst>
          </p:cNvPr>
          <p:cNvGrpSpPr/>
          <p:nvPr/>
        </p:nvGrpSpPr>
        <p:grpSpPr>
          <a:xfrm>
            <a:off x="369719" y="4955822"/>
            <a:ext cx="5019870" cy="1082784"/>
            <a:chOff x="-657602" y="1985503"/>
            <a:chExt cx="6055569" cy="1325969"/>
          </a:xfrm>
        </p:grpSpPr>
        <p:grpSp>
          <p:nvGrpSpPr>
            <p:cNvPr id="41" name="Group 40">
              <a:extLst>
                <a:ext uri="{FF2B5EF4-FFF2-40B4-BE49-F238E27FC236}">
                  <a16:creationId xmlns="" xmlns:a16="http://schemas.microsoft.com/office/drawing/2014/main" id="{5E61B694-CC9B-44CC-9A8D-E3AA6C7821E8}"/>
                </a:ext>
              </a:extLst>
            </p:cNvPr>
            <p:cNvGrpSpPr/>
            <p:nvPr/>
          </p:nvGrpSpPr>
          <p:grpSpPr>
            <a:xfrm>
              <a:off x="-657602" y="1990597"/>
              <a:ext cx="6055569" cy="1291313"/>
              <a:chOff x="-657602" y="1990597"/>
              <a:chExt cx="6055569" cy="1291313"/>
            </a:xfrm>
          </p:grpSpPr>
          <p:pic>
            <p:nvPicPr>
              <p:cNvPr id="40" name="Picture 39">
                <a:extLst>
                  <a:ext uri="{FF2B5EF4-FFF2-40B4-BE49-F238E27FC236}">
                    <a16:creationId xmlns="" xmlns:a16="http://schemas.microsoft.com/office/drawing/2014/main" id="{B2817BED-3CD1-425F-840D-7A4EC59F5F0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7602" y="2403246"/>
                <a:ext cx="6055569" cy="878664"/>
              </a:xfrm>
              <a:prstGeom prst="rect">
                <a:avLst/>
              </a:prstGeom>
            </p:spPr>
          </p:pic>
          <p:pic>
            <p:nvPicPr>
              <p:cNvPr id="42" name="Picture 41">
                <a:extLst>
                  <a:ext uri="{FF2B5EF4-FFF2-40B4-BE49-F238E27FC236}">
                    <a16:creationId xmlns="" xmlns:a16="http://schemas.microsoft.com/office/drawing/2014/main" id="{1C521910-FF27-47F1-A20E-27F51A5A86B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20278" y="1990597"/>
                <a:ext cx="4116921" cy="460126"/>
              </a:xfrm>
              <a:prstGeom prst="rect">
                <a:avLst/>
              </a:prstGeom>
            </p:spPr>
          </p:pic>
        </p:grpSp>
        <p:sp>
          <p:nvSpPr>
            <p:cNvPr id="43" name="Rectangle 42">
              <a:extLst>
                <a:ext uri="{FF2B5EF4-FFF2-40B4-BE49-F238E27FC236}">
                  <a16:creationId xmlns="" xmlns:a16="http://schemas.microsoft.com/office/drawing/2014/main" id="{34C674C9-EA49-4554-922D-08BF45C72484}"/>
                </a:ext>
              </a:extLst>
            </p:cNvPr>
            <p:cNvSpPr/>
            <p:nvPr/>
          </p:nvSpPr>
          <p:spPr>
            <a:xfrm>
              <a:off x="-625151" y="1985503"/>
              <a:ext cx="5820360" cy="132596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0532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Samsung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136719"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 xmlns:a16="http://schemas.microsoft.com/office/drawing/2014/main" id="{8E053A59-35C9-44FE-B690-87511CF5B1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5886" y="200896"/>
            <a:ext cx="2276669" cy="755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07818DCF-5F0D-4969-9E5C-BE457CD850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9712" y="3307699"/>
            <a:ext cx="3704253" cy="2044329"/>
          </a:xfrm>
          <a:prstGeom prst="rect">
            <a:avLst/>
          </a:prstGeom>
          <a:ln w="6350">
            <a:solidFill>
              <a:schemeClr val="tx1"/>
            </a:solidFill>
          </a:ln>
        </p:spPr>
      </p:pic>
      <p:sp>
        <p:nvSpPr>
          <p:cNvPr id="12" name="Rectangle 11">
            <a:extLst>
              <a:ext uri="{FF2B5EF4-FFF2-40B4-BE49-F238E27FC236}">
                <a16:creationId xmlns="" xmlns:a16="http://schemas.microsoft.com/office/drawing/2014/main" id="{4C89F7E9-E3A1-4687-A262-64F9E09C18D8}"/>
              </a:ext>
            </a:extLst>
          </p:cNvPr>
          <p:cNvSpPr/>
          <p:nvPr/>
        </p:nvSpPr>
        <p:spPr>
          <a:xfrm>
            <a:off x="377893" y="2336702"/>
            <a:ext cx="4735283"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“Commitment To Quality”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$4.4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11-Week Flight: 2/26/17 – 5/14/17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:30-second creative / 132 Airings / 92.4 MM HH IMPs</a:t>
            </a:r>
          </a:p>
        </p:txBody>
      </p:sp>
      <p:pic>
        <p:nvPicPr>
          <p:cNvPr id="3" name="Picture 2">
            <a:extLst>
              <a:ext uri="{FF2B5EF4-FFF2-40B4-BE49-F238E27FC236}">
                <a16:creationId xmlns="" xmlns:a16="http://schemas.microsoft.com/office/drawing/2014/main" id="{AB7BC455-B29E-4077-A53E-2F39C23D0E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1839" y="5117924"/>
            <a:ext cx="2281336" cy="1289609"/>
          </a:xfrm>
          <a:prstGeom prst="rect">
            <a:avLst/>
          </a:prstGeom>
          <a:ln w="6350">
            <a:solidFill>
              <a:schemeClr val="tx1"/>
            </a:solidFill>
          </a:ln>
        </p:spPr>
      </p:pic>
      <p:pic>
        <p:nvPicPr>
          <p:cNvPr id="4" name="Picture 3">
            <a:extLst>
              <a:ext uri="{FF2B5EF4-FFF2-40B4-BE49-F238E27FC236}">
                <a16:creationId xmlns="" xmlns:a16="http://schemas.microsoft.com/office/drawing/2014/main" id="{8CFA72C5-999D-4F13-A60A-5C35C11F92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7893" y="5137057"/>
            <a:ext cx="2281336" cy="1284315"/>
          </a:xfrm>
          <a:prstGeom prst="rect">
            <a:avLst/>
          </a:prstGeom>
          <a:ln w="6350">
            <a:solidFill>
              <a:schemeClr val="tx1"/>
            </a:solidFill>
          </a:ln>
        </p:spPr>
      </p:pic>
      <p:sp>
        <p:nvSpPr>
          <p:cNvPr id="15" name="Rectangle 14">
            <a:extLst>
              <a:ext uri="{FF2B5EF4-FFF2-40B4-BE49-F238E27FC236}">
                <a16:creationId xmlns="" xmlns:a16="http://schemas.microsoft.com/office/drawing/2014/main" id="{2426FA70-90AC-463E-B590-C41938DF014F}"/>
              </a:ext>
            </a:extLst>
          </p:cNvPr>
          <p:cNvSpPr/>
          <p:nvPr/>
        </p:nvSpPr>
        <p:spPr>
          <a:xfrm>
            <a:off x="6174137" y="2330485"/>
            <a:ext cx="5624793"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“Our Toughest Safety Testing Ever”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$6.8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5-Week Flight: 2/26/17 – 4/1/17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:30-second creative / 747 Airings / 213.6 MM HH IMPs</a:t>
            </a:r>
          </a:p>
        </p:txBody>
      </p:sp>
      <p:pic>
        <p:nvPicPr>
          <p:cNvPr id="5" name="Picture 4">
            <a:extLst>
              <a:ext uri="{FF2B5EF4-FFF2-40B4-BE49-F238E27FC236}">
                <a16:creationId xmlns="" xmlns:a16="http://schemas.microsoft.com/office/drawing/2014/main" id="{DBFB255A-464A-4C7C-87E3-CF6968C78A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74139" y="3207540"/>
            <a:ext cx="5624792" cy="3126115"/>
          </a:xfrm>
          <a:prstGeom prst="rect">
            <a:avLst/>
          </a:prstGeom>
          <a:ln w="6350">
            <a:solidFill>
              <a:schemeClr val="tx1"/>
            </a:solidFill>
          </a:ln>
        </p:spPr>
      </p:pic>
      <p:sp>
        <p:nvSpPr>
          <p:cNvPr id="17" name="Rectangle 16">
            <a:extLst>
              <a:ext uri="{FF2B5EF4-FFF2-40B4-BE49-F238E27FC236}">
                <a16:creationId xmlns="" xmlns:a16="http://schemas.microsoft.com/office/drawing/2014/main" id="{FFC9B37C-B7CF-4F11-8BB9-D04ECE8AB13A}"/>
              </a:ext>
            </a:extLst>
          </p:cNvPr>
          <p:cNvSpPr/>
          <p:nvPr/>
        </p:nvSpPr>
        <p:spPr>
          <a:xfrm>
            <a:off x="409164" y="1339172"/>
            <a:ext cx="1127584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early 2017, ahead of their Galaxy S8 phone release, Samsung spent over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$11 million</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on TV with two creative executions specifically focused on how they extensively test, re-test and test again their phones through an 8-point battery safety check which included the tagline “Innovation is our Legacy, Quality is our Priority.”</a:t>
            </a:r>
          </a:p>
        </p:txBody>
      </p:sp>
      <p:sp>
        <p:nvSpPr>
          <p:cNvPr id="21" name="Rectangle 20">
            <a:extLst>
              <a:ext uri="{FF2B5EF4-FFF2-40B4-BE49-F238E27FC236}">
                <a16:creationId xmlns="" xmlns:a16="http://schemas.microsoft.com/office/drawing/2014/main" id="{83CCD385-6DC5-4D3F-B984-CFC4C62C3F61}"/>
              </a:ext>
            </a:extLst>
          </p:cNvPr>
          <p:cNvSpPr/>
          <p:nvPr/>
        </p:nvSpPr>
        <p:spPr>
          <a:xfrm>
            <a:off x="181162" y="6479941"/>
            <a:ext cx="1047464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79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Samsung      Other Supporting TV Activity</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136719"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 xmlns:a16="http://schemas.microsoft.com/office/drawing/2014/main" id="{8E053A59-35C9-44FE-B690-87511CF5B1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5886" y="200896"/>
            <a:ext cx="2276669" cy="755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hart 14">
            <a:extLst>
              <a:ext uri="{FF2B5EF4-FFF2-40B4-BE49-F238E27FC236}">
                <a16:creationId xmlns="" xmlns:a16="http://schemas.microsoft.com/office/drawing/2014/main" id="{6D412093-2920-4653-80B1-84F72C64C134}"/>
              </a:ext>
            </a:extLst>
          </p:cNvPr>
          <p:cNvGraphicFramePr/>
          <p:nvPr/>
        </p:nvGraphicFramePr>
        <p:xfrm>
          <a:off x="1623529" y="2892497"/>
          <a:ext cx="9209314" cy="3542524"/>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 xmlns:a16="http://schemas.microsoft.com/office/drawing/2014/main" id="{468B01FD-9A85-4359-BB3E-CBDEB93C3726}"/>
              </a:ext>
            </a:extLst>
          </p:cNvPr>
          <p:cNvSpPr/>
          <p:nvPr/>
        </p:nvSpPr>
        <p:spPr>
          <a:xfrm>
            <a:off x="1922105" y="2359673"/>
            <a:ext cx="879876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Samsung Mobile: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thousands)</a:t>
            </a:r>
          </a:p>
        </p:txBody>
      </p:sp>
      <p:sp>
        <p:nvSpPr>
          <p:cNvPr id="17" name="Rectangle 16">
            <a:extLst>
              <a:ext uri="{FF2B5EF4-FFF2-40B4-BE49-F238E27FC236}">
                <a16:creationId xmlns="" xmlns:a16="http://schemas.microsoft.com/office/drawing/2014/main" id="{BB8B3917-EBDE-41CD-8CC4-7863A1236696}"/>
              </a:ext>
            </a:extLst>
          </p:cNvPr>
          <p:cNvSpPr/>
          <p:nvPr/>
        </p:nvSpPr>
        <p:spPr>
          <a:xfrm>
            <a:off x="445612" y="1273855"/>
            <a:ext cx="1102471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addition, to the ‘Commitment to Quality” and “Our Toughest Safety Testing Ever” TV creative, Samsung spent over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$400 million</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in TV branding ads in support of their mobile phones, most notably the Galaxy S8, a 17% increase over the prior year and a 48% increase vs. 2015, before the product issues began.  Samsung’s TV spots are highly-stylized, dramatic and heavily-branded focusing on new product capabilities and innovation.    </a:t>
            </a:r>
          </a:p>
        </p:txBody>
      </p:sp>
      <p:sp>
        <p:nvSpPr>
          <p:cNvPr id="12" name="TextBox 11">
            <a:extLst>
              <a:ext uri="{FF2B5EF4-FFF2-40B4-BE49-F238E27FC236}">
                <a16:creationId xmlns="" xmlns:a16="http://schemas.microsoft.com/office/drawing/2014/main" id="{41C1EC7C-0E58-411D-90DA-ADBD778F089B}"/>
              </a:ext>
            </a:extLst>
          </p:cNvPr>
          <p:cNvSpPr txBox="1"/>
          <p:nvPr/>
        </p:nvSpPr>
        <p:spPr>
          <a:xfrm>
            <a:off x="10076522" y="3227263"/>
            <a:ext cx="868286" cy="523220"/>
          </a:xfrm>
          <a:prstGeom prst="rect">
            <a:avLst/>
          </a:prstGeom>
          <a:solidFill>
            <a:srgbClr val="FFFFCC"/>
          </a:solidFill>
          <a:ln w="9525">
            <a:solidFill>
              <a:schemeClr val="tx1"/>
            </a:solid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panose="020B0606030504020204"/>
                <a:ea typeface="+mn-ea"/>
                <a:cs typeface="+mn-cs"/>
              </a:rPr>
              <a:t>+17%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vs. 2016</a:t>
            </a:r>
          </a:p>
        </p:txBody>
      </p:sp>
      <p:sp>
        <p:nvSpPr>
          <p:cNvPr id="18" name="Rectangle 17">
            <a:extLst>
              <a:ext uri="{FF2B5EF4-FFF2-40B4-BE49-F238E27FC236}">
                <a16:creationId xmlns="" xmlns:a16="http://schemas.microsoft.com/office/drawing/2014/main" id="{07A2ECA1-AB67-47C2-9166-FE5A9CA4FCE2}"/>
              </a:ext>
            </a:extLst>
          </p:cNvPr>
          <p:cNvSpPr/>
          <p:nvPr/>
        </p:nvSpPr>
        <p:spPr>
          <a:xfrm>
            <a:off x="181162" y="638066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 reflects spending for mobile phone products only, excludes spending against VR and watch products.</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95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384" y="0"/>
            <a:ext cx="12192000" cy="6858000"/>
          </a:xfrm>
          <a:prstGeom prst="rect">
            <a:avLst/>
          </a:prstGeom>
          <a:solidFill>
            <a:srgbClr val="404040">
              <a:alpha val="6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 xmlns:a16="http://schemas.microsoft.com/office/drawing/2014/main" id="{AC0C707B-1BC6-4EB8-893E-B8ACF94ADC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3299" y="5136407"/>
            <a:ext cx="2394665" cy="1348626"/>
          </a:xfrm>
          <a:prstGeom prst="rect">
            <a:avLst/>
          </a:prstGeom>
          <a:ln>
            <a:solidFill>
              <a:schemeClr val="tx1"/>
            </a:solidFill>
          </a:ln>
        </p:spPr>
      </p:pic>
      <p:pic>
        <p:nvPicPr>
          <p:cNvPr id="24" name="Picture 23">
            <a:extLst>
              <a:ext uri="{FF2B5EF4-FFF2-40B4-BE49-F238E27FC236}">
                <a16:creationId xmlns="" xmlns:a16="http://schemas.microsoft.com/office/drawing/2014/main" id="{0066DC0B-42E7-4AA3-9187-3C9BF3B747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6766" y="3294459"/>
            <a:ext cx="2425549" cy="1330324"/>
          </a:xfrm>
          <a:prstGeom prst="rect">
            <a:avLst/>
          </a:prstGeom>
          <a:ln>
            <a:solidFill>
              <a:schemeClr val="tx1"/>
            </a:solidFill>
          </a:ln>
        </p:spPr>
      </p:pic>
      <p:pic>
        <p:nvPicPr>
          <p:cNvPr id="23" name="Picture 22">
            <a:extLst>
              <a:ext uri="{FF2B5EF4-FFF2-40B4-BE49-F238E27FC236}">
                <a16:creationId xmlns="" xmlns:a16="http://schemas.microsoft.com/office/drawing/2014/main" id="{A04B26F2-38B4-46B5-A692-2BE083B6F0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5542" y="3520478"/>
            <a:ext cx="2412382" cy="1383021"/>
          </a:xfrm>
          <a:prstGeom prst="rect">
            <a:avLst/>
          </a:prstGeom>
          <a:ln>
            <a:solidFill>
              <a:schemeClr val="tx1"/>
            </a:solidFill>
          </a:ln>
        </p:spPr>
      </p:pic>
      <p:pic>
        <p:nvPicPr>
          <p:cNvPr id="22" name="Picture 21">
            <a:extLst>
              <a:ext uri="{FF2B5EF4-FFF2-40B4-BE49-F238E27FC236}">
                <a16:creationId xmlns="" xmlns:a16="http://schemas.microsoft.com/office/drawing/2014/main" id="{D85ECC05-78A0-4F44-8385-96FD940EF6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04067" y="1737118"/>
            <a:ext cx="2431496" cy="1356965"/>
          </a:xfrm>
          <a:prstGeom prst="rect">
            <a:avLst/>
          </a:prstGeom>
          <a:ln>
            <a:solidFill>
              <a:schemeClr val="tx1"/>
            </a:solidFill>
          </a:ln>
        </p:spPr>
      </p:pic>
      <p:pic>
        <p:nvPicPr>
          <p:cNvPr id="21" name="Picture 20">
            <a:extLst>
              <a:ext uri="{FF2B5EF4-FFF2-40B4-BE49-F238E27FC236}">
                <a16:creationId xmlns="" xmlns:a16="http://schemas.microsoft.com/office/drawing/2014/main" id="{144577FA-F325-4C3A-A087-BA39169625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4123" y="1945904"/>
            <a:ext cx="2410256" cy="1356965"/>
          </a:xfrm>
          <a:prstGeom prst="rect">
            <a:avLst/>
          </a:prstGeom>
          <a:ln>
            <a:solidFill>
              <a:schemeClr val="tx1"/>
            </a:solidFill>
          </a:ln>
        </p:spPr>
      </p:pic>
      <p:pic>
        <p:nvPicPr>
          <p:cNvPr id="20" name="Picture 19">
            <a:extLst>
              <a:ext uri="{FF2B5EF4-FFF2-40B4-BE49-F238E27FC236}">
                <a16:creationId xmlns="" xmlns:a16="http://schemas.microsoft.com/office/drawing/2014/main" id="{B63E412A-3034-4432-9F84-EDBE676B96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68257" y="114046"/>
            <a:ext cx="2474060" cy="1392013"/>
          </a:xfrm>
          <a:prstGeom prst="rect">
            <a:avLst/>
          </a:prstGeom>
          <a:ln>
            <a:solidFill>
              <a:schemeClr val="tx1"/>
            </a:solidFill>
          </a:ln>
        </p:spPr>
      </p:pic>
      <p:pic>
        <p:nvPicPr>
          <p:cNvPr id="19" name="Picture 18">
            <a:extLst>
              <a:ext uri="{FF2B5EF4-FFF2-40B4-BE49-F238E27FC236}">
                <a16:creationId xmlns="" xmlns:a16="http://schemas.microsoft.com/office/drawing/2014/main" id="{A447E3E0-5ACD-4B73-906D-0C407E5D2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90407" y="361083"/>
            <a:ext cx="2384542" cy="1363677"/>
          </a:xfrm>
          <a:prstGeom prst="rect">
            <a:avLst/>
          </a:prstGeom>
          <a:ln>
            <a:solidFill>
              <a:schemeClr val="tx1"/>
            </a:solidFill>
          </a:ln>
        </p:spPr>
      </p:pic>
      <p:pic>
        <p:nvPicPr>
          <p:cNvPr id="14" name="Picture 13">
            <a:extLst>
              <a:ext uri="{FF2B5EF4-FFF2-40B4-BE49-F238E27FC236}">
                <a16:creationId xmlns="" xmlns:a16="http://schemas.microsoft.com/office/drawing/2014/main" id="{A7070105-D41A-41C2-A958-35DBC2EC26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29934" y="4869569"/>
            <a:ext cx="2412382" cy="1356965"/>
          </a:xfrm>
          <a:prstGeom prst="rect">
            <a:avLst/>
          </a:prstGeom>
          <a:ln>
            <a:solidFill>
              <a:schemeClr val="tx1"/>
            </a:solidFill>
          </a:ln>
        </p:spPr>
      </p:pic>
      <p:sp>
        <p:nvSpPr>
          <p:cNvPr id="46" name="TextBox 45"/>
          <p:cNvSpPr txBox="1"/>
          <p:nvPr/>
        </p:nvSpPr>
        <p:spPr>
          <a:xfrm>
            <a:off x="251012" y="292176"/>
            <a:ext cx="4064331" cy="646331"/>
          </a:xfrm>
          <a:prstGeom prst="rect">
            <a:avLst/>
          </a:prstGeom>
          <a:noFill/>
        </p:spPr>
        <p:txBody>
          <a:bodyPr wrap="square" rtlCol="0">
            <a:spAutoFit/>
          </a:bodyPr>
          <a:lstStyle/>
          <a:p>
            <a:pPr defTabSz="586199"/>
            <a:r>
              <a:rPr lang="en-US" sz="3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Contents</a:t>
            </a:r>
          </a:p>
        </p:txBody>
      </p:sp>
      <p:grpSp>
        <p:nvGrpSpPr>
          <p:cNvPr id="6" name="Group 5">
            <a:extLst>
              <a:ext uri="{FF2B5EF4-FFF2-40B4-BE49-F238E27FC236}">
                <a16:creationId xmlns="" xmlns:a16="http://schemas.microsoft.com/office/drawing/2014/main" id="{21753A4D-50C8-4D69-8018-720E6AF909A4}"/>
              </a:ext>
            </a:extLst>
          </p:cNvPr>
          <p:cNvGrpSpPr/>
          <p:nvPr/>
        </p:nvGrpSpPr>
        <p:grpSpPr>
          <a:xfrm>
            <a:off x="58882" y="1018325"/>
            <a:ext cx="615950" cy="611718"/>
            <a:chOff x="58882" y="1091477"/>
            <a:chExt cx="615950" cy="611718"/>
          </a:xfrm>
        </p:grpSpPr>
        <p:sp>
          <p:nvSpPr>
            <p:cNvPr id="48" name="Oval 47"/>
            <p:cNvSpPr/>
            <p:nvPr/>
          </p:nvSpPr>
          <p:spPr>
            <a:xfrm>
              <a:off x="60998" y="1091477"/>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hlinkClick r:id="rId12" action="ppaction://hlinksldjump"/>
            </p:cNvPr>
            <p:cNvSpPr txBox="1"/>
            <p:nvPr/>
          </p:nvSpPr>
          <p:spPr>
            <a:xfrm>
              <a:off x="58882" y="1199559"/>
              <a:ext cx="615950" cy="415498"/>
            </a:xfrm>
            <a:prstGeom prst="rect">
              <a:avLst/>
            </a:prstGeom>
            <a:noFill/>
          </p:spPr>
          <p:txBody>
            <a:bodyPr wrap="square" rtlCol="0">
              <a:spAutoFit/>
            </a:bodyPr>
            <a:lstStyle/>
            <a:p>
              <a:pPr algn="ctr" defTabSz="586199"/>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7" name="Group 6">
            <a:extLst>
              <a:ext uri="{FF2B5EF4-FFF2-40B4-BE49-F238E27FC236}">
                <a16:creationId xmlns="" xmlns:a16="http://schemas.microsoft.com/office/drawing/2014/main" id="{49DBE402-2F70-4775-9538-674CBF1CD97A}"/>
              </a:ext>
            </a:extLst>
          </p:cNvPr>
          <p:cNvGrpSpPr/>
          <p:nvPr/>
        </p:nvGrpSpPr>
        <p:grpSpPr>
          <a:xfrm>
            <a:off x="58882" y="3116803"/>
            <a:ext cx="615950" cy="611718"/>
            <a:chOff x="58882" y="3506947"/>
            <a:chExt cx="615950" cy="611718"/>
          </a:xfrm>
        </p:grpSpPr>
        <p:sp>
          <p:nvSpPr>
            <p:cNvPr id="51" name="Oval 50"/>
            <p:cNvSpPr/>
            <p:nvPr/>
          </p:nvSpPr>
          <p:spPr>
            <a:xfrm>
              <a:off x="60998" y="3506947"/>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hlinkClick r:id="rId13" action="ppaction://hlinksldjump"/>
            </p:cNvPr>
            <p:cNvSpPr txBox="1"/>
            <p:nvPr/>
          </p:nvSpPr>
          <p:spPr>
            <a:xfrm>
              <a:off x="58882" y="3615029"/>
              <a:ext cx="615950" cy="415498"/>
            </a:xfrm>
            <a:prstGeom prst="rect">
              <a:avLst/>
            </a:prstGeom>
            <a:noFill/>
          </p:spPr>
          <p:txBody>
            <a:bodyPr wrap="square" rtlCol="0">
              <a:spAutoFit/>
            </a:bodyPr>
            <a:lstStyle/>
            <a:p>
              <a:pPr algn="ctr" defTabSz="586199"/>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4</a:t>
              </a:r>
            </a:p>
          </p:txBody>
        </p:sp>
      </p:grpSp>
      <p:sp>
        <p:nvSpPr>
          <p:cNvPr id="53" name="TextBox 52">
            <a:hlinkClick r:id="rId14" action="ppaction://hlinksldjump"/>
          </p:cNvPr>
          <p:cNvSpPr txBox="1"/>
          <p:nvPr/>
        </p:nvSpPr>
        <p:spPr>
          <a:xfrm>
            <a:off x="720465" y="3936511"/>
            <a:ext cx="6611029" cy="369332"/>
          </a:xfrm>
          <a:prstGeom prst="rect">
            <a:avLst/>
          </a:prstGeom>
          <a:noFill/>
        </p:spPr>
        <p:txBody>
          <a:bodyPr wrap="square" rtlCol="0">
            <a:spAutoFit/>
          </a:bodyPr>
          <a:lstStyle/>
          <a:p>
            <a:pPr defTabSz="586199"/>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Wells Fargo: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Stabilizing A Brand</a:t>
            </a:r>
          </a:p>
        </p:txBody>
      </p:sp>
      <p:sp>
        <p:nvSpPr>
          <p:cNvPr id="59" name="TextBox 58">
            <a:hlinkClick r:id="rId15" action="ppaction://hlinksldjump"/>
          </p:cNvPr>
          <p:cNvSpPr txBox="1"/>
          <p:nvPr/>
        </p:nvSpPr>
        <p:spPr>
          <a:xfrm>
            <a:off x="710940" y="1164137"/>
            <a:ext cx="5498474" cy="369332"/>
          </a:xfrm>
          <a:prstGeom prst="rect">
            <a:avLst/>
          </a:prstGeom>
          <a:noFill/>
        </p:spPr>
        <p:txBody>
          <a:bodyPr wrap="square" rtlCol="0">
            <a:spAutoFit/>
          </a:bodyPr>
          <a:lstStyle/>
          <a:p>
            <a:pPr defTabSz="586199"/>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Brands In Crisis: Changing Perceptions</a:t>
            </a:r>
          </a:p>
        </p:txBody>
      </p:sp>
      <p:grpSp>
        <p:nvGrpSpPr>
          <p:cNvPr id="2" name="Group 1">
            <a:extLst>
              <a:ext uri="{FF2B5EF4-FFF2-40B4-BE49-F238E27FC236}">
                <a16:creationId xmlns="" xmlns:a16="http://schemas.microsoft.com/office/drawing/2014/main" id="{93414095-33B7-4C39-8D25-DCB6E2580FF9}"/>
              </a:ext>
            </a:extLst>
          </p:cNvPr>
          <p:cNvGrpSpPr/>
          <p:nvPr/>
        </p:nvGrpSpPr>
        <p:grpSpPr>
          <a:xfrm>
            <a:off x="58882" y="1716926"/>
            <a:ext cx="615950" cy="611718"/>
            <a:chOff x="58882" y="1875422"/>
            <a:chExt cx="615950" cy="611718"/>
          </a:xfrm>
        </p:grpSpPr>
        <p:sp>
          <p:nvSpPr>
            <p:cNvPr id="60" name="Oval 59"/>
            <p:cNvSpPr/>
            <p:nvPr/>
          </p:nvSpPr>
          <p:spPr>
            <a:xfrm>
              <a:off x="60998" y="1875422"/>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hlinkClick r:id="rId16" action="ppaction://hlinksldjump"/>
            </p:cNvPr>
            <p:cNvSpPr txBox="1"/>
            <p:nvPr/>
          </p:nvSpPr>
          <p:spPr>
            <a:xfrm>
              <a:off x="58882" y="1983504"/>
              <a:ext cx="615950" cy="415498"/>
            </a:xfrm>
            <a:prstGeom prst="rect">
              <a:avLst/>
            </a:prstGeom>
            <a:noFill/>
          </p:spPr>
          <p:txBody>
            <a:bodyPr wrap="square" rtlCol="0">
              <a:spAutoFit/>
            </a:bodyPr>
            <a:lstStyle/>
            <a:p>
              <a:pPr algn="ctr" defTabSz="586199"/>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62" name="TextBox 61">
            <a:hlinkClick r:id="rId16" action="ppaction://hlinksldjump"/>
          </p:cNvPr>
          <p:cNvSpPr txBox="1"/>
          <p:nvPr/>
        </p:nvSpPr>
        <p:spPr>
          <a:xfrm>
            <a:off x="710940" y="1818598"/>
            <a:ext cx="6165224" cy="369332"/>
          </a:xfrm>
          <a:prstGeom prst="rect">
            <a:avLst/>
          </a:prstGeom>
          <a:noFill/>
        </p:spPr>
        <p:txBody>
          <a:bodyPr wrap="square" rtlCol="0">
            <a:spAutoFit/>
          </a:bodyPr>
          <a:lstStyle/>
          <a:p>
            <a:pPr defTabSz="586199">
              <a:defRPr/>
            </a:pPr>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Facebook: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Keeping Business Going “As Is”</a:t>
            </a:r>
          </a:p>
        </p:txBody>
      </p:sp>
      <p:grpSp>
        <p:nvGrpSpPr>
          <p:cNvPr id="5" name="Group 4">
            <a:extLst>
              <a:ext uri="{FF2B5EF4-FFF2-40B4-BE49-F238E27FC236}">
                <a16:creationId xmlns="" xmlns:a16="http://schemas.microsoft.com/office/drawing/2014/main" id="{E6A9DE93-4020-4322-A745-020D9E08FA8F}"/>
              </a:ext>
            </a:extLst>
          </p:cNvPr>
          <p:cNvGrpSpPr/>
          <p:nvPr/>
        </p:nvGrpSpPr>
        <p:grpSpPr>
          <a:xfrm>
            <a:off x="58882" y="2412103"/>
            <a:ext cx="615950" cy="611718"/>
            <a:chOff x="58882" y="2686423"/>
            <a:chExt cx="615950" cy="611718"/>
          </a:xfrm>
        </p:grpSpPr>
        <p:sp>
          <p:nvSpPr>
            <p:cNvPr id="63" name="Oval 62"/>
            <p:cNvSpPr/>
            <p:nvPr/>
          </p:nvSpPr>
          <p:spPr>
            <a:xfrm>
              <a:off x="60998" y="2686423"/>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hlinkClick r:id="rId17" action="ppaction://hlinksldjump"/>
            </p:cNvPr>
            <p:cNvSpPr txBox="1"/>
            <p:nvPr/>
          </p:nvSpPr>
          <p:spPr>
            <a:xfrm>
              <a:off x="58882" y="2794505"/>
              <a:ext cx="615950" cy="415498"/>
            </a:xfrm>
            <a:prstGeom prst="rect">
              <a:avLst/>
            </a:prstGeom>
            <a:noFill/>
          </p:spPr>
          <p:txBody>
            <a:bodyPr wrap="square" rtlCol="0">
              <a:spAutoFit/>
            </a:bodyPr>
            <a:lstStyle/>
            <a:p>
              <a:pPr algn="ctr" defTabSz="586199"/>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3</a:t>
              </a:r>
            </a:p>
          </p:txBody>
        </p:sp>
      </p:grpSp>
      <p:sp>
        <p:nvSpPr>
          <p:cNvPr id="65" name="TextBox 64">
            <a:hlinkClick r:id="rId17" action="ppaction://hlinksldjump"/>
          </p:cNvPr>
          <p:cNvSpPr txBox="1"/>
          <p:nvPr/>
        </p:nvSpPr>
        <p:spPr>
          <a:xfrm>
            <a:off x="710940" y="2519750"/>
            <a:ext cx="6089864" cy="369332"/>
          </a:xfrm>
          <a:prstGeom prst="rect">
            <a:avLst/>
          </a:prstGeom>
          <a:noFill/>
        </p:spPr>
        <p:txBody>
          <a:bodyPr wrap="square" rtlCol="0">
            <a:spAutoFit/>
          </a:bodyPr>
          <a:lstStyle/>
          <a:p>
            <a:pPr defTabSz="586199">
              <a:defRPr/>
            </a:pPr>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Uber: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Regaining Consumer Trust</a:t>
            </a:r>
          </a:p>
        </p:txBody>
      </p:sp>
      <p:grpSp>
        <p:nvGrpSpPr>
          <p:cNvPr id="8" name="Group 7">
            <a:extLst>
              <a:ext uri="{FF2B5EF4-FFF2-40B4-BE49-F238E27FC236}">
                <a16:creationId xmlns="" xmlns:a16="http://schemas.microsoft.com/office/drawing/2014/main" id="{99B24FC8-0E6F-4430-A726-706EF8D8DA66}"/>
              </a:ext>
            </a:extLst>
          </p:cNvPr>
          <p:cNvGrpSpPr/>
          <p:nvPr/>
        </p:nvGrpSpPr>
        <p:grpSpPr>
          <a:xfrm>
            <a:off x="58882" y="3817933"/>
            <a:ext cx="615950" cy="611718"/>
            <a:chOff x="58882" y="4336093"/>
            <a:chExt cx="615950" cy="611718"/>
          </a:xfrm>
        </p:grpSpPr>
        <p:sp>
          <p:nvSpPr>
            <p:cNvPr id="66" name="Oval 65"/>
            <p:cNvSpPr/>
            <p:nvPr/>
          </p:nvSpPr>
          <p:spPr>
            <a:xfrm>
              <a:off x="60998" y="4336093"/>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hlinkClick r:id="rId14" action="ppaction://hlinksldjump"/>
            </p:cNvPr>
            <p:cNvSpPr txBox="1"/>
            <p:nvPr/>
          </p:nvSpPr>
          <p:spPr>
            <a:xfrm>
              <a:off x="58882" y="4444175"/>
              <a:ext cx="615950" cy="415498"/>
            </a:xfrm>
            <a:prstGeom prst="rect">
              <a:avLst/>
            </a:prstGeom>
            <a:noFill/>
          </p:spPr>
          <p:txBody>
            <a:bodyPr wrap="square" rtlCol="0">
              <a:spAutoFit/>
            </a:bodyPr>
            <a:lstStyle/>
            <a:p>
              <a:pPr algn="ctr" defTabSz="586199"/>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79" name="TextBox 78">
            <a:hlinkClick r:id="rId13" action="ppaction://hlinksldjump"/>
            <a:extLst>
              <a:ext uri="{FF2B5EF4-FFF2-40B4-BE49-F238E27FC236}">
                <a16:creationId xmlns="" xmlns:a16="http://schemas.microsoft.com/office/drawing/2014/main" id="{EDFA2B28-5381-42E4-95AD-D858D8007AD6}"/>
              </a:ext>
            </a:extLst>
          </p:cNvPr>
          <p:cNvSpPr txBox="1"/>
          <p:nvPr/>
        </p:nvSpPr>
        <p:spPr>
          <a:xfrm>
            <a:off x="710940" y="3239849"/>
            <a:ext cx="6165224" cy="369332"/>
          </a:xfrm>
          <a:prstGeom prst="rect">
            <a:avLst/>
          </a:prstGeom>
          <a:noFill/>
        </p:spPr>
        <p:txBody>
          <a:bodyPr wrap="square" rtlCol="0">
            <a:spAutoFit/>
          </a:bodyPr>
          <a:lstStyle/>
          <a:p>
            <a:pPr defTabSz="586199">
              <a:defRPr/>
            </a:pPr>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Samsung: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Preserving Brand Reputation</a:t>
            </a:r>
          </a:p>
        </p:txBody>
      </p:sp>
      <p:sp>
        <p:nvSpPr>
          <p:cNvPr id="81" name="TextBox 80">
            <a:hlinkClick r:id="rId18" action="ppaction://hlinksldjump"/>
          </p:cNvPr>
          <p:cNvSpPr txBox="1"/>
          <p:nvPr/>
        </p:nvSpPr>
        <p:spPr>
          <a:xfrm>
            <a:off x="722581" y="4649503"/>
            <a:ext cx="6404470" cy="369332"/>
          </a:xfrm>
          <a:prstGeom prst="rect">
            <a:avLst/>
          </a:prstGeom>
          <a:noFill/>
        </p:spPr>
        <p:txBody>
          <a:bodyPr wrap="square" rtlCol="0">
            <a:spAutoFit/>
          </a:bodyPr>
          <a:lstStyle/>
          <a:p>
            <a:pPr defTabSz="586199"/>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Papa John’s: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Stopping Brand Bleeding</a:t>
            </a:r>
          </a:p>
        </p:txBody>
      </p:sp>
      <p:grpSp>
        <p:nvGrpSpPr>
          <p:cNvPr id="10" name="Group 9">
            <a:extLst>
              <a:ext uri="{FF2B5EF4-FFF2-40B4-BE49-F238E27FC236}">
                <a16:creationId xmlns="" xmlns:a16="http://schemas.microsoft.com/office/drawing/2014/main" id="{CA7895AC-1EAE-448C-99AF-1151654B1F84}"/>
              </a:ext>
            </a:extLst>
          </p:cNvPr>
          <p:cNvGrpSpPr/>
          <p:nvPr/>
        </p:nvGrpSpPr>
        <p:grpSpPr>
          <a:xfrm>
            <a:off x="60998" y="4530767"/>
            <a:ext cx="615950" cy="611718"/>
            <a:chOff x="60998" y="5158655"/>
            <a:chExt cx="615950" cy="611718"/>
          </a:xfrm>
        </p:grpSpPr>
        <p:sp>
          <p:nvSpPr>
            <p:cNvPr id="82" name="Oval 81"/>
            <p:cNvSpPr/>
            <p:nvPr/>
          </p:nvSpPr>
          <p:spPr>
            <a:xfrm>
              <a:off x="63114" y="5158655"/>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TextBox 82">
              <a:hlinkClick r:id="rId18" action="ppaction://hlinksldjump"/>
            </p:cNvPr>
            <p:cNvSpPr txBox="1"/>
            <p:nvPr/>
          </p:nvSpPr>
          <p:spPr>
            <a:xfrm>
              <a:off x="60998" y="5266737"/>
              <a:ext cx="615950" cy="415498"/>
            </a:xfrm>
            <a:prstGeom prst="rect">
              <a:avLst/>
            </a:prstGeom>
            <a:noFill/>
          </p:spPr>
          <p:txBody>
            <a:bodyPr wrap="square" rtlCol="0">
              <a:spAutoFit/>
            </a:bodyPr>
            <a:lstStyle/>
            <a:p>
              <a:pPr algn="ctr" defTabSz="586199"/>
              <a:r>
                <a:rPr lang="en-US" sz="2100" dirty="0">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76" name="Group 75"/>
          <p:cNvGrpSpPr/>
          <p:nvPr/>
        </p:nvGrpSpPr>
        <p:grpSpPr>
          <a:xfrm>
            <a:off x="7231305" y="416752"/>
            <a:ext cx="611718" cy="611718"/>
            <a:chOff x="16555458" y="3024588"/>
            <a:chExt cx="1223436" cy="1223436"/>
          </a:xfrm>
          <a:solidFill>
            <a:srgbClr val="1FAC14"/>
          </a:solidFill>
        </p:grpSpPr>
        <p:sp>
          <p:nvSpPr>
            <p:cNvPr id="77" name="Oval 76"/>
            <p:cNvSpPr/>
            <p:nvPr/>
          </p:nvSpPr>
          <p:spPr>
            <a:xfrm>
              <a:off x="16555458" y="3024588"/>
              <a:ext cx="1223436" cy="1223436"/>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1</a:t>
              </a:r>
            </a:p>
          </p:txBody>
        </p:sp>
      </p:grpSp>
      <p:grpSp>
        <p:nvGrpSpPr>
          <p:cNvPr id="75" name="Group 74">
            <a:extLst>
              <a:ext uri="{FF2B5EF4-FFF2-40B4-BE49-F238E27FC236}">
                <a16:creationId xmlns="" xmlns:a16="http://schemas.microsoft.com/office/drawing/2014/main" id="{FA295A3F-9592-431C-AEA7-36F932B274AA}"/>
              </a:ext>
            </a:extLst>
          </p:cNvPr>
          <p:cNvGrpSpPr/>
          <p:nvPr/>
        </p:nvGrpSpPr>
        <p:grpSpPr>
          <a:xfrm>
            <a:off x="9716767" y="163062"/>
            <a:ext cx="611718" cy="611718"/>
            <a:chOff x="16555458" y="3024588"/>
            <a:chExt cx="1223436" cy="1223436"/>
          </a:xfrm>
          <a:solidFill>
            <a:srgbClr val="1FAC14"/>
          </a:solidFill>
        </p:grpSpPr>
        <p:sp>
          <p:nvSpPr>
            <p:cNvPr id="96" name="Oval 95">
              <a:extLst>
                <a:ext uri="{FF2B5EF4-FFF2-40B4-BE49-F238E27FC236}">
                  <a16:creationId xmlns="" xmlns:a16="http://schemas.microsoft.com/office/drawing/2014/main" id="{8DD044AA-58E8-46C8-8889-1285334B642D}"/>
                </a:ext>
              </a:extLst>
            </p:cNvPr>
            <p:cNvSpPr/>
            <p:nvPr/>
          </p:nvSpPr>
          <p:spPr>
            <a:xfrm>
              <a:off x="16555458" y="3024588"/>
              <a:ext cx="1223436" cy="1223436"/>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 xmlns:a16="http://schemas.microsoft.com/office/drawing/2014/main" id="{CA937F2F-5CAC-4E7E-B698-9F641DB7C70E}"/>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2</a:t>
              </a:r>
            </a:p>
          </p:txBody>
        </p:sp>
      </p:grpSp>
      <p:grpSp>
        <p:nvGrpSpPr>
          <p:cNvPr id="105" name="Group 104">
            <a:extLst>
              <a:ext uri="{FF2B5EF4-FFF2-40B4-BE49-F238E27FC236}">
                <a16:creationId xmlns="" xmlns:a16="http://schemas.microsoft.com/office/drawing/2014/main" id="{78F39D1B-F5CC-4A19-BE48-9FE9FA937B38}"/>
              </a:ext>
            </a:extLst>
          </p:cNvPr>
          <p:cNvGrpSpPr/>
          <p:nvPr/>
        </p:nvGrpSpPr>
        <p:grpSpPr>
          <a:xfrm>
            <a:off x="7204122" y="1967611"/>
            <a:ext cx="611718" cy="611718"/>
            <a:chOff x="16555458" y="3024588"/>
            <a:chExt cx="1223436" cy="1223436"/>
          </a:xfrm>
          <a:solidFill>
            <a:srgbClr val="1FAC14"/>
          </a:solidFill>
        </p:grpSpPr>
        <p:sp>
          <p:nvSpPr>
            <p:cNvPr id="106" name="Oval 105">
              <a:extLst>
                <a:ext uri="{FF2B5EF4-FFF2-40B4-BE49-F238E27FC236}">
                  <a16:creationId xmlns=""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TextBox 106">
              <a:extLst>
                <a:ext uri="{FF2B5EF4-FFF2-40B4-BE49-F238E27FC236}">
                  <a16:creationId xmlns=""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3</a:t>
              </a:r>
            </a:p>
          </p:txBody>
        </p:sp>
      </p:grpSp>
      <p:grpSp>
        <p:nvGrpSpPr>
          <p:cNvPr id="108" name="Group 107">
            <a:extLst>
              <a:ext uri="{FF2B5EF4-FFF2-40B4-BE49-F238E27FC236}">
                <a16:creationId xmlns="" xmlns:a16="http://schemas.microsoft.com/office/drawing/2014/main" id="{672EC7A0-DCFC-40E7-A66A-290292E909E5}"/>
              </a:ext>
            </a:extLst>
          </p:cNvPr>
          <p:cNvGrpSpPr/>
          <p:nvPr/>
        </p:nvGrpSpPr>
        <p:grpSpPr>
          <a:xfrm>
            <a:off x="9716767" y="1772919"/>
            <a:ext cx="611718" cy="611718"/>
            <a:chOff x="16555458" y="3024588"/>
            <a:chExt cx="1223436" cy="1223436"/>
          </a:xfrm>
          <a:solidFill>
            <a:srgbClr val="1FAC14"/>
          </a:solidFill>
        </p:grpSpPr>
        <p:sp>
          <p:nvSpPr>
            <p:cNvPr id="109" name="Oval 108">
              <a:extLst>
                <a:ext uri="{FF2B5EF4-FFF2-40B4-BE49-F238E27FC236}">
                  <a16:creationId xmlns=""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a:extLst>
                <a:ext uri="{FF2B5EF4-FFF2-40B4-BE49-F238E27FC236}">
                  <a16:creationId xmlns=""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4</a:t>
              </a:r>
            </a:p>
          </p:txBody>
        </p:sp>
      </p:grpSp>
      <p:grpSp>
        <p:nvGrpSpPr>
          <p:cNvPr id="111" name="Group 110">
            <a:extLst>
              <a:ext uri="{FF2B5EF4-FFF2-40B4-BE49-F238E27FC236}">
                <a16:creationId xmlns="" xmlns:a16="http://schemas.microsoft.com/office/drawing/2014/main" id="{A8B8D5B1-6694-4435-B4C8-A7239C3F0D29}"/>
              </a:ext>
            </a:extLst>
          </p:cNvPr>
          <p:cNvGrpSpPr/>
          <p:nvPr/>
        </p:nvGrpSpPr>
        <p:grpSpPr>
          <a:xfrm>
            <a:off x="7231305" y="3556026"/>
            <a:ext cx="611718" cy="611718"/>
            <a:chOff x="16555458" y="3024588"/>
            <a:chExt cx="1223436" cy="1223436"/>
          </a:xfrm>
          <a:solidFill>
            <a:srgbClr val="1FAC14"/>
          </a:solidFill>
        </p:grpSpPr>
        <p:sp>
          <p:nvSpPr>
            <p:cNvPr id="112" name="Oval 111">
              <a:extLst>
                <a:ext uri="{FF2B5EF4-FFF2-40B4-BE49-F238E27FC236}">
                  <a16:creationId xmlns="" xmlns:a16="http://schemas.microsoft.com/office/drawing/2014/main" id="{213EE705-7D2A-4B62-906D-5485EB176ADA}"/>
                </a:ext>
              </a:extLst>
            </p:cNvPr>
            <p:cNvSpPr/>
            <p:nvPr/>
          </p:nvSpPr>
          <p:spPr>
            <a:xfrm>
              <a:off x="16555458" y="3024588"/>
              <a:ext cx="1223436" cy="1223436"/>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a:extLst>
                <a:ext uri="{FF2B5EF4-FFF2-40B4-BE49-F238E27FC236}">
                  <a16:creationId xmlns="" xmlns:a16="http://schemas.microsoft.com/office/drawing/2014/main" id="{977D823E-A756-4E32-8956-68C0017A3C5D}"/>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5</a:t>
              </a:r>
            </a:p>
          </p:txBody>
        </p:sp>
      </p:grpSp>
      <p:sp>
        <p:nvSpPr>
          <p:cNvPr id="86" name="Oval 85"/>
          <p:cNvSpPr/>
          <p:nvPr/>
        </p:nvSpPr>
        <p:spPr>
          <a:xfrm>
            <a:off x="9704067" y="3339651"/>
            <a:ext cx="611718" cy="611718"/>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TextBox 86"/>
          <p:cNvSpPr txBox="1"/>
          <p:nvPr/>
        </p:nvSpPr>
        <p:spPr>
          <a:xfrm>
            <a:off x="9716767" y="3447733"/>
            <a:ext cx="615950" cy="415498"/>
          </a:xfrm>
          <a:prstGeom prst="rect">
            <a:avLst/>
          </a:prstGeom>
          <a:noFill/>
        </p:spPr>
        <p:txBody>
          <a:bodyPr wrap="square" rtlCol="0">
            <a:spAutoFit/>
          </a:bodyPr>
          <a:lstStyle/>
          <a:p>
            <a:pPr algn="ctr" defTabSz="586199"/>
            <a:r>
              <a:rPr lang="en-US" sz="2100" dirty="0">
                <a:latin typeface="Open Sans" panose="020B0606030504020204" pitchFamily="34" charset="0"/>
                <a:ea typeface="Open Sans" panose="020B0606030504020204" pitchFamily="34" charset="0"/>
                <a:cs typeface="Open Sans" panose="020B0606030504020204" pitchFamily="34" charset="0"/>
              </a:rPr>
              <a:t>6</a:t>
            </a:r>
          </a:p>
        </p:txBody>
      </p:sp>
      <p:sp>
        <p:nvSpPr>
          <p:cNvPr id="45" name="TextBox 44">
            <a:hlinkClick r:id="rId19" action="ppaction://hlinksldjump"/>
            <a:extLst>
              <a:ext uri="{FF2B5EF4-FFF2-40B4-BE49-F238E27FC236}">
                <a16:creationId xmlns="" xmlns:a16="http://schemas.microsoft.com/office/drawing/2014/main" id="{547F6B28-7DBB-4AA4-958F-90072900F10C}"/>
              </a:ext>
            </a:extLst>
          </p:cNvPr>
          <p:cNvSpPr txBox="1"/>
          <p:nvPr/>
        </p:nvSpPr>
        <p:spPr>
          <a:xfrm>
            <a:off x="724061" y="5363032"/>
            <a:ext cx="6404470" cy="369332"/>
          </a:xfrm>
          <a:prstGeom prst="rect">
            <a:avLst/>
          </a:prstGeom>
          <a:noFill/>
        </p:spPr>
        <p:txBody>
          <a:bodyPr wrap="square" rtlCol="0">
            <a:spAutoFit/>
          </a:bodyPr>
          <a:lstStyle/>
          <a:p>
            <a:pPr defTabSz="586199"/>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Chipotle: </a:t>
            </a:r>
            <a:r>
              <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Brand Building &amp; Driving Sales</a:t>
            </a:r>
          </a:p>
        </p:txBody>
      </p:sp>
      <p:grpSp>
        <p:nvGrpSpPr>
          <p:cNvPr id="15" name="Group 14">
            <a:extLst>
              <a:ext uri="{FF2B5EF4-FFF2-40B4-BE49-F238E27FC236}">
                <a16:creationId xmlns="" xmlns:a16="http://schemas.microsoft.com/office/drawing/2014/main" id="{C10929F6-EA47-4580-B759-F63CD24DB489}"/>
              </a:ext>
            </a:extLst>
          </p:cNvPr>
          <p:cNvGrpSpPr/>
          <p:nvPr/>
        </p:nvGrpSpPr>
        <p:grpSpPr>
          <a:xfrm>
            <a:off x="62478" y="5244296"/>
            <a:ext cx="615950" cy="611718"/>
            <a:chOff x="62478" y="5244296"/>
            <a:chExt cx="615950" cy="611718"/>
          </a:xfrm>
        </p:grpSpPr>
        <p:sp>
          <p:nvSpPr>
            <p:cNvPr id="47" name="Oval 46">
              <a:extLst>
                <a:ext uri="{FF2B5EF4-FFF2-40B4-BE49-F238E27FC236}">
                  <a16:creationId xmlns="" xmlns:a16="http://schemas.microsoft.com/office/drawing/2014/main" id="{EF280899-5691-4829-972B-88CC196BA8CF}"/>
                </a:ext>
              </a:extLst>
            </p:cNvPr>
            <p:cNvSpPr/>
            <p:nvPr/>
          </p:nvSpPr>
          <p:spPr>
            <a:xfrm>
              <a:off x="64594" y="5244296"/>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hlinkClick r:id="rId19" action="ppaction://hlinksldjump"/>
              <a:extLst>
                <a:ext uri="{FF2B5EF4-FFF2-40B4-BE49-F238E27FC236}">
                  <a16:creationId xmlns="" xmlns:a16="http://schemas.microsoft.com/office/drawing/2014/main" id="{EF96F752-82B9-42DD-A417-525E9DB9893C}"/>
                </a:ext>
              </a:extLst>
            </p:cNvPr>
            <p:cNvSpPr txBox="1"/>
            <p:nvPr/>
          </p:nvSpPr>
          <p:spPr>
            <a:xfrm>
              <a:off x="62478" y="5352378"/>
              <a:ext cx="615950" cy="415498"/>
            </a:xfrm>
            <a:prstGeom prst="rect">
              <a:avLst/>
            </a:prstGeom>
            <a:noFill/>
          </p:spPr>
          <p:txBody>
            <a:bodyPr wrap="square" rtlCol="0">
              <a:spAutoFit/>
            </a:bodyPr>
            <a:lstStyle/>
            <a:p>
              <a:pPr algn="ctr" defTabSz="586199"/>
              <a:r>
                <a:rPr lang="en-US" sz="2100" dirty="0">
                  <a:latin typeface="Open Sans" panose="020B0606030504020204" pitchFamily="34" charset="0"/>
                  <a:ea typeface="Open Sans" panose="020B0606030504020204" pitchFamily="34" charset="0"/>
                  <a:cs typeface="Open Sans" panose="020B0606030504020204" pitchFamily="34" charset="0"/>
                </a:rPr>
                <a:t>7</a:t>
              </a:r>
            </a:p>
          </p:txBody>
        </p:sp>
      </p:grpSp>
      <p:grpSp>
        <p:nvGrpSpPr>
          <p:cNvPr id="58" name="Group 57">
            <a:extLst>
              <a:ext uri="{FF2B5EF4-FFF2-40B4-BE49-F238E27FC236}">
                <a16:creationId xmlns="" xmlns:a16="http://schemas.microsoft.com/office/drawing/2014/main" id="{FE2FC28B-5895-4011-980E-CFC72A2C2FFE}"/>
              </a:ext>
            </a:extLst>
          </p:cNvPr>
          <p:cNvGrpSpPr/>
          <p:nvPr/>
        </p:nvGrpSpPr>
        <p:grpSpPr>
          <a:xfrm>
            <a:off x="7243742" y="5190876"/>
            <a:ext cx="611718" cy="611718"/>
            <a:chOff x="16555458" y="3024588"/>
            <a:chExt cx="1223436" cy="1223436"/>
          </a:xfrm>
          <a:solidFill>
            <a:srgbClr val="1FAC14"/>
          </a:solidFill>
        </p:grpSpPr>
        <p:sp>
          <p:nvSpPr>
            <p:cNvPr id="68" name="Oval 67">
              <a:extLst>
                <a:ext uri="{FF2B5EF4-FFF2-40B4-BE49-F238E27FC236}">
                  <a16:creationId xmlns="" xmlns:a16="http://schemas.microsoft.com/office/drawing/2014/main" id="{C11ED3C1-C993-4565-96D4-B8EC82873C4E}"/>
                </a:ext>
              </a:extLst>
            </p:cNvPr>
            <p:cNvSpPr/>
            <p:nvPr/>
          </p:nvSpPr>
          <p:spPr>
            <a:xfrm>
              <a:off x="16555458" y="3024588"/>
              <a:ext cx="1223436" cy="1223436"/>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TextBox 68">
              <a:extLst>
                <a:ext uri="{FF2B5EF4-FFF2-40B4-BE49-F238E27FC236}">
                  <a16:creationId xmlns="" xmlns:a16="http://schemas.microsoft.com/office/drawing/2014/main" id="{9888A286-F1A4-4FCD-BB38-333942A6DC9F}"/>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86199"/>
              <a:r>
                <a:rPr lang="en-US" sz="2300" dirty="0">
                  <a:solidFill>
                    <a:prstClr val="black"/>
                  </a:solidFill>
                </a:rPr>
                <a:t>7</a:t>
              </a:r>
            </a:p>
          </p:txBody>
        </p:sp>
      </p:grpSp>
      <p:sp>
        <p:nvSpPr>
          <p:cNvPr id="70" name="Slide Number Placeholder 5">
            <a:extLst>
              <a:ext uri="{FF2B5EF4-FFF2-40B4-BE49-F238E27FC236}">
                <a16:creationId xmlns="" xmlns:a16="http://schemas.microsoft.com/office/drawing/2014/main" id="{BCF2D433-F31B-42C0-AB0B-AA424973C471}"/>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72" name="Picture 71">
            <a:extLst>
              <a:ext uri="{FF2B5EF4-FFF2-40B4-BE49-F238E27FC236}">
                <a16:creationId xmlns="" xmlns:a16="http://schemas.microsoft.com/office/drawing/2014/main" id="{16B42C37-686C-4609-BD51-2A6899E09E9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873084" y="6426068"/>
            <a:ext cx="684342" cy="384942"/>
          </a:xfrm>
          <a:prstGeom prst="rect">
            <a:avLst/>
          </a:prstGeom>
        </p:spPr>
      </p:pic>
      <p:sp>
        <p:nvSpPr>
          <p:cNvPr id="73" name="Oval 72">
            <a:extLst>
              <a:ext uri="{FF2B5EF4-FFF2-40B4-BE49-F238E27FC236}">
                <a16:creationId xmlns="" xmlns:a16="http://schemas.microsoft.com/office/drawing/2014/main" id="{65C9660B-AD28-4B85-9833-66255118158F}"/>
              </a:ext>
            </a:extLst>
          </p:cNvPr>
          <p:cNvSpPr/>
          <p:nvPr/>
        </p:nvSpPr>
        <p:spPr>
          <a:xfrm>
            <a:off x="9710163" y="4918515"/>
            <a:ext cx="611718" cy="611718"/>
          </a:xfrm>
          <a:prstGeom prst="ellipse">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 xmlns:a16="http://schemas.microsoft.com/office/drawing/2014/main" id="{6D9210D7-238F-43F6-BE44-5AB41153E379}"/>
              </a:ext>
            </a:extLst>
          </p:cNvPr>
          <p:cNvSpPr txBox="1"/>
          <p:nvPr/>
        </p:nvSpPr>
        <p:spPr>
          <a:xfrm>
            <a:off x="9722863" y="5026597"/>
            <a:ext cx="615950" cy="415498"/>
          </a:xfrm>
          <a:prstGeom prst="rect">
            <a:avLst/>
          </a:prstGeom>
          <a:noFill/>
        </p:spPr>
        <p:txBody>
          <a:bodyPr wrap="square" rtlCol="0">
            <a:spAutoFit/>
          </a:bodyPr>
          <a:lstStyle/>
          <a:p>
            <a:pPr algn="ctr" defTabSz="586199"/>
            <a:r>
              <a:rPr lang="en-US" sz="2100" dirty="0">
                <a:latin typeface="Open Sans" panose="020B0606030504020204" pitchFamily="34" charset="0"/>
                <a:ea typeface="Open Sans" panose="020B0606030504020204" pitchFamily="34" charset="0"/>
                <a:cs typeface="Open Sans" panose="020B0606030504020204" pitchFamily="34" charset="0"/>
              </a:rPr>
              <a:t>8</a:t>
            </a:r>
          </a:p>
        </p:txBody>
      </p:sp>
      <p:sp>
        <p:nvSpPr>
          <p:cNvPr id="80" name="TextBox 79">
            <a:hlinkClick r:id="rId21" action="ppaction://hlinksldjump"/>
            <a:extLst>
              <a:ext uri="{FF2B5EF4-FFF2-40B4-BE49-F238E27FC236}">
                <a16:creationId xmlns="" xmlns:a16="http://schemas.microsoft.com/office/drawing/2014/main" id="{93B1424B-3BF2-440A-A96A-9BAA12961A94}"/>
              </a:ext>
            </a:extLst>
          </p:cNvPr>
          <p:cNvSpPr txBox="1"/>
          <p:nvPr/>
        </p:nvSpPr>
        <p:spPr>
          <a:xfrm>
            <a:off x="724061" y="6088456"/>
            <a:ext cx="6404470" cy="369332"/>
          </a:xfrm>
          <a:prstGeom prst="rect">
            <a:avLst/>
          </a:prstGeom>
          <a:noFill/>
        </p:spPr>
        <p:txBody>
          <a:bodyPr wrap="square" rtlCol="0">
            <a:spAutoFit/>
          </a:bodyPr>
          <a:lstStyle/>
          <a:p>
            <a:pPr defTabSz="586199"/>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Benefits Of Utilizing TV For Brands in Crisis</a:t>
            </a:r>
            <a:endParaRPr lang="en-US" b="1"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 xmlns:a16="http://schemas.microsoft.com/office/drawing/2014/main" id="{89998BFC-9D73-4BB6-A567-F321F434E630}"/>
              </a:ext>
            </a:extLst>
          </p:cNvPr>
          <p:cNvGrpSpPr/>
          <p:nvPr/>
        </p:nvGrpSpPr>
        <p:grpSpPr>
          <a:xfrm>
            <a:off x="62478" y="5969720"/>
            <a:ext cx="615950" cy="611718"/>
            <a:chOff x="62478" y="5969720"/>
            <a:chExt cx="615950" cy="611718"/>
          </a:xfrm>
        </p:grpSpPr>
        <p:sp>
          <p:nvSpPr>
            <p:cNvPr id="84" name="Oval 83">
              <a:extLst>
                <a:ext uri="{FF2B5EF4-FFF2-40B4-BE49-F238E27FC236}">
                  <a16:creationId xmlns="" xmlns:a16="http://schemas.microsoft.com/office/drawing/2014/main" id="{66DC4892-F27D-43DC-84FD-DAC6D8B910C6}"/>
                </a:ext>
              </a:extLst>
            </p:cNvPr>
            <p:cNvSpPr/>
            <p:nvPr/>
          </p:nvSpPr>
          <p:spPr>
            <a:xfrm>
              <a:off x="64594" y="5969720"/>
              <a:ext cx="611718" cy="6117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TextBox 84">
              <a:hlinkClick r:id="rId21" action="ppaction://hlinksldjump"/>
              <a:extLst>
                <a:ext uri="{FF2B5EF4-FFF2-40B4-BE49-F238E27FC236}">
                  <a16:creationId xmlns="" xmlns:a16="http://schemas.microsoft.com/office/drawing/2014/main" id="{2F798047-E6CD-45FD-8604-4DEB6A33FE10}"/>
                </a:ext>
              </a:extLst>
            </p:cNvPr>
            <p:cNvSpPr txBox="1"/>
            <p:nvPr/>
          </p:nvSpPr>
          <p:spPr>
            <a:xfrm>
              <a:off x="62478" y="6077802"/>
              <a:ext cx="615950" cy="415498"/>
            </a:xfrm>
            <a:prstGeom prst="rect">
              <a:avLst/>
            </a:prstGeom>
            <a:noFill/>
          </p:spPr>
          <p:txBody>
            <a:bodyPr wrap="square" rtlCol="0">
              <a:spAutoFit/>
            </a:bodyPr>
            <a:lstStyle/>
            <a:p>
              <a:pPr algn="ctr" defTabSz="586199"/>
              <a:r>
                <a:rPr lang="en-US" sz="2100" dirty="0">
                  <a:latin typeface="Open Sans" panose="020B0606030504020204" pitchFamily="34" charset="0"/>
                  <a:ea typeface="Open Sans" panose="020B0606030504020204" pitchFamily="34" charset="0"/>
                  <a:cs typeface="Open Sans" panose="020B0606030504020204" pitchFamily="34" charset="0"/>
                </a:rPr>
                <a:t>8</a:t>
              </a:r>
            </a:p>
          </p:txBody>
        </p:sp>
      </p:grpSp>
      <p:sp>
        <p:nvSpPr>
          <p:cNvPr id="88" name="Rounded Rectangle 5">
            <a:extLst>
              <a:ext uri="{FF2B5EF4-FFF2-40B4-BE49-F238E27FC236}">
                <a16:creationId xmlns="" xmlns:a16="http://schemas.microsoft.com/office/drawing/2014/main" id="{822F8F34-7BFE-4E0E-BF06-DF82E455053A}"/>
              </a:ext>
            </a:extLst>
          </p:cNvPr>
          <p:cNvSpPr/>
          <p:nvPr/>
        </p:nvSpPr>
        <p:spPr>
          <a:xfrm>
            <a:off x="634574" y="6601382"/>
            <a:ext cx="6033388" cy="164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i="1" dirty="0">
                <a:solidFill>
                  <a:schemeClr val="bg1"/>
                </a:solidFill>
              </a:rPr>
              <a:t>For PowerPoint version, put in presentation mode and click on a # above to go directly to the appropriate case study</a:t>
            </a:r>
          </a:p>
        </p:txBody>
      </p:sp>
    </p:spTree>
    <p:extLst>
      <p:ext uri="{BB962C8B-B14F-4D97-AF65-F5344CB8AC3E}">
        <p14:creationId xmlns:p14="http://schemas.microsoft.com/office/powerpoint/2010/main" val="39138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Samsung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 xmlns:a16="http://schemas.microsoft.com/office/drawing/2014/main" id="{CA7E1260-F598-47B2-AF81-9BD3AA71CAC4}"/>
              </a:ext>
            </a:extLst>
          </p:cNvPr>
          <p:cNvSpPr/>
          <p:nvPr/>
        </p:nvSpPr>
        <p:spPr>
          <a:xfrm>
            <a:off x="181162" y="6417987"/>
            <a:ext cx="105956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Samsung quarterly financial statements from their investor relations website.  Samsung does not report mobile phone revenues separately for the America region, however mobile accounts for approximately 73% of their consumer segment sales.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136719"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 xmlns:a16="http://schemas.microsoft.com/office/drawing/2014/main" id="{59AB2277-CF8A-4A41-AC9B-5AA8F4007A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5886" y="200896"/>
            <a:ext cx="2276669" cy="755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hart 14">
            <a:extLst>
              <a:ext uri="{FF2B5EF4-FFF2-40B4-BE49-F238E27FC236}">
                <a16:creationId xmlns="" xmlns:a16="http://schemas.microsoft.com/office/drawing/2014/main" id="{AF8057E4-1657-4633-A3E4-B9837237B2BA}"/>
              </a:ext>
            </a:extLst>
          </p:cNvPr>
          <p:cNvGraphicFramePr/>
          <p:nvPr/>
        </p:nvGraphicFramePr>
        <p:xfrm>
          <a:off x="355107" y="2913484"/>
          <a:ext cx="11457448" cy="3481016"/>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 xmlns:a16="http://schemas.microsoft.com/office/drawing/2014/main" id="{6872D898-10C9-4B1B-A3F5-2AE373E3EA74}"/>
              </a:ext>
            </a:extLst>
          </p:cNvPr>
          <p:cNvSpPr/>
          <p:nvPr/>
        </p:nvSpPr>
        <p:spPr>
          <a:xfrm>
            <a:off x="473476" y="2290549"/>
            <a:ext cx="1124504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Samsung America: Quarterly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(Korean Won, in billions)</a:t>
            </a:r>
          </a:p>
        </p:txBody>
      </p:sp>
      <p:sp>
        <p:nvSpPr>
          <p:cNvPr id="17" name="Rectangle 16">
            <a:extLst>
              <a:ext uri="{FF2B5EF4-FFF2-40B4-BE49-F238E27FC236}">
                <a16:creationId xmlns="" xmlns:a16="http://schemas.microsoft.com/office/drawing/2014/main" id="{21EE6924-3502-4633-9603-9D67D38F8C26}"/>
              </a:ext>
            </a:extLst>
          </p:cNvPr>
          <p:cNvSpPr/>
          <p:nvPr/>
        </p:nvSpPr>
        <p:spPr>
          <a:xfrm>
            <a:off x="6096000" y="3068766"/>
            <a:ext cx="904537" cy="3296407"/>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F26B7019-7042-4FF6-ADAE-EB8B86899FA0}"/>
              </a:ext>
            </a:extLst>
          </p:cNvPr>
          <p:cNvSpPr txBox="1"/>
          <p:nvPr/>
        </p:nvSpPr>
        <p:spPr>
          <a:xfrm>
            <a:off x="6095999" y="2725197"/>
            <a:ext cx="9045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Crisis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Rectangle 20">
            <a:extLst>
              <a:ext uri="{FF2B5EF4-FFF2-40B4-BE49-F238E27FC236}">
                <a16:creationId xmlns="" xmlns:a16="http://schemas.microsoft.com/office/drawing/2014/main" id="{9944F6FC-46AF-418E-BED1-D4BED2D05FE0}"/>
              </a:ext>
            </a:extLst>
          </p:cNvPr>
          <p:cNvSpPr/>
          <p:nvPr/>
        </p:nvSpPr>
        <p:spPr>
          <a:xfrm>
            <a:off x="8294914" y="3051325"/>
            <a:ext cx="1119674" cy="3322168"/>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D2907517-C9E0-4F2F-BA72-8332C45EC967}"/>
              </a:ext>
            </a:extLst>
          </p:cNvPr>
          <p:cNvSpPr txBox="1"/>
          <p:nvPr/>
        </p:nvSpPr>
        <p:spPr>
          <a:xfrm>
            <a:off x="7328846" y="2701189"/>
            <a:ext cx="29835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“Commitment / Safety” TV Campaign</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875FE561-A67D-462A-A2C5-4D085BDA348A}"/>
              </a:ext>
            </a:extLst>
          </p:cNvPr>
          <p:cNvSpPr/>
          <p:nvPr/>
        </p:nvSpPr>
        <p:spPr>
          <a:xfrm>
            <a:off x="313598" y="1292517"/>
            <a:ext cx="1133100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Samsung’s “Commitment To Quality” &amp;  “Our Toughest Safety Testing Ever” TV creative in tandem with increased TV spending for their overall branding &amp; product campaigns helped the brand minimize damage to their reputation in advance of their Galaxy S8 phone release.  In fact, in 2017, </a:t>
            </a:r>
            <a:r>
              <a:rPr lang="en-US" sz="1400" dirty="0">
                <a:solidFill>
                  <a:prstClr val="black"/>
                </a:solidFill>
                <a:latin typeface="Open Sans" panose="020B0606030504020204"/>
              </a:rPr>
              <a:t>TV spending for Samsung’s mobile segment was up </a:t>
            </a:r>
            <a:r>
              <a:rPr lang="en-US" sz="1400" b="1" dirty="0">
                <a:solidFill>
                  <a:prstClr val="black"/>
                </a:solidFill>
                <a:latin typeface="Open Sans" panose="020B0606030504020204"/>
              </a:rPr>
              <a:t>+17% </a:t>
            </a:r>
            <a:r>
              <a:rPr lang="en-US" sz="1400" dirty="0">
                <a:solidFill>
                  <a:prstClr val="black"/>
                </a:solidFill>
                <a:latin typeface="Open Sans" panose="020B0606030504020204"/>
              </a:rPr>
              <a:t>over the prior year while Samsung</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America’s </a:t>
            </a:r>
            <a:r>
              <a:rPr kumimoji="0" lang="en-US" sz="1400" i="0" u="none" strike="noStrike" kern="1200" cap="none" spc="0" normalizeH="0" baseline="0" noProof="0" dirty="0">
                <a:ln>
                  <a:noFill/>
                </a:ln>
                <a:solidFill>
                  <a:prstClr val="black"/>
                </a:solidFill>
                <a:effectLst/>
                <a:uLnTx/>
                <a:uFillTx/>
                <a:latin typeface="Open Sans" panose="020B0606030504020204"/>
                <a:ea typeface="+mn-ea"/>
                <a:cs typeface="+mn-cs"/>
              </a:rPr>
              <a:t>revenues were up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+18%</a:t>
            </a:r>
            <a:r>
              <a:rPr kumimoji="0" lang="en-US" sz="1400" i="0" u="none" strike="noStrike" kern="1200" cap="none" spc="0" normalizeH="0" baseline="0" noProof="0" dirty="0">
                <a:ln>
                  <a:noFill/>
                </a:ln>
                <a:solidFill>
                  <a:prstClr val="black"/>
                </a:solidFill>
                <a:effectLst/>
                <a:uLnTx/>
                <a:uFillTx/>
                <a:latin typeface="Open Sans" panose="020B0606030504020204"/>
                <a:ea typeface="+mn-ea"/>
                <a:cs typeface="+mn-cs"/>
              </a:rPr>
              <a:t>.</a:t>
            </a:r>
            <a:endPar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329539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0" y="5228743"/>
            <a:ext cx="7063274"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Wells Fargo</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a:ea typeface="+mn-ea"/>
                <a:cs typeface="+mn-cs"/>
              </a:rPr>
              <a:t>How TV Helps Stabilize A Brand </a:t>
            </a:r>
          </a:p>
        </p:txBody>
      </p:sp>
    </p:spTree>
    <p:extLst>
      <p:ext uri="{BB962C8B-B14F-4D97-AF65-F5344CB8AC3E}">
        <p14:creationId xmlns:p14="http://schemas.microsoft.com/office/powerpoint/2010/main" val="138356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Wells Fargo      The Crisis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72617"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9B63F0AA-85FE-4F21-98B1-59D97DD2B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8920" y="142326"/>
            <a:ext cx="1203636" cy="865381"/>
          </a:xfrm>
          <a:prstGeom prst="rect">
            <a:avLst/>
          </a:prstGeom>
        </p:spPr>
      </p:pic>
      <p:sp>
        <p:nvSpPr>
          <p:cNvPr id="15" name="Rectangle 14">
            <a:extLst>
              <a:ext uri="{FF2B5EF4-FFF2-40B4-BE49-F238E27FC236}">
                <a16:creationId xmlns="" xmlns:a16="http://schemas.microsoft.com/office/drawing/2014/main" id="{6AD8D341-7FE1-4C1D-B1E4-AAAAAAC41B48}"/>
              </a:ext>
            </a:extLst>
          </p:cNvPr>
          <p:cNvSpPr/>
          <p:nvPr/>
        </p:nvSpPr>
        <p:spPr>
          <a:xfrm>
            <a:off x="1172360" y="1339172"/>
            <a:ext cx="100850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September 2016, federal regulators revealed that, in order to meet sales goals, Wells Fargo employees created millions of fraudulent savings, checking and credit card accounts on behalf of Wells Fargo clients without their </a:t>
            </a:r>
            <a:r>
              <a:rPr kumimoji="0" lang="en-US" sz="1400" i="0" u="none" strike="noStrike" kern="1200" cap="none" spc="0" normalizeH="0" baseline="0" noProof="0" dirty="0">
                <a:ln>
                  <a:noFill/>
                </a:ln>
                <a:effectLst/>
                <a:uLnTx/>
                <a:uFillTx/>
                <a:latin typeface="Open Sans" panose="020B0606030504020204"/>
                <a:ea typeface="+mn-ea"/>
                <a:cs typeface="+mn-cs"/>
              </a:rPr>
              <a:t>consent.</a:t>
            </a:r>
          </a:p>
        </p:txBody>
      </p:sp>
      <p:grpSp>
        <p:nvGrpSpPr>
          <p:cNvPr id="6" name="Group 5">
            <a:extLst>
              <a:ext uri="{FF2B5EF4-FFF2-40B4-BE49-F238E27FC236}">
                <a16:creationId xmlns="" xmlns:a16="http://schemas.microsoft.com/office/drawing/2014/main" id="{AEC3AFD8-EFE7-4FE4-AA68-DFF61913EE29}"/>
              </a:ext>
            </a:extLst>
          </p:cNvPr>
          <p:cNvGrpSpPr/>
          <p:nvPr/>
        </p:nvGrpSpPr>
        <p:grpSpPr>
          <a:xfrm>
            <a:off x="8087376" y="3560227"/>
            <a:ext cx="3725179" cy="1076543"/>
            <a:chOff x="2621902" y="3844212"/>
            <a:chExt cx="4926563" cy="1446245"/>
          </a:xfrm>
        </p:grpSpPr>
        <p:grpSp>
          <p:nvGrpSpPr>
            <p:cNvPr id="4" name="Group 3">
              <a:extLst>
                <a:ext uri="{FF2B5EF4-FFF2-40B4-BE49-F238E27FC236}">
                  <a16:creationId xmlns="" xmlns:a16="http://schemas.microsoft.com/office/drawing/2014/main" id="{F9DA4C28-9BC6-486C-9009-5266091FDA22}"/>
                </a:ext>
              </a:extLst>
            </p:cNvPr>
            <p:cNvGrpSpPr/>
            <p:nvPr/>
          </p:nvGrpSpPr>
          <p:grpSpPr>
            <a:xfrm>
              <a:off x="2715208" y="3934101"/>
              <a:ext cx="4721290" cy="1247754"/>
              <a:chOff x="2715208" y="3934101"/>
              <a:chExt cx="4721290" cy="1247754"/>
            </a:xfrm>
          </p:grpSpPr>
          <p:pic>
            <p:nvPicPr>
              <p:cNvPr id="3" name="Picture 2">
                <a:extLst>
                  <a:ext uri="{FF2B5EF4-FFF2-40B4-BE49-F238E27FC236}">
                    <a16:creationId xmlns="" xmlns:a16="http://schemas.microsoft.com/office/drawing/2014/main" id="{B2E327BE-F5A2-446B-82F7-7F1A7045AE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5208" y="4355419"/>
                <a:ext cx="4721290" cy="826436"/>
              </a:xfrm>
              <a:prstGeom prst="rect">
                <a:avLst/>
              </a:prstGeom>
            </p:spPr>
          </p:pic>
          <p:pic>
            <p:nvPicPr>
              <p:cNvPr id="12" name="Picture 11">
                <a:extLst>
                  <a:ext uri="{FF2B5EF4-FFF2-40B4-BE49-F238E27FC236}">
                    <a16:creationId xmlns="" xmlns:a16="http://schemas.microsoft.com/office/drawing/2014/main" id="{ECA9BE24-EAE4-41CE-BE3F-60E85E85D0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15208" y="3934101"/>
                <a:ext cx="3055553" cy="389420"/>
              </a:xfrm>
              <a:prstGeom prst="rect">
                <a:avLst/>
              </a:prstGeom>
            </p:spPr>
          </p:pic>
        </p:grpSp>
        <p:sp>
          <p:nvSpPr>
            <p:cNvPr id="5" name="Rectangle 4">
              <a:extLst>
                <a:ext uri="{FF2B5EF4-FFF2-40B4-BE49-F238E27FC236}">
                  <a16:creationId xmlns="" xmlns:a16="http://schemas.microsoft.com/office/drawing/2014/main" id="{467BB517-C905-4003-A8EE-9DF33DCF5477}"/>
                </a:ext>
              </a:extLst>
            </p:cNvPr>
            <p:cNvSpPr/>
            <p:nvPr/>
          </p:nvSpPr>
          <p:spPr>
            <a:xfrm>
              <a:off x="2621902" y="3844212"/>
              <a:ext cx="4926563" cy="144624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 xmlns:a16="http://schemas.microsoft.com/office/drawing/2014/main" id="{7D1B1B6B-E9CA-4187-B83D-9F2EAD40181A}"/>
              </a:ext>
            </a:extLst>
          </p:cNvPr>
          <p:cNvGrpSpPr/>
          <p:nvPr/>
        </p:nvGrpSpPr>
        <p:grpSpPr>
          <a:xfrm>
            <a:off x="60791" y="2167724"/>
            <a:ext cx="4254574" cy="841786"/>
            <a:chOff x="2340076" y="4581500"/>
            <a:chExt cx="8408789" cy="1612548"/>
          </a:xfrm>
        </p:grpSpPr>
        <p:grpSp>
          <p:nvGrpSpPr>
            <p:cNvPr id="8" name="Group 7">
              <a:extLst>
                <a:ext uri="{FF2B5EF4-FFF2-40B4-BE49-F238E27FC236}">
                  <a16:creationId xmlns="" xmlns:a16="http://schemas.microsoft.com/office/drawing/2014/main" id="{8CDCF2AC-BEBC-4C1A-956F-486702A87E5F}"/>
                </a:ext>
              </a:extLst>
            </p:cNvPr>
            <p:cNvGrpSpPr/>
            <p:nvPr/>
          </p:nvGrpSpPr>
          <p:grpSpPr>
            <a:xfrm>
              <a:off x="2340076" y="4581500"/>
              <a:ext cx="8336451" cy="1518783"/>
              <a:chOff x="2340076" y="4581500"/>
              <a:chExt cx="8336451" cy="1518783"/>
            </a:xfrm>
          </p:grpSpPr>
          <p:pic>
            <p:nvPicPr>
              <p:cNvPr id="7" name="Picture 6">
                <a:extLst>
                  <a:ext uri="{FF2B5EF4-FFF2-40B4-BE49-F238E27FC236}">
                    <a16:creationId xmlns="" xmlns:a16="http://schemas.microsoft.com/office/drawing/2014/main" id="{0CCEC125-957E-499F-B2F2-989CA0D8C5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74919" y="5099910"/>
                <a:ext cx="8201608" cy="1000373"/>
              </a:xfrm>
              <a:prstGeom prst="rect">
                <a:avLst/>
              </a:prstGeom>
            </p:spPr>
          </p:pic>
          <p:pic>
            <p:nvPicPr>
              <p:cNvPr id="17" name="Picture 16">
                <a:extLst>
                  <a:ext uri="{FF2B5EF4-FFF2-40B4-BE49-F238E27FC236}">
                    <a16:creationId xmlns="" xmlns:a16="http://schemas.microsoft.com/office/drawing/2014/main" id="{34CB668C-3C3B-42C0-A528-A491694488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40076" y="4581500"/>
                <a:ext cx="1744820" cy="419522"/>
              </a:xfrm>
              <a:prstGeom prst="rect">
                <a:avLst/>
              </a:prstGeom>
            </p:spPr>
          </p:pic>
        </p:grpSp>
        <p:sp>
          <p:nvSpPr>
            <p:cNvPr id="9" name="Rectangle 8">
              <a:extLst>
                <a:ext uri="{FF2B5EF4-FFF2-40B4-BE49-F238E27FC236}">
                  <a16:creationId xmlns="" xmlns:a16="http://schemas.microsoft.com/office/drawing/2014/main" id="{1AFB3956-9353-41A7-B138-19A951D7AC78}"/>
                </a:ext>
              </a:extLst>
            </p:cNvPr>
            <p:cNvSpPr/>
            <p:nvPr/>
          </p:nvSpPr>
          <p:spPr>
            <a:xfrm>
              <a:off x="2346649" y="4595499"/>
              <a:ext cx="8402216" cy="159854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 xmlns:a16="http://schemas.microsoft.com/office/drawing/2014/main" id="{E8E881DB-8F06-4CCD-8171-E40312ACD772}"/>
              </a:ext>
            </a:extLst>
          </p:cNvPr>
          <p:cNvGrpSpPr/>
          <p:nvPr/>
        </p:nvGrpSpPr>
        <p:grpSpPr>
          <a:xfrm>
            <a:off x="215325" y="3361254"/>
            <a:ext cx="3358283" cy="1006339"/>
            <a:chOff x="1950098" y="4069360"/>
            <a:chExt cx="5206482" cy="1361063"/>
          </a:xfrm>
        </p:grpSpPr>
        <p:grpSp>
          <p:nvGrpSpPr>
            <p:cNvPr id="16" name="Group 15">
              <a:extLst>
                <a:ext uri="{FF2B5EF4-FFF2-40B4-BE49-F238E27FC236}">
                  <a16:creationId xmlns="" xmlns:a16="http://schemas.microsoft.com/office/drawing/2014/main" id="{90A3EAEC-53BD-4940-8A0B-868C085787A4}"/>
                </a:ext>
              </a:extLst>
            </p:cNvPr>
            <p:cNvGrpSpPr/>
            <p:nvPr/>
          </p:nvGrpSpPr>
          <p:grpSpPr>
            <a:xfrm>
              <a:off x="1950098" y="4069360"/>
              <a:ext cx="5122506" cy="1271023"/>
              <a:chOff x="1901083" y="4051937"/>
              <a:chExt cx="7426904" cy="1631917"/>
            </a:xfrm>
          </p:grpSpPr>
          <p:pic>
            <p:nvPicPr>
              <p:cNvPr id="11" name="Picture 10">
                <a:extLst>
                  <a:ext uri="{FF2B5EF4-FFF2-40B4-BE49-F238E27FC236}">
                    <a16:creationId xmlns="" xmlns:a16="http://schemas.microsoft.com/office/drawing/2014/main" id="{FFA750AD-8969-4ED5-957E-DEA8801F34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59055" y="4679855"/>
                <a:ext cx="7268932" cy="1003999"/>
              </a:xfrm>
              <a:prstGeom prst="rect">
                <a:avLst/>
              </a:prstGeom>
            </p:spPr>
          </p:pic>
          <p:pic>
            <p:nvPicPr>
              <p:cNvPr id="22" name="Picture 21">
                <a:extLst>
                  <a:ext uri="{FF2B5EF4-FFF2-40B4-BE49-F238E27FC236}">
                    <a16:creationId xmlns="" xmlns:a16="http://schemas.microsoft.com/office/drawing/2014/main" id="{B3274728-1B53-4A23-A470-2BDE46B25E4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01083" y="4051937"/>
                <a:ext cx="1190469" cy="647293"/>
              </a:xfrm>
              <a:prstGeom prst="rect">
                <a:avLst/>
              </a:prstGeom>
            </p:spPr>
          </p:pic>
        </p:grpSp>
        <p:sp>
          <p:nvSpPr>
            <p:cNvPr id="18" name="Rectangle 17">
              <a:extLst>
                <a:ext uri="{FF2B5EF4-FFF2-40B4-BE49-F238E27FC236}">
                  <a16:creationId xmlns="" xmlns:a16="http://schemas.microsoft.com/office/drawing/2014/main" id="{F9FE8BB2-724F-4D42-B617-6181C28589D3}"/>
                </a:ext>
              </a:extLst>
            </p:cNvPr>
            <p:cNvSpPr/>
            <p:nvPr/>
          </p:nvSpPr>
          <p:spPr>
            <a:xfrm>
              <a:off x="1950098" y="4071420"/>
              <a:ext cx="5206482" cy="135900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A048A9C4-1FC0-43B1-825B-F303998EF33C}"/>
              </a:ext>
            </a:extLst>
          </p:cNvPr>
          <p:cNvGrpSpPr/>
          <p:nvPr/>
        </p:nvGrpSpPr>
        <p:grpSpPr>
          <a:xfrm>
            <a:off x="8243710" y="5025760"/>
            <a:ext cx="3725180" cy="659879"/>
            <a:chOff x="5962261" y="5060554"/>
            <a:chExt cx="5663682" cy="1175077"/>
          </a:xfrm>
        </p:grpSpPr>
        <p:grpSp>
          <p:nvGrpSpPr>
            <p:cNvPr id="24" name="Group 23">
              <a:extLst>
                <a:ext uri="{FF2B5EF4-FFF2-40B4-BE49-F238E27FC236}">
                  <a16:creationId xmlns="" xmlns:a16="http://schemas.microsoft.com/office/drawing/2014/main" id="{015FDA22-EB64-481B-8316-D7CE795CAF4F}"/>
                </a:ext>
              </a:extLst>
            </p:cNvPr>
            <p:cNvGrpSpPr/>
            <p:nvPr/>
          </p:nvGrpSpPr>
          <p:grpSpPr>
            <a:xfrm>
              <a:off x="6072044" y="5060554"/>
              <a:ext cx="5472399" cy="1141398"/>
              <a:chOff x="4558009" y="4201887"/>
              <a:chExt cx="7372734" cy="1386761"/>
            </a:xfrm>
          </p:grpSpPr>
          <p:pic>
            <p:nvPicPr>
              <p:cNvPr id="23" name="Picture 22">
                <a:extLst>
                  <a:ext uri="{FF2B5EF4-FFF2-40B4-BE49-F238E27FC236}">
                    <a16:creationId xmlns="" xmlns:a16="http://schemas.microsoft.com/office/drawing/2014/main" id="{25FB4A75-A232-4D43-8806-FEBD5048C4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9558" y="4595499"/>
                <a:ext cx="7371185" cy="993149"/>
              </a:xfrm>
              <a:prstGeom prst="rect">
                <a:avLst/>
              </a:prstGeom>
            </p:spPr>
          </p:pic>
          <p:pic>
            <p:nvPicPr>
              <p:cNvPr id="27" name="Picture 26">
                <a:extLst>
                  <a:ext uri="{FF2B5EF4-FFF2-40B4-BE49-F238E27FC236}">
                    <a16:creationId xmlns="" xmlns:a16="http://schemas.microsoft.com/office/drawing/2014/main" id="{94DBED2A-B744-485C-A37F-2BC7D7361E9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58009" y="4201887"/>
                <a:ext cx="1765059" cy="393612"/>
              </a:xfrm>
              <a:prstGeom prst="rect">
                <a:avLst/>
              </a:prstGeom>
            </p:spPr>
          </p:pic>
        </p:grpSp>
        <p:sp>
          <p:nvSpPr>
            <p:cNvPr id="25" name="Rectangle 24">
              <a:extLst>
                <a:ext uri="{FF2B5EF4-FFF2-40B4-BE49-F238E27FC236}">
                  <a16:creationId xmlns="" xmlns:a16="http://schemas.microsoft.com/office/drawing/2014/main" id="{A00BC499-3B7D-4124-A8C8-FF09A2D8F7D4}"/>
                </a:ext>
              </a:extLst>
            </p:cNvPr>
            <p:cNvSpPr/>
            <p:nvPr/>
          </p:nvSpPr>
          <p:spPr>
            <a:xfrm>
              <a:off x="5962261" y="5060554"/>
              <a:ext cx="5663682" cy="117507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 xmlns:a16="http://schemas.microsoft.com/office/drawing/2014/main" id="{D9CF3788-A369-42BF-A3D2-A01ADFCB50BA}"/>
              </a:ext>
            </a:extLst>
          </p:cNvPr>
          <p:cNvGrpSpPr/>
          <p:nvPr/>
        </p:nvGrpSpPr>
        <p:grpSpPr>
          <a:xfrm>
            <a:off x="60791" y="4849893"/>
            <a:ext cx="3470989" cy="1064981"/>
            <a:chOff x="5766318" y="4991838"/>
            <a:chExt cx="3918858" cy="1307656"/>
          </a:xfrm>
        </p:grpSpPr>
        <p:grpSp>
          <p:nvGrpSpPr>
            <p:cNvPr id="29" name="Group 28">
              <a:extLst>
                <a:ext uri="{FF2B5EF4-FFF2-40B4-BE49-F238E27FC236}">
                  <a16:creationId xmlns="" xmlns:a16="http://schemas.microsoft.com/office/drawing/2014/main" id="{163B3A70-2D9B-4746-86C0-999063163D5F}"/>
                </a:ext>
              </a:extLst>
            </p:cNvPr>
            <p:cNvGrpSpPr/>
            <p:nvPr/>
          </p:nvGrpSpPr>
          <p:grpSpPr>
            <a:xfrm>
              <a:off x="5822303" y="5022693"/>
              <a:ext cx="3778892" cy="1196773"/>
              <a:chOff x="5822303" y="5022693"/>
              <a:chExt cx="3778892" cy="1196773"/>
            </a:xfrm>
          </p:grpSpPr>
          <p:pic>
            <p:nvPicPr>
              <p:cNvPr id="28" name="Picture 27">
                <a:extLst>
                  <a:ext uri="{FF2B5EF4-FFF2-40B4-BE49-F238E27FC236}">
                    <a16:creationId xmlns="" xmlns:a16="http://schemas.microsoft.com/office/drawing/2014/main" id="{832985A6-23AC-4171-AAA4-5C6A8350B1C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22303" y="5331825"/>
                <a:ext cx="3778892" cy="887641"/>
              </a:xfrm>
              <a:prstGeom prst="rect">
                <a:avLst/>
              </a:prstGeom>
            </p:spPr>
          </p:pic>
          <p:pic>
            <p:nvPicPr>
              <p:cNvPr id="33" name="Picture 32">
                <a:extLst>
                  <a:ext uri="{FF2B5EF4-FFF2-40B4-BE49-F238E27FC236}">
                    <a16:creationId xmlns="" xmlns:a16="http://schemas.microsoft.com/office/drawing/2014/main" id="{DB3FE2C8-AEB7-4694-B6C5-D25E9A8B52B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22303" y="5022693"/>
                <a:ext cx="2541154" cy="324278"/>
              </a:xfrm>
              <a:prstGeom prst="rect">
                <a:avLst/>
              </a:prstGeom>
            </p:spPr>
          </p:pic>
        </p:grpSp>
        <p:sp>
          <p:nvSpPr>
            <p:cNvPr id="34" name="Rectangle 33">
              <a:extLst>
                <a:ext uri="{FF2B5EF4-FFF2-40B4-BE49-F238E27FC236}">
                  <a16:creationId xmlns="" xmlns:a16="http://schemas.microsoft.com/office/drawing/2014/main" id="{8BCB0F92-5F1C-45E7-BD7D-E408856F50BD}"/>
                </a:ext>
              </a:extLst>
            </p:cNvPr>
            <p:cNvSpPr/>
            <p:nvPr/>
          </p:nvSpPr>
          <p:spPr>
            <a:xfrm>
              <a:off x="5766318" y="4991838"/>
              <a:ext cx="3918858" cy="130765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6" name="Picture 35">
            <a:extLst>
              <a:ext uri="{FF2B5EF4-FFF2-40B4-BE49-F238E27FC236}">
                <a16:creationId xmlns="" xmlns:a16="http://schemas.microsoft.com/office/drawing/2014/main" id="{334FFA38-8800-4C85-8F87-CABDCC2827F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689221" y="4345059"/>
            <a:ext cx="4274766" cy="686651"/>
          </a:xfrm>
          <a:prstGeom prst="rect">
            <a:avLst/>
          </a:prstGeom>
          <a:ln>
            <a:solidFill>
              <a:schemeClr val="tx1"/>
            </a:solidFill>
          </a:ln>
        </p:spPr>
      </p:pic>
      <p:grpSp>
        <p:nvGrpSpPr>
          <p:cNvPr id="41" name="Group 40">
            <a:extLst>
              <a:ext uri="{FF2B5EF4-FFF2-40B4-BE49-F238E27FC236}">
                <a16:creationId xmlns="" xmlns:a16="http://schemas.microsoft.com/office/drawing/2014/main" id="{3F2E6222-DAB7-4AFC-AF5A-B08A2A260A2D}"/>
              </a:ext>
            </a:extLst>
          </p:cNvPr>
          <p:cNvGrpSpPr/>
          <p:nvPr/>
        </p:nvGrpSpPr>
        <p:grpSpPr>
          <a:xfrm>
            <a:off x="3965650" y="3445518"/>
            <a:ext cx="3580378" cy="657335"/>
            <a:chOff x="-1023949" y="1592935"/>
            <a:chExt cx="6155786" cy="923325"/>
          </a:xfrm>
        </p:grpSpPr>
        <p:grpSp>
          <p:nvGrpSpPr>
            <p:cNvPr id="39" name="Group 38">
              <a:extLst>
                <a:ext uri="{FF2B5EF4-FFF2-40B4-BE49-F238E27FC236}">
                  <a16:creationId xmlns="" xmlns:a16="http://schemas.microsoft.com/office/drawing/2014/main" id="{7062ECF1-D6A9-48A8-9658-152CA3BBC08D}"/>
                </a:ext>
              </a:extLst>
            </p:cNvPr>
            <p:cNvGrpSpPr/>
            <p:nvPr/>
          </p:nvGrpSpPr>
          <p:grpSpPr>
            <a:xfrm>
              <a:off x="-1023949" y="1630509"/>
              <a:ext cx="6087005" cy="882839"/>
              <a:chOff x="-1023949" y="1630509"/>
              <a:chExt cx="6087005" cy="882839"/>
            </a:xfrm>
          </p:grpSpPr>
          <p:pic>
            <p:nvPicPr>
              <p:cNvPr id="37" name="Picture 36">
                <a:extLst>
                  <a:ext uri="{FF2B5EF4-FFF2-40B4-BE49-F238E27FC236}">
                    <a16:creationId xmlns="" xmlns:a16="http://schemas.microsoft.com/office/drawing/2014/main" id="{6B9B5664-C684-4860-8246-B527B3F6B36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23949" y="1630509"/>
                <a:ext cx="1089264" cy="410219"/>
              </a:xfrm>
              <a:prstGeom prst="rect">
                <a:avLst/>
              </a:prstGeom>
            </p:spPr>
          </p:pic>
          <p:pic>
            <p:nvPicPr>
              <p:cNvPr id="38" name="Picture 37">
                <a:extLst>
                  <a:ext uri="{FF2B5EF4-FFF2-40B4-BE49-F238E27FC236}">
                    <a16:creationId xmlns="" xmlns:a16="http://schemas.microsoft.com/office/drawing/2014/main" id="{B2D2BA69-CFDB-4731-85F1-D7A20E444B7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23949" y="2035464"/>
                <a:ext cx="6087005" cy="477884"/>
              </a:xfrm>
              <a:prstGeom prst="rect">
                <a:avLst/>
              </a:prstGeom>
            </p:spPr>
          </p:pic>
        </p:grpSp>
        <p:sp>
          <p:nvSpPr>
            <p:cNvPr id="40" name="Rectangle 39">
              <a:extLst>
                <a:ext uri="{FF2B5EF4-FFF2-40B4-BE49-F238E27FC236}">
                  <a16:creationId xmlns="" xmlns:a16="http://schemas.microsoft.com/office/drawing/2014/main" id="{3EB9A591-F77D-4FFF-A90E-7D20947F8708}"/>
                </a:ext>
              </a:extLst>
            </p:cNvPr>
            <p:cNvSpPr/>
            <p:nvPr/>
          </p:nvSpPr>
          <p:spPr>
            <a:xfrm>
              <a:off x="-1017037" y="1592935"/>
              <a:ext cx="6148874" cy="92332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 xmlns:a16="http://schemas.microsoft.com/office/drawing/2014/main" id="{D28C3795-F700-4A79-AA15-AABFE8A41883}"/>
              </a:ext>
            </a:extLst>
          </p:cNvPr>
          <p:cNvGrpSpPr/>
          <p:nvPr/>
        </p:nvGrpSpPr>
        <p:grpSpPr>
          <a:xfrm>
            <a:off x="8940647" y="2215213"/>
            <a:ext cx="3011422" cy="923330"/>
            <a:chOff x="4336546" y="4915260"/>
            <a:chExt cx="4116989" cy="1225789"/>
          </a:xfrm>
        </p:grpSpPr>
        <p:grpSp>
          <p:nvGrpSpPr>
            <p:cNvPr id="44" name="Group 43">
              <a:extLst>
                <a:ext uri="{FF2B5EF4-FFF2-40B4-BE49-F238E27FC236}">
                  <a16:creationId xmlns="" xmlns:a16="http://schemas.microsoft.com/office/drawing/2014/main" id="{04DEFB5A-9430-4BA3-A8D0-DD1D4D85F5F6}"/>
                </a:ext>
              </a:extLst>
            </p:cNvPr>
            <p:cNvGrpSpPr/>
            <p:nvPr/>
          </p:nvGrpSpPr>
          <p:grpSpPr>
            <a:xfrm>
              <a:off x="4336546" y="4915261"/>
              <a:ext cx="4061166" cy="1205169"/>
              <a:chOff x="4336546" y="4915261"/>
              <a:chExt cx="4061166" cy="1205169"/>
            </a:xfrm>
          </p:grpSpPr>
          <p:pic>
            <p:nvPicPr>
              <p:cNvPr id="42" name="Picture 41">
                <a:extLst>
                  <a:ext uri="{FF2B5EF4-FFF2-40B4-BE49-F238E27FC236}">
                    <a16:creationId xmlns="" xmlns:a16="http://schemas.microsoft.com/office/drawing/2014/main" id="{E88DA27C-6BB9-4C53-B381-27CC00F6807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336546" y="5312791"/>
                <a:ext cx="4061166" cy="807639"/>
              </a:xfrm>
              <a:prstGeom prst="rect">
                <a:avLst/>
              </a:prstGeom>
            </p:spPr>
          </p:pic>
          <p:pic>
            <p:nvPicPr>
              <p:cNvPr id="43" name="Picture 42">
                <a:extLst>
                  <a:ext uri="{FF2B5EF4-FFF2-40B4-BE49-F238E27FC236}">
                    <a16:creationId xmlns="" xmlns:a16="http://schemas.microsoft.com/office/drawing/2014/main" id="{AB2FC70C-5FDA-44CA-887C-3F7B7DFC055B}"/>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458757" y="4915261"/>
                <a:ext cx="2338658" cy="357709"/>
              </a:xfrm>
              <a:prstGeom prst="rect">
                <a:avLst/>
              </a:prstGeom>
            </p:spPr>
          </p:pic>
        </p:grpSp>
        <p:sp>
          <p:nvSpPr>
            <p:cNvPr id="45" name="Rectangle 44">
              <a:extLst>
                <a:ext uri="{FF2B5EF4-FFF2-40B4-BE49-F238E27FC236}">
                  <a16:creationId xmlns="" xmlns:a16="http://schemas.microsoft.com/office/drawing/2014/main" id="{6AC7D46F-5901-4367-99DB-AFF2F059F3E9}"/>
                </a:ext>
              </a:extLst>
            </p:cNvPr>
            <p:cNvSpPr/>
            <p:nvPr/>
          </p:nvSpPr>
          <p:spPr>
            <a:xfrm>
              <a:off x="4392369" y="4915260"/>
              <a:ext cx="4061166" cy="122578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7" name="Picture 46">
            <a:extLst>
              <a:ext uri="{FF2B5EF4-FFF2-40B4-BE49-F238E27FC236}">
                <a16:creationId xmlns="" xmlns:a16="http://schemas.microsoft.com/office/drawing/2014/main" id="{7613FE48-8BB9-41A5-A16A-7CC404574C4D}"/>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409067" y="2367970"/>
            <a:ext cx="4397047" cy="742002"/>
          </a:xfrm>
          <a:prstGeom prst="rect">
            <a:avLst/>
          </a:prstGeom>
          <a:ln>
            <a:solidFill>
              <a:schemeClr val="tx1"/>
            </a:solidFill>
          </a:ln>
        </p:spPr>
      </p:pic>
      <p:grpSp>
        <p:nvGrpSpPr>
          <p:cNvPr id="53" name="Group 52">
            <a:extLst>
              <a:ext uri="{FF2B5EF4-FFF2-40B4-BE49-F238E27FC236}">
                <a16:creationId xmlns="" xmlns:a16="http://schemas.microsoft.com/office/drawing/2014/main" id="{A4388CB5-AD26-44CA-B97E-4251E8D14478}"/>
              </a:ext>
            </a:extLst>
          </p:cNvPr>
          <p:cNvGrpSpPr/>
          <p:nvPr/>
        </p:nvGrpSpPr>
        <p:grpSpPr>
          <a:xfrm>
            <a:off x="3689221" y="5437207"/>
            <a:ext cx="4397047" cy="616306"/>
            <a:chOff x="7445882" y="5220592"/>
            <a:chExt cx="4746118" cy="742002"/>
          </a:xfrm>
        </p:grpSpPr>
        <p:grpSp>
          <p:nvGrpSpPr>
            <p:cNvPr id="51" name="Group 50">
              <a:extLst>
                <a:ext uri="{FF2B5EF4-FFF2-40B4-BE49-F238E27FC236}">
                  <a16:creationId xmlns="" xmlns:a16="http://schemas.microsoft.com/office/drawing/2014/main" id="{BC932916-1829-42F9-B8DB-6E3F40D37424}"/>
                </a:ext>
              </a:extLst>
            </p:cNvPr>
            <p:cNvGrpSpPr/>
            <p:nvPr/>
          </p:nvGrpSpPr>
          <p:grpSpPr>
            <a:xfrm>
              <a:off x="7445882" y="5272656"/>
              <a:ext cx="4653045" cy="632643"/>
              <a:chOff x="-1955842" y="1232007"/>
              <a:chExt cx="4916088" cy="704136"/>
            </a:xfrm>
          </p:grpSpPr>
          <p:pic>
            <p:nvPicPr>
              <p:cNvPr id="48" name="Picture 47">
                <a:extLst>
                  <a:ext uri="{FF2B5EF4-FFF2-40B4-BE49-F238E27FC236}">
                    <a16:creationId xmlns="" xmlns:a16="http://schemas.microsoft.com/office/drawing/2014/main" id="{63729BE2-85F1-4DE7-A0C6-43BBB5846C7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955842" y="1496504"/>
                <a:ext cx="4916088" cy="439639"/>
              </a:xfrm>
              <a:prstGeom prst="rect">
                <a:avLst/>
              </a:prstGeom>
            </p:spPr>
          </p:pic>
          <p:pic>
            <p:nvPicPr>
              <p:cNvPr id="49" name="Picture 48">
                <a:extLst>
                  <a:ext uri="{FF2B5EF4-FFF2-40B4-BE49-F238E27FC236}">
                    <a16:creationId xmlns="" xmlns:a16="http://schemas.microsoft.com/office/drawing/2014/main" id="{BF629197-ADE6-4F5E-A3E6-87D2FF10B28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955842" y="1232007"/>
                <a:ext cx="1923107" cy="272707"/>
              </a:xfrm>
              <a:prstGeom prst="rect">
                <a:avLst/>
              </a:prstGeom>
            </p:spPr>
          </p:pic>
        </p:grpSp>
        <p:sp>
          <p:nvSpPr>
            <p:cNvPr id="52" name="Rectangle 51">
              <a:extLst>
                <a:ext uri="{FF2B5EF4-FFF2-40B4-BE49-F238E27FC236}">
                  <a16:creationId xmlns="" xmlns:a16="http://schemas.microsoft.com/office/drawing/2014/main" id="{6C99B6AD-6A54-4E64-A15B-0437623F1A7A}"/>
                </a:ext>
              </a:extLst>
            </p:cNvPr>
            <p:cNvSpPr/>
            <p:nvPr/>
          </p:nvSpPr>
          <p:spPr>
            <a:xfrm>
              <a:off x="7445882" y="5220592"/>
              <a:ext cx="4746118" cy="74200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67171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A030850C-BA60-49E8-B99D-250F3E5969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59950" y="3485540"/>
            <a:ext cx="2662234" cy="1601008"/>
          </a:xfrm>
          <a:prstGeom prst="rect">
            <a:avLst/>
          </a:prstGeom>
          <a:ln w="6350">
            <a:solidFill>
              <a:schemeClr val="tx1"/>
            </a:solidFill>
          </a:ln>
        </p:spPr>
      </p:pic>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Wells Fargo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72617"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49AECB32-84C8-4F96-8284-2CB34CB25F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08920" y="142326"/>
            <a:ext cx="1203636" cy="865381"/>
          </a:xfrm>
          <a:prstGeom prst="rect">
            <a:avLst/>
          </a:prstGeom>
        </p:spPr>
      </p:pic>
      <p:sp>
        <p:nvSpPr>
          <p:cNvPr id="11" name="Rectangle 10">
            <a:extLst>
              <a:ext uri="{FF2B5EF4-FFF2-40B4-BE49-F238E27FC236}">
                <a16:creationId xmlns="" xmlns:a16="http://schemas.microsoft.com/office/drawing/2014/main" id="{24974F94-08F9-4C95-9636-85B423940FCE}"/>
              </a:ext>
            </a:extLst>
          </p:cNvPr>
          <p:cNvSpPr/>
          <p:nvPr/>
        </p:nvSpPr>
        <p:spPr>
          <a:xfrm>
            <a:off x="162501" y="2601368"/>
            <a:ext cx="5559683"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“Commitment”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$9.0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5-Week Flight: 10/24/16 – 11/27/16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:15, :30-second creative / 1,140 Airings / 499.4 MM HH IMPs</a:t>
            </a:r>
          </a:p>
        </p:txBody>
      </p:sp>
      <p:sp>
        <p:nvSpPr>
          <p:cNvPr id="12" name="Rectangle 11">
            <a:extLst>
              <a:ext uri="{FF2B5EF4-FFF2-40B4-BE49-F238E27FC236}">
                <a16:creationId xmlns="" xmlns:a16="http://schemas.microsoft.com/office/drawing/2014/main" id="{7BB989C9-BA58-40C3-8678-230B235A738E}"/>
              </a:ext>
            </a:extLst>
          </p:cNvPr>
          <p:cNvSpPr/>
          <p:nvPr/>
        </p:nvSpPr>
        <p:spPr>
          <a:xfrm>
            <a:off x="6114289" y="2595147"/>
            <a:ext cx="5957780"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“Re-Established / Earning Back Your Trust”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$38.4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8-Week Flight: 5/5/18 – 7/2/18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:30, :60-second creative / 3,948 Airings / 1.4 Billion HH IMPs</a:t>
            </a:r>
          </a:p>
        </p:txBody>
      </p:sp>
      <p:sp>
        <p:nvSpPr>
          <p:cNvPr id="15" name="Rectangle 14">
            <a:extLst>
              <a:ext uri="{FF2B5EF4-FFF2-40B4-BE49-F238E27FC236}">
                <a16:creationId xmlns="" xmlns:a16="http://schemas.microsoft.com/office/drawing/2014/main" id="{AA39BA6B-654D-4464-9032-5940F5739DE3}"/>
              </a:ext>
            </a:extLst>
          </p:cNvPr>
          <p:cNvSpPr/>
          <p:nvPr/>
        </p:nvSpPr>
        <p:spPr>
          <a:xfrm>
            <a:off x="392186" y="1339172"/>
            <a:ext cx="112369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Soon after the scandal broke, Wells Fargo launched their ‘Commitment’ TV campaign in October 2016 which focused on informing customers, and prospective customers, about the internal changes they’re implementing to make things right (fully refunding those impacted, proactive new account confirmations, eliminated sales goals). A second, much larger, campaign then launched in May 2018 around a similar theme.  In total, spent over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$47 million</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on TV responding to their crisis.</a:t>
            </a:r>
          </a:p>
        </p:txBody>
      </p:sp>
      <p:pic>
        <p:nvPicPr>
          <p:cNvPr id="4" name="Picture 3">
            <a:extLst>
              <a:ext uri="{FF2B5EF4-FFF2-40B4-BE49-F238E27FC236}">
                <a16:creationId xmlns="" xmlns:a16="http://schemas.microsoft.com/office/drawing/2014/main" id="{53A7C5D4-5121-4FB4-A2A1-AEC484EFDD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7529" y="3482447"/>
            <a:ext cx="2666387" cy="1601008"/>
          </a:xfrm>
          <a:prstGeom prst="rect">
            <a:avLst/>
          </a:prstGeom>
          <a:ln w="6350">
            <a:solidFill>
              <a:schemeClr val="tx1"/>
            </a:solidFill>
          </a:ln>
        </p:spPr>
      </p:pic>
      <p:pic>
        <p:nvPicPr>
          <p:cNvPr id="5" name="Picture 4">
            <a:extLst>
              <a:ext uri="{FF2B5EF4-FFF2-40B4-BE49-F238E27FC236}">
                <a16:creationId xmlns="" xmlns:a16="http://schemas.microsoft.com/office/drawing/2014/main" id="{9B1FEA65-8198-435B-90F5-158E6F1948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73303" y="4739602"/>
            <a:ext cx="2666387" cy="1601009"/>
          </a:xfrm>
          <a:prstGeom prst="rect">
            <a:avLst/>
          </a:prstGeom>
          <a:ln w="6350">
            <a:solidFill>
              <a:schemeClr val="tx1"/>
            </a:solidFill>
          </a:ln>
        </p:spPr>
      </p:pic>
      <p:pic>
        <p:nvPicPr>
          <p:cNvPr id="6" name="Picture 5">
            <a:extLst>
              <a:ext uri="{FF2B5EF4-FFF2-40B4-BE49-F238E27FC236}">
                <a16:creationId xmlns="" xmlns:a16="http://schemas.microsoft.com/office/drawing/2014/main" id="{555E3A79-33B2-4A8E-BDC7-734AA12F51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45694" y="3481451"/>
            <a:ext cx="2666387" cy="1601008"/>
          </a:xfrm>
          <a:prstGeom prst="rect">
            <a:avLst/>
          </a:prstGeom>
          <a:ln w="6350">
            <a:solidFill>
              <a:schemeClr val="tx1"/>
            </a:solidFill>
          </a:ln>
        </p:spPr>
      </p:pic>
      <p:pic>
        <p:nvPicPr>
          <p:cNvPr id="7" name="Picture 6">
            <a:extLst>
              <a:ext uri="{FF2B5EF4-FFF2-40B4-BE49-F238E27FC236}">
                <a16:creationId xmlns="" xmlns:a16="http://schemas.microsoft.com/office/drawing/2014/main" id="{72812385-A93B-4E15-8EA9-CEB46847A3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07494" y="3479755"/>
            <a:ext cx="2666387" cy="1601009"/>
          </a:xfrm>
          <a:prstGeom prst="rect">
            <a:avLst/>
          </a:prstGeom>
          <a:ln w="6350">
            <a:solidFill>
              <a:schemeClr val="tx1"/>
            </a:solidFill>
          </a:ln>
        </p:spPr>
      </p:pic>
      <p:pic>
        <p:nvPicPr>
          <p:cNvPr id="8" name="Picture 7">
            <a:extLst>
              <a:ext uri="{FF2B5EF4-FFF2-40B4-BE49-F238E27FC236}">
                <a16:creationId xmlns="" xmlns:a16="http://schemas.microsoft.com/office/drawing/2014/main" id="{DB4750AC-4D08-4634-9BF4-8143AD179F5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684470" y="4847563"/>
            <a:ext cx="2666387" cy="1557583"/>
          </a:xfrm>
          <a:prstGeom prst="rect">
            <a:avLst/>
          </a:prstGeom>
          <a:ln w="6350">
            <a:solidFill>
              <a:schemeClr val="tx1"/>
            </a:solidFill>
          </a:ln>
        </p:spPr>
      </p:pic>
      <p:sp>
        <p:nvSpPr>
          <p:cNvPr id="22" name="Rectangle 21">
            <a:extLst>
              <a:ext uri="{FF2B5EF4-FFF2-40B4-BE49-F238E27FC236}">
                <a16:creationId xmlns="" xmlns:a16="http://schemas.microsoft.com/office/drawing/2014/main" id="{4CC0914B-1DCD-448D-BE56-972A8B0235A1}"/>
              </a:ext>
            </a:extLst>
          </p:cNvPr>
          <p:cNvSpPr/>
          <p:nvPr/>
        </p:nvSpPr>
        <p:spPr>
          <a:xfrm>
            <a:off x="181162" y="6479941"/>
            <a:ext cx="1047464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21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Wells Fargo      Other Supporting TV Activity</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72617"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49AECB32-84C8-4F96-8284-2CB34CB25F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8920" y="142326"/>
            <a:ext cx="1203636" cy="865381"/>
          </a:xfrm>
          <a:prstGeom prst="rect">
            <a:avLst/>
          </a:prstGeom>
        </p:spPr>
      </p:pic>
      <p:sp>
        <p:nvSpPr>
          <p:cNvPr id="21" name="Rectangle 20">
            <a:extLst>
              <a:ext uri="{FF2B5EF4-FFF2-40B4-BE49-F238E27FC236}">
                <a16:creationId xmlns="" xmlns:a16="http://schemas.microsoft.com/office/drawing/2014/main" id="{64F3B00B-9BB5-434A-9C1F-C3352F321AC9}"/>
              </a:ext>
            </a:extLst>
          </p:cNvPr>
          <p:cNvSpPr/>
          <p:nvPr/>
        </p:nvSpPr>
        <p:spPr>
          <a:xfrm>
            <a:off x="181162" y="6461891"/>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3B48AC52-FB63-4CF4-A412-1C86851ECA76}"/>
              </a:ext>
            </a:extLst>
          </p:cNvPr>
          <p:cNvSpPr/>
          <p:nvPr/>
        </p:nvSpPr>
        <p:spPr>
          <a:xfrm>
            <a:off x="261257" y="1273855"/>
            <a:ext cx="1137401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Between their </a:t>
            </a:r>
            <a:r>
              <a:rPr kumimoji="0" lang="en-US" sz="1400" b="0" i="0" u="none" strike="noStrike" kern="1200" cap="none" spc="0" normalizeH="0" baseline="0" noProof="0" dirty="0" err="1">
                <a:ln>
                  <a:noFill/>
                </a:ln>
                <a:solidFill>
                  <a:prstClr val="black"/>
                </a:solidFill>
                <a:effectLst/>
                <a:uLnTx/>
                <a:uFillTx/>
                <a:latin typeface="Open Sans" panose="020B0606030504020204"/>
                <a:ea typeface="+mn-ea"/>
                <a:cs typeface="+mn-cs"/>
              </a:rPr>
              <a:t>‘Re</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-established / Earning Back Your Trust’ campaign and additional branding activity focused on their mobile banking app and security-related issues (suspicious card activity, missing cards, </a:t>
            </a:r>
            <a:r>
              <a:rPr kumimoji="0" lang="en-US" sz="1400" b="0" i="0" u="none" strike="noStrike" kern="1200" cap="none" spc="0" normalizeH="0" baseline="0" noProof="0" dirty="0" err="1">
                <a:ln>
                  <a:noFill/>
                </a:ln>
                <a:solidFill>
                  <a:prstClr val="black"/>
                </a:solidFill>
                <a:effectLst/>
                <a:uLnTx/>
                <a:uFillTx/>
                <a:latin typeface="Open Sans" panose="020B0606030504020204"/>
                <a:ea typeface="+mn-ea"/>
                <a:cs typeface="+mn-cs"/>
              </a:rPr>
              <a:t>etc</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Wells Fargo more than doubled their TV investment in 2018 vs. 2016 when the fraud scandal broke.  Interestingly, recent creative (post-’EBYT’ campaign) has made much more use of people within their ads, regularly including both customers and their employees.</a:t>
            </a:r>
          </a:p>
        </p:txBody>
      </p:sp>
      <p:graphicFrame>
        <p:nvGraphicFramePr>
          <p:cNvPr id="39" name="Chart 38">
            <a:extLst>
              <a:ext uri="{FF2B5EF4-FFF2-40B4-BE49-F238E27FC236}">
                <a16:creationId xmlns="" xmlns:a16="http://schemas.microsoft.com/office/drawing/2014/main" id="{2E095A9B-3F1D-4063-BEF1-BD185E36E99B}"/>
              </a:ext>
            </a:extLst>
          </p:cNvPr>
          <p:cNvGraphicFramePr/>
          <p:nvPr/>
        </p:nvGraphicFramePr>
        <p:xfrm>
          <a:off x="1474239" y="2911155"/>
          <a:ext cx="9209927" cy="3542524"/>
        </p:xfrm>
        <a:graphic>
          <a:graphicData uri="http://schemas.openxmlformats.org/drawingml/2006/chart">
            <c:chart xmlns:c="http://schemas.openxmlformats.org/drawingml/2006/chart" xmlns:r="http://schemas.openxmlformats.org/officeDocument/2006/relationships" r:id="rId4"/>
          </a:graphicData>
        </a:graphic>
      </p:graphicFrame>
      <p:sp>
        <p:nvSpPr>
          <p:cNvPr id="43" name="Rectangle 42">
            <a:extLst>
              <a:ext uri="{FF2B5EF4-FFF2-40B4-BE49-F238E27FC236}">
                <a16:creationId xmlns="" xmlns:a16="http://schemas.microsoft.com/office/drawing/2014/main" id="{C7C9B431-3699-4490-AE0B-BA25857DEBB7}"/>
              </a:ext>
            </a:extLst>
          </p:cNvPr>
          <p:cNvSpPr/>
          <p:nvPr/>
        </p:nvSpPr>
        <p:spPr>
          <a:xfrm>
            <a:off x="345234" y="2378337"/>
            <a:ext cx="11551298"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Wells Fargo: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thousands)</a:t>
            </a:r>
          </a:p>
        </p:txBody>
      </p:sp>
      <p:sp>
        <p:nvSpPr>
          <p:cNvPr id="2" name="TextBox 1">
            <a:extLst>
              <a:ext uri="{FF2B5EF4-FFF2-40B4-BE49-F238E27FC236}">
                <a16:creationId xmlns="" xmlns:a16="http://schemas.microsoft.com/office/drawing/2014/main" id="{911251B5-FEAC-4973-B306-E88E2D223F76}"/>
              </a:ext>
            </a:extLst>
          </p:cNvPr>
          <p:cNvSpPr txBox="1"/>
          <p:nvPr/>
        </p:nvSpPr>
        <p:spPr>
          <a:xfrm>
            <a:off x="10138778" y="3864069"/>
            <a:ext cx="1227129" cy="461665"/>
          </a:xfrm>
          <a:prstGeom prst="rect">
            <a:avLst/>
          </a:prstGeom>
          <a:solidFill>
            <a:srgbClr val="FFFFCC"/>
          </a:solidFill>
          <a:ln w="9525">
            <a:solidFill>
              <a:schemeClr val="tx1"/>
            </a:solid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24% increase </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vs. 1Q-2Q ‘18</a:t>
            </a:r>
          </a:p>
        </p:txBody>
      </p:sp>
    </p:spTree>
    <p:extLst>
      <p:ext uri="{BB962C8B-B14F-4D97-AF65-F5344CB8AC3E}">
        <p14:creationId xmlns:p14="http://schemas.microsoft.com/office/powerpoint/2010/main" val="1355441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Wells Fargo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72617"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5CC38A63-9282-4F6C-AA94-CED52149F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8920" y="142326"/>
            <a:ext cx="1203636" cy="865381"/>
          </a:xfrm>
          <a:prstGeom prst="rect">
            <a:avLst/>
          </a:prstGeom>
        </p:spPr>
      </p:pic>
      <p:graphicFrame>
        <p:nvGraphicFramePr>
          <p:cNvPr id="11" name="Chart 10">
            <a:extLst>
              <a:ext uri="{FF2B5EF4-FFF2-40B4-BE49-F238E27FC236}">
                <a16:creationId xmlns="" xmlns:a16="http://schemas.microsoft.com/office/drawing/2014/main" id="{8621A2B5-CF02-4E57-83A4-0ACEB9DB042F}"/>
              </a:ext>
            </a:extLst>
          </p:cNvPr>
          <p:cNvGraphicFramePr/>
          <p:nvPr>
            <p:extLst>
              <p:ext uri="{D42A27DB-BD31-4B8C-83A1-F6EECF244321}">
                <p14:modId xmlns:p14="http://schemas.microsoft.com/office/powerpoint/2010/main" val="3481000570"/>
              </p:ext>
            </p:extLst>
          </p:nvPr>
        </p:nvGraphicFramePr>
        <p:xfrm>
          <a:off x="355107" y="3153746"/>
          <a:ext cx="11457448" cy="3268745"/>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 xmlns:a16="http://schemas.microsoft.com/office/drawing/2014/main" id="{D2148F30-B9F4-41BA-B425-60F9F5EF9046}"/>
              </a:ext>
            </a:extLst>
          </p:cNvPr>
          <p:cNvSpPr/>
          <p:nvPr/>
        </p:nvSpPr>
        <p:spPr>
          <a:xfrm>
            <a:off x="473476" y="2115712"/>
            <a:ext cx="1124504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Wells Fargo: Total Deposits (Quarter 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billions)</a:t>
            </a:r>
          </a:p>
        </p:txBody>
      </p:sp>
      <p:sp>
        <p:nvSpPr>
          <p:cNvPr id="15" name="Rectangle 14">
            <a:extLst>
              <a:ext uri="{FF2B5EF4-FFF2-40B4-BE49-F238E27FC236}">
                <a16:creationId xmlns="" xmlns:a16="http://schemas.microsoft.com/office/drawing/2014/main" id="{25578610-EF2E-43BA-80C8-3C38CC5042D5}"/>
              </a:ext>
            </a:extLst>
          </p:cNvPr>
          <p:cNvSpPr/>
          <p:nvPr/>
        </p:nvSpPr>
        <p:spPr>
          <a:xfrm>
            <a:off x="4226750" y="3153746"/>
            <a:ext cx="592165" cy="3268746"/>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 xmlns:a16="http://schemas.microsoft.com/office/drawing/2014/main" id="{AD70977D-5955-44E5-91F1-5AC32818DE8F}"/>
              </a:ext>
            </a:extLst>
          </p:cNvPr>
          <p:cNvSpPr txBox="1"/>
          <p:nvPr/>
        </p:nvSpPr>
        <p:spPr>
          <a:xfrm>
            <a:off x="4078339" y="2818237"/>
            <a:ext cx="8516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Crisis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 xmlns:a16="http://schemas.microsoft.com/office/drawing/2014/main" id="{A84332BF-CA2F-43EB-BB09-D1AEF26996DF}"/>
              </a:ext>
            </a:extLst>
          </p:cNvPr>
          <p:cNvSpPr/>
          <p:nvPr/>
        </p:nvSpPr>
        <p:spPr>
          <a:xfrm>
            <a:off x="4883353" y="3152615"/>
            <a:ext cx="547063" cy="3268745"/>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 xmlns:a16="http://schemas.microsoft.com/office/drawing/2014/main" id="{B22B666D-8177-4ECF-98FA-523106AD8174}"/>
              </a:ext>
            </a:extLst>
          </p:cNvPr>
          <p:cNvSpPr/>
          <p:nvPr/>
        </p:nvSpPr>
        <p:spPr>
          <a:xfrm>
            <a:off x="8581391" y="3146393"/>
            <a:ext cx="592165" cy="3268745"/>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B025CD30-7FEB-4DA3-A3C6-1C6D5D2E74C8}"/>
              </a:ext>
            </a:extLst>
          </p:cNvPr>
          <p:cNvSpPr txBox="1"/>
          <p:nvPr/>
        </p:nvSpPr>
        <p:spPr>
          <a:xfrm>
            <a:off x="7804122" y="2614417"/>
            <a:ext cx="21703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“Earning Back Your Trust”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TV Campaign </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9C6B660E-ED60-453E-A5DE-473D0768C969}"/>
              </a:ext>
            </a:extLst>
          </p:cNvPr>
          <p:cNvSpPr txBox="1"/>
          <p:nvPr/>
        </p:nvSpPr>
        <p:spPr>
          <a:xfrm>
            <a:off x="4830751" y="2608195"/>
            <a:ext cx="21703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“Commitment”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TV Campaign </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5" name="Rectangle 24">
            <a:extLst>
              <a:ext uri="{FF2B5EF4-FFF2-40B4-BE49-F238E27FC236}">
                <a16:creationId xmlns="" xmlns:a16="http://schemas.microsoft.com/office/drawing/2014/main" id="{CFE4FC63-986D-4883-BDB4-CA5588ABD3D8}"/>
              </a:ext>
            </a:extLst>
          </p:cNvPr>
          <p:cNvSpPr/>
          <p:nvPr/>
        </p:nvSpPr>
        <p:spPr>
          <a:xfrm>
            <a:off x="175298" y="639672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Wells Fargo 10-Q filings for total period-end deposits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B363DB5E-8368-4CC7-B361-91BAE146222D}"/>
              </a:ext>
            </a:extLst>
          </p:cNvPr>
          <p:cNvSpPr/>
          <p:nvPr/>
        </p:nvSpPr>
        <p:spPr>
          <a:xfrm>
            <a:off x="333262" y="1369652"/>
            <a:ext cx="112450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Wells Fargo’s two TV campaigns focusing on ‘commitment’ and ‘trust,’ along with their increased branding TV activity,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helped stabilize the company</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and avoid a potential mass exodus of customers amidst the highly publicized scandal which affected their own clients.</a:t>
            </a:r>
          </a:p>
        </p:txBody>
      </p:sp>
    </p:spTree>
    <p:extLst>
      <p:ext uri="{BB962C8B-B14F-4D97-AF65-F5344CB8AC3E}">
        <p14:creationId xmlns:p14="http://schemas.microsoft.com/office/powerpoint/2010/main" val="3511416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0" y="5228742"/>
            <a:ext cx="7884367"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Papa John’s</a:t>
            </a:r>
          </a:p>
          <a:p>
            <a:pPr marL="0" marR="0" lvl="0" indent="0" algn="l" defTabSz="1172398" rtl="0" eaLnBrk="1" fontAlgn="auto" latinLnBrk="0" hangingPunct="1">
              <a:lnSpc>
                <a:spcPct val="100000"/>
              </a:lnSpc>
              <a:spcBef>
                <a:spcPts val="0"/>
              </a:spcBef>
              <a:spcAft>
                <a:spcPts val="0"/>
              </a:spcAft>
              <a:buClrTx/>
              <a:buSzTx/>
              <a:buFontTx/>
              <a:buNone/>
              <a:tabLst/>
              <a:defRPr/>
            </a:pPr>
            <a:r>
              <a:rPr lang="en-US" sz="3200" i="1" dirty="0">
                <a:solidFill>
                  <a:prstClr val="white"/>
                </a:solidFill>
                <a:latin typeface="Trebuchet MS"/>
              </a:rPr>
              <a:t>How TV Helped Stop The Brand Bleeding</a:t>
            </a:r>
            <a:endParaRPr kumimoji="0" lang="en-US" sz="3200" b="0" i="1"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756857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Papa John’s      The Crisis</a:t>
            </a:r>
          </a:p>
        </p:txBody>
      </p:sp>
      <p:sp>
        <p:nvSpPr>
          <p:cNvPr id="22" name="Rectangle 21">
            <a:extLst>
              <a:ext uri="{FF2B5EF4-FFF2-40B4-BE49-F238E27FC236}">
                <a16:creationId xmlns="" xmlns:a16="http://schemas.microsoft.com/office/drawing/2014/main" id="{4EBCA651-DD04-4FCE-B87A-A1736F77FBD6}"/>
              </a:ext>
            </a:extLst>
          </p:cNvPr>
          <p:cNvSpPr/>
          <p:nvPr/>
        </p:nvSpPr>
        <p:spPr>
          <a:xfrm>
            <a:off x="963009" y="1339172"/>
            <a:ext cx="996554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On July 11</a:t>
            </a:r>
            <a:r>
              <a:rPr lang="en-US" sz="1400" baseline="30000" dirty="0">
                <a:latin typeface="Open Sans" panose="020B0606030504020204"/>
              </a:rPr>
              <a:t>th</a:t>
            </a:r>
            <a:r>
              <a:rPr lang="en-US" sz="1400" dirty="0">
                <a:latin typeface="Open Sans" panose="020B0606030504020204"/>
              </a:rPr>
              <a:t> 2018, Papa John’s founder, John </a:t>
            </a:r>
            <a:r>
              <a:rPr lang="en-US" sz="1400" dirty="0" err="1">
                <a:latin typeface="Open Sans" panose="020B0606030504020204"/>
              </a:rPr>
              <a:t>Schnatter</a:t>
            </a:r>
            <a:r>
              <a:rPr lang="en-US" sz="1400" dirty="0">
                <a:latin typeface="Open Sans" panose="020B0606030504020204"/>
              </a:rPr>
              <a:t>, resigned as Chairman when a scandal broke out over his use of a racial slur in a meeting when trying to minimize the controversy over earlier comments he made late in 2017 about NFL players kneeling during the national anthem. </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8194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 name="AutoShape 2" descr="Image result for papa johns logo">
            <a:extLst>
              <a:ext uri="{FF2B5EF4-FFF2-40B4-BE49-F238E27FC236}">
                <a16:creationId xmlns="" xmlns:a16="http://schemas.microsoft.com/office/drawing/2014/main" id="{117471AE-88EE-46B4-88BD-11FE42A1E657}"/>
              </a:ext>
            </a:extLst>
          </p:cNvPr>
          <p:cNvSpPr>
            <a:spLocks noChangeAspect="1" noChangeArrowheads="1"/>
          </p:cNvSpPr>
          <p:nvPr/>
        </p:nvSpPr>
        <p:spPr bwMode="auto">
          <a:xfrm>
            <a:off x="5943600" y="3276600"/>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 xmlns:a16="http://schemas.microsoft.com/office/drawing/2014/main" id="{6DBC8466-6284-4092-9F20-639E836AC4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023" y="79617"/>
            <a:ext cx="2035532" cy="8636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C02AB28E-694D-426D-B05B-C447B437F3A4}"/>
              </a:ext>
            </a:extLst>
          </p:cNvPr>
          <p:cNvGrpSpPr/>
          <p:nvPr/>
        </p:nvGrpSpPr>
        <p:grpSpPr>
          <a:xfrm>
            <a:off x="378529" y="2415204"/>
            <a:ext cx="5038531" cy="947094"/>
            <a:chOff x="905069" y="4329404"/>
            <a:chExt cx="9321282" cy="1567541"/>
          </a:xfrm>
        </p:grpSpPr>
        <p:grpSp>
          <p:nvGrpSpPr>
            <p:cNvPr id="4" name="Group 3">
              <a:extLst>
                <a:ext uri="{FF2B5EF4-FFF2-40B4-BE49-F238E27FC236}">
                  <a16:creationId xmlns="" xmlns:a16="http://schemas.microsoft.com/office/drawing/2014/main" id="{73710F5C-911F-4E11-8561-2CB6F4B8EAC2}"/>
                </a:ext>
              </a:extLst>
            </p:cNvPr>
            <p:cNvGrpSpPr/>
            <p:nvPr/>
          </p:nvGrpSpPr>
          <p:grpSpPr>
            <a:xfrm>
              <a:off x="905069" y="4329404"/>
              <a:ext cx="9241315" cy="1502524"/>
              <a:chOff x="905069" y="4329404"/>
              <a:chExt cx="9241315" cy="1502524"/>
            </a:xfrm>
          </p:grpSpPr>
          <p:pic>
            <p:nvPicPr>
              <p:cNvPr id="3" name="Picture 2">
                <a:extLst>
                  <a:ext uri="{FF2B5EF4-FFF2-40B4-BE49-F238E27FC236}">
                    <a16:creationId xmlns="" xmlns:a16="http://schemas.microsoft.com/office/drawing/2014/main" id="{E985A2F1-124D-4207-BD45-036629FF7C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2001" y="4908598"/>
                <a:ext cx="9124383" cy="923330"/>
              </a:xfrm>
              <a:prstGeom prst="rect">
                <a:avLst/>
              </a:prstGeom>
            </p:spPr>
          </p:pic>
          <p:pic>
            <p:nvPicPr>
              <p:cNvPr id="15" name="Picture 14">
                <a:extLst>
                  <a:ext uri="{FF2B5EF4-FFF2-40B4-BE49-F238E27FC236}">
                    <a16:creationId xmlns="" xmlns:a16="http://schemas.microsoft.com/office/drawing/2014/main" id="{72C491C8-941E-45EC-A737-E8DEF3711F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069" y="4329404"/>
                <a:ext cx="2414169" cy="514177"/>
              </a:xfrm>
              <a:prstGeom prst="rect">
                <a:avLst/>
              </a:prstGeom>
            </p:spPr>
          </p:pic>
        </p:grpSp>
        <p:sp>
          <p:nvSpPr>
            <p:cNvPr id="5" name="Rectangle 4">
              <a:extLst>
                <a:ext uri="{FF2B5EF4-FFF2-40B4-BE49-F238E27FC236}">
                  <a16:creationId xmlns="" xmlns:a16="http://schemas.microsoft.com/office/drawing/2014/main" id="{70A4D193-3B2F-47DE-87D5-58DCD48EA98A}"/>
                </a:ext>
              </a:extLst>
            </p:cNvPr>
            <p:cNvSpPr/>
            <p:nvPr/>
          </p:nvSpPr>
          <p:spPr>
            <a:xfrm>
              <a:off x="905069" y="4329404"/>
              <a:ext cx="9321282" cy="1567541"/>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51DC390F-6BF8-4ADD-938D-DF4BC42FB473}"/>
              </a:ext>
            </a:extLst>
          </p:cNvPr>
          <p:cNvGrpSpPr/>
          <p:nvPr/>
        </p:nvGrpSpPr>
        <p:grpSpPr>
          <a:xfrm>
            <a:off x="368389" y="4904978"/>
            <a:ext cx="4802126" cy="1240567"/>
            <a:chOff x="3060101" y="4232888"/>
            <a:chExt cx="6716922" cy="2160371"/>
          </a:xfrm>
        </p:grpSpPr>
        <p:grpSp>
          <p:nvGrpSpPr>
            <p:cNvPr id="8" name="Group 7">
              <a:extLst>
                <a:ext uri="{FF2B5EF4-FFF2-40B4-BE49-F238E27FC236}">
                  <a16:creationId xmlns="" xmlns:a16="http://schemas.microsoft.com/office/drawing/2014/main" id="{68F54B40-282E-4514-B077-1492AE706853}"/>
                </a:ext>
              </a:extLst>
            </p:cNvPr>
            <p:cNvGrpSpPr/>
            <p:nvPr/>
          </p:nvGrpSpPr>
          <p:grpSpPr>
            <a:xfrm>
              <a:off x="3194580" y="4350893"/>
              <a:ext cx="6440430" cy="1929156"/>
              <a:chOff x="2158882" y="3868957"/>
              <a:chExt cx="6440430" cy="1929156"/>
            </a:xfrm>
          </p:grpSpPr>
          <p:pic>
            <p:nvPicPr>
              <p:cNvPr id="7" name="Picture 6">
                <a:extLst>
                  <a:ext uri="{FF2B5EF4-FFF2-40B4-BE49-F238E27FC236}">
                    <a16:creationId xmlns="" xmlns:a16="http://schemas.microsoft.com/office/drawing/2014/main" id="{B4E5AE59-2BEB-42B3-8CFE-E7B11BB0B0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6875" y="4412687"/>
                <a:ext cx="6412437" cy="1385426"/>
              </a:xfrm>
              <a:prstGeom prst="rect">
                <a:avLst/>
              </a:prstGeom>
            </p:spPr>
          </p:pic>
          <p:pic>
            <p:nvPicPr>
              <p:cNvPr id="18" name="Picture 17">
                <a:extLst>
                  <a:ext uri="{FF2B5EF4-FFF2-40B4-BE49-F238E27FC236}">
                    <a16:creationId xmlns="" xmlns:a16="http://schemas.microsoft.com/office/drawing/2014/main" id="{B9ECE522-9DB7-465E-8198-F48FC35186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58882" y="3868957"/>
                <a:ext cx="2188120" cy="494226"/>
              </a:xfrm>
              <a:prstGeom prst="rect">
                <a:avLst/>
              </a:prstGeom>
            </p:spPr>
          </p:pic>
        </p:grpSp>
        <p:sp>
          <p:nvSpPr>
            <p:cNvPr id="9" name="Rectangle 8">
              <a:extLst>
                <a:ext uri="{FF2B5EF4-FFF2-40B4-BE49-F238E27FC236}">
                  <a16:creationId xmlns="" xmlns:a16="http://schemas.microsoft.com/office/drawing/2014/main" id="{71CF6AF2-2CD2-4C21-BD9C-F9201A5EEE59}"/>
                </a:ext>
              </a:extLst>
            </p:cNvPr>
            <p:cNvSpPr/>
            <p:nvPr/>
          </p:nvSpPr>
          <p:spPr>
            <a:xfrm>
              <a:off x="3060101" y="4232888"/>
              <a:ext cx="6716922" cy="2160371"/>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076BB25F-7FBB-4919-8BB9-A3188375F3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09963" y="2486975"/>
            <a:ext cx="5312125" cy="977791"/>
          </a:xfrm>
          <a:prstGeom prst="rect">
            <a:avLst/>
          </a:prstGeom>
          <a:ln>
            <a:solidFill>
              <a:schemeClr val="tx1"/>
            </a:solidFill>
          </a:ln>
        </p:spPr>
      </p:pic>
      <p:grpSp>
        <p:nvGrpSpPr>
          <p:cNvPr id="21" name="Group 20">
            <a:extLst>
              <a:ext uri="{FF2B5EF4-FFF2-40B4-BE49-F238E27FC236}">
                <a16:creationId xmlns="" xmlns:a16="http://schemas.microsoft.com/office/drawing/2014/main" id="{D5E828DF-056A-421A-B077-D3B214822DD5}"/>
              </a:ext>
            </a:extLst>
          </p:cNvPr>
          <p:cNvGrpSpPr/>
          <p:nvPr/>
        </p:nvGrpSpPr>
        <p:grpSpPr>
          <a:xfrm>
            <a:off x="5943600" y="3598443"/>
            <a:ext cx="5389666" cy="1215139"/>
            <a:chOff x="5349869" y="4099809"/>
            <a:chExt cx="5389666" cy="1215139"/>
          </a:xfrm>
        </p:grpSpPr>
        <p:grpSp>
          <p:nvGrpSpPr>
            <p:cNvPr id="16" name="Group 15">
              <a:extLst>
                <a:ext uri="{FF2B5EF4-FFF2-40B4-BE49-F238E27FC236}">
                  <a16:creationId xmlns="" xmlns:a16="http://schemas.microsoft.com/office/drawing/2014/main" id="{14C3A995-E907-4022-B877-70A7F110F325}"/>
                </a:ext>
              </a:extLst>
            </p:cNvPr>
            <p:cNvGrpSpPr/>
            <p:nvPr/>
          </p:nvGrpSpPr>
          <p:grpSpPr>
            <a:xfrm>
              <a:off x="5349869" y="4099809"/>
              <a:ext cx="5231045" cy="1171957"/>
              <a:chOff x="2985429" y="3777306"/>
              <a:chExt cx="8668680" cy="2069886"/>
            </a:xfrm>
          </p:grpSpPr>
          <p:pic>
            <p:nvPicPr>
              <p:cNvPr id="12" name="Picture 11">
                <a:extLst>
                  <a:ext uri="{FF2B5EF4-FFF2-40B4-BE49-F238E27FC236}">
                    <a16:creationId xmlns="" xmlns:a16="http://schemas.microsoft.com/office/drawing/2014/main" id="{8D69F1FD-B250-403D-AF90-FF3F903510D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60142" y="4686323"/>
                <a:ext cx="8493967" cy="1160869"/>
              </a:xfrm>
              <a:prstGeom prst="rect">
                <a:avLst/>
              </a:prstGeom>
            </p:spPr>
          </p:pic>
          <p:pic>
            <p:nvPicPr>
              <p:cNvPr id="24" name="Picture 23">
                <a:extLst>
                  <a:ext uri="{FF2B5EF4-FFF2-40B4-BE49-F238E27FC236}">
                    <a16:creationId xmlns="" xmlns:a16="http://schemas.microsoft.com/office/drawing/2014/main" id="{CFD9633E-CC3A-41C4-862A-C8ED0B547D6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85429" y="3777306"/>
                <a:ext cx="2014886" cy="916371"/>
              </a:xfrm>
              <a:prstGeom prst="rect">
                <a:avLst/>
              </a:prstGeom>
            </p:spPr>
          </p:pic>
        </p:grpSp>
        <p:sp>
          <p:nvSpPr>
            <p:cNvPr id="17" name="Rectangle 16">
              <a:extLst>
                <a:ext uri="{FF2B5EF4-FFF2-40B4-BE49-F238E27FC236}">
                  <a16:creationId xmlns="" xmlns:a16="http://schemas.microsoft.com/office/drawing/2014/main" id="{AD9248CB-8B8F-42FA-AA6F-3EC2DA3BB5EE}"/>
                </a:ext>
              </a:extLst>
            </p:cNvPr>
            <p:cNvSpPr/>
            <p:nvPr/>
          </p:nvSpPr>
          <p:spPr>
            <a:xfrm>
              <a:off x="5393094" y="4126270"/>
              <a:ext cx="5346441" cy="1188678"/>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25A280E1-6D51-46E8-B1D8-F1901707F327}"/>
              </a:ext>
            </a:extLst>
          </p:cNvPr>
          <p:cNvGrpSpPr/>
          <p:nvPr/>
        </p:nvGrpSpPr>
        <p:grpSpPr>
          <a:xfrm>
            <a:off x="657031" y="3589162"/>
            <a:ext cx="4728780" cy="1078311"/>
            <a:chOff x="1871646" y="4741466"/>
            <a:chExt cx="7382481" cy="1651793"/>
          </a:xfrm>
        </p:grpSpPr>
        <p:grpSp>
          <p:nvGrpSpPr>
            <p:cNvPr id="25" name="Group 24">
              <a:extLst>
                <a:ext uri="{FF2B5EF4-FFF2-40B4-BE49-F238E27FC236}">
                  <a16:creationId xmlns="" xmlns:a16="http://schemas.microsoft.com/office/drawing/2014/main" id="{77DE5001-FEB3-492C-B4A5-DE66C95DCCDB}"/>
                </a:ext>
              </a:extLst>
            </p:cNvPr>
            <p:cNvGrpSpPr/>
            <p:nvPr/>
          </p:nvGrpSpPr>
          <p:grpSpPr>
            <a:xfrm>
              <a:off x="1984652" y="4849722"/>
              <a:ext cx="7147248" cy="1489221"/>
              <a:chOff x="1984652" y="5310584"/>
              <a:chExt cx="7147248" cy="1489221"/>
            </a:xfrm>
          </p:grpSpPr>
          <p:pic>
            <p:nvPicPr>
              <p:cNvPr id="23" name="Picture 22">
                <a:extLst>
                  <a:ext uri="{FF2B5EF4-FFF2-40B4-BE49-F238E27FC236}">
                    <a16:creationId xmlns="" xmlns:a16="http://schemas.microsoft.com/office/drawing/2014/main" id="{878D112D-DC22-49E8-B329-7A4A8584E4A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984652" y="5310584"/>
                <a:ext cx="989044" cy="614263"/>
              </a:xfrm>
              <a:prstGeom prst="rect">
                <a:avLst/>
              </a:prstGeom>
            </p:spPr>
          </p:pic>
          <p:pic>
            <p:nvPicPr>
              <p:cNvPr id="29" name="Picture 28">
                <a:extLst>
                  <a:ext uri="{FF2B5EF4-FFF2-40B4-BE49-F238E27FC236}">
                    <a16:creationId xmlns="" xmlns:a16="http://schemas.microsoft.com/office/drawing/2014/main" id="{FD368E96-59F8-4DBF-A52D-2628D1B195F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984652" y="5928763"/>
                <a:ext cx="7147248" cy="871042"/>
              </a:xfrm>
              <a:prstGeom prst="rect">
                <a:avLst/>
              </a:prstGeom>
            </p:spPr>
          </p:pic>
        </p:grpSp>
        <p:sp>
          <p:nvSpPr>
            <p:cNvPr id="26" name="Rectangle 25">
              <a:extLst>
                <a:ext uri="{FF2B5EF4-FFF2-40B4-BE49-F238E27FC236}">
                  <a16:creationId xmlns="" xmlns:a16="http://schemas.microsoft.com/office/drawing/2014/main" id="{7C34CD13-F7A6-46CC-A2A3-6A9D1051FA75}"/>
                </a:ext>
              </a:extLst>
            </p:cNvPr>
            <p:cNvSpPr/>
            <p:nvPr/>
          </p:nvSpPr>
          <p:spPr>
            <a:xfrm>
              <a:off x="1871646" y="4741466"/>
              <a:ext cx="7382481" cy="165179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 xmlns:a16="http://schemas.microsoft.com/office/drawing/2014/main" id="{4A78630E-0663-45F5-A62D-5503A37E55F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60175" y="5064296"/>
            <a:ext cx="5446387" cy="1025637"/>
          </a:xfrm>
          <a:prstGeom prst="rect">
            <a:avLst/>
          </a:prstGeom>
          <a:ln>
            <a:solidFill>
              <a:schemeClr val="tx1"/>
            </a:solidFill>
          </a:ln>
        </p:spPr>
      </p:pic>
    </p:spTree>
    <p:extLst>
      <p:ext uri="{BB962C8B-B14F-4D97-AF65-F5344CB8AC3E}">
        <p14:creationId xmlns:p14="http://schemas.microsoft.com/office/powerpoint/2010/main" val="298827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Papa John’s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8194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 xmlns:a16="http://schemas.microsoft.com/office/drawing/2014/main" id="{C8784661-170B-4B72-A4A8-6E75A92E00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7023" y="79617"/>
            <a:ext cx="2035532" cy="863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66F8A4C0-DB6F-4088-A7B4-08D6EB4BB1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5905" y="3110585"/>
            <a:ext cx="3760237" cy="2307150"/>
          </a:xfrm>
          <a:prstGeom prst="rect">
            <a:avLst/>
          </a:prstGeom>
          <a:ln w="6350">
            <a:solidFill>
              <a:schemeClr val="tx1"/>
            </a:solidFill>
          </a:ln>
        </p:spPr>
      </p:pic>
      <p:pic>
        <p:nvPicPr>
          <p:cNvPr id="3" name="Picture 2">
            <a:extLst>
              <a:ext uri="{FF2B5EF4-FFF2-40B4-BE49-F238E27FC236}">
                <a16:creationId xmlns="" xmlns:a16="http://schemas.microsoft.com/office/drawing/2014/main" id="{44EB68B4-BB8D-485A-9D29-35EB97F675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45825" y="3377813"/>
            <a:ext cx="2156433" cy="1219134"/>
          </a:xfrm>
          <a:prstGeom prst="rect">
            <a:avLst/>
          </a:prstGeom>
          <a:ln w="6350">
            <a:solidFill>
              <a:schemeClr val="tx1"/>
            </a:solidFill>
          </a:ln>
        </p:spPr>
      </p:pic>
      <p:pic>
        <p:nvPicPr>
          <p:cNvPr id="4" name="Picture 3">
            <a:extLst>
              <a:ext uri="{FF2B5EF4-FFF2-40B4-BE49-F238E27FC236}">
                <a16:creationId xmlns="" xmlns:a16="http://schemas.microsoft.com/office/drawing/2014/main" id="{2B5943A9-BCC1-46F5-8242-CD4C5BEA03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01186" y="4699493"/>
            <a:ext cx="2156433" cy="1208702"/>
          </a:xfrm>
          <a:prstGeom prst="rect">
            <a:avLst/>
          </a:prstGeom>
          <a:ln w="6350">
            <a:solidFill>
              <a:schemeClr val="tx1"/>
            </a:solidFill>
          </a:ln>
        </p:spPr>
      </p:pic>
      <p:pic>
        <p:nvPicPr>
          <p:cNvPr id="6" name="Picture 5">
            <a:extLst>
              <a:ext uri="{FF2B5EF4-FFF2-40B4-BE49-F238E27FC236}">
                <a16:creationId xmlns="" xmlns:a16="http://schemas.microsoft.com/office/drawing/2014/main" id="{1D208018-15E6-47DF-904D-47286A9CA47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15329" y="5209611"/>
            <a:ext cx="2156433" cy="1219133"/>
          </a:xfrm>
          <a:prstGeom prst="rect">
            <a:avLst/>
          </a:prstGeom>
          <a:ln w="6350">
            <a:solidFill>
              <a:schemeClr val="tx1"/>
            </a:solidFill>
          </a:ln>
        </p:spPr>
      </p:pic>
      <p:pic>
        <p:nvPicPr>
          <p:cNvPr id="7" name="Picture 6">
            <a:extLst>
              <a:ext uri="{FF2B5EF4-FFF2-40B4-BE49-F238E27FC236}">
                <a16:creationId xmlns="" xmlns:a16="http://schemas.microsoft.com/office/drawing/2014/main" id="{03A99D3C-8D80-4807-AB90-78D67F4B62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96104" y="3390052"/>
            <a:ext cx="2180919" cy="1216563"/>
          </a:xfrm>
          <a:prstGeom prst="rect">
            <a:avLst/>
          </a:prstGeom>
          <a:ln w="6350">
            <a:solidFill>
              <a:schemeClr val="tx1"/>
            </a:solidFill>
          </a:ln>
        </p:spPr>
      </p:pic>
      <p:pic>
        <p:nvPicPr>
          <p:cNvPr id="8" name="Picture 7">
            <a:extLst>
              <a:ext uri="{FF2B5EF4-FFF2-40B4-BE49-F238E27FC236}">
                <a16:creationId xmlns="" xmlns:a16="http://schemas.microsoft.com/office/drawing/2014/main" id="{0EA62E74-4035-4310-A410-8CB4F40A0FF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21341" y="4693822"/>
            <a:ext cx="2180918" cy="1216563"/>
          </a:xfrm>
          <a:prstGeom prst="rect">
            <a:avLst/>
          </a:prstGeom>
          <a:ln w="6350">
            <a:solidFill>
              <a:schemeClr val="tx1"/>
            </a:solidFill>
          </a:ln>
        </p:spPr>
      </p:pic>
      <p:sp>
        <p:nvSpPr>
          <p:cNvPr id="18" name="Rectangle 17">
            <a:extLst>
              <a:ext uri="{FF2B5EF4-FFF2-40B4-BE49-F238E27FC236}">
                <a16:creationId xmlns="" xmlns:a16="http://schemas.microsoft.com/office/drawing/2014/main" id="{E63C9BCE-2637-457C-9B90-960937E17E9B}"/>
              </a:ext>
            </a:extLst>
          </p:cNvPr>
          <p:cNvSpPr/>
          <p:nvPr/>
        </p:nvSpPr>
        <p:spPr>
          <a:xfrm>
            <a:off x="2045824" y="2182023"/>
            <a:ext cx="7731199"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u="sng" dirty="0">
                <a:latin typeface="Open Sans" panose="020B0606030504020204"/>
              </a:rPr>
              <a:t>“Voices of Papa John’s” TV Campaign - </a:t>
            </a:r>
            <a:r>
              <a:rPr lang="en-US" b="1" u="sng" dirty="0">
                <a:latin typeface="Open Sans" panose="020B0606030504020204"/>
              </a:rPr>
              <a:t>$6.4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5-Week Flight: 9/22/18 – 10/27/18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:30-second creative / 1,673 Airings / 390.4 MM HH IMPs</a:t>
            </a:r>
          </a:p>
        </p:txBody>
      </p:sp>
      <p:sp>
        <p:nvSpPr>
          <p:cNvPr id="21" name="Rectangle 20">
            <a:extLst>
              <a:ext uri="{FF2B5EF4-FFF2-40B4-BE49-F238E27FC236}">
                <a16:creationId xmlns="" xmlns:a16="http://schemas.microsoft.com/office/drawing/2014/main" id="{D7A15A18-93F5-41DB-8573-667D2E7B5A57}"/>
              </a:ext>
            </a:extLst>
          </p:cNvPr>
          <p:cNvSpPr/>
          <p:nvPr/>
        </p:nvSpPr>
        <p:spPr>
          <a:xfrm>
            <a:off x="1022001" y="1273855"/>
            <a:ext cx="1010008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In response to the controversy surrounding the founder, and former chairman, Papa John’s released their ‘Voices of Papa John’s’ TV campaign that focused on diversity and the fact that the real face of their company are the thousands of employees and franchisees.  </a:t>
            </a:r>
          </a:p>
        </p:txBody>
      </p:sp>
      <p:sp>
        <p:nvSpPr>
          <p:cNvPr id="23" name="Rectangle 22">
            <a:extLst>
              <a:ext uri="{FF2B5EF4-FFF2-40B4-BE49-F238E27FC236}">
                <a16:creationId xmlns="" xmlns:a16="http://schemas.microsoft.com/office/drawing/2014/main" id="{DBBF17A5-5B44-4A2E-8FA1-AB04301304D6}"/>
              </a:ext>
            </a:extLst>
          </p:cNvPr>
          <p:cNvSpPr/>
          <p:nvPr/>
        </p:nvSpPr>
        <p:spPr>
          <a:xfrm>
            <a:off x="181162" y="6479941"/>
            <a:ext cx="1047464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702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 xmlns:a16="http://schemas.microsoft.com/office/drawing/2014/main" id="{64F3B00B-9BB5-434A-9C1F-C3352F321AC9}"/>
              </a:ext>
            </a:extLst>
          </p:cNvPr>
          <p:cNvSpPr/>
          <p:nvPr/>
        </p:nvSpPr>
        <p:spPr>
          <a:xfrm>
            <a:off x="181162" y="6461891"/>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3B48AC52-FB63-4CF4-A412-1C86851ECA76}"/>
              </a:ext>
            </a:extLst>
          </p:cNvPr>
          <p:cNvSpPr/>
          <p:nvPr/>
        </p:nvSpPr>
        <p:spPr>
          <a:xfrm>
            <a:off x="261257" y="1273855"/>
            <a:ext cx="1137401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Open Sans" panose="020B0606030504020204"/>
                <a:ea typeface="+mn-ea"/>
                <a:cs typeface="+mn-cs"/>
              </a:rPr>
              <a:t>Papa John’s peeled back some of their TV spend in 2018 as controversy surrounded Papa John’s founder, however spending was flat during the first two quarters of 2019 vs. prior year.  “Voices of Papa John’s” creative had the most dollars allocated towards it during it’s flight (9/22/18 -10/27/18) and, after</a:t>
            </a:r>
            <a:r>
              <a:rPr lang="en-US" sz="1400" dirty="0">
                <a:latin typeface="Open Sans" panose="020B0606030504020204"/>
              </a:rPr>
              <a:t> that campaign ended, Papa John’s has been more cognizant about integrating the diversity of their employees into recent branding and promotional TV sports. </a:t>
            </a:r>
            <a:endParaRPr kumimoji="0" lang="en-US" sz="1400" b="0" i="0" u="none" strike="noStrike" kern="1200" cap="none" spc="0" normalizeH="0" baseline="0" noProof="0" dirty="0">
              <a:ln>
                <a:noFill/>
              </a:ln>
              <a:effectLst/>
              <a:uLnTx/>
              <a:uFillTx/>
              <a:latin typeface="Open Sans" panose="020B0606030504020204"/>
            </a:endParaRPr>
          </a:p>
        </p:txBody>
      </p:sp>
      <p:graphicFrame>
        <p:nvGraphicFramePr>
          <p:cNvPr id="39" name="Chart 38">
            <a:extLst>
              <a:ext uri="{FF2B5EF4-FFF2-40B4-BE49-F238E27FC236}">
                <a16:creationId xmlns="" xmlns:a16="http://schemas.microsoft.com/office/drawing/2014/main" id="{2E095A9B-3F1D-4063-BEF1-BD185E36E99B}"/>
              </a:ext>
            </a:extLst>
          </p:cNvPr>
          <p:cNvGraphicFramePr/>
          <p:nvPr>
            <p:extLst>
              <p:ext uri="{D42A27DB-BD31-4B8C-83A1-F6EECF244321}">
                <p14:modId xmlns:p14="http://schemas.microsoft.com/office/powerpoint/2010/main" val="3857343737"/>
              </p:ext>
            </p:extLst>
          </p:nvPr>
        </p:nvGraphicFramePr>
        <p:xfrm>
          <a:off x="1329612" y="3060440"/>
          <a:ext cx="9414587" cy="3303249"/>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 xmlns:a16="http://schemas.microsoft.com/office/drawing/2014/main" id="{C7C9B431-3699-4490-AE0B-BA25857DEBB7}"/>
              </a:ext>
            </a:extLst>
          </p:cNvPr>
          <p:cNvSpPr/>
          <p:nvPr/>
        </p:nvSpPr>
        <p:spPr>
          <a:xfrm>
            <a:off x="1548882" y="2406324"/>
            <a:ext cx="9078685"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Papa John’s: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thousands)</a:t>
            </a:r>
          </a:p>
        </p:txBody>
      </p:sp>
      <p:sp>
        <p:nvSpPr>
          <p:cNvPr id="15" name="Rectangle 14">
            <a:extLst>
              <a:ext uri="{FF2B5EF4-FFF2-40B4-BE49-F238E27FC236}">
                <a16:creationId xmlns="" xmlns:a16="http://schemas.microsoft.com/office/drawing/2014/main" id="{A80B47BF-0053-42CC-9125-80690DE2E2B6}"/>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Papa John’s      Other Supporting TV Activity</a:t>
            </a:r>
          </a:p>
        </p:txBody>
      </p:sp>
      <p:cxnSp>
        <p:nvCxnSpPr>
          <p:cNvPr id="16" name="Straight Connector 15">
            <a:extLst>
              <a:ext uri="{FF2B5EF4-FFF2-40B4-BE49-F238E27FC236}">
                <a16:creationId xmlns="" xmlns:a16="http://schemas.microsoft.com/office/drawing/2014/main" id="{BCA6C757-6AEA-41D0-A802-D21E9FD1770B}"/>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FC3A706-229E-471C-9044-81B02B14F204}"/>
              </a:ext>
            </a:extLst>
          </p:cNvPr>
          <p:cNvCxnSpPr>
            <a:cxnSpLocks/>
          </p:cNvCxnSpPr>
          <p:nvPr/>
        </p:nvCxnSpPr>
        <p:spPr>
          <a:xfrm>
            <a:off x="248194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 xmlns:a16="http://schemas.microsoft.com/office/drawing/2014/main" id="{010A1F31-E647-4CFD-8344-36E54B50B7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77023" y="79617"/>
            <a:ext cx="2035532" cy="8636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408DCD39-0215-4BF0-A13D-9604756E088C}"/>
              </a:ext>
            </a:extLst>
          </p:cNvPr>
          <p:cNvSpPr txBox="1"/>
          <p:nvPr/>
        </p:nvSpPr>
        <p:spPr>
          <a:xfrm>
            <a:off x="10215806" y="4680872"/>
            <a:ext cx="1227013" cy="461665"/>
          </a:xfrm>
          <a:prstGeom prst="rect">
            <a:avLst/>
          </a:prstGeom>
          <a:solidFill>
            <a:srgbClr val="FFFFCC"/>
          </a:solidFill>
          <a:ln w="9525">
            <a:solidFill>
              <a:schemeClr val="tx1"/>
            </a:solidFill>
          </a:ln>
          <a:effectLst/>
        </p:spPr>
        <p:txBody>
          <a:bodyPr wrap="square" rtlCol="0">
            <a:spAutoFit/>
          </a:bodyPr>
          <a:lstStyle/>
          <a:p>
            <a:r>
              <a:rPr lang="en-US" sz="1200" b="1" dirty="0">
                <a:latin typeface="Open Sans" panose="020B0606030504020204"/>
              </a:rPr>
              <a:t>Flat TV spend</a:t>
            </a:r>
          </a:p>
          <a:p>
            <a:r>
              <a:rPr lang="en-US" sz="1200" dirty="0">
                <a:latin typeface="Open Sans" panose="020B0606030504020204"/>
              </a:rPr>
              <a:t>vs. 1Q-2Q ‘18</a:t>
            </a:r>
          </a:p>
        </p:txBody>
      </p:sp>
    </p:spTree>
    <p:extLst>
      <p:ext uri="{BB962C8B-B14F-4D97-AF65-F5344CB8AC3E}">
        <p14:creationId xmlns:p14="http://schemas.microsoft.com/office/powerpoint/2010/main" val="409047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202CF7C-C618-4908-8B75-DA844664B97B}"/>
              </a:ext>
            </a:extLst>
          </p:cNvPr>
          <p:cNvSpPr/>
          <p:nvPr/>
        </p:nvSpPr>
        <p:spPr>
          <a:xfrm>
            <a:off x="0" y="0"/>
            <a:ext cx="4870580" cy="6858000"/>
          </a:xfrm>
          <a:prstGeom prst="rect">
            <a:avLst/>
          </a:prstGeom>
          <a:solidFill>
            <a:schemeClr val="bg1">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31" name="Rectangle 30">
            <a:extLst>
              <a:ext uri="{FF2B5EF4-FFF2-40B4-BE49-F238E27FC236}">
                <a16:creationId xmlns="" xmlns:a16="http://schemas.microsoft.com/office/drawing/2014/main" id="{3D7A4F79-F580-4529-AD58-70C03A15C67B}"/>
              </a:ext>
            </a:extLst>
          </p:cNvPr>
          <p:cNvSpPr/>
          <p:nvPr/>
        </p:nvSpPr>
        <p:spPr>
          <a:xfrm>
            <a:off x="4795596"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 xmlns:a16="http://schemas.microsoft.com/office/drawing/2014/main" id="{5A11F2B2-A5D9-470D-94F5-624506FAEA90}"/>
              </a:ext>
            </a:extLst>
          </p:cNvPr>
          <p:cNvSpPr/>
          <p:nvPr/>
        </p:nvSpPr>
        <p:spPr>
          <a:xfrm>
            <a:off x="4882180" y="329167"/>
            <a:ext cx="730981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Brands In Crisis</a:t>
            </a:r>
          </a:p>
        </p:txBody>
      </p:sp>
      <p:cxnSp>
        <p:nvCxnSpPr>
          <p:cNvPr id="23" name="Straight Connector 22">
            <a:extLst>
              <a:ext uri="{FF2B5EF4-FFF2-40B4-BE49-F238E27FC236}">
                <a16:creationId xmlns="" xmlns:a16="http://schemas.microsoft.com/office/drawing/2014/main" id="{52AB107F-A827-42C7-AB95-FAFF7D5175E8}"/>
              </a:ext>
            </a:extLst>
          </p:cNvPr>
          <p:cNvCxnSpPr>
            <a:cxnSpLocks/>
          </p:cNvCxnSpPr>
          <p:nvPr/>
        </p:nvCxnSpPr>
        <p:spPr>
          <a:xfrm>
            <a:off x="5178490" y="1077731"/>
            <a:ext cx="6634065"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 xmlns:a16="http://schemas.microsoft.com/office/drawing/2014/main" id="{2CCD99D3-80B9-483D-AAF5-9C01B9E51A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61" y="5460419"/>
            <a:ext cx="2598602" cy="578403"/>
          </a:xfrm>
          <a:prstGeom prst="rect">
            <a:avLst/>
          </a:prstGeom>
          <a:ln>
            <a:solidFill>
              <a:schemeClr val="tx1"/>
            </a:solidFill>
          </a:ln>
        </p:spPr>
      </p:pic>
      <p:grpSp>
        <p:nvGrpSpPr>
          <p:cNvPr id="16" name="Group 15">
            <a:extLst>
              <a:ext uri="{FF2B5EF4-FFF2-40B4-BE49-F238E27FC236}">
                <a16:creationId xmlns="" xmlns:a16="http://schemas.microsoft.com/office/drawing/2014/main" id="{0F32C26E-8C7E-49F5-8147-40D93415E4D3}"/>
              </a:ext>
            </a:extLst>
          </p:cNvPr>
          <p:cNvGrpSpPr/>
          <p:nvPr/>
        </p:nvGrpSpPr>
        <p:grpSpPr>
          <a:xfrm>
            <a:off x="1089069" y="4696142"/>
            <a:ext cx="2824213" cy="652487"/>
            <a:chOff x="1069912" y="2450887"/>
            <a:chExt cx="4518392" cy="1106454"/>
          </a:xfrm>
        </p:grpSpPr>
        <p:sp>
          <p:nvSpPr>
            <p:cNvPr id="18" name="Rectangle 17">
              <a:extLst>
                <a:ext uri="{FF2B5EF4-FFF2-40B4-BE49-F238E27FC236}">
                  <a16:creationId xmlns="" xmlns:a16="http://schemas.microsoft.com/office/drawing/2014/main" id="{897BE739-D23A-4486-84C6-EA7D8785BF86}"/>
                </a:ext>
              </a:extLst>
            </p:cNvPr>
            <p:cNvSpPr/>
            <p:nvPr/>
          </p:nvSpPr>
          <p:spPr>
            <a:xfrm>
              <a:off x="1069912" y="2450887"/>
              <a:ext cx="4518392" cy="1106454"/>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EE8C80F1-B050-465F-BF23-75CE8DBCF651}"/>
                </a:ext>
              </a:extLst>
            </p:cNvPr>
            <p:cNvGrpSpPr/>
            <p:nvPr/>
          </p:nvGrpSpPr>
          <p:grpSpPr>
            <a:xfrm>
              <a:off x="1097620" y="2475987"/>
              <a:ext cx="4466918" cy="1067740"/>
              <a:chOff x="1097620" y="2475987"/>
              <a:chExt cx="4466918" cy="1067740"/>
            </a:xfrm>
          </p:grpSpPr>
          <p:pic>
            <p:nvPicPr>
              <p:cNvPr id="19" name="Picture 18">
                <a:extLst>
                  <a:ext uri="{FF2B5EF4-FFF2-40B4-BE49-F238E27FC236}">
                    <a16:creationId xmlns="" xmlns:a16="http://schemas.microsoft.com/office/drawing/2014/main" id="{28F58F08-E167-48E1-90AD-B9DBBBED1E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7620" y="2475987"/>
                <a:ext cx="2632336" cy="395891"/>
              </a:xfrm>
              <a:prstGeom prst="rect">
                <a:avLst/>
              </a:prstGeom>
            </p:spPr>
          </p:pic>
          <p:pic>
            <p:nvPicPr>
              <p:cNvPr id="20" name="Picture 19">
                <a:extLst>
                  <a:ext uri="{FF2B5EF4-FFF2-40B4-BE49-F238E27FC236}">
                    <a16:creationId xmlns="" xmlns:a16="http://schemas.microsoft.com/office/drawing/2014/main" id="{199B673E-E0E5-4FEF-A1D4-0A315A1F88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1022" y="2824153"/>
                <a:ext cx="4343516" cy="719574"/>
              </a:xfrm>
              <a:prstGeom prst="rect">
                <a:avLst/>
              </a:prstGeom>
            </p:spPr>
          </p:pic>
        </p:grpSp>
      </p:grpSp>
      <p:pic>
        <p:nvPicPr>
          <p:cNvPr id="24" name="Picture 23">
            <a:extLst>
              <a:ext uri="{FF2B5EF4-FFF2-40B4-BE49-F238E27FC236}">
                <a16:creationId xmlns="" xmlns:a16="http://schemas.microsoft.com/office/drawing/2014/main" id="{44AF16B0-2C9E-4549-9FC0-9FC56A88E8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504" y="4029954"/>
            <a:ext cx="3220961" cy="592875"/>
          </a:xfrm>
          <a:prstGeom prst="rect">
            <a:avLst/>
          </a:prstGeom>
          <a:ln>
            <a:solidFill>
              <a:schemeClr val="tx1"/>
            </a:solidFill>
          </a:ln>
        </p:spPr>
      </p:pic>
      <p:grpSp>
        <p:nvGrpSpPr>
          <p:cNvPr id="25" name="Group 24">
            <a:extLst>
              <a:ext uri="{FF2B5EF4-FFF2-40B4-BE49-F238E27FC236}">
                <a16:creationId xmlns="" xmlns:a16="http://schemas.microsoft.com/office/drawing/2014/main" id="{8B5EFF98-5F15-4BE1-8956-7D248EB92C4F}"/>
              </a:ext>
            </a:extLst>
          </p:cNvPr>
          <p:cNvGrpSpPr/>
          <p:nvPr/>
        </p:nvGrpSpPr>
        <p:grpSpPr>
          <a:xfrm>
            <a:off x="70907" y="1690979"/>
            <a:ext cx="2329844" cy="755321"/>
            <a:chOff x="1022001" y="2046924"/>
            <a:chExt cx="3773934" cy="1169511"/>
          </a:xfrm>
        </p:grpSpPr>
        <p:sp>
          <p:nvSpPr>
            <p:cNvPr id="27" name="Rectangle 26">
              <a:extLst>
                <a:ext uri="{FF2B5EF4-FFF2-40B4-BE49-F238E27FC236}">
                  <a16:creationId xmlns="" xmlns:a16="http://schemas.microsoft.com/office/drawing/2014/main" id="{92CCA512-32A2-4EC0-A484-29AE65FE9ADE}"/>
                </a:ext>
              </a:extLst>
            </p:cNvPr>
            <p:cNvSpPr/>
            <p:nvPr/>
          </p:nvSpPr>
          <p:spPr>
            <a:xfrm>
              <a:off x="1022001" y="2049741"/>
              <a:ext cx="3773934" cy="1166694"/>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68DC6AC-0590-44C6-8E66-068C59209EA5}"/>
                </a:ext>
              </a:extLst>
            </p:cNvPr>
            <p:cNvGrpSpPr/>
            <p:nvPr/>
          </p:nvGrpSpPr>
          <p:grpSpPr>
            <a:xfrm>
              <a:off x="1028503" y="2046924"/>
              <a:ext cx="3739440" cy="1078701"/>
              <a:chOff x="1028503" y="2046924"/>
              <a:chExt cx="3739440" cy="1078701"/>
            </a:xfrm>
          </p:grpSpPr>
          <p:pic>
            <p:nvPicPr>
              <p:cNvPr id="28" name="Picture 27">
                <a:extLst>
                  <a:ext uri="{FF2B5EF4-FFF2-40B4-BE49-F238E27FC236}">
                    <a16:creationId xmlns="" xmlns:a16="http://schemas.microsoft.com/office/drawing/2014/main" id="{C403060A-C254-4ACA-BE9C-99CF0C2776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8503" y="2046924"/>
                <a:ext cx="1023849" cy="338757"/>
              </a:xfrm>
              <a:prstGeom prst="rect">
                <a:avLst/>
              </a:prstGeom>
            </p:spPr>
          </p:pic>
          <p:pic>
            <p:nvPicPr>
              <p:cNvPr id="29" name="Picture 28">
                <a:extLst>
                  <a:ext uri="{FF2B5EF4-FFF2-40B4-BE49-F238E27FC236}">
                    <a16:creationId xmlns="" xmlns:a16="http://schemas.microsoft.com/office/drawing/2014/main" id="{CD148118-722A-46E5-BE5A-202776DA796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2870" y="2408143"/>
                <a:ext cx="3655073" cy="717482"/>
              </a:xfrm>
              <a:prstGeom prst="rect">
                <a:avLst/>
              </a:prstGeom>
            </p:spPr>
          </p:pic>
        </p:grpSp>
      </p:grpSp>
      <p:grpSp>
        <p:nvGrpSpPr>
          <p:cNvPr id="30" name="Group 29">
            <a:extLst>
              <a:ext uri="{FF2B5EF4-FFF2-40B4-BE49-F238E27FC236}">
                <a16:creationId xmlns="" xmlns:a16="http://schemas.microsoft.com/office/drawing/2014/main" id="{69ED1440-061F-4CA9-94FD-BFD2665970A1}"/>
              </a:ext>
            </a:extLst>
          </p:cNvPr>
          <p:cNvGrpSpPr/>
          <p:nvPr/>
        </p:nvGrpSpPr>
        <p:grpSpPr>
          <a:xfrm>
            <a:off x="2738832" y="5430147"/>
            <a:ext cx="1986086" cy="633681"/>
            <a:chOff x="708553" y="3876082"/>
            <a:chExt cx="4473047" cy="1328290"/>
          </a:xfrm>
          <a:solidFill>
            <a:schemeClr val="bg1"/>
          </a:solidFill>
        </p:grpSpPr>
        <p:sp>
          <p:nvSpPr>
            <p:cNvPr id="33" name="Rectangle 32">
              <a:extLst>
                <a:ext uri="{FF2B5EF4-FFF2-40B4-BE49-F238E27FC236}">
                  <a16:creationId xmlns="" xmlns:a16="http://schemas.microsoft.com/office/drawing/2014/main" id="{A2683BF3-92C2-4340-9B1E-CB41EAA63B3E}"/>
                </a:ext>
              </a:extLst>
            </p:cNvPr>
            <p:cNvSpPr/>
            <p:nvPr/>
          </p:nvSpPr>
          <p:spPr>
            <a:xfrm>
              <a:off x="708555" y="3876082"/>
              <a:ext cx="4473045" cy="132829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 xmlns:a16="http://schemas.microsoft.com/office/drawing/2014/main" id="{D33A760A-E9FF-4670-9AFF-F24CBDAFF7BC}"/>
                </a:ext>
              </a:extLst>
            </p:cNvPr>
            <p:cNvGrpSpPr/>
            <p:nvPr/>
          </p:nvGrpSpPr>
          <p:grpSpPr>
            <a:xfrm>
              <a:off x="708553" y="3876084"/>
              <a:ext cx="4368268" cy="1184470"/>
              <a:chOff x="708553" y="3876084"/>
              <a:chExt cx="4368268" cy="1184470"/>
            </a:xfrm>
            <a:grpFill/>
          </p:grpSpPr>
          <p:pic>
            <p:nvPicPr>
              <p:cNvPr id="34" name="Picture 33">
                <a:extLst>
                  <a:ext uri="{FF2B5EF4-FFF2-40B4-BE49-F238E27FC236}">
                    <a16:creationId xmlns="" xmlns:a16="http://schemas.microsoft.com/office/drawing/2014/main" id="{3E10644D-B5A9-4B5E-B3C6-8FBDDC0FD88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8553" y="3876084"/>
                <a:ext cx="1273414" cy="425221"/>
              </a:xfrm>
              <a:prstGeom prst="rect">
                <a:avLst/>
              </a:prstGeom>
              <a:grpFill/>
            </p:spPr>
          </p:pic>
          <p:pic>
            <p:nvPicPr>
              <p:cNvPr id="35" name="Picture 34">
                <a:extLst>
                  <a:ext uri="{FF2B5EF4-FFF2-40B4-BE49-F238E27FC236}">
                    <a16:creationId xmlns="" xmlns:a16="http://schemas.microsoft.com/office/drawing/2014/main" id="{CE5514D4-DF05-4212-A475-B88FE8E6D5F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10079" y="4294554"/>
                <a:ext cx="4266742" cy="766000"/>
              </a:xfrm>
              <a:prstGeom prst="rect">
                <a:avLst/>
              </a:prstGeom>
              <a:grpFill/>
            </p:spPr>
          </p:pic>
        </p:grpSp>
      </p:grpSp>
      <p:grpSp>
        <p:nvGrpSpPr>
          <p:cNvPr id="37" name="Group 36">
            <a:extLst>
              <a:ext uri="{FF2B5EF4-FFF2-40B4-BE49-F238E27FC236}">
                <a16:creationId xmlns="" xmlns:a16="http://schemas.microsoft.com/office/drawing/2014/main" id="{3CD008DF-381C-41C6-A9D5-725C4D8B2A2F}"/>
              </a:ext>
            </a:extLst>
          </p:cNvPr>
          <p:cNvGrpSpPr/>
          <p:nvPr/>
        </p:nvGrpSpPr>
        <p:grpSpPr>
          <a:xfrm>
            <a:off x="943207" y="6164045"/>
            <a:ext cx="3130278" cy="595927"/>
            <a:chOff x="2340076" y="4581500"/>
            <a:chExt cx="8408789" cy="1612548"/>
          </a:xfrm>
          <a:solidFill>
            <a:schemeClr val="bg1"/>
          </a:solidFill>
        </p:grpSpPr>
        <p:sp>
          <p:nvSpPr>
            <p:cNvPr id="39" name="Rectangle 38">
              <a:extLst>
                <a:ext uri="{FF2B5EF4-FFF2-40B4-BE49-F238E27FC236}">
                  <a16:creationId xmlns="" xmlns:a16="http://schemas.microsoft.com/office/drawing/2014/main" id="{775661A7-F08E-4D7C-8CB5-1877596DBC54}"/>
                </a:ext>
              </a:extLst>
            </p:cNvPr>
            <p:cNvSpPr/>
            <p:nvPr/>
          </p:nvSpPr>
          <p:spPr>
            <a:xfrm>
              <a:off x="2346649" y="4595499"/>
              <a:ext cx="8402216" cy="1598549"/>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 xmlns:a16="http://schemas.microsoft.com/office/drawing/2014/main" id="{73B366D5-3CFD-4F9E-9D3A-B2C7571F678E}"/>
                </a:ext>
              </a:extLst>
            </p:cNvPr>
            <p:cNvGrpSpPr/>
            <p:nvPr/>
          </p:nvGrpSpPr>
          <p:grpSpPr>
            <a:xfrm>
              <a:off x="2340076" y="4581500"/>
              <a:ext cx="8336451" cy="1518783"/>
              <a:chOff x="2340076" y="4581500"/>
              <a:chExt cx="8336451" cy="1518783"/>
            </a:xfrm>
            <a:grpFill/>
          </p:grpSpPr>
          <p:pic>
            <p:nvPicPr>
              <p:cNvPr id="40" name="Picture 39">
                <a:extLst>
                  <a:ext uri="{FF2B5EF4-FFF2-40B4-BE49-F238E27FC236}">
                    <a16:creationId xmlns="" xmlns:a16="http://schemas.microsoft.com/office/drawing/2014/main" id="{788B6E25-EE2B-4CC6-B654-60E1328817F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474919" y="5099910"/>
                <a:ext cx="8201608" cy="1000373"/>
              </a:xfrm>
              <a:prstGeom prst="rect">
                <a:avLst/>
              </a:prstGeom>
              <a:grpFill/>
            </p:spPr>
          </p:pic>
          <p:pic>
            <p:nvPicPr>
              <p:cNvPr id="41" name="Picture 40">
                <a:extLst>
                  <a:ext uri="{FF2B5EF4-FFF2-40B4-BE49-F238E27FC236}">
                    <a16:creationId xmlns="" xmlns:a16="http://schemas.microsoft.com/office/drawing/2014/main" id="{198C72F8-CAA7-4853-BB43-A5345B7E74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340076" y="4581500"/>
                <a:ext cx="1744820" cy="419522"/>
              </a:xfrm>
              <a:prstGeom prst="rect">
                <a:avLst/>
              </a:prstGeom>
              <a:grpFill/>
            </p:spPr>
          </p:pic>
        </p:grpSp>
      </p:grpSp>
      <p:grpSp>
        <p:nvGrpSpPr>
          <p:cNvPr id="42" name="Group 41">
            <a:extLst>
              <a:ext uri="{FF2B5EF4-FFF2-40B4-BE49-F238E27FC236}">
                <a16:creationId xmlns="" xmlns:a16="http://schemas.microsoft.com/office/drawing/2014/main" id="{BAB17752-DE75-4661-945F-DAEE546051CD}"/>
              </a:ext>
            </a:extLst>
          </p:cNvPr>
          <p:cNvGrpSpPr/>
          <p:nvPr/>
        </p:nvGrpSpPr>
        <p:grpSpPr>
          <a:xfrm>
            <a:off x="2738832" y="3322027"/>
            <a:ext cx="2062057" cy="633681"/>
            <a:chOff x="2621902" y="3844212"/>
            <a:chExt cx="4926563" cy="1446245"/>
          </a:xfrm>
          <a:solidFill>
            <a:schemeClr val="bg1"/>
          </a:solidFill>
        </p:grpSpPr>
        <p:sp>
          <p:nvSpPr>
            <p:cNvPr id="44" name="Rectangle 43">
              <a:extLst>
                <a:ext uri="{FF2B5EF4-FFF2-40B4-BE49-F238E27FC236}">
                  <a16:creationId xmlns="" xmlns:a16="http://schemas.microsoft.com/office/drawing/2014/main" id="{6BBA43DD-4A4D-4BF2-B484-6FED5DC817BD}"/>
                </a:ext>
              </a:extLst>
            </p:cNvPr>
            <p:cNvSpPr/>
            <p:nvPr/>
          </p:nvSpPr>
          <p:spPr>
            <a:xfrm>
              <a:off x="2621902" y="3844212"/>
              <a:ext cx="4926563" cy="1446245"/>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 xmlns:a16="http://schemas.microsoft.com/office/drawing/2014/main" id="{1CB53509-702C-4FE0-B2F7-3EC287747FFE}"/>
                </a:ext>
              </a:extLst>
            </p:cNvPr>
            <p:cNvGrpSpPr/>
            <p:nvPr/>
          </p:nvGrpSpPr>
          <p:grpSpPr>
            <a:xfrm>
              <a:off x="2715208" y="3934101"/>
              <a:ext cx="4721290" cy="1247754"/>
              <a:chOff x="2715208" y="3934101"/>
              <a:chExt cx="4721290" cy="1247754"/>
            </a:xfrm>
            <a:grpFill/>
          </p:grpSpPr>
          <p:pic>
            <p:nvPicPr>
              <p:cNvPr id="45" name="Picture 44">
                <a:extLst>
                  <a:ext uri="{FF2B5EF4-FFF2-40B4-BE49-F238E27FC236}">
                    <a16:creationId xmlns="" xmlns:a16="http://schemas.microsoft.com/office/drawing/2014/main" id="{C32E93DF-9A88-497E-99F2-5C25FBBDF06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715208" y="4355419"/>
                <a:ext cx="4721290" cy="826436"/>
              </a:xfrm>
              <a:prstGeom prst="rect">
                <a:avLst/>
              </a:prstGeom>
              <a:grpFill/>
            </p:spPr>
          </p:pic>
          <p:pic>
            <p:nvPicPr>
              <p:cNvPr id="46" name="Picture 45">
                <a:extLst>
                  <a:ext uri="{FF2B5EF4-FFF2-40B4-BE49-F238E27FC236}">
                    <a16:creationId xmlns="" xmlns:a16="http://schemas.microsoft.com/office/drawing/2014/main" id="{B35750EB-A39B-4B4C-8FC0-0368B608368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715208" y="3934101"/>
                <a:ext cx="3055553" cy="389420"/>
              </a:xfrm>
              <a:prstGeom prst="rect">
                <a:avLst/>
              </a:prstGeom>
              <a:grpFill/>
            </p:spPr>
          </p:pic>
        </p:grpSp>
      </p:grpSp>
      <p:grpSp>
        <p:nvGrpSpPr>
          <p:cNvPr id="47" name="Group 46">
            <a:extLst>
              <a:ext uri="{FF2B5EF4-FFF2-40B4-BE49-F238E27FC236}">
                <a16:creationId xmlns="" xmlns:a16="http://schemas.microsoft.com/office/drawing/2014/main" id="{BFA852EE-CA0D-4364-A73B-374C84C21DCE}"/>
              </a:ext>
            </a:extLst>
          </p:cNvPr>
          <p:cNvGrpSpPr/>
          <p:nvPr/>
        </p:nvGrpSpPr>
        <p:grpSpPr>
          <a:xfrm>
            <a:off x="1183783" y="2521679"/>
            <a:ext cx="2672393" cy="665396"/>
            <a:chOff x="2867025" y="3464194"/>
            <a:chExt cx="4381500" cy="1093797"/>
          </a:xfrm>
        </p:grpSpPr>
        <p:sp>
          <p:nvSpPr>
            <p:cNvPr id="49" name="Rectangle 48">
              <a:extLst>
                <a:ext uri="{FF2B5EF4-FFF2-40B4-BE49-F238E27FC236}">
                  <a16:creationId xmlns="" xmlns:a16="http://schemas.microsoft.com/office/drawing/2014/main" id="{42A6CC86-C3AA-4DD9-AB84-6B9705805874}"/>
                </a:ext>
              </a:extLst>
            </p:cNvPr>
            <p:cNvSpPr/>
            <p:nvPr/>
          </p:nvSpPr>
          <p:spPr>
            <a:xfrm>
              <a:off x="2867025" y="3464194"/>
              <a:ext cx="4381500" cy="1093797"/>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 xmlns:a16="http://schemas.microsoft.com/office/drawing/2014/main" id="{38C4A826-4C89-4961-98BF-57EBA0BA221F}"/>
                </a:ext>
              </a:extLst>
            </p:cNvPr>
            <p:cNvGrpSpPr/>
            <p:nvPr/>
          </p:nvGrpSpPr>
          <p:grpSpPr>
            <a:xfrm>
              <a:off x="2881568" y="3464194"/>
              <a:ext cx="4290756" cy="1093797"/>
              <a:chOff x="2881568" y="3464194"/>
              <a:chExt cx="4290756" cy="1093797"/>
            </a:xfrm>
          </p:grpSpPr>
          <p:pic>
            <p:nvPicPr>
              <p:cNvPr id="51" name="Picture 50">
                <a:extLst>
                  <a:ext uri="{FF2B5EF4-FFF2-40B4-BE49-F238E27FC236}">
                    <a16:creationId xmlns="" xmlns:a16="http://schemas.microsoft.com/office/drawing/2014/main" id="{3BC92029-19D1-442A-BFA0-D8EDC212B3F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881568" y="3464194"/>
                <a:ext cx="1216017" cy="424799"/>
              </a:xfrm>
              <a:prstGeom prst="rect">
                <a:avLst/>
              </a:prstGeom>
            </p:spPr>
          </p:pic>
          <p:pic>
            <p:nvPicPr>
              <p:cNvPr id="52" name="Picture 51">
                <a:extLst>
                  <a:ext uri="{FF2B5EF4-FFF2-40B4-BE49-F238E27FC236}">
                    <a16:creationId xmlns="" xmlns:a16="http://schemas.microsoft.com/office/drawing/2014/main" id="{805FAC61-679D-48E9-9DB6-7DDB7FBC349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881568" y="3894483"/>
                <a:ext cx="4290756" cy="663508"/>
              </a:xfrm>
              <a:prstGeom prst="rect">
                <a:avLst/>
              </a:prstGeom>
            </p:spPr>
          </p:pic>
        </p:grpSp>
      </p:grpSp>
      <p:grpSp>
        <p:nvGrpSpPr>
          <p:cNvPr id="58" name="Group 57">
            <a:extLst>
              <a:ext uri="{FF2B5EF4-FFF2-40B4-BE49-F238E27FC236}">
                <a16:creationId xmlns="" xmlns:a16="http://schemas.microsoft.com/office/drawing/2014/main" id="{4EABD8D0-D8B3-4CF9-A393-D485565B482F}"/>
              </a:ext>
            </a:extLst>
          </p:cNvPr>
          <p:cNvGrpSpPr/>
          <p:nvPr/>
        </p:nvGrpSpPr>
        <p:grpSpPr>
          <a:xfrm>
            <a:off x="817214" y="85297"/>
            <a:ext cx="3372486" cy="694243"/>
            <a:chOff x="5887616" y="1808702"/>
            <a:chExt cx="5788229" cy="1137588"/>
          </a:xfrm>
          <a:solidFill>
            <a:schemeClr val="bg1"/>
          </a:solidFill>
        </p:grpSpPr>
        <p:sp>
          <p:nvSpPr>
            <p:cNvPr id="60" name="Rectangle 59">
              <a:extLst>
                <a:ext uri="{FF2B5EF4-FFF2-40B4-BE49-F238E27FC236}">
                  <a16:creationId xmlns="" xmlns:a16="http://schemas.microsoft.com/office/drawing/2014/main" id="{DFAD9916-557C-469C-A8C3-B4800BA79EE2}"/>
                </a:ext>
              </a:extLst>
            </p:cNvPr>
            <p:cNvSpPr/>
            <p:nvPr/>
          </p:nvSpPr>
          <p:spPr>
            <a:xfrm>
              <a:off x="5887616" y="1808702"/>
              <a:ext cx="5788229" cy="1137588"/>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 xmlns:a16="http://schemas.microsoft.com/office/drawing/2014/main" id="{BC0ED450-BE24-4D99-864E-0BAB4C61048C}"/>
                </a:ext>
              </a:extLst>
            </p:cNvPr>
            <p:cNvGrpSpPr/>
            <p:nvPr/>
          </p:nvGrpSpPr>
          <p:grpSpPr>
            <a:xfrm>
              <a:off x="5907526" y="1899838"/>
              <a:ext cx="5486408" cy="981445"/>
              <a:chOff x="5907526" y="1899838"/>
              <a:chExt cx="5486408" cy="981445"/>
            </a:xfrm>
            <a:grpFill/>
          </p:grpSpPr>
          <p:pic>
            <p:nvPicPr>
              <p:cNvPr id="61" name="Picture 60">
                <a:extLst>
                  <a:ext uri="{FF2B5EF4-FFF2-40B4-BE49-F238E27FC236}">
                    <a16:creationId xmlns="" xmlns:a16="http://schemas.microsoft.com/office/drawing/2014/main" id="{AABF6573-8091-43D8-982D-44F50C128BC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907526" y="2352149"/>
                <a:ext cx="5486408" cy="529134"/>
              </a:xfrm>
              <a:prstGeom prst="rect">
                <a:avLst/>
              </a:prstGeom>
              <a:grpFill/>
            </p:spPr>
          </p:pic>
          <p:pic>
            <p:nvPicPr>
              <p:cNvPr id="62" name="Picture 61">
                <a:extLst>
                  <a:ext uri="{FF2B5EF4-FFF2-40B4-BE49-F238E27FC236}">
                    <a16:creationId xmlns="" xmlns:a16="http://schemas.microsoft.com/office/drawing/2014/main" id="{3496BB53-414E-4924-8372-24C5ACB19E2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907526" y="1899838"/>
                <a:ext cx="466637" cy="463737"/>
              </a:xfrm>
              <a:prstGeom prst="rect">
                <a:avLst/>
              </a:prstGeom>
              <a:grpFill/>
            </p:spPr>
          </p:pic>
        </p:grpSp>
      </p:grpSp>
      <p:grpSp>
        <p:nvGrpSpPr>
          <p:cNvPr id="63" name="Group 62">
            <a:extLst>
              <a:ext uri="{FF2B5EF4-FFF2-40B4-BE49-F238E27FC236}">
                <a16:creationId xmlns="" xmlns:a16="http://schemas.microsoft.com/office/drawing/2014/main" id="{1BEFFD87-42D0-4508-8568-CD13F8FA38BE}"/>
              </a:ext>
            </a:extLst>
          </p:cNvPr>
          <p:cNvGrpSpPr/>
          <p:nvPr/>
        </p:nvGrpSpPr>
        <p:grpSpPr>
          <a:xfrm>
            <a:off x="2456849" y="1771162"/>
            <a:ext cx="2329844" cy="613584"/>
            <a:chOff x="2957804" y="2084758"/>
            <a:chExt cx="3780483" cy="808332"/>
          </a:xfrm>
          <a:solidFill>
            <a:schemeClr val="bg1"/>
          </a:solidFill>
        </p:grpSpPr>
        <p:sp>
          <p:nvSpPr>
            <p:cNvPr id="65" name="Rectangle 64">
              <a:extLst>
                <a:ext uri="{FF2B5EF4-FFF2-40B4-BE49-F238E27FC236}">
                  <a16:creationId xmlns="" xmlns:a16="http://schemas.microsoft.com/office/drawing/2014/main" id="{A45C574E-A6AC-40CF-BAC7-AACF2C3AAD27}"/>
                </a:ext>
              </a:extLst>
            </p:cNvPr>
            <p:cNvSpPr/>
            <p:nvPr/>
          </p:nvSpPr>
          <p:spPr>
            <a:xfrm>
              <a:off x="2957804" y="2084758"/>
              <a:ext cx="3780483" cy="808332"/>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 xmlns:a16="http://schemas.microsoft.com/office/drawing/2014/main" id="{F9A20470-FCBA-4A3A-AEB4-141AB48045D2}"/>
                </a:ext>
              </a:extLst>
            </p:cNvPr>
            <p:cNvGrpSpPr/>
            <p:nvPr/>
          </p:nvGrpSpPr>
          <p:grpSpPr>
            <a:xfrm>
              <a:off x="2961385" y="2093983"/>
              <a:ext cx="3723892" cy="708294"/>
              <a:chOff x="4904957" y="4133875"/>
              <a:chExt cx="5452649" cy="1005648"/>
            </a:xfrm>
            <a:grpFill/>
          </p:grpSpPr>
          <p:pic>
            <p:nvPicPr>
              <p:cNvPr id="66" name="Picture 65">
                <a:extLst>
                  <a:ext uri="{FF2B5EF4-FFF2-40B4-BE49-F238E27FC236}">
                    <a16:creationId xmlns="" xmlns:a16="http://schemas.microsoft.com/office/drawing/2014/main" id="{AC181962-68A9-410D-ABC6-A042E627F415}"/>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075854" y="4670599"/>
                <a:ext cx="5281752" cy="468924"/>
              </a:xfrm>
              <a:prstGeom prst="rect">
                <a:avLst/>
              </a:prstGeom>
              <a:grpFill/>
            </p:spPr>
          </p:pic>
          <p:pic>
            <p:nvPicPr>
              <p:cNvPr id="67" name="Picture 66">
                <a:extLst>
                  <a:ext uri="{FF2B5EF4-FFF2-40B4-BE49-F238E27FC236}">
                    <a16:creationId xmlns="" xmlns:a16="http://schemas.microsoft.com/office/drawing/2014/main" id="{11191034-E066-4EE4-AF9E-960F24D58B59}"/>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904957" y="4133875"/>
                <a:ext cx="3051019" cy="468924"/>
              </a:xfrm>
              <a:prstGeom prst="rect">
                <a:avLst/>
              </a:prstGeom>
              <a:grpFill/>
            </p:spPr>
          </p:pic>
        </p:grpSp>
      </p:grpSp>
      <p:grpSp>
        <p:nvGrpSpPr>
          <p:cNvPr id="68" name="Group 67">
            <a:extLst>
              <a:ext uri="{FF2B5EF4-FFF2-40B4-BE49-F238E27FC236}">
                <a16:creationId xmlns="" xmlns:a16="http://schemas.microsoft.com/office/drawing/2014/main" id="{3055B2AD-FA57-4E3C-AA53-28D04CE74267}"/>
              </a:ext>
            </a:extLst>
          </p:cNvPr>
          <p:cNvGrpSpPr/>
          <p:nvPr/>
        </p:nvGrpSpPr>
        <p:grpSpPr>
          <a:xfrm>
            <a:off x="70907" y="3311424"/>
            <a:ext cx="2577894" cy="623789"/>
            <a:chOff x="531845" y="3346543"/>
            <a:chExt cx="6885992" cy="1187023"/>
          </a:xfrm>
          <a:solidFill>
            <a:schemeClr val="bg1"/>
          </a:solidFill>
        </p:grpSpPr>
        <p:sp>
          <p:nvSpPr>
            <p:cNvPr id="70" name="Rectangle 69">
              <a:extLst>
                <a:ext uri="{FF2B5EF4-FFF2-40B4-BE49-F238E27FC236}">
                  <a16:creationId xmlns="" xmlns:a16="http://schemas.microsoft.com/office/drawing/2014/main" id="{DD33B0B1-40F2-457A-AA5D-9D03BD71AA10}"/>
                </a:ext>
              </a:extLst>
            </p:cNvPr>
            <p:cNvSpPr/>
            <p:nvPr/>
          </p:nvSpPr>
          <p:spPr>
            <a:xfrm>
              <a:off x="531845" y="3346543"/>
              <a:ext cx="6885992" cy="1187023"/>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 xmlns:a16="http://schemas.microsoft.com/office/drawing/2014/main" id="{6A159B97-C9FB-49E2-8CC1-8A8AB7DF3CAE}"/>
                </a:ext>
              </a:extLst>
            </p:cNvPr>
            <p:cNvGrpSpPr/>
            <p:nvPr/>
          </p:nvGrpSpPr>
          <p:grpSpPr>
            <a:xfrm>
              <a:off x="609465" y="3381297"/>
              <a:ext cx="6702367" cy="1116522"/>
              <a:chOff x="609465" y="3381297"/>
              <a:chExt cx="6702367" cy="1116522"/>
            </a:xfrm>
            <a:grpFill/>
          </p:grpSpPr>
          <p:pic>
            <p:nvPicPr>
              <p:cNvPr id="71" name="Picture 70">
                <a:extLst>
                  <a:ext uri="{FF2B5EF4-FFF2-40B4-BE49-F238E27FC236}">
                    <a16:creationId xmlns="" xmlns:a16="http://schemas.microsoft.com/office/drawing/2014/main" id="{400F64AE-8192-4DD3-9B8F-9BD16437940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640444" y="3596363"/>
                <a:ext cx="6671388" cy="901456"/>
              </a:xfrm>
              <a:prstGeom prst="rect">
                <a:avLst/>
              </a:prstGeom>
              <a:grpFill/>
            </p:spPr>
          </p:pic>
          <p:pic>
            <p:nvPicPr>
              <p:cNvPr id="72" name="Picture 71">
                <a:extLst>
                  <a:ext uri="{FF2B5EF4-FFF2-40B4-BE49-F238E27FC236}">
                    <a16:creationId xmlns="" xmlns:a16="http://schemas.microsoft.com/office/drawing/2014/main" id="{89809D33-AFF2-4BD5-94B6-F4E1977A53F2}"/>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609465" y="3381297"/>
                <a:ext cx="1601889" cy="278373"/>
              </a:xfrm>
              <a:prstGeom prst="rect">
                <a:avLst/>
              </a:prstGeom>
              <a:grpFill/>
            </p:spPr>
          </p:pic>
        </p:grpSp>
      </p:grpSp>
      <p:grpSp>
        <p:nvGrpSpPr>
          <p:cNvPr id="73" name="Group 72">
            <a:extLst>
              <a:ext uri="{FF2B5EF4-FFF2-40B4-BE49-F238E27FC236}">
                <a16:creationId xmlns="" xmlns:a16="http://schemas.microsoft.com/office/drawing/2014/main" id="{CC4C8203-8B2D-40BC-81C7-BA4B818ED7E5}"/>
              </a:ext>
            </a:extLst>
          </p:cNvPr>
          <p:cNvGrpSpPr/>
          <p:nvPr/>
        </p:nvGrpSpPr>
        <p:grpSpPr>
          <a:xfrm>
            <a:off x="748648" y="913606"/>
            <a:ext cx="3407273" cy="623789"/>
            <a:chOff x="905069" y="4329404"/>
            <a:chExt cx="9321282" cy="1567541"/>
          </a:xfrm>
          <a:solidFill>
            <a:schemeClr val="bg1"/>
          </a:solidFill>
        </p:grpSpPr>
        <p:sp>
          <p:nvSpPr>
            <p:cNvPr id="75" name="Rectangle 74">
              <a:extLst>
                <a:ext uri="{FF2B5EF4-FFF2-40B4-BE49-F238E27FC236}">
                  <a16:creationId xmlns="" xmlns:a16="http://schemas.microsoft.com/office/drawing/2014/main" id="{F48A414A-41C6-48B9-8816-17B19E2F3FAA}"/>
                </a:ext>
              </a:extLst>
            </p:cNvPr>
            <p:cNvSpPr/>
            <p:nvPr/>
          </p:nvSpPr>
          <p:spPr>
            <a:xfrm>
              <a:off x="905069" y="4329404"/>
              <a:ext cx="9321282" cy="1567541"/>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 xmlns:a16="http://schemas.microsoft.com/office/drawing/2014/main" id="{DD9303B0-BFCC-49FC-A25E-D7842F0128B1}"/>
                </a:ext>
              </a:extLst>
            </p:cNvPr>
            <p:cNvGrpSpPr/>
            <p:nvPr/>
          </p:nvGrpSpPr>
          <p:grpSpPr>
            <a:xfrm>
              <a:off x="905069" y="4329404"/>
              <a:ext cx="9241315" cy="1502524"/>
              <a:chOff x="905069" y="4329404"/>
              <a:chExt cx="9241315" cy="1502524"/>
            </a:xfrm>
            <a:grpFill/>
          </p:grpSpPr>
          <p:pic>
            <p:nvPicPr>
              <p:cNvPr id="76" name="Picture 75">
                <a:extLst>
                  <a:ext uri="{FF2B5EF4-FFF2-40B4-BE49-F238E27FC236}">
                    <a16:creationId xmlns="" xmlns:a16="http://schemas.microsoft.com/office/drawing/2014/main" id="{3E115060-71B5-46C5-A54F-F10C785EA8A8}"/>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022001" y="4908598"/>
                <a:ext cx="9124383" cy="923330"/>
              </a:xfrm>
              <a:prstGeom prst="rect">
                <a:avLst/>
              </a:prstGeom>
              <a:grpFill/>
            </p:spPr>
          </p:pic>
          <p:pic>
            <p:nvPicPr>
              <p:cNvPr id="77" name="Picture 76">
                <a:extLst>
                  <a:ext uri="{FF2B5EF4-FFF2-40B4-BE49-F238E27FC236}">
                    <a16:creationId xmlns="" xmlns:a16="http://schemas.microsoft.com/office/drawing/2014/main" id="{DA8EDE40-6698-4752-9132-F555C31B07E0}"/>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905069" y="4329404"/>
                <a:ext cx="2414169" cy="514177"/>
              </a:xfrm>
              <a:prstGeom prst="rect">
                <a:avLst/>
              </a:prstGeom>
              <a:grpFill/>
            </p:spPr>
          </p:pic>
        </p:grpSp>
      </p:grpSp>
      <p:sp>
        <p:nvSpPr>
          <p:cNvPr id="78" name="Title 1">
            <a:extLst>
              <a:ext uri="{FF2B5EF4-FFF2-40B4-BE49-F238E27FC236}">
                <a16:creationId xmlns="" xmlns:a16="http://schemas.microsoft.com/office/drawing/2014/main" id="{A823BD09-16B3-4A63-8E67-C173FBF3E216}"/>
              </a:ext>
            </a:extLst>
          </p:cNvPr>
          <p:cNvSpPr txBox="1">
            <a:spLocks/>
          </p:cNvSpPr>
          <p:nvPr/>
        </p:nvSpPr>
        <p:spPr>
          <a:xfrm>
            <a:off x="5274371" y="1226429"/>
            <a:ext cx="6486443" cy="5057148"/>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latin typeface="Open Sans" panose="020B0606030504020204" pitchFamily="34" charset="0"/>
                <a:ea typeface="Open Sans" panose="020B0606030504020204" pitchFamily="34" charset="0"/>
                <a:cs typeface="Open Sans" panose="020B0606030504020204" pitchFamily="34" charset="0"/>
              </a:rPr>
              <a:t>Data privacy breaches &amp; election meddling.  Gender discrimination &amp; sexual harassment.  Explosive devices &amp; mass recalls.  Fake accounts &amp; customer fraud. Racist remarks &amp; NFL national anthem controversy. Not one but two E. coli outbreaks.</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latin typeface="Open Sans" panose="020B0606030504020204" pitchFamily="34" charset="0"/>
                <a:ea typeface="Open Sans" panose="020B0606030504020204" pitchFamily="34" charset="0"/>
                <a:cs typeface="Open Sans" panose="020B0606030504020204" pitchFamily="34" charset="0"/>
              </a:rPr>
              <a:t>In the past few years, brands like Facebook, Uber, Samsung, Wells Fargo, Papa John’s and Chipotle have experienced severe crises that could have inflicted lasting, and irreversible, damage to their brand.</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latin typeface="Open Sans" panose="020B0606030504020204" pitchFamily="34" charset="0"/>
                <a:ea typeface="Open Sans" panose="020B0606030504020204" pitchFamily="34" charset="0"/>
                <a:cs typeface="Open Sans" panose="020B0606030504020204" pitchFamily="34" charset="0"/>
              </a:rPr>
              <a:t>However, to overcome the initial damage to the brand, all six companies developed their own consumer response to either address these crises head-on with the American public or to change the narrative.  </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latin typeface="Open Sans" panose="020B0606030504020204" pitchFamily="34" charset="0"/>
                <a:ea typeface="Open Sans" panose="020B0606030504020204" pitchFamily="34" charset="0"/>
                <a:cs typeface="Open Sans" panose="020B0606030504020204" pitchFamily="34" charset="0"/>
              </a:rPr>
              <a:t>As we highlight in this report through six detailed case studies, TV advertising was a key component utilized by each brand to help change public opinion and rehabilitate their image.  </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latin typeface="Open Sans" panose="020B0606030504020204" pitchFamily="34" charset="0"/>
                <a:ea typeface="Open Sans" panose="020B0606030504020204" pitchFamily="34" charset="0"/>
                <a:cs typeface="Open Sans" panose="020B0606030504020204" pitchFamily="34" charset="0"/>
              </a:rPr>
              <a:t>TV campaigns were successful in stabilizing these brands and helping them regain consumer trust, preserve brand reputation and rebuild their positioning.  TV also aided in driving sales or, at the very least, stopping the bleeding for some. </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dirty="0">
                <a:latin typeface="Open Sans" panose="020B0606030504020204" pitchFamily="34" charset="0"/>
                <a:ea typeface="Open Sans" panose="020B0606030504020204" pitchFamily="34" charset="0"/>
                <a:cs typeface="Open Sans" panose="020B0606030504020204" pitchFamily="34" charset="0"/>
              </a:rPr>
              <a:t>Continue reading to learn about the central role that TV played in changing consumer perceptions of these six brands that were once in crisis. </a:t>
            </a:r>
          </a:p>
        </p:txBody>
      </p:sp>
    </p:spTree>
    <p:extLst>
      <p:ext uri="{BB962C8B-B14F-4D97-AF65-F5344CB8AC3E}">
        <p14:creationId xmlns:p14="http://schemas.microsoft.com/office/powerpoint/2010/main" val="4127499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03E932BE-A83D-4803-80C3-87FD02B202FA}"/>
              </a:ext>
            </a:extLst>
          </p:cNvPr>
          <p:cNvSpPr/>
          <p:nvPr/>
        </p:nvSpPr>
        <p:spPr>
          <a:xfrm>
            <a:off x="193551" y="1283186"/>
            <a:ext cx="1155129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Interestingly, in 2017 Papa John’s </a:t>
            </a:r>
            <a:r>
              <a:rPr lang="en-US" sz="1400" b="1" dirty="0">
                <a:latin typeface="Open Sans" panose="020B0606030504020204"/>
              </a:rPr>
              <a:t>TV spend increased 6% and revenues were up 4%</a:t>
            </a:r>
            <a:r>
              <a:rPr lang="en-US" sz="1400" dirty="0">
                <a:latin typeface="Open Sans" panose="020B0606030504020204"/>
              </a:rPr>
              <a:t> but in 2018 </a:t>
            </a:r>
            <a:r>
              <a:rPr lang="en-US" sz="1400" b="1" dirty="0">
                <a:latin typeface="Open Sans" panose="020B0606030504020204"/>
              </a:rPr>
              <a:t>TV spend decreased 25% while revenues decreased 14%</a:t>
            </a:r>
            <a:r>
              <a:rPr lang="en-US" sz="1400" dirty="0">
                <a:latin typeface="Open Sans" panose="020B0606030504020204"/>
              </a:rPr>
              <a:t>. In late 2018, “Voices of Papa John’s” TV creative and the ensuing stabilization of </a:t>
            </a:r>
            <a:r>
              <a:rPr lang="en-US" sz="1400" b="1" dirty="0">
                <a:latin typeface="Open Sans" panose="020B0606030504020204"/>
              </a:rPr>
              <a:t>TV spend helped stop the hemorrhaging of quarterly sales</a:t>
            </a:r>
            <a:r>
              <a:rPr lang="en-US" sz="1400" dirty="0">
                <a:latin typeface="Open Sans" panose="020B0606030504020204"/>
              </a:rPr>
              <a:t> and aided in the flattening of revenues from October 2018 through the present.</a:t>
            </a:r>
          </a:p>
        </p:txBody>
      </p:sp>
      <p:graphicFrame>
        <p:nvGraphicFramePr>
          <p:cNvPr id="11" name="Chart 10">
            <a:extLst>
              <a:ext uri="{FF2B5EF4-FFF2-40B4-BE49-F238E27FC236}">
                <a16:creationId xmlns="" xmlns:a16="http://schemas.microsoft.com/office/drawing/2014/main" id="{AFD58783-0103-463A-9411-7351ABA9CC36}"/>
              </a:ext>
            </a:extLst>
          </p:cNvPr>
          <p:cNvGraphicFramePr/>
          <p:nvPr>
            <p:extLst>
              <p:ext uri="{D42A27DB-BD31-4B8C-83A1-F6EECF244321}">
                <p14:modId xmlns:p14="http://schemas.microsoft.com/office/powerpoint/2010/main" val="3943841399"/>
              </p:ext>
            </p:extLst>
          </p:nvPr>
        </p:nvGraphicFramePr>
        <p:xfrm>
          <a:off x="355107" y="2904345"/>
          <a:ext cx="11457448" cy="3518147"/>
        </p:xfrm>
        <a:graphic>
          <a:graphicData uri="http://schemas.openxmlformats.org/drawingml/2006/chart">
            <c:chart xmlns:c="http://schemas.openxmlformats.org/drawingml/2006/chart" xmlns:r="http://schemas.openxmlformats.org/officeDocument/2006/relationships" r:id="rId2"/>
          </a:graphicData>
        </a:graphic>
      </p:graphicFrame>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Papa John’s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48194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 xmlns:a16="http://schemas.microsoft.com/office/drawing/2014/main" id="{D48E29E5-85FE-4E03-A5DF-229055FAEB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77023" y="79617"/>
            <a:ext cx="2035532" cy="863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B327854E-D6E2-445A-8A05-F3E952B9A176}"/>
              </a:ext>
            </a:extLst>
          </p:cNvPr>
          <p:cNvSpPr/>
          <p:nvPr/>
        </p:nvSpPr>
        <p:spPr>
          <a:xfrm>
            <a:off x="7467600" y="3026098"/>
            <a:ext cx="2084773" cy="3396395"/>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0BAE99B-58EF-4213-99E6-2F8B1233FDFF}"/>
              </a:ext>
            </a:extLst>
          </p:cNvPr>
          <p:cNvSpPr txBox="1"/>
          <p:nvPr/>
        </p:nvSpPr>
        <p:spPr>
          <a:xfrm>
            <a:off x="7467601" y="2679682"/>
            <a:ext cx="2102524" cy="307777"/>
          </a:xfrm>
          <a:prstGeom prst="rect">
            <a:avLst/>
          </a:prstGeom>
          <a:noFill/>
        </p:spPr>
        <p:txBody>
          <a:bodyPr wrap="square" rtlCol="0">
            <a:spAutoFit/>
          </a:bodyPr>
          <a:lstStyle/>
          <a:p>
            <a:pPr algn="ctr"/>
            <a:r>
              <a:rPr lang="en-US" sz="1400" b="1" dirty="0">
                <a:solidFill>
                  <a:srgbClr val="FF0000"/>
                </a:solidFill>
              </a:rPr>
              <a:t>Crisis</a:t>
            </a:r>
            <a:endParaRPr lang="en-US" sz="1600" b="1" dirty="0">
              <a:solidFill>
                <a:srgbClr val="FF0000"/>
              </a:solidFill>
            </a:endParaRPr>
          </a:p>
        </p:txBody>
      </p:sp>
      <p:sp>
        <p:nvSpPr>
          <p:cNvPr id="16" name="Rectangle 15">
            <a:extLst>
              <a:ext uri="{FF2B5EF4-FFF2-40B4-BE49-F238E27FC236}">
                <a16:creationId xmlns="" xmlns:a16="http://schemas.microsoft.com/office/drawing/2014/main" id="{9E99107E-30C9-4902-8A7C-846F8E8F4560}"/>
              </a:ext>
            </a:extLst>
          </p:cNvPr>
          <p:cNvSpPr/>
          <p:nvPr/>
        </p:nvSpPr>
        <p:spPr>
          <a:xfrm>
            <a:off x="9630509" y="3017546"/>
            <a:ext cx="871776" cy="3396396"/>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6DF3A331-577C-4838-9FB0-7FA0699E3E4D}"/>
              </a:ext>
            </a:extLst>
          </p:cNvPr>
          <p:cNvSpPr txBox="1"/>
          <p:nvPr/>
        </p:nvSpPr>
        <p:spPr>
          <a:xfrm>
            <a:off x="9083814" y="2476486"/>
            <a:ext cx="1970843" cy="523220"/>
          </a:xfrm>
          <a:prstGeom prst="rect">
            <a:avLst/>
          </a:prstGeom>
          <a:noFill/>
        </p:spPr>
        <p:txBody>
          <a:bodyPr wrap="square" rtlCol="0">
            <a:spAutoFit/>
          </a:bodyPr>
          <a:lstStyle/>
          <a:p>
            <a:pPr algn="ctr"/>
            <a:r>
              <a:rPr lang="en-US" sz="1400" b="1" dirty="0">
                <a:solidFill>
                  <a:srgbClr val="50C8A0"/>
                </a:solidFill>
              </a:rPr>
              <a:t>“Voices of Papa John’s”</a:t>
            </a:r>
          </a:p>
          <a:p>
            <a:pPr algn="ctr"/>
            <a:r>
              <a:rPr lang="en-US" sz="1400" b="1" dirty="0">
                <a:solidFill>
                  <a:srgbClr val="50C8A0"/>
                </a:solidFill>
              </a:rPr>
              <a:t>TV Creative </a:t>
            </a:r>
            <a:endParaRPr lang="en-US" sz="1600" b="1" dirty="0">
              <a:solidFill>
                <a:srgbClr val="50C8A0"/>
              </a:solidFill>
            </a:endParaRPr>
          </a:p>
        </p:txBody>
      </p:sp>
      <p:sp>
        <p:nvSpPr>
          <p:cNvPr id="18" name="Rectangle 17">
            <a:extLst>
              <a:ext uri="{FF2B5EF4-FFF2-40B4-BE49-F238E27FC236}">
                <a16:creationId xmlns="" xmlns:a16="http://schemas.microsoft.com/office/drawing/2014/main" id="{CE1A93B6-3BBA-428F-B22D-D94018FB6521}"/>
              </a:ext>
            </a:extLst>
          </p:cNvPr>
          <p:cNvSpPr/>
          <p:nvPr/>
        </p:nvSpPr>
        <p:spPr>
          <a:xfrm>
            <a:off x="473476" y="2199687"/>
            <a:ext cx="1124504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latin typeface="Open Sans" panose="020B0606030504020204"/>
              </a:rPr>
              <a:t>Papa John’s: Quarterly U.S.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(in millions)</a:t>
            </a:r>
          </a:p>
        </p:txBody>
      </p:sp>
      <p:sp>
        <p:nvSpPr>
          <p:cNvPr id="22" name="Rectangle 21">
            <a:extLst>
              <a:ext uri="{FF2B5EF4-FFF2-40B4-BE49-F238E27FC236}">
                <a16:creationId xmlns="" xmlns:a16="http://schemas.microsoft.com/office/drawing/2014/main" id="{F7D1AB3C-305B-46AF-B45D-B2759684E550}"/>
              </a:ext>
            </a:extLst>
          </p:cNvPr>
          <p:cNvSpPr/>
          <p:nvPr/>
        </p:nvSpPr>
        <p:spPr>
          <a:xfrm>
            <a:off x="175298" y="6443620"/>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Papa John’s 10-Q filings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5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0" y="5228743"/>
            <a:ext cx="8929396"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Chipotle</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a:ea typeface="+mn-ea"/>
                <a:cs typeface="+mn-cs"/>
              </a:rPr>
              <a:t>Utilizing TV For Brand Building &amp; Driving Sales</a:t>
            </a:r>
          </a:p>
        </p:txBody>
      </p:sp>
    </p:spTree>
    <p:extLst>
      <p:ext uri="{BB962C8B-B14F-4D97-AF65-F5344CB8AC3E}">
        <p14:creationId xmlns:p14="http://schemas.microsoft.com/office/powerpoint/2010/main" val="49402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Chipotle      The Crisis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959431"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050" name="Picture 2" descr="Image result for chipotle logo">
            <a:extLst>
              <a:ext uri="{FF2B5EF4-FFF2-40B4-BE49-F238E27FC236}">
                <a16:creationId xmlns="" xmlns:a16="http://schemas.microsoft.com/office/drawing/2014/main" id="{9DDCDEDF-3A42-417E-92B7-5E367BCF78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6157" y="111971"/>
            <a:ext cx="946398" cy="9463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A22F90AC-4BA3-4E10-BB66-E70110A3782C}"/>
              </a:ext>
            </a:extLst>
          </p:cNvPr>
          <p:cNvSpPr/>
          <p:nvPr/>
        </p:nvSpPr>
        <p:spPr>
          <a:xfrm>
            <a:off x="1208616" y="1339172"/>
            <a:ext cx="9844156"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Between October 2015 – February 2016, Chipotle restaurants were linked to two separate E. coli outbreaks.</a:t>
            </a:r>
            <a:r>
              <a:rPr kumimoji="0" lang="en-US" sz="1400" b="0" i="0" u="none" strike="noStrike" kern="1200" cap="none" spc="0" normalizeH="0" noProof="0" dirty="0">
                <a:ln>
                  <a:noFill/>
                </a:ln>
                <a:solidFill>
                  <a:prstClr val="black"/>
                </a:solidFill>
                <a:effectLst/>
                <a:uLnTx/>
                <a:uFillTx/>
                <a:latin typeface="Open Sans" panose="020B0606030504020204"/>
                <a:ea typeface="+mn-ea"/>
                <a:cs typeface="+mn-cs"/>
              </a:rPr>
              <a:t> </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In the first outbreak, 55 people were infected in 11 states with 21 hospitalized.  In the second outbreak, 5 people were infected across 3 states with 1 hospitalized. </a:t>
            </a:r>
          </a:p>
        </p:txBody>
      </p:sp>
      <p:pic>
        <p:nvPicPr>
          <p:cNvPr id="2" name="Picture 1">
            <a:extLst>
              <a:ext uri="{FF2B5EF4-FFF2-40B4-BE49-F238E27FC236}">
                <a16:creationId xmlns="" xmlns:a16="http://schemas.microsoft.com/office/drawing/2014/main" id="{F7EA4DB4-8E48-4731-A36F-2C1FBE2F1E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2559" y="2284070"/>
            <a:ext cx="4718983" cy="1118608"/>
          </a:xfrm>
          <a:prstGeom prst="rect">
            <a:avLst/>
          </a:prstGeom>
          <a:ln>
            <a:solidFill>
              <a:schemeClr val="tx1"/>
            </a:solidFill>
          </a:ln>
        </p:spPr>
      </p:pic>
      <p:grpSp>
        <p:nvGrpSpPr>
          <p:cNvPr id="7" name="Group 6">
            <a:extLst>
              <a:ext uri="{FF2B5EF4-FFF2-40B4-BE49-F238E27FC236}">
                <a16:creationId xmlns="" xmlns:a16="http://schemas.microsoft.com/office/drawing/2014/main" id="{95FF95A8-94B5-4468-83F9-81EC66523D56}"/>
              </a:ext>
            </a:extLst>
          </p:cNvPr>
          <p:cNvGrpSpPr/>
          <p:nvPr/>
        </p:nvGrpSpPr>
        <p:grpSpPr>
          <a:xfrm>
            <a:off x="7863964" y="3578598"/>
            <a:ext cx="3858630" cy="1324359"/>
            <a:chOff x="6624738" y="4904633"/>
            <a:chExt cx="3561877" cy="1195650"/>
          </a:xfrm>
        </p:grpSpPr>
        <p:grpSp>
          <p:nvGrpSpPr>
            <p:cNvPr id="5" name="Group 4">
              <a:extLst>
                <a:ext uri="{FF2B5EF4-FFF2-40B4-BE49-F238E27FC236}">
                  <a16:creationId xmlns="" xmlns:a16="http://schemas.microsoft.com/office/drawing/2014/main" id="{96E8B958-3FAD-4E9C-A1B1-392C674C1B77}"/>
                </a:ext>
              </a:extLst>
            </p:cNvPr>
            <p:cNvGrpSpPr/>
            <p:nvPr/>
          </p:nvGrpSpPr>
          <p:grpSpPr>
            <a:xfrm>
              <a:off x="6624738" y="4945547"/>
              <a:ext cx="3561877" cy="1030981"/>
              <a:chOff x="6624738" y="4945547"/>
              <a:chExt cx="3561877" cy="1030981"/>
            </a:xfrm>
          </p:grpSpPr>
          <p:pic>
            <p:nvPicPr>
              <p:cNvPr id="3" name="Picture 2">
                <a:extLst>
                  <a:ext uri="{FF2B5EF4-FFF2-40B4-BE49-F238E27FC236}">
                    <a16:creationId xmlns="" xmlns:a16="http://schemas.microsoft.com/office/drawing/2014/main" id="{CCCA9754-3AB3-4BC2-AEC9-CEB4CDB0B9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4071" y="5306394"/>
                <a:ext cx="3552544" cy="670134"/>
              </a:xfrm>
              <a:prstGeom prst="rect">
                <a:avLst/>
              </a:prstGeom>
              <a:ln>
                <a:noFill/>
              </a:ln>
            </p:spPr>
          </p:pic>
          <p:pic>
            <p:nvPicPr>
              <p:cNvPr id="15" name="Picture 14">
                <a:extLst>
                  <a:ext uri="{FF2B5EF4-FFF2-40B4-BE49-F238E27FC236}">
                    <a16:creationId xmlns="" xmlns:a16="http://schemas.microsoft.com/office/drawing/2014/main" id="{B8351D81-9768-40A1-B71E-8E024558A0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24738" y="4945547"/>
                <a:ext cx="1436914" cy="306738"/>
              </a:xfrm>
              <a:prstGeom prst="rect">
                <a:avLst/>
              </a:prstGeom>
              <a:ln>
                <a:noFill/>
              </a:ln>
            </p:spPr>
          </p:pic>
        </p:grpSp>
        <p:sp>
          <p:nvSpPr>
            <p:cNvPr id="6" name="Rectangle 5">
              <a:extLst>
                <a:ext uri="{FF2B5EF4-FFF2-40B4-BE49-F238E27FC236}">
                  <a16:creationId xmlns="" xmlns:a16="http://schemas.microsoft.com/office/drawing/2014/main" id="{6C2CDCCB-88FB-4CDE-95FE-FB66F13B1728}"/>
                </a:ext>
              </a:extLst>
            </p:cNvPr>
            <p:cNvSpPr/>
            <p:nvPr/>
          </p:nvSpPr>
          <p:spPr>
            <a:xfrm>
              <a:off x="6634071" y="4904633"/>
              <a:ext cx="3552544" cy="119565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 xmlns:a16="http://schemas.microsoft.com/office/drawing/2014/main" id="{6387EB17-2327-49C8-90A3-D9742D6AD239}"/>
              </a:ext>
            </a:extLst>
          </p:cNvPr>
          <p:cNvGrpSpPr/>
          <p:nvPr/>
        </p:nvGrpSpPr>
        <p:grpSpPr>
          <a:xfrm>
            <a:off x="3746022" y="3578598"/>
            <a:ext cx="3834415" cy="1264400"/>
            <a:chOff x="6186581" y="4902656"/>
            <a:chExt cx="4718983" cy="1342054"/>
          </a:xfrm>
        </p:grpSpPr>
        <p:grpSp>
          <p:nvGrpSpPr>
            <p:cNvPr id="9" name="Group 8">
              <a:extLst>
                <a:ext uri="{FF2B5EF4-FFF2-40B4-BE49-F238E27FC236}">
                  <a16:creationId xmlns="" xmlns:a16="http://schemas.microsoft.com/office/drawing/2014/main" id="{7E7D5D01-F126-4A42-BAB2-F893E33F4586}"/>
                </a:ext>
              </a:extLst>
            </p:cNvPr>
            <p:cNvGrpSpPr/>
            <p:nvPr/>
          </p:nvGrpSpPr>
          <p:grpSpPr>
            <a:xfrm>
              <a:off x="6244807" y="4984064"/>
              <a:ext cx="4586000" cy="1195650"/>
              <a:chOff x="2290661" y="3586138"/>
              <a:chExt cx="6071799" cy="1563559"/>
            </a:xfrm>
          </p:grpSpPr>
          <p:pic>
            <p:nvPicPr>
              <p:cNvPr id="8" name="Picture 7">
                <a:extLst>
                  <a:ext uri="{FF2B5EF4-FFF2-40B4-BE49-F238E27FC236}">
                    <a16:creationId xmlns="" xmlns:a16="http://schemas.microsoft.com/office/drawing/2014/main" id="{AF4B889B-12A8-4C48-BB64-918E7184F8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0661" y="3975290"/>
                <a:ext cx="6071799" cy="1174407"/>
              </a:xfrm>
              <a:prstGeom prst="rect">
                <a:avLst/>
              </a:prstGeom>
            </p:spPr>
          </p:pic>
          <p:pic>
            <p:nvPicPr>
              <p:cNvPr id="21" name="Picture 20">
                <a:extLst>
                  <a:ext uri="{FF2B5EF4-FFF2-40B4-BE49-F238E27FC236}">
                    <a16:creationId xmlns="" xmlns:a16="http://schemas.microsoft.com/office/drawing/2014/main" id="{5885A943-5665-47DE-905B-020588F681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23464" y="3586138"/>
                <a:ext cx="1586064" cy="349714"/>
              </a:xfrm>
              <a:prstGeom prst="rect">
                <a:avLst/>
              </a:prstGeom>
            </p:spPr>
          </p:pic>
        </p:grpSp>
        <p:sp>
          <p:nvSpPr>
            <p:cNvPr id="10" name="Rectangle 9">
              <a:extLst>
                <a:ext uri="{FF2B5EF4-FFF2-40B4-BE49-F238E27FC236}">
                  <a16:creationId xmlns="" xmlns:a16="http://schemas.microsoft.com/office/drawing/2014/main" id="{5244042A-F33E-4D74-A483-F3BE1A6FF16F}"/>
                </a:ext>
              </a:extLst>
            </p:cNvPr>
            <p:cNvSpPr/>
            <p:nvPr/>
          </p:nvSpPr>
          <p:spPr>
            <a:xfrm>
              <a:off x="6186581" y="4902656"/>
              <a:ext cx="4718983" cy="134205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 xmlns:a16="http://schemas.microsoft.com/office/drawing/2014/main" id="{C7B0F472-9741-4E36-B58C-F505033956FB}"/>
              </a:ext>
            </a:extLst>
          </p:cNvPr>
          <p:cNvGrpSpPr/>
          <p:nvPr/>
        </p:nvGrpSpPr>
        <p:grpSpPr>
          <a:xfrm>
            <a:off x="4525171" y="5010262"/>
            <a:ext cx="3180584" cy="1264401"/>
            <a:chOff x="2818997" y="3265714"/>
            <a:chExt cx="3665779" cy="1423853"/>
          </a:xfrm>
        </p:grpSpPr>
        <p:grpSp>
          <p:nvGrpSpPr>
            <p:cNvPr id="17" name="Group 16">
              <a:extLst>
                <a:ext uri="{FF2B5EF4-FFF2-40B4-BE49-F238E27FC236}">
                  <a16:creationId xmlns="" xmlns:a16="http://schemas.microsoft.com/office/drawing/2014/main" id="{8B4E0230-7D94-42A2-B0C4-08EA6A077703}"/>
                </a:ext>
              </a:extLst>
            </p:cNvPr>
            <p:cNvGrpSpPr/>
            <p:nvPr/>
          </p:nvGrpSpPr>
          <p:grpSpPr>
            <a:xfrm>
              <a:off x="2948473" y="3342980"/>
              <a:ext cx="3424335" cy="1284177"/>
              <a:chOff x="2948473" y="3342980"/>
              <a:chExt cx="3424335" cy="1284177"/>
            </a:xfrm>
          </p:grpSpPr>
          <p:pic>
            <p:nvPicPr>
              <p:cNvPr id="16" name="Picture 15">
                <a:extLst>
                  <a:ext uri="{FF2B5EF4-FFF2-40B4-BE49-F238E27FC236}">
                    <a16:creationId xmlns="" xmlns:a16="http://schemas.microsoft.com/office/drawing/2014/main" id="{E7F80319-5B8A-4530-9C07-A2119AB100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948473" y="3703827"/>
                <a:ext cx="3424335" cy="923330"/>
              </a:xfrm>
              <a:prstGeom prst="rect">
                <a:avLst/>
              </a:prstGeom>
            </p:spPr>
          </p:pic>
          <p:pic>
            <p:nvPicPr>
              <p:cNvPr id="24" name="Picture 23">
                <a:extLst>
                  <a:ext uri="{FF2B5EF4-FFF2-40B4-BE49-F238E27FC236}">
                    <a16:creationId xmlns="" xmlns:a16="http://schemas.microsoft.com/office/drawing/2014/main" id="{A3459EB9-D5E9-402F-A826-B36A3119930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85453" y="3342980"/>
                <a:ext cx="2286991" cy="321409"/>
              </a:xfrm>
              <a:prstGeom prst="rect">
                <a:avLst/>
              </a:prstGeom>
            </p:spPr>
          </p:pic>
        </p:grpSp>
        <p:sp>
          <p:nvSpPr>
            <p:cNvPr id="18" name="Rectangle 17">
              <a:extLst>
                <a:ext uri="{FF2B5EF4-FFF2-40B4-BE49-F238E27FC236}">
                  <a16:creationId xmlns="" xmlns:a16="http://schemas.microsoft.com/office/drawing/2014/main" id="{B027A954-5F97-4DFF-A299-B2877FF43432}"/>
                </a:ext>
              </a:extLst>
            </p:cNvPr>
            <p:cNvSpPr/>
            <p:nvPr/>
          </p:nvSpPr>
          <p:spPr>
            <a:xfrm>
              <a:off x="2818997" y="3265714"/>
              <a:ext cx="3665779" cy="142385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 xmlns:a16="http://schemas.microsoft.com/office/drawing/2014/main" id="{0AE2E074-A9DE-4F12-B338-0C81D3D4242D}"/>
              </a:ext>
            </a:extLst>
          </p:cNvPr>
          <p:cNvGrpSpPr/>
          <p:nvPr/>
        </p:nvGrpSpPr>
        <p:grpSpPr>
          <a:xfrm>
            <a:off x="76326" y="2219089"/>
            <a:ext cx="3455137" cy="1224696"/>
            <a:chOff x="2957804" y="2084758"/>
            <a:chExt cx="4562669" cy="1444757"/>
          </a:xfrm>
        </p:grpSpPr>
        <p:grpSp>
          <p:nvGrpSpPr>
            <p:cNvPr id="25" name="Group 24">
              <a:extLst>
                <a:ext uri="{FF2B5EF4-FFF2-40B4-BE49-F238E27FC236}">
                  <a16:creationId xmlns="" xmlns:a16="http://schemas.microsoft.com/office/drawing/2014/main" id="{67372FED-9B27-4C57-8658-C7015FEA28C1}"/>
                </a:ext>
              </a:extLst>
            </p:cNvPr>
            <p:cNvGrpSpPr/>
            <p:nvPr/>
          </p:nvGrpSpPr>
          <p:grpSpPr>
            <a:xfrm>
              <a:off x="2961385" y="2093983"/>
              <a:ext cx="4483899" cy="1388478"/>
              <a:chOff x="4904957" y="4133875"/>
              <a:chExt cx="6565477" cy="1971385"/>
            </a:xfrm>
          </p:grpSpPr>
          <p:pic>
            <p:nvPicPr>
              <p:cNvPr id="23" name="Picture 22">
                <a:extLst>
                  <a:ext uri="{FF2B5EF4-FFF2-40B4-BE49-F238E27FC236}">
                    <a16:creationId xmlns="" xmlns:a16="http://schemas.microsoft.com/office/drawing/2014/main" id="{5E27D5AF-A464-4DC3-8EDA-6D17C733A0F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75856" y="4670600"/>
                <a:ext cx="6394578" cy="1434660"/>
              </a:xfrm>
              <a:prstGeom prst="rect">
                <a:avLst/>
              </a:prstGeom>
            </p:spPr>
          </p:pic>
          <p:pic>
            <p:nvPicPr>
              <p:cNvPr id="29" name="Picture 28">
                <a:extLst>
                  <a:ext uri="{FF2B5EF4-FFF2-40B4-BE49-F238E27FC236}">
                    <a16:creationId xmlns="" xmlns:a16="http://schemas.microsoft.com/office/drawing/2014/main" id="{6AFC462D-B9AC-4547-B07E-106C1A9409B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904957" y="4133875"/>
                <a:ext cx="3051019" cy="468924"/>
              </a:xfrm>
              <a:prstGeom prst="rect">
                <a:avLst/>
              </a:prstGeom>
            </p:spPr>
          </p:pic>
        </p:grpSp>
        <p:sp>
          <p:nvSpPr>
            <p:cNvPr id="26" name="Rectangle 25">
              <a:extLst>
                <a:ext uri="{FF2B5EF4-FFF2-40B4-BE49-F238E27FC236}">
                  <a16:creationId xmlns="" xmlns:a16="http://schemas.microsoft.com/office/drawing/2014/main" id="{5B7A3C69-3FDA-4E03-9A5B-4042F71BC2C7}"/>
                </a:ext>
              </a:extLst>
            </p:cNvPr>
            <p:cNvSpPr/>
            <p:nvPr/>
          </p:nvSpPr>
          <p:spPr>
            <a:xfrm>
              <a:off x="2957804" y="2084758"/>
              <a:ext cx="4562669" cy="144475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D2C716F0-008E-4CA0-A60D-761222CF5DB2}"/>
              </a:ext>
            </a:extLst>
          </p:cNvPr>
          <p:cNvGrpSpPr/>
          <p:nvPr/>
        </p:nvGrpSpPr>
        <p:grpSpPr>
          <a:xfrm>
            <a:off x="7863964" y="5191005"/>
            <a:ext cx="4211217" cy="907011"/>
            <a:chOff x="1884783" y="2867632"/>
            <a:chExt cx="8602825" cy="2010443"/>
          </a:xfrm>
        </p:grpSpPr>
        <p:grpSp>
          <p:nvGrpSpPr>
            <p:cNvPr id="33" name="Group 32">
              <a:extLst>
                <a:ext uri="{FF2B5EF4-FFF2-40B4-BE49-F238E27FC236}">
                  <a16:creationId xmlns="" xmlns:a16="http://schemas.microsoft.com/office/drawing/2014/main" id="{8998ABE6-9398-4FE8-A171-53C5E57252C6}"/>
                </a:ext>
              </a:extLst>
            </p:cNvPr>
            <p:cNvGrpSpPr/>
            <p:nvPr/>
          </p:nvGrpSpPr>
          <p:grpSpPr>
            <a:xfrm>
              <a:off x="1969143" y="2910095"/>
              <a:ext cx="8434875" cy="1906838"/>
              <a:chOff x="1969143" y="2910095"/>
              <a:chExt cx="8434875" cy="1906838"/>
            </a:xfrm>
          </p:grpSpPr>
          <p:pic>
            <p:nvPicPr>
              <p:cNvPr id="28" name="Picture 27">
                <a:extLst>
                  <a:ext uri="{FF2B5EF4-FFF2-40B4-BE49-F238E27FC236}">
                    <a16:creationId xmlns="" xmlns:a16="http://schemas.microsoft.com/office/drawing/2014/main" id="{52BC3574-7F04-48D2-87B6-FE7735ECADA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969143" y="3283083"/>
                <a:ext cx="8434875" cy="1533850"/>
              </a:xfrm>
              <a:prstGeom prst="rect">
                <a:avLst/>
              </a:prstGeom>
            </p:spPr>
          </p:pic>
          <p:pic>
            <p:nvPicPr>
              <p:cNvPr id="34" name="Picture 33">
                <a:extLst>
                  <a:ext uri="{FF2B5EF4-FFF2-40B4-BE49-F238E27FC236}">
                    <a16:creationId xmlns="" xmlns:a16="http://schemas.microsoft.com/office/drawing/2014/main" id="{9BB179CF-19E0-4CE6-93D8-0AA0DF27234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969143" y="2910095"/>
                <a:ext cx="1671409" cy="383044"/>
              </a:xfrm>
              <a:prstGeom prst="rect">
                <a:avLst/>
              </a:prstGeom>
            </p:spPr>
          </p:pic>
        </p:grpSp>
        <p:sp>
          <p:nvSpPr>
            <p:cNvPr id="35" name="Rectangle 34">
              <a:extLst>
                <a:ext uri="{FF2B5EF4-FFF2-40B4-BE49-F238E27FC236}">
                  <a16:creationId xmlns="" xmlns:a16="http://schemas.microsoft.com/office/drawing/2014/main" id="{2D7398EE-6AF4-4A2E-8138-4381918448F1}"/>
                </a:ext>
              </a:extLst>
            </p:cNvPr>
            <p:cNvSpPr/>
            <p:nvPr/>
          </p:nvSpPr>
          <p:spPr>
            <a:xfrm>
              <a:off x="1884783" y="2867632"/>
              <a:ext cx="8602825" cy="201044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 xmlns:a16="http://schemas.microsoft.com/office/drawing/2014/main" id="{3F68C31F-0503-4CB2-85D0-758411DA8AE7}"/>
              </a:ext>
            </a:extLst>
          </p:cNvPr>
          <p:cNvGrpSpPr/>
          <p:nvPr/>
        </p:nvGrpSpPr>
        <p:grpSpPr>
          <a:xfrm>
            <a:off x="261257" y="5010262"/>
            <a:ext cx="4105706" cy="1242831"/>
            <a:chOff x="4282514" y="445808"/>
            <a:chExt cx="6429028" cy="1920246"/>
          </a:xfrm>
        </p:grpSpPr>
        <p:grpSp>
          <p:nvGrpSpPr>
            <p:cNvPr id="38" name="Group 37">
              <a:extLst>
                <a:ext uri="{FF2B5EF4-FFF2-40B4-BE49-F238E27FC236}">
                  <a16:creationId xmlns="" xmlns:a16="http://schemas.microsoft.com/office/drawing/2014/main" id="{8D7838FB-1E39-46A3-8DD5-C4DD38F4A334}"/>
                </a:ext>
              </a:extLst>
            </p:cNvPr>
            <p:cNvGrpSpPr/>
            <p:nvPr/>
          </p:nvGrpSpPr>
          <p:grpSpPr>
            <a:xfrm>
              <a:off x="4372052" y="514857"/>
              <a:ext cx="6260245" cy="1774823"/>
              <a:chOff x="4595946" y="4426486"/>
              <a:chExt cx="6260245" cy="1774823"/>
            </a:xfrm>
          </p:grpSpPr>
          <p:pic>
            <p:nvPicPr>
              <p:cNvPr id="37" name="Picture 36">
                <a:extLst>
                  <a:ext uri="{FF2B5EF4-FFF2-40B4-BE49-F238E27FC236}">
                    <a16:creationId xmlns="" xmlns:a16="http://schemas.microsoft.com/office/drawing/2014/main" id="{335A1591-06DA-44DF-B53A-F039B83CB50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595946" y="4825801"/>
                <a:ext cx="6260245" cy="1375508"/>
              </a:xfrm>
              <a:prstGeom prst="rect">
                <a:avLst/>
              </a:prstGeom>
            </p:spPr>
          </p:pic>
          <p:pic>
            <p:nvPicPr>
              <p:cNvPr id="39" name="Picture 38">
                <a:extLst>
                  <a:ext uri="{FF2B5EF4-FFF2-40B4-BE49-F238E27FC236}">
                    <a16:creationId xmlns="" xmlns:a16="http://schemas.microsoft.com/office/drawing/2014/main" id="{DA778A0F-A859-4FFC-996E-3F759DC6F24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595946" y="4426486"/>
                <a:ext cx="1618242" cy="468068"/>
              </a:xfrm>
              <a:prstGeom prst="rect">
                <a:avLst/>
              </a:prstGeom>
            </p:spPr>
          </p:pic>
        </p:grpSp>
        <p:sp>
          <p:nvSpPr>
            <p:cNvPr id="40" name="Rectangle 39">
              <a:extLst>
                <a:ext uri="{FF2B5EF4-FFF2-40B4-BE49-F238E27FC236}">
                  <a16:creationId xmlns="" xmlns:a16="http://schemas.microsoft.com/office/drawing/2014/main" id="{526ACDEF-63EB-465A-B361-3CFE06DF15CE}"/>
                </a:ext>
              </a:extLst>
            </p:cNvPr>
            <p:cNvSpPr/>
            <p:nvPr/>
          </p:nvSpPr>
          <p:spPr>
            <a:xfrm>
              <a:off x="4282514" y="445808"/>
              <a:ext cx="6429028" cy="192024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 xmlns:a16="http://schemas.microsoft.com/office/drawing/2014/main" id="{589306FD-C060-4D27-BC27-BD29501A6D3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465836" y="2352051"/>
            <a:ext cx="3633091" cy="991166"/>
          </a:xfrm>
          <a:prstGeom prst="rect">
            <a:avLst/>
          </a:prstGeom>
          <a:ln>
            <a:solidFill>
              <a:schemeClr val="tx1"/>
            </a:solidFill>
          </a:ln>
        </p:spPr>
      </p:pic>
      <p:grpSp>
        <p:nvGrpSpPr>
          <p:cNvPr id="47" name="Group 46">
            <a:extLst>
              <a:ext uri="{FF2B5EF4-FFF2-40B4-BE49-F238E27FC236}">
                <a16:creationId xmlns="" xmlns:a16="http://schemas.microsoft.com/office/drawing/2014/main" id="{635D4A85-EA07-4861-9308-EE70EA0E9316}"/>
              </a:ext>
            </a:extLst>
          </p:cNvPr>
          <p:cNvGrpSpPr/>
          <p:nvPr/>
        </p:nvGrpSpPr>
        <p:grpSpPr>
          <a:xfrm>
            <a:off x="217402" y="3637995"/>
            <a:ext cx="3334762" cy="1169348"/>
            <a:chOff x="-1272846" y="1717640"/>
            <a:chExt cx="5033083" cy="1546857"/>
          </a:xfrm>
        </p:grpSpPr>
        <p:grpSp>
          <p:nvGrpSpPr>
            <p:cNvPr id="44" name="Group 43">
              <a:extLst>
                <a:ext uri="{FF2B5EF4-FFF2-40B4-BE49-F238E27FC236}">
                  <a16:creationId xmlns="" xmlns:a16="http://schemas.microsoft.com/office/drawing/2014/main" id="{7CE58AC8-87A2-4AF3-AC5F-D15168F4EFD3}"/>
                </a:ext>
              </a:extLst>
            </p:cNvPr>
            <p:cNvGrpSpPr/>
            <p:nvPr/>
          </p:nvGrpSpPr>
          <p:grpSpPr>
            <a:xfrm>
              <a:off x="-1272846" y="1717640"/>
              <a:ext cx="4989689" cy="1514254"/>
              <a:chOff x="-1272846" y="1717640"/>
              <a:chExt cx="4989689" cy="1514254"/>
            </a:xfrm>
          </p:grpSpPr>
          <p:pic>
            <p:nvPicPr>
              <p:cNvPr id="43" name="Picture 42">
                <a:extLst>
                  <a:ext uri="{FF2B5EF4-FFF2-40B4-BE49-F238E27FC236}">
                    <a16:creationId xmlns="" xmlns:a16="http://schemas.microsoft.com/office/drawing/2014/main" id="{34D50FA5-ECAC-489B-A049-79C80BC1C428}"/>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272846" y="2178838"/>
                <a:ext cx="4989689" cy="1053056"/>
              </a:xfrm>
              <a:prstGeom prst="rect">
                <a:avLst/>
              </a:prstGeom>
            </p:spPr>
          </p:pic>
          <p:pic>
            <p:nvPicPr>
              <p:cNvPr id="45" name="Picture 44">
                <a:extLst>
                  <a:ext uri="{FF2B5EF4-FFF2-40B4-BE49-F238E27FC236}">
                    <a16:creationId xmlns="" xmlns:a16="http://schemas.microsoft.com/office/drawing/2014/main" id="{75464DFC-3400-4449-9B23-D1E5502900C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266210" y="1717640"/>
                <a:ext cx="1552140" cy="468233"/>
              </a:xfrm>
              <a:prstGeom prst="rect">
                <a:avLst/>
              </a:prstGeom>
            </p:spPr>
          </p:pic>
        </p:grpSp>
        <p:sp>
          <p:nvSpPr>
            <p:cNvPr id="46" name="Rectangle 45">
              <a:extLst>
                <a:ext uri="{FF2B5EF4-FFF2-40B4-BE49-F238E27FC236}">
                  <a16:creationId xmlns="" xmlns:a16="http://schemas.microsoft.com/office/drawing/2014/main" id="{081C4A30-6BF2-44CB-9134-2FEFE98EDFF5}"/>
                </a:ext>
              </a:extLst>
            </p:cNvPr>
            <p:cNvSpPr/>
            <p:nvPr/>
          </p:nvSpPr>
          <p:spPr>
            <a:xfrm>
              <a:off x="-1266210" y="1717640"/>
              <a:ext cx="5026447" cy="154685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7627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Chipotle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959431"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descr="Image result for chipotle logo">
            <a:extLst>
              <a:ext uri="{FF2B5EF4-FFF2-40B4-BE49-F238E27FC236}">
                <a16:creationId xmlns="" xmlns:a16="http://schemas.microsoft.com/office/drawing/2014/main" id="{EBC57037-6F7E-4C82-A620-5A29DA7C89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6157" y="111971"/>
            <a:ext cx="946398" cy="9463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D48CF91A-3D1E-44AD-8DB0-9F1B23ED940A}"/>
              </a:ext>
            </a:extLst>
          </p:cNvPr>
          <p:cNvSpPr/>
          <p:nvPr/>
        </p:nvSpPr>
        <p:spPr>
          <a:xfrm>
            <a:off x="1717587" y="2102775"/>
            <a:ext cx="8186730"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Open Sans" panose="020B0606030504020204"/>
                <a:ea typeface="+mn-ea"/>
                <a:cs typeface="+mn-cs"/>
              </a:rPr>
              <a:t>Chipotle TV Branding Campaigns - </a:t>
            </a:r>
            <a:r>
              <a:rPr kumimoji="0" lang="en-US" sz="1800" b="1" i="0" u="sng" strike="noStrike" kern="1200" cap="none" spc="0" normalizeH="0" baseline="0" noProof="0" dirty="0">
                <a:ln>
                  <a:noFill/>
                </a:ln>
                <a:solidFill>
                  <a:prstClr val="black"/>
                </a:solidFill>
                <a:effectLst/>
                <a:uLnTx/>
                <a:uFillTx/>
                <a:latin typeface="Open Sans" panose="020B0606030504020204"/>
                <a:ea typeface="+mn-ea"/>
                <a:cs typeface="+mn-cs"/>
              </a:rPr>
              <a:t>$111.0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First-Ever National TV Campaign Launched 4/10/17 – present (stats through 9/30/19)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:06, :15, :30-second creative (50+ executions) / 18,174 Airings / 7.7 Billion HH IMPs</a:t>
            </a:r>
          </a:p>
        </p:txBody>
      </p:sp>
      <p:pic>
        <p:nvPicPr>
          <p:cNvPr id="2" name="Picture 1">
            <a:extLst>
              <a:ext uri="{FF2B5EF4-FFF2-40B4-BE49-F238E27FC236}">
                <a16:creationId xmlns="" xmlns:a16="http://schemas.microsoft.com/office/drawing/2014/main" id="{DFD90060-8819-4A38-9489-CC03B5EADD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33" y="2965695"/>
            <a:ext cx="2907013" cy="1731209"/>
          </a:xfrm>
          <a:prstGeom prst="rect">
            <a:avLst/>
          </a:prstGeom>
          <a:ln w="6350">
            <a:solidFill>
              <a:schemeClr val="tx1"/>
            </a:solidFill>
          </a:ln>
        </p:spPr>
      </p:pic>
      <p:pic>
        <p:nvPicPr>
          <p:cNvPr id="4" name="Picture 3">
            <a:extLst>
              <a:ext uri="{FF2B5EF4-FFF2-40B4-BE49-F238E27FC236}">
                <a16:creationId xmlns="" xmlns:a16="http://schemas.microsoft.com/office/drawing/2014/main" id="{70D0CEC0-9C0D-4FAD-9BA2-4F8471B3A1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8031" y="2965695"/>
            <a:ext cx="2907013" cy="1758357"/>
          </a:xfrm>
          <a:prstGeom prst="rect">
            <a:avLst/>
          </a:prstGeom>
          <a:ln w="6350">
            <a:solidFill>
              <a:schemeClr val="tx1"/>
            </a:solidFill>
          </a:ln>
        </p:spPr>
      </p:pic>
      <p:pic>
        <p:nvPicPr>
          <p:cNvPr id="6" name="Picture 5">
            <a:extLst>
              <a:ext uri="{FF2B5EF4-FFF2-40B4-BE49-F238E27FC236}">
                <a16:creationId xmlns="" xmlns:a16="http://schemas.microsoft.com/office/drawing/2014/main" id="{D743CDC3-1F5B-4A87-9E7E-052DF5C009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4191" y="2951755"/>
            <a:ext cx="2907013" cy="1758356"/>
          </a:xfrm>
          <a:prstGeom prst="rect">
            <a:avLst/>
          </a:prstGeom>
          <a:ln w="6350">
            <a:solidFill>
              <a:schemeClr val="tx1"/>
            </a:solidFill>
          </a:ln>
        </p:spPr>
      </p:pic>
      <p:pic>
        <p:nvPicPr>
          <p:cNvPr id="3" name="Picture 2">
            <a:extLst>
              <a:ext uri="{FF2B5EF4-FFF2-40B4-BE49-F238E27FC236}">
                <a16:creationId xmlns="" xmlns:a16="http://schemas.microsoft.com/office/drawing/2014/main" id="{8F3F0F01-9C11-4CE2-9194-667BB7959C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59345" y="4637302"/>
            <a:ext cx="2907013" cy="1758356"/>
          </a:xfrm>
          <a:prstGeom prst="rect">
            <a:avLst/>
          </a:prstGeom>
          <a:ln w="6350">
            <a:solidFill>
              <a:schemeClr val="tx1"/>
            </a:solidFill>
          </a:ln>
        </p:spPr>
      </p:pic>
      <p:pic>
        <p:nvPicPr>
          <p:cNvPr id="5" name="Picture 4">
            <a:extLst>
              <a:ext uri="{FF2B5EF4-FFF2-40B4-BE49-F238E27FC236}">
                <a16:creationId xmlns="" xmlns:a16="http://schemas.microsoft.com/office/drawing/2014/main" id="{32085FDF-DAB9-4FEF-B805-DAE9D48101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77148" y="4622828"/>
            <a:ext cx="2907013" cy="1758356"/>
          </a:xfrm>
          <a:prstGeom prst="rect">
            <a:avLst/>
          </a:prstGeom>
          <a:ln w="6350">
            <a:solidFill>
              <a:schemeClr val="tx1"/>
            </a:solidFill>
          </a:ln>
        </p:spPr>
      </p:pic>
      <p:pic>
        <p:nvPicPr>
          <p:cNvPr id="8" name="Picture 7">
            <a:extLst>
              <a:ext uri="{FF2B5EF4-FFF2-40B4-BE49-F238E27FC236}">
                <a16:creationId xmlns="" xmlns:a16="http://schemas.microsoft.com/office/drawing/2014/main" id="{06F0ABCE-9915-40E0-A18C-C73A67399A8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67312" y="2951754"/>
            <a:ext cx="2907013" cy="1758433"/>
          </a:xfrm>
          <a:prstGeom prst="rect">
            <a:avLst/>
          </a:prstGeom>
          <a:ln w="6350">
            <a:solidFill>
              <a:schemeClr val="tx1"/>
            </a:solidFill>
          </a:ln>
        </p:spPr>
      </p:pic>
      <p:pic>
        <p:nvPicPr>
          <p:cNvPr id="7" name="Picture 6">
            <a:extLst>
              <a:ext uri="{FF2B5EF4-FFF2-40B4-BE49-F238E27FC236}">
                <a16:creationId xmlns="" xmlns:a16="http://schemas.microsoft.com/office/drawing/2014/main" id="{E1487830-6647-4421-92AA-F0EFCD2831A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53799" y="4608886"/>
            <a:ext cx="2895067" cy="1771930"/>
          </a:xfrm>
          <a:prstGeom prst="rect">
            <a:avLst/>
          </a:prstGeom>
          <a:ln w="6350">
            <a:solidFill>
              <a:schemeClr val="tx1"/>
            </a:solidFill>
          </a:ln>
        </p:spPr>
      </p:pic>
      <p:sp>
        <p:nvSpPr>
          <p:cNvPr id="21" name="Rectangle 20">
            <a:extLst>
              <a:ext uri="{FF2B5EF4-FFF2-40B4-BE49-F238E27FC236}">
                <a16:creationId xmlns="" xmlns:a16="http://schemas.microsoft.com/office/drawing/2014/main" id="{0B5B9124-9FA1-46D7-8936-B59EC9467FEC}"/>
              </a:ext>
            </a:extLst>
          </p:cNvPr>
          <p:cNvSpPr/>
          <p:nvPr/>
        </p:nvSpPr>
        <p:spPr>
          <a:xfrm>
            <a:off x="446955" y="1273855"/>
            <a:ext cx="1102284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Although Chipotle didn’t respond directly to the E. coli outbreak through TV advertising, they did launch their first national TV campaign in April 2017* in order to change consumer perception of the brand by focusing initially on their fresh, ‘real’ ingredients with later campaigns spotlighting the real employees who prepare these ‘real’ ingredients.</a:t>
            </a:r>
          </a:p>
        </p:txBody>
      </p:sp>
      <p:sp>
        <p:nvSpPr>
          <p:cNvPr id="23" name="Rectangle 22">
            <a:extLst>
              <a:ext uri="{FF2B5EF4-FFF2-40B4-BE49-F238E27FC236}">
                <a16:creationId xmlns="" xmlns:a16="http://schemas.microsoft.com/office/drawing/2014/main" id="{7A6C0D0F-7EC1-42F8-809D-77905CD5B251}"/>
              </a:ext>
            </a:extLst>
          </p:cNvPr>
          <p:cNvSpPr/>
          <p:nvPr/>
        </p:nvSpPr>
        <p:spPr>
          <a:xfrm>
            <a:off x="181162" y="6370213"/>
            <a:ext cx="1047464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*Prior to their first national TV campaign, Chipotle implemented a local market TV test in 4Q 2016 within markets like Austin, Minneapolis and San Diego; separately they also ran one national TV spot in The 2012 Grammy Awards.</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92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Chipotle      Brand TV Spending</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959431"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2" descr="Image result for chipotle logo">
            <a:extLst>
              <a:ext uri="{FF2B5EF4-FFF2-40B4-BE49-F238E27FC236}">
                <a16:creationId xmlns="" xmlns:a16="http://schemas.microsoft.com/office/drawing/2014/main" id="{EBC57037-6F7E-4C82-A620-5A29DA7C89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6157" y="111971"/>
            <a:ext cx="946398" cy="9463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E3D92A6C-AFF8-4396-8F06-3EA1D39DA4AF}"/>
              </a:ext>
            </a:extLst>
          </p:cNvPr>
          <p:cNvSpPr/>
          <p:nvPr/>
        </p:nvSpPr>
        <p:spPr>
          <a:xfrm>
            <a:off x="181162" y="6413086"/>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 *CY  2019 YTD through September 30, 2019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5" name="Chart 24">
            <a:extLst>
              <a:ext uri="{FF2B5EF4-FFF2-40B4-BE49-F238E27FC236}">
                <a16:creationId xmlns="" xmlns:a16="http://schemas.microsoft.com/office/drawing/2014/main" id="{6B974B22-7E06-40B9-90C7-9D0EA79638E0}"/>
              </a:ext>
            </a:extLst>
          </p:cNvPr>
          <p:cNvGraphicFramePr/>
          <p:nvPr>
            <p:extLst>
              <p:ext uri="{D42A27DB-BD31-4B8C-83A1-F6EECF244321}">
                <p14:modId xmlns:p14="http://schemas.microsoft.com/office/powerpoint/2010/main" val="1976256727"/>
              </p:ext>
            </p:extLst>
          </p:nvPr>
        </p:nvGraphicFramePr>
        <p:xfrm>
          <a:off x="1474239" y="2566820"/>
          <a:ext cx="9209927" cy="3683055"/>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 xmlns:a16="http://schemas.microsoft.com/office/drawing/2014/main" id="{99EB0278-F94B-41EC-A18C-2C7E7ABCB077}"/>
              </a:ext>
            </a:extLst>
          </p:cNvPr>
          <p:cNvSpPr/>
          <p:nvPr/>
        </p:nvSpPr>
        <p:spPr>
          <a:xfrm>
            <a:off x="1651518" y="2061096"/>
            <a:ext cx="8798768"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Chipotle: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thousands)</a:t>
            </a:r>
          </a:p>
        </p:txBody>
      </p:sp>
      <p:sp>
        <p:nvSpPr>
          <p:cNvPr id="28" name="Rectangle 27">
            <a:extLst>
              <a:ext uri="{FF2B5EF4-FFF2-40B4-BE49-F238E27FC236}">
                <a16:creationId xmlns="" xmlns:a16="http://schemas.microsoft.com/office/drawing/2014/main" id="{9AF92688-3A99-4D65-8A70-413D903F2664}"/>
              </a:ext>
            </a:extLst>
          </p:cNvPr>
          <p:cNvSpPr/>
          <p:nvPr/>
        </p:nvSpPr>
        <p:spPr>
          <a:xfrm>
            <a:off x="505946" y="1316527"/>
            <a:ext cx="1068070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Chipotle has increased their TV investment each of the last two years after launching in 2Q ‘17.  There’s been a particular spike in TV spend during 2019, 1Q-3Q spending reflects a 178% increase vs. same time period in 2018.  </a:t>
            </a:r>
          </a:p>
        </p:txBody>
      </p:sp>
    </p:spTree>
    <p:extLst>
      <p:ext uri="{BB962C8B-B14F-4D97-AF65-F5344CB8AC3E}">
        <p14:creationId xmlns:p14="http://schemas.microsoft.com/office/powerpoint/2010/main" val="2932241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Chipotle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1959431"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9" name="Picture 2" descr="Image result for chipotle logo">
            <a:extLst>
              <a:ext uri="{FF2B5EF4-FFF2-40B4-BE49-F238E27FC236}">
                <a16:creationId xmlns="" xmlns:a16="http://schemas.microsoft.com/office/drawing/2014/main" id="{F30EE0F7-5E7D-468C-9B62-F93C4CEBD1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66157" y="111971"/>
            <a:ext cx="946398" cy="9463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 xmlns:a16="http://schemas.microsoft.com/office/drawing/2014/main" id="{618680C6-63BF-4E58-92D0-C0881F17081D}"/>
              </a:ext>
            </a:extLst>
          </p:cNvPr>
          <p:cNvGraphicFramePr/>
          <p:nvPr/>
        </p:nvGraphicFramePr>
        <p:xfrm>
          <a:off x="355107" y="2344289"/>
          <a:ext cx="11457448" cy="4078204"/>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 xmlns:a16="http://schemas.microsoft.com/office/drawing/2014/main" id="{56E74D67-F135-4671-9572-143A080CAFCA}"/>
              </a:ext>
            </a:extLst>
          </p:cNvPr>
          <p:cNvSpPr/>
          <p:nvPr/>
        </p:nvSpPr>
        <p:spPr>
          <a:xfrm>
            <a:off x="1776046" y="2475390"/>
            <a:ext cx="1814968" cy="3937071"/>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BAFC883-1EC5-41AB-A91D-F9A0F68011E6}"/>
              </a:ext>
            </a:extLst>
          </p:cNvPr>
          <p:cNvSpPr txBox="1"/>
          <p:nvPr/>
        </p:nvSpPr>
        <p:spPr>
          <a:xfrm>
            <a:off x="1776047" y="2136119"/>
            <a:ext cx="18149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Crisis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6F83F380-5D65-42E4-BFBA-E0F310ECA93F}"/>
              </a:ext>
            </a:extLst>
          </p:cNvPr>
          <p:cNvSpPr/>
          <p:nvPr/>
        </p:nvSpPr>
        <p:spPr>
          <a:xfrm>
            <a:off x="6096001" y="2476870"/>
            <a:ext cx="5622524" cy="3937072"/>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 xmlns:a16="http://schemas.microsoft.com/office/drawing/2014/main" id="{1098F971-D50A-4EE3-BD44-D1E207849FBC}"/>
              </a:ext>
            </a:extLst>
          </p:cNvPr>
          <p:cNvSpPr txBox="1"/>
          <p:nvPr/>
        </p:nvSpPr>
        <p:spPr>
          <a:xfrm>
            <a:off x="6096001" y="2137597"/>
            <a:ext cx="56225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National TV Branding Campaigns (April ‘17 – June ‘19: $104MM)</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AA95CDA2-01B2-4D12-9751-12D1C7C688C6}"/>
              </a:ext>
            </a:extLst>
          </p:cNvPr>
          <p:cNvSpPr/>
          <p:nvPr/>
        </p:nvSpPr>
        <p:spPr>
          <a:xfrm>
            <a:off x="473476" y="1761146"/>
            <a:ext cx="11245047"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a:ea typeface="+mn-ea"/>
                <a:cs typeface="+mn-cs"/>
              </a:rPr>
              <a:t>Chipotle: Quarterly U.S.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(in millions)</a:t>
            </a:r>
          </a:p>
        </p:txBody>
      </p:sp>
      <p:sp>
        <p:nvSpPr>
          <p:cNvPr id="21" name="Rectangle 20">
            <a:extLst>
              <a:ext uri="{FF2B5EF4-FFF2-40B4-BE49-F238E27FC236}">
                <a16:creationId xmlns="" xmlns:a16="http://schemas.microsoft.com/office/drawing/2014/main" id="{DF813CF0-60E9-4E48-AA13-185261D734A4}"/>
              </a:ext>
            </a:extLst>
          </p:cNvPr>
          <p:cNvSpPr/>
          <p:nvPr/>
        </p:nvSpPr>
        <p:spPr>
          <a:xfrm>
            <a:off x="175298" y="1273855"/>
            <a:ext cx="1175562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Aided by their heavy investments in national TV branding campaigns since April 2017, Chipotle’s </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1</a:t>
            </a:r>
            <a:r>
              <a:rPr kumimoji="0" lang="en-US" sz="1400" b="1" i="0" u="none" strike="noStrike" kern="1200" cap="none" spc="0" normalizeH="0" baseline="30000" noProof="0" dirty="0">
                <a:ln>
                  <a:noFill/>
                </a:ln>
                <a:solidFill>
                  <a:prstClr val="black"/>
                </a:solidFill>
                <a:effectLst/>
                <a:uLnTx/>
                <a:uFillTx/>
                <a:latin typeface="Open Sans" panose="020B0606030504020204"/>
                <a:ea typeface="+mn-ea"/>
                <a:cs typeface="+mn-cs"/>
              </a:rPr>
              <a:t>st</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 half 2019 revenues were up +50%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1</a:t>
            </a:r>
            <a:r>
              <a:rPr kumimoji="0" lang="en-US" sz="1400" b="1" i="0" u="none" strike="noStrike" kern="1200" cap="none" spc="0" normalizeH="0" baseline="30000" noProof="0" dirty="0">
                <a:ln>
                  <a:noFill/>
                </a:ln>
                <a:solidFill>
                  <a:prstClr val="black"/>
                </a:solidFill>
                <a:effectLst/>
                <a:uLnTx/>
                <a:uFillTx/>
                <a:latin typeface="Open Sans" panose="020B0606030504020204"/>
                <a:ea typeface="+mn-ea"/>
                <a:cs typeface="+mn-cs"/>
              </a:rPr>
              <a:t>st</a:t>
            </a:r>
            <a:r>
              <a:rPr kumimoji="0" lang="en-US" sz="1400" b="1" i="0" u="none" strike="noStrike" kern="1200" cap="none" spc="0" normalizeH="0" baseline="0" noProof="0" dirty="0">
                <a:ln>
                  <a:noFill/>
                </a:ln>
                <a:solidFill>
                  <a:prstClr val="black"/>
                </a:solidFill>
                <a:effectLst/>
                <a:uLnTx/>
                <a:uFillTx/>
                <a:latin typeface="Open Sans" panose="020B0606030504020204"/>
                <a:ea typeface="+mn-ea"/>
                <a:cs typeface="+mn-cs"/>
              </a:rPr>
              <a:t> half 2016 revenues</a:t>
            </a:r>
            <a:r>
              <a:rPr kumimoji="0" lang="en-US" sz="1400" b="0" i="0" u="none" strike="noStrike" kern="1200" cap="none" spc="0" normalizeH="0" baseline="0" noProof="0" dirty="0">
                <a:ln>
                  <a:noFill/>
                </a:ln>
                <a:solidFill>
                  <a:prstClr val="black"/>
                </a:solidFill>
                <a:effectLst/>
                <a:uLnTx/>
                <a:uFillTx/>
                <a:latin typeface="Open Sans" panose="020B0606030504020204"/>
                <a:ea typeface="+mn-ea"/>
                <a:cs typeface="+mn-cs"/>
              </a:rPr>
              <a:t> when the brand was in the midst of the second E coli outbreak and the immediate customer fallout.  </a:t>
            </a:r>
          </a:p>
        </p:txBody>
      </p:sp>
      <p:sp>
        <p:nvSpPr>
          <p:cNvPr id="17" name="Rectangle 16">
            <a:extLst>
              <a:ext uri="{FF2B5EF4-FFF2-40B4-BE49-F238E27FC236}">
                <a16:creationId xmlns="" xmlns:a16="http://schemas.microsoft.com/office/drawing/2014/main" id="{4271681B-E7FA-4E56-890E-72A969C5CF9F}"/>
              </a:ext>
            </a:extLst>
          </p:cNvPr>
          <p:cNvSpPr/>
          <p:nvPr/>
        </p:nvSpPr>
        <p:spPr>
          <a:xfrm>
            <a:off x="175298" y="6443620"/>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Chipotle 10-Q filings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38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7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white">
                  <a:lumMod val="7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 xmlns:a16="http://schemas.microsoft.com/office/drawing/2014/main" id="{5A11F2B2-A5D9-470D-94F5-624506FAEA90}"/>
              </a:ext>
            </a:extLst>
          </p:cNvPr>
          <p:cNvSpPr/>
          <p:nvPr/>
        </p:nvSpPr>
        <p:spPr>
          <a:xfrm>
            <a:off x="0" y="49247"/>
            <a:ext cx="12192000" cy="95410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Brands In Crisis Invest In TV To Leverage The Many Benefits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That The Platform Provides And The Outcomes It Delivers</a:t>
            </a:r>
          </a:p>
        </p:txBody>
      </p:sp>
      <p:cxnSp>
        <p:nvCxnSpPr>
          <p:cNvPr id="23" name="Straight Connector 22">
            <a:extLst>
              <a:ext uri="{FF2B5EF4-FFF2-40B4-BE49-F238E27FC236}">
                <a16:creationId xmlns="" xmlns:a16="http://schemas.microsoft.com/office/drawing/2014/main" id="{52AB107F-A827-42C7-AB95-FAFF7D5175E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 name="Speech Bubble: Rectangle 1">
            <a:extLst>
              <a:ext uri="{FF2B5EF4-FFF2-40B4-BE49-F238E27FC236}">
                <a16:creationId xmlns="" xmlns:a16="http://schemas.microsoft.com/office/drawing/2014/main" id="{4D4CC574-0736-4674-93BF-A6377DF4BCC3}"/>
              </a:ext>
            </a:extLst>
          </p:cNvPr>
          <p:cNvSpPr/>
          <p:nvPr/>
        </p:nvSpPr>
        <p:spPr>
          <a:xfrm>
            <a:off x="8624592" y="4553856"/>
            <a:ext cx="3197288" cy="1084944"/>
          </a:xfrm>
          <a:prstGeom prst="wedgeRectCallout">
            <a:avLst>
              <a:gd name="adj1" fmla="val -22237"/>
              <a:gd name="adj2" fmla="val 71560"/>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“We are taking a broader view of our responsibilities and we hope this campaign will show that we take that responsibility seriously and are working </a:t>
            </a:r>
          </a:p>
          <a:p>
            <a:pPr algn="ctr"/>
            <a:r>
              <a:rPr lang="en-US" sz="1200" dirty="0">
                <a:solidFill>
                  <a:prstClr val="black"/>
                </a:solidFill>
                <a:latin typeface="Open Sans" panose="020B0606030504020204"/>
              </a:rPr>
              <a:t>to improve Facebook.”</a:t>
            </a:r>
          </a:p>
        </p:txBody>
      </p:sp>
      <p:sp>
        <p:nvSpPr>
          <p:cNvPr id="41" name="Rectangle 40">
            <a:extLst>
              <a:ext uri="{FF2B5EF4-FFF2-40B4-BE49-F238E27FC236}">
                <a16:creationId xmlns="" xmlns:a16="http://schemas.microsoft.com/office/drawing/2014/main" id="{BF17C5AC-92BE-447A-8916-864A66C5A14E}"/>
              </a:ext>
            </a:extLst>
          </p:cNvPr>
          <p:cNvSpPr/>
          <p:nvPr/>
        </p:nvSpPr>
        <p:spPr>
          <a:xfrm>
            <a:off x="8312104" y="5906266"/>
            <a:ext cx="345899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Facebook statement, </a:t>
            </a:r>
            <a:r>
              <a:rPr lang="en-US" sz="1200" i="1" dirty="0">
                <a:solidFill>
                  <a:prstClr val="black"/>
                </a:solidFill>
                <a:latin typeface="Open Sans" panose="020B0606030504020204"/>
              </a:rPr>
              <a:t>WSJ</a:t>
            </a:r>
            <a:r>
              <a:rPr lang="en-US" sz="1200" dirty="0">
                <a:solidFill>
                  <a:prstClr val="black"/>
                </a:solidFill>
                <a:latin typeface="Open Sans" panose="020B0606030504020204"/>
              </a:rPr>
              <a:t>, 5/30/18</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43" name="Speech Bubble: Rectangle 42">
            <a:extLst>
              <a:ext uri="{FF2B5EF4-FFF2-40B4-BE49-F238E27FC236}">
                <a16:creationId xmlns="" xmlns:a16="http://schemas.microsoft.com/office/drawing/2014/main" id="{EC369DE5-C871-4A76-94A4-3CA92D4CDC29}"/>
              </a:ext>
            </a:extLst>
          </p:cNvPr>
          <p:cNvSpPr/>
          <p:nvPr/>
        </p:nvSpPr>
        <p:spPr>
          <a:xfrm>
            <a:off x="8227762" y="1998786"/>
            <a:ext cx="3321698" cy="1096562"/>
          </a:xfrm>
          <a:prstGeom prst="wedgeRectCallout">
            <a:avLst>
              <a:gd name="adj1" fmla="val -22237"/>
              <a:gd name="adj2" fmla="val 71560"/>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“That crisis brought the need for a strong brand into even sharper focus.  There is more forgiveness when you love someone, that works for a brand too.  It’s a cushion at a time like this.”</a:t>
            </a:r>
          </a:p>
        </p:txBody>
      </p:sp>
      <p:sp>
        <p:nvSpPr>
          <p:cNvPr id="44" name="Rectangle 43">
            <a:extLst>
              <a:ext uri="{FF2B5EF4-FFF2-40B4-BE49-F238E27FC236}">
                <a16:creationId xmlns="" xmlns:a16="http://schemas.microsoft.com/office/drawing/2014/main" id="{1727ED49-729C-4F13-B14E-81560BA47454}"/>
              </a:ext>
            </a:extLst>
          </p:cNvPr>
          <p:cNvSpPr/>
          <p:nvPr/>
        </p:nvSpPr>
        <p:spPr>
          <a:xfrm>
            <a:off x="7730016" y="3384242"/>
            <a:ext cx="40825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Pio </a:t>
            </a:r>
            <a:r>
              <a:rPr kumimoji="0" lang="en-US" sz="1200" b="0" i="0" u="none" strike="noStrike" kern="1200" cap="none" spc="0" normalizeH="0" baseline="0" noProof="0" dirty="0" err="1">
                <a:ln>
                  <a:noFill/>
                </a:ln>
                <a:solidFill>
                  <a:prstClr val="black"/>
                </a:solidFill>
                <a:effectLst/>
                <a:uLnTx/>
                <a:uFillTx/>
                <a:latin typeface="Open Sans" panose="020B0606030504020204"/>
                <a:ea typeface="+mn-ea"/>
                <a:cs typeface="+mn-cs"/>
              </a:rPr>
              <a:t>Schunker</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SVP of mobile communications business at Samsung Electronics, </a:t>
            </a:r>
            <a:r>
              <a:rPr kumimoji="0" lang="en-US" sz="1200" b="0" i="1" u="none" strike="noStrike" kern="1200" cap="none" spc="0" normalizeH="0" baseline="0" noProof="0" dirty="0">
                <a:ln>
                  <a:noFill/>
                </a:ln>
                <a:solidFill>
                  <a:prstClr val="black"/>
                </a:solidFill>
                <a:effectLst/>
                <a:uLnTx/>
                <a:uFillTx/>
                <a:latin typeface="Open Sans" panose="020B0606030504020204"/>
                <a:ea typeface="+mn-ea"/>
                <a:cs typeface="+mn-cs"/>
              </a:rPr>
              <a:t>Campaign</a:t>
            </a:r>
            <a:r>
              <a:rPr lang="en-US" sz="1200" dirty="0">
                <a:solidFill>
                  <a:prstClr val="black"/>
                </a:solidFill>
                <a:latin typeface="Open Sans" panose="020B0606030504020204"/>
              </a:rPr>
              <a:t>, 4/7/17</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45" name="Speech Bubble: Rectangle 44">
            <a:extLst>
              <a:ext uri="{FF2B5EF4-FFF2-40B4-BE49-F238E27FC236}">
                <a16:creationId xmlns="" xmlns:a16="http://schemas.microsoft.com/office/drawing/2014/main" id="{06382A94-2866-40E3-A61C-CA4E99AACAC1}"/>
              </a:ext>
            </a:extLst>
          </p:cNvPr>
          <p:cNvSpPr/>
          <p:nvPr/>
        </p:nvSpPr>
        <p:spPr>
          <a:xfrm>
            <a:off x="283030" y="1994041"/>
            <a:ext cx="3321698" cy="747283"/>
          </a:xfrm>
          <a:prstGeom prst="wedgeRectCallout">
            <a:avLst>
              <a:gd name="adj1" fmla="val 12875"/>
              <a:gd name="adj2" fmla="val 81907"/>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“Clearly we want to put this (campaign) in front of as many consumers as possible, as quickly as possible.”</a:t>
            </a:r>
          </a:p>
        </p:txBody>
      </p:sp>
      <p:sp>
        <p:nvSpPr>
          <p:cNvPr id="46" name="Rectangle 45">
            <a:extLst>
              <a:ext uri="{FF2B5EF4-FFF2-40B4-BE49-F238E27FC236}">
                <a16:creationId xmlns="" xmlns:a16="http://schemas.microsoft.com/office/drawing/2014/main" id="{AC0F4510-E9E2-4177-89A0-A3ED80377603}"/>
              </a:ext>
            </a:extLst>
          </p:cNvPr>
          <p:cNvSpPr/>
          <p:nvPr/>
        </p:nvSpPr>
        <p:spPr>
          <a:xfrm>
            <a:off x="505245" y="3069316"/>
            <a:ext cx="34589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Melissa Richards, VP of global brand strategy for Papa John’s, </a:t>
            </a:r>
            <a:r>
              <a:rPr kumimoji="0" lang="en-US" sz="1200" b="0" i="1" u="none" strike="noStrike" kern="1200" cap="none" spc="0" normalizeH="0" baseline="0" noProof="0" dirty="0">
                <a:ln>
                  <a:noFill/>
                </a:ln>
                <a:solidFill>
                  <a:prstClr val="black"/>
                </a:solidFill>
                <a:effectLst/>
                <a:uLnTx/>
                <a:uFillTx/>
                <a:latin typeface="Open Sans" panose="020B0606030504020204"/>
                <a:ea typeface="+mn-ea"/>
                <a:cs typeface="+mn-cs"/>
              </a:rPr>
              <a:t>CNBC</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9/18/18</a:t>
            </a:r>
          </a:p>
        </p:txBody>
      </p:sp>
      <p:sp>
        <p:nvSpPr>
          <p:cNvPr id="47" name="Speech Bubble: Rectangle 46">
            <a:extLst>
              <a:ext uri="{FF2B5EF4-FFF2-40B4-BE49-F238E27FC236}">
                <a16:creationId xmlns="" xmlns:a16="http://schemas.microsoft.com/office/drawing/2014/main" id="{85E5DB26-AA30-43D8-ABC2-803987B21CEE}"/>
              </a:ext>
            </a:extLst>
          </p:cNvPr>
          <p:cNvSpPr/>
          <p:nvPr/>
        </p:nvSpPr>
        <p:spPr>
          <a:xfrm>
            <a:off x="4432045" y="4879912"/>
            <a:ext cx="3646429" cy="758888"/>
          </a:xfrm>
          <a:prstGeom prst="wedgeRectCallout">
            <a:avLst>
              <a:gd name="adj1" fmla="val 7257"/>
              <a:gd name="adj2" fmla="val 69352"/>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“We’ve turned the page. We have the larger desire to put out into the world who we are and what we believe in as a brand.”</a:t>
            </a:r>
          </a:p>
        </p:txBody>
      </p:sp>
      <p:sp>
        <p:nvSpPr>
          <p:cNvPr id="48" name="Rectangle 47">
            <a:extLst>
              <a:ext uri="{FF2B5EF4-FFF2-40B4-BE49-F238E27FC236}">
                <a16:creationId xmlns="" xmlns:a16="http://schemas.microsoft.com/office/drawing/2014/main" id="{E1838F48-2B4A-4B12-ADB0-E7683C938FDD}"/>
              </a:ext>
            </a:extLst>
          </p:cNvPr>
          <p:cNvSpPr/>
          <p:nvPr/>
        </p:nvSpPr>
        <p:spPr>
          <a:xfrm>
            <a:off x="4290243" y="5834149"/>
            <a:ext cx="388981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Melissa Richards, VP of global brand strategy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for Papa John’s, </a:t>
            </a:r>
            <a:r>
              <a:rPr lang="en-US" sz="1200" i="1" dirty="0">
                <a:solidFill>
                  <a:prstClr val="black"/>
                </a:solidFill>
                <a:latin typeface="Open Sans" panose="020B0606030504020204"/>
              </a:rPr>
              <a:t>Bloomberg</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9/20/18</a:t>
            </a:r>
          </a:p>
        </p:txBody>
      </p:sp>
      <p:sp>
        <p:nvSpPr>
          <p:cNvPr id="49" name="Speech Bubble: Rectangle 48">
            <a:extLst>
              <a:ext uri="{FF2B5EF4-FFF2-40B4-BE49-F238E27FC236}">
                <a16:creationId xmlns="" xmlns:a16="http://schemas.microsoft.com/office/drawing/2014/main" id="{A426709C-42C2-408C-8C7B-6F72B3385DA6}"/>
              </a:ext>
            </a:extLst>
          </p:cNvPr>
          <p:cNvSpPr/>
          <p:nvPr/>
        </p:nvSpPr>
        <p:spPr>
          <a:xfrm>
            <a:off x="4053044" y="1981193"/>
            <a:ext cx="3626272" cy="1096562"/>
          </a:xfrm>
          <a:prstGeom prst="wedgeRectCallout">
            <a:avLst>
              <a:gd name="adj1" fmla="val -12125"/>
              <a:gd name="adj2" fmla="val 73500"/>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“Using humor and a commitment to telling it like it is, we cut through the clutter of confusing claims, limited time offers or farmers holding produce and created a campaign that is very true to who they are.”</a:t>
            </a:r>
          </a:p>
        </p:txBody>
      </p:sp>
      <p:sp>
        <p:nvSpPr>
          <p:cNvPr id="50" name="Rectangle 49">
            <a:extLst>
              <a:ext uri="{FF2B5EF4-FFF2-40B4-BE49-F238E27FC236}">
                <a16:creationId xmlns="" xmlns:a16="http://schemas.microsoft.com/office/drawing/2014/main" id="{25837394-7F40-451F-B56B-5A84B8515828}"/>
              </a:ext>
            </a:extLst>
          </p:cNvPr>
          <p:cNvSpPr/>
          <p:nvPr/>
        </p:nvSpPr>
        <p:spPr>
          <a:xfrm>
            <a:off x="4088574" y="3329718"/>
            <a:ext cx="34932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Will </a:t>
            </a:r>
            <a:r>
              <a:rPr kumimoji="0" lang="en-US" sz="1200" b="0" i="0" u="none" strike="noStrike" kern="1200" cap="none" spc="0" normalizeH="0" baseline="0" noProof="0" dirty="0" err="1">
                <a:ln>
                  <a:noFill/>
                </a:ln>
                <a:solidFill>
                  <a:prstClr val="black"/>
                </a:solidFill>
                <a:effectLst/>
                <a:uLnTx/>
                <a:uFillTx/>
                <a:latin typeface="Open Sans" panose="020B0606030504020204"/>
                <a:ea typeface="+mn-ea"/>
                <a:cs typeface="+mn-cs"/>
              </a:rPr>
              <a:t>McGinness</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executive creative director at Venables Bell &amp; Partners, </a:t>
            </a:r>
            <a:r>
              <a:rPr kumimoji="0" lang="en-US" sz="1200" b="0" i="1" u="none" strike="noStrike" kern="1200" cap="none" spc="0" normalizeH="0" baseline="0" noProof="0" dirty="0">
                <a:ln>
                  <a:noFill/>
                </a:ln>
                <a:solidFill>
                  <a:prstClr val="black"/>
                </a:solidFill>
                <a:effectLst/>
                <a:uLnTx/>
                <a:uFillTx/>
                <a:latin typeface="Open Sans" panose="020B0606030504020204"/>
                <a:ea typeface="+mn-ea"/>
                <a:cs typeface="+mn-cs"/>
              </a:rPr>
              <a:t>Chipotle press release</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4/10/17</a:t>
            </a:r>
          </a:p>
        </p:txBody>
      </p:sp>
      <p:sp>
        <p:nvSpPr>
          <p:cNvPr id="51" name="Rectangle 50">
            <a:extLst>
              <a:ext uri="{FF2B5EF4-FFF2-40B4-BE49-F238E27FC236}">
                <a16:creationId xmlns="" xmlns:a16="http://schemas.microsoft.com/office/drawing/2014/main" id="{5E54BBAF-6C4F-4D53-8C73-FE969EC516E9}"/>
              </a:ext>
            </a:extLst>
          </p:cNvPr>
          <p:cNvSpPr/>
          <p:nvPr/>
        </p:nvSpPr>
        <p:spPr>
          <a:xfrm>
            <a:off x="4028618" y="1488365"/>
            <a:ext cx="365069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TV’s attentiveness produces real breakthrough for a brand’s message</a:t>
            </a:r>
          </a:p>
        </p:txBody>
      </p:sp>
      <p:sp>
        <p:nvSpPr>
          <p:cNvPr id="52" name="Rectangle 51">
            <a:extLst>
              <a:ext uri="{FF2B5EF4-FFF2-40B4-BE49-F238E27FC236}">
                <a16:creationId xmlns="" xmlns:a16="http://schemas.microsoft.com/office/drawing/2014/main" id="{741B05AE-4BC8-44D8-9CCF-C5D68FE91428}"/>
              </a:ext>
            </a:extLst>
          </p:cNvPr>
          <p:cNvSpPr/>
          <p:nvPr/>
        </p:nvSpPr>
        <p:spPr>
          <a:xfrm>
            <a:off x="305822" y="1488091"/>
            <a:ext cx="326579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 creates awareness by delivering mass reach quickly </a:t>
            </a:r>
          </a:p>
        </p:txBody>
      </p:sp>
      <p:sp>
        <p:nvSpPr>
          <p:cNvPr id="53" name="Rectangle 52">
            <a:extLst>
              <a:ext uri="{FF2B5EF4-FFF2-40B4-BE49-F238E27FC236}">
                <a16:creationId xmlns="" xmlns:a16="http://schemas.microsoft.com/office/drawing/2014/main" id="{16DB15C2-A2EA-449F-9DED-07B5758DEF84}"/>
              </a:ext>
            </a:extLst>
          </p:cNvPr>
          <p:cNvSpPr/>
          <p:nvPr/>
        </p:nvSpPr>
        <p:spPr>
          <a:xfrm>
            <a:off x="8301980" y="1482749"/>
            <a:ext cx="31645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TV’s emotional engagement builds brand love</a:t>
            </a:r>
          </a:p>
        </p:txBody>
      </p:sp>
      <p:sp>
        <p:nvSpPr>
          <p:cNvPr id="54" name="Rectangle 53">
            <a:extLst>
              <a:ext uri="{FF2B5EF4-FFF2-40B4-BE49-F238E27FC236}">
                <a16:creationId xmlns="" xmlns:a16="http://schemas.microsoft.com/office/drawing/2014/main" id="{2961FD40-54BB-420F-B5DE-9705F5A8A8AE}"/>
              </a:ext>
            </a:extLst>
          </p:cNvPr>
          <p:cNvSpPr/>
          <p:nvPr/>
        </p:nvSpPr>
        <p:spPr>
          <a:xfrm>
            <a:off x="4529581" y="4360185"/>
            <a:ext cx="344398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TV’s environment allows for effective brand storytelling</a:t>
            </a:r>
          </a:p>
        </p:txBody>
      </p:sp>
      <p:sp>
        <p:nvSpPr>
          <p:cNvPr id="55" name="Rectangle 54">
            <a:extLst>
              <a:ext uri="{FF2B5EF4-FFF2-40B4-BE49-F238E27FC236}">
                <a16:creationId xmlns="" xmlns:a16="http://schemas.microsoft.com/office/drawing/2014/main" id="{166A8227-7CAF-4E7F-B0E3-3E1B019A4A72}"/>
              </a:ext>
            </a:extLst>
          </p:cNvPr>
          <p:cNvSpPr/>
          <p:nvPr/>
        </p:nvSpPr>
        <p:spPr>
          <a:xfrm>
            <a:off x="8624592" y="4057723"/>
            <a:ext cx="319728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 offers brands an association with safety, trust and legitimacy</a:t>
            </a:r>
          </a:p>
        </p:txBody>
      </p:sp>
      <p:sp>
        <p:nvSpPr>
          <p:cNvPr id="56" name="Speech Bubble: Rectangle 55">
            <a:extLst>
              <a:ext uri="{FF2B5EF4-FFF2-40B4-BE49-F238E27FC236}">
                <a16:creationId xmlns="" xmlns:a16="http://schemas.microsoft.com/office/drawing/2014/main" id="{DDCD2425-253D-4C13-8912-81CA04EF648E}"/>
              </a:ext>
            </a:extLst>
          </p:cNvPr>
          <p:cNvSpPr/>
          <p:nvPr/>
        </p:nvSpPr>
        <p:spPr>
          <a:xfrm>
            <a:off x="198253" y="4461914"/>
            <a:ext cx="3889817" cy="928419"/>
          </a:xfrm>
          <a:prstGeom prst="wedgeRectCallout">
            <a:avLst>
              <a:gd name="adj1" fmla="val 9464"/>
              <a:gd name="adj2" fmla="val 67484"/>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Open Sans" panose="020B0606030504020204"/>
              </a:rPr>
              <a:t>“When customers talk about Chipotle, it is easy for them to say ‘Oh yeah, did you hear about the food safety issues?’ It is important as a brand to replace that narrative with our intended brand narrative.”</a:t>
            </a:r>
          </a:p>
        </p:txBody>
      </p:sp>
      <p:sp>
        <p:nvSpPr>
          <p:cNvPr id="57" name="Rectangle 56">
            <a:extLst>
              <a:ext uri="{FF2B5EF4-FFF2-40B4-BE49-F238E27FC236}">
                <a16:creationId xmlns="" xmlns:a16="http://schemas.microsoft.com/office/drawing/2014/main" id="{0AC70FB3-4307-4F2C-A8A6-ABB611B652B9}"/>
              </a:ext>
            </a:extLst>
          </p:cNvPr>
          <p:cNvSpPr/>
          <p:nvPr/>
        </p:nvSpPr>
        <p:spPr>
          <a:xfrm>
            <a:off x="629076" y="5609324"/>
            <a:ext cx="345899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Mark </a:t>
            </a:r>
            <a:r>
              <a:rPr kumimoji="0" lang="en-US" sz="1200" b="0" i="0" u="none" strike="noStrike" kern="1200" cap="none" spc="0" normalizeH="0" baseline="0" noProof="0" dirty="0" err="1">
                <a:ln>
                  <a:noFill/>
                </a:ln>
                <a:solidFill>
                  <a:prstClr val="black"/>
                </a:solidFill>
                <a:effectLst/>
                <a:uLnTx/>
                <a:uFillTx/>
                <a:latin typeface="Open Sans" panose="020B0606030504020204"/>
                <a:ea typeface="+mn-ea"/>
                <a:cs typeface="+mn-cs"/>
              </a:rPr>
              <a:t>Crumpacker</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 chief marketing</a:t>
            </a:r>
            <a:r>
              <a:rPr lang="en-US" sz="1200" dirty="0">
                <a:solidFill>
                  <a:prstClr val="black"/>
                </a:solidFill>
                <a:latin typeface="Open Sans" panose="020B0606030504020204"/>
              </a:rPr>
              <a:t> &amp; development officer, </a:t>
            </a:r>
            <a:r>
              <a:rPr lang="en-US" sz="1200" i="1" dirty="0">
                <a:solidFill>
                  <a:prstClr val="black"/>
                </a:solidFill>
                <a:latin typeface="Open Sans" panose="020B0606030504020204"/>
              </a:rPr>
              <a:t>Fortune</a:t>
            </a:r>
            <a:r>
              <a:rPr lang="en-US" sz="1200" dirty="0">
                <a:solidFill>
                  <a:prstClr val="black"/>
                </a:solidFill>
                <a:latin typeface="Open Sans" panose="020B0606030504020204"/>
              </a:rPr>
              <a:t>, 4/10/17</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58" name="Rectangle 57">
            <a:extLst>
              <a:ext uri="{FF2B5EF4-FFF2-40B4-BE49-F238E27FC236}">
                <a16:creationId xmlns="" xmlns:a16="http://schemas.microsoft.com/office/drawing/2014/main" id="{ADE632D4-FF96-4C0A-AFAD-7CCCA2CBF9CE}"/>
              </a:ext>
            </a:extLst>
          </p:cNvPr>
          <p:cNvSpPr/>
          <p:nvPr/>
        </p:nvSpPr>
        <p:spPr>
          <a:xfrm>
            <a:off x="214381" y="3946274"/>
            <a:ext cx="387368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a:ea typeface="+mn-ea"/>
                <a:cs typeface="+mn-cs"/>
              </a:rPr>
              <a:t>TV’s emotional engagement can also influence brand perception among consumers</a:t>
            </a:r>
          </a:p>
        </p:txBody>
      </p:sp>
    </p:spTree>
    <p:extLst>
      <p:ext uri="{BB962C8B-B14F-4D97-AF65-F5344CB8AC3E}">
        <p14:creationId xmlns:p14="http://schemas.microsoft.com/office/powerpoint/2010/main" val="3576819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3425DB6-08E3-4A4E-9B4B-9CAF810B7FEA}"/>
              </a:ext>
            </a:extLst>
          </p:cNvPr>
          <p:cNvSpPr/>
          <p:nvPr/>
        </p:nvSpPr>
        <p:spPr>
          <a:xfrm>
            <a:off x="2382" y="1338"/>
            <a:ext cx="3394493" cy="6848648"/>
          </a:xfrm>
          <a:prstGeom prst="rect">
            <a:avLst/>
          </a:prstGeom>
          <a:solidFill>
            <a:srgbClr val="0099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615">
              <a:defRPr/>
            </a:pPr>
            <a:endParaRPr lang="en-US" dirty="0">
              <a:solidFill>
                <a:prstClr val="white"/>
              </a:solidFill>
              <a:latin typeface="Trebuchet MS" panose="020B0603020202020204" pitchFamily="34" charset="0"/>
            </a:endParaRPr>
          </a:p>
        </p:txBody>
      </p:sp>
      <p:sp>
        <p:nvSpPr>
          <p:cNvPr id="5" name="TextBox 4"/>
          <p:cNvSpPr txBox="1"/>
          <p:nvPr/>
        </p:nvSpPr>
        <p:spPr>
          <a:xfrm>
            <a:off x="6856908" y="1110003"/>
            <a:ext cx="4430306" cy="769441"/>
          </a:xfrm>
          <a:prstGeom prst="rect">
            <a:avLst/>
          </a:prstGeom>
          <a:noFill/>
        </p:spPr>
        <p:txBody>
          <a:bodyPr wrap="square" rtlCol="0">
            <a:spAutoFit/>
          </a:bodyPr>
          <a:lstStyle/>
          <a:p>
            <a:pPr defTabSz="585848">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For more information visit us online</a:t>
            </a:r>
          </a:p>
          <a:p>
            <a:pPr defTabSz="585848">
              <a:defRPr/>
            </a:pPr>
            <a:r>
              <a:rPr lang="en-US" sz="2400" dirty="0">
                <a:solidFill>
                  <a:srgbClr val="0099F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 xmlns:ahyp="http://schemas.microsoft.com/office/drawing/2018/hyperlinkcolor" val="tx"/>
                    </a:ext>
                  </a:extLst>
                </a:hlinkClick>
              </a:rPr>
              <a:t>TheVAB.com</a:t>
            </a:r>
            <a:endParaRPr lang="en-US" sz="24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6856909" y="2900604"/>
            <a:ext cx="4416342" cy="769441"/>
          </a:xfrm>
          <a:prstGeom prst="rect">
            <a:avLst/>
          </a:prstGeom>
          <a:noFill/>
        </p:spPr>
        <p:txBody>
          <a:bodyPr wrap="square" rtlCol="0">
            <a:spAutoFit/>
          </a:bodyPr>
          <a:lstStyle/>
          <a:p>
            <a:pPr defTabSz="585848">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Follow us:</a:t>
            </a:r>
          </a:p>
          <a:p>
            <a:pPr defTabSz="585848">
              <a:defRPr/>
            </a:pPr>
            <a:r>
              <a:rPr lang="en-US" sz="2400"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@VABIntel</a:t>
            </a:r>
          </a:p>
        </p:txBody>
      </p:sp>
      <p:sp>
        <p:nvSpPr>
          <p:cNvPr id="15" name="TextBox 14"/>
          <p:cNvSpPr txBox="1"/>
          <p:nvPr/>
        </p:nvSpPr>
        <p:spPr>
          <a:xfrm>
            <a:off x="6856909" y="4931017"/>
            <a:ext cx="4746864" cy="769441"/>
          </a:xfrm>
          <a:prstGeom prst="rect">
            <a:avLst/>
          </a:prstGeom>
          <a:noFill/>
        </p:spPr>
        <p:txBody>
          <a:bodyPr wrap="square" rtlCol="0">
            <a:spAutoFit/>
          </a:bodyPr>
          <a:lstStyle/>
          <a:p>
            <a:pPr defTabSz="585848">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Follow us:</a:t>
            </a:r>
          </a:p>
          <a:p>
            <a:pPr defTabSz="454615">
              <a:defRPr/>
            </a:pPr>
            <a:r>
              <a:rPr lang="en-US" sz="2400" dirty="0">
                <a:solidFill>
                  <a:srgbClr val="0099F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 xmlns:ahyp="http://schemas.microsoft.com/office/drawing/2018/hyperlinkcolor" val="tx"/>
                    </a:ext>
                  </a:extLst>
                </a:hlinkClick>
              </a:rPr>
              <a:t>VAB</a:t>
            </a:r>
            <a:endParaRPr lang="en-US" sz="2400" b="1"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4"/>
            <a:extLst>
              <a:ext uri="{FF2B5EF4-FFF2-40B4-BE49-F238E27FC236}">
                <a16:creationId xmlns="" xmlns:a16="http://schemas.microsoft.com/office/drawing/2014/main" id="{47077EFD-509B-440D-969F-721E280722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781" y="2900604"/>
            <a:ext cx="1393335" cy="1393335"/>
          </a:xfrm>
          <a:prstGeom prst="rect">
            <a:avLst/>
          </a:prstGeom>
        </p:spPr>
      </p:pic>
      <p:sp>
        <p:nvSpPr>
          <p:cNvPr id="10" name="TextBox 9">
            <a:extLst>
              <a:ext uri="{FF2B5EF4-FFF2-40B4-BE49-F238E27FC236}">
                <a16:creationId xmlns="" xmlns:a16="http://schemas.microsoft.com/office/drawing/2014/main" id="{84D3A5FE-0290-4AED-B92A-C1DFD6A1D2E1}"/>
              </a:ext>
            </a:extLst>
          </p:cNvPr>
          <p:cNvSpPr txBox="1"/>
          <p:nvPr/>
        </p:nvSpPr>
        <p:spPr>
          <a:xfrm>
            <a:off x="2382" y="2378286"/>
            <a:ext cx="3394493" cy="523092"/>
          </a:xfrm>
          <a:prstGeom prst="rect">
            <a:avLst/>
          </a:prstGeom>
          <a:noFill/>
        </p:spPr>
        <p:txBody>
          <a:bodyPr wrap="square" rtlCol="0">
            <a:spAutoFit/>
          </a:bodyPr>
          <a:lstStyle/>
          <a:p>
            <a:pPr algn="ctr" defTabSz="914217">
              <a:defRPr/>
            </a:pPr>
            <a:r>
              <a:rPr lang="en-US" sz="2799" b="1" dirty="0">
                <a:solidFill>
                  <a:prstClr val="white"/>
                </a:solidFill>
                <a:latin typeface="Open Sans" panose="020B0606030504020204" pitchFamily="34" charset="0"/>
                <a:ea typeface="Open Sans" panose="020B0606030504020204" pitchFamily="34" charset="0"/>
                <a:cs typeface="Open Sans" panose="020B0606030504020204" pitchFamily="34" charset="0"/>
              </a:rPr>
              <a:t>Join our email list</a:t>
            </a:r>
          </a:p>
        </p:txBody>
      </p:sp>
      <p:pic>
        <p:nvPicPr>
          <p:cNvPr id="4" name="Picture 3">
            <a:extLst>
              <a:ext uri="{FF2B5EF4-FFF2-40B4-BE49-F238E27FC236}">
                <a16:creationId xmlns="" xmlns:a16="http://schemas.microsoft.com/office/drawing/2014/main" id="{26E11D7B-A7B2-474A-9C54-B838ACBCC9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4290" y="958071"/>
            <a:ext cx="1950470" cy="1027044"/>
          </a:xfrm>
          <a:prstGeom prst="rect">
            <a:avLst/>
          </a:prstGeom>
        </p:spPr>
      </p:pic>
      <p:pic>
        <p:nvPicPr>
          <p:cNvPr id="12" name="Picture 11" descr="A picture containing vector graphics&#10;&#10;Description automatically generated">
            <a:extLst>
              <a:ext uri="{FF2B5EF4-FFF2-40B4-BE49-F238E27FC236}">
                <a16:creationId xmlns="" xmlns:a16="http://schemas.microsoft.com/office/drawing/2014/main" id="{D0EF068D-F6D7-4592-9674-95FB623A40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9802" y="2616781"/>
            <a:ext cx="1439446" cy="1439446"/>
          </a:xfrm>
          <a:prstGeom prst="rect">
            <a:avLst/>
          </a:prstGeom>
        </p:spPr>
      </p:pic>
      <p:pic>
        <p:nvPicPr>
          <p:cNvPr id="1026" name="Picture 2" descr="Image result for linkedin logo">
            <a:extLst>
              <a:ext uri="{FF2B5EF4-FFF2-40B4-BE49-F238E27FC236}">
                <a16:creationId xmlns="" xmlns:a16="http://schemas.microsoft.com/office/drawing/2014/main" id="{3E1FD6E3-7031-403C-849F-C7E1D9DE438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0959" t="20839" r="20001" b="20121"/>
          <a:stretch/>
        </p:blipFill>
        <p:spPr bwMode="auto">
          <a:xfrm>
            <a:off x="4719802" y="4572884"/>
            <a:ext cx="1439446" cy="143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3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schemeClr val="bg1">
                    <a:lumMod val="75000"/>
                  </a:scheme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schemeClr val="bg1">
                  <a:lumMod val="75000"/>
                </a:scheme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1" name="Rectangle 20">
            <a:extLst>
              <a:ext uri="{FF2B5EF4-FFF2-40B4-BE49-F238E27FC236}">
                <a16:creationId xmlns="" xmlns:a16="http://schemas.microsoft.com/office/drawing/2014/main" id="{0B5B9124-9FA1-46D7-8936-B59EC9467FEC}"/>
              </a:ext>
            </a:extLst>
          </p:cNvPr>
          <p:cNvSpPr/>
          <p:nvPr/>
        </p:nvSpPr>
        <p:spPr>
          <a:xfrm>
            <a:off x="1" y="1525782"/>
            <a:ext cx="12192000"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5 Ways For Brands To Successfully Navigate Through A Crisis</a:t>
            </a:r>
          </a:p>
        </p:txBody>
      </p:sp>
      <p:sp>
        <p:nvSpPr>
          <p:cNvPr id="22" name="Rectangle 21">
            <a:extLst>
              <a:ext uri="{FF2B5EF4-FFF2-40B4-BE49-F238E27FC236}">
                <a16:creationId xmlns="" xmlns:a16="http://schemas.microsoft.com/office/drawing/2014/main" id="{5A11F2B2-A5D9-470D-94F5-624506FAEA90}"/>
              </a:ext>
            </a:extLst>
          </p:cNvPr>
          <p:cNvSpPr/>
          <p:nvPr/>
        </p:nvSpPr>
        <p:spPr>
          <a:xfrm>
            <a:off x="0" y="329167"/>
            <a:ext cx="12192000" cy="5847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pc="-100" dirty="0">
                <a:latin typeface="Open Sans" panose="020B0606030504020204" pitchFamily="34" charset="0"/>
              </a:rPr>
              <a:t>Changing Brand Perceptions</a:t>
            </a:r>
          </a:p>
        </p:txBody>
      </p:sp>
      <p:cxnSp>
        <p:nvCxnSpPr>
          <p:cNvPr id="23" name="Straight Connector 22">
            <a:extLst>
              <a:ext uri="{FF2B5EF4-FFF2-40B4-BE49-F238E27FC236}">
                <a16:creationId xmlns="" xmlns:a16="http://schemas.microsoft.com/office/drawing/2014/main" id="{52AB107F-A827-42C7-AB95-FAFF7D5175E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0D52CA6C-AC19-43F1-BE58-489FEB363D29}"/>
              </a:ext>
            </a:extLst>
          </p:cNvPr>
          <p:cNvCxnSpPr>
            <a:cxnSpLocks/>
          </p:cNvCxnSpPr>
          <p:nvPr/>
        </p:nvCxnSpPr>
        <p:spPr>
          <a:xfrm flipH="1">
            <a:off x="66058" y="1679510"/>
            <a:ext cx="295746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8B144FF2-C34D-48DB-8C0F-4F87B1739539}"/>
              </a:ext>
            </a:extLst>
          </p:cNvPr>
          <p:cNvSpPr/>
          <p:nvPr/>
        </p:nvSpPr>
        <p:spPr>
          <a:xfrm>
            <a:off x="800611" y="1945206"/>
            <a:ext cx="1048684" cy="1862048"/>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7" name="Rectangle 16">
            <a:extLst>
              <a:ext uri="{FF2B5EF4-FFF2-40B4-BE49-F238E27FC236}">
                <a16:creationId xmlns="" xmlns:a16="http://schemas.microsoft.com/office/drawing/2014/main" id="{BCB4C9B5-8A0C-41A4-80E3-163199EC5665}"/>
              </a:ext>
            </a:extLst>
          </p:cNvPr>
          <p:cNvSpPr/>
          <p:nvPr/>
        </p:nvSpPr>
        <p:spPr>
          <a:xfrm>
            <a:off x="3173702" y="1948315"/>
            <a:ext cx="1048684" cy="1862048"/>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8" name="Rectangle 17">
            <a:extLst>
              <a:ext uri="{FF2B5EF4-FFF2-40B4-BE49-F238E27FC236}">
                <a16:creationId xmlns="" xmlns:a16="http://schemas.microsoft.com/office/drawing/2014/main" id="{0F639420-75F1-42AA-AEC5-01DA09C00DD0}"/>
              </a:ext>
            </a:extLst>
          </p:cNvPr>
          <p:cNvSpPr/>
          <p:nvPr/>
        </p:nvSpPr>
        <p:spPr>
          <a:xfrm>
            <a:off x="5720960" y="1938986"/>
            <a:ext cx="1048684" cy="1862048"/>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9" name="Rectangle 18">
            <a:extLst>
              <a:ext uri="{FF2B5EF4-FFF2-40B4-BE49-F238E27FC236}">
                <a16:creationId xmlns="" xmlns:a16="http://schemas.microsoft.com/office/drawing/2014/main" id="{A066D189-C9E6-4E5D-B891-226E215ED7F7}"/>
              </a:ext>
            </a:extLst>
          </p:cNvPr>
          <p:cNvSpPr/>
          <p:nvPr/>
        </p:nvSpPr>
        <p:spPr>
          <a:xfrm>
            <a:off x="7969621" y="1929654"/>
            <a:ext cx="1048684" cy="1862048"/>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0" name="Rectangle 19">
            <a:extLst>
              <a:ext uri="{FF2B5EF4-FFF2-40B4-BE49-F238E27FC236}">
                <a16:creationId xmlns="" xmlns:a16="http://schemas.microsoft.com/office/drawing/2014/main" id="{57D4F439-0E41-416F-B506-4BC5739E7812}"/>
              </a:ext>
            </a:extLst>
          </p:cNvPr>
          <p:cNvSpPr/>
          <p:nvPr/>
        </p:nvSpPr>
        <p:spPr>
          <a:xfrm>
            <a:off x="10498223" y="1929655"/>
            <a:ext cx="1048684" cy="1862048"/>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24" name="Rectangle 23">
            <a:extLst>
              <a:ext uri="{FF2B5EF4-FFF2-40B4-BE49-F238E27FC236}">
                <a16:creationId xmlns="" xmlns:a16="http://schemas.microsoft.com/office/drawing/2014/main" id="{032F2BDA-3790-4239-8A3B-3F8DFED739BA}"/>
              </a:ext>
            </a:extLst>
          </p:cNvPr>
          <p:cNvSpPr/>
          <p:nvPr/>
        </p:nvSpPr>
        <p:spPr>
          <a:xfrm>
            <a:off x="74645" y="3791702"/>
            <a:ext cx="243529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Acknowledge Your Brand’s Missteps</a:t>
            </a:r>
          </a:p>
        </p:txBody>
      </p:sp>
      <p:sp>
        <p:nvSpPr>
          <p:cNvPr id="26" name="Rectangle 25">
            <a:extLst>
              <a:ext uri="{FF2B5EF4-FFF2-40B4-BE49-F238E27FC236}">
                <a16:creationId xmlns="" xmlns:a16="http://schemas.microsoft.com/office/drawing/2014/main" id="{F8C80D40-5D2A-4F33-979F-764461219216}"/>
              </a:ext>
            </a:extLst>
          </p:cNvPr>
          <p:cNvSpPr/>
          <p:nvPr/>
        </p:nvSpPr>
        <p:spPr>
          <a:xfrm>
            <a:off x="2494393" y="3785481"/>
            <a:ext cx="243529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Articulate How Things Will Be Made Right</a:t>
            </a:r>
          </a:p>
        </p:txBody>
      </p:sp>
      <p:sp>
        <p:nvSpPr>
          <p:cNvPr id="27" name="Rectangle 26">
            <a:extLst>
              <a:ext uri="{FF2B5EF4-FFF2-40B4-BE49-F238E27FC236}">
                <a16:creationId xmlns="" xmlns:a16="http://schemas.microsoft.com/office/drawing/2014/main" id="{3FE00FEF-BDF6-4EF9-9BA1-BD09D700A0AF}"/>
              </a:ext>
            </a:extLst>
          </p:cNvPr>
          <p:cNvSpPr/>
          <p:nvPr/>
        </p:nvSpPr>
        <p:spPr>
          <a:xfrm>
            <a:off x="5022980" y="3785480"/>
            <a:ext cx="243529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Complement Response With Strong Branding Activity  </a:t>
            </a:r>
          </a:p>
        </p:txBody>
      </p:sp>
      <p:sp>
        <p:nvSpPr>
          <p:cNvPr id="28" name="Rectangle 27">
            <a:extLst>
              <a:ext uri="{FF2B5EF4-FFF2-40B4-BE49-F238E27FC236}">
                <a16:creationId xmlns="" xmlns:a16="http://schemas.microsoft.com/office/drawing/2014/main" id="{7EF4761E-CA2D-44D6-B959-4E0E7B9BB7B2}"/>
              </a:ext>
            </a:extLst>
          </p:cNvPr>
          <p:cNvSpPr/>
          <p:nvPr/>
        </p:nvSpPr>
        <p:spPr>
          <a:xfrm>
            <a:off x="7439597" y="3794811"/>
            <a:ext cx="243529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Allocate ‘Real’ Resources Behind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Your Message(s)</a:t>
            </a:r>
          </a:p>
        </p:txBody>
      </p:sp>
      <p:sp>
        <p:nvSpPr>
          <p:cNvPr id="29" name="Rectangle 28">
            <a:extLst>
              <a:ext uri="{FF2B5EF4-FFF2-40B4-BE49-F238E27FC236}">
                <a16:creationId xmlns="" xmlns:a16="http://schemas.microsoft.com/office/drawing/2014/main" id="{D0892CB2-8584-4981-9739-B88CF21E10D0}"/>
              </a:ext>
            </a:extLst>
          </p:cNvPr>
          <p:cNvSpPr/>
          <p:nvPr/>
        </p:nvSpPr>
        <p:spPr>
          <a:xfrm>
            <a:off x="10136146" y="3785480"/>
            <a:ext cx="174666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panose="020B0606030504020204"/>
                <a:ea typeface="+mn-ea"/>
                <a:cs typeface="+mn-cs"/>
              </a:rPr>
              <a:t>‘Humanize’ Your Brand</a:t>
            </a:r>
          </a:p>
        </p:txBody>
      </p:sp>
      <p:sp>
        <p:nvSpPr>
          <p:cNvPr id="30" name="Rectangle 29">
            <a:extLst>
              <a:ext uri="{FF2B5EF4-FFF2-40B4-BE49-F238E27FC236}">
                <a16:creationId xmlns="" xmlns:a16="http://schemas.microsoft.com/office/drawing/2014/main" id="{A9361237-E384-4206-BE10-D40DCCA29BAD}"/>
              </a:ext>
            </a:extLst>
          </p:cNvPr>
          <p:cNvSpPr/>
          <p:nvPr/>
        </p:nvSpPr>
        <p:spPr>
          <a:xfrm>
            <a:off x="115077" y="4699882"/>
            <a:ext cx="235443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In a sincere and authentic tone, take ownership of the mistakes made by the brand immediately, or at least when all the facts have been gathered</a:t>
            </a:r>
            <a:endParaRPr kumimoji="0" lang="en-US" sz="1200" i="0" u="none" strike="noStrike" kern="1200" cap="none" spc="0" normalizeH="0" baseline="0" noProof="0" dirty="0">
              <a:ln>
                <a:noFill/>
              </a:ln>
              <a:effectLst/>
              <a:uLnTx/>
              <a:uFillTx/>
              <a:latin typeface="Open Sans" panose="020B0606030504020204"/>
            </a:endParaRPr>
          </a:p>
        </p:txBody>
      </p:sp>
      <p:sp>
        <p:nvSpPr>
          <p:cNvPr id="32" name="Rectangle 31">
            <a:extLst>
              <a:ext uri="{FF2B5EF4-FFF2-40B4-BE49-F238E27FC236}">
                <a16:creationId xmlns="" xmlns:a16="http://schemas.microsoft.com/office/drawing/2014/main" id="{E4F726AF-F86E-480C-8FCE-DCC98C4AA03A}"/>
              </a:ext>
            </a:extLst>
          </p:cNvPr>
          <p:cNvSpPr/>
          <p:nvPr/>
        </p:nvSpPr>
        <p:spPr>
          <a:xfrm>
            <a:off x="2640559" y="4712320"/>
            <a:ext cx="21336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Open Sans" panose="020B0606030504020204"/>
                <a:ea typeface="+mn-ea"/>
                <a:cs typeface="+mn-cs"/>
              </a:rPr>
              <a:t>Tell your audience the steps you’re taking, both internally and externally, to improve processes and create better consumer experiences</a:t>
            </a:r>
          </a:p>
        </p:txBody>
      </p:sp>
      <p:sp>
        <p:nvSpPr>
          <p:cNvPr id="33" name="Rectangle 32">
            <a:extLst>
              <a:ext uri="{FF2B5EF4-FFF2-40B4-BE49-F238E27FC236}">
                <a16:creationId xmlns="" xmlns:a16="http://schemas.microsoft.com/office/drawing/2014/main" id="{C8EBFC69-3774-4773-BB39-96FDBE367BF3}"/>
              </a:ext>
            </a:extLst>
          </p:cNvPr>
          <p:cNvSpPr/>
          <p:nvPr/>
        </p:nvSpPr>
        <p:spPr>
          <a:xfrm>
            <a:off x="5010549" y="4715429"/>
            <a:ext cx="243529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Open Sans" panose="020B0606030504020204"/>
                <a:ea typeface="+mn-ea"/>
                <a:cs typeface="+mn-cs"/>
              </a:rPr>
              <a:t>Support your brand response with strong, longer-tail branding campaigns to remind consumers about the brand’s product quality and innovations</a:t>
            </a:r>
          </a:p>
        </p:txBody>
      </p:sp>
      <p:sp>
        <p:nvSpPr>
          <p:cNvPr id="34" name="Rectangle 33">
            <a:extLst>
              <a:ext uri="{FF2B5EF4-FFF2-40B4-BE49-F238E27FC236}">
                <a16:creationId xmlns="" xmlns:a16="http://schemas.microsoft.com/office/drawing/2014/main" id="{C9C69D69-E1D7-40B1-8C11-D24D346C7988}"/>
              </a:ext>
            </a:extLst>
          </p:cNvPr>
          <p:cNvSpPr/>
          <p:nvPr/>
        </p:nvSpPr>
        <p:spPr>
          <a:xfrm>
            <a:off x="9899775" y="4709210"/>
            <a:ext cx="226423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Open Sans" panose="020B0606030504020204"/>
                <a:ea typeface="+mn-ea"/>
                <a:cs typeface="+mn-cs"/>
              </a:rPr>
              <a:t>Integrate real customers and real employees within your creative to elicit a greater emotional response from your brand messaging</a:t>
            </a:r>
          </a:p>
        </p:txBody>
      </p:sp>
      <p:sp>
        <p:nvSpPr>
          <p:cNvPr id="35" name="Rectangle 34">
            <a:extLst>
              <a:ext uri="{FF2B5EF4-FFF2-40B4-BE49-F238E27FC236}">
                <a16:creationId xmlns="" xmlns:a16="http://schemas.microsoft.com/office/drawing/2014/main" id="{824A048A-4B70-4351-8747-335B8910677F}"/>
              </a:ext>
            </a:extLst>
          </p:cNvPr>
          <p:cNvSpPr/>
          <p:nvPr/>
        </p:nvSpPr>
        <p:spPr>
          <a:xfrm>
            <a:off x="7400794" y="4709207"/>
            <a:ext cx="24991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Open Sans" panose="020B0606030504020204"/>
                <a:ea typeface="+mn-ea"/>
                <a:cs typeface="+mn-cs"/>
              </a:rPr>
              <a:t>Crises can have a lasting effect on brand perception so it’s important that campaigns created to combat them, and the branding activities that follow, are appropriately funded</a:t>
            </a:r>
          </a:p>
        </p:txBody>
      </p:sp>
      <p:cxnSp>
        <p:nvCxnSpPr>
          <p:cNvPr id="36" name="Straight Connector 35">
            <a:extLst>
              <a:ext uri="{FF2B5EF4-FFF2-40B4-BE49-F238E27FC236}">
                <a16:creationId xmlns="" xmlns:a16="http://schemas.microsoft.com/office/drawing/2014/main" id="{B715E422-AF21-48F1-BB00-D1DA2E009626}"/>
              </a:ext>
            </a:extLst>
          </p:cNvPr>
          <p:cNvCxnSpPr>
            <a:cxnSpLocks/>
          </p:cNvCxnSpPr>
          <p:nvPr/>
        </p:nvCxnSpPr>
        <p:spPr>
          <a:xfrm flipH="1">
            <a:off x="139958" y="6068005"/>
            <a:ext cx="222068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53CC374-6FA9-4D89-83E1-A572C0AB0798}"/>
              </a:ext>
            </a:extLst>
          </p:cNvPr>
          <p:cNvCxnSpPr>
            <a:cxnSpLocks/>
          </p:cNvCxnSpPr>
          <p:nvPr/>
        </p:nvCxnSpPr>
        <p:spPr>
          <a:xfrm flipH="1">
            <a:off x="2559700" y="6061783"/>
            <a:ext cx="222068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67E0B29F-98B0-4D27-8F3F-7FD99131841A}"/>
              </a:ext>
            </a:extLst>
          </p:cNvPr>
          <p:cNvCxnSpPr>
            <a:cxnSpLocks/>
          </p:cNvCxnSpPr>
          <p:nvPr/>
        </p:nvCxnSpPr>
        <p:spPr>
          <a:xfrm flipH="1">
            <a:off x="5091402" y="6064890"/>
            <a:ext cx="222068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44CD0FD-B97C-42A3-82B2-51E7F39626AD}"/>
              </a:ext>
            </a:extLst>
          </p:cNvPr>
          <p:cNvCxnSpPr>
            <a:cxnSpLocks/>
          </p:cNvCxnSpPr>
          <p:nvPr/>
        </p:nvCxnSpPr>
        <p:spPr>
          <a:xfrm flipH="1">
            <a:off x="7554678" y="6064892"/>
            <a:ext cx="222068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A64433A-1BF9-40EC-8B46-50DB69B39AA1}"/>
              </a:ext>
            </a:extLst>
          </p:cNvPr>
          <p:cNvCxnSpPr>
            <a:cxnSpLocks/>
          </p:cNvCxnSpPr>
          <p:nvPr/>
        </p:nvCxnSpPr>
        <p:spPr>
          <a:xfrm flipH="1">
            <a:off x="9915329" y="6064891"/>
            <a:ext cx="222068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D0323C4A-CC9D-4195-8A40-ABCFCD4E050D}"/>
              </a:ext>
            </a:extLst>
          </p:cNvPr>
          <p:cNvCxnSpPr>
            <a:cxnSpLocks/>
          </p:cNvCxnSpPr>
          <p:nvPr/>
        </p:nvCxnSpPr>
        <p:spPr>
          <a:xfrm flipH="1">
            <a:off x="9165768" y="1682619"/>
            <a:ext cx="2957467"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21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EA7E89E-EDC4-4289-B95F-D7028F41776D}"/>
              </a:ext>
            </a:extLst>
          </p:cNvPr>
          <p:cNvSpPr/>
          <p:nvPr/>
        </p:nvSpPr>
        <p:spPr>
          <a:xfrm>
            <a:off x="-1" y="5228743"/>
            <a:ext cx="7998781" cy="1629257"/>
          </a:xfrm>
          <a:prstGeom prst="rect">
            <a:avLst/>
          </a:prstGeom>
          <a:solidFill>
            <a:srgbClr val="0000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Case Study: Facebook</a:t>
            </a:r>
          </a:p>
          <a:p>
            <a:pPr marL="0" marR="0" lvl="0" indent="0" algn="l" defTabSz="1172398" rtl="0" eaLnBrk="1" fontAlgn="auto" latinLnBrk="0" hangingPunct="1">
              <a:lnSpc>
                <a:spcPct val="100000"/>
              </a:lnSpc>
              <a:spcBef>
                <a:spcPts val="0"/>
              </a:spcBef>
              <a:spcAft>
                <a:spcPts val="0"/>
              </a:spcAft>
              <a:buClrTx/>
              <a:buSzTx/>
              <a:buFontTx/>
              <a:buNone/>
              <a:tabLst/>
              <a:defRPr/>
            </a:pPr>
            <a:r>
              <a:rPr lang="en-US" sz="3200" i="1" dirty="0">
                <a:solidFill>
                  <a:prstClr val="white"/>
                </a:solidFill>
                <a:latin typeface="Trebuchet MS"/>
              </a:rPr>
              <a:t>How TV Keeps Business Going “As Is”</a:t>
            </a:r>
            <a:endParaRPr kumimoji="0" lang="en-US" sz="3200" b="0" i="1"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99203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Facebook      The Crisis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20202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DBB0F537-FF17-4BBB-8692-A000F3ACDC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3445" y="341121"/>
            <a:ext cx="2289110" cy="610186"/>
          </a:xfrm>
          <a:prstGeom prst="rect">
            <a:avLst/>
          </a:prstGeom>
        </p:spPr>
      </p:pic>
      <p:sp>
        <p:nvSpPr>
          <p:cNvPr id="12" name="Rectangle 11">
            <a:extLst>
              <a:ext uri="{FF2B5EF4-FFF2-40B4-BE49-F238E27FC236}">
                <a16:creationId xmlns="" xmlns:a16="http://schemas.microsoft.com/office/drawing/2014/main" id="{C2C541EF-E6D1-4CF4-A337-FBA4A2814E44}"/>
              </a:ext>
            </a:extLst>
          </p:cNvPr>
          <p:cNvSpPr/>
          <p:nvPr/>
        </p:nvSpPr>
        <p:spPr>
          <a:xfrm>
            <a:off x="243299" y="1339172"/>
            <a:ext cx="114671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In March 2018, The Guardian &amp; New York Times exposed Cambridge Analytica’s harvesting of personal data from millions of Facebook user accounts which added another scandal amidst allegations of ‘fake news’ posts and Russian meddling on social media platforms to influence the 2016 Presidential election.  The scandal culminated with Facebook co-founder &amp; CEO, Mark Zuckerberg, testifying in front of Congress on April 10</a:t>
            </a:r>
            <a:r>
              <a:rPr lang="en-US" sz="1400" baseline="30000" dirty="0">
                <a:latin typeface="Open Sans" panose="020B0606030504020204"/>
              </a:rPr>
              <a:t>th</a:t>
            </a:r>
            <a:r>
              <a:rPr lang="en-US" sz="1400" dirty="0">
                <a:latin typeface="Open Sans" panose="020B0606030504020204"/>
              </a:rPr>
              <a:t>-11</a:t>
            </a:r>
            <a:r>
              <a:rPr lang="en-US" sz="1400" baseline="30000" dirty="0">
                <a:latin typeface="Open Sans" panose="020B0606030504020204"/>
              </a:rPr>
              <a:t>th</a:t>
            </a:r>
            <a:r>
              <a:rPr lang="en-US" sz="1400" dirty="0">
                <a:latin typeface="Open Sans" panose="020B0606030504020204"/>
              </a:rPr>
              <a:t> 2018 about the social media platform’s mishandling of data and its’ commitment to consumer privacy. </a:t>
            </a:r>
          </a:p>
        </p:txBody>
      </p:sp>
      <p:grpSp>
        <p:nvGrpSpPr>
          <p:cNvPr id="6" name="Group 5">
            <a:extLst>
              <a:ext uri="{FF2B5EF4-FFF2-40B4-BE49-F238E27FC236}">
                <a16:creationId xmlns="" xmlns:a16="http://schemas.microsoft.com/office/drawing/2014/main" id="{5442CC19-9A22-45F8-AD4A-3DC72D9FE531}"/>
              </a:ext>
            </a:extLst>
          </p:cNvPr>
          <p:cNvGrpSpPr/>
          <p:nvPr/>
        </p:nvGrpSpPr>
        <p:grpSpPr>
          <a:xfrm>
            <a:off x="192095" y="5585145"/>
            <a:ext cx="4340093" cy="816359"/>
            <a:chOff x="2509935" y="4318500"/>
            <a:chExt cx="6382138" cy="1121247"/>
          </a:xfrm>
        </p:grpSpPr>
        <p:grpSp>
          <p:nvGrpSpPr>
            <p:cNvPr id="4" name="Group 3">
              <a:extLst>
                <a:ext uri="{FF2B5EF4-FFF2-40B4-BE49-F238E27FC236}">
                  <a16:creationId xmlns="" xmlns:a16="http://schemas.microsoft.com/office/drawing/2014/main" id="{73BED2BB-4B57-4ED0-A695-A17423391DEB}"/>
                </a:ext>
              </a:extLst>
            </p:cNvPr>
            <p:cNvGrpSpPr/>
            <p:nvPr/>
          </p:nvGrpSpPr>
          <p:grpSpPr>
            <a:xfrm>
              <a:off x="2593909" y="4397682"/>
              <a:ext cx="6251511" cy="975176"/>
              <a:chOff x="2593909" y="4397682"/>
              <a:chExt cx="6251511" cy="975176"/>
            </a:xfrm>
          </p:grpSpPr>
          <p:pic>
            <p:nvPicPr>
              <p:cNvPr id="3" name="Picture 2">
                <a:extLst>
                  <a:ext uri="{FF2B5EF4-FFF2-40B4-BE49-F238E27FC236}">
                    <a16:creationId xmlns="" xmlns:a16="http://schemas.microsoft.com/office/drawing/2014/main" id="{F7ADA511-0596-4B9F-B19C-552EE92B5D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3909" y="4689790"/>
                <a:ext cx="6251511" cy="683068"/>
              </a:xfrm>
              <a:prstGeom prst="rect">
                <a:avLst/>
              </a:prstGeom>
            </p:spPr>
          </p:pic>
          <p:pic>
            <p:nvPicPr>
              <p:cNvPr id="15" name="Picture 14">
                <a:extLst>
                  <a:ext uri="{FF2B5EF4-FFF2-40B4-BE49-F238E27FC236}">
                    <a16:creationId xmlns="" xmlns:a16="http://schemas.microsoft.com/office/drawing/2014/main" id="{0BCC4FEB-F20F-44C3-88F9-74D237479E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93909" y="4397682"/>
                <a:ext cx="1983354" cy="357895"/>
              </a:xfrm>
              <a:prstGeom prst="rect">
                <a:avLst/>
              </a:prstGeom>
            </p:spPr>
          </p:pic>
        </p:grpSp>
        <p:sp>
          <p:nvSpPr>
            <p:cNvPr id="5" name="Rectangle 4">
              <a:extLst>
                <a:ext uri="{FF2B5EF4-FFF2-40B4-BE49-F238E27FC236}">
                  <a16:creationId xmlns="" xmlns:a16="http://schemas.microsoft.com/office/drawing/2014/main" id="{8FE85E77-B552-4CD3-985B-B6B8F12AB7C1}"/>
                </a:ext>
              </a:extLst>
            </p:cNvPr>
            <p:cNvSpPr/>
            <p:nvPr/>
          </p:nvSpPr>
          <p:spPr>
            <a:xfrm>
              <a:off x="2509935" y="4318500"/>
              <a:ext cx="6382138" cy="112124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D8558E28-67FE-4E87-A788-1DB3986C4437}"/>
              </a:ext>
            </a:extLst>
          </p:cNvPr>
          <p:cNvGrpSpPr/>
          <p:nvPr/>
        </p:nvGrpSpPr>
        <p:grpSpPr>
          <a:xfrm>
            <a:off x="379909" y="3420003"/>
            <a:ext cx="3730299" cy="908888"/>
            <a:chOff x="531845" y="3346543"/>
            <a:chExt cx="6885992" cy="1187023"/>
          </a:xfrm>
        </p:grpSpPr>
        <p:grpSp>
          <p:nvGrpSpPr>
            <p:cNvPr id="8" name="Group 7">
              <a:extLst>
                <a:ext uri="{FF2B5EF4-FFF2-40B4-BE49-F238E27FC236}">
                  <a16:creationId xmlns="" xmlns:a16="http://schemas.microsoft.com/office/drawing/2014/main" id="{25E8977A-A8D6-4552-A895-7A2F3A337D4E}"/>
                </a:ext>
              </a:extLst>
            </p:cNvPr>
            <p:cNvGrpSpPr/>
            <p:nvPr/>
          </p:nvGrpSpPr>
          <p:grpSpPr>
            <a:xfrm>
              <a:off x="609465" y="3381297"/>
              <a:ext cx="6702367" cy="1116522"/>
              <a:chOff x="609465" y="3381297"/>
              <a:chExt cx="6702367" cy="1116522"/>
            </a:xfrm>
          </p:grpSpPr>
          <p:pic>
            <p:nvPicPr>
              <p:cNvPr id="7" name="Picture 6">
                <a:extLst>
                  <a:ext uri="{FF2B5EF4-FFF2-40B4-BE49-F238E27FC236}">
                    <a16:creationId xmlns="" xmlns:a16="http://schemas.microsoft.com/office/drawing/2014/main" id="{2B929420-279B-4B09-A135-E6AE283FD0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444" y="3596363"/>
                <a:ext cx="6671388" cy="901456"/>
              </a:xfrm>
              <a:prstGeom prst="rect">
                <a:avLst/>
              </a:prstGeom>
            </p:spPr>
          </p:pic>
          <p:pic>
            <p:nvPicPr>
              <p:cNvPr id="17" name="Picture 16">
                <a:extLst>
                  <a:ext uri="{FF2B5EF4-FFF2-40B4-BE49-F238E27FC236}">
                    <a16:creationId xmlns="" xmlns:a16="http://schemas.microsoft.com/office/drawing/2014/main" id="{83F1C18D-1ACE-418C-B145-8EA1C50423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9465" y="3381297"/>
                <a:ext cx="1601889" cy="278373"/>
              </a:xfrm>
              <a:prstGeom prst="rect">
                <a:avLst/>
              </a:prstGeom>
            </p:spPr>
          </p:pic>
        </p:grpSp>
        <p:sp>
          <p:nvSpPr>
            <p:cNvPr id="9" name="Rectangle 8">
              <a:extLst>
                <a:ext uri="{FF2B5EF4-FFF2-40B4-BE49-F238E27FC236}">
                  <a16:creationId xmlns="" xmlns:a16="http://schemas.microsoft.com/office/drawing/2014/main" id="{657C875D-C7A6-40BD-A30E-A0B4B5CBDA96}"/>
                </a:ext>
              </a:extLst>
            </p:cNvPr>
            <p:cNvSpPr/>
            <p:nvPr/>
          </p:nvSpPr>
          <p:spPr>
            <a:xfrm>
              <a:off x="531845" y="3346543"/>
              <a:ext cx="6885992" cy="118702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63A5CD6E-41B7-4F1E-860E-D00796E7A23E}"/>
              </a:ext>
            </a:extLst>
          </p:cNvPr>
          <p:cNvGrpSpPr/>
          <p:nvPr/>
        </p:nvGrpSpPr>
        <p:grpSpPr>
          <a:xfrm>
            <a:off x="633359" y="4509338"/>
            <a:ext cx="3555895" cy="939574"/>
            <a:chOff x="2369976" y="2598821"/>
            <a:chExt cx="4721289" cy="1209032"/>
          </a:xfrm>
        </p:grpSpPr>
        <p:grpSp>
          <p:nvGrpSpPr>
            <p:cNvPr id="16" name="Group 15">
              <a:extLst>
                <a:ext uri="{FF2B5EF4-FFF2-40B4-BE49-F238E27FC236}">
                  <a16:creationId xmlns="" xmlns:a16="http://schemas.microsoft.com/office/drawing/2014/main" id="{9E6609AD-2B8F-489C-9A67-93ACD9FAC55C}"/>
                </a:ext>
              </a:extLst>
            </p:cNvPr>
            <p:cNvGrpSpPr/>
            <p:nvPr/>
          </p:nvGrpSpPr>
          <p:grpSpPr>
            <a:xfrm>
              <a:off x="2369976" y="2598821"/>
              <a:ext cx="4672920" cy="1209032"/>
              <a:chOff x="2110434" y="3009072"/>
              <a:chExt cx="4672920" cy="1209032"/>
            </a:xfrm>
          </p:grpSpPr>
          <p:pic>
            <p:nvPicPr>
              <p:cNvPr id="11" name="Picture 10">
                <a:extLst>
                  <a:ext uri="{FF2B5EF4-FFF2-40B4-BE49-F238E27FC236}">
                    <a16:creationId xmlns="" xmlns:a16="http://schemas.microsoft.com/office/drawing/2014/main" id="{471D7033-343A-4B1C-BCEB-EE4C1B7F73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10434" y="3009072"/>
                <a:ext cx="1520889" cy="505590"/>
              </a:xfrm>
              <a:prstGeom prst="rect">
                <a:avLst/>
              </a:prstGeom>
            </p:spPr>
          </p:pic>
          <p:pic>
            <p:nvPicPr>
              <p:cNvPr id="22" name="Picture 21">
                <a:extLst>
                  <a:ext uri="{FF2B5EF4-FFF2-40B4-BE49-F238E27FC236}">
                    <a16:creationId xmlns="" xmlns:a16="http://schemas.microsoft.com/office/drawing/2014/main" id="{D7B38782-F648-4C3C-9EFE-92BB5A192EE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11354" y="3523981"/>
                <a:ext cx="4572000" cy="694123"/>
              </a:xfrm>
              <a:prstGeom prst="rect">
                <a:avLst/>
              </a:prstGeom>
            </p:spPr>
          </p:pic>
        </p:grpSp>
        <p:sp>
          <p:nvSpPr>
            <p:cNvPr id="18" name="Rectangle 17">
              <a:extLst>
                <a:ext uri="{FF2B5EF4-FFF2-40B4-BE49-F238E27FC236}">
                  <a16:creationId xmlns="" xmlns:a16="http://schemas.microsoft.com/office/drawing/2014/main" id="{53CAFA1B-6145-4E93-AD1A-599FBCD801E0}"/>
                </a:ext>
              </a:extLst>
            </p:cNvPr>
            <p:cNvSpPr/>
            <p:nvPr/>
          </p:nvSpPr>
          <p:spPr>
            <a:xfrm>
              <a:off x="2369976" y="2598821"/>
              <a:ext cx="4721289" cy="120032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 xmlns:a16="http://schemas.microsoft.com/office/drawing/2014/main" id="{A3D44F10-48A9-465B-BB78-49531A8C0F50}"/>
              </a:ext>
            </a:extLst>
          </p:cNvPr>
          <p:cNvGrpSpPr/>
          <p:nvPr/>
        </p:nvGrpSpPr>
        <p:grpSpPr>
          <a:xfrm>
            <a:off x="8778377" y="3547279"/>
            <a:ext cx="2808514" cy="1138244"/>
            <a:chOff x="3060101" y="2692298"/>
            <a:chExt cx="3797899" cy="1473404"/>
          </a:xfrm>
        </p:grpSpPr>
        <p:grpSp>
          <p:nvGrpSpPr>
            <p:cNvPr id="24" name="Group 23">
              <a:extLst>
                <a:ext uri="{FF2B5EF4-FFF2-40B4-BE49-F238E27FC236}">
                  <a16:creationId xmlns="" xmlns:a16="http://schemas.microsoft.com/office/drawing/2014/main" id="{B2A63712-59AE-4E3B-9822-64378460681C}"/>
                </a:ext>
              </a:extLst>
            </p:cNvPr>
            <p:cNvGrpSpPr/>
            <p:nvPr/>
          </p:nvGrpSpPr>
          <p:grpSpPr>
            <a:xfrm>
              <a:off x="3102088" y="2731864"/>
              <a:ext cx="3709259" cy="1406826"/>
              <a:chOff x="3102088" y="2731864"/>
              <a:chExt cx="3709259" cy="1406826"/>
            </a:xfrm>
          </p:grpSpPr>
          <p:pic>
            <p:nvPicPr>
              <p:cNvPr id="23" name="Picture 22">
                <a:extLst>
                  <a:ext uri="{FF2B5EF4-FFF2-40B4-BE49-F238E27FC236}">
                    <a16:creationId xmlns="" xmlns:a16="http://schemas.microsoft.com/office/drawing/2014/main" id="{AFBCA0FB-F2F7-445A-87CB-B08F4573390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02088" y="3217702"/>
                <a:ext cx="3709259" cy="920988"/>
              </a:xfrm>
              <a:prstGeom prst="rect">
                <a:avLst/>
              </a:prstGeom>
            </p:spPr>
          </p:pic>
          <p:pic>
            <p:nvPicPr>
              <p:cNvPr id="27" name="Picture 26">
                <a:extLst>
                  <a:ext uri="{FF2B5EF4-FFF2-40B4-BE49-F238E27FC236}">
                    <a16:creationId xmlns="" xmlns:a16="http://schemas.microsoft.com/office/drawing/2014/main" id="{10307FCA-0DDA-4230-A711-5BA0DDA2117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45288" y="2731864"/>
                <a:ext cx="1305414" cy="478683"/>
              </a:xfrm>
              <a:prstGeom prst="rect">
                <a:avLst/>
              </a:prstGeom>
            </p:spPr>
          </p:pic>
        </p:grpSp>
        <p:sp>
          <p:nvSpPr>
            <p:cNvPr id="25" name="Rectangle 24">
              <a:extLst>
                <a:ext uri="{FF2B5EF4-FFF2-40B4-BE49-F238E27FC236}">
                  <a16:creationId xmlns="" xmlns:a16="http://schemas.microsoft.com/office/drawing/2014/main" id="{F2344042-E061-4D53-A9EC-5F0F58C0C263}"/>
                </a:ext>
              </a:extLst>
            </p:cNvPr>
            <p:cNvSpPr/>
            <p:nvPr/>
          </p:nvSpPr>
          <p:spPr>
            <a:xfrm>
              <a:off x="3060101" y="2692298"/>
              <a:ext cx="3797899" cy="147340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 xmlns:a16="http://schemas.microsoft.com/office/drawing/2014/main" id="{226D1408-0476-43A4-BCEF-4A7D4AE53F43}"/>
              </a:ext>
            </a:extLst>
          </p:cNvPr>
          <p:cNvGrpSpPr/>
          <p:nvPr/>
        </p:nvGrpSpPr>
        <p:grpSpPr>
          <a:xfrm>
            <a:off x="8557543" y="5040928"/>
            <a:ext cx="3433311" cy="1163598"/>
            <a:chOff x="2985441" y="2486256"/>
            <a:chExt cx="4320074" cy="1491229"/>
          </a:xfrm>
        </p:grpSpPr>
        <p:grpSp>
          <p:nvGrpSpPr>
            <p:cNvPr id="29" name="Group 28">
              <a:extLst>
                <a:ext uri="{FF2B5EF4-FFF2-40B4-BE49-F238E27FC236}">
                  <a16:creationId xmlns="" xmlns:a16="http://schemas.microsoft.com/office/drawing/2014/main" id="{B29FDF98-7A81-4DC4-9A95-24C1CBA5960B}"/>
                </a:ext>
              </a:extLst>
            </p:cNvPr>
            <p:cNvGrpSpPr/>
            <p:nvPr/>
          </p:nvGrpSpPr>
          <p:grpSpPr>
            <a:xfrm>
              <a:off x="2985441" y="2486256"/>
              <a:ext cx="4320074" cy="1452249"/>
              <a:chOff x="2985441" y="2486256"/>
              <a:chExt cx="4320074" cy="1452249"/>
            </a:xfrm>
          </p:grpSpPr>
          <p:pic>
            <p:nvPicPr>
              <p:cNvPr id="28" name="Picture 27">
                <a:extLst>
                  <a:ext uri="{FF2B5EF4-FFF2-40B4-BE49-F238E27FC236}">
                    <a16:creationId xmlns="" xmlns:a16="http://schemas.microsoft.com/office/drawing/2014/main" id="{1FD36805-771A-4378-856C-90E75C8AC5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985441" y="2888195"/>
                <a:ext cx="4320074" cy="882545"/>
              </a:xfrm>
              <a:prstGeom prst="rect">
                <a:avLst/>
              </a:prstGeom>
            </p:spPr>
          </p:pic>
          <p:pic>
            <p:nvPicPr>
              <p:cNvPr id="33" name="Picture 32">
                <a:extLst>
                  <a:ext uri="{FF2B5EF4-FFF2-40B4-BE49-F238E27FC236}">
                    <a16:creationId xmlns="" xmlns:a16="http://schemas.microsoft.com/office/drawing/2014/main" id="{F7F895AD-F2E1-494B-AF31-27BD5AF9A41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01703" y="2486256"/>
                <a:ext cx="1169081" cy="398109"/>
              </a:xfrm>
              <a:prstGeom prst="rect">
                <a:avLst/>
              </a:prstGeom>
            </p:spPr>
          </p:pic>
          <p:pic>
            <p:nvPicPr>
              <p:cNvPr id="34" name="Picture 33">
                <a:extLst>
                  <a:ext uri="{FF2B5EF4-FFF2-40B4-BE49-F238E27FC236}">
                    <a16:creationId xmlns="" xmlns:a16="http://schemas.microsoft.com/office/drawing/2014/main" id="{75645A01-EE1B-4D6D-B25C-83F17EC77DC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985441" y="3562914"/>
                <a:ext cx="4320074" cy="375591"/>
              </a:xfrm>
              <a:prstGeom prst="rect">
                <a:avLst/>
              </a:prstGeom>
            </p:spPr>
          </p:pic>
        </p:grpSp>
        <p:sp>
          <p:nvSpPr>
            <p:cNvPr id="36" name="Rectangle 35">
              <a:extLst>
                <a:ext uri="{FF2B5EF4-FFF2-40B4-BE49-F238E27FC236}">
                  <a16:creationId xmlns="" xmlns:a16="http://schemas.microsoft.com/office/drawing/2014/main" id="{9F3879D9-A3B8-4BD3-A733-A05749E97DEB}"/>
                </a:ext>
              </a:extLst>
            </p:cNvPr>
            <p:cNvSpPr/>
            <p:nvPr/>
          </p:nvSpPr>
          <p:spPr>
            <a:xfrm>
              <a:off x="3001703" y="2486256"/>
              <a:ext cx="4303812" cy="149122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 xmlns:a16="http://schemas.microsoft.com/office/drawing/2014/main" id="{B4256748-470C-47AB-9010-BCE8A32CB51D}"/>
              </a:ext>
            </a:extLst>
          </p:cNvPr>
          <p:cNvGrpSpPr/>
          <p:nvPr/>
        </p:nvGrpSpPr>
        <p:grpSpPr>
          <a:xfrm>
            <a:off x="633359" y="2392933"/>
            <a:ext cx="4212472" cy="987274"/>
            <a:chOff x="1022001" y="2436434"/>
            <a:chExt cx="4612956" cy="1120907"/>
          </a:xfrm>
        </p:grpSpPr>
        <p:grpSp>
          <p:nvGrpSpPr>
            <p:cNvPr id="40" name="Group 39">
              <a:extLst>
                <a:ext uri="{FF2B5EF4-FFF2-40B4-BE49-F238E27FC236}">
                  <a16:creationId xmlns="" xmlns:a16="http://schemas.microsoft.com/office/drawing/2014/main" id="{C754273A-C6EC-4D70-858E-1F3DB4F74170}"/>
                </a:ext>
              </a:extLst>
            </p:cNvPr>
            <p:cNvGrpSpPr/>
            <p:nvPr/>
          </p:nvGrpSpPr>
          <p:grpSpPr>
            <a:xfrm>
              <a:off x="1022001" y="2436434"/>
              <a:ext cx="4612956" cy="1107292"/>
              <a:chOff x="1022001" y="2436434"/>
              <a:chExt cx="4612956" cy="1107292"/>
            </a:xfrm>
          </p:grpSpPr>
          <p:pic>
            <p:nvPicPr>
              <p:cNvPr id="38" name="Picture 37">
                <a:extLst>
                  <a:ext uri="{FF2B5EF4-FFF2-40B4-BE49-F238E27FC236}">
                    <a16:creationId xmlns="" xmlns:a16="http://schemas.microsoft.com/office/drawing/2014/main" id="{AEB2A1B5-4BBF-434F-8773-F5F8A04D8F2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22001" y="2436434"/>
                <a:ext cx="2707956" cy="435445"/>
              </a:xfrm>
              <a:prstGeom prst="rect">
                <a:avLst/>
              </a:prstGeom>
            </p:spPr>
          </p:pic>
          <p:pic>
            <p:nvPicPr>
              <p:cNvPr id="39" name="Picture 38">
                <a:extLst>
                  <a:ext uri="{FF2B5EF4-FFF2-40B4-BE49-F238E27FC236}">
                    <a16:creationId xmlns="" xmlns:a16="http://schemas.microsoft.com/office/drawing/2014/main" id="{EB6CB373-398D-4441-B24F-F4B30E48742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71785" y="2824152"/>
                <a:ext cx="4563172" cy="719574"/>
              </a:xfrm>
              <a:prstGeom prst="rect">
                <a:avLst/>
              </a:prstGeom>
            </p:spPr>
          </p:pic>
        </p:grpSp>
        <p:sp>
          <p:nvSpPr>
            <p:cNvPr id="41" name="Rectangle 40">
              <a:extLst>
                <a:ext uri="{FF2B5EF4-FFF2-40B4-BE49-F238E27FC236}">
                  <a16:creationId xmlns="" xmlns:a16="http://schemas.microsoft.com/office/drawing/2014/main" id="{5940B025-F969-4C50-9DFE-2C4E70A882DC}"/>
                </a:ext>
              </a:extLst>
            </p:cNvPr>
            <p:cNvSpPr/>
            <p:nvPr/>
          </p:nvSpPr>
          <p:spPr>
            <a:xfrm>
              <a:off x="1069912" y="2450887"/>
              <a:ext cx="4518392" cy="110645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 xmlns:a16="http://schemas.microsoft.com/office/drawing/2014/main" id="{3D69499A-9C53-48CD-B16A-4F32A934F578}"/>
              </a:ext>
            </a:extLst>
          </p:cNvPr>
          <p:cNvGrpSpPr/>
          <p:nvPr/>
        </p:nvGrpSpPr>
        <p:grpSpPr>
          <a:xfrm>
            <a:off x="5104260" y="2379567"/>
            <a:ext cx="5933027" cy="964767"/>
            <a:chOff x="-998377" y="1670411"/>
            <a:chExt cx="8360230" cy="1053395"/>
          </a:xfrm>
        </p:grpSpPr>
        <p:grpSp>
          <p:nvGrpSpPr>
            <p:cNvPr id="45" name="Group 44">
              <a:extLst>
                <a:ext uri="{FF2B5EF4-FFF2-40B4-BE49-F238E27FC236}">
                  <a16:creationId xmlns="" xmlns:a16="http://schemas.microsoft.com/office/drawing/2014/main" id="{724330A8-967A-4ACB-9E2E-F97A017B86B8}"/>
                </a:ext>
              </a:extLst>
            </p:cNvPr>
            <p:cNvGrpSpPr/>
            <p:nvPr/>
          </p:nvGrpSpPr>
          <p:grpSpPr>
            <a:xfrm>
              <a:off x="-998377" y="1670411"/>
              <a:ext cx="8266925" cy="1006401"/>
              <a:chOff x="-998377" y="1670411"/>
              <a:chExt cx="8266925" cy="1006401"/>
            </a:xfrm>
          </p:grpSpPr>
          <p:pic>
            <p:nvPicPr>
              <p:cNvPr id="43" name="Picture 42">
                <a:extLst>
                  <a:ext uri="{FF2B5EF4-FFF2-40B4-BE49-F238E27FC236}">
                    <a16:creationId xmlns="" xmlns:a16="http://schemas.microsoft.com/office/drawing/2014/main" id="{E015BD36-7311-4D0F-A32E-722B0684737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98376" y="2028120"/>
                <a:ext cx="8266924" cy="648692"/>
              </a:xfrm>
              <a:prstGeom prst="rect">
                <a:avLst/>
              </a:prstGeom>
            </p:spPr>
          </p:pic>
          <p:pic>
            <p:nvPicPr>
              <p:cNvPr id="44" name="Picture 43">
                <a:extLst>
                  <a:ext uri="{FF2B5EF4-FFF2-40B4-BE49-F238E27FC236}">
                    <a16:creationId xmlns="" xmlns:a16="http://schemas.microsoft.com/office/drawing/2014/main" id="{CAD92749-0A09-47CF-AA93-FD6AD53F332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98377" y="1670411"/>
                <a:ext cx="1538820" cy="357708"/>
              </a:xfrm>
              <a:prstGeom prst="rect">
                <a:avLst/>
              </a:prstGeom>
            </p:spPr>
          </p:pic>
        </p:grpSp>
        <p:sp>
          <p:nvSpPr>
            <p:cNvPr id="46" name="Rectangle 45">
              <a:extLst>
                <a:ext uri="{FF2B5EF4-FFF2-40B4-BE49-F238E27FC236}">
                  <a16:creationId xmlns="" xmlns:a16="http://schemas.microsoft.com/office/drawing/2014/main" id="{8BC1B239-FAC7-498B-8FD1-ED701B471116}"/>
                </a:ext>
              </a:extLst>
            </p:cNvPr>
            <p:cNvSpPr/>
            <p:nvPr/>
          </p:nvSpPr>
          <p:spPr>
            <a:xfrm>
              <a:off x="-998376" y="1670412"/>
              <a:ext cx="8360229" cy="1053394"/>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 xmlns:a16="http://schemas.microsoft.com/office/drawing/2014/main" id="{56C1F3A0-4669-44C8-9357-F2420013CEFF}"/>
              </a:ext>
            </a:extLst>
          </p:cNvPr>
          <p:cNvGrpSpPr/>
          <p:nvPr/>
        </p:nvGrpSpPr>
        <p:grpSpPr>
          <a:xfrm>
            <a:off x="4806172" y="3586655"/>
            <a:ext cx="3464463" cy="2610236"/>
            <a:chOff x="-653143" y="1212810"/>
            <a:chExt cx="3219061" cy="2469940"/>
          </a:xfrm>
        </p:grpSpPr>
        <p:sp>
          <p:nvSpPr>
            <p:cNvPr id="50" name="Rectangle 49">
              <a:extLst>
                <a:ext uri="{FF2B5EF4-FFF2-40B4-BE49-F238E27FC236}">
                  <a16:creationId xmlns="" xmlns:a16="http://schemas.microsoft.com/office/drawing/2014/main" id="{557950EB-AD7C-4F92-B485-E0387489E56D}"/>
                </a:ext>
              </a:extLst>
            </p:cNvPr>
            <p:cNvSpPr/>
            <p:nvPr/>
          </p:nvSpPr>
          <p:spPr>
            <a:xfrm>
              <a:off x="-653143" y="1212810"/>
              <a:ext cx="3219061" cy="246994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 xmlns:a16="http://schemas.microsoft.com/office/drawing/2014/main" id="{E4A4E567-68C8-4AC3-8573-C5FD822A44A7}"/>
                </a:ext>
              </a:extLst>
            </p:cNvPr>
            <p:cNvGrpSpPr/>
            <p:nvPr/>
          </p:nvGrpSpPr>
          <p:grpSpPr>
            <a:xfrm>
              <a:off x="-611177" y="1244316"/>
              <a:ext cx="3177095" cy="2438434"/>
              <a:chOff x="178810" y="1726667"/>
              <a:chExt cx="3348699" cy="2691837"/>
            </a:xfrm>
            <a:solidFill>
              <a:schemeClr val="bg1"/>
            </a:solidFill>
          </p:grpSpPr>
          <p:pic>
            <p:nvPicPr>
              <p:cNvPr id="35" name="Picture 34">
                <a:extLst>
                  <a:ext uri="{FF2B5EF4-FFF2-40B4-BE49-F238E27FC236}">
                    <a16:creationId xmlns="" xmlns:a16="http://schemas.microsoft.com/office/drawing/2014/main" id="{8267C6E6-749B-4D0C-BD95-2B5DB75F4D8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78810" y="1988069"/>
                <a:ext cx="3348699" cy="2430435"/>
              </a:xfrm>
              <a:prstGeom prst="rect">
                <a:avLst/>
              </a:prstGeom>
              <a:grpFill/>
            </p:spPr>
          </p:pic>
          <p:pic>
            <p:nvPicPr>
              <p:cNvPr id="48" name="Picture 47">
                <a:extLst>
                  <a:ext uri="{FF2B5EF4-FFF2-40B4-BE49-F238E27FC236}">
                    <a16:creationId xmlns="" xmlns:a16="http://schemas.microsoft.com/office/drawing/2014/main" id="{88A9F66B-4782-461C-8C02-3B02E466E412}"/>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68980" y="1726667"/>
                <a:ext cx="1568741" cy="208600"/>
              </a:xfrm>
              <a:prstGeom prst="rect">
                <a:avLst/>
              </a:prstGeom>
              <a:grpFill/>
            </p:spPr>
          </p:pic>
        </p:grpSp>
      </p:grpSp>
    </p:spTree>
    <p:extLst>
      <p:ext uri="{BB962C8B-B14F-4D97-AF65-F5344CB8AC3E}">
        <p14:creationId xmlns:p14="http://schemas.microsoft.com/office/powerpoint/2010/main" val="384339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Facebook      The Response</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 xmlns:a16="http://schemas.microsoft.com/office/drawing/2014/main" id="{CA7E1260-F598-47B2-AF81-9BD3AA71CAC4}"/>
              </a:ext>
            </a:extLst>
          </p:cNvPr>
          <p:cNvSpPr/>
          <p:nvPr/>
        </p:nvSpPr>
        <p:spPr>
          <a:xfrm>
            <a:off x="181162" y="6315349"/>
            <a:ext cx="1047464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TV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occurrence data.  Impressions represent US TV HHs and include activity within national broadcast and cable TV linear, national time-shifted, local, VOD and OTT.  </a:t>
            </a: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figures above also includes creative labeled as ‘A Little Closer’ which accounted for 46 airings / 97.8 MM imps / $2.9 MM between 4/25/18 – 7/14/18.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20202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FBDF60A4-3E56-4AE2-AB03-D85A6E894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3445" y="341121"/>
            <a:ext cx="2289110" cy="610186"/>
          </a:xfrm>
          <a:prstGeom prst="rect">
            <a:avLst/>
          </a:prstGeom>
        </p:spPr>
      </p:pic>
      <p:sp>
        <p:nvSpPr>
          <p:cNvPr id="11" name="Rectangle 10">
            <a:extLst>
              <a:ext uri="{FF2B5EF4-FFF2-40B4-BE49-F238E27FC236}">
                <a16:creationId xmlns="" xmlns:a16="http://schemas.microsoft.com/office/drawing/2014/main" id="{C6321EE5-5BF0-4488-A974-BBECFE00E4AC}"/>
              </a:ext>
            </a:extLst>
          </p:cNvPr>
          <p:cNvSpPr/>
          <p:nvPr/>
        </p:nvSpPr>
        <p:spPr>
          <a:xfrm>
            <a:off x="3737912" y="2263414"/>
            <a:ext cx="4658623" cy="769441"/>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u="sng" dirty="0">
                <a:latin typeface="Open Sans" panose="020B0606030504020204"/>
              </a:rPr>
              <a:t>“Here Together” - </a:t>
            </a:r>
            <a:r>
              <a:rPr lang="en-US" b="1" u="sng" dirty="0">
                <a:latin typeface="Open Sans" panose="020B0606030504020204"/>
              </a:rPr>
              <a:t>$67.8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12-Week Flight: 4/25/18 – 7/19/18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:30, :60-second creative / 3,713 Airings / 1.9 Billon HH IMPs</a:t>
            </a:r>
          </a:p>
        </p:txBody>
      </p:sp>
      <p:sp>
        <p:nvSpPr>
          <p:cNvPr id="15" name="Rectangle 14">
            <a:extLst>
              <a:ext uri="{FF2B5EF4-FFF2-40B4-BE49-F238E27FC236}">
                <a16:creationId xmlns="" xmlns:a16="http://schemas.microsoft.com/office/drawing/2014/main" id="{49381EB3-A4E9-4D8D-9784-6E0D897AB353}"/>
              </a:ext>
            </a:extLst>
          </p:cNvPr>
          <p:cNvSpPr/>
          <p:nvPr/>
        </p:nvSpPr>
        <p:spPr>
          <a:xfrm>
            <a:off x="533341" y="1273855"/>
            <a:ext cx="1088446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Only two weeks after Zuckerberg testified in front of Congress, and on the same day as their 1Q ‘18 earnings report release, Facebook launched their “Here Together” TV campaign in April 2018 acknowledging that people don’t want to see spam, clickbait articles and false news so moving forward they were going to show more from the people you care about on your newsfeed. </a:t>
            </a:r>
          </a:p>
        </p:txBody>
      </p:sp>
      <p:pic>
        <p:nvPicPr>
          <p:cNvPr id="16" name="Picture 15">
            <a:extLst>
              <a:ext uri="{FF2B5EF4-FFF2-40B4-BE49-F238E27FC236}">
                <a16:creationId xmlns="" xmlns:a16="http://schemas.microsoft.com/office/drawing/2014/main" id="{58FDEEBB-66E6-4638-8742-ED22E1EC68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619" y="3398957"/>
            <a:ext cx="3907986" cy="2187770"/>
          </a:xfrm>
          <a:prstGeom prst="rect">
            <a:avLst/>
          </a:prstGeom>
          <a:ln w="6350">
            <a:solidFill>
              <a:schemeClr val="tx1"/>
            </a:solidFill>
          </a:ln>
        </p:spPr>
      </p:pic>
      <p:pic>
        <p:nvPicPr>
          <p:cNvPr id="3" name="Picture 2">
            <a:extLst>
              <a:ext uri="{FF2B5EF4-FFF2-40B4-BE49-F238E27FC236}">
                <a16:creationId xmlns="" xmlns:a16="http://schemas.microsoft.com/office/drawing/2014/main" id="{A30509FD-CE93-497B-B0FA-534A83D800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82457" y="3387173"/>
            <a:ext cx="3907985" cy="2212391"/>
          </a:xfrm>
          <a:prstGeom prst="rect">
            <a:avLst/>
          </a:prstGeom>
          <a:ln w="6350">
            <a:solidFill>
              <a:schemeClr val="tx1"/>
            </a:solidFill>
          </a:ln>
        </p:spPr>
      </p:pic>
      <p:pic>
        <p:nvPicPr>
          <p:cNvPr id="4" name="Picture 3">
            <a:extLst>
              <a:ext uri="{FF2B5EF4-FFF2-40B4-BE49-F238E27FC236}">
                <a16:creationId xmlns="" xmlns:a16="http://schemas.microsoft.com/office/drawing/2014/main" id="{266EDDE0-C244-4C47-8259-BE3768A8E8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0940" y="3398647"/>
            <a:ext cx="3907987" cy="2212391"/>
          </a:xfrm>
          <a:prstGeom prst="rect">
            <a:avLst/>
          </a:prstGeom>
          <a:ln w="6350">
            <a:solidFill>
              <a:schemeClr val="tx1"/>
            </a:solidFill>
          </a:ln>
        </p:spPr>
      </p:pic>
    </p:spTree>
    <p:extLst>
      <p:ext uri="{BB962C8B-B14F-4D97-AF65-F5344CB8AC3E}">
        <p14:creationId xmlns:p14="http://schemas.microsoft.com/office/powerpoint/2010/main" val="394826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Facebook      Other Supporting TV Activity</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 xmlns:a16="http://schemas.microsoft.com/office/drawing/2014/main" id="{CA7E1260-F598-47B2-AF81-9BD3AA71CAC4}"/>
              </a:ext>
            </a:extLst>
          </p:cNvPr>
          <p:cNvSpPr/>
          <p:nvPr/>
        </p:nvSpPr>
        <p:spPr>
          <a:xfrm>
            <a:off x="181162" y="6315349"/>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iSpot.tv occurrence data, includes national broadcast &amp; cable TV.</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20202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FBDF60A4-3E56-4AE2-AB03-D85A6E894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3445" y="341121"/>
            <a:ext cx="2289110" cy="610186"/>
          </a:xfrm>
          <a:prstGeom prst="rect">
            <a:avLst/>
          </a:prstGeom>
        </p:spPr>
      </p:pic>
      <p:graphicFrame>
        <p:nvGraphicFramePr>
          <p:cNvPr id="11" name="Chart 10">
            <a:extLst>
              <a:ext uri="{FF2B5EF4-FFF2-40B4-BE49-F238E27FC236}">
                <a16:creationId xmlns="" xmlns:a16="http://schemas.microsoft.com/office/drawing/2014/main" id="{E270AF47-24DD-4DEF-826E-C4990AA0ADBA}"/>
              </a:ext>
            </a:extLst>
          </p:cNvPr>
          <p:cNvGraphicFramePr/>
          <p:nvPr>
            <p:extLst>
              <p:ext uri="{D42A27DB-BD31-4B8C-83A1-F6EECF244321}">
                <p14:modId xmlns:p14="http://schemas.microsoft.com/office/powerpoint/2010/main" val="624090433"/>
              </p:ext>
            </p:extLst>
          </p:nvPr>
        </p:nvGraphicFramePr>
        <p:xfrm>
          <a:off x="830811" y="2733870"/>
          <a:ext cx="10450285" cy="3542524"/>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a:extLst>
              <a:ext uri="{FF2B5EF4-FFF2-40B4-BE49-F238E27FC236}">
                <a16:creationId xmlns="" xmlns:a16="http://schemas.microsoft.com/office/drawing/2014/main" id="{F9C82898-4A6B-4686-9BC5-8151DFB62BAE}"/>
              </a:ext>
            </a:extLst>
          </p:cNvPr>
          <p:cNvSpPr/>
          <p:nvPr/>
        </p:nvSpPr>
        <p:spPr>
          <a:xfrm>
            <a:off x="1026370" y="2126404"/>
            <a:ext cx="10123714"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latin typeface="Open Sans" panose="020B0606030504020204"/>
              </a:rPr>
              <a:t>Facebook: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(in thousands)</a:t>
            </a:r>
          </a:p>
        </p:txBody>
      </p:sp>
      <p:sp>
        <p:nvSpPr>
          <p:cNvPr id="28" name="Rectangle 27">
            <a:extLst>
              <a:ext uri="{FF2B5EF4-FFF2-40B4-BE49-F238E27FC236}">
                <a16:creationId xmlns="" xmlns:a16="http://schemas.microsoft.com/office/drawing/2014/main" id="{21EDDB61-FA99-402A-8007-5324BB261A80}"/>
              </a:ext>
            </a:extLst>
          </p:cNvPr>
          <p:cNvSpPr/>
          <p:nvPr/>
        </p:nvSpPr>
        <p:spPr>
          <a:xfrm>
            <a:off x="422650" y="1265309"/>
            <a:ext cx="1118432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When Facebook launched their “Here Together” TV campaign in April 2018, it ran almost exclusively throughout their flight and it represented their largest TV campaign to date.  Other Facebook campaigns over the last three years focused on their products such as Facebook Live, Groups, Marketplace and Fundraisers ($155 million in TV since 4Q 2016).</a:t>
            </a:r>
          </a:p>
        </p:txBody>
      </p:sp>
    </p:spTree>
    <p:extLst>
      <p:ext uri="{BB962C8B-B14F-4D97-AF65-F5344CB8AC3E}">
        <p14:creationId xmlns:p14="http://schemas.microsoft.com/office/powerpoint/2010/main" val="105800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 xmlns:a16="http://schemas.microsoft.com/office/drawing/2014/main" id="{9ADB2B15-92E6-4C51-AB83-3255B16AA79C}"/>
              </a:ext>
            </a:extLst>
          </p:cNvPr>
          <p:cNvSpPr txBox="1">
            <a:spLocks/>
          </p:cNvSpPr>
          <p:nvPr/>
        </p:nvSpPr>
        <p:spPr>
          <a:xfrm>
            <a:off x="9254127" y="6393259"/>
            <a:ext cx="2844800" cy="513769"/>
          </a:xfrm>
          <a:prstGeom prst="rect">
            <a:avLst/>
          </a:prstGeom>
          <a:noFill/>
        </p:spPr>
        <p:txBody>
          <a:bodyPr vert="horz" wrap="square" lIns="234480" tIns="117240" rIns="234480" bIns="11724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86082"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800" b="0" i="0" u="none" strike="noStrike" kern="1200" cap="none" spc="0" normalizeH="0" baseline="0" noProof="0" smtClean="0">
                <a:ln>
                  <a:noFill/>
                </a:ln>
                <a:solidFill>
                  <a:prstClr val="white">
                    <a:lumMod val="85000"/>
                  </a:prstClr>
                </a:solidFill>
                <a:effectLst/>
                <a:uLnTx/>
                <a:uFillTx/>
                <a:latin typeface="Trebuchet MS"/>
                <a:ea typeface="+mn-ea"/>
              </a:rPr>
              <a:pPr marL="0" marR="0" lvl="0" indent="0" algn="r" defTabSz="586082"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4" name="Picture 13">
            <a:extLst>
              <a:ext uri="{FF2B5EF4-FFF2-40B4-BE49-F238E27FC236}">
                <a16:creationId xmlns="" xmlns:a16="http://schemas.microsoft.com/office/drawing/2014/main" id="{EF8DFC88-C610-4687-B02C-8F30846A6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115" y="6465730"/>
            <a:ext cx="707531" cy="372559"/>
          </a:xfrm>
          <a:prstGeom prst="rect">
            <a:avLst/>
          </a:prstGeom>
        </p:spPr>
      </p:pic>
      <p:sp>
        <p:nvSpPr>
          <p:cNvPr id="19" name="Rectangle 18">
            <a:extLst>
              <a:ext uri="{FF2B5EF4-FFF2-40B4-BE49-F238E27FC236}">
                <a16:creationId xmlns="" xmlns:a16="http://schemas.microsoft.com/office/drawing/2014/main" id="{865EAAD8-508F-4B1A-886B-CFC191114A23}"/>
              </a:ext>
            </a:extLst>
          </p:cNvPr>
          <p:cNvSpPr/>
          <p:nvPr/>
        </p:nvSpPr>
        <p:spPr>
          <a:xfrm>
            <a:off x="181162" y="329167"/>
            <a:ext cx="12010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black"/>
                </a:solidFill>
                <a:effectLst/>
                <a:uLnTx/>
                <a:uFillTx/>
                <a:latin typeface="Open Sans" panose="020B0606030504020204" pitchFamily="34" charset="0"/>
                <a:ea typeface="+mn-ea"/>
                <a:cs typeface="+mn-cs"/>
              </a:rPr>
              <a:t>Facebook      The Results</a:t>
            </a:r>
          </a:p>
        </p:txBody>
      </p:sp>
      <p:sp>
        <p:nvSpPr>
          <p:cNvPr id="31" name="Rectangle 30">
            <a:extLst>
              <a:ext uri="{FF2B5EF4-FFF2-40B4-BE49-F238E27FC236}">
                <a16:creationId xmlns="" xmlns:a16="http://schemas.microsoft.com/office/drawing/2014/main" id="{3D7A4F79-F580-4529-AD58-70C03A15C67B}"/>
              </a:ext>
            </a:extLst>
          </p:cNvPr>
          <p:cNvSpPr/>
          <p:nvPr/>
        </p:nvSpPr>
        <p:spPr>
          <a:xfrm>
            <a:off x="3060101" y="6625058"/>
            <a:ext cx="607179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20" name="Straight Connector 19">
            <a:extLst>
              <a:ext uri="{FF2B5EF4-FFF2-40B4-BE49-F238E27FC236}">
                <a16:creationId xmlns="" xmlns:a16="http://schemas.microsoft.com/office/drawing/2014/main" id="{1280111B-853B-49B4-BED9-FFB3F04DB418}"/>
              </a:ext>
            </a:extLst>
          </p:cNvPr>
          <p:cNvCxnSpPr/>
          <p:nvPr/>
        </p:nvCxnSpPr>
        <p:spPr>
          <a:xfrm>
            <a:off x="261257" y="1129007"/>
            <a:ext cx="11551298" cy="0"/>
          </a:xfrm>
          <a:prstGeom prst="line">
            <a:avLst/>
          </a:prstGeom>
          <a:ln w="381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DD71493-3E16-474D-9985-CB8CE03004DD}"/>
              </a:ext>
            </a:extLst>
          </p:cNvPr>
          <p:cNvCxnSpPr>
            <a:cxnSpLocks/>
          </p:cNvCxnSpPr>
          <p:nvPr/>
        </p:nvCxnSpPr>
        <p:spPr>
          <a:xfrm>
            <a:off x="2202023" y="236379"/>
            <a:ext cx="0" cy="771328"/>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1896A630-D118-472A-B9C4-B8E4D864F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3445" y="341121"/>
            <a:ext cx="2289110" cy="610186"/>
          </a:xfrm>
          <a:prstGeom prst="rect">
            <a:avLst/>
          </a:prstGeom>
        </p:spPr>
      </p:pic>
      <p:graphicFrame>
        <p:nvGraphicFramePr>
          <p:cNvPr id="15" name="Chart 14">
            <a:extLst>
              <a:ext uri="{FF2B5EF4-FFF2-40B4-BE49-F238E27FC236}">
                <a16:creationId xmlns="" xmlns:a16="http://schemas.microsoft.com/office/drawing/2014/main" id="{6C0AC604-857F-4A3F-A1EC-EB6C0EB127CF}"/>
              </a:ext>
            </a:extLst>
          </p:cNvPr>
          <p:cNvGraphicFramePr/>
          <p:nvPr>
            <p:extLst>
              <p:ext uri="{D42A27DB-BD31-4B8C-83A1-F6EECF244321}">
                <p14:modId xmlns:p14="http://schemas.microsoft.com/office/powerpoint/2010/main" val="284270139"/>
              </p:ext>
            </p:extLst>
          </p:nvPr>
        </p:nvGraphicFramePr>
        <p:xfrm>
          <a:off x="355107" y="3112289"/>
          <a:ext cx="11457448" cy="3177034"/>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 xmlns:a16="http://schemas.microsoft.com/office/drawing/2014/main" id="{2301B994-A66A-4295-9993-E7A0FEE25F69}"/>
              </a:ext>
            </a:extLst>
          </p:cNvPr>
          <p:cNvSpPr/>
          <p:nvPr/>
        </p:nvSpPr>
        <p:spPr>
          <a:xfrm>
            <a:off x="473476" y="2037077"/>
            <a:ext cx="11245047" cy="73866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latin typeface="Open Sans" panose="020B0606030504020204"/>
              </a:rPr>
              <a:t>Facebook: Daily Active Users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a:rPr>
              <a:t>US &amp; Canada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a:rPr>
              <a:t>(in millions)</a:t>
            </a:r>
          </a:p>
        </p:txBody>
      </p:sp>
      <p:sp>
        <p:nvSpPr>
          <p:cNvPr id="17" name="Rectangle 16">
            <a:extLst>
              <a:ext uri="{FF2B5EF4-FFF2-40B4-BE49-F238E27FC236}">
                <a16:creationId xmlns="" xmlns:a16="http://schemas.microsoft.com/office/drawing/2014/main" id="{7B510349-7991-4CAF-9D12-B50235AD249F}"/>
              </a:ext>
            </a:extLst>
          </p:cNvPr>
          <p:cNvSpPr/>
          <p:nvPr/>
        </p:nvSpPr>
        <p:spPr>
          <a:xfrm>
            <a:off x="6470037" y="3069051"/>
            <a:ext cx="851661" cy="3263507"/>
          </a:xfrm>
          <a:prstGeom prst="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DDCF4DA3-B95F-4570-B43B-9DDCB588F5B6}"/>
              </a:ext>
            </a:extLst>
          </p:cNvPr>
          <p:cNvSpPr txBox="1"/>
          <p:nvPr/>
        </p:nvSpPr>
        <p:spPr>
          <a:xfrm>
            <a:off x="6470037" y="2699337"/>
            <a:ext cx="851661" cy="307777"/>
          </a:xfrm>
          <a:prstGeom prst="rect">
            <a:avLst/>
          </a:prstGeom>
          <a:noFill/>
        </p:spPr>
        <p:txBody>
          <a:bodyPr wrap="square" rtlCol="0">
            <a:spAutoFit/>
          </a:bodyPr>
          <a:lstStyle/>
          <a:p>
            <a:pPr algn="ctr"/>
            <a:r>
              <a:rPr lang="en-US" sz="1400" b="1" dirty="0">
                <a:solidFill>
                  <a:srgbClr val="FF0000"/>
                </a:solidFill>
              </a:rPr>
              <a:t>Crisis</a:t>
            </a:r>
            <a:endParaRPr lang="en-US" sz="1600" b="1" dirty="0">
              <a:solidFill>
                <a:srgbClr val="FF0000"/>
              </a:solidFill>
            </a:endParaRPr>
          </a:p>
        </p:txBody>
      </p:sp>
      <p:sp>
        <p:nvSpPr>
          <p:cNvPr id="21" name="Rectangle 20">
            <a:extLst>
              <a:ext uri="{FF2B5EF4-FFF2-40B4-BE49-F238E27FC236}">
                <a16:creationId xmlns="" xmlns:a16="http://schemas.microsoft.com/office/drawing/2014/main" id="{4CD79470-6388-42D1-82FF-633BB8EE3DBD}"/>
              </a:ext>
            </a:extLst>
          </p:cNvPr>
          <p:cNvSpPr/>
          <p:nvPr/>
        </p:nvSpPr>
        <p:spPr>
          <a:xfrm>
            <a:off x="7443925" y="3069053"/>
            <a:ext cx="1523830" cy="3263508"/>
          </a:xfrm>
          <a:prstGeom prst="rect">
            <a:avLst/>
          </a:prstGeom>
          <a:noFill/>
          <a:ln w="57150">
            <a:solidFill>
              <a:srgbClr val="50C8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39E1907D-497D-40B8-B50F-EC48A8B3631E}"/>
              </a:ext>
            </a:extLst>
          </p:cNvPr>
          <p:cNvSpPr txBox="1"/>
          <p:nvPr/>
        </p:nvSpPr>
        <p:spPr>
          <a:xfrm>
            <a:off x="7421562" y="2511782"/>
            <a:ext cx="15238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“Here Together”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C8A0"/>
                </a:solidFill>
                <a:effectLst/>
                <a:uLnTx/>
                <a:uFillTx/>
                <a:latin typeface="Calibri" panose="020F0502020204030204"/>
                <a:ea typeface="+mn-ea"/>
                <a:cs typeface="+mn-cs"/>
              </a:rPr>
              <a:t>TV Campaign </a:t>
            </a:r>
            <a:endParaRPr kumimoji="0" lang="en-US" sz="1600" b="1" i="0" u="none" strike="noStrike" kern="1200" cap="none" spc="0" normalizeH="0" baseline="0" noProof="0" dirty="0">
              <a:ln>
                <a:noFill/>
              </a:ln>
              <a:solidFill>
                <a:srgbClr val="50C8A0"/>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A4234B29-C7CB-45F6-B188-A5B94BA09BE8}"/>
              </a:ext>
            </a:extLst>
          </p:cNvPr>
          <p:cNvSpPr/>
          <p:nvPr/>
        </p:nvSpPr>
        <p:spPr>
          <a:xfrm>
            <a:off x="174771" y="1292143"/>
            <a:ext cx="1162545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a:rPr>
              <a:t>Although the hashtag #</a:t>
            </a:r>
            <a:r>
              <a:rPr lang="en-US" sz="1400" dirty="0" err="1">
                <a:latin typeface="Open Sans" panose="020B0606030504020204"/>
              </a:rPr>
              <a:t>DeleteFacebook</a:t>
            </a:r>
            <a:r>
              <a:rPr lang="en-US" sz="1400" dirty="0">
                <a:latin typeface="Open Sans" panose="020B0606030504020204"/>
              </a:rPr>
              <a:t> trended across social media platforms soon after the scandal broke, </a:t>
            </a:r>
            <a:r>
              <a:rPr lang="en-US" sz="1400" b="1" dirty="0">
                <a:latin typeface="Open Sans" panose="020B0606030504020204"/>
              </a:rPr>
              <a:t>daily active users remained relatively unaffected</a:t>
            </a:r>
            <a:r>
              <a:rPr lang="en-US" sz="1400" dirty="0">
                <a:latin typeface="Open Sans" panose="020B0606030504020204"/>
              </a:rPr>
              <a:t> overall as the mass-reaching “Here Together” TV campaign, where they tacitly acknowledged past missteps, launched quickly after Mark Zuckerberg appeared before Congress.</a:t>
            </a:r>
          </a:p>
        </p:txBody>
      </p:sp>
      <p:sp>
        <p:nvSpPr>
          <p:cNvPr id="22" name="Rectangle 21">
            <a:extLst>
              <a:ext uri="{FF2B5EF4-FFF2-40B4-BE49-F238E27FC236}">
                <a16:creationId xmlns="" xmlns:a16="http://schemas.microsoft.com/office/drawing/2014/main" id="{6B8A205C-66EF-4A02-92BA-0ECE94A1889E}"/>
              </a:ext>
            </a:extLst>
          </p:cNvPr>
          <p:cNvSpPr/>
          <p:nvPr/>
        </p:nvSpPr>
        <p:spPr>
          <a:xfrm>
            <a:off x="181162" y="624432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Daily </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Active User figures reflect daily average over the month ended</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 xmlns:a16="http://schemas.microsoft.com/office/drawing/2014/main" id="{B40FB893-1688-48E5-BBD8-A84D3D7170BB}"/>
              </a:ext>
            </a:extLst>
          </p:cNvPr>
          <p:cNvSpPr/>
          <p:nvPr/>
        </p:nvSpPr>
        <p:spPr>
          <a:xfrm>
            <a:off x="175298" y="639672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Facebook 10-Q filings via SEC.gov (EDGAR)</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808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2858</TotalTime>
  <Words>4133</Words>
  <Application>Microsoft Office PowerPoint</Application>
  <PresentationFormat>Widescreen</PresentationFormat>
  <Paragraphs>314</Paragraphs>
  <Slides>37</Slides>
  <Notes>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37</vt:i4>
      </vt:variant>
    </vt:vector>
  </HeadingPairs>
  <TitlesOfParts>
    <vt:vector size="48" baseType="lpstr">
      <vt:lpstr>Arial</vt:lpstr>
      <vt:lpstr>Calibri</vt:lpstr>
      <vt:lpstr>Calibri Light</vt:lpstr>
      <vt:lpstr>Open Sans</vt:lpstr>
      <vt:lpstr>Trebuchet MS</vt:lpstr>
      <vt:lpstr>Office Theme</vt:lpstr>
      <vt:lpstr>Custom Design</vt:lpstr>
      <vt:lpstr>4_Custom Design</vt:lpstr>
      <vt:lpstr>1_Custom Design</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Reed Kiely</cp:lastModifiedBy>
  <cp:revision>1935</cp:revision>
  <cp:lastPrinted>2019-11-06T01:57:10Z</cp:lastPrinted>
  <dcterms:created xsi:type="dcterms:W3CDTF">2019-07-08T12:28:39Z</dcterms:created>
  <dcterms:modified xsi:type="dcterms:W3CDTF">2019-11-19T15:01:48Z</dcterms:modified>
</cp:coreProperties>
</file>