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79" r:id="rId6"/>
    <p:sldMasterId id="2147483684" r:id="rId7"/>
  </p:sldMasterIdLst>
  <p:notesMasterIdLst>
    <p:notesMasterId r:id="rId22"/>
  </p:notesMasterIdLst>
  <p:sldIdLst>
    <p:sldId id="259" r:id="rId8"/>
    <p:sldId id="2144327391" r:id="rId9"/>
    <p:sldId id="2144327906" r:id="rId10"/>
    <p:sldId id="2144328218" r:id="rId11"/>
    <p:sldId id="2144328223" r:id="rId12"/>
    <p:sldId id="2144328225" r:id="rId13"/>
    <p:sldId id="2144328216" r:id="rId14"/>
    <p:sldId id="2144328217" r:id="rId15"/>
    <p:sldId id="2144328219" r:id="rId16"/>
    <p:sldId id="2144327350" r:id="rId17"/>
    <p:sldId id="2144327323" r:id="rId18"/>
    <p:sldId id="2144328106" r:id="rId19"/>
    <p:sldId id="2144328105" r:id="rId20"/>
    <p:sldId id="2144327406" r:id="rId21"/>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 id="{21855EDF-F9CE-3B66-C6A5-06158391F461}" name="Leah Montner Dixon" initials="LMD" userId="S::leahm@thevab.com::d5b2ae9e-9213-4442-b7df-4db8cbe51e5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olina Guillen" initials="KG" lastIdx="3" clrIdx="0">
    <p:extLst>
      <p:ext uri="{19B8F6BF-5375-455C-9EA6-DF929625EA0E}">
        <p15:presenceInfo xmlns:p15="http://schemas.microsoft.com/office/powerpoint/2012/main" userId="S::karolinaG@thevab.com::c1c08796-a0be-47c6-af52-5d31fd96ec50" providerId="AD"/>
      </p:ext>
    </p:extLst>
  </p:cmAuthor>
  <p:cmAuthor id="2" name="Danielle Delauro" initials="DD" lastIdx="4" clrIdx="1">
    <p:extLst>
      <p:ext uri="{19B8F6BF-5375-455C-9EA6-DF929625EA0E}">
        <p15:presenceInfo xmlns:p15="http://schemas.microsoft.com/office/powerpoint/2012/main" userId="S-1-5-21-196352387-3830531953-789369879-1177" providerId="AD"/>
      </p:ext>
    </p:extLst>
  </p:cmAuthor>
  <p:cmAuthor id="3" name="Jason Wiese" initials="JW" lastIdx="27" clrIdx="2">
    <p:extLst>
      <p:ext uri="{19B8F6BF-5375-455C-9EA6-DF929625EA0E}">
        <p15:presenceInfo xmlns:p15="http://schemas.microsoft.com/office/powerpoint/2012/main" userId="S::jasonw@thevab.com::4bff8d5b-7de6-4655-b397-69b0afc81113" providerId="AD"/>
      </p:ext>
    </p:extLst>
  </p:cmAuthor>
  <p:cmAuthor id="4" name="Leah Montner Dixon" initials="LMD" lastIdx="2" clrIdx="3">
    <p:extLst>
      <p:ext uri="{19B8F6BF-5375-455C-9EA6-DF929625EA0E}">
        <p15:presenceInfo xmlns:p15="http://schemas.microsoft.com/office/powerpoint/2012/main" userId="S::leahm@thevab.com::d5b2ae9e-9213-4442-b7df-4db8cbe51e5d" providerId="AD"/>
      </p:ext>
    </p:extLst>
  </p:cmAuthor>
  <p:cmAuthor id="5" name="Danielle Delauro" initials="DD [2]" lastIdx="14" clrIdx="4">
    <p:extLst>
      <p:ext uri="{19B8F6BF-5375-455C-9EA6-DF929625EA0E}">
        <p15:presenceInfo xmlns:p15="http://schemas.microsoft.com/office/powerpoint/2012/main" userId="S::danielled@thevab.com::79c3a64d-209a-45df-902b-7cba6cccfd68" providerId="AD"/>
      </p:ext>
    </p:extLst>
  </p:cmAuthor>
  <p:cmAuthor id="6" name="Marianne Vita" initials="MV" lastIdx="6" clrIdx="5">
    <p:extLst>
      <p:ext uri="{19B8F6BF-5375-455C-9EA6-DF929625EA0E}">
        <p15:presenceInfo xmlns:p15="http://schemas.microsoft.com/office/powerpoint/2012/main" userId="S::mariannev@thevab.com::35b1102d-d340-4a85-a709-12ee727aa4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464"/>
    <a:srgbClr val="ED3C8D"/>
    <a:srgbClr val="FFE600"/>
    <a:srgbClr val="FFFF00"/>
    <a:srgbClr val="E2E8F1"/>
    <a:srgbClr val="00BFF2"/>
    <a:srgbClr val="7ED2F6"/>
    <a:srgbClr val="7030A0"/>
    <a:srgbClr val="4EBEA4"/>
    <a:srgbClr val="B4E4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C85BF4-342B-48F3-A7BA-5E2BA972638B}" v="3" dt="2022-02-14T17:54:12.944"/>
    <p1510:client id="{7AB60743-FDA5-4489-8250-A7CEFC005B90}" v="765" dt="2022-02-14T17:36:32.0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08C85BF4-342B-48F3-A7BA-5E2BA972638B}"/>
    <pc:docChg chg="modSld">
      <pc:chgData name="Jason Wiese" userId="4bff8d5b-7de6-4655-b397-69b0afc81113" providerId="ADAL" clId="{08C85BF4-342B-48F3-A7BA-5E2BA972638B}" dt="2022-02-14T17:56:38.527" v="232" actId="115"/>
      <pc:docMkLst>
        <pc:docMk/>
      </pc:docMkLst>
      <pc:sldChg chg="modSp mod">
        <pc:chgData name="Jason Wiese" userId="4bff8d5b-7de6-4655-b397-69b0afc81113" providerId="ADAL" clId="{08C85BF4-342B-48F3-A7BA-5E2BA972638B}" dt="2022-02-14T17:56:38.527" v="232" actId="115"/>
        <pc:sldMkLst>
          <pc:docMk/>
          <pc:sldMk cId="2721652440" sldId="2144327350"/>
        </pc:sldMkLst>
        <pc:spChg chg="mod">
          <ac:chgData name="Jason Wiese" userId="4bff8d5b-7de6-4655-b397-69b0afc81113" providerId="ADAL" clId="{08C85BF4-342B-48F3-A7BA-5E2BA972638B}" dt="2022-02-14T17:56:38.527" v="232" actId="115"/>
          <ac:spMkLst>
            <pc:docMk/>
            <pc:sldMk cId="2721652440" sldId="2144327350"/>
            <ac:spMk id="17" creationId="{ACECE296-5510-4419-9D27-0A9D25EC143F}"/>
          </ac:spMkLst>
        </pc:spChg>
      </pc:sldChg>
      <pc:sldChg chg="modSp mod">
        <pc:chgData name="Jason Wiese" userId="4bff8d5b-7de6-4655-b397-69b0afc81113" providerId="ADAL" clId="{08C85BF4-342B-48F3-A7BA-5E2BA972638B}" dt="2022-02-14T17:55:55.629" v="230" actId="1035"/>
        <pc:sldMkLst>
          <pc:docMk/>
          <pc:sldMk cId="1622541504" sldId="2144327906"/>
        </pc:sldMkLst>
        <pc:spChg chg="mod">
          <ac:chgData name="Jason Wiese" userId="4bff8d5b-7de6-4655-b397-69b0afc81113" providerId="ADAL" clId="{08C85BF4-342B-48F3-A7BA-5E2BA972638B}" dt="2022-02-14T17:54:20.005" v="51" actId="20577"/>
          <ac:spMkLst>
            <pc:docMk/>
            <pc:sldMk cId="1622541504" sldId="2144327906"/>
            <ac:spMk id="10" creationId="{49CDD361-5444-492D-8292-535A7F746D6E}"/>
          </ac:spMkLst>
        </pc:spChg>
        <pc:spChg chg="mod">
          <ac:chgData name="Jason Wiese" userId="4bff8d5b-7de6-4655-b397-69b0afc81113" providerId="ADAL" clId="{08C85BF4-342B-48F3-A7BA-5E2BA972638B}" dt="2022-02-14T17:55:55.629" v="230" actId="1035"/>
          <ac:spMkLst>
            <pc:docMk/>
            <pc:sldMk cId="1622541504" sldId="2144327906"/>
            <ac:spMk id="16" creationId="{C57D90DC-DDFA-45DC-8781-5D55EA449DCD}"/>
          </ac:spMkLst>
        </pc:spChg>
      </pc:sldChg>
    </pc:docChg>
  </pc:docChgLst>
  <pc:docChgLst>
    <pc:chgData name="Karolina Guillen" userId="c1c08796-a0be-47c6-af52-5d31fd96ec50" providerId="ADAL" clId="{7AB60743-FDA5-4489-8250-A7CEFC005B90}"/>
    <pc:docChg chg="undo custSel addSld delSld modSld">
      <pc:chgData name="Karolina Guillen" userId="c1c08796-a0be-47c6-af52-5d31fd96ec50" providerId="ADAL" clId="{7AB60743-FDA5-4489-8250-A7CEFC005B90}" dt="2022-02-14T17:36:32.044" v="3134" actId="20577"/>
      <pc:docMkLst>
        <pc:docMk/>
      </pc:docMkLst>
      <pc:sldChg chg="modSp mod delCm modCm">
        <pc:chgData name="Karolina Guillen" userId="c1c08796-a0be-47c6-af52-5d31fd96ec50" providerId="ADAL" clId="{7AB60743-FDA5-4489-8250-A7CEFC005B90}" dt="2022-02-09T18:18:58.042" v="1818"/>
        <pc:sldMkLst>
          <pc:docMk/>
          <pc:sldMk cId="586544117" sldId="259"/>
        </pc:sldMkLst>
        <pc:spChg chg="mod">
          <ac:chgData name="Karolina Guillen" userId="c1c08796-a0be-47c6-af52-5d31fd96ec50" providerId="ADAL" clId="{7AB60743-FDA5-4489-8250-A7CEFC005B90}" dt="2022-02-08T22:24:45.749" v="112" actId="1037"/>
          <ac:spMkLst>
            <pc:docMk/>
            <pc:sldMk cId="586544117" sldId="259"/>
            <ac:spMk id="12" creationId="{D3ED8F18-80E6-D449-A031-541661F2A42F}"/>
          </ac:spMkLst>
        </pc:spChg>
        <pc:grpChg chg="mod">
          <ac:chgData name="Karolina Guillen" userId="c1c08796-a0be-47c6-af52-5d31fd96ec50" providerId="ADAL" clId="{7AB60743-FDA5-4489-8250-A7CEFC005B90}" dt="2022-02-08T22:24:36.126" v="83" actId="1035"/>
          <ac:grpSpMkLst>
            <pc:docMk/>
            <pc:sldMk cId="586544117" sldId="259"/>
            <ac:grpSpMk id="16" creationId="{E17CFBF6-B7D8-405C-9545-CF1A3379D48B}"/>
          </ac:grpSpMkLst>
        </pc:grpChg>
        <pc:picChg chg="mod modCrop">
          <ac:chgData name="Karolina Guillen" userId="c1c08796-a0be-47c6-af52-5d31fd96ec50" providerId="ADAL" clId="{7AB60743-FDA5-4489-8250-A7CEFC005B90}" dt="2022-02-08T22:24:17.516" v="59" actId="18131"/>
          <ac:picMkLst>
            <pc:docMk/>
            <pc:sldMk cId="586544117" sldId="259"/>
            <ac:picMk id="3" creationId="{FCB1F56E-C1E3-459E-9AA1-9F11A61A7F52}"/>
          </ac:picMkLst>
        </pc:picChg>
        <pc:picChg chg="mod">
          <ac:chgData name="Karolina Guillen" userId="c1c08796-a0be-47c6-af52-5d31fd96ec50" providerId="ADAL" clId="{7AB60743-FDA5-4489-8250-A7CEFC005B90}" dt="2022-02-08T22:23:44.428" v="56" actId="14100"/>
          <ac:picMkLst>
            <pc:docMk/>
            <pc:sldMk cId="586544117" sldId="259"/>
            <ac:picMk id="11" creationId="{111393FC-9481-FB48-9526-7965943C5C59}"/>
          </ac:picMkLst>
        </pc:picChg>
      </pc:sldChg>
      <pc:sldChg chg="modSp mod">
        <pc:chgData name="Karolina Guillen" userId="c1c08796-a0be-47c6-af52-5d31fd96ec50" providerId="ADAL" clId="{7AB60743-FDA5-4489-8250-A7CEFC005B90}" dt="2022-02-14T15:45:39.885" v="2573" actId="14100"/>
        <pc:sldMkLst>
          <pc:docMk/>
          <pc:sldMk cId="2721652440" sldId="2144327350"/>
        </pc:sldMkLst>
        <pc:spChg chg="mod">
          <ac:chgData name="Karolina Guillen" userId="c1c08796-a0be-47c6-af52-5d31fd96ec50" providerId="ADAL" clId="{7AB60743-FDA5-4489-8250-A7CEFC005B90}" dt="2022-02-14T15:45:39.885" v="2573" actId="14100"/>
          <ac:spMkLst>
            <pc:docMk/>
            <pc:sldMk cId="2721652440" sldId="2144327350"/>
            <ac:spMk id="15" creationId="{EA083B3D-1AD1-42B7-ADCE-1EC3F2E8E23A}"/>
          </ac:spMkLst>
        </pc:spChg>
        <pc:spChg chg="mod">
          <ac:chgData name="Karolina Guillen" userId="c1c08796-a0be-47c6-af52-5d31fd96ec50" providerId="ADAL" clId="{7AB60743-FDA5-4489-8250-A7CEFC005B90}" dt="2022-02-14T15:44:52.524" v="2551" actId="14100"/>
          <ac:spMkLst>
            <pc:docMk/>
            <pc:sldMk cId="2721652440" sldId="2144327350"/>
            <ac:spMk id="16" creationId="{84CFDBB4-5B89-4B68-B792-C7A2E45C2BE2}"/>
          </ac:spMkLst>
        </pc:spChg>
        <pc:picChg chg="mod">
          <ac:chgData name="Karolina Guillen" userId="c1c08796-a0be-47c6-af52-5d31fd96ec50" providerId="ADAL" clId="{7AB60743-FDA5-4489-8250-A7CEFC005B90}" dt="2022-02-14T15:44:20.530" v="2510" actId="14100"/>
          <ac:picMkLst>
            <pc:docMk/>
            <pc:sldMk cId="2721652440" sldId="2144327350"/>
            <ac:picMk id="2050" creationId="{BB516255-AC78-4287-92F4-BB101B7D83AC}"/>
          </ac:picMkLst>
        </pc:picChg>
      </pc:sldChg>
      <pc:sldChg chg="del">
        <pc:chgData name="Karolina Guillen" userId="c1c08796-a0be-47c6-af52-5d31fd96ec50" providerId="ADAL" clId="{7AB60743-FDA5-4489-8250-A7CEFC005B90}" dt="2022-02-14T15:41:54.677" v="2478" actId="47"/>
        <pc:sldMkLst>
          <pc:docMk/>
          <pc:sldMk cId="770617899" sldId="2144327352"/>
        </pc:sldMkLst>
      </pc:sldChg>
      <pc:sldChg chg="modSp mod delCm modCm">
        <pc:chgData name="Karolina Guillen" userId="c1c08796-a0be-47c6-af52-5d31fd96ec50" providerId="ADAL" clId="{7AB60743-FDA5-4489-8250-A7CEFC005B90}" dt="2022-02-09T18:18:58.042" v="1818"/>
        <pc:sldMkLst>
          <pc:docMk/>
          <pc:sldMk cId="2506243694" sldId="2144327391"/>
        </pc:sldMkLst>
        <pc:spChg chg="mod">
          <ac:chgData name="Karolina Guillen" userId="c1c08796-a0be-47c6-af52-5d31fd96ec50" providerId="ADAL" clId="{7AB60743-FDA5-4489-8250-A7CEFC005B90}" dt="2022-02-08T22:36:50.348" v="131" actId="20577"/>
          <ac:spMkLst>
            <pc:docMk/>
            <pc:sldMk cId="2506243694" sldId="2144327391"/>
            <ac:spMk id="10" creationId="{E3D88B66-E87E-424D-8CCE-314107D81A14}"/>
          </ac:spMkLst>
        </pc:spChg>
      </pc:sldChg>
      <pc:sldChg chg="addSp modSp add del mod delCm">
        <pc:chgData name="Karolina Guillen" userId="c1c08796-a0be-47c6-af52-5d31fd96ec50" providerId="ADAL" clId="{7AB60743-FDA5-4489-8250-A7CEFC005B90}" dt="2022-02-14T17:36:32.044" v="3134" actId="20577"/>
        <pc:sldMkLst>
          <pc:docMk/>
          <pc:sldMk cId="1622541504" sldId="2144327906"/>
        </pc:sldMkLst>
        <pc:spChg chg="mod">
          <ac:chgData name="Karolina Guillen" userId="c1c08796-a0be-47c6-af52-5d31fd96ec50" providerId="ADAL" clId="{7AB60743-FDA5-4489-8250-A7CEFC005B90}" dt="2022-02-14T17:21:49.505" v="2583" actId="1076"/>
          <ac:spMkLst>
            <pc:docMk/>
            <pc:sldMk cId="1622541504" sldId="2144327906"/>
            <ac:spMk id="2" creationId="{CE7ED7BC-2B64-4A70-A33B-8F9986F414C2}"/>
          </ac:spMkLst>
        </pc:spChg>
        <pc:spChg chg="mod">
          <ac:chgData name="Karolina Guillen" userId="c1c08796-a0be-47c6-af52-5d31fd96ec50" providerId="ADAL" clId="{7AB60743-FDA5-4489-8250-A7CEFC005B90}" dt="2022-02-14T17:36:32.044" v="3134" actId="20577"/>
          <ac:spMkLst>
            <pc:docMk/>
            <pc:sldMk cId="1622541504" sldId="2144327906"/>
            <ac:spMk id="10" creationId="{49CDD361-5444-492D-8292-535A7F746D6E}"/>
          </ac:spMkLst>
        </pc:spChg>
        <pc:spChg chg="add mod">
          <ac:chgData name="Karolina Guillen" userId="c1c08796-a0be-47c6-af52-5d31fd96ec50" providerId="ADAL" clId="{7AB60743-FDA5-4489-8250-A7CEFC005B90}" dt="2022-02-14T17:35:20.069" v="3106" actId="20577"/>
          <ac:spMkLst>
            <pc:docMk/>
            <pc:sldMk cId="1622541504" sldId="2144327906"/>
            <ac:spMk id="16" creationId="{C57D90DC-DDFA-45DC-8781-5D55EA449DCD}"/>
          </ac:spMkLst>
        </pc:spChg>
      </pc:sldChg>
      <pc:sldChg chg="modSp mod delCm modCm">
        <pc:chgData name="Karolina Guillen" userId="c1c08796-a0be-47c6-af52-5d31fd96ec50" providerId="ADAL" clId="{7AB60743-FDA5-4489-8250-A7CEFC005B90}" dt="2022-02-09T18:18:58.042" v="1818"/>
        <pc:sldMkLst>
          <pc:docMk/>
          <pc:sldMk cId="732019880" sldId="2144328106"/>
        </pc:sldMkLst>
        <pc:spChg chg="mod">
          <ac:chgData name="Karolina Guillen" userId="c1c08796-a0be-47c6-af52-5d31fd96ec50" providerId="ADAL" clId="{7AB60743-FDA5-4489-8250-A7CEFC005B90}" dt="2022-02-09T18:17:55.622" v="1817" actId="20577"/>
          <ac:spMkLst>
            <pc:docMk/>
            <pc:sldMk cId="732019880" sldId="2144328106"/>
            <ac:spMk id="7" creationId="{F25B641F-1744-45AC-B343-CA9AA9737A1D}"/>
          </ac:spMkLst>
        </pc:spChg>
      </pc:sldChg>
      <pc:sldChg chg="modSp mod delCm modCm">
        <pc:chgData name="Karolina Guillen" userId="c1c08796-a0be-47c6-af52-5d31fd96ec50" providerId="ADAL" clId="{7AB60743-FDA5-4489-8250-A7CEFC005B90}" dt="2022-02-09T18:18:58.042" v="1818"/>
        <pc:sldMkLst>
          <pc:docMk/>
          <pc:sldMk cId="82178466" sldId="2144328216"/>
        </pc:sldMkLst>
        <pc:spChg chg="mod">
          <ac:chgData name="Karolina Guillen" userId="c1c08796-a0be-47c6-af52-5d31fd96ec50" providerId="ADAL" clId="{7AB60743-FDA5-4489-8250-A7CEFC005B90}" dt="2022-02-09T14:32:03.151" v="685" actId="207"/>
          <ac:spMkLst>
            <pc:docMk/>
            <pc:sldMk cId="82178466" sldId="2144328216"/>
            <ac:spMk id="10" creationId="{1F5544B4-64B7-4E00-A1B6-76422658B8ED}"/>
          </ac:spMkLst>
        </pc:spChg>
        <pc:spChg chg="mod">
          <ac:chgData name="Karolina Guillen" userId="c1c08796-a0be-47c6-af52-5d31fd96ec50" providerId="ADAL" clId="{7AB60743-FDA5-4489-8250-A7CEFC005B90}" dt="2022-02-09T18:11:09.840" v="1781" actId="1035"/>
          <ac:spMkLst>
            <pc:docMk/>
            <pc:sldMk cId="82178466" sldId="2144328216"/>
            <ac:spMk id="25" creationId="{256EFC29-4811-4C2C-96D0-112123C3F8D1}"/>
          </ac:spMkLst>
        </pc:spChg>
        <pc:picChg chg="mod">
          <ac:chgData name="Karolina Guillen" userId="c1c08796-a0be-47c6-af52-5d31fd96ec50" providerId="ADAL" clId="{7AB60743-FDA5-4489-8250-A7CEFC005B90}" dt="2022-02-09T18:10:57.092" v="1780" actId="14100"/>
          <ac:picMkLst>
            <pc:docMk/>
            <pc:sldMk cId="82178466" sldId="2144328216"/>
            <ac:picMk id="53" creationId="{EA3C9AFF-21CE-4C99-B9B8-0A1080BB347E}"/>
          </ac:picMkLst>
        </pc:picChg>
      </pc:sldChg>
      <pc:sldChg chg="modSp mod delCm modCm">
        <pc:chgData name="Karolina Guillen" userId="c1c08796-a0be-47c6-af52-5d31fd96ec50" providerId="ADAL" clId="{7AB60743-FDA5-4489-8250-A7CEFC005B90}" dt="2022-02-09T18:18:58.042" v="1818"/>
        <pc:sldMkLst>
          <pc:docMk/>
          <pc:sldMk cId="1474712545" sldId="2144328217"/>
        </pc:sldMkLst>
        <pc:spChg chg="mod">
          <ac:chgData name="Karolina Guillen" userId="c1c08796-a0be-47c6-af52-5d31fd96ec50" providerId="ADAL" clId="{7AB60743-FDA5-4489-8250-A7CEFC005B90}" dt="2022-02-09T15:50:18.144" v="1608" actId="20577"/>
          <ac:spMkLst>
            <pc:docMk/>
            <pc:sldMk cId="1474712545" sldId="2144328217"/>
            <ac:spMk id="32" creationId="{68ED7A75-1695-47B5-B6CC-FEE5BE0CC92E}"/>
          </ac:spMkLst>
        </pc:spChg>
      </pc:sldChg>
      <pc:sldChg chg="modSp mod delCm modCm">
        <pc:chgData name="Karolina Guillen" userId="c1c08796-a0be-47c6-af52-5d31fd96ec50" providerId="ADAL" clId="{7AB60743-FDA5-4489-8250-A7CEFC005B90}" dt="2022-02-09T18:18:58.042" v="1818"/>
        <pc:sldMkLst>
          <pc:docMk/>
          <pc:sldMk cId="612656646" sldId="2144328219"/>
        </pc:sldMkLst>
        <pc:spChg chg="mod">
          <ac:chgData name="Karolina Guillen" userId="c1c08796-a0be-47c6-af52-5d31fd96ec50" providerId="ADAL" clId="{7AB60743-FDA5-4489-8250-A7CEFC005B90}" dt="2022-02-08T22:43:37.112" v="681" actId="14100"/>
          <ac:spMkLst>
            <pc:docMk/>
            <pc:sldMk cId="612656646" sldId="2144328219"/>
            <ac:spMk id="12" creationId="{B0BEA4CE-E04C-4373-95A5-BD90E6D1C9BC}"/>
          </ac:spMkLst>
        </pc:spChg>
      </pc:sldChg>
      <pc:sldChg chg="modSp mod">
        <pc:chgData name="Karolina Guillen" userId="c1c08796-a0be-47c6-af52-5d31fd96ec50" providerId="ADAL" clId="{7AB60743-FDA5-4489-8250-A7CEFC005B90}" dt="2022-02-09T14:31:14.773" v="682" actId="207"/>
        <pc:sldMkLst>
          <pc:docMk/>
          <pc:sldMk cId="3810439932" sldId="2144328223"/>
        </pc:sldMkLst>
        <pc:spChg chg="mod">
          <ac:chgData name="Karolina Guillen" userId="c1c08796-a0be-47c6-af52-5d31fd96ec50" providerId="ADAL" clId="{7AB60743-FDA5-4489-8250-A7CEFC005B90}" dt="2022-02-09T14:31:14.773" v="682" actId="207"/>
          <ac:spMkLst>
            <pc:docMk/>
            <pc:sldMk cId="3810439932" sldId="2144328223"/>
            <ac:spMk id="12" creationId="{90114B43-5ED0-40D3-8270-C66AD9B7205B}"/>
          </ac:spMkLst>
        </pc:spChg>
      </pc:sldChg>
      <pc:sldChg chg="modSp mod delCm modCm">
        <pc:chgData name="Karolina Guillen" userId="c1c08796-a0be-47c6-af52-5d31fd96ec50" providerId="ADAL" clId="{7AB60743-FDA5-4489-8250-A7CEFC005B90}" dt="2022-02-09T18:18:58.042" v="1818"/>
        <pc:sldMkLst>
          <pc:docMk/>
          <pc:sldMk cId="3539538780" sldId="2144328225"/>
        </pc:sldMkLst>
        <pc:spChg chg="mod">
          <ac:chgData name="Karolina Guillen" userId="c1c08796-a0be-47c6-af52-5d31fd96ec50" providerId="ADAL" clId="{7AB60743-FDA5-4489-8250-A7CEFC005B90}" dt="2022-02-09T14:31:35.431" v="683" actId="207"/>
          <ac:spMkLst>
            <pc:docMk/>
            <pc:sldMk cId="3539538780" sldId="2144328225"/>
            <ac:spMk id="12" creationId="{90114B43-5ED0-40D3-8270-C66AD9B7205B}"/>
          </ac:spMkLst>
        </pc:spChg>
        <pc:spChg chg="mod">
          <ac:chgData name="Karolina Guillen" userId="c1c08796-a0be-47c6-af52-5d31fd96ec50" providerId="ADAL" clId="{7AB60743-FDA5-4489-8250-A7CEFC005B90}" dt="2022-02-08T22:37:13.069" v="154" actId="20577"/>
          <ac:spMkLst>
            <pc:docMk/>
            <pc:sldMk cId="3539538780" sldId="2144328225"/>
            <ac:spMk id="21" creationId="{21CD6564-EAF7-4854-A328-13F35CA51593}"/>
          </ac:spMkLst>
        </pc:spChg>
      </pc:sldChg>
    </pc:docChg>
  </pc:docChgLst>
  <pc:docChgLst>
    <pc:chgData name="Reed Kiely" userId="768be38e-2fb5-40ce-925d-bd8e9d9e3c31" providerId="ADAL" clId="{F5276E19-AA49-407E-970C-805FFDD18EB1}"/>
    <pc:docChg chg="modSld">
      <pc:chgData name="Reed Kiely" userId="768be38e-2fb5-40ce-925d-bd8e9d9e3c31" providerId="ADAL" clId="{F5276E19-AA49-407E-970C-805FFDD18EB1}" dt="2022-02-09T16:12:15.854" v="3" actId="20577"/>
      <pc:docMkLst>
        <pc:docMk/>
      </pc:docMkLst>
      <pc:sldChg chg="modSp mod">
        <pc:chgData name="Reed Kiely" userId="768be38e-2fb5-40ce-925d-bd8e9d9e3c31" providerId="ADAL" clId="{F5276E19-AA49-407E-970C-805FFDD18EB1}" dt="2022-02-09T16:12:15.854" v="3" actId="20577"/>
        <pc:sldMkLst>
          <pc:docMk/>
          <pc:sldMk cId="732019880" sldId="2144328106"/>
        </pc:sldMkLst>
        <pc:spChg chg="mod">
          <ac:chgData name="Reed Kiely" userId="768be38e-2fb5-40ce-925d-bd8e9d9e3c31" providerId="ADAL" clId="{F5276E19-AA49-407E-970C-805FFDD18EB1}" dt="2022-02-09T16:12:15.854" v="3" actId="20577"/>
          <ac:spMkLst>
            <pc:docMk/>
            <pc:sldMk cId="732019880" sldId="2144328106"/>
            <ac:spMk id="7" creationId="{F25B641F-1744-45AC-B343-CA9AA9737A1D}"/>
          </ac:spMkLst>
        </pc:spChg>
      </pc:sldChg>
      <pc:sldChg chg="modSp mod">
        <pc:chgData name="Reed Kiely" userId="768be38e-2fb5-40ce-925d-bd8e9d9e3c31" providerId="ADAL" clId="{F5276E19-AA49-407E-970C-805FFDD18EB1}" dt="2022-02-09T16:10:30.737" v="1" actId="1076"/>
        <pc:sldMkLst>
          <pc:docMk/>
          <pc:sldMk cId="82178466" sldId="2144328216"/>
        </pc:sldMkLst>
        <pc:grpChg chg="mod">
          <ac:chgData name="Reed Kiely" userId="768be38e-2fb5-40ce-925d-bd8e9d9e3c31" providerId="ADAL" clId="{F5276E19-AA49-407E-970C-805FFDD18EB1}" dt="2022-02-09T16:10:28.396" v="0" actId="1076"/>
          <ac:grpSpMkLst>
            <pc:docMk/>
            <pc:sldMk cId="82178466" sldId="2144328216"/>
            <ac:grpSpMk id="5" creationId="{A398BE0A-4DA0-439B-B6E7-ADF3D3D718B0}"/>
          </ac:grpSpMkLst>
        </pc:grpChg>
        <pc:grpChg chg="mod">
          <ac:chgData name="Reed Kiely" userId="768be38e-2fb5-40ce-925d-bd8e9d9e3c31" providerId="ADAL" clId="{F5276E19-AA49-407E-970C-805FFDD18EB1}" dt="2022-02-09T16:10:30.737" v="1" actId="1076"/>
          <ac:grpSpMkLst>
            <pc:docMk/>
            <pc:sldMk cId="82178466" sldId="2144328216"/>
            <ac:grpSpMk id="41" creationId="{8FE6D828-974F-4A55-AD5C-D50737B328D3}"/>
          </ac:grpSpMkLst>
        </pc:grpChg>
      </pc:sldChg>
    </pc:docChg>
  </pc:docChgLst>
  <pc:docChgLst>
    <pc:chgData name="Jason Wiese" userId="4bff8d5b-7de6-4655-b397-69b0afc81113" providerId="ADAL" clId="{1FF870BD-EC83-4219-9BCA-D0A4D22FD032}"/>
    <pc:docChg chg="modSld">
      <pc:chgData name="Jason Wiese" userId="4bff8d5b-7de6-4655-b397-69b0afc81113" providerId="ADAL" clId="{1FF870BD-EC83-4219-9BCA-D0A4D22FD032}" dt="2022-02-14T18:01:02.557" v="103" actId="20577"/>
      <pc:docMkLst>
        <pc:docMk/>
      </pc:docMkLst>
      <pc:sldChg chg="modSp mod">
        <pc:chgData name="Jason Wiese" userId="4bff8d5b-7de6-4655-b397-69b0afc81113" providerId="ADAL" clId="{1FF870BD-EC83-4219-9BCA-D0A4D22FD032}" dt="2022-02-14T18:01:02.557" v="103" actId="20577"/>
        <pc:sldMkLst>
          <pc:docMk/>
          <pc:sldMk cId="1622541504" sldId="2144327906"/>
        </pc:sldMkLst>
        <pc:spChg chg="mod">
          <ac:chgData name="Jason Wiese" userId="4bff8d5b-7de6-4655-b397-69b0afc81113" providerId="ADAL" clId="{1FF870BD-EC83-4219-9BCA-D0A4D22FD032}" dt="2022-02-14T18:01:02.557" v="103" actId="20577"/>
          <ac:spMkLst>
            <pc:docMk/>
            <pc:sldMk cId="1622541504" sldId="2144327906"/>
            <ac:spMk id="10" creationId="{49CDD361-5444-492D-8292-535A7F746D6E}"/>
          </ac:spMkLst>
        </pc:spChg>
        <pc:spChg chg="mod">
          <ac:chgData name="Jason Wiese" userId="4bff8d5b-7de6-4655-b397-69b0afc81113" providerId="ADAL" clId="{1FF870BD-EC83-4219-9BCA-D0A4D22FD032}" dt="2022-02-14T17:58:43.550" v="39" actId="1035"/>
          <ac:spMkLst>
            <pc:docMk/>
            <pc:sldMk cId="1622541504" sldId="2144327906"/>
            <ac:spMk id="16" creationId="{C57D90DC-DDFA-45DC-8781-5D55EA449DCD}"/>
          </ac:spMkLst>
        </pc:spChg>
      </pc:sldChg>
    </pc:docChg>
  </pc:docChgLst>
  <pc:docChgLst>
    <pc:chgData name="Jason Wiese" userId="4bff8d5b-7de6-4655-b397-69b0afc81113" providerId="ADAL" clId="{F74BF1DB-7F12-496D-A8ED-93554F8B1559}"/>
    <pc:docChg chg="custSel modSld">
      <pc:chgData name="Jason Wiese" userId="4bff8d5b-7de6-4655-b397-69b0afc81113" providerId="ADAL" clId="{F74BF1DB-7F12-496D-A8ED-93554F8B1559}" dt="2022-02-09T17:59:12.807" v="316" actId="20577"/>
      <pc:docMkLst>
        <pc:docMk/>
      </pc:docMkLst>
      <pc:sldChg chg="modSp mod">
        <pc:chgData name="Jason Wiese" userId="4bff8d5b-7de6-4655-b397-69b0afc81113" providerId="ADAL" clId="{F74BF1DB-7F12-496D-A8ED-93554F8B1559}" dt="2022-02-09T17:58:45.447" v="229" actId="20577"/>
        <pc:sldMkLst>
          <pc:docMk/>
          <pc:sldMk cId="2506243694" sldId="2144327391"/>
        </pc:sldMkLst>
        <pc:spChg chg="mod">
          <ac:chgData name="Jason Wiese" userId="4bff8d5b-7de6-4655-b397-69b0afc81113" providerId="ADAL" clId="{F74BF1DB-7F12-496D-A8ED-93554F8B1559}" dt="2022-02-09T17:58:45.447" v="229" actId="20577"/>
          <ac:spMkLst>
            <pc:docMk/>
            <pc:sldMk cId="2506243694" sldId="2144327391"/>
            <ac:spMk id="10" creationId="{E3D88B66-E87E-424D-8CCE-314107D81A14}"/>
          </ac:spMkLst>
        </pc:spChg>
      </pc:sldChg>
      <pc:sldChg chg="modSp mod">
        <pc:chgData name="Jason Wiese" userId="4bff8d5b-7de6-4655-b397-69b0afc81113" providerId="ADAL" clId="{F74BF1DB-7F12-496D-A8ED-93554F8B1559}" dt="2022-02-09T17:59:12.807" v="316" actId="20577"/>
        <pc:sldMkLst>
          <pc:docMk/>
          <pc:sldMk cId="732019880" sldId="2144328106"/>
        </pc:sldMkLst>
        <pc:spChg chg="mod">
          <ac:chgData name="Jason Wiese" userId="4bff8d5b-7de6-4655-b397-69b0afc81113" providerId="ADAL" clId="{F74BF1DB-7F12-496D-A8ED-93554F8B1559}" dt="2022-02-09T17:59:12.807" v="316" actId="20577"/>
          <ac:spMkLst>
            <pc:docMk/>
            <pc:sldMk cId="732019880" sldId="2144328106"/>
            <ac:spMk id="7" creationId="{F25B641F-1744-45AC-B343-CA9AA9737A1D}"/>
          </ac:spMkLst>
        </pc:spChg>
      </pc:sldChg>
      <pc:sldChg chg="modSp mod">
        <pc:chgData name="Jason Wiese" userId="4bff8d5b-7de6-4655-b397-69b0afc81113" providerId="ADAL" clId="{F74BF1DB-7F12-496D-A8ED-93554F8B1559}" dt="2022-02-09T17:43:04.380" v="51" actId="20577"/>
        <pc:sldMkLst>
          <pc:docMk/>
          <pc:sldMk cId="82178466" sldId="2144328216"/>
        </pc:sldMkLst>
        <pc:spChg chg="mod">
          <ac:chgData name="Jason Wiese" userId="4bff8d5b-7de6-4655-b397-69b0afc81113" providerId="ADAL" clId="{F74BF1DB-7F12-496D-A8ED-93554F8B1559}" dt="2022-02-09T17:43:04.380" v="51" actId="20577"/>
          <ac:spMkLst>
            <pc:docMk/>
            <pc:sldMk cId="82178466" sldId="2144328216"/>
            <ac:spMk id="10" creationId="{1F5544B4-64B7-4E00-A1B6-76422658B8ED}"/>
          </ac:spMkLst>
        </pc:spChg>
      </pc:sldChg>
      <pc:sldChg chg="modSp mod">
        <pc:chgData name="Jason Wiese" userId="4bff8d5b-7de6-4655-b397-69b0afc81113" providerId="ADAL" clId="{F74BF1DB-7F12-496D-A8ED-93554F8B1559}" dt="2022-02-09T17:53:23.639" v="64" actId="1035"/>
        <pc:sldMkLst>
          <pc:docMk/>
          <pc:sldMk cId="1474712545" sldId="2144328217"/>
        </pc:sldMkLst>
        <pc:spChg chg="mod">
          <ac:chgData name="Jason Wiese" userId="4bff8d5b-7de6-4655-b397-69b0afc81113" providerId="ADAL" clId="{F74BF1DB-7F12-496D-A8ED-93554F8B1559}" dt="2022-02-09T17:53:23.639" v="64" actId="1035"/>
          <ac:spMkLst>
            <pc:docMk/>
            <pc:sldMk cId="1474712545" sldId="2144328217"/>
            <ac:spMk id="32" creationId="{68ED7A75-1695-47B5-B6CC-FEE5BE0CC92E}"/>
          </ac:spMkLst>
        </pc:spChg>
      </pc:sldChg>
      <pc:sldChg chg="modSp mod">
        <pc:chgData name="Jason Wiese" userId="4bff8d5b-7de6-4655-b397-69b0afc81113" providerId="ADAL" clId="{F74BF1DB-7F12-496D-A8ED-93554F8B1559}" dt="2022-02-09T17:52:27.356" v="62" actId="20577"/>
        <pc:sldMkLst>
          <pc:docMk/>
          <pc:sldMk cId="3539538780" sldId="2144328225"/>
        </pc:sldMkLst>
        <pc:spChg chg="mod">
          <ac:chgData name="Jason Wiese" userId="4bff8d5b-7de6-4655-b397-69b0afc81113" providerId="ADAL" clId="{F74BF1DB-7F12-496D-A8ED-93554F8B1559}" dt="2022-02-09T17:52:27.356" v="62" actId="20577"/>
          <ac:spMkLst>
            <pc:docMk/>
            <pc:sldMk cId="3539538780" sldId="2144328225"/>
            <ac:spMk id="12" creationId="{90114B43-5ED0-40D3-8270-C66AD9B7205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470895"/>
          </a:xfrm>
          <a:prstGeom prst="rect">
            <a:avLst/>
          </a:prstGeom>
        </p:spPr>
        <p:txBody>
          <a:bodyPr vert="horz" lIns="94183" tIns="47092" rIns="94183" bIns="47092" rtlCol="0"/>
          <a:lstStyle>
            <a:lvl1pPr algn="l">
              <a:defRPr sz="1200"/>
            </a:lvl1pPr>
          </a:lstStyle>
          <a:p>
            <a:endParaRPr lang="en-US"/>
          </a:p>
        </p:txBody>
      </p:sp>
      <p:sp>
        <p:nvSpPr>
          <p:cNvPr id="3" name="Date Placeholder 2"/>
          <p:cNvSpPr>
            <a:spLocks noGrp="1"/>
          </p:cNvSpPr>
          <p:nvPr>
            <p:ph type="dt" idx="1"/>
          </p:nvPr>
        </p:nvSpPr>
        <p:spPr>
          <a:xfrm>
            <a:off x="4021295" y="0"/>
            <a:ext cx="3076363" cy="470895"/>
          </a:xfrm>
          <a:prstGeom prst="rect">
            <a:avLst/>
          </a:prstGeom>
        </p:spPr>
        <p:txBody>
          <a:bodyPr vert="horz" lIns="94183" tIns="47092" rIns="94183" bIns="47092" rtlCol="0"/>
          <a:lstStyle>
            <a:lvl1pPr algn="r">
              <a:defRPr sz="1200"/>
            </a:lvl1pPr>
          </a:lstStyle>
          <a:p>
            <a:fld id="{BC769033-CC82-0C4F-9180-62F036320BDF}" type="datetimeFigureOut">
              <a:rPr lang="en-US" smtClean="0"/>
              <a:t>2/14/2022</a:t>
            </a:fld>
            <a:endParaRPr lang="en-US"/>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83" tIns="47092" rIns="94183" bIns="47092" rtlCol="0" anchor="ctr"/>
          <a:lstStyle/>
          <a:p>
            <a:endParaRPr lang="en-US"/>
          </a:p>
        </p:txBody>
      </p:sp>
      <p:sp>
        <p:nvSpPr>
          <p:cNvPr id="5" name="Notes Placeholder 4"/>
          <p:cNvSpPr>
            <a:spLocks noGrp="1"/>
          </p:cNvSpPr>
          <p:nvPr>
            <p:ph type="body" sz="quarter" idx="3"/>
          </p:nvPr>
        </p:nvSpPr>
        <p:spPr>
          <a:xfrm>
            <a:off x="709930" y="4516675"/>
            <a:ext cx="5679440" cy="3695463"/>
          </a:xfrm>
          <a:prstGeom prst="rect">
            <a:avLst/>
          </a:prstGeom>
        </p:spPr>
        <p:txBody>
          <a:bodyPr vert="horz" lIns="94183" tIns="47092" rIns="94183" bIns="4709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4408"/>
            <a:ext cx="3076363" cy="470894"/>
          </a:xfrm>
          <a:prstGeom prst="rect">
            <a:avLst/>
          </a:prstGeom>
        </p:spPr>
        <p:txBody>
          <a:bodyPr vert="horz" lIns="94183" tIns="47092" rIns="94183" bIns="47092" rtlCol="0" anchor="b"/>
          <a:lstStyle>
            <a:lvl1pPr algn="l">
              <a:defRPr sz="1200"/>
            </a:lvl1pPr>
          </a:lstStyle>
          <a:p>
            <a:endParaRPr lang="en-US"/>
          </a:p>
        </p:txBody>
      </p:sp>
      <p:sp>
        <p:nvSpPr>
          <p:cNvPr id="7" name="Slide Number Placeholder 6"/>
          <p:cNvSpPr>
            <a:spLocks noGrp="1"/>
          </p:cNvSpPr>
          <p:nvPr>
            <p:ph type="sldNum" sz="quarter" idx="5"/>
          </p:nvPr>
        </p:nvSpPr>
        <p:spPr>
          <a:xfrm>
            <a:off x="4021295" y="8914408"/>
            <a:ext cx="3076363" cy="470894"/>
          </a:xfrm>
          <a:prstGeom prst="rect">
            <a:avLst/>
          </a:prstGeom>
        </p:spPr>
        <p:txBody>
          <a:bodyPr vert="horz" lIns="94183" tIns="47092" rIns="94183" bIns="47092"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002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519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191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979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2/14/2022</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2/14/2022</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2/14/2022</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21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a:t>Small Report Title Goes Here</a:t>
            </a:r>
          </a:p>
        </p:txBody>
      </p:sp>
    </p:spTree>
    <p:extLst>
      <p:ext uri="{BB962C8B-B14F-4D97-AF65-F5344CB8AC3E}">
        <p14:creationId xmlns:p14="http://schemas.microsoft.com/office/powerpoint/2010/main" val="3983196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6"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434"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70533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3952" y="5002207"/>
            <a:ext cx="7247473" cy="1517126"/>
          </a:xfrm>
          <a:prstGeom prst="rect">
            <a:avLst/>
          </a:prstGeom>
        </p:spPr>
        <p:txBody>
          <a:bodyPr anchor="t" anchorCtr="0">
            <a:noAutofit/>
          </a:bodyPr>
          <a:lstStyle>
            <a:lvl1pPr algn="l">
              <a:lnSpc>
                <a:spcPts val="3799"/>
              </a:lnSpc>
              <a:defRPr sz="3599" b="1" cap="none" spc="-100"/>
            </a:lvl1pPr>
          </a:lstStyle>
          <a:p>
            <a:r>
              <a:rPr lang="en-US"/>
              <a:t>Insert Copy Here </a:t>
            </a:r>
            <a:br>
              <a:rPr lang="en-US"/>
            </a:br>
            <a:r>
              <a:rPr lang="en-US"/>
              <a:t>For The Break Slide</a:t>
            </a:r>
          </a:p>
        </p:txBody>
      </p:sp>
    </p:spTree>
    <p:extLst>
      <p:ext uri="{BB962C8B-B14F-4D97-AF65-F5344CB8AC3E}">
        <p14:creationId xmlns:p14="http://schemas.microsoft.com/office/powerpoint/2010/main" val="3872467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57"/>
            <a:ext cx="6874356" cy="1286933"/>
          </a:xfrm>
          <a:prstGeom prst="rect">
            <a:avLst/>
          </a:prstGeom>
        </p:spPr>
        <p:txBody>
          <a:bodyPr vert="horz" lIns="0" tIns="0" rIns="0" bIns="0"/>
          <a:lstStyle>
            <a:lvl1pPr marL="0" indent="0">
              <a:lnSpc>
                <a:spcPts val="4499"/>
              </a:lnSpc>
              <a:spcBef>
                <a:spcPts val="0"/>
              </a:spcBef>
              <a:buFontTx/>
              <a:buNone/>
              <a:defRPr sz="5499" b="1" cap="none"/>
            </a:lvl1pPr>
            <a:lvl2pPr marL="457109" indent="0">
              <a:lnSpc>
                <a:spcPts val="4499"/>
              </a:lnSpc>
              <a:spcBef>
                <a:spcPts val="0"/>
              </a:spcBef>
              <a:buFontTx/>
              <a:buNone/>
              <a:defRPr sz="5499" cap="all"/>
            </a:lvl2pPr>
            <a:lvl3pPr marL="914217" indent="0">
              <a:lnSpc>
                <a:spcPts val="4499"/>
              </a:lnSpc>
              <a:spcBef>
                <a:spcPts val="0"/>
              </a:spcBef>
              <a:buFontTx/>
              <a:buNone/>
              <a:defRPr sz="5499" cap="all"/>
            </a:lvl3pPr>
            <a:lvl4pPr marL="1371326" indent="0">
              <a:lnSpc>
                <a:spcPts val="4499"/>
              </a:lnSpc>
              <a:spcBef>
                <a:spcPts val="0"/>
              </a:spcBef>
              <a:buFontTx/>
              <a:buNone/>
              <a:defRPr sz="5499" cap="all"/>
            </a:lvl4pPr>
            <a:lvl5pPr marL="1828434" indent="0">
              <a:lnSpc>
                <a:spcPts val="4499"/>
              </a:lnSpc>
              <a:spcBef>
                <a:spcPts val="0"/>
              </a:spcBef>
              <a:buFontTx/>
              <a:buNone/>
              <a:defRPr sz="5499" cap="all"/>
            </a:lvl5pPr>
          </a:lstStyle>
          <a:p>
            <a:pPr lvl="0"/>
            <a:r>
              <a:rPr lang="en-US"/>
              <a:t>Insert Report Title Here</a:t>
            </a:r>
          </a:p>
        </p:txBody>
      </p:sp>
      <p:sp>
        <p:nvSpPr>
          <p:cNvPr id="7" name="Text Placeholder 6"/>
          <p:cNvSpPr>
            <a:spLocks noGrp="1"/>
          </p:cNvSpPr>
          <p:nvPr>
            <p:ph type="body" sz="quarter" idx="11" hasCustomPrompt="1"/>
          </p:nvPr>
        </p:nvSpPr>
        <p:spPr>
          <a:xfrm>
            <a:off x="3480770" y="3960348"/>
            <a:ext cx="8282253" cy="1585314"/>
          </a:xfrm>
          <a:prstGeom prst="rect">
            <a:avLst/>
          </a:prstGeom>
        </p:spPr>
        <p:txBody>
          <a:bodyPr vert="horz" lIns="0" tIns="0" rIns="0" bIns="0"/>
          <a:lstStyle>
            <a:lvl1pPr marL="0" indent="0">
              <a:spcBef>
                <a:spcPts val="0"/>
              </a:spcBef>
              <a:buFontTx/>
              <a:buNone/>
              <a:defRPr sz="3199" b="1" cap="none" baseline="0">
                <a:solidFill>
                  <a:srgbClr val="508ABA"/>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r>
              <a:rPr lang="en-US" sz="2599">
                <a:latin typeface="+mn-lt"/>
                <a:cs typeface="Trebuchet MS"/>
              </a:rPr>
              <a:t>Insert Subhead Text Here</a:t>
            </a:r>
          </a:p>
        </p:txBody>
      </p:sp>
    </p:spTree>
    <p:extLst>
      <p:ext uri="{BB962C8B-B14F-4D97-AF65-F5344CB8AC3E}">
        <p14:creationId xmlns:p14="http://schemas.microsoft.com/office/powerpoint/2010/main" val="3270803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89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8" name="Slide Number Placeholder 5">
            <a:extLst>
              <a:ext uri="{FF2B5EF4-FFF2-40B4-BE49-F238E27FC236}">
                <a16:creationId xmlns:a16="http://schemas.microsoft.com/office/drawing/2014/main" id="{93682BC4-D643-438E-88A2-BD4E5D904743}"/>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542894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
        <p:nvSpPr>
          <p:cNvPr id="7" name="Slide Number Placeholder 5">
            <a:extLst>
              <a:ext uri="{FF2B5EF4-FFF2-40B4-BE49-F238E27FC236}">
                <a16:creationId xmlns:a16="http://schemas.microsoft.com/office/drawing/2014/main" id="{E668B83D-6865-49CC-B709-7F50201F2FFF}"/>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121279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CF45CF4-26E2-4644-BA6D-8BEECDC27621}"/>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679746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2/14/2022</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02697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3966780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585337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2/14/2022</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6468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2/14/2022</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2/14/2022</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2/14/2022</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2/14/2022</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2/14/2022</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2/14/2022</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2/14/2022</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34052" y="6367830"/>
            <a:ext cx="2743200" cy="365125"/>
          </a:xfrm>
          <a:prstGeom prst="rect">
            <a:avLst/>
          </a:prstGeom>
        </p:spPr>
        <p:txBody>
          <a:bodyPr vert="horz" lIns="91440" tIns="45720" rIns="91440" bIns="45720" rtlCol="0" anchor="ctr"/>
          <a:lstStyle>
            <a:lvl1pPr algn="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5295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hdr="0" ftr="0" dt="0"/>
  <p:txStyles>
    <p:titleStyle>
      <a:lvl1pPr algn="ctr" defTabSz="457109" rtl="0" eaLnBrk="1" latinLnBrk="0" hangingPunct="1">
        <a:spcBef>
          <a:spcPct val="0"/>
        </a:spcBef>
        <a:buNone/>
        <a:defRPr sz="4399" kern="1200">
          <a:solidFill>
            <a:schemeClr val="tx1"/>
          </a:solidFill>
          <a:latin typeface="+mj-lt"/>
          <a:ea typeface="+mj-ea"/>
          <a:cs typeface="+mj-cs"/>
        </a:defRPr>
      </a:lvl1pPr>
    </p:titleStyle>
    <p:bodyStyle>
      <a:lvl1pPr marL="342831" indent="-342831" algn="l" defTabSz="457109" rtl="0" eaLnBrk="1" latinLnBrk="0" hangingPunct="1">
        <a:spcBef>
          <a:spcPct val="20000"/>
        </a:spcBef>
        <a:buFont typeface="Arial"/>
        <a:buChar char="•"/>
        <a:defRPr sz="3199" kern="1200">
          <a:solidFill>
            <a:schemeClr val="tx1"/>
          </a:solidFill>
          <a:latin typeface="+mn-lt"/>
          <a:ea typeface="+mn-ea"/>
          <a:cs typeface="+mn-cs"/>
        </a:defRPr>
      </a:lvl1pPr>
      <a:lvl2pPr marL="742801" indent="-285693" algn="l" defTabSz="457109" rtl="0" eaLnBrk="1" latinLnBrk="0" hangingPunct="1">
        <a:spcBef>
          <a:spcPct val="20000"/>
        </a:spcBef>
        <a:buFont typeface="Arial"/>
        <a:buChar char="–"/>
        <a:defRPr sz="2799" kern="1200">
          <a:solidFill>
            <a:schemeClr val="tx1"/>
          </a:solidFill>
          <a:latin typeface="+mn-lt"/>
          <a:ea typeface="+mn-ea"/>
          <a:cs typeface="+mn-cs"/>
        </a:defRPr>
      </a:lvl2pPr>
      <a:lvl3pPr marL="1142771" indent="-228554" algn="l" defTabSz="457109" rtl="0" eaLnBrk="1" latinLnBrk="0" hangingPunct="1">
        <a:spcBef>
          <a:spcPct val="20000"/>
        </a:spcBef>
        <a:buFont typeface="Arial"/>
        <a:buChar char="•"/>
        <a:defRPr sz="2400" kern="1200">
          <a:solidFill>
            <a:schemeClr val="tx1"/>
          </a:solidFill>
          <a:latin typeface="+mn-lt"/>
          <a:ea typeface="+mn-ea"/>
          <a:cs typeface="+mn-cs"/>
        </a:defRPr>
      </a:lvl3pPr>
      <a:lvl4pPr marL="1599880" indent="-228554" algn="l" defTabSz="457109" rtl="0" eaLnBrk="1" latinLnBrk="0" hangingPunct="1">
        <a:spcBef>
          <a:spcPct val="20000"/>
        </a:spcBef>
        <a:buFont typeface="Arial"/>
        <a:buChar char="–"/>
        <a:defRPr sz="2000" kern="1200">
          <a:solidFill>
            <a:schemeClr val="tx1"/>
          </a:solidFill>
          <a:latin typeface="+mn-lt"/>
          <a:ea typeface="+mn-ea"/>
          <a:cs typeface="+mn-cs"/>
        </a:defRPr>
      </a:lvl4pPr>
      <a:lvl5pPr marL="2056989" indent="-228554" algn="l" defTabSz="457109" rtl="0" eaLnBrk="1" latinLnBrk="0" hangingPunct="1">
        <a:spcBef>
          <a:spcPct val="20000"/>
        </a:spcBef>
        <a:buFont typeface="Arial"/>
        <a:buChar char="»"/>
        <a:defRPr sz="2000" kern="1200">
          <a:solidFill>
            <a:schemeClr val="tx1"/>
          </a:solidFill>
          <a:latin typeface="+mn-lt"/>
          <a:ea typeface="+mn-ea"/>
          <a:cs typeface="+mn-cs"/>
        </a:defRPr>
      </a:lvl5pPr>
      <a:lvl6pPr marL="2514097" indent="-228554" algn="l" defTabSz="457109" rtl="0" eaLnBrk="1" latinLnBrk="0" hangingPunct="1">
        <a:spcBef>
          <a:spcPct val="20000"/>
        </a:spcBef>
        <a:buFont typeface="Arial"/>
        <a:buChar char="•"/>
        <a:defRPr sz="2000" kern="1200">
          <a:solidFill>
            <a:schemeClr val="tx1"/>
          </a:solidFill>
          <a:latin typeface="+mn-lt"/>
          <a:ea typeface="+mn-ea"/>
          <a:cs typeface="+mn-cs"/>
        </a:defRPr>
      </a:lvl6pPr>
      <a:lvl7pPr marL="2971206" indent="-228554" algn="l" defTabSz="457109"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9"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9" rtl="0" eaLnBrk="1" latinLnBrk="0" hangingPunct="1">
        <a:defRPr sz="1800" kern="1200">
          <a:solidFill>
            <a:schemeClr val="tx1"/>
          </a:solidFill>
          <a:latin typeface="+mn-lt"/>
          <a:ea typeface="+mn-ea"/>
          <a:cs typeface="+mn-cs"/>
        </a:defRPr>
      </a:lvl1pPr>
      <a:lvl2pPr marL="457109" algn="l" defTabSz="457109" rtl="0" eaLnBrk="1" latinLnBrk="0" hangingPunct="1">
        <a:defRPr sz="1800" kern="1200">
          <a:solidFill>
            <a:schemeClr val="tx1"/>
          </a:solidFill>
          <a:latin typeface="+mn-lt"/>
          <a:ea typeface="+mn-ea"/>
          <a:cs typeface="+mn-cs"/>
        </a:defRPr>
      </a:lvl2pPr>
      <a:lvl3pPr marL="914217" algn="l" defTabSz="457109" rtl="0" eaLnBrk="1" latinLnBrk="0" hangingPunct="1">
        <a:defRPr sz="1800" kern="1200">
          <a:solidFill>
            <a:schemeClr val="tx1"/>
          </a:solidFill>
          <a:latin typeface="+mn-lt"/>
          <a:ea typeface="+mn-ea"/>
          <a:cs typeface="+mn-cs"/>
        </a:defRPr>
      </a:lvl3pPr>
      <a:lvl4pPr marL="1371326" algn="l" defTabSz="457109" rtl="0" eaLnBrk="1" latinLnBrk="0" hangingPunct="1">
        <a:defRPr sz="1800" kern="1200">
          <a:solidFill>
            <a:schemeClr val="tx1"/>
          </a:solidFill>
          <a:latin typeface="+mn-lt"/>
          <a:ea typeface="+mn-ea"/>
          <a:cs typeface="+mn-cs"/>
        </a:defRPr>
      </a:lvl4pPr>
      <a:lvl5pPr marL="1828434" algn="l" defTabSz="457109" rtl="0" eaLnBrk="1" latinLnBrk="0" hangingPunct="1">
        <a:defRPr sz="1800" kern="1200">
          <a:solidFill>
            <a:schemeClr val="tx1"/>
          </a:solidFill>
          <a:latin typeface="+mn-lt"/>
          <a:ea typeface="+mn-ea"/>
          <a:cs typeface="+mn-cs"/>
        </a:defRPr>
      </a:lvl5pPr>
      <a:lvl6pPr marL="2285543" algn="l" defTabSz="457109" rtl="0" eaLnBrk="1" latinLnBrk="0" hangingPunct="1">
        <a:defRPr sz="1800" kern="1200">
          <a:solidFill>
            <a:schemeClr val="tx1"/>
          </a:solidFill>
          <a:latin typeface="+mn-lt"/>
          <a:ea typeface="+mn-ea"/>
          <a:cs typeface="+mn-cs"/>
        </a:defRPr>
      </a:lvl6pPr>
      <a:lvl7pPr marL="2742651" algn="l" defTabSz="457109" rtl="0" eaLnBrk="1" latinLnBrk="0" hangingPunct="1">
        <a:defRPr sz="1800" kern="1200">
          <a:solidFill>
            <a:schemeClr val="tx1"/>
          </a:solidFill>
          <a:latin typeface="+mn-lt"/>
          <a:ea typeface="+mn-ea"/>
          <a:cs typeface="+mn-cs"/>
        </a:defRPr>
      </a:lvl7pPr>
      <a:lvl8pPr marL="3199760" algn="l" defTabSz="457109" rtl="0" eaLnBrk="1" latinLnBrk="0" hangingPunct="1">
        <a:defRPr sz="1800" kern="1200">
          <a:solidFill>
            <a:schemeClr val="tx1"/>
          </a:solidFill>
          <a:latin typeface="+mn-lt"/>
          <a:ea typeface="+mn-ea"/>
          <a:cs typeface="+mn-cs"/>
        </a:defRPr>
      </a:lvl8pPr>
      <a:lvl9pPr marL="3656868" algn="l" defTabSz="4571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97865DE-6A0A-4148-A6DF-D56C69C978FE}"/>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41295465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529639"/>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hyperlink" Target="https://www.ispot.tv/ad/ZEKu/target-entrepreneur-the-honey-pot"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thevab.com/insight/Do-The-Right-Thing" TargetMode="External"/><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hyperlink" Target="https://www.ispot.tv/ad/IPBe/dennys-bienvenidos-spanish" TargetMode="External"/><Relationship Id="rId3" Type="http://schemas.openxmlformats.org/officeDocument/2006/relationships/image" Target="../media/image8.png"/><Relationship Id="rId7"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ispot.tv/ad/IPZ7/dennys-a-place-to-be-yourself" TargetMode="External"/><Relationship Id="rId11" Type="http://schemas.openxmlformats.org/officeDocument/2006/relationships/image" Target="../media/image54.jpeg"/><Relationship Id="rId5" Type="http://schemas.openxmlformats.org/officeDocument/2006/relationships/image" Target="../media/image51.png"/><Relationship Id="rId10" Type="http://schemas.openxmlformats.org/officeDocument/2006/relationships/hyperlink" Target="https://www.ispot.tv/ad/Ivmh/dennys-see-you-at-dennys" TargetMode="External"/><Relationship Id="rId4" Type="http://schemas.openxmlformats.org/officeDocument/2006/relationships/hyperlink" Target="https://thevab.com/insight/Do-The-Right-Thing" TargetMode="External"/><Relationship Id="rId9"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thevab.com/insight/Do-The-Right-Thing" TargetMode="External"/><Relationship Id="rId13" Type="http://schemas.openxmlformats.org/officeDocument/2006/relationships/image" Target="../media/image59.jpeg"/><Relationship Id="rId3" Type="http://schemas.openxmlformats.org/officeDocument/2006/relationships/image" Target="../media/image56.png"/><Relationship Id="rId7" Type="http://schemas.openxmlformats.org/officeDocument/2006/relationships/image" Target="../media/image45.png"/><Relationship Id="rId12" Type="http://schemas.openxmlformats.org/officeDocument/2006/relationships/hyperlink" Target="https://thevab.com/insight/content-diverse-audiences-stream" TargetMode="External"/><Relationship Id="rId2" Type="http://schemas.openxmlformats.org/officeDocument/2006/relationships/hyperlink" Target="https://thevab.com/insight/deib-streaming" TargetMode="External"/><Relationship Id="rId1" Type="http://schemas.openxmlformats.org/officeDocument/2006/relationships/slideLayout" Target="../slideLayouts/slideLayout7.xml"/><Relationship Id="rId6" Type="http://schemas.openxmlformats.org/officeDocument/2006/relationships/hyperlink" Target="https://thevab.com/team-board" TargetMode="External"/><Relationship Id="rId11" Type="http://schemas.openxmlformats.org/officeDocument/2006/relationships/image" Target="../media/image58.png"/><Relationship Id="rId5" Type="http://schemas.openxmlformats.org/officeDocument/2006/relationships/hyperlink" Target="https://thevab.com/vab-happenings/multicultural-marketing-resource-center" TargetMode="External"/><Relationship Id="rId10" Type="http://schemas.openxmlformats.org/officeDocument/2006/relationships/hyperlink" Target="https://thevab.com/insight/engaging-black-consumers" TargetMode="External"/><Relationship Id="rId4" Type="http://schemas.openxmlformats.org/officeDocument/2006/relationships/hyperlink" Target="https://thevab.com/" TargetMode="External"/><Relationship Id="rId9" Type="http://schemas.openxmlformats.org/officeDocument/2006/relationships/image" Target="../media/image57.jpeg"/><Relationship Id="rId1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hyperlink" Target="https://thevab.com/vab-happenings/vab-brand-vide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2.png"/><Relationship Id="rId21" Type="http://schemas.openxmlformats.org/officeDocument/2006/relationships/image" Target="../media/image30.png"/><Relationship Id="rId34" Type="http://schemas.openxmlformats.org/officeDocument/2006/relationships/image" Target="../media/image43.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2" Type="http://schemas.openxmlformats.org/officeDocument/2006/relationships/image" Target="../media/image9.pn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41.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 Id="rId8"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amily sitting on a couch&#10;&#10;Description automatically generated with medium confidence">
            <a:extLst>
              <a:ext uri="{FF2B5EF4-FFF2-40B4-BE49-F238E27FC236}">
                <a16:creationId xmlns:a16="http://schemas.microsoft.com/office/drawing/2014/main" id="{FCB1F56E-C1E3-459E-9AA1-9F11A61A7F5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877" r="1877"/>
          <a:stretch/>
        </p:blipFill>
        <p:spPr>
          <a:xfrm>
            <a:off x="-1461" y="-28093"/>
            <a:ext cx="12193461" cy="6886094"/>
          </a:xfrm>
          <a:prstGeom prst="rect">
            <a:avLst/>
          </a:prstGeom>
        </p:spPr>
      </p:pic>
      <p:pic>
        <p:nvPicPr>
          <p:cNvPr id="11" name="Picture 10" descr="A picture containing computer&#10;&#10;Description automatically generated">
            <a:extLst>
              <a:ext uri="{FF2B5EF4-FFF2-40B4-BE49-F238E27FC236}">
                <a16:creationId xmlns:a16="http://schemas.microsoft.com/office/drawing/2014/main" id="{111393FC-9481-FB48-9526-7965943C5C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61" y="271708"/>
            <a:ext cx="12190539" cy="6586292"/>
          </a:xfrm>
          <a:prstGeom prst="rect">
            <a:avLst/>
          </a:prstGeom>
        </p:spPr>
      </p:pic>
      <p:sp>
        <p:nvSpPr>
          <p:cNvPr id="12" name="TextBox 11">
            <a:extLst>
              <a:ext uri="{FF2B5EF4-FFF2-40B4-BE49-F238E27FC236}">
                <a16:creationId xmlns:a16="http://schemas.microsoft.com/office/drawing/2014/main" id="{D3ED8F18-80E6-D449-A031-541661F2A42F}"/>
              </a:ext>
            </a:extLst>
          </p:cNvPr>
          <p:cNvSpPr txBox="1"/>
          <p:nvPr/>
        </p:nvSpPr>
        <p:spPr>
          <a:xfrm>
            <a:off x="65738" y="4529965"/>
            <a:ext cx="7554648" cy="1292662"/>
          </a:xfrm>
          <a:prstGeom prst="rect">
            <a:avLst/>
          </a:prstGeom>
          <a:noFill/>
        </p:spPr>
        <p:txBody>
          <a:bodyPr wrap="square" rtlCol="0">
            <a:spAutoFit/>
          </a:bodyPr>
          <a:lstStyle/>
          <a:p>
            <a:r>
              <a:rPr lang="en-US" sz="2600" b="1">
                <a:solidFill>
                  <a:schemeClr val="bg1"/>
                </a:solidFill>
                <a:latin typeface="Helvetica"/>
                <a:cs typeface="Helvetica"/>
              </a:rPr>
              <a:t>How does on-screen representation deepen engagement with Black consumers and drive business impact for brands?</a:t>
            </a:r>
          </a:p>
        </p:txBody>
      </p:sp>
      <p:pic>
        <p:nvPicPr>
          <p:cNvPr id="8" name="Picture 7" descr="A picture containing drawing&#10;&#10;Description automatically generated">
            <a:extLst>
              <a:ext uri="{FF2B5EF4-FFF2-40B4-BE49-F238E27FC236}">
                <a16:creationId xmlns:a16="http://schemas.microsoft.com/office/drawing/2014/main" id="{E15EF35E-746D-44F8-B01A-F167D2AB2E0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3469" y="6044310"/>
            <a:ext cx="2085727" cy="660480"/>
          </a:xfrm>
          <a:prstGeom prst="rect">
            <a:avLst/>
          </a:prstGeom>
        </p:spPr>
      </p:pic>
      <p:grpSp>
        <p:nvGrpSpPr>
          <p:cNvPr id="16" name="Group 15">
            <a:extLst>
              <a:ext uri="{FF2B5EF4-FFF2-40B4-BE49-F238E27FC236}">
                <a16:creationId xmlns:a16="http://schemas.microsoft.com/office/drawing/2014/main" id="{E17CFBF6-B7D8-405C-9545-CF1A3379D48B}"/>
              </a:ext>
            </a:extLst>
          </p:cNvPr>
          <p:cNvGrpSpPr/>
          <p:nvPr/>
        </p:nvGrpSpPr>
        <p:grpSpPr>
          <a:xfrm>
            <a:off x="237410" y="3510231"/>
            <a:ext cx="6105110" cy="855923"/>
            <a:chOff x="237410" y="3815092"/>
            <a:chExt cx="6105110" cy="855923"/>
          </a:xfrm>
        </p:grpSpPr>
        <p:sp>
          <p:nvSpPr>
            <p:cNvPr id="17" name="TextBox 16">
              <a:extLst>
                <a:ext uri="{FF2B5EF4-FFF2-40B4-BE49-F238E27FC236}">
                  <a16:creationId xmlns:a16="http://schemas.microsoft.com/office/drawing/2014/main" id="{E8522526-9674-4B54-A643-41D593CD3CC3}"/>
                </a:ext>
              </a:extLst>
            </p:cNvPr>
            <p:cNvSpPr txBox="1"/>
            <p:nvPr/>
          </p:nvSpPr>
          <p:spPr>
            <a:xfrm>
              <a:off x="1145680" y="3815092"/>
              <a:ext cx="5196840" cy="646331"/>
            </a:xfrm>
            <a:prstGeom prst="rect">
              <a:avLst/>
            </a:prstGeom>
            <a:noFill/>
          </p:spPr>
          <p:txBody>
            <a:bodyPr wrap="square" rtlCol="0">
              <a:spAutoFit/>
            </a:bodyPr>
            <a:lstStyle/>
            <a:p>
              <a:r>
                <a:rPr lang="en-US" sz="3600">
                  <a:solidFill>
                    <a:srgbClr val="ED3C8D"/>
                  </a:solidFill>
                  <a:latin typeface="Helvetica" panose="020B0604020202020204" pitchFamily="34" charset="0"/>
                  <a:cs typeface="Helvetica" panose="020B0604020202020204" pitchFamily="34" charset="0"/>
                </a:rPr>
                <a:t>Marketer FAQs</a:t>
              </a:r>
            </a:p>
          </p:txBody>
        </p:sp>
        <p:grpSp>
          <p:nvGrpSpPr>
            <p:cNvPr id="18" name="Group 17">
              <a:extLst>
                <a:ext uri="{FF2B5EF4-FFF2-40B4-BE49-F238E27FC236}">
                  <a16:creationId xmlns:a16="http://schemas.microsoft.com/office/drawing/2014/main" id="{BCFA57F1-C9F3-4C81-80CD-AF9362E2B6B3}"/>
                </a:ext>
              </a:extLst>
            </p:cNvPr>
            <p:cNvGrpSpPr/>
            <p:nvPr/>
          </p:nvGrpSpPr>
          <p:grpSpPr>
            <a:xfrm>
              <a:off x="237410" y="3863531"/>
              <a:ext cx="2153915" cy="807484"/>
              <a:chOff x="237410" y="3863531"/>
              <a:chExt cx="2153915" cy="807484"/>
            </a:xfrm>
          </p:grpSpPr>
          <p:cxnSp>
            <p:nvCxnSpPr>
              <p:cNvPr id="19" name="Straight Connector 18">
                <a:extLst>
                  <a:ext uri="{FF2B5EF4-FFF2-40B4-BE49-F238E27FC236}">
                    <a16:creationId xmlns:a16="http://schemas.microsoft.com/office/drawing/2014/main" id="{99DAB4C4-4679-402C-B1E0-584195503E0D}"/>
                  </a:ext>
                </a:extLst>
              </p:cNvPr>
              <p:cNvCxnSpPr/>
              <p:nvPr/>
            </p:nvCxnSpPr>
            <p:spPr>
              <a:xfrm>
                <a:off x="1222282" y="4456440"/>
                <a:ext cx="1169043"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603E95E-7DA4-442B-87EB-6C65187DBE17}"/>
                  </a:ext>
                </a:extLst>
              </p:cNvPr>
              <p:cNvSpPr/>
              <p:nvPr/>
            </p:nvSpPr>
            <p:spPr>
              <a:xfrm>
                <a:off x="317248" y="3863531"/>
                <a:ext cx="763929" cy="62584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Icon&#10;&#10;Description automatically generated">
                <a:extLst>
                  <a:ext uri="{FF2B5EF4-FFF2-40B4-BE49-F238E27FC236}">
                    <a16:creationId xmlns:a16="http://schemas.microsoft.com/office/drawing/2014/main" id="{9D551582-99DB-4537-98BC-37319B4E484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7410" y="3873718"/>
                <a:ext cx="797297" cy="797297"/>
              </a:xfrm>
              <a:prstGeom prst="rect">
                <a:avLst/>
              </a:prstGeom>
            </p:spPr>
          </p:pic>
        </p:grpSp>
      </p:grpSp>
      <p:pic>
        <p:nvPicPr>
          <p:cNvPr id="15" name="Picture 14">
            <a:extLst>
              <a:ext uri="{FF2B5EF4-FFF2-40B4-BE49-F238E27FC236}">
                <a16:creationId xmlns:a16="http://schemas.microsoft.com/office/drawing/2014/main" id="{F0092BDA-FE0D-4EE0-B12D-3DDA72B4B403}"/>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60" y="-28094"/>
            <a:ext cx="1810702" cy="631556"/>
          </a:xfrm>
          <a:prstGeom prst="rect">
            <a:avLst/>
          </a:prstGeom>
        </p:spPr>
      </p:pic>
    </p:spTree>
    <p:extLst>
      <p:ext uri="{BB962C8B-B14F-4D97-AF65-F5344CB8AC3E}">
        <p14:creationId xmlns:p14="http://schemas.microsoft.com/office/powerpoint/2010/main" val="586544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B0A733B-4316-417B-83D3-8E3A80DACEFC}"/>
              </a:ext>
            </a:extLst>
          </p:cNvPr>
          <p:cNvPicPr>
            <a:picLocks noChangeAspect="1"/>
          </p:cNvPicPr>
          <p:nvPr/>
        </p:nvPicPr>
        <p:blipFill rotWithShape="1">
          <a:blip r:embed="rId3"/>
          <a:srcRect/>
          <a:stretch/>
        </p:blipFill>
        <p:spPr>
          <a:xfrm>
            <a:off x="2689958" y="4449416"/>
            <a:ext cx="2547866" cy="1421361"/>
          </a:xfrm>
          <a:prstGeom prst="rect">
            <a:avLst/>
          </a:prstGeom>
          <a:ln>
            <a:solidFill>
              <a:schemeClr val="tx1"/>
            </a:solidFill>
          </a:ln>
        </p:spPr>
      </p:pic>
      <p:pic>
        <p:nvPicPr>
          <p:cNvPr id="3" name="Picture 2">
            <a:extLst>
              <a:ext uri="{FF2B5EF4-FFF2-40B4-BE49-F238E27FC236}">
                <a16:creationId xmlns:a16="http://schemas.microsoft.com/office/drawing/2014/main" id="{8991C712-00E7-4A76-9228-10D45BDC8503}"/>
              </a:ext>
            </a:extLst>
          </p:cNvPr>
          <p:cNvPicPr>
            <a:picLocks noChangeAspect="1"/>
          </p:cNvPicPr>
          <p:nvPr/>
        </p:nvPicPr>
        <p:blipFill rotWithShape="1">
          <a:blip r:embed="rId4"/>
          <a:srcRect/>
          <a:stretch/>
        </p:blipFill>
        <p:spPr>
          <a:xfrm>
            <a:off x="5308843" y="4449416"/>
            <a:ext cx="2540580" cy="1421361"/>
          </a:xfrm>
          <a:prstGeom prst="rect">
            <a:avLst/>
          </a:prstGeom>
          <a:ln>
            <a:solidFill>
              <a:schemeClr val="tx1"/>
            </a:solidFill>
          </a:ln>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5"/>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5" name="TextBox 14">
            <a:extLst>
              <a:ext uri="{FF2B5EF4-FFF2-40B4-BE49-F238E27FC236}">
                <a16:creationId xmlns:a16="http://schemas.microsoft.com/office/drawing/2014/main" id="{EA083B3D-1AD1-42B7-ADCE-1EC3F2E8E23A}"/>
              </a:ext>
            </a:extLst>
          </p:cNvPr>
          <p:cNvSpPr txBox="1"/>
          <p:nvPr/>
        </p:nvSpPr>
        <p:spPr>
          <a:xfrm>
            <a:off x="518989" y="6102643"/>
            <a:ext cx="11018126"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and attention analytics, time period: 1/1/16 – 6/30/20, estimated media spend. Impressions represent US TV HHs and include activity within measured national broadcast and cable TV linear, national time-shifted, local, VOD and OTT. Attention scoring is based on national aired impressions viewed live/same day and played from the beginning. Interruptions = changing the channel, skipping the ad (via DVR), turning off the TV device or pulling up the programming guide. </a:t>
            </a:r>
            <a:r>
              <a:rPr kumimoji="0" lang="en-US" sz="7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To learn more, download </a:t>
            </a:r>
            <a:r>
              <a:rPr kumimoji="0" lang="en-US" sz="700" b="1" i="0" u="none" strike="noStrike" kern="1200" cap="none" spc="0" normalizeH="0" baseline="0" noProof="0">
                <a:ln>
                  <a:noFill/>
                </a:ln>
                <a:solidFill>
                  <a:srgbClr val="ED3C8D"/>
                </a:solidFill>
                <a:effectLst/>
                <a:uLnTx/>
                <a:uFillTx/>
                <a:latin typeface="Helvetica" panose="020B0403020202020204" pitchFamily="34" charset="0"/>
                <a:ea typeface="+mn-ea"/>
                <a:cs typeface="+mn-cs"/>
                <a:hlinkClick r:id="rId6">
                  <a:extLst>
                    <a:ext uri="{A12FA001-AC4F-418D-AE19-62706E023703}">
                      <ahyp:hlinkClr xmlns:ahyp="http://schemas.microsoft.com/office/drawing/2018/hyperlinkcolor" val="tx"/>
                    </a:ext>
                  </a:extLst>
                </a:hlinkClick>
              </a:rPr>
              <a:t>Do The Right Thing: How diversity &amp; inclusion drives brand outcomes</a:t>
            </a:r>
            <a:r>
              <a:rPr kumimoji="0" lang="en-US" sz="7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a:t>
            </a:r>
            <a:endPar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6" name="Rectangle 15">
            <a:extLst>
              <a:ext uri="{FF2B5EF4-FFF2-40B4-BE49-F238E27FC236}">
                <a16:creationId xmlns:a16="http://schemas.microsoft.com/office/drawing/2014/main" id="{84CFDBB4-5B89-4B68-B792-C7A2E45C2BE2}"/>
              </a:ext>
            </a:extLst>
          </p:cNvPr>
          <p:cNvSpPr/>
          <p:nvPr/>
        </p:nvSpPr>
        <p:spPr>
          <a:xfrm>
            <a:off x="207178" y="225420"/>
            <a:ext cx="1071337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For Black History </a:t>
            </a:r>
            <a:r>
              <a:rPr lang="en-US" sz="2600" b="1">
                <a:solidFill>
                  <a:srgbClr val="1B1464"/>
                </a:solidFill>
                <a:latin typeface="Helvetica" panose="020B0604020202020204" pitchFamily="2" charset="0"/>
                <a:ea typeface="Open Sans" panose="020B0606030504020204" pitchFamily="34" charset="0"/>
                <a:cs typeface="Open Sans" panose="020B0606030504020204" pitchFamily="34" charset="0"/>
              </a:rPr>
              <a:t>Month, </a:t>
            </a:r>
            <a:r>
              <a:rPr kumimoji="0" lang="en-US" sz="2600" b="1" i="0" u="none" strike="noStrike" kern="1200" cap="none" spc="0" normalizeH="0" baseline="0" noProof="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Target’s</a:t>
            </a:r>
            <a:r>
              <a:rPr kumimoji="0" lang="en-US" sz="2600" b="1" i="0" u="none" strike="noStrike" kern="1200" cap="none" spc="0" normalizeH="0" baseline="0" noProof="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 </a:t>
            </a:r>
            <a:r>
              <a:rPr kumimoji="0" lang="en-US" sz="2600" b="1" i="0" u="none" strike="noStrike" kern="1200" cap="none" spc="0" normalizeH="0" baseline="0" noProof="0">
                <a:ln>
                  <a:noFill/>
                </a:ln>
                <a:solidFill>
                  <a:srgbClr val="1F1A62"/>
                </a:solidFill>
                <a:effectLst/>
                <a:uLnTx/>
                <a:uFillTx/>
                <a:latin typeface="Helvetica" panose="020B0604020202020204" pitchFamily="2" charset="0"/>
                <a:ea typeface="+mn-ea"/>
                <a:cs typeface="+mn-cs"/>
              </a:rPr>
              <a:t>‘Entrepreneur’ campaign featuring positive messaging and </a:t>
            </a:r>
            <a:r>
              <a:rPr kumimoji="0" lang="en-US" sz="2600" b="1" i="0" u="none" strike="noStrike" kern="1200" cap="none" spc="0" normalizeH="0" baseline="0" noProof="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support of </a:t>
            </a:r>
            <a:r>
              <a:rPr lang="en-US" sz="2600" b="1">
                <a:solidFill>
                  <a:srgbClr val="ED3C8D"/>
                </a:solidFill>
                <a:latin typeface="Helvetica" panose="020B0604020202020204" pitchFamily="2" charset="0"/>
                <a:ea typeface="Open Sans" panose="020B0606030504020204" pitchFamily="34" charset="0"/>
                <a:cs typeface="Open Sans" panose="020B0606030504020204" pitchFamily="34" charset="0"/>
              </a:rPr>
              <a:t>Black,</a:t>
            </a:r>
            <a:r>
              <a:rPr kumimoji="0" lang="en-US" sz="2600" b="1" i="0" u="none" strike="noStrike" kern="1200" cap="none" spc="0" normalizeH="0" baseline="0" noProof="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 female-owned businesses ranked #8 in attentiveness </a:t>
            </a:r>
            <a:r>
              <a:rPr kumimoji="0" lang="en-US" sz="2600" b="1" i="0" u="none" strike="noStrike" kern="1200" cap="none" spc="0" normalizeH="0" baseline="0" noProof="0">
                <a:ln>
                  <a:noFill/>
                </a:ln>
                <a:solidFill>
                  <a:srgbClr val="1F1A62"/>
                </a:solidFill>
                <a:effectLst/>
                <a:uLnTx/>
                <a:uFillTx/>
                <a:latin typeface="Helvetica" panose="020B0604020202020204" pitchFamily="2" charset="0"/>
                <a:ea typeface="+mn-ea"/>
                <a:cs typeface="+mn-cs"/>
              </a:rPr>
              <a:t>out of 296 ads</a:t>
            </a:r>
          </a:p>
        </p:txBody>
      </p:sp>
      <p:sp>
        <p:nvSpPr>
          <p:cNvPr id="17" name="TextBox 16">
            <a:extLst>
              <a:ext uri="{FF2B5EF4-FFF2-40B4-BE49-F238E27FC236}">
                <a16:creationId xmlns:a16="http://schemas.microsoft.com/office/drawing/2014/main" id="{ACECE296-5510-4419-9D27-0A9D25EC143F}"/>
              </a:ext>
            </a:extLst>
          </p:cNvPr>
          <p:cNvSpPr txBox="1"/>
          <p:nvPr/>
        </p:nvSpPr>
        <p:spPr>
          <a:xfrm>
            <a:off x="200026" y="1704627"/>
            <a:ext cx="11517503"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For Black History Month in 2020, Target released an ad entitled ‘Entrepreneur: The Honey Pot’ as part of their ‘</a:t>
            </a:r>
            <a:r>
              <a:rPr kumimoji="0" lang="en-US" sz="16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Founders We Believe In’</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series. The spot featured Beatrice Dixon, owner of </a:t>
            </a:r>
            <a:r>
              <a:rPr kumimoji="0" lang="en-US" sz="16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The Honey Pot</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who talked about how difficult it was for her to start her own company, while expressing gratitude to Target for helping her overcome obstacles and paving the way for her to get shelf space in other retailers.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One of the highest attention scores of all Target ads, Honey Pot </a:t>
            </a:r>
            <a:r>
              <a:rPr kumimoji="0" lang="en-US" sz="16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sales increased 20-30%</a:t>
            </a:r>
            <a:r>
              <a:rPr kumimoji="0" lang="en-US" sz="1600" b="0" i="0" strike="noStrike" kern="1200" cap="none" spc="0" normalizeH="0" baseline="0" noProof="0" dirty="0">
                <a:ln>
                  <a:noFill/>
                </a:ln>
                <a:solidFill>
                  <a:srgbClr val="ED3C8D"/>
                </a:solidFill>
                <a:effectLst/>
                <a:uLnTx/>
                <a:uFillTx/>
                <a:latin typeface="Helvetica" panose="020B0403020202020204" pitchFamily="34" charset="0"/>
                <a:ea typeface="+mn-ea"/>
                <a:cs typeface="+mn-cs"/>
              </a:rPr>
              <a:t> </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across its retailers a month after the campaign launched.</a:t>
            </a:r>
          </a:p>
        </p:txBody>
      </p:sp>
      <p:sp>
        <p:nvSpPr>
          <p:cNvPr id="21" name="Rectangle 20">
            <a:extLst>
              <a:ext uri="{FF2B5EF4-FFF2-40B4-BE49-F238E27FC236}">
                <a16:creationId xmlns:a16="http://schemas.microsoft.com/office/drawing/2014/main" id="{2F5C3631-9E99-480C-8AB1-800B0799A9C8}"/>
              </a:ext>
            </a:extLst>
          </p:cNvPr>
          <p:cNvSpPr/>
          <p:nvPr/>
        </p:nvSpPr>
        <p:spPr>
          <a:xfrm>
            <a:off x="7931761" y="3410761"/>
            <a:ext cx="4224728" cy="2695842"/>
          </a:xfrm>
          <a:prstGeom prst="rect">
            <a:avLst/>
          </a:prstGeom>
          <a:solidFill>
            <a:srgbClr val="ED3C8D"/>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Ad Attention Score: </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96.8</a:t>
            </a: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On average, the ad was viewed for 97% of its duration before interruption.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Brand Attention Index: </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170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70% fewer interruptions than the average Target ad during the measured time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Brand Attention Ranking: </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Ad ranked #8 in viewer attention among 296 Target ads that aired between </a:t>
            </a:r>
            <a:r>
              <a:rPr kumimoji="0" lang="en-US" sz="12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1/1/16 – 6/30/20</a:t>
            </a: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sp>
        <p:nvSpPr>
          <p:cNvPr id="23" name="Rectangle 22">
            <a:hlinkClick r:id="rId7"/>
            <a:extLst>
              <a:ext uri="{FF2B5EF4-FFF2-40B4-BE49-F238E27FC236}">
                <a16:creationId xmlns:a16="http://schemas.microsoft.com/office/drawing/2014/main" id="{F7F96E12-01B5-4592-BD25-BCDCD5A7E166}"/>
              </a:ext>
            </a:extLst>
          </p:cNvPr>
          <p:cNvSpPr/>
          <p:nvPr/>
        </p:nvSpPr>
        <p:spPr>
          <a:xfrm>
            <a:off x="81099" y="3632706"/>
            <a:ext cx="7768324"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‘Entrepreneur: The Honey Pot’ TV spot - $15.3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6-Week Flight: 2/1/20 – 3/16/20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4,473 Airings / 1,244.8 MM HH IMPs</a:t>
            </a:r>
          </a:p>
        </p:txBody>
      </p:sp>
      <p:pic>
        <p:nvPicPr>
          <p:cNvPr id="6" name="Picture 5">
            <a:extLst>
              <a:ext uri="{FF2B5EF4-FFF2-40B4-BE49-F238E27FC236}">
                <a16:creationId xmlns:a16="http://schemas.microsoft.com/office/drawing/2014/main" id="{022387CF-943C-4291-A9D9-0A121D72DD62}"/>
              </a:ext>
            </a:extLst>
          </p:cNvPr>
          <p:cNvPicPr>
            <a:picLocks noChangeAspect="1"/>
          </p:cNvPicPr>
          <p:nvPr/>
        </p:nvPicPr>
        <p:blipFill rotWithShape="1">
          <a:blip r:embed="rId8"/>
          <a:srcRect/>
          <a:stretch/>
        </p:blipFill>
        <p:spPr>
          <a:xfrm>
            <a:off x="98990" y="4449415"/>
            <a:ext cx="2540580" cy="1421362"/>
          </a:xfrm>
          <a:prstGeom prst="rect">
            <a:avLst/>
          </a:prstGeom>
          <a:ln>
            <a:solidFill>
              <a:schemeClr val="tx1"/>
            </a:solidFill>
          </a:ln>
        </p:spPr>
      </p:pic>
      <p:pic>
        <p:nvPicPr>
          <p:cNvPr id="2050" name="Picture 2" descr="Target logo and symbol, meaning, history, PNG">
            <a:extLst>
              <a:ext uri="{FF2B5EF4-FFF2-40B4-BE49-F238E27FC236}">
                <a16:creationId xmlns:a16="http://schemas.microsoft.com/office/drawing/2014/main" id="{BB516255-AC78-4287-92F4-BB101B7D83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07444" y="146598"/>
            <a:ext cx="1299978" cy="112588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829E900-0815-4643-9A04-94D9CDD9053B}"/>
              </a:ext>
            </a:extLst>
          </p:cNvPr>
          <p:cNvSpPr txBox="1"/>
          <p:nvPr/>
        </p:nvSpPr>
        <p:spPr>
          <a:xfrm>
            <a:off x="85462" y="5906548"/>
            <a:ext cx="236477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click banner above images to watch spot</a:t>
            </a:r>
            <a:endParaRPr kumimoji="0" lang="en-US" sz="7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721652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8492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8B0C27D1-48B7-478A-9131-23F0EFB37A69}"/>
              </a:ext>
            </a:extLst>
          </p:cNvPr>
          <p:cNvSpPr txBox="1"/>
          <p:nvPr/>
        </p:nvSpPr>
        <p:spPr>
          <a:xfrm>
            <a:off x="474978" y="6215790"/>
            <a:ext cx="117087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time period: 1/1/19 – 6/30/20, estimated media spend. Impressions represent US TV HHs and include activity within measured national broadcast and cable TV linear, national time-shifted, local, VOD and OTT.</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r>
              <a:rPr kumimoji="0" lang="en-US" sz="7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VAB analysis of Comscore mediametrix multiplatform media trend data (desktop and mobile), P18+, Black 18+, March ‘19 – May ‘20. To learn more, download </a:t>
            </a:r>
            <a:r>
              <a:rPr kumimoji="0" lang="en-US" sz="700" b="1" i="0" u="none" strike="noStrike" kern="1200" cap="none" spc="0" normalizeH="0" baseline="0" noProof="0">
                <a:ln>
                  <a:noFill/>
                </a:ln>
                <a:solidFill>
                  <a:srgbClr val="ED3C8D"/>
                </a:solidFill>
                <a:effectLst/>
                <a:uLnTx/>
                <a:uFillTx/>
                <a:latin typeface="Helvetica" panose="020B0403020202020204" pitchFamily="34" charset="0"/>
                <a:ea typeface="+mn-ea"/>
                <a:cs typeface="+mn-cs"/>
                <a:hlinkClick r:id="rId4">
                  <a:extLst>
                    <a:ext uri="{A12FA001-AC4F-418D-AE19-62706E023703}">
                      <ahyp:hlinkClr xmlns:ahyp="http://schemas.microsoft.com/office/drawing/2018/hyperlinkcolor" val="tx"/>
                    </a:ext>
                  </a:extLst>
                </a:hlinkClick>
              </a:rPr>
              <a:t>Do The Right Thing: How diversity &amp; inclusion drives brand outcomes</a:t>
            </a:r>
            <a:r>
              <a:rPr kumimoji="0" lang="en-US" sz="7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a:t>
            </a:r>
          </a:p>
        </p:txBody>
      </p:sp>
      <p:sp>
        <p:nvSpPr>
          <p:cNvPr id="17" name="Rectangle 16">
            <a:extLst>
              <a:ext uri="{FF2B5EF4-FFF2-40B4-BE49-F238E27FC236}">
                <a16:creationId xmlns:a16="http://schemas.microsoft.com/office/drawing/2014/main" id="{67F87075-27CC-459F-BDA5-744F4E7B2A6C}"/>
              </a:ext>
            </a:extLst>
          </p:cNvPr>
          <p:cNvSpPr/>
          <p:nvPr/>
        </p:nvSpPr>
        <p:spPr>
          <a:xfrm>
            <a:off x="283559" y="244813"/>
            <a:ext cx="989156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Denny’s ‘See You At Denny’s</a:t>
            </a:r>
            <a:r>
              <a:rPr lang="en-US" sz="2600" b="1">
                <a:solidFill>
                  <a:srgbClr val="1F1A62"/>
                </a:solidFill>
                <a:latin typeface="Helvetica" panose="020B0604020202020204" pitchFamily="2" charset="0"/>
                <a:ea typeface="Open Sans" panose="020B0606030504020204" pitchFamily="34" charset="0"/>
                <a:cs typeface="Open Sans" panose="020B0606030504020204" pitchFamily="34" charset="0"/>
              </a:rPr>
              <a:t>’ diversity and inclusion campaign drove </a:t>
            </a:r>
            <a:r>
              <a:rPr kumimoji="0" lang="en-US" sz="2600" b="1" i="0" u="none" strike="noStrike" kern="1200" cap="none" spc="0" normalizeH="0" baseline="0" noProof="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a </a:t>
            </a:r>
            <a:r>
              <a:rPr kumimoji="0" lang="en-US" sz="26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triple-digit increase in website traffic</a:t>
            </a:r>
            <a:r>
              <a:rPr kumimoji="0" lang="en-US" sz="2600" b="1" i="0" u="none" strike="noStrike" kern="1200" cap="none" spc="0" normalizeH="0" baseline="0" noProof="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 among Black / African-American audiences</a:t>
            </a:r>
          </a:p>
        </p:txBody>
      </p:sp>
      <p:sp>
        <p:nvSpPr>
          <p:cNvPr id="18" name="TextBox 17">
            <a:extLst>
              <a:ext uri="{FF2B5EF4-FFF2-40B4-BE49-F238E27FC236}">
                <a16:creationId xmlns:a16="http://schemas.microsoft.com/office/drawing/2014/main" id="{4D025D46-1501-44DC-9375-5B8A2E4C33BC}"/>
              </a:ext>
            </a:extLst>
          </p:cNvPr>
          <p:cNvSpPr txBox="1"/>
          <p:nvPr/>
        </p:nvSpPr>
        <p:spPr>
          <a:xfrm>
            <a:off x="200026" y="1725212"/>
            <a:ext cx="12036825"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In late April 2019, Denny’s launched their ‘</a:t>
            </a:r>
            <a:r>
              <a:rPr kumimoji="0" lang="en-US" sz="16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See You At Denny’s’ </a:t>
            </a: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campaign with a message of inclusiveness in both English and Spanish language spots. The ads, which were produced in collaboration with Fluent360, Conill and EP+Co agencies, were inspired by the diversity of Denny’s guests and captures the inclusive gatherings of modern, multicultural families and friends.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ED3C8D"/>
                </a:solidFill>
                <a:effectLst/>
                <a:uLnTx/>
                <a:uFillTx/>
                <a:latin typeface="Helvetica" panose="020B0403020202020204" pitchFamily="34" charset="0"/>
                <a:ea typeface="+mn-ea"/>
                <a:cs typeface="+mn-cs"/>
              </a:rPr>
              <a:t>Results</a:t>
            </a:r>
            <a:r>
              <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 There was an immediate surge in Denny’s website visitation upon launch, especially by Black / African-Americans, which continued through the duration of the campaign.  Average monthly unique Black 18+ visitors post-campaign (Sep ’19 - May ’20) continues to be +50% higher than the three-month average pre-campaign (+65% higher for total P18+). </a:t>
            </a:r>
          </a:p>
        </p:txBody>
      </p:sp>
      <p:sp>
        <p:nvSpPr>
          <p:cNvPr id="19" name="Rectangle 18">
            <a:extLst>
              <a:ext uri="{FF2B5EF4-FFF2-40B4-BE49-F238E27FC236}">
                <a16:creationId xmlns:a16="http://schemas.microsoft.com/office/drawing/2014/main" id="{79F11988-5852-4BBE-B9BD-8CD6B49AE08D}"/>
              </a:ext>
            </a:extLst>
          </p:cNvPr>
          <p:cNvSpPr/>
          <p:nvPr/>
        </p:nvSpPr>
        <p:spPr>
          <a:xfrm>
            <a:off x="7924862" y="3464243"/>
            <a:ext cx="4216336" cy="2689407"/>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Business 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Persons 18+ Website Traffic: </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+86% increase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in Denny’s average monthly unique P18+ website visitors during August ‘19 (final month of campaign) vs. March ‘19 (pre-campaign), with unique visitors building through the flight.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Black 18+ Website Traffic: </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+135% increase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in Denny’s average monthly unique Black 18+ website visitors during the same time frame comparison as above, with unique visitors increasing steadily through the flight.</a:t>
            </a:r>
          </a:p>
        </p:txBody>
      </p:sp>
      <p:sp>
        <p:nvSpPr>
          <p:cNvPr id="20" name="Rectangle 19">
            <a:extLst>
              <a:ext uri="{FF2B5EF4-FFF2-40B4-BE49-F238E27FC236}">
                <a16:creationId xmlns:a16="http://schemas.microsoft.com/office/drawing/2014/main" id="{CD6B4DF7-8267-4EAA-B432-97E3D6A36C62}"/>
              </a:ext>
            </a:extLst>
          </p:cNvPr>
          <p:cNvSpPr/>
          <p:nvPr/>
        </p:nvSpPr>
        <p:spPr>
          <a:xfrm>
            <a:off x="74687" y="3712820"/>
            <a:ext cx="7784515"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‘See You At Denny’s’ TV spot  (three creatives) - $6.4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4-Month Campaign: 4/29/19 – 8/25/19 </a:t>
            </a:r>
            <a:r>
              <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(Spanish-Language ad was extended through 2/17/20)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3,381 Airings / 574.7 MM HH IMPs</a:t>
            </a:r>
          </a:p>
        </p:txBody>
      </p:sp>
      <p:pic>
        <p:nvPicPr>
          <p:cNvPr id="2050" name="Picture 2" descr="Denny's Logo PNG Transparent &amp; SVG Vector - Freebie Supply">
            <a:extLst>
              <a:ext uri="{FF2B5EF4-FFF2-40B4-BE49-F238E27FC236}">
                <a16:creationId xmlns:a16="http://schemas.microsoft.com/office/drawing/2014/main" id="{927F9FDC-5268-4D4B-A120-27B1EAB8F362}"/>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0163176" y="242625"/>
            <a:ext cx="1857516" cy="10333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6"/>
            <a:extLst>
              <a:ext uri="{FF2B5EF4-FFF2-40B4-BE49-F238E27FC236}">
                <a16:creationId xmlns:a16="http://schemas.microsoft.com/office/drawing/2014/main" id="{37A98B67-A4EF-48F5-9EF6-2E2C22D4C15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0658" y="4491967"/>
            <a:ext cx="2573266" cy="1508498"/>
          </a:xfrm>
          <a:prstGeom prst="rect">
            <a:avLst/>
          </a:prstGeom>
          <a:ln>
            <a:solidFill>
              <a:schemeClr val="tx1"/>
            </a:solidFill>
          </a:ln>
        </p:spPr>
      </p:pic>
      <p:pic>
        <p:nvPicPr>
          <p:cNvPr id="5" name="Picture 4">
            <a:hlinkClick r:id="rId8"/>
            <a:extLst>
              <a:ext uri="{FF2B5EF4-FFF2-40B4-BE49-F238E27FC236}">
                <a16:creationId xmlns:a16="http://schemas.microsoft.com/office/drawing/2014/main" id="{353ABCF1-C202-4588-B946-258D96DB9B8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311865" y="4491966"/>
            <a:ext cx="2535509" cy="1508500"/>
          </a:xfrm>
          <a:prstGeom prst="rect">
            <a:avLst/>
          </a:prstGeom>
          <a:ln>
            <a:solidFill>
              <a:schemeClr val="tx1"/>
            </a:solidFill>
          </a:ln>
        </p:spPr>
      </p:pic>
      <p:sp>
        <p:nvSpPr>
          <p:cNvPr id="21" name="TextBox 20">
            <a:extLst>
              <a:ext uri="{FF2B5EF4-FFF2-40B4-BE49-F238E27FC236}">
                <a16:creationId xmlns:a16="http://schemas.microsoft.com/office/drawing/2014/main" id="{790C1590-2095-4185-8025-82786777170F}"/>
              </a:ext>
            </a:extLst>
          </p:cNvPr>
          <p:cNvSpPr txBox="1"/>
          <p:nvPr/>
        </p:nvSpPr>
        <p:spPr>
          <a:xfrm>
            <a:off x="5300785" y="6013864"/>
            <a:ext cx="254658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click image above to watch Spanish-language spot</a:t>
            </a:r>
            <a:endParaRPr kumimoji="0" lang="en-US" sz="7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2" name="TextBox 21">
            <a:extLst>
              <a:ext uri="{FF2B5EF4-FFF2-40B4-BE49-F238E27FC236}">
                <a16:creationId xmlns:a16="http://schemas.microsoft.com/office/drawing/2014/main" id="{EE06C80A-8D38-490A-876B-3E6B0CAB5A61}"/>
              </a:ext>
            </a:extLst>
          </p:cNvPr>
          <p:cNvSpPr txBox="1"/>
          <p:nvPr/>
        </p:nvSpPr>
        <p:spPr>
          <a:xfrm>
            <a:off x="52388" y="6005518"/>
            <a:ext cx="2573266"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click image above to watch English-language spot</a:t>
            </a:r>
            <a:endParaRPr kumimoji="0" lang="en-US" sz="7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3" name="TextBox 22">
            <a:extLst>
              <a:ext uri="{FF2B5EF4-FFF2-40B4-BE49-F238E27FC236}">
                <a16:creationId xmlns:a16="http://schemas.microsoft.com/office/drawing/2014/main" id="{9D17B0BB-BAE4-4BBC-91ED-CA79F9A08221}"/>
              </a:ext>
            </a:extLst>
          </p:cNvPr>
          <p:cNvSpPr txBox="1"/>
          <p:nvPr/>
        </p:nvSpPr>
        <p:spPr>
          <a:xfrm>
            <a:off x="2698314" y="6013864"/>
            <a:ext cx="2547892"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click image above to watch English-language spot</a:t>
            </a:r>
            <a:endParaRPr kumimoji="0" lang="en-US" sz="7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3" name="Picture 2">
            <a:hlinkClick r:id="rId10"/>
            <a:extLst>
              <a:ext uri="{FF2B5EF4-FFF2-40B4-BE49-F238E27FC236}">
                <a16:creationId xmlns:a16="http://schemas.microsoft.com/office/drawing/2014/main" id="{90FC82B6-06D4-4C7C-94BF-620629D780F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719584" y="4491967"/>
            <a:ext cx="2526622" cy="1508500"/>
          </a:xfrm>
          <a:prstGeom prst="rect">
            <a:avLst/>
          </a:prstGeom>
          <a:ln>
            <a:solidFill>
              <a:schemeClr val="tx1"/>
            </a:solidFill>
          </a:ln>
        </p:spPr>
      </p:pic>
    </p:spTree>
    <p:extLst>
      <p:ext uri="{BB962C8B-B14F-4D97-AF65-F5344CB8AC3E}">
        <p14:creationId xmlns:p14="http://schemas.microsoft.com/office/powerpoint/2010/main" val="3964917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A6D99E-7211-4A61-8E41-8586BC7724A2}"/>
              </a:ext>
            </a:extLst>
          </p:cNvPr>
          <p:cNvSpPr/>
          <p:nvPr/>
        </p:nvSpPr>
        <p:spPr>
          <a:xfrm>
            <a:off x="-19878" y="-19879"/>
            <a:ext cx="5587439" cy="6890838"/>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j-ea"/>
                <a:cs typeface="+mj-cs"/>
              </a:rPr>
              <a:t>Adults over 50 account for 36% of the total population and nearly </a:t>
            </a:r>
            <a:r>
              <a:rPr kumimoji="0" lang="en-US" sz="1800" b="1" i="0" u="sng" strike="noStrike" kern="1200" cap="none" spc="0" normalizeH="0" baseline="0" noProof="0">
                <a:ln>
                  <a:noFill/>
                </a:ln>
                <a:solidFill>
                  <a:srgbClr val="1B1464"/>
                </a:solidFill>
                <a:effectLst/>
                <a:uLnTx/>
                <a:uFillTx/>
                <a:latin typeface="Helvetica" panose="020B0604020202020204" pitchFamily="34" charset="0"/>
                <a:ea typeface="+mj-ea"/>
                <a:cs typeface="+mj-cs"/>
              </a:rPr>
              <a:t>half</a:t>
            </a:r>
            <a:r>
              <a:rPr kumimoji="0" lang="en-US" sz="1800" b="1" i="0" strike="noStrike" kern="1200" cap="none" spc="0" normalizeH="0" baseline="0" noProof="0">
                <a:ln>
                  <a:noFill/>
                </a:ln>
                <a:solidFill>
                  <a:srgbClr val="1B1464"/>
                </a:solidFill>
                <a:effectLst/>
                <a:uLnTx/>
                <a:uFillTx/>
                <a:latin typeface="Helvetica" panose="020B0604020202020204" pitchFamily="34" charset="0"/>
                <a:ea typeface="+mj-ea"/>
                <a:cs typeface="+mj-cs"/>
              </a:rPr>
              <a:t> </a:t>
            </a: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j-ea"/>
                <a:cs typeface="+mj-cs"/>
              </a:rPr>
              <a:t>of all adults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0" name="TextBox 9">
            <a:extLst>
              <a:ext uri="{FF2B5EF4-FFF2-40B4-BE49-F238E27FC236}">
                <a16:creationId xmlns:a16="http://schemas.microsoft.com/office/drawing/2014/main" id="{E3D88B66-E87E-424D-8CCE-314107D81A14}"/>
              </a:ext>
            </a:extLst>
          </p:cNvPr>
          <p:cNvSpPr txBox="1"/>
          <p:nvPr/>
        </p:nvSpPr>
        <p:spPr>
          <a:xfrm>
            <a:off x="291748" y="2351782"/>
            <a:ext cx="3893955" cy="1077218"/>
          </a:xfrm>
          <a:prstGeom prst="rect">
            <a:avLst/>
          </a:prstGeom>
          <a:noFill/>
        </p:spPr>
        <p:txBody>
          <a:bodyPr wrap="square">
            <a:spAutoFit/>
          </a:bodyPr>
          <a:lstStyle/>
          <a:p>
            <a:pPr marL="0" marR="0" lvl="0" indent="0" algn="l" defTabSz="583178" rtl="0" eaLnBrk="1" fontAlgn="auto" latinLnBrk="0" hangingPunct="1">
              <a:lnSpc>
                <a:spcPct val="100000"/>
              </a:lnSpc>
              <a:spcBef>
                <a:spcPct val="0"/>
              </a:spcBef>
              <a:spcAft>
                <a:spcPts val="0"/>
              </a:spcAft>
              <a:buClrTx/>
              <a:buSzTx/>
              <a:buFontTx/>
              <a:buNone/>
              <a:tabLst/>
              <a:defRPr/>
            </a:pPr>
            <a:r>
              <a:rPr lang="en-US" sz="3200" b="1">
                <a:solidFill>
                  <a:schemeClr val="bg1"/>
                </a:solidFill>
                <a:latin typeface="Helvetica" panose="020B0604020202020204" pitchFamily="34" charset="0"/>
                <a:ea typeface="+mj-ea"/>
                <a:cs typeface="+mj-cs"/>
              </a:rPr>
              <a:t>Key Implications for Marketers</a:t>
            </a:r>
            <a:endParaRPr kumimoji="0" lang="en-US" sz="3200" b="1" i="0" u="none" strike="noStrike" kern="1200" cap="none" spc="0" normalizeH="0" baseline="0" noProof="0">
              <a:ln>
                <a:noFill/>
              </a:ln>
              <a:solidFill>
                <a:schemeClr val="bg1"/>
              </a:solidFill>
              <a:effectLst/>
              <a:uLnTx/>
              <a:uFillTx/>
              <a:latin typeface="Helvetica" panose="020B0604020202020204" pitchFamily="34" charset="0"/>
              <a:ea typeface="+mj-ea"/>
              <a:cs typeface="+mj-cs"/>
            </a:endParaRPr>
          </a:p>
        </p:txBody>
      </p:sp>
      <p:sp>
        <p:nvSpPr>
          <p:cNvPr id="7" name="Rectangle 6">
            <a:extLst>
              <a:ext uri="{FF2B5EF4-FFF2-40B4-BE49-F238E27FC236}">
                <a16:creationId xmlns:a16="http://schemas.microsoft.com/office/drawing/2014/main" id="{F25B641F-1744-45AC-B343-CA9AA9737A1D}"/>
              </a:ext>
            </a:extLst>
          </p:cNvPr>
          <p:cNvSpPr/>
          <p:nvPr/>
        </p:nvSpPr>
        <p:spPr>
          <a:xfrm>
            <a:off x="5879187" y="1628507"/>
            <a:ext cx="6021065" cy="3600986"/>
          </a:xfrm>
          <a:prstGeom prst="rect">
            <a:avLst/>
          </a:prstGeom>
          <a:noFill/>
        </p:spPr>
        <p:txBody>
          <a:bodyPr wrap="square" rtlCol="0" anchor="t">
            <a:spAutoFit/>
          </a:bodyPr>
          <a:lstStyle/>
          <a:p>
            <a:pPr marL="285750" indent="-285750">
              <a:buBlip>
                <a:blip r:embed="rId3"/>
              </a:buBlip>
              <a:defRPr/>
            </a:pPr>
            <a:r>
              <a:rPr lang="en-US" sz="2000">
                <a:solidFill>
                  <a:srgbClr val="1B1464"/>
                </a:solidFill>
                <a:latin typeface="Helvetica" panose="020B0604020202020204" pitchFamily="2" charset="0"/>
                <a:cs typeface="Helvetica" panose="020B0604020202020204" pitchFamily="34" charset="0"/>
              </a:rPr>
              <a:t>Connecting with Black audiences in an authentic way, through both inclusive programming and culturally diverse advertising campaigns translates to stronger engagement and better business outcomes</a:t>
            </a:r>
          </a:p>
          <a:p>
            <a:pPr marL="285750" indent="-285750">
              <a:buBlip>
                <a:blip r:embed="rId3"/>
              </a:buBlip>
              <a:defRPr/>
            </a:pPr>
            <a:endParaRPr lang="en-US" sz="2800">
              <a:solidFill>
                <a:srgbClr val="1B1464"/>
              </a:solidFill>
              <a:latin typeface="Helvetica" panose="020B0604020202020204" pitchFamily="2" charset="0"/>
              <a:cs typeface="Helvetica" panose="020B0604020202020204" pitchFamily="34" charset="0"/>
            </a:endParaRPr>
          </a:p>
          <a:p>
            <a:pPr marL="285750" indent="-285750">
              <a:buBlip>
                <a:blip r:embed="rId3"/>
              </a:buBlip>
              <a:defRPr/>
            </a:pPr>
            <a:r>
              <a:rPr lang="en-US" sz="2000">
                <a:solidFill>
                  <a:srgbClr val="1B1464"/>
                </a:solidFill>
                <a:latin typeface="Helvetica" panose="020B0604020202020204" pitchFamily="2" charset="0"/>
                <a:cs typeface="Helvetica" panose="020B0604020202020204" pitchFamily="34" charset="0"/>
              </a:rPr>
              <a:t>With the growing emphasis publishers and distributors are putting on culturally relevant content, there are now more opportunities than ever to reach Black audiences across video platforms, especially streaming</a:t>
            </a:r>
          </a:p>
        </p:txBody>
      </p:sp>
    </p:spTree>
    <p:extLst>
      <p:ext uri="{BB962C8B-B14F-4D97-AF65-F5344CB8AC3E}">
        <p14:creationId xmlns:p14="http://schemas.microsoft.com/office/powerpoint/2010/main" val="732019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hlinkClick r:id="rId2"/>
            <a:extLst>
              <a:ext uri="{FF2B5EF4-FFF2-40B4-BE49-F238E27FC236}">
                <a16:creationId xmlns:a16="http://schemas.microsoft.com/office/drawing/2014/main" id="{0576600E-D3C2-4B0A-8CF1-06BF3B35129A}"/>
              </a:ext>
            </a:extLst>
          </p:cNvPr>
          <p:cNvSpPr txBox="1"/>
          <p:nvPr/>
        </p:nvSpPr>
        <p:spPr>
          <a:xfrm>
            <a:off x="6559992" y="5083391"/>
            <a:ext cx="242680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A Fresh Take</a:t>
            </a:r>
            <a:endParaRPr kumimoji="0" lang="en-US" sz="1000" b="1" i="1"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Diversity, Equity, Inclusion &amp; Belonging in Streaming</a:t>
            </a:r>
          </a:p>
        </p:txBody>
      </p:sp>
      <p:pic>
        <p:nvPicPr>
          <p:cNvPr id="29" name="Picture 28">
            <a:hlinkClick r:id="rId2"/>
            <a:extLst>
              <a:ext uri="{FF2B5EF4-FFF2-40B4-BE49-F238E27FC236}">
                <a16:creationId xmlns:a16="http://schemas.microsoft.com/office/drawing/2014/main" id="{9FD4FAD4-44CF-474A-9D37-60C1B900E79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549190" y="3709063"/>
            <a:ext cx="2437608" cy="1371154"/>
          </a:xfrm>
          <a:prstGeom prst="rect">
            <a:avLst/>
          </a:prstGeom>
          <a:ln>
            <a:solidFill>
              <a:srgbClr val="1F1A62"/>
            </a:solidFill>
          </a:ln>
        </p:spPr>
      </p:pic>
      <p:sp>
        <p:nvSpPr>
          <p:cNvPr id="14" name="Rectangle 13">
            <a:extLst>
              <a:ext uri="{FF2B5EF4-FFF2-40B4-BE49-F238E27FC236}">
                <a16:creationId xmlns:a16="http://schemas.microsoft.com/office/drawing/2014/main" id="{DCA2B8DC-850D-41D7-8CFE-5E24953E6F00}"/>
              </a:ext>
            </a:extLst>
          </p:cNvPr>
          <p:cNvSpPr/>
          <p:nvPr/>
        </p:nvSpPr>
        <p:spPr>
          <a:xfrm>
            <a:off x="1" y="0"/>
            <a:ext cx="6274502" cy="6861654"/>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j-ea"/>
                <a:cs typeface="+mj-cs"/>
              </a:rPr>
              <a:t>Adults over 50 account for 36% of the total population and nearly </a:t>
            </a:r>
            <a:r>
              <a:rPr kumimoji="0" lang="en-US" sz="1800" b="1" i="0" u="sng" strike="noStrike" kern="1200" cap="none" spc="0" normalizeH="0" baseline="0" noProof="0">
                <a:ln>
                  <a:noFill/>
                </a:ln>
                <a:solidFill>
                  <a:srgbClr val="1B1464"/>
                </a:solidFill>
                <a:effectLst/>
                <a:uLnTx/>
                <a:uFillTx/>
                <a:latin typeface="Helvetica" panose="020B0604020202020204" pitchFamily="34" charset="0"/>
                <a:ea typeface="+mj-ea"/>
                <a:cs typeface="+mj-cs"/>
              </a:rPr>
              <a:t>half</a:t>
            </a:r>
            <a:r>
              <a:rPr kumimoji="0" lang="en-US" sz="1800" b="1" i="0" strike="noStrike" kern="1200" cap="none" spc="0" normalizeH="0" baseline="0" noProof="0">
                <a:ln>
                  <a:noFill/>
                </a:ln>
                <a:solidFill>
                  <a:srgbClr val="1B1464"/>
                </a:solidFill>
                <a:effectLst/>
                <a:uLnTx/>
                <a:uFillTx/>
                <a:latin typeface="Helvetica" panose="020B0604020202020204" pitchFamily="34" charset="0"/>
                <a:ea typeface="+mj-ea"/>
                <a:cs typeface="+mj-cs"/>
              </a:rPr>
              <a:t> </a:t>
            </a: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j-ea"/>
                <a:cs typeface="+mj-cs"/>
              </a:rPr>
              <a:t>of all adults</a:t>
            </a:r>
          </a:p>
        </p:txBody>
      </p:sp>
      <p:sp>
        <p:nvSpPr>
          <p:cNvPr id="6" name="Rectangle 5">
            <a:extLst>
              <a:ext uri="{FF2B5EF4-FFF2-40B4-BE49-F238E27FC236}">
                <a16:creationId xmlns:a16="http://schemas.microsoft.com/office/drawing/2014/main" id="{514BD20E-4292-4C0C-BACC-AF74A1B9E8EB}"/>
              </a:ext>
            </a:extLst>
          </p:cNvPr>
          <p:cNvSpPr/>
          <p:nvPr/>
        </p:nvSpPr>
        <p:spPr>
          <a:xfrm>
            <a:off x="6436343" y="6000048"/>
            <a:ext cx="56518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4"/>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A560180-A9CA-4711-9773-CB371B04B8FC}"/>
              </a:ext>
            </a:extLst>
          </p:cNvPr>
          <p:cNvSpPr txBox="1"/>
          <p:nvPr/>
        </p:nvSpPr>
        <p:spPr>
          <a:xfrm>
            <a:off x="289383" y="3980370"/>
            <a:ext cx="577287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schemeClr val="bg1"/>
                </a:solidFill>
                <a:effectLst/>
                <a:uLnTx/>
                <a:uFillTx/>
                <a:latin typeface="Helvetica" pitchFamily="2" charset="0"/>
                <a:ea typeface="+mn-ea"/>
                <a:cs typeface="+mn-cs"/>
              </a:rPr>
              <a:t>We are committed to providing marketers with the data and insights they need to develop thoughtful, inclusive campaigns &amp; strategies. To find out more on the unique media consumption behaviors and cultural trends of multicultural consumers</a:t>
            </a:r>
            <a:r>
              <a:rPr lang="en-US">
                <a:solidFill>
                  <a:schemeClr val="bg1"/>
                </a:solidFill>
                <a:latin typeface="Helvetica" pitchFamily="2" charset="0"/>
              </a:rPr>
              <a:t>, visit our </a:t>
            </a:r>
            <a:r>
              <a:rPr kumimoji="0" lang="en-US" b="1" i="0" u="none" strike="noStrike" kern="1200" cap="none" spc="0" normalizeH="0" baseline="0" noProof="0">
                <a:ln>
                  <a:noFill/>
                </a:ln>
                <a:solidFill>
                  <a:srgbClr val="ED3C8D"/>
                </a:solidFill>
                <a:effectLst/>
                <a:uLnTx/>
                <a:uFillTx/>
                <a:latin typeface="Helvetica" pitchFamily="2" charset="0"/>
                <a:ea typeface="+mn-ea"/>
                <a:cs typeface="+mn-cs"/>
                <a:hlinkClick r:id="rId5">
                  <a:extLst>
                    <a:ext uri="{A12FA001-AC4F-418D-AE19-62706E023703}">
                      <ahyp:hlinkClr xmlns:ahyp="http://schemas.microsoft.com/office/drawing/2018/hyperlinkcolor" val="tx"/>
                    </a:ext>
                  </a:extLst>
                </a:hlinkClick>
              </a:rPr>
              <a:t>Multicultural Marketing Resource Center</a:t>
            </a:r>
            <a:r>
              <a:rPr kumimoji="0" lang="en-US" b="1" i="0" u="none" strike="noStrike" kern="1200" cap="none" spc="0" normalizeH="0" baseline="0" noProof="0">
                <a:ln>
                  <a:noFill/>
                </a:ln>
                <a:solidFill>
                  <a:schemeClr val="bg1"/>
                </a:solidFill>
                <a:effectLst/>
                <a:uLnTx/>
                <a:uFillTx/>
                <a:latin typeface="Helvetica" pitchFamily="2" charset="0"/>
                <a:ea typeface="+mn-ea"/>
                <a:cs typeface="+mn-cs"/>
              </a:rPr>
              <a:t>. </a:t>
            </a:r>
          </a:p>
        </p:txBody>
      </p:sp>
      <p:sp>
        <p:nvSpPr>
          <p:cNvPr id="15" name="Rectangle 14">
            <a:extLst>
              <a:ext uri="{FF2B5EF4-FFF2-40B4-BE49-F238E27FC236}">
                <a16:creationId xmlns:a16="http://schemas.microsoft.com/office/drawing/2014/main" id="{9EA21A7E-B031-4427-B944-444CDE2AE24C}"/>
              </a:ext>
            </a:extLst>
          </p:cNvPr>
          <p:cNvSpPr/>
          <p:nvPr/>
        </p:nvSpPr>
        <p:spPr>
          <a:xfrm>
            <a:off x="289383" y="1933188"/>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Helvetica" pitchFamily="2" charset="0"/>
                <a:ea typeface="+mn-ea"/>
                <a:cs typeface="+mn-cs"/>
              </a:rPr>
              <a:t>Looking for more data, insights and takeaways? Check out this related VAB content</a:t>
            </a:r>
          </a:p>
        </p:txBody>
      </p:sp>
      <p:sp>
        <p:nvSpPr>
          <p:cNvPr id="16" name="Rectangle 15">
            <a:extLst>
              <a:ext uri="{FF2B5EF4-FFF2-40B4-BE49-F238E27FC236}">
                <a16:creationId xmlns:a16="http://schemas.microsoft.com/office/drawing/2014/main" id="{21FBB459-6F0B-46F0-A62B-FE64CA00AA3A}"/>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sp>
        <p:nvSpPr>
          <p:cNvPr id="17" name="TextBox 16">
            <a:hlinkClick r:id="rId6"/>
            <a:extLst>
              <a:ext uri="{FF2B5EF4-FFF2-40B4-BE49-F238E27FC236}">
                <a16:creationId xmlns:a16="http://schemas.microsoft.com/office/drawing/2014/main" id="{4810F238-89EC-44AF-9668-8ECACA327BA0}"/>
              </a:ext>
            </a:extLst>
          </p:cNvPr>
          <p:cNvSpPr txBox="1"/>
          <p:nvPr/>
        </p:nvSpPr>
        <p:spPr>
          <a:xfrm>
            <a:off x="3192839" y="648314"/>
            <a:ext cx="23043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itchFamily="2" charset="0"/>
                <a:ea typeface="+mn-ea"/>
                <a:cs typeface="+mn-cs"/>
                <a:hlinkClick r:id="rId6">
                  <a:extLst>
                    <a:ext uri="{A12FA001-AC4F-418D-AE19-62706E023703}">
                      <ahyp:hlinkClr xmlns:ahyp="http://schemas.microsoft.com/office/drawing/2018/hyperlinkcolor" val="tx"/>
                    </a:ext>
                  </a:extLst>
                </a:hlinkClick>
              </a:rPr>
              <a:t>Karolina Guillen</a:t>
            </a:r>
            <a:endParaRPr kumimoji="0" lang="en-US" sz="11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18" name="TextBox 17">
            <a:extLst>
              <a:ext uri="{FF2B5EF4-FFF2-40B4-BE49-F238E27FC236}">
                <a16:creationId xmlns:a16="http://schemas.microsoft.com/office/drawing/2014/main" id="{0181460E-DF4A-42BA-9EB2-F052860B0975}"/>
              </a:ext>
            </a:extLst>
          </p:cNvPr>
          <p:cNvSpPr txBox="1"/>
          <p:nvPr/>
        </p:nvSpPr>
        <p:spPr>
          <a:xfrm>
            <a:off x="3192839" y="961178"/>
            <a:ext cx="23043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karolinag@thevab.com</a:t>
            </a:r>
          </a:p>
        </p:txBody>
      </p:sp>
      <p:sp>
        <p:nvSpPr>
          <p:cNvPr id="19" name="TextBox 18">
            <a:hlinkClick r:id="rId6"/>
            <a:extLst>
              <a:ext uri="{FF2B5EF4-FFF2-40B4-BE49-F238E27FC236}">
                <a16:creationId xmlns:a16="http://schemas.microsoft.com/office/drawing/2014/main" id="{C11BA066-A30E-4C0B-B603-D4BE0845EB56}"/>
              </a:ext>
            </a:extLst>
          </p:cNvPr>
          <p:cNvSpPr txBox="1"/>
          <p:nvPr/>
        </p:nvSpPr>
        <p:spPr>
          <a:xfrm>
            <a:off x="339078" y="648314"/>
            <a:ext cx="253481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Reed Kiely</a:t>
            </a:r>
          </a:p>
        </p:txBody>
      </p:sp>
      <p:sp>
        <p:nvSpPr>
          <p:cNvPr id="20" name="TextBox 19">
            <a:extLst>
              <a:ext uri="{FF2B5EF4-FFF2-40B4-BE49-F238E27FC236}">
                <a16:creationId xmlns:a16="http://schemas.microsoft.com/office/drawing/2014/main" id="{B9948F1E-CFC6-415D-AE66-0643267CD9B6}"/>
              </a:ext>
            </a:extLst>
          </p:cNvPr>
          <p:cNvSpPr txBox="1"/>
          <p:nvPr/>
        </p:nvSpPr>
        <p:spPr>
          <a:xfrm>
            <a:off x="339078" y="952317"/>
            <a:ext cx="253481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Associate Insights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reedk@thevab.com</a:t>
            </a:r>
          </a:p>
        </p:txBody>
      </p:sp>
      <p:pic>
        <p:nvPicPr>
          <p:cNvPr id="21" name="Picture 20">
            <a:extLst>
              <a:ext uri="{FF2B5EF4-FFF2-40B4-BE49-F238E27FC236}">
                <a16:creationId xmlns:a16="http://schemas.microsoft.com/office/drawing/2014/main" id="{7D5746D3-6758-47B5-AD17-FD7C1377740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805446" y="2379"/>
            <a:ext cx="2386554" cy="1389686"/>
          </a:xfrm>
          <a:prstGeom prst="rect">
            <a:avLst/>
          </a:prstGeom>
        </p:spPr>
      </p:pic>
      <p:pic>
        <p:nvPicPr>
          <p:cNvPr id="23" name="Picture 22">
            <a:hlinkClick r:id="rId8"/>
            <a:extLst>
              <a:ext uri="{FF2B5EF4-FFF2-40B4-BE49-F238E27FC236}">
                <a16:creationId xmlns:a16="http://schemas.microsoft.com/office/drawing/2014/main" id="{23F52D7B-329B-4A9E-B73E-08A1AF76E4DA}"/>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6568646" y="1550470"/>
            <a:ext cx="2437607" cy="1371154"/>
          </a:xfrm>
          <a:prstGeom prst="rect">
            <a:avLst/>
          </a:prstGeom>
          <a:ln>
            <a:solidFill>
              <a:srgbClr val="1F1A62"/>
            </a:solidFill>
          </a:ln>
        </p:spPr>
      </p:pic>
      <p:sp>
        <p:nvSpPr>
          <p:cNvPr id="24" name="TextBox 23">
            <a:hlinkClick r:id="rId8"/>
            <a:extLst>
              <a:ext uri="{FF2B5EF4-FFF2-40B4-BE49-F238E27FC236}">
                <a16:creationId xmlns:a16="http://schemas.microsoft.com/office/drawing/2014/main" id="{9EC42185-7A75-4258-B08B-93CCCC3B8EEC}"/>
              </a:ext>
            </a:extLst>
          </p:cNvPr>
          <p:cNvSpPr txBox="1"/>
          <p:nvPr/>
        </p:nvSpPr>
        <p:spPr>
          <a:xfrm>
            <a:off x="6589430" y="2934339"/>
            <a:ext cx="241682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Do The Right Thing</a:t>
            </a:r>
            <a:endParaRPr kumimoji="0" lang="en-US" sz="1000" b="1" i="1"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Diversity &amp; Inclusion Drives Brand Outcomes</a:t>
            </a:r>
          </a:p>
        </p:txBody>
      </p:sp>
      <p:sp>
        <p:nvSpPr>
          <p:cNvPr id="26" name="TextBox 25">
            <a:hlinkClick r:id="rId10"/>
            <a:extLst>
              <a:ext uri="{FF2B5EF4-FFF2-40B4-BE49-F238E27FC236}">
                <a16:creationId xmlns:a16="http://schemas.microsoft.com/office/drawing/2014/main" id="{8F11F2B3-DEC8-4DD7-972F-33EB3ADB8A9C}"/>
              </a:ext>
            </a:extLst>
          </p:cNvPr>
          <p:cNvSpPr txBox="1"/>
          <p:nvPr/>
        </p:nvSpPr>
        <p:spPr>
          <a:xfrm>
            <a:off x="9364236" y="5083388"/>
            <a:ext cx="24376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4EBEA4"/>
                </a:solidFill>
                <a:latin typeface="Helvetica" panose="020B0403020202020204" pitchFamily="34" charset="0"/>
              </a:rPr>
              <a:t>A Fresh Take On</a:t>
            </a:r>
            <a:endParaRPr kumimoji="0" lang="en-US" sz="1000" b="1" i="0"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B1464"/>
                </a:solidFill>
                <a:latin typeface="Helvetica" panose="020B0403020202020204" pitchFamily="34" charset="0"/>
              </a:rPr>
              <a:t>Engaging Black Consumers</a:t>
            </a:r>
            <a:endParaRPr kumimoji="0" lang="en-US" sz="100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28" name="Picture 27">
            <a:hlinkClick r:id="rId10"/>
            <a:extLst>
              <a:ext uri="{FF2B5EF4-FFF2-40B4-BE49-F238E27FC236}">
                <a16:creationId xmlns:a16="http://schemas.microsoft.com/office/drawing/2014/main" id="{03015324-3308-4670-B0A4-81D48A48425C}"/>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9364236" y="3709063"/>
            <a:ext cx="2437608" cy="1371154"/>
          </a:xfrm>
          <a:prstGeom prst="rect">
            <a:avLst/>
          </a:prstGeom>
          <a:ln>
            <a:solidFill>
              <a:srgbClr val="1F1A62"/>
            </a:solidFill>
          </a:ln>
        </p:spPr>
      </p:pic>
      <p:sp>
        <p:nvSpPr>
          <p:cNvPr id="22" name="TextBox 21">
            <a:hlinkClick r:id="rId12"/>
            <a:extLst>
              <a:ext uri="{FF2B5EF4-FFF2-40B4-BE49-F238E27FC236}">
                <a16:creationId xmlns:a16="http://schemas.microsoft.com/office/drawing/2014/main" id="{16059C99-3992-46E9-A6BA-2F7FEBD3CE72}"/>
              </a:ext>
            </a:extLst>
          </p:cNvPr>
          <p:cNvSpPr txBox="1"/>
          <p:nvPr/>
        </p:nvSpPr>
        <p:spPr>
          <a:xfrm>
            <a:off x="9404200" y="2936063"/>
            <a:ext cx="241709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Marketer FAQs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What types of content are diverse audiences more likely to stream?</a:t>
            </a:r>
          </a:p>
        </p:txBody>
      </p:sp>
      <p:pic>
        <p:nvPicPr>
          <p:cNvPr id="25" name="Picture 24">
            <a:hlinkClick r:id="rId12"/>
            <a:extLst>
              <a:ext uri="{FF2B5EF4-FFF2-40B4-BE49-F238E27FC236}">
                <a16:creationId xmlns:a16="http://schemas.microsoft.com/office/drawing/2014/main" id="{2D4EF225-2C9E-46D5-BD46-658DF782EAC9}"/>
              </a:ext>
            </a:extLst>
          </p:cNvPr>
          <p:cNvPicPr>
            <a:picLocks noChangeAspect="1"/>
          </p:cNvPicPr>
          <p:nvPr/>
        </p:nvPicPr>
        <p:blipFill>
          <a:blip r:embed="rId13" cstate="print">
            <a:extLst>
              <a:ext uri="{28A0092B-C50C-407E-A947-70E740481C1C}">
                <a14:useLocalDpi xmlns:a14="http://schemas.microsoft.com/office/drawing/2010/main"/>
              </a:ext>
            </a:extLst>
          </a:blip>
          <a:srcRect/>
          <a:stretch/>
        </p:blipFill>
        <p:spPr>
          <a:xfrm>
            <a:off x="9383689" y="1548732"/>
            <a:ext cx="2437607" cy="1371154"/>
          </a:xfrm>
          <a:prstGeom prst="rect">
            <a:avLst/>
          </a:prstGeom>
          <a:ln>
            <a:solidFill>
              <a:srgbClr val="1F1A62"/>
            </a:solidFill>
          </a:ln>
        </p:spPr>
      </p:pic>
      <p:pic>
        <p:nvPicPr>
          <p:cNvPr id="27" name="Picture 26">
            <a:extLst>
              <a:ext uri="{FF2B5EF4-FFF2-40B4-BE49-F238E27FC236}">
                <a16:creationId xmlns:a16="http://schemas.microsoft.com/office/drawing/2014/main" id="{8C519EBA-6553-49F8-AAEA-9A22B38F2E44}"/>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0" name="Slide Number Placeholder 5">
            <a:extLst>
              <a:ext uri="{FF2B5EF4-FFF2-40B4-BE49-F238E27FC236}">
                <a16:creationId xmlns:a16="http://schemas.microsoft.com/office/drawing/2014/main" id="{FAE56CC0-456C-45B2-85A5-7DB865C479F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1" name="Rectangle 30">
            <a:extLst>
              <a:ext uri="{FF2B5EF4-FFF2-40B4-BE49-F238E27FC236}">
                <a16:creationId xmlns:a16="http://schemas.microsoft.com/office/drawing/2014/main" id="{5FF819CA-B85E-4881-AA4D-60D6AE262F89}"/>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826583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Drawing on our marketing expertise, we </a:t>
            </a:r>
            <a:r>
              <a:rPr kumimoji="0" lang="en-US" sz="1800" b="1" i="0" u="none" strike="noStrike" kern="1200" cap="none" spc="0" normalizeH="0" baseline="0" noProof="0">
                <a:ln>
                  <a:noFill/>
                </a:ln>
                <a:solidFill>
                  <a:srgbClr val="66C5AD"/>
                </a:solidFill>
                <a:effectLst/>
                <a:uLnTx/>
                <a:uFillTx/>
                <a:latin typeface="Helvetica" panose="020B0604020202020204"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discover </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new insights that </a:t>
            </a:r>
            <a:r>
              <a:rPr kumimoji="0" lang="en-US" sz="20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way marketers look at their media strategy.  </a:t>
            </a:r>
          </a:p>
        </p:txBody>
      </p:sp>
      <p:sp>
        <p:nvSpPr>
          <p:cNvPr id="13" name="Rectangle 12">
            <a:extLst>
              <a:ext uri="{FF2B5EF4-FFF2-40B4-BE49-F238E27FC236}">
                <a16:creationId xmlns:a16="http://schemas.microsoft.com/office/drawing/2014/main" id="{0D96A7EE-222D-4484-A9C9-19F3EADA1517}"/>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We are committed to your business growth and proud to offer VAB members, brand marketers and agencies </a:t>
            </a:r>
            <a:r>
              <a:rPr kumimoji="0" lang="en-US" sz="1800" b="1" i="1" u="none" strike="noStrike" kern="1200" cap="none" spc="0" normalizeH="0" baseline="0" noProof="0">
                <a:ln>
                  <a:noFill/>
                </a:ln>
                <a:solidFill>
                  <a:srgbClr val="1F1A62"/>
                </a:solidFill>
                <a:effectLst/>
                <a:uLnTx/>
                <a:uFillTx/>
                <a:latin typeface="Helvetica" panose="020B0604020202020204"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to our continuously-growing Insights library.  </a:t>
            </a:r>
            <a:r>
              <a:rPr kumimoji="0" lang="en-US" sz="18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sp>
        <p:nvSpPr>
          <p:cNvPr id="17" name="TextBox 15">
            <a:extLst>
              <a:ext uri="{FF2B5EF4-FFF2-40B4-BE49-F238E27FC236}">
                <a16:creationId xmlns:a16="http://schemas.microsoft.com/office/drawing/2014/main" id="{403F38AA-AAD1-410D-BCAB-2DE98701921E}"/>
              </a:ext>
            </a:extLst>
          </p:cNvPr>
          <p:cNvSpPr txBox="1"/>
          <p:nvPr/>
        </p:nvSpPr>
        <p:spPr>
          <a:xfrm>
            <a:off x="589946" y="5519837"/>
            <a:ext cx="11012107"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0"/>
              </a:spcAft>
            </a:pPr>
            <a:r>
              <a:rPr lang="en-US" sz="1800" i="1">
                <a:solidFill>
                  <a:srgbClr val="1F1A62"/>
                </a:solidFill>
                <a:effectLst/>
                <a:latin typeface="Helvetica" panose="020B0604020202020204" pitchFamily="34" charset="0"/>
                <a:ea typeface="Calibri" panose="020F0502020204030204" pitchFamily="34" charset="0"/>
              </a:rPr>
              <a:t>Curious to learn more about VAB? </a:t>
            </a:r>
            <a:r>
              <a:rPr lang="en-US" sz="1800">
                <a:solidFill>
                  <a:srgbClr val="1F1A62"/>
                </a:solidFill>
                <a:effectLst/>
                <a:latin typeface="Helvetica" panose="020B0604020202020204" pitchFamily="34" charset="0"/>
                <a:ea typeface="Calibri" panose="020F0502020204030204" pitchFamily="34" charset="0"/>
              </a:rPr>
              <a:t>Check out this </a:t>
            </a:r>
            <a:r>
              <a:rPr lang="en-US" sz="1800" b="1">
                <a:solidFill>
                  <a:srgbClr val="00BFF2"/>
                </a:solidFill>
                <a:effectLst/>
                <a:latin typeface="Helvetica" panose="020B060402020202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quick video</a:t>
            </a:r>
            <a:r>
              <a:rPr lang="en-US" sz="1800" b="1">
                <a:solidFill>
                  <a:srgbClr val="00BFF2"/>
                </a:solidFill>
                <a:effectLst/>
                <a:latin typeface="Helvetica" panose="020B0604020202020204" pitchFamily="34" charset="0"/>
                <a:ea typeface="Calibri" panose="020F0502020204030204" pitchFamily="34" charset="0"/>
              </a:rPr>
              <a:t> </a:t>
            </a:r>
            <a:r>
              <a:rPr lang="en-US" sz="1800">
                <a:solidFill>
                  <a:srgbClr val="1F1A62"/>
                </a:solidFill>
                <a:effectLst/>
                <a:latin typeface="Helvetica" panose="020B0604020202020204" pitchFamily="34" charset="0"/>
                <a:ea typeface="Calibri" panose="020F0502020204030204" pitchFamily="34" charset="0"/>
              </a:rPr>
              <a:t>to see what we do and how we can help you develop business-driving marketing strategies.</a:t>
            </a:r>
            <a:endParaRPr lang="en-US" sz="1800">
              <a:effectLst/>
              <a:latin typeface="Calibri" panose="020F0502020204030204" pitchFamily="34" charset="0"/>
              <a:ea typeface="Calibri" panose="020F0502020204030204" pitchFamily="34" charset="0"/>
            </a:endParaRPr>
          </a:p>
        </p:txBody>
      </p:sp>
      <p:pic>
        <p:nvPicPr>
          <p:cNvPr id="16" name="Picture 15">
            <a:extLst>
              <a:ext uri="{FF2B5EF4-FFF2-40B4-BE49-F238E27FC236}">
                <a16:creationId xmlns:a16="http://schemas.microsoft.com/office/drawing/2014/main" id="{79B3113B-7CF4-4E9A-AD57-5EA33416DAB4}"/>
              </a:ext>
            </a:extLst>
          </p:cNvPr>
          <p:cNvPicPr>
            <a:picLocks noChangeAspect="1"/>
          </p:cNvPicPr>
          <p:nvPr/>
        </p:nvPicPr>
        <p:blipFill rotWithShape="1">
          <a:blip r:embed="rId5">
            <a:clrChange>
              <a:clrFrom>
                <a:srgbClr val="00BFF2"/>
              </a:clrFrom>
              <a:clrTo>
                <a:srgbClr val="00BFF2">
                  <a:alpha val="0"/>
                </a:srgbClr>
              </a:clrTo>
            </a:clrChange>
          </a:blip>
          <a:srcRect r="719"/>
          <a:stretch/>
        </p:blipFill>
        <p:spPr>
          <a:xfrm>
            <a:off x="7038878" y="0"/>
            <a:ext cx="5153121" cy="3021922"/>
          </a:xfrm>
          <a:prstGeom prst="rect">
            <a:avLst/>
          </a:prstGeom>
        </p:spPr>
      </p:pic>
    </p:spTree>
    <p:extLst>
      <p:ext uri="{BB962C8B-B14F-4D97-AF65-F5344CB8AC3E}">
        <p14:creationId xmlns:p14="http://schemas.microsoft.com/office/powerpoint/2010/main" val="1885916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skating, ground&#10;&#10;Description automatically generated">
            <a:extLst>
              <a:ext uri="{FF2B5EF4-FFF2-40B4-BE49-F238E27FC236}">
                <a16:creationId xmlns:a16="http://schemas.microsoft.com/office/drawing/2014/main" id="{CC03BCEC-FE2C-4A5D-9E38-8C96CFD8BCF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95999" y="-11153"/>
            <a:ext cx="6096002" cy="6863357"/>
          </a:xfrm>
          <a:prstGeom prst="rect">
            <a:avLst/>
          </a:prstGeom>
        </p:spPr>
      </p:pic>
      <p:sp>
        <p:nvSpPr>
          <p:cNvPr id="2" name="Rectangle 1">
            <a:extLst>
              <a:ext uri="{FF2B5EF4-FFF2-40B4-BE49-F238E27FC236}">
                <a16:creationId xmlns:a16="http://schemas.microsoft.com/office/drawing/2014/main" id="{77A6D99E-7211-4A61-8E41-8586BC7724A2}"/>
              </a:ext>
            </a:extLst>
          </p:cNvPr>
          <p:cNvSpPr/>
          <p:nvPr/>
        </p:nvSpPr>
        <p:spPr>
          <a:xfrm>
            <a:off x="-9525" y="-11150"/>
            <a:ext cx="6134318" cy="688030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j-ea"/>
                <a:cs typeface="+mj-cs"/>
              </a:rPr>
              <a:t>Adults over 50 account for 36% of the total population and nearly </a:t>
            </a:r>
            <a:r>
              <a:rPr kumimoji="0" lang="en-US" sz="1800" b="1" i="0" u="sng" strike="noStrike" kern="1200" cap="none" spc="0" normalizeH="0" baseline="0" noProof="0">
                <a:ln>
                  <a:noFill/>
                </a:ln>
                <a:solidFill>
                  <a:srgbClr val="1B1464"/>
                </a:solidFill>
                <a:effectLst/>
                <a:uLnTx/>
                <a:uFillTx/>
                <a:latin typeface="Helvetica" panose="020B0604020202020204" pitchFamily="34" charset="0"/>
                <a:ea typeface="+mj-ea"/>
                <a:cs typeface="+mj-cs"/>
              </a:rPr>
              <a:t>half</a:t>
            </a:r>
            <a:r>
              <a:rPr kumimoji="0" lang="en-US" sz="1800" b="1" i="0" strike="noStrike" kern="1200" cap="none" spc="0" normalizeH="0" baseline="0" noProof="0">
                <a:ln>
                  <a:noFill/>
                </a:ln>
                <a:solidFill>
                  <a:srgbClr val="1B1464"/>
                </a:solidFill>
                <a:effectLst/>
                <a:uLnTx/>
                <a:uFillTx/>
                <a:latin typeface="Helvetica" panose="020B0604020202020204" pitchFamily="34" charset="0"/>
                <a:ea typeface="+mj-ea"/>
                <a:cs typeface="+mj-cs"/>
              </a:rPr>
              <a:t> </a:t>
            </a: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j-ea"/>
                <a:cs typeface="+mj-cs"/>
              </a:rPr>
              <a:t>of all adults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0" name="TextBox 9">
            <a:extLst>
              <a:ext uri="{FF2B5EF4-FFF2-40B4-BE49-F238E27FC236}">
                <a16:creationId xmlns:a16="http://schemas.microsoft.com/office/drawing/2014/main" id="{E3D88B66-E87E-424D-8CCE-314107D81A14}"/>
              </a:ext>
            </a:extLst>
          </p:cNvPr>
          <p:cNvSpPr txBox="1"/>
          <p:nvPr/>
        </p:nvSpPr>
        <p:spPr>
          <a:xfrm>
            <a:off x="130406" y="1568495"/>
            <a:ext cx="5887382" cy="4401205"/>
          </a:xfrm>
          <a:prstGeom prst="rect">
            <a:avLst/>
          </a:prstGeom>
          <a:noFill/>
        </p:spPr>
        <p:txBody>
          <a:bodyPr wrap="square">
            <a:spAutoFit/>
          </a:bodyP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2000" i="0" u="none" strike="noStrike" kern="1200" cap="none" spc="0" normalizeH="0" baseline="0" noProof="0">
                <a:ln>
                  <a:noFill/>
                </a:ln>
                <a:solidFill>
                  <a:schemeClr val="bg1"/>
                </a:solidFill>
                <a:effectLst/>
                <a:uLnTx/>
                <a:uFillTx/>
                <a:latin typeface="Helvetica Light" panose="020B0403020202020204"/>
                <a:ea typeface="+mj-ea"/>
                <a:cs typeface="+mj-cs"/>
              </a:rPr>
              <a:t>As American society evolves and the population becomes more diverse, there is a greater demand for accurate, on-screen representation and </a:t>
            </a:r>
            <a:r>
              <a:rPr lang="en-US" sz="2000">
                <a:solidFill>
                  <a:schemeClr val="bg1"/>
                </a:solidFill>
                <a:latin typeface="Helvetica Light" panose="020B0403020202020204"/>
                <a:ea typeface="+mj-ea"/>
                <a:cs typeface="+mj-cs"/>
              </a:rPr>
              <a:t>inclusivity</a:t>
            </a:r>
            <a:r>
              <a:rPr kumimoji="0" lang="en-US" sz="2000" i="0" u="none" strike="noStrike" kern="1200" cap="none" spc="0" normalizeH="0" baseline="0" noProof="0">
                <a:ln>
                  <a:noFill/>
                </a:ln>
                <a:solidFill>
                  <a:schemeClr val="bg1"/>
                </a:solidFill>
                <a:effectLst/>
                <a:uLnTx/>
                <a:uFillTx/>
                <a:latin typeface="Helvetica Light" panose="020B0403020202020204"/>
                <a:ea typeface="+mj-ea"/>
                <a:cs typeface="+mj-cs"/>
              </a:rPr>
              <a:t> in both programming and advertising, particularly within the Black community. </a:t>
            </a:r>
          </a:p>
          <a:p>
            <a:pPr marL="0" marR="0" lvl="0" indent="0" algn="l" defTabSz="583178" rtl="0" eaLnBrk="1" fontAlgn="auto" latinLnBrk="0" hangingPunct="1">
              <a:lnSpc>
                <a:spcPct val="100000"/>
              </a:lnSpc>
              <a:spcBef>
                <a:spcPct val="0"/>
              </a:spcBef>
              <a:spcAft>
                <a:spcPts val="0"/>
              </a:spcAft>
              <a:buClrTx/>
              <a:buSzTx/>
              <a:buFontTx/>
              <a:buNone/>
              <a:tabLst/>
              <a:defRPr/>
            </a:pPr>
            <a:endParaRPr lang="en-US" sz="2000">
              <a:solidFill>
                <a:schemeClr val="bg1"/>
              </a:solidFill>
              <a:latin typeface="Helvetica Light" panose="020B0403020202020204"/>
              <a:ea typeface="+mj-ea"/>
              <a:cs typeface="+mj-cs"/>
            </a:endParaRPr>
          </a:p>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2000" i="0" u="none" strike="noStrike" kern="1200" cap="none" spc="0" normalizeH="0" baseline="0" noProof="0">
                <a:ln>
                  <a:noFill/>
                </a:ln>
                <a:solidFill>
                  <a:schemeClr val="bg1"/>
                </a:solidFill>
                <a:effectLst/>
                <a:uLnTx/>
                <a:uFillTx/>
                <a:latin typeface="Helvetica Light" panose="020B0403020202020204"/>
                <a:ea typeface="+mj-ea"/>
                <a:cs typeface="+mj-cs"/>
              </a:rPr>
              <a:t>How can marketers drive awareness, strengthen engagement and boost business outcomes within this passionate audience? </a:t>
            </a:r>
          </a:p>
          <a:p>
            <a:pPr marL="0" marR="0" lvl="0" indent="0" algn="l" defTabSz="583178" rtl="0" eaLnBrk="1" fontAlgn="auto" latinLnBrk="0" hangingPunct="1">
              <a:lnSpc>
                <a:spcPct val="100000"/>
              </a:lnSpc>
              <a:spcBef>
                <a:spcPct val="0"/>
              </a:spcBef>
              <a:spcAft>
                <a:spcPts val="0"/>
              </a:spcAft>
              <a:buClrTx/>
              <a:buSzTx/>
              <a:buFontTx/>
              <a:buNone/>
              <a:tabLst/>
              <a:defRPr/>
            </a:pPr>
            <a:endParaRPr lang="en-US" sz="2000">
              <a:solidFill>
                <a:schemeClr val="bg1"/>
              </a:solidFill>
              <a:latin typeface="Helvetica Light" panose="020B0403020202020204"/>
              <a:ea typeface="+mj-ea"/>
              <a:cs typeface="+mj-cs"/>
            </a:endParaRPr>
          </a:p>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2000" i="0" u="none" strike="noStrike" kern="1200" cap="none" spc="0" normalizeH="0" baseline="0" noProof="0">
                <a:ln>
                  <a:noFill/>
                </a:ln>
                <a:solidFill>
                  <a:schemeClr val="bg1"/>
                </a:solidFill>
                <a:effectLst/>
                <a:uLnTx/>
                <a:uFillTx/>
                <a:latin typeface="Helvetica Light" panose="020B0403020202020204"/>
                <a:ea typeface="+mj-ea"/>
                <a:cs typeface="+mj-cs"/>
              </a:rPr>
              <a:t>We explore how culturally relevant entertainment and advertising campaigns drive greater engagement and positive business outcomes among Black Americans.</a:t>
            </a:r>
          </a:p>
        </p:txBody>
      </p:sp>
      <p:grpSp>
        <p:nvGrpSpPr>
          <p:cNvPr id="8" name="Group 7">
            <a:extLst>
              <a:ext uri="{FF2B5EF4-FFF2-40B4-BE49-F238E27FC236}">
                <a16:creationId xmlns:a16="http://schemas.microsoft.com/office/drawing/2014/main" id="{ECE9BD09-27E1-46AD-8094-ADADAFCE55E8}"/>
              </a:ext>
            </a:extLst>
          </p:cNvPr>
          <p:cNvGrpSpPr/>
          <p:nvPr/>
        </p:nvGrpSpPr>
        <p:grpSpPr>
          <a:xfrm>
            <a:off x="237410" y="531769"/>
            <a:ext cx="6105110" cy="855923"/>
            <a:chOff x="237410" y="3815092"/>
            <a:chExt cx="6105110" cy="855923"/>
          </a:xfrm>
        </p:grpSpPr>
        <p:sp>
          <p:nvSpPr>
            <p:cNvPr id="9" name="TextBox 8">
              <a:extLst>
                <a:ext uri="{FF2B5EF4-FFF2-40B4-BE49-F238E27FC236}">
                  <a16:creationId xmlns:a16="http://schemas.microsoft.com/office/drawing/2014/main" id="{055EBF1B-0BAA-4547-8F79-143996AD9AEC}"/>
                </a:ext>
              </a:extLst>
            </p:cNvPr>
            <p:cNvSpPr txBox="1"/>
            <p:nvPr/>
          </p:nvSpPr>
          <p:spPr>
            <a:xfrm>
              <a:off x="1145680" y="3815092"/>
              <a:ext cx="5196840" cy="646331"/>
            </a:xfrm>
            <a:prstGeom prst="rect">
              <a:avLst/>
            </a:prstGeom>
            <a:noFill/>
          </p:spPr>
          <p:txBody>
            <a:bodyPr wrap="square" rtlCol="0">
              <a:spAutoFit/>
            </a:bodyPr>
            <a:lstStyle/>
            <a:p>
              <a:r>
                <a:rPr lang="en-US" sz="3600">
                  <a:solidFill>
                    <a:srgbClr val="ED3C8D"/>
                  </a:solidFill>
                  <a:latin typeface="Helvetica" panose="020B0604020202020204" pitchFamily="34" charset="0"/>
                  <a:cs typeface="Helvetica" panose="020B0604020202020204" pitchFamily="34" charset="0"/>
                </a:rPr>
                <a:t>Marketer FAQs</a:t>
              </a:r>
            </a:p>
          </p:txBody>
        </p:sp>
        <p:grpSp>
          <p:nvGrpSpPr>
            <p:cNvPr id="12" name="Group 11">
              <a:extLst>
                <a:ext uri="{FF2B5EF4-FFF2-40B4-BE49-F238E27FC236}">
                  <a16:creationId xmlns:a16="http://schemas.microsoft.com/office/drawing/2014/main" id="{60263438-27D5-41C8-89EA-7B37A61DA784}"/>
                </a:ext>
              </a:extLst>
            </p:cNvPr>
            <p:cNvGrpSpPr/>
            <p:nvPr/>
          </p:nvGrpSpPr>
          <p:grpSpPr>
            <a:xfrm>
              <a:off x="237410" y="3863531"/>
              <a:ext cx="2153915" cy="807484"/>
              <a:chOff x="237410" y="3863531"/>
              <a:chExt cx="2153915" cy="807484"/>
            </a:xfrm>
          </p:grpSpPr>
          <p:cxnSp>
            <p:nvCxnSpPr>
              <p:cNvPr id="13" name="Straight Connector 12">
                <a:extLst>
                  <a:ext uri="{FF2B5EF4-FFF2-40B4-BE49-F238E27FC236}">
                    <a16:creationId xmlns:a16="http://schemas.microsoft.com/office/drawing/2014/main" id="{92226618-3F19-4239-A9C8-7C95E3EAC56A}"/>
                  </a:ext>
                </a:extLst>
              </p:cNvPr>
              <p:cNvCxnSpPr/>
              <p:nvPr/>
            </p:nvCxnSpPr>
            <p:spPr>
              <a:xfrm>
                <a:off x="1222282" y="4456440"/>
                <a:ext cx="1169043"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D1D13CB-F38F-43A9-938E-82693FD83183}"/>
                  </a:ext>
                </a:extLst>
              </p:cNvPr>
              <p:cNvSpPr/>
              <p:nvPr/>
            </p:nvSpPr>
            <p:spPr>
              <a:xfrm>
                <a:off x="317248" y="3863531"/>
                <a:ext cx="763929" cy="62584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Icon&#10;&#10;Description automatically generated">
                <a:extLst>
                  <a:ext uri="{FF2B5EF4-FFF2-40B4-BE49-F238E27FC236}">
                    <a16:creationId xmlns:a16="http://schemas.microsoft.com/office/drawing/2014/main" id="{CC357189-BCB4-4667-AA8F-352322E6EA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7410" y="3873718"/>
                <a:ext cx="797297" cy="797297"/>
              </a:xfrm>
              <a:prstGeom prst="rect">
                <a:avLst/>
              </a:prstGeom>
            </p:spPr>
          </p:pic>
        </p:grpSp>
      </p:grpSp>
    </p:spTree>
    <p:extLst>
      <p:ext uri="{BB962C8B-B14F-4D97-AF65-F5344CB8AC3E}">
        <p14:creationId xmlns:p14="http://schemas.microsoft.com/office/powerpoint/2010/main" val="2506243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7ED7BC-2B64-4A70-A33B-8F9986F414C2}"/>
              </a:ext>
            </a:extLst>
          </p:cNvPr>
          <p:cNvSpPr/>
          <p:nvPr/>
        </p:nvSpPr>
        <p:spPr>
          <a:xfrm>
            <a:off x="-9832" y="-9831"/>
            <a:ext cx="5490207" cy="6874038"/>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highlight>
                <a:srgbClr val="ED3C8D"/>
              </a:highlight>
              <a:uLnTx/>
              <a:uFillTx/>
              <a:latin typeface="Helvetica" panose="020B0604020202020204" pitchFamily="2" charset="0"/>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5F2AF242-F1BE-47D3-ACB3-64DEF50F0A80}"/>
              </a:ext>
            </a:extLst>
          </p:cNvPr>
          <p:cNvSpPr txBox="1"/>
          <p:nvPr/>
        </p:nvSpPr>
        <p:spPr>
          <a:xfrm>
            <a:off x="252789" y="2708803"/>
            <a:ext cx="4980822" cy="1815882"/>
          </a:xfrm>
          <a:prstGeom prst="rect">
            <a:avLst/>
          </a:prstGeom>
          <a:noFill/>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Helvetica" panose="020B0604020202020204" pitchFamily="2" charset="0"/>
                <a:ea typeface="Calibri" panose="020F0502020204030204" pitchFamily="34" charset="0"/>
                <a:cs typeface="+mn-cs"/>
              </a:rPr>
              <a:t>of Black adults </a:t>
            </a:r>
            <a:r>
              <a:rPr lang="en-US" sz="2800">
                <a:solidFill>
                  <a:prstClr val="white"/>
                </a:solidFill>
                <a:latin typeface="Helvetica" panose="020B0604020202020204" pitchFamily="2" charset="0"/>
                <a:ea typeface="Calibri" panose="020F0502020204030204" pitchFamily="34" charset="0"/>
              </a:rPr>
              <a:t>believe that their </a:t>
            </a:r>
            <a:r>
              <a:rPr kumimoji="0" lang="en-US" sz="2800" b="0" u="none" strike="noStrike" kern="1200" cap="none" spc="0" normalizeH="0" baseline="0" noProof="0">
                <a:ln>
                  <a:noFill/>
                </a:ln>
                <a:solidFill>
                  <a:prstClr val="white"/>
                </a:solidFill>
                <a:effectLst/>
                <a:uLnTx/>
                <a:uFillTx/>
                <a:latin typeface="Helvetica" panose="020B0604020202020204" pitchFamily="2" charset="0"/>
                <a:ea typeface="Calibri" panose="020F0502020204030204" pitchFamily="34" charset="0"/>
                <a:cs typeface="+mn-cs"/>
              </a:rPr>
              <a:t>cultural &amp; ethnic heritage is an important part of who </a:t>
            </a:r>
            <a:r>
              <a:rPr lang="en-US" sz="2800">
                <a:solidFill>
                  <a:prstClr val="white"/>
                </a:solidFill>
                <a:latin typeface="Helvetica" panose="020B0604020202020204" pitchFamily="2" charset="0"/>
                <a:ea typeface="Calibri" panose="020F0502020204030204" pitchFamily="34" charset="0"/>
              </a:rPr>
              <a:t>they are</a:t>
            </a:r>
            <a:endParaRPr kumimoji="0" lang="en-US" sz="2800" b="0" u="none" strike="noStrike" kern="1200" cap="none" spc="0" normalizeH="0" baseline="0" noProof="0">
              <a:ln>
                <a:noFill/>
              </a:ln>
              <a:solidFill>
                <a:prstClr val="white"/>
              </a:solidFill>
              <a:effectLst/>
              <a:uLnTx/>
              <a:uFillTx/>
              <a:latin typeface="Helvetica" panose="020B0604020202020204" pitchFamily="2" charset="0"/>
              <a:ea typeface="Calibri" panose="020F0502020204030204" pitchFamily="34" charset="0"/>
              <a:cs typeface="+mn-cs"/>
            </a:endParaRPr>
          </a:p>
        </p:txBody>
      </p:sp>
      <p:sp>
        <p:nvSpPr>
          <p:cNvPr id="14" name="TextBox 13">
            <a:extLst>
              <a:ext uri="{FF2B5EF4-FFF2-40B4-BE49-F238E27FC236}">
                <a16:creationId xmlns:a16="http://schemas.microsoft.com/office/drawing/2014/main" id="{ABD7C610-04ED-4C00-957A-CE02DACF0454}"/>
              </a:ext>
            </a:extLst>
          </p:cNvPr>
          <p:cNvSpPr txBox="1"/>
          <p:nvPr/>
        </p:nvSpPr>
        <p:spPr>
          <a:xfrm>
            <a:off x="1620344" y="1411750"/>
            <a:ext cx="2225376" cy="1200329"/>
          </a:xfrm>
          <a:prstGeom prst="rect">
            <a:avLst/>
          </a:prstGeom>
          <a:noFill/>
        </p:spPr>
        <p:txBody>
          <a:bodyPr wrap="square">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83%</a:t>
            </a:r>
            <a:r>
              <a:rPr kumimoji="0" lang="en-US" sz="6600" b="0" i="0" u="none" strike="noStrike" kern="1200" cap="none" spc="0" normalizeH="0" baseline="0" noProof="0">
                <a:ln>
                  <a:noFill/>
                </a:ln>
                <a:solidFill>
                  <a:srgbClr val="ED3C8D"/>
                </a:solidFill>
                <a:effectLst/>
                <a:uLnTx/>
                <a:uFillTx/>
                <a:latin typeface="Helvetica" panose="020B0604020202020204" pitchFamily="34" charset="0"/>
                <a:ea typeface="Open Sans" panose="020B0606030504020204" pitchFamily="34" charset="0"/>
                <a:cs typeface="Helvetica" panose="020B0604020202020204" pitchFamily="34" charset="0"/>
              </a:rPr>
              <a:t> </a:t>
            </a:r>
          </a:p>
        </p:txBody>
      </p:sp>
      <p:sp>
        <p:nvSpPr>
          <p:cNvPr id="10" name="TextBox 9">
            <a:extLst>
              <a:ext uri="{FF2B5EF4-FFF2-40B4-BE49-F238E27FC236}">
                <a16:creationId xmlns:a16="http://schemas.microsoft.com/office/drawing/2014/main" id="{49CDD361-5444-492D-8292-535A7F746D6E}"/>
              </a:ext>
            </a:extLst>
          </p:cNvPr>
          <p:cNvSpPr txBox="1"/>
          <p:nvPr/>
        </p:nvSpPr>
        <p:spPr>
          <a:xfrm>
            <a:off x="53502" y="5927358"/>
            <a:ext cx="5379396" cy="507831"/>
          </a:xfrm>
          <a:prstGeom prst="rect">
            <a:avLst/>
          </a:prstGeom>
          <a:noFill/>
        </p:spPr>
        <p:txBody>
          <a:bodyPr wrap="square" rtlCol="0">
            <a:spAutoFit/>
          </a:bodyPr>
          <a:lstStyle/>
          <a:p>
            <a:pPr lvl="0">
              <a:defRPr/>
            </a:pPr>
            <a:r>
              <a:rPr kumimoji="0" lang="en-US" sz="900" b="0" i="0" u="none" strike="noStrike" kern="1200" cap="none" spc="0" normalizeH="0" baseline="0" noProof="0" dirty="0">
                <a:ln>
                  <a:noFill/>
                </a:ln>
                <a:solidFill>
                  <a:schemeClr val="bg1"/>
                </a:solidFill>
                <a:effectLst/>
                <a:uLnTx/>
                <a:uFillTx/>
                <a:latin typeface="Helvetica" panose="020B0604020202020204" pitchFamily="34" charset="0"/>
                <a:ea typeface="+mn-ea"/>
                <a:cs typeface="Helvetica" panose="020B0604020202020204" pitchFamily="34" charset="0"/>
              </a:rPr>
              <a:t>Source: VAB analysis of MRI-Simmons USA Study, Fall 2021; Black P18+. ‘My cultural / ethnic heritage is an important part of who I am (any agree)’. *% </a:t>
            </a:r>
            <a:r>
              <a:rPr kumimoji="0" lang="en-US" sz="9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of P18+ respondents </a:t>
            </a:r>
            <a:r>
              <a:rPr kumimoji="0" lang="en-US" sz="900" b="0" i="0" u="none" strike="noStrike" kern="1200" cap="none" spc="0" normalizeH="0" baseline="0" noProof="0" dirty="0">
                <a:ln>
                  <a:noFill/>
                </a:ln>
                <a:solidFill>
                  <a:schemeClr val="bg1"/>
                </a:solidFill>
                <a:effectLst/>
                <a:uLnTx/>
                <a:uFillTx/>
                <a:latin typeface="Helvetica" panose="020B0604020202020204" pitchFamily="34" charset="0"/>
                <a:ea typeface="+mn-ea"/>
                <a:cs typeface="Helvetica" panose="020B0604020202020204" pitchFamily="34" charset="0"/>
              </a:rPr>
              <a:t>that agree with this statement:</a:t>
            </a:r>
            <a:r>
              <a:rPr lang="en-US" sz="900" dirty="0">
                <a:solidFill>
                  <a:schemeClr val="bg1"/>
                </a:solidFill>
                <a:latin typeface="Helvetica" panose="020B0604020202020204" pitchFamily="34" charset="0"/>
                <a:cs typeface="Helvetica" panose="020B0604020202020204" pitchFamily="34" charset="0"/>
              </a:rPr>
              <a:t> Asian - 82%, Hispanic – 78%, American Indian or Alaska Native - 75%, NH White – 52%. </a:t>
            </a:r>
            <a:endParaRPr kumimoji="0" lang="fr-FR" sz="900" b="0" i="0" u="none" strike="noStrike" kern="1200" cap="none" spc="0" normalizeH="0" baseline="0" noProof="0" dirty="0">
              <a:ln>
                <a:noFill/>
              </a:ln>
              <a:solidFill>
                <a:schemeClr val="bg1"/>
              </a:solidFill>
              <a:effectLst/>
              <a:uLnTx/>
              <a:uFillTx/>
              <a:latin typeface="Helvetica" panose="020B0604020202020204" pitchFamily="34" charset="0"/>
              <a:ea typeface="+mn-ea"/>
              <a:cs typeface="Helvetica" panose="020B0604020202020204" pitchFamily="34" charset="0"/>
            </a:endParaRPr>
          </a:p>
        </p:txBody>
      </p:sp>
      <p:sp>
        <p:nvSpPr>
          <p:cNvPr id="12" name="Speech Bubble: Rectangle 11">
            <a:extLst>
              <a:ext uri="{FF2B5EF4-FFF2-40B4-BE49-F238E27FC236}">
                <a16:creationId xmlns:a16="http://schemas.microsoft.com/office/drawing/2014/main" id="{95FAE051-1185-4039-AA15-825BC48F2ADA}"/>
              </a:ext>
            </a:extLst>
          </p:cNvPr>
          <p:cNvSpPr/>
          <p:nvPr/>
        </p:nvSpPr>
        <p:spPr>
          <a:xfrm>
            <a:off x="5637986" y="2093467"/>
            <a:ext cx="6337232" cy="2584473"/>
          </a:xfrm>
          <a:prstGeom prst="wedgeRectCallout">
            <a:avLst>
              <a:gd name="adj1" fmla="val -9429"/>
              <a:gd name="adj2" fmla="val 59538"/>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42C5A46-882E-40DA-86F5-FFD92C2A066B}"/>
              </a:ext>
            </a:extLst>
          </p:cNvPr>
          <p:cNvSpPr txBox="1"/>
          <p:nvPr/>
        </p:nvSpPr>
        <p:spPr>
          <a:xfrm>
            <a:off x="5637986" y="1533729"/>
            <a:ext cx="6301225" cy="32624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“Across streaming, cable and broadcast platforms, viewership among adults age[s] 18 to 49 peaked in many cases when a show had a majority-minority cast.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a:solidFill>
                <a:srgbClr val="1F1A62"/>
              </a:solidFill>
              <a:latin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1F1A62"/>
                </a:solidFill>
                <a:latin typeface="Helvetica" panose="020B0403020202020204" pitchFamily="34" charset="0"/>
              </a:rPr>
              <a:t>People basically want to see the TV shows that look like America, </a:t>
            </a:r>
            <a:r>
              <a:rPr lang="en-US" sz="2400" b="1">
                <a:solidFill>
                  <a:srgbClr val="ED3C8D"/>
                </a:solidFill>
                <a:latin typeface="Helvetica" panose="020B0403020202020204" pitchFamily="34" charset="0"/>
              </a:rPr>
              <a:t>that have characters they can relate to and have experiences that resonate with them</a:t>
            </a:r>
            <a:r>
              <a:rPr kumimoji="0" lang="en-US" sz="2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a:t>
            </a:r>
          </a:p>
        </p:txBody>
      </p:sp>
      <p:sp>
        <p:nvSpPr>
          <p:cNvPr id="18" name="Rectangle 17">
            <a:extLst>
              <a:ext uri="{FF2B5EF4-FFF2-40B4-BE49-F238E27FC236}">
                <a16:creationId xmlns:a16="http://schemas.microsoft.com/office/drawing/2014/main" id="{2F8F45D8-09D3-4A1C-ADD9-1A503F276B04}"/>
              </a:ext>
            </a:extLst>
          </p:cNvPr>
          <p:cNvSpPr/>
          <p:nvPr/>
        </p:nvSpPr>
        <p:spPr>
          <a:xfrm>
            <a:off x="6199045" y="5237678"/>
            <a:ext cx="404604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Darnell Hunt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Dean of the Social Sciences at UCLA</a:t>
            </a:r>
            <a:endParaRPr kumimoji="0" lang="en-US" sz="1050" i="1"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 name="Speech Bubble: Rectangle with Corners Rounded 2">
            <a:extLst>
              <a:ext uri="{FF2B5EF4-FFF2-40B4-BE49-F238E27FC236}">
                <a16:creationId xmlns:a16="http://schemas.microsoft.com/office/drawing/2014/main" id="{68CCFD4B-97ED-4300-B91B-E66A8126DF51}"/>
              </a:ext>
            </a:extLst>
          </p:cNvPr>
          <p:cNvSpPr/>
          <p:nvPr/>
        </p:nvSpPr>
        <p:spPr>
          <a:xfrm>
            <a:off x="5637986" y="1411750"/>
            <a:ext cx="6301225" cy="3449045"/>
          </a:xfrm>
          <a:prstGeom prst="wedgeRoundRectCallout">
            <a:avLst>
              <a:gd name="adj1" fmla="val -9318"/>
              <a:gd name="adj2" fmla="val 58095"/>
              <a:gd name="adj3" fmla="val 16667"/>
            </a:avLst>
          </a:prstGeom>
          <a:no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57D90DC-DDFA-45DC-8781-5D55EA449DCD}"/>
              </a:ext>
            </a:extLst>
          </p:cNvPr>
          <p:cNvSpPr txBox="1"/>
          <p:nvPr/>
        </p:nvSpPr>
        <p:spPr>
          <a:xfrm>
            <a:off x="252789" y="4558150"/>
            <a:ext cx="48263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1"/>
                </a:solidFill>
                <a:effectLst/>
                <a:uLnTx/>
                <a:uFillTx/>
                <a:latin typeface="Helvetica" panose="020B0604020202020204" pitchFamily="34" charset="0"/>
                <a:ea typeface="+mn-ea"/>
                <a:cs typeface="Helvetica" panose="020B0604020202020204" pitchFamily="34" charset="0"/>
              </a:rPr>
              <a:t>Represents the highest percentage among ethnicity groups*</a:t>
            </a:r>
            <a:endParaRPr kumimoji="0" lang="fr-FR" sz="1200" b="0" i="1" u="none" strike="noStrike" kern="1200" cap="none" spc="0" normalizeH="0" baseline="0" noProof="0" dirty="0">
              <a:ln>
                <a:noFill/>
              </a:ln>
              <a:solidFill>
                <a:schemeClr val="bg1"/>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1622541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D69CFCB-5E89-481D-876C-A3D0A2DD4F56}"/>
              </a:ext>
            </a:extLst>
          </p:cNvPr>
          <p:cNvSpPr/>
          <p:nvPr/>
        </p:nvSpPr>
        <p:spPr>
          <a:xfrm>
            <a:off x="-1" y="1765230"/>
            <a:ext cx="4952569" cy="4059824"/>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C27990B-ADEC-4109-A33D-257045449FA0}"/>
              </a:ext>
            </a:extLst>
          </p:cNvPr>
          <p:cNvSpPr/>
          <p:nvPr/>
        </p:nvSpPr>
        <p:spPr>
          <a:xfrm>
            <a:off x="4953001" y="1765230"/>
            <a:ext cx="7238566" cy="405982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46E5092-FE6E-4D96-8E37-C5722EB75B69}"/>
              </a:ext>
            </a:extLst>
          </p:cNvPr>
          <p:cNvSpPr/>
          <p:nvPr/>
        </p:nvSpPr>
        <p:spPr>
          <a:xfrm>
            <a:off x="-56562" y="6621350"/>
            <a:ext cx="12191999" cy="2308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6" name="Picture 5">
            <a:extLst>
              <a:ext uri="{FF2B5EF4-FFF2-40B4-BE49-F238E27FC236}">
                <a16:creationId xmlns:a16="http://schemas.microsoft.com/office/drawing/2014/main" id="{005638A8-2E38-4FEF-9E7C-949B06DD9D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7" name="Slide Number Placeholder 5">
            <a:extLst>
              <a:ext uri="{FF2B5EF4-FFF2-40B4-BE49-F238E27FC236}">
                <a16:creationId xmlns:a16="http://schemas.microsoft.com/office/drawing/2014/main" id="{597D7D50-8EDD-4B8D-AF33-6B3D45C2508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8" name="Rectangle 7">
            <a:extLst>
              <a:ext uri="{FF2B5EF4-FFF2-40B4-BE49-F238E27FC236}">
                <a16:creationId xmlns:a16="http://schemas.microsoft.com/office/drawing/2014/main" id="{58CD82DC-C7D3-4EFA-A037-CF862FFEAD64}"/>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sp>
        <p:nvSpPr>
          <p:cNvPr id="72" name="TextBox 71">
            <a:extLst>
              <a:ext uri="{FF2B5EF4-FFF2-40B4-BE49-F238E27FC236}">
                <a16:creationId xmlns:a16="http://schemas.microsoft.com/office/drawing/2014/main" id="{B2CCEBBB-5E0F-49EC-8D18-66C98B17CF46}"/>
              </a:ext>
            </a:extLst>
          </p:cNvPr>
          <p:cNvSpPr txBox="1"/>
          <p:nvPr/>
        </p:nvSpPr>
        <p:spPr>
          <a:xfrm>
            <a:off x="4952569" y="1859320"/>
            <a:ext cx="723943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rgbClr val="1B1464"/>
                </a:solidFill>
                <a:effectLst/>
                <a:uLnTx/>
                <a:uFillTx/>
                <a:latin typeface="Helvetica" panose="020B0403020202020204" pitchFamily="34" charset="0"/>
                <a:ea typeface="+mn-ea"/>
                <a:cs typeface="+mn-cs"/>
              </a:rPr>
              <a:t>% that are </a:t>
            </a:r>
            <a:r>
              <a:rPr kumimoji="0" lang="en-US" sz="1400" b="1" u="sng" strike="noStrike" kern="1200" cap="none" spc="0" normalizeH="0" baseline="0" noProof="0">
                <a:ln>
                  <a:noFill/>
                </a:ln>
                <a:solidFill>
                  <a:srgbClr val="1B1464"/>
                </a:solidFill>
                <a:effectLst/>
                <a:uLnTx/>
                <a:uFillTx/>
                <a:latin typeface="Helvetica" panose="020B0403020202020204" pitchFamily="34" charset="0"/>
                <a:ea typeface="+mn-ea"/>
                <a:cs typeface="+mn-cs"/>
              </a:rPr>
              <a:t>more likely to start watching</a:t>
            </a:r>
            <a:r>
              <a:rPr kumimoji="0" lang="en-US" sz="1400" b="1" u="none" strike="noStrike" kern="1200" cap="none" spc="0" normalizeH="0" baseline="0" noProof="0">
                <a:ln>
                  <a:noFill/>
                </a:ln>
                <a:solidFill>
                  <a:srgbClr val="1B1464"/>
                </a:solidFill>
                <a:effectLst/>
                <a:uLnTx/>
                <a:uFillTx/>
                <a:latin typeface="Helvetica" panose="020B0403020202020204" pitchFamily="34" charset="0"/>
                <a:ea typeface="+mn-ea"/>
                <a:cs typeface="+mn-cs"/>
              </a:rPr>
              <a:t> a television show or movie because characters with similar (racial, ethnic, religious, etc.) identities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rgbClr val="1B1464"/>
                </a:solidFill>
                <a:effectLst/>
                <a:uLnTx/>
                <a:uFillTx/>
                <a:latin typeface="Helvetica" panose="020B0403020202020204" pitchFamily="34" charset="0"/>
                <a:ea typeface="+mn-ea"/>
                <a:cs typeface="+mn-cs"/>
              </a:rPr>
              <a:t>as you are represented?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1B1464"/>
                </a:solidFill>
                <a:latin typeface="Helvetica" panose="020B0403020202020204" pitchFamily="34" charset="0"/>
              </a:rPr>
              <a:t>% of respondents who answered very/somewhat likely</a:t>
            </a:r>
            <a:endParaRPr kumimoji="0" lang="en-US" sz="120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1" name="TextBox 30">
            <a:extLst>
              <a:ext uri="{FF2B5EF4-FFF2-40B4-BE49-F238E27FC236}">
                <a16:creationId xmlns:a16="http://schemas.microsoft.com/office/drawing/2014/main" id="{784DADF5-D803-4B32-A63A-EFB9FC091643}"/>
              </a:ext>
            </a:extLst>
          </p:cNvPr>
          <p:cNvSpPr txBox="1"/>
          <p:nvPr/>
        </p:nvSpPr>
        <p:spPr>
          <a:xfrm>
            <a:off x="516372" y="6295815"/>
            <a:ext cx="116014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VAB analysis of Morning Consult, Media Representation, September 2021. </a:t>
            </a:r>
            <a:endParaRPr kumimoji="0" lang="fr-FR" sz="9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grpSp>
        <p:nvGrpSpPr>
          <p:cNvPr id="10" name="Group 9">
            <a:extLst>
              <a:ext uri="{FF2B5EF4-FFF2-40B4-BE49-F238E27FC236}">
                <a16:creationId xmlns:a16="http://schemas.microsoft.com/office/drawing/2014/main" id="{C22FB72B-68DD-4A64-A56F-25BDE0841734}"/>
              </a:ext>
            </a:extLst>
          </p:cNvPr>
          <p:cNvGrpSpPr/>
          <p:nvPr/>
        </p:nvGrpSpPr>
        <p:grpSpPr>
          <a:xfrm>
            <a:off x="5349484" y="2952262"/>
            <a:ext cx="2065096" cy="1260775"/>
            <a:chOff x="5349484" y="2952262"/>
            <a:chExt cx="2065096" cy="1260775"/>
          </a:xfrm>
        </p:grpSpPr>
        <p:sp>
          <p:nvSpPr>
            <p:cNvPr id="13" name="Rounded Rectangle 80">
              <a:extLst>
                <a:ext uri="{FF2B5EF4-FFF2-40B4-BE49-F238E27FC236}">
                  <a16:creationId xmlns:a16="http://schemas.microsoft.com/office/drawing/2014/main" id="{C883BB16-B183-498C-9B10-B425AA839271}"/>
                </a:ext>
              </a:extLst>
            </p:cNvPr>
            <p:cNvSpPr/>
            <p:nvPr/>
          </p:nvSpPr>
          <p:spPr>
            <a:xfrm>
              <a:off x="5349484" y="2952262"/>
              <a:ext cx="2065096" cy="1260775"/>
            </a:xfrm>
            <a:prstGeom prst="roundRect">
              <a:avLst>
                <a:gd name="adj" fmla="val 6650"/>
              </a:avLst>
            </a:prstGeom>
            <a:solidFill>
              <a:schemeClr val="bg1"/>
            </a:solidFill>
            <a:ln w="57150">
              <a:solidFill>
                <a:srgbClr val="1F1A6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4" name="TextBox 13">
              <a:extLst>
                <a:ext uri="{FF2B5EF4-FFF2-40B4-BE49-F238E27FC236}">
                  <a16:creationId xmlns:a16="http://schemas.microsoft.com/office/drawing/2014/main" id="{A7E96B4F-1074-4E3E-B9D8-6E8F778A1982}"/>
                </a:ext>
              </a:extLst>
            </p:cNvPr>
            <p:cNvSpPr txBox="1"/>
            <p:nvPr/>
          </p:nvSpPr>
          <p:spPr>
            <a:xfrm>
              <a:off x="5661794" y="3018151"/>
              <a:ext cx="1440477" cy="707886"/>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7200" b="1" i="0" u="none" strike="noStrike" cap="none" spc="0" normalizeH="0" baseline="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4000">
                  <a:solidFill>
                    <a:srgbClr val="1F1A62"/>
                  </a:solidFill>
                  <a:effectLst/>
                </a:rPr>
                <a:t>81</a:t>
              </a:r>
              <a:r>
                <a:rPr kumimoji="0" lang="en-US" sz="4000" b="1" i="0" u="none" strike="noStrike" kern="1200" cap="none" spc="0" normalizeH="0" baseline="0" noProof="0">
                  <a:ln w="13462">
                    <a:solidFill>
                      <a:prstClr val="black"/>
                    </a:solidFill>
                    <a:prstDash val="solid"/>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sp>
          <p:nvSpPr>
            <p:cNvPr id="15" name="TextBox 14">
              <a:extLst>
                <a:ext uri="{FF2B5EF4-FFF2-40B4-BE49-F238E27FC236}">
                  <a16:creationId xmlns:a16="http://schemas.microsoft.com/office/drawing/2014/main" id="{0C4E5245-5646-433A-AEC9-0C11A88373B7}"/>
                </a:ext>
              </a:extLst>
            </p:cNvPr>
            <p:cNvSpPr txBox="1"/>
            <p:nvPr/>
          </p:nvSpPr>
          <p:spPr>
            <a:xfrm>
              <a:off x="5661794" y="3741108"/>
              <a:ext cx="1440477" cy="307777"/>
            </a:xfrm>
            <a:prstGeom prst="rect">
              <a:avLst/>
            </a:prstGeom>
            <a:solidFill>
              <a:srgbClr val="1F1A62"/>
            </a:solidFill>
            <a:ln>
              <a:solidFill>
                <a:srgbClr val="1F1A6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Black</a:t>
              </a:r>
            </a:p>
          </p:txBody>
        </p:sp>
      </p:grpSp>
      <p:grpSp>
        <p:nvGrpSpPr>
          <p:cNvPr id="9" name="Group 8">
            <a:extLst>
              <a:ext uri="{FF2B5EF4-FFF2-40B4-BE49-F238E27FC236}">
                <a16:creationId xmlns:a16="http://schemas.microsoft.com/office/drawing/2014/main" id="{5DD08785-A056-4AB7-94A7-2DE578FB3E25}"/>
              </a:ext>
            </a:extLst>
          </p:cNvPr>
          <p:cNvGrpSpPr/>
          <p:nvPr/>
        </p:nvGrpSpPr>
        <p:grpSpPr>
          <a:xfrm>
            <a:off x="7532733" y="2952262"/>
            <a:ext cx="2065095" cy="1260775"/>
            <a:chOff x="7532733" y="2952262"/>
            <a:chExt cx="2065095" cy="1260775"/>
          </a:xfrm>
        </p:grpSpPr>
        <p:sp>
          <p:nvSpPr>
            <p:cNvPr id="25" name="Rounded Rectangle 80">
              <a:extLst>
                <a:ext uri="{FF2B5EF4-FFF2-40B4-BE49-F238E27FC236}">
                  <a16:creationId xmlns:a16="http://schemas.microsoft.com/office/drawing/2014/main" id="{598448AD-E2D3-419C-8694-428CE8993D2E}"/>
                </a:ext>
              </a:extLst>
            </p:cNvPr>
            <p:cNvSpPr/>
            <p:nvPr/>
          </p:nvSpPr>
          <p:spPr>
            <a:xfrm>
              <a:off x="7532733" y="2952262"/>
              <a:ext cx="2065095" cy="1260775"/>
            </a:xfrm>
            <a:prstGeom prst="roundRect">
              <a:avLst>
                <a:gd name="adj" fmla="val 6650"/>
              </a:avLst>
            </a:prstGeom>
            <a:solidFill>
              <a:schemeClr val="bg1"/>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26" name="TextBox 25">
              <a:extLst>
                <a:ext uri="{FF2B5EF4-FFF2-40B4-BE49-F238E27FC236}">
                  <a16:creationId xmlns:a16="http://schemas.microsoft.com/office/drawing/2014/main" id="{E3BA757A-8AD5-45D3-8791-A8BF68115812}"/>
                </a:ext>
              </a:extLst>
            </p:cNvPr>
            <p:cNvSpPr txBox="1"/>
            <p:nvPr/>
          </p:nvSpPr>
          <p:spPr>
            <a:xfrm>
              <a:off x="7845042" y="3077467"/>
              <a:ext cx="1440477" cy="584775"/>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7200" b="1" i="0" u="none" strike="noStrike" cap="none" spc="0" normalizeH="0" baseline="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3200">
                  <a:solidFill>
                    <a:srgbClr val="FFE600"/>
                  </a:solidFill>
                  <a:effectLst/>
                </a:rPr>
                <a:t>71</a:t>
              </a:r>
              <a:r>
                <a:rPr kumimoji="0" lang="en-US" sz="3200" b="1" i="0" u="none" strike="noStrike" kern="1200" cap="none" spc="0" normalizeH="0" baseline="0" noProof="0">
                  <a:ln w="13462">
                    <a:solidFill>
                      <a:prstClr val="black"/>
                    </a:solidFill>
                    <a:prstDash val="solid"/>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sp>
          <p:nvSpPr>
            <p:cNvPr id="27" name="TextBox 26">
              <a:extLst>
                <a:ext uri="{FF2B5EF4-FFF2-40B4-BE49-F238E27FC236}">
                  <a16:creationId xmlns:a16="http://schemas.microsoft.com/office/drawing/2014/main" id="{30C9641A-16A2-4104-9C55-D23F6B84E691}"/>
                </a:ext>
              </a:extLst>
            </p:cNvPr>
            <p:cNvSpPr txBox="1"/>
            <p:nvPr/>
          </p:nvSpPr>
          <p:spPr>
            <a:xfrm>
              <a:off x="7931427" y="3736218"/>
              <a:ext cx="1294458" cy="281889"/>
            </a:xfrm>
            <a:prstGeom prst="rect">
              <a:avLst/>
            </a:prstGeom>
            <a:solidFill>
              <a:srgbClr val="FFE600"/>
            </a:solidFill>
            <a:ln>
              <a:solidFill>
                <a:srgbClr val="1F1A6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LGBTQ</a:t>
              </a:r>
            </a:p>
          </p:txBody>
        </p:sp>
      </p:grpSp>
      <p:grpSp>
        <p:nvGrpSpPr>
          <p:cNvPr id="2" name="Group 1">
            <a:extLst>
              <a:ext uri="{FF2B5EF4-FFF2-40B4-BE49-F238E27FC236}">
                <a16:creationId xmlns:a16="http://schemas.microsoft.com/office/drawing/2014/main" id="{F3F058B5-6B24-4CDE-BEBB-23C260468239}"/>
              </a:ext>
            </a:extLst>
          </p:cNvPr>
          <p:cNvGrpSpPr/>
          <p:nvPr/>
        </p:nvGrpSpPr>
        <p:grpSpPr>
          <a:xfrm>
            <a:off x="9715982" y="2952262"/>
            <a:ext cx="2065096" cy="1260775"/>
            <a:chOff x="9715982" y="2952262"/>
            <a:chExt cx="2065096" cy="1260775"/>
          </a:xfrm>
        </p:grpSpPr>
        <p:sp>
          <p:nvSpPr>
            <p:cNvPr id="33" name="Rounded Rectangle 80">
              <a:extLst>
                <a:ext uri="{FF2B5EF4-FFF2-40B4-BE49-F238E27FC236}">
                  <a16:creationId xmlns:a16="http://schemas.microsoft.com/office/drawing/2014/main" id="{AF971173-1557-44C1-8DD3-E638621F02A5}"/>
                </a:ext>
              </a:extLst>
            </p:cNvPr>
            <p:cNvSpPr/>
            <p:nvPr/>
          </p:nvSpPr>
          <p:spPr>
            <a:xfrm>
              <a:off x="9715982" y="2952262"/>
              <a:ext cx="2065096" cy="1260775"/>
            </a:xfrm>
            <a:prstGeom prst="roundRect">
              <a:avLst>
                <a:gd name="adj" fmla="val 6650"/>
              </a:avLst>
            </a:prstGeom>
            <a:solidFill>
              <a:schemeClr val="bg1"/>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5" name="TextBox 34">
              <a:extLst>
                <a:ext uri="{FF2B5EF4-FFF2-40B4-BE49-F238E27FC236}">
                  <a16:creationId xmlns:a16="http://schemas.microsoft.com/office/drawing/2014/main" id="{79E02AC0-750C-49C7-ACF3-157EC1770F62}"/>
                </a:ext>
              </a:extLst>
            </p:cNvPr>
            <p:cNvSpPr txBox="1"/>
            <p:nvPr/>
          </p:nvSpPr>
          <p:spPr>
            <a:xfrm>
              <a:off x="10028292" y="3077467"/>
              <a:ext cx="1440477" cy="584775"/>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7200" b="1" i="0" u="none" strike="noStrike" cap="none" spc="0" normalizeH="0" baseline="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3200">
                  <a:solidFill>
                    <a:srgbClr val="00BFF2"/>
                  </a:solidFill>
                  <a:effectLst/>
                </a:rPr>
                <a:t>68</a:t>
              </a:r>
              <a:r>
                <a:rPr kumimoji="0" lang="en-US" sz="32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sp>
          <p:nvSpPr>
            <p:cNvPr id="36" name="TextBox 35">
              <a:extLst>
                <a:ext uri="{FF2B5EF4-FFF2-40B4-BE49-F238E27FC236}">
                  <a16:creationId xmlns:a16="http://schemas.microsoft.com/office/drawing/2014/main" id="{8575424F-32C5-4CAA-9165-702E167F8D5C}"/>
                </a:ext>
              </a:extLst>
            </p:cNvPr>
            <p:cNvSpPr txBox="1"/>
            <p:nvPr/>
          </p:nvSpPr>
          <p:spPr>
            <a:xfrm>
              <a:off x="10108096" y="3741108"/>
              <a:ext cx="1301039" cy="276999"/>
            </a:xfrm>
            <a:prstGeom prst="rect">
              <a:avLst/>
            </a:prstGeom>
            <a:solidFill>
              <a:srgbClr val="00BFF2"/>
            </a:solidFill>
            <a:ln>
              <a:solidFill>
                <a:srgbClr val="1F1A6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Hispanic</a:t>
              </a:r>
            </a:p>
          </p:txBody>
        </p:sp>
      </p:grpSp>
      <p:grpSp>
        <p:nvGrpSpPr>
          <p:cNvPr id="4" name="Group 3">
            <a:extLst>
              <a:ext uri="{FF2B5EF4-FFF2-40B4-BE49-F238E27FC236}">
                <a16:creationId xmlns:a16="http://schemas.microsoft.com/office/drawing/2014/main" id="{971EFFBC-5F54-47B1-BE7B-883B2840D819}"/>
              </a:ext>
            </a:extLst>
          </p:cNvPr>
          <p:cNvGrpSpPr/>
          <p:nvPr/>
        </p:nvGrpSpPr>
        <p:grpSpPr>
          <a:xfrm>
            <a:off x="6411498" y="4382537"/>
            <a:ext cx="2069882" cy="1260775"/>
            <a:chOff x="6411498" y="4382537"/>
            <a:chExt cx="2069882" cy="1260775"/>
          </a:xfrm>
        </p:grpSpPr>
        <p:sp>
          <p:nvSpPr>
            <p:cNvPr id="38" name="Rounded Rectangle 80">
              <a:extLst>
                <a:ext uri="{FF2B5EF4-FFF2-40B4-BE49-F238E27FC236}">
                  <a16:creationId xmlns:a16="http://schemas.microsoft.com/office/drawing/2014/main" id="{FB00D8BE-8738-4071-88D5-42D5A91B7836}"/>
                </a:ext>
              </a:extLst>
            </p:cNvPr>
            <p:cNvSpPr/>
            <p:nvPr/>
          </p:nvSpPr>
          <p:spPr>
            <a:xfrm>
              <a:off x="6411498" y="4382537"/>
              <a:ext cx="2069882" cy="1260775"/>
            </a:xfrm>
            <a:prstGeom prst="roundRect">
              <a:avLst>
                <a:gd name="adj" fmla="val 6650"/>
              </a:avLst>
            </a:prstGeom>
            <a:solidFill>
              <a:schemeClr val="bg1"/>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9" name="TextBox 38">
              <a:extLst>
                <a:ext uri="{FF2B5EF4-FFF2-40B4-BE49-F238E27FC236}">
                  <a16:creationId xmlns:a16="http://schemas.microsoft.com/office/drawing/2014/main" id="{9D22F735-E93A-45A7-9E4A-C0A7F6CCD72C}"/>
                </a:ext>
              </a:extLst>
            </p:cNvPr>
            <p:cNvSpPr txBox="1"/>
            <p:nvPr/>
          </p:nvSpPr>
          <p:spPr>
            <a:xfrm>
              <a:off x="6726201" y="4512632"/>
              <a:ext cx="1440477" cy="584775"/>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7200" b="1" i="0" u="none" strike="noStrike" cap="none" spc="0" normalizeH="0" baseline="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3200">
                  <a:solidFill>
                    <a:srgbClr val="4EBEA4"/>
                  </a:solidFill>
                  <a:effectLst/>
                </a:rPr>
                <a:t>67</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sp>
          <p:nvSpPr>
            <p:cNvPr id="40" name="TextBox 39">
              <a:extLst>
                <a:ext uri="{FF2B5EF4-FFF2-40B4-BE49-F238E27FC236}">
                  <a16:creationId xmlns:a16="http://schemas.microsoft.com/office/drawing/2014/main" id="{01EDD943-EB7E-450E-B219-B34B5F0A04D3}"/>
                </a:ext>
              </a:extLst>
            </p:cNvPr>
            <p:cNvSpPr txBox="1"/>
            <p:nvPr/>
          </p:nvSpPr>
          <p:spPr>
            <a:xfrm>
              <a:off x="6818245" y="5171383"/>
              <a:ext cx="1258982" cy="276999"/>
            </a:xfrm>
            <a:prstGeom prst="rect">
              <a:avLst/>
            </a:prstGeom>
            <a:solidFill>
              <a:srgbClr val="4EBEA4"/>
            </a:solidFill>
            <a:ln>
              <a:solidFill>
                <a:srgbClr val="1F1A6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Asian</a:t>
              </a:r>
            </a:p>
          </p:txBody>
        </p:sp>
      </p:grpSp>
      <p:grpSp>
        <p:nvGrpSpPr>
          <p:cNvPr id="3" name="Group 2">
            <a:extLst>
              <a:ext uri="{FF2B5EF4-FFF2-40B4-BE49-F238E27FC236}">
                <a16:creationId xmlns:a16="http://schemas.microsoft.com/office/drawing/2014/main" id="{D70229AA-27FA-4C60-93DF-D5E5ED8770EF}"/>
              </a:ext>
            </a:extLst>
          </p:cNvPr>
          <p:cNvGrpSpPr/>
          <p:nvPr/>
        </p:nvGrpSpPr>
        <p:grpSpPr>
          <a:xfrm>
            <a:off x="8682875" y="4382537"/>
            <a:ext cx="2069882" cy="1260775"/>
            <a:chOff x="8682875" y="4382537"/>
            <a:chExt cx="2069882" cy="1260775"/>
          </a:xfrm>
        </p:grpSpPr>
        <p:sp>
          <p:nvSpPr>
            <p:cNvPr id="42" name="Rounded Rectangle 80">
              <a:extLst>
                <a:ext uri="{FF2B5EF4-FFF2-40B4-BE49-F238E27FC236}">
                  <a16:creationId xmlns:a16="http://schemas.microsoft.com/office/drawing/2014/main" id="{A8ADB096-FE7C-472F-AE25-AAD1B208F479}"/>
                </a:ext>
              </a:extLst>
            </p:cNvPr>
            <p:cNvSpPr/>
            <p:nvPr/>
          </p:nvSpPr>
          <p:spPr>
            <a:xfrm>
              <a:off x="8682875" y="4382537"/>
              <a:ext cx="2069882" cy="1260775"/>
            </a:xfrm>
            <a:prstGeom prst="roundRect">
              <a:avLst>
                <a:gd name="adj" fmla="val 6650"/>
              </a:avLst>
            </a:prstGeom>
            <a:solidFill>
              <a:schemeClr val="bg1"/>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3" name="TextBox 42">
              <a:extLst>
                <a:ext uri="{FF2B5EF4-FFF2-40B4-BE49-F238E27FC236}">
                  <a16:creationId xmlns:a16="http://schemas.microsoft.com/office/drawing/2014/main" id="{32100003-8D8F-4D3B-B7E8-77541857D513}"/>
                </a:ext>
              </a:extLst>
            </p:cNvPr>
            <p:cNvSpPr txBox="1"/>
            <p:nvPr/>
          </p:nvSpPr>
          <p:spPr>
            <a:xfrm>
              <a:off x="8997578" y="4502693"/>
              <a:ext cx="1440477" cy="584775"/>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7200" b="1" i="0" u="none" strike="noStrike" cap="none" spc="0" normalizeH="0" baseline="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3200">
                  <a:solidFill>
                    <a:srgbClr val="7030A0"/>
                  </a:solidFill>
                  <a:effectLst/>
                </a:rPr>
                <a:t>61</a:t>
              </a:r>
              <a:r>
                <a:rPr kumimoji="0" lang="en-US" sz="3200" b="1" i="0" u="none" strike="noStrike" kern="1200" cap="none" spc="0" normalizeH="0" baseline="0" noProof="0">
                  <a:ln w="13462">
                    <a:solidFill>
                      <a:prstClr val="black"/>
                    </a:solidFill>
                    <a:prstDash val="solid"/>
                  </a:ln>
                  <a:solidFill>
                    <a:srgbClr val="7030A0"/>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sp>
          <p:nvSpPr>
            <p:cNvPr id="44" name="TextBox 43">
              <a:extLst>
                <a:ext uri="{FF2B5EF4-FFF2-40B4-BE49-F238E27FC236}">
                  <a16:creationId xmlns:a16="http://schemas.microsoft.com/office/drawing/2014/main" id="{51F6F998-26F6-4036-A26D-4FA26C72F72D}"/>
                </a:ext>
              </a:extLst>
            </p:cNvPr>
            <p:cNvSpPr txBox="1"/>
            <p:nvPr/>
          </p:nvSpPr>
          <p:spPr>
            <a:xfrm>
              <a:off x="8878188" y="5171383"/>
              <a:ext cx="1751424" cy="276999"/>
            </a:xfrm>
            <a:prstGeom prst="rect">
              <a:avLst/>
            </a:prstGeom>
            <a:solidFill>
              <a:srgbClr val="7030A0"/>
            </a:solidFill>
            <a:ln>
              <a:solidFill>
                <a:srgbClr val="1F1A6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non-Hispanic White</a:t>
              </a:r>
            </a:p>
          </p:txBody>
        </p:sp>
      </p:grpSp>
      <p:sp>
        <p:nvSpPr>
          <p:cNvPr id="32" name="TextBox 31">
            <a:extLst>
              <a:ext uri="{FF2B5EF4-FFF2-40B4-BE49-F238E27FC236}">
                <a16:creationId xmlns:a16="http://schemas.microsoft.com/office/drawing/2014/main" id="{68ED7A75-1695-47B5-B6CC-FEE5BE0CC92E}"/>
              </a:ext>
            </a:extLst>
          </p:cNvPr>
          <p:cNvSpPr txBox="1"/>
          <p:nvPr/>
        </p:nvSpPr>
        <p:spPr>
          <a:xfrm>
            <a:off x="97797" y="224638"/>
            <a:ext cx="120376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1F1A62"/>
                </a:solidFill>
                <a:latin typeface="Helvetica" panose="020B0604020202020204" pitchFamily="34" charset="0"/>
                <a:cs typeface="Helvetica" panose="020B0604020202020204" pitchFamily="34" charset="0"/>
              </a:rPr>
              <a:t>By building campaigns around TV content that not only </a:t>
            </a:r>
            <a:r>
              <a:rPr lang="en-US" sz="2400" b="1">
                <a:solidFill>
                  <a:srgbClr val="ED3C8D"/>
                </a:solidFill>
                <a:latin typeface="Helvetica" panose="020B0604020202020204" pitchFamily="34" charset="0"/>
                <a:cs typeface="Helvetica" panose="020B0604020202020204" pitchFamily="34" charset="0"/>
              </a:rPr>
              <a:t>promotes inclusivity </a:t>
            </a:r>
            <a:r>
              <a:rPr lang="en-US" sz="2400" b="1">
                <a:solidFill>
                  <a:srgbClr val="1F1A62"/>
                </a:solidFill>
                <a:latin typeface="Helvetica" panose="020B0604020202020204" pitchFamily="34" charset="0"/>
                <a:cs typeface="Helvetica" panose="020B0604020202020204" pitchFamily="34" charset="0"/>
              </a:rPr>
              <a:t>but </a:t>
            </a:r>
            <a:r>
              <a:rPr lang="en-US" sz="2400" b="1">
                <a:solidFill>
                  <a:srgbClr val="ED3C8D"/>
                </a:solidFill>
                <a:latin typeface="Helvetica" panose="020B0604020202020204" pitchFamily="34" charset="0"/>
                <a:cs typeface="Helvetica" panose="020B0604020202020204" pitchFamily="34" charset="0"/>
              </a:rPr>
              <a:t>accurately portrays identities</a:t>
            </a:r>
            <a:r>
              <a:rPr lang="en-US" sz="2400" b="1">
                <a:solidFill>
                  <a:srgbClr val="1F1A62"/>
                </a:solidFill>
                <a:latin typeface="Helvetica" panose="020B0604020202020204" pitchFamily="34" charset="0"/>
                <a:cs typeface="Helvetica" panose="020B0604020202020204" pitchFamily="34" charset="0"/>
              </a:rPr>
              <a:t>, marketers can further engage diverse audiences, particularly Black viewers who are more likely to prioritize this content</a:t>
            </a:r>
            <a:endParaRPr kumimoji="0" lang="en-US" sz="2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9" name="TextBox 28">
            <a:extLst>
              <a:ext uri="{FF2B5EF4-FFF2-40B4-BE49-F238E27FC236}">
                <a16:creationId xmlns:a16="http://schemas.microsoft.com/office/drawing/2014/main" id="{45A75329-8F5C-41E9-A084-8392D871616A}"/>
              </a:ext>
            </a:extLst>
          </p:cNvPr>
          <p:cNvSpPr txBox="1"/>
          <p:nvPr/>
        </p:nvSpPr>
        <p:spPr>
          <a:xfrm>
            <a:off x="97797" y="2825646"/>
            <a:ext cx="4712328" cy="1938992"/>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latin typeface="Helvetica" panose="020B0604020202020204" pitchFamily="34" charset="0"/>
                <a:cs typeface="Helvetica" panose="020B0604020202020204" pitchFamily="34" charset="0"/>
              </a:rPr>
              <a:t>Almost</a:t>
            </a:r>
            <a:r>
              <a:rPr lang="en-US" sz="2400" b="1">
                <a:solidFill>
                  <a:srgbClr val="1F1A62"/>
                </a:solidFill>
                <a:latin typeface="Helvetica" panose="020B0604020202020204" pitchFamily="34" charset="0"/>
                <a:cs typeface="Helvetica" panose="020B0604020202020204" pitchFamily="34" charset="0"/>
              </a:rPr>
              <a:t> </a:t>
            </a:r>
            <a:r>
              <a:rPr lang="en-US" sz="2400" b="1">
                <a:solidFill>
                  <a:srgbClr val="ED3C8D"/>
                </a:solidFill>
                <a:latin typeface="Helvetica" panose="020B0604020202020204" pitchFamily="34" charset="0"/>
                <a:cs typeface="Helvetica" panose="020B0604020202020204" pitchFamily="34" charset="0"/>
              </a:rPr>
              <a:t>80% </a:t>
            </a:r>
            <a:r>
              <a:rPr lang="en-US" sz="2400">
                <a:solidFill>
                  <a:schemeClr val="bg1"/>
                </a:solidFill>
                <a:latin typeface="Helvetica" panose="020B0604020202020204" pitchFamily="34" charset="0"/>
                <a:cs typeface="Helvetica" panose="020B0604020202020204" pitchFamily="34" charset="0"/>
              </a:rPr>
              <a:t>of Black audiences </a:t>
            </a:r>
            <a:r>
              <a:rPr lang="en-US" sz="2400" u="sng">
                <a:solidFill>
                  <a:schemeClr val="bg1"/>
                </a:solidFill>
                <a:latin typeface="Helvetica" panose="020B0604020202020204" pitchFamily="34" charset="0"/>
                <a:cs typeface="Helvetica" panose="020B0604020202020204" pitchFamily="34" charset="0"/>
              </a:rPr>
              <a:t>believe it is important</a:t>
            </a:r>
            <a:r>
              <a:rPr lang="en-US" sz="2400">
                <a:solidFill>
                  <a:schemeClr val="bg1"/>
                </a:solidFill>
                <a:latin typeface="Helvetica" panose="020B0604020202020204" pitchFamily="34" charset="0"/>
                <a:cs typeface="Helvetica" panose="020B0604020202020204" pitchFamily="34" charset="0"/>
              </a:rPr>
              <a:t> that television shows and movies </a:t>
            </a:r>
            <a:r>
              <a:rPr lang="en-US" sz="2400" b="1">
                <a:solidFill>
                  <a:srgbClr val="ED3C8D"/>
                </a:solidFill>
                <a:latin typeface="Helvetica" panose="020B0604020202020204" pitchFamily="34" charset="0"/>
                <a:cs typeface="Helvetica" panose="020B0604020202020204" pitchFamily="34" charset="0"/>
              </a:rPr>
              <a:t>accurately represent their identities </a:t>
            </a:r>
            <a:endParaRPr kumimoji="0" lang="en-US" sz="2400" b="0" i="0" u="none" strike="noStrike" kern="1200" cap="none" spc="0" normalizeH="0" baseline="0" noProof="0">
              <a:ln>
                <a:noFill/>
              </a:ln>
              <a:solidFill>
                <a:srgbClr val="ED3C8D"/>
              </a:solidFill>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679344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603E89B-6C46-48A9-98FC-BA0518981E21}"/>
              </a:ext>
            </a:extLst>
          </p:cNvPr>
          <p:cNvSpPr/>
          <p:nvPr/>
        </p:nvSpPr>
        <p:spPr>
          <a:xfrm>
            <a:off x="4880060" y="1765230"/>
            <a:ext cx="7311507" cy="405982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2" name="Rectangle 11">
            <a:extLst>
              <a:ext uri="{FF2B5EF4-FFF2-40B4-BE49-F238E27FC236}">
                <a16:creationId xmlns:a16="http://schemas.microsoft.com/office/drawing/2014/main" id="{90114B43-5ED0-40D3-8270-C66AD9B7205B}"/>
              </a:ext>
            </a:extLst>
          </p:cNvPr>
          <p:cNvSpPr/>
          <p:nvPr/>
        </p:nvSpPr>
        <p:spPr>
          <a:xfrm>
            <a:off x="293389" y="394629"/>
            <a:ext cx="1154002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Black audiences desire more accurate representation on-screen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in order to feel </a:t>
            </a:r>
            <a:r>
              <a:rPr lang="en-US" sz="2600" b="1">
                <a:solidFill>
                  <a:srgbClr val="1F1A62"/>
                </a:solidFill>
                <a:latin typeface="Helvetica" pitchFamily="2" charset="0"/>
              </a:rPr>
              <a:t>a </a:t>
            </a:r>
            <a:r>
              <a:rPr lang="en-US" sz="2600" b="1">
                <a:solidFill>
                  <a:srgbClr val="ED3C8D"/>
                </a:solidFill>
                <a:latin typeface="Helvetica" pitchFamily="2" charset="0"/>
              </a:rPr>
              <a:t>deeper connection </a:t>
            </a:r>
            <a:r>
              <a:rPr lang="en-US" sz="2600" b="1">
                <a:solidFill>
                  <a:srgbClr val="1F1A62"/>
                </a:solidFill>
                <a:latin typeface="Helvetica" pitchFamily="2" charset="0"/>
              </a:rPr>
              <a:t>with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the stories they are watching</a:t>
            </a:r>
          </a:p>
        </p:txBody>
      </p:sp>
      <p:sp>
        <p:nvSpPr>
          <p:cNvPr id="20" name="TextBox 19">
            <a:extLst>
              <a:ext uri="{FF2B5EF4-FFF2-40B4-BE49-F238E27FC236}">
                <a16:creationId xmlns:a16="http://schemas.microsoft.com/office/drawing/2014/main" id="{436277B9-4D07-4E27-85B1-B243639E01A8}"/>
              </a:ext>
            </a:extLst>
          </p:cNvPr>
          <p:cNvSpPr txBox="1"/>
          <p:nvPr/>
        </p:nvSpPr>
        <p:spPr>
          <a:xfrm>
            <a:off x="516372" y="6169355"/>
            <a:ext cx="116014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VAB analysis of Morning Consult, Media Representation, September 2021. *Survey respondents that selected ‘it is important to you that television shows and movies accurately represent your (racial, ethnic, religious, etc. ) identities. Why? (‘very / somewhat important’) </a:t>
            </a:r>
            <a:endParaRPr kumimoji="0" lang="fr-FR" sz="9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sp>
        <p:nvSpPr>
          <p:cNvPr id="21" name="TextBox 20">
            <a:extLst>
              <a:ext uri="{FF2B5EF4-FFF2-40B4-BE49-F238E27FC236}">
                <a16:creationId xmlns:a16="http://schemas.microsoft.com/office/drawing/2014/main" id="{21CD6564-EAF7-4854-A328-13F35CA51593}"/>
              </a:ext>
            </a:extLst>
          </p:cNvPr>
          <p:cNvSpPr txBox="1"/>
          <p:nvPr/>
        </p:nvSpPr>
        <p:spPr>
          <a:xfrm>
            <a:off x="4952569" y="1859320"/>
            <a:ext cx="7239432"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strike="noStrike" kern="1200" cap="none" spc="0" normalizeH="0" baseline="0" noProof="0">
                <a:ln>
                  <a:noFill/>
                </a:ln>
                <a:solidFill>
                  <a:srgbClr val="1B1464"/>
                </a:solidFill>
                <a:effectLst/>
                <a:uLnTx/>
                <a:uFillTx/>
                <a:latin typeface="Helvetica" panose="020B0403020202020204" pitchFamily="34" charset="0"/>
                <a:ea typeface="+mn-ea"/>
                <a:cs typeface="+mn-cs"/>
              </a:rPr>
              <a:t>Reasons why ‘it is important to you that television shows and movies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strike="noStrike" kern="1200" cap="none" spc="0" normalizeH="0" baseline="0" noProof="0">
                <a:ln>
                  <a:noFill/>
                </a:ln>
                <a:solidFill>
                  <a:srgbClr val="1B1464"/>
                </a:solidFill>
                <a:effectLst/>
                <a:uLnTx/>
                <a:uFillTx/>
                <a:latin typeface="Helvetica" panose="020B0403020202020204" pitchFamily="34" charset="0"/>
                <a:ea typeface="+mn-ea"/>
                <a:cs typeface="+mn-cs"/>
              </a:rPr>
              <a:t>accurately represent your (racial, ethnic, religious, etc.) identities’*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1B1464"/>
                </a:solidFill>
                <a:effectLst/>
                <a:uLnTx/>
                <a:uFillTx/>
                <a:latin typeface="Helvetica" panose="020B0403020202020204" pitchFamily="34" charset="0"/>
                <a:ea typeface="+mn-ea"/>
                <a:cs typeface="+mn-cs"/>
              </a:rPr>
              <a:t>Responses related to ‘feeling connected’</a:t>
            </a:r>
          </a:p>
        </p:txBody>
      </p:sp>
      <p:sp>
        <p:nvSpPr>
          <p:cNvPr id="6" name="Speech Bubble: Rectangle with Corners Rounded 5">
            <a:extLst>
              <a:ext uri="{FF2B5EF4-FFF2-40B4-BE49-F238E27FC236}">
                <a16:creationId xmlns:a16="http://schemas.microsoft.com/office/drawing/2014/main" id="{965822F3-A4A9-4136-B039-82CA6BD1CB7F}"/>
              </a:ext>
            </a:extLst>
          </p:cNvPr>
          <p:cNvSpPr/>
          <p:nvPr/>
        </p:nvSpPr>
        <p:spPr>
          <a:xfrm>
            <a:off x="5209926" y="2721387"/>
            <a:ext cx="3744814" cy="1454536"/>
          </a:xfrm>
          <a:prstGeom prst="wedgeRoundRectCallout">
            <a:avLst>
              <a:gd name="adj1" fmla="val -37202"/>
              <a:gd name="adj2" fmla="val 59687"/>
              <a:gd name="adj3" fmla="val 16667"/>
            </a:avLst>
          </a:prstGeom>
          <a:solidFill>
            <a:schemeClr val="bg1"/>
          </a:solidFill>
          <a:ln w="19050">
            <a:solidFill>
              <a:srgbClr val="1B146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rgbClr val="1F1A62"/>
                </a:solidFill>
                <a:latin typeface="Helvetica" panose="020B0604020202020204" pitchFamily="34" charset="0"/>
                <a:cs typeface="Helvetica" panose="020B0604020202020204" pitchFamily="34" charset="0"/>
              </a:rPr>
              <a:t>“If I don’t see people like me on shows and movies, then I won’t watch the programs. I want to feel like people like me are </a:t>
            </a:r>
            <a:r>
              <a:rPr lang="en-US" sz="1500" b="1">
                <a:solidFill>
                  <a:srgbClr val="ED3C8D"/>
                </a:solidFill>
                <a:latin typeface="Helvetica" panose="020B0604020202020204" pitchFamily="34" charset="0"/>
                <a:cs typeface="Helvetica" panose="020B0604020202020204" pitchFamily="34" charset="0"/>
              </a:rPr>
              <a:t>included in TV shows and movies</a:t>
            </a:r>
            <a:r>
              <a:rPr lang="en-US" sz="1500">
                <a:solidFill>
                  <a:srgbClr val="1F1A62"/>
                </a:solidFill>
                <a:latin typeface="Helvetica" panose="020B0604020202020204" pitchFamily="34" charset="0"/>
                <a:cs typeface="Helvetica" panose="020B0604020202020204" pitchFamily="34" charset="0"/>
              </a:rPr>
              <a:t>.”</a:t>
            </a:r>
          </a:p>
        </p:txBody>
      </p:sp>
      <p:sp>
        <p:nvSpPr>
          <p:cNvPr id="22" name="Speech Bubble: Rectangle with Corners Rounded 21">
            <a:extLst>
              <a:ext uri="{FF2B5EF4-FFF2-40B4-BE49-F238E27FC236}">
                <a16:creationId xmlns:a16="http://schemas.microsoft.com/office/drawing/2014/main" id="{96BD72E4-4BB5-47D3-AC30-894FFE1522F2}"/>
              </a:ext>
            </a:extLst>
          </p:cNvPr>
          <p:cNvSpPr/>
          <p:nvPr/>
        </p:nvSpPr>
        <p:spPr>
          <a:xfrm>
            <a:off x="9075542" y="2833856"/>
            <a:ext cx="2995223" cy="1147960"/>
          </a:xfrm>
          <a:prstGeom prst="wedgeRoundRectCallout">
            <a:avLst>
              <a:gd name="adj1" fmla="val 38141"/>
              <a:gd name="adj2" fmla="val 60039"/>
              <a:gd name="adj3" fmla="val 16667"/>
            </a:avLst>
          </a:prstGeom>
          <a:solidFill>
            <a:schemeClr val="bg1"/>
          </a:solidFill>
          <a:ln w="19050">
            <a:solidFill>
              <a:srgbClr val="1B146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500">
                <a:solidFill>
                  <a:srgbClr val="1F1A62"/>
                </a:solidFill>
                <a:latin typeface="Helvetica" panose="020B0604020202020204" pitchFamily="34" charset="0"/>
                <a:cs typeface="Helvetica" panose="020B0604020202020204" pitchFamily="34" charset="0"/>
              </a:rPr>
              <a:t>“</a:t>
            </a:r>
            <a:r>
              <a:rPr lang="en-US" sz="1500" b="1">
                <a:solidFill>
                  <a:srgbClr val="ED3C8D"/>
                </a:solidFill>
                <a:latin typeface="Helvetica" panose="020B0604020202020204" pitchFamily="34" charset="0"/>
                <a:cs typeface="Helvetica" panose="020B0604020202020204" pitchFamily="34" charset="0"/>
              </a:rPr>
              <a:t>I want to feel included</a:t>
            </a:r>
            <a:r>
              <a:rPr lang="en-US" sz="1500">
                <a:solidFill>
                  <a:srgbClr val="1F1A62"/>
                </a:solidFill>
                <a:latin typeface="Helvetica" panose="020B0604020202020204" pitchFamily="34" charset="0"/>
                <a:cs typeface="Helvetica" panose="020B0604020202020204" pitchFamily="34" charset="0"/>
              </a:rPr>
              <a:t>. I want to feel like the message is for people like me.”</a:t>
            </a:r>
          </a:p>
        </p:txBody>
      </p:sp>
      <p:sp>
        <p:nvSpPr>
          <p:cNvPr id="23" name="Speech Bubble: Rectangle with Corners Rounded 22">
            <a:extLst>
              <a:ext uri="{FF2B5EF4-FFF2-40B4-BE49-F238E27FC236}">
                <a16:creationId xmlns:a16="http://schemas.microsoft.com/office/drawing/2014/main" id="{95699C77-D092-47DE-A54B-F727815F63C3}"/>
              </a:ext>
            </a:extLst>
          </p:cNvPr>
          <p:cNvSpPr/>
          <p:nvPr/>
        </p:nvSpPr>
        <p:spPr>
          <a:xfrm>
            <a:off x="5381885" y="4563336"/>
            <a:ext cx="3405157" cy="963612"/>
          </a:xfrm>
          <a:prstGeom prst="wedgeRoundRectCallout">
            <a:avLst>
              <a:gd name="adj1" fmla="val -37202"/>
              <a:gd name="adj2" fmla="val 59687"/>
              <a:gd name="adj3" fmla="val 16667"/>
            </a:avLst>
          </a:prstGeom>
          <a:solidFill>
            <a:schemeClr val="bg1"/>
          </a:solidFill>
          <a:ln w="19050">
            <a:solidFill>
              <a:srgbClr val="1B146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rgbClr val="1F1A62"/>
                </a:solidFill>
                <a:latin typeface="Helvetica" panose="020B0604020202020204" pitchFamily="34" charset="0"/>
                <a:cs typeface="Helvetica" panose="020B0604020202020204" pitchFamily="34" charset="0"/>
              </a:rPr>
              <a:t>“I like watching movies and shows where I can at least </a:t>
            </a:r>
            <a:r>
              <a:rPr lang="en-US" sz="1500" b="1">
                <a:solidFill>
                  <a:srgbClr val="ED3C8D"/>
                </a:solidFill>
                <a:latin typeface="Helvetica" panose="020B0604020202020204" pitchFamily="34" charset="0"/>
                <a:cs typeface="Helvetica" panose="020B0604020202020204" pitchFamily="34" charset="0"/>
              </a:rPr>
              <a:t>relate to the characters</a:t>
            </a:r>
            <a:r>
              <a:rPr lang="en-US" sz="1500">
                <a:solidFill>
                  <a:srgbClr val="1F1A62"/>
                </a:solidFill>
                <a:latin typeface="Helvetica" panose="020B0604020202020204" pitchFamily="34" charset="0"/>
                <a:cs typeface="Helvetica" panose="020B0604020202020204" pitchFamily="34" charset="0"/>
              </a:rPr>
              <a:t>.”</a:t>
            </a:r>
          </a:p>
        </p:txBody>
      </p:sp>
      <p:sp>
        <p:nvSpPr>
          <p:cNvPr id="24" name="Speech Bubble: Rectangle with Corners Rounded 23">
            <a:extLst>
              <a:ext uri="{FF2B5EF4-FFF2-40B4-BE49-F238E27FC236}">
                <a16:creationId xmlns:a16="http://schemas.microsoft.com/office/drawing/2014/main" id="{3A361D38-330D-491E-B733-8CA45EB5F2FA}"/>
              </a:ext>
            </a:extLst>
          </p:cNvPr>
          <p:cNvSpPr/>
          <p:nvPr/>
        </p:nvSpPr>
        <p:spPr>
          <a:xfrm>
            <a:off x="9016777" y="4426159"/>
            <a:ext cx="2995223" cy="1147960"/>
          </a:xfrm>
          <a:prstGeom prst="wedgeRoundRectCallout">
            <a:avLst>
              <a:gd name="adj1" fmla="val 38141"/>
              <a:gd name="adj2" fmla="val 60039"/>
              <a:gd name="adj3" fmla="val 16667"/>
            </a:avLst>
          </a:prstGeom>
          <a:solidFill>
            <a:schemeClr val="bg1"/>
          </a:solidFill>
          <a:ln w="19050">
            <a:solidFill>
              <a:srgbClr val="1B146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500">
                <a:solidFill>
                  <a:srgbClr val="1F1A62"/>
                </a:solidFill>
                <a:latin typeface="Helvetica" panose="020B0604020202020204" pitchFamily="34" charset="0"/>
                <a:cs typeface="Helvetica" panose="020B0604020202020204" pitchFamily="34" charset="0"/>
              </a:rPr>
              <a:t>“So</a:t>
            </a:r>
            <a:r>
              <a:rPr kumimoji="0" lang="en-US" sz="1500" i="0" u="none" strike="noStrike" kern="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I feel </a:t>
            </a:r>
            <a:r>
              <a:rPr kumimoji="0" lang="en-US" sz="1500" b="1" i="0" u="none" strike="noStrike" kern="0" cap="none" spc="0" normalizeH="0" baseline="0" noProof="0">
                <a:ln>
                  <a:noFill/>
                </a:ln>
                <a:solidFill>
                  <a:srgbClr val="ED3C8D"/>
                </a:solidFill>
                <a:effectLst/>
                <a:uLnTx/>
                <a:uFillTx/>
                <a:latin typeface="Helvetica" panose="020B0604020202020204" pitchFamily="34" charset="0"/>
                <a:ea typeface="Open Sans" panose="020B0606030504020204" pitchFamily="34" charset="0"/>
                <a:cs typeface="Helvetica" panose="020B0604020202020204" pitchFamily="34" charset="0"/>
              </a:rPr>
              <a:t>connected</a:t>
            </a:r>
            <a:r>
              <a:rPr kumimoji="0" lang="en-US" sz="1500" i="0" u="none" strike="noStrike" kern="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 to it and [it] </a:t>
            </a:r>
            <a:r>
              <a:rPr kumimoji="0" lang="en-US" sz="1500" b="1" i="0" u="none" strike="noStrike" kern="0" cap="none" spc="0" normalizeH="0" baseline="0" noProof="0">
                <a:ln>
                  <a:noFill/>
                </a:ln>
                <a:solidFill>
                  <a:srgbClr val="ED3C8D"/>
                </a:solidFill>
                <a:effectLst/>
                <a:uLnTx/>
                <a:uFillTx/>
                <a:latin typeface="Helvetica" panose="020B0604020202020204" pitchFamily="34" charset="0"/>
                <a:ea typeface="Open Sans" panose="020B0606030504020204" pitchFamily="34" charset="0"/>
                <a:cs typeface="Helvetica" panose="020B0604020202020204" pitchFamily="34" charset="0"/>
              </a:rPr>
              <a:t>piques my interest</a:t>
            </a:r>
            <a:r>
              <a:rPr kumimoji="0" lang="en-US" sz="1500" i="0" u="none" strike="noStrike" kern="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a:t>
            </a:r>
            <a:endParaRPr lang="en-US" sz="1500">
              <a:solidFill>
                <a:srgbClr val="1F1A62"/>
              </a:solidFill>
              <a:latin typeface="Helvetica" panose="020B0604020202020204" pitchFamily="34" charset="0"/>
              <a:cs typeface="Helvetica" panose="020B0604020202020204" pitchFamily="34" charset="0"/>
            </a:endParaRPr>
          </a:p>
        </p:txBody>
      </p:sp>
      <p:pic>
        <p:nvPicPr>
          <p:cNvPr id="8" name="Picture 7" descr="Two people sitting on a couch&#10;&#10;Description automatically generated with low confidence">
            <a:extLst>
              <a:ext uri="{FF2B5EF4-FFF2-40B4-BE49-F238E27FC236}">
                <a16:creationId xmlns:a16="http://schemas.microsoft.com/office/drawing/2014/main" id="{D6172E5C-A0D2-4A53-82B2-C441FFDAD0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90"/>
          <a:stretch/>
        </p:blipFill>
        <p:spPr>
          <a:xfrm>
            <a:off x="-1" y="1765230"/>
            <a:ext cx="4947633" cy="4059824"/>
          </a:xfrm>
          <a:prstGeom prst="rect">
            <a:avLst/>
          </a:prstGeom>
        </p:spPr>
      </p:pic>
    </p:spTree>
    <p:extLst>
      <p:ext uri="{BB962C8B-B14F-4D97-AF65-F5344CB8AC3E}">
        <p14:creationId xmlns:p14="http://schemas.microsoft.com/office/powerpoint/2010/main" val="3810439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603E89B-6C46-48A9-98FC-BA0518981E21}"/>
              </a:ext>
            </a:extLst>
          </p:cNvPr>
          <p:cNvSpPr/>
          <p:nvPr/>
        </p:nvSpPr>
        <p:spPr>
          <a:xfrm>
            <a:off x="4947173" y="1765230"/>
            <a:ext cx="7244394" cy="405982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2" name="Rectangle 11">
            <a:extLst>
              <a:ext uri="{FF2B5EF4-FFF2-40B4-BE49-F238E27FC236}">
                <a16:creationId xmlns:a16="http://schemas.microsoft.com/office/drawing/2014/main" id="{90114B43-5ED0-40D3-8270-C66AD9B7205B}"/>
              </a:ext>
            </a:extLst>
          </p:cNvPr>
          <p:cNvSpPr/>
          <p:nvPr/>
        </p:nvSpPr>
        <p:spPr>
          <a:xfrm>
            <a:off x="278720" y="273016"/>
            <a:ext cx="1193479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With the importance of cultural identity</a:t>
            </a:r>
            <a:r>
              <a:rPr lang="en-US" sz="2600" b="1">
                <a:solidFill>
                  <a:srgbClr val="1F1A62"/>
                </a:solidFill>
                <a:latin typeface="Helvetica" pitchFamily="2" charset="0"/>
              </a:rPr>
              <a:t>, it’s imperative to </a:t>
            </a:r>
            <a:r>
              <a:rPr lang="en-US" sz="2600" b="1">
                <a:solidFill>
                  <a:srgbClr val="ED3C8D"/>
                </a:solidFill>
                <a:latin typeface="Helvetica" pitchFamily="2" charset="0"/>
              </a:rPr>
              <a:t>consider the context of on-screen representation</a:t>
            </a:r>
            <a:r>
              <a:rPr lang="en-US" sz="2600" b="1">
                <a:solidFill>
                  <a:srgbClr val="1F1A62"/>
                </a:solidFill>
                <a:latin typeface="Helvetica" pitchFamily="2" charset="0"/>
              </a:rPr>
              <a:t>, ensuring it does not reinforce stereotypes or promote racial discrimination within the Black community</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21" name="TextBox 20">
            <a:extLst>
              <a:ext uri="{FF2B5EF4-FFF2-40B4-BE49-F238E27FC236}">
                <a16:creationId xmlns:a16="http://schemas.microsoft.com/office/drawing/2014/main" id="{21CD6564-EAF7-4854-A328-13F35CA51593}"/>
              </a:ext>
            </a:extLst>
          </p:cNvPr>
          <p:cNvSpPr txBox="1"/>
          <p:nvPr/>
        </p:nvSpPr>
        <p:spPr>
          <a:xfrm>
            <a:off x="4952569" y="1859320"/>
            <a:ext cx="7239432" cy="6848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strike="noStrike" kern="1200" cap="none" spc="0" normalizeH="0" baseline="0" noProof="0">
                <a:ln>
                  <a:noFill/>
                </a:ln>
                <a:solidFill>
                  <a:srgbClr val="1B1464"/>
                </a:solidFill>
                <a:effectLst/>
                <a:uLnTx/>
                <a:uFillTx/>
                <a:latin typeface="Helvetica" panose="020B0403020202020204" pitchFamily="34" charset="0"/>
                <a:ea typeface="+mn-ea"/>
                <a:cs typeface="+mn-cs"/>
              </a:rPr>
              <a:t>Reasons why ‘it is important to you that television shows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strike="noStrike" kern="1200" cap="none" spc="0" normalizeH="0" baseline="0" noProof="0">
                <a:ln>
                  <a:noFill/>
                </a:ln>
                <a:solidFill>
                  <a:srgbClr val="1B1464"/>
                </a:solidFill>
                <a:effectLst/>
                <a:uLnTx/>
                <a:uFillTx/>
                <a:latin typeface="Helvetica" panose="020B0403020202020204" pitchFamily="34" charset="0"/>
                <a:ea typeface="+mn-ea"/>
                <a:cs typeface="+mn-cs"/>
              </a:rPr>
              <a:t>and movies accurately represent your (racial, ethnic, religious, etc.) identities’*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rgbClr val="1B1464"/>
                </a:solidFill>
                <a:latin typeface="Helvetica" panose="020B0403020202020204" pitchFamily="34" charset="0"/>
              </a:rPr>
              <a:t>Responses related to ‘overcoming stereotypes’</a:t>
            </a:r>
            <a:endParaRPr kumimoji="0" lang="en-US" sz="105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965822F3-A4A9-4136-B039-82CA6BD1CB7F}"/>
              </a:ext>
            </a:extLst>
          </p:cNvPr>
          <p:cNvSpPr/>
          <p:nvPr/>
        </p:nvSpPr>
        <p:spPr>
          <a:xfrm>
            <a:off x="5068934" y="2707718"/>
            <a:ext cx="3521093" cy="1293639"/>
          </a:xfrm>
          <a:prstGeom prst="wedgeRoundRectCallout">
            <a:avLst>
              <a:gd name="adj1" fmla="val -37202"/>
              <a:gd name="adj2" fmla="val 59687"/>
              <a:gd name="adj3" fmla="val 16667"/>
            </a:avLst>
          </a:prstGeom>
          <a:solidFill>
            <a:schemeClr val="bg1"/>
          </a:solidFill>
          <a:ln w="19050">
            <a:solidFill>
              <a:srgbClr val="1B146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500">
                <a:solidFill>
                  <a:srgbClr val="1F1A62"/>
                </a:solidFill>
                <a:latin typeface="Helvetica" panose="020B0604020202020204" pitchFamily="34" charset="0"/>
                <a:cs typeface="Helvetica" panose="020B0604020202020204" pitchFamily="34" charset="0"/>
              </a:rPr>
              <a:t>“Representation within </a:t>
            </a:r>
            <a:r>
              <a:rPr lang="en-US" sz="1500" b="1">
                <a:solidFill>
                  <a:srgbClr val="ED3C8D"/>
                </a:solidFill>
                <a:latin typeface="Helvetica" panose="020B0604020202020204" pitchFamily="34" charset="0"/>
                <a:cs typeface="Helvetica" panose="020B0604020202020204" pitchFamily="34" charset="0"/>
              </a:rPr>
              <a:t>media we consume impacts our mindset</a:t>
            </a:r>
            <a:r>
              <a:rPr lang="en-US" sz="1500">
                <a:solidFill>
                  <a:srgbClr val="1F1A62"/>
                </a:solidFill>
                <a:latin typeface="Helvetica" panose="020B0604020202020204" pitchFamily="34" charset="0"/>
                <a:cs typeface="Helvetica" panose="020B0604020202020204" pitchFamily="34" charset="0"/>
              </a:rPr>
              <a:t> and views of the world overtime, it also impacts the minds of children.”</a:t>
            </a:r>
          </a:p>
        </p:txBody>
      </p:sp>
      <p:sp>
        <p:nvSpPr>
          <p:cNvPr id="22" name="Speech Bubble: Rectangle with Corners Rounded 21">
            <a:extLst>
              <a:ext uri="{FF2B5EF4-FFF2-40B4-BE49-F238E27FC236}">
                <a16:creationId xmlns:a16="http://schemas.microsoft.com/office/drawing/2014/main" id="{96BD72E4-4BB5-47D3-AC30-894FFE1522F2}"/>
              </a:ext>
            </a:extLst>
          </p:cNvPr>
          <p:cNvSpPr/>
          <p:nvPr/>
        </p:nvSpPr>
        <p:spPr>
          <a:xfrm>
            <a:off x="5068934" y="4296200"/>
            <a:ext cx="3132138" cy="1234011"/>
          </a:xfrm>
          <a:prstGeom prst="wedgeRoundRectCallout">
            <a:avLst>
              <a:gd name="adj1" fmla="val -37420"/>
              <a:gd name="adj2" fmla="val 61228"/>
              <a:gd name="adj3" fmla="val 16667"/>
            </a:avLst>
          </a:prstGeom>
          <a:solidFill>
            <a:schemeClr val="bg1"/>
          </a:solidFill>
          <a:ln w="19050">
            <a:solidFill>
              <a:srgbClr val="1B146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500">
                <a:solidFill>
                  <a:srgbClr val="1F1A62"/>
                </a:solidFill>
                <a:latin typeface="Helvetica" panose="020B0604020202020204" pitchFamily="34" charset="0"/>
                <a:cs typeface="Helvetica" panose="020B0604020202020204" pitchFamily="34" charset="0"/>
              </a:rPr>
              <a:t>“More diversity needs to be displayed for the youth of today so they can know </a:t>
            </a:r>
            <a:r>
              <a:rPr lang="en-US" sz="1500" b="1">
                <a:solidFill>
                  <a:srgbClr val="ED3C8D"/>
                </a:solidFill>
                <a:latin typeface="Helvetica" panose="020B0604020202020204" pitchFamily="34" charset="0"/>
                <a:cs typeface="Helvetica" panose="020B0604020202020204" pitchFamily="34" charset="0"/>
              </a:rPr>
              <a:t>they are seen and are valued as well</a:t>
            </a:r>
            <a:r>
              <a:rPr lang="en-US" sz="1500">
                <a:solidFill>
                  <a:srgbClr val="1F1A62"/>
                </a:solidFill>
                <a:latin typeface="Helvetica" panose="020B0604020202020204" pitchFamily="34" charset="0"/>
                <a:cs typeface="Helvetica" panose="020B0604020202020204" pitchFamily="34" charset="0"/>
              </a:rPr>
              <a:t>.”</a:t>
            </a:r>
          </a:p>
        </p:txBody>
      </p:sp>
      <p:sp>
        <p:nvSpPr>
          <p:cNvPr id="23" name="Speech Bubble: Rectangle with Corners Rounded 22">
            <a:extLst>
              <a:ext uri="{FF2B5EF4-FFF2-40B4-BE49-F238E27FC236}">
                <a16:creationId xmlns:a16="http://schemas.microsoft.com/office/drawing/2014/main" id="{95699C77-D092-47DE-A54B-F727815F63C3}"/>
              </a:ext>
            </a:extLst>
          </p:cNvPr>
          <p:cNvSpPr/>
          <p:nvPr/>
        </p:nvSpPr>
        <p:spPr>
          <a:xfrm>
            <a:off x="8679809" y="2833579"/>
            <a:ext cx="3421975" cy="1019172"/>
          </a:xfrm>
          <a:prstGeom prst="wedgeRoundRectCallout">
            <a:avLst>
              <a:gd name="adj1" fmla="val 34531"/>
              <a:gd name="adj2" fmla="val 61126"/>
              <a:gd name="adj3" fmla="val 16667"/>
            </a:avLst>
          </a:prstGeom>
          <a:solidFill>
            <a:schemeClr val="bg1"/>
          </a:solidFill>
          <a:ln w="19050">
            <a:solidFill>
              <a:srgbClr val="1B146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rgbClr val="1F1A62"/>
                </a:solidFill>
                <a:latin typeface="Helvetica" panose="020B0604020202020204" pitchFamily="34" charset="0"/>
                <a:cs typeface="Helvetica" panose="020B0604020202020204" pitchFamily="34" charset="0"/>
              </a:rPr>
              <a:t>“Because </a:t>
            </a:r>
            <a:r>
              <a:rPr lang="en-US" sz="1500" b="1">
                <a:solidFill>
                  <a:srgbClr val="ED3C8D"/>
                </a:solidFill>
                <a:latin typeface="Helvetica" panose="020B0604020202020204" pitchFamily="34" charset="0"/>
                <a:cs typeface="Helvetica" panose="020B0604020202020204" pitchFamily="34" charset="0"/>
              </a:rPr>
              <a:t>false representations </a:t>
            </a:r>
          </a:p>
          <a:p>
            <a:pPr algn="ctr"/>
            <a:r>
              <a:rPr lang="en-US" sz="1500">
                <a:solidFill>
                  <a:srgbClr val="1F1A62"/>
                </a:solidFill>
                <a:latin typeface="Helvetica" panose="020B0604020202020204" pitchFamily="34" charset="0"/>
                <a:cs typeface="Helvetica" panose="020B0604020202020204" pitchFamily="34" charset="0"/>
              </a:rPr>
              <a:t>of black people lead to </a:t>
            </a:r>
            <a:r>
              <a:rPr lang="en-US" sz="1500" b="1">
                <a:solidFill>
                  <a:srgbClr val="ED3C8D"/>
                </a:solidFill>
                <a:latin typeface="Helvetica" panose="020B0604020202020204" pitchFamily="34" charset="0"/>
                <a:cs typeface="Helvetica" panose="020B0604020202020204" pitchFamily="34" charset="0"/>
              </a:rPr>
              <a:t>racial stereotypes </a:t>
            </a:r>
            <a:r>
              <a:rPr lang="en-US" sz="1500">
                <a:solidFill>
                  <a:srgbClr val="1F1A62"/>
                </a:solidFill>
                <a:latin typeface="Helvetica" panose="020B0604020202020204" pitchFamily="34" charset="0"/>
                <a:cs typeface="Helvetica" panose="020B0604020202020204" pitchFamily="34" charset="0"/>
              </a:rPr>
              <a:t>and </a:t>
            </a:r>
            <a:r>
              <a:rPr lang="en-US" sz="1500" b="1">
                <a:solidFill>
                  <a:srgbClr val="ED3C8D"/>
                </a:solidFill>
                <a:latin typeface="Helvetica" panose="020B0604020202020204" pitchFamily="34" charset="0"/>
                <a:cs typeface="Helvetica" panose="020B0604020202020204" pitchFamily="34" charset="0"/>
              </a:rPr>
              <a:t>discrimination</a:t>
            </a:r>
            <a:r>
              <a:rPr lang="en-US" sz="1500">
                <a:solidFill>
                  <a:srgbClr val="1F1A62"/>
                </a:solidFill>
                <a:latin typeface="Helvetica" panose="020B0604020202020204" pitchFamily="34" charset="0"/>
                <a:cs typeface="Helvetica" panose="020B0604020202020204" pitchFamily="34" charset="0"/>
              </a:rPr>
              <a:t>.”</a:t>
            </a:r>
          </a:p>
        </p:txBody>
      </p:sp>
      <p:sp>
        <p:nvSpPr>
          <p:cNvPr id="24" name="Speech Bubble: Rectangle with Corners Rounded 23">
            <a:extLst>
              <a:ext uri="{FF2B5EF4-FFF2-40B4-BE49-F238E27FC236}">
                <a16:creationId xmlns:a16="http://schemas.microsoft.com/office/drawing/2014/main" id="{3A361D38-330D-491E-B733-8CA45EB5F2FA}"/>
              </a:ext>
            </a:extLst>
          </p:cNvPr>
          <p:cNvSpPr/>
          <p:nvPr/>
        </p:nvSpPr>
        <p:spPr>
          <a:xfrm>
            <a:off x="8317005" y="4180813"/>
            <a:ext cx="3694996" cy="1393306"/>
          </a:xfrm>
          <a:prstGeom prst="wedgeRoundRectCallout">
            <a:avLst>
              <a:gd name="adj1" fmla="val 38141"/>
              <a:gd name="adj2" fmla="val 60039"/>
              <a:gd name="adj3" fmla="val 16667"/>
            </a:avLst>
          </a:prstGeom>
          <a:solidFill>
            <a:schemeClr val="bg1"/>
          </a:solidFill>
          <a:ln w="19050">
            <a:solidFill>
              <a:srgbClr val="1B146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500">
                <a:solidFill>
                  <a:srgbClr val="1F1A62"/>
                </a:solidFill>
                <a:latin typeface="Helvetica" panose="020B0604020202020204" pitchFamily="34" charset="0"/>
                <a:cs typeface="Helvetica" panose="020B0604020202020204" pitchFamily="34" charset="0"/>
              </a:rPr>
              <a:t>“</a:t>
            </a:r>
            <a:r>
              <a:rPr lang="en-US" sz="1500" b="1">
                <a:solidFill>
                  <a:srgbClr val="ED3C8D"/>
                </a:solidFill>
                <a:latin typeface="Helvetica" panose="020B0604020202020204" pitchFamily="34" charset="0"/>
                <a:cs typeface="Helvetica" panose="020B0604020202020204" pitchFamily="34" charset="0"/>
              </a:rPr>
              <a:t>It is important that our Black culture is reflected in the right way</a:t>
            </a:r>
            <a:r>
              <a:rPr lang="en-US" sz="1500">
                <a:solidFill>
                  <a:srgbClr val="1F1A62"/>
                </a:solidFill>
                <a:latin typeface="Helvetica" panose="020B0604020202020204" pitchFamily="34" charset="0"/>
                <a:cs typeface="Helvetica" panose="020B0604020202020204" pitchFamily="34" charset="0"/>
              </a:rPr>
              <a:t>. I do not think that stereotypes in the media reflect who we truly are as a race and as people.”</a:t>
            </a:r>
          </a:p>
        </p:txBody>
      </p:sp>
      <p:pic>
        <p:nvPicPr>
          <p:cNvPr id="3" name="Picture 2" descr="A person and person sitting on a couch with a baby&#10;&#10;Description automatically generated with medium confidence">
            <a:extLst>
              <a:ext uri="{FF2B5EF4-FFF2-40B4-BE49-F238E27FC236}">
                <a16:creationId xmlns:a16="http://schemas.microsoft.com/office/drawing/2014/main" id="{B7F23B8A-FAEA-4126-957D-23FD062EB4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765230"/>
            <a:ext cx="4947173" cy="4059824"/>
          </a:xfrm>
          <a:prstGeom prst="rect">
            <a:avLst/>
          </a:prstGeom>
        </p:spPr>
      </p:pic>
      <p:sp>
        <p:nvSpPr>
          <p:cNvPr id="14" name="TextBox 13">
            <a:extLst>
              <a:ext uri="{FF2B5EF4-FFF2-40B4-BE49-F238E27FC236}">
                <a16:creationId xmlns:a16="http://schemas.microsoft.com/office/drawing/2014/main" id="{A067F25D-9910-444A-9D96-C2A449843C50}"/>
              </a:ext>
            </a:extLst>
          </p:cNvPr>
          <p:cNvSpPr txBox="1"/>
          <p:nvPr/>
        </p:nvSpPr>
        <p:spPr>
          <a:xfrm>
            <a:off x="516372" y="6169355"/>
            <a:ext cx="116014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VAB analysis of Morning Consult, Media Representation, September 2021. *Survey respondents that selected ‘it is important to you that television shows and movies accurately represent your (racial, ethnic, religious, etc. ) identities. Why? (‘very / somewhat important’) </a:t>
            </a:r>
            <a:endParaRPr kumimoji="0" lang="fr-FR" sz="9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539538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56EFC29-4811-4C2C-96D0-112123C3F8D1}"/>
              </a:ext>
            </a:extLst>
          </p:cNvPr>
          <p:cNvSpPr/>
          <p:nvPr/>
        </p:nvSpPr>
        <p:spPr>
          <a:xfrm>
            <a:off x="4045" y="1690937"/>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15885C1-468B-4AF8-97CD-18CF27D88AF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Rectangle 9">
            <a:extLst>
              <a:ext uri="{FF2B5EF4-FFF2-40B4-BE49-F238E27FC236}">
                <a16:creationId xmlns:a16="http://schemas.microsoft.com/office/drawing/2014/main" id="{1F5544B4-64B7-4E00-A1B6-76422658B8ED}"/>
              </a:ext>
            </a:extLst>
          </p:cNvPr>
          <p:cNvSpPr/>
          <p:nvPr/>
        </p:nvSpPr>
        <p:spPr>
          <a:xfrm>
            <a:off x="165743" y="335300"/>
            <a:ext cx="1175468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Recognizing the </a:t>
            </a:r>
            <a:r>
              <a:rPr lang="en-US" sz="2600" b="1">
                <a:solidFill>
                  <a:srgbClr val="ED3C8D"/>
                </a:solidFill>
                <a:latin typeface="Helvetica" pitchFamily="2" charset="0"/>
              </a:rPr>
              <a:t>audience desire </a:t>
            </a:r>
            <a:r>
              <a:rPr lang="en-US" sz="2600" b="1">
                <a:solidFill>
                  <a:srgbClr val="1B1464"/>
                </a:solidFill>
                <a:latin typeface="Helvetica" pitchFamily="2" charset="0"/>
              </a:rPr>
              <a:t>and </a:t>
            </a:r>
            <a:r>
              <a:rPr lang="en-US" sz="2600" b="1">
                <a:solidFill>
                  <a:srgbClr val="ED3C8D"/>
                </a:solidFill>
                <a:latin typeface="Helvetica" pitchFamily="2" charset="0"/>
              </a:rPr>
              <a:t>impact</a:t>
            </a:r>
            <a:r>
              <a:rPr lang="en-US" sz="2600" b="1">
                <a:solidFill>
                  <a:srgbClr val="1B1464"/>
                </a:solidFill>
                <a:latin typeface="Helvetica" pitchFamily="2" charset="0"/>
              </a:rPr>
              <a:t> of diverse programming, multiscreen TV companies have increased their investment</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32" name="Slide Number Placeholder 5">
            <a:extLst>
              <a:ext uri="{FF2B5EF4-FFF2-40B4-BE49-F238E27FC236}">
                <a16:creationId xmlns:a16="http://schemas.microsoft.com/office/drawing/2014/main" id="{26A92FFE-E960-40A5-AD2A-DECC59F35DD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3" name="Rectangle 32">
            <a:extLst>
              <a:ext uri="{FF2B5EF4-FFF2-40B4-BE49-F238E27FC236}">
                <a16:creationId xmlns:a16="http://schemas.microsoft.com/office/drawing/2014/main" id="{192FE3B1-C7E6-42C7-BDAE-10AE93C28B05}"/>
              </a:ext>
            </a:extLst>
          </p:cNvPr>
          <p:cNvSpPr/>
          <p:nvPr/>
        </p:nvSpPr>
        <p:spPr>
          <a:xfrm>
            <a:off x="526244" y="6586958"/>
            <a:ext cx="11687273"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29" name="Group 28">
            <a:extLst>
              <a:ext uri="{FF2B5EF4-FFF2-40B4-BE49-F238E27FC236}">
                <a16:creationId xmlns:a16="http://schemas.microsoft.com/office/drawing/2014/main" id="{490BF929-2980-4127-8887-376AE0413468}"/>
              </a:ext>
            </a:extLst>
          </p:cNvPr>
          <p:cNvGrpSpPr/>
          <p:nvPr/>
        </p:nvGrpSpPr>
        <p:grpSpPr>
          <a:xfrm>
            <a:off x="134348" y="1766677"/>
            <a:ext cx="3745977" cy="821109"/>
            <a:chOff x="72988" y="1896163"/>
            <a:chExt cx="4223160" cy="944134"/>
          </a:xfrm>
        </p:grpSpPr>
        <p:sp>
          <p:nvSpPr>
            <p:cNvPr id="47" name="Rectangle: Rounded Corners 46">
              <a:extLst>
                <a:ext uri="{FF2B5EF4-FFF2-40B4-BE49-F238E27FC236}">
                  <a16:creationId xmlns:a16="http://schemas.microsoft.com/office/drawing/2014/main" id="{1E56531A-BBEB-4D8C-9ADE-DCCF7BC9FC88}"/>
                </a:ext>
              </a:extLst>
            </p:cNvPr>
            <p:cNvSpPr/>
            <p:nvPr/>
          </p:nvSpPr>
          <p:spPr>
            <a:xfrm>
              <a:off x="72988" y="1896163"/>
              <a:ext cx="4223160" cy="944134"/>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45AA27B-9D8B-49E9-8675-AE01AD4F082D}"/>
                </a:ext>
              </a:extLst>
            </p:cNvPr>
            <p:cNvPicPr>
              <a:picLocks noChangeAspect="1"/>
            </p:cNvPicPr>
            <p:nvPr/>
          </p:nvPicPr>
          <p:blipFill>
            <a:blip r:embed="rId3"/>
            <a:stretch>
              <a:fillRect/>
            </a:stretch>
          </p:blipFill>
          <p:spPr>
            <a:xfrm>
              <a:off x="226636" y="2202821"/>
              <a:ext cx="3834708" cy="562953"/>
            </a:xfrm>
            <a:prstGeom prst="rect">
              <a:avLst/>
            </a:prstGeom>
          </p:spPr>
        </p:pic>
        <p:pic>
          <p:nvPicPr>
            <p:cNvPr id="1026" name="Picture 2" descr="Download Variety Logo in SVG Vector or PNG File Format - Logo.wine">
              <a:extLst>
                <a:ext uri="{FF2B5EF4-FFF2-40B4-BE49-F238E27FC236}">
                  <a16:creationId xmlns:a16="http://schemas.microsoft.com/office/drawing/2014/main" id="{64BB69CE-E741-41F6-B38A-CA3BB182E30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0864" t="33148" r="10123" b="32407"/>
            <a:stretch/>
          </p:blipFill>
          <p:spPr bwMode="auto">
            <a:xfrm>
              <a:off x="1894433" y="1966342"/>
              <a:ext cx="711717" cy="2068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3A2F1D33-301F-49AF-9D48-57F702FEE2F2}"/>
              </a:ext>
            </a:extLst>
          </p:cNvPr>
          <p:cNvGrpSpPr/>
          <p:nvPr/>
        </p:nvGrpSpPr>
        <p:grpSpPr>
          <a:xfrm>
            <a:off x="4507086" y="5649303"/>
            <a:ext cx="3762214" cy="841407"/>
            <a:chOff x="4415087" y="1913343"/>
            <a:chExt cx="4223160" cy="944134"/>
          </a:xfrm>
        </p:grpSpPr>
        <p:sp>
          <p:nvSpPr>
            <p:cNvPr id="57" name="Rectangle: Rounded Corners 56">
              <a:extLst>
                <a:ext uri="{FF2B5EF4-FFF2-40B4-BE49-F238E27FC236}">
                  <a16:creationId xmlns:a16="http://schemas.microsoft.com/office/drawing/2014/main" id="{78491F52-A169-4E3E-9BAA-2B7C4B106E3C}"/>
                </a:ext>
              </a:extLst>
            </p:cNvPr>
            <p:cNvSpPr/>
            <p:nvPr/>
          </p:nvSpPr>
          <p:spPr>
            <a:xfrm>
              <a:off x="4415087" y="1913343"/>
              <a:ext cx="4223160" cy="944134"/>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ACCAB9F-43A2-45BC-B2CD-E4C47CDC99E9}"/>
                </a:ext>
              </a:extLst>
            </p:cNvPr>
            <p:cNvPicPr>
              <a:picLocks noChangeAspect="1"/>
            </p:cNvPicPr>
            <p:nvPr/>
          </p:nvPicPr>
          <p:blipFill>
            <a:blip r:embed="rId5"/>
            <a:stretch>
              <a:fillRect/>
            </a:stretch>
          </p:blipFill>
          <p:spPr>
            <a:xfrm>
              <a:off x="4510139" y="2293511"/>
              <a:ext cx="4033056" cy="464888"/>
            </a:xfrm>
            <a:prstGeom prst="rect">
              <a:avLst/>
            </a:prstGeom>
          </p:spPr>
        </p:pic>
        <p:pic>
          <p:nvPicPr>
            <p:cNvPr id="1034" name="Picture 10" descr="The Streamable – Streaming News, Reviews, &amp;amp; Deals">
              <a:extLst>
                <a:ext uri="{FF2B5EF4-FFF2-40B4-BE49-F238E27FC236}">
                  <a16:creationId xmlns:a16="http://schemas.microsoft.com/office/drawing/2014/main" id="{F165B75C-09BE-434B-AD2B-80102BC4E8CD}"/>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838756" y="1982887"/>
              <a:ext cx="1375821" cy="2112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717AA0DD-CFB6-4742-BBCB-03F171DC5461}"/>
              </a:ext>
            </a:extLst>
          </p:cNvPr>
          <p:cNvGrpSpPr/>
          <p:nvPr/>
        </p:nvGrpSpPr>
        <p:grpSpPr>
          <a:xfrm>
            <a:off x="8627274" y="3542668"/>
            <a:ext cx="3307211" cy="741924"/>
            <a:chOff x="8789742" y="2009071"/>
            <a:chExt cx="3348448" cy="848406"/>
          </a:xfrm>
        </p:grpSpPr>
        <p:sp>
          <p:nvSpPr>
            <p:cNvPr id="58" name="Rectangle: Rounded Corners 57">
              <a:extLst>
                <a:ext uri="{FF2B5EF4-FFF2-40B4-BE49-F238E27FC236}">
                  <a16:creationId xmlns:a16="http://schemas.microsoft.com/office/drawing/2014/main" id="{364A50D8-E194-4B51-8060-D9DE1039BBC1}"/>
                </a:ext>
              </a:extLst>
            </p:cNvPr>
            <p:cNvSpPr/>
            <p:nvPr/>
          </p:nvSpPr>
          <p:spPr>
            <a:xfrm>
              <a:off x="8789742" y="2009071"/>
              <a:ext cx="3348448" cy="848406"/>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8CFD062E-EDDD-4824-BD8D-68A28337CB5A}"/>
                </a:ext>
              </a:extLst>
            </p:cNvPr>
            <p:cNvPicPr>
              <a:picLocks noChangeAspect="1"/>
            </p:cNvPicPr>
            <p:nvPr/>
          </p:nvPicPr>
          <p:blipFill>
            <a:blip r:embed="rId7"/>
            <a:stretch>
              <a:fillRect/>
            </a:stretch>
          </p:blipFill>
          <p:spPr>
            <a:xfrm>
              <a:off x="8971732" y="2309964"/>
              <a:ext cx="2936025" cy="496657"/>
            </a:xfrm>
            <a:prstGeom prst="rect">
              <a:avLst/>
            </a:prstGeom>
          </p:spPr>
        </p:pic>
        <p:pic>
          <p:nvPicPr>
            <p:cNvPr id="1036" name="Picture 12" descr="MEDIA BRIEF">
              <a:extLst>
                <a:ext uri="{FF2B5EF4-FFF2-40B4-BE49-F238E27FC236}">
                  <a16:creationId xmlns:a16="http://schemas.microsoft.com/office/drawing/2014/main" id="{F08EB9CA-153D-45C8-B152-7BD79F62C4A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045858" y="2054484"/>
              <a:ext cx="787774" cy="2443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6AAC0A52-FB48-4C02-8220-669E0455FF55}"/>
              </a:ext>
            </a:extLst>
          </p:cNvPr>
          <p:cNvGrpSpPr/>
          <p:nvPr/>
        </p:nvGrpSpPr>
        <p:grpSpPr>
          <a:xfrm>
            <a:off x="4102524" y="4028353"/>
            <a:ext cx="3813928" cy="783981"/>
            <a:chOff x="61650" y="3062736"/>
            <a:chExt cx="4110733" cy="890135"/>
          </a:xfrm>
        </p:grpSpPr>
        <p:sp>
          <p:nvSpPr>
            <p:cNvPr id="59" name="Rectangle: Rounded Corners 58">
              <a:extLst>
                <a:ext uri="{FF2B5EF4-FFF2-40B4-BE49-F238E27FC236}">
                  <a16:creationId xmlns:a16="http://schemas.microsoft.com/office/drawing/2014/main" id="{DD275E6D-4F29-42C3-B05F-6492AB190939}"/>
                </a:ext>
              </a:extLst>
            </p:cNvPr>
            <p:cNvSpPr/>
            <p:nvPr/>
          </p:nvSpPr>
          <p:spPr>
            <a:xfrm>
              <a:off x="61650" y="3062736"/>
              <a:ext cx="4110733" cy="890135"/>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0D21DA3A-1E71-494C-8310-AF87CA67F6F3}"/>
                </a:ext>
              </a:extLst>
            </p:cNvPr>
            <p:cNvPicPr>
              <a:picLocks noChangeAspect="1"/>
            </p:cNvPicPr>
            <p:nvPr/>
          </p:nvPicPr>
          <p:blipFill>
            <a:blip r:embed="rId9"/>
            <a:stretch>
              <a:fillRect/>
            </a:stretch>
          </p:blipFill>
          <p:spPr>
            <a:xfrm>
              <a:off x="118818" y="3359707"/>
              <a:ext cx="4033057" cy="474133"/>
            </a:xfrm>
            <a:prstGeom prst="rect">
              <a:avLst/>
            </a:prstGeom>
          </p:spPr>
        </p:pic>
        <p:pic>
          <p:nvPicPr>
            <p:cNvPr id="24" name="Picture 2" descr="Download Variety Logo in SVG Vector or PNG File Format - Logo.wine">
              <a:extLst>
                <a:ext uri="{FF2B5EF4-FFF2-40B4-BE49-F238E27FC236}">
                  <a16:creationId xmlns:a16="http://schemas.microsoft.com/office/drawing/2014/main" id="{56387710-4598-4EA4-9E7F-D0104DF39795}"/>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0864" t="33148" r="10123" b="32407"/>
            <a:stretch/>
          </p:blipFill>
          <p:spPr bwMode="auto">
            <a:xfrm>
              <a:off x="1768460" y="3103338"/>
              <a:ext cx="679538" cy="197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E8112D83-36D9-42E1-AFDC-2C58795BDB19}"/>
              </a:ext>
            </a:extLst>
          </p:cNvPr>
          <p:cNvGrpSpPr/>
          <p:nvPr/>
        </p:nvGrpSpPr>
        <p:grpSpPr>
          <a:xfrm>
            <a:off x="4026770" y="3206713"/>
            <a:ext cx="4167798" cy="783981"/>
            <a:chOff x="4252398" y="3035891"/>
            <a:chExt cx="4165520" cy="890135"/>
          </a:xfrm>
        </p:grpSpPr>
        <p:sp>
          <p:nvSpPr>
            <p:cNvPr id="60" name="Rectangle: Rounded Corners 59">
              <a:extLst>
                <a:ext uri="{FF2B5EF4-FFF2-40B4-BE49-F238E27FC236}">
                  <a16:creationId xmlns:a16="http://schemas.microsoft.com/office/drawing/2014/main" id="{5B510678-EA01-4260-B631-CD08C0E47264}"/>
                </a:ext>
              </a:extLst>
            </p:cNvPr>
            <p:cNvSpPr/>
            <p:nvPr/>
          </p:nvSpPr>
          <p:spPr>
            <a:xfrm>
              <a:off x="4252398" y="3035891"/>
              <a:ext cx="4165520" cy="890135"/>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70E4890D-200B-4BE3-8097-9638F93488F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844747" y="3087809"/>
              <a:ext cx="980822" cy="277444"/>
            </a:xfrm>
            <a:prstGeom prst="rect">
              <a:avLst/>
            </a:prstGeom>
          </p:spPr>
        </p:pic>
        <p:pic>
          <p:nvPicPr>
            <p:cNvPr id="20" name="Picture 19">
              <a:extLst>
                <a:ext uri="{FF2B5EF4-FFF2-40B4-BE49-F238E27FC236}">
                  <a16:creationId xmlns:a16="http://schemas.microsoft.com/office/drawing/2014/main" id="{E7EE7A47-DF30-4573-9F20-61C53BDADB8E}"/>
                </a:ext>
              </a:extLst>
            </p:cNvPr>
            <p:cNvPicPr>
              <a:picLocks noChangeAspect="1"/>
            </p:cNvPicPr>
            <p:nvPr/>
          </p:nvPicPr>
          <p:blipFill>
            <a:blip r:embed="rId11"/>
            <a:stretch>
              <a:fillRect/>
            </a:stretch>
          </p:blipFill>
          <p:spPr>
            <a:xfrm>
              <a:off x="4318630" y="3418841"/>
              <a:ext cx="4033056" cy="475015"/>
            </a:xfrm>
            <a:prstGeom prst="rect">
              <a:avLst/>
            </a:prstGeom>
          </p:spPr>
        </p:pic>
      </p:grpSp>
      <p:grpSp>
        <p:nvGrpSpPr>
          <p:cNvPr id="49" name="Group 48">
            <a:extLst>
              <a:ext uri="{FF2B5EF4-FFF2-40B4-BE49-F238E27FC236}">
                <a16:creationId xmlns:a16="http://schemas.microsoft.com/office/drawing/2014/main" id="{3D01F67F-8176-4212-9C51-04C19238D9D8}"/>
              </a:ext>
            </a:extLst>
          </p:cNvPr>
          <p:cNvGrpSpPr/>
          <p:nvPr/>
        </p:nvGrpSpPr>
        <p:grpSpPr>
          <a:xfrm>
            <a:off x="4030980" y="1741672"/>
            <a:ext cx="4303662" cy="1427382"/>
            <a:chOff x="3502888" y="3928659"/>
            <a:chExt cx="4183186" cy="1179489"/>
          </a:xfrm>
        </p:grpSpPr>
        <p:sp>
          <p:nvSpPr>
            <p:cNvPr id="63" name="Rectangle: Rounded Corners 62">
              <a:extLst>
                <a:ext uri="{FF2B5EF4-FFF2-40B4-BE49-F238E27FC236}">
                  <a16:creationId xmlns:a16="http://schemas.microsoft.com/office/drawing/2014/main" id="{4FC87637-4890-4B0F-BE26-B56ADF7F1660}"/>
                </a:ext>
              </a:extLst>
            </p:cNvPr>
            <p:cNvSpPr/>
            <p:nvPr/>
          </p:nvSpPr>
          <p:spPr>
            <a:xfrm>
              <a:off x="3502888" y="3928659"/>
              <a:ext cx="4183186" cy="1179489"/>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BBFEF308-0284-42A4-BF87-4E95E445598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262589" y="4153543"/>
              <a:ext cx="2663783" cy="585511"/>
            </a:xfrm>
            <a:prstGeom prst="rect">
              <a:avLst/>
            </a:prstGeom>
          </p:spPr>
        </p:pic>
        <p:pic>
          <p:nvPicPr>
            <p:cNvPr id="38" name="Picture 2">
              <a:extLst>
                <a:ext uri="{FF2B5EF4-FFF2-40B4-BE49-F238E27FC236}">
                  <a16:creationId xmlns:a16="http://schemas.microsoft.com/office/drawing/2014/main" id="{B444146B-30BE-414A-B90E-8ACDE406A6FB}"/>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083940" y="3965378"/>
              <a:ext cx="1037375" cy="1177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17F9E45E-80D5-473A-9D1E-7CAED9E3D07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790977" y="4787666"/>
              <a:ext cx="3623300" cy="126733"/>
            </a:xfrm>
            <a:prstGeom prst="rect">
              <a:avLst/>
            </a:prstGeom>
          </p:spPr>
        </p:pic>
        <p:pic>
          <p:nvPicPr>
            <p:cNvPr id="45" name="Picture 44">
              <a:extLst>
                <a:ext uri="{FF2B5EF4-FFF2-40B4-BE49-F238E27FC236}">
                  <a16:creationId xmlns:a16="http://schemas.microsoft.com/office/drawing/2014/main" id="{ABA9840F-3647-4CB4-A04C-56E1C678DE8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600275" y="4931165"/>
              <a:ext cx="4004705" cy="117785"/>
            </a:xfrm>
            <a:prstGeom prst="rect">
              <a:avLst/>
            </a:prstGeom>
          </p:spPr>
        </p:pic>
      </p:grpSp>
      <p:grpSp>
        <p:nvGrpSpPr>
          <p:cNvPr id="5" name="Group 4">
            <a:extLst>
              <a:ext uri="{FF2B5EF4-FFF2-40B4-BE49-F238E27FC236}">
                <a16:creationId xmlns:a16="http://schemas.microsoft.com/office/drawing/2014/main" id="{A398BE0A-4DA0-439B-B6E7-ADF3D3D718B0}"/>
              </a:ext>
            </a:extLst>
          </p:cNvPr>
          <p:cNvGrpSpPr/>
          <p:nvPr/>
        </p:nvGrpSpPr>
        <p:grpSpPr>
          <a:xfrm>
            <a:off x="204240" y="2627628"/>
            <a:ext cx="3493588" cy="926985"/>
            <a:chOff x="8474306" y="2852939"/>
            <a:chExt cx="3493588" cy="926985"/>
          </a:xfrm>
        </p:grpSpPr>
        <p:sp>
          <p:nvSpPr>
            <p:cNvPr id="67" name="Rectangle: Rounded Corners 66">
              <a:extLst>
                <a:ext uri="{FF2B5EF4-FFF2-40B4-BE49-F238E27FC236}">
                  <a16:creationId xmlns:a16="http://schemas.microsoft.com/office/drawing/2014/main" id="{A1F71543-9E2A-4076-9C26-70EAC6B2D6B2}"/>
                </a:ext>
              </a:extLst>
            </p:cNvPr>
            <p:cNvSpPr/>
            <p:nvPr/>
          </p:nvSpPr>
          <p:spPr>
            <a:xfrm>
              <a:off x="8474306" y="2852939"/>
              <a:ext cx="3493588" cy="926985"/>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A11FF62-A1AC-4B8B-9405-D91BADB534BD}"/>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624961" y="3136967"/>
              <a:ext cx="2776918" cy="425413"/>
            </a:xfrm>
            <a:prstGeom prst="rect">
              <a:avLst/>
            </a:prstGeom>
          </p:spPr>
        </p:pic>
        <p:pic>
          <p:nvPicPr>
            <p:cNvPr id="23" name="Picture 22">
              <a:extLst>
                <a:ext uri="{FF2B5EF4-FFF2-40B4-BE49-F238E27FC236}">
                  <a16:creationId xmlns:a16="http://schemas.microsoft.com/office/drawing/2014/main" id="{C2FB053F-AE74-4A41-9DDF-9B14CACF89CB}"/>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8619618" y="3543303"/>
              <a:ext cx="1341916" cy="137646"/>
            </a:xfrm>
            <a:prstGeom prst="rect">
              <a:avLst/>
            </a:prstGeom>
          </p:spPr>
        </p:pic>
        <p:pic>
          <p:nvPicPr>
            <p:cNvPr id="51" name="Picture 50">
              <a:extLst>
                <a:ext uri="{FF2B5EF4-FFF2-40B4-BE49-F238E27FC236}">
                  <a16:creationId xmlns:a16="http://schemas.microsoft.com/office/drawing/2014/main" id="{D4D60F36-9D1E-4F8B-ADD7-19164FBE5716}"/>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528593" y="2908211"/>
              <a:ext cx="1584847" cy="156961"/>
            </a:xfrm>
            <a:prstGeom prst="rect">
              <a:avLst/>
            </a:prstGeom>
          </p:spPr>
        </p:pic>
      </p:grpSp>
      <p:grpSp>
        <p:nvGrpSpPr>
          <p:cNvPr id="15" name="Group 14">
            <a:extLst>
              <a:ext uri="{FF2B5EF4-FFF2-40B4-BE49-F238E27FC236}">
                <a16:creationId xmlns:a16="http://schemas.microsoft.com/office/drawing/2014/main" id="{5E440365-974D-456E-92A0-BFF3B7BAC3BD}"/>
              </a:ext>
            </a:extLst>
          </p:cNvPr>
          <p:cNvGrpSpPr/>
          <p:nvPr/>
        </p:nvGrpSpPr>
        <p:grpSpPr>
          <a:xfrm>
            <a:off x="134348" y="5243506"/>
            <a:ext cx="4069064" cy="1184498"/>
            <a:chOff x="8351686" y="5176367"/>
            <a:chExt cx="3720607" cy="987696"/>
          </a:xfrm>
        </p:grpSpPr>
        <p:sp>
          <p:nvSpPr>
            <p:cNvPr id="68" name="Rectangle: Rounded Corners 67">
              <a:extLst>
                <a:ext uri="{FF2B5EF4-FFF2-40B4-BE49-F238E27FC236}">
                  <a16:creationId xmlns:a16="http://schemas.microsoft.com/office/drawing/2014/main" id="{C191D22C-1844-494E-B6AA-4920F50744C3}"/>
                </a:ext>
              </a:extLst>
            </p:cNvPr>
            <p:cNvSpPr/>
            <p:nvPr/>
          </p:nvSpPr>
          <p:spPr>
            <a:xfrm>
              <a:off x="8351686" y="5176367"/>
              <a:ext cx="3720607" cy="987696"/>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 name="Picture 52">
              <a:extLst>
                <a:ext uri="{FF2B5EF4-FFF2-40B4-BE49-F238E27FC236}">
                  <a16:creationId xmlns:a16="http://schemas.microsoft.com/office/drawing/2014/main" id="{EA3C9AFF-21CE-4C99-B9B8-0A1080BB347E}"/>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8510220" y="5248401"/>
              <a:ext cx="2492490" cy="610325"/>
            </a:xfrm>
            <a:prstGeom prst="rect">
              <a:avLst/>
            </a:prstGeom>
          </p:spPr>
        </p:pic>
        <p:pic>
          <p:nvPicPr>
            <p:cNvPr id="55" name="Picture 54">
              <a:extLst>
                <a:ext uri="{FF2B5EF4-FFF2-40B4-BE49-F238E27FC236}">
                  <a16:creationId xmlns:a16="http://schemas.microsoft.com/office/drawing/2014/main" id="{D76C6BBE-1702-418B-BD38-929EB442699A}"/>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1133547" y="5228487"/>
              <a:ext cx="717867" cy="282290"/>
            </a:xfrm>
            <a:prstGeom prst="rect">
              <a:avLst/>
            </a:prstGeom>
          </p:spPr>
        </p:pic>
        <p:pic>
          <p:nvPicPr>
            <p:cNvPr id="61" name="Picture 60">
              <a:extLst>
                <a:ext uri="{FF2B5EF4-FFF2-40B4-BE49-F238E27FC236}">
                  <a16:creationId xmlns:a16="http://schemas.microsoft.com/office/drawing/2014/main" id="{944F04AF-5A52-4812-B32F-B402E75C0428}"/>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8426844" y="5881894"/>
              <a:ext cx="3553201" cy="121152"/>
            </a:xfrm>
            <a:prstGeom prst="rect">
              <a:avLst/>
            </a:prstGeom>
          </p:spPr>
        </p:pic>
        <p:pic>
          <p:nvPicPr>
            <p:cNvPr id="69" name="Picture 68">
              <a:extLst>
                <a:ext uri="{FF2B5EF4-FFF2-40B4-BE49-F238E27FC236}">
                  <a16:creationId xmlns:a16="http://schemas.microsoft.com/office/drawing/2014/main" id="{9FD6E734-0C11-496A-BEA6-04780F57FBE2}"/>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8424612" y="6007691"/>
              <a:ext cx="1628139" cy="88099"/>
            </a:xfrm>
            <a:prstGeom prst="rect">
              <a:avLst/>
            </a:prstGeom>
          </p:spPr>
        </p:pic>
      </p:grpSp>
      <p:grpSp>
        <p:nvGrpSpPr>
          <p:cNvPr id="12" name="Group 11">
            <a:extLst>
              <a:ext uri="{FF2B5EF4-FFF2-40B4-BE49-F238E27FC236}">
                <a16:creationId xmlns:a16="http://schemas.microsoft.com/office/drawing/2014/main" id="{8BE79679-101A-4277-8B77-8DAF1B53BF7A}"/>
              </a:ext>
            </a:extLst>
          </p:cNvPr>
          <p:cNvGrpSpPr/>
          <p:nvPr/>
        </p:nvGrpSpPr>
        <p:grpSpPr>
          <a:xfrm>
            <a:off x="8242790" y="4338005"/>
            <a:ext cx="3887322" cy="991888"/>
            <a:chOff x="7850777" y="4071038"/>
            <a:chExt cx="4108708" cy="1024747"/>
          </a:xfrm>
        </p:grpSpPr>
        <p:sp>
          <p:nvSpPr>
            <p:cNvPr id="64" name="Rectangle: Rounded Corners 63">
              <a:extLst>
                <a:ext uri="{FF2B5EF4-FFF2-40B4-BE49-F238E27FC236}">
                  <a16:creationId xmlns:a16="http://schemas.microsoft.com/office/drawing/2014/main" id="{AC540871-51AC-49AD-A400-374DE8D1123F}"/>
                </a:ext>
              </a:extLst>
            </p:cNvPr>
            <p:cNvSpPr/>
            <p:nvPr/>
          </p:nvSpPr>
          <p:spPr>
            <a:xfrm>
              <a:off x="7850777" y="4071038"/>
              <a:ext cx="4108708" cy="1024747"/>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C4607208-5981-49ED-9ABF-0C7A0E7B8135}"/>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7896042" y="4429470"/>
              <a:ext cx="3897803" cy="518954"/>
            </a:xfrm>
            <a:prstGeom prst="rect">
              <a:avLst/>
            </a:prstGeom>
          </p:spPr>
        </p:pic>
        <p:pic>
          <p:nvPicPr>
            <p:cNvPr id="74" name="Picture 73">
              <a:extLst>
                <a:ext uri="{FF2B5EF4-FFF2-40B4-BE49-F238E27FC236}">
                  <a16:creationId xmlns:a16="http://schemas.microsoft.com/office/drawing/2014/main" id="{2F26C6F8-431A-4D96-AE14-0EB5A8448674}"/>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9641182" y="4097300"/>
              <a:ext cx="571660" cy="347994"/>
            </a:xfrm>
            <a:prstGeom prst="rect">
              <a:avLst/>
            </a:prstGeom>
          </p:spPr>
        </p:pic>
      </p:grpSp>
      <p:grpSp>
        <p:nvGrpSpPr>
          <p:cNvPr id="13" name="Group 12">
            <a:extLst>
              <a:ext uri="{FF2B5EF4-FFF2-40B4-BE49-F238E27FC236}">
                <a16:creationId xmlns:a16="http://schemas.microsoft.com/office/drawing/2014/main" id="{5C1527B5-D89E-45D8-86FF-3DB3FD0A75EE}"/>
              </a:ext>
            </a:extLst>
          </p:cNvPr>
          <p:cNvGrpSpPr/>
          <p:nvPr/>
        </p:nvGrpSpPr>
        <p:grpSpPr>
          <a:xfrm>
            <a:off x="8653568" y="5395087"/>
            <a:ext cx="3140295" cy="1085657"/>
            <a:chOff x="432344" y="4044742"/>
            <a:chExt cx="3313860" cy="1100055"/>
          </a:xfrm>
        </p:grpSpPr>
        <p:sp>
          <p:nvSpPr>
            <p:cNvPr id="48" name="Rectangle: Rounded Corners 47">
              <a:extLst>
                <a:ext uri="{FF2B5EF4-FFF2-40B4-BE49-F238E27FC236}">
                  <a16:creationId xmlns:a16="http://schemas.microsoft.com/office/drawing/2014/main" id="{160CBB4C-9E9D-4CF2-A84E-C1B9B9242C93}"/>
                </a:ext>
              </a:extLst>
            </p:cNvPr>
            <p:cNvSpPr/>
            <p:nvPr/>
          </p:nvSpPr>
          <p:spPr>
            <a:xfrm>
              <a:off x="432344" y="4044742"/>
              <a:ext cx="3313860" cy="1100055"/>
            </a:xfrm>
            <a:prstGeom prst="roundRect">
              <a:avLst>
                <a:gd name="adj" fmla="val 11325"/>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1" name="Picture 90">
              <a:extLst>
                <a:ext uri="{FF2B5EF4-FFF2-40B4-BE49-F238E27FC236}">
                  <a16:creationId xmlns:a16="http://schemas.microsoft.com/office/drawing/2014/main" id="{F67D6F97-3F22-4AB8-97F1-96B0EE48AE01}"/>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592164" y="4413176"/>
              <a:ext cx="2985349" cy="646889"/>
            </a:xfrm>
            <a:prstGeom prst="rect">
              <a:avLst/>
            </a:prstGeom>
          </p:spPr>
        </p:pic>
        <p:pic>
          <p:nvPicPr>
            <p:cNvPr id="11" name="Picture 2" descr="Comcast To Launch Disney+ &amp;amp; ESPN+ On Xfinity Platforms | What&amp;#39;s On Disney  Plus">
              <a:extLst>
                <a:ext uri="{FF2B5EF4-FFF2-40B4-BE49-F238E27FC236}">
                  <a16:creationId xmlns:a16="http://schemas.microsoft.com/office/drawing/2014/main" id="{4819444F-2A18-48BA-AB8E-992601FA63DA}"/>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1847162" y="4070076"/>
              <a:ext cx="471532" cy="3370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0" name="Group 69">
            <a:extLst>
              <a:ext uri="{FF2B5EF4-FFF2-40B4-BE49-F238E27FC236}">
                <a16:creationId xmlns:a16="http://schemas.microsoft.com/office/drawing/2014/main" id="{0B6C73B2-8E5E-48AC-8B3C-2B84DE729F27}"/>
              </a:ext>
            </a:extLst>
          </p:cNvPr>
          <p:cNvGrpSpPr/>
          <p:nvPr/>
        </p:nvGrpSpPr>
        <p:grpSpPr>
          <a:xfrm>
            <a:off x="8577649" y="1750782"/>
            <a:ext cx="3272989" cy="846855"/>
            <a:chOff x="61651" y="4160961"/>
            <a:chExt cx="3072070" cy="889282"/>
          </a:xfrm>
        </p:grpSpPr>
        <p:sp>
          <p:nvSpPr>
            <p:cNvPr id="72" name="Rectangle: Rounded Corners 71">
              <a:extLst>
                <a:ext uri="{FF2B5EF4-FFF2-40B4-BE49-F238E27FC236}">
                  <a16:creationId xmlns:a16="http://schemas.microsoft.com/office/drawing/2014/main" id="{C5A471EA-71AE-4754-A55E-235378188004}"/>
                </a:ext>
              </a:extLst>
            </p:cNvPr>
            <p:cNvSpPr/>
            <p:nvPr/>
          </p:nvSpPr>
          <p:spPr>
            <a:xfrm>
              <a:off x="61651" y="4160961"/>
              <a:ext cx="3072070" cy="889282"/>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06349CDE-2501-484A-A0F2-85F035287D6A}"/>
                </a:ext>
              </a:extLst>
            </p:cNvPr>
            <p:cNvPicPr>
              <a:picLocks noChangeAspect="1"/>
            </p:cNvPicPr>
            <p:nvPr/>
          </p:nvPicPr>
          <p:blipFill>
            <a:blip r:embed="rId27"/>
            <a:stretch>
              <a:fillRect/>
            </a:stretch>
          </p:blipFill>
          <p:spPr>
            <a:xfrm>
              <a:off x="114649" y="4453312"/>
              <a:ext cx="2947521" cy="479631"/>
            </a:xfrm>
            <a:prstGeom prst="rect">
              <a:avLst/>
            </a:prstGeom>
          </p:spPr>
        </p:pic>
        <p:pic>
          <p:nvPicPr>
            <p:cNvPr id="75" name="Picture 74">
              <a:extLst>
                <a:ext uri="{FF2B5EF4-FFF2-40B4-BE49-F238E27FC236}">
                  <a16:creationId xmlns:a16="http://schemas.microsoft.com/office/drawing/2014/main" id="{C7FB7563-0650-4891-B086-693C5DF90E6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181594" y="4213292"/>
              <a:ext cx="828535" cy="234367"/>
            </a:xfrm>
            <a:prstGeom prst="rect">
              <a:avLst/>
            </a:prstGeom>
          </p:spPr>
        </p:pic>
      </p:grpSp>
      <p:grpSp>
        <p:nvGrpSpPr>
          <p:cNvPr id="7" name="Group 6">
            <a:extLst>
              <a:ext uri="{FF2B5EF4-FFF2-40B4-BE49-F238E27FC236}">
                <a16:creationId xmlns:a16="http://schemas.microsoft.com/office/drawing/2014/main" id="{94B3F7B3-EA3A-488E-A2D8-360292A7E78E}"/>
              </a:ext>
            </a:extLst>
          </p:cNvPr>
          <p:cNvGrpSpPr/>
          <p:nvPr/>
        </p:nvGrpSpPr>
        <p:grpSpPr>
          <a:xfrm>
            <a:off x="4346503" y="4849993"/>
            <a:ext cx="3777215" cy="752249"/>
            <a:chOff x="8332529" y="2689451"/>
            <a:chExt cx="3777215" cy="752249"/>
          </a:xfrm>
        </p:grpSpPr>
        <p:sp>
          <p:nvSpPr>
            <p:cNvPr id="66" name="Rectangle: Rounded Corners 65">
              <a:extLst>
                <a:ext uri="{FF2B5EF4-FFF2-40B4-BE49-F238E27FC236}">
                  <a16:creationId xmlns:a16="http://schemas.microsoft.com/office/drawing/2014/main" id="{9E73F151-B154-4914-BBC9-76CFD6DE5667}"/>
                </a:ext>
              </a:extLst>
            </p:cNvPr>
            <p:cNvSpPr/>
            <p:nvPr/>
          </p:nvSpPr>
          <p:spPr>
            <a:xfrm>
              <a:off x="8332529" y="2689451"/>
              <a:ext cx="3777215" cy="752249"/>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Pressparty - Wikiwand">
              <a:extLst>
                <a:ext uri="{FF2B5EF4-FFF2-40B4-BE49-F238E27FC236}">
                  <a16:creationId xmlns:a16="http://schemas.microsoft.com/office/drawing/2014/main" id="{72CBA173-FC61-43B5-A699-AC567AF210A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786259" y="2743545"/>
              <a:ext cx="738852" cy="1528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DBEE5B2-5382-45C0-A4DA-3469B7605544}"/>
                </a:ext>
              </a:extLst>
            </p:cNvPr>
            <p:cNvPicPr>
              <a:picLocks noChangeAspect="1"/>
            </p:cNvPicPr>
            <p:nvPr/>
          </p:nvPicPr>
          <p:blipFill>
            <a:blip r:embed="rId29"/>
            <a:stretch>
              <a:fillRect/>
            </a:stretch>
          </p:blipFill>
          <p:spPr>
            <a:xfrm>
              <a:off x="8401933" y="2959826"/>
              <a:ext cx="3678945" cy="383053"/>
            </a:xfrm>
            <a:prstGeom prst="rect">
              <a:avLst/>
            </a:prstGeom>
          </p:spPr>
        </p:pic>
      </p:grpSp>
      <p:grpSp>
        <p:nvGrpSpPr>
          <p:cNvPr id="37" name="Group 36">
            <a:extLst>
              <a:ext uri="{FF2B5EF4-FFF2-40B4-BE49-F238E27FC236}">
                <a16:creationId xmlns:a16="http://schemas.microsoft.com/office/drawing/2014/main" id="{4C781AE0-5410-4D0E-BCAC-0D71A2155C29}"/>
              </a:ext>
            </a:extLst>
          </p:cNvPr>
          <p:cNvGrpSpPr/>
          <p:nvPr/>
        </p:nvGrpSpPr>
        <p:grpSpPr>
          <a:xfrm>
            <a:off x="8389118" y="2653841"/>
            <a:ext cx="3792774" cy="821109"/>
            <a:chOff x="8286222" y="3470523"/>
            <a:chExt cx="3792774" cy="821109"/>
          </a:xfrm>
        </p:grpSpPr>
        <p:sp>
          <p:nvSpPr>
            <p:cNvPr id="77" name="Rectangle: Rounded Corners 76">
              <a:extLst>
                <a:ext uri="{FF2B5EF4-FFF2-40B4-BE49-F238E27FC236}">
                  <a16:creationId xmlns:a16="http://schemas.microsoft.com/office/drawing/2014/main" id="{6F0687EE-1C4B-402C-A950-AFDCECFE60B7}"/>
                </a:ext>
              </a:extLst>
            </p:cNvPr>
            <p:cNvSpPr/>
            <p:nvPr/>
          </p:nvSpPr>
          <p:spPr>
            <a:xfrm>
              <a:off x="8286222" y="3470523"/>
              <a:ext cx="3792774" cy="821109"/>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2B71AD56-67F9-4259-8050-FE18CDEF9A87}"/>
                </a:ext>
              </a:extLst>
            </p:cNvPr>
            <p:cNvPicPr>
              <a:picLocks noChangeAspect="1"/>
            </p:cNvPicPr>
            <p:nvPr/>
          </p:nvPicPr>
          <p:blipFill>
            <a:blip r:embed="rId30"/>
            <a:stretch>
              <a:fillRect/>
            </a:stretch>
          </p:blipFill>
          <p:spPr>
            <a:xfrm>
              <a:off x="9749582" y="3524213"/>
              <a:ext cx="939205" cy="136777"/>
            </a:xfrm>
            <a:prstGeom prst="rect">
              <a:avLst/>
            </a:prstGeom>
          </p:spPr>
        </p:pic>
        <p:pic>
          <p:nvPicPr>
            <p:cNvPr id="27" name="Picture 26">
              <a:extLst>
                <a:ext uri="{FF2B5EF4-FFF2-40B4-BE49-F238E27FC236}">
                  <a16:creationId xmlns:a16="http://schemas.microsoft.com/office/drawing/2014/main" id="{2CA2E334-1F97-4884-81D5-65F57B4DBEF6}"/>
                </a:ext>
              </a:extLst>
            </p:cNvPr>
            <p:cNvPicPr>
              <a:picLocks noChangeAspect="1"/>
            </p:cNvPicPr>
            <p:nvPr/>
          </p:nvPicPr>
          <p:blipFill>
            <a:blip r:embed="rId31"/>
            <a:stretch>
              <a:fillRect/>
            </a:stretch>
          </p:blipFill>
          <p:spPr>
            <a:xfrm>
              <a:off x="8413748" y="3714680"/>
              <a:ext cx="3419628" cy="276508"/>
            </a:xfrm>
            <a:prstGeom prst="rect">
              <a:avLst/>
            </a:prstGeom>
          </p:spPr>
        </p:pic>
        <p:pic>
          <p:nvPicPr>
            <p:cNvPr id="35" name="Picture 34">
              <a:extLst>
                <a:ext uri="{FF2B5EF4-FFF2-40B4-BE49-F238E27FC236}">
                  <a16:creationId xmlns:a16="http://schemas.microsoft.com/office/drawing/2014/main" id="{E550F55A-909E-4C7D-BFB1-C55EB8E0B5A2}"/>
                </a:ext>
              </a:extLst>
            </p:cNvPr>
            <p:cNvPicPr>
              <a:picLocks noChangeAspect="1"/>
            </p:cNvPicPr>
            <p:nvPr/>
          </p:nvPicPr>
          <p:blipFill>
            <a:blip r:embed="rId32"/>
            <a:stretch>
              <a:fillRect/>
            </a:stretch>
          </p:blipFill>
          <p:spPr>
            <a:xfrm>
              <a:off x="8365712" y="4039388"/>
              <a:ext cx="3627265" cy="140559"/>
            </a:xfrm>
            <a:prstGeom prst="rect">
              <a:avLst/>
            </a:prstGeom>
          </p:spPr>
        </p:pic>
      </p:grpSp>
      <p:grpSp>
        <p:nvGrpSpPr>
          <p:cNvPr id="41" name="Group 40">
            <a:extLst>
              <a:ext uri="{FF2B5EF4-FFF2-40B4-BE49-F238E27FC236}">
                <a16:creationId xmlns:a16="http://schemas.microsoft.com/office/drawing/2014/main" id="{8FE6D828-974F-4A55-AD5C-D50737B328D3}"/>
              </a:ext>
            </a:extLst>
          </p:cNvPr>
          <p:cNvGrpSpPr/>
          <p:nvPr/>
        </p:nvGrpSpPr>
        <p:grpSpPr>
          <a:xfrm>
            <a:off x="262641" y="3599307"/>
            <a:ext cx="3665328" cy="1562531"/>
            <a:chOff x="189629" y="3599307"/>
            <a:chExt cx="3665328" cy="1562531"/>
          </a:xfrm>
        </p:grpSpPr>
        <p:sp>
          <p:nvSpPr>
            <p:cNvPr id="78" name="Rectangle: Rounded Corners 77">
              <a:extLst>
                <a:ext uri="{FF2B5EF4-FFF2-40B4-BE49-F238E27FC236}">
                  <a16:creationId xmlns:a16="http://schemas.microsoft.com/office/drawing/2014/main" id="{407E097A-5B83-406B-89B8-D5458BAFB2E4}"/>
                </a:ext>
              </a:extLst>
            </p:cNvPr>
            <p:cNvSpPr/>
            <p:nvPr/>
          </p:nvSpPr>
          <p:spPr>
            <a:xfrm>
              <a:off x="189629" y="3599307"/>
              <a:ext cx="3665328" cy="1562531"/>
            </a:xfrm>
            <a:prstGeom prst="roundRect">
              <a:avLst>
                <a:gd name="adj" fmla="val 11325"/>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6EAEE205-0665-4487-8217-6315AF78BE6A}"/>
                </a:ext>
              </a:extLst>
            </p:cNvPr>
            <p:cNvPicPr>
              <a:picLocks noChangeAspect="1"/>
            </p:cNvPicPr>
            <p:nvPr/>
          </p:nvPicPr>
          <p:blipFill>
            <a:blip r:embed="rId33"/>
            <a:stretch>
              <a:fillRect/>
            </a:stretch>
          </p:blipFill>
          <p:spPr>
            <a:xfrm>
              <a:off x="321440" y="3882815"/>
              <a:ext cx="2784677" cy="1206528"/>
            </a:xfrm>
            <a:prstGeom prst="rect">
              <a:avLst/>
            </a:prstGeom>
          </p:spPr>
        </p:pic>
        <p:pic>
          <p:nvPicPr>
            <p:cNvPr id="40" name="Picture 39">
              <a:extLst>
                <a:ext uri="{FF2B5EF4-FFF2-40B4-BE49-F238E27FC236}">
                  <a16:creationId xmlns:a16="http://schemas.microsoft.com/office/drawing/2014/main" id="{E0B4085A-508B-4971-89D0-AE4D4B39CAB1}"/>
                </a:ext>
              </a:extLst>
            </p:cNvPr>
            <p:cNvPicPr>
              <a:picLocks noChangeAspect="1"/>
            </p:cNvPicPr>
            <p:nvPr/>
          </p:nvPicPr>
          <p:blipFill>
            <a:blip r:embed="rId34"/>
            <a:stretch>
              <a:fillRect/>
            </a:stretch>
          </p:blipFill>
          <p:spPr>
            <a:xfrm>
              <a:off x="1611784" y="3636281"/>
              <a:ext cx="754488" cy="240794"/>
            </a:xfrm>
            <a:prstGeom prst="rect">
              <a:avLst/>
            </a:prstGeom>
          </p:spPr>
        </p:pic>
      </p:grpSp>
    </p:spTree>
    <p:extLst>
      <p:ext uri="{BB962C8B-B14F-4D97-AF65-F5344CB8AC3E}">
        <p14:creationId xmlns:p14="http://schemas.microsoft.com/office/powerpoint/2010/main" val="82178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7990B-ADEC-4109-A33D-257045449FA0}"/>
              </a:ext>
            </a:extLst>
          </p:cNvPr>
          <p:cNvSpPr/>
          <p:nvPr/>
        </p:nvSpPr>
        <p:spPr>
          <a:xfrm>
            <a:off x="4953001" y="1765230"/>
            <a:ext cx="7238566" cy="405982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46E5092-FE6E-4D96-8E37-C5722EB75B69}"/>
              </a:ext>
            </a:extLst>
          </p:cNvPr>
          <p:cNvSpPr/>
          <p:nvPr/>
        </p:nvSpPr>
        <p:spPr>
          <a:xfrm>
            <a:off x="-56562" y="6621350"/>
            <a:ext cx="12191999" cy="2308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6" name="Picture 5">
            <a:extLst>
              <a:ext uri="{FF2B5EF4-FFF2-40B4-BE49-F238E27FC236}">
                <a16:creationId xmlns:a16="http://schemas.microsoft.com/office/drawing/2014/main" id="{005638A8-2E38-4FEF-9E7C-949B06DD9D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7" name="Slide Number Placeholder 5">
            <a:extLst>
              <a:ext uri="{FF2B5EF4-FFF2-40B4-BE49-F238E27FC236}">
                <a16:creationId xmlns:a16="http://schemas.microsoft.com/office/drawing/2014/main" id="{597D7D50-8EDD-4B8D-AF33-6B3D45C2508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8" name="Rectangle 7">
            <a:extLst>
              <a:ext uri="{FF2B5EF4-FFF2-40B4-BE49-F238E27FC236}">
                <a16:creationId xmlns:a16="http://schemas.microsoft.com/office/drawing/2014/main" id="{58CD82DC-C7D3-4EFA-A037-CF862FFEAD64}"/>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sp>
        <p:nvSpPr>
          <p:cNvPr id="32" name="TextBox 31">
            <a:extLst>
              <a:ext uri="{FF2B5EF4-FFF2-40B4-BE49-F238E27FC236}">
                <a16:creationId xmlns:a16="http://schemas.microsoft.com/office/drawing/2014/main" id="{68ED7A75-1695-47B5-B6CC-FEE5BE0CC92E}"/>
              </a:ext>
            </a:extLst>
          </p:cNvPr>
          <p:cNvSpPr txBox="1"/>
          <p:nvPr/>
        </p:nvSpPr>
        <p:spPr>
          <a:xfrm>
            <a:off x="189891" y="258071"/>
            <a:ext cx="1204514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As Black viewers crave inclusive representation</a:t>
            </a:r>
            <a:r>
              <a:rPr lang="en-US" sz="2600" b="1">
                <a:solidFill>
                  <a:srgbClr val="1F1A62"/>
                </a:solidFill>
                <a:latin typeface="Helvetica" pitchFamily="2" charset="0"/>
              </a:rPr>
              <a:t>, more so than other minority groups, </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marketers can </a:t>
            </a:r>
            <a:r>
              <a:rPr lang="en-US" sz="2600" b="1">
                <a:solidFill>
                  <a:srgbClr val="ED3C8D"/>
                </a:solidFill>
                <a:latin typeface="Helvetica" panose="020B0604020202020204" pitchFamily="34" charset="0"/>
                <a:cs typeface="Helvetica" panose="020B0604020202020204" pitchFamily="34" charset="0"/>
              </a:rPr>
              <a:t>authentically </a:t>
            </a: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connect </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with Black consumers by creating culturally diverse advertising campaigns</a:t>
            </a:r>
          </a:p>
        </p:txBody>
      </p:sp>
      <p:sp>
        <p:nvSpPr>
          <p:cNvPr id="72" name="TextBox 71">
            <a:extLst>
              <a:ext uri="{FF2B5EF4-FFF2-40B4-BE49-F238E27FC236}">
                <a16:creationId xmlns:a16="http://schemas.microsoft.com/office/drawing/2014/main" id="{B2CCEBBB-5E0F-49EC-8D18-66C98B17CF46}"/>
              </a:ext>
            </a:extLst>
          </p:cNvPr>
          <p:cNvSpPr txBox="1"/>
          <p:nvPr/>
        </p:nvSpPr>
        <p:spPr>
          <a:xfrm>
            <a:off x="5319565" y="1859320"/>
            <a:ext cx="687243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rgbClr val="1B1464"/>
                </a:solidFill>
                <a:effectLst/>
                <a:uLnTx/>
                <a:uFillTx/>
                <a:latin typeface="Helvetica" panose="020B0403020202020204" pitchFamily="34" charset="0"/>
                <a:ea typeface="+mn-ea"/>
                <a:cs typeface="+mn-cs"/>
              </a:rPr>
              <a:t>‘It is important for companies to create advertising that is culturally diverse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rgbClr val="1B1464"/>
                </a:solidFill>
                <a:effectLst/>
                <a:uLnTx/>
                <a:uFillTx/>
                <a:latin typeface="Helvetica" panose="020B0403020202020204" pitchFamily="34" charset="0"/>
                <a:ea typeface="+mn-ea"/>
                <a:cs typeface="+mn-cs"/>
              </a:rPr>
              <a:t>in order to stay relevant’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1B1464"/>
                </a:solidFill>
                <a:latin typeface="Helvetica" panose="020B0403020202020204" pitchFamily="34" charset="0"/>
              </a:rPr>
              <a:t>% of respondents who agree</a:t>
            </a:r>
            <a:endParaRPr kumimoji="0" lang="en-US" sz="120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1" name="TextBox 30">
            <a:extLst>
              <a:ext uri="{FF2B5EF4-FFF2-40B4-BE49-F238E27FC236}">
                <a16:creationId xmlns:a16="http://schemas.microsoft.com/office/drawing/2014/main" id="{784DADF5-D803-4B32-A63A-EFB9FC091643}"/>
              </a:ext>
            </a:extLst>
          </p:cNvPr>
          <p:cNvSpPr txBox="1"/>
          <p:nvPr/>
        </p:nvSpPr>
        <p:spPr>
          <a:xfrm>
            <a:off x="516372" y="6295815"/>
            <a:ext cx="116014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VAB analysis of MRI-Simmons USA Study, Fall 2021; P18+.</a:t>
            </a:r>
            <a:endParaRPr kumimoji="0" lang="fr-FR" sz="9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grpSp>
        <p:nvGrpSpPr>
          <p:cNvPr id="10" name="Group 9">
            <a:extLst>
              <a:ext uri="{FF2B5EF4-FFF2-40B4-BE49-F238E27FC236}">
                <a16:creationId xmlns:a16="http://schemas.microsoft.com/office/drawing/2014/main" id="{EEB0C838-93F3-4507-8218-7BCE85FA48EC}"/>
              </a:ext>
            </a:extLst>
          </p:cNvPr>
          <p:cNvGrpSpPr/>
          <p:nvPr/>
        </p:nvGrpSpPr>
        <p:grpSpPr>
          <a:xfrm>
            <a:off x="5519168" y="2820234"/>
            <a:ext cx="2069881" cy="1260775"/>
            <a:chOff x="5519168" y="2820234"/>
            <a:chExt cx="2069881" cy="1260775"/>
          </a:xfrm>
        </p:grpSpPr>
        <p:sp>
          <p:nvSpPr>
            <p:cNvPr id="13" name="Rounded Rectangle 80">
              <a:extLst>
                <a:ext uri="{FF2B5EF4-FFF2-40B4-BE49-F238E27FC236}">
                  <a16:creationId xmlns:a16="http://schemas.microsoft.com/office/drawing/2014/main" id="{C883BB16-B183-498C-9B10-B425AA839271}"/>
                </a:ext>
              </a:extLst>
            </p:cNvPr>
            <p:cNvSpPr/>
            <p:nvPr/>
          </p:nvSpPr>
          <p:spPr>
            <a:xfrm>
              <a:off x="5519168" y="2820234"/>
              <a:ext cx="2069881" cy="1260775"/>
            </a:xfrm>
            <a:prstGeom prst="roundRect">
              <a:avLst>
                <a:gd name="adj" fmla="val 6650"/>
              </a:avLst>
            </a:prstGeom>
            <a:solidFill>
              <a:schemeClr val="bg1"/>
            </a:solidFill>
            <a:ln w="57150">
              <a:solidFill>
                <a:srgbClr val="1F1A6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4" name="TextBox 13">
              <a:extLst>
                <a:ext uri="{FF2B5EF4-FFF2-40B4-BE49-F238E27FC236}">
                  <a16:creationId xmlns:a16="http://schemas.microsoft.com/office/drawing/2014/main" id="{A7E96B4F-1074-4E3E-B9D8-6E8F778A1982}"/>
                </a:ext>
              </a:extLst>
            </p:cNvPr>
            <p:cNvSpPr txBox="1"/>
            <p:nvPr/>
          </p:nvSpPr>
          <p:spPr>
            <a:xfrm>
              <a:off x="5812184" y="2886123"/>
              <a:ext cx="1440477" cy="707886"/>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7200" b="1" i="0" u="none" strike="noStrike" cap="none" spc="0" normalizeH="0" baseline="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4000">
                  <a:solidFill>
                    <a:srgbClr val="1F1A62"/>
                  </a:solidFill>
                  <a:effectLst/>
                </a:rPr>
                <a:t>81</a:t>
              </a:r>
              <a:r>
                <a:rPr kumimoji="0" lang="en-US" sz="4000" b="1" i="0" u="none" strike="noStrike" kern="1200" cap="none" spc="0" normalizeH="0" baseline="0" noProof="0">
                  <a:ln w="13462">
                    <a:solidFill>
                      <a:prstClr val="black"/>
                    </a:solidFill>
                    <a:prstDash val="solid"/>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sp>
          <p:nvSpPr>
            <p:cNvPr id="15" name="TextBox 14">
              <a:extLst>
                <a:ext uri="{FF2B5EF4-FFF2-40B4-BE49-F238E27FC236}">
                  <a16:creationId xmlns:a16="http://schemas.microsoft.com/office/drawing/2014/main" id="{0C4E5245-5646-433A-AEC9-0C11A88373B7}"/>
                </a:ext>
              </a:extLst>
            </p:cNvPr>
            <p:cNvSpPr txBox="1"/>
            <p:nvPr/>
          </p:nvSpPr>
          <p:spPr>
            <a:xfrm>
              <a:off x="5812184" y="3609080"/>
              <a:ext cx="1440477" cy="307777"/>
            </a:xfrm>
            <a:prstGeom prst="rect">
              <a:avLst/>
            </a:prstGeom>
            <a:solidFill>
              <a:srgbClr val="1F1A62"/>
            </a:solidFill>
            <a:ln>
              <a:solidFill>
                <a:srgbClr val="1F1A6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Black</a:t>
              </a:r>
            </a:p>
          </p:txBody>
        </p:sp>
      </p:grpSp>
      <p:grpSp>
        <p:nvGrpSpPr>
          <p:cNvPr id="2" name="Group 1">
            <a:extLst>
              <a:ext uri="{FF2B5EF4-FFF2-40B4-BE49-F238E27FC236}">
                <a16:creationId xmlns:a16="http://schemas.microsoft.com/office/drawing/2014/main" id="{698E35FD-11E1-46BE-993C-3D8EB37E01B4}"/>
              </a:ext>
            </a:extLst>
          </p:cNvPr>
          <p:cNvGrpSpPr/>
          <p:nvPr/>
        </p:nvGrpSpPr>
        <p:grpSpPr>
          <a:xfrm>
            <a:off x="9888979" y="2820234"/>
            <a:ext cx="2069881" cy="1260775"/>
            <a:chOff x="9888979" y="4250509"/>
            <a:chExt cx="2069881" cy="1260775"/>
          </a:xfrm>
        </p:grpSpPr>
        <p:sp>
          <p:nvSpPr>
            <p:cNvPr id="25" name="Rounded Rectangle 80">
              <a:extLst>
                <a:ext uri="{FF2B5EF4-FFF2-40B4-BE49-F238E27FC236}">
                  <a16:creationId xmlns:a16="http://schemas.microsoft.com/office/drawing/2014/main" id="{598448AD-E2D3-419C-8694-428CE8993D2E}"/>
                </a:ext>
              </a:extLst>
            </p:cNvPr>
            <p:cNvSpPr/>
            <p:nvPr/>
          </p:nvSpPr>
          <p:spPr>
            <a:xfrm>
              <a:off x="9888979" y="4250509"/>
              <a:ext cx="2069881" cy="1260775"/>
            </a:xfrm>
            <a:prstGeom prst="roundRect">
              <a:avLst>
                <a:gd name="adj" fmla="val 6650"/>
              </a:avLst>
            </a:prstGeom>
            <a:solidFill>
              <a:schemeClr val="bg1"/>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26" name="TextBox 25">
              <a:extLst>
                <a:ext uri="{FF2B5EF4-FFF2-40B4-BE49-F238E27FC236}">
                  <a16:creationId xmlns:a16="http://schemas.microsoft.com/office/drawing/2014/main" id="{E3BA757A-8AD5-45D3-8791-A8BF68115812}"/>
                </a:ext>
              </a:extLst>
            </p:cNvPr>
            <p:cNvSpPr txBox="1"/>
            <p:nvPr/>
          </p:nvSpPr>
          <p:spPr>
            <a:xfrm>
              <a:off x="10201451" y="4374870"/>
              <a:ext cx="1440477" cy="584775"/>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7200" b="1" i="0" u="none" strike="noStrike" cap="none" spc="0" normalizeH="0" baseline="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3200">
                  <a:solidFill>
                    <a:srgbClr val="FFE600"/>
                  </a:solidFill>
                  <a:effectLst/>
                </a:rPr>
                <a:t>74</a:t>
              </a:r>
              <a:r>
                <a:rPr kumimoji="0" lang="en-US" sz="3200" b="1" i="0" u="none" strike="noStrike" kern="1200" cap="none" spc="0" normalizeH="0" baseline="0" noProof="0">
                  <a:ln w="13462">
                    <a:solidFill>
                      <a:prstClr val="black"/>
                    </a:solidFill>
                    <a:prstDash val="solid"/>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sp>
          <p:nvSpPr>
            <p:cNvPr id="27" name="TextBox 26">
              <a:extLst>
                <a:ext uri="{FF2B5EF4-FFF2-40B4-BE49-F238E27FC236}">
                  <a16:creationId xmlns:a16="http://schemas.microsoft.com/office/drawing/2014/main" id="{30C9641A-16A2-4104-9C55-D23F6B84E691}"/>
                </a:ext>
              </a:extLst>
            </p:cNvPr>
            <p:cNvSpPr txBox="1"/>
            <p:nvPr/>
          </p:nvSpPr>
          <p:spPr>
            <a:xfrm>
              <a:off x="10306879" y="5068539"/>
              <a:ext cx="1255537" cy="276999"/>
            </a:xfrm>
            <a:prstGeom prst="rect">
              <a:avLst/>
            </a:prstGeom>
            <a:solidFill>
              <a:srgbClr val="FFE600"/>
            </a:solidFill>
            <a:ln>
              <a:solidFill>
                <a:srgbClr val="1F1A6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LGBTQ</a:t>
              </a:r>
            </a:p>
          </p:txBody>
        </p:sp>
      </p:grpSp>
      <p:grpSp>
        <p:nvGrpSpPr>
          <p:cNvPr id="4" name="Group 3">
            <a:extLst>
              <a:ext uri="{FF2B5EF4-FFF2-40B4-BE49-F238E27FC236}">
                <a16:creationId xmlns:a16="http://schemas.microsoft.com/office/drawing/2014/main" id="{9311D9D3-678C-4FD4-86BA-A43F21961501}"/>
              </a:ext>
            </a:extLst>
          </p:cNvPr>
          <p:cNvGrpSpPr/>
          <p:nvPr/>
        </p:nvGrpSpPr>
        <p:grpSpPr>
          <a:xfrm>
            <a:off x="7702417" y="2820234"/>
            <a:ext cx="2069881" cy="1260775"/>
            <a:chOff x="7702417" y="2820234"/>
            <a:chExt cx="2069881" cy="1260775"/>
          </a:xfrm>
        </p:grpSpPr>
        <p:sp>
          <p:nvSpPr>
            <p:cNvPr id="33" name="Rounded Rectangle 80">
              <a:extLst>
                <a:ext uri="{FF2B5EF4-FFF2-40B4-BE49-F238E27FC236}">
                  <a16:creationId xmlns:a16="http://schemas.microsoft.com/office/drawing/2014/main" id="{AF971173-1557-44C1-8DD3-E638621F02A5}"/>
                </a:ext>
              </a:extLst>
            </p:cNvPr>
            <p:cNvSpPr/>
            <p:nvPr/>
          </p:nvSpPr>
          <p:spPr>
            <a:xfrm>
              <a:off x="7702417" y="2820234"/>
              <a:ext cx="2069881" cy="1260775"/>
            </a:xfrm>
            <a:prstGeom prst="roundRect">
              <a:avLst>
                <a:gd name="adj" fmla="val 6650"/>
              </a:avLst>
            </a:prstGeom>
            <a:solidFill>
              <a:schemeClr val="bg1"/>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5" name="TextBox 34">
              <a:extLst>
                <a:ext uri="{FF2B5EF4-FFF2-40B4-BE49-F238E27FC236}">
                  <a16:creationId xmlns:a16="http://schemas.microsoft.com/office/drawing/2014/main" id="{79E02AC0-750C-49C7-ACF3-157EC1770F62}"/>
                </a:ext>
              </a:extLst>
            </p:cNvPr>
            <p:cNvSpPr txBox="1"/>
            <p:nvPr/>
          </p:nvSpPr>
          <p:spPr>
            <a:xfrm>
              <a:off x="8022281" y="2944595"/>
              <a:ext cx="1440477" cy="584775"/>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7200" b="1" i="0" u="none" strike="noStrike" cap="none" spc="0" normalizeH="0" baseline="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3200">
                  <a:solidFill>
                    <a:srgbClr val="00BFF2"/>
                  </a:solidFill>
                  <a:effectLst/>
                </a:rPr>
                <a:t>74</a:t>
              </a:r>
              <a:r>
                <a:rPr kumimoji="0" lang="en-US" sz="3200" b="1" i="0" u="none" strike="noStrike" kern="1200" cap="none" spc="0" normalizeH="0" baseline="0" noProof="0">
                  <a:ln w="13462">
                    <a:solidFill>
                      <a:prstClr val="black"/>
                    </a:solidFill>
                    <a:prstDash val="solid"/>
                  </a:ln>
                  <a:solidFill>
                    <a:srgbClr val="00BFF2"/>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sp>
          <p:nvSpPr>
            <p:cNvPr id="36" name="TextBox 35">
              <a:extLst>
                <a:ext uri="{FF2B5EF4-FFF2-40B4-BE49-F238E27FC236}">
                  <a16:creationId xmlns:a16="http://schemas.microsoft.com/office/drawing/2014/main" id="{8575424F-32C5-4CAA-9165-702E167F8D5C}"/>
                </a:ext>
              </a:extLst>
            </p:cNvPr>
            <p:cNvSpPr txBox="1"/>
            <p:nvPr/>
          </p:nvSpPr>
          <p:spPr>
            <a:xfrm>
              <a:off x="8142050" y="3638264"/>
              <a:ext cx="1225764" cy="276999"/>
            </a:xfrm>
            <a:prstGeom prst="rect">
              <a:avLst/>
            </a:prstGeom>
            <a:solidFill>
              <a:srgbClr val="00BFF2"/>
            </a:solidFill>
            <a:ln>
              <a:solidFill>
                <a:srgbClr val="1F1A6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Hispanic</a:t>
              </a:r>
            </a:p>
          </p:txBody>
        </p:sp>
      </p:grpSp>
      <p:grpSp>
        <p:nvGrpSpPr>
          <p:cNvPr id="3" name="Group 2">
            <a:extLst>
              <a:ext uri="{FF2B5EF4-FFF2-40B4-BE49-F238E27FC236}">
                <a16:creationId xmlns:a16="http://schemas.microsoft.com/office/drawing/2014/main" id="{0B310DD7-6956-4296-8136-295B875FB5B9}"/>
              </a:ext>
            </a:extLst>
          </p:cNvPr>
          <p:cNvGrpSpPr/>
          <p:nvPr/>
        </p:nvGrpSpPr>
        <p:grpSpPr>
          <a:xfrm>
            <a:off x="5515537" y="4248529"/>
            <a:ext cx="2069881" cy="1260775"/>
            <a:chOff x="9888979" y="2820234"/>
            <a:chExt cx="2069881" cy="1260775"/>
          </a:xfrm>
        </p:grpSpPr>
        <p:sp>
          <p:nvSpPr>
            <p:cNvPr id="38" name="Rounded Rectangle 80">
              <a:extLst>
                <a:ext uri="{FF2B5EF4-FFF2-40B4-BE49-F238E27FC236}">
                  <a16:creationId xmlns:a16="http://schemas.microsoft.com/office/drawing/2014/main" id="{FB00D8BE-8738-4071-88D5-42D5A91B7836}"/>
                </a:ext>
              </a:extLst>
            </p:cNvPr>
            <p:cNvSpPr/>
            <p:nvPr/>
          </p:nvSpPr>
          <p:spPr>
            <a:xfrm>
              <a:off x="9888979" y="2820234"/>
              <a:ext cx="2069881" cy="1260775"/>
            </a:xfrm>
            <a:prstGeom prst="roundRect">
              <a:avLst>
                <a:gd name="adj" fmla="val 6650"/>
              </a:avLst>
            </a:prstGeom>
            <a:solidFill>
              <a:schemeClr val="bg1"/>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9" name="TextBox 38">
              <a:extLst>
                <a:ext uri="{FF2B5EF4-FFF2-40B4-BE49-F238E27FC236}">
                  <a16:creationId xmlns:a16="http://schemas.microsoft.com/office/drawing/2014/main" id="{9D22F735-E93A-45A7-9E4A-C0A7F6CCD72C}"/>
                </a:ext>
              </a:extLst>
            </p:cNvPr>
            <p:cNvSpPr txBox="1"/>
            <p:nvPr/>
          </p:nvSpPr>
          <p:spPr>
            <a:xfrm>
              <a:off x="10191723" y="2949485"/>
              <a:ext cx="1440477" cy="584775"/>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7200" b="1" i="0" u="none" strike="noStrike" cap="none" spc="0" normalizeH="0" baseline="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3200">
                  <a:solidFill>
                    <a:srgbClr val="4EBEA4"/>
                  </a:solidFill>
                  <a:effectLst/>
                </a:rPr>
                <a:t>73</a:t>
              </a:r>
              <a:r>
                <a:rPr kumimoji="0" lang="en-US" sz="3200" b="1" i="0" u="none" strike="noStrike" kern="1200" cap="none" spc="0" normalizeH="0" baseline="0" noProof="0">
                  <a:ln w="13462">
                    <a:solidFill>
                      <a:prstClr val="black"/>
                    </a:solidFill>
                    <a:prstDash val="solid"/>
                  </a:ln>
                  <a:solidFill>
                    <a:srgbClr val="4EBEA4"/>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sp>
          <p:nvSpPr>
            <p:cNvPr id="40" name="TextBox 39">
              <a:extLst>
                <a:ext uri="{FF2B5EF4-FFF2-40B4-BE49-F238E27FC236}">
                  <a16:creationId xmlns:a16="http://schemas.microsoft.com/office/drawing/2014/main" id="{01EDD943-EB7E-450E-B219-B34B5F0A04D3}"/>
                </a:ext>
              </a:extLst>
            </p:cNvPr>
            <p:cNvSpPr txBox="1"/>
            <p:nvPr/>
          </p:nvSpPr>
          <p:spPr>
            <a:xfrm>
              <a:off x="10272406" y="3638264"/>
              <a:ext cx="1233332" cy="276999"/>
            </a:xfrm>
            <a:prstGeom prst="rect">
              <a:avLst/>
            </a:prstGeom>
            <a:solidFill>
              <a:srgbClr val="4EBEA4"/>
            </a:solidFill>
            <a:ln>
              <a:solidFill>
                <a:srgbClr val="1F1A6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Asian</a:t>
              </a:r>
            </a:p>
          </p:txBody>
        </p:sp>
      </p:grpSp>
      <p:pic>
        <p:nvPicPr>
          <p:cNvPr id="9" name="Picture 8">
            <a:extLst>
              <a:ext uri="{FF2B5EF4-FFF2-40B4-BE49-F238E27FC236}">
                <a16:creationId xmlns:a16="http://schemas.microsoft.com/office/drawing/2014/main" id="{BA515FEF-8F19-4585-A782-3F8EC262E8E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1763618"/>
            <a:ext cx="5312271" cy="4059824"/>
          </a:xfrm>
          <a:prstGeom prst="rect">
            <a:avLst/>
          </a:prstGeom>
        </p:spPr>
      </p:pic>
      <p:grpSp>
        <p:nvGrpSpPr>
          <p:cNvPr id="16" name="Group 15">
            <a:extLst>
              <a:ext uri="{FF2B5EF4-FFF2-40B4-BE49-F238E27FC236}">
                <a16:creationId xmlns:a16="http://schemas.microsoft.com/office/drawing/2014/main" id="{A5796023-54C7-4552-BCA4-C32C7F5B8424}"/>
              </a:ext>
            </a:extLst>
          </p:cNvPr>
          <p:cNvGrpSpPr/>
          <p:nvPr/>
        </p:nvGrpSpPr>
        <p:grpSpPr>
          <a:xfrm>
            <a:off x="7702258" y="4248529"/>
            <a:ext cx="2069880" cy="1260775"/>
            <a:chOff x="7702258" y="4250509"/>
            <a:chExt cx="2069880" cy="1260775"/>
          </a:xfrm>
        </p:grpSpPr>
        <p:sp>
          <p:nvSpPr>
            <p:cNvPr id="28" name="Rounded Rectangle 80">
              <a:extLst>
                <a:ext uri="{FF2B5EF4-FFF2-40B4-BE49-F238E27FC236}">
                  <a16:creationId xmlns:a16="http://schemas.microsoft.com/office/drawing/2014/main" id="{A8A48FE1-93BC-411F-84C3-21AF0A7D498A}"/>
                </a:ext>
              </a:extLst>
            </p:cNvPr>
            <p:cNvSpPr/>
            <p:nvPr/>
          </p:nvSpPr>
          <p:spPr>
            <a:xfrm>
              <a:off x="7702258" y="4250509"/>
              <a:ext cx="2069880" cy="1260775"/>
            </a:xfrm>
            <a:prstGeom prst="roundRect">
              <a:avLst>
                <a:gd name="adj" fmla="val 6650"/>
              </a:avLst>
            </a:prstGeom>
            <a:solidFill>
              <a:schemeClr val="bg1"/>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29" name="TextBox 28">
              <a:extLst>
                <a:ext uri="{FF2B5EF4-FFF2-40B4-BE49-F238E27FC236}">
                  <a16:creationId xmlns:a16="http://schemas.microsoft.com/office/drawing/2014/main" id="{56FD5241-FF34-45EB-B765-35664FEFC366}"/>
                </a:ext>
              </a:extLst>
            </p:cNvPr>
            <p:cNvSpPr txBox="1"/>
            <p:nvPr/>
          </p:nvSpPr>
          <p:spPr>
            <a:xfrm>
              <a:off x="8022281" y="4379760"/>
              <a:ext cx="1440477" cy="584775"/>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7200" b="1" i="0" u="none" strike="noStrike" cap="none" spc="0" normalizeH="0" baseline="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3200">
                  <a:effectLst/>
                </a:rPr>
                <a:t>65</a:t>
              </a:r>
              <a:r>
                <a:rPr kumimoji="0" lang="en-US" sz="3200" b="1" i="0" u="none" strike="noStrike" kern="1200" cap="none" spc="0" normalizeH="0" baseline="0" noProof="0">
                  <a:ln w="13462">
                    <a:solidFill>
                      <a:prstClr val="black"/>
                    </a:solidFill>
                    <a:prstDash val="solid"/>
                  </a:ln>
                  <a:effectLst/>
                  <a:uLnTx/>
                  <a:uFillTx/>
                  <a:latin typeface="Helvetica" panose="020B0604020202020204" pitchFamily="34" charset="0"/>
                  <a:ea typeface="Open Sans" panose="020B0606030504020204" pitchFamily="34" charset="0"/>
                  <a:cs typeface="Helvetica" panose="020B0604020202020204" pitchFamily="34" charset="0"/>
                </a:rPr>
                <a:t>%</a:t>
              </a:r>
            </a:p>
          </p:txBody>
        </p:sp>
        <p:sp>
          <p:nvSpPr>
            <p:cNvPr id="30" name="TextBox 29">
              <a:extLst>
                <a:ext uri="{FF2B5EF4-FFF2-40B4-BE49-F238E27FC236}">
                  <a16:creationId xmlns:a16="http://schemas.microsoft.com/office/drawing/2014/main" id="{1848390F-4F6C-48FA-98B9-BEA744820A2D}"/>
                </a:ext>
              </a:extLst>
            </p:cNvPr>
            <p:cNvSpPr txBox="1"/>
            <p:nvPr/>
          </p:nvSpPr>
          <p:spPr>
            <a:xfrm>
              <a:off x="7958844" y="5068539"/>
              <a:ext cx="1572022" cy="276999"/>
            </a:xfrm>
            <a:prstGeom prst="rect">
              <a:avLst/>
            </a:prstGeom>
            <a:solidFill>
              <a:srgbClr val="ED3C8D"/>
            </a:solidFill>
            <a:ln>
              <a:solidFill>
                <a:srgbClr val="1F1A6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Native American</a:t>
              </a:r>
            </a:p>
          </p:txBody>
        </p:sp>
      </p:grpSp>
      <p:grpSp>
        <p:nvGrpSpPr>
          <p:cNvPr id="11" name="Group 10">
            <a:extLst>
              <a:ext uri="{FF2B5EF4-FFF2-40B4-BE49-F238E27FC236}">
                <a16:creationId xmlns:a16="http://schemas.microsoft.com/office/drawing/2014/main" id="{9F3ACBB2-A158-4AA6-A12D-4CE425310F18}"/>
              </a:ext>
            </a:extLst>
          </p:cNvPr>
          <p:cNvGrpSpPr/>
          <p:nvPr/>
        </p:nvGrpSpPr>
        <p:grpSpPr>
          <a:xfrm>
            <a:off x="9888978" y="4248529"/>
            <a:ext cx="2069882" cy="1260775"/>
            <a:chOff x="5519169" y="4250509"/>
            <a:chExt cx="2069882" cy="1260775"/>
          </a:xfrm>
        </p:grpSpPr>
        <p:sp>
          <p:nvSpPr>
            <p:cNvPr id="37" name="Rounded Rectangle 80">
              <a:extLst>
                <a:ext uri="{FF2B5EF4-FFF2-40B4-BE49-F238E27FC236}">
                  <a16:creationId xmlns:a16="http://schemas.microsoft.com/office/drawing/2014/main" id="{466DC308-0ED4-42E3-AB00-1047FA967FC6}"/>
                </a:ext>
              </a:extLst>
            </p:cNvPr>
            <p:cNvSpPr/>
            <p:nvPr/>
          </p:nvSpPr>
          <p:spPr>
            <a:xfrm>
              <a:off x="5519169" y="4250509"/>
              <a:ext cx="2069882" cy="1260775"/>
            </a:xfrm>
            <a:prstGeom prst="roundRect">
              <a:avLst>
                <a:gd name="adj" fmla="val 6650"/>
              </a:avLst>
            </a:prstGeom>
            <a:solidFill>
              <a:schemeClr val="bg1"/>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19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1" name="TextBox 40">
              <a:extLst>
                <a:ext uri="{FF2B5EF4-FFF2-40B4-BE49-F238E27FC236}">
                  <a16:creationId xmlns:a16="http://schemas.microsoft.com/office/drawing/2014/main" id="{934E9EBF-6173-4E6E-8B9E-3CB281D47A36}"/>
                </a:ext>
              </a:extLst>
            </p:cNvPr>
            <p:cNvSpPr txBox="1"/>
            <p:nvPr/>
          </p:nvSpPr>
          <p:spPr>
            <a:xfrm>
              <a:off x="5642104" y="5078321"/>
              <a:ext cx="1843469" cy="276999"/>
            </a:xfrm>
            <a:prstGeom prst="rect">
              <a:avLst/>
            </a:prstGeom>
            <a:solidFill>
              <a:srgbClr val="7030A0"/>
            </a:solidFill>
            <a:ln>
              <a:solidFill>
                <a:srgbClr val="1F1A6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non-Hispanic White</a:t>
              </a:r>
            </a:p>
          </p:txBody>
        </p:sp>
        <p:sp>
          <p:nvSpPr>
            <p:cNvPr id="43" name="TextBox 42">
              <a:extLst>
                <a:ext uri="{FF2B5EF4-FFF2-40B4-BE49-F238E27FC236}">
                  <a16:creationId xmlns:a16="http://schemas.microsoft.com/office/drawing/2014/main" id="{32100003-8D8F-4D3B-B7E8-77541857D513}"/>
                </a:ext>
              </a:extLst>
            </p:cNvPr>
            <p:cNvSpPr txBox="1"/>
            <p:nvPr/>
          </p:nvSpPr>
          <p:spPr>
            <a:xfrm>
              <a:off x="5833872" y="4379760"/>
              <a:ext cx="1440477" cy="584775"/>
            </a:xfrm>
            <a:prstGeom prst="rect">
              <a:avLst/>
            </a:prstGeom>
            <a:noFill/>
            <a:ln>
              <a:noFill/>
            </a:ln>
            <a:effectLst/>
          </p:spPr>
          <p:txBody>
            <a:bodyPr wrap="square" lIns="91440" tIns="45720" rIns="91440" bIns="45720" anchor="t">
              <a:spAutoFit/>
            </a:bodyPr>
            <a:lstStyle>
              <a:defPPr>
                <a:defRPr lang="en-US"/>
              </a:defPPr>
              <a:lvl1pPr marR="0" lvl="0" indent="0" algn="ctr" defTabSz="1172398" fontAlgn="auto">
                <a:lnSpc>
                  <a:spcPct val="100000"/>
                </a:lnSpc>
                <a:spcBef>
                  <a:spcPts val="0"/>
                </a:spcBef>
                <a:spcAft>
                  <a:spcPts val="0"/>
                </a:spcAft>
                <a:buClrTx/>
                <a:buSzTx/>
                <a:buFontTx/>
                <a:buNone/>
                <a:tabLst/>
                <a:defRPr kumimoji="0" sz="7200" b="1" i="0" u="none" strike="noStrike" cap="none" spc="0" normalizeH="0" baseline="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3200">
                  <a:solidFill>
                    <a:srgbClr val="7030A0"/>
                  </a:solidFill>
                  <a:effectLst/>
                </a:rPr>
                <a:t>61</a:t>
              </a:r>
              <a:r>
                <a:rPr kumimoji="0" lang="en-US" sz="3200" b="1" i="0" u="none" strike="noStrike" kern="1200" cap="none" spc="0" normalizeH="0" baseline="0" noProof="0">
                  <a:ln w="13462">
                    <a:solidFill>
                      <a:prstClr val="black"/>
                    </a:solidFill>
                    <a:prstDash val="solid"/>
                  </a:ln>
                  <a:solidFill>
                    <a:srgbClr val="7030A0"/>
                  </a:solidFill>
                  <a:effectLst/>
                  <a:uLnTx/>
                  <a:uFillTx/>
                  <a:latin typeface="Helvetica" panose="020B0604020202020204" pitchFamily="34" charset="0"/>
                  <a:ea typeface="Open Sans" panose="020B0606030504020204" pitchFamily="34" charset="0"/>
                  <a:cs typeface="Helvetica" panose="020B0604020202020204" pitchFamily="34" charset="0"/>
                </a:rPr>
                <a:t>%</a:t>
              </a:r>
            </a:p>
          </p:txBody>
        </p:sp>
      </p:grpSp>
    </p:spTree>
    <p:extLst>
      <p:ext uri="{BB962C8B-B14F-4D97-AF65-F5344CB8AC3E}">
        <p14:creationId xmlns:p14="http://schemas.microsoft.com/office/powerpoint/2010/main" val="1474712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F1A62"/>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9" name="Straight Connector 8">
            <a:extLst>
              <a:ext uri="{FF2B5EF4-FFF2-40B4-BE49-F238E27FC236}">
                <a16:creationId xmlns:a16="http://schemas.microsoft.com/office/drawing/2014/main" id="{E4DB8B31-714A-4BCB-AC7C-3B74C0A95CD4}"/>
              </a:ext>
            </a:extLst>
          </p:cNvPr>
          <p:cNvCxnSpPr/>
          <p:nvPr/>
        </p:nvCxnSpPr>
        <p:spPr>
          <a:xfrm>
            <a:off x="493843" y="2940040"/>
            <a:ext cx="521208" cy="0"/>
          </a:xfrm>
          <a:prstGeom prst="line">
            <a:avLst/>
          </a:prstGeom>
          <a:ln>
            <a:solidFill>
              <a:srgbClr val="ED3C8D"/>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B0BEA4CE-E04C-4373-95A5-BD90E6D1C9BC}"/>
              </a:ext>
            </a:extLst>
          </p:cNvPr>
          <p:cNvSpPr txBox="1"/>
          <p:nvPr/>
        </p:nvSpPr>
        <p:spPr>
          <a:xfrm>
            <a:off x="382080" y="3434080"/>
            <a:ext cx="973902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chemeClr val="bg1"/>
                </a:solidFill>
                <a:latin typeface="Helvetica" pitchFamily="2" charset="0"/>
              </a:rPr>
              <a:t>These real</a:t>
            </a:r>
            <a:r>
              <a:rPr kumimoji="0" lang="en-US" sz="3600" b="1" i="0" u="none" strike="noStrike" kern="1200" cap="none" spc="0" normalizeH="0" baseline="0" noProof="0">
                <a:ln>
                  <a:noFill/>
                </a:ln>
                <a:solidFill>
                  <a:schemeClr val="bg1"/>
                </a:solidFill>
                <a:effectLst/>
                <a:uLnTx/>
                <a:uFillTx/>
                <a:latin typeface="Helvetica" pitchFamily="2" charset="0"/>
                <a:ea typeface="+mn-ea"/>
                <a:cs typeface="+mn-cs"/>
              </a:rPr>
              <a:t>-world case studies clearly demonstrate the link between inclusive </a:t>
            </a:r>
            <a:r>
              <a:rPr lang="en-US" sz="3600" b="1">
                <a:solidFill>
                  <a:schemeClr val="bg1"/>
                </a:solidFill>
                <a:latin typeface="Helvetica" pitchFamily="2" charset="0"/>
              </a:rPr>
              <a:t>campaigns and business outcomes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chemeClr val="bg1"/>
                </a:solidFill>
                <a:latin typeface="Helvetica" pitchFamily="2" charset="0"/>
              </a:rPr>
              <a:t>for Black viewers</a:t>
            </a:r>
            <a:endParaRPr kumimoji="0" lang="en-US" sz="3600" b="1" i="0" u="none" strike="noStrike" kern="1200" cap="none" spc="0" normalizeH="0" baseline="0" noProof="0">
              <a:ln>
                <a:noFill/>
              </a:ln>
              <a:solidFill>
                <a:schemeClr val="bg1"/>
              </a:solidFill>
              <a:effectLst/>
              <a:uLnTx/>
              <a:uFillTx/>
              <a:latin typeface="Helvetica" pitchFamily="2" charset="0"/>
              <a:ea typeface="+mn-ea"/>
              <a:cs typeface="+mn-cs"/>
            </a:endParaRPr>
          </a:p>
        </p:txBody>
      </p:sp>
      <p:pic>
        <p:nvPicPr>
          <p:cNvPr id="14" name="Picture 13">
            <a:extLst>
              <a:ext uri="{FF2B5EF4-FFF2-40B4-BE49-F238E27FC236}">
                <a16:creationId xmlns:a16="http://schemas.microsoft.com/office/drawing/2014/main" id="{A3F6812F-4FB1-453B-B644-0B289FC66D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80970" y="2378"/>
            <a:ext cx="4911029" cy="2859683"/>
          </a:xfrm>
          <a:prstGeom prst="rect">
            <a:avLst/>
          </a:prstGeom>
        </p:spPr>
      </p:pic>
    </p:spTree>
    <p:extLst>
      <p:ext uri="{BB962C8B-B14F-4D97-AF65-F5344CB8AC3E}">
        <p14:creationId xmlns:p14="http://schemas.microsoft.com/office/powerpoint/2010/main" val="6126566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976"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919480-B5B0-4C42-BE5C-8B02F18050DB}">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f6166fe-9f5b-43aa-b8a9-b4d7ad530bda">
      <UserInfo>
        <DisplayName>Jason Wiese</DisplayName>
        <AccountId>13</AccountId>
        <AccountType/>
      </UserInfo>
      <UserInfo>
        <DisplayName>Leah Montner Dixon</DisplayName>
        <AccountId>10</AccountId>
        <AccountType/>
      </UserInfo>
      <UserInfo>
        <DisplayName>Reed Kiely</DisplayName>
        <AccountId>39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2" ma:contentTypeDescription="Create a new document." ma:contentTypeScope="" ma:versionID="cacc7f4b9ec85f2467a5f7a2fdc209a8">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eb55a7ab2ddd844569615820c4389860"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8EE576-996E-456A-A77E-28AE53B71462}">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3D6794F-0D4D-44D2-8F0A-9D8A43399593}">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0F1C2F5-9E6C-462B-B084-15A715C2E2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2311</Words>
  <Application>Microsoft Office PowerPoint</Application>
  <PresentationFormat>Widescreen</PresentationFormat>
  <Paragraphs>175</Paragraphs>
  <Slides>14</Slides>
  <Notes>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14</vt:i4>
      </vt:variant>
    </vt:vector>
  </HeadingPairs>
  <TitlesOfParts>
    <vt:vector size="26" baseType="lpstr">
      <vt:lpstr>Arial</vt:lpstr>
      <vt:lpstr>Calibri</vt:lpstr>
      <vt:lpstr>Calibri Light</vt:lpstr>
      <vt:lpstr>Helvetica</vt:lpstr>
      <vt:lpstr>Helvetica Light</vt:lpstr>
      <vt:lpstr>Open Sans</vt:lpstr>
      <vt:lpstr>Open Sans Light</vt:lpstr>
      <vt:lpstr>Trebuchet MS</vt:lpstr>
      <vt:lpstr>Office Theme</vt:lpstr>
      <vt:lpstr>9_Custom Design</vt:lpstr>
      <vt:lpstr>6_Custom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Jason Wiese</cp:lastModifiedBy>
  <cp:revision>1</cp:revision>
  <cp:lastPrinted>2020-09-28T20:48:35Z</cp:lastPrinted>
  <dcterms:created xsi:type="dcterms:W3CDTF">2019-11-08T17:29:39Z</dcterms:created>
  <dcterms:modified xsi:type="dcterms:W3CDTF">2022-02-14T18:01:06Z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ies>
</file>