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9.xml" ContentType="application/vnd.openxmlformats-officedocument.presentationml.notesSl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0.xml" ContentType="application/vnd.openxmlformats-officedocument.presentationml.notesSl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1.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2.xml" ContentType="application/vnd.openxmlformats-officedocument.presentationml.notesSl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7.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8.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9.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60.xml" ContentType="application/vnd.openxmlformats-officedocument.presentationml.notesSl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94" r:id="rId3"/>
    <p:sldMasterId id="2147483697" r:id="rId4"/>
    <p:sldMasterId id="2147483700" r:id="rId5"/>
    <p:sldMasterId id="2147483729" r:id="rId6"/>
    <p:sldMasterId id="2147483734" r:id="rId7"/>
    <p:sldMasterId id="2147483741" r:id="rId8"/>
    <p:sldMasterId id="2147483758" r:id="rId9"/>
    <p:sldMasterId id="2147483770" r:id="rId10"/>
    <p:sldMasterId id="2147483776" r:id="rId11"/>
    <p:sldMasterId id="2147483783" r:id="rId12"/>
    <p:sldMasterId id="2147483843" r:id="rId13"/>
    <p:sldMasterId id="2147483855" r:id="rId14"/>
    <p:sldMasterId id="2147483863" r:id="rId15"/>
  </p:sldMasterIdLst>
  <p:notesMasterIdLst>
    <p:notesMasterId r:id="rId81"/>
  </p:notesMasterIdLst>
  <p:handoutMasterIdLst>
    <p:handoutMasterId r:id="rId82"/>
  </p:handoutMasterIdLst>
  <p:sldIdLst>
    <p:sldId id="527" r:id="rId16"/>
    <p:sldId id="2781" r:id="rId17"/>
    <p:sldId id="2909" r:id="rId18"/>
    <p:sldId id="2788" r:id="rId19"/>
    <p:sldId id="2710" r:id="rId20"/>
    <p:sldId id="632" r:id="rId21"/>
    <p:sldId id="2825" r:id="rId22"/>
    <p:sldId id="2717" r:id="rId23"/>
    <p:sldId id="2730" r:id="rId24"/>
    <p:sldId id="2827" r:id="rId25"/>
    <p:sldId id="2785" r:id="rId26"/>
    <p:sldId id="2829" r:id="rId27"/>
    <p:sldId id="2873" r:id="rId28"/>
    <p:sldId id="2831" r:id="rId29"/>
    <p:sldId id="2874" r:id="rId30"/>
    <p:sldId id="2897" r:id="rId31"/>
    <p:sldId id="2876" r:id="rId32"/>
    <p:sldId id="2836" r:id="rId33"/>
    <p:sldId id="2837" r:id="rId34"/>
    <p:sldId id="2838" r:id="rId35"/>
    <p:sldId id="2898" r:id="rId36"/>
    <p:sldId id="2840" r:id="rId37"/>
    <p:sldId id="2841" r:id="rId38"/>
    <p:sldId id="2899" r:id="rId39"/>
    <p:sldId id="2892" r:id="rId40"/>
    <p:sldId id="2900" r:id="rId41"/>
    <p:sldId id="2843" r:id="rId42"/>
    <p:sldId id="2845" r:id="rId43"/>
    <p:sldId id="2846" r:id="rId44"/>
    <p:sldId id="2882" r:id="rId45"/>
    <p:sldId id="2852" r:id="rId46"/>
    <p:sldId id="2850" r:id="rId47"/>
    <p:sldId id="2851" r:id="rId48"/>
    <p:sldId id="402" r:id="rId49"/>
    <p:sldId id="2853" r:id="rId50"/>
    <p:sldId id="2856" r:id="rId51"/>
    <p:sldId id="2858" r:id="rId52"/>
    <p:sldId id="2860" r:id="rId53"/>
    <p:sldId id="2861" r:id="rId54"/>
    <p:sldId id="2880" r:id="rId55"/>
    <p:sldId id="2862" r:id="rId56"/>
    <p:sldId id="2864" r:id="rId57"/>
    <p:sldId id="2865" r:id="rId58"/>
    <p:sldId id="2887" r:id="rId59"/>
    <p:sldId id="2888" r:id="rId60"/>
    <p:sldId id="2910" r:id="rId61"/>
    <p:sldId id="2868" r:id="rId62"/>
    <p:sldId id="2896" r:id="rId63"/>
    <p:sldId id="2894" r:id="rId64"/>
    <p:sldId id="2895" r:id="rId65"/>
    <p:sldId id="2902" r:id="rId66"/>
    <p:sldId id="2904" r:id="rId67"/>
    <p:sldId id="2906" r:id="rId68"/>
    <p:sldId id="2901" r:id="rId69"/>
    <p:sldId id="2903" r:id="rId70"/>
    <p:sldId id="2905" r:id="rId71"/>
    <p:sldId id="2764" r:id="rId72"/>
    <p:sldId id="2871" r:id="rId73"/>
    <p:sldId id="2890" r:id="rId74"/>
    <p:sldId id="2911" r:id="rId75"/>
    <p:sldId id="2872" r:id="rId76"/>
    <p:sldId id="2811" r:id="rId77"/>
    <p:sldId id="2869" r:id="rId78"/>
    <p:sldId id="2822" r:id="rId79"/>
    <p:sldId id="2883" r:id="rId80"/>
  </p:sldIdLst>
  <p:sldSz cx="24384000"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1" clrIdx="0">
    <p:extLst>
      <p:ext uri="{19B8F6BF-5375-455C-9EA6-DF929625EA0E}">
        <p15:presenceInfo xmlns:p15="http://schemas.microsoft.com/office/powerpoint/2012/main" userId="S-1-5-21-196352387-3830531953-789369879-2120" providerId="AD"/>
      </p:ext>
    </p:extLst>
  </p:cmAuthor>
  <p:cmAuthor id="2" name="Karolina Guillen" initials="KG [2]" lastIdx="5" clrIdx="1">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50C8A0"/>
    <a:srgbClr val="FAB982"/>
    <a:srgbClr val="558ED5"/>
    <a:srgbClr val="17375E"/>
    <a:srgbClr val="8EB4E3"/>
    <a:srgbClr val="10253F"/>
    <a:srgbClr val="009AFF"/>
    <a:srgbClr val="C6D9F1"/>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34" autoAdjust="0"/>
    <p:restoredTop sz="97333" autoAdjust="0"/>
  </p:normalViewPr>
  <p:slideViewPr>
    <p:cSldViewPr snapToGrid="0" snapToObjects="1">
      <p:cViewPr varScale="1">
        <p:scale>
          <a:sx n="26" d="100"/>
          <a:sy n="26" d="100"/>
        </p:scale>
        <p:origin x="102" y="1512"/>
      </p:cViewPr>
      <p:guideLst>
        <p:guide orient="horz" pos="4320"/>
        <p:guide pos="7680"/>
      </p:guideLst>
    </p:cSldViewPr>
  </p:slideViewPr>
  <p:notesTextViewPr>
    <p:cViewPr>
      <p:scale>
        <a:sx n="100" d="100"/>
        <a:sy n="100" d="100"/>
      </p:scale>
      <p:origin x="0" y="0"/>
    </p:cViewPr>
  </p:notesTextViewPr>
  <p:sorterViewPr>
    <p:cViewPr>
      <p:scale>
        <a:sx n="50" d="100"/>
        <a:sy n="50" d="100"/>
      </p:scale>
      <p:origin x="0" y="-6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handoutMaster" Target="handoutMasters/handoutMaster1.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8.xml"/><Relationship Id="rId1" Type="http://schemas.microsoft.com/office/2011/relationships/chartStyle" Target="style28.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9.xml"/><Relationship Id="rId1" Type="http://schemas.microsoft.com/office/2011/relationships/chartStyle" Target="style29.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96758035684064E-2"/>
          <c:y val="7.0822495839573438E-2"/>
          <c:w val="0.93494380328534643"/>
          <c:h val="0.80691014649645887"/>
        </c:manualLayout>
      </c:layout>
      <c:barChart>
        <c:barDir val="col"/>
        <c:grouping val="stacked"/>
        <c:varyColors val="0"/>
        <c:ser>
          <c:idx val="0"/>
          <c:order val="0"/>
          <c:tx>
            <c:strRef>
              <c:f>Sheet1!$B$1</c:f>
              <c:strCache>
                <c:ptCount val="1"/>
                <c:pt idx="0">
                  <c:v>NFL</c:v>
                </c:pt>
              </c:strCache>
            </c:strRef>
          </c:tx>
          <c:spPr>
            <a:solidFill>
              <a:srgbClr val="0099FF"/>
            </a:solidFill>
          </c:spPr>
          <c:invertIfNegative val="0"/>
          <c:dPt>
            <c:idx val="0"/>
            <c:invertIfNegative val="0"/>
            <c:bubble3D val="0"/>
            <c:spPr>
              <a:solidFill>
                <a:srgbClr val="0099FF"/>
              </a:solidFill>
            </c:spPr>
            <c:extLst xmlns:c16r2="http://schemas.microsoft.com/office/drawing/2015/06/chart">
              <c:ext xmlns:c16="http://schemas.microsoft.com/office/drawing/2014/chart" uri="{C3380CC4-5D6E-409C-BE32-E72D297353CC}">
                <c16:uniqueId val="{00000000-D78C-4B81-A9D9-98B3BE63FFE8}"/>
              </c:ext>
            </c:extLst>
          </c:dPt>
          <c:dPt>
            <c:idx val="1"/>
            <c:invertIfNegative val="0"/>
            <c:bubble3D val="0"/>
            <c:extLst xmlns:c16r2="http://schemas.microsoft.com/office/drawing/2015/06/chart">
              <c:ext xmlns:c16="http://schemas.microsoft.com/office/drawing/2014/chart" uri="{C3380CC4-5D6E-409C-BE32-E72D297353CC}">
                <c16:uniqueId val="{00000001-D78C-4B81-A9D9-98B3BE63FFE8}"/>
              </c:ext>
            </c:extLst>
          </c:dPt>
          <c:dPt>
            <c:idx val="2"/>
            <c:invertIfNegative val="0"/>
            <c:bubble3D val="0"/>
            <c:extLst xmlns:c16r2="http://schemas.microsoft.com/office/drawing/2015/06/chart">
              <c:ext xmlns:c16="http://schemas.microsoft.com/office/drawing/2014/chart" uri="{C3380CC4-5D6E-409C-BE32-E72D297353CC}">
                <c16:uniqueId val="{00000002-D78C-4B81-A9D9-98B3BE63FFE8}"/>
              </c:ext>
            </c:extLst>
          </c:dPt>
          <c:dLbls>
            <c:dLbl>
              <c:idx val="0"/>
              <c:layout>
                <c:manualLayout>
                  <c:x val="-2.2140115911172372E-2"/>
                  <c:y val="-0.4144372331829637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78C-4B81-A9D9-98B3BE63FFE8}"/>
                </c:ext>
                <c:ext xmlns:c15="http://schemas.microsoft.com/office/drawing/2012/chart" uri="{CE6537A1-D6FC-4f65-9D91-7224C49458BB}">
                  <c15:layout>
                    <c:manualLayout>
                      <c:w val="0.34671432069563768"/>
                      <c:h val="0.14561603928036318"/>
                    </c:manualLayout>
                  </c15:layout>
                </c:ext>
              </c:extLst>
            </c:dLbl>
            <c:dLbl>
              <c:idx val="1"/>
              <c:layout>
                <c:manualLayout>
                  <c:x val="1.7700247267595638E-3"/>
                  <c:y val="-0.41906861093148012"/>
                </c:manualLayout>
              </c:layout>
              <c:spPr>
                <a:noFill/>
                <a:ln>
                  <a:noFill/>
                </a:ln>
                <a:effectLst/>
              </c:spPr>
              <c:txPr>
                <a:bodyPr wrap="square" lIns="38100" tIns="19050" rIns="38100" bIns="19050" anchor="ctr" anchorCtr="0">
                  <a:spAutoFit/>
                </a:bodyPr>
                <a:lstStyle/>
                <a:p>
                  <a:pPr algn="ctr" rtl="0">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78C-4B81-A9D9-98B3BE63FFE8}"/>
                </c:ext>
                <c:ext xmlns:c15="http://schemas.microsoft.com/office/drawing/2012/chart" uri="{CE6537A1-D6FC-4f65-9D91-7224C49458BB}">
                  <c15:layout>
                    <c:manualLayout>
                      <c:w val="0.38676268035815109"/>
                      <c:h val="0.12241886742894197"/>
                    </c:manualLayout>
                  </c15:layout>
                </c:ext>
              </c:extLst>
            </c:dLbl>
            <c:dLbl>
              <c:idx val="2"/>
              <c:layout>
                <c:manualLayout>
                  <c:x val="-7.3882283467771504E-8"/>
                  <c:y val="-0.43768627129584159"/>
                </c:manualLayout>
              </c:layout>
              <c:spPr>
                <a:noFill/>
                <a:ln>
                  <a:noFill/>
                </a:ln>
                <a:effectLst/>
              </c:spPr>
              <c:txPr>
                <a:bodyPr wrap="square" lIns="38100" tIns="19050" rIns="38100" bIns="19050" anchor="ctr">
                  <a:noAutofit/>
                </a:bodyPr>
                <a:lstStyle/>
                <a:p>
                  <a:pP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78C-4B81-A9D9-98B3BE63FFE8}"/>
                </c:ext>
                <c:ext xmlns:c15="http://schemas.microsoft.com/office/drawing/2012/chart" uri="{CE6537A1-D6FC-4f65-9D91-7224C49458BB}">
                  <c15:layout>
                    <c:manualLayout>
                      <c:w val="0.39357032460666402"/>
                      <c:h val="5.7972860616927177E-2"/>
                    </c:manualLayout>
                  </c15:layout>
                </c:ext>
              </c:extLst>
            </c:dLbl>
            <c:dLbl>
              <c:idx val="3"/>
              <c:layout>
                <c:manualLayout>
                  <c:x val="-1.2979215566200597E-16"/>
                  <c:y val="-0.2422161552136017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9CB-472F-A774-5D8F6C802960}"/>
                </c:ext>
                <c:ext xmlns:c15="http://schemas.microsoft.com/office/drawing/2012/chart" uri="{CE6537A1-D6FC-4f65-9D91-7224C49458BB}"/>
              </c:extLst>
            </c:dLbl>
            <c:dLbl>
              <c:idx val="4"/>
              <c:layout>
                <c:manualLayout>
                  <c:x val="0"/>
                  <c:y val="-0.338814264733311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9CB-472F-A774-5D8F6C802960}"/>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371.92</c:v>
                </c:pt>
                <c:pt idx="1">
                  <c:v>379.93</c:v>
                </c:pt>
                <c:pt idx="2">
                  <c:v>401.04</c:v>
                </c:pt>
              </c:numCache>
            </c:numRef>
          </c:val>
          <c:extLst xmlns:c16r2="http://schemas.microsoft.com/office/drawing/2015/06/chart">
            <c:ext xmlns:c16="http://schemas.microsoft.com/office/drawing/2014/chart" uri="{C3380CC4-5D6E-409C-BE32-E72D297353CC}">
              <c16:uniqueId val="{00000003-D78C-4B81-A9D9-98B3BE63FFE8}"/>
            </c:ext>
          </c:extLst>
        </c:ser>
        <c:dLbls>
          <c:showLegendKey val="0"/>
          <c:showVal val="0"/>
          <c:showCatName val="0"/>
          <c:showSerName val="0"/>
          <c:showPercent val="0"/>
          <c:showBubbleSize val="0"/>
        </c:dLbls>
        <c:gapWidth val="64"/>
        <c:overlap val="24"/>
        <c:axId val="707223480"/>
        <c:axId val="707225048"/>
      </c:barChart>
      <c:catAx>
        <c:axId val="707223480"/>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7225048"/>
        <c:crosses val="autoZero"/>
        <c:auto val="1"/>
        <c:lblAlgn val="ctr"/>
        <c:lblOffset val="100"/>
        <c:noMultiLvlLbl val="0"/>
      </c:catAx>
      <c:valAx>
        <c:axId val="707225048"/>
        <c:scaling>
          <c:orientation val="minMax"/>
          <c:max val="402"/>
          <c:min val="0"/>
        </c:scaling>
        <c:delete val="1"/>
        <c:axPos val="l"/>
        <c:numFmt formatCode="&quot;$&quot;#,##0.00" sourceLinked="1"/>
        <c:majorTickMark val="out"/>
        <c:minorTickMark val="none"/>
        <c:tickLblPos val="nextTo"/>
        <c:crossAx val="70722348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Avid</c:v>
                </c:pt>
              </c:strCache>
            </c:strRef>
          </c:tx>
          <c:dPt>
            <c:idx val="0"/>
            <c:bubble3D val="0"/>
            <c:spPr>
              <a:solidFill>
                <a:schemeClr val="accent3">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accent3">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accent3">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accent3">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accent3">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accent3">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24433503878068499"/>
                  <c:y val="-9.1608879106801801E-3"/>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7333689445156"/>
                  <c:y val="-0.157742271787947"/>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0706102304361099"/>
                  <c:y val="8.651246939354789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7.9811778130916097E-2"/>
                  <c:y val="0.13471027520919601"/>
                </c:manualLayout>
              </c:layout>
              <c:tx>
                <c:rich>
                  <a:bodyPr/>
                  <a:lstStyle/>
                  <a:p>
                    <a:fld id="{63F11AB1-4A0D-46EF-9E91-05A670D29673}" type="CATEGORYNAME">
                      <a:rPr lang="en-US" u="sng"/>
                      <a:pPr/>
                      <a:t>[CATEGORY NAME]</a:t>
                    </a:fld>
                    <a:endParaRPr lang="en-US" u="sng" baseline="0" dirty="0"/>
                  </a:p>
                  <a:p>
                    <a:fld id="{7C3FD3CC-511A-4056-8248-67431F066C7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0.24556060047304354"/>
                  <c:y val="1.767086732091673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1.2632759147622446E-2"/>
                  <c:y val="-8.7450995120699412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832461429622369"/>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0.51</c:v>
                </c:pt>
                <c:pt idx="1">
                  <c:v>0.18</c:v>
                </c:pt>
                <c:pt idx="2">
                  <c:v>0.23</c:v>
                </c:pt>
                <c:pt idx="3">
                  <c:v>7.0000000000000007E-2</c:v>
                </c:pt>
                <c:pt idx="4">
                  <c:v>0.01</c:v>
                </c:pt>
                <c:pt idx="5">
                  <c:v>0</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Adlts 18-34</c:v>
                </c:pt>
              </c:strCache>
            </c:strRef>
          </c:tx>
          <c:dPt>
            <c:idx val="0"/>
            <c:bubble3D val="0"/>
            <c:spPr>
              <a:solidFill>
                <a:schemeClr val="bg2">
                  <a:lumMod val="1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bg2">
                  <a:lumMod val="2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bg2">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bg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bg2">
                  <a:lumMod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bg2"/>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4747030364598929"/>
                  <c:y val="9.5456387804080167E-2"/>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7333689445156025"/>
                  <c:y val="-7.4403086049070574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325517428158989"/>
                  <c:y val="-0.12944171401995758"/>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4948641217517059"/>
                  <c:y val="0.10811266273934186"/>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3.4877593697463023E-2"/>
                  <c:y val="3.48547400366110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4.322162287436835E-2"/>
                  <c:y val="-3.4255770180990821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477826596690977"/>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0.34699999999999998</c:v>
                </c:pt>
                <c:pt idx="1">
                  <c:v>0.189</c:v>
                </c:pt>
                <c:pt idx="2">
                  <c:v>0.26800000000000002</c:v>
                </c:pt>
                <c:pt idx="3">
                  <c:v>9.7000000000000003E-2</c:v>
                </c:pt>
                <c:pt idx="4">
                  <c:v>7.5999999999999998E-2</c:v>
                </c:pt>
                <c:pt idx="5">
                  <c:v>2.1000000000000001E-2</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Casual</c:v>
                </c:pt>
              </c:strCache>
            </c:strRef>
          </c:tx>
          <c:dPt>
            <c:idx val="0"/>
            <c:bubble3D val="0"/>
            <c:spPr>
              <a:solidFill>
                <a:schemeClr val="accent5">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5">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5">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5">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5">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5">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Lbls>
            <c:dLbl>
              <c:idx val="0"/>
              <c:layout>
                <c:manualLayout>
                  <c:x val="-0.13897339705522641"/>
                  <c:y val="0.12382717443859143"/>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14614679336111933"/>
                  <c:y val="-0.16660814261123214"/>
                </c:manualLayout>
              </c:layout>
              <c:tx>
                <c:rich>
                  <a:bodyPr/>
                  <a:lstStyle/>
                  <a:p>
                    <a:fld id="{9E587866-FDE0-495A-873A-D0BD75E396A9}" type="CATEGORYNAME">
                      <a:rPr lang="en-US" u="sng">
                        <a:solidFill>
                          <a:schemeClr val="bg1"/>
                        </a:solidFill>
                      </a:rPr>
                      <a:pPr/>
                      <a:t>[CATEGORY NAME]</a:t>
                    </a:fld>
                    <a:r>
                      <a:rPr lang="en-US" baseline="0" dirty="0">
                        <a:solidFill>
                          <a:schemeClr val="bg1"/>
                        </a:solidFill>
                      </a:rPr>
                      <a:t>
</a:t>
                    </a:r>
                    <a:fld id="{F6A34A8B-E8BA-4012-991E-A33E2C1424E1}"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7333689445156014"/>
                  <c:y val="-0.172370958646367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6138208140223848"/>
                  <c:y val="8.68855340681906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3.3987626363051006E-2"/>
                  <c:y val="3.008308647351537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3500725515394254"/>
                      <c:h val="0.11348314653804499"/>
                    </c:manualLayout>
                  </c15:layout>
                  <c15:dlblFieldTable/>
                  <c15:showDataLabelsRange val="0"/>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3315918466092927"/>
                      <c:h val="0.1265514401315667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0.29909999999999998</c:v>
                </c:pt>
                <c:pt idx="1">
                  <c:v>0.16619999999999999</c:v>
                </c:pt>
                <c:pt idx="2">
                  <c:v>0.2913</c:v>
                </c:pt>
                <c:pt idx="3">
                  <c:v>0.14369999999999999</c:v>
                </c:pt>
                <c:pt idx="4">
                  <c:v>8.4099999999999994E-2</c:v>
                </c:pt>
                <c:pt idx="5">
                  <c:v>1.5599999999999999E-2</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Adults 35+</c:v>
                </c:pt>
              </c:strCache>
            </c:strRef>
          </c:tx>
          <c:dPt>
            <c:idx val="0"/>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bg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bg1">
                  <a:lumMod val="9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bg1"/>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5426782891859936"/>
                  <c:y val="0.14333209024981791"/>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3425112413405149"/>
                  <c:y val="-0.14355687847069173"/>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20392575817830605"/>
                  <c:y val="-0.15071980399584101"/>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21066413962866243"/>
                  <c:y val="7.087600528154577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2.5490719772288256E-2"/>
                  <c:y val="1.23513448269458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2.2829047056537748E-2"/>
                  <c:y val="1.893945475871772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832461429622369"/>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0.27100000000000002</c:v>
                </c:pt>
                <c:pt idx="1">
                  <c:v>0.152</c:v>
                </c:pt>
                <c:pt idx="2">
                  <c:v>0.30480000000000002</c:v>
                </c:pt>
                <c:pt idx="3">
                  <c:v>0.17100000000000001</c:v>
                </c:pt>
                <c:pt idx="4">
                  <c:v>8.8999999999999996E-2</c:v>
                </c:pt>
                <c:pt idx="5">
                  <c:v>1.2E-2</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Casual Sports Fan</c:v>
                </c:pt>
              </c:strCache>
            </c:strRef>
          </c:tx>
          <c:spPr>
            <a:solidFill>
              <a:srgbClr val="426DA1"/>
            </a:solidFill>
            <a:ln>
              <a:solidFill>
                <a:srgbClr val="426DA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Better viewing experience (i.e. big screen TV, HD, etc)</c:v>
                </c:pt>
                <c:pt idx="1">
                  <c:v>TV provides a front row seat to any game I want to watch</c:v>
                </c:pt>
                <c:pt idx="2">
                  <c:v>Convenience (food, drink and bathroom close by with no lines)</c:v>
                </c:pt>
                <c:pt idx="3">
                  <c:v>No hassles with traveling to a game (traffic, parking, security gates, etc)</c:v>
                </c:pt>
                <c:pt idx="4">
                  <c:v>Inexpensive way of watching my favorite team or sport</c:v>
                </c:pt>
                <c:pt idx="5">
                  <c:v>Flexibility to watch multiple sporting events at the same time or during breaks in the action</c:v>
                </c:pt>
                <c:pt idx="6">
                  <c:v>Can hear the announcers and see the game more clearly than at a bar/restaurant</c:v>
                </c:pt>
                <c:pt idx="7">
                  <c:v>Announcers and commentators make it easy to understand / keep up with all the action</c:v>
                </c:pt>
                <c:pt idx="8">
                  <c:v>Good way to spend time with family and / or friends</c:v>
                </c:pt>
                <c:pt idx="9">
                  <c:v>I can do other things &amp; multitask while watching a game</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0.88439999999999996</c:v>
                </c:pt>
                <c:pt idx="1">
                  <c:v>0.89119999999999999</c:v>
                </c:pt>
                <c:pt idx="2">
                  <c:v>0.91159999999999997</c:v>
                </c:pt>
                <c:pt idx="3">
                  <c:v>0.8095</c:v>
                </c:pt>
                <c:pt idx="4">
                  <c:v>0.87760000000000005</c:v>
                </c:pt>
                <c:pt idx="5">
                  <c:v>0.63949999999999996</c:v>
                </c:pt>
                <c:pt idx="6">
                  <c:v>0.77549999999999997</c:v>
                </c:pt>
                <c:pt idx="7">
                  <c:v>0.72789999999999999</c:v>
                </c:pt>
                <c:pt idx="8">
                  <c:v>0.80269999999999997</c:v>
                </c:pt>
                <c:pt idx="9">
                  <c:v>0.82989999999999997</c:v>
                </c:pt>
                <c:pt idx="10">
                  <c:v>0.55779999999999996</c:v>
                </c:pt>
                <c:pt idx="11">
                  <c:v>0.53059999999999996</c:v>
                </c:pt>
                <c:pt idx="12">
                  <c:v>0.31290000000000001</c:v>
                </c:pt>
              </c:numCache>
            </c:numRef>
          </c:val>
          <c:extLst xmlns:c16r2="http://schemas.microsoft.com/office/drawing/2015/06/chart">
            <c:ext xmlns:c16="http://schemas.microsoft.com/office/drawing/2014/chart" uri="{C3380CC4-5D6E-409C-BE32-E72D297353CC}">
              <c16:uniqueId val="{00000000-F992-4A9D-9D31-BED052772CCC}"/>
            </c:ext>
          </c:extLst>
        </c:ser>
        <c:ser>
          <c:idx val="1"/>
          <c:order val="1"/>
          <c:tx>
            <c:strRef>
              <c:f>Sheet1!$C$1</c:f>
              <c:strCache>
                <c:ptCount val="1"/>
                <c:pt idx="0">
                  <c:v>Avid Sports Fan</c:v>
                </c:pt>
              </c:strCache>
            </c:strRef>
          </c:tx>
          <c:spPr>
            <a:solidFill>
              <a:srgbClr val="849F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Better viewing experience (i.e. big screen TV, HD, etc)</c:v>
                </c:pt>
                <c:pt idx="1">
                  <c:v>TV provides a front row seat to any game I want to watch</c:v>
                </c:pt>
                <c:pt idx="2">
                  <c:v>Convenience (food, drink and bathroom close by with no lines)</c:v>
                </c:pt>
                <c:pt idx="3">
                  <c:v>No hassles with traveling to a game (traffic, parking, security gates, etc)</c:v>
                </c:pt>
                <c:pt idx="4">
                  <c:v>Inexpensive way of watching my favorite team or sport</c:v>
                </c:pt>
                <c:pt idx="5">
                  <c:v>Flexibility to watch multiple sporting events at the same time or during breaks in the action</c:v>
                </c:pt>
                <c:pt idx="6">
                  <c:v>Can hear the announcers and see the game more clearly than at a bar/restaurant</c:v>
                </c:pt>
                <c:pt idx="7">
                  <c:v>Announcers and commentators make it easy to understand / keep up with all the action</c:v>
                </c:pt>
                <c:pt idx="8">
                  <c:v>Good way to spend time with family and / or friends</c:v>
                </c:pt>
                <c:pt idx="9">
                  <c:v>I can do other things &amp; multitask while watching a game</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0.93889999999999996</c:v>
                </c:pt>
                <c:pt idx="1">
                  <c:v>0.93569999999999998</c:v>
                </c:pt>
                <c:pt idx="2">
                  <c:v>0.92600000000000005</c:v>
                </c:pt>
                <c:pt idx="3">
                  <c:v>0.89710000000000001</c:v>
                </c:pt>
                <c:pt idx="4">
                  <c:v>0.89390000000000003</c:v>
                </c:pt>
                <c:pt idx="5">
                  <c:v>0.84889999999999999</c:v>
                </c:pt>
                <c:pt idx="6">
                  <c:v>0.84240000000000004</c:v>
                </c:pt>
                <c:pt idx="7">
                  <c:v>0.83599999999999997</c:v>
                </c:pt>
                <c:pt idx="8">
                  <c:v>0.83279999999999998</c:v>
                </c:pt>
                <c:pt idx="9">
                  <c:v>0.8135</c:v>
                </c:pt>
                <c:pt idx="10">
                  <c:v>0.72989999999999999</c:v>
                </c:pt>
                <c:pt idx="11">
                  <c:v>0.68489999999999995</c:v>
                </c:pt>
                <c:pt idx="12">
                  <c:v>0.54979999999999996</c:v>
                </c:pt>
              </c:numCache>
            </c:numRef>
          </c:val>
          <c:extLst xmlns:c16r2="http://schemas.microsoft.com/office/drawing/2015/06/chart">
            <c:ext xmlns:c16="http://schemas.microsoft.com/office/drawing/2014/chart" uri="{C3380CC4-5D6E-409C-BE32-E72D297353CC}">
              <c16:uniqueId val="{00000001-F992-4A9D-9D31-BED052772CCC}"/>
            </c:ext>
          </c:extLst>
        </c:ser>
        <c:dLbls>
          <c:showLegendKey val="0"/>
          <c:showVal val="0"/>
          <c:showCatName val="0"/>
          <c:showSerName val="0"/>
          <c:showPercent val="0"/>
          <c:showBubbleSize val="0"/>
        </c:dLbls>
        <c:gapWidth val="182"/>
        <c:axId val="1102078376"/>
        <c:axId val="1102079160"/>
      </c:barChart>
      <c:catAx>
        <c:axId val="110207837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102079160"/>
        <c:crosses val="autoZero"/>
        <c:auto val="1"/>
        <c:lblAlgn val="ctr"/>
        <c:lblOffset val="100"/>
        <c:noMultiLvlLbl val="0"/>
      </c:catAx>
      <c:valAx>
        <c:axId val="1102079160"/>
        <c:scaling>
          <c:orientation val="minMax"/>
          <c:min val="0"/>
        </c:scaling>
        <c:delete val="1"/>
        <c:axPos val="t"/>
        <c:numFmt formatCode="0%" sourceLinked="1"/>
        <c:majorTickMark val="out"/>
        <c:minorTickMark val="none"/>
        <c:tickLblPos val="nextTo"/>
        <c:crossAx val="11020783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Casual Sports Fan</c:v>
                </c:pt>
              </c:strCache>
            </c:strRef>
          </c:tx>
          <c:spPr>
            <a:solidFill>
              <a:srgbClr val="426D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 show support of your favorite team / team pride</c:v>
                </c:pt>
                <c:pt idx="1">
                  <c:v>Spend time with friends and / or family</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Camaraderie &amp; community with other fans</c:v>
                </c:pt>
                <c:pt idx="9">
                  <c:v>Experiencing the amenities at the stadium / arena</c:v>
                </c:pt>
                <c:pt idx="10">
                  <c:v>Opportunity to get out of the house</c:v>
                </c:pt>
                <c:pt idx="11">
                  <c:v>Food and drink options at the stadium / arena</c:v>
                </c:pt>
                <c:pt idx="12">
                  <c:v>Tailgating before, and / or after, the game</c:v>
                </c:pt>
                <c:pt idx="13">
                  <c:v>Provides me with social media content (tweets, IG stories, Snapchat, etc)</c:v>
                </c:pt>
              </c:strCache>
            </c:strRef>
          </c:cat>
          <c:val>
            <c:numRef>
              <c:f>Sheet1!$B$2:$B$15</c:f>
              <c:numCache>
                <c:formatCode>0%</c:formatCode>
                <c:ptCount val="14"/>
                <c:pt idx="0">
                  <c:v>0.82410000000000005</c:v>
                </c:pt>
                <c:pt idx="1">
                  <c:v>0.88890000000000002</c:v>
                </c:pt>
                <c:pt idx="2">
                  <c:v>0.88890000000000002</c:v>
                </c:pt>
                <c:pt idx="3">
                  <c:v>0.75929999999999997</c:v>
                </c:pt>
                <c:pt idx="4">
                  <c:v>0.77780000000000005</c:v>
                </c:pt>
                <c:pt idx="5">
                  <c:v>0.84260000000000002</c:v>
                </c:pt>
                <c:pt idx="6">
                  <c:v>0.76849999999999996</c:v>
                </c:pt>
                <c:pt idx="7">
                  <c:v>0.76849999999999996</c:v>
                </c:pt>
                <c:pt idx="8">
                  <c:v>0.74070000000000003</c:v>
                </c:pt>
                <c:pt idx="9">
                  <c:v>0.75929999999999997</c:v>
                </c:pt>
                <c:pt idx="10">
                  <c:v>0.79630000000000001</c:v>
                </c:pt>
                <c:pt idx="11">
                  <c:v>0.67589999999999995</c:v>
                </c:pt>
                <c:pt idx="12">
                  <c:v>0.58330000000000004</c:v>
                </c:pt>
                <c:pt idx="13">
                  <c:v>0.47220000000000001</c:v>
                </c:pt>
              </c:numCache>
            </c:numRef>
          </c:val>
          <c:extLst xmlns:c16r2="http://schemas.microsoft.com/office/drawing/2015/06/chart">
            <c:ext xmlns:c16="http://schemas.microsoft.com/office/drawing/2014/chart" uri="{C3380CC4-5D6E-409C-BE32-E72D297353CC}">
              <c16:uniqueId val="{00000000-B999-491B-8AAD-2AA19A996C0D}"/>
            </c:ext>
          </c:extLst>
        </c:ser>
        <c:ser>
          <c:idx val="1"/>
          <c:order val="1"/>
          <c:tx>
            <c:strRef>
              <c:f>Sheet1!$C$1</c:f>
              <c:strCache>
                <c:ptCount val="1"/>
                <c:pt idx="0">
                  <c:v>Avid Sports Fan</c:v>
                </c:pt>
              </c:strCache>
            </c:strRef>
          </c:tx>
          <c:spPr>
            <a:solidFill>
              <a:srgbClr val="849F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 show support of your favorite team / team pride</c:v>
                </c:pt>
                <c:pt idx="1">
                  <c:v>Spend time with friends and / or family</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Camaraderie &amp; community with other fans</c:v>
                </c:pt>
                <c:pt idx="9">
                  <c:v>Experiencing the amenities at the stadium / arena</c:v>
                </c:pt>
                <c:pt idx="10">
                  <c:v>Opportunity to get out of the house</c:v>
                </c:pt>
                <c:pt idx="11">
                  <c:v>Food and drink options at the stadium / arena</c:v>
                </c:pt>
                <c:pt idx="12">
                  <c:v>Tailgating before, and / or after, the game</c:v>
                </c:pt>
                <c:pt idx="13">
                  <c:v>Provides me with social media content (tweets, IG stories, Snapchat, etc)</c:v>
                </c:pt>
              </c:strCache>
            </c:strRef>
          </c:cat>
          <c:val>
            <c:numRef>
              <c:f>Sheet1!$C$2:$C$15</c:f>
              <c:numCache>
                <c:formatCode>0%</c:formatCode>
                <c:ptCount val="14"/>
                <c:pt idx="0">
                  <c:v>0.93130000000000002</c:v>
                </c:pt>
                <c:pt idx="1">
                  <c:v>0.92859999999999998</c:v>
                </c:pt>
                <c:pt idx="2">
                  <c:v>0.91759999999999997</c:v>
                </c:pt>
                <c:pt idx="3">
                  <c:v>0.9093</c:v>
                </c:pt>
                <c:pt idx="4">
                  <c:v>0.89559999999999995</c:v>
                </c:pt>
                <c:pt idx="5">
                  <c:v>0.89559999999999995</c:v>
                </c:pt>
                <c:pt idx="6">
                  <c:v>0.87360000000000004</c:v>
                </c:pt>
                <c:pt idx="7">
                  <c:v>0.83240000000000003</c:v>
                </c:pt>
                <c:pt idx="8">
                  <c:v>0.81040000000000001</c:v>
                </c:pt>
                <c:pt idx="9">
                  <c:v>0.80769999999999997</c:v>
                </c:pt>
                <c:pt idx="10">
                  <c:v>0.7802</c:v>
                </c:pt>
                <c:pt idx="11">
                  <c:v>0.6593</c:v>
                </c:pt>
                <c:pt idx="12">
                  <c:v>0.64839999999999998</c:v>
                </c:pt>
                <c:pt idx="13">
                  <c:v>0.47249999999999998</c:v>
                </c:pt>
              </c:numCache>
            </c:numRef>
          </c:val>
          <c:extLst xmlns:c16r2="http://schemas.microsoft.com/office/drawing/2015/06/chart">
            <c:ext xmlns:c16="http://schemas.microsoft.com/office/drawing/2014/chart" uri="{C3380CC4-5D6E-409C-BE32-E72D297353CC}">
              <c16:uniqueId val="{00000001-B999-491B-8AAD-2AA19A996C0D}"/>
            </c:ext>
          </c:extLst>
        </c:ser>
        <c:dLbls>
          <c:showLegendKey val="0"/>
          <c:showVal val="0"/>
          <c:showCatName val="0"/>
          <c:showSerName val="0"/>
          <c:showPercent val="0"/>
          <c:showBubbleSize val="0"/>
        </c:dLbls>
        <c:gapWidth val="182"/>
        <c:axId val="852184024"/>
        <c:axId val="852184416"/>
      </c:barChart>
      <c:catAx>
        <c:axId val="85218402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52184416"/>
        <c:crosses val="autoZero"/>
        <c:auto val="1"/>
        <c:lblAlgn val="ctr"/>
        <c:lblOffset val="100"/>
        <c:noMultiLvlLbl val="0"/>
      </c:catAx>
      <c:valAx>
        <c:axId val="852184416"/>
        <c:scaling>
          <c:orientation val="minMax"/>
          <c:min val="0"/>
        </c:scaling>
        <c:delete val="1"/>
        <c:axPos val="t"/>
        <c:numFmt formatCode="0%" sourceLinked="1"/>
        <c:majorTickMark val="out"/>
        <c:minorTickMark val="none"/>
        <c:tickLblPos val="nextTo"/>
        <c:crossAx val="852184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Casual Sports Fan</c:v>
                </c:pt>
              </c:strCache>
            </c:strRef>
          </c:tx>
          <c:spPr>
            <a:solidFill>
              <a:srgbClr val="426D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Stadiums / arenas are too far away from where I live</c:v>
                </c:pt>
                <c:pt idx="3">
                  <c:v>Seats are usually far away from the field / court</c:v>
                </c:pt>
                <c:pt idx="4">
                  <c:v>Unpredictable weather</c:v>
                </c:pt>
                <c:pt idx="5">
                  <c:v>Long lines for concessions and bathrooms</c:v>
                </c:pt>
                <c:pt idx="6">
                  <c:v>Uncomfortable seating</c:v>
                </c:pt>
                <c:pt idx="7">
                  <c:v>Rowdy crowds</c:v>
                </c:pt>
                <c:pt idx="8">
                  <c:v>Might miss plays or other in-game action</c:v>
                </c:pt>
                <c:pt idx="9">
                  <c:v>Don't want to devote enough time to attend a game</c:v>
                </c:pt>
                <c:pt idx="10">
                  <c:v>It's hard to follow what's happening without announcers / commentary</c:v>
                </c:pt>
                <c:pt idx="11">
                  <c:v>Limited instant replays shown within the stadium / arena</c:v>
                </c:pt>
                <c:pt idx="12">
                  <c:v>Feel disconnected from other things going on in my life</c:v>
                </c:pt>
                <c:pt idx="13">
                  <c:v>It’s boring (sporting events go on too long, etc.)</c:v>
                </c:pt>
              </c:strCache>
            </c:strRef>
          </c:cat>
          <c:val>
            <c:numRef>
              <c:f>Sheet1!$B$2:$B$15</c:f>
              <c:numCache>
                <c:formatCode>0%</c:formatCode>
                <c:ptCount val="14"/>
                <c:pt idx="0">
                  <c:v>0.83730000000000004</c:v>
                </c:pt>
                <c:pt idx="1">
                  <c:v>0.76080000000000003</c:v>
                </c:pt>
                <c:pt idx="2">
                  <c:v>0.6603</c:v>
                </c:pt>
                <c:pt idx="3">
                  <c:v>0.68899999999999995</c:v>
                </c:pt>
                <c:pt idx="4">
                  <c:v>0.60289999999999999</c:v>
                </c:pt>
                <c:pt idx="5">
                  <c:v>0.6411</c:v>
                </c:pt>
                <c:pt idx="6">
                  <c:v>0.6603</c:v>
                </c:pt>
                <c:pt idx="7">
                  <c:v>0.60770000000000002</c:v>
                </c:pt>
                <c:pt idx="8">
                  <c:v>0.53590000000000004</c:v>
                </c:pt>
                <c:pt idx="9">
                  <c:v>0.52149999999999996</c:v>
                </c:pt>
                <c:pt idx="10">
                  <c:v>0.51670000000000005</c:v>
                </c:pt>
                <c:pt idx="11">
                  <c:v>0.50719999999999998</c:v>
                </c:pt>
                <c:pt idx="12">
                  <c:v>0.3589</c:v>
                </c:pt>
                <c:pt idx="13">
                  <c:v>0.40189999999999998</c:v>
                </c:pt>
              </c:numCache>
            </c:numRef>
          </c:val>
          <c:extLst xmlns:c16r2="http://schemas.microsoft.com/office/drawing/2015/06/chart">
            <c:ext xmlns:c16="http://schemas.microsoft.com/office/drawing/2014/chart" uri="{C3380CC4-5D6E-409C-BE32-E72D297353CC}">
              <c16:uniqueId val="{00000000-199B-4A97-B5B3-A39D1E0AC470}"/>
            </c:ext>
          </c:extLst>
        </c:ser>
        <c:ser>
          <c:idx val="1"/>
          <c:order val="1"/>
          <c:tx>
            <c:strRef>
              <c:f>Sheet1!$C$1</c:f>
              <c:strCache>
                <c:ptCount val="1"/>
                <c:pt idx="0">
                  <c:v>Avid Sports Fan</c:v>
                </c:pt>
              </c:strCache>
            </c:strRef>
          </c:tx>
          <c:spPr>
            <a:solidFill>
              <a:srgbClr val="849F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Stadiums / arenas are too far away from where I live</c:v>
                </c:pt>
                <c:pt idx="3">
                  <c:v>Seats are usually far away from the field / court</c:v>
                </c:pt>
                <c:pt idx="4">
                  <c:v>Unpredictable weather</c:v>
                </c:pt>
                <c:pt idx="5">
                  <c:v>Long lines for concessions and bathrooms</c:v>
                </c:pt>
                <c:pt idx="6">
                  <c:v>Uncomfortable seating</c:v>
                </c:pt>
                <c:pt idx="7">
                  <c:v>Rowdy crowds</c:v>
                </c:pt>
                <c:pt idx="8">
                  <c:v>Might miss plays or other in-game action</c:v>
                </c:pt>
                <c:pt idx="9">
                  <c:v>Don't want to devote enough time to attend a game</c:v>
                </c:pt>
                <c:pt idx="10">
                  <c:v>It's hard to follow what's happening without announcers / commentary</c:v>
                </c:pt>
                <c:pt idx="11">
                  <c:v>Limited instant replays shown within the stadium / arena</c:v>
                </c:pt>
                <c:pt idx="12">
                  <c:v>Feel disconnected from other things going on in my life</c:v>
                </c:pt>
                <c:pt idx="13">
                  <c:v>It’s boring (sporting events go on too long, etc.)</c:v>
                </c:pt>
              </c:strCache>
            </c:strRef>
          </c:cat>
          <c:val>
            <c:numRef>
              <c:f>Sheet1!$C$2:$C$15</c:f>
              <c:numCache>
                <c:formatCode>0%</c:formatCode>
                <c:ptCount val="14"/>
                <c:pt idx="0">
                  <c:v>0.81779999999999997</c:v>
                </c:pt>
                <c:pt idx="1">
                  <c:v>0.73580000000000001</c:v>
                </c:pt>
                <c:pt idx="2">
                  <c:v>0.68110000000000004</c:v>
                </c:pt>
                <c:pt idx="3">
                  <c:v>0.6583</c:v>
                </c:pt>
                <c:pt idx="4">
                  <c:v>0.64239999999999997</c:v>
                </c:pt>
                <c:pt idx="5">
                  <c:v>0.63780000000000003</c:v>
                </c:pt>
                <c:pt idx="6">
                  <c:v>0.60819999999999996</c:v>
                </c:pt>
                <c:pt idx="7">
                  <c:v>0.51939999999999997</c:v>
                </c:pt>
                <c:pt idx="8">
                  <c:v>0.51249999999999996</c:v>
                </c:pt>
                <c:pt idx="9">
                  <c:v>0.4214</c:v>
                </c:pt>
                <c:pt idx="10">
                  <c:v>0.40550000000000003</c:v>
                </c:pt>
                <c:pt idx="11">
                  <c:v>0.42370000000000002</c:v>
                </c:pt>
                <c:pt idx="12">
                  <c:v>0.36449999999999999</c:v>
                </c:pt>
                <c:pt idx="13">
                  <c:v>0.26879999999999998</c:v>
                </c:pt>
              </c:numCache>
            </c:numRef>
          </c:val>
          <c:extLst xmlns:c16r2="http://schemas.microsoft.com/office/drawing/2015/06/chart">
            <c:ext xmlns:c16="http://schemas.microsoft.com/office/drawing/2014/chart" uri="{C3380CC4-5D6E-409C-BE32-E72D297353CC}">
              <c16:uniqueId val="{00000001-199B-4A97-B5B3-A39D1E0AC470}"/>
            </c:ext>
          </c:extLst>
        </c:ser>
        <c:dLbls>
          <c:showLegendKey val="0"/>
          <c:showVal val="0"/>
          <c:showCatName val="0"/>
          <c:showSerName val="0"/>
          <c:showPercent val="0"/>
          <c:showBubbleSize val="0"/>
        </c:dLbls>
        <c:gapWidth val="182"/>
        <c:axId val="422003904"/>
        <c:axId val="422004296"/>
      </c:barChart>
      <c:catAx>
        <c:axId val="42200390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22004296"/>
        <c:crosses val="autoZero"/>
        <c:auto val="1"/>
        <c:lblAlgn val="ctr"/>
        <c:lblOffset val="100"/>
        <c:noMultiLvlLbl val="0"/>
      </c:catAx>
      <c:valAx>
        <c:axId val="422004296"/>
        <c:scaling>
          <c:orientation val="minMax"/>
          <c:min val="0"/>
        </c:scaling>
        <c:delete val="1"/>
        <c:axPos val="t"/>
        <c:numFmt formatCode="0%" sourceLinked="1"/>
        <c:majorTickMark val="out"/>
        <c:minorTickMark val="none"/>
        <c:tickLblPos val="nextTo"/>
        <c:crossAx val="4220039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Male</c:v>
                </c:pt>
              </c:strCache>
            </c:strRef>
          </c:tx>
          <c:dPt>
            <c:idx val="0"/>
            <c:bubble3D val="0"/>
            <c:spPr>
              <a:solidFill>
                <a:schemeClr val="accent2">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accent2">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accent2">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accent2">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accent2">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accent2">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8145793000904017"/>
                  <c:y val="0.11496130361530665"/>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7333689445156025"/>
                  <c:y val="-7.4403086049070574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325517428158989"/>
                  <c:y val="-0.12944171401995758"/>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4948641217517059"/>
                  <c:y val="0.10811266273934186"/>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3.4877593697463023E-2"/>
                  <c:y val="3.48547400366110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1.9430284420232646E-2"/>
                  <c:y val="-8.745099512069943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477826596690977"/>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0.34939999999999999</c:v>
                </c:pt>
                <c:pt idx="1">
                  <c:v>0.1739</c:v>
                </c:pt>
                <c:pt idx="2">
                  <c:v>0.28820000000000001</c:v>
                </c:pt>
                <c:pt idx="3">
                  <c:v>0.1014</c:v>
                </c:pt>
                <c:pt idx="4">
                  <c:v>7.4099999999999999E-2</c:v>
                </c:pt>
                <c:pt idx="5">
                  <c:v>1.29E-2</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All</c:v>
                </c:pt>
              </c:strCache>
            </c:strRef>
          </c:tx>
          <c:dPt>
            <c:idx val="0"/>
            <c:bubble3D val="0"/>
            <c:spPr>
              <a:solidFill>
                <a:schemeClr val="accent5">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5">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5">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5">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5">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5">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Lbls>
            <c:dLbl>
              <c:idx val="0"/>
              <c:layout>
                <c:manualLayout>
                  <c:x val="-0.15596721023675192"/>
                  <c:y val="0.12382717443859143"/>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14614679336111933"/>
                  <c:y val="-0.16660814261123214"/>
                </c:manualLayout>
              </c:layout>
              <c:tx>
                <c:rich>
                  <a:bodyPr/>
                  <a:lstStyle/>
                  <a:p>
                    <a:fld id="{9E587866-FDE0-495A-873A-D0BD75E396A9}" type="CATEGORYNAME">
                      <a:rPr lang="en-US" u="sng">
                        <a:solidFill>
                          <a:schemeClr val="bg1"/>
                        </a:solidFill>
                      </a:rPr>
                      <a:pPr/>
                      <a:t>[CATEGORY NAME]</a:t>
                    </a:fld>
                    <a:r>
                      <a:rPr lang="en-US" baseline="0" dirty="0">
                        <a:solidFill>
                          <a:schemeClr val="bg1"/>
                        </a:solidFill>
                      </a:rPr>
                      <a:t>
</a:t>
                    </a:r>
                    <a:fld id="{F6A34A8B-E8BA-4012-991E-A33E2C1424E1}"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7333689445156014"/>
                  <c:y val="-0.172370958646367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6138208140223848"/>
                  <c:y val="8.68855340681906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3.3987626363051006E-2"/>
                  <c:y val="3.008308647351537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3500725515394254"/>
                      <c:h val="0.11348314653804499"/>
                    </c:manualLayout>
                  </c15:layout>
                  <c15:dlblFieldTable/>
                  <c15:showDataLabelsRange val="0"/>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3315918466092927"/>
                      <c:h val="0.1265514401315667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0.29909999999999998</c:v>
                </c:pt>
                <c:pt idx="1">
                  <c:v>0.16619999999999999</c:v>
                </c:pt>
                <c:pt idx="2">
                  <c:v>0.2913</c:v>
                </c:pt>
                <c:pt idx="3">
                  <c:v>0.14369999999999999</c:v>
                </c:pt>
                <c:pt idx="4">
                  <c:v>8.4099999999999994E-2</c:v>
                </c:pt>
                <c:pt idx="5">
                  <c:v>1.5599999999999999E-2</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Female</c:v>
                </c:pt>
              </c:strCache>
            </c:strRef>
          </c:tx>
          <c:dPt>
            <c:idx val="0"/>
            <c:bubble3D val="0"/>
            <c:spPr>
              <a:solidFill>
                <a:schemeClr val="accent4">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accent4">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accent4">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accent4">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accent4">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accent4">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3047649046446366"/>
                  <c:y val="0.14510526441447485"/>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0876040436176322"/>
                  <c:y val="-9.9227524354267849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2575421754328872"/>
                  <c:y val="-8.688553406819069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3419198031179766"/>
                  <c:y val="1.59076061771803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2.5490719772288256E-2"/>
                  <c:y val="1.23513448269458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2.79271910109954E-2"/>
                  <c:y val="1.893945475871776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832461429622369"/>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0.22140000000000001</c:v>
                </c:pt>
                <c:pt idx="1">
                  <c:v>0.1542</c:v>
                </c:pt>
                <c:pt idx="2">
                  <c:v>0.29599999999999999</c:v>
                </c:pt>
                <c:pt idx="3">
                  <c:v>0.20899999999999999</c:v>
                </c:pt>
                <c:pt idx="4">
                  <c:v>9.9500000000000005E-2</c:v>
                </c:pt>
                <c:pt idx="5">
                  <c:v>1.9900000000000001E-2</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59438678969537E-2"/>
          <c:y val="0.22741685915004753"/>
          <c:w val="0.93494380328534643"/>
          <c:h val="0.65545119180088462"/>
        </c:manualLayout>
      </c:layout>
      <c:barChart>
        <c:barDir val="col"/>
        <c:grouping val="stacked"/>
        <c:varyColors val="0"/>
        <c:ser>
          <c:idx val="0"/>
          <c:order val="0"/>
          <c:tx>
            <c:strRef>
              <c:f>Sheet1!$B$1</c:f>
              <c:strCache>
                <c:ptCount val="1"/>
                <c:pt idx="0">
                  <c:v>NHL</c:v>
                </c:pt>
              </c:strCache>
            </c:strRef>
          </c:tx>
          <c:spPr>
            <a:solidFill>
              <a:srgbClr val="50C8A0"/>
            </a:solidFill>
          </c:spPr>
          <c:invertIfNegative val="0"/>
          <c:dPt>
            <c:idx val="0"/>
            <c:invertIfNegative val="0"/>
            <c:bubble3D val="0"/>
            <c:spPr>
              <a:solidFill>
                <a:srgbClr val="50C8A0"/>
              </a:solidFill>
            </c:spPr>
            <c:extLst xmlns:c16r2="http://schemas.microsoft.com/office/drawing/2015/06/chart">
              <c:ext xmlns:c16="http://schemas.microsoft.com/office/drawing/2014/chart" uri="{C3380CC4-5D6E-409C-BE32-E72D297353CC}">
                <c16:uniqueId val="{00000001-6F85-433F-A141-EF8780A1D944}"/>
              </c:ext>
            </c:extLst>
          </c:dPt>
          <c:dPt>
            <c:idx val="1"/>
            <c:invertIfNegative val="0"/>
            <c:bubble3D val="0"/>
            <c:extLst xmlns:c16r2="http://schemas.microsoft.com/office/drawing/2015/06/chart">
              <c:ext xmlns:c16="http://schemas.microsoft.com/office/drawing/2014/chart" uri="{C3380CC4-5D6E-409C-BE32-E72D297353CC}">
                <c16:uniqueId val="{00000003-6F85-433F-A141-EF8780A1D944}"/>
              </c:ext>
            </c:extLst>
          </c:dPt>
          <c:dPt>
            <c:idx val="2"/>
            <c:invertIfNegative val="0"/>
            <c:bubble3D val="0"/>
            <c:extLst xmlns:c16r2="http://schemas.microsoft.com/office/drawing/2015/06/chart">
              <c:ext xmlns:c16="http://schemas.microsoft.com/office/drawing/2014/chart" uri="{C3380CC4-5D6E-409C-BE32-E72D297353CC}">
                <c16:uniqueId val="{00000005-6F85-433F-A141-EF8780A1D944}"/>
              </c:ext>
            </c:extLst>
          </c:dPt>
          <c:dLbls>
            <c:dLbl>
              <c:idx val="0"/>
              <c:layout>
                <c:manualLayout>
                  <c:x val="-4.7712595263661511E-3"/>
                  <c:y val="-0.3436649373522544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F85-433F-A141-EF8780A1D944}"/>
                </c:ext>
                <c:ext xmlns:c15="http://schemas.microsoft.com/office/drawing/2012/chart" uri="{CE6537A1-D6FC-4f65-9D91-7224C49458BB}">
                  <c15:layout>
                    <c:manualLayout>
                      <c:w val="0.3432318546380278"/>
                      <c:h val="0.14561599043284498"/>
                    </c:manualLayout>
                  </c15:layout>
                </c:ext>
              </c:extLst>
            </c:dLbl>
            <c:dLbl>
              <c:idx val="1"/>
              <c:layout>
                <c:manualLayout>
                  <c:x val="-3.4536442484900884E-3"/>
                  <c:y val="-0.3555644698752666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F85-433F-A141-EF8780A1D944}"/>
                </c:ext>
                <c:ext xmlns:c15="http://schemas.microsoft.com/office/drawing/2012/chart" uri="{CE6537A1-D6FC-4f65-9D91-7224C49458BB}">
                  <c15:layout>
                    <c:manualLayout>
                      <c:w val="0.3432318546380278"/>
                      <c:h val="0.14561599043284498"/>
                    </c:manualLayout>
                  </c15:layout>
                </c:ext>
              </c:extLst>
            </c:dLbl>
            <c:dLbl>
              <c:idx val="2"/>
              <c:layout>
                <c:manualLayout>
                  <c:x val="-1.2937576982679081E-2"/>
                  <c:y val="-0.3737948753446744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F85-433F-A141-EF8780A1D944}"/>
                </c:ext>
                <c:ext xmlns:c15="http://schemas.microsoft.com/office/drawing/2012/chart" uri="{CE6537A1-D6FC-4f65-9D91-7224C49458BB}">
                  <c15:layout>
                    <c:manualLayout>
                      <c:w val="0.38051096825992686"/>
                      <c:h val="0.14561599043284498"/>
                    </c:manualLayout>
                  </c15:layout>
                </c:ext>
              </c:extLst>
            </c:dLbl>
            <c:dLbl>
              <c:idx val="3"/>
              <c:layout>
                <c:manualLayout>
                  <c:x val="-1.2979215566200597E-16"/>
                  <c:y val="-0.2422161552136017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F85-433F-A141-EF8780A1D944}"/>
                </c:ext>
                <c:ext xmlns:c15="http://schemas.microsoft.com/office/drawing/2012/chart" uri="{CE6537A1-D6FC-4f65-9D91-7224C49458BB}"/>
              </c:extLst>
            </c:dLbl>
            <c:dLbl>
              <c:idx val="4"/>
              <c:layout>
                <c:manualLayout>
                  <c:x val="0"/>
                  <c:y val="-0.338814264733311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F85-433F-A141-EF8780A1D944}"/>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248.72</c:v>
                </c:pt>
                <c:pt idx="1">
                  <c:v>262.64</c:v>
                </c:pt>
                <c:pt idx="2">
                  <c:v>267.45</c:v>
                </c:pt>
              </c:numCache>
            </c:numRef>
          </c:val>
          <c:extLst xmlns:c16r2="http://schemas.microsoft.com/office/drawing/2015/06/chart">
            <c:ext xmlns:c16="http://schemas.microsoft.com/office/drawing/2014/chart" uri="{C3380CC4-5D6E-409C-BE32-E72D297353CC}">
              <c16:uniqueId val="{00000008-6F85-433F-A141-EF8780A1D944}"/>
            </c:ext>
          </c:extLst>
        </c:ser>
        <c:dLbls>
          <c:showLegendKey val="0"/>
          <c:showVal val="0"/>
          <c:showCatName val="0"/>
          <c:showSerName val="0"/>
          <c:showPercent val="0"/>
          <c:showBubbleSize val="0"/>
        </c:dLbls>
        <c:gapWidth val="64"/>
        <c:overlap val="24"/>
        <c:axId val="707224264"/>
        <c:axId val="707222304"/>
      </c:barChart>
      <c:catAx>
        <c:axId val="707224264"/>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7222304"/>
        <c:crosses val="autoZero"/>
        <c:auto val="1"/>
        <c:lblAlgn val="ctr"/>
        <c:lblOffset val="100"/>
        <c:noMultiLvlLbl val="0"/>
      </c:catAx>
      <c:valAx>
        <c:axId val="707222304"/>
        <c:scaling>
          <c:orientation val="minMax"/>
          <c:max val="268"/>
          <c:min val="0"/>
        </c:scaling>
        <c:delete val="1"/>
        <c:axPos val="l"/>
        <c:numFmt formatCode="&quot;$&quot;#,##0.00" sourceLinked="1"/>
        <c:majorTickMark val="out"/>
        <c:minorTickMark val="none"/>
        <c:tickLblPos val="nextTo"/>
        <c:crossAx val="70722426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9568295759438"/>
          <c:y val="7.0853529830542494E-2"/>
          <c:w val="0.50550431704240562"/>
          <c:h val="0.90156709219961295"/>
        </c:manualLayout>
      </c:layout>
      <c:barChart>
        <c:barDir val="bar"/>
        <c:grouping val="clustered"/>
        <c:varyColors val="0"/>
        <c:ser>
          <c:idx val="0"/>
          <c:order val="0"/>
          <c:tx>
            <c:strRef>
              <c:f>Sheet1!$B$1</c:f>
              <c:strCache>
                <c:ptCount val="1"/>
                <c:pt idx="0">
                  <c:v>Male</c:v>
                </c:pt>
              </c:strCache>
            </c:strRef>
          </c:tx>
          <c:spPr>
            <a:solidFill>
              <a:srgbClr val="B74C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TV provides a front row seat to any game I want to watch</c:v>
                </c:pt>
                <c:pt idx="2">
                  <c:v>Better viewing experience (i.e. big screen TV, HD, etc)</c:v>
                </c:pt>
                <c:pt idx="3">
                  <c:v>Inexpensive way of watching my favorite team or sport</c:v>
                </c:pt>
                <c:pt idx="4">
                  <c:v>No hassles with traveling to a game (traffic, parking, security gates, etc)</c:v>
                </c:pt>
                <c:pt idx="5">
                  <c:v>Good way to spend time with family and / or friends</c:v>
                </c:pt>
                <c:pt idx="6">
                  <c:v>Announcers and commentators make it easy to understand / keep up with all the action</c:v>
                </c:pt>
                <c:pt idx="7">
                  <c:v>Can hear the announcers and see the game more clearly than at a bar/restaurant</c:v>
                </c:pt>
                <c:pt idx="8">
                  <c:v>I can do other things &amp; multitask while watching a game</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0.9</c:v>
                </c:pt>
                <c:pt idx="1">
                  <c:v>0.92</c:v>
                </c:pt>
                <c:pt idx="2">
                  <c:v>0.9</c:v>
                </c:pt>
                <c:pt idx="3">
                  <c:v>0.88</c:v>
                </c:pt>
                <c:pt idx="4">
                  <c:v>0.86</c:v>
                </c:pt>
                <c:pt idx="5">
                  <c:v>0.79</c:v>
                </c:pt>
                <c:pt idx="6">
                  <c:v>0.77</c:v>
                </c:pt>
                <c:pt idx="7">
                  <c:v>0.79</c:v>
                </c:pt>
                <c:pt idx="8">
                  <c:v>0.78</c:v>
                </c:pt>
                <c:pt idx="9">
                  <c:v>0.79</c:v>
                </c:pt>
                <c:pt idx="10">
                  <c:v>0.64</c:v>
                </c:pt>
                <c:pt idx="11">
                  <c:v>0.57999999999999996</c:v>
                </c:pt>
                <c:pt idx="12">
                  <c:v>0.46</c:v>
                </c:pt>
              </c:numCache>
            </c:numRef>
          </c:val>
          <c:extLst xmlns:c16r2="http://schemas.microsoft.com/office/drawing/2015/06/chart">
            <c:ext xmlns:c16="http://schemas.microsoft.com/office/drawing/2014/chart" uri="{C3380CC4-5D6E-409C-BE32-E72D297353CC}">
              <c16:uniqueId val="{00000000-849D-481D-9978-42E929B125F9}"/>
            </c:ext>
          </c:extLst>
        </c:ser>
        <c:ser>
          <c:idx val="1"/>
          <c:order val="1"/>
          <c:tx>
            <c:strRef>
              <c:f>Sheet1!$C$1</c:f>
              <c:strCache>
                <c:ptCount val="1"/>
                <c:pt idx="0">
                  <c:v>Female</c:v>
                </c:pt>
              </c:strCache>
            </c:strRef>
          </c:tx>
          <c:spPr>
            <a:solidFill>
              <a:srgbClr val="7A5F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TV provides a front row seat to any game I want to watch</c:v>
                </c:pt>
                <c:pt idx="2">
                  <c:v>Better viewing experience (i.e. big screen TV, HD, etc)</c:v>
                </c:pt>
                <c:pt idx="3">
                  <c:v>Inexpensive way of watching my favorite team or sport</c:v>
                </c:pt>
                <c:pt idx="4">
                  <c:v>No hassles with traveling to a game (traffic, parking, security gates, etc)</c:v>
                </c:pt>
                <c:pt idx="5">
                  <c:v>Good way to spend time with family and / or friends</c:v>
                </c:pt>
                <c:pt idx="6">
                  <c:v>Announcers and commentators make it easy to understand / keep up with all the action</c:v>
                </c:pt>
                <c:pt idx="7">
                  <c:v>Can hear the announcers and see the game more clearly than at a bar/restaurant</c:v>
                </c:pt>
                <c:pt idx="8">
                  <c:v>I can do other things &amp; multitask while watching a game</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0.93</c:v>
                </c:pt>
                <c:pt idx="1">
                  <c:v>0.92</c:v>
                </c:pt>
                <c:pt idx="2">
                  <c:v>0.91</c:v>
                </c:pt>
                <c:pt idx="3">
                  <c:v>0.91</c:v>
                </c:pt>
                <c:pt idx="4">
                  <c:v>0.88</c:v>
                </c:pt>
                <c:pt idx="5">
                  <c:v>0.88</c:v>
                </c:pt>
                <c:pt idx="6">
                  <c:v>0.86</c:v>
                </c:pt>
                <c:pt idx="7">
                  <c:v>0.85</c:v>
                </c:pt>
                <c:pt idx="8">
                  <c:v>0.85</c:v>
                </c:pt>
                <c:pt idx="9">
                  <c:v>0.73</c:v>
                </c:pt>
                <c:pt idx="10">
                  <c:v>0.72</c:v>
                </c:pt>
                <c:pt idx="11">
                  <c:v>0.68</c:v>
                </c:pt>
                <c:pt idx="12">
                  <c:v>0.46</c:v>
                </c:pt>
              </c:numCache>
            </c:numRef>
          </c:val>
          <c:extLst xmlns:c16r2="http://schemas.microsoft.com/office/drawing/2015/06/chart">
            <c:ext xmlns:c16="http://schemas.microsoft.com/office/drawing/2014/chart" uri="{C3380CC4-5D6E-409C-BE32-E72D297353CC}">
              <c16:uniqueId val="{00000001-849D-481D-9978-42E929B125F9}"/>
            </c:ext>
          </c:extLst>
        </c:ser>
        <c:dLbls>
          <c:showLegendKey val="0"/>
          <c:showVal val="0"/>
          <c:showCatName val="0"/>
          <c:showSerName val="0"/>
          <c:showPercent val="0"/>
          <c:showBubbleSize val="0"/>
        </c:dLbls>
        <c:gapWidth val="182"/>
        <c:axId val="422006648"/>
        <c:axId val="846274328"/>
      </c:barChart>
      <c:catAx>
        <c:axId val="42200664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6274328"/>
        <c:crosses val="autoZero"/>
        <c:auto val="1"/>
        <c:lblAlgn val="ctr"/>
        <c:lblOffset val="100"/>
        <c:noMultiLvlLbl val="0"/>
      </c:catAx>
      <c:valAx>
        <c:axId val="846274328"/>
        <c:scaling>
          <c:orientation val="minMax"/>
          <c:min val="0"/>
        </c:scaling>
        <c:delete val="1"/>
        <c:axPos val="t"/>
        <c:numFmt formatCode="0%" sourceLinked="1"/>
        <c:majorTickMark val="out"/>
        <c:minorTickMark val="none"/>
        <c:tickLblPos val="nextTo"/>
        <c:crossAx val="422006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9568295759438"/>
          <c:y val="7.0853529830542494E-2"/>
          <c:w val="0.48812432112445642"/>
          <c:h val="0.90156709219961295"/>
        </c:manualLayout>
      </c:layout>
      <c:barChart>
        <c:barDir val="bar"/>
        <c:grouping val="clustered"/>
        <c:varyColors val="0"/>
        <c:ser>
          <c:idx val="0"/>
          <c:order val="0"/>
          <c:tx>
            <c:strRef>
              <c:f>Sheet1!$B$1</c:f>
              <c:strCache>
                <c:ptCount val="1"/>
                <c:pt idx="0">
                  <c:v>Male</c:v>
                </c:pt>
              </c:strCache>
            </c:strRef>
          </c:tx>
          <c:spPr>
            <a:solidFill>
              <a:srgbClr val="B74C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Ability to see everything happening on the field / court</c:v>
                </c:pt>
                <c:pt idx="2">
                  <c:v>To show support of your favorite team / team pride</c:v>
                </c:pt>
                <c:pt idx="3">
                  <c:v>To immerse yourself in the gameday atmosphere</c:v>
                </c:pt>
                <c:pt idx="4">
                  <c:v>Feels like a special occasion</c:v>
                </c:pt>
                <c:pt idx="5">
                  <c:v>Ability to feel the pace of the game / competition</c:v>
                </c:pt>
                <c:pt idx="6">
                  <c:v>Camaraderie &amp; community with other fans</c:v>
                </c:pt>
                <c:pt idx="7">
                  <c:v>Opportunity to be present for 'big' sport moments</c:v>
                </c:pt>
                <c:pt idx="8">
                  <c:v>Watch your favorite athlete up close</c:v>
                </c:pt>
                <c:pt idx="9">
                  <c:v>Opportunity to get out of the house</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Sheet1!$B$2:$B$15</c:f>
              <c:numCache>
                <c:formatCode>0%</c:formatCode>
                <c:ptCount val="14"/>
                <c:pt idx="0">
                  <c:v>0.89529999999999998</c:v>
                </c:pt>
                <c:pt idx="1">
                  <c:v>0.89529999999999998</c:v>
                </c:pt>
                <c:pt idx="2">
                  <c:v>0.86639999999999995</c:v>
                </c:pt>
                <c:pt idx="3">
                  <c:v>0.8508</c:v>
                </c:pt>
                <c:pt idx="4">
                  <c:v>0.84630000000000005</c:v>
                </c:pt>
                <c:pt idx="5">
                  <c:v>0.86860000000000004</c:v>
                </c:pt>
                <c:pt idx="6">
                  <c:v>0.74390000000000001</c:v>
                </c:pt>
                <c:pt idx="7">
                  <c:v>0.82179999999999997</c:v>
                </c:pt>
                <c:pt idx="8">
                  <c:v>0.78169999999999995</c:v>
                </c:pt>
                <c:pt idx="9">
                  <c:v>0.77059999999999995</c:v>
                </c:pt>
                <c:pt idx="10">
                  <c:v>0.74160000000000004</c:v>
                </c:pt>
                <c:pt idx="11">
                  <c:v>0.59470000000000001</c:v>
                </c:pt>
                <c:pt idx="12">
                  <c:v>0.58350000000000002</c:v>
                </c:pt>
                <c:pt idx="13">
                  <c:v>0.43430000000000002</c:v>
                </c:pt>
              </c:numCache>
            </c:numRef>
          </c:val>
          <c:extLst xmlns:c16r2="http://schemas.microsoft.com/office/drawing/2015/06/chart">
            <c:ext xmlns:c16="http://schemas.microsoft.com/office/drawing/2014/chart" uri="{C3380CC4-5D6E-409C-BE32-E72D297353CC}">
              <c16:uniqueId val="{00000000-E804-42BD-9CFC-639B41463A9C}"/>
            </c:ext>
          </c:extLst>
        </c:ser>
        <c:ser>
          <c:idx val="1"/>
          <c:order val="1"/>
          <c:tx>
            <c:strRef>
              <c:f>Sheet1!$C$1</c:f>
              <c:strCache>
                <c:ptCount val="1"/>
                <c:pt idx="0">
                  <c:v>Female</c:v>
                </c:pt>
              </c:strCache>
            </c:strRef>
          </c:tx>
          <c:spPr>
            <a:solidFill>
              <a:srgbClr val="7A5F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Ability to see everything happening on the field / court</c:v>
                </c:pt>
                <c:pt idx="2">
                  <c:v>To show support of your favorite team / team pride</c:v>
                </c:pt>
                <c:pt idx="3">
                  <c:v>To immerse yourself in the gameday atmosphere</c:v>
                </c:pt>
                <c:pt idx="4">
                  <c:v>Feels like a special occasion</c:v>
                </c:pt>
                <c:pt idx="5">
                  <c:v>Ability to feel the pace of the game / competition</c:v>
                </c:pt>
                <c:pt idx="6">
                  <c:v>Camaraderie &amp; community with other fans</c:v>
                </c:pt>
                <c:pt idx="7">
                  <c:v>Opportunity to be present for 'big' sport moments</c:v>
                </c:pt>
                <c:pt idx="8">
                  <c:v>Watch your favorite athlete up close</c:v>
                </c:pt>
                <c:pt idx="9">
                  <c:v>Opportunity to get out of the house</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Sheet1!$C$2:$C$15</c:f>
              <c:numCache>
                <c:formatCode>0%</c:formatCode>
                <c:ptCount val="14"/>
                <c:pt idx="0">
                  <c:v>0.94740000000000002</c:v>
                </c:pt>
                <c:pt idx="1">
                  <c:v>0.91579999999999995</c:v>
                </c:pt>
                <c:pt idx="2">
                  <c:v>0.9123</c:v>
                </c:pt>
                <c:pt idx="3">
                  <c:v>0.87019999999999997</c:v>
                </c:pt>
                <c:pt idx="4">
                  <c:v>0.85960000000000003</c:v>
                </c:pt>
                <c:pt idx="5">
                  <c:v>0.83509999999999995</c:v>
                </c:pt>
                <c:pt idx="6">
                  <c:v>0.82809999999999995</c:v>
                </c:pt>
                <c:pt idx="7">
                  <c:v>0.82809999999999995</c:v>
                </c:pt>
                <c:pt idx="8">
                  <c:v>0.82809999999999995</c:v>
                </c:pt>
                <c:pt idx="9">
                  <c:v>0.78949999999999998</c:v>
                </c:pt>
                <c:pt idx="10">
                  <c:v>0.77890000000000004</c:v>
                </c:pt>
                <c:pt idx="11">
                  <c:v>0.69469999999999998</c:v>
                </c:pt>
                <c:pt idx="12">
                  <c:v>0.62460000000000004</c:v>
                </c:pt>
                <c:pt idx="13">
                  <c:v>0.49469999999999997</c:v>
                </c:pt>
              </c:numCache>
            </c:numRef>
          </c:val>
          <c:extLst xmlns:c16r2="http://schemas.microsoft.com/office/drawing/2015/06/chart">
            <c:ext xmlns:c16="http://schemas.microsoft.com/office/drawing/2014/chart" uri="{C3380CC4-5D6E-409C-BE32-E72D297353CC}">
              <c16:uniqueId val="{00000001-E804-42BD-9CFC-639B41463A9C}"/>
            </c:ext>
          </c:extLst>
        </c:ser>
        <c:dLbls>
          <c:showLegendKey val="0"/>
          <c:showVal val="0"/>
          <c:showCatName val="0"/>
          <c:showSerName val="0"/>
          <c:showPercent val="0"/>
          <c:showBubbleSize val="0"/>
        </c:dLbls>
        <c:gapWidth val="182"/>
        <c:axId val="846275504"/>
        <c:axId val="846275896"/>
      </c:barChart>
      <c:catAx>
        <c:axId val="84627550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6275896"/>
        <c:crosses val="autoZero"/>
        <c:auto val="1"/>
        <c:lblAlgn val="ctr"/>
        <c:lblOffset val="100"/>
        <c:noMultiLvlLbl val="0"/>
      </c:catAx>
      <c:valAx>
        <c:axId val="846275896"/>
        <c:scaling>
          <c:orientation val="minMax"/>
          <c:min val="0"/>
        </c:scaling>
        <c:delete val="1"/>
        <c:axPos val="t"/>
        <c:numFmt formatCode="0%" sourceLinked="1"/>
        <c:majorTickMark val="out"/>
        <c:minorTickMark val="none"/>
        <c:tickLblPos val="nextTo"/>
        <c:crossAx val="84627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9568295759438"/>
          <c:y val="7.0853529830542494E-2"/>
          <c:w val="0.48812432112445642"/>
          <c:h val="0.90156709219961295"/>
        </c:manualLayout>
      </c:layout>
      <c:barChart>
        <c:barDir val="bar"/>
        <c:grouping val="clustered"/>
        <c:varyColors val="0"/>
        <c:ser>
          <c:idx val="0"/>
          <c:order val="0"/>
          <c:tx>
            <c:strRef>
              <c:f>Sheet1!$B$1</c:f>
              <c:strCache>
                <c:ptCount val="1"/>
                <c:pt idx="0">
                  <c:v>Male</c:v>
                </c:pt>
              </c:strCache>
            </c:strRef>
          </c:tx>
          <c:spPr>
            <a:solidFill>
              <a:srgbClr val="B74C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Unpredictable weather</c:v>
                </c:pt>
                <c:pt idx="5">
                  <c:v>Long lines for concessions and bathrooms</c:v>
                </c:pt>
                <c:pt idx="6">
                  <c:v>Uncomfortable seating</c:v>
                </c:pt>
                <c:pt idx="7">
                  <c:v>Rowdy crowds</c:v>
                </c:pt>
                <c:pt idx="8">
                  <c:v>Might miss plays or other in-game action</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Sheet1!$B$2:$B$15</c:f>
              <c:numCache>
                <c:formatCode>0%</c:formatCode>
                <c:ptCount val="14"/>
                <c:pt idx="0">
                  <c:v>0.81320000000000003</c:v>
                </c:pt>
                <c:pt idx="1">
                  <c:v>0.73429999999999995</c:v>
                </c:pt>
                <c:pt idx="2">
                  <c:v>0.67630000000000001</c:v>
                </c:pt>
                <c:pt idx="3">
                  <c:v>0.67789999999999995</c:v>
                </c:pt>
                <c:pt idx="4">
                  <c:v>0.61839999999999995</c:v>
                </c:pt>
                <c:pt idx="5">
                  <c:v>0.6361</c:v>
                </c:pt>
                <c:pt idx="6">
                  <c:v>0.63449999999999995</c:v>
                </c:pt>
                <c:pt idx="7">
                  <c:v>0.55389999999999995</c:v>
                </c:pt>
                <c:pt idx="8">
                  <c:v>0.52659999999999996</c:v>
                </c:pt>
                <c:pt idx="9">
                  <c:v>0.43</c:v>
                </c:pt>
                <c:pt idx="10">
                  <c:v>0.44280000000000003</c:v>
                </c:pt>
                <c:pt idx="11">
                  <c:v>0.48949999999999999</c:v>
                </c:pt>
                <c:pt idx="12">
                  <c:v>0.36709999999999998</c:v>
                </c:pt>
                <c:pt idx="13">
                  <c:v>0.30919999999999997</c:v>
                </c:pt>
              </c:numCache>
            </c:numRef>
          </c:val>
          <c:extLst xmlns:c16r2="http://schemas.microsoft.com/office/drawing/2015/06/chart">
            <c:ext xmlns:c16="http://schemas.microsoft.com/office/drawing/2014/chart" uri="{C3380CC4-5D6E-409C-BE32-E72D297353CC}">
              <c16:uniqueId val="{00000000-030B-41B5-9D2B-637DD70C72D0}"/>
            </c:ext>
          </c:extLst>
        </c:ser>
        <c:ser>
          <c:idx val="1"/>
          <c:order val="1"/>
          <c:tx>
            <c:strRef>
              <c:f>Sheet1!$C$1</c:f>
              <c:strCache>
                <c:ptCount val="1"/>
                <c:pt idx="0">
                  <c:v>Female</c:v>
                </c:pt>
              </c:strCache>
            </c:strRef>
          </c:tx>
          <c:spPr>
            <a:solidFill>
              <a:srgbClr val="7A5F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Unpredictable weather</c:v>
                </c:pt>
                <c:pt idx="5">
                  <c:v>Long lines for concessions and bathrooms</c:v>
                </c:pt>
                <c:pt idx="6">
                  <c:v>Uncomfortable seating</c:v>
                </c:pt>
                <c:pt idx="7">
                  <c:v>Rowdy crowds</c:v>
                </c:pt>
                <c:pt idx="8">
                  <c:v>Might miss plays or other in-game action</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Sheet1!$C$2:$C$15</c:f>
              <c:numCache>
                <c:formatCode>0%</c:formatCode>
                <c:ptCount val="14"/>
                <c:pt idx="0">
                  <c:v>0.83579999999999999</c:v>
                </c:pt>
                <c:pt idx="1">
                  <c:v>0.73629999999999995</c:v>
                </c:pt>
                <c:pt idx="2">
                  <c:v>0.70150000000000001</c:v>
                </c:pt>
                <c:pt idx="3">
                  <c:v>0.65669999999999995</c:v>
                </c:pt>
                <c:pt idx="4">
                  <c:v>0.63680000000000003</c:v>
                </c:pt>
                <c:pt idx="5">
                  <c:v>0.61939999999999995</c:v>
                </c:pt>
                <c:pt idx="6">
                  <c:v>0.59450000000000003</c:v>
                </c:pt>
                <c:pt idx="7">
                  <c:v>0.52739999999999998</c:v>
                </c:pt>
                <c:pt idx="8">
                  <c:v>0.51990000000000003</c:v>
                </c:pt>
                <c:pt idx="9">
                  <c:v>0.4602</c:v>
                </c:pt>
                <c:pt idx="10">
                  <c:v>0.45519999999999999</c:v>
                </c:pt>
                <c:pt idx="11">
                  <c:v>0.3856</c:v>
                </c:pt>
                <c:pt idx="12">
                  <c:v>0.3458</c:v>
                </c:pt>
                <c:pt idx="13">
                  <c:v>0.29599999999999999</c:v>
                </c:pt>
              </c:numCache>
            </c:numRef>
          </c:val>
          <c:extLst xmlns:c16r2="http://schemas.microsoft.com/office/drawing/2015/06/chart">
            <c:ext xmlns:c16="http://schemas.microsoft.com/office/drawing/2014/chart" uri="{C3380CC4-5D6E-409C-BE32-E72D297353CC}">
              <c16:uniqueId val="{00000001-030B-41B5-9D2B-637DD70C72D0}"/>
            </c:ext>
          </c:extLst>
        </c:ser>
        <c:dLbls>
          <c:showLegendKey val="0"/>
          <c:showVal val="0"/>
          <c:showCatName val="0"/>
          <c:showSerName val="0"/>
          <c:showPercent val="0"/>
          <c:showBubbleSize val="0"/>
        </c:dLbls>
        <c:gapWidth val="182"/>
        <c:axId val="846277072"/>
        <c:axId val="846277464"/>
      </c:barChart>
      <c:catAx>
        <c:axId val="84627707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6277464"/>
        <c:crosses val="autoZero"/>
        <c:auto val="1"/>
        <c:lblAlgn val="ctr"/>
        <c:lblOffset val="100"/>
        <c:noMultiLvlLbl val="0"/>
      </c:catAx>
      <c:valAx>
        <c:axId val="846277464"/>
        <c:scaling>
          <c:orientation val="minMax"/>
          <c:min val="0"/>
        </c:scaling>
        <c:delete val="1"/>
        <c:axPos val="t"/>
        <c:numFmt formatCode="0%" sourceLinked="1"/>
        <c:majorTickMark val="out"/>
        <c:minorTickMark val="none"/>
        <c:tickLblPos val="nextTo"/>
        <c:crossAx val="846277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Adults 18-34</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Better viewing experience (i.e. big screen TV, HD, etc)</c:v>
                </c:pt>
                <c:pt idx="2">
                  <c:v>TV provides a front row seat to any game I want to watch</c:v>
                </c:pt>
                <c:pt idx="3">
                  <c:v>Inexpensive way of watching my favorite team or sport</c:v>
                </c:pt>
                <c:pt idx="4">
                  <c:v>Good way to spend time with family and / or friends</c:v>
                </c:pt>
                <c:pt idx="5">
                  <c:v>No hassles with traveling to a game (traffic, parking, security gates, etc)</c:v>
                </c:pt>
                <c:pt idx="6">
                  <c:v>I can do other things &amp; multitask while watching a game</c:v>
                </c:pt>
                <c:pt idx="7">
                  <c:v>Can hear the announcers and see the game more clearly than at a bar/restaurant</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0.89156626506024095</c:v>
                </c:pt>
                <c:pt idx="1">
                  <c:v>0.8875502008032129</c:v>
                </c:pt>
                <c:pt idx="2">
                  <c:v>0.86746987951807231</c:v>
                </c:pt>
                <c:pt idx="3">
                  <c:v>0.86345381526104414</c:v>
                </c:pt>
                <c:pt idx="4">
                  <c:v>0.85943775100401609</c:v>
                </c:pt>
                <c:pt idx="5">
                  <c:v>0.83534136546184734</c:v>
                </c:pt>
                <c:pt idx="6">
                  <c:v>0.83132530120481929</c:v>
                </c:pt>
                <c:pt idx="7">
                  <c:v>0.81526104417670686</c:v>
                </c:pt>
                <c:pt idx="8">
                  <c:v>0.80722891566265065</c:v>
                </c:pt>
                <c:pt idx="9">
                  <c:v>0.79919678714859432</c:v>
                </c:pt>
                <c:pt idx="10">
                  <c:v>0.77108433734939763</c:v>
                </c:pt>
                <c:pt idx="11">
                  <c:v>0.71485943775100402</c:v>
                </c:pt>
                <c:pt idx="12">
                  <c:v>0.65863453815261042</c:v>
                </c:pt>
              </c:numCache>
            </c:numRef>
          </c:val>
          <c:extLst xmlns:c16r2="http://schemas.microsoft.com/office/drawing/2015/06/chart">
            <c:ext xmlns:c16="http://schemas.microsoft.com/office/drawing/2014/chart" uri="{C3380CC4-5D6E-409C-BE32-E72D297353CC}">
              <c16:uniqueId val="{00000000-4503-481D-8F4B-E61695D17E5D}"/>
            </c:ext>
          </c:extLst>
        </c:ser>
        <c:ser>
          <c:idx val="1"/>
          <c:order val="1"/>
          <c:tx>
            <c:strRef>
              <c:f>Sheet1!$C$1</c:f>
              <c:strCache>
                <c:ptCount val="1"/>
                <c:pt idx="0">
                  <c:v>Adults 35+</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Better viewing experience (i.e. big screen TV, HD, etc)</c:v>
                </c:pt>
                <c:pt idx="2">
                  <c:v>TV provides a front row seat to any game I want to watch</c:v>
                </c:pt>
                <c:pt idx="3">
                  <c:v>Inexpensive way of watching my favorite team or sport</c:v>
                </c:pt>
                <c:pt idx="4">
                  <c:v>Good way to spend time with family and / or friends</c:v>
                </c:pt>
                <c:pt idx="5">
                  <c:v>No hassles with traveling to a game (traffic, parking, security gates, etc)</c:v>
                </c:pt>
                <c:pt idx="6">
                  <c:v>I can do other things &amp; multitask while watching a game</c:v>
                </c:pt>
                <c:pt idx="7">
                  <c:v>Can hear the announcers and see the game more clearly than at a bar/restaurant</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0.91632653061224489</c:v>
                </c:pt>
                <c:pt idx="1">
                  <c:v>0.91836734693877553</c:v>
                </c:pt>
                <c:pt idx="2">
                  <c:v>0.94489795918367347</c:v>
                </c:pt>
                <c:pt idx="3">
                  <c:v>0.90204081632653066</c:v>
                </c:pt>
                <c:pt idx="4">
                  <c:v>0.80408163265306121</c:v>
                </c:pt>
                <c:pt idx="5">
                  <c:v>0.88571428571428568</c:v>
                </c:pt>
                <c:pt idx="6">
                  <c:v>0.8</c:v>
                </c:pt>
                <c:pt idx="7">
                  <c:v>0.81020408163265301</c:v>
                </c:pt>
                <c:pt idx="8">
                  <c:v>0.8</c:v>
                </c:pt>
                <c:pt idx="9">
                  <c:v>0.75102040816326532</c:v>
                </c:pt>
                <c:pt idx="10">
                  <c:v>0.62040816326530612</c:v>
                </c:pt>
                <c:pt idx="11">
                  <c:v>0.56734693877551023</c:v>
                </c:pt>
                <c:pt idx="12">
                  <c:v>0.35714285714285715</c:v>
                </c:pt>
              </c:numCache>
            </c:numRef>
          </c:val>
          <c:extLst xmlns:c16r2="http://schemas.microsoft.com/office/drawing/2015/06/chart">
            <c:ext xmlns:c16="http://schemas.microsoft.com/office/drawing/2014/chart" uri="{C3380CC4-5D6E-409C-BE32-E72D297353CC}">
              <c16:uniqueId val="{00000001-4503-481D-8F4B-E61695D17E5D}"/>
            </c:ext>
          </c:extLst>
        </c:ser>
        <c:dLbls>
          <c:showLegendKey val="0"/>
          <c:showVal val="0"/>
          <c:showCatName val="0"/>
          <c:showSerName val="0"/>
          <c:showPercent val="0"/>
          <c:showBubbleSize val="0"/>
        </c:dLbls>
        <c:gapWidth val="182"/>
        <c:axId val="707574656"/>
        <c:axId val="707575048"/>
      </c:barChart>
      <c:catAx>
        <c:axId val="70757465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7575048"/>
        <c:crosses val="autoZero"/>
        <c:auto val="1"/>
        <c:lblAlgn val="ctr"/>
        <c:lblOffset val="100"/>
        <c:noMultiLvlLbl val="0"/>
      </c:catAx>
      <c:valAx>
        <c:axId val="707575048"/>
        <c:scaling>
          <c:orientation val="minMax"/>
          <c:min val="0"/>
        </c:scaling>
        <c:delete val="1"/>
        <c:axPos val="t"/>
        <c:numFmt formatCode="0%" sourceLinked="1"/>
        <c:majorTickMark val="out"/>
        <c:minorTickMark val="none"/>
        <c:tickLblPos val="nextTo"/>
        <c:crossAx val="707574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Adults 18-34</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see everything happening on the field / court</c:v>
                </c:pt>
                <c:pt idx="1">
                  <c:v>Spend time with friends and / or family</c:v>
                </c:pt>
                <c:pt idx="2">
                  <c:v>Feels like a special occasion</c:v>
                </c:pt>
                <c:pt idx="3">
                  <c:v>To show support of your favorite team / team pride</c:v>
                </c:pt>
                <c:pt idx="4">
                  <c:v>Ability to feel the pace of the game / competition</c:v>
                </c:pt>
                <c:pt idx="5">
                  <c:v>To immerse yourself in the gameday atmosphere</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Snapchat,etc)</c:v>
                </c:pt>
              </c:strCache>
            </c:strRef>
          </c:cat>
          <c:val>
            <c:numRef>
              <c:f>Sheet1!$B$2:$B$15</c:f>
              <c:numCache>
                <c:formatCode>0%</c:formatCode>
                <c:ptCount val="14"/>
                <c:pt idx="0">
                  <c:v>0.89666666666666661</c:v>
                </c:pt>
                <c:pt idx="1">
                  <c:v>0.89666666666666661</c:v>
                </c:pt>
                <c:pt idx="2">
                  <c:v>0.8833333333333333</c:v>
                </c:pt>
                <c:pt idx="3">
                  <c:v>0.87333333333333329</c:v>
                </c:pt>
                <c:pt idx="4">
                  <c:v>0.85333333333333339</c:v>
                </c:pt>
                <c:pt idx="5">
                  <c:v>0.85333333333333339</c:v>
                </c:pt>
                <c:pt idx="6">
                  <c:v>0.84666666666666668</c:v>
                </c:pt>
                <c:pt idx="7">
                  <c:v>0.84</c:v>
                </c:pt>
                <c:pt idx="8">
                  <c:v>0.81</c:v>
                </c:pt>
                <c:pt idx="9">
                  <c:v>0.80666666666666664</c:v>
                </c:pt>
                <c:pt idx="10">
                  <c:v>0.79666666666666663</c:v>
                </c:pt>
                <c:pt idx="11">
                  <c:v>0.7533333333333333</c:v>
                </c:pt>
                <c:pt idx="12">
                  <c:v>0.67333333333333334</c:v>
                </c:pt>
                <c:pt idx="13">
                  <c:v>0.61333333333333329</c:v>
                </c:pt>
              </c:numCache>
            </c:numRef>
          </c:val>
          <c:extLst xmlns:c16r2="http://schemas.microsoft.com/office/drawing/2015/06/chart">
            <c:ext xmlns:c16="http://schemas.microsoft.com/office/drawing/2014/chart" uri="{C3380CC4-5D6E-409C-BE32-E72D297353CC}">
              <c16:uniqueId val="{00000000-E85A-4623-976A-9E0B38C8B938}"/>
            </c:ext>
          </c:extLst>
        </c:ser>
        <c:ser>
          <c:idx val="1"/>
          <c:order val="1"/>
          <c:tx>
            <c:strRef>
              <c:f>Sheet1!$C$1</c:f>
              <c:strCache>
                <c:ptCount val="1"/>
                <c:pt idx="0">
                  <c:v>Adults 35+</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see everything happening on the field / court</c:v>
                </c:pt>
                <c:pt idx="1">
                  <c:v>Spend time with friends and / or family</c:v>
                </c:pt>
                <c:pt idx="2">
                  <c:v>Feels like a special occasion</c:v>
                </c:pt>
                <c:pt idx="3">
                  <c:v>To show support of your favorite team / team pride</c:v>
                </c:pt>
                <c:pt idx="4">
                  <c:v>Ability to feel the pace of the game / competition</c:v>
                </c:pt>
                <c:pt idx="5">
                  <c:v>To immerse yourself in the gameday atmosphere</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Snapchat,etc)</c:v>
                </c:pt>
              </c:strCache>
            </c:strRef>
          </c:cat>
          <c:val>
            <c:numRef>
              <c:f>Sheet1!$C$2:$C$15</c:f>
              <c:numCache>
                <c:formatCode>0%</c:formatCode>
                <c:ptCount val="14"/>
                <c:pt idx="0">
                  <c:v>0.90783410138248843</c:v>
                </c:pt>
                <c:pt idx="1">
                  <c:v>0.9285714285714286</c:v>
                </c:pt>
                <c:pt idx="2">
                  <c:v>0.82949308755760365</c:v>
                </c:pt>
                <c:pt idx="3">
                  <c:v>0.89170506912442393</c:v>
                </c:pt>
                <c:pt idx="4">
                  <c:v>0.8571428571428571</c:v>
                </c:pt>
                <c:pt idx="5">
                  <c:v>0.86175115207373276</c:v>
                </c:pt>
                <c:pt idx="6">
                  <c:v>0.80875576036866359</c:v>
                </c:pt>
                <c:pt idx="7">
                  <c:v>0.77188940092165903</c:v>
                </c:pt>
                <c:pt idx="8">
                  <c:v>0.75576036866359442</c:v>
                </c:pt>
                <c:pt idx="9">
                  <c:v>0.75576036866359442</c:v>
                </c:pt>
                <c:pt idx="10">
                  <c:v>0.72811059907834097</c:v>
                </c:pt>
                <c:pt idx="11">
                  <c:v>0.55069124423963134</c:v>
                </c:pt>
                <c:pt idx="12">
                  <c:v>0.54838709677419351</c:v>
                </c:pt>
                <c:pt idx="13">
                  <c:v>0.35023041474654376</c:v>
                </c:pt>
              </c:numCache>
            </c:numRef>
          </c:val>
          <c:extLst xmlns:c16r2="http://schemas.microsoft.com/office/drawing/2015/06/chart">
            <c:ext xmlns:c16="http://schemas.microsoft.com/office/drawing/2014/chart" uri="{C3380CC4-5D6E-409C-BE32-E72D297353CC}">
              <c16:uniqueId val="{00000001-E85A-4623-976A-9E0B38C8B938}"/>
            </c:ext>
          </c:extLst>
        </c:ser>
        <c:dLbls>
          <c:showLegendKey val="0"/>
          <c:showVal val="0"/>
          <c:showCatName val="0"/>
          <c:showSerName val="0"/>
          <c:showPercent val="0"/>
          <c:showBubbleSize val="0"/>
        </c:dLbls>
        <c:gapWidth val="182"/>
        <c:axId val="707576224"/>
        <c:axId val="707576616"/>
      </c:barChart>
      <c:catAx>
        <c:axId val="70757622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7576616"/>
        <c:crosses val="autoZero"/>
        <c:auto val="1"/>
        <c:lblAlgn val="ctr"/>
        <c:lblOffset val="100"/>
        <c:noMultiLvlLbl val="0"/>
      </c:catAx>
      <c:valAx>
        <c:axId val="707576616"/>
        <c:scaling>
          <c:orientation val="minMax"/>
          <c:min val="0"/>
        </c:scaling>
        <c:delete val="1"/>
        <c:axPos val="t"/>
        <c:numFmt formatCode="0%" sourceLinked="1"/>
        <c:majorTickMark val="out"/>
        <c:minorTickMark val="none"/>
        <c:tickLblPos val="nextTo"/>
        <c:crossAx val="7075762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Adults 18-34</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Uncomfortable seating</c:v>
                </c:pt>
                <c:pt idx="5">
                  <c:v>Unpredictable weather</c:v>
                </c:pt>
                <c:pt idx="6">
                  <c:v>Long lines for concessions and bathrooms</c:v>
                </c:pt>
                <c:pt idx="7">
                  <c:v>Might miss plays or other in-game action</c:v>
                </c:pt>
                <c:pt idx="8">
                  <c:v>Rowdy crowds</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Sheet1!$B$2:$B$15</c:f>
              <c:numCache>
                <c:formatCode>0%</c:formatCode>
                <c:ptCount val="14"/>
                <c:pt idx="0">
                  <c:v>0.75</c:v>
                </c:pt>
                <c:pt idx="1">
                  <c:v>0.70263157894736838</c:v>
                </c:pt>
                <c:pt idx="2">
                  <c:v>0.7</c:v>
                </c:pt>
                <c:pt idx="3">
                  <c:v>0.68157894736842106</c:v>
                </c:pt>
                <c:pt idx="4">
                  <c:v>0.66842105263157892</c:v>
                </c:pt>
                <c:pt idx="5">
                  <c:v>0.65789473684210531</c:v>
                </c:pt>
                <c:pt idx="6">
                  <c:v>0.62631578947368416</c:v>
                </c:pt>
                <c:pt idx="7">
                  <c:v>0.61052631578947369</c:v>
                </c:pt>
                <c:pt idx="8">
                  <c:v>0.59210526315789469</c:v>
                </c:pt>
                <c:pt idx="9">
                  <c:v>0.53947368421052633</c:v>
                </c:pt>
                <c:pt idx="10">
                  <c:v>0.53947368421052633</c:v>
                </c:pt>
                <c:pt idx="11">
                  <c:v>0.49473684210526314</c:v>
                </c:pt>
                <c:pt idx="12">
                  <c:v>0.48684210526315791</c:v>
                </c:pt>
                <c:pt idx="13">
                  <c:v>0.41315789473684211</c:v>
                </c:pt>
              </c:numCache>
            </c:numRef>
          </c:val>
          <c:extLst xmlns:c16r2="http://schemas.microsoft.com/office/drawing/2015/06/chart">
            <c:ext xmlns:c16="http://schemas.microsoft.com/office/drawing/2014/chart" uri="{C3380CC4-5D6E-409C-BE32-E72D297353CC}">
              <c16:uniqueId val="{00000000-643A-44CD-AAF8-DFE1D679F025}"/>
            </c:ext>
          </c:extLst>
        </c:ser>
        <c:ser>
          <c:idx val="1"/>
          <c:order val="1"/>
          <c:tx>
            <c:strRef>
              <c:f>Sheet1!$C$1</c:f>
              <c:strCache>
                <c:ptCount val="1"/>
                <c:pt idx="0">
                  <c:v>Adults 35+</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Uncomfortable seating</c:v>
                </c:pt>
                <c:pt idx="5">
                  <c:v>Unpredictable weather</c:v>
                </c:pt>
                <c:pt idx="6">
                  <c:v>Long lines for concessions and bathrooms</c:v>
                </c:pt>
                <c:pt idx="7">
                  <c:v>Might miss plays or other in-game action</c:v>
                </c:pt>
                <c:pt idx="8">
                  <c:v>Rowdy crowds</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Sheet1!$C$2:$C$15</c:f>
              <c:numCache>
                <c:formatCode>0%</c:formatCode>
                <c:ptCount val="14"/>
                <c:pt idx="0">
                  <c:v>0.86469673405909797</c:v>
                </c:pt>
                <c:pt idx="1">
                  <c:v>0.75427682737169521</c:v>
                </c:pt>
                <c:pt idx="2">
                  <c:v>0.67807153965785383</c:v>
                </c:pt>
                <c:pt idx="3">
                  <c:v>0.66251944012441677</c:v>
                </c:pt>
                <c:pt idx="4">
                  <c:v>0.58942457231726286</c:v>
                </c:pt>
                <c:pt idx="5">
                  <c:v>0.60653188180404349</c:v>
                </c:pt>
                <c:pt idx="6">
                  <c:v>0.63141524105754276</c:v>
                </c:pt>
                <c:pt idx="7">
                  <c:v>0.4727838258164852</c:v>
                </c:pt>
                <c:pt idx="8">
                  <c:v>0.51477449455676516</c:v>
                </c:pt>
                <c:pt idx="9">
                  <c:v>0.38413685847589424</c:v>
                </c:pt>
                <c:pt idx="10">
                  <c:v>0.39346811819595645</c:v>
                </c:pt>
                <c:pt idx="11">
                  <c:v>0.42146189735614309</c:v>
                </c:pt>
                <c:pt idx="12">
                  <c:v>0.28304821150855364</c:v>
                </c:pt>
                <c:pt idx="13">
                  <c:v>0.23950233281493002</c:v>
                </c:pt>
              </c:numCache>
            </c:numRef>
          </c:val>
          <c:extLst xmlns:c16r2="http://schemas.microsoft.com/office/drawing/2015/06/chart">
            <c:ext xmlns:c16="http://schemas.microsoft.com/office/drawing/2014/chart" uri="{C3380CC4-5D6E-409C-BE32-E72D297353CC}">
              <c16:uniqueId val="{00000001-643A-44CD-AAF8-DFE1D679F025}"/>
            </c:ext>
          </c:extLst>
        </c:ser>
        <c:dLbls>
          <c:showLegendKey val="0"/>
          <c:showVal val="0"/>
          <c:showCatName val="0"/>
          <c:showSerName val="0"/>
          <c:showPercent val="0"/>
          <c:showBubbleSize val="0"/>
        </c:dLbls>
        <c:gapWidth val="182"/>
        <c:axId val="707577792"/>
        <c:axId val="812722408"/>
      </c:barChart>
      <c:catAx>
        <c:axId val="70757779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12722408"/>
        <c:crosses val="autoZero"/>
        <c:auto val="1"/>
        <c:lblAlgn val="ctr"/>
        <c:lblOffset val="100"/>
        <c:noMultiLvlLbl val="0"/>
      </c:catAx>
      <c:valAx>
        <c:axId val="812722408"/>
        <c:scaling>
          <c:orientation val="minMax"/>
          <c:min val="0"/>
        </c:scaling>
        <c:delete val="1"/>
        <c:axPos val="t"/>
        <c:numFmt formatCode="0%" sourceLinked="1"/>
        <c:majorTickMark val="out"/>
        <c:minorTickMark val="none"/>
        <c:tickLblPos val="nextTo"/>
        <c:crossAx val="7075777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Black</c:v>
                </c:pt>
              </c:strCache>
            </c:strRef>
          </c:tx>
          <c:dPt>
            <c:idx val="0"/>
            <c:bubble3D val="0"/>
            <c:spPr>
              <a:solidFill>
                <a:schemeClr val="accent2">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accent2">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accent2">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accent2">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accent2">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accent2">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4747030364598929"/>
                  <c:y val="9.5456387804080167E-2"/>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3.2288245044898523E-2"/>
                  <c:y val="-9.0361653530983146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0706102304361068"/>
                  <c:y val="-0.10816362404407426"/>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4948641217517059"/>
                  <c:y val="0.10811266273934186"/>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3.4877593697463023E-2"/>
                  <c:y val="3.48547400366110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9.930120637340252E-2"/>
                  <c:y val="-3.4255770180990821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477826596690977"/>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0.39</c:v>
                </c:pt>
                <c:pt idx="1">
                  <c:v>0.21</c:v>
                </c:pt>
                <c:pt idx="2">
                  <c:v>0.19</c:v>
                </c:pt>
                <c:pt idx="3">
                  <c:v>0.11</c:v>
                </c:pt>
                <c:pt idx="4">
                  <c:v>7.0000000000000007E-2</c:v>
                </c:pt>
                <c:pt idx="5">
                  <c:v>0.03</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Caucasian</c:v>
                </c:pt>
              </c:strCache>
            </c:strRef>
          </c:tx>
          <c:dPt>
            <c:idx val="0"/>
            <c:bubble3D val="0"/>
            <c:spPr>
              <a:solidFill>
                <a:schemeClr val="accent5">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5">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5">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5">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5">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5">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Lbls>
            <c:dLbl>
              <c:idx val="0"/>
              <c:layout>
                <c:manualLayout>
                  <c:x val="-0.11688143991924325"/>
                  <c:y val="0.11496130361530665"/>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14614679336111933"/>
                  <c:y val="-0.16660814261123214"/>
                </c:manualLayout>
              </c:layout>
              <c:tx>
                <c:rich>
                  <a:bodyPr/>
                  <a:lstStyle/>
                  <a:p>
                    <a:fld id="{9E587866-FDE0-495A-873A-D0BD75E396A9}" type="CATEGORYNAME">
                      <a:rPr lang="en-US" u="sng">
                        <a:solidFill>
                          <a:schemeClr val="bg1"/>
                        </a:solidFill>
                      </a:rPr>
                      <a:pPr/>
                      <a:t>[CATEGORY NAME]</a:t>
                    </a:fld>
                    <a:r>
                      <a:rPr lang="en-US" baseline="0" dirty="0">
                        <a:solidFill>
                          <a:schemeClr val="bg1"/>
                        </a:solidFill>
                      </a:rPr>
                      <a:t>
</a:t>
                    </a:r>
                    <a:fld id="{F6A34A8B-E8BA-4012-991E-A33E2C1424E1}"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7333689445156014"/>
                  <c:y val="-0.172370958646367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6138208140223848"/>
                  <c:y val="8.68855340681906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3.3987626363051006E-2"/>
                  <c:y val="3.008308647351537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3500725515394254"/>
                      <c:h val="0.11348314653804499"/>
                    </c:manualLayout>
                  </c15:layout>
                  <c15:dlblFieldTable/>
                  <c15:showDataLabelsRange val="0"/>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3315918466092927"/>
                      <c:h val="0.1265514401315667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0.28000000000000003</c:v>
                </c:pt>
                <c:pt idx="1">
                  <c:v>0.16</c:v>
                </c:pt>
                <c:pt idx="2">
                  <c:v>0.31</c:v>
                </c:pt>
                <c:pt idx="3">
                  <c:v>0.15</c:v>
                </c:pt>
                <c:pt idx="4">
                  <c:v>0.09</c:v>
                </c:pt>
                <c:pt idx="5">
                  <c:v>0.01</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Hispanic</c:v>
                </c:pt>
              </c:strCache>
            </c:strRef>
          </c:tx>
          <c:dPt>
            <c:idx val="0"/>
            <c:bubble3D val="0"/>
            <c:spPr>
              <a:solidFill>
                <a:schemeClr val="accent4">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accent4">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accent4">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accent4">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accent4">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accent4">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2537834651000601"/>
                  <c:y val="0.10786860695667878"/>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0876040436176322"/>
                  <c:y val="-9.9227524354267849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2575421754328872"/>
                  <c:y val="-5.319522493970858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3589136162995022"/>
                  <c:y val="0.13293710104453918"/>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2.5490719772288256E-2"/>
                  <c:y val="1.23513448269458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0.245447999734522"/>
                  <c:y val="2.3172035451755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832461429622369"/>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0.35</c:v>
                </c:pt>
                <c:pt idx="1">
                  <c:v>0.23</c:v>
                </c:pt>
                <c:pt idx="2">
                  <c:v>0.25</c:v>
                </c:pt>
                <c:pt idx="3">
                  <c:v>0.11</c:v>
                </c:pt>
                <c:pt idx="4">
                  <c:v>0.03</c:v>
                </c:pt>
                <c:pt idx="5">
                  <c:v>0.03</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Non-Hispanic White</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TV provides a front row seat to any game I want to watch</c:v>
                </c:pt>
                <c:pt idx="1">
                  <c:v>Better viewing experience (i.e. big screen TV, HD, etc)</c:v>
                </c:pt>
                <c:pt idx="2">
                  <c:v>Convenience (food, drink and bathroom close by with no lines)</c:v>
                </c:pt>
                <c:pt idx="3">
                  <c:v>Inexpensive way of watching my favorite team or sport</c:v>
                </c:pt>
                <c:pt idx="4">
                  <c:v>No hassles with traveling to a game (traffic, parking, security gates, etc)</c:v>
                </c:pt>
                <c:pt idx="5">
                  <c:v>Good way to spend time with family and / or friends</c:v>
                </c:pt>
                <c:pt idx="6">
                  <c:v>Can hear the announcers and see the game more clearly than at a bar/restaurant</c:v>
                </c:pt>
                <c:pt idx="7">
                  <c:v>I can do other things &amp; multitask while watching a game</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0.93820000000000003</c:v>
                </c:pt>
                <c:pt idx="1">
                  <c:v>0.92579999999999996</c:v>
                </c:pt>
                <c:pt idx="2">
                  <c:v>0.91700000000000004</c:v>
                </c:pt>
                <c:pt idx="3">
                  <c:v>0.90639999999999998</c:v>
                </c:pt>
                <c:pt idx="4">
                  <c:v>0.87629999999999997</c:v>
                </c:pt>
                <c:pt idx="5">
                  <c:v>0.82330000000000003</c:v>
                </c:pt>
                <c:pt idx="6">
                  <c:v>0.8145</c:v>
                </c:pt>
                <c:pt idx="7">
                  <c:v>0.81100000000000005</c:v>
                </c:pt>
                <c:pt idx="8">
                  <c:v>0.80569999999999997</c:v>
                </c:pt>
                <c:pt idx="9">
                  <c:v>0.75439999999999996</c:v>
                </c:pt>
                <c:pt idx="10">
                  <c:v>0.6643</c:v>
                </c:pt>
                <c:pt idx="11">
                  <c:v>0.60070000000000001</c:v>
                </c:pt>
                <c:pt idx="12">
                  <c:v>0.40989999999999999</c:v>
                </c:pt>
              </c:numCache>
            </c:numRef>
          </c:val>
          <c:extLst xmlns:c16r2="http://schemas.microsoft.com/office/drawing/2015/06/chart">
            <c:ext xmlns:c16="http://schemas.microsoft.com/office/drawing/2014/chart" uri="{C3380CC4-5D6E-409C-BE32-E72D297353CC}">
              <c16:uniqueId val="{00000000-F992-4A9D-9D31-BED052772CCC}"/>
            </c:ext>
          </c:extLst>
        </c:ser>
        <c:ser>
          <c:idx val="1"/>
          <c:order val="1"/>
          <c:tx>
            <c:strRef>
              <c:f>Sheet1!$C$1</c:f>
              <c:strCache>
                <c:ptCount val="1"/>
                <c:pt idx="0">
                  <c:v>Black</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TV provides a front row seat to any game I want to watch</c:v>
                </c:pt>
                <c:pt idx="1">
                  <c:v>Better viewing experience (i.e. big screen TV, HD, etc)</c:v>
                </c:pt>
                <c:pt idx="2">
                  <c:v>Convenience (food, drink and bathroom close by with no lines)</c:v>
                </c:pt>
                <c:pt idx="3">
                  <c:v>Inexpensive way of watching my favorite team or sport</c:v>
                </c:pt>
                <c:pt idx="4">
                  <c:v>No hassles with traveling to a game (traffic, parking, security gates, etc)</c:v>
                </c:pt>
                <c:pt idx="5">
                  <c:v>Good way to spend time with family and / or friends</c:v>
                </c:pt>
                <c:pt idx="6">
                  <c:v>Can hear the announcers and see the game more clearly than at a bar/restaurant</c:v>
                </c:pt>
                <c:pt idx="7">
                  <c:v>I can do other things &amp; multitask while watching a game</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0.80610000000000004</c:v>
                </c:pt>
                <c:pt idx="1">
                  <c:v>0.81630000000000003</c:v>
                </c:pt>
                <c:pt idx="2">
                  <c:v>0.80610000000000004</c:v>
                </c:pt>
                <c:pt idx="3">
                  <c:v>0.79590000000000005</c:v>
                </c:pt>
                <c:pt idx="4">
                  <c:v>0.86729999999999996</c:v>
                </c:pt>
                <c:pt idx="5">
                  <c:v>0.78569999999999995</c:v>
                </c:pt>
                <c:pt idx="6">
                  <c:v>0.79590000000000005</c:v>
                </c:pt>
                <c:pt idx="7">
                  <c:v>0.81630000000000003</c:v>
                </c:pt>
                <c:pt idx="8">
                  <c:v>0.76529999999999998</c:v>
                </c:pt>
                <c:pt idx="9">
                  <c:v>0.78569999999999995</c:v>
                </c:pt>
                <c:pt idx="10">
                  <c:v>0.72450000000000003</c:v>
                </c:pt>
                <c:pt idx="11">
                  <c:v>0.71430000000000005</c:v>
                </c:pt>
                <c:pt idx="12">
                  <c:v>0.62239999999999995</c:v>
                </c:pt>
              </c:numCache>
            </c:numRef>
          </c:val>
          <c:extLst xmlns:c16r2="http://schemas.microsoft.com/office/drawing/2015/06/chart">
            <c:ext xmlns:c16="http://schemas.microsoft.com/office/drawing/2014/chart" uri="{C3380CC4-5D6E-409C-BE32-E72D297353CC}">
              <c16:uniqueId val="{00000001-F992-4A9D-9D31-BED052772CCC}"/>
            </c:ext>
          </c:extLst>
        </c:ser>
        <c:ser>
          <c:idx val="2"/>
          <c:order val="2"/>
          <c:tx>
            <c:strRef>
              <c:f>Sheet1!$D$1</c:f>
              <c:strCache>
                <c:ptCount val="1"/>
                <c:pt idx="0">
                  <c:v>Hispanic</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TV provides a front row seat to any game I want to watch</c:v>
                </c:pt>
                <c:pt idx="1">
                  <c:v>Better viewing experience (i.e. big screen TV, HD, etc)</c:v>
                </c:pt>
                <c:pt idx="2">
                  <c:v>Convenience (food, drink and bathroom close by with no lines)</c:v>
                </c:pt>
                <c:pt idx="3">
                  <c:v>Inexpensive way of watching my favorite team or sport</c:v>
                </c:pt>
                <c:pt idx="4">
                  <c:v>No hassles with traveling to a game (traffic, parking, security gates, etc)</c:v>
                </c:pt>
                <c:pt idx="5">
                  <c:v>Good way to spend time with family and / or friends</c:v>
                </c:pt>
                <c:pt idx="6">
                  <c:v>Can hear the announcers and see the game more clearly than at a bar/restaurant</c:v>
                </c:pt>
                <c:pt idx="7">
                  <c:v>I can do other things &amp; multitask while watching a game</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Sheet1!$D$2:$D$14</c:f>
              <c:numCache>
                <c:formatCode>0%</c:formatCode>
                <c:ptCount val="13"/>
                <c:pt idx="0">
                  <c:v>0.875</c:v>
                </c:pt>
                <c:pt idx="1">
                  <c:v>0.875</c:v>
                </c:pt>
                <c:pt idx="2">
                  <c:v>0.83750000000000002</c:v>
                </c:pt>
                <c:pt idx="3">
                  <c:v>0.82499999999999996</c:v>
                </c:pt>
                <c:pt idx="4">
                  <c:v>0.875</c:v>
                </c:pt>
                <c:pt idx="5">
                  <c:v>0.875</c:v>
                </c:pt>
                <c:pt idx="6">
                  <c:v>0.875</c:v>
                </c:pt>
                <c:pt idx="7">
                  <c:v>0.8125</c:v>
                </c:pt>
                <c:pt idx="8">
                  <c:v>0.83750000000000002</c:v>
                </c:pt>
                <c:pt idx="9">
                  <c:v>0.8</c:v>
                </c:pt>
                <c:pt idx="10">
                  <c:v>0.75</c:v>
                </c:pt>
                <c:pt idx="11">
                  <c:v>0.8</c:v>
                </c:pt>
                <c:pt idx="12">
                  <c:v>0.625</c:v>
                </c:pt>
              </c:numCache>
            </c:numRef>
          </c:val>
          <c:extLst xmlns:c16r2="http://schemas.microsoft.com/office/drawing/2015/06/chart">
            <c:ext xmlns:c16="http://schemas.microsoft.com/office/drawing/2014/chart" uri="{C3380CC4-5D6E-409C-BE32-E72D297353CC}">
              <c16:uniqueId val="{00000000-7D34-4C6D-B4C8-E1B4436B0059}"/>
            </c:ext>
          </c:extLst>
        </c:ser>
        <c:dLbls>
          <c:showLegendKey val="0"/>
          <c:showVal val="0"/>
          <c:showCatName val="0"/>
          <c:showSerName val="0"/>
          <c:showPercent val="0"/>
          <c:showBubbleSize val="0"/>
        </c:dLbls>
        <c:gapWidth val="182"/>
        <c:axId val="812725152"/>
        <c:axId val="812725544"/>
      </c:barChart>
      <c:catAx>
        <c:axId val="8127251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12725544"/>
        <c:crosses val="autoZero"/>
        <c:auto val="1"/>
        <c:lblAlgn val="ctr"/>
        <c:lblOffset val="100"/>
        <c:noMultiLvlLbl val="0"/>
      </c:catAx>
      <c:valAx>
        <c:axId val="812725544"/>
        <c:scaling>
          <c:orientation val="minMax"/>
          <c:min val="0"/>
        </c:scaling>
        <c:delete val="1"/>
        <c:axPos val="t"/>
        <c:numFmt formatCode="0%" sourceLinked="1"/>
        <c:majorTickMark val="out"/>
        <c:minorTickMark val="none"/>
        <c:tickLblPos val="nextTo"/>
        <c:crossAx val="812725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84318250112558E-2"/>
          <c:y val="0.33528171769405635"/>
          <c:w val="0.93494380328534643"/>
          <c:h val="0.5514492005933761"/>
        </c:manualLayout>
      </c:layout>
      <c:barChart>
        <c:barDir val="col"/>
        <c:grouping val="stacked"/>
        <c:varyColors val="0"/>
        <c:ser>
          <c:idx val="0"/>
          <c:order val="0"/>
          <c:tx>
            <c:strRef>
              <c:f>Sheet1!$B$1</c:f>
              <c:strCache>
                <c:ptCount val="1"/>
                <c:pt idx="0">
                  <c:v>NBA</c:v>
                </c:pt>
              </c:strCache>
            </c:strRef>
          </c:tx>
          <c:spPr>
            <a:solidFill>
              <a:srgbClr val="FAB982"/>
            </a:solidFill>
          </c:spPr>
          <c:invertIfNegative val="0"/>
          <c:dPt>
            <c:idx val="0"/>
            <c:invertIfNegative val="0"/>
            <c:bubble3D val="0"/>
            <c:spPr>
              <a:solidFill>
                <a:srgbClr val="FAB982"/>
              </a:solidFill>
            </c:spPr>
            <c:extLst xmlns:c16r2="http://schemas.microsoft.com/office/drawing/2015/06/chart">
              <c:ext xmlns:c16="http://schemas.microsoft.com/office/drawing/2014/chart" uri="{C3380CC4-5D6E-409C-BE32-E72D297353CC}">
                <c16:uniqueId val="{00000001-054C-429E-9F6E-F60BEFFA8FC5}"/>
              </c:ext>
            </c:extLst>
          </c:dPt>
          <c:dPt>
            <c:idx val="1"/>
            <c:invertIfNegative val="0"/>
            <c:bubble3D val="0"/>
            <c:extLst xmlns:c16r2="http://schemas.microsoft.com/office/drawing/2015/06/chart">
              <c:ext xmlns:c16="http://schemas.microsoft.com/office/drawing/2014/chart" uri="{C3380CC4-5D6E-409C-BE32-E72D297353CC}">
                <c16:uniqueId val="{00000003-054C-429E-9F6E-F60BEFFA8FC5}"/>
              </c:ext>
            </c:extLst>
          </c:dPt>
          <c:dPt>
            <c:idx val="2"/>
            <c:invertIfNegative val="0"/>
            <c:bubble3D val="0"/>
            <c:extLst xmlns:c16r2="http://schemas.microsoft.com/office/drawing/2015/06/chart">
              <c:ext xmlns:c16="http://schemas.microsoft.com/office/drawing/2014/chart" uri="{C3380CC4-5D6E-409C-BE32-E72D297353CC}">
                <c16:uniqueId val="{00000005-054C-429E-9F6E-F60BEFFA8FC5}"/>
              </c:ext>
            </c:extLst>
          </c:dPt>
          <c:dLbls>
            <c:dLbl>
              <c:idx val="0"/>
              <c:layout>
                <c:manualLayout>
                  <c:x val="1.7411802592053594E-3"/>
                  <c:y val="-0.2909669139847919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54C-429E-9F6E-F60BEFFA8FC5}"/>
                </c:ext>
                <c:ext xmlns:c15="http://schemas.microsoft.com/office/drawing/2012/chart" uri="{CE6537A1-D6FC-4f65-9D91-7224C49458BB}">
                  <c15:layout>
                    <c:manualLayout>
                      <c:w val="0.3432318546380278"/>
                      <c:h val="0.14561596600909818"/>
                    </c:manualLayout>
                  </c15:layout>
                </c:ext>
              </c:extLst>
            </c:dLbl>
            <c:dLbl>
              <c:idx val="1"/>
              <c:layout>
                <c:manualLayout>
                  <c:x val="-1.3901110396622967E-2"/>
                  <c:y val="-0.300258551381020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54C-429E-9F6E-F60BEFFA8FC5}"/>
                </c:ext>
                <c:ext xmlns:c15="http://schemas.microsoft.com/office/drawing/2012/chart" uri="{CE6537A1-D6FC-4f65-9D91-7224C49458BB}">
                  <c15:layout>
                    <c:manualLayout>
                      <c:w val="0.3362669225228081"/>
                      <c:h val="0.14561596600909818"/>
                    </c:manualLayout>
                  </c15:layout>
                </c:ext>
              </c:extLst>
            </c:dLbl>
            <c:dLbl>
              <c:idx val="2"/>
              <c:layout>
                <c:manualLayout>
                  <c:x val="-2.5448512240822844E-2"/>
                  <c:y val="-0.31136242954764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54C-429E-9F6E-F60BEFFA8FC5}"/>
                </c:ext>
                <c:ext xmlns:c15="http://schemas.microsoft.com/office/drawing/2012/chart" uri="{CE6537A1-D6FC-4f65-9D91-7224C49458BB}">
                  <c15:layout>
                    <c:manualLayout>
                      <c:w val="0.36760911704129684"/>
                      <c:h val="0.14561596600909818"/>
                    </c:manualLayout>
                  </c15:layout>
                </c:ext>
              </c:extLst>
            </c:dLbl>
            <c:dLbl>
              <c:idx val="3"/>
              <c:layout>
                <c:manualLayout>
                  <c:x val="-1.2979215566200597E-16"/>
                  <c:y val="-0.2422161552136017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54C-429E-9F6E-F60BEFFA8FC5}"/>
                </c:ext>
                <c:ext xmlns:c15="http://schemas.microsoft.com/office/drawing/2012/chart" uri="{CE6537A1-D6FC-4f65-9D91-7224C49458BB}"/>
              </c:extLst>
            </c:dLbl>
            <c:dLbl>
              <c:idx val="4"/>
              <c:layout>
                <c:manualLayout>
                  <c:x val="0"/>
                  <c:y val="-0.338814264733311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54C-429E-9F6E-F60BEFFA8FC5}"/>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223.52</c:v>
                </c:pt>
                <c:pt idx="1">
                  <c:v>228.33</c:v>
                </c:pt>
                <c:pt idx="2">
                  <c:v>232.52</c:v>
                </c:pt>
              </c:numCache>
            </c:numRef>
          </c:val>
          <c:extLst xmlns:c16r2="http://schemas.microsoft.com/office/drawing/2015/06/chart">
            <c:ext xmlns:c16="http://schemas.microsoft.com/office/drawing/2014/chart" uri="{C3380CC4-5D6E-409C-BE32-E72D297353CC}">
              <c16:uniqueId val="{00000008-054C-429E-9F6E-F60BEFFA8FC5}"/>
            </c:ext>
          </c:extLst>
        </c:ser>
        <c:dLbls>
          <c:showLegendKey val="0"/>
          <c:showVal val="0"/>
          <c:showCatName val="0"/>
          <c:showSerName val="0"/>
          <c:showPercent val="0"/>
          <c:showBubbleSize val="0"/>
        </c:dLbls>
        <c:gapWidth val="64"/>
        <c:overlap val="24"/>
        <c:axId val="707221520"/>
        <c:axId val="707221128"/>
      </c:barChart>
      <c:catAx>
        <c:axId val="707221520"/>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7221128"/>
        <c:crosses val="autoZero"/>
        <c:auto val="1"/>
        <c:lblAlgn val="ctr"/>
        <c:lblOffset val="100"/>
        <c:noMultiLvlLbl val="0"/>
      </c:catAx>
      <c:valAx>
        <c:axId val="707221128"/>
        <c:scaling>
          <c:orientation val="minMax"/>
          <c:max val="233"/>
          <c:min val="0"/>
        </c:scaling>
        <c:delete val="1"/>
        <c:axPos val="l"/>
        <c:numFmt formatCode="&quot;$&quot;#,##0.00" sourceLinked="1"/>
        <c:majorTickMark val="out"/>
        <c:minorTickMark val="none"/>
        <c:tickLblPos val="nextTo"/>
        <c:crossAx val="70722152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72591348385536"/>
          <c:y val="7.0853529830542494E-2"/>
          <c:w val="0.48064489324260234"/>
          <c:h val="0.90156709219961273"/>
        </c:manualLayout>
      </c:layout>
      <c:barChart>
        <c:barDir val="bar"/>
        <c:grouping val="clustered"/>
        <c:varyColors val="0"/>
        <c:ser>
          <c:idx val="0"/>
          <c:order val="0"/>
          <c:tx>
            <c:strRef>
              <c:f>Sheet1!$B$1</c:f>
              <c:strCache>
                <c:ptCount val="1"/>
                <c:pt idx="0">
                  <c:v>Non-Hispanic White</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To show support of your favorite team / team pride</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Sheet1!$B$2:$B$15</c:f>
              <c:numCache>
                <c:formatCode>0%</c:formatCode>
                <c:ptCount val="14"/>
                <c:pt idx="0">
                  <c:v>0.91710000000000003</c:v>
                </c:pt>
                <c:pt idx="1">
                  <c:v>0.90790000000000004</c:v>
                </c:pt>
                <c:pt idx="2">
                  <c:v>0.9042</c:v>
                </c:pt>
                <c:pt idx="3">
                  <c:v>0.86560000000000004</c:v>
                </c:pt>
                <c:pt idx="4">
                  <c:v>0.8619</c:v>
                </c:pt>
                <c:pt idx="5">
                  <c:v>0.8508</c:v>
                </c:pt>
                <c:pt idx="6">
                  <c:v>0.82499999999999996</c:v>
                </c:pt>
                <c:pt idx="7">
                  <c:v>0.7772</c:v>
                </c:pt>
                <c:pt idx="8">
                  <c:v>0.77349999999999997</c:v>
                </c:pt>
                <c:pt idx="9">
                  <c:v>0.76239999999999997</c:v>
                </c:pt>
                <c:pt idx="10">
                  <c:v>0.74590000000000001</c:v>
                </c:pt>
                <c:pt idx="11">
                  <c:v>0.60960000000000003</c:v>
                </c:pt>
                <c:pt idx="12">
                  <c:v>0.57089999999999996</c:v>
                </c:pt>
                <c:pt idx="13">
                  <c:v>0.39229999999999998</c:v>
                </c:pt>
              </c:numCache>
            </c:numRef>
          </c:val>
          <c:extLst xmlns:c16r2="http://schemas.microsoft.com/office/drawing/2015/06/chart">
            <c:ext xmlns:c16="http://schemas.microsoft.com/office/drawing/2014/chart" uri="{C3380CC4-5D6E-409C-BE32-E72D297353CC}">
              <c16:uniqueId val="{00000000-85AC-46C8-AB5A-F60A0492443C}"/>
            </c:ext>
          </c:extLst>
        </c:ser>
        <c:ser>
          <c:idx val="1"/>
          <c:order val="1"/>
          <c:tx>
            <c:strRef>
              <c:f>Sheet1!$C$1</c:f>
              <c:strCache>
                <c:ptCount val="1"/>
                <c:pt idx="0">
                  <c:v>Black</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To show support of your favorite team / team pride</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Sheet1!$C$2:$C$15</c:f>
              <c:numCache>
                <c:formatCode>0%</c:formatCode>
                <c:ptCount val="14"/>
                <c:pt idx="0">
                  <c:v>0.89570000000000005</c:v>
                </c:pt>
                <c:pt idx="1">
                  <c:v>0.7913</c:v>
                </c:pt>
                <c:pt idx="2">
                  <c:v>0.89570000000000005</c:v>
                </c:pt>
                <c:pt idx="3">
                  <c:v>0.8</c:v>
                </c:pt>
                <c:pt idx="4">
                  <c:v>0.8</c:v>
                </c:pt>
                <c:pt idx="5">
                  <c:v>0.81740000000000002</c:v>
                </c:pt>
                <c:pt idx="6">
                  <c:v>0.7913</c:v>
                </c:pt>
                <c:pt idx="7">
                  <c:v>0.85219999999999996</c:v>
                </c:pt>
                <c:pt idx="8">
                  <c:v>0.81740000000000002</c:v>
                </c:pt>
                <c:pt idx="9">
                  <c:v>0.81740000000000002</c:v>
                </c:pt>
                <c:pt idx="10">
                  <c:v>0.78259999999999996</c:v>
                </c:pt>
                <c:pt idx="11">
                  <c:v>0.73040000000000005</c:v>
                </c:pt>
                <c:pt idx="12">
                  <c:v>0.73040000000000005</c:v>
                </c:pt>
                <c:pt idx="13">
                  <c:v>0.71299999999999997</c:v>
                </c:pt>
              </c:numCache>
            </c:numRef>
          </c:val>
          <c:extLst xmlns:c16r2="http://schemas.microsoft.com/office/drawing/2015/06/chart">
            <c:ext xmlns:c16="http://schemas.microsoft.com/office/drawing/2014/chart" uri="{C3380CC4-5D6E-409C-BE32-E72D297353CC}">
              <c16:uniqueId val="{00000000-CFBD-4BA6-9E70-B1AE65CC8C08}"/>
            </c:ext>
          </c:extLst>
        </c:ser>
        <c:ser>
          <c:idx val="2"/>
          <c:order val="2"/>
          <c:tx>
            <c:strRef>
              <c:f>Sheet1!$D$1</c:f>
              <c:strCache>
                <c:ptCount val="1"/>
                <c:pt idx="0">
                  <c:v>Hispanic</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To show support of your favorite team / team pride</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Sheet1!$D$2:$D$15</c:f>
              <c:numCache>
                <c:formatCode>0%</c:formatCode>
                <c:ptCount val="14"/>
                <c:pt idx="0">
                  <c:v>0.89900000000000002</c:v>
                </c:pt>
                <c:pt idx="1">
                  <c:v>0.87880000000000003</c:v>
                </c:pt>
                <c:pt idx="2">
                  <c:v>0.88890000000000002</c:v>
                </c:pt>
                <c:pt idx="3">
                  <c:v>0.85860000000000003</c:v>
                </c:pt>
                <c:pt idx="4">
                  <c:v>0.84850000000000003</c:v>
                </c:pt>
                <c:pt idx="5">
                  <c:v>0.90910000000000002</c:v>
                </c:pt>
                <c:pt idx="6">
                  <c:v>0.83840000000000003</c:v>
                </c:pt>
                <c:pt idx="7">
                  <c:v>0.84850000000000003</c:v>
                </c:pt>
                <c:pt idx="8">
                  <c:v>0.83840000000000003</c:v>
                </c:pt>
                <c:pt idx="9">
                  <c:v>0.85860000000000003</c:v>
                </c:pt>
                <c:pt idx="10">
                  <c:v>0.80810000000000004</c:v>
                </c:pt>
                <c:pt idx="11">
                  <c:v>0.80810000000000004</c:v>
                </c:pt>
                <c:pt idx="12">
                  <c:v>0.72729999999999995</c:v>
                </c:pt>
                <c:pt idx="13">
                  <c:v>0.58589999999999998</c:v>
                </c:pt>
              </c:numCache>
            </c:numRef>
          </c:val>
          <c:extLst xmlns:c16r2="http://schemas.microsoft.com/office/drawing/2015/06/chart">
            <c:ext xmlns:c16="http://schemas.microsoft.com/office/drawing/2014/chart" uri="{C3380CC4-5D6E-409C-BE32-E72D297353CC}">
              <c16:uniqueId val="{00000000-266A-40B3-A23D-982EF8DCC124}"/>
            </c:ext>
          </c:extLst>
        </c:ser>
        <c:dLbls>
          <c:showLegendKey val="0"/>
          <c:showVal val="0"/>
          <c:showCatName val="0"/>
          <c:showSerName val="0"/>
          <c:showPercent val="0"/>
          <c:showBubbleSize val="0"/>
        </c:dLbls>
        <c:gapWidth val="182"/>
        <c:axId val="710005384"/>
        <c:axId val="710005776"/>
      </c:barChart>
      <c:catAx>
        <c:axId val="71000538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10005776"/>
        <c:crosses val="autoZero"/>
        <c:auto val="1"/>
        <c:lblAlgn val="ctr"/>
        <c:lblOffset val="100"/>
        <c:noMultiLvlLbl val="0"/>
      </c:catAx>
      <c:valAx>
        <c:axId val="710005776"/>
        <c:scaling>
          <c:orientation val="minMax"/>
          <c:min val="0"/>
        </c:scaling>
        <c:delete val="1"/>
        <c:axPos val="t"/>
        <c:numFmt formatCode="0%" sourceLinked="1"/>
        <c:majorTickMark val="out"/>
        <c:minorTickMark val="none"/>
        <c:tickLblPos val="nextTo"/>
        <c:crossAx val="7100053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Sports Fans With Children</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Better viewing experience (i.e. big screen TV, HD, etc)</c:v>
                </c:pt>
                <c:pt idx="2">
                  <c:v>TV provides a front row seat to any game I want to watch</c:v>
                </c:pt>
                <c:pt idx="3">
                  <c:v>Good way to spend time with family and / or friends</c:v>
                </c:pt>
                <c:pt idx="4">
                  <c:v>Inexpensive way of watching my favorite team or sport</c:v>
                </c:pt>
                <c:pt idx="5">
                  <c:v>No hassles with traveling to a game (traffic, parking, security gates, etc)</c:v>
                </c:pt>
                <c:pt idx="6">
                  <c:v>Can hear the announcers and see the game more clearly than at a bar/restaurant</c:v>
                </c:pt>
                <c:pt idx="7">
                  <c:v>Announcers and commentators make it easy to understand / keep up with all the action</c:v>
                </c:pt>
                <c:pt idx="8">
                  <c:v>I can do other things &amp; multitask while watching a game</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0.91669999999999996</c:v>
                </c:pt>
                <c:pt idx="1">
                  <c:v>0.91249999999999998</c:v>
                </c:pt>
                <c:pt idx="2">
                  <c:v>0.9083</c:v>
                </c:pt>
                <c:pt idx="3">
                  <c:v>0.9042</c:v>
                </c:pt>
                <c:pt idx="4">
                  <c:v>0.86250000000000004</c:v>
                </c:pt>
                <c:pt idx="5">
                  <c:v>0.86250000000000004</c:v>
                </c:pt>
                <c:pt idx="6">
                  <c:v>0.82920000000000005</c:v>
                </c:pt>
                <c:pt idx="7">
                  <c:v>0.82079999999999997</c:v>
                </c:pt>
                <c:pt idx="8">
                  <c:v>0.8125</c:v>
                </c:pt>
                <c:pt idx="9">
                  <c:v>0.8125</c:v>
                </c:pt>
                <c:pt idx="10">
                  <c:v>0.7208</c:v>
                </c:pt>
                <c:pt idx="11">
                  <c:v>0.69169999999999998</c:v>
                </c:pt>
                <c:pt idx="12">
                  <c:v>0.5958</c:v>
                </c:pt>
              </c:numCache>
            </c:numRef>
          </c:val>
          <c:extLst xmlns:c16r2="http://schemas.microsoft.com/office/drawing/2015/06/chart">
            <c:ext xmlns:c16="http://schemas.microsoft.com/office/drawing/2014/chart" uri="{C3380CC4-5D6E-409C-BE32-E72D297353CC}">
              <c16:uniqueId val="{00000000-F992-4A9D-9D31-BED052772CCC}"/>
            </c:ext>
          </c:extLst>
        </c:ser>
        <c:ser>
          <c:idx val="1"/>
          <c:order val="1"/>
          <c:tx>
            <c:strRef>
              <c:f>Sheet1!$C$1</c:f>
              <c:strCache>
                <c:ptCount val="1"/>
                <c:pt idx="0">
                  <c:v>Sports Fans Without Children</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Better viewing experience (i.e. big screen TV, HD, etc)</c:v>
                </c:pt>
                <c:pt idx="2">
                  <c:v>TV provides a front row seat to any game I want to watch</c:v>
                </c:pt>
                <c:pt idx="3">
                  <c:v>Good way to spend time with family and / or friends</c:v>
                </c:pt>
                <c:pt idx="4">
                  <c:v>Inexpensive way of watching my favorite team or sport</c:v>
                </c:pt>
                <c:pt idx="5">
                  <c:v>No hassles with traveling to a game (traffic, parking, security gates, etc)</c:v>
                </c:pt>
                <c:pt idx="6">
                  <c:v>Can hear the announcers and see the game more clearly than at a bar/restaurant</c:v>
                </c:pt>
                <c:pt idx="7">
                  <c:v>Announcers and commentators make it easy to understand / keep up with all the action</c:v>
                </c:pt>
                <c:pt idx="8">
                  <c:v>I can do other things &amp; multitask while watching a game</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0.90380000000000005</c:v>
                </c:pt>
                <c:pt idx="1">
                  <c:v>0.90580000000000005</c:v>
                </c:pt>
                <c:pt idx="2">
                  <c:v>0.92379999999999995</c:v>
                </c:pt>
                <c:pt idx="3">
                  <c:v>0.78359999999999996</c:v>
                </c:pt>
                <c:pt idx="4">
                  <c:v>0.90180000000000005</c:v>
                </c:pt>
                <c:pt idx="5">
                  <c:v>0.87170000000000003</c:v>
                </c:pt>
                <c:pt idx="6">
                  <c:v>0.80359999999999998</c:v>
                </c:pt>
                <c:pt idx="7">
                  <c:v>0.79359999999999997</c:v>
                </c:pt>
                <c:pt idx="8">
                  <c:v>0.80959999999999999</c:v>
                </c:pt>
                <c:pt idx="9">
                  <c:v>0.74550000000000005</c:v>
                </c:pt>
                <c:pt idx="10">
                  <c:v>0.64729999999999999</c:v>
                </c:pt>
                <c:pt idx="11">
                  <c:v>0.58120000000000005</c:v>
                </c:pt>
                <c:pt idx="12">
                  <c:v>0.39279999999999998</c:v>
                </c:pt>
              </c:numCache>
            </c:numRef>
          </c:val>
          <c:extLst xmlns:c16r2="http://schemas.microsoft.com/office/drawing/2015/06/chart">
            <c:ext xmlns:c16="http://schemas.microsoft.com/office/drawing/2014/chart" uri="{C3380CC4-5D6E-409C-BE32-E72D297353CC}">
              <c16:uniqueId val="{00000001-F992-4A9D-9D31-BED052772CCC}"/>
            </c:ext>
          </c:extLst>
        </c:ser>
        <c:dLbls>
          <c:showLegendKey val="0"/>
          <c:showVal val="0"/>
          <c:showCatName val="0"/>
          <c:showSerName val="0"/>
          <c:showPercent val="0"/>
          <c:showBubbleSize val="0"/>
        </c:dLbls>
        <c:gapWidth val="182"/>
        <c:axId val="710006952"/>
        <c:axId val="710007344"/>
      </c:barChart>
      <c:catAx>
        <c:axId val="7100069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10007344"/>
        <c:crosses val="autoZero"/>
        <c:auto val="1"/>
        <c:lblAlgn val="ctr"/>
        <c:lblOffset val="100"/>
        <c:noMultiLvlLbl val="0"/>
      </c:catAx>
      <c:valAx>
        <c:axId val="710007344"/>
        <c:scaling>
          <c:orientation val="minMax"/>
          <c:min val="0"/>
        </c:scaling>
        <c:delete val="1"/>
        <c:axPos val="t"/>
        <c:numFmt formatCode="0%" sourceLinked="1"/>
        <c:majorTickMark val="out"/>
        <c:minorTickMark val="none"/>
        <c:tickLblPos val="nextTo"/>
        <c:crossAx val="710006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Sports Fans With Children</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Unpredictable weather</c:v>
                </c:pt>
                <c:pt idx="5">
                  <c:v>Uncomfortable seating</c:v>
                </c:pt>
                <c:pt idx="6">
                  <c:v>Long lines for concessions and bathrooms</c:v>
                </c:pt>
                <c:pt idx="7">
                  <c:v>Rowdy crowds</c:v>
                </c:pt>
                <c:pt idx="8">
                  <c:v>Might miss plays or other in-game action</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Sheet1!$B$2:$B$15</c:f>
              <c:numCache>
                <c:formatCode>0%</c:formatCode>
                <c:ptCount val="14"/>
                <c:pt idx="0">
                  <c:v>0.83579999999999999</c:v>
                </c:pt>
                <c:pt idx="1">
                  <c:v>0.7419</c:v>
                </c:pt>
                <c:pt idx="2">
                  <c:v>0.73309999999999997</c:v>
                </c:pt>
                <c:pt idx="3">
                  <c:v>0.69789999999999996</c:v>
                </c:pt>
                <c:pt idx="4">
                  <c:v>0.6804</c:v>
                </c:pt>
                <c:pt idx="5">
                  <c:v>0.66279999999999994</c:v>
                </c:pt>
                <c:pt idx="6">
                  <c:v>0.65400000000000003</c:v>
                </c:pt>
                <c:pt idx="7">
                  <c:v>0.60409999999999997</c:v>
                </c:pt>
                <c:pt idx="8">
                  <c:v>0.58940000000000003</c:v>
                </c:pt>
                <c:pt idx="9">
                  <c:v>0.55130000000000001</c:v>
                </c:pt>
                <c:pt idx="10">
                  <c:v>0.5161</c:v>
                </c:pt>
                <c:pt idx="11">
                  <c:v>0.4839</c:v>
                </c:pt>
                <c:pt idx="12">
                  <c:v>0.44280000000000003</c:v>
                </c:pt>
                <c:pt idx="13">
                  <c:v>0.3548</c:v>
                </c:pt>
              </c:numCache>
            </c:numRef>
          </c:val>
          <c:extLst xmlns:c16r2="http://schemas.microsoft.com/office/drawing/2015/06/chart">
            <c:ext xmlns:c16="http://schemas.microsoft.com/office/drawing/2014/chart" uri="{C3380CC4-5D6E-409C-BE32-E72D297353CC}">
              <c16:uniqueId val="{00000000-EE90-4EAD-9307-BB7FE1C6576A}"/>
            </c:ext>
          </c:extLst>
        </c:ser>
        <c:ser>
          <c:idx val="1"/>
          <c:order val="1"/>
          <c:tx>
            <c:strRef>
              <c:f>Sheet1!$C$1</c:f>
              <c:strCache>
                <c:ptCount val="1"/>
                <c:pt idx="0">
                  <c:v>Sports Fans Without Children</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Unpredictable weather</c:v>
                </c:pt>
                <c:pt idx="5">
                  <c:v>Uncomfortable seating</c:v>
                </c:pt>
                <c:pt idx="6">
                  <c:v>Long lines for concessions and bathrooms</c:v>
                </c:pt>
                <c:pt idx="7">
                  <c:v>Rowdy crowds</c:v>
                </c:pt>
                <c:pt idx="8">
                  <c:v>Might miss plays or other in-game action</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Sheet1!$C$2:$C$15</c:f>
              <c:numCache>
                <c:formatCode>0%</c:formatCode>
                <c:ptCount val="14"/>
                <c:pt idx="0">
                  <c:v>0.81520000000000004</c:v>
                </c:pt>
                <c:pt idx="1">
                  <c:v>0.73170000000000002</c:v>
                </c:pt>
                <c:pt idx="2">
                  <c:v>0.66279999999999994</c:v>
                </c:pt>
                <c:pt idx="3">
                  <c:v>0.65539999999999998</c:v>
                </c:pt>
                <c:pt idx="4">
                  <c:v>0.59819999999999995</c:v>
                </c:pt>
                <c:pt idx="5">
                  <c:v>0.5968</c:v>
                </c:pt>
                <c:pt idx="6">
                  <c:v>0.61729999999999996</c:v>
                </c:pt>
                <c:pt idx="7">
                  <c:v>0.51319999999999999</c:v>
                </c:pt>
                <c:pt idx="8">
                  <c:v>0.49120000000000003</c:v>
                </c:pt>
                <c:pt idx="9">
                  <c:v>0.3871</c:v>
                </c:pt>
                <c:pt idx="10">
                  <c:v>0.41349999999999998</c:v>
                </c:pt>
                <c:pt idx="11">
                  <c:v>0.43109999999999998</c:v>
                </c:pt>
                <c:pt idx="12">
                  <c:v>0.31669999999999998</c:v>
                </c:pt>
                <c:pt idx="13">
                  <c:v>0.27860000000000001</c:v>
                </c:pt>
              </c:numCache>
            </c:numRef>
          </c:val>
          <c:extLst xmlns:c16r2="http://schemas.microsoft.com/office/drawing/2015/06/chart">
            <c:ext xmlns:c16="http://schemas.microsoft.com/office/drawing/2014/chart" uri="{C3380CC4-5D6E-409C-BE32-E72D297353CC}">
              <c16:uniqueId val="{00000001-EE90-4EAD-9307-BB7FE1C6576A}"/>
            </c:ext>
          </c:extLst>
        </c:ser>
        <c:dLbls>
          <c:showLegendKey val="0"/>
          <c:showVal val="0"/>
          <c:showCatName val="0"/>
          <c:showSerName val="0"/>
          <c:showPercent val="0"/>
          <c:showBubbleSize val="0"/>
        </c:dLbls>
        <c:gapWidth val="182"/>
        <c:axId val="710008520"/>
        <c:axId val="426060864"/>
      </c:barChart>
      <c:catAx>
        <c:axId val="71000852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26060864"/>
        <c:crosses val="autoZero"/>
        <c:auto val="1"/>
        <c:lblAlgn val="ctr"/>
        <c:lblOffset val="100"/>
        <c:noMultiLvlLbl val="0"/>
      </c:catAx>
      <c:valAx>
        <c:axId val="426060864"/>
        <c:scaling>
          <c:orientation val="minMax"/>
          <c:min val="0"/>
        </c:scaling>
        <c:delete val="1"/>
        <c:axPos val="t"/>
        <c:numFmt formatCode="0%" sourceLinked="1"/>
        <c:majorTickMark val="out"/>
        <c:minorTickMark val="none"/>
        <c:tickLblPos val="nextTo"/>
        <c:crossAx val="710008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72591348385536"/>
          <c:y val="7.0853529830542494E-2"/>
          <c:w val="0.48064489324260234"/>
          <c:h val="0.90156709219961273"/>
        </c:manualLayout>
      </c:layout>
      <c:barChart>
        <c:barDir val="bar"/>
        <c:grouping val="clustered"/>
        <c:varyColors val="0"/>
        <c:ser>
          <c:idx val="0"/>
          <c:order val="0"/>
          <c:tx>
            <c:strRef>
              <c:f>Sheet1!$B$2</c:f>
              <c:strCache>
                <c:ptCount val="1"/>
                <c:pt idx="0">
                  <c:v>Married Sports Fans</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Sheet1!$A$3:$A$16</c:f>
              <c:strCache>
                <c:ptCount val="14"/>
                <c:pt idx="0">
                  <c:v>Too expensive (tickets, concessions, parking, etc)</c:v>
                </c:pt>
                <c:pt idx="1">
                  <c:v>Too much traffic</c:v>
                </c:pt>
                <c:pt idx="2">
                  <c:v>Seats are usually far away from the field / court</c:v>
                </c:pt>
                <c:pt idx="3">
                  <c:v>Stadiums / arenas are too far away from where I live</c:v>
                </c:pt>
                <c:pt idx="4">
                  <c:v>Long lines for concessions and bathrooms</c:v>
                </c:pt>
                <c:pt idx="5">
                  <c:v>Unpredictable weather</c:v>
                </c:pt>
                <c:pt idx="6">
                  <c:v>Uncomfortable seating</c:v>
                </c:pt>
                <c:pt idx="7">
                  <c:v>Rowdy crowds</c:v>
                </c:pt>
                <c:pt idx="8">
                  <c:v>Might miss plays or other in-game action</c:v>
                </c:pt>
                <c:pt idx="9">
                  <c:v>Don't want to devote enough time to attend a game</c:v>
                </c:pt>
                <c:pt idx="10">
                  <c:v>Limited instant replays shown within the stadium / arena</c:v>
                </c:pt>
                <c:pt idx="11">
                  <c:v>It's hard to follow what's happening without announcers / commentary</c:v>
                </c:pt>
                <c:pt idx="12">
                  <c:v>Feel disconnected from other things going on in my life</c:v>
                </c:pt>
                <c:pt idx="13">
                  <c:v>It’s boring (sporting events go on too long, etc.)</c:v>
                </c:pt>
              </c:strCache>
            </c:strRef>
          </c:cat>
          <c:val>
            <c:numRef>
              <c:f>Sheet1!$B$3:$B$16</c:f>
              <c:numCache>
                <c:formatCode>0%</c:formatCode>
                <c:ptCount val="14"/>
                <c:pt idx="0">
                  <c:v>0.85660000000000003</c:v>
                </c:pt>
                <c:pt idx="1">
                  <c:v>0.76359999999999995</c:v>
                </c:pt>
                <c:pt idx="2">
                  <c:v>0.70709999999999995</c:v>
                </c:pt>
                <c:pt idx="3">
                  <c:v>0.65859999999999996</c:v>
                </c:pt>
                <c:pt idx="4">
                  <c:v>0.61209999999999998</c:v>
                </c:pt>
                <c:pt idx="5">
                  <c:v>0.61209999999999998</c:v>
                </c:pt>
                <c:pt idx="6">
                  <c:v>0.58379999999999999</c:v>
                </c:pt>
                <c:pt idx="7">
                  <c:v>0.52529999999999999</c:v>
                </c:pt>
                <c:pt idx="8">
                  <c:v>0.46060000000000001</c:v>
                </c:pt>
                <c:pt idx="9">
                  <c:v>0.44850000000000001</c:v>
                </c:pt>
                <c:pt idx="10">
                  <c:v>0.43030000000000002</c:v>
                </c:pt>
                <c:pt idx="11">
                  <c:v>0.41620000000000001</c:v>
                </c:pt>
                <c:pt idx="12">
                  <c:v>0.31309999999999999</c:v>
                </c:pt>
                <c:pt idx="13">
                  <c:v>0.2747</c:v>
                </c:pt>
              </c:numCache>
            </c:numRef>
          </c:val>
          <c:extLst xmlns:c16r2="http://schemas.microsoft.com/office/drawing/2015/06/chart">
            <c:ext xmlns:c16="http://schemas.microsoft.com/office/drawing/2014/chart" uri="{C3380CC4-5D6E-409C-BE32-E72D297353CC}">
              <c16:uniqueId val="{00000000-85AC-46C8-AB5A-F60A0492443C}"/>
            </c:ext>
          </c:extLst>
        </c:ser>
        <c:ser>
          <c:idx val="1"/>
          <c:order val="1"/>
          <c:tx>
            <c:strRef>
              <c:f>Sheet1!$C$2</c:f>
              <c:strCache>
                <c:ptCount val="1"/>
                <c:pt idx="0">
                  <c:v>Single Sports Fans</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Sheet1!$A$3:$A$16</c:f>
              <c:strCache>
                <c:ptCount val="14"/>
                <c:pt idx="0">
                  <c:v>Too expensive (tickets, concessions, parking, etc)</c:v>
                </c:pt>
                <c:pt idx="1">
                  <c:v>Too much traffic</c:v>
                </c:pt>
                <c:pt idx="2">
                  <c:v>Seats are usually far away from the field / court</c:v>
                </c:pt>
                <c:pt idx="3">
                  <c:v>Stadiums / arenas are too far away from where I live</c:v>
                </c:pt>
                <c:pt idx="4">
                  <c:v>Long lines for concessions and bathrooms</c:v>
                </c:pt>
                <c:pt idx="5">
                  <c:v>Unpredictable weather</c:v>
                </c:pt>
                <c:pt idx="6">
                  <c:v>Uncomfortable seating</c:v>
                </c:pt>
                <c:pt idx="7">
                  <c:v>Rowdy crowds</c:v>
                </c:pt>
                <c:pt idx="8">
                  <c:v>Might miss plays or other in-game action</c:v>
                </c:pt>
                <c:pt idx="9">
                  <c:v>Don't want to devote enough time to attend a game</c:v>
                </c:pt>
                <c:pt idx="10">
                  <c:v>Limited instant replays shown within the stadium / arena</c:v>
                </c:pt>
                <c:pt idx="11">
                  <c:v>It's hard to follow what's happening without announcers / commentary</c:v>
                </c:pt>
                <c:pt idx="12">
                  <c:v>Feel disconnected from other things going on in my life</c:v>
                </c:pt>
                <c:pt idx="13">
                  <c:v>It’s boring (sporting events go on too long, etc.)</c:v>
                </c:pt>
              </c:strCache>
            </c:strRef>
          </c:cat>
          <c:val>
            <c:numRef>
              <c:f>Sheet1!$C$3:$C$16</c:f>
              <c:numCache>
                <c:formatCode>0%</c:formatCode>
                <c:ptCount val="14"/>
                <c:pt idx="0">
                  <c:v>0.79769999999999996</c:v>
                </c:pt>
                <c:pt idx="1">
                  <c:v>0.70669999999999999</c:v>
                </c:pt>
                <c:pt idx="2">
                  <c:v>0.66279999999999994</c:v>
                </c:pt>
                <c:pt idx="3">
                  <c:v>0.70089999999999997</c:v>
                </c:pt>
                <c:pt idx="4">
                  <c:v>0.6452</c:v>
                </c:pt>
                <c:pt idx="5">
                  <c:v>0.64810000000000001</c:v>
                </c:pt>
                <c:pt idx="6">
                  <c:v>0.67159999999999997</c:v>
                </c:pt>
                <c:pt idx="7">
                  <c:v>0.57769999999999999</c:v>
                </c:pt>
                <c:pt idx="8">
                  <c:v>0.59819999999999995</c:v>
                </c:pt>
                <c:pt idx="9">
                  <c:v>0.48970000000000002</c:v>
                </c:pt>
                <c:pt idx="10">
                  <c:v>0.50729999999999997</c:v>
                </c:pt>
                <c:pt idx="11">
                  <c:v>0.4985</c:v>
                </c:pt>
                <c:pt idx="12">
                  <c:v>0.4194</c:v>
                </c:pt>
                <c:pt idx="13">
                  <c:v>0.3695</c:v>
                </c:pt>
              </c:numCache>
            </c:numRef>
          </c:val>
          <c:extLst xmlns:c16r2="http://schemas.microsoft.com/office/drawing/2015/06/chart">
            <c:ext xmlns:c16="http://schemas.microsoft.com/office/drawing/2014/chart" uri="{C3380CC4-5D6E-409C-BE32-E72D297353CC}">
              <c16:uniqueId val="{00000000-CB74-42A3-B83D-67E9A869E6CA}"/>
            </c:ext>
          </c:extLst>
        </c:ser>
        <c:dLbls>
          <c:showLegendKey val="0"/>
          <c:showVal val="0"/>
          <c:showCatName val="0"/>
          <c:showSerName val="0"/>
          <c:showPercent val="0"/>
          <c:showBubbleSize val="0"/>
        </c:dLbls>
        <c:gapWidth val="182"/>
        <c:axId val="426062040"/>
        <c:axId val="426062432"/>
      </c:barChart>
      <c:catAx>
        <c:axId val="42606204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26062432"/>
        <c:crosses val="autoZero"/>
        <c:auto val="1"/>
        <c:lblAlgn val="ctr"/>
        <c:lblOffset val="100"/>
        <c:noMultiLvlLbl val="0"/>
      </c:catAx>
      <c:valAx>
        <c:axId val="426062432"/>
        <c:scaling>
          <c:orientation val="minMax"/>
          <c:min val="0"/>
        </c:scaling>
        <c:delete val="1"/>
        <c:axPos val="t"/>
        <c:numFmt formatCode="0%" sourceLinked="1"/>
        <c:majorTickMark val="out"/>
        <c:minorTickMark val="none"/>
        <c:tickLblPos val="nextTo"/>
        <c:crossAx val="426062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02294700747205E-2"/>
          <c:y val="0.44318064525863671"/>
          <c:w val="0.93111150370023898"/>
          <c:h val="0.43510192669065628"/>
        </c:manualLayout>
      </c:layout>
      <c:barChart>
        <c:barDir val="col"/>
        <c:grouping val="stacked"/>
        <c:varyColors val="0"/>
        <c:ser>
          <c:idx val="0"/>
          <c:order val="0"/>
          <c:tx>
            <c:strRef>
              <c:f>Sheet1!$B$1</c:f>
              <c:strCache>
                <c:ptCount val="1"/>
                <c:pt idx="0">
                  <c:v>MLB</c:v>
                </c:pt>
              </c:strCache>
            </c:strRef>
          </c:tx>
          <c:spPr>
            <a:solidFill>
              <a:srgbClr val="7030A0"/>
            </a:solidFill>
          </c:spPr>
          <c:invertIfNegative val="0"/>
          <c:dPt>
            <c:idx val="0"/>
            <c:invertIfNegative val="0"/>
            <c:bubble3D val="0"/>
            <c:spPr>
              <a:solidFill>
                <a:srgbClr val="7030A0"/>
              </a:solidFill>
            </c:spPr>
            <c:extLst xmlns:c16r2="http://schemas.microsoft.com/office/drawing/2015/06/chart">
              <c:ext xmlns:c16="http://schemas.microsoft.com/office/drawing/2014/chart" uri="{C3380CC4-5D6E-409C-BE32-E72D297353CC}">
                <c16:uniqueId val="{00000001-95F0-4BD6-9533-3F3A8528C3DE}"/>
              </c:ext>
            </c:extLst>
          </c:dPt>
          <c:dPt>
            <c:idx val="1"/>
            <c:invertIfNegative val="0"/>
            <c:bubble3D val="0"/>
            <c:extLst xmlns:c16r2="http://schemas.microsoft.com/office/drawing/2015/06/chart">
              <c:ext xmlns:c16="http://schemas.microsoft.com/office/drawing/2014/chart" uri="{C3380CC4-5D6E-409C-BE32-E72D297353CC}">
                <c16:uniqueId val="{00000003-95F0-4BD6-9533-3F3A8528C3DE}"/>
              </c:ext>
            </c:extLst>
          </c:dPt>
          <c:dPt>
            <c:idx val="2"/>
            <c:invertIfNegative val="0"/>
            <c:bubble3D val="0"/>
            <c:extLst xmlns:c16r2="http://schemas.microsoft.com/office/drawing/2015/06/chart">
              <c:ext xmlns:c16="http://schemas.microsoft.com/office/drawing/2014/chart" uri="{C3380CC4-5D6E-409C-BE32-E72D297353CC}">
                <c16:uniqueId val="{00000005-95F0-4BD6-9533-3F3A8528C3DE}"/>
              </c:ext>
            </c:extLst>
          </c:dPt>
          <c:dLbls>
            <c:dLbl>
              <c:idx val="0"/>
              <c:layout>
                <c:manualLayout>
                  <c:x val="-8.1426789953488558E-3"/>
                  <c:y val="-0.23185930301790925"/>
                </c:manualLayout>
              </c:layout>
              <c:spPr>
                <a:noFill/>
                <a:ln>
                  <a:noFill/>
                </a:ln>
                <a:effectLst/>
              </c:spPr>
              <c:txPr>
                <a:bodyPr wrap="square" lIns="38100" tIns="19050" rIns="38100" bIns="19050" anchor="ctr" anchorCtr="0">
                  <a:no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5F0-4BD6-9533-3F3A8528C3DE}"/>
                </c:ext>
                <c:ext xmlns:c15="http://schemas.microsoft.com/office/drawing/2012/chart" uri="{CE6537A1-D6FC-4f65-9D91-7224C49458BB}">
                  <c15:layout>
                    <c:manualLayout>
                      <c:w val="0.35019678675324745"/>
                      <c:h val="0.13631971269949081"/>
                    </c:manualLayout>
                  </c15:layout>
                </c:ext>
              </c:extLst>
            </c:dLbl>
            <c:dLbl>
              <c:idx val="1"/>
              <c:layout>
                <c:manualLayout>
                  <c:x val="-1.4891104509733574E-2"/>
                  <c:y val="-0.234996412766944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5F0-4BD6-9533-3F3A8528C3DE}"/>
                </c:ext>
                <c:ext xmlns:c15="http://schemas.microsoft.com/office/drawing/2012/chart" uri="{CE6537A1-D6FC-4f65-9D91-7224C49458BB}">
                  <c15:layout>
                    <c:manualLayout>
                      <c:w val="0.36760911704129684"/>
                      <c:h val="0.14943578512086581"/>
                    </c:manualLayout>
                  </c15:layout>
                </c:ext>
              </c:extLst>
            </c:dLbl>
            <c:dLbl>
              <c:idx val="2"/>
              <c:layout>
                <c:manualLayout>
                  <c:x val="-4.2081836154916358E-3"/>
                  <c:y val="-0.2473734016516627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5F0-4BD6-9533-3F3A8528C3DE}"/>
                </c:ext>
                <c:ext xmlns:c15="http://schemas.microsoft.com/office/drawing/2012/chart" uri="{CE6537A1-D6FC-4f65-9D91-7224C49458BB}">
                  <c15:layout>
                    <c:manualLayout>
                      <c:w val="0.38502144732934612"/>
                      <c:h val="0.14943578512086581"/>
                    </c:manualLayout>
                  </c15:layout>
                </c:ext>
              </c:extLst>
            </c:dLbl>
            <c:dLbl>
              <c:idx val="3"/>
              <c:layout>
                <c:manualLayout>
                  <c:x val="-1.2979215566200597E-16"/>
                  <c:y val="-0.2422161552136017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5F0-4BD6-9533-3F3A8528C3DE}"/>
                </c:ext>
                <c:ext xmlns:c15="http://schemas.microsoft.com/office/drawing/2012/chart" uri="{CE6537A1-D6FC-4f65-9D91-7224C49458BB}"/>
              </c:extLst>
            </c:dLbl>
            <c:dLbl>
              <c:idx val="4"/>
              <c:layout>
                <c:manualLayout>
                  <c:x val="0"/>
                  <c:y val="-0.338814264733311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5F0-4BD6-9533-3F3A8528C3DE}"/>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124</c:v>
                </c:pt>
                <c:pt idx="1">
                  <c:v>126.67</c:v>
                </c:pt>
                <c:pt idx="2">
                  <c:v>129.76</c:v>
                </c:pt>
              </c:numCache>
            </c:numRef>
          </c:val>
          <c:extLst xmlns:c16r2="http://schemas.microsoft.com/office/drawing/2015/06/chart">
            <c:ext xmlns:c16="http://schemas.microsoft.com/office/drawing/2014/chart" uri="{C3380CC4-5D6E-409C-BE32-E72D297353CC}">
              <c16:uniqueId val="{00000008-95F0-4BD6-9533-3F3A8528C3DE}"/>
            </c:ext>
          </c:extLst>
        </c:ser>
        <c:dLbls>
          <c:showLegendKey val="0"/>
          <c:showVal val="0"/>
          <c:showCatName val="0"/>
          <c:showSerName val="0"/>
          <c:showPercent val="0"/>
          <c:showBubbleSize val="0"/>
        </c:dLbls>
        <c:gapWidth val="64"/>
        <c:overlap val="24"/>
        <c:axId val="707220344"/>
        <c:axId val="707219952"/>
      </c:barChart>
      <c:catAx>
        <c:axId val="707220344"/>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7219952"/>
        <c:crosses val="autoZero"/>
        <c:auto val="1"/>
        <c:lblAlgn val="ctr"/>
        <c:lblOffset val="100"/>
        <c:noMultiLvlLbl val="0"/>
      </c:catAx>
      <c:valAx>
        <c:axId val="707219952"/>
        <c:scaling>
          <c:orientation val="minMax"/>
          <c:max val="130"/>
          <c:min val="0"/>
        </c:scaling>
        <c:delete val="1"/>
        <c:axPos val="l"/>
        <c:numFmt formatCode="&quot;$&quot;#,##0.00" sourceLinked="1"/>
        <c:majorTickMark val="out"/>
        <c:minorTickMark val="none"/>
        <c:tickLblPos val="nextTo"/>
        <c:crossAx val="70722034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Casual</c:v>
                </c:pt>
              </c:strCache>
            </c:strRef>
          </c:tx>
          <c:dPt>
            <c:idx val="0"/>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1">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Pt>
            <c:idx val="6"/>
            <c:bubble3D val="0"/>
            <c:spPr>
              <a:solidFill>
                <a:schemeClr val="accent1">
                  <a:tint val="4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2D1D-4A55-921B-F59F8155DC94}"/>
              </c:ext>
            </c:extLst>
          </c:dPt>
          <c:dLbls>
            <c:dLbl>
              <c:idx val="0"/>
              <c:layout>
                <c:manualLayout>
                  <c:x val="-0.13897339705522641"/>
                  <c:y val="0.1610638318963874"/>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11215916699806831"/>
                  <c:y val="-8.4155543954683817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bg1"/>
                        </a:solidFill>
                      </a:rPr>
                      <a:t>
</a:t>
                    </a:r>
                    <a:fld id="{F6A34A8B-E8BA-4012-991E-A33E2C1424E1}" type="VALUE">
                      <a:rPr lang="en-US"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25065874442750119"/>
                      <c:h val="0.14761674920769133"/>
                    </c:manualLayout>
                  </c15:layout>
                  <c15:dlblFieldTable/>
                  <c15:showDataLabelsRange val="0"/>
                </c:ext>
              </c:extLst>
            </c:dLbl>
            <c:dLbl>
              <c:idx val="2"/>
              <c:layout>
                <c:manualLayout>
                  <c:x val="-0.12490452688421251"/>
                  <c:y val="-4.5588936063388735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2400"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bg1"/>
                        </a:solidFill>
                      </a:rPr>
                      <a:t>
</a:t>
                    </a:r>
                    <a:fld id="{67C2A5D8-9F92-4038-96D8-2FF00D7C80D1}" type="VALUE">
                      <a:rPr lang="en-US" sz="2400"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17885988373555592"/>
                      <c:h val="0.1334313558904357"/>
                    </c:manualLayout>
                  </c15:layout>
                  <c15:dlblFieldTable/>
                  <c15:showDataLabelsRange val="0"/>
                </c:ext>
              </c:extLst>
            </c:dLbl>
            <c:dLbl>
              <c:idx val="3"/>
              <c:layout>
                <c:manualLayout>
                  <c:x val="4.0726007813407336E-2"/>
                  <c:y val="-1.7731741646569658E-2"/>
                </c:manualLayout>
              </c:layout>
              <c:tx>
                <c:rich>
                  <a:bodyPr/>
                  <a:lstStyle/>
                  <a:p>
                    <a:fld id="{D7A58312-D44E-4963-9971-1A39B560ADDD}" type="CATEGORYNAME">
                      <a:rPr lang="en-US" u="sng">
                        <a:solidFill>
                          <a:schemeClr val="bg1"/>
                        </a:solidFill>
                      </a:rPr>
                      <a:pPr/>
                      <a:t>[CATEGORY NAME]</a:t>
                    </a:fld>
                    <a:r>
                      <a:rPr lang="en-US" baseline="0" dirty="0">
                        <a:solidFill>
                          <a:schemeClr val="bg1"/>
                        </a:solidFill>
                      </a:rPr>
                      <a:t>
</a:t>
                    </a:r>
                    <a:fld id="{7728A044-959E-4BA2-B4DB-BDE635B8B314}"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0.2183704993826027"/>
                  <c:y val="-0.16471880459578819"/>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62B9D267-4FBC-49E3-A054-AFCBB940EBF4}"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17843503840601779"/>
                      <c:h val="0.14008075900789929"/>
                    </c:manualLayout>
                  </c15:layout>
                  <c15:dlblFieldTable/>
                  <c15:showDataLabelsRange val="0"/>
                </c:ext>
              </c:extLst>
            </c:dLbl>
            <c:dLbl>
              <c:idx val="5"/>
              <c:layout>
                <c:manualLayout>
                  <c:x val="0.14784624158404819"/>
                  <c:y val="-6.9718555374064404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21500B9A-D157-4A10-BB46-533BFB23A36A}"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12936546974913918"/>
                      <c:h val="0.12655144013156672"/>
                    </c:manualLayout>
                  </c15:layout>
                  <c15:dlblFieldTable/>
                  <c15:showDataLabelsRange val="0"/>
                </c:ext>
              </c:extLst>
            </c:dLbl>
            <c:dLbl>
              <c:idx val="6"/>
              <c:layout>
                <c:manualLayout>
                  <c:x val="0.12023136206884555"/>
                  <c:y val="0.17858977364384637"/>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E5C165E1-FBDC-4616-B8E0-52BA0DCD258E}" type="CATEGORYNAME">
                      <a:rPr lang="en-US"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6B08EDB2-2211-4EB0-9DA8-69CADC45F0D5}" type="VALUE">
                      <a:rPr lang="en-US"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D-2D1D-4A55-921B-F59F8155DC94}"/>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Sheet1!$A$2:$A$19</c:f>
              <c:strCache>
                <c:ptCount val="7"/>
                <c:pt idx="0">
                  <c:v>18-24</c:v>
                </c:pt>
                <c:pt idx="1">
                  <c:v>25-34</c:v>
                </c:pt>
                <c:pt idx="2">
                  <c:v>35-44</c:v>
                </c:pt>
                <c:pt idx="3">
                  <c:v>45-49</c:v>
                </c:pt>
                <c:pt idx="4">
                  <c:v>50-54</c:v>
                </c:pt>
                <c:pt idx="5">
                  <c:v>55-64</c:v>
                </c:pt>
                <c:pt idx="6">
                  <c:v>65+</c:v>
                </c:pt>
              </c:strCache>
            </c:strRef>
          </c:cat>
          <c:val>
            <c:numRef>
              <c:f>Sheet1!$B$2:$B$8</c:f>
              <c:numCache>
                <c:formatCode>0%</c:formatCode>
                <c:ptCount val="7"/>
                <c:pt idx="0">
                  <c:v>0.215</c:v>
                </c:pt>
                <c:pt idx="1">
                  <c:v>0.187</c:v>
                </c:pt>
                <c:pt idx="2">
                  <c:v>9.0999999999999998E-2</c:v>
                </c:pt>
                <c:pt idx="3">
                  <c:v>6.2E-2</c:v>
                </c:pt>
                <c:pt idx="4">
                  <c:v>0.14799999999999999</c:v>
                </c:pt>
                <c:pt idx="5">
                  <c:v>0.115</c:v>
                </c:pt>
                <c:pt idx="6">
                  <c:v>0.182</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Column1</c:v>
                </c:pt>
              </c:strCache>
            </c:strRef>
          </c:tx>
          <c:dPt>
            <c:idx val="0"/>
            <c:bubble3D val="0"/>
            <c:spPr>
              <a:solidFill>
                <a:schemeClr val="accent6">
                  <a:shade val="4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6">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6">
                  <a:shade val="8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6">
                  <a:tint val="8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6">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Pt>
            <c:idx val="6"/>
            <c:bubble3D val="0"/>
            <c:spPr>
              <a:solidFill>
                <a:schemeClr val="accent6">
                  <a:tint val="4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013F-4265-900D-C255757960A8}"/>
              </c:ext>
            </c:extLst>
          </c:dPt>
          <c:dLbls>
            <c:dLbl>
              <c:idx val="0"/>
              <c:layout>
                <c:manualLayout>
                  <c:x val="-0.12707772782815857"/>
                  <c:y val="0.18588827020158472"/>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12235545490698375"/>
                  <c:y val="4.5031642781637703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bg1"/>
                        </a:solidFill>
                      </a:rPr>
                      <a:t>
</a:t>
                    </a:r>
                    <a:fld id="{F6A34A8B-E8BA-4012-991E-A33E2C1424E1}" type="VALUE">
                      <a:rPr lang="en-US"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25065874442750119"/>
                      <c:h val="0.14761674920769133"/>
                    </c:manualLayout>
                  </c15:layout>
                  <c15:dlblFieldTable/>
                  <c15:showDataLabelsRange val="0"/>
                </c:ext>
              </c:extLst>
            </c:dLbl>
            <c:dLbl>
              <c:idx val="2"/>
              <c:layout>
                <c:manualLayout>
                  <c:x val="-0.14189834006573795"/>
                  <c:y val="-9.3464638509126466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2400"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bg1"/>
                        </a:solidFill>
                      </a:rPr>
                      <a:t>
</a:t>
                    </a:r>
                    <a:fld id="{67C2A5D8-9F92-4038-96D8-2FF00D7C80D1}" type="VALUE">
                      <a:rPr lang="en-US" sz="2400"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17885988373555592"/>
                      <c:h val="0.1334313558904357"/>
                    </c:manualLayout>
                  </c15:layout>
                  <c15:dlblFieldTable/>
                  <c15:showDataLabelsRange val="0"/>
                </c:ext>
              </c:extLst>
            </c:dLbl>
            <c:dLbl>
              <c:idx val="3"/>
              <c:layout>
                <c:manualLayout>
                  <c:x val="7.3014252858305859E-2"/>
                  <c:y val="-2.3051264140540387E-2"/>
                </c:manualLayout>
              </c:layout>
              <c:tx>
                <c:rich>
                  <a:bodyPr/>
                  <a:lstStyle/>
                  <a:p>
                    <a:fld id="{D7A58312-D44E-4963-9971-1A39B560ADDD}" type="CATEGORYNAME">
                      <a:rPr lang="en-US" u="sng">
                        <a:solidFill>
                          <a:schemeClr val="bg1"/>
                        </a:solidFill>
                      </a:rPr>
                      <a:pPr/>
                      <a:t>[CATEGORY NAME]</a:t>
                    </a:fld>
                    <a:r>
                      <a:rPr lang="en-US" baseline="0" dirty="0">
                        <a:solidFill>
                          <a:schemeClr val="bg1"/>
                        </a:solidFill>
                      </a:rPr>
                      <a:t>
</a:t>
                    </a:r>
                    <a:fld id="{7728A044-959E-4BA2-B4DB-BDE635B8B314}"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0.17758534774694151"/>
                  <c:y val="-0.16471880459578819"/>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62B9D267-4FBC-49E3-A054-AFCBB940EBF4}"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17843503840601779"/>
                      <c:h val="0.14008075900789929"/>
                    </c:manualLayout>
                  </c15:layout>
                  <c15:dlblFieldTable/>
                  <c15:showDataLabelsRange val="0"/>
                </c:ext>
              </c:extLst>
            </c:dLbl>
            <c:dLbl>
              <c:idx val="5"/>
              <c:layout>
                <c:manualLayout>
                  <c:x val="0.14104871631143798"/>
                  <c:y val="3.5584324414360304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21500B9A-D157-4A10-BB46-533BFB23A36A}"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12936546974913918"/>
                      <c:h val="0.12655144013156672"/>
                    </c:manualLayout>
                  </c15:layout>
                  <c15:dlblFieldTable/>
                  <c15:showDataLabelsRange val="0"/>
                </c:ext>
              </c:extLst>
            </c:dLbl>
            <c:dLbl>
              <c:idx val="6"/>
              <c:layout>
                <c:manualLayout>
                  <c:x val="0.12872826865960829"/>
                  <c:y val="0.17327025114987549"/>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E5C165E1-FBDC-4616-B8E0-52BA0DCD258E}" type="CATEGORYNAME">
                      <a:rPr lang="en-US"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6B08EDB2-2211-4EB0-9DA8-69CADC45F0D5}" type="VALUE">
                      <a:rPr lang="en-US"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D-013F-4265-900D-C255757960A8}"/>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Sheet1!$A$2:$A$19</c:f>
              <c:strCache>
                <c:ptCount val="7"/>
                <c:pt idx="0">
                  <c:v>18-24</c:v>
                </c:pt>
                <c:pt idx="1">
                  <c:v>25-34</c:v>
                </c:pt>
                <c:pt idx="2">
                  <c:v>35-44</c:v>
                </c:pt>
                <c:pt idx="3">
                  <c:v>45-49</c:v>
                </c:pt>
                <c:pt idx="4">
                  <c:v>50-54</c:v>
                </c:pt>
                <c:pt idx="5">
                  <c:v>55-64</c:v>
                </c:pt>
                <c:pt idx="6">
                  <c:v>65+</c:v>
                </c:pt>
              </c:strCache>
            </c:strRef>
          </c:cat>
          <c:val>
            <c:numRef>
              <c:f>Sheet1!$B$2:$B$8</c:f>
              <c:numCache>
                <c:formatCode>0%</c:formatCode>
                <c:ptCount val="7"/>
                <c:pt idx="0">
                  <c:v>0.152</c:v>
                </c:pt>
                <c:pt idx="1">
                  <c:v>0.19500000000000001</c:v>
                </c:pt>
                <c:pt idx="2">
                  <c:v>0.157</c:v>
                </c:pt>
                <c:pt idx="3">
                  <c:v>6.9000000000000006E-2</c:v>
                </c:pt>
                <c:pt idx="4">
                  <c:v>0.16</c:v>
                </c:pt>
                <c:pt idx="5">
                  <c:v>9.6000000000000002E-2</c:v>
                </c:pt>
                <c:pt idx="6">
                  <c:v>0.17100000000000001</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Column1</c:v>
                </c:pt>
              </c:strCache>
            </c:strRef>
          </c:tx>
          <c:dPt>
            <c:idx val="0"/>
            <c:bubble3D val="0"/>
            <c:spPr>
              <a:solidFill>
                <a:schemeClr val="accent3">
                  <a:shade val="4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3">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3">
                  <a:shade val="8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3">
                  <a:tint val="8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3">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Pt>
            <c:idx val="6"/>
            <c:bubble3D val="0"/>
            <c:spPr>
              <a:solidFill>
                <a:schemeClr val="accent3">
                  <a:tint val="4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65F-436B-BB0F-63F6E261E765}"/>
              </c:ext>
            </c:extLst>
          </c:dPt>
          <c:dLbls>
            <c:dLbl>
              <c:idx val="0"/>
              <c:layout>
                <c:manualLayout>
                  <c:x val="-0.10328638937402286"/>
                  <c:y val="0.16638335439035826"/>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10536164172545813"/>
                  <c:y val="-1.1455403203748807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bg1"/>
                        </a:solidFill>
                      </a:rPr>
                      <a:t>
</a:t>
                    </a:r>
                    <a:fld id="{F6A34A8B-E8BA-4012-991E-A33E2C1424E1}" type="VALUE">
                      <a:rPr lang="en-US"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25065874442750119"/>
                      <c:h val="0.14761674920769133"/>
                    </c:manualLayout>
                  </c15:layout>
                  <c15:dlblFieldTable/>
                  <c15:showDataLabelsRange val="0"/>
                </c:ext>
              </c:extLst>
            </c:dLbl>
            <c:dLbl>
              <c:idx val="2"/>
              <c:layout>
                <c:manualLayout>
                  <c:x val="-8.4119375248551245E-2"/>
                  <c:y val="-5.0908458557359461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2400"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bg1"/>
                        </a:solidFill>
                      </a:rPr>
                      <a:t>
</a:t>
                    </a:r>
                    <a:fld id="{67C2A5D8-9F92-4038-96D8-2FF00D7C80D1}" type="VALUE">
                      <a:rPr lang="en-US" sz="2400"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17885988373555592"/>
                      <c:h val="0.1334313558904357"/>
                    </c:manualLayout>
                  </c15:layout>
                  <c15:dlblFieldTable/>
                  <c15:showDataLabelsRange val="0"/>
                </c:ext>
              </c:extLst>
            </c:dLbl>
            <c:dLbl>
              <c:idx val="3"/>
              <c:layout>
                <c:manualLayout>
                  <c:x val="0.12059692976657729"/>
                  <c:y val="-7.4473314915592156E-2"/>
                </c:manualLayout>
              </c:layout>
              <c:tx>
                <c:rich>
                  <a:bodyPr/>
                  <a:lstStyle/>
                  <a:p>
                    <a:fld id="{D7A58312-D44E-4963-9971-1A39B560ADDD}" type="CATEGORYNAME">
                      <a:rPr lang="en-US" u="sng">
                        <a:solidFill>
                          <a:schemeClr val="bg1"/>
                        </a:solidFill>
                      </a:rPr>
                      <a:pPr/>
                      <a:t>[CATEGORY NAME]</a:t>
                    </a:fld>
                    <a:r>
                      <a:rPr lang="en-US" baseline="0" dirty="0">
                        <a:solidFill>
                          <a:schemeClr val="bg1"/>
                        </a:solidFill>
                      </a:rPr>
                      <a:t>
</a:t>
                    </a:r>
                    <a:fld id="{7728A044-959E-4BA2-B4DB-BDE635B8B314}"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0.12830328952051756"/>
                  <c:y val="-2.4638045587888978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62B9D267-4FBC-49E3-A054-AFCBB940EBF4}"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17843503840601779"/>
                      <c:h val="0.14008075900789929"/>
                    </c:manualLayout>
                  </c15:layout>
                  <c15:dlblFieldTable/>
                  <c15:showDataLabelsRange val="0"/>
                </c:ext>
              </c:extLst>
            </c:dLbl>
            <c:dLbl>
              <c:idx val="5"/>
              <c:layout>
                <c:manualLayout>
                  <c:x val="0.12915304708437014"/>
                  <c:y val="0.14729429678774841"/>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21500B9A-D157-4A10-BB46-533BFB23A36A}"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12936546974913918"/>
                      <c:h val="0.12655144013156672"/>
                    </c:manualLayout>
                  </c15:layout>
                  <c15:dlblFieldTable/>
                  <c15:showDataLabelsRange val="0"/>
                </c:ext>
              </c:extLst>
            </c:dLbl>
            <c:dLbl>
              <c:idx val="6"/>
              <c:layout>
                <c:manualLayout>
                  <c:x val="5.2256109342743474E-2"/>
                  <c:y val="0.15021898700933514"/>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E5C165E1-FBDC-4616-B8E0-52BA0DCD258E}" type="CATEGORYNAME">
                      <a:rPr lang="en-US"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6B08EDB2-2211-4EB0-9DA8-69CADC45F0D5}" type="VALUE">
                      <a:rPr lang="en-US"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D-E65F-436B-BB0F-63F6E261E765}"/>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Sheet1!$A$2:$A$19</c:f>
              <c:strCache>
                <c:ptCount val="7"/>
                <c:pt idx="0">
                  <c:v>18-24</c:v>
                </c:pt>
                <c:pt idx="1">
                  <c:v>25-34</c:v>
                </c:pt>
                <c:pt idx="2">
                  <c:v>35-44</c:v>
                </c:pt>
                <c:pt idx="3">
                  <c:v>45-49</c:v>
                </c:pt>
                <c:pt idx="4">
                  <c:v>50-54</c:v>
                </c:pt>
                <c:pt idx="5">
                  <c:v>55-64</c:v>
                </c:pt>
                <c:pt idx="6">
                  <c:v>65+</c:v>
                </c:pt>
              </c:strCache>
            </c:strRef>
          </c:cat>
          <c:val>
            <c:numRef>
              <c:f>Sheet1!$B$2:$B$8</c:f>
              <c:numCache>
                <c:formatCode>0%</c:formatCode>
                <c:ptCount val="7"/>
                <c:pt idx="0">
                  <c:v>0.13200000000000001</c:v>
                </c:pt>
                <c:pt idx="1">
                  <c:v>0.246</c:v>
                </c:pt>
                <c:pt idx="2">
                  <c:v>0.18</c:v>
                </c:pt>
                <c:pt idx="3">
                  <c:v>7.6999999999999999E-2</c:v>
                </c:pt>
                <c:pt idx="4">
                  <c:v>0.20300000000000001</c:v>
                </c:pt>
                <c:pt idx="5">
                  <c:v>0.08</c:v>
                </c:pt>
                <c:pt idx="6">
                  <c:v>8.2000000000000003E-2</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Moderate</c:v>
                </c:pt>
              </c:strCache>
            </c:strRef>
          </c:tx>
          <c:dPt>
            <c:idx val="0"/>
            <c:bubble3D val="0"/>
            <c:spPr>
              <a:solidFill>
                <a:schemeClr val="accent6">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38E-4D45-B30E-801F1F6D4619}"/>
              </c:ext>
            </c:extLst>
          </c:dPt>
          <c:dPt>
            <c:idx val="1"/>
            <c:bubble3D val="0"/>
            <c:spPr>
              <a:solidFill>
                <a:schemeClr val="accent6">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38E-4D45-B30E-801F1F6D4619}"/>
              </c:ext>
            </c:extLst>
          </c:dPt>
          <c:dPt>
            <c:idx val="2"/>
            <c:bubble3D val="0"/>
            <c:spPr>
              <a:solidFill>
                <a:schemeClr val="accent6">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38E-4D45-B30E-801F1F6D4619}"/>
              </c:ext>
            </c:extLst>
          </c:dPt>
          <c:dPt>
            <c:idx val="3"/>
            <c:bubble3D val="0"/>
            <c:spPr>
              <a:solidFill>
                <a:schemeClr val="accent6">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38E-4D45-B30E-801F1F6D4619}"/>
              </c:ext>
            </c:extLst>
          </c:dPt>
          <c:dPt>
            <c:idx val="4"/>
            <c:bubble3D val="0"/>
            <c:spPr>
              <a:solidFill>
                <a:schemeClr val="accent6">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38E-4D45-B30E-801F1F6D4619}"/>
              </c:ext>
            </c:extLst>
          </c:dPt>
          <c:dPt>
            <c:idx val="5"/>
            <c:bubble3D val="0"/>
            <c:spPr>
              <a:solidFill>
                <a:schemeClr val="accent6">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38E-4D45-B30E-801F1F6D4619}"/>
              </c:ext>
            </c:extLst>
          </c:dPt>
          <c:dLbls>
            <c:dLbl>
              <c:idx val="0"/>
              <c:layout>
                <c:manualLayout>
                  <c:x val="-0.12197958387370091"/>
                  <c:y val="0.18943461853089869"/>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738E-4D45-B30E-801F1F6D4619}"/>
                </c:ext>
                <c:ext xmlns:c15="http://schemas.microsoft.com/office/drawing/2012/chart" uri="{CE6537A1-D6FC-4f65-9D91-7224C49458BB}">
                  <c15:dlblFieldTable/>
                  <c15:showDataLabelsRange val="0"/>
                </c:ext>
              </c:extLst>
            </c:dLbl>
            <c:dLbl>
              <c:idx val="1"/>
              <c:layout>
                <c:manualLayout>
                  <c:x val="-0.13595050545220411"/>
                  <c:y val="-4.4259125249902373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738E-4D45-B30E-801F1F6D4619}"/>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85232563678628"/>
                  <c:y val="-0.15603932648981186"/>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738E-4D45-B30E-801F1F6D4619}"/>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7667651326561143"/>
                  <c:y val="0.13471027520919615"/>
                </c:manualLayout>
              </c:layout>
              <c:tx>
                <c:rich>
                  <a:bodyPr/>
                  <a:lstStyle/>
                  <a:p>
                    <a:fld id="{63F11AB1-4A0D-46EF-9E91-05A670D29673}" type="CATEGORYNAME">
                      <a:rPr lang="en-US" u="sng"/>
                      <a:pPr/>
                      <a:t>[CATEGORY NAME]</a:t>
                    </a:fld>
                    <a:endParaRPr lang="en-US" u="sng" baseline="0" dirty="0"/>
                  </a:p>
                  <a:p>
                    <a:fld id="{7C3FD3CC-511A-4056-8248-67431F066C75}" type="VALUE">
                      <a:rPr lang="en-US" sz="2000"/>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738E-4D45-B30E-801F1F6D4619}"/>
                </c:ext>
                <c:ext xmlns:c15="http://schemas.microsoft.com/office/drawing/2012/chart" uri="{CE6537A1-D6FC-4f65-9D91-7224C49458BB}">
                  <c15:dlblFieldTable/>
                  <c15:showDataLabelsRange val="0"/>
                </c:ext>
              </c:extLst>
            </c:dLbl>
            <c:dLbl>
              <c:idx val="4"/>
              <c:layout>
                <c:manualLayout>
                  <c:x val="-0.17418658511063601"/>
                  <c:y val="1.235134482694590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738E-4D45-B30E-801F1F6D4619}"/>
                </c:ext>
                <c:ext xmlns:c15="http://schemas.microsoft.com/office/drawing/2012/chart" uri="{CE6537A1-D6FC-4f65-9D91-7224C49458BB}">
                  <c15:layout>
                    <c:manualLayout>
                      <c:w val="0.37046512735725601"/>
                      <c:h val="0.11348314653804499"/>
                    </c:manualLayout>
                  </c15:layout>
                  <c15:dlblFieldTable/>
                  <c15:showDataLabelsRange val="0"/>
                </c:ext>
              </c:extLst>
            </c:dLbl>
            <c:dLbl>
              <c:idx val="5"/>
              <c:layout>
                <c:manualLayout>
                  <c:x val="2.6227809692842784E-2"/>
                  <c:y val="-5.1987511827560349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738E-4D45-B30E-801F1F6D4619}"/>
                </c:ext>
                <c:ext xmlns:c15="http://schemas.microsoft.com/office/drawing/2012/chart" uri="{CE6537A1-D6FC-4f65-9D91-7224C49458BB}">
                  <c15:layout>
                    <c:manualLayout>
                      <c:w val="0.34178813451820794"/>
                      <c:h val="0.12832461429622369"/>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0.17069999999999999</c:v>
                </c:pt>
                <c:pt idx="1">
                  <c:v>0.2</c:v>
                </c:pt>
                <c:pt idx="2">
                  <c:v>0.37069999999999997</c:v>
                </c:pt>
                <c:pt idx="3">
                  <c:v>0.18129999999999999</c:v>
                </c:pt>
                <c:pt idx="4">
                  <c:v>6.6699999999999995E-2</c:v>
                </c:pt>
                <c:pt idx="5">
                  <c:v>1.0699999999999999E-2</c:v>
                </c:pt>
              </c:numCache>
            </c:numRef>
          </c:val>
          <c:extLst xmlns:c16r2="http://schemas.microsoft.com/office/drawing/2015/06/char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Casual</c:v>
                </c:pt>
              </c:strCache>
            </c:strRef>
          </c:tx>
          <c:dPt>
            <c:idx val="0"/>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67-488E-90AF-184FC78FEB0C}"/>
              </c:ext>
            </c:extLst>
          </c:dPt>
          <c:dPt>
            <c:idx val="1"/>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67-488E-90AF-184FC78FEB0C}"/>
              </c:ext>
            </c:extLst>
          </c:dPt>
          <c:dPt>
            <c:idx val="2"/>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67-488E-90AF-184FC78FEB0C}"/>
              </c:ext>
            </c:extLst>
          </c:dPt>
          <c:dPt>
            <c:idx val="3"/>
            <c:bubble3D val="0"/>
            <c:spPr>
              <a:solidFill>
                <a:schemeClr val="accent1">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267-488E-90AF-184FC78FEB0C}"/>
              </c:ext>
            </c:extLst>
          </c:dPt>
          <c:dPt>
            <c:idx val="4"/>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67-488E-90AF-184FC78FEB0C}"/>
              </c:ext>
            </c:extLst>
          </c:dPt>
          <c:dPt>
            <c:idx val="5"/>
            <c:bubble3D val="0"/>
            <c:spPr>
              <a:solidFill>
                <a:schemeClr val="accent1">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67-488E-90AF-184FC78FEB0C}"/>
              </c:ext>
            </c:extLst>
          </c:dPt>
          <c:dLbls>
            <c:dLbl>
              <c:idx val="0"/>
              <c:layout>
                <c:manualLayout>
                  <c:x val="-6.9298763010971903E-2"/>
                  <c:y val="0.14333209024981799"/>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267-488E-90AF-184FC78FEB0C}"/>
                </c:ext>
                <c:ext xmlns:c15="http://schemas.microsoft.com/office/drawing/2012/chart" uri="{CE6537A1-D6FC-4f65-9D91-7224C49458BB}">
                  <c15:dlblFieldTable/>
                  <c15:showDataLabelsRange val="0"/>
                </c:ext>
              </c:extLst>
            </c:dLbl>
            <c:dLbl>
              <c:idx val="1"/>
              <c:layout>
                <c:manualLayout>
                  <c:x val="0"/>
                  <c:y val="-4.780547357921630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F6A34A8B-E8BA-4012-991E-A33E2C1424E1}"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267-488E-90AF-184FC78FEB0C}"/>
                </c:ext>
                <c:ext xmlns:c15="http://schemas.microsoft.com/office/drawing/2012/chart" uri="{CE6537A1-D6FC-4f65-9D91-7224C49458BB}">
                  <c15:layout>
                    <c:manualLayout>
                      <c:w val="0.30503894660838277"/>
                      <c:h val="0.12101913673783704"/>
                    </c:manualLayout>
                  </c15:layout>
                  <c15:dlblFieldTable/>
                  <c15:showDataLabelsRange val="0"/>
                </c:ext>
              </c:extLst>
            </c:dLbl>
            <c:dLbl>
              <c:idx val="2"/>
              <c:layout>
                <c:manualLayout>
                  <c:x val="-0.11385854831622087"/>
                  <c:y val="-0.10499034038940301"/>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267-488E-90AF-184FC78FEB0C}"/>
                </c:ext>
                <c:ext xmlns:c15="http://schemas.microsoft.com/office/drawing/2012/chart" uri="{CE6537A1-D6FC-4f65-9D91-7224C49458BB}">
                  <c15:layout>
                    <c:manualLayout>
                      <c:w val="0.33690234632374311"/>
                      <c:h val="9.9741046761953597E-2"/>
                    </c:manualLayout>
                  </c15:layout>
                  <c15:dlblFieldTable/>
                  <c15:showDataLabelsRange val="0"/>
                </c:ext>
              </c:extLst>
            </c:dLbl>
            <c:dLbl>
              <c:idx val="3"/>
              <c:layout>
                <c:manualLayout>
                  <c:x val="0.14268888690256001"/>
                  <c:y val="-0.16845154564241099"/>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D267-488E-90AF-184FC78FEB0C}"/>
                </c:ext>
                <c:ext xmlns:c15="http://schemas.microsoft.com/office/drawing/2012/chart" uri="{CE6537A1-D6FC-4f65-9D91-7224C49458BB}">
                  <c15:dlblFieldTable/>
                  <c15:showDataLabelsRange val="0"/>
                </c:ext>
              </c:extLst>
            </c:dLbl>
            <c:dLbl>
              <c:idx val="4"/>
              <c:layout>
                <c:manualLayout>
                  <c:x val="0.11215916699806799"/>
                  <c:y val="0.14888575550553099"/>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D267-488E-90AF-184FC78FEB0C}"/>
                </c:ext>
                <c:ext xmlns:c15="http://schemas.microsoft.com/office/drawing/2012/chart" uri="{CE6537A1-D6FC-4f65-9D91-7224C49458BB}">
                  <c15:layout>
                    <c:manualLayout>
                      <c:w val="0.3500725515394254"/>
                      <c:h val="0.11348314653804499"/>
                    </c:manualLayout>
                  </c15:layout>
                  <c15:dlblFieldTable/>
                  <c15:showDataLabelsRange val="0"/>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D267-488E-90AF-184FC78FEB0C}"/>
                </c:ext>
                <c:ext xmlns:c15="http://schemas.microsoft.com/office/drawing/2012/chart" uri="{CE6537A1-D6FC-4f65-9D91-7224C49458BB}">
                  <c15:layout>
                    <c:manualLayout>
                      <c:w val="0.3315918466092927"/>
                      <c:h val="0.1265514401315667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0.09</c:v>
                </c:pt>
                <c:pt idx="1">
                  <c:v>0.08</c:v>
                </c:pt>
                <c:pt idx="2">
                  <c:v>0.28000000000000003</c:v>
                </c:pt>
                <c:pt idx="3">
                  <c:v>0.23</c:v>
                </c:pt>
                <c:pt idx="4">
                  <c:v>0.27</c:v>
                </c:pt>
                <c:pt idx="5">
                  <c:v>0.05</c:v>
                </c:pt>
              </c:numCache>
            </c:numRef>
          </c:val>
          <c:extLst xmlns:c16r2="http://schemas.microsoft.com/office/drawing/2015/06/char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5">
  <a:schemeClr val="accent2"/>
</cs:colorStyle>
</file>

<file path=ppt/charts/colors23.xml><?xml version="1.0" encoding="utf-8"?>
<cs:colorStyle xmlns:cs="http://schemas.microsoft.com/office/drawing/2012/chartStyle" xmlns:a="http://schemas.openxmlformats.org/drawingml/2006/main" meth="withinLinear" id="18">
  <a:schemeClr val="accent5"/>
</cs:colorStyle>
</file>

<file path=ppt/charts/colors24.xml><?xml version="1.0" encoding="utf-8"?>
<cs:colorStyle xmlns:cs="http://schemas.microsoft.com/office/drawing/2012/chartStyle" xmlns:a="http://schemas.openxmlformats.org/drawingml/2006/main" meth="withinLinear" id="17">
  <a:schemeClr val="accent4"/>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9DB70-D2DB-4933-87B5-D6B064517E6A}" type="doc">
      <dgm:prSet loTypeId="urn:microsoft.com/office/officeart/2005/8/layout/chart3" loCatId="cycle" qsTypeId="urn:microsoft.com/office/officeart/2005/8/quickstyle/simple1" qsCatId="simple" csTypeId="urn:microsoft.com/office/officeart/2005/8/colors/accent1_2" csCatId="accent1" phldr="1"/>
      <dgm:spPr/>
    </dgm:pt>
    <dgm:pt modelId="{DC570D48-EAF1-40C0-A579-E55B3B37F804}">
      <dgm:prSet phldrT="[Text]" custT="1"/>
      <dgm:spPr>
        <a:solidFill>
          <a:schemeClr val="tx2">
            <a:lumMod val="50000"/>
          </a:schemeClr>
        </a:solidFill>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Connection</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2000" b="0" dirty="0">
              <a:latin typeface="Open Sans" panose="020B0606030504020204" pitchFamily="34" charset="0"/>
              <a:ea typeface="Open Sans" panose="020B0606030504020204" pitchFamily="34" charset="0"/>
              <a:cs typeface="Open Sans" panose="020B0606030504020204" pitchFamily="34" charset="0"/>
            </a:rPr>
            <a:t>(team, family/friends, social following)</a:t>
          </a:r>
        </a:p>
      </dgm:t>
    </dgm:pt>
    <dgm:pt modelId="{7E70E8FD-1B08-4A76-B6A2-EA07B968BEF8}" type="parTrans" cxnId="{76ED0B89-6D40-45D0-94F6-AD63E68EDE2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AE6FC8D8-4F49-4AD4-AA63-2F702B1F41BD}" type="sibTrans" cxnId="{76ED0B89-6D40-45D0-94F6-AD63E68EDE2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98ADF158-1A1B-4B14-AC0C-B17990C6F7A5}">
      <dgm:prSet phldrT="[Text]" custT="1"/>
      <dgm:spPr>
        <a:solidFill>
          <a:schemeClr val="tx2">
            <a:lumMod val="75000"/>
          </a:schemeClr>
        </a:solidFill>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Camaraderie </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3600" b="1" dirty="0">
              <a:latin typeface="Open Sans" panose="020B0606030504020204" pitchFamily="34" charset="0"/>
              <a:ea typeface="Open Sans" panose="020B0606030504020204" pitchFamily="34" charset="0"/>
              <a:cs typeface="Open Sans" panose="020B0606030504020204" pitchFamily="34" charset="0"/>
            </a:rPr>
            <a:t>&amp; </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3600" b="1" dirty="0">
              <a:latin typeface="Open Sans" panose="020B0606030504020204" pitchFamily="34" charset="0"/>
              <a:ea typeface="Open Sans" panose="020B0606030504020204" pitchFamily="34" charset="0"/>
              <a:cs typeface="Open Sans" panose="020B0606030504020204" pitchFamily="34" charset="0"/>
            </a:rPr>
            <a:t>Community</a:t>
          </a:r>
          <a:br>
            <a:rPr lang="en-US" sz="3600" b="1"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dgm:t>
    </dgm:pt>
    <dgm:pt modelId="{0B2D1D4F-92FF-473F-A886-5D2F76ED12FC}" type="parTrans" cxnId="{ECE697EA-B2A5-4B82-8E79-EDE18415E668}">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BDFB1D0E-8623-40D4-B996-D74268CAFBE3}" type="sibTrans" cxnId="{ECE697EA-B2A5-4B82-8E79-EDE18415E668}">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D644D72-D07B-45B6-8888-27C235C12870}">
      <dgm:prSet phldrT="[Text]" custT="1"/>
      <dgm:spPr>
        <a:solidFill>
          <a:schemeClr val="tx2"/>
        </a:solidFill>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Commitment</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(team spirit &amp; support)</a:t>
          </a:r>
        </a:p>
      </dgm:t>
    </dgm:pt>
    <dgm:pt modelId="{623C3463-D980-4DC0-9365-A6F872518A2D}" type="parTrans" cxnId="{9BD19302-282E-4CCB-A25D-A20FEC7237E0}">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E5D69FF9-5F50-49FA-A2DA-F9F00981619E}" type="sibTrans" cxnId="{9BD19302-282E-4CCB-A25D-A20FEC7237E0}">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B268A30-B6E4-49BE-99D8-3FD393303875}">
      <dgm:prSet phldrT="[Text]" custT="1"/>
      <dgm:spPr>
        <a:solidFill>
          <a:schemeClr val="tx2">
            <a:lumMod val="20000"/>
            <a:lumOff val="80000"/>
          </a:schemeClr>
        </a:solidFill>
      </dgm:spPr>
      <dgm:t>
        <a:bodyPr/>
        <a:lstStyle/>
        <a:p>
          <a:pPr>
            <a:lnSpc>
              <a:spcPct val="100000"/>
            </a:lnSpc>
          </a:pP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t>
          </a:r>
          <a:b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&amp;</a:t>
          </a:r>
          <a:b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Convenience</a:t>
          </a:r>
        </a:p>
      </dgm:t>
    </dgm:pt>
    <dgm:pt modelId="{5DAE13D2-DE82-491C-A01C-A3C65C0F10DE}" type="parTrans" cxnId="{1146C2BC-0433-4D43-9088-827C489A010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5D59CDB-728B-430B-A6AB-6DAA8A287544}" type="sibTrans" cxnId="{1146C2BC-0433-4D43-9088-827C489A010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5F14779E-1585-48C3-8CCB-5BBD1A72F417}">
      <dgm:prSet phldrT="[Text]" custT="1"/>
      <dgm:spPr>
        <a:solidFill>
          <a:schemeClr val="tx2">
            <a:lumMod val="60000"/>
            <a:lumOff val="40000"/>
          </a:schemeClr>
        </a:solidFill>
      </dgm:spPr>
      <dgm: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Contact</a:t>
          </a:r>
          <a:br>
            <a:rPr lang="en-US" sz="4000" b="1"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(experiences)</a:t>
          </a:r>
        </a:p>
      </dgm:t>
    </dgm:pt>
    <dgm:pt modelId="{347DFBCA-E2DD-415B-92F2-BB86711BB077}" type="parTrans" cxnId="{BF2BAC56-20F1-4282-90B5-544E4B2D544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F56605E-3C8F-4342-B521-37765F3F90D7}" type="sibTrans" cxnId="{BF2BAC56-20F1-4282-90B5-544E4B2D544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F124FD35-D5AA-4B4E-A42D-6A118DBBA024}">
      <dgm:prSet phldrT="[Text]" custT="1"/>
      <dgm:spPr>
        <a:solidFill>
          <a:schemeClr val="tx2">
            <a:lumMod val="40000"/>
            <a:lumOff val="60000"/>
          </a:schemeClr>
        </a:solidFill>
      </dgm:spPr>
      <dgm:t>
        <a:bodyPr/>
        <a:lstStyle/>
        <a:p>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 </a:t>
          </a: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(commentary &amp; analysis)</a:t>
          </a:r>
          <a:endPar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8ABDACB6-4FBB-451B-8C3D-3185F213C224}" type="parTrans" cxnId="{79F24B6A-2240-47C5-AAC1-86A0C59AD3E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83B03771-BDA0-4AEB-8B5D-9E2F27920D70}" type="sibTrans" cxnId="{79F24B6A-2240-47C5-AAC1-86A0C59AD3E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611BF28-FBE3-4300-9474-41D284108BD7}" type="pres">
      <dgm:prSet presAssocID="{F769DB70-D2DB-4933-87B5-D6B064517E6A}" presName="compositeShape" presStyleCnt="0">
        <dgm:presLayoutVars>
          <dgm:chMax val="7"/>
          <dgm:dir/>
          <dgm:resizeHandles val="exact"/>
        </dgm:presLayoutVars>
      </dgm:prSet>
      <dgm:spPr/>
    </dgm:pt>
    <dgm:pt modelId="{DA898692-1D7F-4D37-B809-FF9DDDD367D7}" type="pres">
      <dgm:prSet presAssocID="{F769DB70-D2DB-4933-87B5-D6B064517E6A}" presName="wedge1" presStyleLbl="node1" presStyleIdx="0" presStyleCnt="6" custLinFactNeighborX="-3117" custLinFactNeighborY="5427"/>
      <dgm:spPr/>
      <dgm:t>
        <a:bodyPr/>
        <a:lstStyle/>
        <a:p>
          <a:endParaRPr lang="en-US"/>
        </a:p>
      </dgm:t>
    </dgm:pt>
    <dgm:pt modelId="{AE0E0189-466C-4621-8EA2-F1143C2AC63C}" type="pres">
      <dgm:prSet presAssocID="{F769DB70-D2DB-4933-87B5-D6B064517E6A}" presName="wedge1Tx" presStyleLbl="node1" presStyleIdx="0" presStyleCnt="6">
        <dgm:presLayoutVars>
          <dgm:chMax val="0"/>
          <dgm:chPref val="0"/>
          <dgm:bulletEnabled val="1"/>
        </dgm:presLayoutVars>
      </dgm:prSet>
      <dgm:spPr/>
      <dgm:t>
        <a:bodyPr/>
        <a:lstStyle/>
        <a:p>
          <a:endParaRPr lang="en-US"/>
        </a:p>
      </dgm:t>
    </dgm:pt>
    <dgm:pt modelId="{B453968E-2557-47B7-B760-D2A76B5C7CC5}" type="pres">
      <dgm:prSet presAssocID="{F769DB70-D2DB-4933-87B5-D6B064517E6A}" presName="wedge2" presStyleLbl="node1" presStyleIdx="1" presStyleCnt="6"/>
      <dgm:spPr/>
      <dgm:t>
        <a:bodyPr/>
        <a:lstStyle/>
        <a:p>
          <a:endParaRPr lang="en-US"/>
        </a:p>
      </dgm:t>
    </dgm:pt>
    <dgm:pt modelId="{18EC8CDB-D1F3-4878-AA18-DC9305623994}" type="pres">
      <dgm:prSet presAssocID="{F769DB70-D2DB-4933-87B5-D6B064517E6A}" presName="wedge2Tx" presStyleLbl="node1" presStyleIdx="1" presStyleCnt="6">
        <dgm:presLayoutVars>
          <dgm:chMax val="0"/>
          <dgm:chPref val="0"/>
          <dgm:bulletEnabled val="1"/>
        </dgm:presLayoutVars>
      </dgm:prSet>
      <dgm:spPr/>
      <dgm:t>
        <a:bodyPr/>
        <a:lstStyle/>
        <a:p>
          <a:endParaRPr lang="en-US"/>
        </a:p>
      </dgm:t>
    </dgm:pt>
    <dgm:pt modelId="{50A77079-C502-4B1D-9488-C9FEC1BD884E}" type="pres">
      <dgm:prSet presAssocID="{F769DB70-D2DB-4933-87B5-D6B064517E6A}" presName="wedge3" presStyleLbl="node1" presStyleIdx="2" presStyleCnt="6" custScaleX="100060"/>
      <dgm:spPr/>
      <dgm:t>
        <a:bodyPr/>
        <a:lstStyle/>
        <a:p>
          <a:endParaRPr lang="en-US"/>
        </a:p>
      </dgm:t>
    </dgm:pt>
    <dgm:pt modelId="{93CC4A76-74EE-4773-92BD-76B3504C3BDD}" type="pres">
      <dgm:prSet presAssocID="{F769DB70-D2DB-4933-87B5-D6B064517E6A}" presName="wedge3Tx" presStyleLbl="node1" presStyleIdx="2" presStyleCnt="6">
        <dgm:presLayoutVars>
          <dgm:chMax val="0"/>
          <dgm:chPref val="0"/>
          <dgm:bulletEnabled val="1"/>
        </dgm:presLayoutVars>
      </dgm:prSet>
      <dgm:spPr/>
      <dgm:t>
        <a:bodyPr/>
        <a:lstStyle/>
        <a:p>
          <a:endParaRPr lang="en-US"/>
        </a:p>
      </dgm:t>
    </dgm:pt>
    <dgm:pt modelId="{3E87A8EC-0BA6-424D-A4AA-7194EB432C74}" type="pres">
      <dgm:prSet presAssocID="{F769DB70-D2DB-4933-87B5-D6B064517E6A}" presName="wedge4" presStyleLbl="node1" presStyleIdx="3" presStyleCnt="6"/>
      <dgm:spPr/>
      <dgm:t>
        <a:bodyPr/>
        <a:lstStyle/>
        <a:p>
          <a:endParaRPr lang="en-US"/>
        </a:p>
      </dgm:t>
    </dgm:pt>
    <dgm:pt modelId="{B32ED703-B1C6-41C3-AF4A-E128E0AA6221}" type="pres">
      <dgm:prSet presAssocID="{F769DB70-D2DB-4933-87B5-D6B064517E6A}" presName="wedge4Tx" presStyleLbl="node1" presStyleIdx="3" presStyleCnt="6">
        <dgm:presLayoutVars>
          <dgm:chMax val="0"/>
          <dgm:chPref val="0"/>
          <dgm:bulletEnabled val="1"/>
        </dgm:presLayoutVars>
      </dgm:prSet>
      <dgm:spPr/>
      <dgm:t>
        <a:bodyPr/>
        <a:lstStyle/>
        <a:p>
          <a:endParaRPr lang="en-US"/>
        </a:p>
      </dgm:t>
    </dgm:pt>
    <dgm:pt modelId="{711E76D4-972A-4FF1-996D-286F44DAE798}" type="pres">
      <dgm:prSet presAssocID="{F769DB70-D2DB-4933-87B5-D6B064517E6A}" presName="wedge5" presStyleLbl="node1" presStyleIdx="4" presStyleCnt="6"/>
      <dgm:spPr/>
      <dgm:t>
        <a:bodyPr/>
        <a:lstStyle/>
        <a:p>
          <a:endParaRPr lang="en-US"/>
        </a:p>
      </dgm:t>
    </dgm:pt>
    <dgm:pt modelId="{7CEE23D0-CD49-446C-BA56-2E798719F22C}" type="pres">
      <dgm:prSet presAssocID="{F769DB70-D2DB-4933-87B5-D6B064517E6A}" presName="wedge5Tx" presStyleLbl="node1" presStyleIdx="4" presStyleCnt="6">
        <dgm:presLayoutVars>
          <dgm:chMax val="0"/>
          <dgm:chPref val="0"/>
          <dgm:bulletEnabled val="1"/>
        </dgm:presLayoutVars>
      </dgm:prSet>
      <dgm:spPr/>
      <dgm:t>
        <a:bodyPr/>
        <a:lstStyle/>
        <a:p>
          <a:endParaRPr lang="en-US"/>
        </a:p>
      </dgm:t>
    </dgm:pt>
    <dgm:pt modelId="{99803E7D-941A-4AAA-AB70-6DAFA33E1DCD}" type="pres">
      <dgm:prSet presAssocID="{F769DB70-D2DB-4933-87B5-D6B064517E6A}" presName="wedge6" presStyleLbl="node1" presStyleIdx="5" presStyleCnt="6"/>
      <dgm:spPr/>
      <dgm:t>
        <a:bodyPr/>
        <a:lstStyle/>
        <a:p>
          <a:endParaRPr lang="en-US"/>
        </a:p>
      </dgm:t>
    </dgm:pt>
    <dgm:pt modelId="{BD783054-A914-4AF7-A66A-98737B134B1C}" type="pres">
      <dgm:prSet presAssocID="{F769DB70-D2DB-4933-87B5-D6B064517E6A}" presName="wedge6Tx" presStyleLbl="node1" presStyleIdx="5" presStyleCnt="6">
        <dgm:presLayoutVars>
          <dgm:chMax val="0"/>
          <dgm:chPref val="0"/>
          <dgm:bulletEnabled val="1"/>
        </dgm:presLayoutVars>
      </dgm:prSet>
      <dgm:spPr/>
      <dgm:t>
        <a:bodyPr/>
        <a:lstStyle/>
        <a:p>
          <a:endParaRPr lang="en-US"/>
        </a:p>
      </dgm:t>
    </dgm:pt>
  </dgm:ptLst>
  <dgm:cxnLst>
    <dgm:cxn modelId="{C996CBFD-9F09-4E69-81E2-6F2A423AA680}" type="presOf" srcId="{4D644D72-D07B-45B6-8888-27C235C12870}" destId="{50A77079-C502-4B1D-9488-C9FEC1BD884E}" srcOrd="0" destOrd="0" presId="urn:microsoft.com/office/officeart/2005/8/layout/chart3"/>
    <dgm:cxn modelId="{775CB1FB-916B-40E9-9E39-EDABFDB1AB21}" type="presOf" srcId="{5F14779E-1585-48C3-8CCB-5BBD1A72F417}" destId="{B32ED703-B1C6-41C3-AF4A-E128E0AA6221}" srcOrd="1" destOrd="0" presId="urn:microsoft.com/office/officeart/2005/8/layout/chart3"/>
    <dgm:cxn modelId="{2C87F70B-4736-4ED2-AAFF-1B5BF95D3804}" type="presOf" srcId="{4D644D72-D07B-45B6-8888-27C235C12870}" destId="{93CC4A76-74EE-4773-92BD-76B3504C3BDD}" srcOrd="1" destOrd="0" presId="urn:microsoft.com/office/officeart/2005/8/layout/chart3"/>
    <dgm:cxn modelId="{7EA7BFAA-23A6-42FF-BFF6-646DF02A61A8}" type="presOf" srcId="{98ADF158-1A1B-4B14-AC0C-B17990C6F7A5}" destId="{B453968E-2557-47B7-B760-D2A76B5C7CC5}" srcOrd="0" destOrd="0" presId="urn:microsoft.com/office/officeart/2005/8/layout/chart3"/>
    <dgm:cxn modelId="{C9CC9267-5FC0-44D6-9D6E-B62EB2893B02}" type="presOf" srcId="{DC570D48-EAF1-40C0-A579-E55B3B37F804}" destId="{AE0E0189-466C-4621-8EA2-F1143C2AC63C}" srcOrd="1" destOrd="0" presId="urn:microsoft.com/office/officeart/2005/8/layout/chart3"/>
    <dgm:cxn modelId="{F522AAC9-CA82-40CB-A9C5-392EBA4E692A}" type="presOf" srcId="{DC570D48-EAF1-40C0-A579-E55B3B37F804}" destId="{DA898692-1D7F-4D37-B809-FF9DDDD367D7}" srcOrd="0" destOrd="0" presId="urn:microsoft.com/office/officeart/2005/8/layout/chart3"/>
    <dgm:cxn modelId="{BF2BAC56-20F1-4282-90B5-544E4B2D5449}" srcId="{F769DB70-D2DB-4933-87B5-D6B064517E6A}" destId="{5F14779E-1585-48C3-8CCB-5BBD1A72F417}" srcOrd="3" destOrd="0" parTransId="{347DFBCA-E2DD-415B-92F2-BB86711BB077}" sibTransId="{4F56605E-3C8F-4342-B521-37765F3F90D7}"/>
    <dgm:cxn modelId="{D6D1EA75-2D90-4F57-A01C-95F8E6D1F456}" type="presOf" srcId="{1B268A30-B6E4-49BE-99D8-3FD393303875}" destId="{BD783054-A914-4AF7-A66A-98737B134B1C}" srcOrd="1" destOrd="0" presId="urn:microsoft.com/office/officeart/2005/8/layout/chart3"/>
    <dgm:cxn modelId="{62E1DA83-BD83-4CE8-B7B8-1EFD1E4D7EED}" type="presOf" srcId="{1B268A30-B6E4-49BE-99D8-3FD393303875}" destId="{99803E7D-941A-4AAA-AB70-6DAFA33E1DCD}" srcOrd="0" destOrd="0" presId="urn:microsoft.com/office/officeart/2005/8/layout/chart3"/>
    <dgm:cxn modelId="{1F32E76C-6D70-4DD2-B188-2B0671820A59}" type="presOf" srcId="{F124FD35-D5AA-4B4E-A42D-6A118DBBA024}" destId="{711E76D4-972A-4FF1-996D-286F44DAE798}" srcOrd="0" destOrd="0" presId="urn:microsoft.com/office/officeart/2005/8/layout/chart3"/>
    <dgm:cxn modelId="{F2AD238A-1B71-49E5-B00D-AD3ACCD1D478}" type="presOf" srcId="{98ADF158-1A1B-4B14-AC0C-B17990C6F7A5}" destId="{18EC8CDB-D1F3-4878-AA18-DC9305623994}" srcOrd="1" destOrd="0" presId="urn:microsoft.com/office/officeart/2005/8/layout/chart3"/>
    <dgm:cxn modelId="{1146C2BC-0433-4D43-9088-827C489A0101}" srcId="{F769DB70-D2DB-4933-87B5-D6B064517E6A}" destId="{1B268A30-B6E4-49BE-99D8-3FD393303875}" srcOrd="5" destOrd="0" parTransId="{5DAE13D2-DE82-491C-A01C-A3C65C0F10DE}" sibTransId="{C5D59CDB-728B-430B-A6AB-6DAA8A287544}"/>
    <dgm:cxn modelId="{FC229F51-D469-4556-97F5-AE33D4954CF3}" type="presOf" srcId="{F124FD35-D5AA-4B4E-A42D-6A118DBBA024}" destId="{7CEE23D0-CD49-446C-BA56-2E798719F22C}" srcOrd="1" destOrd="0" presId="urn:microsoft.com/office/officeart/2005/8/layout/chart3"/>
    <dgm:cxn modelId="{76ED0B89-6D40-45D0-94F6-AD63E68EDE2E}" srcId="{F769DB70-D2DB-4933-87B5-D6B064517E6A}" destId="{DC570D48-EAF1-40C0-A579-E55B3B37F804}" srcOrd="0" destOrd="0" parTransId="{7E70E8FD-1B08-4A76-B6A2-EA07B968BEF8}" sibTransId="{AE6FC8D8-4F49-4AD4-AA63-2F702B1F41BD}"/>
    <dgm:cxn modelId="{9BD19302-282E-4CCB-A25D-A20FEC7237E0}" srcId="{F769DB70-D2DB-4933-87B5-D6B064517E6A}" destId="{4D644D72-D07B-45B6-8888-27C235C12870}" srcOrd="2" destOrd="0" parTransId="{623C3463-D980-4DC0-9365-A6F872518A2D}" sibTransId="{E5D69FF9-5F50-49FA-A2DA-F9F00981619E}"/>
    <dgm:cxn modelId="{0AD3E29B-E36D-409C-8FE5-FA3A538749EB}" type="presOf" srcId="{F769DB70-D2DB-4933-87B5-D6B064517E6A}" destId="{C611BF28-FBE3-4300-9474-41D284108BD7}" srcOrd="0" destOrd="0" presId="urn:microsoft.com/office/officeart/2005/8/layout/chart3"/>
    <dgm:cxn modelId="{08F02D5D-61AC-4D9A-86D2-208F4A99B7CB}" type="presOf" srcId="{5F14779E-1585-48C3-8CCB-5BBD1A72F417}" destId="{3E87A8EC-0BA6-424D-A4AA-7194EB432C74}" srcOrd="0" destOrd="0" presId="urn:microsoft.com/office/officeart/2005/8/layout/chart3"/>
    <dgm:cxn modelId="{ECE697EA-B2A5-4B82-8E79-EDE18415E668}" srcId="{F769DB70-D2DB-4933-87B5-D6B064517E6A}" destId="{98ADF158-1A1B-4B14-AC0C-B17990C6F7A5}" srcOrd="1" destOrd="0" parTransId="{0B2D1D4F-92FF-473F-A886-5D2F76ED12FC}" sibTransId="{BDFB1D0E-8623-40D4-B996-D74268CAFBE3}"/>
    <dgm:cxn modelId="{79F24B6A-2240-47C5-AAC1-86A0C59AD3E1}" srcId="{F769DB70-D2DB-4933-87B5-D6B064517E6A}" destId="{F124FD35-D5AA-4B4E-A42D-6A118DBBA024}" srcOrd="4" destOrd="0" parTransId="{8ABDACB6-4FBB-451B-8C3D-3185F213C224}" sibTransId="{83B03771-BDA0-4AEB-8B5D-9E2F27920D70}"/>
    <dgm:cxn modelId="{3ABC24DF-DE55-4DD0-A762-C994485209BF}" type="presParOf" srcId="{C611BF28-FBE3-4300-9474-41D284108BD7}" destId="{DA898692-1D7F-4D37-B809-FF9DDDD367D7}" srcOrd="0" destOrd="0" presId="urn:microsoft.com/office/officeart/2005/8/layout/chart3"/>
    <dgm:cxn modelId="{33AE553C-6680-4E7D-9AD3-625B7AA36FA7}" type="presParOf" srcId="{C611BF28-FBE3-4300-9474-41D284108BD7}" destId="{AE0E0189-466C-4621-8EA2-F1143C2AC63C}" srcOrd="1" destOrd="0" presId="urn:microsoft.com/office/officeart/2005/8/layout/chart3"/>
    <dgm:cxn modelId="{CF80E383-D5A6-4FED-96B7-F0751B470B42}" type="presParOf" srcId="{C611BF28-FBE3-4300-9474-41D284108BD7}" destId="{B453968E-2557-47B7-B760-D2A76B5C7CC5}" srcOrd="2" destOrd="0" presId="urn:microsoft.com/office/officeart/2005/8/layout/chart3"/>
    <dgm:cxn modelId="{7EF6BA5B-2203-4DF6-A650-58CD07C6F144}" type="presParOf" srcId="{C611BF28-FBE3-4300-9474-41D284108BD7}" destId="{18EC8CDB-D1F3-4878-AA18-DC9305623994}" srcOrd="3" destOrd="0" presId="urn:microsoft.com/office/officeart/2005/8/layout/chart3"/>
    <dgm:cxn modelId="{B1610759-135E-46CD-8585-8F289A083126}" type="presParOf" srcId="{C611BF28-FBE3-4300-9474-41D284108BD7}" destId="{50A77079-C502-4B1D-9488-C9FEC1BD884E}" srcOrd="4" destOrd="0" presId="urn:microsoft.com/office/officeart/2005/8/layout/chart3"/>
    <dgm:cxn modelId="{1907F0D8-CA62-401B-AEA5-8B42F41E8808}" type="presParOf" srcId="{C611BF28-FBE3-4300-9474-41D284108BD7}" destId="{93CC4A76-74EE-4773-92BD-76B3504C3BDD}" srcOrd="5" destOrd="0" presId="urn:microsoft.com/office/officeart/2005/8/layout/chart3"/>
    <dgm:cxn modelId="{766A8AA3-48BE-4BE2-9690-6A377EBCD6C6}" type="presParOf" srcId="{C611BF28-FBE3-4300-9474-41D284108BD7}" destId="{3E87A8EC-0BA6-424D-A4AA-7194EB432C74}" srcOrd="6" destOrd="0" presId="urn:microsoft.com/office/officeart/2005/8/layout/chart3"/>
    <dgm:cxn modelId="{F132ACC0-639A-4CD3-B6EA-27BB91DB9523}" type="presParOf" srcId="{C611BF28-FBE3-4300-9474-41D284108BD7}" destId="{B32ED703-B1C6-41C3-AF4A-E128E0AA6221}" srcOrd="7" destOrd="0" presId="urn:microsoft.com/office/officeart/2005/8/layout/chart3"/>
    <dgm:cxn modelId="{DD0F2F7B-5B32-4BBB-92A0-FBB33EC7D48B}" type="presParOf" srcId="{C611BF28-FBE3-4300-9474-41D284108BD7}" destId="{711E76D4-972A-4FF1-996D-286F44DAE798}" srcOrd="8" destOrd="0" presId="urn:microsoft.com/office/officeart/2005/8/layout/chart3"/>
    <dgm:cxn modelId="{46713C2B-9F54-4EE0-8820-CCB91F7B7C67}" type="presParOf" srcId="{C611BF28-FBE3-4300-9474-41D284108BD7}" destId="{7CEE23D0-CD49-446C-BA56-2E798719F22C}" srcOrd="9" destOrd="0" presId="urn:microsoft.com/office/officeart/2005/8/layout/chart3"/>
    <dgm:cxn modelId="{99B7715B-2221-448E-BDF9-9C64AF7F9327}" type="presParOf" srcId="{C611BF28-FBE3-4300-9474-41D284108BD7}" destId="{99803E7D-941A-4AAA-AB70-6DAFA33E1DCD}" srcOrd="10" destOrd="0" presId="urn:microsoft.com/office/officeart/2005/8/layout/chart3"/>
    <dgm:cxn modelId="{DB4DE3C9-D26E-4442-BBA4-6F801834B7F9}" type="presParOf" srcId="{C611BF28-FBE3-4300-9474-41D284108BD7}" destId="{BD783054-A914-4AF7-A66A-98737B134B1C}"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38475" cy="466726"/>
          </a:xfrm>
          <a:prstGeom prst="rect">
            <a:avLst/>
          </a:prstGeom>
        </p:spPr>
        <p:txBody>
          <a:bodyPr vert="horz" lIns="91398" tIns="45701" rIns="91398" bIns="45701" rtlCol="0"/>
          <a:lstStyle>
            <a:lvl1pPr algn="l">
              <a:defRPr sz="1200"/>
            </a:lvl1pPr>
          </a:lstStyle>
          <a:p>
            <a:endParaRPr lang="en-US"/>
          </a:p>
        </p:txBody>
      </p:sp>
      <p:sp>
        <p:nvSpPr>
          <p:cNvPr id="3" name="Date Placeholder 2"/>
          <p:cNvSpPr>
            <a:spLocks noGrp="1"/>
          </p:cNvSpPr>
          <p:nvPr>
            <p:ph type="dt" sz="quarter" idx="1"/>
          </p:nvPr>
        </p:nvSpPr>
        <p:spPr>
          <a:xfrm>
            <a:off x="3970342" y="1"/>
            <a:ext cx="3038475" cy="466726"/>
          </a:xfrm>
          <a:prstGeom prst="rect">
            <a:avLst/>
          </a:prstGeom>
        </p:spPr>
        <p:txBody>
          <a:bodyPr vert="horz" lIns="91398" tIns="45701" rIns="91398" bIns="45701" rtlCol="0"/>
          <a:lstStyle>
            <a:lvl1pPr algn="r">
              <a:defRPr sz="1200"/>
            </a:lvl1pPr>
          </a:lstStyle>
          <a:p>
            <a:fld id="{B8EDD1C0-EC47-4790-8001-5EE49C404175}" type="datetimeFigureOut">
              <a:rPr lang="en-US" smtClean="0"/>
              <a:t>1/7/2020</a:t>
            </a:fld>
            <a:endParaRPr lang="en-US"/>
          </a:p>
        </p:txBody>
      </p:sp>
      <p:sp>
        <p:nvSpPr>
          <p:cNvPr id="4" name="Footer Placeholder 3"/>
          <p:cNvSpPr>
            <a:spLocks noGrp="1"/>
          </p:cNvSpPr>
          <p:nvPr>
            <p:ph type="ftr" sz="quarter" idx="2"/>
          </p:nvPr>
        </p:nvSpPr>
        <p:spPr>
          <a:xfrm>
            <a:off x="6" y="8829677"/>
            <a:ext cx="3038475" cy="466726"/>
          </a:xfrm>
          <a:prstGeom prst="rect">
            <a:avLst/>
          </a:prstGeom>
        </p:spPr>
        <p:txBody>
          <a:bodyPr vert="horz" lIns="91398" tIns="45701" rIns="91398" bIns="45701" rtlCol="0" anchor="b"/>
          <a:lstStyle>
            <a:lvl1pPr algn="l">
              <a:defRPr sz="1200"/>
            </a:lvl1pPr>
          </a:lstStyle>
          <a:p>
            <a:endParaRPr lang="en-US"/>
          </a:p>
        </p:txBody>
      </p:sp>
      <p:sp>
        <p:nvSpPr>
          <p:cNvPr id="5" name="Slide Number Placeholder 4"/>
          <p:cNvSpPr>
            <a:spLocks noGrp="1"/>
          </p:cNvSpPr>
          <p:nvPr>
            <p:ph type="sldNum" sz="quarter" idx="3"/>
          </p:nvPr>
        </p:nvSpPr>
        <p:spPr>
          <a:xfrm>
            <a:off x="3970342" y="8829677"/>
            <a:ext cx="3038475" cy="466726"/>
          </a:xfrm>
          <a:prstGeom prst="rect">
            <a:avLst/>
          </a:prstGeom>
        </p:spPr>
        <p:txBody>
          <a:bodyPr vert="horz" lIns="91398" tIns="45701" rIns="91398" bIns="45701" rtlCol="0" anchor="b"/>
          <a:lstStyle>
            <a:lvl1pPr algn="r">
              <a:defRPr sz="1200"/>
            </a:lvl1pPr>
          </a:lstStyle>
          <a:p>
            <a:fld id="{5EBB9B6F-A14B-4313-BDF5-C2BBED1E38E4}" type="slidenum">
              <a:rPr lang="en-US" smtClean="0"/>
              <a:t>‹#›</a:t>
            </a:fld>
            <a:endParaRPr lang="en-US"/>
          </a:p>
        </p:txBody>
      </p:sp>
    </p:spTree>
    <p:extLst>
      <p:ext uri="{BB962C8B-B14F-4D97-AF65-F5344CB8AC3E}">
        <p14:creationId xmlns:p14="http://schemas.microsoft.com/office/powerpoint/2010/main" val="137091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36" tIns="46567" rIns="93136" bIns="46567" rtlCol="0"/>
          <a:lstStyle>
            <a:lvl1pPr algn="l">
              <a:defRPr sz="1200"/>
            </a:lvl1pPr>
          </a:lstStyle>
          <a:p>
            <a:endParaRPr lang="en-US"/>
          </a:p>
        </p:txBody>
      </p:sp>
      <p:sp>
        <p:nvSpPr>
          <p:cNvPr id="3" name="Date Placeholder 2"/>
          <p:cNvSpPr>
            <a:spLocks noGrp="1"/>
          </p:cNvSpPr>
          <p:nvPr>
            <p:ph type="dt" idx="1"/>
          </p:nvPr>
        </p:nvSpPr>
        <p:spPr>
          <a:xfrm>
            <a:off x="3970942" y="1"/>
            <a:ext cx="3037840" cy="464820"/>
          </a:xfrm>
          <a:prstGeom prst="rect">
            <a:avLst/>
          </a:prstGeom>
        </p:spPr>
        <p:txBody>
          <a:bodyPr vert="horz" lIns="93136" tIns="46567" rIns="93136" bIns="46567" rtlCol="0"/>
          <a:lstStyle>
            <a:lvl1pPr algn="r">
              <a:defRPr sz="1200"/>
            </a:lvl1pPr>
          </a:lstStyle>
          <a:p>
            <a:fld id="{A7651852-C66B-CF4A-BBB4-7314DD084C77}" type="datetimeFigureOut">
              <a:rPr lang="en-US" smtClean="0"/>
              <a:t>1/7/2020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36" tIns="46567" rIns="93136" bIns="46567" rtlCol="0" anchor="ctr"/>
          <a:lstStyle/>
          <a:p>
            <a:endParaRPr lang="en-US"/>
          </a:p>
        </p:txBody>
      </p:sp>
      <p:sp>
        <p:nvSpPr>
          <p:cNvPr id="5" name="Notes Placeholder 4"/>
          <p:cNvSpPr>
            <a:spLocks noGrp="1"/>
          </p:cNvSpPr>
          <p:nvPr>
            <p:ph type="body" sz="quarter" idx="3"/>
          </p:nvPr>
        </p:nvSpPr>
        <p:spPr>
          <a:xfrm>
            <a:off x="701041" y="4415794"/>
            <a:ext cx="5608320" cy="4183380"/>
          </a:xfrm>
          <a:prstGeom prst="rect">
            <a:avLst/>
          </a:prstGeom>
        </p:spPr>
        <p:txBody>
          <a:bodyPr vert="horz" lIns="93136" tIns="46567" rIns="93136" bIns="465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1"/>
            <a:ext cx="3037840" cy="464820"/>
          </a:xfrm>
          <a:prstGeom prst="rect">
            <a:avLst/>
          </a:prstGeom>
        </p:spPr>
        <p:txBody>
          <a:bodyPr vert="horz" lIns="93136" tIns="46567" rIns="93136" bIns="46567" rtlCol="0" anchor="b"/>
          <a:lstStyle>
            <a:lvl1pPr algn="l">
              <a:defRPr sz="1200"/>
            </a:lvl1pPr>
          </a:lstStyle>
          <a:p>
            <a:endParaRPr lang="en-US"/>
          </a:p>
        </p:txBody>
      </p:sp>
      <p:sp>
        <p:nvSpPr>
          <p:cNvPr id="7" name="Slide Number Placeholder 6"/>
          <p:cNvSpPr>
            <a:spLocks noGrp="1"/>
          </p:cNvSpPr>
          <p:nvPr>
            <p:ph type="sldNum" sz="quarter" idx="5"/>
          </p:nvPr>
        </p:nvSpPr>
        <p:spPr>
          <a:xfrm>
            <a:off x="3970942" y="8829971"/>
            <a:ext cx="3037840" cy="464820"/>
          </a:xfrm>
          <a:prstGeom prst="rect">
            <a:avLst/>
          </a:prstGeom>
        </p:spPr>
        <p:txBody>
          <a:bodyPr vert="horz" lIns="93136" tIns="46567" rIns="93136" bIns="46567"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1866">
              <a:defRPr/>
            </a:pPr>
            <a:fld id="{03E44481-CC7E-F441-937B-548163903822}" type="slidenum">
              <a:rPr lang="en-US">
                <a:solidFill>
                  <a:prstClr val="black"/>
                </a:solidFill>
                <a:latin typeface="Calibri"/>
              </a:rPr>
              <a:pPr defTabSz="1171866">
                <a:defRPr/>
              </a:pPr>
              <a:t>1</a:t>
            </a:fld>
            <a:endParaRPr lang="en-US">
              <a:solidFill>
                <a:prstClr val="black"/>
              </a:solidFill>
              <a:latin typeface="Calibri"/>
            </a:endParaRPr>
          </a:p>
        </p:txBody>
      </p:sp>
    </p:spTree>
    <p:extLst>
      <p:ext uri="{BB962C8B-B14F-4D97-AF65-F5344CB8AC3E}">
        <p14:creationId xmlns:p14="http://schemas.microsoft.com/office/powerpoint/2010/main" val="1817310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2484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12</a:t>
            </a:fld>
            <a:endParaRPr lang="en-US">
              <a:solidFill>
                <a:prstClr val="black"/>
              </a:solidFill>
              <a:latin typeface="Calibri"/>
            </a:endParaRPr>
          </a:p>
        </p:txBody>
      </p:sp>
    </p:spTree>
    <p:extLst>
      <p:ext uri="{BB962C8B-B14F-4D97-AF65-F5344CB8AC3E}">
        <p14:creationId xmlns:p14="http://schemas.microsoft.com/office/powerpoint/2010/main" val="373843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13</a:t>
            </a:fld>
            <a:endParaRPr lang="en-US">
              <a:solidFill>
                <a:prstClr val="black"/>
              </a:solidFill>
              <a:latin typeface="Calibri"/>
            </a:endParaRPr>
          </a:p>
        </p:txBody>
      </p:sp>
    </p:spTree>
    <p:extLst>
      <p:ext uri="{BB962C8B-B14F-4D97-AF65-F5344CB8AC3E}">
        <p14:creationId xmlns:p14="http://schemas.microsoft.com/office/powerpoint/2010/main" val="402061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14</a:t>
            </a:fld>
            <a:endParaRPr lang="en-US">
              <a:solidFill>
                <a:prstClr val="black"/>
              </a:solidFill>
              <a:latin typeface="Calibri"/>
            </a:endParaRPr>
          </a:p>
        </p:txBody>
      </p:sp>
    </p:spTree>
    <p:extLst>
      <p:ext uri="{BB962C8B-B14F-4D97-AF65-F5344CB8AC3E}">
        <p14:creationId xmlns:p14="http://schemas.microsoft.com/office/powerpoint/2010/main" val="200075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15</a:t>
            </a:fld>
            <a:endParaRPr lang="en-US">
              <a:solidFill>
                <a:prstClr val="black"/>
              </a:solidFill>
              <a:latin typeface="Calibri"/>
            </a:endParaRPr>
          </a:p>
        </p:txBody>
      </p:sp>
    </p:spTree>
    <p:extLst>
      <p:ext uri="{BB962C8B-B14F-4D97-AF65-F5344CB8AC3E}">
        <p14:creationId xmlns:p14="http://schemas.microsoft.com/office/powerpoint/2010/main" val="153320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106"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1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54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17</a:t>
            </a:fld>
            <a:endParaRPr lang="en-US">
              <a:solidFill>
                <a:prstClr val="black"/>
              </a:solidFill>
              <a:latin typeface="Calibri"/>
            </a:endParaRPr>
          </a:p>
        </p:txBody>
      </p:sp>
    </p:spTree>
    <p:extLst>
      <p:ext uri="{BB962C8B-B14F-4D97-AF65-F5344CB8AC3E}">
        <p14:creationId xmlns:p14="http://schemas.microsoft.com/office/powerpoint/2010/main" val="223914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18</a:t>
            </a:fld>
            <a:endParaRPr lang="en-US">
              <a:solidFill>
                <a:prstClr val="black"/>
              </a:solidFill>
              <a:latin typeface="Calibri"/>
            </a:endParaRPr>
          </a:p>
        </p:txBody>
      </p:sp>
    </p:spTree>
    <p:extLst>
      <p:ext uri="{BB962C8B-B14F-4D97-AF65-F5344CB8AC3E}">
        <p14:creationId xmlns:p14="http://schemas.microsoft.com/office/powerpoint/2010/main" val="111660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19</a:t>
            </a:fld>
            <a:endParaRPr lang="en-US">
              <a:solidFill>
                <a:prstClr val="black"/>
              </a:solidFill>
              <a:latin typeface="Calibri"/>
            </a:endParaRPr>
          </a:p>
        </p:txBody>
      </p:sp>
    </p:spTree>
    <p:extLst>
      <p:ext uri="{BB962C8B-B14F-4D97-AF65-F5344CB8AC3E}">
        <p14:creationId xmlns:p14="http://schemas.microsoft.com/office/powerpoint/2010/main" val="3610222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72226">
              <a:defRPr/>
            </a:pPr>
            <a:fld id="{03E44481-CC7E-F441-937B-548163903822}" type="slidenum">
              <a:rPr lang="en-US">
                <a:solidFill>
                  <a:prstClr val="black"/>
                </a:solidFill>
                <a:latin typeface="Calibri"/>
              </a:rPr>
              <a:pPr defTabSz="1172226">
                <a:defRPr/>
              </a:pPr>
              <a:t>20</a:t>
            </a:fld>
            <a:endParaRPr lang="en-US">
              <a:solidFill>
                <a:prstClr val="black"/>
              </a:solidFill>
              <a:latin typeface="Calibri"/>
            </a:endParaRPr>
          </a:p>
        </p:txBody>
      </p:sp>
    </p:spTree>
    <p:extLst>
      <p:ext uri="{BB962C8B-B14F-4D97-AF65-F5344CB8AC3E}">
        <p14:creationId xmlns:p14="http://schemas.microsoft.com/office/powerpoint/2010/main" val="212087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1866">
              <a:defRPr/>
            </a:pPr>
            <a:fld id="{03E44481-CC7E-F441-937B-548163903822}" type="slidenum">
              <a:rPr lang="en-US">
                <a:solidFill>
                  <a:prstClr val="black"/>
                </a:solidFill>
                <a:latin typeface="Calibri"/>
              </a:rPr>
              <a:pPr defTabSz="1171866">
                <a:defRPr/>
              </a:pPr>
              <a:t>2</a:t>
            </a:fld>
            <a:endParaRPr lang="en-US">
              <a:solidFill>
                <a:prstClr val="black"/>
              </a:solidFill>
              <a:latin typeface="Calibri"/>
            </a:endParaRPr>
          </a:p>
        </p:txBody>
      </p:sp>
    </p:spTree>
    <p:extLst>
      <p:ext uri="{BB962C8B-B14F-4D97-AF65-F5344CB8AC3E}">
        <p14:creationId xmlns:p14="http://schemas.microsoft.com/office/powerpoint/2010/main" val="1680695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21</a:t>
            </a:fld>
            <a:endParaRPr lang="en-US">
              <a:solidFill>
                <a:prstClr val="black"/>
              </a:solidFill>
              <a:latin typeface="Calibri"/>
            </a:endParaRPr>
          </a:p>
        </p:txBody>
      </p:sp>
    </p:spTree>
    <p:extLst>
      <p:ext uri="{BB962C8B-B14F-4D97-AF65-F5344CB8AC3E}">
        <p14:creationId xmlns:p14="http://schemas.microsoft.com/office/powerpoint/2010/main" val="643438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22</a:t>
            </a:fld>
            <a:endParaRPr lang="en-US">
              <a:solidFill>
                <a:prstClr val="black"/>
              </a:solidFill>
              <a:latin typeface="Calibri"/>
            </a:endParaRPr>
          </a:p>
        </p:txBody>
      </p:sp>
    </p:spTree>
    <p:extLst>
      <p:ext uri="{BB962C8B-B14F-4D97-AF65-F5344CB8AC3E}">
        <p14:creationId xmlns:p14="http://schemas.microsoft.com/office/powerpoint/2010/main" val="476472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23</a:t>
            </a:fld>
            <a:endParaRPr lang="en-US">
              <a:solidFill>
                <a:prstClr val="black"/>
              </a:solidFill>
              <a:latin typeface="Calibri"/>
            </a:endParaRPr>
          </a:p>
        </p:txBody>
      </p:sp>
    </p:spTree>
    <p:extLst>
      <p:ext uri="{BB962C8B-B14F-4D97-AF65-F5344CB8AC3E}">
        <p14:creationId xmlns:p14="http://schemas.microsoft.com/office/powerpoint/2010/main" val="596937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24</a:t>
            </a:fld>
            <a:endParaRPr lang="en-US">
              <a:solidFill>
                <a:prstClr val="black"/>
              </a:solidFill>
              <a:latin typeface="Calibri"/>
            </a:endParaRPr>
          </a:p>
        </p:txBody>
      </p:sp>
    </p:spTree>
    <p:extLst>
      <p:ext uri="{BB962C8B-B14F-4D97-AF65-F5344CB8AC3E}">
        <p14:creationId xmlns:p14="http://schemas.microsoft.com/office/powerpoint/2010/main" val="271837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25</a:t>
            </a:fld>
            <a:endParaRPr lang="en-US">
              <a:solidFill>
                <a:prstClr val="black"/>
              </a:solidFill>
              <a:latin typeface="Calibri"/>
            </a:endParaRPr>
          </a:p>
        </p:txBody>
      </p:sp>
    </p:spTree>
    <p:extLst>
      <p:ext uri="{BB962C8B-B14F-4D97-AF65-F5344CB8AC3E}">
        <p14:creationId xmlns:p14="http://schemas.microsoft.com/office/powerpoint/2010/main" val="424935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26</a:t>
            </a:fld>
            <a:endParaRPr lang="en-US">
              <a:solidFill>
                <a:prstClr val="black"/>
              </a:solidFill>
            </a:endParaRPr>
          </a:p>
        </p:txBody>
      </p:sp>
    </p:spTree>
    <p:extLst>
      <p:ext uri="{BB962C8B-B14F-4D97-AF65-F5344CB8AC3E}">
        <p14:creationId xmlns:p14="http://schemas.microsoft.com/office/powerpoint/2010/main" val="2896578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27</a:t>
            </a:fld>
            <a:endParaRPr lang="en-US">
              <a:solidFill>
                <a:prstClr val="black"/>
              </a:solidFill>
              <a:latin typeface="Calibri"/>
            </a:endParaRPr>
          </a:p>
        </p:txBody>
      </p:sp>
    </p:spTree>
    <p:extLst>
      <p:ext uri="{BB962C8B-B14F-4D97-AF65-F5344CB8AC3E}">
        <p14:creationId xmlns:p14="http://schemas.microsoft.com/office/powerpoint/2010/main" val="251817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28</a:t>
            </a:fld>
            <a:endParaRPr lang="en-US">
              <a:solidFill>
                <a:prstClr val="black"/>
              </a:solidFill>
              <a:latin typeface="Calibri"/>
            </a:endParaRPr>
          </a:p>
        </p:txBody>
      </p:sp>
    </p:spTree>
    <p:extLst>
      <p:ext uri="{BB962C8B-B14F-4D97-AF65-F5344CB8AC3E}">
        <p14:creationId xmlns:p14="http://schemas.microsoft.com/office/powerpoint/2010/main" val="2453250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29</a:t>
            </a:fld>
            <a:endParaRPr lang="en-US">
              <a:solidFill>
                <a:prstClr val="black"/>
              </a:solidFill>
              <a:latin typeface="Calibri"/>
            </a:endParaRPr>
          </a:p>
        </p:txBody>
      </p:sp>
    </p:spTree>
    <p:extLst>
      <p:ext uri="{BB962C8B-B14F-4D97-AF65-F5344CB8AC3E}">
        <p14:creationId xmlns:p14="http://schemas.microsoft.com/office/powerpoint/2010/main" val="242390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30</a:t>
            </a:fld>
            <a:endParaRPr lang="en-US">
              <a:solidFill>
                <a:prstClr val="black"/>
              </a:solidFill>
              <a:latin typeface="Calibri"/>
            </a:endParaRPr>
          </a:p>
        </p:txBody>
      </p:sp>
    </p:spTree>
    <p:extLst>
      <p:ext uri="{BB962C8B-B14F-4D97-AF65-F5344CB8AC3E}">
        <p14:creationId xmlns:p14="http://schemas.microsoft.com/office/powerpoint/2010/main" val="284538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93"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699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274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31</a:t>
            </a:fld>
            <a:endParaRPr lang="en-US">
              <a:solidFill>
                <a:prstClr val="black"/>
              </a:solidFill>
            </a:endParaRPr>
          </a:p>
        </p:txBody>
      </p:sp>
    </p:spTree>
    <p:extLst>
      <p:ext uri="{BB962C8B-B14F-4D97-AF65-F5344CB8AC3E}">
        <p14:creationId xmlns:p14="http://schemas.microsoft.com/office/powerpoint/2010/main" val="3202026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32</a:t>
            </a:fld>
            <a:endParaRPr lang="en-US">
              <a:solidFill>
                <a:prstClr val="black"/>
              </a:solidFill>
            </a:endParaRPr>
          </a:p>
        </p:txBody>
      </p:sp>
    </p:spTree>
    <p:extLst>
      <p:ext uri="{BB962C8B-B14F-4D97-AF65-F5344CB8AC3E}">
        <p14:creationId xmlns:p14="http://schemas.microsoft.com/office/powerpoint/2010/main" val="408984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33</a:t>
            </a:fld>
            <a:endParaRPr lang="en-US">
              <a:solidFill>
                <a:prstClr val="black"/>
              </a:solidFill>
            </a:endParaRPr>
          </a:p>
        </p:txBody>
      </p:sp>
    </p:spTree>
    <p:extLst>
      <p:ext uri="{BB962C8B-B14F-4D97-AF65-F5344CB8AC3E}">
        <p14:creationId xmlns:p14="http://schemas.microsoft.com/office/powerpoint/2010/main" val="975621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44481-CC7E-F441-937B-548163903822}" type="slidenum">
              <a:rPr lang="en-US" smtClean="0"/>
              <a:t>34</a:t>
            </a:fld>
            <a:endParaRPr lang="en-US"/>
          </a:p>
        </p:txBody>
      </p:sp>
    </p:spTree>
    <p:extLst>
      <p:ext uri="{BB962C8B-B14F-4D97-AF65-F5344CB8AC3E}">
        <p14:creationId xmlns:p14="http://schemas.microsoft.com/office/powerpoint/2010/main" val="108292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35</a:t>
            </a:fld>
            <a:endParaRPr lang="en-US">
              <a:solidFill>
                <a:prstClr val="black"/>
              </a:solidFill>
              <a:latin typeface="Calibri"/>
            </a:endParaRPr>
          </a:p>
        </p:txBody>
      </p:sp>
    </p:spTree>
    <p:extLst>
      <p:ext uri="{BB962C8B-B14F-4D97-AF65-F5344CB8AC3E}">
        <p14:creationId xmlns:p14="http://schemas.microsoft.com/office/powerpoint/2010/main" val="2087026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36</a:t>
            </a:fld>
            <a:endParaRPr lang="en-US">
              <a:solidFill>
                <a:prstClr val="black"/>
              </a:solidFill>
            </a:endParaRPr>
          </a:p>
        </p:txBody>
      </p:sp>
    </p:spTree>
    <p:extLst>
      <p:ext uri="{BB962C8B-B14F-4D97-AF65-F5344CB8AC3E}">
        <p14:creationId xmlns:p14="http://schemas.microsoft.com/office/powerpoint/2010/main" val="3265515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37</a:t>
            </a:fld>
            <a:endParaRPr lang="en-US">
              <a:solidFill>
                <a:prstClr val="black"/>
              </a:solidFill>
            </a:endParaRPr>
          </a:p>
        </p:txBody>
      </p:sp>
    </p:spTree>
    <p:extLst>
      <p:ext uri="{BB962C8B-B14F-4D97-AF65-F5344CB8AC3E}">
        <p14:creationId xmlns:p14="http://schemas.microsoft.com/office/powerpoint/2010/main" val="2855143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38</a:t>
            </a:fld>
            <a:endParaRPr lang="en-US">
              <a:solidFill>
                <a:prstClr val="black"/>
              </a:solidFill>
            </a:endParaRPr>
          </a:p>
        </p:txBody>
      </p:sp>
    </p:spTree>
    <p:extLst>
      <p:ext uri="{BB962C8B-B14F-4D97-AF65-F5344CB8AC3E}">
        <p14:creationId xmlns:p14="http://schemas.microsoft.com/office/powerpoint/2010/main" val="387848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39</a:t>
            </a:fld>
            <a:endParaRPr lang="en-US">
              <a:solidFill>
                <a:prstClr val="black"/>
              </a:solidFill>
            </a:endParaRPr>
          </a:p>
        </p:txBody>
      </p:sp>
    </p:spTree>
    <p:extLst>
      <p:ext uri="{BB962C8B-B14F-4D97-AF65-F5344CB8AC3E}">
        <p14:creationId xmlns:p14="http://schemas.microsoft.com/office/powerpoint/2010/main" val="513437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40</a:t>
            </a:fld>
            <a:endParaRPr lang="en-US">
              <a:solidFill>
                <a:prstClr val="black"/>
              </a:solidFill>
              <a:latin typeface="Calibri"/>
            </a:endParaRPr>
          </a:p>
        </p:txBody>
      </p:sp>
    </p:spTree>
    <p:extLst>
      <p:ext uri="{BB962C8B-B14F-4D97-AF65-F5344CB8AC3E}">
        <p14:creationId xmlns:p14="http://schemas.microsoft.com/office/powerpoint/2010/main" val="263869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72226">
              <a:defRPr/>
            </a:pPr>
            <a:fld id="{03E44481-CC7E-F441-937B-548163903822}" type="slidenum">
              <a:rPr lang="en-US">
                <a:solidFill>
                  <a:prstClr val="black"/>
                </a:solidFill>
                <a:latin typeface="Calibri"/>
              </a:rPr>
              <a:pPr defTabSz="1172226">
                <a:defRPr/>
              </a:pPr>
              <a:t>4</a:t>
            </a:fld>
            <a:endParaRPr lang="en-US">
              <a:solidFill>
                <a:prstClr val="black"/>
              </a:solidFill>
              <a:latin typeface="Calibri"/>
            </a:endParaRPr>
          </a:p>
        </p:txBody>
      </p:sp>
    </p:spTree>
    <p:extLst>
      <p:ext uri="{BB962C8B-B14F-4D97-AF65-F5344CB8AC3E}">
        <p14:creationId xmlns:p14="http://schemas.microsoft.com/office/powerpoint/2010/main" val="1766845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41</a:t>
            </a:fld>
            <a:endParaRPr lang="en-US">
              <a:solidFill>
                <a:prstClr val="black"/>
              </a:solidFill>
            </a:endParaRPr>
          </a:p>
        </p:txBody>
      </p:sp>
    </p:spTree>
    <p:extLst>
      <p:ext uri="{BB962C8B-B14F-4D97-AF65-F5344CB8AC3E}">
        <p14:creationId xmlns:p14="http://schemas.microsoft.com/office/powerpoint/2010/main" val="4113051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44481-CC7E-F441-937B-548163903822}" type="slidenum">
              <a:rPr lang="en-US" smtClean="0"/>
              <a:t>42</a:t>
            </a:fld>
            <a:endParaRPr lang="en-US"/>
          </a:p>
        </p:txBody>
      </p:sp>
    </p:spTree>
    <p:extLst>
      <p:ext uri="{BB962C8B-B14F-4D97-AF65-F5344CB8AC3E}">
        <p14:creationId xmlns:p14="http://schemas.microsoft.com/office/powerpoint/2010/main" val="733446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43</a:t>
            </a:fld>
            <a:endParaRPr lang="en-US">
              <a:solidFill>
                <a:prstClr val="black"/>
              </a:solidFill>
            </a:endParaRPr>
          </a:p>
        </p:txBody>
      </p:sp>
    </p:spTree>
    <p:extLst>
      <p:ext uri="{BB962C8B-B14F-4D97-AF65-F5344CB8AC3E}">
        <p14:creationId xmlns:p14="http://schemas.microsoft.com/office/powerpoint/2010/main" val="668549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44</a:t>
            </a:fld>
            <a:endParaRPr lang="en-US">
              <a:solidFill>
                <a:prstClr val="black"/>
              </a:solidFill>
            </a:endParaRPr>
          </a:p>
        </p:txBody>
      </p:sp>
    </p:spTree>
    <p:extLst>
      <p:ext uri="{BB962C8B-B14F-4D97-AF65-F5344CB8AC3E}">
        <p14:creationId xmlns:p14="http://schemas.microsoft.com/office/powerpoint/2010/main" val="1165642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45</a:t>
            </a:fld>
            <a:endParaRPr lang="en-US">
              <a:solidFill>
                <a:prstClr val="black"/>
              </a:solidFill>
              <a:latin typeface="Calibri"/>
            </a:endParaRPr>
          </a:p>
        </p:txBody>
      </p:sp>
    </p:spTree>
    <p:extLst>
      <p:ext uri="{BB962C8B-B14F-4D97-AF65-F5344CB8AC3E}">
        <p14:creationId xmlns:p14="http://schemas.microsoft.com/office/powerpoint/2010/main" val="734814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484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49</a:t>
            </a:fld>
            <a:endParaRPr lang="en-US">
              <a:solidFill>
                <a:prstClr val="black"/>
              </a:solidFill>
              <a:latin typeface="Calibri"/>
            </a:endParaRPr>
          </a:p>
        </p:txBody>
      </p:sp>
    </p:spTree>
    <p:extLst>
      <p:ext uri="{BB962C8B-B14F-4D97-AF65-F5344CB8AC3E}">
        <p14:creationId xmlns:p14="http://schemas.microsoft.com/office/powerpoint/2010/main" val="695301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50</a:t>
            </a:fld>
            <a:endParaRPr lang="en-US">
              <a:solidFill>
                <a:prstClr val="black"/>
              </a:solidFill>
              <a:latin typeface="Calibri"/>
            </a:endParaRPr>
          </a:p>
        </p:txBody>
      </p:sp>
    </p:spTree>
    <p:extLst>
      <p:ext uri="{BB962C8B-B14F-4D97-AF65-F5344CB8AC3E}">
        <p14:creationId xmlns:p14="http://schemas.microsoft.com/office/powerpoint/2010/main" val="1562895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51</a:t>
            </a:fld>
            <a:endParaRPr lang="en-US">
              <a:solidFill>
                <a:prstClr val="black"/>
              </a:solidFill>
              <a:latin typeface="Calibri"/>
            </a:endParaRPr>
          </a:p>
        </p:txBody>
      </p:sp>
    </p:spTree>
    <p:extLst>
      <p:ext uri="{BB962C8B-B14F-4D97-AF65-F5344CB8AC3E}">
        <p14:creationId xmlns:p14="http://schemas.microsoft.com/office/powerpoint/2010/main" val="4052300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52</a:t>
            </a:fld>
            <a:endParaRPr lang="en-US">
              <a:solidFill>
                <a:prstClr val="black"/>
              </a:solidFill>
            </a:endParaRPr>
          </a:p>
        </p:txBody>
      </p:sp>
    </p:spTree>
    <p:extLst>
      <p:ext uri="{BB962C8B-B14F-4D97-AF65-F5344CB8AC3E}">
        <p14:creationId xmlns:p14="http://schemas.microsoft.com/office/powerpoint/2010/main" val="84045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226">
              <a:defRPr/>
            </a:pPr>
            <a:fld id="{03E44481-CC7E-F441-937B-548163903822}" type="slidenum">
              <a:rPr lang="en-US">
                <a:solidFill>
                  <a:prstClr val="black"/>
                </a:solidFill>
                <a:latin typeface="Calibri"/>
              </a:rPr>
              <a:pPr defTabSz="1172226">
                <a:defRPr/>
              </a:pPr>
              <a:t>6</a:t>
            </a:fld>
            <a:endParaRPr lang="en-US">
              <a:solidFill>
                <a:prstClr val="black"/>
              </a:solidFill>
              <a:latin typeface="Calibri"/>
            </a:endParaRPr>
          </a:p>
        </p:txBody>
      </p:sp>
    </p:spTree>
    <p:extLst>
      <p:ext uri="{BB962C8B-B14F-4D97-AF65-F5344CB8AC3E}">
        <p14:creationId xmlns:p14="http://schemas.microsoft.com/office/powerpoint/2010/main" val="3218444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53</a:t>
            </a:fld>
            <a:endParaRPr lang="en-US">
              <a:solidFill>
                <a:prstClr val="black"/>
              </a:solidFill>
            </a:endParaRPr>
          </a:p>
        </p:txBody>
      </p:sp>
    </p:spTree>
    <p:extLst>
      <p:ext uri="{BB962C8B-B14F-4D97-AF65-F5344CB8AC3E}">
        <p14:creationId xmlns:p14="http://schemas.microsoft.com/office/powerpoint/2010/main" val="1898156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54</a:t>
            </a:fld>
            <a:endParaRPr lang="en-US">
              <a:solidFill>
                <a:prstClr val="black"/>
              </a:solidFill>
              <a:latin typeface="Calibri"/>
            </a:endParaRPr>
          </a:p>
        </p:txBody>
      </p:sp>
    </p:spTree>
    <p:extLst>
      <p:ext uri="{BB962C8B-B14F-4D97-AF65-F5344CB8AC3E}">
        <p14:creationId xmlns:p14="http://schemas.microsoft.com/office/powerpoint/2010/main" val="1493113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55</a:t>
            </a:fld>
            <a:endParaRPr lang="en-US">
              <a:solidFill>
                <a:prstClr val="black"/>
              </a:solidFill>
            </a:endParaRPr>
          </a:p>
        </p:txBody>
      </p:sp>
    </p:spTree>
    <p:extLst>
      <p:ext uri="{BB962C8B-B14F-4D97-AF65-F5344CB8AC3E}">
        <p14:creationId xmlns:p14="http://schemas.microsoft.com/office/powerpoint/2010/main" val="380482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56</a:t>
            </a:fld>
            <a:endParaRPr lang="en-US">
              <a:solidFill>
                <a:prstClr val="black"/>
              </a:solidFill>
            </a:endParaRPr>
          </a:p>
        </p:txBody>
      </p:sp>
    </p:spTree>
    <p:extLst>
      <p:ext uri="{BB962C8B-B14F-4D97-AF65-F5344CB8AC3E}">
        <p14:creationId xmlns:p14="http://schemas.microsoft.com/office/powerpoint/2010/main" val="3743268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58</a:t>
            </a:fld>
            <a:endParaRPr lang="en-US">
              <a:solidFill>
                <a:prstClr val="black"/>
              </a:solidFill>
              <a:latin typeface="Calibri"/>
            </a:endParaRPr>
          </a:p>
        </p:txBody>
      </p:sp>
    </p:spTree>
    <p:extLst>
      <p:ext uri="{BB962C8B-B14F-4D97-AF65-F5344CB8AC3E}">
        <p14:creationId xmlns:p14="http://schemas.microsoft.com/office/powerpoint/2010/main" val="24830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59</a:t>
            </a:fld>
            <a:endParaRPr lang="en-US">
              <a:solidFill>
                <a:prstClr val="black"/>
              </a:solidFill>
              <a:latin typeface="Calibri"/>
            </a:endParaRPr>
          </a:p>
        </p:txBody>
      </p:sp>
    </p:spTree>
    <p:extLst>
      <p:ext uri="{BB962C8B-B14F-4D97-AF65-F5344CB8AC3E}">
        <p14:creationId xmlns:p14="http://schemas.microsoft.com/office/powerpoint/2010/main" val="4174985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106"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106"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6548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61</a:t>
            </a:fld>
            <a:endParaRPr lang="en-US">
              <a:solidFill>
                <a:prstClr val="black"/>
              </a:solidFill>
            </a:endParaRPr>
          </a:p>
        </p:txBody>
      </p:sp>
    </p:spTree>
    <p:extLst>
      <p:ext uri="{BB962C8B-B14F-4D97-AF65-F5344CB8AC3E}">
        <p14:creationId xmlns:p14="http://schemas.microsoft.com/office/powerpoint/2010/main" val="2502916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62</a:t>
            </a:fld>
            <a:endParaRPr lang="en-US">
              <a:solidFill>
                <a:prstClr val="black"/>
              </a:solidFill>
              <a:latin typeface="Calibri"/>
            </a:endParaRPr>
          </a:p>
        </p:txBody>
      </p:sp>
    </p:spTree>
    <p:extLst>
      <p:ext uri="{BB962C8B-B14F-4D97-AF65-F5344CB8AC3E}">
        <p14:creationId xmlns:p14="http://schemas.microsoft.com/office/powerpoint/2010/main" val="862768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63</a:t>
            </a:fld>
            <a:endParaRPr lang="en-US">
              <a:solidFill>
                <a:prstClr val="black"/>
              </a:solidFill>
              <a:latin typeface="Calibri"/>
            </a:endParaRPr>
          </a:p>
        </p:txBody>
      </p:sp>
    </p:spTree>
    <p:extLst>
      <p:ext uri="{BB962C8B-B14F-4D97-AF65-F5344CB8AC3E}">
        <p14:creationId xmlns:p14="http://schemas.microsoft.com/office/powerpoint/2010/main" val="365944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7</a:t>
            </a:fld>
            <a:endParaRPr lang="en-US">
              <a:solidFill>
                <a:prstClr val="black"/>
              </a:solidFill>
              <a:latin typeface="Calibri"/>
            </a:endParaRPr>
          </a:p>
        </p:txBody>
      </p:sp>
    </p:spTree>
    <p:extLst>
      <p:ext uri="{BB962C8B-B14F-4D97-AF65-F5344CB8AC3E}">
        <p14:creationId xmlns:p14="http://schemas.microsoft.com/office/powerpoint/2010/main" val="45335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64</a:t>
            </a:fld>
            <a:endParaRPr lang="en-US">
              <a:solidFill>
                <a:prstClr val="black"/>
              </a:solidFill>
              <a:latin typeface="Calibri"/>
            </a:endParaRPr>
          </a:p>
        </p:txBody>
      </p:sp>
    </p:spTree>
    <p:extLst>
      <p:ext uri="{BB962C8B-B14F-4D97-AF65-F5344CB8AC3E}">
        <p14:creationId xmlns:p14="http://schemas.microsoft.com/office/powerpoint/2010/main" val="2814903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65</a:t>
            </a:fld>
            <a:endParaRPr lang="en-US">
              <a:solidFill>
                <a:prstClr val="black"/>
              </a:solidFill>
              <a:latin typeface="Calibri"/>
            </a:endParaRPr>
          </a:p>
        </p:txBody>
      </p:sp>
    </p:spTree>
    <p:extLst>
      <p:ext uri="{BB962C8B-B14F-4D97-AF65-F5344CB8AC3E}">
        <p14:creationId xmlns:p14="http://schemas.microsoft.com/office/powerpoint/2010/main" val="3316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8</a:t>
            </a:fld>
            <a:endParaRPr lang="en-US">
              <a:solidFill>
                <a:prstClr val="black"/>
              </a:solidFill>
              <a:latin typeface="Calibri"/>
            </a:endParaRPr>
          </a:p>
        </p:txBody>
      </p:sp>
    </p:spTree>
    <p:extLst>
      <p:ext uri="{BB962C8B-B14F-4D97-AF65-F5344CB8AC3E}">
        <p14:creationId xmlns:p14="http://schemas.microsoft.com/office/powerpoint/2010/main" val="281372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6993">
              <a:defRPr/>
            </a:pPr>
            <a:fld id="{23882BC3-AE5F-3043-9FCD-C1F199F164CC}" type="slidenum">
              <a:rPr lang="en-US">
                <a:solidFill>
                  <a:prstClr val="black"/>
                </a:solidFill>
                <a:latin typeface="Calibri"/>
              </a:rPr>
              <a:pPr defTabSz="456993">
                <a:defRPr/>
              </a:pPr>
              <a:t>9</a:t>
            </a:fld>
            <a:endParaRPr lang="en-US">
              <a:solidFill>
                <a:prstClr val="black"/>
              </a:solidFill>
              <a:latin typeface="Calibri"/>
            </a:endParaRPr>
          </a:p>
        </p:txBody>
      </p:sp>
    </p:spTree>
    <p:extLst>
      <p:ext uri="{BB962C8B-B14F-4D97-AF65-F5344CB8AC3E}">
        <p14:creationId xmlns:p14="http://schemas.microsoft.com/office/powerpoint/2010/main" val="197990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72226">
              <a:defRPr/>
            </a:pPr>
            <a:fld id="{03E44481-CC7E-F441-937B-548163903822}" type="slidenum">
              <a:rPr lang="en-US">
                <a:solidFill>
                  <a:prstClr val="black"/>
                </a:solidFill>
                <a:latin typeface="Calibri"/>
              </a:rPr>
              <a:pPr defTabSz="1172226">
                <a:defRPr/>
              </a:pPr>
              <a:t>10</a:t>
            </a:fld>
            <a:endParaRPr lang="en-US">
              <a:solidFill>
                <a:prstClr val="black"/>
              </a:solidFill>
              <a:latin typeface="Calibri"/>
            </a:endParaRPr>
          </a:p>
        </p:txBody>
      </p:sp>
    </p:spTree>
    <p:extLst>
      <p:ext uri="{BB962C8B-B14F-4D97-AF65-F5344CB8AC3E}">
        <p14:creationId xmlns:p14="http://schemas.microsoft.com/office/powerpoint/2010/main" val="378899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99" y="920367"/>
            <a:ext cx="23480890" cy="2567902"/>
          </a:xfrm>
          <a:prstGeom prst="rect">
            <a:avLst/>
          </a:prstGeom>
        </p:spPr>
        <p:txBody>
          <a:bodyPr lIns="90964" tIns="45482" rIns="90964" bIns="45482"/>
          <a:lstStyle>
            <a:lvl1pPr algn="ctr">
              <a:lnSpc>
                <a:spcPts val="5531"/>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47" y="3613708"/>
            <a:ext cx="23480890"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9" y="13242997"/>
            <a:ext cx="14833600" cy="473074"/>
          </a:xfrm>
          <a:prstGeom prst="rect">
            <a:avLst/>
          </a:prstGeom>
        </p:spPr>
        <p:txBody>
          <a:bodyPr vert="horz" lIns="90964" tIns="45482" rIns="90964" bIns="45482"/>
          <a:lstStyle>
            <a:lvl1pPr marL="0" indent="0">
              <a:buNone/>
              <a:defRPr sz="1800"/>
            </a:lvl1pPr>
            <a:lvl2pPr marL="909685" indent="0">
              <a:buNone/>
              <a:defRPr/>
            </a:lvl2pPr>
            <a:lvl3pPr marL="1819304" indent="0">
              <a:buNone/>
              <a:defRPr/>
            </a:lvl3pPr>
            <a:lvl4pPr marL="2728969" indent="0">
              <a:buNone/>
              <a:defRPr/>
            </a:lvl4pPr>
            <a:lvl5pPr marL="3638624" indent="0">
              <a:buNone/>
              <a:defRPr/>
            </a:lvl5pPr>
          </a:lstStyle>
          <a:p>
            <a:r>
              <a:rPr lang="en-US" sz="1600" dirty="0"/>
              <a:t>Source: Insert Source Line Text  </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62616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99" y="920367"/>
            <a:ext cx="23480890" cy="2567902"/>
          </a:xfrm>
          <a:prstGeom prst="rect">
            <a:avLst/>
          </a:prstGeom>
        </p:spPr>
        <p:txBody>
          <a:bodyPr lIns="90964" tIns="45482" rIns="90964" bIns="45482"/>
          <a:lstStyle>
            <a:lvl1pPr algn="ctr">
              <a:lnSpc>
                <a:spcPts val="5531"/>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47" y="3613708"/>
            <a:ext cx="23480890"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9" y="13242997"/>
            <a:ext cx="14833600" cy="473074"/>
          </a:xfrm>
          <a:prstGeom prst="rect">
            <a:avLst/>
          </a:prstGeom>
        </p:spPr>
        <p:txBody>
          <a:bodyPr vert="horz" lIns="90964" tIns="45482" rIns="90964" bIns="45482"/>
          <a:lstStyle>
            <a:lvl1pPr marL="0" indent="0">
              <a:buNone/>
              <a:defRPr sz="1800"/>
            </a:lvl1pPr>
            <a:lvl2pPr marL="909685" indent="0">
              <a:buNone/>
              <a:defRPr/>
            </a:lvl2pPr>
            <a:lvl3pPr marL="1819304" indent="0">
              <a:buNone/>
              <a:defRPr/>
            </a:lvl3pPr>
            <a:lvl4pPr marL="2728969" indent="0">
              <a:buNone/>
              <a:defRPr/>
            </a:lvl4pPr>
            <a:lvl5pPr marL="3638624"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lIns="90964" tIns="45482" rIns="90964" bIns="45482"/>
          <a:lstStyle>
            <a:lvl1pPr marL="0" indent="0" algn="ctr" defTabSz="457154" fontAlgn="base">
              <a:lnSpc>
                <a:spcPts val="4600"/>
              </a:lnSpc>
              <a:spcBef>
                <a:spcPct val="0"/>
              </a:spcBef>
              <a:spcAft>
                <a:spcPct val="0"/>
              </a:spcAft>
              <a:buFontTx/>
              <a:buNone/>
              <a:defRPr sz="2200"/>
            </a:lvl1pPr>
            <a:lvl5pPr marL="3638624"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909517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323869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83430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451879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5134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10448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45775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1" y="5576509"/>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8" y="7920696"/>
            <a:ext cx="16564507"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50567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856750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7541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32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367463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F9F7A-3F6E-468E-9F93-CEE2FD26503F}"/>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D1FD42-299B-47D2-8FFE-C51CC6F73114}"/>
              </a:ext>
            </a:extLst>
          </p:cNvPr>
          <p:cNvSpPr>
            <a:spLocks noGrp="1"/>
          </p:cNvSpPr>
          <p:nvPr>
            <p:ph idx="1"/>
          </p:nvPr>
        </p:nvSpPr>
        <p:spPr>
          <a:xfrm>
            <a:off x="1676400" y="3651250"/>
            <a:ext cx="21031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E12507-1B81-41E5-90E7-206A60B1324A}"/>
              </a:ext>
            </a:extLst>
          </p:cNvPr>
          <p:cNvSpPr>
            <a:spLocks noGrp="1"/>
          </p:cNvSpPr>
          <p:nvPr>
            <p:ph type="dt" sz="half" idx="10"/>
          </p:nvPr>
        </p:nvSpPr>
        <p:spPr>
          <a:xfrm>
            <a:off x="1676400" y="12712701"/>
            <a:ext cx="5486400" cy="730250"/>
          </a:xfrm>
          <a:prstGeom prst="rect">
            <a:avLst/>
          </a:prstGeom>
        </p:spPr>
        <p:txBody>
          <a:body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45B0F383-93B6-4C65-BC13-6693179DEC8C}"/>
              </a:ext>
            </a:extLst>
          </p:cNvPr>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568999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69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2618132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066934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6468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215816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44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334198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927"/>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874636" indent="0" algn="ctr">
              <a:buNone/>
              <a:defRPr>
                <a:solidFill>
                  <a:schemeClr val="tx1">
                    <a:tint val="75000"/>
                  </a:schemeClr>
                </a:solidFill>
              </a:defRPr>
            </a:lvl2pPr>
            <a:lvl3pPr marL="1749302" indent="0" algn="ctr">
              <a:buNone/>
              <a:defRPr>
                <a:solidFill>
                  <a:schemeClr val="tx1">
                    <a:tint val="75000"/>
                  </a:schemeClr>
                </a:solidFill>
              </a:defRPr>
            </a:lvl3pPr>
            <a:lvl4pPr marL="2623952" indent="0" algn="ctr">
              <a:buNone/>
              <a:defRPr>
                <a:solidFill>
                  <a:schemeClr val="tx1">
                    <a:tint val="75000"/>
                  </a:schemeClr>
                </a:solidFill>
              </a:defRPr>
            </a:lvl4pPr>
            <a:lvl5pPr marL="3498602" indent="0" algn="ctr">
              <a:buNone/>
              <a:defRPr>
                <a:solidFill>
                  <a:schemeClr val="tx1">
                    <a:tint val="75000"/>
                  </a:schemeClr>
                </a:solidFill>
              </a:defRPr>
            </a:lvl5pPr>
            <a:lvl6pPr marL="4373250" indent="0" algn="ctr">
              <a:buNone/>
              <a:defRPr>
                <a:solidFill>
                  <a:schemeClr val="tx1">
                    <a:tint val="75000"/>
                  </a:schemeClr>
                </a:solidFill>
              </a:defRPr>
            </a:lvl6pPr>
            <a:lvl7pPr marL="5247900" indent="0" algn="ctr">
              <a:buNone/>
              <a:defRPr>
                <a:solidFill>
                  <a:schemeClr val="tx1">
                    <a:tint val="75000"/>
                  </a:schemeClr>
                </a:solidFill>
              </a:defRPr>
            </a:lvl7pPr>
            <a:lvl8pPr marL="6122548" indent="0" algn="ctr">
              <a:buNone/>
              <a:defRPr>
                <a:solidFill>
                  <a:schemeClr val="tx1">
                    <a:tint val="75000"/>
                  </a:schemeClr>
                </a:solidFill>
              </a:defRPr>
            </a:lvl8pPr>
            <a:lvl9pPr marL="6997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23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113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2"/>
            <a:ext cx="20726400" cy="2724152"/>
          </a:xfrm>
        </p:spPr>
        <p:txBody>
          <a:bodyPr anchor="t"/>
          <a:lstStyle>
            <a:lvl1pPr algn="l">
              <a:defRPr sz="765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3750">
                <a:solidFill>
                  <a:schemeClr val="tx1">
                    <a:tint val="75000"/>
                  </a:schemeClr>
                </a:solidFill>
              </a:defRPr>
            </a:lvl1pPr>
            <a:lvl2pPr marL="874636" indent="0">
              <a:buNone/>
              <a:defRPr sz="3450">
                <a:solidFill>
                  <a:schemeClr val="tx1">
                    <a:tint val="75000"/>
                  </a:schemeClr>
                </a:solidFill>
              </a:defRPr>
            </a:lvl2pPr>
            <a:lvl3pPr marL="1749302" indent="0">
              <a:buNone/>
              <a:defRPr sz="3000">
                <a:solidFill>
                  <a:schemeClr val="tx1">
                    <a:tint val="75000"/>
                  </a:schemeClr>
                </a:solidFill>
              </a:defRPr>
            </a:lvl3pPr>
            <a:lvl4pPr marL="2623952" indent="0">
              <a:buNone/>
              <a:defRPr sz="2700">
                <a:solidFill>
                  <a:schemeClr val="tx1">
                    <a:tint val="75000"/>
                  </a:schemeClr>
                </a:solidFill>
              </a:defRPr>
            </a:lvl4pPr>
            <a:lvl5pPr marL="3498602" indent="0">
              <a:buNone/>
              <a:defRPr sz="2700">
                <a:solidFill>
                  <a:schemeClr val="tx1">
                    <a:tint val="75000"/>
                  </a:schemeClr>
                </a:solidFill>
              </a:defRPr>
            </a:lvl5pPr>
            <a:lvl6pPr marL="4373250" indent="0">
              <a:buNone/>
              <a:defRPr sz="2700">
                <a:solidFill>
                  <a:schemeClr val="tx1">
                    <a:tint val="75000"/>
                  </a:schemeClr>
                </a:solidFill>
              </a:defRPr>
            </a:lvl6pPr>
            <a:lvl7pPr marL="5247900" indent="0">
              <a:buNone/>
              <a:defRPr sz="2700">
                <a:solidFill>
                  <a:schemeClr val="tx1">
                    <a:tint val="75000"/>
                  </a:schemeClr>
                </a:solidFill>
              </a:defRPr>
            </a:lvl7pPr>
            <a:lvl8pPr marL="6122548" indent="0">
              <a:buNone/>
              <a:defRPr sz="2700">
                <a:solidFill>
                  <a:schemeClr val="tx1">
                    <a:tint val="75000"/>
                  </a:schemeClr>
                </a:solidFill>
              </a:defRPr>
            </a:lvl8pPr>
            <a:lvl9pPr marL="6997200" indent="0">
              <a:buNone/>
              <a:defRPr sz="27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505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5400"/>
            </a:lvl1pPr>
            <a:lvl2pPr>
              <a:defRPr sz="4650"/>
            </a:lvl2pPr>
            <a:lvl3pPr>
              <a:defRPr sz="3750"/>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5400"/>
            </a:lvl1pPr>
            <a:lvl2pPr>
              <a:defRPr sz="4650"/>
            </a:lvl2pPr>
            <a:lvl3pPr>
              <a:defRPr sz="3750"/>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876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3" y="3070228"/>
            <a:ext cx="10773838" cy="1279524"/>
          </a:xfrm>
        </p:spPr>
        <p:txBody>
          <a:bodyPr anchor="b"/>
          <a:lstStyle>
            <a:lvl1pPr marL="0" indent="0">
              <a:buNone/>
              <a:defRPr sz="4650" b="1"/>
            </a:lvl1pPr>
            <a:lvl2pPr marL="874636" indent="0">
              <a:buNone/>
              <a:defRPr sz="3750" b="1"/>
            </a:lvl2pPr>
            <a:lvl3pPr marL="1749302" indent="0">
              <a:buNone/>
              <a:defRPr sz="3450" b="1"/>
            </a:lvl3pPr>
            <a:lvl4pPr marL="2623952" indent="0">
              <a:buNone/>
              <a:defRPr sz="3000" b="1"/>
            </a:lvl4pPr>
            <a:lvl5pPr marL="3498602" indent="0">
              <a:buNone/>
              <a:defRPr sz="3000" b="1"/>
            </a:lvl5pPr>
            <a:lvl6pPr marL="4373250" indent="0">
              <a:buNone/>
              <a:defRPr sz="3000" b="1"/>
            </a:lvl6pPr>
            <a:lvl7pPr marL="5247900" indent="0">
              <a:buNone/>
              <a:defRPr sz="3000" b="1"/>
            </a:lvl7pPr>
            <a:lvl8pPr marL="6122548" indent="0">
              <a:buNone/>
              <a:defRPr sz="3000" b="1"/>
            </a:lvl8pPr>
            <a:lvl9pPr marL="6997200" indent="0">
              <a:buNone/>
              <a:defRPr sz="3000" b="1"/>
            </a:lvl9pPr>
          </a:lstStyle>
          <a:p>
            <a:pPr lvl="0"/>
            <a:r>
              <a:rPr lang="en-US"/>
              <a:t>Click to edit Master text styles</a:t>
            </a:r>
          </a:p>
        </p:txBody>
      </p:sp>
      <p:sp>
        <p:nvSpPr>
          <p:cNvPr id="4" name="Content Placeholder 3"/>
          <p:cNvSpPr>
            <a:spLocks noGrp="1"/>
          </p:cNvSpPr>
          <p:nvPr>
            <p:ph sz="half" idx="2"/>
          </p:nvPr>
        </p:nvSpPr>
        <p:spPr>
          <a:xfrm>
            <a:off x="1219203" y="4349750"/>
            <a:ext cx="10773838" cy="7902576"/>
          </a:xfrm>
        </p:spPr>
        <p:txBody>
          <a:bodyPr/>
          <a:lstStyle>
            <a:lvl1pPr>
              <a:defRPr sz="4650"/>
            </a:lvl1pPr>
            <a:lvl2pPr>
              <a:defRPr sz="3750"/>
            </a:lvl2pPr>
            <a:lvl3pPr>
              <a:defRPr sz="345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811" y="3070228"/>
            <a:ext cx="10778066" cy="1279524"/>
          </a:xfrm>
        </p:spPr>
        <p:txBody>
          <a:bodyPr anchor="b"/>
          <a:lstStyle>
            <a:lvl1pPr marL="0" indent="0">
              <a:buNone/>
              <a:defRPr sz="4650" b="1"/>
            </a:lvl1pPr>
            <a:lvl2pPr marL="874636" indent="0">
              <a:buNone/>
              <a:defRPr sz="3750" b="1"/>
            </a:lvl2pPr>
            <a:lvl3pPr marL="1749302" indent="0">
              <a:buNone/>
              <a:defRPr sz="3450" b="1"/>
            </a:lvl3pPr>
            <a:lvl4pPr marL="2623952" indent="0">
              <a:buNone/>
              <a:defRPr sz="3000" b="1"/>
            </a:lvl4pPr>
            <a:lvl5pPr marL="3498602" indent="0">
              <a:buNone/>
              <a:defRPr sz="3000" b="1"/>
            </a:lvl5pPr>
            <a:lvl6pPr marL="4373250" indent="0">
              <a:buNone/>
              <a:defRPr sz="3000" b="1"/>
            </a:lvl6pPr>
            <a:lvl7pPr marL="5247900" indent="0">
              <a:buNone/>
              <a:defRPr sz="3000" b="1"/>
            </a:lvl7pPr>
            <a:lvl8pPr marL="6122548" indent="0">
              <a:buNone/>
              <a:defRPr sz="3000" b="1"/>
            </a:lvl8pPr>
            <a:lvl9pPr marL="6997200" indent="0">
              <a:buNone/>
              <a:defRPr sz="3000" b="1"/>
            </a:lvl9pPr>
          </a:lstStyle>
          <a:p>
            <a:pPr lvl="0"/>
            <a:r>
              <a:rPr lang="en-US"/>
              <a:t>Click to edit Master text styles</a:t>
            </a:r>
          </a:p>
        </p:txBody>
      </p:sp>
      <p:sp>
        <p:nvSpPr>
          <p:cNvPr id="6" name="Content Placeholder 5"/>
          <p:cNvSpPr>
            <a:spLocks noGrp="1"/>
          </p:cNvSpPr>
          <p:nvPr>
            <p:ph sz="quarter" idx="4"/>
          </p:nvPr>
        </p:nvSpPr>
        <p:spPr>
          <a:xfrm>
            <a:off x="12386811" y="4349750"/>
            <a:ext cx="10778066" cy="7902576"/>
          </a:xfrm>
        </p:spPr>
        <p:txBody>
          <a:bodyPr/>
          <a:lstStyle>
            <a:lvl1pPr>
              <a:defRPr sz="4650"/>
            </a:lvl1pPr>
            <a:lvl2pPr>
              <a:defRPr sz="3750"/>
            </a:lvl2pPr>
            <a:lvl3pPr>
              <a:defRPr sz="345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927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18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61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6" y="546102"/>
            <a:ext cx="8022168" cy="2324100"/>
          </a:xfrm>
        </p:spPr>
        <p:txBody>
          <a:bodyPr anchor="b"/>
          <a:lstStyle>
            <a:lvl1pPr algn="l">
              <a:defRPr sz="3750" b="1"/>
            </a:lvl1pPr>
          </a:lstStyle>
          <a:p>
            <a:r>
              <a:rPr lang="en-US"/>
              <a:t>Click to edit Master title style</a:t>
            </a:r>
          </a:p>
        </p:txBody>
      </p:sp>
      <p:sp>
        <p:nvSpPr>
          <p:cNvPr id="3" name="Content Placeholder 2"/>
          <p:cNvSpPr>
            <a:spLocks noGrp="1"/>
          </p:cNvSpPr>
          <p:nvPr>
            <p:ph idx="1"/>
          </p:nvPr>
        </p:nvSpPr>
        <p:spPr>
          <a:xfrm>
            <a:off x="9533537" y="546109"/>
            <a:ext cx="13631334" cy="11706226"/>
          </a:xfrm>
        </p:spPr>
        <p:txBody>
          <a:bodyPr/>
          <a:lstStyle>
            <a:lvl1pPr>
              <a:defRPr sz="6150"/>
            </a:lvl1pPr>
            <a:lvl2pPr>
              <a:defRPr sz="5400"/>
            </a:lvl2pPr>
            <a:lvl3pPr>
              <a:defRPr sz="4650"/>
            </a:lvl3pPr>
            <a:lvl4pPr>
              <a:defRPr sz="3750"/>
            </a:lvl4pPr>
            <a:lvl5pPr>
              <a:defRPr sz="3750"/>
            </a:lvl5pPr>
            <a:lvl6pPr>
              <a:defRPr sz="3750"/>
            </a:lvl6pPr>
            <a:lvl7pPr>
              <a:defRPr sz="3750"/>
            </a:lvl7pPr>
            <a:lvl8pPr>
              <a:defRPr sz="3750"/>
            </a:lvl8pPr>
            <a:lvl9pPr>
              <a:defRPr sz="3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6" y="2870207"/>
            <a:ext cx="8022168" cy="9382126"/>
          </a:xfrm>
        </p:spPr>
        <p:txBody>
          <a:bodyPr/>
          <a:lstStyle>
            <a:lvl1pPr marL="0" indent="0">
              <a:buNone/>
              <a:defRPr sz="2700"/>
            </a:lvl1pPr>
            <a:lvl2pPr marL="874636" indent="0">
              <a:buNone/>
              <a:defRPr sz="2250"/>
            </a:lvl2pPr>
            <a:lvl3pPr marL="1749302" indent="0">
              <a:buNone/>
              <a:defRPr sz="1950"/>
            </a:lvl3pPr>
            <a:lvl4pPr marL="2623952" indent="0">
              <a:buNone/>
              <a:defRPr sz="1650"/>
            </a:lvl4pPr>
            <a:lvl5pPr marL="3498602" indent="0">
              <a:buNone/>
              <a:defRPr sz="1650"/>
            </a:lvl5pPr>
            <a:lvl6pPr marL="4373250" indent="0">
              <a:buNone/>
              <a:defRPr sz="1650"/>
            </a:lvl6pPr>
            <a:lvl7pPr marL="5247900" indent="0">
              <a:buNone/>
              <a:defRPr sz="1650"/>
            </a:lvl7pPr>
            <a:lvl8pPr marL="6122548" indent="0">
              <a:buNone/>
              <a:defRPr sz="1650"/>
            </a:lvl8pPr>
            <a:lvl9pPr marL="6997200" indent="0">
              <a:buNone/>
              <a:defRPr sz="16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85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8" y="9601273"/>
            <a:ext cx="14630400" cy="1133478"/>
          </a:xfrm>
        </p:spPr>
        <p:txBody>
          <a:bodyPr anchor="b"/>
          <a:lstStyle>
            <a:lvl1pPr algn="l">
              <a:defRPr sz="3750" b="1"/>
            </a:lvl1pPr>
          </a:lstStyle>
          <a:p>
            <a:r>
              <a:rPr lang="en-US"/>
              <a:t>Click to edit Master title style</a:t>
            </a:r>
          </a:p>
        </p:txBody>
      </p:sp>
      <p:sp>
        <p:nvSpPr>
          <p:cNvPr id="3" name="Picture Placeholder 2"/>
          <p:cNvSpPr>
            <a:spLocks noGrp="1"/>
          </p:cNvSpPr>
          <p:nvPr>
            <p:ph type="pic" idx="1"/>
          </p:nvPr>
        </p:nvSpPr>
        <p:spPr>
          <a:xfrm>
            <a:off x="4779438" y="1225550"/>
            <a:ext cx="14630400" cy="8229600"/>
          </a:xfrm>
        </p:spPr>
        <p:txBody>
          <a:bodyPr/>
          <a:lstStyle>
            <a:lvl1pPr marL="0" indent="0">
              <a:buNone/>
              <a:defRPr sz="6150"/>
            </a:lvl1pPr>
            <a:lvl2pPr marL="874636" indent="0">
              <a:buNone/>
              <a:defRPr sz="5400"/>
            </a:lvl2pPr>
            <a:lvl3pPr marL="1749302" indent="0">
              <a:buNone/>
              <a:defRPr sz="4650"/>
            </a:lvl3pPr>
            <a:lvl4pPr marL="2623952" indent="0">
              <a:buNone/>
              <a:defRPr sz="3750"/>
            </a:lvl4pPr>
            <a:lvl5pPr marL="3498602" indent="0">
              <a:buNone/>
              <a:defRPr sz="3750"/>
            </a:lvl5pPr>
            <a:lvl6pPr marL="4373250" indent="0">
              <a:buNone/>
              <a:defRPr sz="3750"/>
            </a:lvl6pPr>
            <a:lvl7pPr marL="5247900" indent="0">
              <a:buNone/>
              <a:defRPr sz="3750"/>
            </a:lvl7pPr>
            <a:lvl8pPr marL="6122548" indent="0">
              <a:buNone/>
              <a:defRPr sz="3750"/>
            </a:lvl8pPr>
            <a:lvl9pPr marL="6997200" indent="0">
              <a:buNone/>
              <a:defRPr sz="3750"/>
            </a:lvl9pPr>
          </a:lstStyle>
          <a:p>
            <a:endParaRPr lang="en-US"/>
          </a:p>
        </p:txBody>
      </p:sp>
      <p:sp>
        <p:nvSpPr>
          <p:cNvPr id="4" name="Text Placeholder 3"/>
          <p:cNvSpPr>
            <a:spLocks noGrp="1"/>
          </p:cNvSpPr>
          <p:nvPr>
            <p:ph type="body" sz="half" idx="2"/>
          </p:nvPr>
        </p:nvSpPr>
        <p:spPr>
          <a:xfrm>
            <a:off x="4779438" y="10734678"/>
            <a:ext cx="14630400" cy="1609724"/>
          </a:xfrm>
        </p:spPr>
        <p:txBody>
          <a:bodyPr/>
          <a:lstStyle>
            <a:lvl1pPr marL="0" indent="0">
              <a:buNone/>
              <a:defRPr sz="2700"/>
            </a:lvl1pPr>
            <a:lvl2pPr marL="874636" indent="0">
              <a:buNone/>
              <a:defRPr sz="2250"/>
            </a:lvl2pPr>
            <a:lvl3pPr marL="1749302" indent="0">
              <a:buNone/>
              <a:defRPr sz="1950"/>
            </a:lvl3pPr>
            <a:lvl4pPr marL="2623952" indent="0">
              <a:buNone/>
              <a:defRPr sz="1650"/>
            </a:lvl4pPr>
            <a:lvl5pPr marL="3498602" indent="0">
              <a:buNone/>
              <a:defRPr sz="1650"/>
            </a:lvl5pPr>
            <a:lvl6pPr marL="4373250" indent="0">
              <a:buNone/>
              <a:defRPr sz="1650"/>
            </a:lvl6pPr>
            <a:lvl7pPr marL="5247900" indent="0">
              <a:buNone/>
              <a:defRPr sz="1650"/>
            </a:lvl7pPr>
            <a:lvl8pPr marL="6122548" indent="0">
              <a:buNone/>
              <a:defRPr sz="1650"/>
            </a:lvl8pPr>
            <a:lvl9pPr marL="6997200" indent="0">
              <a:buNone/>
              <a:defRPr sz="16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422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132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735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97054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46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842645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79020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0" y="10004414"/>
            <a:ext cx="14494947"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521667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1"/>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150135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8"/>
            <a:ext cx="10773835"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8"/>
            <a:ext cx="10778067"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1" y="5576509"/>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8" y="7920696"/>
            <a:ext cx="16564507"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799937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656409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24567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819425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B1430F60-B2A5-4C6E-8F21-A235B545F79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01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217067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699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302778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4136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01981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fld id="{D89B7EE1-B7A3-40E4-A062-16AAAFF3AB57}" type="datetimeFigureOut">
              <a:rPr lang="en-US" smtClean="0"/>
              <a:pPr/>
              <a:t>1/7/2020</a:t>
            </a:fld>
            <a:endParaRPr lang="en-US"/>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3932619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288619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7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8B196E-1400-479A-B782-C72B9A6DAB28}"/>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 xmlns:a16="http://schemas.microsoft.com/office/drawing/2014/main" id="{C4D8D7ED-9541-434E-A5EF-C4221218B0D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 xmlns:a16="http://schemas.microsoft.com/office/drawing/2014/main" id="{A48AF703-AADB-4F02-9688-FCAEBCC1CA73}"/>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5476940F-F700-496B-89AA-FDF2039CE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D6BB8D-BC8A-4BB8-98AF-34C02D80E7D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387086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F9F7A-3F6E-468E-9F93-CEE2FD265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D1FD42-299B-47D2-8FFE-C51CC6F73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E12507-1B81-41E5-90E7-206A60B1324A}"/>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45B0F383-93B6-4C65-BC13-6693179DE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796691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E323B1-C723-4257-9C8E-A2DA9F712E4F}"/>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 xmlns:a16="http://schemas.microsoft.com/office/drawing/2014/main" id="{8CE4205A-C5BA-4EFA-820A-02FA04DCCB10}"/>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FD12EA3-24CE-4412-8C70-C37557CF48D1}"/>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51851FB1-C1CD-405C-856B-78FCBB969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D535689-E14D-4F11-9AC8-3AA1F1902FC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348645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B22C97-28DA-48FF-AE94-86C6060A5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58D0C00-4710-4F36-A989-69FD4F05DB6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9D19320-F4FE-4A05-A157-763102657B3B}"/>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050FF17-C85A-4496-B6D7-B6A602A38D81}"/>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6" name="Footer Placeholder 5">
            <a:extLst>
              <a:ext uri="{FF2B5EF4-FFF2-40B4-BE49-F238E27FC236}">
                <a16:creationId xmlns="" xmlns:a16="http://schemas.microsoft.com/office/drawing/2014/main" id="{5925905D-4BEE-4A2F-8FD0-B8A015F08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7B942A1-B43E-4BC4-A77C-B266CD054844}"/>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717890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34C33E-CAB9-455B-8A37-77438D881305}"/>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29ED3FE-3F9C-4B4B-BA38-27A6C3810A7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B8E587D-C2FC-4A61-AE27-2A251500B54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AFB783D-B520-41B8-B61E-80F6435C71E7}"/>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0173E96-8342-47A5-BF6C-E1CFD08CD673}"/>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C07F3BC-5196-41D2-A88B-7060CB1D4588}"/>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8" name="Footer Placeholder 7">
            <a:extLst>
              <a:ext uri="{FF2B5EF4-FFF2-40B4-BE49-F238E27FC236}">
                <a16:creationId xmlns="" xmlns:a16="http://schemas.microsoft.com/office/drawing/2014/main" id="{0CE2CF35-AAFE-4351-A26A-91DB28D22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BADC9BD-BB45-41B2-91D4-2D40EC445E88}"/>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405836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455F8E-1061-44AA-A233-BB700C764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934688-66F5-426E-A50F-0D40E298B17D}"/>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4" name="Footer Placeholder 3">
            <a:extLst>
              <a:ext uri="{FF2B5EF4-FFF2-40B4-BE49-F238E27FC236}">
                <a16:creationId xmlns="" xmlns:a16="http://schemas.microsoft.com/office/drawing/2014/main" id="{D27130DC-442C-4CE9-93C9-B08CD61285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041C983-5080-40BB-AC49-8141945CA8CB}"/>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4235096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FAF69E0-1EC5-4EF0-914E-762866C94AE0}"/>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3" name="Footer Placeholder 2">
            <a:extLst>
              <a:ext uri="{FF2B5EF4-FFF2-40B4-BE49-F238E27FC236}">
                <a16:creationId xmlns="" xmlns:a16="http://schemas.microsoft.com/office/drawing/2014/main" id="{17D601FD-F369-4261-AEBA-10AE6C531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6327CCE-A730-446B-B5C3-F9D50328C23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36369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dirty="0"/>
          </a:p>
        </p:txBody>
      </p:sp>
    </p:spTree>
    <p:extLst>
      <p:ext uri="{BB962C8B-B14F-4D97-AF65-F5344CB8AC3E}">
        <p14:creationId xmlns:p14="http://schemas.microsoft.com/office/powerpoint/2010/main" val="1152704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A0D6EE-621C-4FA9-9880-2C1914743AE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 xmlns:a16="http://schemas.microsoft.com/office/drawing/2014/main" id="{BFA8838A-E1B4-45CE-8F4D-63F5586B2A8F}"/>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80B52F9-32EE-4D2A-9E4E-881E8FFA6D3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BB7765-A684-4293-857B-1927D5069E68}"/>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6" name="Footer Placeholder 5">
            <a:extLst>
              <a:ext uri="{FF2B5EF4-FFF2-40B4-BE49-F238E27FC236}">
                <a16:creationId xmlns="" xmlns:a16="http://schemas.microsoft.com/office/drawing/2014/main" id="{AA505AFE-9E79-49E9-88B0-ED991A355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75C5CDF-E6AB-4A34-9554-785DFAC687B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12278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1FCEB-DC9D-4F76-8B73-4D4AF2AA1CB1}"/>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 xmlns:a16="http://schemas.microsoft.com/office/drawing/2014/main" id="{1C2C187E-4430-4C0C-9B13-1C2FABFEA543}"/>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 xmlns:a16="http://schemas.microsoft.com/office/drawing/2014/main" id="{EB369456-D52E-44C8-8BD6-7D8BA82DF84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57CD68-AC33-497A-833A-00CFEFB0D86D}"/>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6" name="Footer Placeholder 5">
            <a:extLst>
              <a:ext uri="{FF2B5EF4-FFF2-40B4-BE49-F238E27FC236}">
                <a16:creationId xmlns="" xmlns:a16="http://schemas.microsoft.com/office/drawing/2014/main" id="{ADF1A7EF-54E6-42CB-B400-CEE237219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EC366BA-E4D2-4491-AAF3-3A4C3772E3F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467442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39F8B6-6FE5-4B1D-BCE9-7B32C5702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19DEEBC-332B-4EF3-8C31-46AAB8B16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FDB756-1795-4624-9D8F-0E5FCD463804}"/>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15306A58-DCF3-4215-9F13-00C88F21D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9925B-1E85-404C-9B0B-CF1FDB8EA20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19644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EAD8155-0478-4A92-95FC-05F615BE87E5}"/>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8AE469C-54E9-4695-86EC-CDC0E2FDC16A}"/>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65955DC-37B5-416C-B0A4-D9BB3ADBDF4C}"/>
              </a:ext>
            </a:extLst>
          </p:cNvPr>
          <p:cNvSpPr>
            <a:spLocks noGrp="1"/>
          </p:cNvSpPr>
          <p:nvPr>
            <p:ph type="dt" sz="half" idx="10"/>
          </p:nvPr>
        </p:nvSpPr>
        <p:spPr/>
        <p:txBody>
          <a:body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E9480086-69C5-440E-82C7-85DBFF1FB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8AF315-3C72-4305-BC05-277A545215F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485351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03025" y="1135883"/>
            <a:ext cx="14694030" cy="1989090"/>
          </a:xfrm>
          <a:prstGeom prst="rect">
            <a:avLst/>
          </a:prstGeom>
        </p:spPr>
        <p:txBody>
          <a:bodyPr/>
          <a:lstStyle>
            <a:lvl1pPr algn="l">
              <a:defRPr spc="-2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1644075" y="737371"/>
            <a:ext cx="15761342" cy="678874"/>
          </a:xfrm>
          <a:prstGeom prst="rect">
            <a:avLst/>
          </a:prstGeom>
        </p:spPr>
        <p:txBody>
          <a:bodyPr/>
          <a:lstStyle>
            <a:lvl1pPr marL="0" indent="0" algn="l">
              <a:buNone/>
              <a:defRPr sz="3600">
                <a:solidFill>
                  <a:srgbClr val="00AF78"/>
                </a:solidFill>
                <a:latin typeface="Trebuchet MS"/>
                <a:cs typeface="Trebuchet MS"/>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1277504" y="12820461"/>
            <a:ext cx="18570416" cy="730250"/>
          </a:xfrm>
          <a:prstGeom prst="rect">
            <a:avLst/>
          </a:prstGeom>
        </p:spPr>
        <p:txBody>
          <a:bodyPr/>
          <a:lstStyle>
            <a:lvl1pPr>
              <a:defRPr sz="1800">
                <a:solidFill>
                  <a:schemeClr val="bg1"/>
                </a:solidFill>
                <a:latin typeface="Trebuchet MS"/>
                <a:cs typeface="Trebuchet MS"/>
              </a:defRPr>
            </a:lvl1pPr>
          </a:lstStyle>
          <a:p>
            <a:pPr defTabSz="1828800"/>
            <a:endParaRPr lang="en-US" dirty="0">
              <a:solidFill>
                <a:prstClr val="white"/>
              </a:solidFill>
            </a:endParaRPr>
          </a:p>
        </p:txBody>
      </p:sp>
      <p:sp>
        <p:nvSpPr>
          <p:cNvPr id="9" name="Text Placeholder 8"/>
          <p:cNvSpPr>
            <a:spLocks noGrp="1"/>
          </p:cNvSpPr>
          <p:nvPr>
            <p:ph type="body" sz="quarter" idx="13" hasCustomPrompt="1"/>
          </p:nvPr>
        </p:nvSpPr>
        <p:spPr>
          <a:xfrm>
            <a:off x="1604436" y="3618347"/>
            <a:ext cx="12578512" cy="5248566"/>
          </a:xfrm>
          <a:prstGeom prst="rect">
            <a:avLst/>
          </a:prstGeom>
        </p:spPr>
        <p:txBody>
          <a:bodyPr vert="horz"/>
          <a:lstStyle>
            <a:lvl1pPr marL="0" indent="0">
              <a:buFontTx/>
              <a:buNone/>
              <a:defRPr sz="44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1644072" y="9280239"/>
            <a:ext cx="12578512" cy="2727038"/>
          </a:xfrm>
          <a:prstGeom prst="rect">
            <a:avLst/>
          </a:prstGeom>
        </p:spPr>
        <p:txBody>
          <a:bodyPr vert="horz"/>
          <a:lstStyle>
            <a:lvl1pPr marL="0" indent="0">
              <a:buFontTx/>
              <a:buNone/>
              <a:defRPr sz="36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8" name="Slide Number Placeholder 5">
            <a:extLst>
              <a:ext uri="{FF2B5EF4-FFF2-40B4-BE49-F238E27FC236}">
                <a16:creationId xmlns="" xmlns:a16="http://schemas.microsoft.com/office/drawing/2014/main" id="{4A4B1CEF-CD72-4131-87CE-CB361728ACAD}"/>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842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 xmlns:a16="http://schemas.microsoft.com/office/drawing/2014/main" id="{7C1714BA-599F-43A0-A8D2-5422D64272E6}"/>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831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2" y="12712703"/>
            <a:ext cx="5689600" cy="730250"/>
          </a:xfrm>
          <a:prstGeom prst="rect">
            <a:avLst/>
          </a:prstGeom>
        </p:spPr>
        <p:txBody>
          <a:bodyPr/>
          <a:lstStyle/>
          <a:p>
            <a:pPr defTabSz="1828800"/>
            <a:endParaRPr lang="en-US" sz="3600">
              <a:solidFill>
                <a:prstClr val="black"/>
              </a:solidFill>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pPr defTabSz="1828800"/>
            <a:endParaRPr lang="en-US" sz="3600">
              <a:solidFill>
                <a:prstClr val="black"/>
              </a:solidFill>
            </a:endParaRPr>
          </a:p>
        </p:txBody>
      </p:sp>
      <p:sp>
        <p:nvSpPr>
          <p:cNvPr id="7" name="Slide Number Placeholder 5">
            <a:extLst>
              <a:ext uri="{FF2B5EF4-FFF2-40B4-BE49-F238E27FC236}">
                <a16:creationId xmlns="" xmlns:a16="http://schemas.microsoft.com/office/drawing/2014/main" id="{FF5CB122-3EFA-4C50-9CBB-573C569EC29A}"/>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899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78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793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179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5" y="546102"/>
            <a:ext cx="8022168"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5" y="2870202"/>
            <a:ext cx="8022168"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61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8"/>
            <a:ext cx="10773835"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8"/>
            <a:ext cx="10778067"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465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7414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6610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5" y="546102"/>
            <a:ext cx="8022168"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5" y="2870202"/>
            <a:ext cx="8022168"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404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1"/>
            <a:ext cx="14630400"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79435" y="10734678"/>
            <a:ext cx="14630400"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476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327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378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66608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1"/>
            <a:ext cx="14630400"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79435" y="10734678"/>
            <a:ext cx="14630400"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jp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10.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11.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1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7.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1" y="12712703"/>
            <a:ext cx="5689600"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0170386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5167186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2048" y="13241866"/>
            <a:ext cx="1479872"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3126209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8FE0E75-7295-4743-BA67-9FEE51435B5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A86F2E7-C51A-42B8-B563-F261AD0F3FF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094AC1-6B2F-4388-B0BA-CFD9D8ACCDCF}"/>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2ECEE6F-509C-4FD9-ACC9-2F3A2DA5CD59}" type="datetimeFigureOut">
              <a:rPr lang="en-US" smtClean="0"/>
              <a:t>1/7/2020</a:t>
            </a:fld>
            <a:endParaRPr lang="en-US"/>
          </a:p>
        </p:txBody>
      </p:sp>
      <p:sp>
        <p:nvSpPr>
          <p:cNvPr id="5" name="Footer Placeholder 4">
            <a:extLst>
              <a:ext uri="{FF2B5EF4-FFF2-40B4-BE49-F238E27FC236}">
                <a16:creationId xmlns="" xmlns:a16="http://schemas.microsoft.com/office/drawing/2014/main" id="{ECC6BCA8-B205-4675-B63B-3F5B0538B8B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2ADA3AD-4EEA-4076-9ED1-6FBAFC78D9F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519940D-6BFC-43C8-A2DF-3E3B3E5A4FA9}" type="slidenum">
              <a:rPr lang="en-US" smtClean="0"/>
              <a:t>‹#›</a:t>
            </a:fld>
            <a:endParaRPr lang="en-US"/>
          </a:p>
        </p:txBody>
      </p:sp>
    </p:spTree>
    <p:extLst>
      <p:ext uri="{BB962C8B-B14F-4D97-AF65-F5344CB8AC3E}">
        <p14:creationId xmlns:p14="http://schemas.microsoft.com/office/powerpoint/2010/main" val="52110364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 xmlns:a16="http://schemas.microsoft.com/office/drawing/2014/main" id="{DEA0EAB4-316D-420A-9350-9DAF36DD08C2}"/>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pPr defTabSz="1828800"/>
            <a:fld id="{FC623D9C-B141-0E44-9A0E-426DA6A043B9}"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76219337"/>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59" r:id="rId3"/>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1" y="12712703"/>
            <a:ext cx="5689600"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solidFill>
                <a:prstClr val="black">
                  <a:tint val="75000"/>
                </a:prstClr>
              </a:solidFill>
            </a:endParaRP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613615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hf hdr="0" ftr="0" dt="0"/>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ftr="0" dt="0"/>
  <p:txStyles>
    <p:titleStyle>
      <a:lvl1pPr algn="ctr" defTabSz="909685" rtl="0" eaLnBrk="1" latinLnBrk="0" hangingPunct="1">
        <a:spcBef>
          <a:spcPct val="0"/>
        </a:spcBef>
        <a:buNone/>
        <a:defRPr sz="8799" kern="1200">
          <a:solidFill>
            <a:schemeClr val="tx1"/>
          </a:solidFill>
          <a:latin typeface="+mj-lt"/>
          <a:ea typeface="+mj-ea"/>
          <a:cs typeface="+mj-cs"/>
        </a:defRPr>
      </a:lvl1pPr>
    </p:titleStyle>
    <p:bodyStyle>
      <a:lvl1pPr marL="682246" indent="-682246" algn="l" defTabSz="909685" rtl="0" eaLnBrk="1" latinLnBrk="0" hangingPunct="1">
        <a:spcBef>
          <a:spcPct val="20000"/>
        </a:spcBef>
        <a:buFont typeface="Arial"/>
        <a:buChar char="•"/>
        <a:defRPr sz="6399" kern="1200">
          <a:solidFill>
            <a:schemeClr val="tx1"/>
          </a:solidFill>
          <a:latin typeface="+mn-lt"/>
          <a:ea typeface="+mn-ea"/>
          <a:cs typeface="+mn-cs"/>
        </a:defRPr>
      </a:lvl1pPr>
      <a:lvl2pPr marL="1478194" indent="-568519" algn="l" defTabSz="909685" rtl="0" eaLnBrk="1" latinLnBrk="0" hangingPunct="1">
        <a:spcBef>
          <a:spcPct val="20000"/>
        </a:spcBef>
        <a:buFont typeface="Arial"/>
        <a:buChar char="–"/>
        <a:defRPr sz="5599" kern="1200">
          <a:solidFill>
            <a:schemeClr val="tx1"/>
          </a:solidFill>
          <a:latin typeface="+mn-lt"/>
          <a:ea typeface="+mn-ea"/>
          <a:cs typeface="+mn-cs"/>
        </a:defRPr>
      </a:lvl2pPr>
      <a:lvl3pPr marL="2274139" indent="-454843" algn="l" defTabSz="909685" rtl="0" eaLnBrk="1" latinLnBrk="0" hangingPunct="1">
        <a:spcBef>
          <a:spcPct val="20000"/>
        </a:spcBef>
        <a:buFont typeface="Arial"/>
        <a:buChar char="•"/>
        <a:defRPr sz="4800" kern="1200">
          <a:solidFill>
            <a:schemeClr val="tx1"/>
          </a:solidFill>
          <a:latin typeface="+mn-lt"/>
          <a:ea typeface="+mn-ea"/>
          <a:cs typeface="+mn-cs"/>
        </a:defRPr>
      </a:lvl3pPr>
      <a:lvl4pPr marL="3183804" indent="-454843" algn="l" defTabSz="909685" rtl="0" eaLnBrk="1" latinLnBrk="0" hangingPunct="1">
        <a:spcBef>
          <a:spcPct val="20000"/>
        </a:spcBef>
        <a:buFont typeface="Arial"/>
        <a:buChar char="–"/>
        <a:defRPr sz="4000" kern="1200">
          <a:solidFill>
            <a:schemeClr val="tx1"/>
          </a:solidFill>
          <a:latin typeface="+mn-lt"/>
          <a:ea typeface="+mn-ea"/>
          <a:cs typeface="+mn-cs"/>
        </a:defRPr>
      </a:lvl4pPr>
      <a:lvl5pPr marL="4093461" indent="-454843" algn="l" defTabSz="909685" rtl="0" eaLnBrk="1" latinLnBrk="0" hangingPunct="1">
        <a:spcBef>
          <a:spcPct val="20000"/>
        </a:spcBef>
        <a:buFont typeface="Arial"/>
        <a:buChar char="»"/>
        <a:defRPr sz="4000" kern="1200">
          <a:solidFill>
            <a:schemeClr val="tx1"/>
          </a:solidFill>
          <a:latin typeface="+mn-lt"/>
          <a:ea typeface="+mn-ea"/>
          <a:cs typeface="+mn-cs"/>
        </a:defRPr>
      </a:lvl5pPr>
      <a:lvl6pPr marL="5003108" indent="-454843" algn="l" defTabSz="909685" rtl="0" eaLnBrk="1" latinLnBrk="0" hangingPunct="1">
        <a:spcBef>
          <a:spcPct val="20000"/>
        </a:spcBef>
        <a:buFont typeface="Arial"/>
        <a:buChar char="•"/>
        <a:defRPr sz="4000" kern="1200">
          <a:solidFill>
            <a:schemeClr val="tx1"/>
          </a:solidFill>
          <a:latin typeface="+mn-lt"/>
          <a:ea typeface="+mn-ea"/>
          <a:cs typeface="+mn-cs"/>
        </a:defRPr>
      </a:lvl6pPr>
      <a:lvl7pPr marL="5912765" indent="-454843" algn="l" defTabSz="909685" rtl="0" eaLnBrk="1" latinLnBrk="0" hangingPunct="1">
        <a:spcBef>
          <a:spcPct val="20000"/>
        </a:spcBef>
        <a:buFont typeface="Arial"/>
        <a:buChar char="•"/>
        <a:defRPr sz="4000" kern="1200">
          <a:solidFill>
            <a:schemeClr val="tx1"/>
          </a:solidFill>
          <a:latin typeface="+mn-lt"/>
          <a:ea typeface="+mn-ea"/>
          <a:cs typeface="+mn-cs"/>
        </a:defRPr>
      </a:lvl7pPr>
      <a:lvl8pPr marL="6822430" indent="-454843" algn="l" defTabSz="909685" rtl="0" eaLnBrk="1" latinLnBrk="0" hangingPunct="1">
        <a:spcBef>
          <a:spcPct val="20000"/>
        </a:spcBef>
        <a:buFont typeface="Arial"/>
        <a:buChar char="•"/>
        <a:defRPr sz="4000" kern="1200">
          <a:solidFill>
            <a:schemeClr val="tx1"/>
          </a:solidFill>
          <a:latin typeface="+mn-lt"/>
          <a:ea typeface="+mn-ea"/>
          <a:cs typeface="+mn-cs"/>
        </a:defRPr>
      </a:lvl8pPr>
      <a:lvl9pPr marL="7732083" indent="-454843" algn="l" defTabSz="909685"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685" rtl="0" eaLnBrk="1" latinLnBrk="0" hangingPunct="1">
        <a:defRPr sz="3600" kern="1200">
          <a:solidFill>
            <a:schemeClr val="tx1"/>
          </a:solidFill>
          <a:latin typeface="+mn-lt"/>
          <a:ea typeface="+mn-ea"/>
          <a:cs typeface="+mn-cs"/>
        </a:defRPr>
      </a:lvl1pPr>
      <a:lvl2pPr marL="909685" algn="l" defTabSz="909685" rtl="0" eaLnBrk="1" latinLnBrk="0" hangingPunct="1">
        <a:defRPr sz="3600" kern="1200">
          <a:solidFill>
            <a:schemeClr val="tx1"/>
          </a:solidFill>
          <a:latin typeface="+mn-lt"/>
          <a:ea typeface="+mn-ea"/>
          <a:cs typeface="+mn-cs"/>
        </a:defRPr>
      </a:lvl2pPr>
      <a:lvl3pPr marL="1819304" algn="l" defTabSz="909685" rtl="0" eaLnBrk="1" latinLnBrk="0" hangingPunct="1">
        <a:defRPr sz="3600" kern="1200">
          <a:solidFill>
            <a:schemeClr val="tx1"/>
          </a:solidFill>
          <a:latin typeface="+mn-lt"/>
          <a:ea typeface="+mn-ea"/>
          <a:cs typeface="+mn-cs"/>
        </a:defRPr>
      </a:lvl3pPr>
      <a:lvl4pPr marL="2728969" algn="l" defTabSz="909685" rtl="0" eaLnBrk="1" latinLnBrk="0" hangingPunct="1">
        <a:defRPr sz="3600" kern="1200">
          <a:solidFill>
            <a:schemeClr val="tx1"/>
          </a:solidFill>
          <a:latin typeface="+mn-lt"/>
          <a:ea typeface="+mn-ea"/>
          <a:cs typeface="+mn-cs"/>
        </a:defRPr>
      </a:lvl4pPr>
      <a:lvl5pPr marL="3638624" algn="l" defTabSz="909685" rtl="0" eaLnBrk="1" latinLnBrk="0" hangingPunct="1">
        <a:defRPr sz="3600" kern="1200">
          <a:solidFill>
            <a:schemeClr val="tx1"/>
          </a:solidFill>
          <a:latin typeface="+mn-lt"/>
          <a:ea typeface="+mn-ea"/>
          <a:cs typeface="+mn-cs"/>
        </a:defRPr>
      </a:lvl5pPr>
      <a:lvl6pPr marL="4548283" algn="l" defTabSz="909685" rtl="0" eaLnBrk="1" latinLnBrk="0" hangingPunct="1">
        <a:defRPr sz="3600" kern="1200">
          <a:solidFill>
            <a:schemeClr val="tx1"/>
          </a:solidFill>
          <a:latin typeface="+mn-lt"/>
          <a:ea typeface="+mn-ea"/>
          <a:cs typeface="+mn-cs"/>
        </a:defRPr>
      </a:lvl6pPr>
      <a:lvl7pPr marL="5457938" algn="l" defTabSz="909685" rtl="0" eaLnBrk="1" latinLnBrk="0" hangingPunct="1">
        <a:defRPr sz="3600" kern="1200">
          <a:solidFill>
            <a:schemeClr val="tx1"/>
          </a:solidFill>
          <a:latin typeface="+mn-lt"/>
          <a:ea typeface="+mn-ea"/>
          <a:cs typeface="+mn-cs"/>
        </a:defRPr>
      </a:lvl7pPr>
      <a:lvl8pPr marL="6367599" algn="l" defTabSz="909685" rtl="0" eaLnBrk="1" latinLnBrk="0" hangingPunct="1">
        <a:defRPr sz="3600" kern="1200">
          <a:solidFill>
            <a:schemeClr val="tx1"/>
          </a:solidFill>
          <a:latin typeface="+mn-lt"/>
          <a:ea typeface="+mn-ea"/>
          <a:cs typeface="+mn-cs"/>
        </a:defRPr>
      </a:lvl8pPr>
      <a:lvl9pPr marL="7277254" algn="l" defTabSz="90968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706737255"/>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4FF9373-5B95-4E54-BA9A-04A79311AD27}"/>
              </a:ext>
            </a:extLst>
          </p:cNvPr>
          <p:cNvSpPr/>
          <p:nvPr userDrawn="1"/>
        </p:nvSpPr>
        <p:spPr>
          <a:xfrm>
            <a:off x="19885572" y="12128939"/>
            <a:ext cx="4026348" cy="118087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3600" dirty="0">
              <a:solidFill>
                <a:prstClr val="white"/>
              </a:solidFill>
            </a:endParaRP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057755067"/>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7655652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8672298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3876" r:id="rId4"/>
    <p:sldLayoutId id="2147483878" r:id="rId5"/>
    <p:sldLayoutId id="2147483879"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47724795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9" r:id="rId4"/>
    <p:sldLayoutId id="2147483862" r:id="rId5"/>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031386000"/>
      </p:ext>
    </p:extLst>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1219200" y="3200413"/>
            <a:ext cx="21945600" cy="9051926"/>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1200" y="12712777"/>
            <a:ext cx="7721600" cy="730250"/>
          </a:xfrm>
          <a:prstGeom prst="rect">
            <a:avLst/>
          </a:prstGeom>
        </p:spPr>
        <p:txBody>
          <a:bodyPr vert="horz" lIns="233290" tIns="116662" rIns="233290" bIns="116662" rtlCol="0" anchor="ctr"/>
          <a:lstStyle>
            <a:lvl1pPr algn="ctr">
              <a:defRPr sz="2250">
                <a:solidFill>
                  <a:schemeClr val="tx1">
                    <a:tint val="75000"/>
                  </a:schemeClr>
                </a:solidFill>
              </a:defRPr>
            </a:lvl1pPr>
          </a:lstStyle>
          <a:p>
            <a:pPr defTabSz="682332"/>
            <a:endParaRPr lang="en-US">
              <a:solidFill>
                <a:prstClr val="black">
                  <a:tint val="75000"/>
                </a:prstClr>
              </a:solidFill>
            </a:endParaRP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2771903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18" r:id="rId12"/>
    <p:sldLayoutId id="2147483861" r:id="rId13"/>
  </p:sldLayoutIdLst>
  <p:hf hdr="0" ftr="0" dt="0"/>
  <p:txStyles>
    <p:titleStyle>
      <a:lvl1pPr algn="ctr" defTabSz="874636" rtl="0" eaLnBrk="1" latinLnBrk="0" hangingPunct="1">
        <a:spcBef>
          <a:spcPct val="0"/>
        </a:spcBef>
        <a:buNone/>
        <a:defRPr sz="8400" kern="1200">
          <a:solidFill>
            <a:schemeClr val="tx1"/>
          </a:solidFill>
          <a:latin typeface="+mj-lt"/>
          <a:ea typeface="+mj-ea"/>
          <a:cs typeface="+mj-cs"/>
        </a:defRPr>
      </a:lvl1pPr>
    </p:titleStyle>
    <p:bodyStyle>
      <a:lvl1pPr marL="655978" indent="-655978" algn="l" defTabSz="874636" rtl="0" eaLnBrk="1" latinLnBrk="0" hangingPunct="1">
        <a:spcBef>
          <a:spcPct val="20000"/>
        </a:spcBef>
        <a:buFont typeface="Arial"/>
        <a:buChar char="•"/>
        <a:defRPr sz="6150" kern="1200">
          <a:solidFill>
            <a:schemeClr val="tx1"/>
          </a:solidFill>
          <a:latin typeface="+mn-lt"/>
          <a:ea typeface="+mn-ea"/>
          <a:cs typeface="+mn-cs"/>
        </a:defRPr>
      </a:lvl1pPr>
      <a:lvl2pPr marL="1421308" indent="-546646" algn="l" defTabSz="874636" rtl="0" eaLnBrk="1" latinLnBrk="0" hangingPunct="1">
        <a:spcBef>
          <a:spcPct val="20000"/>
        </a:spcBef>
        <a:buFont typeface="Arial"/>
        <a:buChar char="–"/>
        <a:defRPr sz="5400" kern="1200">
          <a:solidFill>
            <a:schemeClr val="tx1"/>
          </a:solidFill>
          <a:latin typeface="+mn-lt"/>
          <a:ea typeface="+mn-ea"/>
          <a:cs typeface="+mn-cs"/>
        </a:defRPr>
      </a:lvl2pPr>
      <a:lvl3pPr marL="2186618" indent="-437318" algn="l" defTabSz="874636" rtl="0" eaLnBrk="1" latinLnBrk="0" hangingPunct="1">
        <a:spcBef>
          <a:spcPct val="20000"/>
        </a:spcBef>
        <a:buFont typeface="Arial"/>
        <a:buChar char="•"/>
        <a:defRPr sz="4650" kern="1200">
          <a:solidFill>
            <a:schemeClr val="tx1"/>
          </a:solidFill>
          <a:latin typeface="+mn-lt"/>
          <a:ea typeface="+mn-ea"/>
          <a:cs typeface="+mn-cs"/>
        </a:defRPr>
      </a:lvl3pPr>
      <a:lvl4pPr marL="3061272" indent="-437318" algn="l" defTabSz="874636" rtl="0" eaLnBrk="1" latinLnBrk="0" hangingPunct="1">
        <a:spcBef>
          <a:spcPct val="20000"/>
        </a:spcBef>
        <a:buFont typeface="Arial"/>
        <a:buChar char="–"/>
        <a:defRPr sz="3750" kern="1200">
          <a:solidFill>
            <a:schemeClr val="tx1"/>
          </a:solidFill>
          <a:latin typeface="+mn-lt"/>
          <a:ea typeface="+mn-ea"/>
          <a:cs typeface="+mn-cs"/>
        </a:defRPr>
      </a:lvl4pPr>
      <a:lvl5pPr marL="3935928" indent="-437318" algn="l" defTabSz="874636" rtl="0" eaLnBrk="1" latinLnBrk="0" hangingPunct="1">
        <a:spcBef>
          <a:spcPct val="20000"/>
        </a:spcBef>
        <a:buFont typeface="Arial"/>
        <a:buChar char="»"/>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p:bodyStyle>
    <p:otherStyle>
      <a:defPPr>
        <a:defRPr lang="en-US"/>
      </a:defPPr>
      <a:lvl1pPr marL="0" algn="l" defTabSz="874636" rtl="0" eaLnBrk="1" latinLnBrk="0" hangingPunct="1">
        <a:defRPr sz="3450" kern="1200">
          <a:solidFill>
            <a:schemeClr val="tx1"/>
          </a:solidFill>
          <a:latin typeface="+mn-lt"/>
          <a:ea typeface="+mn-ea"/>
          <a:cs typeface="+mn-cs"/>
        </a:defRPr>
      </a:lvl1pPr>
      <a:lvl2pPr marL="874636" algn="l" defTabSz="874636" rtl="0" eaLnBrk="1" latinLnBrk="0" hangingPunct="1">
        <a:defRPr sz="3450" kern="1200">
          <a:solidFill>
            <a:schemeClr val="tx1"/>
          </a:solidFill>
          <a:latin typeface="+mn-lt"/>
          <a:ea typeface="+mn-ea"/>
          <a:cs typeface="+mn-cs"/>
        </a:defRPr>
      </a:lvl2pPr>
      <a:lvl3pPr marL="1749302" algn="l" defTabSz="874636" rtl="0" eaLnBrk="1" latinLnBrk="0" hangingPunct="1">
        <a:defRPr sz="3450" kern="1200">
          <a:solidFill>
            <a:schemeClr val="tx1"/>
          </a:solidFill>
          <a:latin typeface="+mn-lt"/>
          <a:ea typeface="+mn-ea"/>
          <a:cs typeface="+mn-cs"/>
        </a:defRPr>
      </a:lvl3pPr>
      <a:lvl4pPr marL="2623952" algn="l" defTabSz="874636" rtl="0" eaLnBrk="1" latinLnBrk="0" hangingPunct="1">
        <a:defRPr sz="3450" kern="1200">
          <a:solidFill>
            <a:schemeClr val="tx1"/>
          </a:solidFill>
          <a:latin typeface="+mn-lt"/>
          <a:ea typeface="+mn-ea"/>
          <a:cs typeface="+mn-cs"/>
        </a:defRPr>
      </a:lvl4pPr>
      <a:lvl5pPr marL="3498602" algn="l" defTabSz="874636" rtl="0" eaLnBrk="1" latinLnBrk="0" hangingPunct="1">
        <a:defRPr sz="3450" kern="1200">
          <a:solidFill>
            <a:schemeClr val="tx1"/>
          </a:solidFill>
          <a:latin typeface="+mn-lt"/>
          <a:ea typeface="+mn-ea"/>
          <a:cs typeface="+mn-cs"/>
        </a:defRPr>
      </a:lvl5pPr>
      <a:lvl6pPr marL="4373250" algn="l" defTabSz="874636" rtl="0" eaLnBrk="1" latinLnBrk="0" hangingPunct="1">
        <a:defRPr sz="3450" kern="1200">
          <a:solidFill>
            <a:schemeClr val="tx1"/>
          </a:solidFill>
          <a:latin typeface="+mn-lt"/>
          <a:ea typeface="+mn-ea"/>
          <a:cs typeface="+mn-cs"/>
        </a:defRPr>
      </a:lvl6pPr>
      <a:lvl7pPr marL="5247900" algn="l" defTabSz="874636" rtl="0" eaLnBrk="1" latinLnBrk="0" hangingPunct="1">
        <a:defRPr sz="3450" kern="1200">
          <a:solidFill>
            <a:schemeClr val="tx1"/>
          </a:solidFill>
          <a:latin typeface="+mn-lt"/>
          <a:ea typeface="+mn-ea"/>
          <a:cs typeface="+mn-cs"/>
        </a:defRPr>
      </a:lvl7pPr>
      <a:lvl8pPr marL="6122548" algn="l" defTabSz="874636" rtl="0" eaLnBrk="1" latinLnBrk="0" hangingPunct="1">
        <a:defRPr sz="3450" kern="1200">
          <a:solidFill>
            <a:schemeClr val="tx1"/>
          </a:solidFill>
          <a:latin typeface="+mn-lt"/>
          <a:ea typeface="+mn-ea"/>
          <a:cs typeface="+mn-cs"/>
        </a:defRPr>
      </a:lvl8pPr>
      <a:lvl9pPr marL="6997200" algn="l" defTabSz="874636" rtl="0" eaLnBrk="1" latinLnBrk="0" hangingPunct="1">
        <a:defRPr sz="3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132.jpeg"/><Relationship Id="rId4" Type="http://schemas.openxmlformats.org/officeDocument/2006/relationships/image" Target="../media/image131.jpeg"/></Relationships>
</file>

<file path=ppt/slides/_rels/slide1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32.png"/><Relationship Id="rId7"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slide" Target="slide48.xml"/><Relationship Id="rId3" Type="http://schemas.openxmlformats.org/officeDocument/2006/relationships/image" Target="../media/image3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notesSlide" Target="../notesSlides/notesSlide13.xml"/><Relationship Id="rId16" Type="http://schemas.openxmlformats.org/officeDocument/2006/relationships/image" Target="../media/image147.png"/><Relationship Id="rId1" Type="http://schemas.openxmlformats.org/officeDocument/2006/relationships/slideLayout" Target="../slideLayouts/slideLayout28.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49.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1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32.png"/><Relationship Id="rId7" Type="http://schemas.openxmlformats.org/officeDocument/2006/relationships/slide" Target="slide48.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slide" Target="slide48.xml"/><Relationship Id="rId3" Type="http://schemas.openxmlformats.org/officeDocument/2006/relationships/image" Target="../media/image3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7.png"/><Relationship Id="rId2" Type="http://schemas.openxmlformats.org/officeDocument/2006/relationships/notesSlide" Target="../notesSlides/notesSlide15.xml"/><Relationship Id="rId16" Type="http://schemas.openxmlformats.org/officeDocument/2006/relationships/image" Target="../media/image148.png"/><Relationship Id="rId1" Type="http://schemas.openxmlformats.org/officeDocument/2006/relationships/slideLayout" Target="../slideLayouts/slideLayout28.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49.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10.png"/><Relationship Id="rId18" Type="http://schemas.openxmlformats.org/officeDocument/2006/relationships/slide" Target="slide20.xml"/><Relationship Id="rId3" Type="http://schemas.openxmlformats.org/officeDocument/2006/relationships/image" Target="../media/image5.jpeg"/><Relationship Id="rId7" Type="http://schemas.openxmlformats.org/officeDocument/2006/relationships/image" Target="../media/image7.png"/><Relationship Id="rId12" Type="http://schemas.openxmlformats.org/officeDocument/2006/relationships/slide" Target="slide26.xm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slide" Target="slide4.xml"/><Relationship Id="rId1" Type="http://schemas.openxmlformats.org/officeDocument/2006/relationships/slideLayout" Target="../slideLayouts/slideLayout45.xml"/><Relationship Id="rId6" Type="http://schemas.openxmlformats.org/officeDocument/2006/relationships/slide" Target="slide48.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slide" Target="slide34.xml"/><Relationship Id="rId19" Type="http://schemas.openxmlformats.org/officeDocument/2006/relationships/image" Target="../media/image13.png"/><Relationship Id="rId4" Type="http://schemas.openxmlformats.org/officeDocument/2006/relationships/slide" Target="slide57.xml"/><Relationship Id="rId9" Type="http://schemas.openxmlformats.org/officeDocument/2006/relationships/image" Target="../media/image8.png"/><Relationship Id="rId1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9.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32.png"/><Relationship Id="rId7" Type="http://schemas.openxmlformats.org/officeDocument/2006/relationships/image" Target="../media/image159.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4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9.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6.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58.png"/><Relationship Id="rId5" Type="http://schemas.openxmlformats.org/officeDocument/2006/relationships/image" Target="../media/image162.png"/><Relationship Id="rId4" Type="http://schemas.openxmlformats.org/officeDocument/2006/relationships/image" Target="../media/image156.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168.png"/><Relationship Id="rId4" Type="http://schemas.openxmlformats.org/officeDocument/2006/relationships/image" Target="../media/image167.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149.png"/><Relationship Id="rId5" Type="http://schemas.openxmlformats.org/officeDocument/2006/relationships/slide" Target="slide48.xml"/><Relationship Id="rId4" Type="http://schemas.openxmlformats.org/officeDocument/2006/relationships/chart" Target="../charts/char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3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32.png"/><Relationship Id="rId7" Type="http://schemas.openxmlformats.org/officeDocument/2006/relationships/image" Target="../media/image180.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png"/><Relationship Id="rId4" Type="http://schemas.openxmlformats.org/officeDocument/2006/relationships/image" Target="../media/image177.jpeg"/><Relationship Id="rId9" Type="http://schemas.openxmlformats.org/officeDocument/2006/relationships/image" Target="../media/image182.jpeg"/></Relationships>
</file>

<file path=ppt/slides/_rels/slide3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187.jpeg"/><Relationship Id="rId4" Type="http://schemas.openxmlformats.org/officeDocument/2006/relationships/image" Target="../media/image186.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88.xml"/><Relationship Id="rId6" Type="http://schemas.openxmlformats.org/officeDocument/2006/relationships/image" Target="../media/image149.png"/><Relationship Id="rId5" Type="http://schemas.openxmlformats.org/officeDocument/2006/relationships/slide" Target="slide48.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193.png"/><Relationship Id="rId4" Type="http://schemas.openxmlformats.org/officeDocument/2006/relationships/image" Target="../media/image192.png"/></Relationships>
</file>

<file path=ppt/slides/_rels/slide3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149.png"/><Relationship Id="rId5" Type="http://schemas.openxmlformats.org/officeDocument/2006/relationships/slide" Target="slide48.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8.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97.jpeg"/><Relationship Id="rId4" Type="http://schemas.openxmlformats.org/officeDocument/2006/relationships/image" Target="../media/image196.jpeg"/></Relationships>
</file>

<file path=ppt/slides/_rels/slide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69.png"/><Relationship Id="rId7" Type="http://schemas.openxmlformats.org/officeDocument/2006/relationships/image" Target="../media/image203.pn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44.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69.png"/><Relationship Id="rId7" Type="http://schemas.openxmlformats.org/officeDocument/2006/relationships/image" Target="../media/image203.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45.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69.png"/><Relationship Id="rId7" Type="http://schemas.openxmlformats.org/officeDocument/2006/relationships/image" Target="../media/image203.pn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4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7.png"/><Relationship Id="rId7" Type="http://schemas.openxmlformats.org/officeDocument/2006/relationships/hyperlink" Target="https://thevab.com/create-account" TargetMode="External"/><Relationship Id="rId2" Type="http://schemas.openxmlformats.org/officeDocument/2006/relationships/hyperlink" Target="https://www.linkedin.com/company/vabintel/" TargetMode="External"/><Relationship Id="rId1" Type="http://schemas.openxmlformats.org/officeDocument/2006/relationships/slideLayout" Target="../slideLayouts/slideLayout26.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hyperlink" Target="https://www.twitter.com/vabinte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64.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32.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37.png"/><Relationship Id="rId2" Type="http://schemas.openxmlformats.org/officeDocument/2006/relationships/notesSlide" Target="../notesSlides/notesSlide47.xml"/><Relationship Id="rId16" Type="http://schemas.openxmlformats.org/officeDocument/2006/relationships/image" Target="../media/image147.png"/><Relationship Id="rId1" Type="http://schemas.openxmlformats.org/officeDocument/2006/relationships/slideLayout" Target="../slideLayouts/slideLayout2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6.png"/><Relationship Id="rId15" Type="http://schemas.openxmlformats.org/officeDocument/2006/relationships/image" Target="../media/image148.png"/><Relationship Id="rId10" Type="http://schemas.openxmlformats.org/officeDocument/2006/relationships/image" Target="../media/image142.png"/><Relationship Id="rId4" Type="http://schemas.openxmlformats.org/officeDocument/2006/relationships/image" Target="../media/image135.png"/><Relationship Id="rId9" Type="http://schemas.openxmlformats.org/officeDocument/2006/relationships/image" Target="../media/image141.png"/><Relationship Id="rId14" Type="http://schemas.openxmlformats.org/officeDocument/2006/relationships/image" Target="../media/image146.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chart" Target="../charts/char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chart" Target="../charts/chart21.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chart" Target="../charts/chart2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chart" Target="../charts/chart2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chart" Target="../charts/char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chart" Target="../charts/chart25.xml"/></Relationships>
</file>

<file path=ppt/slides/_rels/slide5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44.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5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32.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37.png"/><Relationship Id="rId2" Type="http://schemas.openxmlformats.org/officeDocument/2006/relationships/notesSlide" Target="../notesSlides/notesSlide55.xml"/><Relationship Id="rId16" Type="http://schemas.openxmlformats.org/officeDocument/2006/relationships/image" Target="../media/image147.png"/><Relationship Id="rId1" Type="http://schemas.openxmlformats.org/officeDocument/2006/relationships/slideLayout" Target="../slideLayouts/slideLayout2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6.png"/><Relationship Id="rId15" Type="http://schemas.openxmlformats.org/officeDocument/2006/relationships/image" Target="../media/image148.png"/><Relationship Id="rId10" Type="http://schemas.openxmlformats.org/officeDocument/2006/relationships/image" Target="../media/image142.png"/><Relationship Id="rId4" Type="http://schemas.openxmlformats.org/officeDocument/2006/relationships/image" Target="../media/image135.png"/><Relationship Id="rId9" Type="http://schemas.openxmlformats.org/officeDocument/2006/relationships/image" Target="../media/image141.png"/><Relationship Id="rId14"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44.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44.xml"/><Relationship Id="rId4" Type="http://schemas.openxmlformats.org/officeDocument/2006/relationships/chart" Target="../charts/chart30.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44.xml"/><Relationship Id="rId4" Type="http://schemas.openxmlformats.org/officeDocument/2006/relationships/chart" Target="../charts/chart31.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44.xml"/><Relationship Id="rId4" Type="http://schemas.openxmlformats.org/officeDocument/2006/relationships/chart" Target="../charts/chart3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44.xml"/><Relationship Id="rId4" Type="http://schemas.openxmlformats.org/officeDocument/2006/relationships/chart" Target="../charts/chart33.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9.png"/><Relationship Id="rId2" Type="http://schemas.openxmlformats.org/officeDocument/2006/relationships/notesSlide" Target="../notesSlides/notesSlide61.xml"/><Relationship Id="rId1" Type="http://schemas.openxmlformats.org/officeDocument/2006/relationships/slideLayout" Target="../slideLayouts/slideLayout2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26" Type="http://schemas.openxmlformats.org/officeDocument/2006/relationships/image" Target="../media/image55.jpeg"/><Relationship Id="rId21" Type="http://schemas.openxmlformats.org/officeDocument/2006/relationships/image" Target="../media/image50.png"/><Relationship Id="rId34" Type="http://schemas.openxmlformats.org/officeDocument/2006/relationships/image" Target="../media/image63.jpeg"/><Relationship Id="rId42" Type="http://schemas.openxmlformats.org/officeDocument/2006/relationships/image" Target="../media/image71.jpeg"/><Relationship Id="rId47" Type="http://schemas.openxmlformats.org/officeDocument/2006/relationships/image" Target="../media/image76.png"/><Relationship Id="rId50" Type="http://schemas.openxmlformats.org/officeDocument/2006/relationships/image" Target="../media/image79.pn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png"/><Relationship Id="rId76" Type="http://schemas.openxmlformats.org/officeDocument/2006/relationships/image" Target="../media/image105.png"/><Relationship Id="rId84" Type="http://schemas.openxmlformats.org/officeDocument/2006/relationships/image" Target="../media/image113.png"/><Relationship Id="rId89" Type="http://schemas.openxmlformats.org/officeDocument/2006/relationships/image" Target="../media/image117.jpeg"/><Relationship Id="rId97" Type="http://schemas.openxmlformats.org/officeDocument/2006/relationships/image" Target="../media/image125.png"/><Relationship Id="rId7" Type="http://schemas.openxmlformats.org/officeDocument/2006/relationships/image" Target="../media/image36.png"/><Relationship Id="rId71" Type="http://schemas.openxmlformats.org/officeDocument/2006/relationships/image" Target="../media/image100.png"/><Relationship Id="rId92" Type="http://schemas.openxmlformats.org/officeDocument/2006/relationships/image" Target="../media/image120.png"/><Relationship Id="rId2" Type="http://schemas.openxmlformats.org/officeDocument/2006/relationships/notesSlide" Target="../notesSlides/notesSlide6.xml"/><Relationship Id="rId16" Type="http://schemas.openxmlformats.org/officeDocument/2006/relationships/image" Target="../media/image45.png"/><Relationship Id="rId29" Type="http://schemas.openxmlformats.org/officeDocument/2006/relationships/image" Target="../media/image58.jpeg"/><Relationship Id="rId11" Type="http://schemas.openxmlformats.org/officeDocument/2006/relationships/image" Target="../media/image40.png"/><Relationship Id="rId24" Type="http://schemas.openxmlformats.org/officeDocument/2006/relationships/image" Target="../media/image53.jpeg"/><Relationship Id="rId32" Type="http://schemas.openxmlformats.org/officeDocument/2006/relationships/image" Target="../media/image61.png"/><Relationship Id="rId37" Type="http://schemas.openxmlformats.org/officeDocument/2006/relationships/image" Target="../media/image66.png"/><Relationship Id="rId40" Type="http://schemas.openxmlformats.org/officeDocument/2006/relationships/image" Target="../media/image69.pn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png"/><Relationship Id="rId66" Type="http://schemas.openxmlformats.org/officeDocument/2006/relationships/image" Target="../media/image95.png"/><Relationship Id="rId74" Type="http://schemas.openxmlformats.org/officeDocument/2006/relationships/image" Target="../media/image103.png"/><Relationship Id="rId79" Type="http://schemas.openxmlformats.org/officeDocument/2006/relationships/image" Target="../media/image108.jpeg"/><Relationship Id="rId87" Type="http://schemas.openxmlformats.org/officeDocument/2006/relationships/image" Target="../media/image116.png"/><Relationship Id="rId5" Type="http://schemas.openxmlformats.org/officeDocument/2006/relationships/image" Target="../media/image34.png"/><Relationship Id="rId61" Type="http://schemas.openxmlformats.org/officeDocument/2006/relationships/image" Target="../media/image90.png"/><Relationship Id="rId82" Type="http://schemas.openxmlformats.org/officeDocument/2006/relationships/image" Target="../media/image111.png"/><Relationship Id="rId90" Type="http://schemas.openxmlformats.org/officeDocument/2006/relationships/image" Target="../media/image118.png"/><Relationship Id="rId95" Type="http://schemas.openxmlformats.org/officeDocument/2006/relationships/image" Target="../media/image123.png"/><Relationship Id="rId19" Type="http://schemas.openxmlformats.org/officeDocument/2006/relationships/image" Target="../media/image4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jpeg"/><Relationship Id="rId56" Type="http://schemas.openxmlformats.org/officeDocument/2006/relationships/image" Target="../media/image85.png"/><Relationship Id="rId64" Type="http://schemas.openxmlformats.org/officeDocument/2006/relationships/image" Target="../media/image93.pn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png"/><Relationship Id="rId51" Type="http://schemas.openxmlformats.org/officeDocument/2006/relationships/image" Target="../media/image80.png"/><Relationship Id="rId72" Type="http://schemas.openxmlformats.org/officeDocument/2006/relationships/image" Target="../media/image101.png"/><Relationship Id="rId80" Type="http://schemas.openxmlformats.org/officeDocument/2006/relationships/image" Target="../media/image109.png"/><Relationship Id="rId85" Type="http://schemas.openxmlformats.org/officeDocument/2006/relationships/image" Target="../media/image114.png"/><Relationship Id="rId93" Type="http://schemas.openxmlformats.org/officeDocument/2006/relationships/image" Target="../media/image121.png"/><Relationship Id="rId3" Type="http://schemas.openxmlformats.org/officeDocument/2006/relationships/image" Target="../media/image33.jpe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png"/><Relationship Id="rId46" Type="http://schemas.openxmlformats.org/officeDocument/2006/relationships/image" Target="../media/image75.jpeg"/><Relationship Id="rId59" Type="http://schemas.openxmlformats.org/officeDocument/2006/relationships/image" Target="../media/image88.jpeg"/><Relationship Id="rId67" Type="http://schemas.openxmlformats.org/officeDocument/2006/relationships/image" Target="../media/image96.png"/><Relationship Id="rId20" Type="http://schemas.openxmlformats.org/officeDocument/2006/relationships/image" Target="../media/image49.png"/><Relationship Id="rId41" Type="http://schemas.openxmlformats.org/officeDocument/2006/relationships/image" Target="../media/image70.png"/><Relationship Id="rId54" Type="http://schemas.openxmlformats.org/officeDocument/2006/relationships/image" Target="../media/image83.png"/><Relationship Id="rId62" Type="http://schemas.openxmlformats.org/officeDocument/2006/relationships/image" Target="../media/image91.png"/><Relationship Id="rId70" Type="http://schemas.openxmlformats.org/officeDocument/2006/relationships/image" Target="../media/image99.png"/><Relationship Id="rId75" Type="http://schemas.openxmlformats.org/officeDocument/2006/relationships/image" Target="../media/image104.png"/><Relationship Id="rId83" Type="http://schemas.openxmlformats.org/officeDocument/2006/relationships/image" Target="../media/image112.png"/><Relationship Id="rId88" Type="http://schemas.openxmlformats.org/officeDocument/2006/relationships/image" Target="file://localhost/Users/kenanderson/Documents/Projects/Wheel%20O'%20Logos_Networks/ESPN/08/ESPNclassic_red.eps" TargetMode="External"/><Relationship Id="rId91" Type="http://schemas.openxmlformats.org/officeDocument/2006/relationships/image" Target="../media/image119.png"/><Relationship Id="rId96" Type="http://schemas.openxmlformats.org/officeDocument/2006/relationships/image" Target="../media/image124.png"/><Relationship Id="rId1" Type="http://schemas.openxmlformats.org/officeDocument/2006/relationships/slideLayout" Target="../slideLayouts/slideLayout22.xml"/><Relationship Id="rId6" Type="http://schemas.openxmlformats.org/officeDocument/2006/relationships/image" Target="../media/image35.png"/><Relationship Id="rId15" Type="http://schemas.openxmlformats.org/officeDocument/2006/relationships/image" Target="../media/image44.png"/><Relationship Id="rId23" Type="http://schemas.openxmlformats.org/officeDocument/2006/relationships/image" Target="../media/image52.jpeg"/><Relationship Id="rId28" Type="http://schemas.openxmlformats.org/officeDocument/2006/relationships/image" Target="../media/image57.jpeg"/><Relationship Id="rId36" Type="http://schemas.openxmlformats.org/officeDocument/2006/relationships/image" Target="../media/image65.png"/><Relationship Id="rId49" Type="http://schemas.openxmlformats.org/officeDocument/2006/relationships/image" Target="../media/image78.png"/><Relationship Id="rId57" Type="http://schemas.openxmlformats.org/officeDocument/2006/relationships/image" Target="../media/image86.png"/><Relationship Id="rId10" Type="http://schemas.openxmlformats.org/officeDocument/2006/relationships/image" Target="../media/image39.png"/><Relationship Id="rId31" Type="http://schemas.openxmlformats.org/officeDocument/2006/relationships/image" Target="../media/image60.png"/><Relationship Id="rId44" Type="http://schemas.openxmlformats.org/officeDocument/2006/relationships/image" Target="../media/image73.png"/><Relationship Id="rId52" Type="http://schemas.openxmlformats.org/officeDocument/2006/relationships/image" Target="../media/image81.png"/><Relationship Id="rId60" Type="http://schemas.openxmlformats.org/officeDocument/2006/relationships/image" Target="../media/image89.pn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png"/><Relationship Id="rId81" Type="http://schemas.openxmlformats.org/officeDocument/2006/relationships/image" Target="../media/image110.jpeg"/><Relationship Id="rId86" Type="http://schemas.openxmlformats.org/officeDocument/2006/relationships/image" Target="../media/image115.jpeg"/><Relationship Id="rId94" Type="http://schemas.openxmlformats.org/officeDocument/2006/relationships/image" Target="../media/image122.png"/><Relationship Id="rId4" Type="http://schemas.openxmlformats.org/officeDocument/2006/relationships/image" Target="../media/image32.png"/><Relationship Id="rId9"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7.png"/><Relationship Id="rId39"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2619" y="-1"/>
            <a:ext cx="8187126" cy="13716001"/>
          </a:xfrm>
          <a:prstGeom prst="rect">
            <a:avLst/>
          </a:prstGeom>
          <a:ln>
            <a:solidFill>
              <a:schemeClr val="bg1">
                <a:lumMod val="50000"/>
              </a:schemeClr>
            </a:solidFill>
          </a:ln>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23226" y="0"/>
            <a:ext cx="8170607" cy="13716000"/>
          </a:xfrm>
          <a:prstGeom prst="rect">
            <a:avLst/>
          </a:prstGeom>
          <a:ln w="38100">
            <a:solidFill>
              <a:schemeClr val="bg1">
                <a:lumMod val="50000"/>
              </a:schemeClr>
            </a:solidFill>
          </a:ln>
        </p:spPr>
      </p:pic>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4" y="0"/>
            <a:ext cx="8090719" cy="13716000"/>
          </a:xfrm>
          <a:prstGeom prst="rect">
            <a:avLst/>
          </a:prstGeom>
          <a:ln w="38100">
            <a:solidFill>
              <a:schemeClr val="bg1">
                <a:lumMod val="50000"/>
              </a:schemeClr>
            </a:solidFill>
          </a:ln>
        </p:spPr>
      </p:pic>
      <p:grpSp>
        <p:nvGrpSpPr>
          <p:cNvPr id="22" name="Group 21">
            <a:extLst>
              <a:ext uri="{FF2B5EF4-FFF2-40B4-BE49-F238E27FC236}">
                <a16:creationId xmlns="" xmlns:a16="http://schemas.microsoft.com/office/drawing/2014/main" id="{7D2330FE-DC42-4C54-8567-C25D97709DB3}"/>
              </a:ext>
            </a:extLst>
          </p:cNvPr>
          <p:cNvGrpSpPr/>
          <p:nvPr/>
        </p:nvGrpSpPr>
        <p:grpSpPr>
          <a:xfrm>
            <a:off x="9738369" y="12615001"/>
            <a:ext cx="4777946" cy="646331"/>
            <a:chOff x="-1073020" y="4890971"/>
            <a:chExt cx="1436914" cy="468445"/>
          </a:xfrm>
        </p:grpSpPr>
        <p:sp>
          <p:nvSpPr>
            <p:cNvPr id="23" name="Rectangle 22">
              <a:extLst>
                <a:ext uri="{FF2B5EF4-FFF2-40B4-BE49-F238E27FC236}">
                  <a16:creationId xmlns="" xmlns:a16="http://schemas.microsoft.com/office/drawing/2014/main" id="{06B1CB5B-E2D5-43D2-B149-C005CBC06708}"/>
                </a:ext>
              </a:extLst>
            </p:cNvPr>
            <p:cNvSpPr/>
            <p:nvPr/>
          </p:nvSpPr>
          <p:spPr>
            <a:xfrm>
              <a:off x="-1073020" y="4954234"/>
              <a:ext cx="1436914" cy="37288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4" name="TextBox 23">
              <a:extLst>
                <a:ext uri="{FF2B5EF4-FFF2-40B4-BE49-F238E27FC236}">
                  <a16:creationId xmlns="" xmlns:a16="http://schemas.microsoft.com/office/drawing/2014/main" id="{51E2339A-3D9D-4CD5-8846-F0BEAC8891F7}"/>
                </a:ext>
              </a:extLst>
            </p:cNvPr>
            <p:cNvSpPr txBox="1"/>
            <p:nvPr/>
          </p:nvSpPr>
          <p:spPr>
            <a:xfrm>
              <a:off x="-1035696" y="4890971"/>
              <a:ext cx="1357072" cy="468445"/>
            </a:xfrm>
            <a:prstGeom prst="rect">
              <a:avLst/>
            </a:prstGeom>
            <a:noFill/>
          </p:spPr>
          <p:txBody>
            <a:bodyPr wrap="square" rtlCol="0" anchor="ctr">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VAB Members</a:t>
              </a:r>
            </a:p>
          </p:txBody>
        </p:sp>
      </p:grpSp>
      <p:sp>
        <p:nvSpPr>
          <p:cNvPr id="21" name="Rectangle 20">
            <a:extLst>
              <a:ext uri="{FF2B5EF4-FFF2-40B4-BE49-F238E27FC236}">
                <a16:creationId xmlns="" xmlns:a16="http://schemas.microsoft.com/office/drawing/2014/main" id="{1E273009-7A96-4E62-B442-05690C8687EF}"/>
              </a:ext>
            </a:extLst>
          </p:cNvPr>
          <p:cNvSpPr/>
          <p:nvPr/>
        </p:nvSpPr>
        <p:spPr>
          <a:xfrm>
            <a:off x="2357685" y="7449272"/>
            <a:ext cx="19700684" cy="4943905"/>
          </a:xfrm>
          <a:prstGeom prst="rect">
            <a:avLst/>
          </a:prstGeom>
          <a:solidFill>
            <a:srgbClr val="000000">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281">
              <a:defRPr/>
            </a:pP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 xmlns:a16="http://schemas.microsoft.com/office/drawing/2014/main" id="{1B93C835-1EAC-4507-A81B-A875565C1B73}"/>
              </a:ext>
            </a:extLst>
          </p:cNvPr>
          <p:cNvSpPr txBox="1"/>
          <p:nvPr/>
        </p:nvSpPr>
        <p:spPr>
          <a:xfrm>
            <a:off x="2357685" y="7774841"/>
            <a:ext cx="19700683" cy="477055"/>
          </a:xfrm>
          <a:prstGeom prst="rect">
            <a:avLst/>
          </a:prstGeom>
          <a:noFill/>
        </p:spPr>
        <p:txBody>
          <a:bodyPr wrap="square" rtlCol="0">
            <a:spAutoFit/>
          </a:bodyPr>
          <a:lstStyle/>
          <a:p>
            <a:pPr algn="ctr" defTabSz="1172281">
              <a:defRPr/>
            </a:pPr>
            <a:r>
              <a:rPr lang="en-US" sz="2500" spc="500" dirty="0">
                <a:solidFill>
                  <a:schemeClr val="bg1"/>
                </a:solidFill>
                <a:latin typeface="Open Sans" panose="020B0606030504020204" pitchFamily="34" charset="0"/>
                <a:ea typeface="Open Sans" panose="020B0606030504020204" pitchFamily="34" charset="0"/>
                <a:cs typeface="Open Sans" panose="020B0606030504020204" pitchFamily="34" charset="0"/>
              </a:rPr>
              <a:t>VAB – MARKETER’S GUIDE - 2020</a:t>
            </a:r>
          </a:p>
        </p:txBody>
      </p:sp>
      <p:sp>
        <p:nvSpPr>
          <p:cNvPr id="26" name="TextBox 25">
            <a:extLst>
              <a:ext uri="{FF2B5EF4-FFF2-40B4-BE49-F238E27FC236}">
                <a16:creationId xmlns="" xmlns:a16="http://schemas.microsoft.com/office/drawing/2014/main" id="{A9E2D64A-37D5-4F4E-AEE7-C158BB6F9CA8}"/>
              </a:ext>
            </a:extLst>
          </p:cNvPr>
          <p:cNvSpPr txBox="1"/>
          <p:nvPr/>
        </p:nvSpPr>
        <p:spPr>
          <a:xfrm>
            <a:off x="2357685" y="8384833"/>
            <a:ext cx="19700684" cy="477054"/>
          </a:xfrm>
          <a:prstGeom prst="rect">
            <a:avLst/>
          </a:prstGeom>
          <a:noFill/>
        </p:spPr>
        <p:txBody>
          <a:bodyPr wrap="square" rtlCol="0">
            <a:spAutoFit/>
          </a:bodyPr>
          <a:lstStyle/>
          <a:p>
            <a:pPr algn="ctr" defTabSz="1172281">
              <a:defRPr/>
            </a:pPr>
            <a:r>
              <a:rPr lang="en-US" sz="25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7" name="TextBox 26">
            <a:extLst>
              <a:ext uri="{FF2B5EF4-FFF2-40B4-BE49-F238E27FC236}">
                <a16:creationId xmlns="" xmlns:a16="http://schemas.microsoft.com/office/drawing/2014/main" id="{9BD25E6E-A897-4D58-9B0D-3A0F42EDD9D3}"/>
              </a:ext>
            </a:extLst>
          </p:cNvPr>
          <p:cNvSpPr txBox="1"/>
          <p:nvPr/>
        </p:nvSpPr>
        <p:spPr>
          <a:xfrm>
            <a:off x="2357685" y="9184952"/>
            <a:ext cx="19700685" cy="1323439"/>
          </a:xfrm>
          <a:prstGeom prst="rect">
            <a:avLst/>
          </a:prstGeom>
          <a:noFill/>
        </p:spPr>
        <p:txBody>
          <a:bodyPr wrap="square" rtlCol="0">
            <a:spAutoFit/>
          </a:bodyPr>
          <a:lstStyle/>
          <a:p>
            <a:pPr algn="ctr" defTabSz="1172281">
              <a:defRPr/>
            </a:pPr>
            <a:r>
              <a:rPr lang="en-US" sz="7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Best Seats In The House</a:t>
            </a:r>
          </a:p>
        </p:txBody>
      </p:sp>
      <p:sp>
        <p:nvSpPr>
          <p:cNvPr id="28" name="TextBox 27">
            <a:extLst>
              <a:ext uri="{FF2B5EF4-FFF2-40B4-BE49-F238E27FC236}">
                <a16:creationId xmlns="" xmlns:a16="http://schemas.microsoft.com/office/drawing/2014/main" id="{98DDA6A5-2462-4F4F-84BD-05BF0F47AD9B}"/>
              </a:ext>
            </a:extLst>
          </p:cNvPr>
          <p:cNvSpPr txBox="1"/>
          <p:nvPr/>
        </p:nvSpPr>
        <p:spPr>
          <a:xfrm>
            <a:off x="2357685" y="10957450"/>
            <a:ext cx="19700682" cy="769441"/>
          </a:xfrm>
          <a:prstGeom prst="rect">
            <a:avLst/>
          </a:prstGeom>
          <a:noFill/>
        </p:spPr>
        <p:txBody>
          <a:bodyPr wrap="square" rtlCol="0">
            <a:spAutoFit/>
          </a:bodyPr>
          <a:lstStyle/>
          <a:p>
            <a:pPr algn="ctr" defTabSz="1172281">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A Custom Study Exploring Sports Fans’ Viewing Preferences</a:t>
            </a:r>
          </a:p>
        </p:txBody>
      </p:sp>
      <p:grpSp>
        <p:nvGrpSpPr>
          <p:cNvPr id="29" name="Group 28">
            <a:extLst>
              <a:ext uri="{FF2B5EF4-FFF2-40B4-BE49-F238E27FC236}">
                <a16:creationId xmlns="" xmlns:a16="http://schemas.microsoft.com/office/drawing/2014/main" id="{27366754-D5A1-4049-9248-091A439A6028}"/>
              </a:ext>
            </a:extLst>
          </p:cNvPr>
          <p:cNvGrpSpPr/>
          <p:nvPr/>
        </p:nvGrpSpPr>
        <p:grpSpPr>
          <a:xfrm>
            <a:off x="22172895" y="7472199"/>
            <a:ext cx="576616" cy="4943905"/>
            <a:chOff x="12041196" y="9258705"/>
            <a:chExt cx="576616" cy="4943905"/>
          </a:xfrm>
          <a:solidFill>
            <a:srgbClr val="0288E1"/>
          </a:solidFill>
        </p:grpSpPr>
        <p:sp>
          <p:nvSpPr>
            <p:cNvPr id="30" name="Isosceles Triangle 29">
              <a:extLst>
                <a:ext uri="{FF2B5EF4-FFF2-40B4-BE49-F238E27FC236}">
                  <a16:creationId xmlns="" xmlns:a16="http://schemas.microsoft.com/office/drawing/2014/main" id="{5BB7A758-F6D1-44FA-AC4D-1060D989408D}"/>
                </a:ext>
              </a:extLst>
            </p:cNvPr>
            <p:cNvSpPr/>
            <p:nvPr/>
          </p:nvSpPr>
          <p:spPr>
            <a:xfrm rot="5400000">
              <a:off x="12227704" y="11536247"/>
              <a:ext cx="411429" cy="36878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 xmlns:a16="http://schemas.microsoft.com/office/drawing/2014/main" id="{0CC52548-6FC3-4402-84BA-3DB72355997C}"/>
                </a:ext>
              </a:extLst>
            </p:cNvPr>
            <p:cNvSpPr/>
            <p:nvPr/>
          </p:nvSpPr>
          <p:spPr>
            <a:xfrm>
              <a:off x="12041196" y="9258705"/>
              <a:ext cx="207829" cy="49439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74788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AFE8B4F-3819-4FF3-853D-831B052EC06E}"/>
              </a:ext>
            </a:extLst>
          </p:cNvPr>
          <p:cNvSpPr/>
          <p:nvPr/>
        </p:nvSpPr>
        <p:spPr>
          <a:xfrm>
            <a:off x="2" y="5219699"/>
            <a:ext cx="18220266" cy="2682097"/>
          </a:xfrm>
          <a:prstGeom prst="rect">
            <a:avLst/>
          </a:prstGeom>
          <a:solidFill>
            <a:schemeClr val="tx1">
              <a:alpha val="7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 xmlns:a16="http://schemas.microsoft.com/office/drawing/2014/main" id="{799E8460-57DF-4E1A-BD61-FBBD179E0412}"/>
              </a:ext>
            </a:extLst>
          </p:cNvPr>
          <p:cNvSpPr txBox="1"/>
          <p:nvPr/>
        </p:nvSpPr>
        <p:spPr>
          <a:xfrm>
            <a:off x="290606" y="5571599"/>
            <a:ext cx="16184923" cy="1261884"/>
          </a:xfrm>
          <a:prstGeom prst="rect">
            <a:avLst/>
          </a:prstGeom>
          <a:noFill/>
        </p:spPr>
        <p:txBody>
          <a:bodyPr wrap="square" rtlCol="0">
            <a:spAutoFit/>
          </a:bodyPr>
          <a:lstStyle/>
          <a:p>
            <a:pPr lvl="0">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Today’s Sports Fans</a:t>
            </a:r>
          </a:p>
        </p:txBody>
      </p:sp>
      <p:sp>
        <p:nvSpPr>
          <p:cNvPr id="7" name="TextBox 6">
            <a:extLst>
              <a:ext uri="{FF2B5EF4-FFF2-40B4-BE49-F238E27FC236}">
                <a16:creationId xmlns="" xmlns:a16="http://schemas.microsoft.com/office/drawing/2014/main" id="{799E8460-57DF-4E1A-BD61-FBBD179E0412}"/>
              </a:ext>
            </a:extLst>
          </p:cNvPr>
          <p:cNvSpPr txBox="1"/>
          <p:nvPr/>
        </p:nvSpPr>
        <p:spPr>
          <a:xfrm>
            <a:off x="255494" y="6833483"/>
            <a:ext cx="19842256" cy="707886"/>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 Snapshot Of Their Unbridled Passion Across Audience Segments</a:t>
            </a:r>
            <a:endParaRPr kumimoji="0" lang="en-US" sz="44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026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654723"/>
            <a:ext cx="8238140" cy="549209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6328" y="1692617"/>
            <a:ext cx="8170434" cy="54542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40866" y="1687047"/>
            <a:ext cx="8043136" cy="5750356"/>
          </a:xfrm>
          <a:prstGeom prst="rect">
            <a:avLst/>
          </a:prstGeom>
        </p:spPr>
      </p:pic>
      <p:sp>
        <p:nvSpPr>
          <p:cNvPr id="5" name="Rectangle 4"/>
          <p:cNvSpPr/>
          <p:nvPr/>
        </p:nvSpPr>
        <p:spPr>
          <a:xfrm>
            <a:off x="0" y="6762764"/>
            <a:ext cx="8170431" cy="7008097"/>
          </a:xfrm>
          <a:prstGeom prst="rect">
            <a:avLst/>
          </a:prstGeom>
          <a:solidFill>
            <a:srgbClr val="426D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8170432" y="6762765"/>
            <a:ext cx="8170434" cy="7008270"/>
          </a:xfrm>
          <a:prstGeom prst="rect">
            <a:avLst/>
          </a:prstGeom>
          <a:solidFill>
            <a:srgbClr val="D37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16340866" y="6762764"/>
            <a:ext cx="8043134" cy="6992641"/>
          </a:xfrm>
          <a:prstGeom prst="rect">
            <a:avLst/>
          </a:prstGeom>
          <a:solidFill>
            <a:srgbClr val="849F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p:cNvSpPr txBox="1"/>
          <p:nvPr/>
        </p:nvSpPr>
        <p:spPr>
          <a:xfrm>
            <a:off x="42240" y="8079688"/>
            <a:ext cx="8043766" cy="4401205"/>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is one of many interests for the casual fan.  They stay up-to-date with major sports news and stories so that they can be part of the conversation with friends and family when they get together to watch sports. Casual fans occasionally watch sports on TV with two-thirds watching a live sporting event at least on a weekly basis. They are more likely to prefer watching sports at a bar/restaurant or someone’s home as part of a social gathering.</a:t>
            </a:r>
          </a:p>
        </p:txBody>
      </p:sp>
      <p:sp>
        <p:nvSpPr>
          <p:cNvPr id="9" name="TextBox 8"/>
          <p:cNvSpPr txBox="1"/>
          <p:nvPr/>
        </p:nvSpPr>
        <p:spPr>
          <a:xfrm>
            <a:off x="8273340" y="8077383"/>
            <a:ext cx="7944042" cy="4401205"/>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moderate fan enjoys watching sports and routinely follows sports news and stories so they can stay up-to-date with their favorite teams. They regularly watch sports on TV with three-quarters watching live sports at least a few times a week. Moderate fans are more likely to prefer watching sports, and following their favorite teams, from the comfort of their own home but they will also attend a game in-person occasionally. </a:t>
            </a:r>
          </a:p>
        </p:txBody>
      </p:sp>
      <p:sp>
        <p:nvSpPr>
          <p:cNvPr id="10" name="TextBox 9"/>
          <p:cNvSpPr txBox="1"/>
          <p:nvPr/>
        </p:nvSpPr>
        <p:spPr>
          <a:xfrm>
            <a:off x="16468486" y="8077389"/>
            <a:ext cx="7540279" cy="4401205"/>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are a core passion of the avid fan.  They intensely follow their favorite leagues, teams and players by continually checking news and updates through their mobile sports apps. They are habitual TV viewers - 51% watch live sports on a daily basis. Avid fans also love the gameday atmosphere and enjoy rooting on their favorite team in person - 83% have attended a game/event over the last two years.</a:t>
            </a:r>
          </a:p>
        </p:txBody>
      </p:sp>
      <p:sp>
        <p:nvSpPr>
          <p:cNvPr id="12" name="TextBox 11"/>
          <p:cNvSpPr txBox="1"/>
          <p:nvPr/>
        </p:nvSpPr>
        <p:spPr>
          <a:xfrm>
            <a:off x="-11794" y="6852812"/>
            <a:ext cx="8176330" cy="1138773"/>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Casual Sports Fan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(20% of sports fans)</a:t>
            </a:r>
          </a:p>
        </p:txBody>
      </p:sp>
      <p:sp>
        <p:nvSpPr>
          <p:cNvPr id="18" name="TextBox 17"/>
          <p:cNvSpPr txBox="1"/>
          <p:nvPr/>
        </p:nvSpPr>
        <p:spPr>
          <a:xfrm>
            <a:off x="8164536" y="6852812"/>
            <a:ext cx="8164537" cy="1138773"/>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Moderate Sports Fan</a:t>
            </a:r>
          </a:p>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(37% of sports fans)</a:t>
            </a:r>
          </a:p>
        </p:txBody>
      </p:sp>
      <p:sp>
        <p:nvSpPr>
          <p:cNvPr id="19" name="TextBox 18"/>
          <p:cNvSpPr txBox="1"/>
          <p:nvPr/>
        </p:nvSpPr>
        <p:spPr>
          <a:xfrm>
            <a:off x="16340866" y="6852812"/>
            <a:ext cx="8054927" cy="1138773"/>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a:t>
            </a:r>
          </a:p>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(43% of sports fans)</a:t>
            </a:r>
          </a:p>
        </p:txBody>
      </p:sp>
      <p:sp>
        <p:nvSpPr>
          <p:cNvPr id="20" name="TextBox 19">
            <a:extLst>
              <a:ext uri="{FF2B5EF4-FFF2-40B4-BE49-F238E27FC236}">
                <a16:creationId xmlns="" xmlns:a16="http://schemas.microsoft.com/office/drawing/2014/main" id="{90EAFF77-6F17-4707-A574-6B080FFECA14}"/>
              </a:ext>
            </a:extLst>
          </p:cNvPr>
          <p:cNvSpPr txBox="1"/>
          <p:nvPr/>
        </p:nvSpPr>
        <p:spPr>
          <a:xfrm>
            <a:off x="0" y="306524"/>
            <a:ext cx="24384002" cy="1200200"/>
          </a:xfrm>
          <a:prstGeom prst="rect">
            <a:avLst/>
          </a:prstGeom>
          <a:noFill/>
        </p:spPr>
        <p:txBody>
          <a:bodyPr wrap="square" rtlCol="0">
            <a:spAutoFit/>
          </a:bodyPr>
          <a:lstStyle/>
          <a:p>
            <a:pPr algn="ctr"/>
            <a:r>
              <a:rPr lang="en-US" sz="7199" dirty="0">
                <a:solidFill>
                  <a:schemeClr val="bg1"/>
                </a:solidFill>
                <a:latin typeface="Open Sans" panose="020B0606030504020204" pitchFamily="34" charset="0"/>
                <a:ea typeface="Open Sans" panose="020B0606030504020204" pitchFamily="34" charset="0"/>
                <a:cs typeface="Open Sans" panose="020B0606030504020204" pitchFamily="34" charset="0"/>
              </a:rPr>
              <a:t>The Three Levels of Sports Fandom</a:t>
            </a:r>
          </a:p>
        </p:txBody>
      </p:sp>
      <p:sp>
        <p:nvSpPr>
          <p:cNvPr id="22"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11</a:t>
            </a:r>
          </a:p>
        </p:txBody>
      </p:sp>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7" name="Text Placeholder 3">
            <a:extLst>
              <a:ext uri="{FF2B5EF4-FFF2-40B4-BE49-F238E27FC236}">
                <a16:creationId xmlns="" xmlns:a16="http://schemas.microsoft.com/office/drawing/2014/main" id="{0890238E-BD73-4A2C-A3AF-1F4D91E4417C}"/>
              </a:ext>
            </a:extLst>
          </p:cNvPr>
          <p:cNvSpPr txBox="1">
            <a:spLocks/>
          </p:cNvSpPr>
          <p:nvPr/>
        </p:nvSpPr>
        <p:spPr>
          <a:xfrm>
            <a:off x="127215" y="13111666"/>
            <a:ext cx="21594938" cy="31344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S3: How would you describe your level of interest in sports?</a:t>
            </a:r>
          </a:p>
        </p:txBody>
      </p:sp>
      <p:sp>
        <p:nvSpPr>
          <p:cNvPr id="21" name="Rectangle 20">
            <a:extLst>
              <a:ext uri="{FF2B5EF4-FFF2-40B4-BE49-F238E27FC236}">
                <a16:creationId xmlns="" xmlns:a16="http://schemas.microsoft.com/office/drawing/2014/main" id="{167DE2D0-0B55-4361-8DFE-184AE5E1CE84}"/>
              </a:ext>
            </a:extLst>
          </p:cNvPr>
          <p:cNvSpPr/>
          <p:nvPr/>
        </p:nvSpPr>
        <p:spPr>
          <a:xfrm>
            <a:off x="0" y="13369396"/>
            <a:ext cx="23622000" cy="307777"/>
          </a:xfrm>
          <a:prstGeom prst="rect">
            <a:avLst/>
          </a:prstGeom>
        </p:spPr>
        <p:txBody>
          <a:bodyPr wrap="square">
            <a:spAutoFit/>
          </a:bodyPr>
          <a:lstStyle/>
          <a:p>
            <a:pPr algn="ctr"/>
            <a:r>
              <a:rPr lang="en-US" sz="14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4179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83885" y="2306340"/>
            <a:ext cx="7473308" cy="9950824"/>
          </a:xfrm>
          <a:prstGeom prst="roundRect">
            <a:avLst/>
          </a:prstGeom>
          <a:noFill/>
          <a:ln w="38100">
            <a:solidFill>
              <a:srgbClr val="426D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12</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 xmlns:a16="http://schemas.microsoft.com/office/drawing/2014/main" id="{38783680-0958-4DCD-8517-A6DE38BE5F2C}"/>
              </a:ext>
            </a:extLst>
          </p:cNvPr>
          <p:cNvSpPr txBox="1">
            <a:spLocks/>
          </p:cNvSpPr>
          <p:nvPr/>
        </p:nvSpPr>
        <p:spPr>
          <a:xfrm>
            <a:off x="143126" y="12743344"/>
            <a:ext cx="21594938" cy="52322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 What is your gender? Q S1: What is your age?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Moderate Fans Respondents (regularly watch sports on TV, routinely follow sports news, etc.),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9" name="Chart 18"/>
          <p:cNvGraphicFramePr/>
          <p:nvPr>
            <p:extLst>
              <p:ext uri="{D42A27DB-BD31-4B8C-83A1-F6EECF244321}">
                <p14:modId xmlns:p14="http://schemas.microsoft.com/office/powerpoint/2010/main" val="261767948"/>
              </p:ext>
            </p:extLst>
          </p:nvPr>
        </p:nvGraphicFramePr>
        <p:xfrm>
          <a:off x="583885" y="4833730"/>
          <a:ext cx="7473308" cy="7162297"/>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583885" y="2393658"/>
            <a:ext cx="7473308" cy="1384995"/>
          </a:xfrm>
          <a:prstGeom prst="rect">
            <a:avLst/>
          </a:prstGeom>
          <a:noFill/>
        </p:spPr>
        <p:txBody>
          <a:bodyPr wrap="square" rtlCol="0">
            <a:spAutoFit/>
          </a:bodyPr>
          <a:lstStyle/>
          <a:p>
            <a:pPr algn="ctr"/>
            <a:r>
              <a:rPr lang="en-US" sz="3600" b="1" u="sng"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 Sports Fans</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(20% of sports fans)</a:t>
            </a:r>
          </a:p>
          <a:p>
            <a:pPr algn="ctr"/>
            <a:r>
              <a:rPr lang="en-US" sz="2400" dirty="0">
                <a:solidFill>
                  <a:srgbClr val="426DA1"/>
                </a:solidFill>
                <a:latin typeface="Open Sans" panose="020B0606030504020204" pitchFamily="34" charset="0"/>
                <a:ea typeface="Open Sans" panose="020B0606030504020204" pitchFamily="34" charset="0"/>
                <a:cs typeface="Open Sans" panose="020B0606030504020204" pitchFamily="34" charset="0"/>
              </a:rPr>
              <a:t>Median Age: 46</a:t>
            </a:r>
            <a:endParaRPr lang="en-US" sz="2000" dirty="0">
              <a:solidFill>
                <a:srgbClr val="426DA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itle 1">
            <a:extLst>
              <a:ext uri="{FF2B5EF4-FFF2-40B4-BE49-F238E27FC236}">
                <a16:creationId xmlns=""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The Avid Sports Fan Is Slightly Younger, Skewing More Towards Adults 25-44, </a:t>
            </a:r>
          </a:p>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While Females Compose Approximately 45% Of Causal and Moderate Fans</a:t>
            </a:r>
          </a:p>
        </p:txBody>
      </p:sp>
      <p:sp>
        <p:nvSpPr>
          <p:cNvPr id="3" name="Rounded Rectangle 2"/>
          <p:cNvSpPr/>
          <p:nvPr/>
        </p:nvSpPr>
        <p:spPr>
          <a:xfrm>
            <a:off x="949810" y="3876658"/>
            <a:ext cx="6741459" cy="1272353"/>
          </a:xfrm>
          <a:prstGeom prst="roundRect">
            <a:avLst/>
          </a:prstGeom>
          <a:noFill/>
          <a:ln w="38100">
            <a:solidFill>
              <a:srgbClr val="426D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1231765"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56%</a:t>
            </a:r>
          </a:p>
        </p:txBody>
      </p:sp>
      <p:sp>
        <p:nvSpPr>
          <p:cNvPr id="23" name="TextBox 22"/>
          <p:cNvSpPr txBox="1"/>
          <p:nvPr/>
        </p:nvSpPr>
        <p:spPr>
          <a:xfrm>
            <a:off x="4882264"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44%</a:t>
            </a:r>
          </a:p>
        </p:txBody>
      </p:sp>
      <p:sp>
        <p:nvSpPr>
          <p:cNvPr id="6" name="TextBox 5"/>
          <p:cNvSpPr txBox="1"/>
          <p:nvPr/>
        </p:nvSpPr>
        <p:spPr>
          <a:xfrm>
            <a:off x="583885" y="5265731"/>
            <a:ext cx="7473308" cy="523220"/>
          </a:xfrm>
          <a:prstGeom prst="rect">
            <a:avLst/>
          </a:prstGeom>
          <a:noFill/>
        </p:spPr>
        <p:txBody>
          <a:bodyPr wrap="square" rtlCol="0">
            <a:spAutoFit/>
          </a:bodyP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Age Composition</a:t>
            </a:r>
          </a:p>
        </p:txBody>
      </p:sp>
      <p:sp>
        <p:nvSpPr>
          <p:cNvPr id="28" name="Rounded Rectangle 27"/>
          <p:cNvSpPr/>
          <p:nvPr/>
        </p:nvSpPr>
        <p:spPr>
          <a:xfrm>
            <a:off x="8477703" y="2306340"/>
            <a:ext cx="7473308" cy="9950824"/>
          </a:xfrm>
          <a:prstGeom prst="roundRect">
            <a:avLst/>
          </a:prstGeom>
          <a:noFill/>
          <a:ln w="38100">
            <a:solidFill>
              <a:srgbClr val="D37F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9" name="Chart 28"/>
          <p:cNvGraphicFramePr/>
          <p:nvPr>
            <p:extLst>
              <p:ext uri="{D42A27DB-BD31-4B8C-83A1-F6EECF244321}">
                <p14:modId xmlns:p14="http://schemas.microsoft.com/office/powerpoint/2010/main" val="2486743105"/>
              </p:ext>
            </p:extLst>
          </p:nvPr>
        </p:nvGraphicFramePr>
        <p:xfrm>
          <a:off x="8477703" y="4833730"/>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p:cNvSpPr txBox="1"/>
          <p:nvPr/>
        </p:nvSpPr>
        <p:spPr>
          <a:xfrm>
            <a:off x="8477703" y="2393658"/>
            <a:ext cx="7473308" cy="1384995"/>
          </a:xfrm>
          <a:prstGeom prst="rect">
            <a:avLst/>
          </a:prstGeom>
          <a:noFill/>
        </p:spPr>
        <p:txBody>
          <a:bodyPr wrap="square" rtlCol="0">
            <a:spAutoFit/>
          </a:bodyPr>
          <a:lstStyle/>
          <a:p>
            <a:pPr algn="ctr"/>
            <a:r>
              <a:rPr lang="en-US" sz="3600" b="1" u="sng"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 Sports Fans</a:t>
            </a:r>
          </a:p>
          <a:p>
            <a:pPr algn="ctr"/>
            <a:r>
              <a:rPr lang="en-US" sz="2400" dirty="0">
                <a:latin typeface="Open Sans" panose="020B0606030504020204" pitchFamily="34" charset="0"/>
              </a:rPr>
              <a:t>(37% of sports fans)</a:t>
            </a:r>
          </a:p>
          <a:p>
            <a:pPr algn="ctr"/>
            <a:r>
              <a:rPr lang="en-US" sz="2400" dirty="0">
                <a:solidFill>
                  <a:srgbClr val="D37F3A"/>
                </a:solidFill>
                <a:latin typeface="Open Sans" panose="020B0606030504020204" pitchFamily="34" charset="0"/>
              </a:rPr>
              <a:t>Median Age: 44</a:t>
            </a:r>
          </a:p>
        </p:txBody>
      </p:sp>
      <p:sp>
        <p:nvSpPr>
          <p:cNvPr id="31" name="Rounded Rectangle 30"/>
          <p:cNvSpPr/>
          <p:nvPr/>
        </p:nvSpPr>
        <p:spPr>
          <a:xfrm>
            <a:off x="8843628" y="3876658"/>
            <a:ext cx="6741459" cy="1272353"/>
          </a:xfrm>
          <a:prstGeom prst="roundRect">
            <a:avLst/>
          </a:prstGeom>
          <a:noFill/>
          <a:ln w="38100">
            <a:solidFill>
              <a:srgbClr val="D37F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477703" y="5265731"/>
            <a:ext cx="7473308" cy="523220"/>
          </a:xfrm>
          <a:prstGeom prst="rect">
            <a:avLst/>
          </a:prstGeom>
          <a:noFill/>
        </p:spPr>
        <p:txBody>
          <a:bodyPr wrap="square" rtlCol="0">
            <a:spAutoFit/>
          </a:bodyP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Age Composition</a:t>
            </a:r>
          </a:p>
        </p:txBody>
      </p:sp>
      <p:sp>
        <p:nvSpPr>
          <p:cNvPr id="37" name="TextBox 36"/>
          <p:cNvSpPr txBox="1"/>
          <p:nvPr/>
        </p:nvSpPr>
        <p:spPr>
          <a:xfrm>
            <a:off x="908019" y="4009303"/>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Male</a:t>
            </a:r>
          </a:p>
        </p:txBody>
      </p:sp>
      <p:sp>
        <p:nvSpPr>
          <p:cNvPr id="38" name="TextBox 37"/>
          <p:cNvSpPr txBox="1"/>
          <p:nvPr/>
        </p:nvSpPr>
        <p:spPr>
          <a:xfrm>
            <a:off x="4558518" y="4009303"/>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Female</a:t>
            </a:r>
          </a:p>
        </p:txBody>
      </p:sp>
      <p:sp>
        <p:nvSpPr>
          <p:cNvPr id="39" name="Rounded Rectangle 38"/>
          <p:cNvSpPr/>
          <p:nvPr/>
        </p:nvSpPr>
        <p:spPr>
          <a:xfrm>
            <a:off x="16322300" y="2312348"/>
            <a:ext cx="7473308" cy="9950824"/>
          </a:xfrm>
          <a:prstGeom prst="roundRect">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0" name="Chart 39"/>
          <p:cNvGraphicFramePr/>
          <p:nvPr>
            <p:extLst>
              <p:ext uri="{D42A27DB-BD31-4B8C-83A1-F6EECF244321}">
                <p14:modId xmlns:p14="http://schemas.microsoft.com/office/powerpoint/2010/main" val="438840880"/>
              </p:ext>
            </p:extLst>
          </p:nvPr>
        </p:nvGraphicFramePr>
        <p:xfrm>
          <a:off x="16322300" y="4839738"/>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41" name="TextBox 40"/>
          <p:cNvSpPr txBox="1"/>
          <p:nvPr/>
        </p:nvSpPr>
        <p:spPr>
          <a:xfrm>
            <a:off x="16322300" y="2399666"/>
            <a:ext cx="7473308" cy="1384995"/>
          </a:xfrm>
          <a:prstGeom prst="rect">
            <a:avLst/>
          </a:prstGeom>
          <a:noFill/>
        </p:spPr>
        <p:txBody>
          <a:bodyPr wrap="square" rtlCol="0">
            <a:spAutoFit/>
          </a:bodyPr>
          <a:lstStyle/>
          <a:p>
            <a:pPr algn="ctr"/>
            <a:r>
              <a:rPr lang="en-US" sz="36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Sports Fans</a:t>
            </a:r>
          </a:p>
          <a:p>
            <a:pPr algn="ctr"/>
            <a:r>
              <a:rPr lang="en-US" sz="2400" dirty="0">
                <a:latin typeface="Open Sans" panose="020B0606030504020204" pitchFamily="34" charset="0"/>
              </a:rPr>
              <a:t>(43% of sports fans)</a:t>
            </a:r>
          </a:p>
          <a:p>
            <a:pPr algn="ctr"/>
            <a:r>
              <a:rPr lang="en-US" sz="2400" dirty="0">
                <a:solidFill>
                  <a:srgbClr val="77933C"/>
                </a:solidFill>
                <a:latin typeface="Open Sans" panose="020B0606030504020204" pitchFamily="34" charset="0"/>
              </a:rPr>
              <a:t>Median Age: 41</a:t>
            </a:r>
          </a:p>
        </p:txBody>
      </p:sp>
      <p:sp>
        <p:nvSpPr>
          <p:cNvPr id="42" name="Rounded Rectangle 41"/>
          <p:cNvSpPr/>
          <p:nvPr/>
        </p:nvSpPr>
        <p:spPr>
          <a:xfrm>
            <a:off x="16688225" y="3882666"/>
            <a:ext cx="6741459" cy="1272353"/>
          </a:xfrm>
          <a:prstGeom prst="roundRect">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16322300" y="5271739"/>
            <a:ext cx="7473308" cy="523220"/>
          </a:xfrm>
          <a:prstGeom prst="rect">
            <a:avLst/>
          </a:prstGeom>
          <a:noFill/>
        </p:spPr>
        <p:txBody>
          <a:bodyPr wrap="square" rtlCol="0">
            <a:spAutoFit/>
          </a:bodyP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Age Composition</a:t>
            </a: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1765" y="4160546"/>
            <a:ext cx="722191" cy="722191"/>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6974" y="4160546"/>
            <a:ext cx="722192" cy="722192"/>
          </a:xfrm>
          <a:prstGeom prst="rect">
            <a:avLst/>
          </a:prstGeom>
        </p:spPr>
      </p:pic>
      <p:sp>
        <p:nvSpPr>
          <p:cNvPr id="48" name="TextBox 47"/>
          <p:cNvSpPr txBox="1"/>
          <p:nvPr/>
        </p:nvSpPr>
        <p:spPr>
          <a:xfrm>
            <a:off x="9048589" y="4486508"/>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54%</a:t>
            </a:r>
          </a:p>
        </p:txBody>
      </p:sp>
      <p:sp>
        <p:nvSpPr>
          <p:cNvPr id="49" name="TextBox 48"/>
          <p:cNvSpPr txBox="1"/>
          <p:nvPr/>
        </p:nvSpPr>
        <p:spPr>
          <a:xfrm>
            <a:off x="12699088" y="4486508"/>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46%</a:t>
            </a:r>
          </a:p>
        </p:txBody>
      </p:sp>
      <p:sp>
        <p:nvSpPr>
          <p:cNvPr id="50" name="TextBox 49"/>
          <p:cNvSpPr txBox="1"/>
          <p:nvPr/>
        </p:nvSpPr>
        <p:spPr>
          <a:xfrm>
            <a:off x="8724843" y="4018256"/>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Male</a:t>
            </a:r>
          </a:p>
        </p:txBody>
      </p:sp>
      <p:sp>
        <p:nvSpPr>
          <p:cNvPr id="51" name="TextBox 50"/>
          <p:cNvSpPr txBox="1"/>
          <p:nvPr/>
        </p:nvSpPr>
        <p:spPr>
          <a:xfrm>
            <a:off x="12375342" y="4018256"/>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Female</a:t>
            </a:r>
          </a:p>
        </p:txBody>
      </p:sp>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18589" y="4169499"/>
            <a:ext cx="722191" cy="722191"/>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383798" y="4169499"/>
            <a:ext cx="722192" cy="722192"/>
          </a:xfrm>
          <a:prstGeom prst="rect">
            <a:avLst/>
          </a:prstGeom>
        </p:spPr>
      </p:pic>
      <p:sp>
        <p:nvSpPr>
          <p:cNvPr id="66" name="TextBox 65"/>
          <p:cNvSpPr txBox="1"/>
          <p:nvPr/>
        </p:nvSpPr>
        <p:spPr>
          <a:xfrm>
            <a:off x="16822923"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68%</a:t>
            </a:r>
          </a:p>
        </p:txBody>
      </p:sp>
      <p:sp>
        <p:nvSpPr>
          <p:cNvPr id="67" name="TextBox 66"/>
          <p:cNvSpPr txBox="1"/>
          <p:nvPr/>
        </p:nvSpPr>
        <p:spPr>
          <a:xfrm>
            <a:off x="20473423"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32%</a:t>
            </a:r>
          </a:p>
        </p:txBody>
      </p:sp>
      <p:sp>
        <p:nvSpPr>
          <p:cNvPr id="68" name="TextBox 67"/>
          <p:cNvSpPr txBox="1"/>
          <p:nvPr/>
        </p:nvSpPr>
        <p:spPr>
          <a:xfrm>
            <a:off x="16499177" y="4009303"/>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Male</a:t>
            </a:r>
          </a:p>
        </p:txBody>
      </p:sp>
      <p:sp>
        <p:nvSpPr>
          <p:cNvPr id="69" name="TextBox 68"/>
          <p:cNvSpPr txBox="1"/>
          <p:nvPr/>
        </p:nvSpPr>
        <p:spPr>
          <a:xfrm>
            <a:off x="20149675" y="4009301"/>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Female</a:t>
            </a:r>
          </a:p>
        </p:txBody>
      </p:sp>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392923" y="4160546"/>
            <a:ext cx="722191" cy="722191"/>
          </a:xfrm>
          <a:prstGeom prst="rect">
            <a:avLst/>
          </a:prstGeom>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58132" y="4160546"/>
            <a:ext cx="722192" cy="722192"/>
          </a:xfrm>
          <a:prstGeom prst="rect">
            <a:avLst/>
          </a:prstGeom>
        </p:spPr>
      </p:pic>
    </p:spTree>
    <p:extLst>
      <p:ext uri="{BB962C8B-B14F-4D97-AF65-F5344CB8AC3E}">
        <p14:creationId xmlns:p14="http://schemas.microsoft.com/office/powerpoint/2010/main" val="37622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83885" y="3254133"/>
            <a:ext cx="7473308" cy="8588917"/>
          </a:xfrm>
          <a:prstGeom prst="roundRect">
            <a:avLst/>
          </a:prstGeom>
          <a:noFill/>
          <a:ln w="38100">
            <a:solidFill>
              <a:srgbClr val="426D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13</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 xmlns:a16="http://schemas.microsoft.com/office/drawing/2014/main" id="{38783680-0958-4DCD-8517-A6DE38BE5F2C}"/>
              </a:ext>
            </a:extLst>
          </p:cNvPr>
          <p:cNvSpPr txBox="1">
            <a:spLocks/>
          </p:cNvSpPr>
          <p:nvPr/>
        </p:nvSpPr>
        <p:spPr>
          <a:xfrm>
            <a:off x="143126" y="12651904"/>
            <a:ext cx="21594938" cy="57472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self-identified sports fans, P18+. Q S4: On average, how often do you watch live sports on TV in a given month? </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indicate any viewing that takes place regardless of device (i.e., TV, smartphone, tablet,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or location (i.e. at home, at a bar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Moderate Fans Respondents (regularly watch sports on TV, routinely follow sports news, etc.),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20" name="TextBox 19"/>
          <p:cNvSpPr txBox="1"/>
          <p:nvPr/>
        </p:nvSpPr>
        <p:spPr>
          <a:xfrm>
            <a:off x="583885" y="3332003"/>
            <a:ext cx="7473308" cy="1015663"/>
          </a:xfrm>
          <a:prstGeom prst="rect">
            <a:avLst/>
          </a:prstGeom>
          <a:noFill/>
        </p:spPr>
        <p:txBody>
          <a:bodyPr wrap="square" rtlCol="0">
            <a:spAutoFit/>
          </a:bodyPr>
          <a:lstStyle/>
          <a:p>
            <a:pPr algn="ctr"/>
            <a:r>
              <a:rPr lang="en-US" sz="3600" b="1" u="sng"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 Sports Fans</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(20% of sports fans)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itle 1">
            <a:extLst>
              <a:ext uri="{FF2B5EF4-FFF2-40B4-BE49-F238E27FC236}">
                <a16:creationId xmlns=""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Over Half Of All Avid Fans Watch Live Sports Daily And Even Two-Thirds </a:t>
            </a:r>
          </a:p>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Of Casual Sports Fans Watch Sports At Least On A Weekly Basis</a:t>
            </a:r>
          </a:p>
        </p:txBody>
      </p:sp>
      <p:sp>
        <p:nvSpPr>
          <p:cNvPr id="28" name="Rounded Rectangle 27"/>
          <p:cNvSpPr/>
          <p:nvPr/>
        </p:nvSpPr>
        <p:spPr>
          <a:xfrm>
            <a:off x="8477703" y="3254133"/>
            <a:ext cx="7473308" cy="8588917"/>
          </a:xfrm>
          <a:prstGeom prst="roundRect">
            <a:avLst/>
          </a:prstGeom>
          <a:noFill/>
          <a:ln w="38100">
            <a:solidFill>
              <a:srgbClr val="D37F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8477703" y="3332003"/>
            <a:ext cx="7473308" cy="1015663"/>
          </a:xfrm>
          <a:prstGeom prst="rect">
            <a:avLst/>
          </a:prstGeom>
          <a:noFill/>
        </p:spPr>
        <p:txBody>
          <a:bodyPr wrap="square" rtlCol="0">
            <a:spAutoFit/>
          </a:bodyPr>
          <a:lstStyle/>
          <a:p>
            <a:pPr algn="ctr"/>
            <a:r>
              <a:rPr lang="en-US" sz="3600" b="1" u="sng"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 Sports Fans</a:t>
            </a:r>
          </a:p>
          <a:p>
            <a:pPr algn="ctr"/>
            <a:r>
              <a:rPr lang="en-US" sz="2400" dirty="0">
                <a:latin typeface="Open Sans" panose="020B0606030504020204" pitchFamily="34" charset="0"/>
              </a:rPr>
              <a:t>(37% of sports fans)</a:t>
            </a:r>
          </a:p>
        </p:txBody>
      </p:sp>
      <p:sp>
        <p:nvSpPr>
          <p:cNvPr id="39" name="Rounded Rectangle 38"/>
          <p:cNvSpPr/>
          <p:nvPr/>
        </p:nvSpPr>
        <p:spPr>
          <a:xfrm>
            <a:off x="16322300" y="3260141"/>
            <a:ext cx="7473308" cy="8588917"/>
          </a:xfrm>
          <a:prstGeom prst="roundRect">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16322300" y="3338011"/>
            <a:ext cx="7473308" cy="1015663"/>
          </a:xfrm>
          <a:prstGeom prst="rect">
            <a:avLst/>
          </a:prstGeom>
          <a:noFill/>
        </p:spPr>
        <p:txBody>
          <a:bodyPr wrap="square" rtlCol="0">
            <a:spAutoFit/>
          </a:bodyPr>
          <a:lstStyle/>
          <a:p>
            <a:pPr algn="ctr"/>
            <a:r>
              <a:rPr lang="en-US" sz="36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Sports Fans</a:t>
            </a:r>
          </a:p>
          <a:p>
            <a:pPr algn="ctr"/>
            <a:r>
              <a:rPr lang="en-US" sz="2400" dirty="0">
                <a:latin typeface="Open Sans" panose="020B0606030504020204" pitchFamily="34" charset="0"/>
              </a:rPr>
              <a:t>(43% of sports fans)</a:t>
            </a:r>
          </a:p>
        </p:txBody>
      </p:sp>
      <p:sp>
        <p:nvSpPr>
          <p:cNvPr id="43" name="Rectangle 42">
            <a:extLst>
              <a:ext uri="{FF2B5EF4-FFF2-40B4-BE49-F238E27FC236}">
                <a16:creationId xmlns="" xmlns:a16="http://schemas.microsoft.com/office/drawing/2014/main" id="{C0B7043F-261A-4DF3-8308-ED0A1973C94F}"/>
              </a:ext>
            </a:extLst>
          </p:cNvPr>
          <p:cNvSpPr/>
          <p:nvPr/>
        </p:nvSpPr>
        <p:spPr>
          <a:xfrm>
            <a:off x="89338" y="2216308"/>
            <a:ext cx="24240874"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sp>
        <p:nvSpPr>
          <p:cNvPr id="44" name="Text Placeholder 3">
            <a:extLst>
              <a:ext uri="{FF2B5EF4-FFF2-40B4-BE49-F238E27FC236}">
                <a16:creationId xmlns="" xmlns:a16="http://schemas.microsoft.com/office/drawing/2014/main" id="{60F35705-C0FA-40B8-86E6-05E2D5ECC528}"/>
              </a:ext>
            </a:extLst>
          </p:cNvPr>
          <p:cNvSpPr txBox="1">
            <a:spLocks/>
          </p:cNvSpPr>
          <p:nvPr/>
        </p:nvSpPr>
        <p:spPr>
          <a:xfrm>
            <a:off x="3437903" y="12095963"/>
            <a:ext cx="18300159" cy="33525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*TV is inclusive of </a:t>
            </a:r>
            <a:r>
              <a:rPr lang="en-US" b="1" u="sng" dirty="0">
                <a:latin typeface="Open Sans" panose="020B0606030504020204" pitchFamily="34" charset="0"/>
                <a:ea typeface="Open Sans" panose="020B0606030504020204" pitchFamily="34" charset="0"/>
                <a:cs typeface="Open Sans" panose="020B0606030504020204" pitchFamily="34" charset="0"/>
              </a:rPr>
              <a:t>all devices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ie</a:t>
            </a:r>
            <a:r>
              <a:rPr lang="en-US"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u="sng" dirty="0">
                <a:latin typeface="Open Sans" panose="020B0606030504020204" pitchFamily="34" charset="0"/>
                <a:ea typeface="Open Sans" panose="020B0606030504020204" pitchFamily="34" charset="0"/>
                <a:cs typeface="Open Sans" panose="020B0606030504020204" pitchFamily="34" charset="0"/>
              </a:rPr>
              <a:t>locations</a:t>
            </a:r>
            <a:r>
              <a:rPr lang="en-US"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45" name="Chart 44"/>
          <p:cNvGraphicFramePr/>
          <p:nvPr>
            <p:extLst>
              <p:ext uri="{D42A27DB-BD31-4B8C-83A1-F6EECF244321}">
                <p14:modId xmlns:p14="http://schemas.microsoft.com/office/powerpoint/2010/main" val="436779921"/>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p:cNvGraphicFramePr/>
          <p:nvPr>
            <p:extLst>
              <p:ext uri="{D42A27DB-BD31-4B8C-83A1-F6EECF244321}">
                <p14:modId xmlns:p14="http://schemas.microsoft.com/office/powerpoint/2010/main" val="2013007963"/>
              </p:ext>
            </p:extLst>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p:cNvGraphicFramePr/>
          <p:nvPr>
            <p:extLst>
              <p:ext uri="{D42A27DB-BD31-4B8C-83A1-F6EECF244321}">
                <p14:modId xmlns:p14="http://schemas.microsoft.com/office/powerpoint/2010/main" val="1297099379"/>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0472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590894" cy="1140171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avid fan is a voracious viewer who has a wide set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of interests when it comes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 sports.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While NFL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is still the unquestioned </a:t>
            </a: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leader across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all levels of sports fandom, several others draw a significant audience with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11 sports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being followed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by at least one-quarter of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avid fans.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Four sports –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NFL</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college football</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MLB</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NBA</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followed by at least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one-quarter of casual fans.</a:t>
            </a:r>
            <a:endPar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14</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025" y="7270167"/>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17703" y="4381358"/>
            <a:ext cx="1298813" cy="129881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17436" y="1480804"/>
            <a:ext cx="1299346" cy="1299346"/>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39220" y="4360432"/>
            <a:ext cx="1299346" cy="1299346"/>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39487" y="7355316"/>
            <a:ext cx="1298813" cy="1298813"/>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639487" y="10091160"/>
            <a:ext cx="1298813" cy="1298813"/>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517703" y="10090626"/>
            <a:ext cx="1298813" cy="1298813"/>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50292" y="10090627"/>
            <a:ext cx="1298813" cy="1298813"/>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344957" y="7279117"/>
            <a:ext cx="1298813" cy="1298813"/>
          </a:xfrm>
          <a:prstGeom prst="rect">
            <a:avLst/>
          </a:prstGeom>
        </p:spPr>
      </p:pic>
      <p:pic>
        <p:nvPicPr>
          <p:cNvPr id="20" name="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517703" y="7270700"/>
            <a:ext cx="1298813" cy="1298813"/>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344690" y="1480804"/>
            <a:ext cx="1299346" cy="1299346"/>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71%</a:t>
            </a:r>
            <a:r>
              <a:rPr kumimoji="0" lang="en-US" sz="320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80</a:t>
            </a:r>
            <a:r>
              <a:rPr kumimoji="0" lang="en-US" sz="3200"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849F4B"/>
                </a:solidFill>
                <a:effectLst/>
                <a:uLnTx/>
                <a:uFillTx/>
                <a:latin typeface="Open Sans" panose="020B0606030504020204" pitchFamily="34" charset="0"/>
                <a:ea typeface="Open Sans" panose="020B0606030504020204" pitchFamily="34" charset="0"/>
                <a:cs typeface="Open Sans" panose="020B0606030504020204" pitchFamily="34" charset="0"/>
              </a:rPr>
              <a:t>87%</a:t>
            </a:r>
            <a:endParaRPr kumimoji="0" lang="en-US" sz="3600" b="1" i="0" u="none" strike="noStrike" kern="1200" cap="none" spc="0" normalizeH="0" baseline="0" noProof="0" dirty="0">
              <a:ln>
                <a:noFill/>
              </a:ln>
              <a:solidFill>
                <a:srgbClr val="849F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13639220" y="1480804"/>
            <a:ext cx="1299346" cy="1299346"/>
          </a:xfrm>
          <a:prstGeom prst="rect">
            <a:avLst/>
          </a:prstGeom>
        </p:spPr>
      </p:pic>
      <p:sp>
        <p:nvSpPr>
          <p:cNvPr id="26" name="TextBox 25"/>
          <p:cNvSpPr txBox="1"/>
          <p:nvPr/>
        </p:nvSpPr>
        <p:spPr>
          <a:xfrm>
            <a:off x="1230739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37%</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55%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70%</a:t>
            </a:r>
            <a:endParaRPr lang="en-US" sz="36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16396591" y="2888193"/>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41%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59%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69%</a:t>
            </a:r>
            <a:endParaRPr lang="en-US" sz="36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0222099"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41%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50%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64%</a:t>
            </a:r>
            <a:endParaRPr lang="en-US" sz="36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158998" y="5788747"/>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24%</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40%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57%</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8218201"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16%</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19%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28%</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20183999"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19%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34%</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2516629" y="5788747"/>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12%</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27%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38%</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200000">
            <a:off x="9550025" y="4355831"/>
            <a:ext cx="1299346" cy="1299346"/>
          </a:xfrm>
          <a:prstGeom prst="rect">
            <a:avLst/>
          </a:prstGeom>
        </p:spPr>
      </p:pic>
      <p:pic>
        <p:nvPicPr>
          <p:cNvPr id="42" name="Picture 4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1343368" y="4355830"/>
            <a:ext cx="1301991" cy="1301991"/>
          </a:xfrm>
          <a:prstGeom prst="rect">
            <a:avLst/>
          </a:prstGeom>
        </p:spPr>
      </p:pic>
      <p:sp>
        <p:nvSpPr>
          <p:cNvPr id="88" name="TextBox 87"/>
          <p:cNvSpPr txBox="1"/>
          <p:nvPr/>
        </p:nvSpPr>
        <p:spPr>
          <a:xfrm>
            <a:off x="16388631" y="8792033"/>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16%</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21%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25%</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20012866"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20%</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16425084" y="5788747"/>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18%</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22%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36%</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lvl="0" algn="ctr">
              <a:defRPr/>
            </a:pP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7%</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4%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849F4B"/>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93" name="TextBox 92"/>
          <p:cNvSpPr txBox="1"/>
          <p:nvPr/>
        </p:nvSpPr>
        <p:spPr>
          <a:xfrm>
            <a:off x="12248193" y="8792033"/>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13%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27%</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6185612" y="1150225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5%</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11%</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8391606" y="11502254"/>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12%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17%</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251662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6%</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6%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12%</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Text Placeholder 3"/>
          <p:cNvSpPr>
            <a:spLocks noGrp="1"/>
          </p:cNvSpPr>
          <p:nvPr>
            <p:ph type="body" sz="quarter" idx="14"/>
          </p:nvPr>
        </p:nvSpPr>
        <p:spPr>
          <a:xfrm>
            <a:off x="7967124" y="12668298"/>
            <a:ext cx="13770939" cy="739198"/>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Q8: Which sports do you follow? Note: Numbers don’t add to 100% due to respondents ability to select more than one answer.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Moderate Fans Respondents (regularly watch sports on TV, routinely follow sports news, etc.),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by Avid fans’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 xmlns:a16="http://schemas.microsoft.com/office/drawing/2014/main" id="{A7B09BD8-9A5B-4E8F-9001-69D4B543F134}"/>
              </a:ext>
            </a:extLst>
          </p:cNvPr>
          <p:cNvSpPr/>
          <p:nvPr/>
        </p:nvSpPr>
        <p:spPr>
          <a:xfrm>
            <a:off x="9097290" y="295951"/>
            <a:ext cx="14287499" cy="1138773"/>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algn="ct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Avid</a:t>
            </a:r>
            <a:endParaRPr lang="en-US" sz="44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Picture 44">
            <a:hlinkClick r:id="rId18" action="ppaction://hlinksldjump"/>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48" name="TextBox 47">
            <a:hlinkClick r:id="rId18"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Tree>
    <p:extLst>
      <p:ext uri="{BB962C8B-B14F-4D97-AF65-F5344CB8AC3E}">
        <p14:creationId xmlns:p14="http://schemas.microsoft.com/office/powerpoint/2010/main" val="1800058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C0B7043F-261A-4DF3-8308-ED0A1973C94F}"/>
              </a:ext>
            </a:extLst>
          </p:cNvPr>
          <p:cNvSpPr/>
          <p:nvPr/>
        </p:nvSpPr>
        <p:spPr>
          <a:xfrm>
            <a:off x="143125" y="2359022"/>
            <a:ext cx="24240874" cy="646331"/>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15</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 xmlns:a16="http://schemas.microsoft.com/office/drawing/2014/main" id="{38783680-0958-4DCD-8517-A6DE38BE5F2C}"/>
              </a:ext>
            </a:extLst>
          </p:cNvPr>
          <p:cNvSpPr txBox="1">
            <a:spLocks/>
          </p:cNvSpPr>
          <p:nvPr/>
        </p:nvSpPr>
        <p:spPr>
          <a:xfrm>
            <a:off x="171095" y="12637419"/>
            <a:ext cx="21061273" cy="5613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S4: On average, how often do you watch live sports on TV in a given month? Please indicate any viewing that takes place regardless of device (i.e., TV, smartphone, tablet,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location (i.e. at home, at a bar</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 Sports Fans based on P18+.</a:t>
            </a:r>
          </a:p>
        </p:txBody>
      </p:sp>
      <p:sp>
        <p:nvSpPr>
          <p:cNvPr id="14" name="TextBox 13"/>
          <p:cNvSpPr txBox="1"/>
          <p:nvPr/>
        </p:nvSpPr>
        <p:spPr>
          <a:xfrm>
            <a:off x="9632480" y="3471151"/>
            <a:ext cx="520425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2">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p>
          <a:p>
            <a:pPr lvl="0" algn="ctr"/>
            <a:r>
              <a:rPr lang="en-US" sz="2400" dirty="0">
                <a:latin typeface="Open Sans" panose="020B0606030504020204" pitchFamily="34" charset="0"/>
              </a:rPr>
              <a:t>(37% of sports fans)</a:t>
            </a:r>
            <a:endParaRPr kumimoji="0" lang="en-US" sz="2400" b="1" i="0" u="sng" strike="noStrike" kern="1200" cap="none" spc="0" normalizeH="0" baseline="0" noProof="0" dirty="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hart 4"/>
          <p:cNvGraphicFramePr/>
          <p:nvPr>
            <p:extLst>
              <p:ext uri="{D42A27DB-BD31-4B8C-83A1-F6EECF244321}">
                <p14:modId xmlns:p14="http://schemas.microsoft.com/office/powerpoint/2010/main" val="2768513335"/>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1844629" y="3471151"/>
            <a:ext cx="4951820"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21" name="TextBox 20"/>
          <p:cNvSpPr txBox="1"/>
          <p:nvPr/>
        </p:nvSpPr>
        <p:spPr>
          <a:xfrm>
            <a:off x="17651080" y="3430086"/>
            <a:ext cx="482192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p>
          <a:p>
            <a:pPr algn="ctr"/>
            <a:r>
              <a:rPr lang="en-US" sz="2400" dirty="0">
                <a:latin typeface="Open Sans" panose="020B0606030504020204" pitchFamily="34" charset="0"/>
              </a:rPr>
              <a:t>(63% of sports fans)</a:t>
            </a:r>
            <a:endParaRPr lang="en-US" sz="3600" b="1" u="sng"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Chart 21"/>
          <p:cNvGraphicFramePr/>
          <p:nvPr>
            <p:extLst>
              <p:ext uri="{D42A27DB-BD31-4B8C-83A1-F6EECF244321}">
                <p14:modId xmlns:p14="http://schemas.microsoft.com/office/powerpoint/2010/main" val="1005946958"/>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24" name="Title 1">
            <a:extLst>
              <a:ext uri="{FF2B5EF4-FFF2-40B4-BE49-F238E27FC236}">
                <a16:creationId xmlns=""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Adult 18-34 Sports Fan Are Most </a:t>
            </a:r>
            <a:r>
              <a:rPr lang="en-US" sz="4600" dirty="0">
                <a:solidFill>
                  <a:prstClr val="black"/>
                </a:solidFill>
                <a:latin typeface="Open Sans" panose="020B0606030504020204" pitchFamily="34" charset="0"/>
                <a:ea typeface="Open Sans" panose="020B0606030504020204" pitchFamily="34" charset="0"/>
                <a:cs typeface="Open Sans" panose="020B0606030504020204" pitchFamily="34" charset="0"/>
              </a:rPr>
              <a:t>Likely To Watch Sports Daily Regardless Of Device Or Location And</a:t>
            </a:r>
            <a:r>
              <a:rPr kumimoji="0" lang="en-US" sz="4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Over 80% Are Habitual Viewers Who Watch At Least A Few Times A Week</a:t>
            </a:r>
          </a:p>
        </p:txBody>
      </p:sp>
      <p:sp>
        <p:nvSpPr>
          <p:cNvPr id="17" name="Rounded Rectangle 16"/>
          <p:cNvSpPr/>
          <p:nvPr/>
        </p:nvSpPr>
        <p:spPr>
          <a:xfrm>
            <a:off x="583885" y="3254680"/>
            <a:ext cx="7473308" cy="8387499"/>
          </a:xfrm>
          <a:prstGeom prst="roundRect">
            <a:avLst/>
          </a:prstGeom>
          <a:noFill/>
          <a:ln w="38100">
            <a:solidFill>
              <a:srgbClr val="70B7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ounded Rectangle 22"/>
          <p:cNvSpPr/>
          <p:nvPr/>
        </p:nvSpPr>
        <p:spPr>
          <a:xfrm>
            <a:off x="8477703" y="3254680"/>
            <a:ext cx="7473308" cy="8387499"/>
          </a:xfrm>
          <a:prstGeom prst="roundRect">
            <a:avLst/>
          </a:prstGeom>
          <a:noFill/>
          <a:ln w="3810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ounded Rectangle 24"/>
          <p:cNvSpPr/>
          <p:nvPr/>
        </p:nvSpPr>
        <p:spPr>
          <a:xfrm>
            <a:off x="16322300" y="3260688"/>
            <a:ext cx="7473308" cy="8387499"/>
          </a:xfrm>
          <a:prstGeom prst="roundRect">
            <a:avLst/>
          </a:prstGeom>
          <a:no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61" y="13218985"/>
            <a:ext cx="440761" cy="440761"/>
          </a:xfrm>
          <a:prstGeom prst="rect">
            <a:avLst/>
          </a:prstGeom>
        </p:spPr>
      </p:pic>
      <p:sp>
        <p:nvSpPr>
          <p:cNvPr id="27" name="TextBox 26">
            <a:hlinkClick r:id="rId7" action="ppaction://hlinksldjump"/>
          </p:cNvPr>
          <p:cNvSpPr txBox="1"/>
          <p:nvPr/>
        </p:nvSpPr>
        <p:spPr>
          <a:xfrm>
            <a:off x="522126" y="13253627"/>
            <a:ext cx="4670360" cy="400110"/>
          </a:xfrm>
          <a:prstGeom prst="rect">
            <a:avLst/>
          </a:prstGeom>
          <a:noFill/>
        </p:spPr>
        <p:txBody>
          <a:bodyPr wrap="square" rtlCol="0">
            <a:spAutoFit/>
          </a:bodyPr>
          <a:lstStyle/>
          <a:p>
            <a:r>
              <a:rPr lang="en-US" sz="20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28" name="Text Placeholder 3">
            <a:extLst>
              <a:ext uri="{FF2B5EF4-FFF2-40B4-BE49-F238E27FC236}">
                <a16:creationId xmlns="" xmlns:a16="http://schemas.microsoft.com/office/drawing/2014/main" id="{0B94A044-0DCC-4F44-8F20-B8293A5921E3}"/>
              </a:ext>
            </a:extLst>
          </p:cNvPr>
          <p:cNvSpPr txBox="1">
            <a:spLocks/>
          </p:cNvSpPr>
          <p:nvPr/>
        </p:nvSpPr>
        <p:spPr>
          <a:xfrm>
            <a:off x="3437903" y="12095963"/>
            <a:ext cx="18300159" cy="33525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*TV is inclusive of </a:t>
            </a:r>
            <a:r>
              <a:rPr lang="en-US" b="1" u="sng" dirty="0">
                <a:latin typeface="Open Sans" panose="020B0606030504020204" pitchFamily="34" charset="0"/>
                <a:ea typeface="Open Sans" panose="020B0606030504020204" pitchFamily="34" charset="0"/>
                <a:cs typeface="Open Sans" panose="020B0606030504020204" pitchFamily="34" charset="0"/>
              </a:rPr>
              <a:t>all devices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ie</a:t>
            </a:r>
            <a:r>
              <a:rPr lang="en-US"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u="sng" dirty="0">
                <a:latin typeface="Open Sans" panose="020B0606030504020204" pitchFamily="34" charset="0"/>
                <a:ea typeface="Open Sans" panose="020B0606030504020204" pitchFamily="34" charset="0"/>
                <a:cs typeface="Open Sans" panose="020B0606030504020204" pitchFamily="34" charset="0"/>
              </a:rPr>
              <a:t>locations</a:t>
            </a:r>
            <a:r>
              <a:rPr lang="en-US"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66194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784298" cy="98670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more likely to gravitate towards high-intensity sports that </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feature non-stop action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like the</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NBA</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soccer</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combat sports like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boxing</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MMA</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16</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21030" y="7270167"/>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62957" y="7373186"/>
            <a:ext cx="1298813" cy="129881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91621" y="1480804"/>
            <a:ext cx="1299346" cy="1299346"/>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13004" y="4360432"/>
            <a:ext cx="1299346" cy="1299346"/>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34536" y="4343178"/>
            <a:ext cx="1298813" cy="1298813"/>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587015" y="10091160"/>
            <a:ext cx="1298813" cy="1298813"/>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02383" y="10090626"/>
            <a:ext cx="1298813" cy="1298813"/>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50292" y="10090627"/>
            <a:ext cx="1298813" cy="1298813"/>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93628" y="7279117"/>
            <a:ext cx="1298813" cy="1298813"/>
          </a:xfrm>
          <a:prstGeom prst="rect">
            <a:avLst/>
          </a:prstGeom>
        </p:spPr>
      </p:pic>
      <p:pic>
        <p:nvPicPr>
          <p:cNvPr id="20" name="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579704" y="7270700"/>
            <a:ext cx="1298813" cy="1298813"/>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3527467" y="1480804"/>
            <a:ext cx="1299346" cy="1299346"/>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81%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75%</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85%</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17517170" y="1480804"/>
            <a:ext cx="1299346" cy="1299346"/>
          </a:xfrm>
          <a:prstGeom prst="rect">
            <a:avLst/>
          </a:prstGeom>
        </p:spPr>
      </p:pic>
      <p:sp>
        <p:nvSpPr>
          <p:cNvPr id="26" name="TextBox 25"/>
          <p:cNvSpPr txBox="1"/>
          <p:nvPr/>
        </p:nvSpPr>
        <p:spPr>
          <a:xfrm>
            <a:off x="1618534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57%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49%</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63%</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20270776" y="2888193"/>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60%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47%</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67%</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2404876"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54%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66%</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47%</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158998" y="5788747"/>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44%</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44%</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16089206"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22%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27%</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12366779"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25%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21%</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20190413" y="5788747"/>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29%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25%</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31%</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200000">
            <a:off x="9550025" y="4355831"/>
            <a:ext cx="1299346" cy="1299346"/>
          </a:xfrm>
          <a:prstGeom prst="rect">
            <a:avLst/>
          </a:prstGeom>
        </p:spPr>
      </p:pic>
      <p:pic>
        <p:nvPicPr>
          <p:cNvPr id="42" name="Picture 4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526148" y="4355830"/>
            <a:ext cx="1301991" cy="1301991"/>
          </a:xfrm>
          <a:prstGeom prst="rect">
            <a:avLst/>
          </a:prstGeom>
        </p:spPr>
      </p:pic>
      <p:sp>
        <p:nvSpPr>
          <p:cNvPr id="88" name="TextBox 87"/>
          <p:cNvSpPr txBox="1"/>
          <p:nvPr/>
        </p:nvSpPr>
        <p:spPr>
          <a:xfrm>
            <a:off x="12450632" y="8792033"/>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22%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21%</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22%</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8161537"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15%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9%</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20170338" y="8780575"/>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27%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17%</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33%</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5%</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p:cNvSpPr txBox="1"/>
          <p:nvPr/>
        </p:nvSpPr>
        <p:spPr>
          <a:xfrm>
            <a:off x="16143242" y="5779895"/>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20%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29%</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15%</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6070292" y="1150225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9%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9%</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8391606" y="11502254"/>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15%</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14%</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2464157"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9%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 xmlns:a16="http://schemas.microsoft.com/office/drawing/2014/main" id="{A7B09BD8-9A5B-4E8F-9001-69D4B543F134}"/>
              </a:ext>
            </a:extLst>
          </p:cNvPr>
          <p:cNvSpPr/>
          <p:nvPr/>
        </p:nvSpPr>
        <p:spPr>
          <a:xfrm>
            <a:off x="7967124" y="295951"/>
            <a:ext cx="16416875" cy="1138773"/>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endParaRPr kumimoji="0" lang="en-US" sz="44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Text Placeholder 3">
            <a:extLst>
              <a:ext uri="{FF2B5EF4-FFF2-40B4-BE49-F238E27FC236}">
                <a16:creationId xmlns="" xmlns:a16="http://schemas.microsoft.com/office/drawing/2014/main" id="{229698A3-992C-483F-974D-A4D625E71A09}"/>
              </a:ext>
            </a:extLst>
          </p:cNvPr>
          <p:cNvSpPr txBox="1">
            <a:spLocks/>
          </p:cNvSpPr>
          <p:nvPr/>
        </p:nvSpPr>
        <p:spPr>
          <a:xfrm>
            <a:off x="8158997" y="12781719"/>
            <a:ext cx="13370801" cy="630675"/>
          </a:xfrm>
          <a:prstGeom prst="rect">
            <a:avLst/>
          </a:prstGeom>
        </p:spPr>
        <p:txBody>
          <a:bodyPr vert="horz">
            <a:noAutofit/>
          </a:bodyPr>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Q8: Which sports do you follow?  Note: Numbers don’t add to 100% due to respondents ability to select more than one answer. All Sports Fans based on P18+. Sorted by A18-34 fans’ %.</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 xmlns:a16="http://schemas.microsoft.com/office/drawing/2014/main" id="{5ACFF0C7-DE13-409B-8EC6-BAEAD6AB20CF}"/>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pic>
        <p:nvPicPr>
          <p:cNvPr id="52" name="Picture 51">
            <a:hlinkClick r:id="rId18" action="ppaction://hlinksldjump"/>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53" name="TextBox 52">
            <a:hlinkClick r:id="rId18"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Tree>
    <p:extLst>
      <p:ext uri="{BB962C8B-B14F-4D97-AF65-F5344CB8AC3E}">
        <p14:creationId xmlns:p14="http://schemas.microsoft.com/office/powerpoint/2010/main" val="644515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7" y="12563663"/>
            <a:ext cx="13361502" cy="804283"/>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Q19: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1859" y="686650"/>
            <a:ext cx="7523387"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There is an unbridled passion that exists among sports fans.</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b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wo-thirds of avid fans feel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personally connected</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to the teams they root for and over half say that some of their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fondest memories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tied to sports.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Furthermore, women are more likely than men to feel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 personal connection to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their favorite teams.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9744896" y="3253745"/>
            <a:ext cx="4482164"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are a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core passion</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my life</a:t>
            </a:r>
            <a:endPar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29" name="TextBox 28"/>
          <p:cNvSpPr txBox="1"/>
          <p:nvPr/>
        </p:nvSpPr>
        <p:spPr>
          <a:xfrm>
            <a:off x="19287936" y="5610491"/>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33" name="TextBox 32"/>
          <p:cNvSpPr txBox="1"/>
          <p:nvPr/>
        </p:nvSpPr>
        <p:spPr>
          <a:xfrm>
            <a:off x="18946051" y="2544183"/>
            <a:ext cx="295676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Male Fans</a:t>
            </a:r>
          </a:p>
        </p:txBody>
      </p:sp>
      <p:sp>
        <p:nvSpPr>
          <p:cNvPr id="36" name="TextBox 35"/>
          <p:cNvSpPr txBox="1"/>
          <p:nvPr/>
        </p:nvSpPr>
        <p:spPr>
          <a:xfrm>
            <a:off x="21530650" y="2544183"/>
            <a:ext cx="295676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Female Fans</a:t>
            </a:r>
          </a:p>
        </p:txBody>
      </p:sp>
      <p:sp>
        <p:nvSpPr>
          <p:cNvPr id="47" name="TextBox 46"/>
          <p:cNvSpPr txBox="1"/>
          <p:nvPr/>
        </p:nvSpPr>
        <p:spPr>
          <a:xfrm>
            <a:off x="9744896" y="5210322"/>
            <a:ext cx="4482164"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feel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personally connected </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the teams I root for</a:t>
            </a:r>
          </a:p>
        </p:txBody>
      </p:sp>
      <p:sp>
        <p:nvSpPr>
          <p:cNvPr id="48" name="TextBox 47"/>
          <p:cNvSpPr txBox="1"/>
          <p:nvPr/>
        </p:nvSpPr>
        <p:spPr>
          <a:xfrm>
            <a:off x="9744896" y="7490003"/>
            <a:ext cx="4482164"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 of my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fondest memories </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tied to sports</a:t>
            </a:r>
          </a:p>
        </p:txBody>
      </p:sp>
      <p:sp>
        <p:nvSpPr>
          <p:cNvPr id="49" name="TextBox 48"/>
          <p:cNvSpPr txBox="1"/>
          <p:nvPr/>
        </p:nvSpPr>
        <p:spPr>
          <a:xfrm>
            <a:off x="9944187" y="9967556"/>
            <a:ext cx="4255697"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cried</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because of a sports event</a:t>
            </a:r>
          </a:p>
        </p:txBody>
      </p:sp>
      <p:sp>
        <p:nvSpPr>
          <p:cNvPr id="53" name="TextBox 52"/>
          <p:cNvSpPr txBox="1"/>
          <p:nvPr/>
        </p:nvSpPr>
        <p:spPr>
          <a:xfrm>
            <a:off x="21872535" y="3450185"/>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36%</a:t>
            </a:r>
          </a:p>
        </p:txBody>
      </p:sp>
      <p:sp>
        <p:nvSpPr>
          <p:cNvPr id="56" name="TextBox 55"/>
          <p:cNvSpPr txBox="1"/>
          <p:nvPr/>
        </p:nvSpPr>
        <p:spPr>
          <a:xfrm>
            <a:off x="19287936" y="1031729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20%</a:t>
            </a:r>
          </a:p>
        </p:txBody>
      </p:sp>
      <p:sp>
        <p:nvSpPr>
          <p:cNvPr id="60" name="TextBox 59"/>
          <p:cNvSpPr txBox="1"/>
          <p:nvPr/>
        </p:nvSpPr>
        <p:spPr>
          <a:xfrm>
            <a:off x="19287936" y="780386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44%</a:t>
            </a:r>
          </a:p>
        </p:txBody>
      </p:sp>
      <p:sp>
        <p:nvSpPr>
          <p:cNvPr id="62" name="Rectangle 61">
            <a:extLst>
              <a:ext uri="{FF2B5EF4-FFF2-40B4-BE49-F238E27FC236}">
                <a16:creationId xmlns="" xmlns:a16="http://schemas.microsoft.com/office/drawing/2014/main" id="{A7B09BD8-9A5B-4E8F-9001-69D4B543F134}"/>
              </a:ext>
            </a:extLst>
          </p:cNvPr>
          <p:cNvSpPr/>
          <p:nvPr/>
        </p:nvSpPr>
        <p:spPr>
          <a:xfrm>
            <a:off x="10307878" y="947395"/>
            <a:ext cx="14032252" cy="646331"/>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Agree</a:t>
            </a:r>
          </a:p>
        </p:txBody>
      </p:sp>
      <p:cxnSp>
        <p:nvCxnSpPr>
          <p:cNvPr id="5" name="Straight Connector 4"/>
          <p:cNvCxnSpPr/>
          <p:nvPr/>
        </p:nvCxnSpPr>
        <p:spPr>
          <a:xfrm>
            <a:off x="9976964" y="485860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9976964" y="7193190"/>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9976964" y="9561548"/>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202349" y="557971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66" name="TextBox 65"/>
          <p:cNvSpPr txBox="1"/>
          <p:nvPr/>
        </p:nvSpPr>
        <p:spPr>
          <a:xfrm>
            <a:off x="13869370" y="2062475"/>
            <a:ext cx="2693968"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67" name="TextBox 66"/>
          <p:cNvSpPr txBox="1"/>
          <p:nvPr/>
        </p:nvSpPr>
        <p:spPr>
          <a:xfrm>
            <a:off x="14202349" y="339007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40%</a:t>
            </a:r>
          </a:p>
        </p:txBody>
      </p:sp>
      <p:sp>
        <p:nvSpPr>
          <p:cNvPr id="68" name="TextBox 67"/>
          <p:cNvSpPr txBox="1"/>
          <p:nvPr/>
        </p:nvSpPr>
        <p:spPr>
          <a:xfrm>
            <a:off x="14202349" y="10286515"/>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69" name="TextBox 68"/>
          <p:cNvSpPr txBox="1"/>
          <p:nvPr/>
        </p:nvSpPr>
        <p:spPr>
          <a:xfrm>
            <a:off x="14202349" y="7773091"/>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6725" y="5345842"/>
            <a:ext cx="1348642" cy="1348642"/>
          </a:xfrm>
          <a:prstGeom prst="rect">
            <a:avLst/>
          </a:prstGeom>
        </p:spPr>
      </p:pic>
      <p:pic>
        <p:nvPicPr>
          <p:cNvPr id="71" name="Picture 7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0809" y="3164676"/>
            <a:ext cx="1340475" cy="1340475"/>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54632" y="7623835"/>
            <a:ext cx="1372829" cy="1372829"/>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69389" y="10120655"/>
            <a:ext cx="1343315" cy="1343315"/>
          </a:xfrm>
          <a:prstGeom prst="rect">
            <a:avLst/>
          </a:prstGeom>
        </p:spPr>
      </p:pic>
      <p:cxnSp>
        <p:nvCxnSpPr>
          <p:cNvPr id="7" name="Straight Connector 6">
            <a:extLst>
              <a:ext uri="{FF2B5EF4-FFF2-40B4-BE49-F238E27FC236}">
                <a16:creationId xmlns="" xmlns:a16="http://schemas.microsoft.com/office/drawing/2014/main" id="{36D0A4DD-D3D1-44AA-BA8F-46D2F6FB07BB}"/>
              </a:ext>
            </a:extLst>
          </p:cNvPr>
          <p:cNvCxnSpPr>
            <a:cxnSpLocks/>
          </p:cNvCxnSpPr>
          <p:nvPr/>
        </p:nvCxnSpPr>
        <p:spPr>
          <a:xfrm>
            <a:off x="19165633" y="2241176"/>
            <a:ext cx="0" cy="9932895"/>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 xmlns:a16="http://schemas.microsoft.com/office/drawing/2014/main" id="{FD6CC090-0BF1-48F3-83BA-5F7ACC068492}"/>
              </a:ext>
            </a:extLst>
          </p:cNvPr>
          <p:cNvSpPr/>
          <p:nvPr/>
        </p:nvSpPr>
        <p:spPr>
          <a:xfrm>
            <a:off x="22044032" y="5525926"/>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 xmlns:a16="http://schemas.microsoft.com/office/drawing/2014/main" id="{CDEBC5DA-6E72-4B62-9909-F8AA7AFE63AC}"/>
              </a:ext>
            </a:extLst>
          </p:cNvPr>
          <p:cNvSpPr/>
          <p:nvPr/>
        </p:nvSpPr>
        <p:spPr>
          <a:xfrm>
            <a:off x="22035069" y="7722279"/>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Rectangle 49">
            <a:extLst>
              <a:ext uri="{FF2B5EF4-FFF2-40B4-BE49-F238E27FC236}">
                <a16:creationId xmlns="" xmlns:a16="http://schemas.microsoft.com/office/drawing/2014/main" id="{ADD73B82-2029-43CD-9686-41EB7DC4D49A}"/>
              </a:ext>
            </a:extLst>
          </p:cNvPr>
          <p:cNvSpPr/>
          <p:nvPr/>
        </p:nvSpPr>
        <p:spPr>
          <a:xfrm>
            <a:off x="22035068" y="10193085"/>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 xmlns:a16="http://schemas.microsoft.com/office/drawing/2014/main" id="{CE476B47-E5E2-4078-B104-D3DBB6C17F93}"/>
              </a:ext>
            </a:extLst>
          </p:cNvPr>
          <p:cNvSpPr/>
          <p:nvPr/>
        </p:nvSpPr>
        <p:spPr>
          <a:xfrm>
            <a:off x="19471166" y="3329577"/>
            <a:ext cx="1840316" cy="1207470"/>
          </a:xfrm>
          <a:prstGeom prst="rect">
            <a:avLst/>
          </a:prstGeom>
          <a:solidFill>
            <a:srgbClr val="B74C49"/>
          </a:solidFill>
          <a:ln w="57150">
            <a:solidFill>
              <a:srgbClr val="B74C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TextBox 29"/>
          <p:cNvSpPr txBox="1"/>
          <p:nvPr/>
        </p:nvSpPr>
        <p:spPr>
          <a:xfrm>
            <a:off x="21872535" y="563981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52" name="TextBox 51"/>
          <p:cNvSpPr txBox="1"/>
          <p:nvPr/>
        </p:nvSpPr>
        <p:spPr>
          <a:xfrm>
            <a:off x="19252078" y="342085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43%</a:t>
            </a:r>
          </a:p>
        </p:txBody>
      </p:sp>
      <p:sp>
        <p:nvSpPr>
          <p:cNvPr id="61" name="TextBox 60"/>
          <p:cNvSpPr txBox="1"/>
          <p:nvPr/>
        </p:nvSpPr>
        <p:spPr>
          <a:xfrm>
            <a:off x="21872535" y="783319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57" name="TextBox 56"/>
          <p:cNvSpPr txBox="1"/>
          <p:nvPr/>
        </p:nvSpPr>
        <p:spPr>
          <a:xfrm>
            <a:off x="21872535" y="10346621"/>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32%</a:t>
            </a:r>
          </a:p>
        </p:txBody>
      </p:sp>
      <p:sp>
        <p:nvSpPr>
          <p:cNvPr id="77" name="Rectangle 76">
            <a:extLst>
              <a:ext uri="{FF2B5EF4-FFF2-40B4-BE49-F238E27FC236}">
                <a16:creationId xmlns="" xmlns:a16="http://schemas.microsoft.com/office/drawing/2014/main" id="{A4336234-781E-48C0-935B-A3ECA188615C}"/>
              </a:ext>
            </a:extLst>
          </p:cNvPr>
          <p:cNvSpPr/>
          <p:nvPr/>
        </p:nvSpPr>
        <p:spPr>
          <a:xfrm>
            <a:off x="16962648" y="5516971"/>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 xmlns:a16="http://schemas.microsoft.com/office/drawing/2014/main" id="{ABAAFE22-956F-404F-A958-DF2B865AA616}"/>
              </a:ext>
            </a:extLst>
          </p:cNvPr>
          <p:cNvSpPr/>
          <p:nvPr/>
        </p:nvSpPr>
        <p:spPr>
          <a:xfrm>
            <a:off x="16980579" y="772227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 xmlns:a16="http://schemas.microsoft.com/office/drawing/2014/main" id="{590ED53F-2237-4446-9633-907B47ED64F9}"/>
              </a:ext>
            </a:extLst>
          </p:cNvPr>
          <p:cNvSpPr/>
          <p:nvPr/>
        </p:nvSpPr>
        <p:spPr>
          <a:xfrm>
            <a:off x="16962650" y="1021101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 xmlns:a16="http://schemas.microsoft.com/office/drawing/2014/main" id="{53814138-C65C-4076-9ECC-E7270DF76246}"/>
              </a:ext>
            </a:extLst>
          </p:cNvPr>
          <p:cNvSpPr/>
          <p:nvPr/>
        </p:nvSpPr>
        <p:spPr>
          <a:xfrm>
            <a:off x="16971611" y="3320616"/>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 xmlns:a16="http://schemas.microsoft.com/office/drawing/2014/main" id="{953C3836-AF75-49E7-911F-D28E7FCAAD2A}"/>
              </a:ext>
            </a:extLst>
          </p:cNvPr>
          <p:cNvSpPr txBox="1"/>
          <p:nvPr/>
        </p:nvSpPr>
        <p:spPr>
          <a:xfrm>
            <a:off x="16804700" y="5609041"/>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65%</a:t>
            </a:r>
          </a:p>
        </p:txBody>
      </p:sp>
      <p:sp>
        <p:nvSpPr>
          <p:cNvPr id="82" name="TextBox 81">
            <a:extLst>
              <a:ext uri="{FF2B5EF4-FFF2-40B4-BE49-F238E27FC236}">
                <a16:creationId xmlns="" xmlns:a16="http://schemas.microsoft.com/office/drawing/2014/main" id="{6F01CFE2-00B4-47AC-A03B-5682BBE20A8D}"/>
              </a:ext>
            </a:extLst>
          </p:cNvPr>
          <p:cNvSpPr txBox="1"/>
          <p:nvPr/>
        </p:nvSpPr>
        <p:spPr>
          <a:xfrm>
            <a:off x="16426957" y="2544183"/>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83" name="TextBox 82">
            <a:extLst>
              <a:ext uri="{FF2B5EF4-FFF2-40B4-BE49-F238E27FC236}">
                <a16:creationId xmlns="" xmlns:a16="http://schemas.microsoft.com/office/drawing/2014/main" id="{379E4857-AB1C-4E48-A253-99BAAD0B6F7E}"/>
              </a:ext>
            </a:extLst>
          </p:cNvPr>
          <p:cNvSpPr txBox="1"/>
          <p:nvPr/>
        </p:nvSpPr>
        <p:spPr>
          <a:xfrm>
            <a:off x="16804700" y="3419407"/>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84" name="TextBox 83">
            <a:extLst>
              <a:ext uri="{FF2B5EF4-FFF2-40B4-BE49-F238E27FC236}">
                <a16:creationId xmlns="" xmlns:a16="http://schemas.microsoft.com/office/drawing/2014/main" id="{2EEA94D1-B548-4EE4-893D-CE34D6F812E0}"/>
              </a:ext>
            </a:extLst>
          </p:cNvPr>
          <p:cNvSpPr txBox="1"/>
          <p:nvPr/>
        </p:nvSpPr>
        <p:spPr>
          <a:xfrm>
            <a:off x="16804700" y="1031584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85" name="TextBox 84">
            <a:extLst>
              <a:ext uri="{FF2B5EF4-FFF2-40B4-BE49-F238E27FC236}">
                <a16:creationId xmlns="" xmlns:a16="http://schemas.microsoft.com/office/drawing/2014/main" id="{15BF1E6E-12E1-4E19-82C2-1EF8DF64D2B5}"/>
              </a:ext>
            </a:extLst>
          </p:cNvPr>
          <p:cNvSpPr txBox="1"/>
          <p:nvPr/>
        </p:nvSpPr>
        <p:spPr>
          <a:xfrm>
            <a:off x="16804700" y="7802419"/>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56%</a:t>
            </a:r>
          </a:p>
        </p:txBody>
      </p:sp>
    </p:spTree>
    <p:extLst>
      <p:ext uri="{BB962C8B-B14F-4D97-AF65-F5344CB8AC3E}">
        <p14:creationId xmlns:p14="http://schemas.microsoft.com/office/powerpoint/2010/main" val="264507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3" cstate="screen">
            <a:extLst>
              <a:ext uri="{28A0092B-C50C-407E-A947-70E740481C1C}">
                <a14:useLocalDpi xmlns:a14="http://schemas.microsoft.com/office/drawing/2010/main"/>
              </a:ext>
            </a:extLst>
          </a:blip>
          <a:srcRect l="-95"/>
          <a:stretch/>
        </p:blipFill>
        <p:spPr>
          <a:xfrm>
            <a:off x="6031130" y="2"/>
            <a:ext cx="18362702" cy="13715998"/>
          </a:xfrm>
          <a:prstGeom prst="rect">
            <a:avLst/>
          </a:prstGeom>
          <a:ln w="38100">
            <a:noFill/>
          </a:ln>
        </p:spPr>
      </p:pic>
      <p:sp>
        <p:nvSpPr>
          <p:cNvPr id="88" name="Rectangle 87"/>
          <p:cNvSpPr/>
          <p:nvPr/>
        </p:nvSpPr>
        <p:spPr>
          <a:xfrm>
            <a:off x="0" y="0"/>
            <a:ext cx="24384000" cy="13716000"/>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4"/>
          </p:nvPr>
        </p:nvSpPr>
        <p:spPr>
          <a:xfrm>
            <a:off x="8168297" y="12699136"/>
            <a:ext cx="13361502" cy="671283"/>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Q20: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1859" y="686650"/>
            <a:ext cx="7695265"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 runs deep among sports fans. A significant amount of sports fans, especially younger and multicultural ones, are actually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passionate to the point </a:t>
            </a:r>
          </a:p>
          <a:p>
            <a:pPr lvl="0" algn="l" defTabSz="1828800">
              <a:defRPr/>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superstitious </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a:t>
            </a:r>
          </a:p>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comes to their favorite teams</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18</a:t>
            </a:r>
          </a:p>
        </p:txBody>
      </p:sp>
      <p:grpSp>
        <p:nvGrpSpPr>
          <p:cNvPr id="7" name="Group 6"/>
          <p:cNvGrpSpPr/>
          <p:nvPr/>
        </p:nvGrpSpPr>
        <p:grpSpPr>
          <a:xfrm>
            <a:off x="7841617" y="646905"/>
            <a:ext cx="16542380" cy="1406538"/>
            <a:chOff x="7841617" y="2154767"/>
            <a:chExt cx="16542380" cy="1406538"/>
          </a:xfrm>
        </p:grpSpPr>
        <p:sp>
          <p:nvSpPr>
            <p:cNvPr id="79" name="Rounded Rectangle 78"/>
            <p:cNvSpPr/>
            <p:nvPr/>
          </p:nvSpPr>
          <p:spPr>
            <a:xfrm>
              <a:off x="7993536" y="2154767"/>
              <a:ext cx="16390461" cy="14065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 xmlns:a16="http://schemas.microsoft.com/office/drawing/2014/main" id="{74833B72-6696-4EAF-BB9E-FF952F79AFDF}"/>
                </a:ext>
              </a:extLst>
            </p:cNvPr>
            <p:cNvSpPr txBox="1"/>
            <p:nvPr/>
          </p:nvSpPr>
          <p:spPr>
            <a:xfrm>
              <a:off x="7841617" y="2309547"/>
              <a:ext cx="16416874" cy="1046440"/>
            </a:xfrm>
            <a:prstGeom prst="rect">
              <a:avLst/>
            </a:prstGeom>
            <a:noFill/>
          </p:spPr>
          <p:txBody>
            <a:bodyPr wrap="square" rtlCol="0">
              <a:spAutoFit/>
            </a:bodyPr>
            <a:lstStyle/>
            <a:p>
              <a:pPr algn="ct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a </a:t>
              </a:r>
              <a:r>
                <a:rPr lang="en-US" sz="3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ritual I do</a:t>
              </a: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before or during ‘big’ games to help my team win”</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who agree)</a:t>
              </a:r>
            </a:p>
          </p:txBody>
        </p:sp>
      </p:grpSp>
      <p:sp>
        <p:nvSpPr>
          <p:cNvPr id="81" name="Rounded Rectangle 80"/>
          <p:cNvSpPr/>
          <p:nvPr/>
        </p:nvSpPr>
        <p:spPr>
          <a:xfrm>
            <a:off x="8591698" y="6527157"/>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8562165" y="7410805"/>
            <a:ext cx="6420108"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83" name="TextBox 82"/>
          <p:cNvSpPr txBox="1"/>
          <p:nvPr/>
        </p:nvSpPr>
        <p:spPr>
          <a:xfrm>
            <a:off x="8591698" y="6671394"/>
            <a:ext cx="6420109"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a:t>
            </a:r>
          </a:p>
        </p:txBody>
      </p:sp>
      <p:pic>
        <p:nvPicPr>
          <p:cNvPr id="84" name="Picture 83"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85" name="Rounded Rectangle 84"/>
          <p:cNvSpPr/>
          <p:nvPr/>
        </p:nvSpPr>
        <p:spPr>
          <a:xfrm>
            <a:off x="17207979" y="6549419"/>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17207980" y="7433067"/>
            <a:ext cx="6390574"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87" name="TextBox 86"/>
          <p:cNvSpPr txBox="1"/>
          <p:nvPr/>
        </p:nvSpPr>
        <p:spPr>
          <a:xfrm>
            <a:off x="17207979" y="6693656"/>
            <a:ext cx="6420109"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Sports Fans</a:t>
            </a:r>
          </a:p>
        </p:txBody>
      </p:sp>
      <p:sp>
        <p:nvSpPr>
          <p:cNvPr id="89" name="Rounded Rectangle 88"/>
          <p:cNvSpPr/>
          <p:nvPr/>
        </p:nvSpPr>
        <p:spPr>
          <a:xfrm>
            <a:off x="8562164" y="9604072"/>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8562165" y="10487720"/>
            <a:ext cx="6389576"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27%</a:t>
            </a:r>
          </a:p>
        </p:txBody>
      </p:sp>
      <p:sp>
        <p:nvSpPr>
          <p:cNvPr id="91" name="TextBox 90"/>
          <p:cNvSpPr txBox="1"/>
          <p:nvPr/>
        </p:nvSpPr>
        <p:spPr>
          <a:xfrm>
            <a:off x="8591698" y="9748309"/>
            <a:ext cx="6389577"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Black Sports Fans</a:t>
            </a:r>
          </a:p>
        </p:txBody>
      </p:sp>
      <p:sp>
        <p:nvSpPr>
          <p:cNvPr id="92" name="Rounded Rectangle 91"/>
          <p:cNvSpPr/>
          <p:nvPr/>
        </p:nvSpPr>
        <p:spPr>
          <a:xfrm>
            <a:off x="17178445" y="9626334"/>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17178445" y="10509982"/>
            <a:ext cx="6389577"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94" name="TextBox 93"/>
          <p:cNvSpPr txBox="1"/>
          <p:nvPr/>
        </p:nvSpPr>
        <p:spPr>
          <a:xfrm>
            <a:off x="17207979" y="9770571"/>
            <a:ext cx="6389577"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Hispanic Sports Fans</a:t>
            </a:r>
          </a:p>
        </p:txBody>
      </p:sp>
    </p:spTree>
    <p:extLst>
      <p:ext uri="{BB962C8B-B14F-4D97-AF65-F5344CB8AC3E}">
        <p14:creationId xmlns:p14="http://schemas.microsoft.com/office/powerpoint/2010/main" val="1780538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6157" y="-5555"/>
            <a:ext cx="19187675" cy="13721555"/>
          </a:xfrm>
          <a:prstGeom prst="rect">
            <a:avLst/>
          </a:prstGeom>
        </p:spPr>
      </p:pic>
      <p:sp>
        <p:nvSpPr>
          <p:cNvPr id="88" name="Rectangle 87"/>
          <p:cNvSpPr/>
          <p:nvPr/>
        </p:nvSpPr>
        <p:spPr>
          <a:xfrm>
            <a:off x="9832" y="0"/>
            <a:ext cx="24384000" cy="13716000"/>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4"/>
          </p:nvPr>
        </p:nvSpPr>
        <p:spPr>
          <a:xfrm>
            <a:off x="8168297" y="12583277"/>
            <a:ext cx="13361502" cy="882348"/>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1859" y="686650"/>
            <a:ext cx="7444251"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also makes for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great, passionate conversation</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endPar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fact, almost half of Avid fans and female fans are willing to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share their passion</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memories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around sports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with complete strangers </a:t>
            </a:r>
          </a:p>
          <a:p>
            <a:pPr lvl="0" algn="l" defTabSz="1828800">
              <a:defRPr/>
            </a:pPr>
            <a:endPar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19</a:t>
            </a:r>
          </a:p>
        </p:txBody>
      </p:sp>
      <p:pic>
        <p:nvPicPr>
          <p:cNvPr id="84" name="Picture 83"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grpSp>
        <p:nvGrpSpPr>
          <p:cNvPr id="27" name="Group 26">
            <a:extLst>
              <a:ext uri="{FF2B5EF4-FFF2-40B4-BE49-F238E27FC236}">
                <a16:creationId xmlns="" xmlns:a16="http://schemas.microsoft.com/office/drawing/2014/main" id="{E4BA3916-3F79-4E45-9EA0-E681105C1E0D}"/>
              </a:ext>
            </a:extLst>
          </p:cNvPr>
          <p:cNvGrpSpPr/>
          <p:nvPr/>
        </p:nvGrpSpPr>
        <p:grpSpPr>
          <a:xfrm>
            <a:off x="7841617" y="646905"/>
            <a:ext cx="16542380" cy="1406538"/>
            <a:chOff x="7841617" y="2154767"/>
            <a:chExt cx="16542380" cy="1406538"/>
          </a:xfrm>
        </p:grpSpPr>
        <p:sp>
          <p:nvSpPr>
            <p:cNvPr id="28" name="Rounded Rectangle 78">
              <a:extLst>
                <a:ext uri="{FF2B5EF4-FFF2-40B4-BE49-F238E27FC236}">
                  <a16:creationId xmlns="" xmlns:a16="http://schemas.microsoft.com/office/drawing/2014/main" id="{18B733B7-BAB7-4DF2-9C60-5E1D7BAD444A}"/>
                </a:ext>
              </a:extLst>
            </p:cNvPr>
            <p:cNvSpPr/>
            <p:nvPr/>
          </p:nvSpPr>
          <p:spPr>
            <a:xfrm>
              <a:off x="7993536" y="2154767"/>
              <a:ext cx="16390461" cy="14065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81F9F177-CB27-434A-8D81-1CDCEBA4255F}"/>
                </a:ext>
              </a:extLst>
            </p:cNvPr>
            <p:cNvSpPr txBox="1"/>
            <p:nvPr/>
          </p:nvSpPr>
          <p:spPr>
            <a:xfrm>
              <a:off x="7841617" y="2309547"/>
              <a:ext cx="16416874" cy="1046440"/>
            </a:xfrm>
            <a:prstGeom prst="rect">
              <a:avLst/>
            </a:prstGeom>
            <a:noFill/>
          </p:spPr>
          <p:txBody>
            <a:bodyPr wrap="square" rtlCol="0">
              <a:spAutoFit/>
            </a:bodyPr>
            <a:lstStyle/>
            <a:p>
              <a:pPr algn="ct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a:t>
              </a:r>
              <a:r>
                <a:rPr lang="en-US" sz="3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talked to a stranger</a:t>
              </a: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about a sports event, team or athlete”</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who agree)</a:t>
              </a:r>
            </a:p>
          </p:txBody>
        </p:sp>
      </p:grpSp>
      <p:sp>
        <p:nvSpPr>
          <p:cNvPr id="30" name="Rounded Rectangle 80">
            <a:extLst>
              <a:ext uri="{FF2B5EF4-FFF2-40B4-BE49-F238E27FC236}">
                <a16:creationId xmlns="" xmlns:a16="http://schemas.microsoft.com/office/drawing/2014/main" id="{6F6C6DC6-8192-4B40-86F3-8DF0347D3418}"/>
              </a:ext>
            </a:extLst>
          </p:cNvPr>
          <p:cNvSpPr/>
          <p:nvPr/>
        </p:nvSpPr>
        <p:spPr>
          <a:xfrm>
            <a:off x="17974431" y="6527157"/>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68C7D04A-37BE-4F9F-9AC3-32600FC9889F}"/>
              </a:ext>
            </a:extLst>
          </p:cNvPr>
          <p:cNvSpPr/>
          <p:nvPr/>
        </p:nvSpPr>
        <p:spPr>
          <a:xfrm>
            <a:off x="17974432" y="7410805"/>
            <a:ext cx="5432322"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32" name="TextBox 31">
            <a:extLst>
              <a:ext uri="{FF2B5EF4-FFF2-40B4-BE49-F238E27FC236}">
                <a16:creationId xmlns="" xmlns:a16="http://schemas.microsoft.com/office/drawing/2014/main" id="{98DC2E1B-725B-46B1-86F0-3EFA5AE27C21}"/>
              </a:ext>
            </a:extLst>
          </p:cNvPr>
          <p:cNvSpPr txBox="1"/>
          <p:nvPr/>
        </p:nvSpPr>
        <p:spPr>
          <a:xfrm>
            <a:off x="17974431" y="6671394"/>
            <a:ext cx="5461856"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a:t>
            </a:r>
          </a:p>
        </p:txBody>
      </p:sp>
      <p:sp>
        <p:nvSpPr>
          <p:cNvPr id="33" name="Rounded Rectangle 84">
            <a:extLst>
              <a:ext uri="{FF2B5EF4-FFF2-40B4-BE49-F238E27FC236}">
                <a16:creationId xmlns="" xmlns:a16="http://schemas.microsoft.com/office/drawing/2014/main" id="{E4C37441-1ACF-4350-A451-097FD9873A8B}"/>
              </a:ext>
            </a:extLst>
          </p:cNvPr>
          <p:cNvSpPr/>
          <p:nvPr/>
        </p:nvSpPr>
        <p:spPr>
          <a:xfrm>
            <a:off x="8777115" y="6549419"/>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B4ADFCF8-317B-4F75-8C0F-7C6ECD5B4790}"/>
              </a:ext>
            </a:extLst>
          </p:cNvPr>
          <p:cNvSpPr/>
          <p:nvPr/>
        </p:nvSpPr>
        <p:spPr>
          <a:xfrm>
            <a:off x="8777115" y="7433067"/>
            <a:ext cx="5461855"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35" name="TextBox 34">
            <a:extLst>
              <a:ext uri="{FF2B5EF4-FFF2-40B4-BE49-F238E27FC236}">
                <a16:creationId xmlns="" xmlns:a16="http://schemas.microsoft.com/office/drawing/2014/main" id="{17B5419B-E148-4633-BD0D-88EDCE831127}"/>
              </a:ext>
            </a:extLst>
          </p:cNvPr>
          <p:cNvSpPr txBox="1"/>
          <p:nvPr/>
        </p:nvSpPr>
        <p:spPr>
          <a:xfrm>
            <a:off x="8777115" y="6693656"/>
            <a:ext cx="5461856" cy="646331"/>
          </a:xfrm>
          <a:prstGeom prst="rect">
            <a:avLst/>
          </a:prstGeom>
          <a:noFill/>
        </p:spPr>
        <p:txBody>
          <a:bodyPr wrap="square" rtlCol="0">
            <a:spAutoFit/>
          </a:bodyPr>
          <a:lstStyle/>
          <a:p>
            <a:pPr algn="ctr"/>
            <a:r>
              <a:rPr lang="en-US" sz="3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36" name="Rounded Rectangle 88">
            <a:extLst>
              <a:ext uri="{FF2B5EF4-FFF2-40B4-BE49-F238E27FC236}">
                <a16:creationId xmlns="" xmlns:a16="http://schemas.microsoft.com/office/drawing/2014/main" id="{1D0D3D46-8E3C-485D-AB56-D4586C54C995}"/>
              </a:ext>
            </a:extLst>
          </p:cNvPr>
          <p:cNvSpPr/>
          <p:nvPr/>
        </p:nvSpPr>
        <p:spPr>
          <a:xfrm>
            <a:off x="8824331" y="9604072"/>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9ACA9BFB-85FE-4F85-87C7-4F4C50A9564D}"/>
              </a:ext>
            </a:extLst>
          </p:cNvPr>
          <p:cNvSpPr/>
          <p:nvPr/>
        </p:nvSpPr>
        <p:spPr>
          <a:xfrm>
            <a:off x="8853866" y="10487720"/>
            <a:ext cx="5432322"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39" name="TextBox 38">
            <a:extLst>
              <a:ext uri="{FF2B5EF4-FFF2-40B4-BE49-F238E27FC236}">
                <a16:creationId xmlns="" xmlns:a16="http://schemas.microsoft.com/office/drawing/2014/main" id="{357B2408-9B57-4AD0-9A30-8187F6A31519}"/>
              </a:ext>
            </a:extLst>
          </p:cNvPr>
          <p:cNvSpPr txBox="1"/>
          <p:nvPr/>
        </p:nvSpPr>
        <p:spPr>
          <a:xfrm>
            <a:off x="8824331" y="9748309"/>
            <a:ext cx="5461856"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Male Sports Fans</a:t>
            </a:r>
          </a:p>
        </p:txBody>
      </p:sp>
      <p:sp>
        <p:nvSpPr>
          <p:cNvPr id="40" name="Rounded Rectangle 91">
            <a:extLst>
              <a:ext uri="{FF2B5EF4-FFF2-40B4-BE49-F238E27FC236}">
                <a16:creationId xmlns="" xmlns:a16="http://schemas.microsoft.com/office/drawing/2014/main" id="{EAC5692D-3DAB-4F88-9AE9-C7A17B40507F}"/>
              </a:ext>
            </a:extLst>
          </p:cNvPr>
          <p:cNvSpPr/>
          <p:nvPr/>
        </p:nvSpPr>
        <p:spPr>
          <a:xfrm>
            <a:off x="18032277" y="9626334"/>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B5E32F58-77CA-4A7C-AC70-C99CE17DE6B0}"/>
              </a:ext>
            </a:extLst>
          </p:cNvPr>
          <p:cNvSpPr/>
          <p:nvPr/>
        </p:nvSpPr>
        <p:spPr>
          <a:xfrm>
            <a:off x="18032277" y="10509982"/>
            <a:ext cx="5461855"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44" name="TextBox 43">
            <a:extLst>
              <a:ext uri="{FF2B5EF4-FFF2-40B4-BE49-F238E27FC236}">
                <a16:creationId xmlns="" xmlns:a16="http://schemas.microsoft.com/office/drawing/2014/main" id="{428812EC-F48F-4B92-8C90-8427320FD45C}"/>
              </a:ext>
            </a:extLst>
          </p:cNvPr>
          <p:cNvSpPr txBox="1"/>
          <p:nvPr/>
        </p:nvSpPr>
        <p:spPr>
          <a:xfrm>
            <a:off x="18032277" y="9770571"/>
            <a:ext cx="5461856"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Female Sports Fans</a:t>
            </a:r>
          </a:p>
        </p:txBody>
      </p:sp>
    </p:spTree>
    <p:extLst>
      <p:ext uri="{BB962C8B-B14F-4D97-AF65-F5344CB8AC3E}">
        <p14:creationId xmlns:p14="http://schemas.microsoft.com/office/powerpoint/2010/main" val="248074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24384000" cy="13716000"/>
          </a:xfrm>
          <a:prstGeom prst="rect">
            <a:avLst/>
          </a:prstGeom>
          <a:solidFill>
            <a:schemeClr val="tx1">
              <a:lumMod val="75000"/>
              <a:lumOff val="25000"/>
              <a:alpha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hlinkClick r:id="rId4" action="ppaction://hlinksldjump"/>
            <a:extLst>
              <a:ext uri="{FF2B5EF4-FFF2-40B4-BE49-F238E27FC236}">
                <a16:creationId xmlns="" xmlns:a16="http://schemas.microsoft.com/office/drawing/2014/main" id="{C99D7037-E141-43D1-A187-34A270C09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24617" y="10424967"/>
            <a:ext cx="4865952" cy="2713212"/>
          </a:xfrm>
          <a:prstGeom prst="rect">
            <a:avLst/>
          </a:prstGeom>
        </p:spPr>
      </p:pic>
      <p:pic>
        <p:nvPicPr>
          <p:cNvPr id="79" name="Picture 78">
            <a:hlinkClick r:id="rId6" action="ppaction://hlinksldjump"/>
            <a:extLst>
              <a:ext uri="{FF2B5EF4-FFF2-40B4-BE49-F238E27FC236}">
                <a16:creationId xmlns="" xmlns:a16="http://schemas.microsoft.com/office/drawing/2014/main" id="{0BA92F13-E60C-4302-AE52-3EB3CB7C1B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61001" y="10003536"/>
            <a:ext cx="4874416" cy="2779473"/>
          </a:xfrm>
          <a:prstGeom prst="rect">
            <a:avLst/>
          </a:prstGeom>
        </p:spPr>
      </p:pic>
      <p:pic>
        <p:nvPicPr>
          <p:cNvPr id="11" name="Picture 10">
            <a:hlinkClick r:id="rId8" action="ppaction://hlinksldjump"/>
            <a:extLst>
              <a:ext uri="{FF2B5EF4-FFF2-40B4-BE49-F238E27FC236}">
                <a16:creationId xmlns="" xmlns:a16="http://schemas.microsoft.com/office/drawing/2014/main" id="{A5CD2052-DCB4-4986-B69D-6C3AFC060F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24616" y="7214494"/>
            <a:ext cx="4865953" cy="2735373"/>
          </a:xfrm>
          <a:prstGeom prst="rect">
            <a:avLst/>
          </a:prstGeom>
        </p:spPr>
      </p:pic>
      <p:pic>
        <p:nvPicPr>
          <p:cNvPr id="10" name="Picture 9">
            <a:hlinkClick r:id="rId10" action="ppaction://hlinksldjump"/>
            <a:extLst>
              <a:ext uri="{FF2B5EF4-FFF2-40B4-BE49-F238E27FC236}">
                <a16:creationId xmlns="" xmlns:a16="http://schemas.microsoft.com/office/drawing/2014/main" id="{0047B710-C0C0-4CE7-9FE5-E1D517DB2B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061001" y="6781292"/>
            <a:ext cx="4874416" cy="2732120"/>
          </a:xfrm>
          <a:prstGeom prst="rect">
            <a:avLst/>
          </a:prstGeom>
        </p:spPr>
      </p:pic>
      <p:pic>
        <p:nvPicPr>
          <p:cNvPr id="9" name="Picture 8">
            <a:hlinkClick r:id="rId12" action="ppaction://hlinksldjump"/>
            <a:extLst>
              <a:ext uri="{FF2B5EF4-FFF2-40B4-BE49-F238E27FC236}">
                <a16:creationId xmlns="" xmlns:a16="http://schemas.microsoft.com/office/drawing/2014/main" id="{8B806EB7-EFA2-462A-BAC8-54055C3432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24618" y="3947215"/>
            <a:ext cx="4865952" cy="2713674"/>
          </a:xfrm>
          <a:prstGeom prst="rect">
            <a:avLst/>
          </a:prstGeom>
        </p:spPr>
      </p:pic>
      <p:pic>
        <p:nvPicPr>
          <p:cNvPr id="5" name="Picture 4">
            <a:hlinkClick r:id="rId14" action="ppaction://hlinksldjump"/>
            <a:extLst>
              <a:ext uri="{FF2B5EF4-FFF2-40B4-BE49-F238E27FC236}">
                <a16:creationId xmlns="" xmlns:a16="http://schemas.microsoft.com/office/drawing/2014/main" id="{BEA790D4-2156-4585-96FA-0DF508AA72B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224617" y="745086"/>
            <a:ext cx="4865953" cy="2728435"/>
          </a:xfrm>
          <a:prstGeom prst="rect">
            <a:avLst/>
          </a:prstGeom>
        </p:spPr>
      </p:pic>
      <p:pic>
        <p:nvPicPr>
          <p:cNvPr id="4" name="Picture 3">
            <a:hlinkClick r:id="rId16" action="ppaction://hlinksldjump"/>
            <a:extLst>
              <a:ext uri="{FF2B5EF4-FFF2-40B4-BE49-F238E27FC236}">
                <a16:creationId xmlns="" xmlns:a16="http://schemas.microsoft.com/office/drawing/2014/main" id="{1BDBD41C-647C-4CC2-99DC-5AD84B10B1A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061001" y="305160"/>
            <a:ext cx="4874416" cy="2732119"/>
          </a:xfrm>
          <a:prstGeom prst="rect">
            <a:avLst/>
          </a:prstGeom>
        </p:spPr>
      </p:pic>
      <p:sp>
        <p:nvSpPr>
          <p:cNvPr id="46" name="TextBox 45"/>
          <p:cNvSpPr txBox="1"/>
          <p:nvPr/>
        </p:nvSpPr>
        <p:spPr>
          <a:xfrm>
            <a:off x="179202" y="290635"/>
            <a:ext cx="8648904" cy="1015663"/>
          </a:xfrm>
          <a:prstGeom prst="rect">
            <a:avLst/>
          </a:prstGeom>
          <a:noFill/>
        </p:spPr>
        <p:txBody>
          <a:bodyPr wrap="square" rtlCol="0">
            <a:spAutoFit/>
          </a:bodyPr>
          <a:lstStyle/>
          <a:p>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Scouting Report</a:t>
            </a:r>
          </a:p>
        </p:txBody>
      </p:sp>
      <p:sp>
        <p:nvSpPr>
          <p:cNvPr id="48" name="Oval 47"/>
          <p:cNvSpPr/>
          <p:nvPr/>
        </p:nvSpPr>
        <p:spPr>
          <a:xfrm>
            <a:off x="169648" y="1677287"/>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p:cNvSpPr txBox="1"/>
          <p:nvPr/>
        </p:nvSpPr>
        <p:spPr>
          <a:xfrm>
            <a:off x="165416" y="1893451"/>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1</a:t>
            </a:r>
          </a:p>
        </p:txBody>
      </p:sp>
      <p:sp>
        <p:nvSpPr>
          <p:cNvPr id="51" name="Oval 50"/>
          <p:cNvSpPr/>
          <p:nvPr/>
        </p:nvSpPr>
        <p:spPr>
          <a:xfrm>
            <a:off x="169648" y="7639509"/>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165416" y="7855673"/>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5</a:t>
            </a:r>
          </a:p>
        </p:txBody>
      </p:sp>
      <p:sp>
        <p:nvSpPr>
          <p:cNvPr id="60" name="Oval 59"/>
          <p:cNvSpPr/>
          <p:nvPr/>
        </p:nvSpPr>
        <p:spPr>
          <a:xfrm>
            <a:off x="169648" y="3182295"/>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165416" y="3398459"/>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2</a:t>
            </a:r>
          </a:p>
        </p:txBody>
      </p:sp>
      <p:sp>
        <p:nvSpPr>
          <p:cNvPr id="62" name="TextBox 61">
            <a:hlinkClick r:id="rId16" action="ppaction://hlinksldjump"/>
          </p:cNvPr>
          <p:cNvSpPr txBox="1"/>
          <p:nvPr/>
        </p:nvSpPr>
        <p:spPr>
          <a:xfrm>
            <a:off x="1571712" y="1994704"/>
            <a:ext cx="12536168" cy="646331"/>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Available Anywhere, At Anytime</a:t>
            </a:r>
          </a:p>
        </p:txBody>
      </p:sp>
      <p:sp>
        <p:nvSpPr>
          <p:cNvPr id="63" name="Oval 62"/>
          <p:cNvSpPr/>
          <p:nvPr/>
        </p:nvSpPr>
        <p:spPr>
          <a:xfrm>
            <a:off x="169648" y="4664855"/>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p:cNvSpPr txBox="1"/>
          <p:nvPr/>
        </p:nvSpPr>
        <p:spPr>
          <a:xfrm>
            <a:off x="165416" y="4881019"/>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3</a:t>
            </a:r>
          </a:p>
        </p:txBody>
      </p:sp>
      <p:sp>
        <p:nvSpPr>
          <p:cNvPr id="81" name="TextBox 80">
            <a:hlinkClick r:id="rId4" action="ppaction://hlinksldjump"/>
          </p:cNvPr>
          <p:cNvSpPr txBox="1"/>
          <p:nvPr/>
        </p:nvSpPr>
        <p:spPr>
          <a:xfrm>
            <a:off x="1571712" y="12418303"/>
            <a:ext cx="12808940"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Members Exclusive Slides</a:t>
            </a:r>
          </a:p>
        </p:txBody>
      </p:sp>
      <p:sp>
        <p:nvSpPr>
          <p:cNvPr id="82" name="Oval 81"/>
          <p:cNvSpPr/>
          <p:nvPr/>
        </p:nvSpPr>
        <p:spPr>
          <a:xfrm>
            <a:off x="169648" y="12145656"/>
            <a:ext cx="1223436" cy="1223436"/>
          </a:xfrm>
          <a:prstGeom prst="ellipse">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TextBox 82"/>
          <p:cNvSpPr txBox="1"/>
          <p:nvPr/>
        </p:nvSpPr>
        <p:spPr>
          <a:xfrm>
            <a:off x="165416" y="12399920"/>
            <a:ext cx="1231900" cy="738664"/>
          </a:xfrm>
          <a:prstGeom prst="rect">
            <a:avLst/>
          </a:prstGeom>
          <a:noFill/>
        </p:spPr>
        <p:txBody>
          <a:bodyPr wrap="square" rtlCol="0">
            <a:spAutoFit/>
          </a:bodyPr>
          <a:lstStyle/>
          <a:p>
            <a:pPr algn="ctr"/>
            <a:r>
              <a:rPr lang="en-US" sz="42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39" name="TextBox 38">
            <a:hlinkClick r:id="rId14" action="ppaction://hlinksldjump"/>
          </p:cNvPr>
          <p:cNvSpPr txBox="1"/>
          <p:nvPr/>
        </p:nvSpPr>
        <p:spPr>
          <a:xfrm>
            <a:off x="1571712" y="3233282"/>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Today’s Sports Fans</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 Snapshot Of Their Unbridled Passion Across Audience Segments</a:t>
            </a:r>
          </a:p>
        </p:txBody>
      </p:sp>
      <p:sp>
        <p:nvSpPr>
          <p:cNvPr id="43" name="TextBox 42">
            <a:hlinkClick r:id="rId12" action="ppaction://hlinksldjump"/>
          </p:cNvPr>
          <p:cNvSpPr txBox="1"/>
          <p:nvPr/>
        </p:nvSpPr>
        <p:spPr>
          <a:xfrm>
            <a:off x="1571712" y="6264419"/>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Real ‘Home Field Advantage’</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 Comfortable &amp; Convenient Front Row Seat To All Live Sports</a:t>
            </a:r>
          </a:p>
        </p:txBody>
      </p:sp>
      <p:sp>
        <p:nvSpPr>
          <p:cNvPr id="55" name="Oval 54"/>
          <p:cNvSpPr/>
          <p:nvPr/>
        </p:nvSpPr>
        <p:spPr>
          <a:xfrm>
            <a:off x="169648" y="10568283"/>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165416" y="10822547"/>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7</a:t>
            </a:r>
          </a:p>
        </p:txBody>
      </p:sp>
      <p:sp>
        <p:nvSpPr>
          <p:cNvPr id="57" name="Oval 56"/>
          <p:cNvSpPr/>
          <p:nvPr/>
        </p:nvSpPr>
        <p:spPr>
          <a:xfrm>
            <a:off x="169648" y="9091999"/>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165416" y="9308163"/>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6</a:t>
            </a:r>
          </a:p>
        </p:txBody>
      </p:sp>
      <p:sp>
        <p:nvSpPr>
          <p:cNvPr id="66" name="TextBox 65">
            <a:hlinkClick r:id="rId10" action="ppaction://hlinksldjump"/>
          </p:cNvPr>
          <p:cNvSpPr txBox="1"/>
          <p:nvPr/>
        </p:nvSpPr>
        <p:spPr>
          <a:xfrm>
            <a:off x="1571711" y="7792751"/>
            <a:ext cx="13066123"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Take Me Out To The Ballgame!</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Experiences That Foster Connection, Commitment &amp; Community Among Sports Fans</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hlinkClick r:id="rId8" action="ppaction://hlinksldjump"/>
          </p:cNvPr>
          <p:cNvSpPr txBox="1"/>
          <p:nvPr/>
        </p:nvSpPr>
        <p:spPr>
          <a:xfrm>
            <a:off x="1571712" y="9286964"/>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Matchup: At-Home Viewing Vs. In-Person Attendance</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Sports Advertising Drives Consumer Action Across The Purchase Funnel</a:t>
            </a:r>
          </a:p>
        </p:txBody>
      </p:sp>
      <p:sp>
        <p:nvSpPr>
          <p:cNvPr id="54" name="Oval 53">
            <a:extLst>
              <a:ext uri="{FF2B5EF4-FFF2-40B4-BE49-F238E27FC236}">
                <a16:creationId xmlns="" xmlns:a16="http://schemas.microsoft.com/office/drawing/2014/main" id="{DF211590-8A1D-4281-B011-601B84CBC599}"/>
              </a:ext>
            </a:extLst>
          </p:cNvPr>
          <p:cNvSpPr/>
          <p:nvPr/>
        </p:nvSpPr>
        <p:spPr>
          <a:xfrm>
            <a:off x="169648" y="6126102"/>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 xmlns:a16="http://schemas.microsoft.com/office/drawing/2014/main" id="{41B2B7D0-EA3C-4583-9315-11603EFFEA3B}"/>
              </a:ext>
            </a:extLst>
          </p:cNvPr>
          <p:cNvSpPr txBox="1"/>
          <p:nvPr/>
        </p:nvSpPr>
        <p:spPr>
          <a:xfrm>
            <a:off x="165416" y="6342266"/>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4</a:t>
            </a:r>
          </a:p>
        </p:txBody>
      </p:sp>
      <p:sp>
        <p:nvSpPr>
          <p:cNvPr id="65" name="TextBox 64">
            <a:hlinkClick r:id="rId18" action="ppaction://hlinksldjump"/>
            <a:extLst>
              <a:ext uri="{FF2B5EF4-FFF2-40B4-BE49-F238E27FC236}">
                <a16:creationId xmlns="" xmlns:a16="http://schemas.microsoft.com/office/drawing/2014/main" id="{622731CA-513A-4E49-A198-D40814EEBD8D}"/>
              </a:ext>
            </a:extLst>
          </p:cNvPr>
          <p:cNvSpPr txBox="1"/>
          <p:nvPr/>
        </p:nvSpPr>
        <p:spPr>
          <a:xfrm>
            <a:off x="1580676" y="4731465"/>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Do Fans Prefer To Watch Live Sports?</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Quantifying Their Viewing Preferences By Location</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a:hlinkClick r:id="rId6" action="ppaction://hlinksldjump"/>
          </p:cNvPr>
          <p:cNvSpPr txBox="1"/>
          <p:nvPr/>
        </p:nvSpPr>
        <p:spPr>
          <a:xfrm>
            <a:off x="1571712" y="10667251"/>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Appendix</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Additional Sports Fan Insights: Gender &amp; Age</a:t>
            </a:r>
          </a:p>
        </p:txBody>
      </p:sp>
      <p:grpSp>
        <p:nvGrpSpPr>
          <p:cNvPr id="84" name="Group 83">
            <a:extLst>
              <a:ext uri="{FF2B5EF4-FFF2-40B4-BE49-F238E27FC236}">
                <a16:creationId xmlns="" xmlns:a16="http://schemas.microsoft.com/office/drawing/2014/main" id="{436410EB-1968-479F-A45B-DF108C3A61C4}"/>
              </a:ext>
            </a:extLst>
          </p:cNvPr>
          <p:cNvGrpSpPr/>
          <p:nvPr/>
        </p:nvGrpSpPr>
        <p:grpSpPr>
          <a:xfrm>
            <a:off x="14130628" y="10208846"/>
            <a:ext cx="1223436" cy="1223436"/>
            <a:chOff x="16555458" y="3024588"/>
            <a:chExt cx="1223436" cy="1223436"/>
          </a:xfrm>
          <a:solidFill>
            <a:srgbClr val="1FAC14"/>
          </a:solidFill>
        </p:grpSpPr>
        <p:sp>
          <p:nvSpPr>
            <p:cNvPr id="85" name="Oval 84">
              <a:extLst>
                <a:ext uri="{FF2B5EF4-FFF2-40B4-BE49-F238E27FC236}">
                  <a16:creationId xmlns="" xmlns:a16="http://schemas.microsoft.com/office/drawing/2014/main" id="{E63D6488-E11D-4256-8CA0-6D6E0A0CDE7A}"/>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TextBox 85">
              <a:extLst>
                <a:ext uri="{FF2B5EF4-FFF2-40B4-BE49-F238E27FC236}">
                  <a16:creationId xmlns="" xmlns:a16="http://schemas.microsoft.com/office/drawing/2014/main" id="{7D262D8A-7EC9-4C1A-A627-13D4BEA825CB}"/>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7</a:t>
              </a:r>
            </a:p>
          </p:txBody>
        </p:sp>
      </p:grpSp>
      <p:grpSp>
        <p:nvGrpSpPr>
          <p:cNvPr id="111" name="Group 110">
            <a:extLst>
              <a:ext uri="{FF2B5EF4-FFF2-40B4-BE49-F238E27FC236}">
                <a16:creationId xmlns="" xmlns:a16="http://schemas.microsoft.com/office/drawing/2014/main" id="{A8B8D5B1-6694-4435-B4C8-A7239C3F0D29}"/>
              </a:ext>
            </a:extLst>
          </p:cNvPr>
          <p:cNvGrpSpPr/>
          <p:nvPr/>
        </p:nvGrpSpPr>
        <p:grpSpPr>
          <a:xfrm>
            <a:off x="19290100" y="10520547"/>
            <a:ext cx="1223436" cy="1223436"/>
            <a:chOff x="16555458" y="3024588"/>
            <a:chExt cx="1223436" cy="1223436"/>
          </a:xfrm>
          <a:solidFill>
            <a:srgbClr val="0099FF"/>
          </a:solidFill>
        </p:grpSpPr>
        <p:sp>
          <p:nvSpPr>
            <p:cNvPr id="112" name="Oval 111">
              <a:extLst>
                <a:ext uri="{FF2B5EF4-FFF2-40B4-BE49-F238E27FC236}">
                  <a16:creationId xmlns="" xmlns:a16="http://schemas.microsoft.com/office/drawing/2014/main" id="{213EE705-7D2A-4B62-906D-5485EB176ADA}"/>
                </a:ext>
              </a:extLst>
            </p:cNvPr>
            <p:cNvSpPr/>
            <p:nvPr/>
          </p:nvSpPr>
          <p:spPr>
            <a:xfrm>
              <a:off x="16555458" y="3024588"/>
              <a:ext cx="1223436" cy="122343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a:extLst>
                <a:ext uri="{FF2B5EF4-FFF2-40B4-BE49-F238E27FC236}">
                  <a16:creationId xmlns="" xmlns:a16="http://schemas.microsoft.com/office/drawing/2014/main" id="{977D823E-A756-4E32-8956-68C0017A3C5D}"/>
                </a:ext>
              </a:extLst>
            </p:cNvPr>
            <p:cNvSpPr txBox="1"/>
            <p:nvPr/>
          </p:nvSpPr>
          <p:spPr>
            <a:xfrm>
              <a:off x="16730683" y="3266974"/>
              <a:ext cx="864522" cy="7386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8</a:t>
              </a:r>
            </a:p>
          </p:txBody>
        </p:sp>
      </p:grpSp>
      <p:grpSp>
        <p:nvGrpSpPr>
          <p:cNvPr id="75" name="Group 74">
            <a:extLst>
              <a:ext uri="{FF2B5EF4-FFF2-40B4-BE49-F238E27FC236}">
                <a16:creationId xmlns="" xmlns:a16="http://schemas.microsoft.com/office/drawing/2014/main" id="{FA295A3F-9592-431C-AEA7-36F932B274AA}"/>
              </a:ext>
            </a:extLst>
          </p:cNvPr>
          <p:cNvGrpSpPr/>
          <p:nvPr/>
        </p:nvGrpSpPr>
        <p:grpSpPr>
          <a:xfrm>
            <a:off x="19290100" y="843929"/>
            <a:ext cx="1223436" cy="1223436"/>
            <a:chOff x="16555458" y="3024588"/>
            <a:chExt cx="1223436" cy="1223436"/>
          </a:xfrm>
          <a:solidFill>
            <a:srgbClr val="1FAC14"/>
          </a:solidFill>
        </p:grpSpPr>
        <p:sp>
          <p:nvSpPr>
            <p:cNvPr id="96" name="Oval 95">
              <a:extLst>
                <a:ext uri="{FF2B5EF4-FFF2-40B4-BE49-F238E27FC236}">
                  <a16:creationId xmlns="" xmlns:a16="http://schemas.microsoft.com/office/drawing/2014/main" id="{8DD044AA-58E8-46C8-8889-1285334B642D}"/>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TextBox 96">
              <a:extLst>
                <a:ext uri="{FF2B5EF4-FFF2-40B4-BE49-F238E27FC236}">
                  <a16:creationId xmlns="" xmlns:a16="http://schemas.microsoft.com/office/drawing/2014/main" id="{CA937F2F-5CAC-4E7E-B698-9F641DB7C70E}"/>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2</a:t>
              </a:r>
            </a:p>
          </p:txBody>
        </p:sp>
      </p:grpSp>
      <p:grpSp>
        <p:nvGrpSpPr>
          <p:cNvPr id="108" name="Group 107">
            <a:extLst>
              <a:ext uri="{FF2B5EF4-FFF2-40B4-BE49-F238E27FC236}">
                <a16:creationId xmlns="" xmlns:a16="http://schemas.microsoft.com/office/drawing/2014/main" id="{672EC7A0-DCFC-40E7-A66A-290292E909E5}"/>
              </a:ext>
            </a:extLst>
          </p:cNvPr>
          <p:cNvGrpSpPr/>
          <p:nvPr/>
        </p:nvGrpSpPr>
        <p:grpSpPr>
          <a:xfrm>
            <a:off x="19290100" y="4051550"/>
            <a:ext cx="1223436" cy="1223436"/>
            <a:chOff x="16555458" y="3024588"/>
            <a:chExt cx="1223436" cy="1223436"/>
          </a:xfrm>
          <a:solidFill>
            <a:srgbClr val="1FAC14"/>
          </a:solidFill>
        </p:grpSpPr>
        <p:sp>
          <p:nvSpPr>
            <p:cNvPr id="109" name="Oval 108">
              <a:extLst>
                <a:ext uri="{FF2B5EF4-FFF2-40B4-BE49-F238E27FC236}">
                  <a16:creationId xmlns="" xmlns:a16="http://schemas.microsoft.com/office/drawing/2014/main" id="{4692B740-DB4B-4ACE-AC52-E3D7E1EEF04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a:extLst>
                <a:ext uri="{FF2B5EF4-FFF2-40B4-BE49-F238E27FC236}">
                  <a16:creationId xmlns="" xmlns:a16="http://schemas.microsoft.com/office/drawing/2014/main" id="{8D19D225-90F5-4560-855C-B4BF0FECBD4A}"/>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4</a:t>
              </a:r>
            </a:p>
          </p:txBody>
        </p:sp>
      </p:grpSp>
      <p:grpSp>
        <p:nvGrpSpPr>
          <p:cNvPr id="73" name="Group 72">
            <a:extLst>
              <a:ext uri="{FF2B5EF4-FFF2-40B4-BE49-F238E27FC236}">
                <a16:creationId xmlns="" xmlns:a16="http://schemas.microsoft.com/office/drawing/2014/main" id="{672EC7A0-DCFC-40E7-A66A-290292E909E5}"/>
              </a:ext>
            </a:extLst>
          </p:cNvPr>
          <p:cNvGrpSpPr/>
          <p:nvPr/>
        </p:nvGrpSpPr>
        <p:grpSpPr>
          <a:xfrm>
            <a:off x="19290100" y="7340248"/>
            <a:ext cx="1223436" cy="1223436"/>
            <a:chOff x="16555458" y="3024588"/>
            <a:chExt cx="1223436" cy="1223436"/>
          </a:xfrm>
          <a:solidFill>
            <a:srgbClr val="1FAC14"/>
          </a:solidFill>
        </p:grpSpPr>
        <p:sp>
          <p:nvSpPr>
            <p:cNvPr id="74" name="Oval 73">
              <a:extLst>
                <a:ext uri="{FF2B5EF4-FFF2-40B4-BE49-F238E27FC236}">
                  <a16:creationId xmlns="" xmlns:a16="http://schemas.microsoft.com/office/drawing/2014/main" id="{4692B740-DB4B-4ACE-AC52-E3D7E1EEF04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a:extLst>
                <a:ext uri="{FF2B5EF4-FFF2-40B4-BE49-F238E27FC236}">
                  <a16:creationId xmlns="" xmlns:a16="http://schemas.microsoft.com/office/drawing/2014/main" id="{8D19D225-90F5-4560-855C-B4BF0FECBD4A}"/>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6</a:t>
              </a:r>
            </a:p>
          </p:txBody>
        </p:sp>
      </p:grpSp>
      <p:pic>
        <p:nvPicPr>
          <p:cNvPr id="72" name="Picture 71"/>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4061001" y="3591607"/>
            <a:ext cx="4870186" cy="2748121"/>
          </a:xfrm>
          <a:prstGeom prst="rect">
            <a:avLst/>
          </a:prstGeom>
        </p:spPr>
      </p:pic>
      <p:grpSp>
        <p:nvGrpSpPr>
          <p:cNvPr id="105" name="Group 104">
            <a:extLst>
              <a:ext uri="{FF2B5EF4-FFF2-40B4-BE49-F238E27FC236}">
                <a16:creationId xmlns="" xmlns:a16="http://schemas.microsoft.com/office/drawing/2014/main" id="{78F39D1B-F5CC-4A19-BE48-9FE9FA937B38}"/>
              </a:ext>
            </a:extLst>
          </p:cNvPr>
          <p:cNvGrpSpPr/>
          <p:nvPr/>
        </p:nvGrpSpPr>
        <p:grpSpPr>
          <a:xfrm>
            <a:off x="14130628" y="3617814"/>
            <a:ext cx="1223436" cy="1223436"/>
            <a:chOff x="16555458" y="3024588"/>
            <a:chExt cx="1223436" cy="1223436"/>
          </a:xfrm>
          <a:solidFill>
            <a:srgbClr val="1FAC14"/>
          </a:solidFill>
        </p:grpSpPr>
        <p:sp>
          <p:nvSpPr>
            <p:cNvPr id="106" name="Oval 105">
              <a:extLst>
                <a:ext uri="{FF2B5EF4-FFF2-40B4-BE49-F238E27FC236}">
                  <a16:creationId xmlns="" xmlns:a16="http://schemas.microsoft.com/office/drawing/2014/main" id="{706CE7EE-C0CB-4D71-B1A8-7B01539DC89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TextBox 106">
              <a:extLst>
                <a:ext uri="{FF2B5EF4-FFF2-40B4-BE49-F238E27FC236}">
                  <a16:creationId xmlns="" xmlns:a16="http://schemas.microsoft.com/office/drawing/2014/main" id="{9F5BC1E0-FBF3-4460-BE1B-C072C71BC4D1}"/>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3</a:t>
              </a:r>
            </a:p>
          </p:txBody>
        </p:sp>
      </p:grpSp>
      <p:sp>
        <p:nvSpPr>
          <p:cNvPr id="77" name="Oval 76"/>
          <p:cNvSpPr/>
          <p:nvPr/>
        </p:nvSpPr>
        <p:spPr>
          <a:xfrm>
            <a:off x="14130628" y="377701"/>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p:cNvSpPr txBox="1"/>
          <p:nvPr/>
        </p:nvSpPr>
        <p:spPr>
          <a:xfrm>
            <a:off x="14305853" y="593865"/>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a:t>
            </a:r>
          </a:p>
        </p:txBody>
      </p:sp>
      <p:grpSp>
        <p:nvGrpSpPr>
          <p:cNvPr id="69" name="Group 68">
            <a:extLst>
              <a:ext uri="{FF2B5EF4-FFF2-40B4-BE49-F238E27FC236}">
                <a16:creationId xmlns="" xmlns:a16="http://schemas.microsoft.com/office/drawing/2014/main" id="{78F39D1B-F5CC-4A19-BE48-9FE9FA937B38}"/>
              </a:ext>
            </a:extLst>
          </p:cNvPr>
          <p:cNvGrpSpPr/>
          <p:nvPr/>
        </p:nvGrpSpPr>
        <p:grpSpPr>
          <a:xfrm>
            <a:off x="14130628" y="6918803"/>
            <a:ext cx="1223436" cy="1223436"/>
            <a:chOff x="16555458" y="3024588"/>
            <a:chExt cx="1223436" cy="1223436"/>
          </a:xfrm>
          <a:solidFill>
            <a:srgbClr val="1FAC14"/>
          </a:solidFill>
        </p:grpSpPr>
        <p:sp>
          <p:nvSpPr>
            <p:cNvPr id="70" name="Oval 69">
              <a:extLst>
                <a:ext uri="{FF2B5EF4-FFF2-40B4-BE49-F238E27FC236}">
                  <a16:creationId xmlns="" xmlns:a16="http://schemas.microsoft.com/office/drawing/2014/main" id="{706CE7EE-C0CB-4D71-B1A8-7B01539DC89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 xmlns:a16="http://schemas.microsoft.com/office/drawing/2014/main" id="{9F5BC1E0-FBF3-4460-BE1B-C072C71BC4D1}"/>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5</a:t>
              </a:r>
            </a:p>
          </p:txBody>
        </p:sp>
      </p:grpSp>
    </p:spTree>
    <p:extLst>
      <p:ext uri="{BB962C8B-B14F-4D97-AF65-F5344CB8AC3E}">
        <p14:creationId xmlns:p14="http://schemas.microsoft.com/office/powerpoint/2010/main" val="721397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2619" y="-1"/>
            <a:ext cx="8187126" cy="13716001"/>
          </a:xfrm>
          <a:prstGeom prst="rect">
            <a:avLst/>
          </a:prstGeom>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23226" y="0"/>
            <a:ext cx="8170607" cy="13716000"/>
          </a:xfrm>
          <a:prstGeom prst="rect">
            <a:avLst/>
          </a:prstGeom>
          <a:ln w="38100">
            <a:no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4" y="0"/>
            <a:ext cx="8090719" cy="13715990"/>
          </a:xfrm>
          <a:prstGeom prst="rect">
            <a:avLst/>
          </a:prstGeom>
          <a:ln w="38100">
            <a:noFill/>
          </a:ln>
        </p:spPr>
      </p:pic>
      <p:sp>
        <p:nvSpPr>
          <p:cNvPr id="5" name="Rectangle 4">
            <a:extLst>
              <a:ext uri="{FF2B5EF4-FFF2-40B4-BE49-F238E27FC236}">
                <a16:creationId xmlns="" xmlns:a16="http://schemas.microsoft.com/office/drawing/2014/main" id="{3AFE8B4F-3819-4FF3-853D-831B052EC06E}"/>
              </a:ext>
            </a:extLst>
          </p:cNvPr>
          <p:cNvSpPr/>
          <p:nvPr/>
        </p:nvSpPr>
        <p:spPr>
          <a:xfrm>
            <a:off x="-29496" y="5219699"/>
            <a:ext cx="22683020"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 xmlns:a16="http://schemas.microsoft.com/office/drawing/2014/main" id="{799E8460-57DF-4E1A-BD61-FBBD179E0412}"/>
              </a:ext>
            </a:extLst>
          </p:cNvPr>
          <p:cNvSpPr txBox="1"/>
          <p:nvPr/>
        </p:nvSpPr>
        <p:spPr>
          <a:xfrm>
            <a:off x="254030" y="5637197"/>
            <a:ext cx="22156439" cy="1261884"/>
          </a:xfrm>
          <a:prstGeom prst="rect">
            <a:avLst/>
          </a:prstGeom>
          <a:noFill/>
        </p:spPr>
        <p:txBody>
          <a:bodyPr wrap="square" rtlCol="0">
            <a:spAutoFit/>
          </a:bodyPr>
          <a:lstStyle/>
          <a:p>
            <a:pPr lvl="0">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Do Fans Prefer To Watch Live Sports?</a:t>
            </a:r>
            <a:endPar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 xmlns:a16="http://schemas.microsoft.com/office/drawing/2014/main" id="{B7D37B4A-E27D-46D9-B110-412E9969E7FB}"/>
              </a:ext>
            </a:extLst>
          </p:cNvPr>
          <p:cNvSpPr txBox="1"/>
          <p:nvPr/>
        </p:nvSpPr>
        <p:spPr>
          <a:xfrm>
            <a:off x="365222" y="6833483"/>
            <a:ext cx="19842256" cy="707886"/>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Quantifying Their Viewing Preferences By Location</a:t>
            </a:r>
            <a:endParaRPr kumimoji="0" lang="en-US" sz="44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8019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18900"/>
            <a:ext cx="13396303" cy="743753"/>
          </a:xfrm>
        </p:spPr>
        <p:txBody>
          <a:bodyPr>
            <a:normAutofit fontScale="92500"/>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Q10: Where do you typically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Note: Numbers don’t add to 100% due to respondents ability to select more than one answer.</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4" y="686650"/>
            <a:ext cx="7824000"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Watching sports at home is ubiquitous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among sports fans while a much lower percentage of fans – nearly one-third - typically also watch in-person at a stadium / arena or out-of-home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 bar / restaurant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21</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7967125" y="3204900"/>
            <a:ext cx="16416874" cy="1261884"/>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Typically </a:t>
            </a:r>
            <a:r>
              <a:rPr lang="en-US" sz="4000" u="sng" dirty="0">
                <a:latin typeface="Open Sans" panose="020B0606030504020204" pitchFamily="34" charset="0"/>
                <a:ea typeface="Open Sans" panose="020B0606030504020204" pitchFamily="34" charset="0"/>
                <a:cs typeface="Open Sans" panose="020B0606030504020204" pitchFamily="34" charset="0"/>
              </a:rPr>
              <a:t>Watch Sports?</a:t>
            </a:r>
          </a:p>
          <a:p>
            <a:pPr algn="ctr"/>
            <a:r>
              <a:rPr lang="en-US" sz="3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18" name="TextBox 17"/>
          <p:cNvSpPr txBox="1"/>
          <p:nvPr/>
        </p:nvSpPr>
        <p:spPr>
          <a:xfrm>
            <a:off x="8303807" y="7262964"/>
            <a:ext cx="3001382" cy="553998"/>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1461542" y="6834913"/>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Stadium</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4629456" y="6834913"/>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Bar or Restaurant</a:t>
            </a:r>
          </a:p>
        </p:txBody>
      </p:sp>
      <p:sp>
        <p:nvSpPr>
          <p:cNvPr id="21" name="TextBox 20"/>
          <p:cNvSpPr txBox="1"/>
          <p:nvPr/>
        </p:nvSpPr>
        <p:spPr>
          <a:xfrm>
            <a:off x="17855049" y="6834913"/>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Someone </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Else’s Home</a:t>
            </a:r>
          </a:p>
        </p:txBody>
      </p:sp>
      <p:sp>
        <p:nvSpPr>
          <p:cNvPr id="30" name="TextBox 29"/>
          <p:cNvSpPr txBox="1"/>
          <p:nvPr/>
        </p:nvSpPr>
        <p:spPr>
          <a:xfrm>
            <a:off x="21021829" y="6911857"/>
            <a:ext cx="3061454" cy="800219"/>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Elsewhere</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(airport, gym, hotel, etc.)</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08061" y="5219341"/>
            <a:ext cx="1488990" cy="14889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15688" y="5057596"/>
            <a:ext cx="1488990" cy="148899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47774" y="5143963"/>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0003" y="5219341"/>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41281" y="5127609"/>
            <a:ext cx="1488990" cy="1488990"/>
          </a:xfrm>
          <a:prstGeom prst="rect">
            <a:avLst/>
          </a:prstGeom>
        </p:spPr>
      </p:pic>
      <p:sp>
        <p:nvSpPr>
          <p:cNvPr id="42" name="TextBox 41"/>
          <p:cNvSpPr txBox="1"/>
          <p:nvPr/>
        </p:nvSpPr>
        <p:spPr>
          <a:xfrm>
            <a:off x="8894520"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122" name="TextBox 121"/>
          <p:cNvSpPr txBox="1"/>
          <p:nvPr/>
        </p:nvSpPr>
        <p:spPr>
          <a:xfrm>
            <a:off x="12082291"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31" name="TextBox 130"/>
          <p:cNvSpPr txBox="1"/>
          <p:nvPr/>
        </p:nvSpPr>
        <p:spPr>
          <a:xfrm>
            <a:off x="15250205"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40" name="TextBox 139"/>
          <p:cNvSpPr txBox="1"/>
          <p:nvPr/>
        </p:nvSpPr>
        <p:spPr>
          <a:xfrm>
            <a:off x="18424673"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150" name="TextBox 149"/>
          <p:cNvSpPr txBox="1"/>
          <p:nvPr/>
        </p:nvSpPr>
        <p:spPr>
          <a:xfrm>
            <a:off x="21599141"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a:t>
            </a:r>
          </a:p>
        </p:txBody>
      </p:sp>
    </p:spTree>
    <p:extLst>
      <p:ext uri="{BB962C8B-B14F-4D97-AF65-F5344CB8AC3E}">
        <p14:creationId xmlns:p14="http://schemas.microsoft.com/office/powerpoint/2010/main" val="2632225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18900"/>
            <a:ext cx="13396303" cy="743753"/>
          </a:xfrm>
        </p:spPr>
        <p:txBody>
          <a:bodyPr>
            <a:normAutofit fontScale="92500"/>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Q10: Where do you typically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Note: Numbers don’t add to 100% due to respondents ability to select more than one answer.</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4" y="686650"/>
            <a:ext cx="7629203"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Almost all sports fans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regardless of their level of fandom, age, gender or ethnicity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watch live sports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home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are more likely to attend a game in-person as well as watch a game out-of-home either at a bar / restaurant or someone else’s place.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Interestingly, female sports fans are more likely than males to attend a game.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172699" y="446234"/>
            <a:ext cx="14262019" cy="707886"/>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Typically</a:t>
            </a:r>
            <a:r>
              <a:rPr lang="en-US" sz="4000" u="sng" dirty="0">
                <a:latin typeface="Open Sans" panose="020B0606030504020204" pitchFamily="34" charset="0"/>
                <a:ea typeface="Open Sans" panose="020B0606030504020204" pitchFamily="34" charset="0"/>
                <a:cs typeface="Open Sans" panose="020B0606030504020204" pitchFamily="34" charset="0"/>
              </a:rPr>
              <a:t> Watch Sports?</a:t>
            </a:r>
          </a:p>
        </p:txBody>
      </p:sp>
      <p:sp>
        <p:nvSpPr>
          <p:cNvPr id="18" name="TextBox 17"/>
          <p:cNvSpPr txBox="1"/>
          <p:nvPr/>
        </p:nvSpPr>
        <p:spPr>
          <a:xfrm>
            <a:off x="10846203" y="3507818"/>
            <a:ext cx="3001382" cy="553998"/>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3375216"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Stadium</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5992305"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Bar or Restaurant</a:t>
            </a:r>
          </a:p>
        </p:txBody>
      </p:sp>
      <p:sp>
        <p:nvSpPr>
          <p:cNvPr id="21" name="TextBox 20"/>
          <p:cNvSpPr txBox="1"/>
          <p:nvPr/>
        </p:nvSpPr>
        <p:spPr>
          <a:xfrm>
            <a:off x="18582025"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Someone </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Else’s Home</a:t>
            </a:r>
          </a:p>
        </p:txBody>
      </p:sp>
      <p:sp>
        <p:nvSpPr>
          <p:cNvPr id="30" name="TextBox 29"/>
          <p:cNvSpPr txBox="1"/>
          <p:nvPr/>
        </p:nvSpPr>
        <p:spPr>
          <a:xfrm>
            <a:off x="21133331" y="3156711"/>
            <a:ext cx="3061454" cy="800219"/>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Elsewhere</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(airport, gym, hotel, etc.)</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82362" y="1464195"/>
            <a:ext cx="1488990" cy="14889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78537" y="1302450"/>
            <a:ext cx="1488990" cy="148899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48184" y="1388817"/>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85917" y="1464195"/>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68257" y="1372463"/>
            <a:ext cx="1488990" cy="1488990"/>
          </a:xfrm>
          <a:prstGeom prst="rect">
            <a:avLst/>
          </a:prstGeom>
        </p:spPr>
      </p:pic>
      <p:sp>
        <p:nvSpPr>
          <p:cNvPr id="36" name="TextBox 35"/>
          <p:cNvSpPr txBox="1"/>
          <p:nvPr/>
        </p:nvSpPr>
        <p:spPr>
          <a:xfrm>
            <a:off x="9149219" y="4310411"/>
            <a:ext cx="2152882"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a:t>
            </a:r>
            <a:endParaRPr lang="en-US" sz="2000" b="1" dirty="0">
              <a:solidFill>
                <a:srgbClr val="70B7C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8378887" y="3601203"/>
            <a:ext cx="2901626" cy="461665"/>
          </a:xfrm>
          <a:prstGeom prst="rect">
            <a:avLst/>
          </a:prstGeom>
          <a:noFill/>
        </p:spPr>
        <p:txBody>
          <a:bodyPr wrap="square" rtlCol="0">
            <a:spAutoFit/>
          </a:bodyPr>
          <a:lstStyle/>
          <a:p>
            <a:pPr algn="r"/>
            <a:r>
              <a:rPr lang="en-US" sz="2400" b="1" u="sng" dirty="0">
                <a:latin typeface="Open Sans" panose="020B0606030504020204" pitchFamily="34" charset="0"/>
                <a:ea typeface="Open Sans" panose="020B0606030504020204" pitchFamily="34" charset="0"/>
                <a:cs typeface="Open Sans" panose="020B0606030504020204" pitchFamily="34" charset="0"/>
              </a:rPr>
              <a:t>Sports Fan Type</a:t>
            </a:r>
            <a:endParaRPr lang="en-US" sz="1600"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1866690"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45" name="TextBox 44"/>
          <p:cNvSpPr txBox="1"/>
          <p:nvPr/>
        </p:nvSpPr>
        <p:spPr>
          <a:xfrm>
            <a:off x="11913161"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46" name="TextBox 45"/>
          <p:cNvSpPr txBox="1"/>
          <p:nvPr/>
        </p:nvSpPr>
        <p:spPr>
          <a:xfrm>
            <a:off x="11913161"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92%</a:t>
            </a:r>
          </a:p>
        </p:txBody>
      </p:sp>
      <p:sp>
        <p:nvSpPr>
          <p:cNvPr id="49" name="TextBox 48"/>
          <p:cNvSpPr txBox="1"/>
          <p:nvPr/>
        </p:nvSpPr>
        <p:spPr>
          <a:xfrm>
            <a:off x="11913161"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89%</a:t>
            </a:r>
          </a:p>
        </p:txBody>
      </p:sp>
      <p:sp>
        <p:nvSpPr>
          <p:cNvPr id="50" name="TextBox 49"/>
          <p:cNvSpPr txBox="1"/>
          <p:nvPr/>
        </p:nvSpPr>
        <p:spPr>
          <a:xfrm>
            <a:off x="11866690"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93%</a:t>
            </a:r>
          </a:p>
        </p:txBody>
      </p:sp>
      <p:sp>
        <p:nvSpPr>
          <p:cNvPr id="51" name="TextBox 50"/>
          <p:cNvSpPr txBox="1"/>
          <p:nvPr/>
        </p:nvSpPr>
        <p:spPr>
          <a:xfrm>
            <a:off x="11913161"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54" name="TextBox 53"/>
          <p:cNvSpPr txBox="1"/>
          <p:nvPr/>
        </p:nvSpPr>
        <p:spPr>
          <a:xfrm>
            <a:off x="9226637" y="5080134"/>
            <a:ext cx="2075463"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a:t>
            </a:r>
            <a:endParaRPr lang="en-US" sz="2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1913161"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98%</a:t>
            </a:r>
          </a:p>
        </p:txBody>
      </p:sp>
      <p:sp>
        <p:nvSpPr>
          <p:cNvPr id="57" name="TextBox 56"/>
          <p:cNvSpPr txBox="1"/>
          <p:nvPr/>
        </p:nvSpPr>
        <p:spPr>
          <a:xfrm>
            <a:off x="11913161"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105" name="TextBox 104"/>
          <p:cNvSpPr txBox="1"/>
          <p:nvPr/>
        </p:nvSpPr>
        <p:spPr>
          <a:xfrm>
            <a:off x="11913161"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92%</a:t>
            </a:r>
          </a:p>
        </p:txBody>
      </p:sp>
      <p:sp>
        <p:nvSpPr>
          <p:cNvPr id="73" name="TextBox 72"/>
          <p:cNvSpPr txBox="1"/>
          <p:nvPr/>
        </p:nvSpPr>
        <p:spPr>
          <a:xfrm>
            <a:off x="8736473" y="5938375"/>
            <a:ext cx="25656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a:t>
            </a:r>
            <a:endParaRPr lang="en-US" sz="2000" b="1" dirty="0">
              <a:solidFill>
                <a:srgbClr val="D37F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9226637" y="6770015"/>
            <a:ext cx="2075463"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a:t>
            </a:r>
            <a:endParaRPr lang="en-US" sz="2000" b="1" dirty="0">
              <a:solidFill>
                <a:srgbClr val="426DA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8491434" y="7614481"/>
            <a:ext cx="2810667"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endParaRPr lang="en-US" sz="20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9226637" y="9370632"/>
            <a:ext cx="2075463"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Male</a:t>
            </a:r>
            <a:endParaRPr lang="en-US" sz="2000" b="1" dirty="0">
              <a:solidFill>
                <a:srgbClr val="B74C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8736473" y="10148609"/>
            <a:ext cx="25656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a:t>
            </a:r>
            <a:endParaRPr lang="en-US" sz="20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p:cNvSpPr txBox="1"/>
          <p:nvPr/>
        </p:nvSpPr>
        <p:spPr>
          <a:xfrm>
            <a:off x="9226637" y="10984400"/>
            <a:ext cx="2075463"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Black</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p:cNvSpPr txBox="1"/>
          <p:nvPr/>
        </p:nvSpPr>
        <p:spPr>
          <a:xfrm>
            <a:off x="9005047" y="11763440"/>
            <a:ext cx="2297054"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Hispanic</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a:cxnSpLocks/>
          </p:cNvCxnSpPr>
          <p:nvPr/>
        </p:nvCxnSpPr>
        <p:spPr>
          <a:xfrm>
            <a:off x="11517066" y="495164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517066" y="579164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1517066" y="662236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1517066" y="7479180"/>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11517066" y="8367832"/>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1517066" y="10122214"/>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1517066" y="1086328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1517066" y="11685363"/>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4271723"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23" name="TextBox 122"/>
          <p:cNvSpPr txBox="1"/>
          <p:nvPr/>
        </p:nvSpPr>
        <p:spPr>
          <a:xfrm>
            <a:off x="14318194"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124" name="TextBox 123"/>
          <p:cNvSpPr txBox="1"/>
          <p:nvPr/>
        </p:nvSpPr>
        <p:spPr>
          <a:xfrm>
            <a:off x="14318194"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125" name="TextBox 124"/>
          <p:cNvSpPr txBox="1"/>
          <p:nvPr/>
        </p:nvSpPr>
        <p:spPr>
          <a:xfrm>
            <a:off x="14318194"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30%</a:t>
            </a:r>
          </a:p>
        </p:txBody>
      </p:sp>
      <p:sp>
        <p:nvSpPr>
          <p:cNvPr id="126" name="TextBox 125"/>
          <p:cNvSpPr txBox="1"/>
          <p:nvPr/>
        </p:nvSpPr>
        <p:spPr>
          <a:xfrm>
            <a:off x="14271723"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34%</a:t>
            </a:r>
          </a:p>
        </p:txBody>
      </p:sp>
      <p:sp>
        <p:nvSpPr>
          <p:cNvPr id="127" name="TextBox 126"/>
          <p:cNvSpPr txBox="1"/>
          <p:nvPr/>
        </p:nvSpPr>
        <p:spPr>
          <a:xfrm>
            <a:off x="14318194"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28" name="TextBox 127"/>
          <p:cNvSpPr txBox="1"/>
          <p:nvPr/>
        </p:nvSpPr>
        <p:spPr>
          <a:xfrm>
            <a:off x="14318194"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129" name="TextBox 128"/>
          <p:cNvSpPr txBox="1"/>
          <p:nvPr/>
        </p:nvSpPr>
        <p:spPr>
          <a:xfrm>
            <a:off x="14318194"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29%</a:t>
            </a:r>
          </a:p>
        </p:txBody>
      </p:sp>
      <p:sp>
        <p:nvSpPr>
          <p:cNvPr id="130" name="TextBox 129"/>
          <p:cNvSpPr txBox="1"/>
          <p:nvPr/>
        </p:nvSpPr>
        <p:spPr>
          <a:xfrm>
            <a:off x="14318194"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34%</a:t>
            </a:r>
          </a:p>
        </p:txBody>
      </p:sp>
      <p:sp>
        <p:nvSpPr>
          <p:cNvPr id="131" name="TextBox 130"/>
          <p:cNvSpPr txBox="1"/>
          <p:nvPr/>
        </p:nvSpPr>
        <p:spPr>
          <a:xfrm>
            <a:off x="16858661"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32" name="TextBox 131"/>
          <p:cNvSpPr txBox="1"/>
          <p:nvPr/>
        </p:nvSpPr>
        <p:spPr>
          <a:xfrm>
            <a:off x="16905132"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133" name="TextBox 132"/>
          <p:cNvSpPr txBox="1"/>
          <p:nvPr/>
        </p:nvSpPr>
        <p:spPr>
          <a:xfrm>
            <a:off x="16905132"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134" name="TextBox 133"/>
          <p:cNvSpPr txBox="1"/>
          <p:nvPr/>
        </p:nvSpPr>
        <p:spPr>
          <a:xfrm>
            <a:off x="16905132"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28%</a:t>
            </a:r>
          </a:p>
        </p:txBody>
      </p:sp>
      <p:sp>
        <p:nvSpPr>
          <p:cNvPr id="135" name="TextBox 134"/>
          <p:cNvSpPr txBox="1"/>
          <p:nvPr/>
        </p:nvSpPr>
        <p:spPr>
          <a:xfrm>
            <a:off x="16858661"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36" name="TextBox 135"/>
          <p:cNvSpPr txBox="1"/>
          <p:nvPr/>
        </p:nvSpPr>
        <p:spPr>
          <a:xfrm>
            <a:off x="16905132"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37" name="TextBox 136"/>
          <p:cNvSpPr txBox="1"/>
          <p:nvPr/>
        </p:nvSpPr>
        <p:spPr>
          <a:xfrm>
            <a:off x="16905132"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138" name="TextBox 137"/>
          <p:cNvSpPr txBox="1"/>
          <p:nvPr/>
        </p:nvSpPr>
        <p:spPr>
          <a:xfrm>
            <a:off x="16905132"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39" name="TextBox 138"/>
          <p:cNvSpPr txBox="1"/>
          <p:nvPr/>
        </p:nvSpPr>
        <p:spPr>
          <a:xfrm>
            <a:off x="16905132"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34%</a:t>
            </a:r>
          </a:p>
        </p:txBody>
      </p:sp>
      <p:sp>
        <p:nvSpPr>
          <p:cNvPr id="140" name="TextBox 139"/>
          <p:cNvSpPr txBox="1"/>
          <p:nvPr/>
        </p:nvSpPr>
        <p:spPr>
          <a:xfrm>
            <a:off x="19563746"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141" name="TextBox 140"/>
          <p:cNvSpPr txBox="1"/>
          <p:nvPr/>
        </p:nvSpPr>
        <p:spPr>
          <a:xfrm>
            <a:off x="19610217"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142" name="TextBox 141"/>
          <p:cNvSpPr txBox="1"/>
          <p:nvPr/>
        </p:nvSpPr>
        <p:spPr>
          <a:xfrm>
            <a:off x="19610217"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143" name="TextBox 142"/>
          <p:cNvSpPr txBox="1"/>
          <p:nvPr/>
        </p:nvSpPr>
        <p:spPr>
          <a:xfrm>
            <a:off x="19610217"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28%</a:t>
            </a:r>
          </a:p>
        </p:txBody>
      </p:sp>
      <p:sp>
        <p:nvSpPr>
          <p:cNvPr id="144" name="TextBox 143"/>
          <p:cNvSpPr txBox="1"/>
          <p:nvPr/>
        </p:nvSpPr>
        <p:spPr>
          <a:xfrm>
            <a:off x="19563746"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45" name="TextBox 144"/>
          <p:cNvSpPr txBox="1"/>
          <p:nvPr/>
        </p:nvSpPr>
        <p:spPr>
          <a:xfrm>
            <a:off x="19610217"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46" name="TextBox 145"/>
          <p:cNvSpPr txBox="1"/>
          <p:nvPr/>
        </p:nvSpPr>
        <p:spPr>
          <a:xfrm>
            <a:off x="19610217"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37%</a:t>
            </a:r>
          </a:p>
        </p:txBody>
      </p:sp>
      <p:sp>
        <p:nvSpPr>
          <p:cNvPr id="147" name="TextBox 146"/>
          <p:cNvSpPr txBox="1"/>
          <p:nvPr/>
        </p:nvSpPr>
        <p:spPr>
          <a:xfrm>
            <a:off x="19610217"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48" name="TextBox 147"/>
          <p:cNvSpPr txBox="1"/>
          <p:nvPr/>
        </p:nvSpPr>
        <p:spPr>
          <a:xfrm>
            <a:off x="19610217"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34%</a:t>
            </a:r>
          </a:p>
        </p:txBody>
      </p:sp>
      <p:sp>
        <p:nvSpPr>
          <p:cNvPr id="150" name="TextBox 149"/>
          <p:cNvSpPr txBox="1"/>
          <p:nvPr/>
        </p:nvSpPr>
        <p:spPr>
          <a:xfrm>
            <a:off x="22118557"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51" name="TextBox 150"/>
          <p:cNvSpPr txBox="1"/>
          <p:nvPr/>
        </p:nvSpPr>
        <p:spPr>
          <a:xfrm>
            <a:off x="22165028"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52" name="TextBox 151"/>
          <p:cNvSpPr txBox="1"/>
          <p:nvPr/>
        </p:nvSpPr>
        <p:spPr>
          <a:xfrm>
            <a:off x="22165028"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53" name="TextBox 152"/>
          <p:cNvSpPr txBox="1"/>
          <p:nvPr/>
        </p:nvSpPr>
        <p:spPr>
          <a:xfrm>
            <a:off x="22165028"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8%</a:t>
            </a:r>
          </a:p>
        </p:txBody>
      </p:sp>
      <p:sp>
        <p:nvSpPr>
          <p:cNvPr id="154" name="TextBox 153"/>
          <p:cNvSpPr txBox="1"/>
          <p:nvPr/>
        </p:nvSpPr>
        <p:spPr>
          <a:xfrm>
            <a:off x="22118557"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55" name="TextBox 154"/>
          <p:cNvSpPr txBox="1"/>
          <p:nvPr/>
        </p:nvSpPr>
        <p:spPr>
          <a:xfrm>
            <a:off x="22165028"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56" name="TextBox 155"/>
          <p:cNvSpPr txBox="1"/>
          <p:nvPr/>
        </p:nvSpPr>
        <p:spPr>
          <a:xfrm>
            <a:off x="22165028"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12%</a:t>
            </a:r>
          </a:p>
        </p:txBody>
      </p:sp>
      <p:sp>
        <p:nvSpPr>
          <p:cNvPr id="157" name="TextBox 156"/>
          <p:cNvSpPr txBox="1"/>
          <p:nvPr/>
        </p:nvSpPr>
        <p:spPr>
          <a:xfrm>
            <a:off x="22165028"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58" name="TextBox 157"/>
          <p:cNvSpPr txBox="1"/>
          <p:nvPr/>
        </p:nvSpPr>
        <p:spPr>
          <a:xfrm>
            <a:off x="22165028"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8%</a:t>
            </a:r>
          </a:p>
        </p:txBody>
      </p:sp>
      <p:cxnSp>
        <p:nvCxnSpPr>
          <p:cNvPr id="6" name="Straight Connector 5"/>
          <p:cNvCxnSpPr/>
          <p:nvPr/>
        </p:nvCxnSpPr>
        <p:spPr>
          <a:xfrm>
            <a:off x="13662085" y="4352916"/>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6186024" y="4349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8808462" y="4349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21492392" y="4364522"/>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 xmlns:a16="http://schemas.microsoft.com/office/drawing/2014/main" id="{D6DD47E9-4FD4-4910-B646-F8247AB35D51}"/>
              </a:ext>
            </a:extLst>
          </p:cNvPr>
          <p:cNvSpPr txBox="1"/>
          <p:nvPr/>
        </p:nvSpPr>
        <p:spPr>
          <a:xfrm>
            <a:off x="11857727"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98%</a:t>
            </a:r>
          </a:p>
        </p:txBody>
      </p:sp>
      <p:sp>
        <p:nvSpPr>
          <p:cNvPr id="87" name="TextBox 86">
            <a:extLst>
              <a:ext uri="{FF2B5EF4-FFF2-40B4-BE49-F238E27FC236}">
                <a16:creationId xmlns="" xmlns:a16="http://schemas.microsoft.com/office/drawing/2014/main" id="{3A0C4A9A-EF9F-41DD-A83C-837FEB7BA51D}"/>
              </a:ext>
            </a:extLst>
          </p:cNvPr>
          <p:cNvSpPr txBox="1"/>
          <p:nvPr/>
        </p:nvSpPr>
        <p:spPr>
          <a:xfrm>
            <a:off x="8482471" y="8466128"/>
            <a:ext cx="2810667"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8" name="Straight Connector 87">
            <a:extLst>
              <a:ext uri="{FF2B5EF4-FFF2-40B4-BE49-F238E27FC236}">
                <a16:creationId xmlns="" xmlns:a16="http://schemas.microsoft.com/office/drawing/2014/main" id="{AD7D00D1-8A77-443D-BC9A-74A83CDF9311}"/>
              </a:ext>
            </a:extLst>
          </p:cNvPr>
          <p:cNvCxnSpPr/>
          <p:nvPr/>
        </p:nvCxnSpPr>
        <p:spPr>
          <a:xfrm>
            <a:off x="11508103" y="927326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 xmlns:a16="http://schemas.microsoft.com/office/drawing/2014/main" id="{A217915E-4D71-4A43-A53C-3EFC768C57B2}"/>
              </a:ext>
            </a:extLst>
          </p:cNvPr>
          <p:cNvSpPr txBox="1"/>
          <p:nvPr/>
        </p:nvSpPr>
        <p:spPr>
          <a:xfrm>
            <a:off x="14262760"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90" name="TextBox 89">
            <a:extLst>
              <a:ext uri="{FF2B5EF4-FFF2-40B4-BE49-F238E27FC236}">
                <a16:creationId xmlns="" xmlns:a16="http://schemas.microsoft.com/office/drawing/2014/main" id="{2F4C323B-9933-47A8-A859-6E72A67D04BC}"/>
              </a:ext>
            </a:extLst>
          </p:cNvPr>
          <p:cNvSpPr txBox="1"/>
          <p:nvPr/>
        </p:nvSpPr>
        <p:spPr>
          <a:xfrm>
            <a:off x="16849698"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91" name="TextBox 90">
            <a:extLst>
              <a:ext uri="{FF2B5EF4-FFF2-40B4-BE49-F238E27FC236}">
                <a16:creationId xmlns="" xmlns:a16="http://schemas.microsoft.com/office/drawing/2014/main" id="{041F56AB-C58C-44B4-96A5-B5B5B469B671}"/>
              </a:ext>
            </a:extLst>
          </p:cNvPr>
          <p:cNvSpPr txBox="1"/>
          <p:nvPr/>
        </p:nvSpPr>
        <p:spPr>
          <a:xfrm>
            <a:off x="19554783"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92" name="TextBox 91">
            <a:extLst>
              <a:ext uri="{FF2B5EF4-FFF2-40B4-BE49-F238E27FC236}">
                <a16:creationId xmlns="" xmlns:a16="http://schemas.microsoft.com/office/drawing/2014/main" id="{11687572-2C78-4D4F-8680-2010EEFB3A71}"/>
              </a:ext>
            </a:extLst>
          </p:cNvPr>
          <p:cNvSpPr txBox="1"/>
          <p:nvPr/>
        </p:nvSpPr>
        <p:spPr>
          <a:xfrm>
            <a:off x="22109594"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a:t>
            </a:r>
          </a:p>
        </p:txBody>
      </p:sp>
      <p:pic>
        <p:nvPicPr>
          <p:cNvPr id="2" name="Picture 1">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5" name="TextBox 4">
            <a:hlinkClick r:id="rId8"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Tree>
    <p:extLst>
      <p:ext uri="{BB962C8B-B14F-4D97-AF65-F5344CB8AC3E}">
        <p14:creationId xmlns:p14="http://schemas.microsoft.com/office/powerpoint/2010/main" val="279335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471909"/>
            <a:ext cx="13569767" cy="731461"/>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Q11: When thinking about the overall sports viewing experience, where do you prefer to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etc. Note: Numbers don’t add to 100% due to respondents ability to select more than one answer.</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7967125" y="2419907"/>
            <a:ext cx="16467594" cy="1261884"/>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Prefer</a:t>
            </a:r>
            <a:r>
              <a:rPr lang="en-US" sz="4000" u="sng" dirty="0">
                <a:latin typeface="Open Sans" panose="020B0606030504020204" pitchFamily="34" charset="0"/>
                <a:ea typeface="Open Sans" panose="020B0606030504020204" pitchFamily="34" charset="0"/>
                <a:cs typeface="Open Sans" panose="020B0606030504020204" pitchFamily="34" charset="0"/>
              </a:rPr>
              <a:t> To Watch Sports?</a:t>
            </a:r>
          </a:p>
          <a:p>
            <a:pPr algn="ctr"/>
            <a:r>
              <a:rPr lang="en-US" sz="3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18" name="TextBox 17"/>
          <p:cNvSpPr txBox="1"/>
          <p:nvPr/>
        </p:nvSpPr>
        <p:spPr>
          <a:xfrm>
            <a:off x="9890788" y="7016389"/>
            <a:ext cx="3001382" cy="707886"/>
          </a:xfrm>
          <a:prstGeom prst="rect">
            <a:avLst/>
          </a:prstGeom>
          <a:noFill/>
        </p:spPr>
        <p:txBody>
          <a:bodyPr wrap="square" rtlCol="0">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3962991" y="7009705"/>
            <a:ext cx="4476495" cy="707886"/>
          </a:xfrm>
          <a:prstGeom prst="rect">
            <a:avLst/>
          </a:prstGeom>
          <a:noFill/>
        </p:spPr>
        <p:txBody>
          <a:bodyPr wrap="square" rtlCol="0">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Stadium or Arena</a:t>
            </a:r>
          </a:p>
        </p:txBody>
      </p:sp>
      <p:sp>
        <p:nvSpPr>
          <p:cNvPr id="20" name="TextBox 19"/>
          <p:cNvSpPr txBox="1"/>
          <p:nvPr/>
        </p:nvSpPr>
        <p:spPr>
          <a:xfrm>
            <a:off x="19162258" y="6708613"/>
            <a:ext cx="4476496" cy="1446550"/>
          </a:xfrm>
          <a:prstGeom prst="rect">
            <a:avLst/>
          </a:prstGeom>
          <a:noFill/>
        </p:spPr>
        <p:txBody>
          <a:bodyPr wrap="square" rtlCol="0">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Out-Of-Home</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(Bar/Restaurant, Someone Else’s Home or Elsewhere)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9138" y="5781722"/>
            <a:ext cx="790461" cy="79046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92808" y="4854718"/>
            <a:ext cx="1367967" cy="136796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64178" y="4452901"/>
            <a:ext cx="2053752" cy="2053752"/>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42002" y="4538244"/>
            <a:ext cx="2053752" cy="2053752"/>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27137" y="4737980"/>
            <a:ext cx="998778" cy="998778"/>
          </a:xfrm>
          <a:prstGeom prst="rect">
            <a:avLst/>
          </a:prstGeom>
        </p:spPr>
      </p:pic>
      <p:sp>
        <p:nvSpPr>
          <p:cNvPr id="42" name="TextBox 41"/>
          <p:cNvSpPr txBox="1"/>
          <p:nvPr/>
        </p:nvSpPr>
        <p:spPr>
          <a:xfrm>
            <a:off x="10342002" y="8136570"/>
            <a:ext cx="2098955" cy="1200329"/>
          </a:xfrm>
          <a:prstGeom prst="rect">
            <a:avLst/>
          </a:prstGeom>
          <a:noFill/>
        </p:spPr>
        <p:txBody>
          <a:bodyPr wrap="square" rtlCol="0">
            <a:spAutoFit/>
          </a:bodyPr>
          <a:lstStyle/>
          <a:p>
            <a:pPr algn="r"/>
            <a:r>
              <a:rPr lang="en-US" sz="7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122" name="TextBox 121"/>
          <p:cNvSpPr txBox="1"/>
          <p:nvPr/>
        </p:nvSpPr>
        <p:spPr>
          <a:xfrm>
            <a:off x="15441577" y="8136570"/>
            <a:ext cx="2098955" cy="1200329"/>
          </a:xfrm>
          <a:prstGeom prst="rect">
            <a:avLst/>
          </a:prstGeom>
          <a:noFill/>
        </p:spPr>
        <p:txBody>
          <a:bodyPr wrap="square" rtlCol="0">
            <a:spAutoFit/>
          </a:bodyPr>
          <a:lstStyle/>
          <a:p>
            <a:pPr algn="r"/>
            <a:r>
              <a:rPr lang="en-US" sz="7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31" name="TextBox 130"/>
          <p:cNvSpPr txBox="1"/>
          <p:nvPr/>
        </p:nvSpPr>
        <p:spPr>
          <a:xfrm>
            <a:off x="20351029" y="8210354"/>
            <a:ext cx="2098955" cy="1200329"/>
          </a:xfrm>
          <a:prstGeom prst="rect">
            <a:avLst/>
          </a:prstGeom>
          <a:noFill/>
        </p:spPr>
        <p:txBody>
          <a:bodyPr wrap="square" rtlCol="0">
            <a:spAutoFit/>
          </a:bodyPr>
          <a:lstStyle/>
          <a:p>
            <a:pPr algn="r"/>
            <a:r>
              <a:rPr lang="en-US" sz="7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69" name="Title 1">
            <a:extLst>
              <a:ext uri="{FF2B5EF4-FFF2-40B4-BE49-F238E27FC236}">
                <a16:creationId xmlns=""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Watching sports at home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is also the most preferred viewing location by far, being favored by almost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three-quarters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of all sports fans</a:t>
            </a:r>
            <a:endPar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0568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471909"/>
            <a:ext cx="13569767" cy="731461"/>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Q11: When thinking about the overall sports viewing experience, where do you prefer to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etc. Note: Numbers don’t add to 100% due to respondents ability to select more than one answer.</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240940" y="446234"/>
            <a:ext cx="12305164" cy="707886"/>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Prefer</a:t>
            </a:r>
            <a:r>
              <a:rPr lang="en-US" sz="4000" u="sng" dirty="0">
                <a:latin typeface="Open Sans" panose="020B0606030504020204" pitchFamily="34" charset="0"/>
                <a:ea typeface="Open Sans" panose="020B0606030504020204" pitchFamily="34" charset="0"/>
                <a:cs typeface="Open Sans" panose="020B0606030504020204" pitchFamily="34" charset="0"/>
              </a:rPr>
              <a:t> To Watch Sports?</a:t>
            </a:r>
          </a:p>
        </p:txBody>
      </p:sp>
      <p:sp>
        <p:nvSpPr>
          <p:cNvPr id="18" name="TextBox 17"/>
          <p:cNvSpPr txBox="1"/>
          <p:nvPr/>
        </p:nvSpPr>
        <p:spPr>
          <a:xfrm>
            <a:off x="13357043" y="3525747"/>
            <a:ext cx="3001382" cy="553998"/>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5886056"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Stadium</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8503145" y="3079767"/>
            <a:ext cx="3061454" cy="1046440"/>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Out-Of-Home</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(Bar/Restaurant, Someone Else’s Home or Elsewhere)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65703" y="2478106"/>
            <a:ext cx="573092" cy="57309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95281" y="1748764"/>
            <a:ext cx="991789" cy="991789"/>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59024" y="1388817"/>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96757" y="1464195"/>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13701" y="1676564"/>
            <a:ext cx="724124" cy="724124"/>
          </a:xfrm>
          <a:prstGeom prst="rect">
            <a:avLst/>
          </a:prstGeom>
        </p:spPr>
      </p:pic>
      <p:sp>
        <p:nvSpPr>
          <p:cNvPr id="36" name="TextBox 35"/>
          <p:cNvSpPr txBox="1"/>
          <p:nvPr/>
        </p:nvSpPr>
        <p:spPr>
          <a:xfrm>
            <a:off x="11660059" y="4310411"/>
            <a:ext cx="2152882"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endParaRPr lang="en-US" sz="2000" b="1" dirty="0">
              <a:solidFill>
                <a:srgbClr val="70B7C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4377530"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45" name="TextBox 44"/>
          <p:cNvSpPr txBox="1"/>
          <p:nvPr/>
        </p:nvSpPr>
        <p:spPr>
          <a:xfrm>
            <a:off x="14470472"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46" name="TextBox 45"/>
          <p:cNvSpPr txBox="1"/>
          <p:nvPr/>
        </p:nvSpPr>
        <p:spPr>
          <a:xfrm>
            <a:off x="14470472" y="6734157"/>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49" name="TextBox 48"/>
          <p:cNvSpPr txBox="1"/>
          <p:nvPr/>
        </p:nvSpPr>
        <p:spPr>
          <a:xfrm>
            <a:off x="14470472" y="10966471"/>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65%</a:t>
            </a:r>
          </a:p>
        </p:txBody>
      </p:sp>
      <p:sp>
        <p:nvSpPr>
          <p:cNvPr id="50" name="TextBox 49"/>
          <p:cNvSpPr txBox="1"/>
          <p:nvPr/>
        </p:nvSpPr>
        <p:spPr>
          <a:xfrm>
            <a:off x="14279661" y="7606477"/>
            <a:ext cx="125993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51" name="TextBox 50"/>
          <p:cNvSpPr txBox="1"/>
          <p:nvPr/>
        </p:nvSpPr>
        <p:spPr>
          <a:xfrm>
            <a:off x="14470472"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54" name="TextBox 53"/>
          <p:cNvSpPr txBox="1"/>
          <p:nvPr/>
        </p:nvSpPr>
        <p:spPr>
          <a:xfrm>
            <a:off x="11737477" y="5080134"/>
            <a:ext cx="2075463"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a:t>
            </a:r>
            <a:endParaRPr lang="en-US" sz="2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4470472"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71%</a:t>
            </a:r>
          </a:p>
        </p:txBody>
      </p:sp>
      <p:sp>
        <p:nvSpPr>
          <p:cNvPr id="57" name="TextBox 56"/>
          <p:cNvSpPr txBox="1"/>
          <p:nvPr/>
        </p:nvSpPr>
        <p:spPr>
          <a:xfrm>
            <a:off x="14470472" y="9352703"/>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74%</a:t>
            </a:r>
          </a:p>
        </p:txBody>
      </p:sp>
      <p:sp>
        <p:nvSpPr>
          <p:cNvPr id="105" name="TextBox 104"/>
          <p:cNvSpPr txBox="1"/>
          <p:nvPr/>
        </p:nvSpPr>
        <p:spPr>
          <a:xfrm>
            <a:off x="14470472" y="11762105"/>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67%</a:t>
            </a:r>
          </a:p>
        </p:txBody>
      </p:sp>
      <p:sp>
        <p:nvSpPr>
          <p:cNvPr id="73" name="TextBox 72"/>
          <p:cNvSpPr txBox="1"/>
          <p:nvPr/>
        </p:nvSpPr>
        <p:spPr>
          <a:xfrm>
            <a:off x="11247313" y="5938375"/>
            <a:ext cx="25656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a:t>
            </a:r>
            <a:endParaRPr lang="en-US" sz="2000" b="1" dirty="0">
              <a:solidFill>
                <a:srgbClr val="D37F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11737477" y="6734157"/>
            <a:ext cx="2075463"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a:t>
            </a:r>
            <a:endParaRPr lang="en-US" sz="2000" b="1" dirty="0">
              <a:solidFill>
                <a:srgbClr val="426DA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11043412" y="7606477"/>
            <a:ext cx="276952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endParaRPr lang="en-US" sz="20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1737477" y="9352703"/>
            <a:ext cx="2075463"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Male</a:t>
            </a:r>
            <a:endParaRPr lang="en-US" sz="2000" b="1" dirty="0">
              <a:solidFill>
                <a:srgbClr val="B74C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11247313" y="10148609"/>
            <a:ext cx="25656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a:t>
            </a:r>
            <a:endParaRPr lang="en-US" sz="20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p:cNvSpPr txBox="1"/>
          <p:nvPr/>
        </p:nvSpPr>
        <p:spPr>
          <a:xfrm>
            <a:off x="11737477" y="10966471"/>
            <a:ext cx="2075463"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Black</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p:cNvSpPr txBox="1"/>
          <p:nvPr/>
        </p:nvSpPr>
        <p:spPr>
          <a:xfrm>
            <a:off x="11515887" y="11762105"/>
            <a:ext cx="2297054"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Hispanic</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p:nvPr/>
        </p:nvCxnSpPr>
        <p:spPr>
          <a:xfrm>
            <a:off x="11255807" y="4951646"/>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255807" y="5791649"/>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6782563"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23" name="TextBox 122"/>
          <p:cNvSpPr txBox="1"/>
          <p:nvPr/>
        </p:nvSpPr>
        <p:spPr>
          <a:xfrm>
            <a:off x="16875505"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24" name="TextBox 123"/>
          <p:cNvSpPr txBox="1"/>
          <p:nvPr/>
        </p:nvSpPr>
        <p:spPr>
          <a:xfrm>
            <a:off x="16875505" y="6734157"/>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16%</a:t>
            </a:r>
          </a:p>
        </p:txBody>
      </p:sp>
      <p:sp>
        <p:nvSpPr>
          <p:cNvPr id="125" name="TextBox 124"/>
          <p:cNvSpPr txBox="1"/>
          <p:nvPr/>
        </p:nvSpPr>
        <p:spPr>
          <a:xfrm>
            <a:off x="16875505" y="10966471"/>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17%</a:t>
            </a:r>
          </a:p>
        </p:txBody>
      </p:sp>
      <p:sp>
        <p:nvSpPr>
          <p:cNvPr id="126" name="TextBox 125"/>
          <p:cNvSpPr txBox="1"/>
          <p:nvPr/>
        </p:nvSpPr>
        <p:spPr>
          <a:xfrm>
            <a:off x="16684694" y="7606477"/>
            <a:ext cx="125993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127" name="TextBox 126"/>
          <p:cNvSpPr txBox="1"/>
          <p:nvPr/>
        </p:nvSpPr>
        <p:spPr>
          <a:xfrm>
            <a:off x="16875505"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128" name="TextBox 127"/>
          <p:cNvSpPr txBox="1"/>
          <p:nvPr/>
        </p:nvSpPr>
        <p:spPr>
          <a:xfrm>
            <a:off x="16875505"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129" name="TextBox 128"/>
          <p:cNvSpPr txBox="1"/>
          <p:nvPr/>
        </p:nvSpPr>
        <p:spPr>
          <a:xfrm>
            <a:off x="16875505" y="9352703"/>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130" name="TextBox 129"/>
          <p:cNvSpPr txBox="1"/>
          <p:nvPr/>
        </p:nvSpPr>
        <p:spPr>
          <a:xfrm>
            <a:off x="16875505" y="11762105"/>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18%</a:t>
            </a:r>
          </a:p>
        </p:txBody>
      </p:sp>
      <p:sp>
        <p:nvSpPr>
          <p:cNvPr id="131" name="TextBox 130"/>
          <p:cNvSpPr txBox="1"/>
          <p:nvPr/>
        </p:nvSpPr>
        <p:spPr>
          <a:xfrm>
            <a:off x="19429410"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32" name="TextBox 131"/>
          <p:cNvSpPr txBox="1"/>
          <p:nvPr/>
        </p:nvSpPr>
        <p:spPr>
          <a:xfrm>
            <a:off x="19522352"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33" name="TextBox 132"/>
          <p:cNvSpPr txBox="1"/>
          <p:nvPr/>
        </p:nvSpPr>
        <p:spPr>
          <a:xfrm>
            <a:off x="19522352" y="6734157"/>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14%</a:t>
            </a:r>
          </a:p>
        </p:txBody>
      </p:sp>
      <p:sp>
        <p:nvSpPr>
          <p:cNvPr id="134" name="TextBox 133"/>
          <p:cNvSpPr txBox="1"/>
          <p:nvPr/>
        </p:nvSpPr>
        <p:spPr>
          <a:xfrm>
            <a:off x="19522352" y="10966471"/>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19%</a:t>
            </a:r>
          </a:p>
        </p:txBody>
      </p:sp>
      <p:sp>
        <p:nvSpPr>
          <p:cNvPr id="135" name="TextBox 134"/>
          <p:cNvSpPr txBox="1"/>
          <p:nvPr/>
        </p:nvSpPr>
        <p:spPr>
          <a:xfrm>
            <a:off x="19331541" y="7606477"/>
            <a:ext cx="125993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136" name="TextBox 135"/>
          <p:cNvSpPr txBox="1"/>
          <p:nvPr/>
        </p:nvSpPr>
        <p:spPr>
          <a:xfrm>
            <a:off x="19522352"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37" name="TextBox 136"/>
          <p:cNvSpPr txBox="1"/>
          <p:nvPr/>
        </p:nvSpPr>
        <p:spPr>
          <a:xfrm>
            <a:off x="19522352"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38" name="TextBox 137"/>
          <p:cNvSpPr txBox="1"/>
          <p:nvPr/>
        </p:nvSpPr>
        <p:spPr>
          <a:xfrm>
            <a:off x="19522352" y="9352703"/>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139" name="TextBox 138"/>
          <p:cNvSpPr txBox="1"/>
          <p:nvPr/>
        </p:nvSpPr>
        <p:spPr>
          <a:xfrm>
            <a:off x="19522352" y="11762105"/>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14%</a:t>
            </a:r>
          </a:p>
        </p:txBody>
      </p:sp>
      <p:cxnSp>
        <p:nvCxnSpPr>
          <p:cNvPr id="6" name="Straight Connector 5"/>
          <p:cNvCxnSpPr/>
          <p:nvPr/>
        </p:nvCxnSpPr>
        <p:spPr>
          <a:xfrm>
            <a:off x="16172925" y="4352916"/>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8696864" y="4349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 xmlns:a16="http://schemas.microsoft.com/office/drawing/2014/main" id="{516FC078-6D8F-438F-A1CA-8F61379BB5D9}"/>
              </a:ext>
            </a:extLst>
          </p:cNvPr>
          <p:cNvSpPr txBox="1"/>
          <p:nvPr/>
        </p:nvSpPr>
        <p:spPr>
          <a:xfrm>
            <a:off x="14279661" y="8493979"/>
            <a:ext cx="125993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76%</a:t>
            </a:r>
          </a:p>
        </p:txBody>
      </p:sp>
      <p:sp>
        <p:nvSpPr>
          <p:cNvPr id="65" name="TextBox 64">
            <a:extLst>
              <a:ext uri="{FF2B5EF4-FFF2-40B4-BE49-F238E27FC236}">
                <a16:creationId xmlns="" xmlns:a16="http://schemas.microsoft.com/office/drawing/2014/main" id="{AA229A2B-FCA6-4657-ACF9-A7FBAE9CD14B}"/>
              </a:ext>
            </a:extLst>
          </p:cNvPr>
          <p:cNvSpPr txBox="1"/>
          <p:nvPr/>
        </p:nvSpPr>
        <p:spPr>
          <a:xfrm>
            <a:off x="11034448" y="8493979"/>
            <a:ext cx="276952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extLst>
              <a:ext uri="{FF2B5EF4-FFF2-40B4-BE49-F238E27FC236}">
                <a16:creationId xmlns="" xmlns:a16="http://schemas.microsoft.com/office/drawing/2014/main" id="{588095E0-7E63-40E4-B82C-ECA47D176C2C}"/>
              </a:ext>
            </a:extLst>
          </p:cNvPr>
          <p:cNvSpPr txBox="1"/>
          <p:nvPr/>
        </p:nvSpPr>
        <p:spPr>
          <a:xfrm>
            <a:off x="16684694" y="8493979"/>
            <a:ext cx="125993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68" name="TextBox 67">
            <a:extLst>
              <a:ext uri="{FF2B5EF4-FFF2-40B4-BE49-F238E27FC236}">
                <a16:creationId xmlns="" xmlns:a16="http://schemas.microsoft.com/office/drawing/2014/main" id="{3A843144-6AEA-4841-9F13-293564B55D52}"/>
              </a:ext>
            </a:extLst>
          </p:cNvPr>
          <p:cNvSpPr txBox="1"/>
          <p:nvPr/>
        </p:nvSpPr>
        <p:spPr>
          <a:xfrm>
            <a:off x="19331541" y="8493979"/>
            <a:ext cx="125993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69" name="Title 1">
            <a:extLst>
              <a:ext uri="{FF2B5EF4-FFF2-40B4-BE49-F238E27FC236}">
                <a16:creationId xmlns=""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Regardless of the type of sports fan, at least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two-thirds prefer watching sports from the comfort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their own home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and females are more likely than others to prefer the experience and gameday atmosphere that attending a game in-person provides.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Casual sports fans, younger demos and multicultural fans are more likely than others to prefer watching ‘out-of-home’ as part of larger social gatherings.</a:t>
            </a:r>
          </a:p>
        </p:txBody>
      </p:sp>
      <p:sp>
        <p:nvSpPr>
          <p:cNvPr id="70" name="TextBox 69"/>
          <p:cNvSpPr txBox="1"/>
          <p:nvPr/>
        </p:nvSpPr>
        <p:spPr>
          <a:xfrm>
            <a:off x="10968399" y="3601203"/>
            <a:ext cx="2901626" cy="461665"/>
          </a:xfrm>
          <a:prstGeom prst="rect">
            <a:avLst/>
          </a:prstGeom>
          <a:noFill/>
        </p:spPr>
        <p:txBody>
          <a:bodyPr wrap="square" rtlCol="0">
            <a:spAutoFit/>
          </a:bodyPr>
          <a:lstStyle/>
          <a:p>
            <a:pPr algn="r"/>
            <a:r>
              <a:rPr lang="en-US" sz="2400" b="1" u="sng" dirty="0">
                <a:latin typeface="Open Sans" panose="020B0606030504020204" pitchFamily="34" charset="0"/>
                <a:ea typeface="Open Sans" panose="020B0606030504020204" pitchFamily="34" charset="0"/>
                <a:cs typeface="Open Sans" panose="020B0606030504020204" pitchFamily="34" charset="0"/>
              </a:rPr>
              <a:t>Sports Fan Type</a:t>
            </a:r>
            <a:endParaRPr lang="en-US" sz="1600" b="1" u="sng"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2" name="Straight Connector 71"/>
          <p:cNvCxnSpPr/>
          <p:nvPr/>
        </p:nvCxnSpPr>
        <p:spPr>
          <a:xfrm>
            <a:off x="11255807" y="6599017"/>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1255807" y="7439020"/>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1255807" y="8348918"/>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255807" y="9188921"/>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1255807" y="9996289"/>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247313" y="10836292"/>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1247313" y="11686557"/>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034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Diagram 70">
            <a:extLst>
              <a:ext uri="{FF2B5EF4-FFF2-40B4-BE49-F238E27FC236}">
                <a16:creationId xmlns="" xmlns:a16="http://schemas.microsoft.com/office/drawing/2014/main" id="{82C82CD4-9F6F-4711-BCF7-6155EDCA4613}"/>
              </a:ext>
            </a:extLst>
          </p:cNvPr>
          <p:cNvGraphicFramePr/>
          <p:nvPr>
            <p:extLst>
              <p:ext uri="{D42A27DB-BD31-4B8C-83A1-F6EECF244321}">
                <p14:modId xmlns:p14="http://schemas.microsoft.com/office/powerpoint/2010/main" val="2683658769"/>
              </p:ext>
            </p:extLst>
          </p:nvPr>
        </p:nvGraphicFramePr>
        <p:xfrm>
          <a:off x="8641976" y="161938"/>
          <a:ext cx="15742024" cy="13207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69" name="Title 1">
            <a:extLst>
              <a:ext uri="{FF2B5EF4-FFF2-40B4-BE49-F238E27FC236}">
                <a16:creationId xmlns=""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 we’ll showcase in the next few sections, within the totality of at-home viewing and in-person event attendance,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sports satisfies several essential human need-states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for all types of fans – from casual to avid, young and old, male and female and across all ethnicities   </a:t>
            </a:r>
          </a:p>
        </p:txBody>
      </p:sp>
    </p:spTree>
    <p:extLst>
      <p:ext uri="{BB962C8B-B14F-4D97-AF65-F5344CB8AC3E}">
        <p14:creationId xmlns:p14="http://schemas.microsoft.com/office/powerpoint/2010/main" val="222543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355701CA-D46A-490C-BA6B-E5661F13B45E}"/>
              </a:ext>
            </a:extLst>
          </p:cNvPr>
          <p:cNvSpPr/>
          <p:nvPr/>
        </p:nvSpPr>
        <p:spPr>
          <a:xfrm>
            <a:off x="0" y="15341"/>
            <a:ext cx="24383999" cy="13716000"/>
          </a:xfrm>
          <a:prstGeom prst="rect">
            <a:avLst/>
          </a:prstGeom>
          <a:solidFill>
            <a:srgbClr val="FFFF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 xmlns:a16="http://schemas.microsoft.com/office/drawing/2014/main" id="{0C0D3693-41E6-4B82-AF11-E53E6AE96AB6}"/>
              </a:ext>
            </a:extLst>
          </p:cNvPr>
          <p:cNvSpPr/>
          <p:nvPr/>
        </p:nvSpPr>
        <p:spPr>
          <a:xfrm>
            <a:off x="220506" y="7660414"/>
            <a:ext cx="23942987" cy="3469343"/>
          </a:xfrm>
          <a:prstGeom prst="rect">
            <a:avLst/>
          </a:prstGeom>
          <a:solidFill>
            <a:srgbClr val="000000">
              <a:alpha val="69804"/>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62009"/>
            <a:ext cx="24384000" cy="369332"/>
          </a:xfrm>
          <a:prstGeom prst="rect">
            <a:avLst/>
          </a:prstGeom>
        </p:spPr>
        <p:txBody>
          <a:bodyPr wrap="square">
            <a:spAutoFit/>
          </a:bodyPr>
          <a:lstStyle/>
          <a:p>
            <a:pPr algn="ctr"/>
            <a:r>
              <a:rPr lang="en-US" sz="18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Box 9"/>
          <p:cNvSpPr txBox="1"/>
          <p:nvPr/>
        </p:nvSpPr>
        <p:spPr>
          <a:xfrm>
            <a:off x="220506" y="8005039"/>
            <a:ext cx="23785906" cy="2800767"/>
          </a:xfrm>
          <a:prstGeom prst="rect">
            <a:avLst/>
          </a:prstGeom>
          <a:noFill/>
        </p:spPr>
        <p:txBody>
          <a:bodyPr wrap="square" rtlCol="0">
            <a:spAutoFit/>
          </a:bodyPr>
          <a:lstStyle/>
          <a:p>
            <a:pPr algn="ctr"/>
            <a:r>
              <a:rPr lang="en-US" sz="5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Comfort &amp; Convenience </a:t>
            </a:r>
            <a: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key needs fulfilled by watching sports at home.</a:t>
            </a:r>
            <a:b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5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92% of all sports</a:t>
            </a:r>
            <a:r>
              <a:rPr lang="en-US" sz="5200" b="1" dirty="0">
                <a:solidFill>
                  <a:srgbClr val="70B7CD"/>
                </a:solidFill>
                <a:latin typeface="Open Sans" panose="020B0606030504020204" pitchFamily="34" charset="0"/>
              </a:rPr>
              <a:t> fans </a:t>
            </a:r>
            <a:r>
              <a:rPr lang="en-US" sz="5200" dirty="0">
                <a:solidFill>
                  <a:schemeClr val="bg1"/>
                </a:solidFill>
                <a:latin typeface="Open Sans" panose="020B0606030504020204" pitchFamily="34" charset="0"/>
              </a:rPr>
              <a:t>enjoy home viewing because TV provides them </a:t>
            </a:r>
          </a:p>
          <a:p>
            <a:pPr algn="ctr"/>
            <a:r>
              <a:rPr lang="en-US" sz="5200" dirty="0">
                <a:solidFill>
                  <a:schemeClr val="bg1"/>
                </a:solidFill>
                <a:latin typeface="Open Sans" panose="020B0606030504020204" pitchFamily="34" charset="0"/>
              </a:rPr>
              <a:t>a </a:t>
            </a:r>
            <a:r>
              <a:rPr lang="en-US" sz="5200" b="1" dirty="0">
                <a:solidFill>
                  <a:schemeClr val="bg1"/>
                </a:solidFill>
                <a:latin typeface="Open Sans" panose="020B0606030504020204" pitchFamily="34" charset="0"/>
              </a:rPr>
              <a:t>front row seat to any game they want to watch</a:t>
            </a:r>
            <a:r>
              <a:rPr lang="en-US" sz="5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1" name="Picture 10"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12" name="Text Placeholder 3"/>
          <p:cNvSpPr>
            <a:spLocks noGrp="1"/>
          </p:cNvSpPr>
          <p:nvPr>
            <p:ph type="body" sz="quarter" idx="14"/>
          </p:nvPr>
        </p:nvSpPr>
        <p:spPr>
          <a:xfrm>
            <a:off x="842682" y="12772954"/>
            <a:ext cx="20618878" cy="577203"/>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a:t>
            </a:r>
          </a:p>
        </p:txBody>
      </p:sp>
    </p:spTree>
    <p:extLst>
      <p:ext uri="{BB962C8B-B14F-4D97-AF65-F5344CB8AC3E}">
        <p14:creationId xmlns:p14="http://schemas.microsoft.com/office/powerpoint/2010/main" val="49405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 xmlns:a16="http://schemas.microsoft.com/office/drawing/2014/main" id="{43441B13-CF92-41D4-B56E-7244BCBEB2FD}"/>
              </a:ext>
            </a:extLst>
          </p:cNvPr>
          <p:cNvSpPr/>
          <p:nvPr/>
        </p:nvSpPr>
        <p:spPr>
          <a:xfrm>
            <a:off x="19596323" y="4207766"/>
            <a:ext cx="1840316" cy="1207470"/>
          </a:xfrm>
          <a:prstGeom prst="rect">
            <a:avLst/>
          </a:prstGeom>
          <a:solidFill>
            <a:srgbClr val="B74C49"/>
          </a:solidFill>
          <a:ln w="57150">
            <a:solidFill>
              <a:srgbClr val="B74C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 xmlns:a16="http://schemas.microsoft.com/office/drawing/2014/main" id="{0BEA0754-237B-4F06-BC4B-B2B1FDAC9713}"/>
              </a:ext>
            </a:extLst>
          </p:cNvPr>
          <p:cNvSpPr/>
          <p:nvPr/>
        </p:nvSpPr>
        <p:spPr>
          <a:xfrm>
            <a:off x="16735411" y="4256828"/>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 xmlns:a16="http://schemas.microsoft.com/office/drawing/2014/main" id="{03F439B9-F61B-4901-AD79-406E97F92586}"/>
              </a:ext>
            </a:extLst>
          </p:cNvPr>
          <p:cNvSpPr/>
          <p:nvPr/>
        </p:nvSpPr>
        <p:spPr>
          <a:xfrm>
            <a:off x="16760325" y="6785977"/>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61C5EB6F-0CA4-4AC7-9A05-847D4C5AB429}"/>
              </a:ext>
            </a:extLst>
          </p:cNvPr>
          <p:cNvSpPr/>
          <p:nvPr/>
        </p:nvSpPr>
        <p:spPr>
          <a:xfrm>
            <a:off x="16775329" y="9752964"/>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a:xfrm>
            <a:off x="8168297" y="12637677"/>
            <a:ext cx="13361502" cy="731719"/>
          </a:xfrm>
        </p:spPr>
        <p:txBody>
          <a:bodyPr>
            <a:normAutofit fontScale="92500" lnSpcReduction="10000"/>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Q19 &amp; Q20: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13076" y="686650"/>
            <a:ext cx="7695265" cy="1195102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There’s a comfort to watching sports at home as almost two-thirds of avid fans and over half of males consider it 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me-time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half of avid fans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regularly set aside time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their schedule to watch sports. </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while some fans have a ritual to will their teams to a win, many also have a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routine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they sit in the same seat when watching sports.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025823" y="4272892"/>
            <a:ext cx="4107751" cy="1077218"/>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Watching sports is my </a:t>
            </a:r>
            <a:r>
              <a:rPr lang="en-US" sz="3200" b="1" dirty="0">
                <a:latin typeface="Open Sans" panose="020B0606030504020204" pitchFamily="34" charset="0"/>
                <a:ea typeface="Open Sans" panose="020B0606030504020204" pitchFamily="34" charset="0"/>
                <a:cs typeface="Open Sans" panose="020B0606030504020204" pitchFamily="34" charset="0"/>
              </a:rPr>
              <a:t>‘me-time’ </a:t>
            </a:r>
          </a:p>
        </p:txBody>
      </p:sp>
      <p:sp>
        <p:nvSpPr>
          <p:cNvPr id="32" name="TextBox 31"/>
          <p:cNvSpPr txBox="1"/>
          <p:nvPr/>
        </p:nvSpPr>
        <p:spPr>
          <a:xfrm>
            <a:off x="16546024" y="6933566"/>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58%</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27</a:t>
            </a:r>
          </a:p>
        </p:txBody>
      </p:sp>
      <p:sp>
        <p:nvSpPr>
          <p:cNvPr id="29" name="TextBox 28"/>
          <p:cNvSpPr txBox="1"/>
          <p:nvPr/>
        </p:nvSpPr>
        <p:spPr>
          <a:xfrm>
            <a:off x="19415844" y="6933566"/>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30" name="TextBox 29"/>
          <p:cNvSpPr txBox="1"/>
          <p:nvPr/>
        </p:nvSpPr>
        <p:spPr>
          <a:xfrm>
            <a:off x="21863107" y="6933566"/>
            <a:ext cx="2272990" cy="954107"/>
          </a:xfrm>
          <a:prstGeom prst="rect">
            <a:avLst/>
          </a:prstGeom>
          <a:noFill/>
        </p:spPr>
        <p:txBody>
          <a:bodyPr wrap="square" rtlCol="0">
            <a:spAutoFit/>
          </a:bodyPr>
          <a:lstStyle/>
          <a:p>
            <a:pPr algn="ctr"/>
            <a:r>
              <a:rPr lang="en-US" sz="56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47" name="TextBox 46"/>
          <p:cNvSpPr txBox="1"/>
          <p:nvPr/>
        </p:nvSpPr>
        <p:spPr>
          <a:xfrm>
            <a:off x="10025823" y="6379568"/>
            <a:ext cx="4107751"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regularly </a:t>
            </a:r>
            <a:r>
              <a:rPr lang="en-US" sz="3200" b="1" dirty="0">
                <a:latin typeface="Open Sans" panose="020B0606030504020204" pitchFamily="34" charset="0"/>
                <a:ea typeface="Open Sans" panose="020B0606030504020204" pitchFamily="34" charset="0"/>
                <a:cs typeface="Open Sans" panose="020B0606030504020204" pitchFamily="34" charset="0"/>
              </a:rPr>
              <a:t>set aside time</a:t>
            </a:r>
            <a:r>
              <a:rPr lang="en-US" sz="3200" dirty="0">
                <a:latin typeface="Open Sans" panose="020B0606030504020204" pitchFamily="34" charset="0"/>
                <a:ea typeface="Open Sans" panose="020B0606030504020204" pitchFamily="34" charset="0"/>
                <a:cs typeface="Open Sans" panose="020B0606030504020204" pitchFamily="34" charset="0"/>
              </a:rPr>
              <a:t> in my busy schedule to watch sports </a:t>
            </a:r>
          </a:p>
        </p:txBody>
      </p:sp>
      <p:sp>
        <p:nvSpPr>
          <p:cNvPr id="48" name="TextBox 47"/>
          <p:cNvSpPr txBox="1"/>
          <p:nvPr/>
        </p:nvSpPr>
        <p:spPr>
          <a:xfrm>
            <a:off x="10025823" y="9309460"/>
            <a:ext cx="4107751"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a:t>
            </a:r>
            <a:r>
              <a:rPr lang="en-US" sz="3200" b="1" dirty="0">
                <a:latin typeface="Open Sans" panose="020B0606030504020204" pitchFamily="34" charset="0"/>
                <a:ea typeface="Open Sans" panose="020B0606030504020204" pitchFamily="34" charset="0"/>
                <a:cs typeface="Open Sans" panose="020B0606030504020204" pitchFamily="34" charset="0"/>
              </a:rPr>
              <a:t>always sit in the same seat </a:t>
            </a:r>
            <a:r>
              <a:rPr lang="en-US" sz="3200" dirty="0">
                <a:latin typeface="Open Sans" panose="020B0606030504020204" pitchFamily="34" charset="0"/>
                <a:ea typeface="Open Sans" panose="020B0606030504020204" pitchFamily="34" charset="0"/>
                <a:cs typeface="Open Sans" panose="020B0606030504020204" pitchFamily="34" charset="0"/>
              </a:rPr>
              <a:t>when watching sports </a:t>
            </a:r>
          </a:p>
          <a:p>
            <a:pPr algn="ctr"/>
            <a:r>
              <a:rPr lang="en-US" sz="3200" dirty="0">
                <a:latin typeface="Open Sans" panose="020B0606030504020204" pitchFamily="34" charset="0"/>
                <a:ea typeface="Open Sans" panose="020B0606030504020204" pitchFamily="34" charset="0"/>
                <a:cs typeface="Open Sans" panose="020B0606030504020204" pitchFamily="34" charset="0"/>
              </a:rPr>
              <a:t>at home </a:t>
            </a:r>
          </a:p>
        </p:txBody>
      </p:sp>
      <p:sp>
        <p:nvSpPr>
          <p:cNvPr id="51" name="TextBox 50"/>
          <p:cNvSpPr txBox="1"/>
          <p:nvPr/>
        </p:nvSpPr>
        <p:spPr>
          <a:xfrm>
            <a:off x="16546024" y="4339781"/>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52" name="TextBox 51"/>
          <p:cNvSpPr txBox="1"/>
          <p:nvPr/>
        </p:nvSpPr>
        <p:spPr>
          <a:xfrm>
            <a:off x="19415844" y="4339781"/>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58%</a:t>
            </a:r>
          </a:p>
        </p:txBody>
      </p:sp>
      <p:sp>
        <p:nvSpPr>
          <p:cNvPr id="53" name="TextBox 52"/>
          <p:cNvSpPr txBox="1"/>
          <p:nvPr/>
        </p:nvSpPr>
        <p:spPr>
          <a:xfrm>
            <a:off x="21863107" y="4339781"/>
            <a:ext cx="2272990" cy="954107"/>
          </a:xfrm>
          <a:prstGeom prst="rect">
            <a:avLst/>
          </a:prstGeom>
          <a:noFill/>
        </p:spPr>
        <p:txBody>
          <a:bodyPr wrap="square" rtlCol="0">
            <a:spAutoFit/>
          </a:bodyPr>
          <a:lstStyle/>
          <a:p>
            <a:pPr algn="ctr"/>
            <a:r>
              <a:rPr lang="en-US" sz="56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59" name="TextBox 58"/>
          <p:cNvSpPr txBox="1"/>
          <p:nvPr/>
        </p:nvSpPr>
        <p:spPr>
          <a:xfrm>
            <a:off x="16594850" y="9863458"/>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60" name="TextBox 59"/>
          <p:cNvSpPr txBox="1"/>
          <p:nvPr/>
        </p:nvSpPr>
        <p:spPr>
          <a:xfrm>
            <a:off x="19415844" y="9863458"/>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61" name="TextBox 60"/>
          <p:cNvSpPr txBox="1"/>
          <p:nvPr/>
        </p:nvSpPr>
        <p:spPr>
          <a:xfrm>
            <a:off x="21911933" y="9863458"/>
            <a:ext cx="2272990" cy="954107"/>
          </a:xfrm>
          <a:prstGeom prst="rect">
            <a:avLst/>
          </a:prstGeom>
          <a:noFill/>
        </p:spPr>
        <p:txBody>
          <a:bodyPr wrap="square" rtlCol="0">
            <a:spAutoFit/>
          </a:bodyPr>
          <a:lstStyle/>
          <a:p>
            <a:pPr algn="ctr"/>
            <a:r>
              <a:rPr lang="en-US" sz="56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38%</a:t>
            </a:r>
          </a:p>
        </p:txBody>
      </p:sp>
      <p:cxnSp>
        <p:nvCxnSpPr>
          <p:cNvPr id="5" name="Straight Connector 4"/>
          <p:cNvCxnSpPr/>
          <p:nvPr/>
        </p:nvCxnSpPr>
        <p:spPr>
          <a:xfrm>
            <a:off x="9940278" y="589888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9976964" y="884093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3882974" y="6933566"/>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67" name="TextBox 66"/>
          <p:cNvSpPr txBox="1"/>
          <p:nvPr/>
        </p:nvSpPr>
        <p:spPr>
          <a:xfrm>
            <a:off x="13882974" y="4339781"/>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53%</a:t>
            </a:r>
          </a:p>
        </p:txBody>
      </p:sp>
      <p:sp>
        <p:nvSpPr>
          <p:cNvPr id="69" name="TextBox 68"/>
          <p:cNvSpPr txBox="1"/>
          <p:nvPr/>
        </p:nvSpPr>
        <p:spPr>
          <a:xfrm>
            <a:off x="13882974" y="9863458"/>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38%</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82443" y="9493977"/>
            <a:ext cx="1693069" cy="1693069"/>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5123" y="3965530"/>
            <a:ext cx="1702608" cy="170260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3908" y="6559315"/>
            <a:ext cx="1702608" cy="1702608"/>
          </a:xfrm>
          <a:prstGeom prst="rect">
            <a:avLst/>
          </a:prstGeom>
        </p:spPr>
      </p:pic>
      <p:sp>
        <p:nvSpPr>
          <p:cNvPr id="34" name="TextBox 33"/>
          <p:cNvSpPr txBox="1"/>
          <p:nvPr/>
        </p:nvSpPr>
        <p:spPr>
          <a:xfrm>
            <a:off x="15939851" y="3597280"/>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35" name="TextBox 34"/>
          <p:cNvSpPr txBox="1"/>
          <p:nvPr/>
        </p:nvSpPr>
        <p:spPr>
          <a:xfrm>
            <a:off x="18978709" y="3481387"/>
            <a:ext cx="2956760" cy="584775"/>
          </a:xfrm>
          <a:prstGeom prst="rect">
            <a:avLst/>
          </a:prstGeom>
          <a:noFill/>
        </p:spPr>
        <p:txBody>
          <a:bodyPr wrap="square" rtlCol="0">
            <a:spAutoFit/>
          </a:bodyPr>
          <a:lstStyle/>
          <a:p>
            <a:pPr algn="ctr"/>
            <a:r>
              <a:rPr lang="en-US" sz="3200" b="1" u="sng"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Fans</a:t>
            </a:r>
          </a:p>
        </p:txBody>
      </p:sp>
      <p:sp>
        <p:nvSpPr>
          <p:cNvPr id="37" name="TextBox 36"/>
          <p:cNvSpPr txBox="1"/>
          <p:nvPr/>
        </p:nvSpPr>
        <p:spPr>
          <a:xfrm>
            <a:off x="21563308" y="3481387"/>
            <a:ext cx="2956760" cy="584775"/>
          </a:xfrm>
          <a:prstGeom prst="rect">
            <a:avLst/>
          </a:prstGeom>
          <a:noFill/>
        </p:spPr>
        <p:txBody>
          <a:bodyPr wrap="square" rtlCol="0">
            <a:spAutoFit/>
          </a:bodyPr>
          <a:lstStyle/>
          <a:p>
            <a:pPr algn="ctr"/>
            <a:r>
              <a:rPr lang="en-US" sz="32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 Fans</a:t>
            </a:r>
          </a:p>
        </p:txBody>
      </p:sp>
      <p:sp>
        <p:nvSpPr>
          <p:cNvPr id="39" name="Rectangle 38">
            <a:extLst>
              <a:ext uri="{FF2B5EF4-FFF2-40B4-BE49-F238E27FC236}">
                <a16:creationId xmlns="" xmlns:a16="http://schemas.microsoft.com/office/drawing/2014/main" id="{A7B09BD8-9A5B-4E8F-9001-69D4B543F134}"/>
              </a:ext>
            </a:extLst>
          </p:cNvPr>
          <p:cNvSpPr/>
          <p:nvPr/>
        </p:nvSpPr>
        <p:spPr>
          <a:xfrm>
            <a:off x="10351748" y="1866674"/>
            <a:ext cx="14032252"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40" name="TextBox 39"/>
          <p:cNvSpPr txBox="1"/>
          <p:nvPr/>
        </p:nvSpPr>
        <p:spPr>
          <a:xfrm>
            <a:off x="13545568" y="2997296"/>
            <a:ext cx="2711340"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33" name="Straight Connector 32">
            <a:extLst>
              <a:ext uri="{FF2B5EF4-FFF2-40B4-BE49-F238E27FC236}">
                <a16:creationId xmlns="" xmlns:a16="http://schemas.microsoft.com/office/drawing/2014/main" id="{6AEAA8F6-79C8-4B19-8638-83C41644B67E}"/>
              </a:ext>
            </a:extLst>
          </p:cNvPr>
          <p:cNvCxnSpPr>
            <a:cxnSpLocks/>
          </p:cNvCxnSpPr>
          <p:nvPr/>
        </p:nvCxnSpPr>
        <p:spPr>
          <a:xfrm>
            <a:off x="19082690" y="2925585"/>
            <a:ext cx="0" cy="8943690"/>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829505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56" name="Rectangle 55"/>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57" name="Rectangle 56"/>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58" name="Rectangle 57"/>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62" name="Rectangle 61"/>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4" name="Rectangle 63"/>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887339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 xmlns:a16="http://schemas.microsoft.com/office/drawing/2014/main" id="{8A1408BC-CC2C-40F0-A58D-5D5DD6CA61E9}"/>
              </a:ext>
            </a:extLst>
          </p:cNvPr>
          <p:cNvSpPr/>
          <p:nvPr/>
        </p:nvSpPr>
        <p:spPr>
          <a:xfrm>
            <a:off x="22076690" y="5525926"/>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 xmlns:a16="http://schemas.microsoft.com/office/drawing/2014/main" id="{1171D7B5-D67A-42E3-A54F-545005BD7F4A}"/>
              </a:ext>
            </a:extLst>
          </p:cNvPr>
          <p:cNvSpPr/>
          <p:nvPr/>
        </p:nvSpPr>
        <p:spPr>
          <a:xfrm>
            <a:off x="22085657" y="8833904"/>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 xmlns:a16="http://schemas.microsoft.com/office/drawing/2014/main" id="{683D1D12-D4FA-4A10-B458-DD1C2E022A21}"/>
              </a:ext>
            </a:extLst>
          </p:cNvPr>
          <p:cNvSpPr/>
          <p:nvPr/>
        </p:nvSpPr>
        <p:spPr>
          <a:xfrm>
            <a:off x="16825057" y="551187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0AAB1593-2F31-4C53-A44A-20F41EA912BD}"/>
              </a:ext>
            </a:extLst>
          </p:cNvPr>
          <p:cNvSpPr/>
          <p:nvPr/>
        </p:nvSpPr>
        <p:spPr>
          <a:xfrm>
            <a:off x="16842985" y="8721243"/>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1859" y="686650"/>
            <a:ext cx="7695265" cy="99813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also creates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valuable occasions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bring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friends and family together</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home, especially for females.</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half of female fans think watching sports is an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important family activity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leads many to make the occasion even more of an event by cooking / grilling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their guests.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171760" y="5336902"/>
            <a:ext cx="4107751" cy="1569660"/>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Watching sports is </a:t>
            </a:r>
            <a:r>
              <a:rPr lang="en-US" sz="3200" b="1" dirty="0">
                <a:latin typeface="Open Sans" panose="020B0606030504020204" pitchFamily="34" charset="0"/>
                <a:ea typeface="Open Sans" panose="020B0606030504020204" pitchFamily="34" charset="0"/>
                <a:cs typeface="Open Sans" panose="020B0606030504020204" pitchFamily="34" charset="0"/>
              </a:rPr>
              <a:t>important family time</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30" name="TextBox 29"/>
          <p:cNvSpPr txBox="1"/>
          <p:nvPr/>
        </p:nvSpPr>
        <p:spPr>
          <a:xfrm>
            <a:off x="21863107" y="8939978"/>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51%</a:t>
            </a:r>
          </a:p>
        </p:txBody>
      </p:sp>
      <p:sp>
        <p:nvSpPr>
          <p:cNvPr id="47" name="TextBox 46"/>
          <p:cNvSpPr txBox="1"/>
          <p:nvPr/>
        </p:nvSpPr>
        <p:spPr>
          <a:xfrm>
            <a:off x="10087532" y="8314371"/>
            <a:ext cx="4323025"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like to </a:t>
            </a:r>
            <a:r>
              <a:rPr lang="en-US" sz="3200" b="1" dirty="0">
                <a:latin typeface="Open Sans" panose="020B0606030504020204" pitchFamily="34" charset="0"/>
                <a:ea typeface="Open Sans" panose="020B0606030504020204" pitchFamily="34" charset="0"/>
                <a:cs typeface="Open Sans" panose="020B0606030504020204" pitchFamily="34" charset="0"/>
              </a:rPr>
              <a:t>cook/grill for family or friends </a:t>
            </a:r>
            <a:r>
              <a:rPr lang="en-US" sz="3200" dirty="0">
                <a:latin typeface="Open Sans" panose="020B0606030504020204" pitchFamily="34" charset="0"/>
                <a:ea typeface="Open Sans" panose="020B0606030504020204" pitchFamily="34" charset="0"/>
                <a:cs typeface="Open Sans" panose="020B0606030504020204" pitchFamily="34" charset="0"/>
              </a:rPr>
              <a:t>when watching </a:t>
            </a:r>
            <a:r>
              <a:rPr lang="en-US" sz="3200" b="1" dirty="0">
                <a:latin typeface="Open Sans" panose="020B0606030504020204" pitchFamily="34" charset="0"/>
                <a:ea typeface="Open Sans" panose="020B0606030504020204" pitchFamily="34" charset="0"/>
                <a:cs typeface="Open Sans" panose="020B0606030504020204" pitchFamily="34" charset="0"/>
              </a:rPr>
              <a:t>sports on TV</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1863107" y="5631374"/>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57%</a:t>
            </a:r>
          </a:p>
        </p:txBody>
      </p:sp>
      <p:cxnSp>
        <p:nvCxnSpPr>
          <p:cNvPr id="5" name="Straight Connector 4"/>
          <p:cNvCxnSpPr/>
          <p:nvPr/>
        </p:nvCxnSpPr>
        <p:spPr>
          <a:xfrm>
            <a:off x="9940278" y="763791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6397" y="5160184"/>
            <a:ext cx="1774053" cy="177405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40773" y="8471867"/>
            <a:ext cx="1774053" cy="1774053"/>
          </a:xfrm>
          <a:prstGeom prst="rect">
            <a:avLst/>
          </a:prstGeom>
        </p:spPr>
      </p:pic>
      <p:sp>
        <p:nvSpPr>
          <p:cNvPr id="27" name="Text Placeholder 3"/>
          <p:cNvSpPr>
            <a:spLocks noGrp="1"/>
          </p:cNvSpPr>
          <p:nvPr>
            <p:ph type="body" sz="quarter" idx="14"/>
          </p:nvPr>
        </p:nvSpPr>
        <p:spPr>
          <a:xfrm>
            <a:off x="8168297" y="12637677"/>
            <a:ext cx="13361502" cy="731719"/>
          </a:xfrm>
        </p:spPr>
        <p:txBody>
          <a:bodyPr>
            <a:normAutofit fontScale="92500" lnSpcReduction="10000"/>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&amp; Q19: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3" name="TextBox 42"/>
          <p:cNvSpPr txBox="1"/>
          <p:nvPr/>
        </p:nvSpPr>
        <p:spPr>
          <a:xfrm>
            <a:off x="16714041" y="8868369"/>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47%</a:t>
            </a:r>
          </a:p>
        </p:txBody>
      </p:sp>
      <p:sp>
        <p:nvSpPr>
          <p:cNvPr id="45" name="TextBox 44"/>
          <p:cNvSpPr txBox="1"/>
          <p:nvPr/>
        </p:nvSpPr>
        <p:spPr>
          <a:xfrm>
            <a:off x="19415844" y="8868369"/>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48" name="TextBox 47"/>
          <p:cNvSpPr txBox="1"/>
          <p:nvPr/>
        </p:nvSpPr>
        <p:spPr>
          <a:xfrm>
            <a:off x="16714041" y="5631374"/>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57%</a:t>
            </a:r>
          </a:p>
        </p:txBody>
      </p:sp>
      <p:sp>
        <p:nvSpPr>
          <p:cNvPr id="49" name="TextBox 48"/>
          <p:cNvSpPr txBox="1"/>
          <p:nvPr/>
        </p:nvSpPr>
        <p:spPr>
          <a:xfrm>
            <a:off x="19415844" y="5631374"/>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50" name="TextBox 49"/>
          <p:cNvSpPr txBox="1"/>
          <p:nvPr/>
        </p:nvSpPr>
        <p:spPr>
          <a:xfrm>
            <a:off x="14384998" y="8868369"/>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42%</a:t>
            </a:r>
          </a:p>
        </p:txBody>
      </p:sp>
      <p:sp>
        <p:nvSpPr>
          <p:cNvPr id="55" name="TextBox 54"/>
          <p:cNvSpPr txBox="1"/>
          <p:nvPr/>
        </p:nvSpPr>
        <p:spPr>
          <a:xfrm>
            <a:off x="14384998" y="5631374"/>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56" name="TextBox 55"/>
          <p:cNvSpPr txBox="1"/>
          <p:nvPr/>
        </p:nvSpPr>
        <p:spPr>
          <a:xfrm>
            <a:off x="16242859" y="4334883"/>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57" name="TextBox 56"/>
          <p:cNvSpPr txBox="1"/>
          <p:nvPr/>
        </p:nvSpPr>
        <p:spPr>
          <a:xfrm>
            <a:off x="18978709" y="4334883"/>
            <a:ext cx="2956760" cy="584775"/>
          </a:xfrm>
          <a:prstGeom prst="rect">
            <a:avLst/>
          </a:prstGeom>
          <a:noFill/>
        </p:spPr>
        <p:txBody>
          <a:bodyPr wrap="square" rtlCol="0">
            <a:spAutoFit/>
          </a:bodyPr>
          <a:lstStyle/>
          <a:p>
            <a:pPr algn="ctr"/>
            <a:r>
              <a:rPr lang="en-US" sz="3200" b="1" u="sng"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Fans</a:t>
            </a:r>
          </a:p>
        </p:txBody>
      </p:sp>
      <p:sp>
        <p:nvSpPr>
          <p:cNvPr id="58" name="TextBox 57"/>
          <p:cNvSpPr txBox="1"/>
          <p:nvPr/>
        </p:nvSpPr>
        <p:spPr>
          <a:xfrm>
            <a:off x="21563308" y="4334883"/>
            <a:ext cx="2956760" cy="584775"/>
          </a:xfrm>
          <a:prstGeom prst="rect">
            <a:avLst/>
          </a:prstGeom>
          <a:noFill/>
        </p:spPr>
        <p:txBody>
          <a:bodyPr wrap="square" rtlCol="0">
            <a:spAutoFit/>
          </a:bodyPr>
          <a:lstStyle/>
          <a:p>
            <a:pPr algn="ctr"/>
            <a:r>
              <a:rPr lang="en-US" sz="32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 Fans</a:t>
            </a:r>
          </a:p>
        </p:txBody>
      </p:sp>
      <p:sp>
        <p:nvSpPr>
          <p:cNvPr id="59" name="Rectangle 58">
            <a:extLst>
              <a:ext uri="{FF2B5EF4-FFF2-40B4-BE49-F238E27FC236}">
                <a16:creationId xmlns="" xmlns:a16="http://schemas.microsoft.com/office/drawing/2014/main" id="{A7B09BD8-9A5B-4E8F-9001-69D4B543F134}"/>
              </a:ext>
            </a:extLst>
          </p:cNvPr>
          <p:cNvSpPr/>
          <p:nvPr/>
        </p:nvSpPr>
        <p:spPr>
          <a:xfrm>
            <a:off x="10307878" y="2558804"/>
            <a:ext cx="14032252"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60" name="TextBox 59"/>
          <p:cNvSpPr txBox="1"/>
          <p:nvPr/>
        </p:nvSpPr>
        <p:spPr>
          <a:xfrm>
            <a:off x="13860459" y="3850794"/>
            <a:ext cx="2956760"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28" name="Straight Connector 27">
            <a:extLst>
              <a:ext uri="{FF2B5EF4-FFF2-40B4-BE49-F238E27FC236}">
                <a16:creationId xmlns="" xmlns:a16="http://schemas.microsoft.com/office/drawing/2014/main" id="{442A1670-F742-4E16-AAC2-B6F8E0CE8193}"/>
              </a:ext>
            </a:extLst>
          </p:cNvPr>
          <p:cNvCxnSpPr>
            <a:cxnSpLocks/>
          </p:cNvCxnSpPr>
          <p:nvPr/>
        </p:nvCxnSpPr>
        <p:spPr>
          <a:xfrm>
            <a:off x="19100621" y="3818965"/>
            <a:ext cx="0" cy="7351059"/>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39" name="Rectangle 38"/>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40" name="Rectangle 39"/>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41" name="Rectangle 40"/>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42" name="Rectangle 41"/>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2" name="Rectangle 61"/>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rPr>
              <a:t>Comfort &amp; Convenience</a:t>
            </a:r>
          </a:p>
        </p:txBody>
      </p:sp>
    </p:spTree>
    <p:extLst>
      <p:ext uri="{BB962C8B-B14F-4D97-AF65-F5344CB8AC3E}">
        <p14:creationId xmlns:p14="http://schemas.microsoft.com/office/powerpoint/2010/main" val="260068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 xmlns:a16="http://schemas.microsoft.com/office/drawing/2014/main" id="{3B1B7423-B5F6-4DEE-B167-B7C86C774128}"/>
              </a:ext>
            </a:extLst>
          </p:cNvPr>
          <p:cNvSpPr/>
          <p:nvPr/>
        </p:nvSpPr>
        <p:spPr>
          <a:xfrm>
            <a:off x="22115404" y="6816490"/>
            <a:ext cx="1840316" cy="1207470"/>
          </a:xfrm>
          <a:prstGeom prst="rect">
            <a:avLst/>
          </a:prstGeom>
          <a:solidFill>
            <a:schemeClr val="bg1">
              <a:lumMod val="50000"/>
            </a:schemeClr>
          </a:solidFill>
          <a:ln w="571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 xmlns:a16="http://schemas.microsoft.com/office/drawing/2014/main" id="{7B931460-52AC-4C4C-92E0-D1C1C6DE479A}"/>
              </a:ext>
            </a:extLst>
          </p:cNvPr>
          <p:cNvSpPr/>
          <p:nvPr/>
        </p:nvSpPr>
        <p:spPr>
          <a:xfrm>
            <a:off x="19596323" y="3992605"/>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 xmlns:a16="http://schemas.microsoft.com/office/drawing/2014/main" id="{F48C0413-13AE-49F3-9ABC-E26EC9A2777B}"/>
              </a:ext>
            </a:extLst>
          </p:cNvPr>
          <p:cNvSpPr/>
          <p:nvPr/>
        </p:nvSpPr>
        <p:spPr>
          <a:xfrm>
            <a:off x="16942713" y="679484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16="http://schemas.microsoft.com/office/drawing/2014/main" id="{31E4FECF-C286-4DD8-B422-4A3FB17805DE}"/>
              </a:ext>
            </a:extLst>
          </p:cNvPr>
          <p:cNvSpPr/>
          <p:nvPr/>
        </p:nvSpPr>
        <p:spPr>
          <a:xfrm>
            <a:off x="17006856" y="4060692"/>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Text Placeholder 3"/>
          <p:cNvSpPr>
            <a:spLocks noGrp="1"/>
          </p:cNvSpPr>
          <p:nvPr>
            <p:ph type="body" sz="quarter" idx="14"/>
          </p:nvPr>
        </p:nvSpPr>
        <p:spPr>
          <a:xfrm>
            <a:off x="8168297" y="12510443"/>
            <a:ext cx="13361502" cy="675499"/>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Q17: Please rate how much you agree or disagree with the following statement (Top 2 Box: Somewhat Agree &amp; Strongly Agree), Q20: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1860" y="686650"/>
            <a:ext cx="7568791" cy="10193335"/>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Whether it’s because of comfort or an occasion, fans prefer to watch sports on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largest, clearest screen possible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fact,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almost 70%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of adults 18-34 have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bought a bigger TV</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just so they could have a better sports viewing experience.</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that said, there is also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growing acceptance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of sports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viewing across all video devices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as only about half of sports fans need to always watch sports on the largest screen available.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195269" y="3651141"/>
            <a:ext cx="4237185" cy="2062103"/>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I bought a bigger TV </a:t>
            </a:r>
            <a:r>
              <a:rPr lang="en-US" sz="3200" dirty="0">
                <a:latin typeface="Open Sans" panose="020B0606030504020204" pitchFamily="34" charset="0"/>
                <a:ea typeface="Open Sans" panose="020B0606030504020204" pitchFamily="34" charset="0"/>
                <a:cs typeface="Open Sans" panose="020B0606030504020204" pitchFamily="34" charset="0"/>
              </a:rPr>
              <a:t>screen just so I could have a better viewing experience for sports</a:t>
            </a: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6803691" y="694543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29</a:t>
            </a:r>
          </a:p>
        </p:txBody>
      </p:sp>
      <p:sp>
        <p:nvSpPr>
          <p:cNvPr id="29" name="TextBox 28"/>
          <p:cNvSpPr txBox="1"/>
          <p:nvPr/>
        </p:nvSpPr>
        <p:spPr>
          <a:xfrm>
            <a:off x="19415844" y="6945433"/>
            <a:ext cx="2272990" cy="954107"/>
          </a:xfrm>
          <a:prstGeom prst="rect">
            <a:avLst/>
          </a:prstGeom>
          <a:noFill/>
        </p:spPr>
        <p:txBody>
          <a:bodyPr wrap="square" rtlCol="0">
            <a:spAutoFit/>
          </a:bodyPr>
          <a:lstStyle/>
          <a:p>
            <a:pPr algn="ctr"/>
            <a:r>
              <a:rPr lang="en-US" sz="56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54%</a:t>
            </a:r>
          </a:p>
        </p:txBody>
      </p:sp>
      <p:sp>
        <p:nvSpPr>
          <p:cNvPr id="30" name="TextBox 29"/>
          <p:cNvSpPr txBox="1"/>
          <p:nvPr/>
        </p:nvSpPr>
        <p:spPr>
          <a:xfrm>
            <a:off x="21863107" y="694543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47" name="TextBox 46"/>
          <p:cNvSpPr txBox="1"/>
          <p:nvPr/>
        </p:nvSpPr>
        <p:spPr>
          <a:xfrm>
            <a:off x="10208878" y="6391435"/>
            <a:ext cx="3995052"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watch sports on a </a:t>
            </a:r>
            <a:r>
              <a:rPr lang="en-US" sz="3200" b="1" dirty="0">
                <a:latin typeface="Open Sans" panose="020B0606030504020204" pitchFamily="34" charset="0"/>
                <a:ea typeface="Open Sans" panose="020B0606030504020204" pitchFamily="34" charset="0"/>
                <a:cs typeface="Open Sans" panose="020B0606030504020204" pitchFamily="34" charset="0"/>
              </a:rPr>
              <a:t>high definition </a:t>
            </a:r>
            <a:r>
              <a:rPr lang="en-US" sz="3200" dirty="0">
                <a:latin typeface="Open Sans" panose="020B0606030504020204" pitchFamily="34" charset="0"/>
                <a:ea typeface="Open Sans" panose="020B0606030504020204" pitchFamily="34" charset="0"/>
                <a:cs typeface="Open Sans" panose="020B0606030504020204" pitchFamily="34" charset="0"/>
              </a:rPr>
              <a:t>TV so I can see the action clearer </a:t>
            </a:r>
          </a:p>
        </p:txBody>
      </p:sp>
      <p:sp>
        <p:nvSpPr>
          <p:cNvPr id="51" name="TextBox 50"/>
          <p:cNvSpPr txBox="1"/>
          <p:nvPr/>
        </p:nvSpPr>
        <p:spPr>
          <a:xfrm>
            <a:off x="16803691" y="4156677"/>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73%</a:t>
            </a:r>
          </a:p>
        </p:txBody>
      </p:sp>
      <p:sp>
        <p:nvSpPr>
          <p:cNvPr id="52" name="TextBox 51"/>
          <p:cNvSpPr txBox="1"/>
          <p:nvPr/>
        </p:nvSpPr>
        <p:spPr>
          <a:xfrm>
            <a:off x="19415844" y="4156677"/>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69%</a:t>
            </a:r>
          </a:p>
        </p:txBody>
      </p:sp>
      <p:sp>
        <p:nvSpPr>
          <p:cNvPr id="53" name="TextBox 52"/>
          <p:cNvSpPr txBox="1"/>
          <p:nvPr/>
        </p:nvSpPr>
        <p:spPr>
          <a:xfrm>
            <a:off x="21863107" y="4156677"/>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59%</a:t>
            </a:r>
          </a:p>
        </p:txBody>
      </p:sp>
      <p:cxnSp>
        <p:nvCxnSpPr>
          <p:cNvPr id="5" name="Straight Connector 4"/>
          <p:cNvCxnSpPr/>
          <p:nvPr/>
        </p:nvCxnSpPr>
        <p:spPr>
          <a:xfrm>
            <a:off x="9940278" y="5967113"/>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402921" y="6945433"/>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60%</a:t>
            </a:r>
          </a:p>
        </p:txBody>
      </p:sp>
      <p:sp>
        <p:nvSpPr>
          <p:cNvPr id="67" name="TextBox 66"/>
          <p:cNvSpPr txBox="1"/>
          <p:nvPr/>
        </p:nvSpPr>
        <p:spPr>
          <a:xfrm>
            <a:off x="14402921" y="4156677"/>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63%</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7994" y="3733843"/>
            <a:ext cx="1929917" cy="19299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17994" y="6569741"/>
            <a:ext cx="1940013" cy="1940013"/>
          </a:xfrm>
          <a:prstGeom prst="rect">
            <a:avLst/>
          </a:prstGeom>
        </p:spPr>
      </p:pic>
      <p:sp>
        <p:nvSpPr>
          <p:cNvPr id="27" name="TextBox 26"/>
          <p:cNvSpPr txBox="1"/>
          <p:nvPr/>
        </p:nvSpPr>
        <p:spPr>
          <a:xfrm>
            <a:off x="16404225" y="2473013"/>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8" name="TextBox 27"/>
          <p:cNvSpPr txBox="1"/>
          <p:nvPr/>
        </p:nvSpPr>
        <p:spPr>
          <a:xfrm>
            <a:off x="19444870" y="1988921"/>
            <a:ext cx="2142136" cy="1077218"/>
          </a:xfrm>
          <a:prstGeom prst="rect">
            <a:avLst/>
          </a:prstGeom>
          <a:noFill/>
        </p:spPr>
        <p:txBody>
          <a:bodyPr wrap="square" rtlCol="0">
            <a:spAutoFit/>
          </a:bodyPr>
          <a:lstStyle/>
          <a:p>
            <a:pPr algn="ctr"/>
            <a:r>
              <a:rPr lang="en-US" sz="32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31" name="TextBox 30"/>
          <p:cNvSpPr txBox="1"/>
          <p:nvPr/>
        </p:nvSpPr>
        <p:spPr>
          <a:xfrm>
            <a:off x="21563308" y="2473013"/>
            <a:ext cx="2609580" cy="584775"/>
          </a:xfrm>
          <a:prstGeom prst="rect">
            <a:avLst/>
          </a:prstGeom>
          <a:noFill/>
        </p:spPr>
        <p:txBody>
          <a:bodyPr wrap="square" rtlCol="0">
            <a:spAutoFit/>
          </a:bodyPr>
          <a:lstStyle/>
          <a:p>
            <a:pPr algn="ctr"/>
            <a:r>
              <a:rPr lang="en-US" sz="3200" b="1" u="sng"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p>
        </p:txBody>
      </p:sp>
      <p:sp>
        <p:nvSpPr>
          <p:cNvPr id="34" name="Rectangle 33">
            <a:extLst>
              <a:ext uri="{FF2B5EF4-FFF2-40B4-BE49-F238E27FC236}">
                <a16:creationId xmlns="" xmlns:a16="http://schemas.microsoft.com/office/drawing/2014/main" id="{A7B09BD8-9A5B-4E8F-9001-69D4B543F134}"/>
              </a:ext>
            </a:extLst>
          </p:cNvPr>
          <p:cNvSpPr/>
          <p:nvPr/>
        </p:nvSpPr>
        <p:spPr>
          <a:xfrm>
            <a:off x="10307878" y="1031353"/>
            <a:ext cx="13865010"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35" name="TextBox 34"/>
          <p:cNvSpPr txBox="1"/>
          <p:nvPr/>
        </p:nvSpPr>
        <p:spPr>
          <a:xfrm>
            <a:off x="13985953" y="1988922"/>
            <a:ext cx="2956760"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33" name="Straight Connector 32">
            <a:extLst>
              <a:ext uri="{FF2B5EF4-FFF2-40B4-BE49-F238E27FC236}">
                <a16:creationId xmlns="" xmlns:a16="http://schemas.microsoft.com/office/drawing/2014/main" id="{30C7A26A-F29D-4EDD-9CA1-FCAD81A132B4}"/>
              </a:ext>
            </a:extLst>
          </p:cNvPr>
          <p:cNvCxnSpPr>
            <a:cxnSpLocks/>
          </p:cNvCxnSpPr>
          <p:nvPr/>
        </p:nvCxnSpPr>
        <p:spPr>
          <a:xfrm>
            <a:off x="19278536" y="1990162"/>
            <a:ext cx="0" cy="9932897"/>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 xmlns:a16="http://schemas.microsoft.com/office/drawing/2014/main" id="{0ED43BE9-32EE-4982-8DB2-111F9CDE7E95}"/>
              </a:ext>
            </a:extLst>
          </p:cNvPr>
          <p:cNvSpPr/>
          <p:nvPr/>
        </p:nvSpPr>
        <p:spPr>
          <a:xfrm>
            <a:off x="16951677" y="9672515"/>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 xmlns:a16="http://schemas.microsoft.com/office/drawing/2014/main" id="{344B69DD-0E6A-452D-BE97-E8512E22A2F2}"/>
              </a:ext>
            </a:extLst>
          </p:cNvPr>
          <p:cNvSpPr txBox="1"/>
          <p:nvPr/>
        </p:nvSpPr>
        <p:spPr>
          <a:xfrm>
            <a:off x="16812655" y="9823099"/>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54%</a:t>
            </a:r>
          </a:p>
        </p:txBody>
      </p:sp>
      <p:sp>
        <p:nvSpPr>
          <p:cNvPr id="57" name="TextBox 56">
            <a:extLst>
              <a:ext uri="{FF2B5EF4-FFF2-40B4-BE49-F238E27FC236}">
                <a16:creationId xmlns="" xmlns:a16="http://schemas.microsoft.com/office/drawing/2014/main" id="{96E9267C-A9AE-451D-961C-CC7924082A2F}"/>
              </a:ext>
            </a:extLst>
          </p:cNvPr>
          <p:cNvSpPr txBox="1"/>
          <p:nvPr/>
        </p:nvSpPr>
        <p:spPr>
          <a:xfrm>
            <a:off x="19424808" y="9823099"/>
            <a:ext cx="2272990" cy="954107"/>
          </a:xfrm>
          <a:prstGeom prst="rect">
            <a:avLst/>
          </a:prstGeom>
          <a:noFill/>
        </p:spPr>
        <p:txBody>
          <a:bodyPr wrap="square" rtlCol="0">
            <a:spAutoFit/>
          </a:bodyPr>
          <a:lstStyle/>
          <a:p>
            <a:pPr algn="ctr"/>
            <a:r>
              <a:rPr lang="en-US" sz="56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49%</a:t>
            </a:r>
          </a:p>
        </p:txBody>
      </p:sp>
      <p:sp>
        <p:nvSpPr>
          <p:cNvPr id="58" name="TextBox 57">
            <a:extLst>
              <a:ext uri="{FF2B5EF4-FFF2-40B4-BE49-F238E27FC236}">
                <a16:creationId xmlns="" xmlns:a16="http://schemas.microsoft.com/office/drawing/2014/main" id="{0B2376DD-5FDC-4E0E-8D8C-B52F6D5C21E3}"/>
              </a:ext>
            </a:extLst>
          </p:cNvPr>
          <p:cNvSpPr txBox="1"/>
          <p:nvPr/>
        </p:nvSpPr>
        <p:spPr>
          <a:xfrm>
            <a:off x="21872071" y="9823099"/>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59" name="TextBox 58">
            <a:extLst>
              <a:ext uri="{FF2B5EF4-FFF2-40B4-BE49-F238E27FC236}">
                <a16:creationId xmlns="" xmlns:a16="http://schemas.microsoft.com/office/drawing/2014/main" id="{2F88BEE2-053A-4522-9377-CD59F2B8F8F5}"/>
              </a:ext>
            </a:extLst>
          </p:cNvPr>
          <p:cNvSpPr txBox="1"/>
          <p:nvPr/>
        </p:nvSpPr>
        <p:spPr>
          <a:xfrm>
            <a:off x="10253011" y="9269101"/>
            <a:ext cx="4214612"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Whenever possible I watch sports on the </a:t>
            </a:r>
            <a:r>
              <a:rPr lang="en-US" sz="3200" b="1" dirty="0">
                <a:latin typeface="Open Sans" panose="020B0606030504020204" pitchFamily="34" charset="0"/>
                <a:ea typeface="Open Sans" panose="020B0606030504020204" pitchFamily="34" charset="0"/>
                <a:cs typeface="Open Sans" panose="020B0606030504020204" pitchFamily="34" charset="0"/>
              </a:rPr>
              <a:t>largest screen </a:t>
            </a:r>
            <a:r>
              <a:rPr lang="en-US" sz="3200" dirty="0">
                <a:latin typeface="Open Sans" panose="020B0606030504020204" pitchFamily="34" charset="0"/>
                <a:ea typeface="Open Sans" panose="020B0606030504020204" pitchFamily="34" charset="0"/>
                <a:cs typeface="Open Sans" panose="020B0606030504020204" pitchFamily="34" charset="0"/>
              </a:rPr>
              <a:t>available in my home</a:t>
            </a:r>
          </a:p>
        </p:txBody>
      </p:sp>
      <p:sp>
        <p:nvSpPr>
          <p:cNvPr id="60" name="TextBox 59">
            <a:extLst>
              <a:ext uri="{FF2B5EF4-FFF2-40B4-BE49-F238E27FC236}">
                <a16:creationId xmlns="" xmlns:a16="http://schemas.microsoft.com/office/drawing/2014/main" id="{3C23C415-FC71-4265-B5EF-E556EF2451D9}"/>
              </a:ext>
            </a:extLst>
          </p:cNvPr>
          <p:cNvSpPr txBox="1"/>
          <p:nvPr/>
        </p:nvSpPr>
        <p:spPr>
          <a:xfrm>
            <a:off x="14411885" y="9823099"/>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48%</a:t>
            </a:r>
          </a:p>
        </p:txBody>
      </p:sp>
      <p:cxnSp>
        <p:nvCxnSpPr>
          <p:cNvPr id="62" name="Straight Connector 61">
            <a:extLst>
              <a:ext uri="{FF2B5EF4-FFF2-40B4-BE49-F238E27FC236}">
                <a16:creationId xmlns="" xmlns:a16="http://schemas.microsoft.com/office/drawing/2014/main" id="{7F8AF98B-6BA7-4794-A24B-EB589F9245A0}"/>
              </a:ext>
            </a:extLst>
          </p:cNvPr>
          <p:cNvCxnSpPr/>
          <p:nvPr/>
        </p:nvCxnSpPr>
        <p:spPr>
          <a:xfrm>
            <a:off x="9985104" y="8952359"/>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70160" y="9365639"/>
            <a:ext cx="2125109" cy="2125109"/>
          </a:xfrm>
          <a:prstGeom prst="rect">
            <a:avLst/>
          </a:prstGeom>
        </p:spPr>
      </p:pic>
      <p:sp>
        <p:nvSpPr>
          <p:cNvPr id="49" name="Rectangle 48"/>
          <p:cNvSpPr/>
          <p:nvPr/>
        </p:nvSpPr>
        <p:spPr>
          <a:xfrm>
            <a:off x="829505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50" name="Rectangle 49"/>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54" name="Rectangle 53"/>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Commitment</a:t>
            </a:r>
          </a:p>
        </p:txBody>
      </p:sp>
      <p:sp>
        <p:nvSpPr>
          <p:cNvPr id="61" name="Rectangle 60"/>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63" name="Rectangle 62"/>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4" name="Rectangle 63"/>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8349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3771" y="747215"/>
            <a:ext cx="16177482" cy="1535667"/>
          </a:xfrm>
        </p:spPr>
        <p:txBody>
          <a:bodyPr anchor="ctr"/>
          <a:lstStyle/>
          <a:p>
            <a:pPr>
              <a:lnSpc>
                <a:spcPct val="1000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Identifying The Best Seats In The House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In A World Of “Anywhere, Anytime” Viewing </a:t>
            </a:r>
          </a:p>
        </p:txBody>
      </p:sp>
      <p:sp>
        <p:nvSpPr>
          <p:cNvPr id="8" name="Text Placeholder 2"/>
          <p:cNvSpPr>
            <a:spLocks noGrp="1"/>
          </p:cNvSpPr>
          <p:nvPr>
            <p:ph type="body" sz="quarter" idx="13"/>
          </p:nvPr>
        </p:nvSpPr>
        <p:spPr>
          <a:xfrm>
            <a:off x="8582667" y="2613853"/>
            <a:ext cx="15374614" cy="10282201"/>
          </a:xfrm>
        </p:spPr>
        <p:txBody>
          <a:body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today’s complex video landscape, live sports are now viewed anywhere, at anytime; whether at home, on-the-go, out-of-home or in-person at a stadium or arena.  Attending sporting events continues to be one of the most popular leisure activities throughout America even as the availability of live sports content explodes across a growing number of TV channels and streamed through a variety of websites and mobile apps.</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To help marketers navigate this evolving landscape, VAB conducted a custom study in partnership with </a:t>
            </a:r>
            <a:r>
              <a:rPr lang="en-US" sz="28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understand the passion of today’s sports fans and the ‘why’s’ and motivating factors behind their viewing preferences, particularly between at-home viewing and in-person event attendance.</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As we learned through the study, due to the unbridled passion involved, sports has the ability to satisfy several essential human needs for all types of fans – casual and avid, young and old, male and female, black and Hispanic – including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community</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comfort</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convenience</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comprehension</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70% of all sports fans prefer watching sports at home since it’s the location that can most often deliver on all six of these need-states.  From an advertiser perspective, the comfort, convenience and ease of connection and connectivity during at-home viewing means that sports fans are more likely to engage with sports TV advertising and take consumer action than if they saw in-stadium ads.</a:t>
            </a:r>
          </a:p>
          <a:p>
            <a:endPar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is-I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 xmlns:a16="http://schemas.microsoft.com/office/drawing/2014/main" id="{3C1C1C7E-E101-4C88-9BA0-E2EED9950D41}"/>
              </a:ext>
            </a:extLst>
          </p:cNvPr>
          <p:cNvSpPr/>
          <p:nvPr/>
        </p:nvSpPr>
        <p:spPr>
          <a:xfrm>
            <a:off x="7461771" y="13369396"/>
            <a:ext cx="16160228" cy="36933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10" name="Picture 9"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8223769" cy="13716000"/>
          </a:xfrm>
          <a:prstGeom prst="rect">
            <a:avLst/>
          </a:prstGeom>
        </p:spPr>
      </p:pic>
    </p:spTree>
    <p:extLst>
      <p:ext uri="{BB962C8B-B14F-4D97-AF65-F5344CB8AC3E}">
        <p14:creationId xmlns:p14="http://schemas.microsoft.com/office/powerpoint/2010/main" val="572988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07219"/>
            <a:ext cx="13480741" cy="689747"/>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on Avid sports fans’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2294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Watching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sports at home satisfies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six essential need-states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particular, avid and casual fans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both like watching sports at home because of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better 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ability to have a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every game and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comfort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as opposed to the hassles involved with attending a game.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Avid fans also appreciate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flexibility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that comes with home viewing including watching multiple games and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comprehensive coverage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that TV networks provide.</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 xmlns:a16="http://schemas.microsoft.com/office/drawing/2014/main" id="{C0346CE6-AE0C-4DF2-B54B-9DF3993ACB0D}"/>
              </a:ext>
            </a:extLst>
          </p:cNvPr>
          <p:cNvSpPr/>
          <p:nvPr/>
        </p:nvSpPr>
        <p:spPr>
          <a:xfrm>
            <a:off x="7967124" y="1003464"/>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a:extLst>
              <a:ext uri="{FF2B5EF4-FFF2-40B4-BE49-F238E27FC236}">
                <a16:creationId xmlns="" xmlns:a16="http://schemas.microsoft.com/office/drawing/2014/main" id="{DB0CF319-4999-4CDC-BDA7-72CA6EA7DF45}"/>
              </a:ext>
            </a:extLst>
          </p:cNvPr>
          <p:cNvGraphicFramePr/>
          <p:nvPr>
            <p:extLst>
              <p:ext uri="{D42A27DB-BD31-4B8C-83A1-F6EECF244321}">
                <p14:modId xmlns:p14="http://schemas.microsoft.com/office/powerpoint/2010/main" val="3477034223"/>
              </p:ext>
            </p:extLst>
          </p:nvPr>
        </p:nvGraphicFramePr>
        <p:xfrm>
          <a:off x="8639908" y="1957571"/>
          <a:ext cx="14982092" cy="10657398"/>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17" name="TextBox 16">
            <a:hlinkClick r:id="rId5"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21" name="Rectangle 20"/>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2" name="Rectangle 21"/>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3" name="Rectangle 22"/>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4" name="Rectangle 23"/>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25" name="Rectangle 24"/>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6" name="Rectangle 25"/>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3002535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28697"/>
            <a:ext cx="12092513" cy="5791328"/>
          </a:xfrm>
          <a:prstGeom prst="rect">
            <a:avLst/>
          </a:prstGeom>
          <a:ln>
            <a:solidFill>
              <a:schemeClr val="bg1"/>
            </a:solidFill>
          </a:ln>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820025"/>
            <a:ext cx="12092561" cy="5895975"/>
          </a:xfrm>
          <a:prstGeom prst="rect">
            <a:avLst/>
          </a:prstGeom>
          <a:ln>
            <a:solidFill>
              <a:schemeClr val="bg1"/>
            </a:solidFill>
          </a:ln>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09639" y="2028697"/>
            <a:ext cx="12274360" cy="5784519"/>
          </a:xfrm>
          <a:prstGeom prst="rect">
            <a:avLst/>
          </a:prstGeom>
          <a:ln>
            <a:solidFill>
              <a:schemeClr val="bg1"/>
            </a:solidFill>
          </a:ln>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109637" y="7820025"/>
            <a:ext cx="12268265" cy="5895975"/>
          </a:xfrm>
          <a:prstGeom prst="rect">
            <a:avLst/>
          </a:prstGeom>
          <a:ln>
            <a:solidFill>
              <a:schemeClr val="bg1"/>
            </a:solidFill>
          </a:ln>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latin typeface="Open Sans" panose="020B0606030504020204" pitchFamily="34" charset="0"/>
                <a:ea typeface="Open Sans" panose="020B0606030504020204" pitchFamily="34" charset="0"/>
                <a:cs typeface="Open Sans" panose="020B0606030504020204" pitchFamily="34" charset="0"/>
              </a:rPr>
              <a:t>31</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41956"/>
            <a:ext cx="24384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28847" y="12804485"/>
            <a:ext cx="16036440" cy="859028"/>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a:t>
            </a:r>
          </a:p>
        </p:txBody>
      </p:sp>
      <p:sp>
        <p:nvSpPr>
          <p:cNvPr id="39" name="Title 1">
            <a:extLst>
              <a:ext uri="{FF2B5EF4-FFF2-40B4-BE49-F238E27FC236}">
                <a16:creationId xmlns="" xmlns:a16="http://schemas.microsoft.com/office/drawing/2014/main" id="{1B559A97-3D0C-4850-9DF5-A465C308C8B0}"/>
              </a:ext>
            </a:extLst>
          </p:cNvPr>
          <p:cNvSpPr txBox="1">
            <a:spLocks/>
          </p:cNvSpPr>
          <p:nvPr/>
        </p:nvSpPr>
        <p:spPr>
          <a:xfrm>
            <a:off x="143125" y="177884"/>
            <a:ext cx="24012275"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Comfort, Convenience And Viewing Experience Are Also The Main Reasons </a:t>
            </a:r>
          </a:p>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Other Audience Segments Enjoy Watching Sports At Home</a:t>
            </a:r>
          </a:p>
        </p:txBody>
      </p:sp>
      <p:sp>
        <p:nvSpPr>
          <p:cNvPr id="37" name="Rounded Rectangle 36"/>
          <p:cNvSpPr/>
          <p:nvPr/>
        </p:nvSpPr>
        <p:spPr>
          <a:xfrm>
            <a:off x="2766283" y="2748847"/>
            <a:ext cx="6659434" cy="4109153"/>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4746911" y="2748847"/>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93%</a:t>
            </a:r>
          </a:p>
        </p:txBody>
      </p:sp>
      <p:sp>
        <p:nvSpPr>
          <p:cNvPr id="40" name="TextBox 39"/>
          <p:cNvSpPr txBox="1"/>
          <p:nvPr/>
        </p:nvSpPr>
        <p:spPr>
          <a:xfrm>
            <a:off x="2766283" y="4312534"/>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married</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sports fans believe that TV provides them a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to any game they want to watch</a:t>
            </a:r>
          </a:p>
        </p:txBody>
      </p:sp>
      <p:sp>
        <p:nvSpPr>
          <p:cNvPr id="42" name="Rounded Rectangle 41"/>
          <p:cNvSpPr/>
          <p:nvPr/>
        </p:nvSpPr>
        <p:spPr>
          <a:xfrm>
            <a:off x="14975409" y="2770773"/>
            <a:ext cx="6659434" cy="4109153"/>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15316967" y="2770773"/>
            <a:ext cx="5976316"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92% </a:t>
            </a:r>
            <a:r>
              <a:rPr lang="en-US" sz="9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91%</a:t>
            </a:r>
          </a:p>
        </p:txBody>
      </p:sp>
      <p:sp>
        <p:nvSpPr>
          <p:cNvPr id="44" name="TextBox 43"/>
          <p:cNvSpPr txBox="1"/>
          <p:nvPr/>
        </p:nvSpPr>
        <p:spPr>
          <a:xfrm>
            <a:off x="14975408" y="4258161"/>
            <a:ext cx="6642309" cy="2339102"/>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single</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sports fans &amp; sports fans with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kids</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both like the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conveniences of watching </a:t>
            </a:r>
          </a:p>
          <a:p>
            <a:pPr algn="ct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at home</a:t>
            </a:r>
            <a: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t/>
            </a:r>
            <a:b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(food &amp; drink easily available, a bathroom with no lines, </a:t>
            </a:r>
            <a:r>
              <a:rPr lang="en-US" sz="18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US" sz="2000"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ounded Rectangle 45"/>
          <p:cNvSpPr/>
          <p:nvPr/>
        </p:nvSpPr>
        <p:spPr>
          <a:xfrm>
            <a:off x="2760647" y="8453048"/>
            <a:ext cx="6659434" cy="3933692"/>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741276" y="845304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87%</a:t>
            </a:r>
          </a:p>
        </p:txBody>
      </p:sp>
      <p:sp>
        <p:nvSpPr>
          <p:cNvPr id="48" name="TextBox 47"/>
          <p:cNvSpPr txBox="1"/>
          <p:nvPr/>
        </p:nvSpPr>
        <p:spPr>
          <a:xfrm>
            <a:off x="2706859" y="10016735"/>
            <a:ext cx="6747601" cy="1877437"/>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Black</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sports fans like </a:t>
            </a:r>
            <a:b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not having any of the hassles</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b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associated with going to a game </a:t>
            </a:r>
            <a: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t/>
            </a:r>
            <a:b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(traffic, parking, security gates, </a:t>
            </a:r>
            <a:r>
              <a:rPr lang="en-US" sz="18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US" sz="2800"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Rounded Rectangle 49"/>
          <p:cNvSpPr/>
          <p:nvPr/>
        </p:nvSpPr>
        <p:spPr>
          <a:xfrm>
            <a:off x="14975408" y="8485618"/>
            <a:ext cx="6659434" cy="3933692"/>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16956037" y="848561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88%</a:t>
            </a:r>
          </a:p>
        </p:txBody>
      </p:sp>
      <p:sp>
        <p:nvSpPr>
          <p:cNvPr id="52" name="TextBox 51"/>
          <p:cNvSpPr txBox="1"/>
          <p:nvPr/>
        </p:nvSpPr>
        <p:spPr>
          <a:xfrm>
            <a:off x="14975408" y="10016735"/>
            <a:ext cx="6659434" cy="1877437"/>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Hispanic sports fans prefer watching at home for the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better viewing experience </a:t>
            </a:r>
          </a:p>
          <a:p>
            <a:pPr algn="ct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(big screen TV, HDTV, </a:t>
            </a:r>
            <a:r>
              <a:rPr lang="en-US" sz="18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US" sz="3800"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Tree>
    <p:extLst>
      <p:ext uri="{BB962C8B-B14F-4D97-AF65-F5344CB8AC3E}">
        <p14:creationId xmlns:p14="http://schemas.microsoft.com/office/powerpoint/2010/main" val="3726924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421"/>
          <a:stretch/>
        </p:blipFill>
        <p:spPr>
          <a:xfrm>
            <a:off x="1685189" y="0"/>
            <a:ext cx="22712017" cy="13738727"/>
          </a:xfrm>
          <a:prstGeom prst="rect">
            <a:avLst/>
          </a:prstGeom>
        </p:spPr>
      </p:pic>
      <p:sp>
        <p:nvSpPr>
          <p:cNvPr id="88" name="Rectangle 87"/>
          <p:cNvSpPr/>
          <p:nvPr/>
        </p:nvSpPr>
        <p:spPr>
          <a:xfrm>
            <a:off x="0" y="-22728"/>
            <a:ext cx="24384000" cy="13738727"/>
          </a:xfrm>
          <a:prstGeom prst="rect">
            <a:avLst/>
          </a:prstGeom>
          <a:solidFill>
            <a:srgbClr val="FFFFFF">
              <a:alpha val="3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39201" y="686650"/>
            <a:ext cx="7242633"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Beyond the TV screen,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social media enhances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sports 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home, especially among younger &amp; multicultural fans.</a:t>
            </a:r>
          </a:p>
          <a:p>
            <a:pPr algn="l" defTabSz="1828800">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 fact, three-fourths of black sports fans say they are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more actively engaged</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in watching live sports on TV because of the related posts they read on social media platforms. </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latin typeface="Open Sans" panose="020B0606030504020204" pitchFamily="34" charset="0"/>
                <a:ea typeface="Open Sans" panose="020B0606030504020204" pitchFamily="34" charset="0"/>
                <a:cs typeface="Open Sans" panose="020B0606030504020204" pitchFamily="34" charset="0"/>
              </a:rPr>
              <a:t>32</a:t>
            </a:r>
          </a:p>
        </p:txBody>
      </p:sp>
      <p:pic>
        <p:nvPicPr>
          <p:cNvPr id="84" name="Picture 83"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28" name="Text Placeholder 3"/>
          <p:cNvSpPr>
            <a:spLocks noGrp="1"/>
          </p:cNvSpPr>
          <p:nvPr>
            <p:ph type="body" sz="quarter" idx="14"/>
          </p:nvPr>
        </p:nvSpPr>
        <p:spPr>
          <a:xfrm>
            <a:off x="8168297" y="12608739"/>
            <a:ext cx="13361502" cy="689964"/>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Q17: Please rate how much you agree or disagree with the following statement (Top 2 Box: Somewhat Agree &amp; Strongly Agree),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27" name="Group 26">
            <a:extLst>
              <a:ext uri="{FF2B5EF4-FFF2-40B4-BE49-F238E27FC236}">
                <a16:creationId xmlns="" xmlns:a16="http://schemas.microsoft.com/office/drawing/2014/main" id="{3BD38866-21E1-4444-BB5A-B8C92D500415}"/>
              </a:ext>
            </a:extLst>
          </p:cNvPr>
          <p:cNvGrpSpPr/>
          <p:nvPr/>
        </p:nvGrpSpPr>
        <p:grpSpPr>
          <a:xfrm>
            <a:off x="7841617" y="1030952"/>
            <a:ext cx="16542380" cy="1917001"/>
            <a:chOff x="7841617" y="2154766"/>
            <a:chExt cx="16542380" cy="1917001"/>
          </a:xfrm>
        </p:grpSpPr>
        <p:sp>
          <p:nvSpPr>
            <p:cNvPr id="29" name="Rounded Rectangle 78">
              <a:extLst>
                <a:ext uri="{FF2B5EF4-FFF2-40B4-BE49-F238E27FC236}">
                  <a16:creationId xmlns="" xmlns:a16="http://schemas.microsoft.com/office/drawing/2014/main" id="{6F23AEFC-CEEC-432E-A962-700FC81F094E}"/>
                </a:ext>
              </a:extLst>
            </p:cNvPr>
            <p:cNvSpPr/>
            <p:nvPr/>
          </p:nvSpPr>
          <p:spPr>
            <a:xfrm>
              <a:off x="7993536" y="2154766"/>
              <a:ext cx="16390461" cy="1917001"/>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TextBox 29">
              <a:extLst>
                <a:ext uri="{FF2B5EF4-FFF2-40B4-BE49-F238E27FC236}">
                  <a16:creationId xmlns="" xmlns:a16="http://schemas.microsoft.com/office/drawing/2014/main" id="{CF3837F2-5D1D-41C7-BB65-2E322BBE094D}"/>
                </a:ext>
              </a:extLst>
            </p:cNvPr>
            <p:cNvSpPr txBox="1"/>
            <p:nvPr/>
          </p:nvSpPr>
          <p:spPr>
            <a:xfrm>
              <a:off x="7841617" y="2309547"/>
              <a:ext cx="16416874" cy="163121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“Following </a:t>
              </a:r>
              <a:r>
                <a:rPr kumimoji="0" lang="en-US" sz="38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social media posts</a:t>
              </a:r>
              <a:r>
                <a:rPr kumimoji="0" lang="en-US" sz="3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keeps me </a:t>
              </a:r>
              <a:r>
                <a:rPr kumimoji="0" lang="en-US" sz="38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more actively engaged</a:t>
              </a:r>
              <a:r>
                <a:rPr kumimoji="0" lang="en-US" sz="3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in watching live sports on TV”</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who agree)</a:t>
              </a:r>
            </a:p>
          </p:txBody>
        </p:sp>
      </p:grpSp>
      <p:sp>
        <p:nvSpPr>
          <p:cNvPr id="31" name="Rounded Rectangle 80">
            <a:extLst>
              <a:ext uri="{FF2B5EF4-FFF2-40B4-BE49-F238E27FC236}">
                <a16:creationId xmlns="" xmlns:a16="http://schemas.microsoft.com/office/drawing/2014/main" id="{240DB05E-BE94-4518-991B-7DF1C8A64D41}"/>
              </a:ext>
            </a:extLst>
          </p:cNvPr>
          <p:cNvSpPr/>
          <p:nvPr/>
        </p:nvSpPr>
        <p:spPr>
          <a:xfrm>
            <a:off x="8790303" y="6527157"/>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 xmlns:a16="http://schemas.microsoft.com/office/drawing/2014/main" id="{22253326-349E-407D-8B48-6681CEA1246B}"/>
              </a:ext>
            </a:extLst>
          </p:cNvPr>
          <p:cNvSpPr/>
          <p:nvPr/>
        </p:nvSpPr>
        <p:spPr>
          <a:xfrm>
            <a:off x="8790303" y="7410805"/>
            <a:ext cx="6230468"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52%</a:t>
            </a:r>
          </a:p>
        </p:txBody>
      </p:sp>
      <p:sp>
        <p:nvSpPr>
          <p:cNvPr id="33" name="TextBox 32">
            <a:extLst>
              <a:ext uri="{FF2B5EF4-FFF2-40B4-BE49-F238E27FC236}">
                <a16:creationId xmlns="" xmlns:a16="http://schemas.microsoft.com/office/drawing/2014/main" id="{3D6D2A03-B9F3-4C4C-BE4F-13E2B69545E7}"/>
              </a:ext>
            </a:extLst>
          </p:cNvPr>
          <p:cNvSpPr txBox="1"/>
          <p:nvPr/>
        </p:nvSpPr>
        <p:spPr>
          <a:xfrm>
            <a:off x="8839385" y="6671394"/>
            <a:ext cx="6148518"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Avid Sports Fans</a:t>
            </a:r>
          </a:p>
        </p:txBody>
      </p:sp>
      <p:sp>
        <p:nvSpPr>
          <p:cNvPr id="34" name="Rounded Rectangle 84">
            <a:extLst>
              <a:ext uri="{FF2B5EF4-FFF2-40B4-BE49-F238E27FC236}">
                <a16:creationId xmlns="" xmlns:a16="http://schemas.microsoft.com/office/drawing/2014/main" id="{5FC566E7-0E3A-46EE-B7BB-4832941498F6}"/>
              </a:ext>
            </a:extLst>
          </p:cNvPr>
          <p:cNvSpPr/>
          <p:nvPr/>
        </p:nvSpPr>
        <p:spPr>
          <a:xfrm>
            <a:off x="17245221" y="6549419"/>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 xmlns:a16="http://schemas.microsoft.com/office/drawing/2014/main" id="{C351B386-CA3B-406E-B859-5822D829E01F}"/>
              </a:ext>
            </a:extLst>
          </p:cNvPr>
          <p:cNvSpPr/>
          <p:nvPr/>
        </p:nvSpPr>
        <p:spPr>
          <a:xfrm>
            <a:off x="17245221" y="7433067"/>
            <a:ext cx="6230468"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69%</a:t>
            </a:r>
          </a:p>
        </p:txBody>
      </p:sp>
      <p:sp>
        <p:nvSpPr>
          <p:cNvPr id="36" name="TextBox 35">
            <a:extLst>
              <a:ext uri="{FF2B5EF4-FFF2-40B4-BE49-F238E27FC236}">
                <a16:creationId xmlns="" xmlns:a16="http://schemas.microsoft.com/office/drawing/2014/main" id="{457D1A15-304E-4C27-8003-1629205CB4F4}"/>
              </a:ext>
            </a:extLst>
          </p:cNvPr>
          <p:cNvSpPr txBox="1"/>
          <p:nvPr/>
        </p:nvSpPr>
        <p:spPr>
          <a:xfrm>
            <a:off x="17348087" y="6693656"/>
            <a:ext cx="6029505" cy="6924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9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Adult 18-34 Sports Fans</a:t>
            </a:r>
          </a:p>
        </p:txBody>
      </p:sp>
      <p:sp>
        <p:nvSpPr>
          <p:cNvPr id="37" name="Rounded Rectangle 88">
            <a:extLst>
              <a:ext uri="{FF2B5EF4-FFF2-40B4-BE49-F238E27FC236}">
                <a16:creationId xmlns="" xmlns:a16="http://schemas.microsoft.com/office/drawing/2014/main" id="{87DA5E34-FDC9-4D09-AB39-FADCC09D015D}"/>
              </a:ext>
            </a:extLst>
          </p:cNvPr>
          <p:cNvSpPr/>
          <p:nvPr/>
        </p:nvSpPr>
        <p:spPr>
          <a:xfrm>
            <a:off x="8760769" y="9604072"/>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 xmlns:a16="http://schemas.microsoft.com/office/drawing/2014/main" id="{C4466CB9-F7B6-45A3-BB36-DAC492A359E7}"/>
              </a:ext>
            </a:extLst>
          </p:cNvPr>
          <p:cNvSpPr/>
          <p:nvPr/>
        </p:nvSpPr>
        <p:spPr>
          <a:xfrm>
            <a:off x="8760769" y="10487720"/>
            <a:ext cx="6230468"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74%</a:t>
            </a:r>
          </a:p>
        </p:txBody>
      </p:sp>
      <p:sp>
        <p:nvSpPr>
          <p:cNvPr id="40" name="TextBox 39">
            <a:extLst>
              <a:ext uri="{FF2B5EF4-FFF2-40B4-BE49-F238E27FC236}">
                <a16:creationId xmlns="" xmlns:a16="http://schemas.microsoft.com/office/drawing/2014/main" id="{9D0DF981-FB74-4BB6-9CA3-EA68BCFE989E}"/>
              </a:ext>
            </a:extLst>
          </p:cNvPr>
          <p:cNvSpPr txBox="1"/>
          <p:nvPr/>
        </p:nvSpPr>
        <p:spPr>
          <a:xfrm>
            <a:off x="8790303" y="9748309"/>
            <a:ext cx="619968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Black Sports Fans</a:t>
            </a:r>
          </a:p>
        </p:txBody>
      </p:sp>
      <p:sp>
        <p:nvSpPr>
          <p:cNvPr id="42" name="Rounded Rectangle 91">
            <a:extLst>
              <a:ext uri="{FF2B5EF4-FFF2-40B4-BE49-F238E27FC236}">
                <a16:creationId xmlns="" xmlns:a16="http://schemas.microsoft.com/office/drawing/2014/main" id="{25950621-E89A-480F-A7CA-5142A0B927B0}"/>
              </a:ext>
            </a:extLst>
          </p:cNvPr>
          <p:cNvSpPr/>
          <p:nvPr/>
        </p:nvSpPr>
        <p:spPr>
          <a:xfrm>
            <a:off x="17215687" y="9626334"/>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 xmlns:a16="http://schemas.microsoft.com/office/drawing/2014/main" id="{8DAFDA3A-9064-4E64-8F19-34FF2210AC43}"/>
              </a:ext>
            </a:extLst>
          </p:cNvPr>
          <p:cNvSpPr/>
          <p:nvPr/>
        </p:nvSpPr>
        <p:spPr>
          <a:xfrm>
            <a:off x="17245221" y="10509982"/>
            <a:ext cx="6199682"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45" name="TextBox 44">
            <a:extLst>
              <a:ext uri="{FF2B5EF4-FFF2-40B4-BE49-F238E27FC236}">
                <a16:creationId xmlns="" xmlns:a16="http://schemas.microsoft.com/office/drawing/2014/main" id="{88ACE3BA-62E2-44F5-8FA8-5744F4B92528}"/>
              </a:ext>
            </a:extLst>
          </p:cNvPr>
          <p:cNvSpPr txBox="1"/>
          <p:nvPr/>
        </p:nvSpPr>
        <p:spPr>
          <a:xfrm>
            <a:off x="17245221" y="9770571"/>
            <a:ext cx="619968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Hispanic Sports Fans</a:t>
            </a:r>
          </a:p>
        </p:txBody>
      </p:sp>
    </p:spTree>
    <p:extLst>
      <p:ext uri="{BB962C8B-B14F-4D97-AF65-F5344CB8AC3E}">
        <p14:creationId xmlns:p14="http://schemas.microsoft.com/office/powerpoint/2010/main" val="564376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85975" y="686650"/>
            <a:ext cx="7823999" cy="1144820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watching sports at home, fans, especially avid ones, enjoy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360-degree experience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that TV networks provide which includes play-by-play commentary and analysis, multiple camera angles and replays.</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experience goes well beyond the field too, beginning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pre-game coverage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ending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post-game highlights and interviews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33</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 name="Oval 1"/>
          <p:cNvSpPr/>
          <p:nvPr/>
        </p:nvSpPr>
        <p:spPr>
          <a:xfrm>
            <a:off x="11935421" y="2014332"/>
            <a:ext cx="8876974" cy="10158295"/>
          </a:xfrm>
          <a:prstGeom prst="ellipse">
            <a:avLst/>
          </a:prstGeom>
          <a:noFill/>
          <a:ln w="1524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310062" y="1653882"/>
            <a:ext cx="3763873" cy="37709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2" name="Picture 8" descr="Image result for nba tnt pregame cover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34967" y="1115717"/>
            <a:ext cx="4817337" cy="258743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NFL POSTGAM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5100" y="5163370"/>
            <a:ext cx="4817337" cy="273730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age result for sideline intervie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34967" y="9379736"/>
            <a:ext cx="4817337" cy="2634465"/>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10934967" y="11364138"/>
            <a:ext cx="4817337" cy="646331"/>
          </a:xfrm>
          <a:prstGeom prst="rect">
            <a:avLst/>
          </a:prstGeom>
          <a:solidFill>
            <a:srgbClr val="000000">
              <a:alpha val="52941"/>
            </a:srgbClr>
          </a:solid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Interviews</a:t>
            </a:r>
          </a:p>
        </p:txBody>
      </p:sp>
      <p:pic>
        <p:nvPicPr>
          <p:cNvPr id="1026" name="Picture 2" descr="Image result for offsides repla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493834" y="9204417"/>
            <a:ext cx="4893189" cy="27902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cdn1.thecomeback.com/wp-content/uploads/sites/94/2018/11/nantzromo.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492685" y="5170535"/>
            <a:ext cx="4859934" cy="273094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soccer lineups tv"/>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492652" y="1120798"/>
            <a:ext cx="4895288" cy="258292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Isosceles Triangle 24"/>
          <p:cNvSpPr/>
          <p:nvPr/>
        </p:nvSpPr>
        <p:spPr>
          <a:xfrm rot="12517795">
            <a:off x="20280652" y="8305767"/>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rot="9136109">
            <a:off x="19858225" y="4274192"/>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6522182" y="7258112"/>
            <a:ext cx="4830437" cy="646331"/>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dirty="0"/>
              <a:t>Game Commentary</a:t>
            </a:r>
          </a:p>
        </p:txBody>
      </p:sp>
      <p:sp>
        <p:nvSpPr>
          <p:cNvPr id="20" name="TextBox 19"/>
          <p:cNvSpPr txBox="1"/>
          <p:nvPr/>
        </p:nvSpPr>
        <p:spPr>
          <a:xfrm>
            <a:off x="16523332" y="11370814"/>
            <a:ext cx="4857090" cy="646331"/>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dirty="0"/>
              <a:t>Instant Replay</a:t>
            </a:r>
          </a:p>
        </p:txBody>
      </p:sp>
      <p:sp>
        <p:nvSpPr>
          <p:cNvPr id="24" name="TextBox 23"/>
          <p:cNvSpPr txBox="1"/>
          <p:nvPr/>
        </p:nvSpPr>
        <p:spPr>
          <a:xfrm>
            <a:off x="16525756" y="3032972"/>
            <a:ext cx="4854665" cy="646331"/>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dirty="0"/>
              <a:t>Game Preview</a:t>
            </a:r>
          </a:p>
        </p:txBody>
      </p:sp>
      <p:sp>
        <p:nvSpPr>
          <p:cNvPr id="27" name="TextBox 26"/>
          <p:cNvSpPr txBox="1"/>
          <p:nvPr/>
        </p:nvSpPr>
        <p:spPr>
          <a:xfrm>
            <a:off x="10915100" y="7258112"/>
            <a:ext cx="4817337" cy="646331"/>
          </a:xfrm>
          <a:prstGeom prst="rect">
            <a:avLst/>
          </a:prstGeom>
          <a:solidFill>
            <a:srgbClr val="000000">
              <a:alpha val="52941"/>
            </a:srgbClr>
          </a:solid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Post-Game Highlights</a:t>
            </a:r>
          </a:p>
        </p:txBody>
      </p:sp>
      <p:sp>
        <p:nvSpPr>
          <p:cNvPr id="28" name="TextBox 27"/>
          <p:cNvSpPr txBox="1"/>
          <p:nvPr/>
        </p:nvSpPr>
        <p:spPr>
          <a:xfrm>
            <a:off x="10929328" y="3050224"/>
            <a:ext cx="4817337" cy="646331"/>
          </a:xfrm>
          <a:prstGeom prst="rect">
            <a:avLst/>
          </a:prstGeom>
          <a:solidFill>
            <a:srgbClr val="000000">
              <a:alpha val="52941"/>
            </a:srgbClr>
          </a:solid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Pre-Game Coverage</a:t>
            </a:r>
          </a:p>
        </p:txBody>
      </p:sp>
      <p:sp>
        <p:nvSpPr>
          <p:cNvPr id="29" name="Isosceles Triangle 28"/>
          <p:cNvSpPr/>
          <p:nvPr/>
        </p:nvSpPr>
        <p:spPr>
          <a:xfrm rot="16200000">
            <a:off x="15752758" y="11868306"/>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5400000">
            <a:off x="15843160" y="1710014"/>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rot="20708826">
            <a:off x="11793712" y="8323020"/>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3"/>
          <p:cNvSpPr>
            <a:spLocks noGrp="1"/>
          </p:cNvSpPr>
          <p:nvPr>
            <p:ph type="body" sz="quarter" idx="14"/>
          </p:nvPr>
        </p:nvSpPr>
        <p:spPr>
          <a:xfrm>
            <a:off x="8168297" y="12630491"/>
            <a:ext cx="13361502" cy="712124"/>
          </a:xfrm>
        </p:spPr>
        <p:txBody>
          <a:bodyPr/>
          <a:lstStyle/>
          <a:p>
            <a:r>
              <a:rPr lang="en-US" sz="11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Q17: Please rate how much you agree or disagree with the following statement (Top 2 Box: Somewhat Agree &amp; Strongly Agree), (based on respondents who prefer watching sports at home via Q11), Avid Fans Respondents (habitually watch sports on TV, intensely follow teams / players, </a:t>
            </a:r>
            <a:r>
              <a:rPr lang="en-US" sz="1100" dirty="0" err="1">
                <a:latin typeface="Open Sans" panose="020B0606030504020204" pitchFamily="34" charset="0"/>
                <a:ea typeface="Open Sans" panose="020B0606030504020204" pitchFamily="34" charset="0"/>
                <a:cs typeface="Open Sans" panose="020B0606030504020204" pitchFamily="34" charset="0"/>
              </a:rPr>
              <a:t>etc</a:t>
            </a:r>
            <a:r>
              <a:rPr lang="en-US" sz="11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grpSp>
        <p:nvGrpSpPr>
          <p:cNvPr id="18" name="Group 17">
            <a:extLst>
              <a:ext uri="{FF2B5EF4-FFF2-40B4-BE49-F238E27FC236}">
                <a16:creationId xmlns="" xmlns:a16="http://schemas.microsoft.com/office/drawing/2014/main" id="{738BC424-5E5F-40FB-9647-FD75BA69B437}"/>
              </a:ext>
            </a:extLst>
          </p:cNvPr>
          <p:cNvGrpSpPr/>
          <p:nvPr/>
        </p:nvGrpSpPr>
        <p:grpSpPr>
          <a:xfrm>
            <a:off x="8625166" y="3566685"/>
            <a:ext cx="3763874" cy="1900545"/>
            <a:chOff x="8181816" y="3030871"/>
            <a:chExt cx="4711376" cy="1107184"/>
          </a:xfrm>
        </p:grpSpPr>
        <p:sp>
          <p:nvSpPr>
            <p:cNvPr id="39" name="Rounded Rectangle 38"/>
            <p:cNvSpPr/>
            <p:nvPr/>
          </p:nvSpPr>
          <p:spPr>
            <a:xfrm>
              <a:off x="8181816" y="3030871"/>
              <a:ext cx="4702529" cy="1107184"/>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190662" y="3091905"/>
              <a:ext cx="4702530" cy="1022003"/>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enjoy watching pre-game coverage and post-game highlights”</a:t>
              </a:r>
            </a:p>
            <a:p>
              <a:pPr algn="ctr"/>
              <a:endParaRPr lang="en-US" sz="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70%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81%</a:t>
              </a:r>
            </a:p>
          </p:txBody>
        </p:sp>
      </p:grpSp>
      <p:pic>
        <p:nvPicPr>
          <p:cNvPr id="10" name="Picture 9">
            <a:extLst>
              <a:ext uri="{FF2B5EF4-FFF2-40B4-BE49-F238E27FC236}">
                <a16:creationId xmlns="" xmlns:a16="http://schemas.microsoft.com/office/drawing/2014/main" id="{D3899600-AE61-43E8-91C4-9CE6B85147AF}"/>
              </a:ext>
            </a:extLst>
          </p:cNvPr>
          <p:cNvPicPr>
            <a:picLocks noChangeAspect="1"/>
          </p:cNvPicPr>
          <p:nvPr/>
        </p:nvPicPr>
        <p:blipFill>
          <a:blip r:embed="rId10"/>
          <a:stretch>
            <a:fillRect/>
          </a:stretch>
        </p:blipFill>
        <p:spPr>
          <a:xfrm>
            <a:off x="10963549" y="6569254"/>
            <a:ext cx="2456901" cy="859611"/>
          </a:xfrm>
          <a:prstGeom prst="rect">
            <a:avLst/>
          </a:prstGeom>
        </p:spPr>
      </p:pic>
      <p:grpSp>
        <p:nvGrpSpPr>
          <p:cNvPr id="42" name="Group 41">
            <a:extLst>
              <a:ext uri="{FF2B5EF4-FFF2-40B4-BE49-F238E27FC236}">
                <a16:creationId xmlns="" xmlns:a16="http://schemas.microsoft.com/office/drawing/2014/main" id="{00F2C4AC-E4C8-4442-814E-44C96E88F0DF}"/>
              </a:ext>
            </a:extLst>
          </p:cNvPr>
          <p:cNvGrpSpPr/>
          <p:nvPr/>
        </p:nvGrpSpPr>
        <p:grpSpPr>
          <a:xfrm>
            <a:off x="20892974" y="8828745"/>
            <a:ext cx="3280826" cy="2450852"/>
            <a:chOff x="8181815" y="3030872"/>
            <a:chExt cx="4711377" cy="1193497"/>
          </a:xfrm>
        </p:grpSpPr>
        <p:sp>
          <p:nvSpPr>
            <p:cNvPr id="43" name="Rounded Rectangle 38">
              <a:extLst>
                <a:ext uri="{FF2B5EF4-FFF2-40B4-BE49-F238E27FC236}">
                  <a16:creationId xmlns="" xmlns:a16="http://schemas.microsoft.com/office/drawing/2014/main" id="{55D1C0C1-09E0-4204-8B8F-2722F51DAABA}"/>
                </a:ext>
              </a:extLst>
            </p:cNvPr>
            <p:cNvSpPr/>
            <p:nvPr/>
          </p:nvSpPr>
          <p:spPr>
            <a:xfrm>
              <a:off x="8181815" y="3030872"/>
              <a:ext cx="4702530" cy="1193497"/>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 xmlns:a16="http://schemas.microsoft.com/office/drawing/2014/main" id="{78D50E62-5801-4DE8-B95E-350C457619F1}"/>
                </a:ext>
              </a:extLst>
            </p:cNvPr>
            <p:cNvSpPr txBox="1"/>
            <p:nvPr/>
          </p:nvSpPr>
          <p:spPr>
            <a:xfrm>
              <a:off x="8190662" y="3091905"/>
              <a:ext cx="4702530" cy="103729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 a better experience watching a sporting event on TV due to the different camera angles &amp; replays”</a:t>
              </a: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77%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79%</a:t>
              </a:r>
            </a:p>
          </p:txBody>
        </p:sp>
      </p:grpSp>
      <p:grpSp>
        <p:nvGrpSpPr>
          <p:cNvPr id="19" name="Group 18">
            <a:extLst>
              <a:ext uri="{FF2B5EF4-FFF2-40B4-BE49-F238E27FC236}">
                <a16:creationId xmlns="" xmlns:a16="http://schemas.microsoft.com/office/drawing/2014/main" id="{D5AFDAC7-A3DC-4468-9DD1-040FB95F001D}"/>
              </a:ext>
            </a:extLst>
          </p:cNvPr>
          <p:cNvGrpSpPr/>
          <p:nvPr/>
        </p:nvGrpSpPr>
        <p:grpSpPr>
          <a:xfrm>
            <a:off x="8137575" y="8159609"/>
            <a:ext cx="3347494" cy="2212556"/>
            <a:chOff x="7243619" y="6253556"/>
            <a:chExt cx="4535743" cy="1873812"/>
          </a:xfrm>
        </p:grpSpPr>
        <p:sp>
          <p:nvSpPr>
            <p:cNvPr id="47" name="Rounded Rectangle 38">
              <a:extLst>
                <a:ext uri="{FF2B5EF4-FFF2-40B4-BE49-F238E27FC236}">
                  <a16:creationId xmlns="" xmlns:a16="http://schemas.microsoft.com/office/drawing/2014/main" id="{15D84FC0-309B-4144-857F-BE54133047A9}"/>
                </a:ext>
              </a:extLst>
            </p:cNvPr>
            <p:cNvSpPr/>
            <p:nvPr/>
          </p:nvSpPr>
          <p:spPr>
            <a:xfrm>
              <a:off x="7243619" y="6253556"/>
              <a:ext cx="4506246" cy="1873812"/>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E480F37D-F58A-45EB-B60C-6ED573B2CD48}"/>
                </a:ext>
              </a:extLst>
            </p:cNvPr>
            <p:cNvSpPr txBox="1"/>
            <p:nvPr/>
          </p:nvSpPr>
          <p:spPr>
            <a:xfrm>
              <a:off x="7273115" y="6350361"/>
              <a:ext cx="4506247" cy="175432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“Watching ‘off-the-field’ coverage (including live interviews, highlights, </a:t>
              </a:r>
              <a:r>
                <a:rPr lang="en-US" sz="2000" dirty="0" err="1">
                  <a:latin typeface="Open Sans" panose="020B0606030504020204" pitchFamily="34" charset="0"/>
                  <a:ea typeface="Open Sans" panose="020B0606030504020204" pitchFamily="34" charset="0"/>
                  <a:cs typeface="Open Sans" panose="020B0606030504020204" pitchFamily="34" charset="0"/>
                </a:rPr>
                <a:t>etc</a:t>
              </a:r>
              <a:r>
                <a:rPr lang="en-US" sz="2000" dirty="0">
                  <a:latin typeface="Open Sans" panose="020B0606030504020204" pitchFamily="34" charset="0"/>
                  <a:ea typeface="Open Sans" panose="020B0606030504020204" pitchFamily="34" charset="0"/>
                  <a:cs typeface="Open Sans" panose="020B0606030504020204" pitchFamily="34" charset="0"/>
                </a:rPr>
                <a:t>) is important to me”*</a:t>
              </a:r>
            </a:p>
            <a:p>
              <a:pPr algn="ctr"/>
              <a:endParaRPr lang="en-US" sz="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62%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68%</a:t>
              </a:r>
              <a:endParaRPr lang="en-US"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2" name="Group 51">
            <a:extLst>
              <a:ext uri="{FF2B5EF4-FFF2-40B4-BE49-F238E27FC236}">
                <a16:creationId xmlns="" xmlns:a16="http://schemas.microsoft.com/office/drawing/2014/main" id="{529DFF82-F47C-48F1-A8C8-0DEA8812BE7D}"/>
              </a:ext>
            </a:extLst>
          </p:cNvPr>
          <p:cNvGrpSpPr/>
          <p:nvPr/>
        </p:nvGrpSpPr>
        <p:grpSpPr>
          <a:xfrm>
            <a:off x="21004834" y="4021413"/>
            <a:ext cx="3142129" cy="2230975"/>
            <a:chOff x="8181816" y="3030871"/>
            <a:chExt cx="4711376" cy="1323732"/>
          </a:xfrm>
        </p:grpSpPr>
        <p:sp>
          <p:nvSpPr>
            <p:cNvPr id="53" name="Rounded Rectangle 38">
              <a:extLst>
                <a:ext uri="{FF2B5EF4-FFF2-40B4-BE49-F238E27FC236}">
                  <a16:creationId xmlns="" xmlns:a16="http://schemas.microsoft.com/office/drawing/2014/main" id="{E99D8709-E1C1-4E23-95EE-8A8FEF29199B}"/>
                </a:ext>
              </a:extLst>
            </p:cNvPr>
            <p:cNvSpPr/>
            <p:nvPr/>
          </p:nvSpPr>
          <p:spPr>
            <a:xfrm>
              <a:off x="8181816" y="3030871"/>
              <a:ext cx="4702529" cy="1323732"/>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 xmlns:a16="http://schemas.microsoft.com/office/drawing/2014/main" id="{D0B655AF-00F1-4804-A851-CE9DA990FFB8}"/>
                </a:ext>
              </a:extLst>
            </p:cNvPr>
            <p:cNvSpPr txBox="1"/>
            <p:nvPr/>
          </p:nvSpPr>
          <p:spPr>
            <a:xfrm>
              <a:off x="8190663" y="3091905"/>
              <a:ext cx="4702529" cy="1223533"/>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“Hearing the announcers and commentators makes it easier to keep up with the action”*</a:t>
              </a:r>
            </a:p>
            <a:p>
              <a:pPr algn="ctr"/>
              <a:endParaRPr lang="en-US" sz="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80%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84%</a:t>
              </a:r>
            </a:p>
          </p:txBody>
        </p:sp>
      </p:grpSp>
      <p:sp>
        <p:nvSpPr>
          <p:cNvPr id="55" name="TextBox 54">
            <a:extLst>
              <a:ext uri="{FF2B5EF4-FFF2-40B4-BE49-F238E27FC236}">
                <a16:creationId xmlns="" xmlns:a16="http://schemas.microsoft.com/office/drawing/2014/main" id="{55AD15F6-2AB5-479B-9256-2011D81769C4}"/>
              </a:ext>
            </a:extLst>
          </p:cNvPr>
          <p:cNvSpPr txBox="1"/>
          <p:nvPr/>
        </p:nvSpPr>
        <p:spPr>
          <a:xfrm>
            <a:off x="10934967" y="4158410"/>
            <a:ext cx="10445453" cy="677108"/>
          </a:xfrm>
          <a:prstGeom prst="rect">
            <a:avLst/>
          </a:prstGeom>
          <a:noFill/>
        </p:spPr>
        <p:txBody>
          <a:bodyPr wrap="square" rtlCol="0">
            <a:spAutoFit/>
          </a:bodyPr>
          <a:lstStyle/>
          <a:p>
            <a:pPr algn="ctr"/>
            <a:endParaRPr lang="en-US" sz="6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 </a:t>
            </a:r>
            <a:r>
              <a:rPr lang="en-US" sz="3200" b="1"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Sports Fans</a:t>
            </a:r>
            <a:endPar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p:cNvSpPr/>
          <p:nvPr/>
        </p:nvSpPr>
        <p:spPr>
          <a:xfrm>
            <a:off x="829505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59" name="Rectangle 58"/>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60" name="Rectangle 59"/>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Commitment</a:t>
            </a:r>
          </a:p>
        </p:txBody>
      </p:sp>
      <p:sp>
        <p:nvSpPr>
          <p:cNvPr id="61" name="Rectangle 60"/>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62" name="Rectangle 61"/>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3" name="Rectangle 62"/>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436524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AFE8B4F-3819-4FF3-853D-831B052EC06E}"/>
              </a:ext>
            </a:extLst>
          </p:cNvPr>
          <p:cNvSpPr/>
          <p:nvPr/>
        </p:nvSpPr>
        <p:spPr>
          <a:xfrm>
            <a:off x="-29497" y="5219699"/>
            <a:ext cx="22638484"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 xmlns:a16="http://schemas.microsoft.com/office/drawing/2014/main" id="{09CF845E-E3AE-4967-943A-A064D27BFF7B}"/>
              </a:ext>
            </a:extLst>
          </p:cNvPr>
          <p:cNvSpPr txBox="1"/>
          <p:nvPr/>
        </p:nvSpPr>
        <p:spPr>
          <a:xfrm>
            <a:off x="290606" y="5614266"/>
            <a:ext cx="22318381" cy="1877437"/>
          </a:xfrm>
          <a:prstGeom prst="rect">
            <a:avLst/>
          </a:prstGeom>
          <a:noFill/>
        </p:spPr>
        <p:txBody>
          <a:bodyPr wrap="square" rtlCol="0">
            <a:spAutoFit/>
          </a:bodyPr>
          <a:lstStyle/>
          <a:p>
            <a:pPr lvl="0">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 Me Out To The Ballgame!</a:t>
            </a:r>
          </a:p>
          <a:p>
            <a:pPr lvl="0">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Experiences That Foster Connection, Commitment &amp; Community Among Sports Fans</a:t>
            </a:r>
            <a:endPar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8388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06798" y="1695450"/>
            <a:ext cx="8077200" cy="12028186"/>
          </a:xfrm>
          <a:prstGeom prst="rect">
            <a:avLst/>
          </a:prstGeom>
          <a:ln w="38100">
            <a:solidFill>
              <a:schemeClr val="bg1"/>
            </a:solidFill>
          </a:ln>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710" y="1687814"/>
            <a:ext cx="8104883" cy="12028185"/>
          </a:xfrm>
          <a:prstGeom prst="rect">
            <a:avLst/>
          </a:prstGeom>
          <a:ln w="38100">
            <a:solidFill>
              <a:schemeClr val="bg1"/>
            </a:solidFill>
          </a:ln>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06988" y="1695450"/>
            <a:ext cx="8079972" cy="12020550"/>
          </a:xfrm>
          <a:prstGeom prst="rect">
            <a:avLst/>
          </a:prstGeom>
          <a:ln w="38100">
            <a:solidFill>
              <a:schemeClr val="bg1"/>
            </a:solidFill>
          </a:ln>
        </p:spPr>
      </p:pic>
      <p:sp>
        <p:nvSpPr>
          <p:cNvPr id="38" name="Rectangle 37"/>
          <p:cNvSpPr/>
          <p:nvPr/>
        </p:nvSpPr>
        <p:spPr>
          <a:xfrm>
            <a:off x="39760" y="1695450"/>
            <a:ext cx="24413497" cy="12028186"/>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9" name="Rectangle 8">
            <a:extLst>
              <a:ext uri="{FF2B5EF4-FFF2-40B4-BE49-F238E27FC236}">
                <a16:creationId xmlns="" xmlns:a16="http://schemas.microsoft.com/office/drawing/2014/main" id="{9B5E779F-5ECF-4971-994F-A24E23829812}"/>
              </a:ext>
            </a:extLst>
          </p:cNvPr>
          <p:cNvSpPr/>
          <p:nvPr/>
        </p:nvSpPr>
        <p:spPr>
          <a:xfrm>
            <a:off x="-29497" y="13349138"/>
            <a:ext cx="24413495"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82633" y="12820192"/>
            <a:ext cx="21081647" cy="579520"/>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Q14: Have you attended a professional or collegiate sports event in the past two years? (i.e. MLB, NBA, NFL, NHL, NCAA Football, etc.).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31" name="Rounded Rectangle 30"/>
          <p:cNvSpPr/>
          <p:nvPr/>
        </p:nvSpPr>
        <p:spPr>
          <a:xfrm>
            <a:off x="8765113" y="642950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9163574" y="743757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52%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83%</a:t>
            </a:r>
          </a:p>
        </p:txBody>
      </p:sp>
      <p:sp>
        <p:nvSpPr>
          <p:cNvPr id="25" name="TextBox 24"/>
          <p:cNvSpPr txBox="1"/>
          <p:nvPr/>
        </p:nvSpPr>
        <p:spPr>
          <a:xfrm>
            <a:off x="8765113" y="655490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Casual / Avid</a:t>
            </a:r>
          </a:p>
        </p:txBody>
      </p:sp>
      <p:sp>
        <p:nvSpPr>
          <p:cNvPr id="18" name="Title 1">
            <a:extLst>
              <a:ext uri="{FF2B5EF4-FFF2-40B4-BE49-F238E27FC236}">
                <a16:creationId xmlns="" xmlns:a16="http://schemas.microsoft.com/office/drawing/2014/main" id="{1B559A97-3D0C-4850-9DF5-A465C308C8B0}"/>
              </a:ext>
            </a:extLst>
          </p:cNvPr>
          <p:cNvSpPr txBox="1">
            <a:spLocks/>
          </p:cNvSpPr>
          <p:nvPr/>
        </p:nvSpPr>
        <p:spPr>
          <a:xfrm>
            <a:off x="143125" y="365745"/>
            <a:ext cx="24240875"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Seven Out Of 10 Sports Fans Have Attended A Game Over The Past Two Years</a:t>
            </a:r>
          </a:p>
        </p:txBody>
      </p:sp>
      <p:sp>
        <p:nvSpPr>
          <p:cNvPr id="19" name="Rounded Rectangle 18"/>
          <p:cNvSpPr/>
          <p:nvPr/>
        </p:nvSpPr>
        <p:spPr>
          <a:xfrm>
            <a:off x="17162062" y="642950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560524" y="743757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76%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83%</a:t>
            </a:r>
          </a:p>
        </p:txBody>
      </p:sp>
      <p:sp>
        <p:nvSpPr>
          <p:cNvPr id="21" name="TextBox 20"/>
          <p:cNvSpPr txBox="1"/>
          <p:nvPr/>
        </p:nvSpPr>
        <p:spPr>
          <a:xfrm>
            <a:off x="17162062" y="655490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Black / Hispanic</a:t>
            </a:r>
          </a:p>
        </p:txBody>
      </p:sp>
      <p:sp>
        <p:nvSpPr>
          <p:cNvPr id="22" name="Rounded Rectangle 21"/>
          <p:cNvSpPr/>
          <p:nvPr/>
        </p:nvSpPr>
        <p:spPr>
          <a:xfrm>
            <a:off x="645256" y="642950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743702" y="7437570"/>
            <a:ext cx="2462533"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34" name="TextBox 33"/>
          <p:cNvSpPr txBox="1"/>
          <p:nvPr/>
        </p:nvSpPr>
        <p:spPr>
          <a:xfrm>
            <a:off x="645256" y="655490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All Sports Fans</a:t>
            </a:r>
          </a:p>
        </p:txBody>
      </p:sp>
      <p:grpSp>
        <p:nvGrpSpPr>
          <p:cNvPr id="35" name="Group 34"/>
          <p:cNvGrpSpPr/>
          <p:nvPr/>
        </p:nvGrpSpPr>
        <p:grpSpPr>
          <a:xfrm>
            <a:off x="1567543" y="2267838"/>
            <a:ext cx="20933227" cy="1292183"/>
            <a:chOff x="7797394" y="2154767"/>
            <a:chExt cx="16738055" cy="1292183"/>
          </a:xfrm>
        </p:grpSpPr>
        <p:sp>
          <p:nvSpPr>
            <p:cNvPr id="36" name="Rounded Rectangle 35"/>
            <p:cNvSpPr/>
            <p:nvPr/>
          </p:nvSpPr>
          <p:spPr>
            <a:xfrm>
              <a:off x="7797394" y="2154767"/>
              <a:ext cx="16738055" cy="831272"/>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solidFill>
                  <a:prstClr val="white"/>
                </a:solidFill>
              </a:endParaRPr>
            </a:p>
          </p:txBody>
        </p:sp>
        <p:sp>
          <p:nvSpPr>
            <p:cNvPr id="37" name="TextBox 36">
              <a:extLst>
                <a:ext uri="{FF2B5EF4-FFF2-40B4-BE49-F238E27FC236}">
                  <a16:creationId xmlns="" xmlns:a16="http://schemas.microsoft.com/office/drawing/2014/main" id="{74833B72-6696-4EAF-BB9E-FF952F79AFDF}"/>
                </a:ext>
              </a:extLst>
            </p:cNvPr>
            <p:cNvSpPr txBox="1"/>
            <p:nvPr/>
          </p:nvSpPr>
          <p:spPr>
            <a:xfrm>
              <a:off x="7967125" y="2308177"/>
              <a:ext cx="16416874" cy="1138773"/>
            </a:xfrm>
            <a:prstGeom prst="rect">
              <a:avLst/>
            </a:prstGeom>
            <a:noFill/>
            <a:ln>
              <a:noFill/>
            </a:ln>
          </p:spPr>
          <p:txBody>
            <a:bodyPr wrap="square" rtlCol="0">
              <a:spAutoFit/>
            </a:bodyPr>
            <a:lstStyle/>
            <a:p>
              <a:pPr algn="ct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 Of Sports Fans That Have Attended A Professional Or Collegiate Sports Event In The Past Two Years</a:t>
              </a:r>
            </a:p>
          </p:txBody>
        </p:sp>
      </p:grpSp>
      <p:pic>
        <p:nvPicPr>
          <p:cNvPr id="39" name="Picture 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26" name="Rounded Rectangle 30">
            <a:extLst>
              <a:ext uri="{FF2B5EF4-FFF2-40B4-BE49-F238E27FC236}">
                <a16:creationId xmlns="" xmlns:a16="http://schemas.microsoft.com/office/drawing/2014/main" id="{8F2F0B4F-F6C8-4426-8EE6-3FDEAB50FAEE}"/>
              </a:ext>
            </a:extLst>
          </p:cNvPr>
          <p:cNvSpPr/>
          <p:nvPr/>
        </p:nvSpPr>
        <p:spPr>
          <a:xfrm>
            <a:off x="8734633" y="969086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6D307E18-274E-4150-8ACD-6CEDF48080CD}"/>
              </a:ext>
            </a:extLst>
          </p:cNvPr>
          <p:cNvSpPr/>
          <p:nvPr/>
        </p:nvSpPr>
        <p:spPr>
          <a:xfrm>
            <a:off x="9133094" y="1069893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72%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71%</a:t>
            </a:r>
          </a:p>
        </p:txBody>
      </p:sp>
      <p:sp>
        <p:nvSpPr>
          <p:cNvPr id="28" name="TextBox 27">
            <a:extLst>
              <a:ext uri="{FF2B5EF4-FFF2-40B4-BE49-F238E27FC236}">
                <a16:creationId xmlns="" xmlns:a16="http://schemas.microsoft.com/office/drawing/2014/main" id="{D40A2A2F-111A-45B6-9329-2837AAB0FC49}"/>
              </a:ext>
            </a:extLst>
          </p:cNvPr>
          <p:cNvSpPr txBox="1"/>
          <p:nvPr/>
        </p:nvSpPr>
        <p:spPr>
          <a:xfrm>
            <a:off x="8734633" y="981626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Male / Female</a:t>
            </a:r>
          </a:p>
        </p:txBody>
      </p:sp>
      <p:sp>
        <p:nvSpPr>
          <p:cNvPr id="29" name="Rounded Rectangle 18">
            <a:extLst>
              <a:ext uri="{FF2B5EF4-FFF2-40B4-BE49-F238E27FC236}">
                <a16:creationId xmlns="" xmlns:a16="http://schemas.microsoft.com/office/drawing/2014/main" id="{07127E1F-DDF8-4CA5-A131-9A53C77024E2}"/>
              </a:ext>
            </a:extLst>
          </p:cNvPr>
          <p:cNvSpPr/>
          <p:nvPr/>
        </p:nvSpPr>
        <p:spPr>
          <a:xfrm>
            <a:off x="17131582" y="969086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2C3E5F52-DC60-4783-855F-18AB85673325}"/>
              </a:ext>
            </a:extLst>
          </p:cNvPr>
          <p:cNvSpPr/>
          <p:nvPr/>
        </p:nvSpPr>
        <p:spPr>
          <a:xfrm>
            <a:off x="17530044" y="1069893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70%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78%</a:t>
            </a:r>
          </a:p>
        </p:txBody>
      </p:sp>
      <p:sp>
        <p:nvSpPr>
          <p:cNvPr id="32" name="TextBox 31">
            <a:extLst>
              <a:ext uri="{FF2B5EF4-FFF2-40B4-BE49-F238E27FC236}">
                <a16:creationId xmlns="" xmlns:a16="http://schemas.microsoft.com/office/drawing/2014/main" id="{7D00641C-0440-4426-AB16-1BCF681879DE}"/>
              </a:ext>
            </a:extLst>
          </p:cNvPr>
          <p:cNvSpPr txBox="1"/>
          <p:nvPr/>
        </p:nvSpPr>
        <p:spPr>
          <a:xfrm>
            <a:off x="17131582" y="981626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Single / With Kids</a:t>
            </a:r>
          </a:p>
        </p:txBody>
      </p:sp>
      <p:sp>
        <p:nvSpPr>
          <p:cNvPr id="33" name="Rounded Rectangle 21">
            <a:extLst>
              <a:ext uri="{FF2B5EF4-FFF2-40B4-BE49-F238E27FC236}">
                <a16:creationId xmlns="" xmlns:a16="http://schemas.microsoft.com/office/drawing/2014/main" id="{304085BF-D6CC-493B-92E0-7B06F7C3E995}"/>
              </a:ext>
            </a:extLst>
          </p:cNvPr>
          <p:cNvSpPr/>
          <p:nvPr/>
        </p:nvSpPr>
        <p:spPr>
          <a:xfrm>
            <a:off x="614776" y="969086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 xmlns:a16="http://schemas.microsoft.com/office/drawing/2014/main" id="{D93B525A-1B6D-4A6A-A6CB-D2DBBD12E674}"/>
              </a:ext>
            </a:extLst>
          </p:cNvPr>
          <p:cNvSpPr/>
          <p:nvPr/>
        </p:nvSpPr>
        <p:spPr>
          <a:xfrm>
            <a:off x="1013238" y="1069893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79%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67%</a:t>
            </a:r>
          </a:p>
        </p:txBody>
      </p:sp>
      <p:sp>
        <p:nvSpPr>
          <p:cNvPr id="41" name="TextBox 40">
            <a:extLst>
              <a:ext uri="{FF2B5EF4-FFF2-40B4-BE49-F238E27FC236}">
                <a16:creationId xmlns="" xmlns:a16="http://schemas.microsoft.com/office/drawing/2014/main" id="{AA99265B-98B8-4531-B6E7-F1D1D0779549}"/>
              </a:ext>
            </a:extLst>
          </p:cNvPr>
          <p:cNvSpPr txBox="1"/>
          <p:nvPr/>
        </p:nvSpPr>
        <p:spPr>
          <a:xfrm>
            <a:off x="614776" y="981626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 35+</a:t>
            </a:r>
          </a:p>
        </p:txBody>
      </p:sp>
    </p:spTree>
    <p:extLst>
      <p:ext uri="{BB962C8B-B14F-4D97-AF65-F5344CB8AC3E}">
        <p14:creationId xmlns:p14="http://schemas.microsoft.com/office/powerpoint/2010/main" val="1984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7" y="12452466"/>
            <a:ext cx="13361502" cy="954107"/>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on Avid sports fans’ %.</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Both avid and casual fans crave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communal experience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attending live sporting events provide and the ability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 everything</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happening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on the field.</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fans also like to show 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 pride and support</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while immersing themselves in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gameday atmosphere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the potential to be present for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‘big’ sports moments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17" name="Rectangle 16">
            <a:extLst>
              <a:ext uri="{FF2B5EF4-FFF2-40B4-BE49-F238E27FC236}">
                <a16:creationId xmlns="" xmlns:a16="http://schemas.microsoft.com/office/drawing/2014/main" id="{C31CCE9B-DD18-4337-BDE6-D742E50B7A25}"/>
              </a:ext>
            </a:extLst>
          </p:cNvPr>
          <p:cNvSpPr/>
          <p:nvPr/>
        </p:nvSpPr>
        <p:spPr>
          <a:xfrm>
            <a:off x="7967124" y="1117904"/>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8" name="Chart 17">
            <a:extLst>
              <a:ext uri="{FF2B5EF4-FFF2-40B4-BE49-F238E27FC236}">
                <a16:creationId xmlns="" xmlns:a16="http://schemas.microsoft.com/office/drawing/2014/main" id="{574D5075-BEEF-4BCB-8DD2-62AF4F0FDBB5}"/>
              </a:ext>
            </a:extLst>
          </p:cNvPr>
          <p:cNvGraphicFramePr/>
          <p:nvPr>
            <p:extLst>
              <p:ext uri="{D42A27DB-BD31-4B8C-83A1-F6EECF244321}">
                <p14:modId xmlns:p14="http://schemas.microsoft.com/office/powerpoint/2010/main" val="1703654430"/>
              </p:ext>
            </p:extLst>
          </p:nvPr>
        </p:nvGraphicFramePr>
        <p:xfrm>
          <a:off x="8639908" y="2049883"/>
          <a:ext cx="14982092" cy="10680844"/>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22" name="TextBox 21">
            <a:hlinkClick r:id="rId5"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19" name="Rectangle 18"/>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1" name="Rectangle 20"/>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3" name="Rectangle 22"/>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4" name="Rectangle 23"/>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5" name="Rectangle 24"/>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6" name="Rectangle 25"/>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005740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50758" y="7900416"/>
            <a:ext cx="12233240" cy="5815584"/>
          </a:xfrm>
          <a:prstGeom prst="rect">
            <a:avLst/>
          </a:prstGeom>
          <a:ln>
            <a:solidFill>
              <a:schemeClr val="bg1"/>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50758" y="2036980"/>
            <a:ext cx="12233241" cy="5849720"/>
          </a:xfrm>
          <a:prstGeom prst="rect">
            <a:avLst/>
          </a:prstGeom>
          <a:ln>
            <a:solidFill>
              <a:schemeClr val="bg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976" y="7886700"/>
            <a:ext cx="12121506" cy="5829300"/>
          </a:xfrm>
          <a:prstGeom prst="rect">
            <a:avLst/>
          </a:prstGeom>
          <a:ln>
            <a:solidFill>
              <a:schemeClr val="bg1"/>
            </a:solidFill>
          </a:ln>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036981"/>
            <a:ext cx="12129144" cy="5849720"/>
          </a:xfrm>
          <a:prstGeom prst="rect">
            <a:avLst/>
          </a:prstGeom>
          <a:ln>
            <a:solidFill>
              <a:schemeClr val="bg1"/>
            </a:solidFill>
          </a:ln>
        </p:spPr>
      </p:pic>
      <p:sp>
        <p:nvSpPr>
          <p:cNvPr id="9" name="Rectangle 8">
            <a:extLst>
              <a:ext uri="{FF2B5EF4-FFF2-40B4-BE49-F238E27FC236}">
                <a16:creationId xmlns="" xmlns:a16="http://schemas.microsoft.com/office/drawing/2014/main" id="{9B5E779F-5ECF-4971-994F-A24E23829812}"/>
              </a:ext>
            </a:extLst>
          </p:cNvPr>
          <p:cNvSpPr/>
          <p:nvPr/>
        </p:nvSpPr>
        <p:spPr>
          <a:xfrm>
            <a:off x="0" y="13341956"/>
            <a:ext cx="24384000" cy="307777"/>
          </a:xfrm>
          <a:prstGeom prst="rect">
            <a:avLst/>
          </a:prstGeom>
        </p:spPr>
        <p:txBody>
          <a:bodyPr wrap="square">
            <a:spAutoFit/>
          </a:bodyPr>
          <a:lstStyle/>
          <a:p>
            <a:pPr algn="ctr"/>
            <a:r>
              <a:rPr lang="en-US" sz="1400" i="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28846" y="12775327"/>
            <a:ext cx="18126497" cy="859028"/>
          </a:xfrm>
        </p:spPr>
        <p:txBody>
          <a:bodyPr>
            <a:noAutofit/>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a:t>
            </a:r>
          </a:p>
        </p:txBody>
      </p:sp>
      <p:sp>
        <p:nvSpPr>
          <p:cNvPr id="4" name="Rounded Rectangle 3"/>
          <p:cNvSpPr/>
          <p:nvPr/>
        </p:nvSpPr>
        <p:spPr>
          <a:xfrm>
            <a:off x="14937661" y="8421559"/>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16918289" y="8421559"/>
            <a:ext cx="2698176" cy="1569660"/>
          </a:xfrm>
          <a:prstGeom prst="rect">
            <a:avLst/>
          </a:prstGeom>
          <a:noFill/>
        </p:spPr>
        <p:txBody>
          <a:bodyPr wrap="none">
            <a:spAutoFit/>
          </a:bodyPr>
          <a:lstStyle/>
          <a:p>
            <a:pPr algn="ctr"/>
            <a:r>
              <a:rPr lang="en-US" sz="96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71%</a:t>
            </a:r>
          </a:p>
        </p:txBody>
      </p:sp>
      <p:sp>
        <p:nvSpPr>
          <p:cNvPr id="10" name="TextBox 9"/>
          <p:cNvSpPr txBox="1"/>
          <p:nvPr/>
        </p:nvSpPr>
        <p:spPr>
          <a:xfrm>
            <a:off x="14937661" y="10137645"/>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Black sports fans agree that going to games provides them with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social media content </a:t>
            </a:r>
          </a:p>
        </p:txBody>
      </p:sp>
      <p:sp>
        <p:nvSpPr>
          <p:cNvPr id="24" name="Rounded Rectangle 23"/>
          <p:cNvSpPr/>
          <p:nvPr/>
        </p:nvSpPr>
        <p:spPr>
          <a:xfrm>
            <a:off x="2698939" y="2770773"/>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772543" y="2770773"/>
            <a:ext cx="2512226"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73%</a:t>
            </a:r>
          </a:p>
        </p:txBody>
      </p:sp>
      <p:sp>
        <p:nvSpPr>
          <p:cNvPr id="26" name="TextBox 25"/>
          <p:cNvSpPr txBox="1"/>
          <p:nvPr/>
        </p:nvSpPr>
        <p:spPr>
          <a:xfrm>
            <a:off x="2698939" y="4562960"/>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Black &amp; Hispanic sports fans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tailgate</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before and/or after the game</a:t>
            </a:r>
          </a:p>
        </p:txBody>
      </p:sp>
      <p:sp>
        <p:nvSpPr>
          <p:cNvPr id="28" name="Rounded Rectangle 27"/>
          <p:cNvSpPr/>
          <p:nvPr/>
        </p:nvSpPr>
        <p:spPr>
          <a:xfrm>
            <a:off x="2732460" y="8421559"/>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4713088" y="8421559"/>
            <a:ext cx="2698176" cy="1569660"/>
          </a:xfrm>
          <a:prstGeom prst="rect">
            <a:avLst/>
          </a:prstGeom>
          <a:noFill/>
        </p:spPr>
        <p:txBody>
          <a:bodyPr wrap="none">
            <a:spAutoFit/>
          </a:bodyPr>
          <a:lstStyle/>
          <a:p>
            <a:pPr algn="ctr"/>
            <a:r>
              <a:rPr lang="en-US" sz="96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85%</a:t>
            </a:r>
          </a:p>
        </p:txBody>
      </p:sp>
      <p:sp>
        <p:nvSpPr>
          <p:cNvPr id="30" name="TextBox 29"/>
          <p:cNvSpPr txBox="1"/>
          <p:nvPr/>
        </p:nvSpPr>
        <p:spPr>
          <a:xfrm>
            <a:off x="2732460" y="10137645"/>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sports fans that live in metro areas/big cities attend games as an opportunity to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get out of the house</a:t>
            </a:r>
          </a:p>
        </p:txBody>
      </p:sp>
      <p:sp>
        <p:nvSpPr>
          <p:cNvPr id="33" name="Rounded Rectangle 32"/>
          <p:cNvSpPr/>
          <p:nvPr/>
        </p:nvSpPr>
        <p:spPr>
          <a:xfrm>
            <a:off x="14899914" y="2635898"/>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16880543" y="2635898"/>
            <a:ext cx="2698176" cy="1569660"/>
          </a:xfrm>
          <a:prstGeom prst="rect">
            <a:avLst/>
          </a:prstGeom>
          <a:noFill/>
        </p:spPr>
        <p:txBody>
          <a:bodyPr wrap="none">
            <a:spAutoFit/>
          </a:bodyPr>
          <a:lstStyle/>
          <a:p>
            <a:pPr algn="ctr"/>
            <a:r>
              <a:rPr lang="en-US" sz="96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86%</a:t>
            </a:r>
          </a:p>
        </p:txBody>
      </p:sp>
      <p:sp>
        <p:nvSpPr>
          <p:cNvPr id="35" name="TextBox 34"/>
          <p:cNvSpPr txBox="1"/>
          <p:nvPr/>
        </p:nvSpPr>
        <p:spPr>
          <a:xfrm>
            <a:off x="14899914" y="4398876"/>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Hispanic sports fans attend games for the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camaraderie and</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community</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with other fans</a:t>
            </a:r>
          </a:p>
        </p:txBody>
      </p:sp>
      <p:sp>
        <p:nvSpPr>
          <p:cNvPr id="39" name="Title 1">
            <a:extLst>
              <a:ext uri="{FF2B5EF4-FFF2-40B4-BE49-F238E27FC236}">
                <a16:creationId xmlns="" xmlns:a16="http://schemas.microsoft.com/office/drawing/2014/main" id="{1B559A97-3D0C-4850-9DF5-A465C308C8B0}"/>
              </a:ext>
            </a:extLst>
          </p:cNvPr>
          <p:cNvSpPr txBox="1">
            <a:spLocks/>
          </p:cNvSpPr>
          <p:nvPr/>
        </p:nvSpPr>
        <p:spPr>
          <a:xfrm>
            <a:off x="128846" y="267861"/>
            <a:ext cx="24085821"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Unique Social Experiences And The Feeling Of Camaraderie And Community Are Main Reasons That Other Audience Segments Attend Live Sporting Events As Well</a:t>
            </a:r>
          </a:p>
        </p:txBody>
      </p:sp>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2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37</a:t>
            </a:r>
          </a:p>
        </p:txBody>
      </p:sp>
    </p:spTree>
    <p:extLst>
      <p:ext uri="{BB962C8B-B14F-4D97-AF65-F5344CB8AC3E}">
        <p14:creationId xmlns:p14="http://schemas.microsoft.com/office/powerpoint/2010/main" val="1884435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 xmlns:a16="http://schemas.microsoft.com/office/drawing/2014/main" id="{676E03BE-85CF-49BE-889A-086AB5E901C3}"/>
              </a:ext>
            </a:extLst>
          </p:cNvPr>
          <p:cNvSpPr/>
          <p:nvPr/>
        </p:nvSpPr>
        <p:spPr>
          <a:xfrm>
            <a:off x="19627899" y="5775608"/>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39">
            <a:extLst>
              <a:ext uri="{FF2B5EF4-FFF2-40B4-BE49-F238E27FC236}">
                <a16:creationId xmlns="" xmlns:a16="http://schemas.microsoft.com/office/drawing/2014/main" id="{5A67966F-D797-4312-9B2E-C2C44B5E7F34}"/>
              </a:ext>
            </a:extLst>
          </p:cNvPr>
          <p:cNvSpPr/>
          <p:nvPr/>
        </p:nvSpPr>
        <p:spPr>
          <a:xfrm>
            <a:off x="19617221" y="9025549"/>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 xmlns:a16="http://schemas.microsoft.com/office/drawing/2014/main" id="{EBEA96EE-9FA8-454A-ABAB-3EA7E63095BA}"/>
              </a:ext>
            </a:extLst>
          </p:cNvPr>
          <p:cNvSpPr/>
          <p:nvPr/>
        </p:nvSpPr>
        <p:spPr>
          <a:xfrm>
            <a:off x="17038187" y="578530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9" name="Rectangle 38">
            <a:extLst>
              <a:ext uri="{FF2B5EF4-FFF2-40B4-BE49-F238E27FC236}">
                <a16:creationId xmlns="" xmlns:a16="http://schemas.microsoft.com/office/drawing/2014/main" id="{001E5018-E6B5-44D2-8519-D4F2A283BEA0}"/>
              </a:ext>
            </a:extLst>
          </p:cNvPr>
          <p:cNvSpPr/>
          <p:nvPr/>
        </p:nvSpPr>
        <p:spPr>
          <a:xfrm>
            <a:off x="16993475" y="900907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Text Placeholder 3"/>
          <p:cNvSpPr>
            <a:spLocks noGrp="1"/>
          </p:cNvSpPr>
          <p:nvPr>
            <p:ph type="body" sz="quarter" idx="14"/>
          </p:nvPr>
        </p:nvSpPr>
        <p:spPr>
          <a:xfrm>
            <a:off x="8168296" y="12720883"/>
            <a:ext cx="13694805" cy="577203"/>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Q13: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1859" y="686650"/>
            <a:ext cx="7695265"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 fact, when it comes to creating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unique social experiences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taking part in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camaraderie &amp; community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 significant portion of fans, especially younger demos, enjoy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making ‘a day of it’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soaking up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gameday atmosphere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 both in and around the stadium – before, during and after a sporting event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133660" y="5120304"/>
            <a:ext cx="4107751" cy="2677656"/>
          </a:xfrm>
          <a:prstGeom prst="rect">
            <a:avLst/>
          </a:prstGeom>
          <a:noFill/>
        </p:spPr>
        <p:txBody>
          <a:bodyPr wrap="square" rtlCol="0">
            <a:spAutoFit/>
          </a:bodyPr>
          <a:lstStyle/>
          <a:p>
            <a:pPr algn="ct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I enjoy </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making 'a day of it' </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when I go to sporting events by tailgating or going to area bars before and / or after a game </a:t>
            </a:r>
            <a:endPar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6890043" y="913487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29" name="TextBox 28"/>
          <p:cNvSpPr txBox="1"/>
          <p:nvPr/>
        </p:nvSpPr>
        <p:spPr>
          <a:xfrm>
            <a:off x="19427861" y="913487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30" name="TextBox 29"/>
          <p:cNvSpPr txBox="1"/>
          <p:nvPr/>
        </p:nvSpPr>
        <p:spPr>
          <a:xfrm>
            <a:off x="21863107" y="9134873"/>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47" name="TextBox 46"/>
          <p:cNvSpPr txBox="1"/>
          <p:nvPr/>
        </p:nvSpPr>
        <p:spPr>
          <a:xfrm>
            <a:off x="9902178" y="8788165"/>
            <a:ext cx="4468667" cy="1815882"/>
          </a:xfrm>
          <a:prstGeom prst="rect">
            <a:avLst/>
          </a:prstGeom>
          <a:noFill/>
        </p:spPr>
        <p:txBody>
          <a:bodyPr wrap="square" rtlCol="0">
            <a:spAutoFit/>
          </a:bodyPr>
          <a:lstStyle/>
          <a:p>
            <a:pPr algn="ct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I prefer going to sporting events than watching on TV due to the </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gameday atmosphere </a:t>
            </a:r>
          </a:p>
        </p:txBody>
      </p:sp>
      <p:sp>
        <p:nvSpPr>
          <p:cNvPr id="51" name="TextBox 50"/>
          <p:cNvSpPr txBox="1"/>
          <p:nvPr/>
        </p:nvSpPr>
        <p:spPr>
          <a:xfrm>
            <a:off x="16890043" y="5902290"/>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52" name="TextBox 51"/>
          <p:cNvSpPr txBox="1"/>
          <p:nvPr/>
        </p:nvSpPr>
        <p:spPr>
          <a:xfrm>
            <a:off x="19427861" y="5902290"/>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53" name="TextBox 52"/>
          <p:cNvSpPr txBox="1"/>
          <p:nvPr/>
        </p:nvSpPr>
        <p:spPr>
          <a:xfrm>
            <a:off x="21863107" y="5902290"/>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27%</a:t>
            </a:r>
          </a:p>
        </p:txBody>
      </p:sp>
      <p:cxnSp>
        <p:nvCxnSpPr>
          <p:cNvPr id="5" name="Straight Connector 4"/>
          <p:cNvCxnSpPr/>
          <p:nvPr/>
        </p:nvCxnSpPr>
        <p:spPr>
          <a:xfrm>
            <a:off x="9940278" y="8274587"/>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585264" y="9134873"/>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67" name="TextBox 66"/>
          <p:cNvSpPr txBox="1"/>
          <p:nvPr/>
        </p:nvSpPr>
        <p:spPr>
          <a:xfrm>
            <a:off x="14585264" y="5902290"/>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32%</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7935" y="5511367"/>
            <a:ext cx="1774053" cy="1774053"/>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6397" y="8809079"/>
            <a:ext cx="1774053" cy="1774053"/>
          </a:xfrm>
          <a:prstGeom prst="rect">
            <a:avLst/>
          </a:prstGeom>
        </p:spPr>
      </p:pic>
      <p:sp>
        <p:nvSpPr>
          <p:cNvPr id="27" name="TextBox 26"/>
          <p:cNvSpPr txBox="1"/>
          <p:nvPr/>
        </p:nvSpPr>
        <p:spPr>
          <a:xfrm>
            <a:off x="16437844" y="4265210"/>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8" name="TextBox 27"/>
          <p:cNvSpPr txBox="1"/>
          <p:nvPr/>
        </p:nvSpPr>
        <p:spPr>
          <a:xfrm>
            <a:off x="19457889" y="3781117"/>
            <a:ext cx="2103154" cy="1077218"/>
          </a:xfrm>
          <a:prstGeom prst="rect">
            <a:avLst/>
          </a:prstGeom>
          <a:noFill/>
        </p:spPr>
        <p:txBody>
          <a:bodyPr wrap="square" rtlCol="0">
            <a:spAutoFit/>
          </a:bodyPr>
          <a:lstStyle/>
          <a:p>
            <a:pPr algn="ctr"/>
            <a:r>
              <a:rPr lang="en-US" sz="32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31" name="TextBox 30"/>
          <p:cNvSpPr txBox="1"/>
          <p:nvPr/>
        </p:nvSpPr>
        <p:spPr>
          <a:xfrm>
            <a:off x="21550694" y="4265210"/>
            <a:ext cx="2633164" cy="584775"/>
          </a:xfrm>
          <a:prstGeom prst="rect">
            <a:avLst/>
          </a:prstGeom>
          <a:noFill/>
        </p:spPr>
        <p:txBody>
          <a:bodyPr wrap="square" rtlCol="0">
            <a:spAutoFit/>
          </a:bodyPr>
          <a:lstStyle/>
          <a:p>
            <a:pPr algn="ctr"/>
            <a:r>
              <a:rPr lang="en-US" sz="3200" b="1" u="sng"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p>
        </p:txBody>
      </p:sp>
      <p:sp>
        <p:nvSpPr>
          <p:cNvPr id="34" name="Rectangle 33">
            <a:extLst>
              <a:ext uri="{FF2B5EF4-FFF2-40B4-BE49-F238E27FC236}">
                <a16:creationId xmlns="" xmlns:a16="http://schemas.microsoft.com/office/drawing/2014/main" id="{A7B09BD8-9A5B-4E8F-9001-69D4B543F134}"/>
              </a:ext>
            </a:extLst>
          </p:cNvPr>
          <p:cNvSpPr/>
          <p:nvPr/>
        </p:nvSpPr>
        <p:spPr>
          <a:xfrm>
            <a:off x="10307878" y="2435341"/>
            <a:ext cx="14032252"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35" name="TextBox 34"/>
          <p:cNvSpPr txBox="1"/>
          <p:nvPr/>
        </p:nvSpPr>
        <p:spPr>
          <a:xfrm>
            <a:off x="14446517" y="3781120"/>
            <a:ext cx="2424287"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a:t>
            </a:r>
          </a:p>
        </p:txBody>
      </p:sp>
      <p:cxnSp>
        <p:nvCxnSpPr>
          <p:cNvPr id="33" name="Straight Connector 32">
            <a:extLst>
              <a:ext uri="{FF2B5EF4-FFF2-40B4-BE49-F238E27FC236}">
                <a16:creationId xmlns="" xmlns:a16="http://schemas.microsoft.com/office/drawing/2014/main" id="{AFAEA0E4-6777-4021-ACFD-944C476EF62E}"/>
              </a:ext>
            </a:extLst>
          </p:cNvPr>
          <p:cNvCxnSpPr>
            <a:cxnSpLocks/>
          </p:cNvCxnSpPr>
          <p:nvPr/>
        </p:nvCxnSpPr>
        <p:spPr>
          <a:xfrm>
            <a:off x="19300097" y="3675529"/>
            <a:ext cx="0" cy="8522567"/>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Connection</a:t>
            </a:r>
          </a:p>
        </p:txBody>
      </p:sp>
      <p:sp>
        <p:nvSpPr>
          <p:cNvPr id="49" name="Rectangle 48"/>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50" name="Rectangle 49"/>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54" name="Rectangle 53"/>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55" name="Rectangle 54"/>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56" name="Rectangle 55"/>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515331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14" name="Rectangle 13">
            <a:extLst>
              <a:ext uri="{FF2B5EF4-FFF2-40B4-BE49-F238E27FC236}">
                <a16:creationId xmlns="" xmlns:a16="http://schemas.microsoft.com/office/drawing/2014/main" id="{355701CA-D46A-490C-BA6B-E5661F13B45E}"/>
              </a:ext>
            </a:extLst>
          </p:cNvPr>
          <p:cNvSpPr/>
          <p:nvPr/>
        </p:nvSpPr>
        <p:spPr>
          <a:xfrm>
            <a:off x="0" y="0"/>
            <a:ext cx="24383999" cy="13716000"/>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 xmlns:a16="http://schemas.microsoft.com/office/drawing/2014/main" id="{0C0D3693-41E6-4B82-AF11-E53E6AE96AB6}"/>
              </a:ext>
            </a:extLst>
          </p:cNvPr>
          <p:cNvSpPr/>
          <p:nvPr/>
        </p:nvSpPr>
        <p:spPr>
          <a:xfrm>
            <a:off x="466165" y="3388657"/>
            <a:ext cx="23075152" cy="2707342"/>
          </a:xfrm>
          <a:prstGeom prst="rect">
            <a:avLst/>
          </a:prstGeom>
          <a:solidFill>
            <a:srgbClr val="000000">
              <a:alpha val="69804"/>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9" name="Rectangle 8">
            <a:extLst>
              <a:ext uri="{FF2B5EF4-FFF2-40B4-BE49-F238E27FC236}">
                <a16:creationId xmlns="" xmlns:a16="http://schemas.microsoft.com/office/drawing/2014/main" id="{9B5E779F-5ECF-4971-994F-A24E23829812}"/>
              </a:ext>
            </a:extLst>
          </p:cNvPr>
          <p:cNvSpPr/>
          <p:nvPr/>
        </p:nvSpPr>
        <p:spPr>
          <a:xfrm>
            <a:off x="6896100" y="13332921"/>
            <a:ext cx="17487900" cy="369332"/>
          </a:xfrm>
          <a:prstGeom prst="rect">
            <a:avLst/>
          </a:prstGeom>
        </p:spPr>
        <p:txBody>
          <a:bodyPr wrap="square">
            <a:spAutoFit/>
          </a:bodyPr>
          <a:lstStyle/>
          <a:p>
            <a:pPr algn="ctr"/>
            <a:r>
              <a:rPr lang="en-US" sz="1800" i="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Box 9"/>
          <p:cNvSpPr txBox="1"/>
          <p:nvPr/>
        </p:nvSpPr>
        <p:spPr>
          <a:xfrm>
            <a:off x="549269" y="3803475"/>
            <a:ext cx="22849413" cy="1754326"/>
          </a:xfrm>
          <a:prstGeom prst="rect">
            <a:avLst/>
          </a:prstGeom>
          <a:noFill/>
        </p:spPr>
        <p:txBody>
          <a:bodyPr wrap="square" rtlCol="0">
            <a:spAutoFit/>
          </a:bodyPr>
          <a:lstStyle/>
          <a:p>
            <a:pPr algn="ct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However, </a:t>
            </a:r>
            <a:r>
              <a:rPr lang="en-US" sz="54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only 29% of avid sports fans</a:t>
            </a:r>
            <a:r>
              <a:rPr lang="en-US" sz="54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a:t>
            </a:r>
            <a:r>
              <a:rPr lang="en-US" sz="54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23% of all sports</a:t>
            </a:r>
            <a:r>
              <a:rPr lang="en-US" sz="5400" b="1" dirty="0">
                <a:solidFill>
                  <a:srgbClr val="70B7CD"/>
                </a:solidFill>
                <a:latin typeface="Open Sans" panose="020B0606030504020204" pitchFamily="34" charset="0"/>
              </a:rPr>
              <a:t> fans </a:t>
            </a:r>
          </a:p>
          <a:p>
            <a:pPr algn="ct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say they attend </a:t>
            </a:r>
            <a:r>
              <a:rPr lang="en-US" sz="5400" i="1" dirty="0">
                <a:solidFill>
                  <a:prstClr val="white"/>
                </a:solidFill>
                <a:latin typeface="Open Sans" panose="020B0606030504020204" pitchFamily="34" charset="0"/>
                <a:ea typeface="Open Sans" panose="020B0606030504020204" pitchFamily="34" charset="0"/>
                <a:cs typeface="Open Sans" panose="020B0606030504020204" pitchFamily="34" charset="0"/>
              </a:rPr>
              <a:t>more</a:t>
            </a: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sporting events now than they have in the past </a:t>
            </a:r>
            <a:endParaRPr lang="en-US" sz="5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12" name="Text Placeholder 3"/>
          <p:cNvSpPr>
            <a:spLocks noGrp="1"/>
          </p:cNvSpPr>
          <p:nvPr>
            <p:ph type="body" sz="quarter" idx="14"/>
          </p:nvPr>
        </p:nvSpPr>
        <p:spPr>
          <a:xfrm>
            <a:off x="842682" y="12535210"/>
            <a:ext cx="20618878" cy="577203"/>
          </a:xfrm>
        </p:spPr>
        <p:txBody>
          <a:bodyPr>
            <a:noAutofit/>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Q13: Which of the following statements do you believe are true for you? Avid Fans Respondents (habitually watch sports on TV, intensely follow teams / players,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etc</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2244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53901" y="-24761"/>
            <a:ext cx="12230100" cy="6915149"/>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53901" y="6890388"/>
            <a:ext cx="12230100" cy="6825612"/>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24761"/>
            <a:ext cx="12153899" cy="6915149"/>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890389"/>
            <a:ext cx="12153901" cy="6825611"/>
          </a:xfrm>
          <a:prstGeom prst="rect">
            <a:avLst/>
          </a:prstGeom>
        </p:spPr>
      </p:pic>
      <p:sp>
        <p:nvSpPr>
          <p:cNvPr id="5" name="Rectangle 4">
            <a:extLst>
              <a:ext uri="{FF2B5EF4-FFF2-40B4-BE49-F238E27FC236}">
                <a16:creationId xmlns="" xmlns:a16="http://schemas.microsoft.com/office/drawing/2014/main" id="{3AFE8B4F-3819-4FF3-853D-831B052EC06E}"/>
              </a:ext>
            </a:extLst>
          </p:cNvPr>
          <p:cNvSpPr/>
          <p:nvPr/>
        </p:nvSpPr>
        <p:spPr>
          <a:xfrm>
            <a:off x="1" y="5549338"/>
            <a:ext cx="22555199"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 xmlns:a16="http://schemas.microsoft.com/office/drawing/2014/main" id="{799E8460-57DF-4E1A-BD61-FBBD179E0412}"/>
              </a:ext>
            </a:extLst>
          </p:cNvPr>
          <p:cNvSpPr txBox="1"/>
          <p:nvPr/>
        </p:nvSpPr>
        <p:spPr>
          <a:xfrm>
            <a:off x="290607" y="6195794"/>
            <a:ext cx="21206758" cy="1261884"/>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Available Anywhere, At Anytime</a:t>
            </a:r>
            <a:endPar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8939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 xmlns:a16="http://schemas.microsoft.com/office/drawing/2014/main" id="{B7456947-4919-4646-BF0D-39AF66DA3E70}"/>
              </a:ext>
            </a:extLst>
          </p:cNvPr>
          <p:cNvGraphicFramePr/>
          <p:nvPr>
            <p:extLst>
              <p:ext uri="{D42A27DB-BD31-4B8C-83A1-F6EECF244321}">
                <p14:modId xmlns:p14="http://schemas.microsoft.com/office/powerpoint/2010/main" val="276505676"/>
              </p:ext>
            </p:extLst>
          </p:nvPr>
        </p:nvGraphicFramePr>
        <p:xfrm>
          <a:off x="8639908" y="2116718"/>
          <a:ext cx="14982092" cy="1053882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89337" y="686650"/>
            <a:ext cx="7877787" cy="123950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Even the most passionate fans may not attend events or attend fewer than they used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 for a variety of reasons.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Among both the casual and avid fan,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cost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hassles like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traffic</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stadium distance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seat locations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the biggest reasons.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Casual fans also find it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harder to follow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action in person, they don’t like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rowdy crowds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they might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not want to devote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all the time needed during the day to attend a game.</a:t>
            </a:r>
            <a:endParaRPr kumimoji="0" lang="en-US" sz="4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40</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7967124" y="1080327"/>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3"/>
          <p:cNvSpPr>
            <a:spLocks noGrp="1"/>
          </p:cNvSpPr>
          <p:nvPr>
            <p:ph type="body" sz="quarter" idx="14"/>
          </p:nvPr>
        </p:nvSpPr>
        <p:spPr>
          <a:xfrm>
            <a:off x="8180020" y="12655539"/>
            <a:ext cx="13361502" cy="426179"/>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on Avid sports fans’ %.</a:t>
            </a:r>
          </a:p>
        </p:txBody>
      </p:sp>
      <p:pic>
        <p:nvPicPr>
          <p:cNvPr id="16" name="Picture 15">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18" name="TextBox 17">
            <a:hlinkClick r:id="rId5"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19" name="Rectangle 18"/>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0" name="Rectangle 19"/>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2" name="Rectangle 21"/>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3" name="Rectangle 22"/>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4" name="Rectangle 23"/>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5" name="Rectangle 24"/>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672858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10500"/>
            <a:ext cx="12109640" cy="5905499"/>
          </a:xfrm>
          <a:prstGeom prst="rect">
            <a:avLst/>
          </a:prstGeom>
          <a:ln>
            <a:solidFill>
              <a:schemeClr val="bg1"/>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033485"/>
            <a:ext cx="12109640" cy="5767490"/>
          </a:xfrm>
          <a:prstGeom prst="rect">
            <a:avLst/>
          </a:prstGeom>
          <a:ln>
            <a:solidFill>
              <a:schemeClr val="bg1"/>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09640" y="7810500"/>
            <a:ext cx="12274359" cy="5905500"/>
          </a:xfrm>
          <a:prstGeom prst="rect">
            <a:avLst/>
          </a:prstGeom>
          <a:ln>
            <a:solidFill>
              <a:schemeClr val="bg1"/>
            </a:solidFill>
          </a:ln>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41956"/>
            <a:ext cx="24384000" cy="307777"/>
          </a:xfrm>
          <a:prstGeom prst="rect">
            <a:avLst/>
          </a:prstGeom>
        </p:spPr>
        <p:txBody>
          <a:bodyPr wrap="square">
            <a:spAutoFit/>
          </a:bodyPr>
          <a:lstStyle/>
          <a:p>
            <a:pPr algn="ctr"/>
            <a:r>
              <a:rPr lang="en-US" sz="1400" i="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28846" y="12823812"/>
            <a:ext cx="21108831" cy="717549"/>
          </a:xfrm>
        </p:spPr>
        <p:txBody>
          <a:bodyPr>
            <a:noAutofit/>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a:t>
            </a:r>
          </a:p>
        </p:txBody>
      </p:sp>
      <p:grpSp>
        <p:nvGrpSpPr>
          <p:cNvPr id="5" name="Group 4"/>
          <p:cNvGrpSpPr/>
          <p:nvPr/>
        </p:nvGrpSpPr>
        <p:grpSpPr>
          <a:xfrm>
            <a:off x="2766283" y="2748847"/>
            <a:ext cx="6659434" cy="4364454"/>
            <a:chOff x="3103234" y="1725430"/>
            <a:chExt cx="6659434" cy="4364454"/>
          </a:xfrm>
        </p:grpSpPr>
        <p:sp>
          <p:nvSpPr>
            <p:cNvPr id="4" name="Rounded Rectangle 3"/>
            <p:cNvSpPr/>
            <p:nvPr/>
          </p:nvSpPr>
          <p:spPr>
            <a:xfrm>
              <a:off x="3103234" y="1725430"/>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3471245" y="1725430"/>
              <a:ext cx="5923417"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86% </a:t>
              </a:r>
              <a:r>
                <a:rPr lang="en-US" sz="9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84%</a:t>
              </a:r>
            </a:p>
          </p:txBody>
        </p:sp>
        <p:sp>
          <p:nvSpPr>
            <p:cNvPr id="10" name="TextBox 9"/>
            <p:cNvSpPr txBox="1"/>
            <p:nvPr/>
          </p:nvSpPr>
          <p:spPr>
            <a:xfrm>
              <a:off x="3103234" y="3274744"/>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married &amp; adults with kids sports fans say that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cost (too expensive)</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may keep them from attending a sporting event</a:t>
              </a:r>
              <a:endParaRPr lang="en-US" sz="2800" b="1"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 name="Group 22"/>
          <p:cNvGrpSpPr/>
          <p:nvPr/>
        </p:nvGrpSpPr>
        <p:grpSpPr>
          <a:xfrm>
            <a:off x="14975409" y="8433441"/>
            <a:ext cx="6659434" cy="4364454"/>
            <a:chOff x="3103234" y="1725430"/>
            <a:chExt cx="6659434" cy="4364454"/>
          </a:xfrm>
        </p:grpSpPr>
        <p:sp>
          <p:nvSpPr>
            <p:cNvPr id="24" name="Rounded Rectangle 23"/>
            <p:cNvSpPr/>
            <p:nvPr/>
          </p:nvSpPr>
          <p:spPr>
            <a:xfrm>
              <a:off x="3103234" y="1725430"/>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3471242" y="1725430"/>
              <a:ext cx="5923417"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76% </a:t>
              </a:r>
              <a:r>
                <a:rPr lang="en-US" sz="9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74%</a:t>
              </a:r>
            </a:p>
          </p:txBody>
        </p:sp>
        <p:sp>
          <p:nvSpPr>
            <p:cNvPr id="26" name="TextBox 25"/>
            <p:cNvSpPr txBox="1"/>
            <p:nvPr/>
          </p:nvSpPr>
          <p:spPr>
            <a:xfrm>
              <a:off x="3103234" y="3469573"/>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married &amp; adults with kids sports fans cite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traffic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as a reason that may keep them </a:t>
              </a:r>
            </a:p>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from attending a game</a:t>
              </a:r>
              <a:endPar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p:cNvGrpSpPr/>
          <p:nvPr/>
        </p:nvGrpSpPr>
        <p:grpSpPr>
          <a:xfrm>
            <a:off x="2760647" y="8433441"/>
            <a:ext cx="6659434" cy="4364454"/>
            <a:chOff x="3103234" y="2048568"/>
            <a:chExt cx="6659434" cy="4364454"/>
          </a:xfrm>
        </p:grpSpPr>
        <p:sp>
          <p:nvSpPr>
            <p:cNvPr id="28" name="Rounded Rectangle 27"/>
            <p:cNvSpPr/>
            <p:nvPr/>
          </p:nvSpPr>
          <p:spPr>
            <a:xfrm>
              <a:off x="3103234" y="2048568"/>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083862" y="204856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30" name="TextBox 29"/>
            <p:cNvSpPr txBox="1"/>
            <p:nvPr/>
          </p:nvSpPr>
          <p:spPr>
            <a:xfrm>
              <a:off x="3103234" y="3713411"/>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Black sports fans say that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long lines for concessions and bathrooms</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may keep them from attending a game </a:t>
              </a:r>
              <a:endPar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1" name="Picture 30"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39" name="Title 1">
            <a:extLst>
              <a:ext uri="{FF2B5EF4-FFF2-40B4-BE49-F238E27FC236}">
                <a16:creationId xmlns="" xmlns:a16="http://schemas.microsoft.com/office/drawing/2014/main" id="{1B559A97-3D0C-4850-9DF5-A465C308C8B0}"/>
              </a:ext>
            </a:extLst>
          </p:cNvPr>
          <p:cNvSpPr txBox="1">
            <a:spLocks/>
          </p:cNvSpPr>
          <p:nvPr/>
        </p:nvSpPr>
        <p:spPr>
          <a:xfrm>
            <a:off x="248680" y="195476"/>
            <a:ext cx="23830520"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Costs And Other Inconveniences Are Also The Main Reasons Why Other </a:t>
            </a:r>
          </a:p>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Audience Segments May Not Attend Sporting Events In Person</a:t>
            </a:r>
          </a:p>
        </p:txBody>
      </p:sp>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109640" y="2033484"/>
            <a:ext cx="12274359" cy="5777016"/>
          </a:xfrm>
          <a:prstGeom prst="rect">
            <a:avLst/>
          </a:prstGeom>
          <a:ln>
            <a:solidFill>
              <a:schemeClr val="bg1"/>
            </a:solidFill>
          </a:ln>
        </p:spPr>
      </p:pic>
      <p:grpSp>
        <p:nvGrpSpPr>
          <p:cNvPr id="37" name="Group 36"/>
          <p:cNvGrpSpPr/>
          <p:nvPr/>
        </p:nvGrpSpPr>
        <p:grpSpPr>
          <a:xfrm>
            <a:off x="14952648" y="2748847"/>
            <a:ext cx="6659434" cy="4364454"/>
            <a:chOff x="3103234" y="2048568"/>
            <a:chExt cx="6659434" cy="4364454"/>
          </a:xfrm>
        </p:grpSpPr>
        <p:sp>
          <p:nvSpPr>
            <p:cNvPr id="38" name="Rounded Rectangle 37"/>
            <p:cNvSpPr/>
            <p:nvPr/>
          </p:nvSpPr>
          <p:spPr>
            <a:xfrm>
              <a:off x="3103234" y="2048568"/>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5083862" y="204856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41" name="TextBox 40"/>
            <p:cNvSpPr txBox="1"/>
            <p:nvPr/>
          </p:nvSpPr>
          <p:spPr>
            <a:xfrm>
              <a:off x="3103234" y="3592948"/>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Hispanic sports fans say that their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seat location (too far from the field/court)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may keep them from attending a sporting event</a:t>
              </a:r>
            </a:p>
          </p:txBody>
        </p:sp>
      </p:grpSp>
    </p:spTree>
    <p:extLst>
      <p:ext uri="{BB962C8B-B14F-4D97-AF65-F5344CB8AC3E}">
        <p14:creationId xmlns:p14="http://schemas.microsoft.com/office/powerpoint/2010/main" val="4212017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AFE8B4F-3819-4FF3-853D-831B052EC06E}"/>
              </a:ext>
            </a:extLst>
          </p:cNvPr>
          <p:cNvSpPr/>
          <p:nvPr/>
        </p:nvSpPr>
        <p:spPr>
          <a:xfrm>
            <a:off x="-29497" y="5219699"/>
            <a:ext cx="23570815"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 xmlns:a16="http://schemas.microsoft.com/office/drawing/2014/main" id="{799E8460-57DF-4E1A-BD61-FBBD179E0412}"/>
              </a:ext>
            </a:extLst>
          </p:cNvPr>
          <p:cNvSpPr txBox="1"/>
          <p:nvPr/>
        </p:nvSpPr>
        <p:spPr>
          <a:xfrm>
            <a:off x="290606" y="5652806"/>
            <a:ext cx="23250712" cy="1769715"/>
          </a:xfrm>
          <a:prstGeom prst="rect">
            <a:avLst/>
          </a:prstGeom>
          <a:noFill/>
        </p:spPr>
        <p:txBody>
          <a:bodyPr wrap="square" rtlCol="0">
            <a:spAutoFit/>
          </a:bodyPr>
          <a:lstStyle/>
          <a:p>
            <a:pPr lvl="0">
              <a:defRPr/>
            </a:pPr>
            <a:r>
              <a:rPr lang="en-US" sz="7300" dirty="0">
                <a:solidFill>
                  <a:schemeClr val="bg1"/>
                </a:solidFill>
                <a:latin typeface="Open Sans" panose="020B0606030504020204" pitchFamily="34" charset="0"/>
                <a:ea typeface="Open Sans" panose="020B0606030504020204" pitchFamily="34" charset="0"/>
                <a:cs typeface="Open Sans" panose="020B0606030504020204" pitchFamily="34" charset="0"/>
              </a:rPr>
              <a:t>Matchup: At-Home Viewing Vs. In-Person Attendance</a:t>
            </a:r>
          </a:p>
          <a:p>
            <a:pPr lvl="0">
              <a:defRP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Sports Advertising Drives Consumer Action Across The Purchase Funnel</a:t>
            </a:r>
            <a:endParaRPr kumimoji="0" lang="en-US" sz="3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896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64285" y="686650"/>
            <a:ext cx="7593213"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comfort, convenience and ease of connectivity during at-home viewing means that sports fans are more likely to engage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advertising and take consumer action than if they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were at a game. </a:t>
            </a:r>
          </a:p>
          <a:p>
            <a:pPr algn="l" defTabSz="1828800">
              <a:defRPr/>
            </a:pPr>
            <a:endPar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From an awareness &amp; consideration perspective, avid sports fans are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56% more likely</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to have talked with friends and/or family about an advertisement they saw while watching sports on TV than about an advertisement they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saw in a stadium/arena;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and females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60% and 53% more likely</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to do the same, respectively.</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601776" y="3898828"/>
            <a:ext cx="4540082" cy="1569660"/>
          </a:xfrm>
          <a:prstGeom prst="rect">
            <a:avLst/>
          </a:prstGeom>
          <a:noFill/>
        </p:spPr>
        <p:txBody>
          <a:bodyPr wrap="square" rtlCol="0">
            <a:spAutoFit/>
          </a:bodyPr>
          <a:lstStyle/>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 have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talked</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with friends and/or family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about an advertisement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I saw while watching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sports on TV</a:t>
            </a:r>
          </a:p>
        </p:txBody>
      </p:sp>
      <p:sp>
        <p:nvSpPr>
          <p:cNvPr id="32" name="TextBox 31"/>
          <p:cNvSpPr txBox="1"/>
          <p:nvPr/>
        </p:nvSpPr>
        <p:spPr>
          <a:xfrm>
            <a:off x="17262135" y="7196839"/>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22" name="TextBox 21"/>
          <p:cNvSpPr txBox="1"/>
          <p:nvPr/>
        </p:nvSpPr>
        <p:spPr>
          <a:xfrm>
            <a:off x="16920250" y="3124983"/>
            <a:ext cx="2956760" cy="461665"/>
          </a:xfrm>
          <a:prstGeom prst="rect">
            <a:avLst/>
          </a:prstGeom>
          <a:noFill/>
        </p:spPr>
        <p:txBody>
          <a:bodyPr wrap="square" rtlCol="0">
            <a:spAutoFit/>
          </a:bodyPr>
          <a:lstStyle/>
          <a:p>
            <a:pPr algn="ctr"/>
            <a:r>
              <a:rPr lang="en-US" sz="2400" b="1" u="sng" dirty="0">
                <a:solidFill>
                  <a:srgbClr val="77933C"/>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9" name="TextBox 28"/>
          <p:cNvSpPr txBox="1"/>
          <p:nvPr/>
        </p:nvSpPr>
        <p:spPr>
          <a:xfrm>
            <a:off x="14980347" y="7196839"/>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33" name="TextBox 32"/>
          <p:cNvSpPr txBox="1"/>
          <p:nvPr/>
        </p:nvSpPr>
        <p:spPr>
          <a:xfrm>
            <a:off x="14980347" y="2755651"/>
            <a:ext cx="2272990" cy="830997"/>
          </a:xfrm>
          <a:prstGeom prst="rect">
            <a:avLst/>
          </a:prstGeom>
          <a:noFill/>
        </p:spPr>
        <p:txBody>
          <a:bodyPr wrap="square" rtlCol="0">
            <a:spAutoFit/>
          </a:bodyPr>
          <a:lstStyle/>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47" name="TextBox 46"/>
          <p:cNvSpPr txBox="1"/>
          <p:nvPr/>
        </p:nvSpPr>
        <p:spPr>
          <a:xfrm>
            <a:off x="10530587" y="7038559"/>
            <a:ext cx="4685956" cy="1200329"/>
          </a:xfrm>
          <a:prstGeom prst="rect">
            <a:avLst/>
          </a:prstGeom>
          <a:noFill/>
        </p:spPr>
        <p:txBody>
          <a:bodyPr wrap="square" rtlCol="0">
            <a:spAutoFit/>
          </a:bodyPr>
          <a:lstStyle/>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 have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talked</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with friends and/or family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about an advertisement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 saw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within a stadium/arena </a:t>
            </a:r>
          </a:p>
        </p:txBody>
      </p:sp>
      <p:sp>
        <p:nvSpPr>
          <p:cNvPr id="51" name="TextBox 50"/>
          <p:cNvSpPr txBox="1"/>
          <p:nvPr/>
        </p:nvSpPr>
        <p:spPr>
          <a:xfrm>
            <a:off x="17262135" y="4057108"/>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34%</a:t>
            </a:r>
          </a:p>
        </p:txBody>
      </p:sp>
      <p:sp>
        <p:nvSpPr>
          <p:cNvPr id="52" name="TextBox 51"/>
          <p:cNvSpPr txBox="1"/>
          <p:nvPr/>
        </p:nvSpPr>
        <p:spPr>
          <a:xfrm>
            <a:off x="14980347" y="4057108"/>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62" name="Rectangle 61">
            <a:extLst>
              <a:ext uri="{FF2B5EF4-FFF2-40B4-BE49-F238E27FC236}">
                <a16:creationId xmlns="" xmlns:a16="http://schemas.microsoft.com/office/drawing/2014/main" id="{A7B09BD8-9A5B-4E8F-9001-69D4B543F134}"/>
              </a:ext>
            </a:extLst>
          </p:cNvPr>
          <p:cNvSpPr/>
          <p:nvPr/>
        </p:nvSpPr>
        <p:spPr>
          <a:xfrm>
            <a:off x="10324021" y="1654167"/>
            <a:ext cx="14032252" cy="523220"/>
          </a:xfrm>
          <a:prstGeom prst="rect">
            <a:avLst/>
          </a:prstGeom>
        </p:spPr>
        <p:txBody>
          <a:bodyPr wrap="square">
            <a:spAutoFit/>
          </a:bodyPr>
          <a:lstStyle/>
          <a:p>
            <a:pPr algn="ctr"/>
            <a:r>
              <a:rPr lang="en-US" sz="28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Of Sports Fans Who Have Done The Following…</a:t>
            </a:r>
          </a:p>
        </p:txBody>
      </p:sp>
      <p:cxnSp>
        <p:nvCxnSpPr>
          <p:cNvPr id="5" name="Straight Connector 4"/>
          <p:cNvCxnSpPr/>
          <p:nvPr/>
        </p:nvCxnSpPr>
        <p:spPr>
          <a:xfrm>
            <a:off x="10625358" y="6059088"/>
            <a:ext cx="1351073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582894" y="7196839"/>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66" name="TextBox 65"/>
          <p:cNvSpPr txBox="1"/>
          <p:nvPr/>
        </p:nvSpPr>
        <p:spPr>
          <a:xfrm>
            <a:off x="19074539" y="3124983"/>
            <a:ext cx="3289700" cy="461665"/>
          </a:xfrm>
          <a:prstGeom prst="rect">
            <a:avLst/>
          </a:prstGeom>
          <a:noFill/>
        </p:spPr>
        <p:txBody>
          <a:bodyPr wrap="square" rtlCol="0">
            <a:spAutoFit/>
          </a:bodyPr>
          <a:lstStyle/>
          <a:p>
            <a:pPr algn="ctr"/>
            <a:r>
              <a:rPr lang="en-US" sz="2400" b="1" u="sng" dirty="0">
                <a:solidFill>
                  <a:srgbClr val="948A54"/>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67" name="TextBox 66"/>
          <p:cNvSpPr txBox="1"/>
          <p:nvPr/>
        </p:nvSpPr>
        <p:spPr>
          <a:xfrm>
            <a:off x="19582894" y="4057108"/>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33%</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118" y="3924710"/>
            <a:ext cx="1218903" cy="1218903"/>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374" y="4085789"/>
            <a:ext cx="896744" cy="896744"/>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8968" y="7146366"/>
            <a:ext cx="1055053" cy="1055053"/>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809" y="7225520"/>
            <a:ext cx="896744" cy="896744"/>
          </a:xfrm>
          <a:prstGeom prst="rect">
            <a:avLst/>
          </a:prstGeom>
        </p:spPr>
      </p:pic>
      <p:sp>
        <p:nvSpPr>
          <p:cNvPr id="10" name="Rectangle 9"/>
          <p:cNvSpPr/>
          <p:nvPr/>
        </p:nvSpPr>
        <p:spPr>
          <a:xfrm>
            <a:off x="8124056" y="12808268"/>
            <a:ext cx="15497944" cy="523220"/>
          </a:xfrm>
          <a:prstGeom prst="rect">
            <a:avLst/>
          </a:prstGeom>
        </p:spPr>
        <p:txBody>
          <a:bodyPr wrap="squar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 name="TextBox 3">
            <a:extLst>
              <a:ext uri="{FF2B5EF4-FFF2-40B4-BE49-F238E27FC236}">
                <a16:creationId xmlns="" xmlns:a16="http://schemas.microsoft.com/office/drawing/2014/main" id="{202D18C4-8F17-40B8-BB3E-198080D9D50E}"/>
              </a:ext>
            </a:extLst>
          </p:cNvPr>
          <p:cNvSpPr txBox="1"/>
          <p:nvPr/>
        </p:nvSpPr>
        <p:spPr>
          <a:xfrm>
            <a:off x="8150361" y="423789"/>
            <a:ext cx="5090151" cy="523220"/>
          </a:xfrm>
          <a:prstGeom prst="rect">
            <a:avLst/>
          </a:prstGeom>
          <a:solidFill>
            <a:srgbClr val="0099FF"/>
          </a:solid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Awareness &amp; Consideration</a:t>
            </a:r>
          </a:p>
        </p:txBody>
      </p:sp>
      <p:sp>
        <p:nvSpPr>
          <p:cNvPr id="60" name="TextBox 59">
            <a:extLst>
              <a:ext uri="{FF2B5EF4-FFF2-40B4-BE49-F238E27FC236}">
                <a16:creationId xmlns="" xmlns:a16="http://schemas.microsoft.com/office/drawing/2014/main" id="{CBA77C9F-B362-4DEC-983E-3910345D77FE}"/>
              </a:ext>
            </a:extLst>
          </p:cNvPr>
          <p:cNvSpPr txBox="1"/>
          <p:nvPr/>
        </p:nvSpPr>
        <p:spPr>
          <a:xfrm>
            <a:off x="21921791" y="3124983"/>
            <a:ext cx="2252552" cy="461665"/>
          </a:xfrm>
          <a:prstGeom prst="rect">
            <a:avLst/>
          </a:prstGeom>
          <a:noFill/>
        </p:spPr>
        <p:txBody>
          <a:bodyPr wrap="square" rtlCol="0">
            <a:spAutoFit/>
          </a:bodyPr>
          <a:lstStyle/>
          <a:p>
            <a:pPr algn="ctr"/>
            <a:r>
              <a:rPr lang="en-US" sz="24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Females</a:t>
            </a:r>
          </a:p>
        </p:txBody>
      </p:sp>
      <p:sp>
        <p:nvSpPr>
          <p:cNvPr id="61" name="TextBox 60">
            <a:extLst>
              <a:ext uri="{FF2B5EF4-FFF2-40B4-BE49-F238E27FC236}">
                <a16:creationId xmlns="" xmlns:a16="http://schemas.microsoft.com/office/drawing/2014/main" id="{E7FB1D5F-4481-4698-820B-450B1685B054}"/>
              </a:ext>
            </a:extLst>
          </p:cNvPr>
          <p:cNvSpPr txBox="1"/>
          <p:nvPr/>
        </p:nvSpPr>
        <p:spPr>
          <a:xfrm>
            <a:off x="21911572" y="7196840"/>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63" name="TextBox 62">
            <a:extLst>
              <a:ext uri="{FF2B5EF4-FFF2-40B4-BE49-F238E27FC236}">
                <a16:creationId xmlns="" xmlns:a16="http://schemas.microsoft.com/office/drawing/2014/main" id="{14A972A9-3323-43AE-8847-B7A9A530518D}"/>
              </a:ext>
            </a:extLst>
          </p:cNvPr>
          <p:cNvSpPr txBox="1"/>
          <p:nvPr/>
        </p:nvSpPr>
        <p:spPr>
          <a:xfrm>
            <a:off x="21911572" y="4057109"/>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35%</a:t>
            </a:r>
          </a:p>
        </p:txBody>
      </p:sp>
      <p:cxnSp>
        <p:nvCxnSpPr>
          <p:cNvPr id="64" name="Straight Connector 63">
            <a:extLst>
              <a:ext uri="{FF2B5EF4-FFF2-40B4-BE49-F238E27FC236}">
                <a16:creationId xmlns="" xmlns:a16="http://schemas.microsoft.com/office/drawing/2014/main" id="{9AFC2C75-1DA9-4816-9357-8C5FF2D64651}"/>
              </a:ext>
            </a:extLst>
          </p:cNvPr>
          <p:cNvCxnSpPr/>
          <p:nvPr/>
        </p:nvCxnSpPr>
        <p:spPr>
          <a:xfrm>
            <a:off x="10648805" y="9529125"/>
            <a:ext cx="13510739"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 xmlns:a16="http://schemas.microsoft.com/office/drawing/2014/main" id="{31225781-3973-47F6-9502-5346C1AA1661}"/>
              </a:ext>
            </a:extLst>
          </p:cNvPr>
          <p:cNvSpPr txBox="1"/>
          <p:nvPr/>
        </p:nvSpPr>
        <p:spPr>
          <a:xfrm>
            <a:off x="15295387" y="10335750"/>
            <a:ext cx="1642910" cy="1015663"/>
          </a:xfrm>
          <a:prstGeom prst="rect">
            <a:avLst/>
          </a:prstGeom>
          <a:noFill/>
        </p:spPr>
        <p:txBody>
          <a:bodyPr wrap="square" rtlCol="0">
            <a:spAutoFit/>
          </a:bodyPr>
          <a:lstStyle/>
          <a:p>
            <a:pPr algn="ctr"/>
            <a:r>
              <a:rPr lang="en-US" sz="4000" b="1" dirty="0"/>
              <a:t>+56%</a:t>
            </a:r>
          </a:p>
          <a:p>
            <a:pPr algn="ctr"/>
            <a:r>
              <a:rPr lang="en-US" sz="2000" i="1" dirty="0"/>
              <a:t>more likely</a:t>
            </a:r>
          </a:p>
        </p:txBody>
      </p:sp>
      <p:sp>
        <p:nvSpPr>
          <p:cNvPr id="85" name="TextBox 84">
            <a:extLst>
              <a:ext uri="{FF2B5EF4-FFF2-40B4-BE49-F238E27FC236}">
                <a16:creationId xmlns="" xmlns:a16="http://schemas.microsoft.com/office/drawing/2014/main" id="{587221CB-283B-4FD4-8446-2DDFD6EE5B9E}"/>
              </a:ext>
            </a:extLst>
          </p:cNvPr>
          <p:cNvSpPr txBox="1"/>
          <p:nvPr/>
        </p:nvSpPr>
        <p:spPr>
          <a:xfrm>
            <a:off x="17577175" y="10335751"/>
            <a:ext cx="1642910" cy="1015663"/>
          </a:xfrm>
          <a:prstGeom prst="rect">
            <a:avLst/>
          </a:prstGeom>
          <a:noFill/>
        </p:spPr>
        <p:txBody>
          <a:bodyPr wrap="square" rtlCol="0">
            <a:spAutoFit/>
          </a:bodyPr>
          <a:lstStyle/>
          <a:p>
            <a:pPr algn="ctr"/>
            <a:r>
              <a:rPr lang="en-US" sz="4000" b="1" dirty="0"/>
              <a:t>+60%</a:t>
            </a:r>
          </a:p>
          <a:p>
            <a:pPr algn="ctr"/>
            <a:r>
              <a:rPr lang="en-US" sz="2000" i="1" dirty="0"/>
              <a:t>more likely</a:t>
            </a:r>
          </a:p>
        </p:txBody>
      </p:sp>
      <p:sp>
        <p:nvSpPr>
          <p:cNvPr id="87" name="TextBox 86">
            <a:extLst>
              <a:ext uri="{FF2B5EF4-FFF2-40B4-BE49-F238E27FC236}">
                <a16:creationId xmlns="" xmlns:a16="http://schemas.microsoft.com/office/drawing/2014/main" id="{9F513347-B311-40E6-B0FD-540AC369D7C3}"/>
              </a:ext>
            </a:extLst>
          </p:cNvPr>
          <p:cNvSpPr txBox="1"/>
          <p:nvPr/>
        </p:nvSpPr>
        <p:spPr>
          <a:xfrm>
            <a:off x="19897934" y="10335750"/>
            <a:ext cx="1642910" cy="1015663"/>
          </a:xfrm>
          <a:prstGeom prst="rect">
            <a:avLst/>
          </a:prstGeom>
          <a:noFill/>
        </p:spPr>
        <p:txBody>
          <a:bodyPr wrap="square" rtlCol="0">
            <a:spAutoFit/>
          </a:bodyPr>
          <a:lstStyle/>
          <a:p>
            <a:pPr algn="ctr"/>
            <a:r>
              <a:rPr lang="en-US" sz="4000" b="1" dirty="0"/>
              <a:t>+43%</a:t>
            </a:r>
          </a:p>
          <a:p>
            <a:pPr algn="ctr"/>
            <a:r>
              <a:rPr lang="en-US" sz="2000" i="1" dirty="0"/>
              <a:t>more likely</a:t>
            </a:r>
          </a:p>
        </p:txBody>
      </p:sp>
      <p:sp>
        <p:nvSpPr>
          <p:cNvPr id="92" name="TextBox 91">
            <a:extLst>
              <a:ext uri="{FF2B5EF4-FFF2-40B4-BE49-F238E27FC236}">
                <a16:creationId xmlns="" xmlns:a16="http://schemas.microsoft.com/office/drawing/2014/main" id="{209ED8CC-D27D-4689-9326-265855BA9D64}"/>
              </a:ext>
            </a:extLst>
          </p:cNvPr>
          <p:cNvSpPr txBox="1"/>
          <p:nvPr/>
        </p:nvSpPr>
        <p:spPr>
          <a:xfrm>
            <a:off x="22226612" y="10335750"/>
            <a:ext cx="1642910" cy="1015663"/>
          </a:xfrm>
          <a:prstGeom prst="rect">
            <a:avLst/>
          </a:prstGeom>
          <a:noFill/>
        </p:spPr>
        <p:txBody>
          <a:bodyPr wrap="square" rtlCol="0">
            <a:spAutoFit/>
          </a:bodyPr>
          <a:lstStyle/>
          <a:p>
            <a:pPr algn="ctr"/>
            <a:r>
              <a:rPr lang="en-US" sz="4000" b="1" dirty="0"/>
              <a:t>+53%</a:t>
            </a:r>
          </a:p>
          <a:p>
            <a:pPr algn="ctr"/>
            <a:r>
              <a:rPr lang="en-US" sz="2000" i="1" dirty="0"/>
              <a:t>more likely</a:t>
            </a: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26533" y="9937546"/>
            <a:ext cx="1980619" cy="198061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08321" y="9937546"/>
            <a:ext cx="1980619" cy="198061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29080" y="9937546"/>
            <a:ext cx="1980619" cy="198061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057758" y="9937546"/>
            <a:ext cx="1980619" cy="1980619"/>
          </a:xfrm>
          <a:prstGeom prst="rect">
            <a:avLst/>
          </a:prstGeom>
        </p:spPr>
      </p:pic>
      <p:sp>
        <p:nvSpPr>
          <p:cNvPr id="12" name="TextBox 11"/>
          <p:cNvSpPr txBox="1"/>
          <p:nvPr/>
        </p:nvSpPr>
        <p:spPr>
          <a:xfrm>
            <a:off x="11955438" y="10094342"/>
            <a:ext cx="3171093" cy="1569660"/>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 Difference</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Sports TV Ads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In-Stadium Ads</a:t>
            </a:r>
          </a:p>
        </p:txBody>
      </p:sp>
    </p:spTree>
    <p:extLst>
      <p:ext uri="{BB962C8B-B14F-4D97-AF65-F5344CB8AC3E}">
        <p14:creationId xmlns:p14="http://schemas.microsoft.com/office/powerpoint/2010/main" val="2293946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2" name="TextBox 31"/>
          <p:cNvSpPr txBox="1"/>
          <p:nvPr/>
        </p:nvSpPr>
        <p:spPr>
          <a:xfrm>
            <a:off x="17281185" y="7196839"/>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22" name="TextBox 21"/>
          <p:cNvSpPr txBox="1"/>
          <p:nvPr/>
        </p:nvSpPr>
        <p:spPr>
          <a:xfrm>
            <a:off x="16939300" y="3124983"/>
            <a:ext cx="2956760" cy="461665"/>
          </a:xfrm>
          <a:prstGeom prst="rect">
            <a:avLst/>
          </a:prstGeom>
          <a:noFill/>
        </p:spPr>
        <p:txBody>
          <a:bodyPr wrap="square" rtlCol="0">
            <a:spAutoFit/>
          </a:bodyPr>
          <a:lstStyle/>
          <a:p>
            <a:pPr algn="ctr"/>
            <a:r>
              <a:rPr lang="en-US" sz="24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9" name="TextBox 28"/>
          <p:cNvSpPr txBox="1"/>
          <p:nvPr/>
        </p:nvSpPr>
        <p:spPr>
          <a:xfrm>
            <a:off x="14980347" y="7196839"/>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33" name="TextBox 32"/>
          <p:cNvSpPr txBox="1"/>
          <p:nvPr/>
        </p:nvSpPr>
        <p:spPr>
          <a:xfrm>
            <a:off x="14980347" y="2755651"/>
            <a:ext cx="2272990" cy="830997"/>
          </a:xfrm>
          <a:prstGeom prst="rect">
            <a:avLst/>
          </a:prstGeom>
          <a:noFill/>
        </p:spPr>
        <p:txBody>
          <a:bodyPr wrap="square" rtlCol="0">
            <a:spAutoFit/>
          </a:bodyPr>
          <a:lstStyle/>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51" name="TextBox 50"/>
          <p:cNvSpPr txBox="1"/>
          <p:nvPr/>
        </p:nvSpPr>
        <p:spPr>
          <a:xfrm>
            <a:off x="17281185" y="4057108"/>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52" name="TextBox 51"/>
          <p:cNvSpPr txBox="1"/>
          <p:nvPr/>
        </p:nvSpPr>
        <p:spPr>
          <a:xfrm>
            <a:off x="14980347" y="4057108"/>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62" name="Rectangle 61">
            <a:extLst>
              <a:ext uri="{FF2B5EF4-FFF2-40B4-BE49-F238E27FC236}">
                <a16:creationId xmlns="" xmlns:a16="http://schemas.microsoft.com/office/drawing/2014/main" id="{A7B09BD8-9A5B-4E8F-9001-69D4B543F134}"/>
              </a:ext>
            </a:extLst>
          </p:cNvPr>
          <p:cNvSpPr/>
          <p:nvPr/>
        </p:nvSpPr>
        <p:spPr>
          <a:xfrm>
            <a:off x="10324021" y="1654167"/>
            <a:ext cx="14032252" cy="523220"/>
          </a:xfrm>
          <a:prstGeom prst="rect">
            <a:avLst/>
          </a:prstGeom>
        </p:spPr>
        <p:txBody>
          <a:bodyPr wrap="square">
            <a:spAutoFit/>
          </a:bodyPr>
          <a:lstStyle/>
          <a:p>
            <a:pPr algn="ctr"/>
            <a:r>
              <a:rPr lang="en-US" sz="28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Of Sports Fans Who Have Done The Following…</a:t>
            </a:r>
          </a:p>
        </p:txBody>
      </p:sp>
      <p:cxnSp>
        <p:nvCxnSpPr>
          <p:cNvPr id="5" name="Straight Connector 4"/>
          <p:cNvCxnSpPr/>
          <p:nvPr/>
        </p:nvCxnSpPr>
        <p:spPr>
          <a:xfrm>
            <a:off x="10625358" y="6059088"/>
            <a:ext cx="1351073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608846" y="7196839"/>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27%</a:t>
            </a:r>
          </a:p>
        </p:txBody>
      </p:sp>
      <p:sp>
        <p:nvSpPr>
          <p:cNvPr id="66" name="TextBox 65"/>
          <p:cNvSpPr txBox="1"/>
          <p:nvPr/>
        </p:nvSpPr>
        <p:spPr>
          <a:xfrm>
            <a:off x="19100491" y="3124983"/>
            <a:ext cx="3289700" cy="461665"/>
          </a:xfrm>
          <a:prstGeom prst="rect">
            <a:avLst/>
          </a:prstGeom>
          <a:noFill/>
        </p:spPr>
        <p:txBody>
          <a:bodyPr wrap="square" rtlCol="0">
            <a:spAutoFit/>
          </a:bodyPr>
          <a:lstStyle/>
          <a:p>
            <a:pPr algn="ctr"/>
            <a:r>
              <a:rPr lang="en-US" sz="24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67" name="TextBox 66"/>
          <p:cNvSpPr txBox="1"/>
          <p:nvPr/>
        </p:nvSpPr>
        <p:spPr>
          <a:xfrm>
            <a:off x="19608846" y="4057108"/>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27%</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118" y="3924710"/>
            <a:ext cx="1218903" cy="1218903"/>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374" y="4085789"/>
            <a:ext cx="896744" cy="896744"/>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8968" y="7146366"/>
            <a:ext cx="1055053" cy="1055053"/>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809" y="7225520"/>
            <a:ext cx="896744" cy="896744"/>
          </a:xfrm>
          <a:prstGeom prst="rect">
            <a:avLst/>
          </a:prstGeom>
        </p:spPr>
      </p:pic>
      <p:sp>
        <p:nvSpPr>
          <p:cNvPr id="10" name="Rectangle 9"/>
          <p:cNvSpPr/>
          <p:nvPr/>
        </p:nvSpPr>
        <p:spPr>
          <a:xfrm>
            <a:off x="8124056" y="12808268"/>
            <a:ext cx="15497944" cy="523220"/>
          </a:xfrm>
          <a:prstGeom prst="rect">
            <a:avLst/>
          </a:prstGeom>
        </p:spPr>
        <p:txBody>
          <a:bodyPr wrap="squar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 name="TextBox 3">
            <a:extLst>
              <a:ext uri="{FF2B5EF4-FFF2-40B4-BE49-F238E27FC236}">
                <a16:creationId xmlns="" xmlns:a16="http://schemas.microsoft.com/office/drawing/2014/main" id="{202D18C4-8F17-40B8-BB3E-198080D9D50E}"/>
              </a:ext>
            </a:extLst>
          </p:cNvPr>
          <p:cNvSpPr txBox="1"/>
          <p:nvPr/>
        </p:nvSpPr>
        <p:spPr>
          <a:xfrm>
            <a:off x="8150361" y="423789"/>
            <a:ext cx="4292651" cy="523220"/>
          </a:xfrm>
          <a:prstGeom prst="rect">
            <a:avLst/>
          </a:prstGeom>
          <a:solidFill>
            <a:srgbClr val="0099FF"/>
          </a:solid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Consideration &amp; Intent</a:t>
            </a:r>
          </a:p>
        </p:txBody>
      </p:sp>
      <p:sp>
        <p:nvSpPr>
          <p:cNvPr id="60" name="TextBox 59">
            <a:extLst>
              <a:ext uri="{FF2B5EF4-FFF2-40B4-BE49-F238E27FC236}">
                <a16:creationId xmlns="" xmlns:a16="http://schemas.microsoft.com/office/drawing/2014/main" id="{CBA77C9F-B362-4DEC-983E-3910345D77FE}"/>
              </a:ext>
            </a:extLst>
          </p:cNvPr>
          <p:cNvSpPr txBox="1"/>
          <p:nvPr/>
        </p:nvSpPr>
        <p:spPr>
          <a:xfrm>
            <a:off x="21921791" y="3124983"/>
            <a:ext cx="2252552" cy="461665"/>
          </a:xfrm>
          <a:prstGeom prst="rect">
            <a:avLst/>
          </a:prstGeom>
          <a:noFill/>
        </p:spPr>
        <p:txBody>
          <a:bodyPr wrap="square" rtlCol="0">
            <a:spAutoFit/>
          </a:bodyPr>
          <a:lstStyle/>
          <a:p>
            <a:pPr algn="ctr"/>
            <a:r>
              <a:rPr lang="en-US" sz="24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Females</a:t>
            </a:r>
          </a:p>
        </p:txBody>
      </p:sp>
      <p:sp>
        <p:nvSpPr>
          <p:cNvPr id="61" name="TextBox 60">
            <a:extLst>
              <a:ext uri="{FF2B5EF4-FFF2-40B4-BE49-F238E27FC236}">
                <a16:creationId xmlns="" xmlns:a16="http://schemas.microsoft.com/office/drawing/2014/main" id="{E7FB1D5F-4481-4698-820B-450B1685B054}"/>
              </a:ext>
            </a:extLst>
          </p:cNvPr>
          <p:cNvSpPr txBox="1"/>
          <p:nvPr/>
        </p:nvSpPr>
        <p:spPr>
          <a:xfrm>
            <a:off x="21911572" y="7196840"/>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63" name="TextBox 62">
            <a:extLst>
              <a:ext uri="{FF2B5EF4-FFF2-40B4-BE49-F238E27FC236}">
                <a16:creationId xmlns="" xmlns:a16="http://schemas.microsoft.com/office/drawing/2014/main" id="{14A972A9-3323-43AE-8847-B7A9A530518D}"/>
              </a:ext>
            </a:extLst>
          </p:cNvPr>
          <p:cNvSpPr txBox="1"/>
          <p:nvPr/>
        </p:nvSpPr>
        <p:spPr>
          <a:xfrm>
            <a:off x="21911572" y="4057109"/>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23%</a:t>
            </a:r>
          </a:p>
        </p:txBody>
      </p:sp>
      <p:cxnSp>
        <p:nvCxnSpPr>
          <p:cNvPr id="64" name="Straight Connector 63">
            <a:extLst>
              <a:ext uri="{FF2B5EF4-FFF2-40B4-BE49-F238E27FC236}">
                <a16:creationId xmlns="" xmlns:a16="http://schemas.microsoft.com/office/drawing/2014/main" id="{9AFC2C75-1DA9-4816-9357-8C5FF2D64651}"/>
              </a:ext>
            </a:extLst>
          </p:cNvPr>
          <p:cNvCxnSpPr/>
          <p:nvPr/>
        </p:nvCxnSpPr>
        <p:spPr>
          <a:xfrm>
            <a:off x="10648805" y="9529125"/>
            <a:ext cx="13510739"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 xmlns:a16="http://schemas.microsoft.com/office/drawing/2014/main" id="{31225781-3973-47F6-9502-5346C1AA1661}"/>
              </a:ext>
            </a:extLst>
          </p:cNvPr>
          <p:cNvSpPr txBox="1"/>
          <p:nvPr/>
        </p:nvSpPr>
        <p:spPr>
          <a:xfrm>
            <a:off x="15295387" y="10335750"/>
            <a:ext cx="1642910" cy="1015663"/>
          </a:xfrm>
          <a:prstGeom prst="rect">
            <a:avLst/>
          </a:prstGeom>
          <a:noFill/>
        </p:spPr>
        <p:txBody>
          <a:bodyPr wrap="square" rtlCol="0">
            <a:spAutoFit/>
          </a:bodyPr>
          <a:lstStyle/>
          <a:p>
            <a:pPr algn="ctr"/>
            <a:r>
              <a:rPr lang="en-US" sz="4000" b="1" dirty="0"/>
              <a:t>+22%</a:t>
            </a:r>
          </a:p>
          <a:p>
            <a:pPr algn="ctr"/>
            <a:r>
              <a:rPr lang="en-US" sz="2000" i="1" dirty="0"/>
              <a:t>more likely</a:t>
            </a:r>
          </a:p>
        </p:txBody>
      </p:sp>
      <p:sp>
        <p:nvSpPr>
          <p:cNvPr id="85" name="TextBox 84">
            <a:extLst>
              <a:ext uri="{FF2B5EF4-FFF2-40B4-BE49-F238E27FC236}">
                <a16:creationId xmlns="" xmlns:a16="http://schemas.microsoft.com/office/drawing/2014/main" id="{587221CB-283B-4FD4-8446-2DDFD6EE5B9E}"/>
              </a:ext>
            </a:extLst>
          </p:cNvPr>
          <p:cNvSpPr txBox="1"/>
          <p:nvPr/>
        </p:nvSpPr>
        <p:spPr>
          <a:xfrm>
            <a:off x="17587247" y="10335751"/>
            <a:ext cx="1642910" cy="1015663"/>
          </a:xfrm>
          <a:prstGeom prst="rect">
            <a:avLst/>
          </a:prstGeom>
          <a:noFill/>
        </p:spPr>
        <p:txBody>
          <a:bodyPr wrap="square" rtlCol="0">
            <a:spAutoFit/>
          </a:bodyPr>
          <a:lstStyle/>
          <a:p>
            <a:pPr algn="ctr"/>
            <a:r>
              <a:rPr lang="en-US" sz="4000" b="1" dirty="0"/>
              <a:t>+24%</a:t>
            </a:r>
          </a:p>
          <a:p>
            <a:pPr algn="ctr"/>
            <a:r>
              <a:rPr lang="en-US" sz="2000" i="1" dirty="0"/>
              <a:t>more likely</a:t>
            </a:r>
          </a:p>
        </p:txBody>
      </p:sp>
      <p:sp>
        <p:nvSpPr>
          <p:cNvPr id="87" name="TextBox 86">
            <a:extLst>
              <a:ext uri="{FF2B5EF4-FFF2-40B4-BE49-F238E27FC236}">
                <a16:creationId xmlns="" xmlns:a16="http://schemas.microsoft.com/office/drawing/2014/main" id="{9F513347-B311-40E6-B0FD-540AC369D7C3}"/>
              </a:ext>
            </a:extLst>
          </p:cNvPr>
          <p:cNvSpPr txBox="1"/>
          <p:nvPr/>
        </p:nvSpPr>
        <p:spPr>
          <a:xfrm>
            <a:off x="19843944" y="10335750"/>
            <a:ext cx="1642910" cy="1015663"/>
          </a:xfrm>
          <a:prstGeom prst="rect">
            <a:avLst/>
          </a:prstGeom>
          <a:noFill/>
        </p:spPr>
        <p:txBody>
          <a:bodyPr wrap="square" rtlCol="0">
            <a:spAutoFit/>
          </a:bodyPr>
          <a:lstStyle/>
          <a:p>
            <a:pPr algn="ctr"/>
            <a:r>
              <a:rPr lang="en-US" sz="4000" b="1" dirty="0"/>
              <a:t>+1%</a:t>
            </a:r>
          </a:p>
          <a:p>
            <a:pPr algn="ctr"/>
            <a:r>
              <a:rPr lang="en-US" sz="2000" i="1" dirty="0"/>
              <a:t>more likely</a:t>
            </a:r>
          </a:p>
        </p:txBody>
      </p:sp>
      <p:sp>
        <p:nvSpPr>
          <p:cNvPr id="92" name="TextBox 91">
            <a:extLst>
              <a:ext uri="{FF2B5EF4-FFF2-40B4-BE49-F238E27FC236}">
                <a16:creationId xmlns="" xmlns:a16="http://schemas.microsoft.com/office/drawing/2014/main" id="{209ED8CC-D27D-4689-9326-265855BA9D64}"/>
              </a:ext>
            </a:extLst>
          </p:cNvPr>
          <p:cNvSpPr txBox="1"/>
          <p:nvPr/>
        </p:nvSpPr>
        <p:spPr>
          <a:xfrm>
            <a:off x="22235456" y="10335750"/>
            <a:ext cx="1642910" cy="1015663"/>
          </a:xfrm>
          <a:prstGeom prst="rect">
            <a:avLst/>
          </a:prstGeom>
          <a:noFill/>
        </p:spPr>
        <p:txBody>
          <a:bodyPr wrap="square" rtlCol="0">
            <a:spAutoFit/>
          </a:bodyPr>
          <a:lstStyle/>
          <a:p>
            <a:pPr algn="ctr"/>
            <a:r>
              <a:rPr lang="en-US" sz="4000" b="1" dirty="0"/>
              <a:t>+26%</a:t>
            </a:r>
          </a:p>
          <a:p>
            <a:pPr algn="ctr"/>
            <a:r>
              <a:rPr lang="en-US" sz="2000" i="1" dirty="0"/>
              <a:t>more likely</a:t>
            </a:r>
          </a:p>
        </p:txBody>
      </p:sp>
      <p:sp>
        <p:nvSpPr>
          <p:cNvPr id="37" name="TextBox 36">
            <a:extLst>
              <a:ext uri="{FF2B5EF4-FFF2-40B4-BE49-F238E27FC236}">
                <a16:creationId xmlns="" xmlns:a16="http://schemas.microsoft.com/office/drawing/2014/main" id="{9DA57B69-88FF-4EDF-90C2-2CEDBC935CBE}"/>
              </a:ext>
            </a:extLst>
          </p:cNvPr>
          <p:cNvSpPr txBox="1"/>
          <p:nvPr/>
        </p:nvSpPr>
        <p:spPr>
          <a:xfrm>
            <a:off x="10804222" y="3798457"/>
            <a:ext cx="4064328"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visited a website for a product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that I saw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advertised</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while watching</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on TV</a:t>
            </a:r>
          </a:p>
        </p:txBody>
      </p:sp>
      <p:sp>
        <p:nvSpPr>
          <p:cNvPr id="39" name="TextBox 38">
            <a:extLst>
              <a:ext uri="{FF2B5EF4-FFF2-40B4-BE49-F238E27FC236}">
                <a16:creationId xmlns="" xmlns:a16="http://schemas.microsoft.com/office/drawing/2014/main" id="{71E254CA-7181-4954-A511-2ED1F960F004}"/>
              </a:ext>
            </a:extLst>
          </p:cNvPr>
          <p:cNvSpPr txBox="1"/>
          <p:nvPr/>
        </p:nvSpPr>
        <p:spPr>
          <a:xfrm>
            <a:off x="10872503" y="6956327"/>
            <a:ext cx="4213200"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visited a website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a product</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that I saw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advertised within a stadium/arena</a:t>
            </a:r>
          </a:p>
        </p:txBody>
      </p:sp>
      <p:sp>
        <p:nvSpPr>
          <p:cNvPr id="40" name="Title 1">
            <a:extLst>
              <a:ext uri="{FF2B5EF4-FFF2-40B4-BE49-F238E27FC236}">
                <a16:creationId xmlns="" xmlns:a16="http://schemas.microsoft.com/office/drawing/2014/main" id="{FA08EED4-6CA1-4059-9775-55D409F1973B}"/>
              </a:ext>
            </a:extLst>
          </p:cNvPr>
          <p:cNvSpPr txBox="1">
            <a:spLocks/>
          </p:cNvSpPr>
          <p:nvPr/>
        </p:nvSpPr>
        <p:spPr>
          <a:xfrm>
            <a:off x="164285" y="686650"/>
            <a:ext cx="7696421" cy="1145156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24%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have visited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 website for a product they saw advertised while watching sports on TV than for a product they saw advertised within a stadium / arena; females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26%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do the same.</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who are almost always connected to their mobile devices, are just as likely to visit a brand’s website regardless of where they saw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an advertisement.</a:t>
            </a:r>
          </a:p>
        </p:txBody>
      </p:sp>
      <p:pic>
        <p:nvPicPr>
          <p:cNvPr id="41" name="Picture 4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26533" y="9937546"/>
            <a:ext cx="1980619" cy="1980619"/>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08321" y="9937546"/>
            <a:ext cx="1980619" cy="1980619"/>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29080" y="9937546"/>
            <a:ext cx="1980619" cy="1980619"/>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057758" y="9937546"/>
            <a:ext cx="1980619" cy="1980619"/>
          </a:xfrm>
          <a:prstGeom prst="rect">
            <a:avLst/>
          </a:prstGeom>
        </p:spPr>
      </p:pic>
      <p:sp>
        <p:nvSpPr>
          <p:cNvPr id="46" name="TextBox 45">
            <a:extLst>
              <a:ext uri="{FF2B5EF4-FFF2-40B4-BE49-F238E27FC236}">
                <a16:creationId xmlns="" xmlns:a16="http://schemas.microsoft.com/office/drawing/2014/main" id="{5ADF76A2-F5C9-4A67-A8FE-E0AEF8BB8B7E}"/>
              </a:ext>
            </a:extLst>
          </p:cNvPr>
          <p:cNvSpPr txBox="1"/>
          <p:nvPr/>
        </p:nvSpPr>
        <p:spPr>
          <a:xfrm>
            <a:off x="11955438" y="10094342"/>
            <a:ext cx="3171093" cy="1569660"/>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 Difference</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Sports TV Ads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In-Stadium Ads</a:t>
            </a:r>
          </a:p>
        </p:txBody>
      </p:sp>
    </p:spTree>
    <p:extLst>
      <p:ext uri="{BB962C8B-B14F-4D97-AF65-F5344CB8AC3E}">
        <p14:creationId xmlns:p14="http://schemas.microsoft.com/office/powerpoint/2010/main" val="2808304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2" name="TextBox 31"/>
          <p:cNvSpPr txBox="1"/>
          <p:nvPr/>
        </p:nvSpPr>
        <p:spPr>
          <a:xfrm>
            <a:off x="17262135" y="719683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45</a:t>
            </a:r>
          </a:p>
        </p:txBody>
      </p:sp>
      <p:sp>
        <p:nvSpPr>
          <p:cNvPr id="22" name="TextBox 21"/>
          <p:cNvSpPr txBox="1"/>
          <p:nvPr/>
        </p:nvSpPr>
        <p:spPr>
          <a:xfrm>
            <a:off x="16920250" y="3124983"/>
            <a:ext cx="295676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Avid Fans</a:t>
            </a:r>
          </a:p>
        </p:txBody>
      </p:sp>
      <p:sp>
        <p:nvSpPr>
          <p:cNvPr id="29" name="TextBox 28"/>
          <p:cNvSpPr txBox="1"/>
          <p:nvPr/>
        </p:nvSpPr>
        <p:spPr>
          <a:xfrm>
            <a:off x="14980347" y="719683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33" name="TextBox 32"/>
          <p:cNvSpPr txBox="1"/>
          <p:nvPr/>
        </p:nvSpPr>
        <p:spPr>
          <a:xfrm>
            <a:off x="14980347" y="2755651"/>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51" name="TextBox 50"/>
          <p:cNvSpPr txBox="1"/>
          <p:nvPr/>
        </p:nvSpPr>
        <p:spPr>
          <a:xfrm>
            <a:off x="17262135" y="4057108"/>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sp>
        <p:nvSpPr>
          <p:cNvPr id="52" name="TextBox 51"/>
          <p:cNvSpPr txBox="1"/>
          <p:nvPr/>
        </p:nvSpPr>
        <p:spPr>
          <a:xfrm>
            <a:off x="14980347" y="4057108"/>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62" name="Rectangle 61">
            <a:extLst>
              <a:ext uri="{FF2B5EF4-FFF2-40B4-BE49-F238E27FC236}">
                <a16:creationId xmlns="" xmlns:a16="http://schemas.microsoft.com/office/drawing/2014/main" id="{A7B09BD8-9A5B-4E8F-9001-69D4B543F134}"/>
              </a:ext>
            </a:extLst>
          </p:cNvPr>
          <p:cNvSpPr/>
          <p:nvPr/>
        </p:nvSpPr>
        <p:spPr>
          <a:xfrm>
            <a:off x="10324021" y="1654167"/>
            <a:ext cx="14032252" cy="52322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Have Done The Following…</a:t>
            </a:r>
          </a:p>
        </p:txBody>
      </p:sp>
      <p:cxnSp>
        <p:nvCxnSpPr>
          <p:cNvPr id="5" name="Straight Connector 4"/>
          <p:cNvCxnSpPr/>
          <p:nvPr/>
        </p:nvCxnSpPr>
        <p:spPr>
          <a:xfrm>
            <a:off x="10625358" y="6059088"/>
            <a:ext cx="1351073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526785" y="719683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66" name="TextBox 65"/>
          <p:cNvSpPr txBox="1"/>
          <p:nvPr/>
        </p:nvSpPr>
        <p:spPr>
          <a:xfrm>
            <a:off x="19018430" y="3124983"/>
            <a:ext cx="328970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67" name="TextBox 66"/>
          <p:cNvSpPr txBox="1"/>
          <p:nvPr/>
        </p:nvSpPr>
        <p:spPr>
          <a:xfrm>
            <a:off x="19526785" y="4057108"/>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118" y="3924710"/>
            <a:ext cx="1218903" cy="1218903"/>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374" y="4085789"/>
            <a:ext cx="896744" cy="896744"/>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8968" y="7146366"/>
            <a:ext cx="1055053" cy="1055053"/>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809" y="7225520"/>
            <a:ext cx="896744" cy="896744"/>
          </a:xfrm>
          <a:prstGeom prst="rect">
            <a:avLst/>
          </a:prstGeom>
        </p:spPr>
      </p:pic>
      <p:sp>
        <p:nvSpPr>
          <p:cNvPr id="10" name="Rectangle 9"/>
          <p:cNvSpPr/>
          <p:nvPr/>
        </p:nvSpPr>
        <p:spPr>
          <a:xfrm>
            <a:off x="8124056" y="12808268"/>
            <a:ext cx="15497944" cy="523220"/>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 name="TextBox 3">
            <a:extLst>
              <a:ext uri="{FF2B5EF4-FFF2-40B4-BE49-F238E27FC236}">
                <a16:creationId xmlns="" xmlns:a16="http://schemas.microsoft.com/office/drawing/2014/main" id="{202D18C4-8F17-40B8-BB3E-198080D9D50E}"/>
              </a:ext>
            </a:extLst>
          </p:cNvPr>
          <p:cNvSpPr txBox="1"/>
          <p:nvPr/>
        </p:nvSpPr>
        <p:spPr>
          <a:xfrm>
            <a:off x="8150362" y="423789"/>
            <a:ext cx="3608822" cy="542950"/>
          </a:xfrm>
          <a:prstGeom prst="rect">
            <a:avLst/>
          </a:prstGeom>
          <a:solidFill>
            <a:srgbClr val="0099FF"/>
          </a:solid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Sales</a:t>
            </a:r>
          </a:p>
        </p:txBody>
      </p:sp>
      <p:sp>
        <p:nvSpPr>
          <p:cNvPr id="60" name="TextBox 59">
            <a:extLst>
              <a:ext uri="{FF2B5EF4-FFF2-40B4-BE49-F238E27FC236}">
                <a16:creationId xmlns="" xmlns:a16="http://schemas.microsoft.com/office/drawing/2014/main" id="{CBA77C9F-B362-4DEC-983E-3910345D77FE}"/>
              </a:ext>
            </a:extLst>
          </p:cNvPr>
          <p:cNvSpPr txBox="1"/>
          <p:nvPr/>
        </p:nvSpPr>
        <p:spPr>
          <a:xfrm>
            <a:off x="21921791" y="3124983"/>
            <a:ext cx="2252552"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Females</a:t>
            </a:r>
          </a:p>
        </p:txBody>
      </p:sp>
      <p:sp>
        <p:nvSpPr>
          <p:cNvPr id="61" name="TextBox 60">
            <a:extLst>
              <a:ext uri="{FF2B5EF4-FFF2-40B4-BE49-F238E27FC236}">
                <a16:creationId xmlns="" xmlns:a16="http://schemas.microsoft.com/office/drawing/2014/main" id="{E7FB1D5F-4481-4698-820B-450B1685B054}"/>
              </a:ext>
            </a:extLst>
          </p:cNvPr>
          <p:cNvSpPr txBox="1"/>
          <p:nvPr/>
        </p:nvSpPr>
        <p:spPr>
          <a:xfrm>
            <a:off x="21911572" y="7196840"/>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18%</a:t>
            </a:r>
          </a:p>
        </p:txBody>
      </p:sp>
      <p:sp>
        <p:nvSpPr>
          <p:cNvPr id="63" name="TextBox 62">
            <a:extLst>
              <a:ext uri="{FF2B5EF4-FFF2-40B4-BE49-F238E27FC236}">
                <a16:creationId xmlns="" xmlns:a16="http://schemas.microsoft.com/office/drawing/2014/main" id="{14A972A9-3323-43AE-8847-B7A9A530518D}"/>
              </a:ext>
            </a:extLst>
          </p:cNvPr>
          <p:cNvSpPr txBox="1"/>
          <p:nvPr/>
        </p:nvSpPr>
        <p:spPr>
          <a:xfrm>
            <a:off x="21911572" y="405710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cxnSp>
        <p:nvCxnSpPr>
          <p:cNvPr id="64" name="Straight Connector 63">
            <a:extLst>
              <a:ext uri="{FF2B5EF4-FFF2-40B4-BE49-F238E27FC236}">
                <a16:creationId xmlns="" xmlns:a16="http://schemas.microsoft.com/office/drawing/2014/main" id="{9AFC2C75-1DA9-4816-9357-8C5FF2D64651}"/>
              </a:ext>
            </a:extLst>
          </p:cNvPr>
          <p:cNvCxnSpPr/>
          <p:nvPr/>
        </p:nvCxnSpPr>
        <p:spPr>
          <a:xfrm>
            <a:off x="10648805" y="9529125"/>
            <a:ext cx="13510739"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 xmlns:a16="http://schemas.microsoft.com/office/drawing/2014/main" id="{31225781-3973-47F6-9502-5346C1AA1661}"/>
              </a:ext>
            </a:extLst>
          </p:cNvPr>
          <p:cNvSpPr txBox="1"/>
          <p:nvPr/>
        </p:nvSpPr>
        <p:spPr>
          <a:xfrm>
            <a:off x="15295387" y="10335750"/>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+32%</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85" name="TextBox 84">
            <a:extLst>
              <a:ext uri="{FF2B5EF4-FFF2-40B4-BE49-F238E27FC236}">
                <a16:creationId xmlns="" xmlns:a16="http://schemas.microsoft.com/office/drawing/2014/main" id="{587221CB-283B-4FD4-8446-2DDFD6EE5B9E}"/>
              </a:ext>
            </a:extLst>
          </p:cNvPr>
          <p:cNvSpPr txBox="1"/>
          <p:nvPr/>
        </p:nvSpPr>
        <p:spPr>
          <a:xfrm>
            <a:off x="17577175" y="10335751"/>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+40%</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87" name="TextBox 86">
            <a:extLst>
              <a:ext uri="{FF2B5EF4-FFF2-40B4-BE49-F238E27FC236}">
                <a16:creationId xmlns="" xmlns:a16="http://schemas.microsoft.com/office/drawing/2014/main" id="{9F513347-B311-40E6-B0FD-540AC369D7C3}"/>
              </a:ext>
            </a:extLst>
          </p:cNvPr>
          <p:cNvSpPr txBox="1"/>
          <p:nvPr/>
        </p:nvSpPr>
        <p:spPr>
          <a:xfrm>
            <a:off x="19843944" y="10335750"/>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+9%</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92" name="TextBox 91">
            <a:extLst>
              <a:ext uri="{FF2B5EF4-FFF2-40B4-BE49-F238E27FC236}">
                <a16:creationId xmlns="" xmlns:a16="http://schemas.microsoft.com/office/drawing/2014/main" id="{209ED8CC-D27D-4689-9326-265855BA9D64}"/>
              </a:ext>
            </a:extLst>
          </p:cNvPr>
          <p:cNvSpPr txBox="1"/>
          <p:nvPr/>
        </p:nvSpPr>
        <p:spPr>
          <a:xfrm>
            <a:off x="22235456" y="10335750"/>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+32%</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40" name="TextBox 39">
            <a:extLst>
              <a:ext uri="{FF2B5EF4-FFF2-40B4-BE49-F238E27FC236}">
                <a16:creationId xmlns="" xmlns:a16="http://schemas.microsoft.com/office/drawing/2014/main" id="{03416CBD-FE5B-489C-A092-CA86CD6AB842}"/>
              </a:ext>
            </a:extLst>
          </p:cNvPr>
          <p:cNvSpPr txBox="1"/>
          <p:nvPr/>
        </p:nvSpPr>
        <p:spPr>
          <a:xfrm>
            <a:off x="10774026" y="3802000"/>
            <a:ext cx="4020496"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purchased a product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service I saw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advertised</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while watching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on TV</a:t>
            </a:r>
          </a:p>
        </p:txBody>
      </p:sp>
      <p:sp>
        <p:nvSpPr>
          <p:cNvPr id="41" name="TextBox 40">
            <a:extLst>
              <a:ext uri="{FF2B5EF4-FFF2-40B4-BE49-F238E27FC236}">
                <a16:creationId xmlns="" xmlns:a16="http://schemas.microsoft.com/office/drawing/2014/main" id="{90903FAB-0C20-4C74-A38F-CBE8B65415DD}"/>
              </a:ext>
            </a:extLst>
          </p:cNvPr>
          <p:cNvSpPr txBox="1"/>
          <p:nvPr/>
        </p:nvSpPr>
        <p:spPr>
          <a:xfrm>
            <a:off x="11091834" y="6956327"/>
            <a:ext cx="3718101"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purchased a product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service I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saw advertised within a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stadium/arena</a:t>
            </a:r>
          </a:p>
        </p:txBody>
      </p:sp>
      <p:sp>
        <p:nvSpPr>
          <p:cNvPr id="37" name="Title 1">
            <a:extLst>
              <a:ext uri="{FF2B5EF4-FFF2-40B4-BE49-F238E27FC236}">
                <a16:creationId xmlns="" xmlns:a16="http://schemas.microsoft.com/office/drawing/2014/main" id="{7E935828-3236-443F-8FE6-91084D34C7BC}"/>
              </a:ext>
            </a:extLst>
          </p:cNvPr>
          <p:cNvSpPr txBox="1">
            <a:spLocks/>
          </p:cNvSpPr>
          <p:nvPr/>
        </p:nvSpPr>
        <p:spPr>
          <a:xfrm>
            <a:off x="247903" y="686650"/>
            <a:ext cx="7437466" cy="1145156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have purchased a product or service they saw advertised while watching sports on TV than a product or service they saw advertised within a stadium / arena; adults 18-34 and females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 and 32%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do the same, respectively</a:t>
            </a:r>
          </a:p>
        </p:txBody>
      </p:sp>
      <p:pic>
        <p:nvPicPr>
          <p:cNvPr id="39" name="Picture 3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26533" y="9937546"/>
            <a:ext cx="1980619" cy="1980619"/>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08321" y="9937546"/>
            <a:ext cx="1980619" cy="1980619"/>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29080" y="9937546"/>
            <a:ext cx="1980619" cy="1980619"/>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057758" y="9937546"/>
            <a:ext cx="1980619" cy="1980619"/>
          </a:xfrm>
          <a:prstGeom prst="rect">
            <a:avLst/>
          </a:prstGeom>
        </p:spPr>
      </p:pic>
      <p:sp>
        <p:nvSpPr>
          <p:cNvPr id="46" name="TextBox 45">
            <a:extLst>
              <a:ext uri="{FF2B5EF4-FFF2-40B4-BE49-F238E27FC236}">
                <a16:creationId xmlns="" xmlns:a16="http://schemas.microsoft.com/office/drawing/2014/main" id="{4254D7FA-25D0-45CE-9264-5F15BB2B67AB}"/>
              </a:ext>
            </a:extLst>
          </p:cNvPr>
          <p:cNvSpPr txBox="1"/>
          <p:nvPr/>
        </p:nvSpPr>
        <p:spPr>
          <a:xfrm>
            <a:off x="11955438" y="10094342"/>
            <a:ext cx="3171093" cy="1569660"/>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 Difference</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Sports TV Ads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In-Stadium Ads</a:t>
            </a:r>
          </a:p>
        </p:txBody>
      </p:sp>
    </p:spTree>
    <p:extLst>
      <p:ext uri="{BB962C8B-B14F-4D97-AF65-F5344CB8AC3E}">
        <p14:creationId xmlns:p14="http://schemas.microsoft.com/office/powerpoint/2010/main" val="2150714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 xmlns:a16="http://schemas.microsoft.com/office/drawing/2014/main" id="{DB0F3770-7595-4BE8-B4F4-025C745217F3}"/>
              </a:ext>
            </a:extLst>
          </p:cNvPr>
          <p:cNvSpPr txBox="1">
            <a:spLocks/>
          </p:cNvSpPr>
          <p:nvPr/>
        </p:nvSpPr>
        <p:spPr>
          <a:xfrm>
            <a:off x="10467833" y="1440552"/>
            <a:ext cx="12972481" cy="11329803"/>
          </a:xfrm>
          <a:prstGeom prst="rect">
            <a:avLst/>
          </a:prstGeom>
        </p:spPr>
        <p:txBody>
          <a:bodyPr anchor="ctr"/>
          <a:lst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a:lstStyle>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lang="en-US" sz="2600" dirty="0">
                <a:solidFill>
                  <a:prstClr val="black"/>
                </a:solidFill>
                <a:latin typeface="Open Sans" panose="020B0606030504020204"/>
              </a:rPr>
              <a:t>With 96% of all fans typically watching sports at home, multiscreen TV is ubiquitous and offers broad reach among all ages, genders, races and levels of fandom. </a:t>
            </a:r>
            <a:endParaRPr kumimoji="0" lang="en-US" sz="26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lang="en-US" sz="3200" dirty="0">
                <a:solidFill>
                  <a:prstClr val="black"/>
                </a:solidFill>
                <a:latin typeface="Open Sans" panose="020B0606030504020204"/>
              </a:rPr>
              <a:t> </a:t>
            </a:r>
            <a:endParaRPr kumimoji="0" lang="en-US" sz="28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a:rPr>
              <a:t>Opportunities go well beyond Males 25-54 as approximately 45% of casual and moderate sports fans (and almost 40% of all sports fans) are female and one-third of Adults 18-34 watch sports through multiscreen TV daily.</a:t>
            </a: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a:rPr>
              <a:t> </a:t>
            </a:r>
            <a:r>
              <a:rPr kumimoji="0" lang="en-US" sz="2600" b="0" i="0" u="none" strike="noStrike" kern="1200" cap="none" spc="0" normalizeH="0" baseline="0" noProof="0" dirty="0">
                <a:ln>
                  <a:noFill/>
                </a:ln>
                <a:solidFill>
                  <a:prstClr val="black"/>
                </a:solidFill>
                <a:effectLst/>
                <a:uLnTx/>
                <a:uFillTx/>
                <a:latin typeface="Open Sans" panose="020B0606030504020204"/>
              </a:rPr>
              <a:t/>
            </a:r>
            <a:br>
              <a:rPr kumimoji="0" lang="en-US" sz="2600" b="0" i="0" u="none" strike="noStrike" kern="1200" cap="none" spc="0" normalizeH="0" baseline="0" noProof="0" dirty="0">
                <a:ln>
                  <a:noFill/>
                </a:ln>
                <a:solidFill>
                  <a:prstClr val="black"/>
                </a:solidFill>
                <a:effectLst/>
                <a:uLnTx/>
                <a:uFillTx/>
                <a:latin typeface="Open Sans" panose="020B0606030504020204"/>
              </a:rPr>
            </a:br>
            <a:r>
              <a:rPr kumimoji="0" lang="en-US" sz="2600" b="0" i="0" u="none" strike="noStrike" kern="1200" cap="none" spc="0" normalizeH="0" baseline="0" noProof="0" dirty="0">
                <a:ln>
                  <a:noFill/>
                </a:ln>
                <a:solidFill>
                  <a:prstClr val="black"/>
                </a:solidFill>
                <a:effectLst/>
                <a:uLnTx/>
                <a:uFillTx/>
                <a:latin typeface="Open Sans" panose="020B0606030504020204"/>
              </a:rPr>
              <a:t>In-stadium advertising and sponsorships is a good way to reach fans, especially avid fans since 43% typically go to sporting events, however these activations should be augmented by multiscreen TV in order to reach all fans, especially</a:t>
            </a:r>
            <a:r>
              <a:rPr lang="en-US" sz="2600" dirty="0">
                <a:solidFill>
                  <a:prstClr val="black"/>
                </a:solidFill>
                <a:latin typeface="Open Sans" panose="020B0606030504020204"/>
              </a:rPr>
              <a:t> the more casual and moderate ones who collectively make up 57% of fans.</a:t>
            </a:r>
            <a:endParaRPr kumimoji="0" lang="en-US" sz="26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a:rPr>
              <a:t>The passion surrounding sports satisfies several essential human needs and the fulfillment of comfort, convenience and ease of connection and connectivity during at-home viewing means that sports fans are more likely to engage with sports TV advertising than if they saw in-stadium ads.</a:t>
            </a:r>
            <a:br>
              <a:rPr kumimoji="0" lang="en-US" sz="2600" b="0" i="0" u="none" strike="noStrike" kern="1200" cap="none" spc="0" normalizeH="0" baseline="0" noProof="0" dirty="0">
                <a:ln>
                  <a:noFill/>
                </a:ln>
                <a:solidFill>
                  <a:prstClr val="black"/>
                </a:solidFill>
                <a:effectLst/>
                <a:uLnTx/>
                <a:uFillTx/>
                <a:latin typeface="Open Sans" panose="020B0606030504020204"/>
              </a:rPr>
            </a:br>
            <a:endParaRPr kumimoji="0" lang="en-US" sz="32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a:rPr>
              <a:t>Whether it’s at a bar or restaurant, someone else’s home, or at an airport or hotel, there is considerable out-of-home viewing for multiscreen TV content and marketers should ensure they’re capturing this audience. In fact, 14% of casual fans prefer to watch sports at out-of-home locations. </a:t>
            </a:r>
          </a:p>
        </p:txBody>
      </p:sp>
      <p:sp>
        <p:nvSpPr>
          <p:cNvPr id="4" name="Slide Number Placeholder 5">
            <a:extLst>
              <a:ext uri="{FF2B5EF4-FFF2-40B4-BE49-F238E27FC236}">
                <a16:creationId xmlns="" xmlns:a16="http://schemas.microsoft.com/office/drawing/2014/main" id="{DADE7C73-4DC9-44D8-B33B-7C792B1D98DF}"/>
              </a:ext>
            </a:extLst>
          </p:cNvPr>
          <p:cNvSpPr txBox="1">
            <a:spLocks/>
          </p:cNvSpPr>
          <p:nvPr/>
        </p:nvSpPr>
        <p:spPr>
          <a:xfrm>
            <a:off x="19082822" y="12705956"/>
            <a:ext cx="5689600" cy="965982"/>
          </a:xfrm>
          <a:prstGeom prst="rect">
            <a:avLst/>
          </a:prstGeom>
          <a:noFill/>
        </p:spPr>
        <p:txBody>
          <a:bodyPr vert="horz" wrap="square" lIns="468960" tIns="234480" rIns="468960" bIns="23448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mn-ea"/>
              </a:rPr>
              <a:t>46</a:t>
            </a:r>
          </a:p>
        </p:txBody>
      </p:sp>
      <p:sp>
        <p:nvSpPr>
          <p:cNvPr id="7" name="Title 1">
            <a:extLst>
              <a:ext uri="{FF2B5EF4-FFF2-40B4-BE49-F238E27FC236}">
                <a16:creationId xmlns="" xmlns:a16="http://schemas.microsoft.com/office/drawing/2014/main" id="{8C3BAA1C-A0CD-4AB4-97F4-D5102F5CFE38}"/>
              </a:ext>
            </a:extLst>
          </p:cNvPr>
          <p:cNvSpPr txBox="1">
            <a:spLocks/>
          </p:cNvSpPr>
          <p:nvPr/>
        </p:nvSpPr>
        <p:spPr>
          <a:xfrm>
            <a:off x="9770581" y="682142"/>
            <a:ext cx="14613418" cy="1178992"/>
          </a:xfrm>
          <a:prstGeom prst="rect">
            <a:avLst/>
          </a:prstGeom>
          <a:ln>
            <a:noFill/>
          </a:ln>
        </p:spPr>
        <p:txBody>
          <a:bodyPr vert="horz" lIns="468960" tIns="234480" rIns="468960" bIns="234480" rtlCol="0" anchor="ctr">
            <a:normAutofit lnSpcReduction="10000"/>
          </a:bodyPr>
          <a:lstStyle>
            <a:lvl1pPr algn="ctr" defTabSz="586199" rtl="0" eaLnBrk="1" latinLnBrk="0" hangingPunct="1">
              <a:spcBef>
                <a:spcPct val="0"/>
              </a:spcBef>
              <a:buNone/>
              <a:defRPr sz="5650" kern="1200">
                <a:solidFill>
                  <a:schemeClr val="tx1"/>
                </a:solidFill>
                <a:latin typeface="+mj-lt"/>
                <a:ea typeface="+mj-ea"/>
                <a:cs typeface="+mj-cs"/>
              </a:defRPr>
            </a:lvl1pPr>
          </a:lstStyle>
          <a:p>
            <a:pPr marL="0" marR="0" lvl="0" indent="0" algn="ctr" defTabSz="1172398"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4F81BD"/>
                </a:solidFill>
                <a:effectLst/>
                <a:uLnTx/>
                <a:uFillTx/>
                <a:latin typeface="Open Sans" panose="020B0606030504020204"/>
                <a:ea typeface="+mj-ea"/>
                <a:cs typeface="+mj-cs"/>
              </a:rPr>
              <a:t>Key Takeaways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986102" cy="1371600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cxnSp>
        <p:nvCxnSpPr>
          <p:cNvPr id="15" name="Straight Connector 14">
            <a:extLst>
              <a:ext uri="{FF2B5EF4-FFF2-40B4-BE49-F238E27FC236}">
                <a16:creationId xmlns="" xmlns:a16="http://schemas.microsoft.com/office/drawing/2014/main" id="{73C376E7-589C-478D-84D5-8A37722EAF6A}"/>
              </a:ext>
            </a:extLst>
          </p:cNvPr>
          <p:cNvCxnSpPr>
            <a:cxnSpLocks/>
          </p:cNvCxnSpPr>
          <p:nvPr/>
        </p:nvCxnSpPr>
        <p:spPr>
          <a:xfrm>
            <a:off x="12140982" y="9827294"/>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 xmlns:a16="http://schemas.microsoft.com/office/drawing/2014/main" id="{73C376E7-589C-478D-84D5-8A37722EAF6A}"/>
              </a:ext>
            </a:extLst>
          </p:cNvPr>
          <p:cNvCxnSpPr>
            <a:cxnSpLocks/>
          </p:cNvCxnSpPr>
          <p:nvPr/>
        </p:nvCxnSpPr>
        <p:spPr>
          <a:xfrm>
            <a:off x="12140982" y="7643495"/>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73C376E7-589C-478D-84D5-8A37722EAF6A}"/>
              </a:ext>
            </a:extLst>
          </p:cNvPr>
          <p:cNvCxnSpPr>
            <a:cxnSpLocks/>
          </p:cNvCxnSpPr>
          <p:nvPr/>
        </p:nvCxnSpPr>
        <p:spPr>
          <a:xfrm>
            <a:off x="12140982" y="5459559"/>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73C376E7-589C-478D-84D5-8A37722EAF6A}"/>
              </a:ext>
            </a:extLst>
          </p:cNvPr>
          <p:cNvCxnSpPr>
            <a:cxnSpLocks/>
          </p:cNvCxnSpPr>
          <p:nvPr/>
        </p:nvCxnSpPr>
        <p:spPr>
          <a:xfrm>
            <a:off x="12140982" y="3642529"/>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489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99AE56B1-CA3D-4DAA-B903-6F7A8A77A674}"/>
              </a:ext>
            </a:extLst>
          </p:cNvPr>
          <p:cNvSpPr/>
          <p:nvPr/>
        </p:nvSpPr>
        <p:spPr>
          <a:xfrm>
            <a:off x="0" y="0"/>
            <a:ext cx="679234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33255" y="879042"/>
            <a:ext cx="6173414" cy="1090798"/>
          </a:xfrm>
          <a:prstGeom prst="rect">
            <a:avLst/>
          </a:prstGeom>
          <a:noFill/>
        </p:spPr>
        <p:txBody>
          <a:bodyPr wrap="square" rtlCol="0" anchor="ctr">
            <a:spAutoFit/>
          </a:bodyPr>
          <a:lstStyle/>
          <a:p>
            <a:pPr defTabSz="1172047">
              <a:lnSpc>
                <a:spcPts val="3400"/>
              </a:lnSpc>
            </a:pPr>
            <a:endParaRPr lang="en-US" sz="7999" b="1" dirty="0">
              <a:solidFill>
                <a:prstClr val="white"/>
              </a:solidFill>
              <a:latin typeface="Trebuchet MS"/>
              <a:cs typeface="Trebuchet MS"/>
            </a:endParaRPr>
          </a:p>
          <a:p>
            <a:pPr defTabSz="1172047">
              <a:lnSpc>
                <a:spcPts val="3400"/>
              </a:lnSpc>
            </a:pPr>
            <a:r>
              <a:rPr lang="en-US" sz="7999" b="1" dirty="0">
                <a:solidFill>
                  <a:prstClr val="white"/>
                </a:solidFill>
                <a:latin typeface="Trebuchet MS"/>
                <a:cs typeface="Trebuchet MS"/>
              </a:rPr>
              <a:t>Contact Us</a:t>
            </a:r>
          </a:p>
        </p:txBody>
      </p:sp>
      <p:pic>
        <p:nvPicPr>
          <p:cNvPr id="5" name="Picture 4">
            <a:hlinkClick r:id="rId2"/>
            <a:extLst>
              <a:ext uri="{FF2B5EF4-FFF2-40B4-BE49-F238E27FC236}">
                <a16:creationId xmlns="" xmlns:a16="http://schemas.microsoft.com/office/drawing/2014/main" id="{B353537F-30BD-4E76-9FF0-F5DB50FDD773}"/>
              </a:ext>
            </a:extLst>
          </p:cNvPr>
          <p:cNvPicPr>
            <a:picLocks noChangeAspect="1"/>
          </p:cNvPicPr>
          <p:nvPr/>
        </p:nvPicPr>
        <p:blipFill>
          <a:blip r:embed="rId3"/>
          <a:stretch>
            <a:fillRect/>
          </a:stretch>
        </p:blipFill>
        <p:spPr>
          <a:xfrm>
            <a:off x="776003" y="10957622"/>
            <a:ext cx="1926596" cy="1926596"/>
          </a:xfrm>
          <a:prstGeom prst="rect">
            <a:avLst/>
          </a:prstGeom>
        </p:spPr>
      </p:pic>
      <p:pic>
        <p:nvPicPr>
          <p:cNvPr id="7" name="Picture 6">
            <a:hlinkClick r:id="rId4"/>
            <a:extLst>
              <a:ext uri="{FF2B5EF4-FFF2-40B4-BE49-F238E27FC236}">
                <a16:creationId xmlns="" xmlns:a16="http://schemas.microsoft.com/office/drawing/2014/main" id="{49AC38A1-8136-4943-8843-6B8BB76384B8}"/>
              </a:ext>
            </a:extLst>
          </p:cNvPr>
          <p:cNvPicPr>
            <a:picLocks noChangeAspect="1"/>
          </p:cNvPicPr>
          <p:nvPr/>
        </p:nvPicPr>
        <p:blipFill>
          <a:blip r:embed="rId5"/>
          <a:stretch>
            <a:fillRect/>
          </a:stretch>
        </p:blipFill>
        <p:spPr>
          <a:xfrm>
            <a:off x="4065807" y="10957620"/>
            <a:ext cx="1926597" cy="1926597"/>
          </a:xfrm>
          <a:prstGeom prst="rect">
            <a:avLst/>
          </a:prstGeom>
        </p:spPr>
      </p:pic>
      <p:sp>
        <p:nvSpPr>
          <p:cNvPr id="8" name="TextBox 7"/>
          <p:cNvSpPr txBox="1"/>
          <p:nvPr/>
        </p:nvSpPr>
        <p:spPr>
          <a:xfrm>
            <a:off x="4224106" y="12883708"/>
            <a:ext cx="1609998" cy="461605"/>
          </a:xfrm>
          <a:prstGeom prst="rect">
            <a:avLst/>
          </a:prstGeom>
          <a:noFill/>
        </p:spPr>
        <p:txBody>
          <a:bodyPr wrap="square" rtlCol="0">
            <a:spAutoFit/>
          </a:bodyPr>
          <a:lstStyle/>
          <a:p>
            <a:r>
              <a:rPr lang="en-US" sz="2400" dirty="0">
                <a:solidFill>
                  <a:schemeClr val="bg1"/>
                </a:solidFill>
              </a:rPr>
              <a:t>@VABIntel</a:t>
            </a:r>
          </a:p>
        </p:txBody>
      </p:sp>
      <p:sp>
        <p:nvSpPr>
          <p:cNvPr id="9" name="TextBox 8"/>
          <p:cNvSpPr txBox="1"/>
          <p:nvPr/>
        </p:nvSpPr>
        <p:spPr>
          <a:xfrm>
            <a:off x="111719" y="12945764"/>
            <a:ext cx="3255165" cy="400110"/>
          </a:xfrm>
          <a:prstGeom prst="rect">
            <a:avLst/>
          </a:prstGeom>
          <a:noFill/>
        </p:spPr>
        <p:txBody>
          <a:bodyPr wrap="square" rtlCol="0">
            <a:spAutoFit/>
          </a:bodyPr>
          <a:lstStyle/>
          <a:p>
            <a:pPr algn="ctr"/>
            <a:r>
              <a:rPr lang="en-US" sz="2000" dirty="0">
                <a:solidFill>
                  <a:schemeClr val="bg1"/>
                </a:solidFill>
              </a:rPr>
              <a:t>VAB </a:t>
            </a:r>
          </a:p>
        </p:txBody>
      </p:sp>
      <p:sp>
        <p:nvSpPr>
          <p:cNvPr id="12" name="TextBox 11"/>
          <p:cNvSpPr txBox="1"/>
          <p:nvPr/>
        </p:nvSpPr>
        <p:spPr>
          <a:xfrm>
            <a:off x="8625522" y="4619405"/>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Jason Wiese</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SVP, Director of Strategic Insights</a:t>
            </a:r>
          </a:p>
          <a:p>
            <a:pPr lvl="0" defTabSz="586082">
              <a:defRPr/>
            </a:pPr>
            <a:r>
              <a:rPr lang="en-US" sz="24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jasonw</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587269" y="158107"/>
            <a:ext cx="3574258" cy="1882071"/>
          </a:xfrm>
          <a:prstGeom prst="rect">
            <a:avLst/>
          </a:prstGeom>
        </p:spPr>
      </p:pic>
      <p:sp>
        <p:nvSpPr>
          <p:cNvPr id="15" name="TextBox 14"/>
          <p:cNvSpPr txBox="1"/>
          <p:nvPr/>
        </p:nvSpPr>
        <p:spPr>
          <a:xfrm>
            <a:off x="15545042" y="7150796"/>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Reed Kiely</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Insights Manager</a:t>
            </a:r>
          </a:p>
          <a:p>
            <a:pPr lvl="0" defTabSz="586082">
              <a:defRPr/>
            </a:pP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reedk</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7" name="TextBox 16">
            <a:hlinkClick r:id="rId7"/>
            <a:extLst>
              <a:ext uri="{FF2B5EF4-FFF2-40B4-BE49-F238E27FC236}">
                <a16:creationId xmlns="" xmlns:a16="http://schemas.microsoft.com/office/drawing/2014/main" id="{84D3A5FE-0290-4AED-B92A-C1DFD6A1D2E1}"/>
              </a:ext>
            </a:extLst>
          </p:cNvPr>
          <p:cNvSpPr txBox="1"/>
          <p:nvPr/>
        </p:nvSpPr>
        <p:spPr>
          <a:xfrm>
            <a:off x="450626" y="3511545"/>
            <a:ext cx="5832516" cy="1938992"/>
          </a:xfrm>
          <a:prstGeom prst="rect">
            <a:avLst/>
          </a:prstGeom>
          <a:noFill/>
        </p:spPr>
        <p:txBody>
          <a:bodyPr wrap="square" rtlCol="0">
            <a:spAutoFit/>
          </a:bodyPr>
          <a:lstStyle/>
          <a:p>
            <a:pPr algn="ctr" defTabSz="1828068">
              <a:defRPr/>
            </a:pP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Register for Complimentary Access to VAB Insights</a:t>
            </a:r>
          </a:p>
        </p:txBody>
      </p:sp>
      <p:pic>
        <p:nvPicPr>
          <p:cNvPr id="18" name="Picture 17">
            <a:hlinkClick r:id="rId7"/>
            <a:extLst>
              <a:ext uri="{FF2B5EF4-FFF2-40B4-BE49-F238E27FC236}">
                <a16:creationId xmlns="" xmlns:a16="http://schemas.microsoft.com/office/drawing/2014/main" id="{7D4C39EE-B0C8-4698-BF4D-9AFE4B7BB3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81772" y="5481385"/>
            <a:ext cx="3027730" cy="3027730"/>
          </a:xfrm>
          <a:prstGeom prst="rect">
            <a:avLst/>
          </a:prstGeom>
        </p:spPr>
      </p:pic>
    </p:spTree>
    <p:extLst>
      <p:ext uri="{BB962C8B-B14F-4D97-AF65-F5344CB8AC3E}">
        <p14:creationId xmlns:p14="http://schemas.microsoft.com/office/powerpoint/2010/main" val="3455383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AFE8B4F-3819-4FF3-853D-831B052EC06E}"/>
              </a:ext>
            </a:extLst>
          </p:cNvPr>
          <p:cNvSpPr/>
          <p:nvPr/>
        </p:nvSpPr>
        <p:spPr>
          <a:xfrm>
            <a:off x="-1" y="5219699"/>
            <a:ext cx="21927671" cy="313067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 xmlns:a16="http://schemas.microsoft.com/office/drawing/2014/main" id="{799E8460-57DF-4E1A-BD61-FBBD179E0412}"/>
              </a:ext>
            </a:extLst>
          </p:cNvPr>
          <p:cNvSpPr txBox="1"/>
          <p:nvPr/>
        </p:nvSpPr>
        <p:spPr>
          <a:xfrm>
            <a:off x="255494" y="6282882"/>
            <a:ext cx="21672176" cy="984885"/>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Appendix - Additional Sports Fan Insights: Gender &amp; Age</a:t>
            </a:r>
          </a:p>
        </p:txBody>
      </p:sp>
    </p:spTree>
    <p:extLst>
      <p:ext uri="{BB962C8B-B14F-4D97-AF65-F5344CB8AC3E}">
        <p14:creationId xmlns:p14="http://schemas.microsoft.com/office/powerpoint/2010/main" val="2427684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C0B7043F-261A-4DF3-8308-ED0A1973C94F}"/>
              </a:ext>
            </a:extLst>
          </p:cNvPr>
          <p:cNvSpPr/>
          <p:nvPr/>
        </p:nvSpPr>
        <p:spPr>
          <a:xfrm>
            <a:off x="143125" y="2395598"/>
            <a:ext cx="24240874"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49</a:t>
            </a: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4" name="TextBox 13"/>
          <p:cNvSpPr txBox="1"/>
          <p:nvPr/>
        </p:nvSpPr>
        <p:spPr>
          <a:xfrm>
            <a:off x="9632480" y="3471151"/>
            <a:ext cx="5204253" cy="1015663"/>
          </a:xfrm>
          <a:prstGeom prst="rect">
            <a:avLst/>
          </a:prstGeom>
          <a:noFill/>
        </p:spPr>
        <p:txBody>
          <a:bodyPr wrap="square" rtlCol="0">
            <a:spAutoFit/>
          </a:bodyPr>
          <a:lstStyle/>
          <a:p>
            <a:pPr algn="ctr"/>
            <a:r>
              <a:rPr lang="en-US" sz="3600" b="1" u="sng"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Sports Fans</a:t>
            </a:r>
          </a:p>
          <a:p>
            <a:pPr algn="ctr"/>
            <a:r>
              <a:rPr lang="en-US" sz="2400" dirty="0">
                <a:latin typeface="Open Sans" panose="020B0606030504020204" pitchFamily="34" charset="0"/>
              </a:rPr>
              <a:t>(61% of sports fans)</a:t>
            </a:r>
            <a:endParaRPr lang="en-US" sz="3600" dirty="0">
              <a:latin typeface="Open Sans" panose="020B0606030504020204" pitchFamily="34" charset="0"/>
            </a:endParaRPr>
          </a:p>
        </p:txBody>
      </p:sp>
      <p:graphicFrame>
        <p:nvGraphicFramePr>
          <p:cNvPr id="5" name="Chart 4"/>
          <p:cNvGraphicFramePr/>
          <p:nvPr>
            <p:extLst>
              <p:ext uri="{D42A27DB-BD31-4B8C-83A1-F6EECF244321}">
                <p14:modId xmlns:p14="http://schemas.microsoft.com/office/powerpoint/2010/main" val="3065828795"/>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extLst>
              <p:ext uri="{D42A27DB-BD31-4B8C-83A1-F6EECF244321}">
                <p14:modId xmlns:p14="http://schemas.microsoft.com/office/powerpoint/2010/main" val="779070438"/>
              </p:ext>
            </p:extLst>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1844629" y="3471151"/>
            <a:ext cx="4951820" cy="646331"/>
          </a:xfrm>
          <a:prstGeom prst="rect">
            <a:avLst/>
          </a:prstGeom>
          <a:noFill/>
        </p:spPr>
        <p:txBody>
          <a:bodyPr wrap="square" rtlCol="0">
            <a:spAutoFit/>
          </a:bodyPr>
          <a:lstStyle/>
          <a:p>
            <a:pPr algn="ctr"/>
            <a:r>
              <a:rPr lang="en-US" sz="36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21" name="TextBox 20"/>
          <p:cNvSpPr txBox="1"/>
          <p:nvPr/>
        </p:nvSpPr>
        <p:spPr>
          <a:xfrm>
            <a:off x="17651080" y="3430086"/>
            <a:ext cx="4821927" cy="1015663"/>
          </a:xfrm>
          <a:prstGeom prst="rect">
            <a:avLst/>
          </a:prstGeom>
          <a:noFill/>
        </p:spPr>
        <p:txBody>
          <a:bodyPr wrap="square" rtlCol="0">
            <a:spAutoFit/>
          </a:bodyPr>
          <a:lstStyle/>
          <a:p>
            <a:pPr algn="ctr"/>
            <a:r>
              <a:rPr lang="en-US" sz="36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 Sports Fans</a:t>
            </a:r>
          </a:p>
          <a:p>
            <a:pPr algn="ctr"/>
            <a:r>
              <a:rPr lang="en-US" sz="2400" dirty="0">
                <a:latin typeface="Open Sans" panose="020B0606030504020204" pitchFamily="34" charset="0"/>
              </a:rPr>
              <a:t>(39% of sports fans)</a:t>
            </a:r>
            <a:endParaRPr lang="en-US" sz="3600" dirty="0">
              <a:latin typeface="Open Sans" panose="020B0606030504020204" pitchFamily="34" charset="0"/>
            </a:endParaRPr>
          </a:p>
        </p:txBody>
      </p:sp>
      <p:graphicFrame>
        <p:nvGraphicFramePr>
          <p:cNvPr id="22" name="Chart 21"/>
          <p:cNvGraphicFramePr/>
          <p:nvPr>
            <p:extLst>
              <p:ext uri="{D42A27DB-BD31-4B8C-83A1-F6EECF244321}">
                <p14:modId xmlns:p14="http://schemas.microsoft.com/office/powerpoint/2010/main" val="2887513545"/>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24" name="Title 1">
            <a:extLst>
              <a:ext uri="{FF2B5EF4-FFF2-40B4-BE49-F238E27FC236}">
                <a16:creationId xmlns=""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From a Gender Perspective, Over 80% Of Male Fans And Two-Thirds Of Female Fans Watch Live Sports Across Devices At Least A Few Times A Week</a:t>
            </a:r>
          </a:p>
        </p:txBody>
      </p:sp>
      <p:sp>
        <p:nvSpPr>
          <p:cNvPr id="17" name="Rounded Rectangle 16"/>
          <p:cNvSpPr/>
          <p:nvPr/>
        </p:nvSpPr>
        <p:spPr>
          <a:xfrm>
            <a:off x="583885" y="3254680"/>
            <a:ext cx="7473308" cy="8387499"/>
          </a:xfrm>
          <a:prstGeom prst="roundRect">
            <a:avLst/>
          </a:prstGeom>
          <a:noFill/>
          <a:ln w="38100">
            <a:solidFill>
              <a:srgbClr val="70B7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ounded Rectangle 22"/>
          <p:cNvSpPr/>
          <p:nvPr/>
        </p:nvSpPr>
        <p:spPr>
          <a:xfrm>
            <a:off x="8477703" y="3254680"/>
            <a:ext cx="7473308" cy="8387499"/>
          </a:xfrm>
          <a:prstGeom prst="roundRect">
            <a:avLst/>
          </a:prstGeom>
          <a:noFill/>
          <a:ln w="38100">
            <a:solidFill>
              <a:srgbClr val="B74C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5" name="Rounded Rectangle 24"/>
          <p:cNvSpPr/>
          <p:nvPr/>
        </p:nvSpPr>
        <p:spPr>
          <a:xfrm>
            <a:off x="16322300" y="3260688"/>
            <a:ext cx="7473308" cy="8387499"/>
          </a:xfrm>
          <a:prstGeom prst="roundRect">
            <a:avLst/>
          </a:prstGeom>
          <a:noFill/>
          <a:ln w="3810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Placeholder 3">
            <a:extLst>
              <a:ext uri="{FF2B5EF4-FFF2-40B4-BE49-F238E27FC236}">
                <a16:creationId xmlns="" xmlns:a16="http://schemas.microsoft.com/office/drawing/2014/main" id="{58E91F88-6224-4A60-9ABF-D9897058B952}"/>
              </a:ext>
            </a:extLst>
          </p:cNvPr>
          <p:cNvSpPr txBox="1">
            <a:spLocks/>
          </p:cNvSpPr>
          <p:nvPr/>
        </p:nvSpPr>
        <p:spPr>
          <a:xfrm>
            <a:off x="171095" y="12746603"/>
            <a:ext cx="21061273" cy="5613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S4: On average, how often do you watch live sports on TV in a given month? Please indicate any viewing that takes place regardless of device (i.e., TV, smartphone, tablet,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location (i.e. at home, at a bar</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 Sports Fans based on P18+.</a:t>
            </a:r>
          </a:p>
        </p:txBody>
      </p:sp>
      <p:sp>
        <p:nvSpPr>
          <p:cNvPr id="27" name="Text Placeholder 3">
            <a:extLst>
              <a:ext uri="{FF2B5EF4-FFF2-40B4-BE49-F238E27FC236}">
                <a16:creationId xmlns="" xmlns:a16="http://schemas.microsoft.com/office/drawing/2014/main" id="{B89C3355-8426-4C2F-A899-9EBBD8CFC2ED}"/>
              </a:ext>
            </a:extLst>
          </p:cNvPr>
          <p:cNvSpPr txBox="1">
            <a:spLocks/>
          </p:cNvSpPr>
          <p:nvPr/>
        </p:nvSpPr>
        <p:spPr>
          <a:xfrm>
            <a:off x="3246832" y="12095963"/>
            <a:ext cx="18300159" cy="33525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*TV is inclusive of </a:t>
            </a:r>
            <a:r>
              <a:rPr lang="en-US" b="1" u="sng" dirty="0">
                <a:latin typeface="Open Sans" panose="020B0606030504020204" pitchFamily="34" charset="0"/>
                <a:ea typeface="Open Sans" panose="020B0606030504020204" pitchFamily="34" charset="0"/>
                <a:cs typeface="Open Sans" panose="020B0606030504020204" pitchFamily="34" charset="0"/>
              </a:rPr>
              <a:t>all devices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ie</a:t>
            </a:r>
            <a:r>
              <a:rPr lang="en-US"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u="sng" dirty="0">
                <a:latin typeface="Open Sans" panose="020B0606030504020204" pitchFamily="34" charset="0"/>
                <a:ea typeface="Open Sans" panose="020B0606030504020204" pitchFamily="34" charset="0"/>
                <a:cs typeface="Open Sans" panose="020B0606030504020204" pitchFamily="34" charset="0"/>
              </a:rPr>
              <a:t>locations</a:t>
            </a:r>
            <a:r>
              <a:rPr lang="en-US"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0490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D2D77D71-5B33-4229-95C9-86ACD5C043FD}"/>
              </a:ext>
            </a:extLst>
          </p:cNvPr>
          <p:cNvSpPr txBox="1">
            <a:spLocks/>
          </p:cNvSpPr>
          <p:nvPr/>
        </p:nvSpPr>
        <p:spPr>
          <a:xfrm>
            <a:off x="19022001" y="12687218"/>
            <a:ext cx="5689600" cy="1027538"/>
          </a:xfrm>
          <a:prstGeom prst="rect">
            <a:avLst/>
          </a:prstGeom>
          <a:noFill/>
        </p:spPr>
        <p:txBody>
          <a:bodyPr vert="horz" wrap="square" lIns="468960" tIns="234480" rIns="468960" bIns="23448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 xmlns:a16="http://schemas.microsoft.com/office/drawing/2014/main" id="{0F960C91-E998-4488-AEBF-7F52F6D2E561}"/>
              </a:ext>
            </a:extLst>
          </p:cNvPr>
          <p:cNvSpPr/>
          <p:nvPr/>
        </p:nvSpPr>
        <p:spPr>
          <a:xfrm>
            <a:off x="28158" y="361846"/>
            <a:ext cx="18603053" cy="1528624"/>
          </a:xfrm>
          <a:prstGeom prst="rect">
            <a:avLst/>
          </a:prstGeom>
        </p:spPr>
        <p:txBody>
          <a:bodyPr wrap="square">
            <a:spAutoFit/>
          </a:bodyPr>
          <a:lstStyle/>
          <a:p>
            <a:pPr marL="0" marR="0" lvl="0" indent="0" algn="ctr" defTabSz="914400" rtl="0" eaLnBrk="1" fontAlgn="auto" latinLnBrk="0" hangingPunct="1">
              <a:lnSpc>
                <a:spcPts val="5600"/>
              </a:lnSpc>
              <a:spcBef>
                <a:spcPct val="0"/>
              </a:spcBef>
              <a:spcAft>
                <a:spcPts val="0"/>
              </a:spcAft>
              <a:buClrTx/>
              <a:buSzTx/>
              <a:buFontTx/>
              <a:buNone/>
              <a:tabLst/>
              <a:defRPr/>
            </a:pPr>
            <a:r>
              <a:rPr lang="en-US" sz="5200" spc="-200" dirty="0">
                <a:solidFill>
                  <a:prstClr val="white"/>
                </a:solidFill>
                <a:latin typeface="Open Sans" panose="020B0606030504020204" pitchFamily="34" charset="0"/>
                <a:ea typeface="Open Sans" panose="020B0606030504020204" pitchFamily="34" charset="0"/>
                <a:cs typeface="Open Sans" panose="020B0606030504020204" pitchFamily="34" charset="0"/>
              </a:rPr>
              <a:t>Whether At Home, On-The-Go, Out-Of-Home, Or In-Person, </a:t>
            </a:r>
          </a:p>
          <a:p>
            <a:pPr marL="0" marR="0" lvl="0" indent="0" algn="ctr" defTabSz="914400" rtl="0" eaLnBrk="1" fontAlgn="auto" latinLnBrk="0" hangingPunct="1">
              <a:lnSpc>
                <a:spcPts val="5600"/>
              </a:lnSpc>
              <a:spcBef>
                <a:spcPct val="0"/>
              </a:spcBef>
              <a:spcAft>
                <a:spcPts val="0"/>
              </a:spcAft>
              <a:buClrTx/>
              <a:buSzTx/>
              <a:buFontTx/>
              <a:buNone/>
              <a:tabLst/>
              <a:defRPr/>
            </a:pPr>
            <a:r>
              <a:rPr lang="en-US" sz="5200" spc="-200" dirty="0">
                <a:solidFill>
                  <a:prstClr val="white"/>
                </a:solidFill>
                <a:latin typeface="Open Sans" panose="020B0606030504020204" pitchFamily="34" charset="0"/>
                <a:ea typeface="Open Sans" panose="020B0606030504020204" pitchFamily="34" charset="0"/>
                <a:cs typeface="Open Sans" panose="020B0606030504020204" pitchFamily="34" charset="0"/>
              </a:rPr>
              <a:t>Live Sports Are Now Viewed Anywhere, At Anytime</a:t>
            </a:r>
          </a:p>
        </p:txBody>
      </p:sp>
      <p:pic>
        <p:nvPicPr>
          <p:cNvPr id="32" name="Picture 31">
            <a:extLst>
              <a:ext uri="{FF2B5EF4-FFF2-40B4-BE49-F238E27FC236}">
                <a16:creationId xmlns="" xmlns:a16="http://schemas.microsoft.com/office/drawing/2014/main" id="{EB1EDAC6-8480-46A1-99BC-B8D9215EBD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47108" y="12846392"/>
            <a:ext cx="1543762" cy="868364"/>
          </a:xfrm>
          <a:prstGeom prst="rect">
            <a:avLst/>
          </a:prstGeom>
        </p:spPr>
      </p:pic>
      <p:sp>
        <p:nvSpPr>
          <p:cNvPr id="33" name="Rectangle 32">
            <a:extLst>
              <a:ext uri="{FF2B5EF4-FFF2-40B4-BE49-F238E27FC236}">
                <a16:creationId xmlns="" xmlns:a16="http://schemas.microsoft.com/office/drawing/2014/main" id="{0DF64C31-4162-447D-8D6D-E73783F691D6}"/>
              </a:ext>
            </a:extLst>
          </p:cNvPr>
          <p:cNvSpPr/>
          <p:nvPr/>
        </p:nvSpPr>
        <p:spPr>
          <a:xfrm>
            <a:off x="28158" y="13299677"/>
            <a:ext cx="18603053" cy="307777"/>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Circle: Hollow 1">
            <a:extLst>
              <a:ext uri="{FF2B5EF4-FFF2-40B4-BE49-F238E27FC236}">
                <a16:creationId xmlns="" xmlns:a16="http://schemas.microsoft.com/office/drawing/2014/main" id="{551A23B6-DD26-4648-877A-9583D7CEFA7B}"/>
              </a:ext>
            </a:extLst>
          </p:cNvPr>
          <p:cNvSpPr/>
          <p:nvPr/>
        </p:nvSpPr>
        <p:spPr>
          <a:xfrm>
            <a:off x="5571996" y="3901221"/>
            <a:ext cx="7524670" cy="7535338"/>
          </a:xfrm>
          <a:prstGeom prst="donut">
            <a:avLst>
              <a:gd name="adj" fmla="val 473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08F70548-5530-4FCD-85C6-9F8F4659E60C}"/>
              </a:ext>
            </a:extLst>
          </p:cNvPr>
          <p:cNvSpPr/>
          <p:nvPr/>
        </p:nvSpPr>
        <p:spPr>
          <a:xfrm>
            <a:off x="4730073" y="6174994"/>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 xmlns:a16="http://schemas.microsoft.com/office/drawing/2014/main" id="{14387BE0-AC51-4296-8286-772EB86B0344}"/>
              </a:ext>
            </a:extLst>
          </p:cNvPr>
          <p:cNvGrpSpPr/>
          <p:nvPr/>
        </p:nvGrpSpPr>
        <p:grpSpPr>
          <a:xfrm>
            <a:off x="10405450" y="3425534"/>
            <a:ext cx="2001562" cy="1997802"/>
            <a:chOff x="5240361" y="238238"/>
            <a:chExt cx="1465244" cy="1462491"/>
          </a:xfrm>
        </p:grpSpPr>
        <p:sp>
          <p:nvSpPr>
            <p:cNvPr id="12" name="Oval 11">
              <a:extLst>
                <a:ext uri="{FF2B5EF4-FFF2-40B4-BE49-F238E27FC236}">
                  <a16:creationId xmlns="" xmlns:a16="http://schemas.microsoft.com/office/drawing/2014/main" id="{BF96ACCB-9CAE-4D22-9AE2-366D7D3DABB3}"/>
                </a:ext>
              </a:extLst>
            </p:cNvPr>
            <p:cNvSpPr/>
            <p:nvPr/>
          </p:nvSpPr>
          <p:spPr>
            <a:xfrm>
              <a:off x="5240361" y="238238"/>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A15B78ED-AE97-428A-85AA-A1FB9671C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4289" y="400789"/>
              <a:ext cx="1137389" cy="1137389"/>
            </a:xfrm>
            <a:prstGeom prst="rect">
              <a:avLst/>
            </a:prstGeom>
          </p:spPr>
        </p:pic>
      </p:grpSp>
      <p:grpSp>
        <p:nvGrpSpPr>
          <p:cNvPr id="17" name="Group 16">
            <a:extLst>
              <a:ext uri="{FF2B5EF4-FFF2-40B4-BE49-F238E27FC236}">
                <a16:creationId xmlns="" xmlns:a16="http://schemas.microsoft.com/office/drawing/2014/main" id="{69EE6AB4-A1EB-4F78-A9B9-80D4D124187F}"/>
              </a:ext>
            </a:extLst>
          </p:cNvPr>
          <p:cNvGrpSpPr/>
          <p:nvPr/>
        </p:nvGrpSpPr>
        <p:grpSpPr>
          <a:xfrm>
            <a:off x="11717357" y="8632319"/>
            <a:ext cx="2001562" cy="1997802"/>
            <a:chOff x="7478975" y="1478706"/>
            <a:chExt cx="1465244" cy="1462491"/>
          </a:xfrm>
        </p:grpSpPr>
        <p:sp>
          <p:nvSpPr>
            <p:cNvPr id="16" name="Oval 15">
              <a:extLst>
                <a:ext uri="{FF2B5EF4-FFF2-40B4-BE49-F238E27FC236}">
                  <a16:creationId xmlns="" xmlns:a16="http://schemas.microsoft.com/office/drawing/2014/main" id="{31DD3453-200A-4DC4-B6F5-5EB86A6F576B}"/>
                </a:ext>
              </a:extLst>
            </p:cNvPr>
            <p:cNvSpPr/>
            <p:nvPr/>
          </p:nvSpPr>
          <p:spPr>
            <a:xfrm>
              <a:off x="7478975" y="1478706"/>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8394C129-2141-4440-BF8A-AB56D2CAFD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2903" y="1729393"/>
              <a:ext cx="1137389" cy="1137389"/>
            </a:xfrm>
            <a:prstGeom prst="rect">
              <a:avLst/>
            </a:prstGeom>
          </p:spPr>
        </p:pic>
      </p:grpSp>
      <p:sp>
        <p:nvSpPr>
          <p:cNvPr id="18" name="Oval 17">
            <a:extLst>
              <a:ext uri="{FF2B5EF4-FFF2-40B4-BE49-F238E27FC236}">
                <a16:creationId xmlns="" xmlns:a16="http://schemas.microsoft.com/office/drawing/2014/main" id="{F45F91DB-D645-4AD4-8A27-7801369262E1}"/>
              </a:ext>
            </a:extLst>
          </p:cNvPr>
          <p:cNvSpPr/>
          <p:nvPr/>
        </p:nvSpPr>
        <p:spPr>
          <a:xfrm>
            <a:off x="4940451" y="8632319"/>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 xmlns:a16="http://schemas.microsoft.com/office/drawing/2014/main" id="{5949219F-8245-45BF-8191-B850AEBEFDF4}"/>
              </a:ext>
            </a:extLst>
          </p:cNvPr>
          <p:cNvSpPr/>
          <p:nvPr/>
        </p:nvSpPr>
        <p:spPr>
          <a:xfrm>
            <a:off x="8323928" y="10086977"/>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 xmlns:a16="http://schemas.microsoft.com/office/drawing/2014/main" id="{AB25DCD0-DCEA-4E67-A7D0-5CFEB2D09024}"/>
              </a:ext>
            </a:extLst>
          </p:cNvPr>
          <p:cNvGrpSpPr/>
          <p:nvPr/>
        </p:nvGrpSpPr>
        <p:grpSpPr>
          <a:xfrm>
            <a:off x="11907719" y="6174994"/>
            <a:ext cx="2001562" cy="1997802"/>
            <a:chOff x="8082766" y="3281934"/>
            <a:chExt cx="1465244" cy="1462491"/>
          </a:xfrm>
        </p:grpSpPr>
        <p:sp>
          <p:nvSpPr>
            <p:cNvPr id="28" name="Oval 27">
              <a:extLst>
                <a:ext uri="{FF2B5EF4-FFF2-40B4-BE49-F238E27FC236}">
                  <a16:creationId xmlns="" xmlns:a16="http://schemas.microsoft.com/office/drawing/2014/main" id="{7B9F41BE-709A-4ACC-9E52-87DC5CD48D14}"/>
                </a:ext>
              </a:extLst>
            </p:cNvPr>
            <p:cNvSpPr/>
            <p:nvPr/>
          </p:nvSpPr>
          <p:spPr>
            <a:xfrm>
              <a:off x="8082766" y="3281934"/>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 xmlns:a16="http://schemas.microsoft.com/office/drawing/2014/main" id="{EE008BDC-7427-4D9A-8BE2-8248BB3CD3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694" y="3444485"/>
              <a:ext cx="1137389" cy="1137389"/>
            </a:xfrm>
            <a:prstGeom prst="rect">
              <a:avLst/>
            </a:prstGeom>
          </p:spPr>
        </p:pic>
      </p:grpSp>
      <p:sp>
        <p:nvSpPr>
          <p:cNvPr id="30" name="Rectangle 29">
            <a:extLst>
              <a:ext uri="{FF2B5EF4-FFF2-40B4-BE49-F238E27FC236}">
                <a16:creationId xmlns="" xmlns:a16="http://schemas.microsoft.com/office/drawing/2014/main" id="{4623CDFC-B48F-4B02-BF55-B9813E4C3F3E}"/>
              </a:ext>
            </a:extLst>
          </p:cNvPr>
          <p:cNvSpPr/>
          <p:nvPr/>
        </p:nvSpPr>
        <p:spPr>
          <a:xfrm>
            <a:off x="6133931" y="6826921"/>
            <a:ext cx="6400799"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Sports </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Viewing</a:t>
            </a:r>
          </a:p>
        </p:txBody>
      </p:sp>
      <p:sp>
        <p:nvSpPr>
          <p:cNvPr id="3" name="TextBox 2">
            <a:extLst>
              <a:ext uri="{FF2B5EF4-FFF2-40B4-BE49-F238E27FC236}">
                <a16:creationId xmlns="" xmlns:a16="http://schemas.microsoft.com/office/drawing/2014/main" id="{326855F5-6530-4EF2-9F06-F9786504C69E}"/>
              </a:ext>
            </a:extLst>
          </p:cNvPr>
          <p:cNvSpPr txBox="1"/>
          <p:nvPr/>
        </p:nvSpPr>
        <p:spPr>
          <a:xfrm>
            <a:off x="10877911" y="2839154"/>
            <a:ext cx="1056640"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a:t>
            </a:r>
          </a:p>
        </p:txBody>
      </p:sp>
      <p:sp>
        <p:nvSpPr>
          <p:cNvPr id="34" name="TextBox 33">
            <a:extLst>
              <a:ext uri="{FF2B5EF4-FFF2-40B4-BE49-F238E27FC236}">
                <a16:creationId xmlns="" xmlns:a16="http://schemas.microsoft.com/office/drawing/2014/main" id="{8C73B1AD-399C-4F49-BCD3-B49858764B1C}"/>
              </a:ext>
            </a:extLst>
          </p:cNvPr>
          <p:cNvSpPr txBox="1"/>
          <p:nvPr/>
        </p:nvSpPr>
        <p:spPr>
          <a:xfrm>
            <a:off x="12159361" y="5572940"/>
            <a:ext cx="1498278"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Mobile</a:t>
            </a:r>
          </a:p>
        </p:txBody>
      </p:sp>
      <p:sp>
        <p:nvSpPr>
          <p:cNvPr id="35" name="TextBox 34">
            <a:extLst>
              <a:ext uri="{FF2B5EF4-FFF2-40B4-BE49-F238E27FC236}">
                <a16:creationId xmlns="" xmlns:a16="http://schemas.microsoft.com/office/drawing/2014/main" id="{C8047F35-0204-4F18-BE67-27D313E8E00E}"/>
              </a:ext>
            </a:extLst>
          </p:cNvPr>
          <p:cNvSpPr txBox="1"/>
          <p:nvPr/>
        </p:nvSpPr>
        <p:spPr>
          <a:xfrm>
            <a:off x="5055113" y="10723982"/>
            <a:ext cx="1705394"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Desktop</a:t>
            </a:r>
          </a:p>
        </p:txBody>
      </p:sp>
      <p:sp>
        <p:nvSpPr>
          <p:cNvPr id="36" name="TextBox 35">
            <a:extLst>
              <a:ext uri="{FF2B5EF4-FFF2-40B4-BE49-F238E27FC236}">
                <a16:creationId xmlns="" xmlns:a16="http://schemas.microsoft.com/office/drawing/2014/main" id="{FAF8323D-EE1A-4E4E-9B14-405F5CC6C73F}"/>
              </a:ext>
            </a:extLst>
          </p:cNvPr>
          <p:cNvSpPr txBox="1"/>
          <p:nvPr/>
        </p:nvSpPr>
        <p:spPr>
          <a:xfrm>
            <a:off x="8575987" y="12156495"/>
            <a:ext cx="1547026"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Laptop</a:t>
            </a:r>
          </a:p>
        </p:txBody>
      </p:sp>
      <p:sp>
        <p:nvSpPr>
          <p:cNvPr id="37" name="TextBox 36">
            <a:extLst>
              <a:ext uri="{FF2B5EF4-FFF2-40B4-BE49-F238E27FC236}">
                <a16:creationId xmlns="" xmlns:a16="http://schemas.microsoft.com/office/drawing/2014/main" id="{CA4218E7-6A36-4398-B730-0B7A8E9D80D0}"/>
              </a:ext>
            </a:extLst>
          </p:cNvPr>
          <p:cNvSpPr txBox="1"/>
          <p:nvPr/>
        </p:nvSpPr>
        <p:spPr>
          <a:xfrm>
            <a:off x="4542555" y="5608798"/>
            <a:ext cx="2340740"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Out-Of-Home</a:t>
            </a:r>
          </a:p>
        </p:txBody>
      </p:sp>
      <p:sp>
        <p:nvSpPr>
          <p:cNvPr id="38" name="TextBox 37">
            <a:extLst>
              <a:ext uri="{FF2B5EF4-FFF2-40B4-BE49-F238E27FC236}">
                <a16:creationId xmlns="" xmlns:a16="http://schemas.microsoft.com/office/drawing/2014/main" id="{A7C684EE-77D0-44F7-96F7-42C90E4B52FE}"/>
              </a:ext>
            </a:extLst>
          </p:cNvPr>
          <p:cNvSpPr txBox="1"/>
          <p:nvPr/>
        </p:nvSpPr>
        <p:spPr>
          <a:xfrm>
            <a:off x="12031289" y="10741733"/>
            <a:ext cx="1373698"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Tablet</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9255" y="6336229"/>
            <a:ext cx="1461853" cy="146185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30018" y="10257768"/>
            <a:ext cx="1638964" cy="1638964"/>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5257" y="9009500"/>
            <a:ext cx="1284639" cy="1284639"/>
          </a:xfrm>
          <a:prstGeom prst="rect">
            <a:avLst/>
          </a:prstGeom>
        </p:spPr>
      </p:pic>
      <p:grpSp>
        <p:nvGrpSpPr>
          <p:cNvPr id="26" name="Group 25"/>
          <p:cNvGrpSpPr/>
          <p:nvPr/>
        </p:nvGrpSpPr>
        <p:grpSpPr>
          <a:xfrm>
            <a:off x="18631211" y="-12700"/>
            <a:ext cx="5752789" cy="13728700"/>
            <a:chOff x="18631211" y="-12700"/>
            <a:chExt cx="5752789" cy="13728700"/>
          </a:xfrm>
        </p:grpSpPr>
        <p:grpSp>
          <p:nvGrpSpPr>
            <p:cNvPr id="25" name="Group 24"/>
            <p:cNvGrpSpPr/>
            <p:nvPr/>
          </p:nvGrpSpPr>
          <p:grpSpPr>
            <a:xfrm>
              <a:off x="18631211" y="3734038"/>
              <a:ext cx="5752789" cy="9981962"/>
              <a:chOff x="18631211" y="3734038"/>
              <a:chExt cx="5752789" cy="9981962"/>
            </a:xfrm>
          </p:grpSpPr>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631211" y="3734038"/>
                <a:ext cx="5752788" cy="3297964"/>
              </a:xfrm>
              <a:prstGeom prst="rect">
                <a:avLst/>
              </a:prstGeom>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631212" y="7036414"/>
                <a:ext cx="5752788" cy="3339136"/>
              </a:xfrm>
              <a:prstGeom prst="rect">
                <a:avLst/>
              </a:prstGeom>
            </p:spPr>
          </p:pic>
          <p:pic>
            <p:nvPicPr>
              <p:cNvPr id="24" name="Picture 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631212" y="10375550"/>
                <a:ext cx="5752787" cy="3340450"/>
              </a:xfrm>
              <a:prstGeom prst="rect">
                <a:avLst/>
              </a:prstGeom>
            </p:spPr>
          </p:pic>
        </p:grpSp>
        <p:pic>
          <p:nvPicPr>
            <p:cNvPr id="19" name="Picture 18"/>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631212" y="-12700"/>
              <a:ext cx="5752788" cy="3743425"/>
            </a:xfrm>
            <a:prstGeom prst="rect">
              <a:avLst/>
            </a:prstGeom>
          </p:spPr>
        </p:pic>
      </p:grpSp>
      <p:sp>
        <p:nvSpPr>
          <p:cNvPr id="40" name="Oval 39">
            <a:extLst>
              <a:ext uri="{FF2B5EF4-FFF2-40B4-BE49-F238E27FC236}">
                <a16:creationId xmlns="" xmlns:a16="http://schemas.microsoft.com/office/drawing/2014/main" id="{7B9F41BE-709A-4ACC-9E52-87DC5CD48D14}"/>
              </a:ext>
            </a:extLst>
          </p:cNvPr>
          <p:cNvSpPr/>
          <p:nvPr/>
        </p:nvSpPr>
        <p:spPr>
          <a:xfrm>
            <a:off x="6337307" y="3425534"/>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 xmlns:a16="http://schemas.microsoft.com/office/drawing/2014/main" id="{8C73B1AD-399C-4F49-BCD3-B49858764B1C}"/>
              </a:ext>
            </a:extLst>
          </p:cNvPr>
          <p:cNvSpPr txBox="1"/>
          <p:nvPr/>
        </p:nvSpPr>
        <p:spPr>
          <a:xfrm>
            <a:off x="5786385" y="2842517"/>
            <a:ext cx="3102194"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In-Stadium / Arena</a:t>
            </a:r>
          </a:p>
        </p:txBody>
      </p:sp>
      <p:pic>
        <p:nvPicPr>
          <p:cNvPr id="39" name="Picture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80468" y="3758724"/>
            <a:ext cx="1314028" cy="1314028"/>
          </a:xfrm>
          <a:prstGeom prst="rect">
            <a:avLst/>
          </a:prstGeom>
        </p:spPr>
      </p:pic>
    </p:spTree>
    <p:extLst>
      <p:ext uri="{BB962C8B-B14F-4D97-AF65-F5344CB8AC3E}">
        <p14:creationId xmlns:p14="http://schemas.microsoft.com/office/powerpoint/2010/main" val="315085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73035" y="686650"/>
            <a:ext cx="7119259" cy="98670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major sports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like NFL, college football, MLB and NBA, attract both male and female fans, while more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niche sports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skew towards one gender.</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instance, sports like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golf</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boxing</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mixed martial arts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skew more towards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males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while sports like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gymnastics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figure skating</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skew more towards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females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noProof="0" dirty="0">
                <a:solidFill>
                  <a:srgbClr val="8A8A8A"/>
                </a:solidFill>
                <a:latin typeface="Open Sans" panose="020B0606030504020204" pitchFamily="34" charset="0"/>
                <a:ea typeface="Open Sans" panose="020B0606030504020204" pitchFamily="34" charset="0"/>
                <a:cs typeface="Open Sans" panose="020B0606030504020204" pitchFamily="34" charset="0"/>
              </a:rPr>
              <a:t>50</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65494" y="4275958"/>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81845" y="7393495"/>
            <a:ext cx="1298813" cy="129881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39220" y="4360432"/>
            <a:ext cx="1299346" cy="129934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38023" y="10026795"/>
            <a:ext cx="1298813" cy="1298813"/>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800428" y="10091160"/>
            <a:ext cx="1298813" cy="1298813"/>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28911" y="7383287"/>
            <a:ext cx="1298813" cy="1298813"/>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674054" y="7383286"/>
            <a:ext cx="1298813" cy="1298813"/>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635315" y="9950597"/>
            <a:ext cx="1298813" cy="1298813"/>
          </a:xfrm>
          <a:prstGeom prst="rect">
            <a:avLst/>
          </a:prstGeom>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99376" y="7270700"/>
            <a:ext cx="1298813" cy="1298813"/>
          </a:xfrm>
          <a:prstGeom prst="rect">
            <a:avLst/>
          </a:prstGeom>
        </p:spPr>
      </p:pic>
      <p:pic>
        <p:nvPicPr>
          <p:cNvPr id="22" name="Picture 2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344690" y="1480804"/>
            <a:ext cx="1299346" cy="1299346"/>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81</a:t>
            </a:r>
            <a:r>
              <a:rPr kumimoji="0" lang="en-US" sz="320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83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3200" noProof="0" dirty="0">
                <a:solidFill>
                  <a:srgbClr val="7A5F9A"/>
                </a:solidFill>
                <a:latin typeface="Open Sans" panose="020B0606030504020204" pitchFamily="34" charset="0"/>
                <a:ea typeface="Open Sans" panose="020B0606030504020204" pitchFamily="34" charset="0"/>
                <a:cs typeface="Open Sans" panose="020B0606030504020204" pitchFamily="34" charset="0"/>
              </a:rPr>
              <a:t>79</a:t>
            </a:r>
            <a:r>
              <a:rPr kumimoji="0" lang="en-US" sz="32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36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13572700" y="1480804"/>
            <a:ext cx="1299346" cy="1299346"/>
          </a:xfrm>
          <a:prstGeom prst="rect">
            <a:avLst/>
          </a:prstGeom>
        </p:spPr>
      </p:pic>
      <p:sp>
        <p:nvSpPr>
          <p:cNvPr id="26" name="TextBox 25"/>
          <p:cNvSpPr txBox="1"/>
          <p:nvPr/>
        </p:nvSpPr>
        <p:spPr>
          <a:xfrm>
            <a:off x="1224087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57%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64%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58%</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0222099"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54%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58%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49%</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158998" y="5788747"/>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44%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47%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40%</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0033670" y="579782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lvl="0" algn="ctr">
              <a:defRPr/>
            </a:pP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22%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23%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22%</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16454680"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25%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28%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21%</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2516629" y="5788747"/>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29%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26%</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200000">
            <a:off x="9550025" y="4355831"/>
            <a:ext cx="1299346" cy="1299346"/>
          </a:xfrm>
          <a:prstGeom prst="rect">
            <a:avLst/>
          </a:prstGeom>
        </p:spPr>
      </p:pic>
      <p:pic>
        <p:nvPicPr>
          <p:cNvPr id="42" name="Picture 4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614049" y="4355830"/>
            <a:ext cx="1301991" cy="1301991"/>
          </a:xfrm>
          <a:prstGeom prst="rect">
            <a:avLst/>
          </a:prstGeom>
        </p:spPr>
      </p:pic>
      <p:sp>
        <p:nvSpPr>
          <p:cNvPr id="88" name="TextBox 87"/>
          <p:cNvSpPr txBox="1"/>
          <p:nvPr/>
        </p:nvSpPr>
        <p:spPr>
          <a:xfrm>
            <a:off x="8470304" y="8792033"/>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lvl="0" algn="ctr">
              <a:defRPr/>
            </a:pP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22%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22%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21%</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12303224" y="1146351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15%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18%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10%</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16389226" y="8800884"/>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27%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33%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18%</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lvl="0" algn="ctr">
              <a:defRPr/>
            </a:pP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6% </a:t>
            </a:r>
            <a:r>
              <a:rPr lang="en-US" sz="3200" b="1"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5%</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p:cNvSpPr txBox="1"/>
          <p:nvPr/>
        </p:nvSpPr>
        <p:spPr>
          <a:xfrm>
            <a:off x="8146729" y="11463512"/>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20%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25%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12%</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9996820" y="8794915"/>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9%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B74C49"/>
                </a:solidFill>
                <a:latin typeface="Open Sans" panose="020B0606030504020204" pitchFamily="34" charset="0"/>
                <a:ea typeface="Open Sans" panose="020B0606030504020204" pitchFamily="34" charset="0"/>
                <a:cs typeface="Open Sans" panose="020B0606030504020204" pitchFamily="34" charset="0"/>
              </a:rPr>
              <a:t>5%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16%</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12515368" y="8794913"/>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14%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B74C49"/>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20%</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6677570"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9%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6%</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Text Placeholder 3"/>
          <p:cNvSpPr>
            <a:spLocks noGrp="1"/>
          </p:cNvSpPr>
          <p:nvPr>
            <p:ph type="body" sz="quarter" idx="14"/>
          </p:nvPr>
        </p:nvSpPr>
        <p:spPr>
          <a:xfrm>
            <a:off x="8158997" y="12781720"/>
            <a:ext cx="13370801" cy="503968"/>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Q8: Which sports do you follow?  Note: Numbers don’t add to 100% due to respondents ability to select more than one answer. All Sports Fans based on P18+. Sorted by female fans’ %.</a:t>
            </a: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 xmlns:a16="http://schemas.microsoft.com/office/drawing/2014/main" id="{A7B09BD8-9A5B-4E8F-9001-69D4B543F134}"/>
              </a:ext>
            </a:extLst>
          </p:cNvPr>
          <p:cNvSpPr/>
          <p:nvPr/>
        </p:nvSpPr>
        <p:spPr>
          <a:xfrm>
            <a:off x="7967124" y="295951"/>
            <a:ext cx="16416875" cy="1138773"/>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algn="ct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a:t>
            </a:r>
            <a:endParaRPr lang="en-US" sz="44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Picture 43">
            <a:extLst>
              <a:ext uri="{FF2B5EF4-FFF2-40B4-BE49-F238E27FC236}">
                <a16:creationId xmlns="" xmlns:a16="http://schemas.microsoft.com/office/drawing/2014/main" id="{F5EE5040-A9D5-4522-A308-5AC0D9916B1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pic>
        <p:nvPicPr>
          <p:cNvPr id="45" name="Picture 44">
            <a:extLst>
              <a:ext uri="{FF2B5EF4-FFF2-40B4-BE49-F238E27FC236}">
                <a16:creationId xmlns="" xmlns:a16="http://schemas.microsoft.com/office/drawing/2014/main" id="{25768DDD-0C3B-4835-B474-F49C553504E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7375436" y="1480804"/>
            <a:ext cx="1299346" cy="1299346"/>
          </a:xfrm>
          <a:prstGeom prst="rect">
            <a:avLst/>
          </a:prstGeom>
        </p:spPr>
      </p:pic>
      <p:sp>
        <p:nvSpPr>
          <p:cNvPr id="48" name="TextBox 47">
            <a:extLst>
              <a:ext uri="{FF2B5EF4-FFF2-40B4-BE49-F238E27FC236}">
                <a16:creationId xmlns="" xmlns:a16="http://schemas.microsoft.com/office/drawing/2014/main" id="{59A9DE6B-384F-4B36-9335-B8B7AF4EF118}"/>
              </a:ext>
            </a:extLst>
          </p:cNvPr>
          <p:cNvSpPr txBox="1"/>
          <p:nvPr/>
        </p:nvSpPr>
        <p:spPr>
          <a:xfrm>
            <a:off x="16254591" y="2888193"/>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60%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63%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54%</a:t>
            </a:r>
            <a:endParaRPr kumimoji="0" lang="en-US" sz="36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3345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843140"/>
            <a:ext cx="13480741" cy="521165"/>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Sorted on Female fans’ %.</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88568"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There’s not much of a difference between males and females when it comes to the main reasons they like to watch live sports at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home – like many of the other audience segments, it’s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about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cost efficiency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Female fans are more likely to appreciate the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communal aspect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sports viewing, ability to more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easily follow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action on TV and the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off-the-</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field’ coverage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that includes interviews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human interest stories.</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 xmlns:a16="http://schemas.microsoft.com/office/drawing/2014/main" id="{D40F5D82-AA0A-4759-8F42-2E010442BB8A}"/>
              </a:ext>
            </a:extLst>
          </p:cNvPr>
          <p:cNvSpPr/>
          <p:nvPr/>
        </p:nvSpPr>
        <p:spPr>
          <a:xfrm>
            <a:off x="7967124" y="1021099"/>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Chart 16">
            <a:extLst>
              <a:ext uri="{FF2B5EF4-FFF2-40B4-BE49-F238E27FC236}">
                <a16:creationId xmlns="" xmlns:a16="http://schemas.microsoft.com/office/drawing/2014/main" id="{CAD2B31B-D444-4D75-8DA9-64E6E76AA0FA}"/>
              </a:ext>
            </a:extLst>
          </p:cNvPr>
          <p:cNvGraphicFramePr/>
          <p:nvPr>
            <p:extLst>
              <p:ext uri="{D42A27DB-BD31-4B8C-83A1-F6EECF244321}">
                <p14:modId xmlns:p14="http://schemas.microsoft.com/office/powerpoint/2010/main" val="2651645404"/>
              </p:ext>
            </p:extLst>
          </p:nvPr>
        </p:nvGraphicFramePr>
        <p:xfrm>
          <a:off x="8429172" y="1939751"/>
          <a:ext cx="15345228" cy="10760178"/>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2" name="Rectangle 21"/>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6" name="Rectangle 25"/>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7" name="Rectangle 26"/>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28" name="Rectangle 27"/>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3777621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7" y="12638597"/>
            <a:ext cx="13361502" cy="754360"/>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Sorted on Female fans’ %.</a:t>
            </a:r>
            <a:endPar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52</a:t>
            </a:r>
          </a:p>
        </p:txBody>
      </p:sp>
      <p:sp>
        <p:nvSpPr>
          <p:cNvPr id="15" name="Rectangle 14">
            <a:extLst>
              <a:ext uri="{FF2B5EF4-FFF2-40B4-BE49-F238E27FC236}">
                <a16:creationId xmlns="" xmlns:a16="http://schemas.microsoft.com/office/drawing/2014/main" id="{E334BFEF-F7F2-426D-B14B-6EBB2A746DDE}"/>
              </a:ext>
            </a:extLst>
          </p:cNvPr>
          <p:cNvSpPr/>
          <p:nvPr/>
        </p:nvSpPr>
        <p:spPr>
          <a:xfrm>
            <a:off x="7967124" y="1083508"/>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a:extLst>
              <a:ext uri="{FF2B5EF4-FFF2-40B4-BE49-F238E27FC236}">
                <a16:creationId xmlns="" xmlns:a16="http://schemas.microsoft.com/office/drawing/2014/main" id="{A7096B75-1288-41B2-B09C-01B13AC9BBA8}"/>
              </a:ext>
            </a:extLst>
          </p:cNvPr>
          <p:cNvGraphicFramePr/>
          <p:nvPr>
            <p:extLst>
              <p:ext uri="{D42A27DB-BD31-4B8C-83A1-F6EECF244321}">
                <p14:modId xmlns:p14="http://schemas.microsoft.com/office/powerpoint/2010/main" val="1066349908"/>
              </p:ext>
            </p:extLst>
          </p:nvPr>
        </p:nvGraphicFramePr>
        <p:xfrm>
          <a:off x="8429172" y="2024030"/>
          <a:ext cx="15345228" cy="10657398"/>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1">
            <a:extLst>
              <a:ext uri="{FF2B5EF4-FFF2-40B4-BE49-F238E27FC236}">
                <a16:creationId xmlns="" xmlns:a16="http://schemas.microsoft.com/office/drawing/2014/main" id="{D9B0F3B2-5C1F-4179-92F5-3BEA9F3E6A61}"/>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Male and female fans enjoy going to a live sporting event because they see it as an occasion to spend valuable time with 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friends &amp; family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It also gives them the ability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 everything</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happening on the field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they can show off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 pride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Female fans also like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they feel with other fans and they’re more likely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share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these moments with their followers on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media</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 xmlns:a16="http://schemas.microsoft.com/office/drawing/2014/main" id="{DABD10A5-DF15-45B9-9909-3B5D43B6398C}"/>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1" name="Rectangle 20">
            <a:extLst>
              <a:ext uri="{FF2B5EF4-FFF2-40B4-BE49-F238E27FC236}">
                <a16:creationId xmlns="" xmlns:a16="http://schemas.microsoft.com/office/drawing/2014/main" id="{9659714F-CC6E-49CA-A672-5B72705816C0}"/>
              </a:ext>
            </a:extLst>
          </p:cNvPr>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2" name="Rectangle 21">
            <a:extLst>
              <a:ext uri="{FF2B5EF4-FFF2-40B4-BE49-F238E27FC236}">
                <a16:creationId xmlns="" xmlns:a16="http://schemas.microsoft.com/office/drawing/2014/main" id="{1735E188-15CB-4135-94B0-59B678A16CED}"/>
              </a:ext>
            </a:extLst>
          </p:cNvPr>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3" name="Rectangle 22">
            <a:extLst>
              <a:ext uri="{FF2B5EF4-FFF2-40B4-BE49-F238E27FC236}">
                <a16:creationId xmlns="" xmlns:a16="http://schemas.microsoft.com/office/drawing/2014/main" id="{B7901F71-F4F3-4F96-B57F-1F411934209C}"/>
              </a:ext>
            </a:extLst>
          </p:cNvPr>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4" name="Rectangle 23">
            <a:extLst>
              <a:ext uri="{FF2B5EF4-FFF2-40B4-BE49-F238E27FC236}">
                <a16:creationId xmlns="" xmlns:a16="http://schemas.microsoft.com/office/drawing/2014/main" id="{F4A5AE3B-0D20-4C25-B1A9-92CD8EED3A34}"/>
              </a:ext>
            </a:extLst>
          </p:cNvPr>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5" name="Rectangle 24">
            <a:extLst>
              <a:ext uri="{FF2B5EF4-FFF2-40B4-BE49-F238E27FC236}">
                <a16:creationId xmlns="" xmlns:a16="http://schemas.microsoft.com/office/drawing/2014/main" id="{43D9BAE3-BB8C-4769-8D2C-FF7AE6201D7A}"/>
              </a:ext>
            </a:extLst>
          </p:cNvPr>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3793010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53</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8092097" y="12741996"/>
            <a:ext cx="13361502" cy="569793"/>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Sorted on Female fans’ %.</a:t>
            </a:r>
          </a:p>
        </p:txBody>
      </p:sp>
      <p:sp>
        <p:nvSpPr>
          <p:cNvPr id="19" name="Rectangle 18">
            <a:extLst>
              <a:ext uri="{FF2B5EF4-FFF2-40B4-BE49-F238E27FC236}">
                <a16:creationId xmlns="" xmlns:a16="http://schemas.microsoft.com/office/drawing/2014/main" id="{276F30FF-11FF-40B7-803A-820D6743EF57}"/>
              </a:ext>
            </a:extLst>
          </p:cNvPr>
          <p:cNvSpPr/>
          <p:nvPr/>
        </p:nvSpPr>
        <p:spPr>
          <a:xfrm>
            <a:off x="7967124" y="1231657"/>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 xmlns:a16="http://schemas.microsoft.com/office/drawing/2014/main" id="{9EE390BE-C7F0-4CAB-808C-00DA0BD4EFD8}"/>
              </a:ext>
            </a:extLst>
          </p:cNvPr>
          <p:cNvSpPr txBox="1">
            <a:spLocks/>
          </p:cNvSpPr>
          <p:nvPr/>
        </p:nvSpPr>
        <p:spPr>
          <a:xfrm>
            <a:off x="89338" y="686650"/>
            <a:ext cx="7794496" cy="123950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Male and female fans typically cite the same reasons as to why they might not attend a sporting event with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cost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40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inconveniences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like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traffic</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stadium distance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seat locations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as the biggest factors for both.</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Interestingly, male sports fans are more likely to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not want to devote enough time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during the day to attend a game.</a:t>
            </a:r>
            <a:endParaRPr kumimoji="0" lang="en-US" sz="4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8" name="Chart 17">
            <a:extLst>
              <a:ext uri="{FF2B5EF4-FFF2-40B4-BE49-F238E27FC236}">
                <a16:creationId xmlns="" xmlns:a16="http://schemas.microsoft.com/office/drawing/2014/main" id="{100B60B7-4AB6-4D22-B8EA-082E024CBD6A}"/>
              </a:ext>
            </a:extLst>
          </p:cNvPr>
          <p:cNvGraphicFramePr/>
          <p:nvPr>
            <p:extLst>
              <p:ext uri="{D42A27DB-BD31-4B8C-83A1-F6EECF244321}">
                <p14:modId xmlns:p14="http://schemas.microsoft.com/office/powerpoint/2010/main" val="3311576850"/>
              </p:ext>
            </p:extLst>
          </p:nvPr>
        </p:nvGraphicFramePr>
        <p:xfrm>
          <a:off x="8429172" y="2109595"/>
          <a:ext cx="15345228" cy="1055189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 xmlns:a16="http://schemas.microsoft.com/office/drawing/2014/main" id="{3C79DE9B-462D-4197-9616-010BE07F9894}"/>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5" name="Rectangle 24">
            <a:extLst>
              <a:ext uri="{FF2B5EF4-FFF2-40B4-BE49-F238E27FC236}">
                <a16:creationId xmlns="" xmlns:a16="http://schemas.microsoft.com/office/drawing/2014/main" id="{605D3849-DA2A-4566-BB35-E4A0D44F0317}"/>
              </a:ext>
            </a:extLst>
          </p:cNvPr>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6" name="Rectangle 25">
            <a:extLst>
              <a:ext uri="{FF2B5EF4-FFF2-40B4-BE49-F238E27FC236}">
                <a16:creationId xmlns="" xmlns:a16="http://schemas.microsoft.com/office/drawing/2014/main" id="{C607B1BA-19A4-4A24-9081-8233C9F7474F}"/>
              </a:ext>
            </a:extLst>
          </p:cNvPr>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7" name="Rectangle 26">
            <a:extLst>
              <a:ext uri="{FF2B5EF4-FFF2-40B4-BE49-F238E27FC236}">
                <a16:creationId xmlns="" xmlns:a16="http://schemas.microsoft.com/office/drawing/2014/main" id="{2197EFE2-FEE3-4DE1-AC6C-3A0EF263F1B7}"/>
              </a:ext>
            </a:extLst>
          </p:cNvPr>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8" name="Rectangle 27">
            <a:extLst>
              <a:ext uri="{FF2B5EF4-FFF2-40B4-BE49-F238E27FC236}">
                <a16:creationId xmlns="" xmlns:a16="http://schemas.microsoft.com/office/drawing/2014/main" id="{5C17FFB3-DC3B-414E-B967-D05EAB176E1A}"/>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a:extLst>
              <a:ext uri="{FF2B5EF4-FFF2-40B4-BE49-F238E27FC236}">
                <a16:creationId xmlns="" xmlns:a16="http://schemas.microsoft.com/office/drawing/2014/main" id="{A2C486E4-1750-4B4C-BA60-3EAC7C67A7B4}"/>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697837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6" name="Text Placeholder 3">
            <a:extLst>
              <a:ext uri="{FF2B5EF4-FFF2-40B4-BE49-F238E27FC236}">
                <a16:creationId xmlns="" xmlns:a16="http://schemas.microsoft.com/office/drawing/2014/main" id="{269AC082-0D8B-443C-8EBC-EF87B0EF5143}"/>
              </a:ext>
            </a:extLst>
          </p:cNvPr>
          <p:cNvSpPr txBox="1">
            <a:spLocks/>
          </p:cNvSpPr>
          <p:nvPr/>
        </p:nvSpPr>
        <p:spPr>
          <a:xfrm>
            <a:off x="8168295" y="12751569"/>
            <a:ext cx="13480741" cy="513015"/>
          </a:xfrm>
          <a:prstGeom prst="rect">
            <a:avLst/>
          </a:prstGeom>
        </p:spPr>
        <p:txBody>
          <a:bodyPr vert="horz">
            <a:noAutofit/>
          </a:bodyPr>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Sorted on Adults 18-34 fans’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 xmlns:a16="http://schemas.microsoft.com/office/drawing/2014/main" id="{8F37255E-C8CF-4604-B377-65527DBD79E6}"/>
              </a:ext>
            </a:extLst>
          </p:cNvPr>
          <p:cNvSpPr/>
          <p:nvPr/>
        </p:nvSpPr>
        <p:spPr>
          <a:xfrm>
            <a:off x="7967124" y="1052824"/>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9" name="Chart 18">
            <a:extLst>
              <a:ext uri="{FF2B5EF4-FFF2-40B4-BE49-F238E27FC236}">
                <a16:creationId xmlns="" xmlns:a16="http://schemas.microsoft.com/office/drawing/2014/main" id="{D26FAEAC-9058-48E9-B73F-C7FC714E0F99}"/>
              </a:ext>
            </a:extLst>
          </p:cNvPr>
          <p:cNvGraphicFramePr/>
          <p:nvPr>
            <p:extLst>
              <p:ext uri="{D42A27DB-BD31-4B8C-83A1-F6EECF244321}">
                <p14:modId xmlns:p14="http://schemas.microsoft.com/office/powerpoint/2010/main" val="1083057175"/>
              </p:ext>
            </p:extLst>
          </p:nvPr>
        </p:nvGraphicFramePr>
        <p:xfrm>
          <a:off x="8429172" y="1936022"/>
          <a:ext cx="15356951" cy="10734409"/>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1">
            <a:extLst>
              <a:ext uri="{FF2B5EF4-FFF2-40B4-BE49-F238E27FC236}">
                <a16:creationId xmlns="" xmlns:a16="http://schemas.microsoft.com/office/drawing/2014/main" id="{72C36C1C-5FD4-4FAD-B060-F557F9F223F8}"/>
              </a:ext>
            </a:extLst>
          </p:cNvPr>
          <p:cNvSpPr txBox="1">
            <a:spLocks/>
          </p:cNvSpPr>
          <p:nvPr/>
        </p:nvSpPr>
        <p:spPr>
          <a:xfrm>
            <a:off x="143125"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Both younger and older demos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most appreciate the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convenience </a:t>
            </a:r>
            <a:r>
              <a:rPr kumimoji="0" lang="en-US" sz="40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viewing experience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watching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sports at home and the ability to have a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for every live sporting event.</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Adults 18-34 also like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flexibility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pause and rewind a game,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comprehensive coverage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that TV networks provide and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ability to easily keep up</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with their fantasy teams and social media posts related to the games they’re watching.</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1" name="Rectangle 20"/>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2" name="Rectangle 21"/>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3" name="Rectangle 22"/>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28" name="Rectangle 27"/>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651783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284314"/>
            <a:ext cx="7823999" cy="1326974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in-person attendance, younger and older demos most appreciate the ability to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 everything</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happening on the field and spending valuable time with their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friends &amp; family</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along with showing their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 pride &amp; support</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also like the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aspect</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attending games which can meld the physical &amp; digital world together – they’re more likely to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tailgate</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post related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media content</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Separately, they’re also more likely to appreciate the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unique food</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drink options</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available in-stadium.</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55</a:t>
            </a:r>
          </a:p>
        </p:txBody>
      </p:sp>
      <p:sp>
        <p:nvSpPr>
          <p:cNvPr id="17" name="Rectangle 16">
            <a:extLst>
              <a:ext uri="{FF2B5EF4-FFF2-40B4-BE49-F238E27FC236}">
                <a16:creationId xmlns="" xmlns:a16="http://schemas.microsoft.com/office/drawing/2014/main" id="{C31CCE9B-DD18-4337-BDE6-D742E50B7A25}"/>
              </a:ext>
            </a:extLst>
          </p:cNvPr>
          <p:cNvSpPr/>
          <p:nvPr/>
        </p:nvSpPr>
        <p:spPr>
          <a:xfrm>
            <a:off x="7967124" y="1121422"/>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3"/>
          <p:cNvSpPr>
            <a:spLocks noGrp="1"/>
          </p:cNvSpPr>
          <p:nvPr>
            <p:ph type="body" sz="quarter" idx="14"/>
          </p:nvPr>
        </p:nvSpPr>
        <p:spPr>
          <a:xfrm>
            <a:off x="8168297" y="12624863"/>
            <a:ext cx="13361502" cy="735994"/>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Sorted on Adults 18-34 fans’ %.</a:t>
            </a:r>
          </a:p>
        </p:txBody>
      </p:sp>
      <p:graphicFrame>
        <p:nvGraphicFramePr>
          <p:cNvPr id="20" name="Chart 19">
            <a:extLst>
              <a:ext uri="{FF2B5EF4-FFF2-40B4-BE49-F238E27FC236}">
                <a16:creationId xmlns="" xmlns:a16="http://schemas.microsoft.com/office/drawing/2014/main" id="{83C68FA4-14B5-4172-ABA7-3D629E8DCD57}"/>
              </a:ext>
            </a:extLst>
          </p:cNvPr>
          <p:cNvGraphicFramePr/>
          <p:nvPr>
            <p:extLst>
              <p:ext uri="{D42A27DB-BD31-4B8C-83A1-F6EECF244321}">
                <p14:modId xmlns:p14="http://schemas.microsoft.com/office/powerpoint/2010/main" val="3317728569"/>
              </p:ext>
            </p:extLst>
          </p:nvPr>
        </p:nvGraphicFramePr>
        <p:xfrm>
          <a:off x="8429172" y="2004999"/>
          <a:ext cx="15356951" cy="10796498"/>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19" name="Rectangle 18"/>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1" name="Rectangle 20"/>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2" name="Rectangle 21"/>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3" name="Rectangle 22"/>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4" name="Rectangle 23"/>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292921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823999" cy="1205811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Older demographics are more likely to cite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cost</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as a reason that they may not attend a sporting event in person along with the hassles that come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too much traffic</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Both younger and older demos have issues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stadium distance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p>
          <a:p>
            <a:pPr algn="l" defTabSz="1828800">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seat locations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generally have a lot more reasons why they don’t attend games including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uncomfortable seats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rowdy crowds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hard to follow</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 action in person and feeling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disconnected</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their lives.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56</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46668"/>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8207248" y="12813599"/>
            <a:ext cx="13361502" cy="426179"/>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Sorted on Adults 18-34 fans’ %.</a:t>
            </a:r>
          </a:p>
        </p:txBody>
      </p:sp>
      <p:sp>
        <p:nvSpPr>
          <p:cNvPr id="21" name="Rectangle 20">
            <a:extLst>
              <a:ext uri="{FF2B5EF4-FFF2-40B4-BE49-F238E27FC236}">
                <a16:creationId xmlns="" xmlns:a16="http://schemas.microsoft.com/office/drawing/2014/main" id="{50F220A1-AFFA-411B-B844-A91B1C06161C}"/>
              </a:ext>
            </a:extLst>
          </p:cNvPr>
          <p:cNvSpPr/>
          <p:nvPr/>
        </p:nvSpPr>
        <p:spPr>
          <a:xfrm>
            <a:off x="7967124" y="1143762"/>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Chart 21">
            <a:extLst>
              <a:ext uri="{FF2B5EF4-FFF2-40B4-BE49-F238E27FC236}">
                <a16:creationId xmlns="" xmlns:a16="http://schemas.microsoft.com/office/drawing/2014/main" id="{FBBEF0D9-A7CD-46B6-B8CD-EF209E9BDD12}"/>
              </a:ext>
            </a:extLst>
          </p:cNvPr>
          <p:cNvGraphicFramePr/>
          <p:nvPr>
            <p:extLst>
              <p:ext uri="{D42A27DB-BD31-4B8C-83A1-F6EECF244321}">
                <p14:modId xmlns:p14="http://schemas.microsoft.com/office/powerpoint/2010/main" val="507646663"/>
              </p:ext>
            </p:extLst>
          </p:nvPr>
        </p:nvGraphicFramePr>
        <p:xfrm>
          <a:off x="8429172" y="2083705"/>
          <a:ext cx="15356951" cy="10551890"/>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a:extLst>
              <a:ext uri="{FF2B5EF4-FFF2-40B4-BE49-F238E27FC236}">
                <a16:creationId xmlns="" xmlns:a16="http://schemas.microsoft.com/office/drawing/2014/main" id="{B8E146DE-3648-4F9A-91D2-9F4AE7506C96}"/>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0" name="Rectangle 19">
            <a:extLst>
              <a:ext uri="{FF2B5EF4-FFF2-40B4-BE49-F238E27FC236}">
                <a16:creationId xmlns="" xmlns:a16="http://schemas.microsoft.com/office/drawing/2014/main" id="{63D8F906-8783-43B6-B233-D38137234554}"/>
              </a:ext>
            </a:extLst>
          </p:cNvPr>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3" name="Rectangle 22">
            <a:extLst>
              <a:ext uri="{FF2B5EF4-FFF2-40B4-BE49-F238E27FC236}">
                <a16:creationId xmlns="" xmlns:a16="http://schemas.microsoft.com/office/drawing/2014/main" id="{7B4C3BB8-B406-4DC5-A2C7-75DF7D4348AC}"/>
              </a:ext>
            </a:extLst>
          </p:cNvPr>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4" name="Rectangle 23">
            <a:extLst>
              <a:ext uri="{FF2B5EF4-FFF2-40B4-BE49-F238E27FC236}">
                <a16:creationId xmlns="" xmlns:a16="http://schemas.microsoft.com/office/drawing/2014/main" id="{8310AEDC-6FD4-4725-A316-734DAAB245AF}"/>
              </a:ext>
            </a:extLst>
          </p:cNvPr>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5" name="Rectangle 24">
            <a:extLst>
              <a:ext uri="{FF2B5EF4-FFF2-40B4-BE49-F238E27FC236}">
                <a16:creationId xmlns="" xmlns:a16="http://schemas.microsoft.com/office/drawing/2014/main" id="{5BFD0AFB-C548-473E-81EC-675706FD7904}"/>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a:extLst>
              <a:ext uri="{FF2B5EF4-FFF2-40B4-BE49-F238E27FC236}">
                <a16:creationId xmlns="" xmlns:a16="http://schemas.microsoft.com/office/drawing/2014/main" id="{5C4E8E58-F12B-4225-833D-397215AADADF}"/>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31961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AFE8B4F-3819-4FF3-853D-831B052EC06E}"/>
              </a:ext>
            </a:extLst>
          </p:cNvPr>
          <p:cNvSpPr/>
          <p:nvPr/>
        </p:nvSpPr>
        <p:spPr>
          <a:xfrm>
            <a:off x="-1" y="5219699"/>
            <a:ext cx="21927671" cy="313067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 xmlns:a16="http://schemas.microsoft.com/office/drawing/2014/main" id="{799E8460-57DF-4E1A-BD61-FBBD179E0412}"/>
              </a:ext>
            </a:extLst>
          </p:cNvPr>
          <p:cNvSpPr txBox="1"/>
          <p:nvPr/>
        </p:nvSpPr>
        <p:spPr>
          <a:xfrm>
            <a:off x="255494" y="6292591"/>
            <a:ext cx="21672176" cy="984885"/>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Members Exclusive: Additional Demo Cuts To The Survey</a:t>
            </a:r>
          </a:p>
        </p:txBody>
      </p:sp>
    </p:spTree>
    <p:extLst>
      <p:ext uri="{BB962C8B-B14F-4D97-AF65-F5344CB8AC3E}">
        <p14:creationId xmlns:p14="http://schemas.microsoft.com/office/powerpoint/2010/main" val="4044603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C0B7043F-261A-4DF3-8308-ED0A1973C94F}"/>
              </a:ext>
            </a:extLst>
          </p:cNvPr>
          <p:cNvSpPr/>
          <p:nvPr/>
        </p:nvSpPr>
        <p:spPr>
          <a:xfrm>
            <a:off x="143125" y="2054941"/>
            <a:ext cx="24240874"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58</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4" name="TextBox 13"/>
          <p:cNvSpPr txBox="1"/>
          <p:nvPr/>
        </p:nvSpPr>
        <p:spPr>
          <a:xfrm>
            <a:off x="9632480" y="3471151"/>
            <a:ext cx="5204253" cy="646331"/>
          </a:xfrm>
          <a:prstGeom prst="rect">
            <a:avLst/>
          </a:prstGeom>
          <a:noFill/>
        </p:spPr>
        <p:txBody>
          <a:bodyPr wrap="square" rtlCol="0">
            <a:spAutoFit/>
          </a:bodyPr>
          <a:lstStyle/>
          <a:p>
            <a:pPr algn="ctr"/>
            <a:r>
              <a:rPr lang="en-US" sz="3600" b="1" u="sng" dirty="0">
                <a:latin typeface="Open Sans" panose="020B0606030504020204" pitchFamily="34" charset="0"/>
                <a:ea typeface="Open Sans" panose="020B0606030504020204" pitchFamily="34" charset="0"/>
                <a:cs typeface="Open Sans" panose="020B0606030504020204" pitchFamily="34" charset="0"/>
              </a:rPr>
              <a:t>Black Sports Fans</a:t>
            </a:r>
          </a:p>
        </p:txBody>
      </p:sp>
      <p:graphicFrame>
        <p:nvGraphicFramePr>
          <p:cNvPr id="5" name="Chart 4"/>
          <p:cNvGraphicFramePr/>
          <p:nvPr>
            <p:extLst>
              <p:ext uri="{D42A27DB-BD31-4B8C-83A1-F6EECF244321}">
                <p14:modId xmlns:p14="http://schemas.microsoft.com/office/powerpoint/2010/main" val="273454337"/>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extLst>
              <p:ext uri="{D42A27DB-BD31-4B8C-83A1-F6EECF244321}">
                <p14:modId xmlns:p14="http://schemas.microsoft.com/office/powerpoint/2010/main" val="1291423284"/>
              </p:ext>
            </p:extLst>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1559139" y="2933269"/>
            <a:ext cx="5379349" cy="1200329"/>
          </a:xfrm>
          <a:prstGeom prst="rect">
            <a:avLst/>
          </a:prstGeom>
          <a:noFill/>
        </p:spPr>
        <p:txBody>
          <a:bodyPr wrap="square" rtlCol="0">
            <a:spAutoFit/>
          </a:bodyPr>
          <a:lstStyle/>
          <a:p>
            <a:pPr algn="ctr"/>
            <a:r>
              <a:rPr lang="en-US" sz="3600" b="1" u="sng" dirty="0">
                <a:latin typeface="Open Sans" panose="020B0606030504020204" pitchFamily="34" charset="0"/>
                <a:ea typeface="Open Sans" panose="020B0606030504020204" pitchFamily="34" charset="0"/>
                <a:cs typeface="Open Sans" panose="020B0606030504020204" pitchFamily="34" charset="0"/>
              </a:rPr>
              <a:t>Non-Hispanic White Sports Fans</a:t>
            </a:r>
          </a:p>
        </p:txBody>
      </p:sp>
      <p:sp>
        <p:nvSpPr>
          <p:cNvPr id="18" name="Text Placeholder 3">
            <a:extLst>
              <a:ext uri="{FF2B5EF4-FFF2-40B4-BE49-F238E27FC236}">
                <a16:creationId xmlns="" xmlns:a16="http://schemas.microsoft.com/office/drawing/2014/main" id="{60F35705-C0FA-40B8-86E6-05E2D5ECC528}"/>
              </a:ext>
            </a:extLst>
          </p:cNvPr>
          <p:cNvSpPr txBox="1">
            <a:spLocks/>
          </p:cNvSpPr>
          <p:nvPr/>
        </p:nvSpPr>
        <p:spPr>
          <a:xfrm>
            <a:off x="4407168" y="12102644"/>
            <a:ext cx="16282838" cy="36933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600" b="1" dirty="0">
                <a:latin typeface="Open Sans" panose="020B0606030504020204" pitchFamily="34" charset="0"/>
                <a:ea typeface="Open Sans" panose="020B0606030504020204" pitchFamily="34" charset="0"/>
                <a:cs typeface="Open Sans" panose="020B0606030504020204" pitchFamily="34" charset="0"/>
              </a:rPr>
              <a:t>*TV is inclusive of </a:t>
            </a:r>
            <a:r>
              <a:rPr lang="en-US" sz="1600" b="1" u="sng" dirty="0">
                <a:latin typeface="Open Sans" panose="020B0606030504020204" pitchFamily="34" charset="0"/>
                <a:ea typeface="Open Sans" panose="020B0606030504020204" pitchFamily="34" charset="0"/>
                <a:cs typeface="Open Sans" panose="020B0606030504020204" pitchFamily="34" charset="0"/>
              </a:rPr>
              <a:t>all devices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ie</a:t>
            </a:r>
            <a:r>
              <a:rPr lang="en-US" sz="1600"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sz="1600" b="1" dirty="0" err="1">
                <a:latin typeface="Open Sans" panose="020B0606030504020204" pitchFamily="34" charset="0"/>
                <a:ea typeface="Open Sans" panose="020B0606030504020204" pitchFamily="34" charset="0"/>
                <a:cs typeface="Open Sans" panose="020B0606030504020204" pitchFamily="34" charset="0"/>
              </a:rPr>
              <a:t>etc</a:t>
            </a:r>
            <a:r>
              <a:rPr lang="en-US" sz="1600" b="1" dirty="0">
                <a:latin typeface="Open Sans" panose="020B0606030504020204" pitchFamily="34" charset="0"/>
                <a:ea typeface="Open Sans" panose="020B0606030504020204" pitchFamily="34" charset="0"/>
                <a:cs typeface="Open Sans" panose="020B0606030504020204" pitchFamily="34" charset="0"/>
              </a:rPr>
              <a:t>) and </a:t>
            </a:r>
            <a:r>
              <a:rPr lang="en-US" sz="1600" b="1" u="sng" dirty="0">
                <a:latin typeface="Open Sans" panose="020B0606030504020204" pitchFamily="34" charset="0"/>
                <a:ea typeface="Open Sans" panose="020B0606030504020204" pitchFamily="34" charset="0"/>
                <a:cs typeface="Open Sans" panose="020B0606030504020204" pitchFamily="34" charset="0"/>
              </a:rPr>
              <a:t>locations</a:t>
            </a:r>
            <a:r>
              <a:rPr lang="en-US" sz="1600"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sz="1600" b="1" dirty="0" err="1">
                <a:latin typeface="Open Sans" panose="020B0606030504020204" pitchFamily="34" charset="0"/>
                <a:ea typeface="Open Sans" panose="020B0606030504020204" pitchFamily="34" charset="0"/>
                <a:cs typeface="Open Sans" panose="020B0606030504020204" pitchFamily="34" charset="0"/>
              </a:rPr>
              <a:t>etc</a:t>
            </a:r>
            <a:r>
              <a:rPr lang="en-US" sz="16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21" name="TextBox 20"/>
          <p:cNvSpPr txBox="1"/>
          <p:nvPr/>
        </p:nvSpPr>
        <p:spPr>
          <a:xfrm>
            <a:off x="17556875" y="3430086"/>
            <a:ext cx="5004157" cy="646331"/>
          </a:xfrm>
          <a:prstGeom prst="rect">
            <a:avLst/>
          </a:prstGeom>
          <a:noFill/>
        </p:spPr>
        <p:txBody>
          <a:bodyPr wrap="square" rtlCol="0">
            <a:spAutoFit/>
          </a:bodyPr>
          <a:lstStyle/>
          <a:p>
            <a:pPr algn="ctr"/>
            <a:r>
              <a:rPr lang="en-US" sz="3600" b="1" u="sng" dirty="0">
                <a:latin typeface="Open Sans" panose="020B0606030504020204" pitchFamily="34" charset="0"/>
                <a:ea typeface="Open Sans" panose="020B0606030504020204" pitchFamily="34" charset="0"/>
                <a:cs typeface="Open Sans" panose="020B0606030504020204" pitchFamily="34" charset="0"/>
              </a:rPr>
              <a:t>Hispanic Sports Fans</a:t>
            </a:r>
          </a:p>
        </p:txBody>
      </p:sp>
      <p:graphicFrame>
        <p:nvGraphicFramePr>
          <p:cNvPr id="22" name="Chart 21"/>
          <p:cNvGraphicFramePr/>
          <p:nvPr>
            <p:extLst>
              <p:ext uri="{D42A27DB-BD31-4B8C-83A1-F6EECF244321}">
                <p14:modId xmlns:p14="http://schemas.microsoft.com/office/powerpoint/2010/main" val="1739551734"/>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24" name="Title 1">
            <a:extLst>
              <a:ext uri="{FF2B5EF4-FFF2-40B4-BE49-F238E27FC236}">
                <a16:creationId xmlns=""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Multicultural Sports Fans Are Heavier Sports TV Viewers – 60% of Black Fans </a:t>
            </a:r>
          </a:p>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And 58% Of Hispanic Fans Watch Live Sports At Least Every Other Day</a:t>
            </a:r>
          </a:p>
        </p:txBody>
      </p:sp>
      <p:sp>
        <p:nvSpPr>
          <p:cNvPr id="17" name="Rounded Rectangle 16"/>
          <p:cNvSpPr/>
          <p:nvPr/>
        </p:nvSpPr>
        <p:spPr>
          <a:xfrm>
            <a:off x="583885" y="2882938"/>
            <a:ext cx="7473308" cy="8759242"/>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ounded Rectangle 22"/>
          <p:cNvSpPr/>
          <p:nvPr/>
        </p:nvSpPr>
        <p:spPr>
          <a:xfrm>
            <a:off x="8477703" y="2882938"/>
            <a:ext cx="7473308" cy="8759242"/>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5" name="Rounded Rectangle 24"/>
          <p:cNvSpPr/>
          <p:nvPr/>
        </p:nvSpPr>
        <p:spPr>
          <a:xfrm>
            <a:off x="16322300" y="2888946"/>
            <a:ext cx="7473308" cy="8759242"/>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Placeholder 3">
            <a:extLst>
              <a:ext uri="{FF2B5EF4-FFF2-40B4-BE49-F238E27FC236}">
                <a16:creationId xmlns="" xmlns:a16="http://schemas.microsoft.com/office/drawing/2014/main" id="{389B0112-AE1B-49F3-97E6-84BD39FA6C94}"/>
              </a:ext>
            </a:extLst>
          </p:cNvPr>
          <p:cNvSpPr txBox="1">
            <a:spLocks/>
          </p:cNvSpPr>
          <p:nvPr/>
        </p:nvSpPr>
        <p:spPr>
          <a:xfrm>
            <a:off x="171095" y="12806379"/>
            <a:ext cx="21061273" cy="5613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S4: On average, how often do you watch live sports on TV in a given month? Please indicate any viewing that takes place regardless of device (i.e., TV, smartphone, tablet,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location (i.e. at home, at a bar</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5075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374377" cy="98670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Black </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sports fans greatly over index against </a:t>
            </a: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basketball</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Hispanics</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 over index against </a:t>
            </a: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soccer</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 while both groups over index against </a:t>
            </a: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extreme sports </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combat sports like </a:t>
            </a: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boxing</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MMA</a:t>
            </a:r>
            <a:endPar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6589" y="7270167"/>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3895" y="10125362"/>
            <a:ext cx="1298813" cy="129881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33152" y="7353657"/>
            <a:ext cx="1299346" cy="129934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91812" y="4343178"/>
            <a:ext cx="1298813" cy="1298813"/>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587015" y="10091160"/>
            <a:ext cx="1298813" cy="1298813"/>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02383" y="10090626"/>
            <a:ext cx="1298813" cy="1298813"/>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475090" y="7383291"/>
            <a:ext cx="1298813" cy="1298813"/>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402238" y="7279117"/>
            <a:ext cx="1298813" cy="1298813"/>
          </a:xfrm>
          <a:prstGeom prst="rect">
            <a:avLst/>
          </a:prstGeom>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163846" y="4258561"/>
            <a:ext cx="1298813" cy="1298813"/>
          </a:xfrm>
          <a:prstGeom prst="rect">
            <a:avLst/>
          </a:prstGeom>
        </p:spPr>
      </p:pic>
      <p:pic>
        <p:nvPicPr>
          <p:cNvPr id="22" name="Picture 2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527467" y="1480804"/>
            <a:ext cx="1299346" cy="1299346"/>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84%</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74%</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71%</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17517170" y="1480804"/>
            <a:ext cx="1299346" cy="1299346"/>
          </a:xfrm>
          <a:prstGeom prst="rect">
            <a:avLst/>
          </a:prstGeom>
        </p:spPr>
      </p:pic>
      <p:sp>
        <p:nvSpPr>
          <p:cNvPr id="26" name="TextBox 25"/>
          <p:cNvSpPr txBox="1"/>
          <p:nvPr/>
        </p:nvSpPr>
        <p:spPr>
          <a:xfrm>
            <a:off x="1618534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61%</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52%</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43%</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2404876"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48%</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77%</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68%</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19848968" y="2902114"/>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44%</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51%</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42%</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8074765"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21%</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25%</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19%</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16311249"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22%</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26%</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46%</a:t>
            </a:r>
            <a:endParaRPr kumimoji="0" lang="en-US" sz="36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20210561" y="8781972"/>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33%</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14%</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24%</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200000">
            <a:off x="21239995" y="1469198"/>
            <a:ext cx="1299346" cy="1299346"/>
          </a:xfrm>
          <a:prstGeom prst="rect">
            <a:avLst/>
          </a:prstGeom>
        </p:spPr>
      </p:pic>
      <p:pic>
        <p:nvPicPr>
          <p:cNvPr id="42" name="Picture 4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470618" y="4355830"/>
            <a:ext cx="1301991" cy="1301991"/>
          </a:xfrm>
          <a:prstGeom prst="rect">
            <a:avLst/>
          </a:prstGeom>
        </p:spPr>
      </p:pic>
      <p:sp>
        <p:nvSpPr>
          <p:cNvPr id="88" name="TextBox 87"/>
          <p:cNvSpPr txBox="1"/>
          <p:nvPr/>
        </p:nvSpPr>
        <p:spPr>
          <a:xfrm>
            <a:off x="20034774" y="5779894"/>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23%</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20%</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26%</a:t>
            </a:r>
            <a:endParaRPr kumimoji="0" lang="en-US" sz="36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12070147"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21%</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21%</a:t>
            </a:r>
            <a:endParaRPr kumimoji="0" lang="en-US" sz="36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8281276" y="11532751"/>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30%</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14%</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18%</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6%</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4%</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4%</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p:cNvSpPr txBox="1"/>
          <p:nvPr/>
        </p:nvSpPr>
        <p:spPr>
          <a:xfrm>
            <a:off x="8200518" y="5779895"/>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15%</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41%</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42%</a:t>
            </a:r>
            <a:endParaRPr kumimoji="0" lang="en-US" sz="36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6070292" y="1150225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9%</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5%</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8%</a:t>
            </a:r>
            <a:endParaRPr kumimoji="0" lang="en-US" sz="3600" b="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16316404" y="8794918"/>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19%</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21%</a:t>
            </a:r>
            <a:endParaRPr kumimoji="0" lang="en-US" sz="36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2464157"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7%</a:t>
            </a: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15%</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14%</a:t>
            </a:r>
            <a:endParaRPr kumimoji="0" lang="en-US" sz="36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 xmlns:a16="http://schemas.microsoft.com/office/drawing/2014/main" id="{A7B09BD8-9A5B-4E8F-9001-69D4B543F134}"/>
              </a:ext>
            </a:extLst>
          </p:cNvPr>
          <p:cNvSpPr/>
          <p:nvPr/>
        </p:nvSpPr>
        <p:spPr>
          <a:xfrm>
            <a:off x="7967124" y="295951"/>
            <a:ext cx="16416875" cy="1138773"/>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Non-Hispanic White</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Black</a:t>
            </a:r>
            <a:r>
              <a:rPr kumimoji="0" lang="en-US" sz="32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Hispanic</a:t>
            </a:r>
            <a:endParaRPr kumimoji="0" lang="en-US" sz="4400" b="1"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Text Placeholder 3">
            <a:extLst>
              <a:ext uri="{FF2B5EF4-FFF2-40B4-BE49-F238E27FC236}">
                <a16:creationId xmlns="" xmlns:a16="http://schemas.microsoft.com/office/drawing/2014/main" id="{229698A3-992C-483F-974D-A4D625E71A09}"/>
              </a:ext>
            </a:extLst>
          </p:cNvPr>
          <p:cNvSpPr txBox="1">
            <a:spLocks/>
          </p:cNvSpPr>
          <p:nvPr/>
        </p:nvSpPr>
        <p:spPr>
          <a:xfrm>
            <a:off x="8158997" y="12781719"/>
            <a:ext cx="13579066" cy="630675"/>
          </a:xfrm>
          <a:prstGeom prst="rect">
            <a:avLst/>
          </a:prstGeom>
        </p:spPr>
        <p:txBody>
          <a:bodyPr vert="horz">
            <a:noAutofit/>
          </a:bodyPr>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Q8: Which sports do you follow?  Note: Numbers don’t add to 100% due to respondents ability to select more than one answer. All Sports Fans based on P18+. Sorted by the average of Black &amp; Hispanic fans’ %.</a:t>
            </a: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 xmlns:a16="http://schemas.microsoft.com/office/drawing/2014/main" id="{5ACFF0C7-DE13-409B-8EC6-BAEAD6AB20C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pic>
        <p:nvPicPr>
          <p:cNvPr id="44" name="Picture 43">
            <a:extLst>
              <a:ext uri="{FF2B5EF4-FFF2-40B4-BE49-F238E27FC236}">
                <a16:creationId xmlns="" xmlns:a16="http://schemas.microsoft.com/office/drawing/2014/main" id="{70201A68-716D-4ED2-883F-7FF5205CC77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448899" y="4367440"/>
            <a:ext cx="1299346" cy="1299346"/>
          </a:xfrm>
          <a:prstGeom prst="rect">
            <a:avLst/>
          </a:prstGeom>
        </p:spPr>
      </p:pic>
      <p:sp>
        <p:nvSpPr>
          <p:cNvPr id="45" name="TextBox 44">
            <a:extLst>
              <a:ext uri="{FF2B5EF4-FFF2-40B4-BE49-F238E27FC236}">
                <a16:creationId xmlns="" xmlns:a16="http://schemas.microsoft.com/office/drawing/2014/main" id="{D934B2A7-A8D4-4FD4-A0E4-721C20F763CA}"/>
              </a:ext>
            </a:extLst>
          </p:cNvPr>
          <p:cNvSpPr txBox="1"/>
          <p:nvPr/>
        </p:nvSpPr>
        <p:spPr>
          <a:xfrm>
            <a:off x="12328054" y="5774829"/>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67%</a:t>
            </a: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30%</a:t>
            </a:r>
            <a:r>
              <a:rPr kumimoji="0" lang="en-US" sz="320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rPr>
              <a:t>52%</a:t>
            </a:r>
            <a:endParaRPr kumimoji="0" lang="en-US" sz="3600" i="0" u="none" strike="noStrike" kern="1200" cap="none" spc="0" normalizeH="0" baseline="0" noProof="0" dirty="0">
              <a:ln>
                <a:noFill/>
              </a:ln>
              <a:solidFill>
                <a:srgbClr val="FAB98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946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096581" y="12744241"/>
            <a:ext cx="13547324" cy="47307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MPAA, 2016 Theatrical Market Statistics, 2017 and 2018 Theme Report</a:t>
            </a:r>
          </a:p>
        </p:txBody>
      </p:sp>
      <p:graphicFrame>
        <p:nvGraphicFramePr>
          <p:cNvPr id="8" name="Chart 7"/>
          <p:cNvGraphicFramePr/>
          <p:nvPr/>
        </p:nvGraphicFramePr>
        <p:xfrm>
          <a:off x="20331371" y="3167932"/>
          <a:ext cx="3900228" cy="768551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 xmlns:a16="http://schemas.microsoft.com/office/drawing/2014/main" id="{9B5E779F-5ECF-4971-994F-A24E23829812}"/>
              </a:ext>
            </a:extLst>
          </p:cNvPr>
          <p:cNvSpPr/>
          <p:nvPr/>
        </p:nvSpPr>
        <p:spPr>
          <a:xfrm>
            <a:off x="7962858" y="13369396"/>
            <a:ext cx="16421142"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229390" y="686650"/>
            <a:ext cx="77253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With over 130 million tickets sold across the four major sports in 2018, attending</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live sporting events in person continues to be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one of the most popular leisure activities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throughout America.</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However, the high cost to attend a game for a family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four continues to increase and the reflected costs don’t account for concessions, souvenirs, parking and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other ancillary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purchases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sp>
        <p:nvSpPr>
          <p:cNvPr id="2" name="Rectangle 1">
            <a:extLst>
              <a:ext uri="{FF2B5EF4-FFF2-40B4-BE49-F238E27FC236}">
                <a16:creationId xmlns="" xmlns:a16="http://schemas.microsoft.com/office/drawing/2014/main" id="{DB41DF61-62BF-4D9C-B394-91DAF7805301}"/>
              </a:ext>
            </a:extLst>
          </p:cNvPr>
          <p:cNvSpPr/>
          <p:nvPr/>
        </p:nvSpPr>
        <p:spPr>
          <a:xfrm>
            <a:off x="7967126" y="1673634"/>
            <a:ext cx="16416874" cy="58477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sz="2400" b="1" i="0" u="none" strike="noStrike" kern="120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kumimoji="0" lang="en-US" sz="3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Average Ticket Price for a Family of Four To Attend ONE Major Sporting Event</a:t>
            </a:r>
            <a:endPar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5" name="Chart 24">
            <a:extLst>
              <a:ext uri="{FF2B5EF4-FFF2-40B4-BE49-F238E27FC236}">
                <a16:creationId xmlns="" xmlns:a16="http://schemas.microsoft.com/office/drawing/2014/main" id="{270316AB-A41A-4B27-911D-942CC1DD79C7}"/>
              </a:ext>
            </a:extLst>
          </p:cNvPr>
          <p:cNvGraphicFramePr/>
          <p:nvPr/>
        </p:nvGraphicFramePr>
        <p:xfrm>
          <a:off x="16285406" y="3167930"/>
          <a:ext cx="3900228" cy="76855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 xmlns:a16="http://schemas.microsoft.com/office/drawing/2014/main" id="{DFE5771E-758C-4FFD-AB40-797F884D512C}"/>
              </a:ext>
            </a:extLst>
          </p:cNvPr>
          <p:cNvGraphicFramePr/>
          <p:nvPr/>
        </p:nvGraphicFramePr>
        <p:xfrm>
          <a:off x="12130268" y="3167929"/>
          <a:ext cx="3900228" cy="76855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 xmlns:a16="http://schemas.microsoft.com/office/drawing/2014/main" id="{20CF739A-1270-4F3F-8C89-51B401503769}"/>
              </a:ext>
            </a:extLst>
          </p:cNvPr>
          <p:cNvGraphicFramePr/>
          <p:nvPr/>
        </p:nvGraphicFramePr>
        <p:xfrm>
          <a:off x="8115111" y="3364383"/>
          <a:ext cx="3854751" cy="7489059"/>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 Placeholder 2">
            <a:extLst>
              <a:ext uri="{FF2B5EF4-FFF2-40B4-BE49-F238E27FC236}">
                <a16:creationId xmlns="" xmlns:a16="http://schemas.microsoft.com/office/drawing/2014/main" id="{64BA7F62-391B-4B55-B2B5-B25AA555B90A}"/>
              </a:ext>
            </a:extLst>
          </p:cNvPr>
          <p:cNvSpPr>
            <a:spLocks noGrp="1"/>
          </p:cNvSpPr>
          <p:nvPr>
            <p:ph type="body" sz="quarter" idx="13"/>
          </p:nvPr>
        </p:nvSpPr>
        <p:spPr>
          <a:xfrm>
            <a:off x="20988059" y="11141384"/>
            <a:ext cx="2337180" cy="737372"/>
          </a:xfrm>
          <a:noFill/>
          <a:ln>
            <a:noFill/>
          </a:ln>
        </p:spPr>
        <p:txBody>
          <a:bodyPr anchor="ctr"/>
          <a:lstStyle/>
          <a:p>
            <a:r>
              <a:rPr lang="en-US" sz="3200" u="sng" dirty="0">
                <a:latin typeface="Open Sans" panose="020B0606030504020204" pitchFamily="34" charset="0"/>
                <a:ea typeface="Open Sans" panose="020B0606030504020204" pitchFamily="34" charset="0"/>
                <a:cs typeface="Open Sans" panose="020B0606030504020204" pitchFamily="34" charset="0"/>
              </a:rPr>
              <a:t>NFL</a:t>
            </a:r>
          </a:p>
        </p:txBody>
      </p:sp>
      <p:sp>
        <p:nvSpPr>
          <p:cNvPr id="29" name="Text Placeholder 2">
            <a:extLst>
              <a:ext uri="{FF2B5EF4-FFF2-40B4-BE49-F238E27FC236}">
                <a16:creationId xmlns="" xmlns:a16="http://schemas.microsoft.com/office/drawing/2014/main" id="{F7408E99-D7B4-4E8C-83F6-40F410B39BBA}"/>
              </a:ext>
            </a:extLst>
          </p:cNvPr>
          <p:cNvSpPr txBox="1">
            <a:spLocks/>
          </p:cNvSpPr>
          <p:nvPr/>
        </p:nvSpPr>
        <p:spPr>
          <a:xfrm>
            <a:off x="16940236" y="11141384"/>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rPr>
              <a:t>NHL</a:t>
            </a:r>
          </a:p>
        </p:txBody>
      </p:sp>
      <p:sp>
        <p:nvSpPr>
          <p:cNvPr id="30" name="Text Placeholder 2">
            <a:extLst>
              <a:ext uri="{FF2B5EF4-FFF2-40B4-BE49-F238E27FC236}">
                <a16:creationId xmlns="" xmlns:a16="http://schemas.microsoft.com/office/drawing/2014/main" id="{499EA44B-08E7-4F5D-A844-04C6A1BA35BD}"/>
              </a:ext>
            </a:extLst>
          </p:cNvPr>
          <p:cNvSpPr txBox="1">
            <a:spLocks/>
          </p:cNvSpPr>
          <p:nvPr/>
        </p:nvSpPr>
        <p:spPr>
          <a:xfrm>
            <a:off x="12871581" y="11141384"/>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rPr>
              <a:t>NBA</a:t>
            </a:r>
          </a:p>
        </p:txBody>
      </p:sp>
      <p:sp>
        <p:nvSpPr>
          <p:cNvPr id="31" name="Text Placeholder 2">
            <a:extLst>
              <a:ext uri="{FF2B5EF4-FFF2-40B4-BE49-F238E27FC236}">
                <a16:creationId xmlns="" xmlns:a16="http://schemas.microsoft.com/office/drawing/2014/main" id="{A789439A-03A2-44E4-ABD1-E120DA87044B}"/>
              </a:ext>
            </a:extLst>
          </p:cNvPr>
          <p:cNvSpPr txBox="1">
            <a:spLocks/>
          </p:cNvSpPr>
          <p:nvPr/>
        </p:nvSpPr>
        <p:spPr>
          <a:xfrm>
            <a:off x="8782701" y="11030285"/>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rPr>
              <a:t>MLB</a:t>
            </a:r>
          </a:p>
        </p:txBody>
      </p:sp>
    </p:spTree>
    <p:extLst>
      <p:ext uri="{BB962C8B-B14F-4D97-AF65-F5344CB8AC3E}">
        <p14:creationId xmlns:p14="http://schemas.microsoft.com/office/powerpoint/2010/main" val="1277212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60</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 xmlns:a16="http://schemas.microsoft.com/office/drawing/2014/main" id="{C0346CE6-AE0C-4DF2-B54B-9DF3993ACB0D}"/>
              </a:ext>
            </a:extLst>
          </p:cNvPr>
          <p:cNvSpPr/>
          <p:nvPr/>
        </p:nvSpPr>
        <p:spPr>
          <a:xfrm>
            <a:off x="7967124" y="1269344"/>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a:extLst>
              <a:ext uri="{FF2B5EF4-FFF2-40B4-BE49-F238E27FC236}">
                <a16:creationId xmlns="" xmlns:a16="http://schemas.microsoft.com/office/drawing/2014/main" id="{DB0CF319-4999-4CDC-BDA7-72CA6EA7DF45}"/>
              </a:ext>
            </a:extLst>
          </p:cNvPr>
          <p:cNvGraphicFramePr/>
          <p:nvPr>
            <p:extLst>
              <p:ext uri="{D42A27DB-BD31-4B8C-83A1-F6EECF244321}">
                <p14:modId xmlns:p14="http://schemas.microsoft.com/office/powerpoint/2010/main" val="2025949881"/>
              </p:ext>
            </p:extLst>
          </p:nvPr>
        </p:nvGraphicFramePr>
        <p:xfrm>
          <a:off x="8114337" y="2240413"/>
          <a:ext cx="15969711" cy="10450875"/>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 xmlns:a16="http://schemas.microsoft.com/office/drawing/2014/main" id="{71D0123A-E45C-4EF8-B0EB-1EA57F9B38F7}"/>
              </a:ext>
            </a:extLst>
          </p:cNvPr>
          <p:cNvSpPr txBox="1">
            <a:spLocks/>
          </p:cNvSpPr>
          <p:nvPr/>
        </p:nvSpPr>
        <p:spPr>
          <a:xfrm>
            <a:off x="143126" y="686650"/>
            <a:ext cx="7823998"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Multicultural fans are more likely to enjoy watching sports at home because they can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more closely follow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all of the action both on- and off-the-field</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whether it’s the ability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to pause and rewind plays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or watch interviews and highlights.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They can also more easily keep up with related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social media posts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their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fantasy teams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home.</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Hispanics, in particular, see watching sports at home as a good way to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spend time with friends and family.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 xmlns:a16="http://schemas.microsoft.com/office/drawing/2014/main" id="{AD9803C8-E3C2-45DD-86E4-EA7DBCADAB75}"/>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Connection</a:t>
            </a:r>
          </a:p>
        </p:txBody>
      </p:sp>
      <p:sp>
        <p:nvSpPr>
          <p:cNvPr id="18" name="Rectangle 17">
            <a:extLst>
              <a:ext uri="{FF2B5EF4-FFF2-40B4-BE49-F238E27FC236}">
                <a16:creationId xmlns="" xmlns:a16="http://schemas.microsoft.com/office/drawing/2014/main" id="{EE3D2CD7-5D41-4162-85F6-96D316AD58AC}"/>
              </a:ext>
            </a:extLst>
          </p:cNvPr>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Camaraderie &amp; Community</a:t>
            </a:r>
          </a:p>
        </p:txBody>
      </p:sp>
      <p:sp>
        <p:nvSpPr>
          <p:cNvPr id="23" name="Rectangle 22">
            <a:extLst>
              <a:ext uri="{FF2B5EF4-FFF2-40B4-BE49-F238E27FC236}">
                <a16:creationId xmlns="" xmlns:a16="http://schemas.microsoft.com/office/drawing/2014/main" id="{B1D24997-7818-4A3C-969D-6C5F9192E4E7}"/>
              </a:ext>
            </a:extLst>
          </p:cNvPr>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4" name="Rectangle 23">
            <a:extLst>
              <a:ext uri="{FF2B5EF4-FFF2-40B4-BE49-F238E27FC236}">
                <a16:creationId xmlns="" xmlns:a16="http://schemas.microsoft.com/office/drawing/2014/main" id="{BDA3F3C9-C4BD-46A0-8F78-6B2C37BA60D5}"/>
              </a:ext>
            </a:extLst>
          </p:cNvPr>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Contact</a:t>
            </a:r>
          </a:p>
        </p:txBody>
      </p:sp>
      <p:sp>
        <p:nvSpPr>
          <p:cNvPr id="25" name="Rectangle 24">
            <a:extLst>
              <a:ext uri="{FF2B5EF4-FFF2-40B4-BE49-F238E27FC236}">
                <a16:creationId xmlns="" xmlns:a16="http://schemas.microsoft.com/office/drawing/2014/main" id="{32C6BE35-8775-4879-AC9B-90F9503A1E9F}"/>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8" name="Rectangle 27">
            <a:extLst>
              <a:ext uri="{FF2B5EF4-FFF2-40B4-BE49-F238E27FC236}">
                <a16:creationId xmlns="" xmlns:a16="http://schemas.microsoft.com/office/drawing/2014/main" id="{F650D58D-02D7-425F-8F77-EC7B43E8A94D}"/>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Comfort &amp; Convenience</a:t>
            </a:r>
          </a:p>
        </p:txBody>
      </p:sp>
      <p:sp>
        <p:nvSpPr>
          <p:cNvPr id="19" name="Text Placeholder 3">
            <a:extLst>
              <a:ext uri="{FF2B5EF4-FFF2-40B4-BE49-F238E27FC236}">
                <a16:creationId xmlns="" xmlns:a16="http://schemas.microsoft.com/office/drawing/2014/main" id="{6553AD3D-2306-47B6-B8E1-651193B89C8C}"/>
              </a:ext>
            </a:extLst>
          </p:cNvPr>
          <p:cNvSpPr txBox="1">
            <a:spLocks/>
          </p:cNvSpPr>
          <p:nvPr/>
        </p:nvSpPr>
        <p:spPr>
          <a:xfrm>
            <a:off x="8168296" y="12695862"/>
            <a:ext cx="13480741" cy="680168"/>
          </a:xfrm>
          <a:prstGeom prst="rect">
            <a:avLst/>
          </a:prstGeom>
        </p:spPr>
        <p:txBody>
          <a:bodyPr vert="horz" lIns="233290" tIns="116662" rIns="233290" bIns="116662" rtlCol="0">
            <a:noAutofit/>
          </a:bodyPr>
          <a:lstStyle>
            <a:lvl1pPr marL="0" indent="0" algn="l" defTabSz="874636"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874636" rtl="0" eaLnBrk="1" latinLnBrk="0" hangingPunct="1">
              <a:spcBef>
                <a:spcPct val="20000"/>
              </a:spcBef>
              <a:buFont typeface="Arial"/>
              <a:buNone/>
              <a:defRPr sz="5400" kern="1200">
                <a:solidFill>
                  <a:schemeClr val="tx1"/>
                </a:solidFill>
                <a:latin typeface="+mn-lt"/>
                <a:ea typeface="+mn-ea"/>
                <a:cs typeface="+mn-cs"/>
              </a:defRPr>
            </a:lvl2pPr>
            <a:lvl3pPr marL="1828800" indent="0" algn="l" defTabSz="874636" rtl="0" eaLnBrk="1" latinLnBrk="0" hangingPunct="1">
              <a:spcBef>
                <a:spcPct val="20000"/>
              </a:spcBef>
              <a:buFont typeface="Arial"/>
              <a:buNone/>
              <a:defRPr sz="4650" kern="1200">
                <a:solidFill>
                  <a:schemeClr val="tx1"/>
                </a:solidFill>
                <a:latin typeface="+mn-lt"/>
                <a:ea typeface="+mn-ea"/>
                <a:cs typeface="+mn-cs"/>
              </a:defRPr>
            </a:lvl3pPr>
            <a:lvl4pPr marL="2743200" indent="0" algn="l" defTabSz="874636" rtl="0" eaLnBrk="1" latinLnBrk="0" hangingPunct="1">
              <a:spcBef>
                <a:spcPct val="20000"/>
              </a:spcBef>
              <a:buFont typeface="Arial"/>
              <a:buNone/>
              <a:defRPr sz="3750" kern="1200">
                <a:solidFill>
                  <a:schemeClr val="tx1"/>
                </a:solidFill>
                <a:latin typeface="+mn-lt"/>
                <a:ea typeface="+mn-ea"/>
                <a:cs typeface="+mn-cs"/>
              </a:defRPr>
            </a:lvl4pPr>
            <a:lvl5pPr marL="3657600" indent="0" algn="l" defTabSz="874636" rtl="0" eaLnBrk="1" latinLnBrk="0" hangingPunct="1">
              <a:spcBef>
                <a:spcPct val="20000"/>
              </a:spcBef>
              <a:buFont typeface="Arial"/>
              <a:buNone/>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Sorted on Non-Hispanic White fans’ %.</a:t>
            </a:r>
          </a:p>
        </p:txBody>
      </p:sp>
    </p:spTree>
    <p:extLst>
      <p:ext uri="{BB962C8B-B14F-4D97-AF65-F5344CB8AC3E}">
        <p14:creationId xmlns:p14="http://schemas.microsoft.com/office/powerpoint/2010/main" val="3272832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676167" cy="117908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attending sporting events in person,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addition to it being an opportunity to spend time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family and friends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multicultural fans are more likely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tailgate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before and / or after the game and enjoy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community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other fans.</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They are also more likely to appreciate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unique food and drink options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available at stadiums.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graphicFrame>
        <p:nvGraphicFramePr>
          <p:cNvPr id="16" name="Chart 15"/>
          <p:cNvGraphicFramePr/>
          <p:nvPr>
            <p:extLst>
              <p:ext uri="{D42A27DB-BD31-4B8C-83A1-F6EECF244321}">
                <p14:modId xmlns:p14="http://schemas.microsoft.com/office/powerpoint/2010/main" val="1561122743"/>
              </p:ext>
            </p:extLst>
          </p:nvPr>
        </p:nvGraphicFramePr>
        <p:xfrm>
          <a:off x="8114336" y="1974588"/>
          <a:ext cx="15969713" cy="10787839"/>
        </p:xfrm>
        <a:graphic>
          <a:graphicData uri="http://schemas.openxmlformats.org/drawingml/2006/chart">
            <c:chart xmlns:c="http://schemas.openxmlformats.org/drawingml/2006/chart" xmlns:r="http://schemas.openxmlformats.org/officeDocument/2006/relationships" r:id="rId4"/>
          </a:graphicData>
        </a:graphic>
      </p:graphicFrame>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61</a:t>
            </a:r>
          </a:p>
        </p:txBody>
      </p:sp>
      <p:sp>
        <p:nvSpPr>
          <p:cNvPr id="10" name="Rectangle 9">
            <a:extLst>
              <a:ext uri="{FF2B5EF4-FFF2-40B4-BE49-F238E27FC236}">
                <a16:creationId xmlns="" xmlns:a16="http://schemas.microsoft.com/office/drawing/2014/main" id="{D7343009-8141-4FD6-87D4-24801203ECEC}"/>
              </a:ext>
            </a:extLst>
          </p:cNvPr>
          <p:cNvSpPr/>
          <p:nvPr/>
        </p:nvSpPr>
        <p:spPr>
          <a:xfrm>
            <a:off x="7967124" y="1041171"/>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3">
            <a:extLst>
              <a:ext uri="{FF2B5EF4-FFF2-40B4-BE49-F238E27FC236}">
                <a16:creationId xmlns="" xmlns:a16="http://schemas.microsoft.com/office/drawing/2014/main" id="{3C9F89E9-C443-4CF9-ADE7-CDF3DBC47086}"/>
              </a:ext>
            </a:extLst>
          </p:cNvPr>
          <p:cNvSpPr txBox="1">
            <a:spLocks/>
          </p:cNvSpPr>
          <p:nvPr/>
        </p:nvSpPr>
        <p:spPr>
          <a:xfrm>
            <a:off x="8168297" y="12531079"/>
            <a:ext cx="13361502" cy="735994"/>
          </a:xfrm>
          <a:prstGeom prst="rect">
            <a:avLst/>
          </a:prstGeom>
        </p:spPr>
        <p:txBody>
          <a:bodyPr vert="horz" lIns="233290" tIns="116662" rIns="233290" bIns="116662" rtlCol="0">
            <a:noAutofit/>
          </a:bodyPr>
          <a:lstStyle>
            <a:lvl1pPr marL="0" indent="0" algn="l" defTabSz="874636"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874636" rtl="0" eaLnBrk="1" latinLnBrk="0" hangingPunct="1">
              <a:spcBef>
                <a:spcPct val="20000"/>
              </a:spcBef>
              <a:buFont typeface="Arial"/>
              <a:buNone/>
              <a:defRPr sz="5400" kern="1200">
                <a:solidFill>
                  <a:schemeClr val="tx1"/>
                </a:solidFill>
                <a:latin typeface="+mn-lt"/>
                <a:ea typeface="+mn-ea"/>
                <a:cs typeface="+mn-cs"/>
              </a:defRPr>
            </a:lvl2pPr>
            <a:lvl3pPr marL="1828800" indent="0" algn="l" defTabSz="874636" rtl="0" eaLnBrk="1" latinLnBrk="0" hangingPunct="1">
              <a:spcBef>
                <a:spcPct val="20000"/>
              </a:spcBef>
              <a:buFont typeface="Arial"/>
              <a:buNone/>
              <a:defRPr sz="4650" kern="1200">
                <a:solidFill>
                  <a:schemeClr val="tx1"/>
                </a:solidFill>
                <a:latin typeface="+mn-lt"/>
                <a:ea typeface="+mn-ea"/>
                <a:cs typeface="+mn-cs"/>
              </a:defRPr>
            </a:lvl3pPr>
            <a:lvl4pPr marL="2743200" indent="0" algn="l" defTabSz="874636" rtl="0" eaLnBrk="1" latinLnBrk="0" hangingPunct="1">
              <a:spcBef>
                <a:spcPct val="20000"/>
              </a:spcBef>
              <a:buFont typeface="Arial"/>
              <a:buNone/>
              <a:defRPr sz="3750" kern="1200">
                <a:solidFill>
                  <a:schemeClr val="tx1"/>
                </a:solidFill>
                <a:latin typeface="+mn-lt"/>
                <a:ea typeface="+mn-ea"/>
                <a:cs typeface="+mn-cs"/>
              </a:defRPr>
            </a:lvl4pPr>
            <a:lvl5pPr marL="3657600" indent="0" algn="l" defTabSz="874636" rtl="0" eaLnBrk="1" latinLnBrk="0" hangingPunct="1">
              <a:spcBef>
                <a:spcPct val="20000"/>
              </a:spcBef>
              <a:buFont typeface="Arial"/>
              <a:buNone/>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Sorted on Non-Hispanic White fans’ %.</a:t>
            </a:r>
          </a:p>
        </p:txBody>
      </p:sp>
      <p:sp>
        <p:nvSpPr>
          <p:cNvPr id="24" name="Rectangle 23">
            <a:extLst>
              <a:ext uri="{FF2B5EF4-FFF2-40B4-BE49-F238E27FC236}">
                <a16:creationId xmlns="" xmlns:a16="http://schemas.microsoft.com/office/drawing/2014/main" id="{8D2E3B36-EB2F-4C56-928C-B40FAAC8B077}"/>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5" name="Rectangle 24">
            <a:extLst>
              <a:ext uri="{FF2B5EF4-FFF2-40B4-BE49-F238E27FC236}">
                <a16:creationId xmlns="" xmlns:a16="http://schemas.microsoft.com/office/drawing/2014/main" id="{B147A098-AECD-48F0-A949-980B22A12169}"/>
              </a:ext>
            </a:extLst>
          </p:cNvPr>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6" name="Rectangle 25">
            <a:extLst>
              <a:ext uri="{FF2B5EF4-FFF2-40B4-BE49-F238E27FC236}">
                <a16:creationId xmlns="" xmlns:a16="http://schemas.microsoft.com/office/drawing/2014/main" id="{AB46B443-051F-4D40-8BE8-B66A7B7D2AF0}"/>
              </a:ext>
            </a:extLst>
          </p:cNvPr>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7" name="Rectangle 26">
            <a:extLst>
              <a:ext uri="{FF2B5EF4-FFF2-40B4-BE49-F238E27FC236}">
                <a16:creationId xmlns="" xmlns:a16="http://schemas.microsoft.com/office/drawing/2014/main" id="{91A1507B-6A13-48B3-8134-6F7B62B09B4C}"/>
              </a:ext>
            </a:extLst>
          </p:cNvPr>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8" name="Rectangle 27">
            <a:extLst>
              <a:ext uri="{FF2B5EF4-FFF2-40B4-BE49-F238E27FC236}">
                <a16:creationId xmlns="" xmlns:a16="http://schemas.microsoft.com/office/drawing/2014/main" id="{20EE815D-891D-49CA-BA09-749202A4F07D}"/>
              </a:ext>
            </a:extLst>
          </p:cNvPr>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a:extLst>
              <a:ext uri="{FF2B5EF4-FFF2-40B4-BE49-F238E27FC236}">
                <a16:creationId xmlns="" xmlns:a16="http://schemas.microsoft.com/office/drawing/2014/main" id="{D66E82AE-11A2-4B3B-857E-34F535BAC2AA}"/>
              </a:ext>
            </a:extLst>
          </p:cNvPr>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397667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95862"/>
            <a:ext cx="13480741" cy="680168"/>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Sorted on sports fans with children %.</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62</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 xmlns:a16="http://schemas.microsoft.com/office/drawing/2014/main" id="{C0346CE6-AE0C-4DF2-B54B-9DF3993ACB0D}"/>
              </a:ext>
            </a:extLst>
          </p:cNvPr>
          <p:cNvSpPr/>
          <p:nvPr/>
        </p:nvSpPr>
        <p:spPr>
          <a:xfrm>
            <a:off x="7967124" y="1269344"/>
            <a:ext cx="16386141" cy="954107"/>
          </a:xfrm>
          <a:prstGeom prst="rect">
            <a:avLst/>
          </a:prstGeom>
        </p:spPr>
        <p:txBody>
          <a:bodyPr wrap="square">
            <a:spAutoFit/>
          </a:bodyPr>
          <a:lstStyle/>
          <a:p>
            <a:pPr lvl="0" algn="ctr"/>
            <a:r>
              <a:rPr lang="en-US" sz="3200" u="sng" dirty="0">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a:extLst>
              <a:ext uri="{FF2B5EF4-FFF2-40B4-BE49-F238E27FC236}">
                <a16:creationId xmlns="" xmlns:a16="http://schemas.microsoft.com/office/drawing/2014/main" id="{DB0CF319-4999-4CDC-BDA7-72CA6EA7DF45}"/>
              </a:ext>
            </a:extLst>
          </p:cNvPr>
          <p:cNvGraphicFramePr/>
          <p:nvPr>
            <p:extLst>
              <p:ext uri="{D42A27DB-BD31-4B8C-83A1-F6EECF244321}">
                <p14:modId xmlns:p14="http://schemas.microsoft.com/office/powerpoint/2010/main" val="1918022180"/>
              </p:ext>
            </p:extLst>
          </p:nvPr>
        </p:nvGraphicFramePr>
        <p:xfrm>
          <a:off x="8114337" y="2240413"/>
          <a:ext cx="15969711" cy="10450875"/>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 xmlns:a16="http://schemas.microsoft.com/office/drawing/2014/main" id="{71D0123A-E45C-4EF8-B0EB-1EA57F9B38F7}"/>
              </a:ext>
            </a:extLst>
          </p:cNvPr>
          <p:cNvSpPr txBox="1">
            <a:spLocks/>
          </p:cNvSpPr>
          <p:nvPr/>
        </p:nvSpPr>
        <p:spPr>
          <a:xfrm>
            <a:off x="143126" y="686650"/>
            <a:ext cx="7723060"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Sports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fans with children and those without children both like watching sports at home because of its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comfort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better 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the ability to have a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every game.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Not surprisingly,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fans with children</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consider watching sports at home as a good way to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spend time with family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it also allows them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flexibility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pause and rewind plays.</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 xmlns:a16="http://schemas.microsoft.com/office/drawing/2014/main" id="{AD9803C8-E3C2-45DD-86E4-EA7DBCADAB75}"/>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18" name="Rectangle 17">
            <a:extLst>
              <a:ext uri="{FF2B5EF4-FFF2-40B4-BE49-F238E27FC236}">
                <a16:creationId xmlns="" xmlns:a16="http://schemas.microsoft.com/office/drawing/2014/main" id="{EE3D2CD7-5D41-4162-85F6-96D316AD58AC}"/>
              </a:ext>
            </a:extLst>
          </p:cNvPr>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3" name="Rectangle 22">
            <a:extLst>
              <a:ext uri="{FF2B5EF4-FFF2-40B4-BE49-F238E27FC236}">
                <a16:creationId xmlns="" xmlns:a16="http://schemas.microsoft.com/office/drawing/2014/main" id="{B1D24997-7818-4A3C-969D-6C5F9192E4E7}"/>
              </a:ext>
            </a:extLst>
          </p:cNvPr>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4" name="Rectangle 23">
            <a:extLst>
              <a:ext uri="{FF2B5EF4-FFF2-40B4-BE49-F238E27FC236}">
                <a16:creationId xmlns="" xmlns:a16="http://schemas.microsoft.com/office/drawing/2014/main" id="{BDA3F3C9-C4BD-46A0-8F78-6B2C37BA60D5}"/>
              </a:ext>
            </a:extLst>
          </p:cNvPr>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25" name="Rectangle 24">
            <a:extLst>
              <a:ext uri="{FF2B5EF4-FFF2-40B4-BE49-F238E27FC236}">
                <a16:creationId xmlns="" xmlns:a16="http://schemas.microsoft.com/office/drawing/2014/main" id="{32C6BE35-8775-4879-AC9B-90F9503A1E9F}"/>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8" name="Rectangle 27">
            <a:extLst>
              <a:ext uri="{FF2B5EF4-FFF2-40B4-BE49-F238E27FC236}">
                <a16:creationId xmlns="" xmlns:a16="http://schemas.microsoft.com/office/drawing/2014/main" id="{F650D58D-02D7-425F-8F77-EC7B43E8A94D}"/>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527380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graphicFrame>
        <p:nvGraphicFramePr>
          <p:cNvPr id="18" name="Chart 17">
            <a:extLst>
              <a:ext uri="{FF2B5EF4-FFF2-40B4-BE49-F238E27FC236}">
                <a16:creationId xmlns="" xmlns:a16="http://schemas.microsoft.com/office/drawing/2014/main" id="{070A8E05-D9C1-4373-ADD9-C3F9EF59A9BE}"/>
              </a:ext>
            </a:extLst>
          </p:cNvPr>
          <p:cNvGraphicFramePr/>
          <p:nvPr>
            <p:extLst>
              <p:ext uri="{D42A27DB-BD31-4B8C-83A1-F6EECF244321}">
                <p14:modId xmlns:p14="http://schemas.microsoft.com/office/powerpoint/2010/main" val="1371281571"/>
              </p:ext>
            </p:extLst>
          </p:nvPr>
        </p:nvGraphicFramePr>
        <p:xfrm>
          <a:off x="8114337" y="2215818"/>
          <a:ext cx="15969711" cy="1045087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 Placeholder 3">
            <a:extLst>
              <a:ext uri="{FF2B5EF4-FFF2-40B4-BE49-F238E27FC236}">
                <a16:creationId xmlns="" xmlns:a16="http://schemas.microsoft.com/office/drawing/2014/main" id="{C93CC902-90BC-4E41-895F-C73F03879029}"/>
              </a:ext>
            </a:extLst>
          </p:cNvPr>
          <p:cNvSpPr txBox="1">
            <a:spLocks/>
          </p:cNvSpPr>
          <p:nvPr/>
        </p:nvSpPr>
        <p:spPr>
          <a:xfrm>
            <a:off x="8168297" y="12733106"/>
            <a:ext cx="13361502" cy="572585"/>
          </a:xfrm>
          <a:prstGeom prst="rect">
            <a:avLst/>
          </a:prstGeom>
        </p:spPr>
        <p:txBody>
          <a:bodyPr vert="horz" lIns="233290" tIns="116662" rIns="233290" bIns="116662" rtlCol="0">
            <a:noAutofit/>
          </a:bodyPr>
          <a:lstStyle>
            <a:lvl1pPr marL="0" indent="0" algn="l" defTabSz="874636"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874636" rtl="0" eaLnBrk="1" latinLnBrk="0" hangingPunct="1">
              <a:spcBef>
                <a:spcPct val="20000"/>
              </a:spcBef>
              <a:buFont typeface="Arial"/>
              <a:buNone/>
              <a:defRPr sz="5400" kern="1200">
                <a:solidFill>
                  <a:schemeClr val="tx1"/>
                </a:solidFill>
                <a:latin typeface="+mn-lt"/>
                <a:ea typeface="+mn-ea"/>
                <a:cs typeface="+mn-cs"/>
              </a:defRPr>
            </a:lvl2pPr>
            <a:lvl3pPr marL="1828800" indent="0" algn="l" defTabSz="874636" rtl="0" eaLnBrk="1" latinLnBrk="0" hangingPunct="1">
              <a:spcBef>
                <a:spcPct val="20000"/>
              </a:spcBef>
              <a:buFont typeface="Arial"/>
              <a:buNone/>
              <a:defRPr sz="4650" kern="1200">
                <a:solidFill>
                  <a:schemeClr val="tx1"/>
                </a:solidFill>
                <a:latin typeface="+mn-lt"/>
                <a:ea typeface="+mn-ea"/>
                <a:cs typeface="+mn-cs"/>
              </a:defRPr>
            </a:lvl3pPr>
            <a:lvl4pPr marL="2743200" indent="0" algn="l" defTabSz="874636" rtl="0" eaLnBrk="1" latinLnBrk="0" hangingPunct="1">
              <a:spcBef>
                <a:spcPct val="20000"/>
              </a:spcBef>
              <a:buFont typeface="Arial"/>
              <a:buNone/>
              <a:defRPr sz="3750" kern="1200">
                <a:solidFill>
                  <a:schemeClr val="tx1"/>
                </a:solidFill>
                <a:latin typeface="+mn-lt"/>
                <a:ea typeface="+mn-ea"/>
                <a:cs typeface="+mn-cs"/>
              </a:defRPr>
            </a:lvl4pPr>
            <a:lvl5pPr marL="3657600" indent="0" algn="l" defTabSz="874636" rtl="0" eaLnBrk="1" latinLnBrk="0" hangingPunct="1">
              <a:spcBef>
                <a:spcPct val="20000"/>
              </a:spcBef>
              <a:buFont typeface="Arial"/>
              <a:buNone/>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Q16: Please rate the reasons that may keep you from attending a sporting event in person (Top 2 Box: Somewhat Important &amp; Very Important). Sorted on sports fans with children %.</a:t>
            </a:r>
          </a:p>
        </p:txBody>
      </p:sp>
      <p:sp>
        <p:nvSpPr>
          <p:cNvPr id="11" name="Title 1">
            <a:extLst>
              <a:ext uri="{FF2B5EF4-FFF2-40B4-BE49-F238E27FC236}">
                <a16:creationId xmlns="" xmlns:a16="http://schemas.microsoft.com/office/drawing/2014/main" id="{5C320E9E-42A0-4C7A-8755-489748DEB2FD}"/>
              </a:ext>
            </a:extLst>
          </p:cNvPr>
          <p:cNvSpPr txBox="1">
            <a:spLocks/>
          </p:cNvSpPr>
          <p:nvPr/>
        </p:nvSpPr>
        <p:spPr>
          <a:xfrm>
            <a:off x="143125"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the main reasons that may keep fans from attending a live sporting event, sports fans with children and those without children both cite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cost</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as the biggest factor while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inconveniences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like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traffic</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stadium distance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seat location</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rank high as well.</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fans with children are more concerned about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missing plays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following all the action by being there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in-person.  They’re also more likely to feel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disconnected</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other things in their life while they’re at a stadium.</a:t>
            </a:r>
          </a:p>
        </p:txBody>
      </p:sp>
      <p:sp>
        <p:nvSpPr>
          <p:cNvPr id="16" name="Rectangle 15">
            <a:extLst>
              <a:ext uri="{FF2B5EF4-FFF2-40B4-BE49-F238E27FC236}">
                <a16:creationId xmlns="" xmlns:a16="http://schemas.microsoft.com/office/drawing/2014/main" id="{E435283C-9224-4D1F-BAC8-6D9AD60CAABB}"/>
              </a:ext>
            </a:extLst>
          </p:cNvPr>
          <p:cNvSpPr/>
          <p:nvPr/>
        </p:nvSpPr>
        <p:spPr>
          <a:xfrm>
            <a:off x="7967124" y="1181907"/>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 xmlns:a16="http://schemas.microsoft.com/office/drawing/2014/main" id="{20A9F13F-3D9F-461D-859A-95903AAEF0D1}"/>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2" name="Rectangle 21">
            <a:extLst>
              <a:ext uri="{FF2B5EF4-FFF2-40B4-BE49-F238E27FC236}">
                <a16:creationId xmlns="" xmlns:a16="http://schemas.microsoft.com/office/drawing/2014/main" id="{8CBBDB38-D048-4C22-8834-5AB9AE4C3FD5}"/>
              </a:ext>
            </a:extLst>
          </p:cNvPr>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3" name="Rectangle 22">
            <a:extLst>
              <a:ext uri="{FF2B5EF4-FFF2-40B4-BE49-F238E27FC236}">
                <a16:creationId xmlns="" xmlns:a16="http://schemas.microsoft.com/office/drawing/2014/main" id="{28DAA996-7B5B-41A3-A093-2AFFAB361A11}"/>
              </a:ext>
            </a:extLst>
          </p:cNvPr>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4" name="Rectangle 23">
            <a:extLst>
              <a:ext uri="{FF2B5EF4-FFF2-40B4-BE49-F238E27FC236}">
                <a16:creationId xmlns="" xmlns:a16="http://schemas.microsoft.com/office/drawing/2014/main" id="{1ED9F4E6-891E-4CD9-AC63-D7AAB2106568}"/>
              </a:ext>
            </a:extLst>
          </p:cNvPr>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5" name="Rectangle 24">
            <a:extLst>
              <a:ext uri="{FF2B5EF4-FFF2-40B4-BE49-F238E27FC236}">
                <a16:creationId xmlns="" xmlns:a16="http://schemas.microsoft.com/office/drawing/2014/main" id="{7A80BABC-5127-436C-9EE5-3D3B8C910974}"/>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6" name="Rectangle 25">
            <a:extLst>
              <a:ext uri="{FF2B5EF4-FFF2-40B4-BE49-F238E27FC236}">
                <a16:creationId xmlns="" xmlns:a16="http://schemas.microsoft.com/office/drawing/2014/main" id="{72DD2691-FFE1-4535-9368-8F6656094619}"/>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426721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43125" y="686650"/>
            <a:ext cx="762927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the main reasons that may keep fans from attending a live sporting event, both married and single sports fan cite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cost</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the biggest factor while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inconveniences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like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traffic</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stadium distance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seat location</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rank high as well.</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Single sports fans are more concerned about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missing plays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following all the action by being there in-person.  They’re also more likely to feel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disconnected</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other things while they’re at a stadium.</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64</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graphicFrame>
        <p:nvGraphicFramePr>
          <p:cNvPr id="16" name="Chart 15"/>
          <p:cNvGraphicFramePr/>
          <p:nvPr>
            <p:extLst>
              <p:ext uri="{D42A27DB-BD31-4B8C-83A1-F6EECF244321}">
                <p14:modId xmlns:p14="http://schemas.microsoft.com/office/powerpoint/2010/main" val="2141769552"/>
              </p:ext>
            </p:extLst>
          </p:nvPr>
        </p:nvGraphicFramePr>
        <p:xfrm>
          <a:off x="8114336" y="2144079"/>
          <a:ext cx="15969713" cy="1049215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 Placeholder 3"/>
          <p:cNvSpPr>
            <a:spLocks noGrp="1"/>
          </p:cNvSpPr>
          <p:nvPr>
            <p:ph type="body" sz="quarter" idx="14"/>
          </p:nvPr>
        </p:nvSpPr>
        <p:spPr>
          <a:xfrm>
            <a:off x="8168297" y="12733106"/>
            <a:ext cx="13361502" cy="572585"/>
          </a:xfrm>
        </p:spPr>
        <p:txBody>
          <a:bodyPr>
            <a:normAutofit lnSpcReduction="10000"/>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Q16: Please rate the reasons that may keep you from attending a sporting event in person (Top 2 Box: Somewhat Important &amp; Very Important). Sorted on Married sports fans’ %.</a:t>
            </a:r>
          </a:p>
        </p:txBody>
      </p:sp>
      <p:sp>
        <p:nvSpPr>
          <p:cNvPr id="10" name="Rectangle 9">
            <a:extLst>
              <a:ext uri="{FF2B5EF4-FFF2-40B4-BE49-F238E27FC236}">
                <a16:creationId xmlns="" xmlns:a16="http://schemas.microsoft.com/office/drawing/2014/main" id="{3D02A8A9-D54B-469D-8B47-CE271DE95F6A}"/>
              </a:ext>
            </a:extLst>
          </p:cNvPr>
          <p:cNvSpPr/>
          <p:nvPr/>
        </p:nvSpPr>
        <p:spPr>
          <a:xfrm>
            <a:off x="7967124" y="1187822"/>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 xmlns:a16="http://schemas.microsoft.com/office/drawing/2014/main" id="{A9ED2CAC-854D-4AE7-AD52-F7D58504EE66}"/>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2" name="Rectangle 21">
            <a:extLst>
              <a:ext uri="{FF2B5EF4-FFF2-40B4-BE49-F238E27FC236}">
                <a16:creationId xmlns="" xmlns:a16="http://schemas.microsoft.com/office/drawing/2014/main" id="{CD63E8F7-C417-4DBB-8DCD-5CACC0D50315}"/>
              </a:ext>
            </a:extLst>
          </p:cNvPr>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3" name="Rectangle 22">
            <a:extLst>
              <a:ext uri="{FF2B5EF4-FFF2-40B4-BE49-F238E27FC236}">
                <a16:creationId xmlns="" xmlns:a16="http://schemas.microsoft.com/office/drawing/2014/main" id="{1D265CFF-DF5A-426D-86E4-90B89BD33D17}"/>
              </a:ext>
            </a:extLst>
          </p:cNvPr>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4" name="Rectangle 23">
            <a:extLst>
              <a:ext uri="{FF2B5EF4-FFF2-40B4-BE49-F238E27FC236}">
                <a16:creationId xmlns="" xmlns:a16="http://schemas.microsoft.com/office/drawing/2014/main" id="{91D03413-1DB0-47EE-ACAE-89C02123DC95}"/>
              </a:ext>
            </a:extLst>
          </p:cNvPr>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5" name="Rectangle 24">
            <a:extLst>
              <a:ext uri="{FF2B5EF4-FFF2-40B4-BE49-F238E27FC236}">
                <a16:creationId xmlns="" xmlns:a16="http://schemas.microsoft.com/office/drawing/2014/main" id="{06C88EC1-ABD5-48BF-AEE0-91FB4D3E2788}"/>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6" name="Rectangle 25">
            <a:extLst>
              <a:ext uri="{FF2B5EF4-FFF2-40B4-BE49-F238E27FC236}">
                <a16:creationId xmlns="" xmlns:a16="http://schemas.microsoft.com/office/drawing/2014/main" id="{BB0309BF-4C4C-4C89-96BC-ABEE06EABA1E}"/>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210958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18900"/>
            <a:ext cx="13396303" cy="743753"/>
          </a:xfrm>
        </p:spPr>
        <p:txBody>
          <a:bodyPr>
            <a:norm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Q10: Where do you typically watch sports? All Sports Fans based on P18+. Note: Numbers don’t add to 100% due to respondents ability to select more than one answer.</a:t>
            </a:r>
          </a:p>
        </p:txBody>
      </p:sp>
      <p:sp>
        <p:nvSpPr>
          <p:cNvPr id="13" name="Rectangle 12">
            <a:extLst>
              <a:ext uri="{FF2B5EF4-FFF2-40B4-BE49-F238E27FC236}">
                <a16:creationId xmlns=""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65</a:t>
            </a:r>
          </a:p>
        </p:txBody>
      </p:sp>
      <p:sp>
        <p:nvSpPr>
          <p:cNvPr id="9" name="Rectangle 8">
            <a:extLst>
              <a:ext uri="{FF2B5EF4-FFF2-40B4-BE49-F238E27FC236}">
                <a16:creationId xmlns=""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172699" y="1504588"/>
            <a:ext cx="14262019" cy="58477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Where Do Sports Fans Typically Watch Sports?</a:t>
            </a:r>
          </a:p>
        </p:txBody>
      </p:sp>
      <p:sp>
        <p:nvSpPr>
          <p:cNvPr id="18" name="TextBox 17"/>
          <p:cNvSpPr txBox="1"/>
          <p:nvPr/>
        </p:nvSpPr>
        <p:spPr>
          <a:xfrm>
            <a:off x="10846203" y="5013251"/>
            <a:ext cx="3001382"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3375216" y="4782419"/>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Stadium</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5992305" y="4782419"/>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Bar or Restaurant</a:t>
            </a:r>
          </a:p>
        </p:txBody>
      </p:sp>
      <p:sp>
        <p:nvSpPr>
          <p:cNvPr id="21" name="TextBox 20"/>
          <p:cNvSpPr txBox="1"/>
          <p:nvPr/>
        </p:nvSpPr>
        <p:spPr>
          <a:xfrm>
            <a:off x="18582025" y="4782419"/>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Someone </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Else’s Home</a:t>
            </a:r>
          </a:p>
        </p:txBody>
      </p:sp>
      <p:sp>
        <p:nvSpPr>
          <p:cNvPr id="30" name="TextBox 29"/>
          <p:cNvSpPr txBox="1"/>
          <p:nvPr/>
        </p:nvSpPr>
        <p:spPr>
          <a:xfrm>
            <a:off x="21133331" y="4859363"/>
            <a:ext cx="3061454" cy="86177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Elsewhere</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(airport, gym, hotel, etc.)</a:t>
            </a:r>
            <a:endParaRPr kumimoji="0" lang="en-US" sz="2000" b="0"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82362" y="3166847"/>
            <a:ext cx="1488990" cy="14889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78537" y="3005102"/>
            <a:ext cx="1488990" cy="148899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48184" y="3091469"/>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85917" y="3166847"/>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68257" y="3075115"/>
            <a:ext cx="1488990" cy="1488990"/>
          </a:xfrm>
          <a:prstGeom prst="rect">
            <a:avLst/>
          </a:prstGeom>
        </p:spPr>
      </p:pic>
      <p:sp>
        <p:nvSpPr>
          <p:cNvPr id="36" name="TextBox 35"/>
          <p:cNvSpPr txBox="1"/>
          <p:nvPr/>
        </p:nvSpPr>
        <p:spPr>
          <a:xfrm>
            <a:off x="9149219" y="6957940"/>
            <a:ext cx="2152882"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Rural</a:t>
            </a:r>
            <a:endParaRPr kumimoji="0" lang="en-US" sz="2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8378887" y="6144827"/>
            <a:ext cx="290162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Fan Type</a:t>
            </a:r>
            <a:endPar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1866690" y="6957940"/>
            <a:ext cx="116207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95%</a:t>
            </a:r>
          </a:p>
        </p:txBody>
      </p:sp>
      <p:sp>
        <p:nvSpPr>
          <p:cNvPr id="45" name="TextBox 44"/>
          <p:cNvSpPr txBox="1"/>
          <p:nvPr/>
        </p:nvSpPr>
        <p:spPr>
          <a:xfrm>
            <a:off x="11913161" y="8984486"/>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54" name="TextBox 53"/>
          <p:cNvSpPr txBox="1"/>
          <p:nvPr/>
        </p:nvSpPr>
        <p:spPr>
          <a:xfrm>
            <a:off x="8993129" y="7984104"/>
            <a:ext cx="2308972"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Suburban</a:t>
            </a:r>
            <a:endParaRPr kumimoji="0" lang="en-US" sz="2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1913161" y="7984104"/>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73" name="TextBox 72"/>
          <p:cNvSpPr txBox="1"/>
          <p:nvPr/>
        </p:nvSpPr>
        <p:spPr>
          <a:xfrm>
            <a:off x="8736473" y="8984486"/>
            <a:ext cx="25656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Urban</a:t>
            </a:r>
            <a:endParaRPr kumimoji="0" lang="en-US" sz="2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a:cxnSpLocks/>
          </p:cNvCxnSpPr>
          <p:nvPr/>
        </p:nvCxnSpPr>
        <p:spPr>
          <a:xfrm>
            <a:off x="11517066" y="779846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517066" y="8837760"/>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4309823" y="6957940"/>
            <a:ext cx="116207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123" name="TextBox 122"/>
          <p:cNvSpPr txBox="1"/>
          <p:nvPr/>
        </p:nvSpPr>
        <p:spPr>
          <a:xfrm>
            <a:off x="14356294" y="8984486"/>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36%</a:t>
            </a:r>
          </a:p>
        </p:txBody>
      </p:sp>
      <p:sp>
        <p:nvSpPr>
          <p:cNvPr id="128" name="TextBox 127"/>
          <p:cNvSpPr txBox="1"/>
          <p:nvPr/>
        </p:nvSpPr>
        <p:spPr>
          <a:xfrm>
            <a:off x="14356294" y="7984104"/>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32%</a:t>
            </a:r>
          </a:p>
        </p:txBody>
      </p:sp>
      <p:sp>
        <p:nvSpPr>
          <p:cNvPr id="131" name="TextBox 130"/>
          <p:cNvSpPr txBox="1"/>
          <p:nvPr/>
        </p:nvSpPr>
        <p:spPr>
          <a:xfrm>
            <a:off x="16858661" y="6957940"/>
            <a:ext cx="116207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132" name="TextBox 131"/>
          <p:cNvSpPr txBox="1"/>
          <p:nvPr/>
        </p:nvSpPr>
        <p:spPr>
          <a:xfrm>
            <a:off x="16905132" y="8984486"/>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37%</a:t>
            </a:r>
          </a:p>
        </p:txBody>
      </p:sp>
      <p:sp>
        <p:nvSpPr>
          <p:cNvPr id="137" name="TextBox 136"/>
          <p:cNvSpPr txBox="1"/>
          <p:nvPr/>
        </p:nvSpPr>
        <p:spPr>
          <a:xfrm>
            <a:off x="16905132" y="7984104"/>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140" name="TextBox 139"/>
          <p:cNvSpPr txBox="1"/>
          <p:nvPr/>
        </p:nvSpPr>
        <p:spPr>
          <a:xfrm>
            <a:off x="19563746" y="6957940"/>
            <a:ext cx="116207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141" name="TextBox 140"/>
          <p:cNvSpPr txBox="1"/>
          <p:nvPr/>
        </p:nvSpPr>
        <p:spPr>
          <a:xfrm>
            <a:off x="19610217" y="8984486"/>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146" name="TextBox 145"/>
          <p:cNvSpPr txBox="1"/>
          <p:nvPr/>
        </p:nvSpPr>
        <p:spPr>
          <a:xfrm>
            <a:off x="19610217" y="7984104"/>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27%</a:t>
            </a:r>
          </a:p>
        </p:txBody>
      </p:sp>
      <p:sp>
        <p:nvSpPr>
          <p:cNvPr id="150" name="TextBox 149"/>
          <p:cNvSpPr txBox="1"/>
          <p:nvPr/>
        </p:nvSpPr>
        <p:spPr>
          <a:xfrm>
            <a:off x="22118557" y="6957940"/>
            <a:ext cx="116207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51" name="TextBox 150"/>
          <p:cNvSpPr txBox="1"/>
          <p:nvPr/>
        </p:nvSpPr>
        <p:spPr>
          <a:xfrm>
            <a:off x="22165028" y="8984486"/>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156" name="TextBox 155"/>
          <p:cNvSpPr txBox="1"/>
          <p:nvPr/>
        </p:nvSpPr>
        <p:spPr>
          <a:xfrm>
            <a:off x="22165028" y="7984104"/>
            <a:ext cx="10691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7%</a:t>
            </a:r>
          </a:p>
        </p:txBody>
      </p:sp>
      <p:cxnSp>
        <p:nvCxnSpPr>
          <p:cNvPr id="6" name="Straight Connector 5"/>
          <p:cNvCxnSpPr>
            <a:cxnSpLocks/>
          </p:cNvCxnSpPr>
          <p:nvPr/>
        </p:nvCxnSpPr>
        <p:spPr>
          <a:xfrm>
            <a:off x="13662085" y="6613586"/>
            <a:ext cx="0" cy="4052530"/>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a:cxnSpLocks/>
          </p:cNvCxnSpPr>
          <p:nvPr/>
        </p:nvCxnSpPr>
        <p:spPr>
          <a:xfrm>
            <a:off x="16186024" y="6610555"/>
            <a:ext cx="0" cy="4055561"/>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a:cxnSpLocks/>
          </p:cNvCxnSpPr>
          <p:nvPr/>
        </p:nvCxnSpPr>
        <p:spPr>
          <a:xfrm>
            <a:off x="18808462" y="6610555"/>
            <a:ext cx="0" cy="4055561"/>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cxnSpLocks/>
          </p:cNvCxnSpPr>
          <p:nvPr/>
        </p:nvCxnSpPr>
        <p:spPr>
          <a:xfrm>
            <a:off x="21492392" y="6625192"/>
            <a:ext cx="0" cy="4122986"/>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100" name="Title 1">
            <a:extLst>
              <a:ext uri="{FF2B5EF4-FFF2-40B4-BE49-F238E27FC236}">
                <a16:creationId xmlns="" xmlns:a16="http://schemas.microsoft.com/office/drawing/2014/main" id="{30166F4E-C6FA-47A9-A7B3-D1286F7D8224}"/>
              </a:ext>
            </a:extLst>
          </p:cNvPr>
          <p:cNvSpPr txBox="1">
            <a:spLocks/>
          </p:cNvSpPr>
          <p:nvPr/>
        </p:nvSpPr>
        <p:spPr>
          <a:xfrm>
            <a:off x="143125" y="686650"/>
            <a:ext cx="7345646"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Regardless of where they live, almost all sports fans watch live sports at home.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Fans that live in major metro areas watch sports anywhere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 they’re more likely to attend sporting events in person and watch a game at a bar / restaurant, at someone else’s home or at another ‘out-of-home’ location</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946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 xmlns:a16="http://schemas.microsoft.com/office/drawing/2014/main" id="{BB6EE0A7-1BE7-4008-8673-F31296112D5B}"/>
              </a:ext>
            </a:extLst>
          </p:cNvPr>
          <p:cNvSpPr/>
          <p:nvPr/>
        </p:nvSpPr>
        <p:spPr>
          <a:xfrm>
            <a:off x="12892280" y="11483718"/>
            <a:ext cx="11037396" cy="1186328"/>
          </a:xfrm>
          <a:prstGeom prst="rect">
            <a:avLst/>
          </a:prstGeom>
          <a:solidFill>
            <a:schemeClr val="bg1"/>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200" b="0" i="0" u="none" strike="noStrike" kern="1200" cap="none" spc="0" normalizeH="0" baseline="0" noProof="0">
              <a:ln>
                <a:noFill/>
              </a:ln>
              <a:solidFill>
                <a:prstClr val="white"/>
              </a:solidFill>
              <a:effectLst/>
              <a:uLnTx/>
              <a:uFillTx/>
              <a:latin typeface="Trebuchet MS"/>
              <a:ea typeface="+mn-ea"/>
              <a:cs typeface="+mn-cs"/>
            </a:endParaRPr>
          </a:p>
        </p:txBody>
      </p:sp>
      <p:pic>
        <p:nvPicPr>
          <p:cNvPr id="1040" name="Picture 16" descr="Image result for espn goal li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62398" y="3288116"/>
            <a:ext cx="1186808" cy="118680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62444" y="337030"/>
            <a:ext cx="24240873" cy="175952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Meanwhile, There’s Been An Explosion Of Live Sports Content Available Across </a:t>
            </a:r>
          </a:p>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Growing Number </a:t>
            </a:r>
            <a:r>
              <a:rPr lang="en-US" sz="4400" dirty="0">
                <a:solidFill>
                  <a:prstClr val="black"/>
                </a:solidFill>
                <a:latin typeface="Open Sans" panose="020B0606030504020204" pitchFamily="34" charset="0"/>
                <a:ea typeface="Open Sans" panose="020B0606030504020204" pitchFamily="34" charset="0"/>
                <a:cs typeface="Open Sans" panose="020B0606030504020204" pitchFamily="34" charset="0"/>
              </a:rPr>
              <a:t>Of TV Channels And Streamed Through Websites And Mobile Apps</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5" y="12744770"/>
            <a:ext cx="1675674" cy="882348"/>
          </a:xfrm>
          <a:prstGeom prst="rect">
            <a:avLst/>
          </a:prstGeom>
        </p:spPr>
      </p:pic>
      <p:sp>
        <p:nvSpPr>
          <p:cNvPr id="15" name="Slide Number Placeholder 1"/>
          <p:cNvSpPr txBox="1">
            <a:spLocks/>
          </p:cNvSpPr>
          <p:nvPr/>
        </p:nvSpPr>
        <p:spPr>
          <a:xfrm>
            <a:off x="22076691" y="12823813"/>
            <a:ext cx="2307310"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9" name="Rectangle 8">
            <a:extLst>
              <a:ext uri="{FF2B5EF4-FFF2-40B4-BE49-F238E27FC236}">
                <a16:creationId xmlns="" xmlns:a16="http://schemas.microsoft.com/office/drawing/2014/main" id="{9B5E779F-5ECF-4971-994F-A24E23829812}"/>
              </a:ext>
            </a:extLst>
          </p:cNvPr>
          <p:cNvSpPr/>
          <p:nvPr/>
        </p:nvSpPr>
        <p:spPr>
          <a:xfrm>
            <a:off x="4208962" y="13369397"/>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5" name="Rectangle 4"/>
          <p:cNvSpPr/>
          <p:nvPr/>
        </p:nvSpPr>
        <p:spPr>
          <a:xfrm>
            <a:off x="676593" y="2506038"/>
            <a:ext cx="11477350" cy="966160"/>
          </a:xfrm>
          <a:prstGeom prst="rect">
            <a:avLst/>
          </a:prstGeom>
          <a:solidFill>
            <a:srgbClr val="0099FF"/>
          </a:solidFill>
          <a:ln>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7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Networks With Sports</a:t>
            </a:r>
            <a:endParaRPr kumimoji="0" lang="en-US" sz="4700" b="0" i="0" u="none" strike="noStrike" kern="1200" cap="none" spc="0" normalizeH="0" baseline="0" noProof="0" dirty="0">
              <a:ln>
                <a:noFill/>
              </a:ln>
              <a:solidFill>
                <a:prstClr val="white"/>
              </a:solidFill>
              <a:effectLst/>
              <a:uLnTx/>
              <a:uFillTx/>
              <a:latin typeface="Trebuchet MS"/>
            </a:endParaRPr>
          </a:p>
        </p:txBody>
      </p:sp>
      <p:sp>
        <p:nvSpPr>
          <p:cNvPr id="30" name="Rectangle 29"/>
          <p:cNvSpPr/>
          <p:nvPr/>
        </p:nvSpPr>
        <p:spPr>
          <a:xfrm>
            <a:off x="12867634" y="2537980"/>
            <a:ext cx="11054616" cy="723272"/>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Premium Sports TV Packages with Ads</a:t>
            </a:r>
            <a:endParaRPr kumimoji="0" lang="en-US" sz="4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1" name="Rectangle 30"/>
          <p:cNvSpPr/>
          <p:nvPr/>
        </p:nvSpPr>
        <p:spPr>
          <a:xfrm>
            <a:off x="12870511" y="5535071"/>
            <a:ext cx="11054614" cy="636038"/>
          </a:xfrm>
          <a:prstGeom prst="rect">
            <a:avLst/>
          </a:prstGeom>
          <a:solidFill>
            <a:srgbClr val="50C8A0"/>
          </a:solidFill>
          <a:ln>
            <a:solidFill>
              <a:srgbClr val="50C8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Non-Ad Supported Sports TV Packages </a:t>
            </a:r>
            <a:endParaRPr kumimoji="0" lang="en-US" sz="4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Rectangle 31"/>
          <p:cNvSpPr/>
          <p:nvPr/>
        </p:nvSpPr>
        <p:spPr>
          <a:xfrm>
            <a:off x="680141" y="8755735"/>
            <a:ext cx="11477350" cy="79176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Apps With Sports</a:t>
            </a: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Rectangle 32"/>
          <p:cNvSpPr/>
          <p:nvPr/>
        </p:nvSpPr>
        <p:spPr>
          <a:xfrm>
            <a:off x="12870511" y="8078648"/>
            <a:ext cx="11054614" cy="718132"/>
          </a:xfrm>
          <a:prstGeom prst="rect">
            <a:avLst/>
          </a:prstGeom>
          <a:solidFill>
            <a:srgbClr val="FAB982"/>
          </a:solidFill>
          <a:ln>
            <a:solidFill>
              <a:srgbClr val="FAB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OTT Subscription Services With Sports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Rectangle 5"/>
          <p:cNvSpPr/>
          <p:nvPr/>
        </p:nvSpPr>
        <p:spPr>
          <a:xfrm>
            <a:off x="680141" y="8777149"/>
            <a:ext cx="11477350" cy="3891565"/>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p:cNvSpPr/>
          <p:nvPr/>
        </p:nvSpPr>
        <p:spPr>
          <a:xfrm>
            <a:off x="679467" y="2554436"/>
            <a:ext cx="11477350" cy="5956015"/>
          </a:xfrm>
          <a:prstGeom prst="rect">
            <a:avLst/>
          </a:prstGeom>
          <a:noFill/>
          <a:ln w="5715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p:cNvSpPr/>
          <p:nvPr/>
        </p:nvSpPr>
        <p:spPr>
          <a:xfrm>
            <a:off x="12870510" y="2522262"/>
            <a:ext cx="11054616" cy="2858860"/>
          </a:xfrm>
          <a:prstGeom prst="rect">
            <a:avLst/>
          </a:prstGeom>
          <a:noFill/>
          <a:ln w="5715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p:cNvSpPr/>
          <p:nvPr/>
        </p:nvSpPr>
        <p:spPr>
          <a:xfrm>
            <a:off x="12870511" y="8094366"/>
            <a:ext cx="11054614" cy="2673572"/>
          </a:xfrm>
          <a:prstGeom prst="rect">
            <a:avLst/>
          </a:prstGeom>
          <a:noFill/>
          <a:ln w="57150">
            <a:solidFill>
              <a:srgbClr val="FAB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p:cNvSpPr/>
          <p:nvPr/>
        </p:nvSpPr>
        <p:spPr>
          <a:xfrm>
            <a:off x="12870511" y="5508207"/>
            <a:ext cx="11054614" cy="2450890"/>
          </a:xfrm>
          <a:prstGeom prst="rect">
            <a:avLst/>
          </a:prstGeom>
          <a:noFill/>
          <a:ln w="57150">
            <a:solidFill>
              <a:srgbClr val="50C8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38" name="Picture 37">
            <a:extLst>
              <a:ext uri="{FF2B5EF4-FFF2-40B4-BE49-F238E27FC236}">
                <a16:creationId xmlns="" xmlns:a16="http://schemas.microsoft.com/office/drawing/2014/main" id="{88748CD5-3095-4735-A50C-AB93AE4332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44148" y="10101388"/>
            <a:ext cx="1500308" cy="497532"/>
          </a:xfrm>
          <a:prstGeom prst="rect">
            <a:avLst/>
          </a:prstGeom>
        </p:spPr>
      </p:pic>
      <p:pic>
        <p:nvPicPr>
          <p:cNvPr id="39" name="Picture 38">
            <a:extLst>
              <a:ext uri="{FF2B5EF4-FFF2-40B4-BE49-F238E27FC236}">
                <a16:creationId xmlns="" xmlns:a16="http://schemas.microsoft.com/office/drawing/2014/main" id="{E22E0585-7D05-4E2C-9233-E331025E0869}"/>
              </a:ext>
            </a:extLst>
          </p:cNvPr>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095423" y="10069279"/>
            <a:ext cx="2048898" cy="675978"/>
          </a:xfrm>
          <a:prstGeom prst="rect">
            <a:avLst/>
          </a:prstGeom>
        </p:spPr>
      </p:pic>
      <p:pic>
        <p:nvPicPr>
          <p:cNvPr id="40" name="Picture 39">
            <a:extLst>
              <a:ext uri="{FF2B5EF4-FFF2-40B4-BE49-F238E27FC236}">
                <a16:creationId xmlns="" xmlns:a16="http://schemas.microsoft.com/office/drawing/2014/main" id="{9C106958-BFCA-469B-88C5-300D4763F3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242012" y="9993788"/>
            <a:ext cx="1468288" cy="549740"/>
          </a:xfrm>
          <a:prstGeom prst="rect">
            <a:avLst/>
          </a:prstGeom>
        </p:spPr>
      </p:pic>
      <p:pic>
        <p:nvPicPr>
          <p:cNvPr id="41" name="Picture 40">
            <a:extLst>
              <a:ext uri="{FF2B5EF4-FFF2-40B4-BE49-F238E27FC236}">
                <a16:creationId xmlns="" xmlns:a16="http://schemas.microsoft.com/office/drawing/2014/main" id="{DAE6378C-AE18-4EC3-8F5B-921B94DDDF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275785" y="9007696"/>
            <a:ext cx="1536146" cy="576800"/>
          </a:xfrm>
          <a:prstGeom prst="rect">
            <a:avLst/>
          </a:prstGeom>
        </p:spPr>
      </p:pic>
      <p:pic>
        <p:nvPicPr>
          <p:cNvPr id="42" name="Picture 34" descr="Image result for wwe network logo">
            <a:extLst>
              <a:ext uri="{FF2B5EF4-FFF2-40B4-BE49-F238E27FC236}">
                <a16:creationId xmlns="" xmlns:a16="http://schemas.microsoft.com/office/drawing/2014/main" id="{8658EA96-D910-49B3-BFF1-EBC71DA1158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833127" y="9635608"/>
            <a:ext cx="970350" cy="9709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 xmlns:a16="http://schemas.microsoft.com/office/drawing/2014/main" id="{D06933F3-FB99-4968-A7F1-ADFA9C97D6F7}"/>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095423" y="8802908"/>
            <a:ext cx="2321058" cy="657324"/>
          </a:xfrm>
          <a:prstGeom prst="rect">
            <a:avLst/>
          </a:prstGeom>
        </p:spPr>
      </p:pic>
      <p:pic>
        <p:nvPicPr>
          <p:cNvPr id="44" name="Picture 43">
            <a:extLst>
              <a:ext uri="{FF2B5EF4-FFF2-40B4-BE49-F238E27FC236}">
                <a16:creationId xmlns="" xmlns:a16="http://schemas.microsoft.com/office/drawing/2014/main" id="{1E00E914-EAC2-49AA-919D-CD66190234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112269" y="9600431"/>
            <a:ext cx="970350" cy="1006118"/>
          </a:xfrm>
          <a:prstGeom prst="rect">
            <a:avLst/>
          </a:prstGeom>
        </p:spPr>
      </p:pic>
      <p:pic>
        <p:nvPicPr>
          <p:cNvPr id="45" name="Picture 52" descr="Image result for dazn tv">
            <a:extLst>
              <a:ext uri="{FF2B5EF4-FFF2-40B4-BE49-F238E27FC236}">
                <a16:creationId xmlns="" xmlns:a16="http://schemas.microsoft.com/office/drawing/2014/main" id="{41441205-9452-4CA0-BD62-D3FA43F09AA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296817" y="8905356"/>
            <a:ext cx="970350" cy="10113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0" descr="Image result for nbc sports gold logo">
            <a:extLst>
              <a:ext uri="{FF2B5EF4-FFF2-40B4-BE49-F238E27FC236}">
                <a16:creationId xmlns="" xmlns:a16="http://schemas.microsoft.com/office/drawing/2014/main" id="{20D7B4D1-5211-46CA-8524-8FE6C356837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5514698" y="9590664"/>
            <a:ext cx="2713888" cy="4085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 xmlns:a16="http://schemas.microsoft.com/office/drawing/2014/main" id="{9755A2EE-0B5A-4A14-9BDA-EB4C11FD9A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5423" y="11653717"/>
            <a:ext cx="822172" cy="822172"/>
          </a:xfrm>
          <a:prstGeom prst="rect">
            <a:avLst/>
          </a:prstGeom>
        </p:spPr>
      </p:pic>
      <p:pic>
        <p:nvPicPr>
          <p:cNvPr id="48" name="Picture 47">
            <a:extLst>
              <a:ext uri="{FF2B5EF4-FFF2-40B4-BE49-F238E27FC236}">
                <a16:creationId xmlns="" xmlns:a16="http://schemas.microsoft.com/office/drawing/2014/main" id="{650D177B-B54B-48BE-95AA-911EC32EBF9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28444" y="9716667"/>
            <a:ext cx="690340" cy="690340"/>
          </a:xfrm>
          <a:prstGeom prst="rect">
            <a:avLst/>
          </a:prstGeom>
        </p:spPr>
      </p:pic>
      <p:pic>
        <p:nvPicPr>
          <p:cNvPr id="49" name="Picture 48">
            <a:extLst>
              <a:ext uri="{FF2B5EF4-FFF2-40B4-BE49-F238E27FC236}">
                <a16:creationId xmlns="" xmlns:a16="http://schemas.microsoft.com/office/drawing/2014/main" id="{59C5040A-5868-47F2-9E8A-9ED664538894}"/>
              </a:ext>
            </a:extLst>
          </p:cNvPr>
          <p:cNvPicPr>
            <a:picLocks noChangeAspect="1"/>
          </p:cNvPicPr>
          <p:nvPr/>
        </p:nvPicPr>
        <p:blipFill>
          <a:blip r:embed="rId16"/>
          <a:stretch>
            <a:fillRect/>
          </a:stretch>
        </p:blipFill>
        <p:spPr>
          <a:xfrm>
            <a:off x="10448288" y="10753070"/>
            <a:ext cx="1472444" cy="297894"/>
          </a:xfrm>
          <a:prstGeom prst="rect">
            <a:avLst/>
          </a:prstGeom>
        </p:spPr>
      </p:pic>
      <p:pic>
        <p:nvPicPr>
          <p:cNvPr id="50" name="Picture 49">
            <a:extLst>
              <a:ext uri="{FF2B5EF4-FFF2-40B4-BE49-F238E27FC236}">
                <a16:creationId xmlns="" xmlns:a16="http://schemas.microsoft.com/office/drawing/2014/main" id="{3FB38D74-ED4E-4282-8460-BBAD4829587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79589" y="9741877"/>
            <a:ext cx="930154" cy="821180"/>
          </a:xfrm>
          <a:prstGeom prst="rect">
            <a:avLst/>
          </a:prstGeom>
        </p:spPr>
      </p:pic>
      <p:pic>
        <p:nvPicPr>
          <p:cNvPr id="51" name="Picture 50">
            <a:extLst>
              <a:ext uri="{FF2B5EF4-FFF2-40B4-BE49-F238E27FC236}">
                <a16:creationId xmlns="" xmlns:a16="http://schemas.microsoft.com/office/drawing/2014/main" id="{59ED6DA1-70DB-4226-94E4-AF3900E6F1E4}"/>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334768" y="10737737"/>
            <a:ext cx="799992" cy="745300"/>
          </a:xfrm>
          <a:prstGeom prst="rect">
            <a:avLst/>
          </a:prstGeom>
        </p:spPr>
      </p:pic>
      <p:pic>
        <p:nvPicPr>
          <p:cNvPr id="52" name="Picture 51">
            <a:extLst>
              <a:ext uri="{FF2B5EF4-FFF2-40B4-BE49-F238E27FC236}">
                <a16:creationId xmlns="" xmlns:a16="http://schemas.microsoft.com/office/drawing/2014/main" id="{3E1F8B9D-CD21-42C6-AF03-2D97C990601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73158" y="10799001"/>
            <a:ext cx="722060" cy="722060"/>
          </a:xfrm>
          <a:prstGeom prst="rect">
            <a:avLst/>
          </a:prstGeom>
        </p:spPr>
      </p:pic>
      <p:pic>
        <p:nvPicPr>
          <p:cNvPr id="54" name="Picture 2" descr="Image result for espn app">
            <a:extLst>
              <a:ext uri="{FF2B5EF4-FFF2-40B4-BE49-F238E27FC236}">
                <a16:creationId xmlns="" xmlns:a16="http://schemas.microsoft.com/office/drawing/2014/main" id="{687FB304-87CE-4CF8-9019-A6380CD1F777}"/>
              </a:ext>
            </a:extLst>
          </p:cNvPr>
          <p:cNvPicPr>
            <a:picLocks noChangeAspect="1" noChangeArrowheads="1"/>
          </p:cNvPicPr>
          <p:nvPr/>
        </p:nvPicPr>
        <p:blipFill rotWithShape="1">
          <a:blip r:embed="rId20" cstate="screen">
            <a:clrChange>
              <a:clrFrom>
                <a:srgbClr val="F8F8F8"/>
              </a:clrFrom>
              <a:clrTo>
                <a:srgbClr val="F8F8F8">
                  <a:alpha val="0"/>
                </a:srgbClr>
              </a:clrTo>
            </a:clrChange>
            <a:extLst>
              <a:ext uri="{28A0092B-C50C-407E-A947-70E740481C1C}">
                <a14:useLocalDpi xmlns:a14="http://schemas.microsoft.com/office/drawing/2010/main"/>
              </a:ext>
            </a:extLst>
          </a:blip>
          <a:srcRect l="27440" t="10145" r="26753" b="11774"/>
          <a:stretch/>
        </p:blipFill>
        <p:spPr bwMode="auto">
          <a:xfrm>
            <a:off x="805423" y="9667201"/>
            <a:ext cx="819534" cy="821180"/>
          </a:xfrm>
          <a:prstGeom prst="roundRect">
            <a:avLst>
              <a:gd name="adj" fmla="val 16667"/>
            </a:avLst>
          </a:prstGeom>
          <a:ln w="3175">
            <a:solidFill>
              <a:schemeClr val="tx1"/>
            </a:solidFill>
          </a:ln>
          <a:effectLst/>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 xmlns:a16="http://schemas.microsoft.com/office/drawing/2014/main" id="{FA4B791B-9990-4DFC-ADB0-507B67C99938}"/>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1909874" y="9673743"/>
            <a:ext cx="821180" cy="821180"/>
          </a:xfrm>
          <a:prstGeom prst="rect">
            <a:avLst/>
          </a:prstGeom>
        </p:spPr>
      </p:pic>
      <p:pic>
        <p:nvPicPr>
          <p:cNvPr id="56" name="Picture 55">
            <a:extLst>
              <a:ext uri="{FF2B5EF4-FFF2-40B4-BE49-F238E27FC236}">
                <a16:creationId xmlns="" xmlns:a16="http://schemas.microsoft.com/office/drawing/2014/main" id="{0E8DC0FC-9E28-4E21-8286-7FFE63D0F61D}"/>
              </a:ext>
            </a:extLst>
          </p:cNvPr>
          <p:cNvPicPr>
            <a:picLocks noChangeAspect="1"/>
          </p:cNvPicPr>
          <p:nvPr/>
        </p:nvPicPr>
        <p:blipFill rotWithShape="1">
          <a:blip r:embed="rId22"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a:xfrm>
            <a:off x="8497996" y="9742272"/>
            <a:ext cx="849692" cy="814378"/>
          </a:xfrm>
          <a:prstGeom prst="rect">
            <a:avLst/>
          </a:prstGeom>
        </p:spPr>
      </p:pic>
      <p:pic>
        <p:nvPicPr>
          <p:cNvPr id="57" name="Picture 152" descr="Image result for altice app">
            <a:extLst>
              <a:ext uri="{FF2B5EF4-FFF2-40B4-BE49-F238E27FC236}">
                <a16:creationId xmlns="" xmlns:a16="http://schemas.microsoft.com/office/drawing/2014/main" id="{3F538FAC-4732-4FD3-BF00-6ED0D328F37D}"/>
              </a:ext>
            </a:extLst>
          </p:cNvPr>
          <p:cNvPicPr>
            <a:picLocks noChangeAspect="1" noChangeArrowheads="1"/>
          </p:cNvPicPr>
          <p:nvPr/>
        </p:nvPicPr>
        <p:blipFill>
          <a:blip r:embed="rId2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08572" y="10684483"/>
            <a:ext cx="822172" cy="8221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54" descr="Image result for Charter Communications Inc.">
            <a:extLst>
              <a:ext uri="{FF2B5EF4-FFF2-40B4-BE49-F238E27FC236}">
                <a16:creationId xmlns="" xmlns:a16="http://schemas.microsoft.com/office/drawing/2014/main" id="{4F94476E-5A1A-4B9D-969B-18A5DE85D86C}"/>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817723" y="10861994"/>
            <a:ext cx="1416042" cy="446386"/>
          </a:xfrm>
          <a:prstGeom prst="rect">
            <a:avLst/>
          </a:prstGeom>
          <a:extLst>
            <a:ext uri="{909E8E84-426E-40DD-AFC4-6F175D3DCCD1}">
              <a14:hiddenFill xmlns:a14="http://schemas.microsoft.com/office/drawing/2010/main">
                <a:solidFill>
                  <a:srgbClr val="FFFFFF"/>
                </a:solidFill>
              </a14:hiddenFill>
            </a:ext>
          </a:extLst>
        </p:spPr>
      </p:pic>
      <p:pic>
        <p:nvPicPr>
          <p:cNvPr id="59" name="Picture 156" descr="Image result for Comcast logo">
            <a:extLst>
              <a:ext uri="{FF2B5EF4-FFF2-40B4-BE49-F238E27FC236}">
                <a16:creationId xmlns="" xmlns:a16="http://schemas.microsoft.com/office/drawing/2014/main" id="{4F8EB2AC-FAB1-4A4D-ACB2-03B2697BD75D}"/>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l="11331" t="22954" r="11351" b="16711"/>
          <a:stretch/>
        </p:blipFill>
        <p:spPr bwMode="auto">
          <a:xfrm>
            <a:off x="10493961" y="9880074"/>
            <a:ext cx="1443630" cy="633670"/>
          </a:xfrm>
          <a:prstGeom prst="rect">
            <a:avLst/>
          </a:prstGeom>
          <a:extLst>
            <a:ext uri="{909E8E84-426E-40DD-AFC4-6F175D3DCCD1}">
              <a14:hiddenFill xmlns:a14="http://schemas.microsoft.com/office/drawing/2010/main">
                <a:solidFill>
                  <a:srgbClr val="FFFFFF"/>
                </a:solidFill>
              </a14:hiddenFill>
            </a:ext>
          </a:extLst>
        </p:spPr>
      </p:pic>
      <p:pic>
        <p:nvPicPr>
          <p:cNvPr id="60" name="Picture 158" descr="Image result for Cox logo">
            <a:extLst>
              <a:ext uri="{FF2B5EF4-FFF2-40B4-BE49-F238E27FC236}">
                <a16:creationId xmlns="" xmlns:a16="http://schemas.microsoft.com/office/drawing/2014/main" id="{CCC89B0B-D5BC-4625-9911-038C58D0DC1E}"/>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306206" y="10845001"/>
            <a:ext cx="1373084" cy="423056"/>
          </a:xfrm>
          <a:prstGeom prst="rect">
            <a:avLst/>
          </a:prstGeom>
          <a:extLst>
            <a:ext uri="{909E8E84-426E-40DD-AFC4-6F175D3DCCD1}">
              <a14:hiddenFill xmlns:a14="http://schemas.microsoft.com/office/drawing/2010/main">
                <a:solidFill>
                  <a:srgbClr val="FFFFFF"/>
                </a:solidFill>
              </a14:hiddenFill>
            </a:ext>
          </a:extLst>
        </p:spPr>
      </p:pic>
      <p:pic>
        <p:nvPicPr>
          <p:cNvPr id="61" name="Picture 162" descr="Image result for Mediacom Communications Corp.">
            <a:extLst>
              <a:ext uri="{FF2B5EF4-FFF2-40B4-BE49-F238E27FC236}">
                <a16:creationId xmlns="" xmlns:a16="http://schemas.microsoft.com/office/drawing/2014/main" id="{75E7E461-E0A5-4CA6-BD9F-0FB0CD44D419}"/>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448635" y="12099433"/>
            <a:ext cx="1574382" cy="3400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4" descr="Image result for suddenlink logo">
            <a:extLst>
              <a:ext uri="{FF2B5EF4-FFF2-40B4-BE49-F238E27FC236}">
                <a16:creationId xmlns="" xmlns:a16="http://schemas.microsoft.com/office/drawing/2014/main" id="{4382695C-DF23-40D8-B7CE-3F198D5B3164}"/>
              </a:ext>
            </a:extLst>
          </p:cNvPr>
          <p:cNvPicPr>
            <a:picLocks noChangeAspect="1" noChangeArrowheads="1"/>
          </p:cNvPicPr>
          <p:nvPr/>
        </p:nvPicPr>
        <p:blipFill rotWithShape="1">
          <a:blip r:embed="rId28"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bwMode="auto">
          <a:xfrm>
            <a:off x="10134760" y="11901334"/>
            <a:ext cx="1940420" cy="55429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6" descr="Image result for verizon app logo">
            <a:extLst>
              <a:ext uri="{FF2B5EF4-FFF2-40B4-BE49-F238E27FC236}">
                <a16:creationId xmlns="" xmlns:a16="http://schemas.microsoft.com/office/drawing/2014/main" id="{FFD5C39C-D526-4B75-8395-7DE96B4D48F3}"/>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9048" y="10733067"/>
            <a:ext cx="725732" cy="74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8" descr="Image result for WOW! logo">
            <a:extLst>
              <a:ext uri="{FF2B5EF4-FFF2-40B4-BE49-F238E27FC236}">
                <a16:creationId xmlns="" xmlns:a16="http://schemas.microsoft.com/office/drawing/2014/main" id="{CA0C2EB7-1F4C-4E78-B94E-5D6EBDB7CC9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8950330" y="11622470"/>
            <a:ext cx="1269696" cy="336270"/>
          </a:xfrm>
          <a:prstGeom prst="rect">
            <a:avLst/>
          </a:prstGeom>
          <a:extLst>
            <a:ext uri="{909E8E84-426E-40DD-AFC4-6F175D3DCCD1}">
              <a14:hiddenFill xmlns:a14="http://schemas.microsoft.com/office/drawing/2010/main">
                <a:solidFill>
                  <a:srgbClr val="FFFFFF"/>
                </a:solidFill>
              </a14:hiddenFill>
            </a:ext>
          </a:extLst>
        </p:spPr>
      </p:pic>
      <p:pic>
        <p:nvPicPr>
          <p:cNvPr id="65" name="Picture 170" descr="Image result for xfinity app">
            <a:extLst>
              <a:ext uri="{FF2B5EF4-FFF2-40B4-BE49-F238E27FC236}">
                <a16:creationId xmlns="" xmlns:a16="http://schemas.microsoft.com/office/drawing/2014/main" id="{EACEFBD8-5DBE-4AED-96B3-F80842F0D1D1}"/>
              </a:ext>
            </a:extLst>
          </p:cNvPr>
          <p:cNvPicPr>
            <a:picLocks noChangeAspect="1" noChangeArrowheads="1"/>
          </p:cNvPicPr>
          <p:nvPr/>
        </p:nvPicPr>
        <p:blipFill rotWithShape="1">
          <a:blip r:embed="rId31"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1955364" y="11635270"/>
            <a:ext cx="848094" cy="85200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8" descr="Image result for tnt app app">
            <a:extLst>
              <a:ext uri="{FF2B5EF4-FFF2-40B4-BE49-F238E27FC236}">
                <a16:creationId xmlns="" xmlns:a16="http://schemas.microsoft.com/office/drawing/2014/main" id="{BCC87B20-FF4E-4F91-9EAA-ED4A7FACAA9D}"/>
              </a:ext>
            </a:extLst>
          </p:cNvPr>
          <p:cNvPicPr>
            <a:picLocks noChangeAspect="1" noChangeArrowheads="1"/>
          </p:cNvPicPr>
          <p:nvPr/>
        </p:nvPicPr>
        <p:blipFill rotWithShape="1">
          <a:blip r:embed="rId32"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7533017" y="11670497"/>
            <a:ext cx="795706" cy="77538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0" descr="Image result for showtime  app">
            <a:extLst>
              <a:ext uri="{FF2B5EF4-FFF2-40B4-BE49-F238E27FC236}">
                <a16:creationId xmlns="" xmlns:a16="http://schemas.microsoft.com/office/drawing/2014/main" id="{0DA51CAB-D223-488B-A2CA-01478DC0EBC0}"/>
              </a:ext>
            </a:extLst>
          </p:cNvPr>
          <p:cNvPicPr>
            <a:picLocks noChangeAspect="1" noChangeArrowheads="1"/>
          </p:cNvPicPr>
          <p:nvPr/>
        </p:nvPicPr>
        <p:blipFill rotWithShape="1">
          <a:blip r:embed="rId33"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3123007" y="9676782"/>
            <a:ext cx="853306" cy="85832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8" descr="Image result for TBS app">
            <a:extLst>
              <a:ext uri="{FF2B5EF4-FFF2-40B4-BE49-F238E27FC236}">
                <a16:creationId xmlns="" xmlns:a16="http://schemas.microsoft.com/office/drawing/2014/main" id="{F5125856-2474-4717-9000-B15FFA760478}"/>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364943" y="11670496"/>
            <a:ext cx="778370" cy="7783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94" descr="Image result for hbo go app">
            <a:extLst>
              <a:ext uri="{FF2B5EF4-FFF2-40B4-BE49-F238E27FC236}">
                <a16:creationId xmlns="" xmlns:a16="http://schemas.microsoft.com/office/drawing/2014/main" id="{85211537-EB8F-4EC2-8E85-A137BB69923A}"/>
              </a:ext>
            </a:extLst>
          </p:cNvPr>
          <p:cNvPicPr>
            <a:picLocks noChangeAspect="1" noChangeArrowheads="1"/>
          </p:cNvPicPr>
          <p:nvPr/>
        </p:nvPicPr>
        <p:blipFill rotWithShape="1">
          <a:blip r:embed="rId35"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7441742" y="9710981"/>
            <a:ext cx="885084" cy="87490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06" descr="Image result for at&amp;t uverse">
            <a:extLst>
              <a:ext uri="{FF2B5EF4-FFF2-40B4-BE49-F238E27FC236}">
                <a16:creationId xmlns="" xmlns:a16="http://schemas.microsoft.com/office/drawing/2014/main" id="{DC84E699-5D95-47F4-8766-3E8C835F2523}"/>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0475207" y="11342653"/>
            <a:ext cx="1446002" cy="48923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 xmlns:a16="http://schemas.microsoft.com/office/drawing/2014/main" id="{8DC20C2A-2395-4A8D-B329-D78E19B0A81D}"/>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7491648" y="11778506"/>
            <a:ext cx="2140164" cy="706088"/>
          </a:xfrm>
          <a:prstGeom prst="rect">
            <a:avLst/>
          </a:prstGeom>
        </p:spPr>
      </p:pic>
      <p:pic>
        <p:nvPicPr>
          <p:cNvPr id="72" name="Picture 222" descr="Image result for facebook logo">
            <a:extLst>
              <a:ext uri="{FF2B5EF4-FFF2-40B4-BE49-F238E27FC236}">
                <a16:creationId xmlns="" xmlns:a16="http://schemas.microsoft.com/office/drawing/2014/main" id="{B55E5579-CECA-48DC-9559-4B7AD5AF6DFA}"/>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15597800" y="11638666"/>
            <a:ext cx="838960" cy="83896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6" descr="Twitter">
            <a:extLst>
              <a:ext uri="{FF2B5EF4-FFF2-40B4-BE49-F238E27FC236}">
                <a16:creationId xmlns="" xmlns:a16="http://schemas.microsoft.com/office/drawing/2014/main" id="{64922F13-B3FD-4099-A735-F9059545B818}"/>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20398202" y="11746938"/>
            <a:ext cx="729488" cy="7294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lb extra innings"/>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13078478" y="3361754"/>
            <a:ext cx="1810504" cy="905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fl red zone"/>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a:stretch/>
        </p:blipFill>
        <p:spPr bwMode="auto">
          <a:xfrm>
            <a:off x="14687974" y="6604465"/>
            <a:ext cx="4452124" cy="9949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OX Soccer Plus"/>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22506368" y="4245834"/>
            <a:ext cx="1216952" cy="10169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hl center ice"/>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15093392" y="3255187"/>
            <a:ext cx="1801864" cy="11531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verizon.com/cs/groups/public/documents/adacct/nba_league_pass_v2.png"/>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8340965" y="3350272"/>
            <a:ext cx="1274290" cy="10624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ls direct kick"/>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21331423" y="3343441"/>
            <a:ext cx="2066250" cy="8945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spn college extra"/>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a:stretch/>
        </p:blipFill>
        <p:spPr bwMode="auto">
          <a:xfrm>
            <a:off x="20331823" y="4363821"/>
            <a:ext cx="1807210" cy="9236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lated image"/>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19845569" y="3253302"/>
            <a:ext cx="1282122" cy="12281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3282734" y="4285184"/>
            <a:ext cx="1308968" cy="9777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mlb tv premium"/>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8291501" y="4458222"/>
            <a:ext cx="1634806" cy="77438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15753462" y="8973100"/>
            <a:ext cx="2210508" cy="450124"/>
          </a:xfrm>
          <a:prstGeom prst="rect">
            <a:avLst/>
          </a:prstGeom>
        </p:spPr>
      </p:pic>
      <p:pic>
        <p:nvPicPr>
          <p:cNvPr id="86" name="Picture 85">
            <a:extLst>
              <a:ext uri="{FF2B5EF4-FFF2-40B4-BE49-F238E27FC236}">
                <a16:creationId xmlns="" xmlns:a16="http://schemas.microsoft.com/office/drawing/2014/main" id="{9AC640B9-3A90-4DAC-9133-C78BBADBB6A0}"/>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 r="-1860" b="-695"/>
          <a:stretch/>
        </p:blipFill>
        <p:spPr>
          <a:xfrm>
            <a:off x="18351412" y="8973100"/>
            <a:ext cx="1360360" cy="883580"/>
          </a:xfrm>
          <a:prstGeom prst="rect">
            <a:avLst/>
          </a:prstGeom>
        </p:spPr>
      </p:pic>
      <p:pic>
        <p:nvPicPr>
          <p:cNvPr id="3" name="Picture 2" descr="Image result for nbc sports logo">
            <a:extLst>
              <a:ext uri="{FF2B5EF4-FFF2-40B4-BE49-F238E27FC236}">
                <a16:creationId xmlns="" xmlns:a16="http://schemas.microsoft.com/office/drawing/2014/main" id="{8C9FA403-BA1D-4C0E-9C94-D6B34DDCC7B2}"/>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833680" y="3625818"/>
            <a:ext cx="1250184" cy="12324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fox sports logo">
            <a:extLst>
              <a:ext uri="{FF2B5EF4-FFF2-40B4-BE49-F238E27FC236}">
                <a16:creationId xmlns="" xmlns:a16="http://schemas.microsoft.com/office/drawing/2014/main" id="{7CCFF8F2-E7B3-42C4-A3EB-09EB6948AB3E}"/>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2195950" y="3794385"/>
            <a:ext cx="1692504" cy="895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abc sports logo">
            <a:extLst>
              <a:ext uri="{FF2B5EF4-FFF2-40B4-BE49-F238E27FC236}">
                <a16:creationId xmlns="" xmlns:a16="http://schemas.microsoft.com/office/drawing/2014/main" id="{466B6EEB-D36B-41C3-9274-2E9818A808FC}"/>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1131822" y="4882876"/>
            <a:ext cx="1012324" cy="1008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spn logo">
            <a:extLst>
              <a:ext uri="{FF2B5EF4-FFF2-40B4-BE49-F238E27FC236}">
                <a16:creationId xmlns="" xmlns:a16="http://schemas.microsoft.com/office/drawing/2014/main" id="{C5F3F52D-3CE3-4E92-9D33-595DC98AC4FA}"/>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2637347" y="5543227"/>
            <a:ext cx="1882974" cy="467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mlb tv channel">
            <a:extLst>
              <a:ext uri="{FF2B5EF4-FFF2-40B4-BE49-F238E27FC236}">
                <a16:creationId xmlns="" xmlns:a16="http://schemas.microsoft.com/office/drawing/2014/main" id="{91110438-2B1A-4196-A639-C330C49AF5EE}"/>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2260800" y="6123454"/>
            <a:ext cx="1350732" cy="1013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cbs sports logo">
            <a:extLst>
              <a:ext uri="{FF2B5EF4-FFF2-40B4-BE49-F238E27FC236}">
                <a16:creationId xmlns="" xmlns:a16="http://schemas.microsoft.com/office/drawing/2014/main" id="{56BF9A35-F375-4FE4-ABBF-83550CD6A5C1}"/>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2544763" y="4861881"/>
            <a:ext cx="2570090" cy="544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univision sports logo">
            <a:extLst>
              <a:ext uri="{FF2B5EF4-FFF2-40B4-BE49-F238E27FC236}">
                <a16:creationId xmlns="" xmlns:a16="http://schemas.microsoft.com/office/drawing/2014/main" id="{821343C9-4012-4950-B80D-CDEB8628AB4A}"/>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916764" y="6005711"/>
            <a:ext cx="1345576" cy="10418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Image result for telemundo sports">
            <a:extLst>
              <a:ext uri="{FF2B5EF4-FFF2-40B4-BE49-F238E27FC236}">
                <a16:creationId xmlns="" xmlns:a16="http://schemas.microsoft.com/office/drawing/2014/main" id="{6B11654B-52D5-4D02-B5A3-954F05349A1F}"/>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9598073" y="3721138"/>
            <a:ext cx="1041834" cy="10418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Image result for bein sports">
            <a:extLst>
              <a:ext uri="{FF2B5EF4-FFF2-40B4-BE49-F238E27FC236}">
                <a16:creationId xmlns="" xmlns:a16="http://schemas.microsoft.com/office/drawing/2014/main" id="{F880EDFE-A458-4BFF-9447-329C7CBB5630}"/>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7073158" y="7969518"/>
            <a:ext cx="2352346" cy="41639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espn2">
            <a:extLst>
              <a:ext uri="{FF2B5EF4-FFF2-40B4-BE49-F238E27FC236}">
                <a16:creationId xmlns="" xmlns:a16="http://schemas.microsoft.com/office/drawing/2014/main" id="{4D3BDFA2-620D-44B1-A0A4-B199689E2BFD}"/>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7312596" y="6241617"/>
            <a:ext cx="1908006" cy="40926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spnu">
            <a:extLst>
              <a:ext uri="{FF2B5EF4-FFF2-40B4-BE49-F238E27FC236}">
                <a16:creationId xmlns="" xmlns:a16="http://schemas.microsoft.com/office/drawing/2014/main" id="{087563E5-351B-4173-AB11-79FEE5164B28}"/>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10831664" y="3725080"/>
            <a:ext cx="1122200" cy="103395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golf channel">
            <a:extLst>
              <a:ext uri="{FF2B5EF4-FFF2-40B4-BE49-F238E27FC236}">
                <a16:creationId xmlns="" xmlns:a16="http://schemas.microsoft.com/office/drawing/2014/main" id="{51F73002-D08A-4C0C-8C2C-912399BDDEC9}"/>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4625012" y="5492634"/>
            <a:ext cx="1900780" cy="5737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fs1">
            <a:extLst>
              <a:ext uri="{FF2B5EF4-FFF2-40B4-BE49-F238E27FC236}">
                <a16:creationId xmlns="" xmlns:a16="http://schemas.microsoft.com/office/drawing/2014/main" id="{D7EF652B-F1AC-4C9D-9070-7EEFB596B915}"/>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3415618" y="7093853"/>
            <a:ext cx="1168412" cy="61341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fs2">
            <a:extLst>
              <a:ext uri="{FF2B5EF4-FFF2-40B4-BE49-F238E27FC236}">
                <a16:creationId xmlns="" xmlns:a16="http://schemas.microsoft.com/office/drawing/2014/main" id="{97FFB9D1-DACA-402B-91EA-A10A0E1EA2DD}"/>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8863194" y="5573589"/>
            <a:ext cx="1203532" cy="6017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fox college sports">
            <a:extLst>
              <a:ext uri="{FF2B5EF4-FFF2-40B4-BE49-F238E27FC236}">
                <a16:creationId xmlns="" xmlns:a16="http://schemas.microsoft.com/office/drawing/2014/main" id="{1ED0F00E-3DBC-43CC-8597-0275C231400B}"/>
              </a:ext>
            </a:extLst>
          </p:cNvPr>
          <p:cNvPicPr>
            <a:picLocks noChangeAspect="1" noChangeArrowheads="1"/>
          </p:cNvPicPr>
          <p:nvPr/>
        </p:nvPicPr>
        <p:blipFill>
          <a:blip r:embed="rId66" cstate="print">
            <a:extLst>
              <a:ext uri="{28A0092B-C50C-407E-A947-70E740481C1C}">
                <a14:useLocalDpi xmlns:a14="http://schemas.microsoft.com/office/drawing/2010/main"/>
              </a:ext>
            </a:extLst>
          </a:blip>
          <a:srcRect/>
          <a:stretch>
            <a:fillRect/>
          </a:stretch>
        </p:blipFill>
        <p:spPr bwMode="auto">
          <a:xfrm>
            <a:off x="7578033" y="6808943"/>
            <a:ext cx="2543560" cy="101749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nbatv">
            <a:extLst>
              <a:ext uri="{FF2B5EF4-FFF2-40B4-BE49-F238E27FC236}">
                <a16:creationId xmlns="" xmlns:a16="http://schemas.microsoft.com/office/drawing/2014/main" id="{DDB55693-D91B-46F0-8258-1990AE8736A8}"/>
              </a:ext>
            </a:extLst>
          </p:cNvPr>
          <p:cNvPicPr>
            <a:picLocks noChangeAspect="1" noChangeArrowheads="1"/>
          </p:cNvPicPr>
          <p:nvPr/>
        </p:nvPicPr>
        <p:blipFill>
          <a:blip r:embed="rId67" cstate="print">
            <a:extLst>
              <a:ext uri="{28A0092B-C50C-407E-A947-70E740481C1C}">
                <a14:useLocalDpi xmlns:a14="http://schemas.microsoft.com/office/drawing/2010/main"/>
              </a:ext>
            </a:extLst>
          </a:blip>
          <a:srcRect/>
          <a:stretch>
            <a:fillRect/>
          </a:stretch>
        </p:blipFill>
        <p:spPr bwMode="auto">
          <a:xfrm>
            <a:off x="2365552" y="7427846"/>
            <a:ext cx="914918" cy="91491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nfl network">
            <a:extLst>
              <a:ext uri="{FF2B5EF4-FFF2-40B4-BE49-F238E27FC236}">
                <a16:creationId xmlns="" xmlns:a16="http://schemas.microsoft.com/office/drawing/2014/main" id="{3431F79F-5BD2-42F0-9A96-B55D5C7B217A}"/>
              </a:ext>
            </a:extLst>
          </p:cNvPr>
          <p:cNvPicPr>
            <a:picLocks noChangeAspect="1" noChangeArrowheads="1"/>
          </p:cNvPicPr>
          <p:nvPr/>
        </p:nvPicPr>
        <p:blipFill>
          <a:blip r:embed="rId68" cstate="print">
            <a:extLst>
              <a:ext uri="{28A0092B-C50C-407E-A947-70E740481C1C}">
                <a14:useLocalDpi xmlns:a14="http://schemas.microsoft.com/office/drawing/2010/main"/>
              </a:ext>
            </a:extLst>
          </a:blip>
          <a:srcRect/>
          <a:stretch>
            <a:fillRect/>
          </a:stretch>
        </p:blipFill>
        <p:spPr bwMode="auto">
          <a:xfrm>
            <a:off x="3802209" y="7393618"/>
            <a:ext cx="2228598" cy="87472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nhl network logo">
            <a:extLst>
              <a:ext uri="{FF2B5EF4-FFF2-40B4-BE49-F238E27FC236}">
                <a16:creationId xmlns="" xmlns:a16="http://schemas.microsoft.com/office/drawing/2014/main" id="{7CB7EAD2-435D-4C89-8A83-A9B37F0DA8CC}"/>
              </a:ext>
            </a:extLst>
          </p:cNvPr>
          <p:cNvPicPr>
            <a:picLocks noChangeAspect="1" noChangeArrowheads="1"/>
          </p:cNvPicPr>
          <p:nvPr/>
        </p:nvPicPr>
        <p:blipFill rotWithShape="1">
          <a:blip r:embed="rId69" cstate="screen">
            <a:extLst>
              <a:ext uri="{28A0092B-C50C-407E-A947-70E740481C1C}">
                <a14:useLocalDpi xmlns:a14="http://schemas.microsoft.com/office/drawing/2010/main"/>
              </a:ext>
            </a:extLst>
          </a:blip>
          <a:srcRect/>
          <a:stretch/>
        </p:blipFill>
        <p:spPr bwMode="auto">
          <a:xfrm>
            <a:off x="914634" y="7241498"/>
            <a:ext cx="1047810" cy="110126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tennis channel">
            <a:extLst>
              <a:ext uri="{FF2B5EF4-FFF2-40B4-BE49-F238E27FC236}">
                <a16:creationId xmlns="" xmlns:a16="http://schemas.microsoft.com/office/drawing/2014/main" id="{F5A596D2-F993-4858-ABFE-9C40F6D611FC}"/>
              </a:ext>
            </a:extLst>
          </p:cNvPr>
          <p:cNvPicPr>
            <a:picLocks noChangeAspect="1" noChangeArrowheads="1"/>
          </p:cNvPicPr>
          <p:nvPr/>
        </p:nvPicPr>
        <p:blipFill>
          <a:blip r:embed="rId70" cstate="print">
            <a:extLst>
              <a:ext uri="{28A0092B-C50C-407E-A947-70E740481C1C}">
                <a14:useLocalDpi xmlns:a14="http://schemas.microsoft.com/office/drawing/2010/main"/>
              </a:ext>
            </a:extLst>
          </a:blip>
          <a:srcRect/>
          <a:stretch>
            <a:fillRect/>
          </a:stretch>
        </p:blipFill>
        <p:spPr bwMode="auto">
          <a:xfrm>
            <a:off x="11030195" y="6047728"/>
            <a:ext cx="947894" cy="123964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big ten network logo">
            <a:extLst>
              <a:ext uri="{FF2B5EF4-FFF2-40B4-BE49-F238E27FC236}">
                <a16:creationId xmlns="" xmlns:a16="http://schemas.microsoft.com/office/drawing/2014/main" id="{AAA46B07-2B0D-41C3-A157-D3355B8573C6}"/>
              </a:ext>
            </a:extLst>
          </p:cNvPr>
          <p:cNvPicPr>
            <a:picLocks noChangeAspect="1" noChangeArrowheads="1"/>
          </p:cNvPicPr>
          <p:nvPr/>
        </p:nvPicPr>
        <p:blipFill>
          <a:blip r:embed="rId71" cstate="print">
            <a:extLst>
              <a:ext uri="{28A0092B-C50C-407E-A947-70E740481C1C}">
                <a14:useLocalDpi xmlns:a14="http://schemas.microsoft.com/office/drawing/2010/main"/>
              </a:ext>
            </a:extLst>
          </a:blip>
          <a:srcRect/>
          <a:stretch>
            <a:fillRect/>
          </a:stretch>
        </p:blipFill>
        <p:spPr bwMode="auto">
          <a:xfrm>
            <a:off x="10252931" y="4904794"/>
            <a:ext cx="1740878" cy="821538"/>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longhorn network">
            <a:extLst>
              <a:ext uri="{FF2B5EF4-FFF2-40B4-BE49-F238E27FC236}">
                <a16:creationId xmlns="" xmlns:a16="http://schemas.microsoft.com/office/drawing/2014/main" id="{B89A7F94-7938-4E93-919E-8BD065AFDF4A}"/>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a:stretch/>
        </p:blipFill>
        <p:spPr bwMode="auto">
          <a:xfrm>
            <a:off x="6730965" y="5408466"/>
            <a:ext cx="1908006" cy="59432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espnews">
            <a:extLst>
              <a:ext uri="{FF2B5EF4-FFF2-40B4-BE49-F238E27FC236}">
                <a16:creationId xmlns="" xmlns:a16="http://schemas.microsoft.com/office/drawing/2014/main" id="{7ACCC72B-FD9A-43B5-A5E7-DE2F6F8B9301}"/>
              </a:ext>
            </a:extLst>
          </p:cNvPr>
          <p:cNvPicPr>
            <a:picLocks noChangeAspect="1" noChangeArrowheads="1"/>
          </p:cNvPicPr>
          <p:nvPr/>
        </p:nvPicPr>
        <p:blipFill>
          <a:blip r:embed="rId73" cstate="print">
            <a:extLst>
              <a:ext uri="{28A0092B-C50C-407E-A947-70E740481C1C}">
                <a14:useLocalDpi xmlns:a14="http://schemas.microsoft.com/office/drawing/2010/main"/>
              </a:ext>
            </a:extLst>
          </a:blip>
          <a:srcRect/>
          <a:stretch>
            <a:fillRect/>
          </a:stretch>
        </p:blipFill>
        <p:spPr bwMode="auto">
          <a:xfrm>
            <a:off x="5215044" y="4949181"/>
            <a:ext cx="2486988" cy="35564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ESPN Deportes">
            <a:extLst>
              <a:ext uri="{FF2B5EF4-FFF2-40B4-BE49-F238E27FC236}">
                <a16:creationId xmlns="" xmlns:a16="http://schemas.microsoft.com/office/drawing/2014/main" id="{5ECB6B99-2F34-42DF-AE81-D2346A9B123D}"/>
              </a:ext>
            </a:extLst>
          </p:cNvPr>
          <p:cNvPicPr>
            <a:picLocks noChangeAspect="1" noChangeArrowheads="1"/>
          </p:cNvPicPr>
          <p:nvPr/>
        </p:nvPicPr>
        <p:blipFill>
          <a:blip r:embed="rId74" cstate="print">
            <a:extLst>
              <a:ext uri="{28A0092B-C50C-407E-A947-70E740481C1C}">
                <a14:useLocalDpi xmlns:a14="http://schemas.microsoft.com/office/drawing/2010/main"/>
              </a:ext>
            </a:extLst>
          </a:blip>
          <a:srcRect/>
          <a:stretch>
            <a:fillRect/>
          </a:stretch>
        </p:blipFill>
        <p:spPr bwMode="auto">
          <a:xfrm>
            <a:off x="9991841" y="7749797"/>
            <a:ext cx="2033398" cy="625432"/>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olympic channel">
            <a:extLst>
              <a:ext uri="{FF2B5EF4-FFF2-40B4-BE49-F238E27FC236}">
                <a16:creationId xmlns="" xmlns:a16="http://schemas.microsoft.com/office/drawing/2014/main" id="{2A608C82-3BEC-4CEC-83E0-8D018055ACF1}"/>
              </a:ext>
            </a:extLst>
          </p:cNvPr>
          <p:cNvPicPr>
            <a:picLocks noChangeAspect="1" noChangeArrowheads="1"/>
          </p:cNvPicPr>
          <p:nvPr/>
        </p:nvPicPr>
        <p:blipFill>
          <a:blip r:embed="rId75" cstate="print">
            <a:extLst>
              <a:ext uri="{28A0092B-C50C-407E-A947-70E740481C1C}">
                <a14:useLocalDpi xmlns:a14="http://schemas.microsoft.com/office/drawing/2010/main"/>
              </a:ext>
            </a:extLst>
          </a:blip>
          <a:srcRect/>
          <a:stretch>
            <a:fillRect/>
          </a:stretch>
        </p:blipFill>
        <p:spPr bwMode="auto">
          <a:xfrm>
            <a:off x="14974653" y="4416140"/>
            <a:ext cx="1254666" cy="836444"/>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telemundo app">
            <a:extLst>
              <a:ext uri="{FF2B5EF4-FFF2-40B4-BE49-F238E27FC236}">
                <a16:creationId xmlns="" xmlns:a16="http://schemas.microsoft.com/office/drawing/2014/main" id="{3035F250-A0E0-4C59-8910-C8136EFA18D1}"/>
              </a:ext>
            </a:extLst>
          </p:cNvPr>
          <p:cNvPicPr>
            <a:picLocks noChangeAspect="1" noChangeArrowheads="1"/>
          </p:cNvPicPr>
          <p:nvPr/>
        </p:nvPicPr>
        <p:blipFill>
          <a:blip r:embed="rId76" cstate="print">
            <a:extLst>
              <a:ext uri="{28A0092B-C50C-407E-A947-70E740481C1C}">
                <a14:useLocalDpi xmlns:a14="http://schemas.microsoft.com/office/drawing/2010/main"/>
              </a:ext>
            </a:extLst>
          </a:blip>
          <a:srcRect/>
          <a:stretch>
            <a:fillRect/>
          </a:stretch>
        </p:blipFill>
        <p:spPr bwMode="auto">
          <a:xfrm>
            <a:off x="3362487" y="10654022"/>
            <a:ext cx="772446" cy="77244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ufc tv package">
            <a:extLst>
              <a:ext uri="{FF2B5EF4-FFF2-40B4-BE49-F238E27FC236}">
                <a16:creationId xmlns="" xmlns:a16="http://schemas.microsoft.com/office/drawing/2014/main" id="{96E3A41B-6955-4E08-8DA8-241025C86FD4}"/>
              </a:ext>
            </a:extLst>
          </p:cNvPr>
          <p:cNvPicPr>
            <a:picLocks noChangeAspect="1" noChangeArrowheads="1"/>
          </p:cNvPicPr>
          <p:nvPr/>
        </p:nvPicPr>
        <p:blipFill>
          <a:blip r:embed="rId77" cstate="print">
            <a:extLst>
              <a:ext uri="{28A0092B-C50C-407E-A947-70E740481C1C}">
                <a14:useLocalDpi xmlns:a14="http://schemas.microsoft.com/office/drawing/2010/main"/>
              </a:ext>
            </a:extLst>
          </a:blip>
          <a:srcRect/>
          <a:stretch>
            <a:fillRect/>
          </a:stretch>
        </p:blipFill>
        <p:spPr bwMode="auto">
          <a:xfrm>
            <a:off x="16478548" y="4509308"/>
            <a:ext cx="1451652" cy="712520"/>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bein app">
            <a:extLst>
              <a:ext uri="{FF2B5EF4-FFF2-40B4-BE49-F238E27FC236}">
                <a16:creationId xmlns="" xmlns:a16="http://schemas.microsoft.com/office/drawing/2014/main" id="{17E38706-3E8E-410E-B1DA-43098A133AEC}"/>
              </a:ext>
            </a:extLst>
          </p:cNvPr>
          <p:cNvPicPr>
            <a:picLocks noChangeAspect="1" noChangeArrowheads="1"/>
          </p:cNvPicPr>
          <p:nvPr/>
        </p:nvPicPr>
        <p:blipFill>
          <a:blip r:embed="rId78" cstate="print">
            <a:extLst>
              <a:ext uri="{28A0092B-C50C-407E-A947-70E740481C1C}">
                <a14:useLocalDpi xmlns:a14="http://schemas.microsoft.com/office/drawing/2010/main"/>
              </a:ext>
            </a:extLst>
          </a:blip>
          <a:srcRect/>
          <a:stretch>
            <a:fillRect/>
          </a:stretch>
        </p:blipFill>
        <p:spPr bwMode="auto">
          <a:xfrm>
            <a:off x="5450595" y="9687778"/>
            <a:ext cx="825966" cy="82596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Related image">
            <a:extLst>
              <a:ext uri="{FF2B5EF4-FFF2-40B4-BE49-F238E27FC236}">
                <a16:creationId xmlns="" xmlns:a16="http://schemas.microsoft.com/office/drawing/2014/main" id="{C4E34CC7-727D-43A4-965D-EA8CAFE44F6F}"/>
              </a:ext>
            </a:extLst>
          </p:cNvPr>
          <p:cNvPicPr>
            <a:picLocks noChangeAspect="1" noChangeArrowheads="1"/>
          </p:cNvPicPr>
          <p:nvPr/>
        </p:nvPicPr>
        <p:blipFill>
          <a:blip r:embed="rId79" cstate="print">
            <a:extLst>
              <a:ext uri="{28A0092B-C50C-407E-A947-70E740481C1C}">
                <a14:useLocalDpi xmlns:a14="http://schemas.microsoft.com/office/drawing/2010/main"/>
              </a:ext>
            </a:extLst>
          </a:blip>
          <a:srcRect/>
          <a:stretch>
            <a:fillRect/>
          </a:stretch>
        </p:blipFill>
        <p:spPr bwMode="auto">
          <a:xfrm>
            <a:off x="9547916" y="9778949"/>
            <a:ext cx="784108" cy="784108"/>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tennis channel app">
            <a:extLst>
              <a:ext uri="{FF2B5EF4-FFF2-40B4-BE49-F238E27FC236}">
                <a16:creationId xmlns="" xmlns:a16="http://schemas.microsoft.com/office/drawing/2014/main" id="{8D4378A0-B2EA-4BA1-AD03-2A53F0C70018}"/>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l="32032" t="15813" r="32219" b="15870"/>
          <a:stretch/>
        </p:blipFill>
        <p:spPr bwMode="auto">
          <a:xfrm>
            <a:off x="8262044" y="10786957"/>
            <a:ext cx="722060" cy="732408"/>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nba tv app">
            <a:extLst>
              <a:ext uri="{FF2B5EF4-FFF2-40B4-BE49-F238E27FC236}">
                <a16:creationId xmlns="" xmlns:a16="http://schemas.microsoft.com/office/drawing/2014/main" id="{4BE0D35B-03B5-417B-A137-DA49591C3522}"/>
              </a:ext>
            </a:extLst>
          </p:cNvPr>
          <p:cNvPicPr>
            <a:picLocks noChangeAspect="1" noChangeArrowheads="1"/>
          </p:cNvPicPr>
          <p:nvPr/>
        </p:nvPicPr>
        <p:blipFill rotWithShape="1">
          <a:blip r:embed="rId81" cstate="screen">
            <a:extLst>
              <a:ext uri="{28A0092B-C50C-407E-A947-70E740481C1C}">
                <a14:useLocalDpi xmlns:a14="http://schemas.microsoft.com/office/drawing/2010/main"/>
              </a:ext>
            </a:extLst>
          </a:blip>
          <a:srcRect/>
          <a:stretch/>
        </p:blipFill>
        <p:spPr bwMode="auto">
          <a:xfrm>
            <a:off x="5462699" y="11670494"/>
            <a:ext cx="813862" cy="814422"/>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Image result for nhl network app">
            <a:extLst>
              <a:ext uri="{FF2B5EF4-FFF2-40B4-BE49-F238E27FC236}">
                <a16:creationId xmlns="" xmlns:a16="http://schemas.microsoft.com/office/drawing/2014/main" id="{5A9E4A82-C750-4D43-8614-E7B6E68C982A}"/>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6488354" y="11670496"/>
            <a:ext cx="725276" cy="72317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mlb network app">
            <a:extLst>
              <a:ext uri="{FF2B5EF4-FFF2-40B4-BE49-F238E27FC236}">
                <a16:creationId xmlns="" xmlns:a16="http://schemas.microsoft.com/office/drawing/2014/main" id="{E57E415F-6805-42E1-8EBF-7D13391849E6}"/>
              </a:ext>
            </a:extLst>
          </p:cNvPr>
          <p:cNvPicPr>
            <a:picLocks noChangeAspect="1" noChangeArrowheads="1"/>
          </p:cNvPicPr>
          <p:nvPr/>
        </p:nvPicPr>
        <p:blipFill>
          <a:blip r:embed="rId83" cstate="print">
            <a:extLst>
              <a:ext uri="{28A0092B-C50C-407E-A947-70E740481C1C}">
                <a14:useLocalDpi xmlns:a14="http://schemas.microsoft.com/office/drawing/2010/main"/>
              </a:ext>
            </a:extLst>
          </a:blip>
          <a:srcRect/>
          <a:stretch>
            <a:fillRect/>
          </a:stretch>
        </p:blipFill>
        <p:spPr bwMode="auto">
          <a:xfrm>
            <a:off x="3223384" y="11653717"/>
            <a:ext cx="822172" cy="822172"/>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Image result for fubo tv logo">
            <a:extLst>
              <a:ext uri="{FF2B5EF4-FFF2-40B4-BE49-F238E27FC236}">
                <a16:creationId xmlns="" xmlns:a16="http://schemas.microsoft.com/office/drawing/2014/main" id="{C58425B7-47D8-4AEA-8D54-CA27D603EFC3}"/>
              </a:ext>
            </a:extLst>
          </p:cNvPr>
          <p:cNvPicPr>
            <a:picLocks noChangeAspect="1" noChangeArrowheads="1"/>
          </p:cNvPicPr>
          <p:nvPr/>
        </p:nvPicPr>
        <p:blipFill>
          <a:blip r:embed="rId84" cstate="print">
            <a:extLst>
              <a:ext uri="{28A0092B-C50C-407E-A947-70E740481C1C}">
                <a14:useLocalDpi xmlns:a14="http://schemas.microsoft.com/office/drawing/2010/main"/>
              </a:ext>
            </a:extLst>
          </a:blip>
          <a:srcRect/>
          <a:stretch>
            <a:fillRect/>
          </a:stretch>
        </p:blipFill>
        <p:spPr bwMode="auto">
          <a:xfrm>
            <a:off x="19861747" y="8953768"/>
            <a:ext cx="1338274" cy="457244"/>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Image result for cbs all access">
            <a:extLst>
              <a:ext uri="{FF2B5EF4-FFF2-40B4-BE49-F238E27FC236}">
                <a16:creationId xmlns="" xmlns:a16="http://schemas.microsoft.com/office/drawing/2014/main" id="{A1A766E6-B276-45DE-8516-9D731D74B092}"/>
              </a:ext>
            </a:extLst>
          </p:cNvPr>
          <p:cNvPicPr>
            <a:picLocks noChangeAspect="1" noChangeArrowheads="1"/>
          </p:cNvPicPr>
          <p:nvPr/>
        </p:nvPicPr>
        <p:blipFill rotWithShape="1">
          <a:blip r:embed="rId85" cstate="screen">
            <a:extLst>
              <a:ext uri="{28A0092B-C50C-407E-A947-70E740481C1C}">
                <a14:useLocalDpi xmlns:a14="http://schemas.microsoft.com/office/drawing/2010/main"/>
              </a:ext>
            </a:extLst>
          </a:blip>
          <a:srcRect/>
          <a:stretch/>
        </p:blipFill>
        <p:spPr bwMode="auto">
          <a:xfrm>
            <a:off x="13505510" y="9427873"/>
            <a:ext cx="1500884" cy="673515"/>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Image result for nfl all access">
            <a:extLst>
              <a:ext uri="{FF2B5EF4-FFF2-40B4-BE49-F238E27FC236}">
                <a16:creationId xmlns="" xmlns:a16="http://schemas.microsoft.com/office/drawing/2014/main" id="{82794989-A6E4-4766-BC98-BB8F8493F760}"/>
              </a:ext>
            </a:extLst>
          </p:cNvPr>
          <p:cNvPicPr>
            <a:picLocks noChangeAspect="1" noChangeArrowheads="1"/>
          </p:cNvPicPr>
          <p:nvPr/>
        </p:nvPicPr>
        <p:blipFill>
          <a:blip r:embed="rId86" cstate="print">
            <a:extLst>
              <a:ext uri="{28A0092B-C50C-407E-A947-70E740481C1C}">
                <a14:useLocalDpi xmlns:a14="http://schemas.microsoft.com/office/drawing/2010/main"/>
              </a:ext>
            </a:extLst>
          </a:blip>
          <a:srcRect/>
          <a:stretch>
            <a:fillRect/>
          </a:stretch>
        </p:blipFill>
        <p:spPr bwMode="auto">
          <a:xfrm>
            <a:off x="15225831" y="10101388"/>
            <a:ext cx="1669426" cy="521696"/>
          </a:xfrm>
          <a:prstGeom prst="rect">
            <a:avLst/>
          </a:prstGeom>
          <a:noFill/>
          <a:extLst>
            <a:ext uri="{909E8E84-426E-40DD-AFC4-6F175D3DCCD1}">
              <a14:hiddenFill xmlns:a14="http://schemas.microsoft.com/office/drawing/2010/main">
                <a:solidFill>
                  <a:srgbClr val="FFFFFF"/>
                </a:solidFill>
              </a14:hiddenFill>
            </a:ext>
          </a:extLst>
        </p:spPr>
      </p:pic>
      <p:pic>
        <p:nvPicPr>
          <p:cNvPr id="112" name="ESPNclassic_red.eps" descr="/Users/kenanderson/Documents/Projects/Wheel O' Logos_Networks/ESPN/08/ESPNclassic_red.eps">
            <a:extLst>
              <a:ext uri="{FF2B5EF4-FFF2-40B4-BE49-F238E27FC236}">
                <a16:creationId xmlns="" xmlns:a16="http://schemas.microsoft.com/office/drawing/2014/main" id="{650C983C-DF37-4ADF-B3BD-776A8C76B306}"/>
              </a:ext>
            </a:extLst>
          </p:cNvPr>
          <p:cNvPicPr>
            <a:picLocks noChangeAspect="1"/>
          </p:cNvPicPr>
          <p:nvPr/>
        </p:nvPicPr>
        <p:blipFill>
          <a:blip r:embed="rId87" r:link="rId8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9953" y="6465365"/>
            <a:ext cx="1539591" cy="865934"/>
          </a:xfrm>
          <a:prstGeom prst="rect">
            <a:avLst/>
          </a:prstGeom>
        </p:spPr>
      </p:pic>
      <p:pic>
        <p:nvPicPr>
          <p:cNvPr id="113" name="Picture 2" descr="SEC-network-horizontal">
            <a:extLst>
              <a:ext uri="{FF2B5EF4-FFF2-40B4-BE49-F238E27FC236}">
                <a16:creationId xmlns="" xmlns:a16="http://schemas.microsoft.com/office/drawing/2014/main" id="{CB3104C1-7707-4B32-8C42-9FD4CF1C4833}"/>
              </a:ext>
            </a:extLst>
          </p:cNvPr>
          <p:cNvPicPr>
            <a:picLocks noChangeAspect="1" noChangeArrowheads="1"/>
          </p:cNvPicPr>
          <p:nvPr/>
        </p:nvPicPr>
        <p:blipFill>
          <a:blip r:embed="rId8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14365" y="3777036"/>
            <a:ext cx="1774890" cy="93003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6" descr="Image result for unimas tv logo">
            <a:extLst>
              <a:ext uri="{FF2B5EF4-FFF2-40B4-BE49-F238E27FC236}">
                <a16:creationId xmlns="" xmlns:a16="http://schemas.microsoft.com/office/drawing/2014/main" id="{C212EB52-7E0A-45D0-9A3F-5DBCCA426650}"/>
              </a:ext>
            </a:extLst>
          </p:cNvPr>
          <p:cNvPicPr>
            <a:picLocks noChangeAspect="1" noChangeArrowheads="1"/>
          </p:cNvPicPr>
          <p:nvPr/>
        </p:nvPicPr>
        <p:blipFill>
          <a:blip r:embed="rId90" cstate="print">
            <a:extLst>
              <a:ext uri="{28A0092B-C50C-407E-A947-70E740481C1C}">
                <a14:useLocalDpi xmlns:a14="http://schemas.microsoft.com/office/drawing/2010/main"/>
              </a:ext>
            </a:extLst>
          </a:blip>
          <a:srcRect/>
          <a:stretch>
            <a:fillRect/>
          </a:stretch>
        </p:blipFill>
        <p:spPr bwMode="auto">
          <a:xfrm>
            <a:off x="3759507" y="6235628"/>
            <a:ext cx="1630074" cy="58933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a:extLst>
              <a:ext uri="{FF2B5EF4-FFF2-40B4-BE49-F238E27FC236}">
                <a16:creationId xmlns="" xmlns:a16="http://schemas.microsoft.com/office/drawing/2014/main" id="{6D4F8089-FF1D-403F-A67D-AAE7BC72C16B}"/>
              </a:ext>
            </a:extLst>
          </p:cNvPr>
          <p:cNvPicPr>
            <a:picLocks noChangeAspect="1" noChangeArrowheads="1"/>
          </p:cNvPicPr>
          <p:nvPr/>
        </p:nvPicPr>
        <p:blipFill>
          <a:blip r:embed="rId91">
            <a:extLst>
              <a:ext uri="{28A0092B-C50C-407E-A947-70E740481C1C}">
                <a14:useLocalDpi xmlns:a14="http://schemas.microsoft.com/office/drawing/2010/main"/>
              </a:ext>
            </a:extLst>
          </a:blip>
          <a:srcRect/>
          <a:stretch>
            <a:fillRect/>
          </a:stretch>
        </p:blipFill>
        <p:spPr bwMode="auto">
          <a:xfrm>
            <a:off x="5363027" y="7347764"/>
            <a:ext cx="2137830" cy="54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 name="Rectangle 116">
            <a:extLst>
              <a:ext uri="{FF2B5EF4-FFF2-40B4-BE49-F238E27FC236}">
                <a16:creationId xmlns="" xmlns:a16="http://schemas.microsoft.com/office/drawing/2014/main" id="{A9C99226-563D-49B1-B0A6-6EE2CA1E6B8A}"/>
              </a:ext>
            </a:extLst>
          </p:cNvPr>
          <p:cNvSpPr/>
          <p:nvPr/>
        </p:nvSpPr>
        <p:spPr>
          <a:xfrm>
            <a:off x="12892278" y="10877578"/>
            <a:ext cx="11037396" cy="576800"/>
          </a:xfrm>
          <a:prstGeom prst="rect">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Social Stream With Sports</a:t>
            </a:r>
          </a:p>
        </p:txBody>
      </p:sp>
      <p:pic>
        <p:nvPicPr>
          <p:cNvPr id="118" name="Picture 12" descr="https://www.verizon.com/cs/groups/public/documents/adacct/nba_league_pass_v2.png">
            <a:extLst>
              <a:ext uri="{FF2B5EF4-FFF2-40B4-BE49-F238E27FC236}">
                <a16:creationId xmlns="" xmlns:a16="http://schemas.microsoft.com/office/drawing/2014/main" id="{9560F56C-E95C-4F9B-9E8F-ADD6BCA15B4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9916681" y="6446251"/>
            <a:ext cx="1925887" cy="132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bs logo">
            <a:extLst>
              <a:ext uri="{FF2B5EF4-FFF2-40B4-BE49-F238E27FC236}">
                <a16:creationId xmlns="" xmlns:a16="http://schemas.microsoft.com/office/drawing/2014/main" id="{45EC99F4-F255-41C5-8514-5B7E316D078A}"/>
              </a:ext>
            </a:extLst>
          </p:cNvPr>
          <p:cNvPicPr>
            <a:picLocks noChangeAspect="1" noChangeArrowheads="1"/>
          </p:cNvPicPr>
          <p:nvPr/>
        </p:nvPicPr>
        <p:blipFill>
          <a:blip r:embed="rId92" cstate="print">
            <a:extLst>
              <a:ext uri="{28A0092B-C50C-407E-A947-70E740481C1C}">
                <a14:useLocalDpi xmlns:a14="http://schemas.microsoft.com/office/drawing/2010/main"/>
              </a:ext>
            </a:extLst>
          </a:blip>
          <a:srcRect/>
          <a:stretch>
            <a:fillRect/>
          </a:stretch>
        </p:blipFill>
        <p:spPr bwMode="auto">
          <a:xfrm>
            <a:off x="5983080" y="3843714"/>
            <a:ext cx="1466284" cy="7966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tnt logo">
            <a:extLst>
              <a:ext uri="{FF2B5EF4-FFF2-40B4-BE49-F238E27FC236}">
                <a16:creationId xmlns="" xmlns:a16="http://schemas.microsoft.com/office/drawing/2014/main" id="{D8510358-7B57-4C28-AD87-AE056B3B4AB8}"/>
              </a:ext>
            </a:extLst>
          </p:cNvPr>
          <p:cNvPicPr>
            <a:picLocks noChangeAspect="1" noChangeArrowheads="1"/>
          </p:cNvPicPr>
          <p:nvPr/>
        </p:nvPicPr>
        <p:blipFill>
          <a:blip r:embed="rId93" cstate="print">
            <a:extLst>
              <a:ext uri="{28A0092B-C50C-407E-A947-70E740481C1C}">
                <a14:useLocalDpi xmlns:a14="http://schemas.microsoft.com/office/drawing/2010/main"/>
              </a:ext>
            </a:extLst>
          </a:blip>
          <a:srcRect/>
          <a:stretch>
            <a:fillRect/>
          </a:stretch>
        </p:blipFill>
        <p:spPr bwMode="auto">
          <a:xfrm>
            <a:off x="5485429" y="6125443"/>
            <a:ext cx="1000062" cy="10000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cbs logo">
            <a:extLst>
              <a:ext uri="{FF2B5EF4-FFF2-40B4-BE49-F238E27FC236}">
                <a16:creationId xmlns="" xmlns:a16="http://schemas.microsoft.com/office/drawing/2014/main" id="{08EF813A-4D96-455F-89D1-45A8D86D6388}"/>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7556124" y="3951433"/>
            <a:ext cx="1908836" cy="581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nbc logo">
            <a:extLst>
              <a:ext uri="{FF2B5EF4-FFF2-40B4-BE49-F238E27FC236}">
                <a16:creationId xmlns="" xmlns:a16="http://schemas.microsoft.com/office/drawing/2014/main" id="{D4DC9217-B377-451B-BEC4-3D431803F91B}"/>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9752654" y="6401741"/>
            <a:ext cx="1023388" cy="945178"/>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 xmlns:a16="http://schemas.microsoft.com/office/drawing/2014/main" id="{6EB6A3FC-C439-46FF-AA42-FC9BD35C33B3}"/>
              </a:ext>
            </a:extLst>
          </p:cNvPr>
          <p:cNvSpPr txBox="1"/>
          <p:nvPr/>
        </p:nvSpPr>
        <p:spPr>
          <a:xfrm>
            <a:off x="716121" y="12937908"/>
            <a:ext cx="77818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*Chart represents a robust sampling of available services as of 12/1/19.  </a:t>
            </a:r>
          </a:p>
        </p:txBody>
      </p:sp>
      <p:pic>
        <p:nvPicPr>
          <p:cNvPr id="2" name="Picture 2" descr="Image result for acc network logo"/>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8003337" y="4853175"/>
            <a:ext cx="1793904" cy="5269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tt now logo"/>
          <p:cNvPicPr>
            <a:picLocks noChangeAspect="1" noChangeArrowheads="1"/>
          </p:cNvPicPr>
          <p:nvPr/>
        </p:nvPicPr>
        <p:blipFill rotWithShape="1">
          <a:blip r:embed="rId97" cstate="screen">
            <a:extLst>
              <a:ext uri="{28A0092B-C50C-407E-A947-70E740481C1C}">
                <a14:useLocalDpi xmlns:a14="http://schemas.microsoft.com/office/drawing/2010/main"/>
              </a:ext>
            </a:extLst>
          </a:blip>
          <a:srcRect/>
          <a:stretch/>
        </p:blipFill>
        <p:spPr bwMode="auto">
          <a:xfrm>
            <a:off x="18486055" y="9911024"/>
            <a:ext cx="1427221" cy="62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46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6904990" y="12527453"/>
            <a:ext cx="10737310" cy="983719"/>
          </a:xfrm>
          <a:noFill/>
        </p:spPr>
        <p:txBody>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analysis of S&amp;P Global Intelligence, Kagan, 2019, U.S. analog, digital, HD, 3D, 4K Ultra HD and smart TV set and Blu-ray player projections and Smart TV set estimated penetration of total US TVHHs % are based of TV Households; *GFK MRI, 2019 Spring &amp; 2014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Doublebase</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 based on TV owners).</a:t>
            </a:r>
          </a:p>
        </p:txBody>
      </p:sp>
      <p:sp>
        <p:nvSpPr>
          <p:cNvPr id="14" name="Title 1">
            <a:extLst>
              <a:ext uri="{FF2B5EF4-FFF2-40B4-BE49-F238E27FC236}">
                <a16:creationId xmlns="" xmlns:a16="http://schemas.microsoft.com/office/drawing/2014/main" id="{F6F7EF0D-B322-4A3E-A2DB-491395C14E0D}"/>
              </a:ext>
            </a:extLst>
          </p:cNvPr>
          <p:cNvSpPr txBox="1">
            <a:spLocks/>
          </p:cNvSpPr>
          <p:nvPr/>
        </p:nvSpPr>
        <p:spPr>
          <a:xfrm>
            <a:off x="1" y="337304"/>
            <a:ext cx="24384000" cy="174556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And The In-Home Viewing Experience Is Only Getting Better With Increased Penetration Of ‘Next Generation’ TVs (Bigger, Clearer, Crisper And More Connected)</a:t>
            </a: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9" name="Rectangle 8">
            <a:extLst>
              <a:ext uri="{FF2B5EF4-FFF2-40B4-BE49-F238E27FC236}">
                <a16:creationId xmlns="" xmlns:a16="http://schemas.microsoft.com/office/drawing/2014/main" id="{9B5E779F-5ECF-4971-994F-A24E23829812}"/>
              </a:ext>
            </a:extLst>
          </p:cNvPr>
          <p:cNvSpPr/>
          <p:nvPr/>
        </p:nvSpPr>
        <p:spPr>
          <a:xfrm>
            <a:off x="1" y="13357482"/>
            <a:ext cx="24383998"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 name="TextBox 2"/>
          <p:cNvSpPr txBox="1"/>
          <p:nvPr/>
        </p:nvSpPr>
        <p:spPr>
          <a:xfrm>
            <a:off x="11990280" y="2730329"/>
            <a:ext cx="2212258"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2014</a:t>
            </a:r>
          </a:p>
        </p:txBody>
      </p:sp>
      <p:sp>
        <p:nvSpPr>
          <p:cNvPr id="10" name="TextBox 9"/>
          <p:cNvSpPr txBox="1"/>
          <p:nvPr/>
        </p:nvSpPr>
        <p:spPr>
          <a:xfrm>
            <a:off x="14905372" y="2735245"/>
            <a:ext cx="2212258"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sng"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sp>
        <p:nvSpPr>
          <p:cNvPr id="11" name="TextBox 10"/>
          <p:cNvSpPr txBox="1"/>
          <p:nvPr/>
        </p:nvSpPr>
        <p:spPr>
          <a:xfrm>
            <a:off x="7153730" y="6479613"/>
            <a:ext cx="3737057"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42”+ Screen</a:t>
            </a:r>
            <a:r>
              <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6" name="TextBox 15"/>
          <p:cNvSpPr txBox="1"/>
          <p:nvPr/>
        </p:nvSpPr>
        <p:spPr>
          <a:xfrm>
            <a:off x="6726028" y="3878002"/>
            <a:ext cx="4382580"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HDTV</a:t>
            </a:r>
          </a:p>
        </p:txBody>
      </p:sp>
      <p:sp>
        <p:nvSpPr>
          <p:cNvPr id="17" name="TextBox 16"/>
          <p:cNvSpPr txBox="1"/>
          <p:nvPr/>
        </p:nvSpPr>
        <p:spPr>
          <a:xfrm>
            <a:off x="6726028" y="7855141"/>
            <a:ext cx="4382580"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4K (UHD) TV</a:t>
            </a:r>
          </a:p>
        </p:txBody>
      </p:sp>
      <p:sp>
        <p:nvSpPr>
          <p:cNvPr id="18" name="TextBox 17"/>
          <p:cNvSpPr txBox="1"/>
          <p:nvPr/>
        </p:nvSpPr>
        <p:spPr>
          <a:xfrm>
            <a:off x="6726028" y="5178294"/>
            <a:ext cx="4382580"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Smart TV</a:t>
            </a:r>
          </a:p>
        </p:txBody>
      </p:sp>
      <p:sp>
        <p:nvSpPr>
          <p:cNvPr id="23" name="TextBox 22"/>
          <p:cNvSpPr txBox="1"/>
          <p:nvPr/>
        </p:nvSpPr>
        <p:spPr>
          <a:xfrm>
            <a:off x="12150068" y="5199972"/>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42%</a:t>
            </a:r>
          </a:p>
        </p:txBody>
      </p:sp>
      <p:sp>
        <p:nvSpPr>
          <p:cNvPr id="24" name="TextBox 23"/>
          <p:cNvSpPr txBox="1"/>
          <p:nvPr/>
        </p:nvSpPr>
        <p:spPr>
          <a:xfrm>
            <a:off x="15084210" y="5199972"/>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64%</a:t>
            </a:r>
          </a:p>
        </p:txBody>
      </p:sp>
      <p:sp>
        <p:nvSpPr>
          <p:cNvPr id="27" name="TextBox 26"/>
          <p:cNvSpPr txBox="1"/>
          <p:nvPr/>
        </p:nvSpPr>
        <p:spPr>
          <a:xfrm>
            <a:off x="12150068" y="7855141"/>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p:cNvSpPr txBox="1"/>
          <p:nvPr/>
        </p:nvSpPr>
        <p:spPr>
          <a:xfrm>
            <a:off x="15084210" y="7855141"/>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49%</a:t>
            </a:r>
          </a:p>
        </p:txBody>
      </p:sp>
      <p:sp>
        <p:nvSpPr>
          <p:cNvPr id="29" name="TextBox 28"/>
          <p:cNvSpPr txBox="1"/>
          <p:nvPr/>
        </p:nvSpPr>
        <p:spPr>
          <a:xfrm>
            <a:off x="12150068" y="3856324"/>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88%</a:t>
            </a:r>
          </a:p>
        </p:txBody>
      </p:sp>
      <p:sp>
        <p:nvSpPr>
          <p:cNvPr id="30" name="TextBox 29"/>
          <p:cNvSpPr txBox="1"/>
          <p:nvPr/>
        </p:nvSpPr>
        <p:spPr>
          <a:xfrm>
            <a:off x="15084210" y="3856324"/>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91%</a:t>
            </a:r>
          </a:p>
        </p:txBody>
      </p:sp>
      <p:sp>
        <p:nvSpPr>
          <p:cNvPr id="31" name="TextBox 30"/>
          <p:cNvSpPr txBox="1"/>
          <p:nvPr/>
        </p:nvSpPr>
        <p:spPr>
          <a:xfrm>
            <a:off x="12150068" y="6558679"/>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33%</a:t>
            </a:r>
          </a:p>
        </p:txBody>
      </p:sp>
      <p:sp>
        <p:nvSpPr>
          <p:cNvPr id="32" name="TextBox 31"/>
          <p:cNvSpPr txBox="1"/>
          <p:nvPr/>
        </p:nvSpPr>
        <p:spPr>
          <a:xfrm>
            <a:off x="15084210" y="6558679"/>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55%</a:t>
            </a:r>
          </a:p>
        </p:txBody>
      </p:sp>
      <p:pic>
        <p:nvPicPr>
          <p:cNvPr id="33" name="Picture 32"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Tree>
    <p:extLst>
      <p:ext uri="{BB962C8B-B14F-4D97-AF65-F5344CB8AC3E}">
        <p14:creationId xmlns:p14="http://schemas.microsoft.com/office/powerpoint/2010/main" val="2177755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p:cNvGrpSpPr/>
          <p:nvPr/>
        </p:nvGrpSpPr>
        <p:grpSpPr>
          <a:xfrm>
            <a:off x="13964297" y="-19050"/>
            <a:ext cx="10419703" cy="13738727"/>
            <a:chOff x="-1" y="0"/>
            <a:chExt cx="10419703" cy="1373872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792258"/>
              <a:ext cx="10419703" cy="694646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0419702" cy="6945804"/>
            </a:xfrm>
            <a:prstGeom prst="rect">
              <a:avLst/>
            </a:prstGeom>
          </p:spPr>
        </p:pic>
      </p:grpSp>
      <p:sp>
        <p:nvSpPr>
          <p:cNvPr id="2" name="Title 1"/>
          <p:cNvSpPr>
            <a:spLocks noGrp="1"/>
          </p:cNvSpPr>
          <p:nvPr>
            <p:ph type="ctrTitle"/>
          </p:nvPr>
        </p:nvSpPr>
        <p:spPr>
          <a:xfrm>
            <a:off x="-4285" y="938681"/>
            <a:ext cx="13947671" cy="1184728"/>
          </a:xfrm>
        </p:spPr>
        <p:txBody>
          <a:bodyPr anchor="ctr"/>
          <a:lstStyle/>
          <a:p>
            <a:pPr>
              <a:lnSpc>
                <a:spcPct val="100000"/>
              </a:lnSpc>
            </a:pPr>
            <a:r>
              <a:rPr lang="en-US" sz="4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An Array of Options Within The Sports Landscape, We Conducted A Custom Study To Understand Fans’ Preferences For Live Sports Viewing</a:t>
            </a:r>
          </a:p>
        </p:txBody>
      </p:sp>
      <p:sp>
        <p:nvSpPr>
          <p:cNvPr id="9" name="Rectangle 8">
            <a:extLst>
              <a:ext uri="{FF2B5EF4-FFF2-40B4-BE49-F238E27FC236}">
                <a16:creationId xmlns="" xmlns:a16="http://schemas.microsoft.com/office/drawing/2014/main" id="{3C1C1C7E-E101-4C88-9BA0-E2EED9950D41}"/>
              </a:ext>
            </a:extLst>
          </p:cNvPr>
          <p:cNvSpPr/>
          <p:nvPr/>
        </p:nvSpPr>
        <p:spPr>
          <a:xfrm>
            <a:off x="1318" y="13369396"/>
            <a:ext cx="13964297"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9</a:t>
            </a:r>
          </a:p>
        </p:txBody>
      </p:sp>
      <p:pic>
        <p:nvPicPr>
          <p:cNvPr id="10" name="Picture 9" descr="A close up of a sign&#10;&#10;Description automatically generated">
            <a:extLst>
              <a:ext uri="{FF2B5EF4-FFF2-40B4-BE49-F238E27FC236}">
                <a16:creationId xmlns="" xmlns:a16="http://schemas.microsoft.com/office/drawing/2014/main" id="{9321017A-D9B7-490F-8C08-3968DEEADF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cxnSp>
        <p:nvCxnSpPr>
          <p:cNvPr id="21" name="Straight Connector 20"/>
          <p:cNvCxnSpPr/>
          <p:nvPr/>
        </p:nvCxnSpPr>
        <p:spPr>
          <a:xfrm>
            <a:off x="925004" y="2913912"/>
            <a:ext cx="1213091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 xmlns:a16="http://schemas.microsoft.com/office/drawing/2014/main" id="{4872509D-1942-4EC7-AF92-3B82EDBCE5BF}"/>
              </a:ext>
            </a:extLst>
          </p:cNvPr>
          <p:cNvSpPr txBox="1">
            <a:spLocks/>
          </p:cNvSpPr>
          <p:nvPr/>
        </p:nvSpPr>
        <p:spPr>
          <a:xfrm>
            <a:off x="419046" y="3209365"/>
            <a:ext cx="13296954" cy="9614447"/>
          </a:xfrm>
          <a:prstGeom prst="rect">
            <a:avLst/>
          </a:prstGeom>
          <a:noFill/>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As the sports viewing landscape evolves with enhancements to current platforms and growth of additional touchpoints to access content, we wanted to dig deeper to help marketers understand the passion of today’s sports fan and the ‘why’s’ and motivating factors behind their viewing preferences, particularly at-home viewing vs. in-person event attendance.</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To do this, VAB commissioned </a:t>
            </a:r>
            <a:r>
              <a:rPr lang="en-US" sz="34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Dynata</a:t>
            </a: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conduct the ‘Sports Viewing Experience’ Survey fielded online in September 2019. The results are based on 1,023 adult 18+ U.S. respondents who identified themselves as a sports fan (either casual, moderate or avid).</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In addition to examining the different levels of fandom, we also analyzed several other demographic cuts for the sports fan including adults 18-34, adults 35+, males and females, and blacks and Hispanics.</a:t>
            </a:r>
            <a:endParaRPr kumimoji="0" lang="en-US" sz="3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9446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25930</TotalTime>
  <Words>11743</Words>
  <Application>Microsoft Office PowerPoint</Application>
  <PresentationFormat>Custom</PresentationFormat>
  <Paragraphs>1455</Paragraphs>
  <Slides>65</Slides>
  <Notes>61</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65</vt:i4>
      </vt:variant>
    </vt:vector>
  </HeadingPairs>
  <TitlesOfParts>
    <vt:vector size="86" baseType="lpstr">
      <vt:lpstr>Arial</vt:lpstr>
      <vt:lpstr>Calibri</vt:lpstr>
      <vt:lpstr>Calibri Light</vt:lpstr>
      <vt:lpstr>Open Sans</vt:lpstr>
      <vt:lpstr>Open Sans Light</vt:lpstr>
      <vt:lpstr>Trebuchet MS</vt:lpstr>
      <vt:lpstr>Office Theme</vt:lpstr>
      <vt:lpstr>Custom Design</vt:lpstr>
      <vt:lpstr>1_Custom Design</vt:lpstr>
      <vt:lpstr>2_Custom Design</vt:lpstr>
      <vt:lpstr>3_Custom Design</vt:lpstr>
      <vt:lpstr>4_Custom Design</vt:lpstr>
      <vt:lpstr>5_Custom Design</vt:lpstr>
      <vt:lpstr>6_Custom Design</vt:lpstr>
      <vt:lpstr>7_Office Theme</vt:lpstr>
      <vt:lpstr>7_Custom Design</vt:lpstr>
      <vt:lpstr>8_Custom Design</vt:lpstr>
      <vt:lpstr>9_Custom Design</vt:lpstr>
      <vt:lpstr>1_Office Theme</vt:lpstr>
      <vt:lpstr>10_Custom Design</vt:lpstr>
      <vt:lpstr>2_Office Theme</vt:lpstr>
      <vt:lpstr>PowerPoint Presentation</vt:lpstr>
      <vt:lpstr>PowerPoint Presentation</vt:lpstr>
      <vt:lpstr>Identifying The Best Seats In The House  In A World Of “Anywhere, Anytime” Viewing </vt:lpstr>
      <vt:lpstr>PowerPoint Presentation</vt:lpstr>
      <vt:lpstr>PowerPoint Presentation</vt:lpstr>
      <vt:lpstr>PowerPoint Presentation</vt:lpstr>
      <vt:lpstr>PowerPoint Presentation</vt:lpstr>
      <vt:lpstr>PowerPoint Presentation</vt:lpstr>
      <vt:lpstr>With An Array of Options Within The Sports Landscape, We Conducted A Custom Study To Understand Fans’ Preferences For Live Sports Viewing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4777</cp:revision>
  <cp:lastPrinted>2019-12-23T20:21:46Z</cp:lastPrinted>
  <dcterms:created xsi:type="dcterms:W3CDTF">2018-08-15T21:18:21Z</dcterms:created>
  <dcterms:modified xsi:type="dcterms:W3CDTF">2020-01-07T20:16:55Z</dcterms:modified>
</cp:coreProperties>
</file>